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Della Respira"/>
      <p:regular r:id="rId25"/>
    </p:embeddedFont>
    <p:embeddedFont>
      <p:font typeface="DM Sans Light"/>
      <p:regular r:id="rId26"/>
      <p:bold r:id="rId27"/>
      <p:italic r:id="rId28"/>
      <p:boldItalic r:id="rId29"/>
    </p:embeddedFont>
    <p:embeddedFont>
      <p:font typeface="DM Sans ExtraLight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font" Target="fonts/Economica-boldItalic.fntdata"/><Relationship Id="rId41" Type="http://schemas.openxmlformats.org/officeDocument/2006/relationships/font" Target="fonts/OpenSans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Light-regular.fntdata"/><Relationship Id="rId25" Type="http://schemas.openxmlformats.org/officeDocument/2006/relationships/font" Target="fonts/DellaRespira-regular.fntdata"/><Relationship Id="rId28" Type="http://schemas.openxmlformats.org/officeDocument/2006/relationships/font" Target="fonts/DMSansLight-italic.fntdata"/><Relationship Id="rId27" Type="http://schemas.openxmlformats.org/officeDocument/2006/relationships/font" Target="fonts/DM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ExtraLight-bold.fntdata"/><Relationship Id="rId30" Type="http://schemas.openxmlformats.org/officeDocument/2006/relationships/font" Target="fonts/DMSansExtraLight-regular.fntdata"/><Relationship Id="rId11" Type="http://schemas.openxmlformats.org/officeDocument/2006/relationships/slide" Target="slides/slide6.xml"/><Relationship Id="rId33" Type="http://schemas.openxmlformats.org/officeDocument/2006/relationships/font" Target="fonts/DMSansExtra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ExtraLight-italic.fntdata"/><Relationship Id="rId13" Type="http://schemas.openxmlformats.org/officeDocument/2006/relationships/slide" Target="slides/slide8.xml"/><Relationship Id="rId35" Type="http://schemas.openxmlformats.org/officeDocument/2006/relationships/font" Target="fonts/DMSans-bold.fntdata"/><Relationship Id="rId12" Type="http://schemas.openxmlformats.org/officeDocument/2006/relationships/slide" Target="slides/slide7.xml"/><Relationship Id="rId34" Type="http://schemas.openxmlformats.org/officeDocument/2006/relationships/font" Target="fonts/DMSans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9.xml"/><Relationship Id="rId36" Type="http://schemas.openxmlformats.org/officeDocument/2006/relationships/font" Target="fonts/DMSans-italic.fntdata"/><Relationship Id="rId17" Type="http://schemas.openxmlformats.org/officeDocument/2006/relationships/font" Target="fonts/Economica-regular.fntdata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40e95a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40e95a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40e95a99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40e95a99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40e95a99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40e95a99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40e95a9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40e95a9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40e95a9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40e95a9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40e95a99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40e95a99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40e95a99c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40e95a99c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40e95a99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40e95a99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40e95a9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40e95a9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40e95a99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40e95a99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40e95a99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40e95a9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79" name="Google Shape;79;p15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80" name="Google Shape;80;p15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81" name="Google Shape;81;p15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82" name="Google Shape;82;p15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3" type="subTitle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4" type="subTitle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5" type="subTitle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1">
  <p:cSld name="CUSTOM_4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>
            <p:ph idx="2" type="pic"/>
          </p:nvPr>
        </p:nvSpPr>
        <p:spPr>
          <a:xfrm>
            <a:off x="4676850" y="279050"/>
            <a:ext cx="4201200" cy="4573800"/>
          </a:xfrm>
          <a:prstGeom prst="roundRect">
            <a:avLst>
              <a:gd fmla="val 48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6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fmla="val 25275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" name="Google Shape;101;p16"/>
          <p:cNvSpPr txBox="1"/>
          <p:nvPr>
            <p:ph idx="3" type="subTitle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2">
  <p:cSld name="CUSTOM_5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>
            <p:ph idx="2" type="pic"/>
          </p:nvPr>
        </p:nvSpPr>
        <p:spPr>
          <a:xfrm>
            <a:off x="6781525" y="279050"/>
            <a:ext cx="2096400" cy="4573800"/>
          </a:xfrm>
          <a:prstGeom prst="roundRect">
            <a:avLst>
              <a:gd fmla="val 965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7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08" name="Google Shape;108;p17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09" name="Google Shape;109;p17"/>
          <p:cNvSpPr txBox="1"/>
          <p:nvPr>
            <p:ph idx="3" type="subTitle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3">
  <p:cSld name="CUSTOM_6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14" name="Google Shape;114;p18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subTitle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Alt">
  <p:cSld name="CUSTOM_7_1"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>
            <p:ph idx="2" type="pic"/>
          </p:nvPr>
        </p:nvSpPr>
        <p:spPr>
          <a:xfrm>
            <a:off x="2547100" y="1159275"/>
            <a:ext cx="6326700" cy="3705000"/>
          </a:xfrm>
          <a:prstGeom prst="roundRect">
            <a:avLst>
              <a:gd fmla="val 653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23" name="Google Shape;123;p19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Editable">
  <p:cSld name="CUSTOM_7_1_1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>
            <p:ph idx="2" type="pic"/>
          </p:nvPr>
        </p:nvSpPr>
        <p:spPr>
          <a:xfrm>
            <a:off x="4672600" y="1159275"/>
            <a:ext cx="4201200" cy="3705000"/>
          </a:xfrm>
          <a:prstGeom prst="roundRect">
            <a:avLst>
              <a:gd fmla="val 629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30" name="Google Shape;130;p20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32" name="Google Shape;132;p20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">
  <p:cSld name="CUSTOM_7_2"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>
            <p:ph idx="2" type="pic"/>
          </p:nvPr>
        </p:nvSpPr>
        <p:spPr>
          <a:xfrm>
            <a:off x="27495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1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36" name="Google Shape;136;p21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7" name="Google Shape;137;p21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8" name="Google Shape;138;p21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2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2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>
  <p:cSld name="CUSTOM_15"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>
            <p:ph idx="2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3"/>
          <p:cNvSpPr/>
          <p:nvPr>
            <p:ph idx="3" type="pic"/>
          </p:nvPr>
        </p:nvSpPr>
        <p:spPr>
          <a:xfrm>
            <a:off x="274950" y="323522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3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AMES HOUSING DATA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8" name="Google Shape;158;p24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DAMAR SHIPP JR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25" y="2791675"/>
            <a:ext cx="8505476" cy="1717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>
            <a:stCxn id="159" idx="0"/>
          </p:cNvCxnSpPr>
          <p:nvPr/>
        </p:nvCxnSpPr>
        <p:spPr>
          <a:xfrm>
            <a:off x="4532363" y="2791675"/>
            <a:ext cx="89700" cy="26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My</a:t>
            </a:r>
            <a:r>
              <a:rPr lang="en">
                <a:solidFill>
                  <a:srgbClr val="0000FF"/>
                </a:solidFill>
              </a:rPr>
              <a:t> model enables real estate professionals to closely assess properties based off of a select variables more accurately. Though my model needs work It places your possibility over 70%.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SUMMARY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FF"/>
                </a:solidFill>
              </a:rPr>
              <a:t>THANK YOU</a:t>
            </a:r>
            <a:endParaRPr sz="4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sz="12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Housing prices are influenced by numerous factors such as the year it was built, the number of bedrooms, </a:t>
            </a:r>
            <a:r>
              <a:rPr lang="en" sz="1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neighborhoods</a:t>
            </a:r>
            <a:r>
              <a:rPr lang="en" sz="1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and more. The goal is to create a model that can predict the price of the houses based on these variables with high accuracy. Given the string of data and complexity to find the potential correlations between </a:t>
            </a:r>
            <a:r>
              <a:rPr lang="en" sz="1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 sz="1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this problem involves both variable selection and the application of machine learning techniques to return accurate predictions.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Purpose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9525"/>
            <a:ext cx="4419601" cy="34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Objective Overview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4" name="Google Shape;174;p26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 Explanation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5" name="Google Shape;175;p26"/>
          <p:cNvSpPr txBox="1"/>
          <p:nvPr>
            <p:ph idx="3" type="subTitle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Data Overview/ Findings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6" name="Google Shape;176;p26"/>
          <p:cNvSpPr txBox="1"/>
          <p:nvPr>
            <p:ph idx="4" type="subTitle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Next Steps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7" name="Google Shape;177;p26"/>
          <p:cNvSpPr txBox="1"/>
          <p:nvPr>
            <p:ph idx="5" type="subTitle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Summary/ Con</a:t>
            </a:r>
            <a:r>
              <a:rPr lang="en">
                <a:solidFill>
                  <a:srgbClr val="0000FF"/>
                </a:solidFill>
              </a:rPr>
              <a:t>clusion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8" name="Google Shape;178;p26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6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6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6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6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15075" y="1335950"/>
            <a:ext cx="3923700" cy="3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752">
                <a:solidFill>
                  <a:srgbClr val="0000FF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Objective: </a:t>
            </a:r>
            <a:r>
              <a:rPr lang="en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Housing prices are influenced by numerous factors such as the year it was built, the number of bedrooms, neighborhoods, and more. . The goal is to create a model that can predict the price of the houses based on these variables with high accuracy.</a:t>
            </a:r>
            <a:endParaRPr sz="1852">
              <a:solidFill>
                <a:srgbClr val="0000FF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 Overview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850" y="327124"/>
            <a:ext cx="4500426" cy="451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model used in this project is a </a:t>
            </a:r>
            <a:r>
              <a:rPr b="1"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Lasso Regularization</a:t>
            </a: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to prevent overfitting and to improve the model's capability to generalize. Lasso regression was selected because it helps in selecting important variables.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Steps involved(Key steps):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Missing values were identified and filled, and categorical features were encoded.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Lasso regression was applied to predict house prices.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Model performance was assessed using various metrics like MSE and MAE.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825275" y="58217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Model Explanation</a:t>
            </a:r>
            <a:endParaRPr b="1" sz="17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272650" y="1215475"/>
            <a:ext cx="5824800" cy="3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Values with heavy red helped decide it’s not enough to include in my model because they hold no significance. So I did not include it in my model. 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Key Features I used: Columns from Ames Housing Data Sets</a:t>
            </a:r>
            <a:endParaRPr sz="14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" sz="1400">
                <a:solidFill>
                  <a:srgbClr val="0000FF"/>
                </a:solidFill>
              </a:rPr>
              <a:t>The variables that I used are listed below…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'garage_area', '2nd_flr_sf', 'year_remod/add', 'year_built', 'overall_qual', 'full_bath', 'garage_cars', 'ms_subclass', 'overall_cond', 'bsmt_unf_sf', 'totrms_abvgrd'</a:t>
            </a:r>
            <a:endParaRPr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03" name="Google Shape;203;p29"/>
          <p:cNvSpPr txBox="1"/>
          <p:nvPr>
            <p:ph idx="3" type="subTitle"/>
          </p:nvPr>
        </p:nvSpPr>
        <p:spPr>
          <a:xfrm>
            <a:off x="3862325" y="279050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OVERVIEW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800" y="216100"/>
            <a:ext cx="3112000" cy="4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3337100" y="3573600"/>
            <a:ext cx="2663700" cy="15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Values: null heatmap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Street, mas_vnr_type, fireplace_qu, pool_area, 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fence, misc_val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552275" y="1328950"/>
            <a:ext cx="36843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Discoveries: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Variables that had a higher min value as it increased in value I included it in my model in hopes it would provide the most accuracy.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Nunito"/>
              <a:buChar char="-"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Though we are only looking at the garage size, this is a representation of what I followed when putting together my model.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FINDINGS</a:t>
            </a:r>
            <a:endParaRPr sz="2900"/>
          </a:p>
        </p:txBody>
      </p:sp>
      <p:sp>
        <p:nvSpPr>
          <p:cNvPr id="212" name="Google Shape;212;p30"/>
          <p:cNvSpPr txBox="1"/>
          <p:nvPr>
            <p:ph idx="3" type="subTitle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SEARCH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850" y="1269175"/>
            <a:ext cx="22955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274950" y="1164975"/>
            <a:ext cx="2096400" cy="3693600"/>
          </a:xfrm>
          <a:prstGeom prst="roundRect">
            <a:avLst>
              <a:gd fmla="val 1022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8875" y="1377200"/>
            <a:ext cx="2052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Discoveries: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unito"/>
              <a:buChar char="-"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 that I decided to use the r2 seemed to remain around the same so I decided to keep this model as the </a:t>
            </a: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consistency</a:t>
            </a: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 remained </a:t>
            </a: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relatively</a:t>
            </a: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 close to each other.  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Indication that there is balance in the model when using the same variables from different datasets.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2589600" y="312950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300" y="975050"/>
            <a:ext cx="5657850" cy="19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725" y="3081950"/>
            <a:ext cx="3995776" cy="18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729800" y="255850"/>
            <a:ext cx="152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Performance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691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489150" y="1455150"/>
            <a:ext cx="3772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Tune Parameters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Further optimize model performance.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Feature Expansion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Add/remove more variables for possibly better predictions.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Compare with Other Models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2632125" y="3059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