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dvent Pro SemiBold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Condensed Medium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Share Tec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mar Shipp J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bold.fntdata"/><Relationship Id="rId25" Type="http://schemas.openxmlformats.org/officeDocument/2006/relationships/font" Target="fonts/FiraSansCondensedMedium-regular.fntdata"/><Relationship Id="rId28" Type="http://schemas.openxmlformats.org/officeDocument/2006/relationships/font" Target="fonts/FiraSansCondensedMedium-boldItalic.fntdata"/><Relationship Id="rId27" Type="http://schemas.openxmlformats.org/officeDocument/2006/relationships/font" Target="fonts/FiraSans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reTech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AdventProSemiBold-italic.fntdata"/><Relationship Id="rId18" Type="http://schemas.openxmlformats.org/officeDocument/2006/relationships/font" Target="fonts/AdventProSemiBold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6T14:11:26.069">
    <p:pos x="6000" y="0"/>
    <p:text>Improvements:
• - Incorporate more data to reduce imbalance.
• - Experiment with deep learning models like
BERT.
• Applications:
• - Use in automated content moderation systems.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d613c700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d613c700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d613c700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d613c700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d613c700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d613c700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d613c700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d613c700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d613c700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d613c700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inkedin.com/in/damar-shipp-jr-614b7118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4159575" y="247621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NLP for Binary Text Classification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494600" y="563050"/>
            <a:ext cx="5528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Model for Subreddit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7" name="Google Shape;447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 txBox="1"/>
          <p:nvPr/>
        </p:nvSpPr>
        <p:spPr>
          <a:xfrm>
            <a:off x="2000950" y="3840500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By: Damar Shipp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7446600" y="4795800"/>
            <a:ext cx="12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Contact: </a:t>
            </a:r>
            <a:r>
              <a:rPr lang="en" sz="9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LinkedIn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54" name="Google Shape;654;p32"/>
          <p:cNvSpPr txBox="1"/>
          <p:nvPr/>
        </p:nvSpPr>
        <p:spPr>
          <a:xfrm>
            <a:off x="745225" y="1046775"/>
            <a:ext cx="5281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Improvements: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Incorporate more data.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Extend the model to classify posts across more subreddits for testing.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Experiment with other models and maybe more hyperparameters.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Applications: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 would feel 100% positive using my model in live action as the accuracy is high enough to not make a drastic negative effect.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60" name="Google Shape;660;p33"/>
          <p:cNvSpPr txBox="1"/>
          <p:nvPr/>
        </p:nvSpPr>
        <p:spPr>
          <a:xfrm>
            <a:off x="2900175" y="1911050"/>
            <a:ext cx="221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⁇</a:t>
            </a:r>
            <a:endParaRPr sz="4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13" type="ctrTitle"/>
          </p:nvPr>
        </p:nvSpPr>
        <p:spPr>
          <a:xfrm>
            <a:off x="994375" y="2479900"/>
            <a:ext cx="103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TARGET</a:t>
            </a:r>
            <a:endParaRPr sz="1900"/>
          </a:p>
        </p:txBody>
      </p:sp>
      <p:sp>
        <p:nvSpPr>
          <p:cNvPr id="464" name="Google Shape;464;p24"/>
          <p:cNvSpPr txBox="1"/>
          <p:nvPr>
            <p:ph idx="1" type="subTitle"/>
          </p:nvPr>
        </p:nvSpPr>
        <p:spPr>
          <a:xfrm>
            <a:off x="994373" y="2934800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Identify target </a:t>
            </a:r>
            <a:r>
              <a:rPr lang="en" sz="1200"/>
              <a:t>audience</a:t>
            </a:r>
            <a:endParaRPr sz="1200"/>
          </a:p>
        </p:txBody>
      </p:sp>
      <p:sp>
        <p:nvSpPr>
          <p:cNvPr id="465" name="Google Shape;465;p24"/>
          <p:cNvSpPr txBox="1"/>
          <p:nvPr>
            <p:ph idx="4" type="ctrTitle"/>
          </p:nvPr>
        </p:nvSpPr>
        <p:spPr>
          <a:xfrm>
            <a:off x="4994125" y="1397000"/>
            <a:ext cx="167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OVERVIEW</a:t>
            </a:r>
            <a:endParaRPr sz="1700"/>
          </a:p>
        </p:txBody>
      </p:sp>
      <p:sp>
        <p:nvSpPr>
          <p:cNvPr id="466" name="Google Shape;466;p24"/>
          <p:cNvSpPr txBox="1"/>
          <p:nvPr>
            <p:ph type="ctrTitle"/>
          </p:nvPr>
        </p:nvSpPr>
        <p:spPr>
          <a:xfrm>
            <a:off x="2918563" y="23570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 &amp; SOLUTION</a:t>
            </a:r>
            <a:endParaRPr sz="1700"/>
          </a:p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2917675" y="2806605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Classify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Subreddit post based on their given text by a classification </a:t>
            </a:r>
            <a:r>
              <a:rPr lang="en" sz="1200"/>
              <a:t>model.</a:t>
            </a:r>
            <a:r>
              <a:rPr lang="en"/>
              <a:t> </a:t>
            </a:r>
            <a:endParaRPr/>
          </a:p>
        </p:txBody>
      </p:sp>
      <p:sp>
        <p:nvSpPr>
          <p:cNvPr id="468" name="Google Shape;468;p24"/>
          <p:cNvSpPr txBox="1"/>
          <p:nvPr>
            <p:ph idx="3" type="title"/>
          </p:nvPr>
        </p:nvSpPr>
        <p:spPr>
          <a:xfrm>
            <a:off x="975475" y="21241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9" name="Google Shape;469;p24"/>
          <p:cNvSpPr txBox="1"/>
          <p:nvPr>
            <p:ph idx="5" type="subTitle"/>
          </p:nvPr>
        </p:nvSpPr>
        <p:spPr>
          <a:xfrm>
            <a:off x="5048427" y="185839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Show the data we used to c</a:t>
            </a:r>
            <a:r>
              <a:rPr lang="en" sz="1200"/>
              <a:t>reate the model.</a:t>
            </a:r>
            <a:endParaRPr sz="1200"/>
          </a:p>
        </p:txBody>
      </p:sp>
      <p:sp>
        <p:nvSpPr>
          <p:cNvPr id="470" name="Google Shape;470;p24"/>
          <p:cNvSpPr txBox="1"/>
          <p:nvPr>
            <p:ph idx="6" type="title"/>
          </p:nvPr>
        </p:nvSpPr>
        <p:spPr>
          <a:xfrm>
            <a:off x="2918577" y="175450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02</a:t>
            </a:r>
            <a:endParaRPr sz="4600"/>
          </a:p>
        </p:txBody>
      </p:sp>
      <p:sp>
        <p:nvSpPr>
          <p:cNvPr id="471" name="Google Shape;471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24"/>
          <p:cNvSpPr txBox="1"/>
          <p:nvPr>
            <p:ph idx="9" type="title"/>
          </p:nvPr>
        </p:nvSpPr>
        <p:spPr>
          <a:xfrm>
            <a:off x="4910942" y="9547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03</a:t>
            </a:r>
            <a:endParaRPr sz="4400"/>
          </a:p>
        </p:txBody>
      </p:sp>
      <p:sp>
        <p:nvSpPr>
          <p:cNvPr id="473" name="Google Shape;473;p24"/>
          <p:cNvSpPr/>
          <p:nvPr/>
        </p:nvSpPr>
        <p:spPr>
          <a:xfrm>
            <a:off x="1119000" y="115070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⌖</a:t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3067127" y="8316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5048429" y="446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cxnSp>
        <p:nvCxnSpPr>
          <p:cNvPr id="476" name="Google Shape;476;p24"/>
          <p:cNvCxnSpPr>
            <a:stCxn id="473" idx="1"/>
            <a:endCxn id="468" idx="1"/>
          </p:cNvCxnSpPr>
          <p:nvPr/>
        </p:nvCxnSpPr>
        <p:spPr>
          <a:xfrm flipH="1">
            <a:off x="975600" y="1562750"/>
            <a:ext cx="143400" cy="850200"/>
          </a:xfrm>
          <a:prstGeom prst="bentConnector3">
            <a:avLst>
              <a:gd fmla="val 26614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4" idx="1"/>
            <a:endCxn id="470" idx="1"/>
          </p:cNvCxnSpPr>
          <p:nvPr/>
        </p:nvCxnSpPr>
        <p:spPr>
          <a:xfrm flipH="1">
            <a:off x="2918627" y="1243650"/>
            <a:ext cx="148500" cy="799800"/>
          </a:xfrm>
          <a:prstGeom prst="bentConnector3">
            <a:avLst>
              <a:gd fmla="val 26038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4"/>
          <p:cNvCxnSpPr>
            <a:stCxn id="475" idx="1"/>
            <a:endCxn id="472" idx="1"/>
          </p:cNvCxnSpPr>
          <p:nvPr/>
        </p:nvCxnSpPr>
        <p:spPr>
          <a:xfrm flipH="1">
            <a:off x="4911029" y="456675"/>
            <a:ext cx="137400" cy="786900"/>
          </a:xfrm>
          <a:prstGeom prst="bentConnector3">
            <a:avLst>
              <a:gd fmla="val 27337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3190587" y="954742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4"/>
          <p:cNvGrpSpPr/>
          <p:nvPr/>
        </p:nvGrpSpPr>
        <p:grpSpPr>
          <a:xfrm>
            <a:off x="5168568" y="166522"/>
            <a:ext cx="583817" cy="580314"/>
            <a:chOff x="3541011" y="3367320"/>
            <a:chExt cx="348257" cy="346188"/>
          </a:xfrm>
        </p:grpSpPr>
        <p:sp>
          <p:nvSpPr>
            <p:cNvPr id="482" name="Google Shape;482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4"/>
          <p:cNvSpPr/>
          <p:nvPr/>
        </p:nvSpPr>
        <p:spPr>
          <a:xfrm>
            <a:off x="7096777" y="95175"/>
            <a:ext cx="824100" cy="824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24"/>
          <p:cNvCxnSpPr/>
          <p:nvPr/>
        </p:nvCxnSpPr>
        <p:spPr>
          <a:xfrm>
            <a:off x="7092154" y="505950"/>
            <a:ext cx="66600" cy="960000"/>
          </a:xfrm>
          <a:prstGeom prst="bentConnector3">
            <a:avLst>
              <a:gd fmla="val -34024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24"/>
          <p:cNvSpPr txBox="1"/>
          <p:nvPr>
            <p:ph idx="9" type="title"/>
          </p:nvPr>
        </p:nvSpPr>
        <p:spPr>
          <a:xfrm>
            <a:off x="7158754" y="11548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0000"/>
                </a:solidFill>
              </a:rPr>
              <a:t>04</a:t>
            </a:r>
            <a:endParaRPr sz="4200">
              <a:solidFill>
                <a:srgbClr val="FF0000"/>
              </a:solidFill>
            </a:endParaRPr>
          </a:p>
        </p:txBody>
      </p:sp>
      <p:sp>
        <p:nvSpPr>
          <p:cNvPr id="489" name="Google Shape;489;p24"/>
          <p:cNvSpPr txBox="1"/>
          <p:nvPr>
            <p:ph idx="5" type="subTitle"/>
          </p:nvPr>
        </p:nvSpPr>
        <p:spPr>
          <a:xfrm>
            <a:off x="7180077" y="185839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Show what features were used to create the model. </a:t>
            </a:r>
            <a:endParaRPr sz="1200"/>
          </a:p>
        </p:txBody>
      </p:sp>
      <p:sp>
        <p:nvSpPr>
          <p:cNvPr id="490" name="Google Shape;490;p24"/>
          <p:cNvSpPr txBox="1"/>
          <p:nvPr>
            <p:ph idx="4" type="ctrTitle"/>
          </p:nvPr>
        </p:nvSpPr>
        <p:spPr>
          <a:xfrm>
            <a:off x="7180075" y="1431575"/>
            <a:ext cx="17199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METHODOLOGY</a:t>
            </a:r>
            <a:endParaRPr sz="1700"/>
          </a:p>
        </p:txBody>
      </p:sp>
      <p:grpSp>
        <p:nvGrpSpPr>
          <p:cNvPr id="491" name="Google Shape;491;p24"/>
          <p:cNvGrpSpPr/>
          <p:nvPr/>
        </p:nvGrpSpPr>
        <p:grpSpPr>
          <a:xfrm>
            <a:off x="7216445" y="217535"/>
            <a:ext cx="615710" cy="579370"/>
            <a:chOff x="3072210" y="3805951"/>
            <a:chExt cx="376374" cy="354160"/>
          </a:xfrm>
        </p:grpSpPr>
        <p:sp>
          <p:nvSpPr>
            <p:cNvPr id="492" name="Google Shape;492;p24"/>
            <p:cNvSpPr/>
            <p:nvPr/>
          </p:nvSpPr>
          <p:spPr>
            <a:xfrm>
              <a:off x="3072210" y="3805951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4"/>
          <p:cNvSpPr/>
          <p:nvPr/>
        </p:nvSpPr>
        <p:spPr>
          <a:xfrm>
            <a:off x="7296477" y="2623013"/>
            <a:ext cx="824100" cy="824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⏭</a:t>
            </a:r>
            <a:endParaRPr sz="4100"/>
          </a:p>
        </p:txBody>
      </p:sp>
      <p:cxnSp>
        <p:nvCxnSpPr>
          <p:cNvPr id="499" name="Google Shape;499;p24"/>
          <p:cNvCxnSpPr/>
          <p:nvPr/>
        </p:nvCxnSpPr>
        <p:spPr>
          <a:xfrm flipH="1">
            <a:off x="8054575" y="2934800"/>
            <a:ext cx="66600" cy="960000"/>
          </a:xfrm>
          <a:prstGeom prst="bentConnector3">
            <a:avLst>
              <a:gd fmla="val -34024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4"/>
          <p:cNvSpPr txBox="1"/>
          <p:nvPr>
            <p:ph idx="9" type="title"/>
          </p:nvPr>
        </p:nvSpPr>
        <p:spPr>
          <a:xfrm>
            <a:off x="7443104" y="354830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FF"/>
                </a:solidFill>
              </a:rPr>
              <a:t>05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501" name="Google Shape;501;p24"/>
          <p:cNvSpPr txBox="1"/>
          <p:nvPr>
            <p:ph idx="4" type="ctrTitle"/>
          </p:nvPr>
        </p:nvSpPr>
        <p:spPr>
          <a:xfrm>
            <a:off x="7483300" y="3830625"/>
            <a:ext cx="167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EDA</a:t>
            </a:r>
            <a:endParaRPr sz="1900"/>
          </a:p>
        </p:txBody>
      </p:sp>
      <p:sp>
        <p:nvSpPr>
          <p:cNvPr id="502" name="Google Shape;502;p24"/>
          <p:cNvSpPr txBox="1"/>
          <p:nvPr>
            <p:ph idx="5" type="subTitle"/>
          </p:nvPr>
        </p:nvSpPr>
        <p:spPr>
          <a:xfrm>
            <a:off x="7473377" y="431563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Steps taken to ensure the model works properly.</a:t>
            </a:r>
            <a:endParaRPr sz="1200"/>
          </a:p>
        </p:txBody>
      </p:sp>
      <p:sp>
        <p:nvSpPr>
          <p:cNvPr id="503" name="Google Shape;503;p24"/>
          <p:cNvSpPr/>
          <p:nvPr/>
        </p:nvSpPr>
        <p:spPr>
          <a:xfrm>
            <a:off x="5048427" y="2891913"/>
            <a:ext cx="824100" cy="824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⏛</a:t>
            </a:r>
            <a:endParaRPr sz="4100"/>
          </a:p>
        </p:txBody>
      </p:sp>
      <p:cxnSp>
        <p:nvCxnSpPr>
          <p:cNvPr id="504" name="Google Shape;504;p24"/>
          <p:cNvCxnSpPr/>
          <p:nvPr/>
        </p:nvCxnSpPr>
        <p:spPr>
          <a:xfrm flipH="1">
            <a:off x="5810700" y="3283575"/>
            <a:ext cx="66600" cy="960000"/>
          </a:xfrm>
          <a:prstGeom prst="bentConnector3">
            <a:avLst>
              <a:gd fmla="val -34024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4"/>
          <p:cNvSpPr txBox="1"/>
          <p:nvPr>
            <p:ph idx="9" type="title"/>
          </p:nvPr>
        </p:nvSpPr>
        <p:spPr>
          <a:xfrm>
            <a:off x="5217704" y="38559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9900"/>
                </a:solidFill>
              </a:rPr>
              <a:t>06</a:t>
            </a:r>
            <a:endParaRPr sz="3800">
              <a:solidFill>
                <a:srgbClr val="FF9900"/>
              </a:solidFill>
            </a:endParaRPr>
          </a:p>
        </p:txBody>
      </p:sp>
      <p:sp>
        <p:nvSpPr>
          <p:cNvPr id="506" name="Google Shape;506;p24"/>
          <p:cNvSpPr txBox="1"/>
          <p:nvPr>
            <p:ph idx="4" type="ctrTitle"/>
          </p:nvPr>
        </p:nvSpPr>
        <p:spPr>
          <a:xfrm>
            <a:off x="5239150" y="4088575"/>
            <a:ext cx="197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PERFORMANCE</a:t>
            </a:r>
            <a:endParaRPr sz="1700"/>
          </a:p>
        </p:txBody>
      </p:sp>
      <p:sp>
        <p:nvSpPr>
          <p:cNvPr id="507" name="Google Shape;507;p24"/>
          <p:cNvSpPr txBox="1"/>
          <p:nvPr>
            <p:ph idx="5" type="subTitle"/>
          </p:nvPr>
        </p:nvSpPr>
        <p:spPr>
          <a:xfrm>
            <a:off x="5239152" y="451393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Show how the model performed.</a:t>
            </a:r>
            <a:endParaRPr sz="1200"/>
          </a:p>
        </p:txBody>
      </p:sp>
      <p:sp>
        <p:nvSpPr>
          <p:cNvPr id="508" name="Google Shape;508;p24"/>
          <p:cNvSpPr txBox="1"/>
          <p:nvPr>
            <p:ph idx="3" type="title"/>
          </p:nvPr>
        </p:nvSpPr>
        <p:spPr>
          <a:xfrm>
            <a:off x="3689475" y="4529900"/>
            <a:ext cx="61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</a:rPr>
              <a:t>07</a:t>
            </a:r>
            <a:endParaRPr sz="3600">
              <a:solidFill>
                <a:srgbClr val="00FFFF"/>
              </a:solidFill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3698300" y="3705800"/>
            <a:ext cx="824100" cy="824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⏱</a:t>
            </a:r>
            <a:endParaRPr/>
          </a:p>
        </p:txBody>
      </p:sp>
      <p:cxnSp>
        <p:nvCxnSpPr>
          <p:cNvPr id="510" name="Google Shape;510;p24"/>
          <p:cNvCxnSpPr>
            <a:stCxn id="509" idx="3"/>
            <a:endCxn id="508" idx="3"/>
          </p:cNvCxnSpPr>
          <p:nvPr/>
        </p:nvCxnSpPr>
        <p:spPr>
          <a:xfrm flipH="1">
            <a:off x="4305200" y="4117850"/>
            <a:ext cx="217200" cy="701100"/>
          </a:xfrm>
          <a:prstGeom prst="bentConnector3">
            <a:avLst>
              <a:gd fmla="val -10963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24"/>
          <p:cNvSpPr txBox="1"/>
          <p:nvPr>
            <p:ph idx="13" type="ctrTitle"/>
          </p:nvPr>
        </p:nvSpPr>
        <p:spPr>
          <a:xfrm>
            <a:off x="2340675" y="3684325"/>
            <a:ext cx="11325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Conclusion</a:t>
            </a:r>
            <a:endParaRPr sz="1900"/>
          </a:p>
        </p:txBody>
      </p:sp>
      <p:sp>
        <p:nvSpPr>
          <p:cNvPr id="512" name="Google Shape;512;p24"/>
          <p:cNvSpPr txBox="1"/>
          <p:nvPr>
            <p:ph idx="2" type="subTitle"/>
          </p:nvPr>
        </p:nvSpPr>
        <p:spPr>
          <a:xfrm>
            <a:off x="2340675" y="3957500"/>
            <a:ext cx="1642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Show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Findings 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recommendations</a:t>
            </a:r>
            <a:r>
              <a:rPr lang="en" sz="1200"/>
              <a:t>.</a:t>
            </a:r>
            <a:r>
              <a:rPr lang="en"/>
              <a:t> </a:t>
            </a:r>
            <a:endParaRPr/>
          </a:p>
        </p:txBody>
      </p:sp>
      <p:sp>
        <p:nvSpPr>
          <p:cNvPr id="513" name="Google Shape;513;p24"/>
          <p:cNvSpPr txBox="1"/>
          <p:nvPr>
            <p:ph idx="3" type="title"/>
          </p:nvPr>
        </p:nvSpPr>
        <p:spPr>
          <a:xfrm>
            <a:off x="1292350" y="4381650"/>
            <a:ext cx="61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00"/>
                </a:solidFill>
              </a:rPr>
              <a:t>08</a:t>
            </a:r>
            <a:endParaRPr sz="3400">
              <a:solidFill>
                <a:srgbClr val="FFFF00"/>
              </a:solidFill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1291450" y="3562800"/>
            <a:ext cx="824100" cy="824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⍬</a:t>
            </a:r>
            <a:endParaRPr/>
          </a:p>
        </p:txBody>
      </p:sp>
      <p:cxnSp>
        <p:nvCxnSpPr>
          <p:cNvPr id="515" name="Google Shape;515;p24"/>
          <p:cNvCxnSpPr>
            <a:stCxn id="514" idx="3"/>
            <a:endCxn id="513" idx="3"/>
          </p:cNvCxnSpPr>
          <p:nvPr/>
        </p:nvCxnSpPr>
        <p:spPr>
          <a:xfrm flipH="1">
            <a:off x="1907950" y="3974850"/>
            <a:ext cx="207600" cy="695700"/>
          </a:xfrm>
          <a:prstGeom prst="bentConnector3">
            <a:avLst>
              <a:gd fmla="val -11470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24"/>
          <p:cNvSpPr txBox="1"/>
          <p:nvPr>
            <p:ph idx="13" type="ctrTitle"/>
          </p:nvPr>
        </p:nvSpPr>
        <p:spPr>
          <a:xfrm>
            <a:off x="0" y="3632150"/>
            <a:ext cx="12126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Next Steps</a:t>
            </a:r>
            <a:endParaRPr sz="1900"/>
          </a:p>
        </p:txBody>
      </p:sp>
      <p:sp>
        <p:nvSpPr>
          <p:cNvPr id="517" name="Google Shape;517;p24"/>
          <p:cNvSpPr txBox="1"/>
          <p:nvPr>
            <p:ph idx="2" type="subTitle"/>
          </p:nvPr>
        </p:nvSpPr>
        <p:spPr>
          <a:xfrm>
            <a:off x="0" y="3894800"/>
            <a:ext cx="1642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Objective: Show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possible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improvements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the </a:t>
            </a:r>
            <a:r>
              <a:rPr lang="en" sz="1200"/>
              <a:t>model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Target: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Platform moderators and data analyst/ researchers</a:t>
            </a:r>
            <a:endParaRPr/>
          </a:p>
        </p:txBody>
      </p:sp>
      <p:sp>
        <p:nvSpPr>
          <p:cNvPr id="523" name="Google Shape;523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grpSp>
        <p:nvGrpSpPr>
          <p:cNvPr id="524" name="Google Shape;524;p2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25" name="Google Shape;525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45" name="Google Shape;545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55" name="Google Shape;555;p26"/>
          <p:cNvSpPr txBox="1"/>
          <p:nvPr>
            <p:ph type="ctrTitle"/>
          </p:nvPr>
        </p:nvSpPr>
        <p:spPr>
          <a:xfrm>
            <a:off x="931223" y="1196025"/>
            <a:ext cx="1242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56" name="Google Shape;556;p26"/>
          <p:cNvSpPr txBox="1"/>
          <p:nvPr>
            <p:ph idx="1" type="subTitle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Reddit is comprised of numerous communities known as subreddits, where each subreddit is tailored to a specific interest, and misclassified posts can disrupt community discussions and reduce user engagement. To address this; I have </a:t>
            </a:r>
            <a:r>
              <a:rPr lang="en"/>
              <a:t>tailored</a:t>
            </a:r>
            <a:r>
              <a:rPr lang="en"/>
              <a:t> this project to develop and evaluate two supervised learning models that will determine which subreddit the post belongs to.</a:t>
            </a:r>
            <a:endParaRPr/>
          </a:p>
        </p:txBody>
      </p:sp>
      <p:sp>
        <p:nvSpPr>
          <p:cNvPr id="557" name="Google Shape;557;p26"/>
          <p:cNvSpPr txBox="1"/>
          <p:nvPr>
            <p:ph idx="2" type="ctrTitle"/>
          </p:nvPr>
        </p:nvSpPr>
        <p:spPr>
          <a:xfrm>
            <a:off x="6876074" y="1196025"/>
            <a:ext cx="131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558" name="Google Shape;558;p2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evelop and evaluate two supervised learning models that will determine which subreddit the post belongs to.</a:t>
            </a:r>
            <a:endParaRPr/>
          </a:p>
        </p:txBody>
      </p:sp>
      <p:cxnSp>
        <p:nvCxnSpPr>
          <p:cNvPr id="559" name="Google Shape;559;p26"/>
          <p:cNvCxnSpPr>
            <a:stCxn id="555" idx="1"/>
          </p:cNvCxnSpPr>
          <p:nvPr/>
        </p:nvCxnSpPr>
        <p:spPr>
          <a:xfrm>
            <a:off x="931223" y="1484925"/>
            <a:ext cx="52200" cy="3241800"/>
          </a:xfrm>
          <a:prstGeom prst="bentConnector4">
            <a:avLst>
              <a:gd fmla="val -456178" name="adj1"/>
              <a:gd fmla="val 54456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6"/>
          <p:cNvCxnSpPr>
            <a:stCxn id="557" idx="3"/>
          </p:cNvCxnSpPr>
          <p:nvPr/>
        </p:nvCxnSpPr>
        <p:spPr>
          <a:xfrm flipH="1">
            <a:off x="7717274" y="1484925"/>
            <a:ext cx="470400" cy="2047200"/>
          </a:xfrm>
          <a:prstGeom prst="bentConnector4">
            <a:avLst>
              <a:gd fmla="val -50622" name="adj1"/>
              <a:gd fmla="val 57056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 sz="3000"/>
          </a:p>
        </p:txBody>
      </p:sp>
      <p:sp>
        <p:nvSpPr>
          <p:cNvPr id="566" name="Google Shape;566;p2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567" name="Google Shape;567;p2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DATA</a:t>
            </a:r>
            <a:endParaRPr/>
          </a:p>
        </p:txBody>
      </p:sp>
      <p:sp>
        <p:nvSpPr>
          <p:cNvPr id="568" name="Google Shape;568;p2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569" name="Google Shape;569;p2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posts from two subreddits using PRAW</a:t>
            </a:r>
            <a:endParaRPr/>
          </a:p>
        </p:txBody>
      </p:sp>
      <p:sp>
        <p:nvSpPr>
          <p:cNvPr id="570" name="Google Shape;570;p2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text</a:t>
            </a:r>
            <a:endParaRPr/>
          </a:p>
        </p:txBody>
      </p:sp>
      <p:sp>
        <p:nvSpPr>
          <p:cNvPr id="571" name="Google Shape;571;p2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size: 2004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Size: 1880</a:t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7"/>
          <p:cNvCxnSpPr>
            <a:stCxn id="572" idx="3"/>
            <a:endCxn id="574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7"/>
          <p:cNvCxnSpPr>
            <a:stCxn id="574" idx="2"/>
            <a:endCxn id="573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7"/>
          <p:cNvCxnSpPr>
            <a:stCxn id="573" idx="3"/>
            <a:endCxn id="575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9" name="Google Shape;579;p27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580" name="Google Shape;580;p27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7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586" name="Google Shape;586;p27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7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594" name="Google Shape;594;p27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7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00" name="Google Shape;600;p27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7" name="Google Shape;6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75" y="2813375"/>
            <a:ext cx="3168975" cy="20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23" name="Google Shape;623;p28"/>
          <p:cNvSpPr txBox="1"/>
          <p:nvPr/>
        </p:nvSpPr>
        <p:spPr>
          <a:xfrm>
            <a:off x="791350" y="1200425"/>
            <a:ext cx="61959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Pipeline Overview: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eriod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preprocessing (stop words removal, lemmatization).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eriod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extraction (vectorization).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eriod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selection: Logistic Regression and Random Forest.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AutoNum type="arabicPeriod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Evaluation using accuracy and classification report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• Justification: Models chosen for interpretability and performance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"/>
          <p:cNvSpPr txBox="1"/>
          <p:nvPr>
            <p:ph type="ctrTitle"/>
          </p:nvPr>
        </p:nvSpPr>
        <p:spPr>
          <a:xfrm>
            <a:off x="618825" y="411675"/>
            <a:ext cx="515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629" name="Google Shape;629;p29"/>
          <p:cNvSpPr txBox="1"/>
          <p:nvPr/>
        </p:nvSpPr>
        <p:spPr>
          <a:xfrm>
            <a:off x="679875" y="1223425"/>
            <a:ext cx="54009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Visualizations: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-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Term frequency distribution plots.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Insights: Key words and patterns indicate distinct subreddit behaviors.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635" name="Google Shape;635;p30"/>
          <p:cNvSpPr txBox="1"/>
          <p:nvPr/>
        </p:nvSpPr>
        <p:spPr>
          <a:xfrm>
            <a:off x="833550" y="1219625"/>
            <a:ext cx="613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METRICS: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ACCURACY,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PRECISION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RECALL, F1-SCORE.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CONFUSION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MATRICES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FOR BOTH MODELS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6" name="Google Shape;6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250" y="2088000"/>
            <a:ext cx="3052475" cy="18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0"/>
          <p:cNvSpPr txBox="1"/>
          <p:nvPr/>
        </p:nvSpPr>
        <p:spPr>
          <a:xfrm>
            <a:off x="760575" y="4085225"/>
            <a:ext cx="57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BEST MODEL: LOGISTIC REGRESSION ACHIEVED THE HIGHEST SCORE ON ALL CATEGORIES. 1.00 = 100%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38" name="Google Shape;638;p30"/>
          <p:cNvCxnSpPr>
            <a:stCxn id="639" idx="3"/>
          </p:cNvCxnSpPr>
          <p:nvPr/>
        </p:nvCxnSpPr>
        <p:spPr>
          <a:xfrm>
            <a:off x="1694125" y="3427800"/>
            <a:ext cx="507000" cy="17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0"/>
          <p:cNvSpPr txBox="1"/>
          <p:nvPr/>
        </p:nvSpPr>
        <p:spPr>
          <a:xfrm>
            <a:off x="211225" y="3012150"/>
            <a:ext cx="148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THE MODEL PERFORMED ON A NEW DATA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KEY FINDINGS</a:t>
            </a:r>
            <a:endParaRPr/>
          </a:p>
        </p:txBody>
      </p:sp>
      <p:sp>
        <p:nvSpPr>
          <p:cNvPr id="645" name="Google Shape;645;p31"/>
          <p:cNvSpPr txBox="1"/>
          <p:nvPr/>
        </p:nvSpPr>
        <p:spPr>
          <a:xfrm>
            <a:off x="760575" y="1050600"/>
            <a:ext cx="48939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Key Findings: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• - Text classification is effective with proper preprocessing.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• Model Recommendation: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• - Logistic Regression model due to its high accuracy.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Impact: Enhances subreddit content analysis for targeted actions.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6" name="Google Shape;6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646" y="3071800"/>
            <a:ext cx="2152353" cy="18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75" y="3044912"/>
            <a:ext cx="2244325" cy="1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1"/>
          <p:cNvSpPr txBox="1"/>
          <p:nvPr/>
        </p:nvSpPr>
        <p:spPr>
          <a:xfrm>
            <a:off x="2918500" y="3071800"/>
            <a:ext cx="159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Left side:</a:t>
            </a:r>
            <a:endParaRPr sz="1200">
              <a:solidFill>
                <a:srgbClr val="FFFF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Maven Pro"/>
                <a:ea typeface="Maven Pro"/>
                <a:cs typeface="Maven Pro"/>
                <a:sym typeface="Maven Pro"/>
              </a:rPr>
              <a:t>Logistics Regression Model</a:t>
            </a:r>
            <a:endParaRPr sz="1200">
              <a:solidFill>
                <a:srgbClr val="FFFF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Right side: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 Forest Model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93137B"/>
      </a:dk1>
      <a:lt1>
        <a:srgbClr val="FFFFFF"/>
      </a:lt1>
      <a:dk2>
        <a:srgbClr val="3D003B"/>
      </a:dk2>
      <a:lt2>
        <a:srgbClr val="EBFFD5"/>
      </a:lt2>
      <a:accent1>
        <a:srgbClr val="D1F07F"/>
      </a:accent1>
      <a:accent2>
        <a:srgbClr val="DC83FD"/>
      </a:accent2>
      <a:accent3>
        <a:srgbClr val="77EE7B"/>
      </a:accent3>
      <a:accent4>
        <a:srgbClr val="B1E624"/>
      </a:accent4>
      <a:accent5>
        <a:srgbClr val="C35EFF"/>
      </a:accent5>
      <a:accent6>
        <a:srgbClr val="4BC06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