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ubik" charset="1" panose="00000000000000000000"/>
      <p:regular r:id="rId10"/>
    </p:embeddedFont>
    <p:embeddedFont>
      <p:font typeface="Rubik Bold" charset="1" panose="00000800000000000000"/>
      <p:regular r:id="rId11"/>
    </p:embeddedFont>
    <p:embeddedFont>
      <p:font typeface="Rubik Italics" charset="1" panose="00000000000000000000"/>
      <p:regular r:id="rId12"/>
    </p:embeddedFont>
    <p:embeddedFont>
      <p:font typeface="Rubik Bold Italics" charset="1" panose="00000800000000000000"/>
      <p:regular r:id="rId13"/>
    </p:embeddedFont>
    <p:embeddedFont>
      <p:font typeface="Rubik Light" charset="1" panose="00000400000000000000"/>
      <p:regular r:id="rId14"/>
    </p:embeddedFont>
    <p:embeddedFont>
      <p:font typeface="Rubik Light Italics" charset="1" panose="00000400000000000000"/>
      <p:regular r:id="rId15"/>
    </p:embeddedFont>
    <p:embeddedFont>
      <p:font typeface="Rubik Medium" charset="1" panose="00000600000000000000"/>
      <p:regular r:id="rId16"/>
    </p:embeddedFont>
    <p:embeddedFont>
      <p:font typeface="Rubik Medium Italics" charset="1" panose="00000600000000000000"/>
      <p:regular r:id="rId17"/>
    </p:embeddedFont>
    <p:embeddedFont>
      <p:font typeface="Rubik Semi-Bold" charset="1" panose="00000000000000000000"/>
      <p:regular r:id="rId18"/>
    </p:embeddedFont>
    <p:embeddedFont>
      <p:font typeface="Rubik Semi-Bold Italics" charset="1" panose="00000000000000000000"/>
      <p:regular r:id="rId19"/>
    </p:embeddedFont>
    <p:embeddedFont>
      <p:font typeface="Rubik Heavy" charset="1" panose="00000A00000000000000"/>
      <p:regular r:id="rId20"/>
    </p:embeddedFont>
    <p:embeddedFont>
      <p:font typeface="Rubik Heavy Italics" charset="1" panose="00000A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https://lookerstudio.google.com/reporting/0915937a-08ee-4f49-9581-c0f16d5807e4" TargetMode="External" Type="http://schemas.openxmlformats.org/officeDocument/2006/relationships/hyperlink"/><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https://github.com/DamarioIkhsanAS/VIX_BigDataAnalyst_KimiaFarma" TargetMode="External" Type="http://schemas.openxmlformats.org/officeDocument/2006/relationships/hyperlink"/><Relationship Id="rId9" Target="https://drive.google.com/file/d/1vhUOhuJHzZ568oX7G-CXmpcno4T9PZpa/view?usp=sharing"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https://www.linkedin.com/in/damarioikhsanas/"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19FA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2"/>
            <a:stretch>
              <a:fillRect l="0" t="0" r="0" b="-18383"/>
            </a:stretch>
          </a:blipFill>
        </p:spPr>
      </p:sp>
      <p:sp>
        <p:nvSpPr>
          <p:cNvPr name="Freeform 3" id="3"/>
          <p:cNvSpPr/>
          <p:nvPr/>
        </p:nvSpPr>
        <p:spPr>
          <a:xfrm flipH="false" flipV="false" rot="0">
            <a:off x="699600" y="373000"/>
            <a:ext cx="2799802" cy="1082600"/>
          </a:xfrm>
          <a:custGeom>
            <a:avLst/>
            <a:gdLst/>
            <a:ahLst/>
            <a:cxnLst/>
            <a:rect r="r" b="b" t="t" l="l"/>
            <a:pathLst>
              <a:path h="1082600" w="2799802">
                <a:moveTo>
                  <a:pt x="0" y="0"/>
                </a:moveTo>
                <a:lnTo>
                  <a:pt x="2799802" y="0"/>
                </a:lnTo>
                <a:lnTo>
                  <a:pt x="2799802" y="1082600"/>
                </a:lnTo>
                <a:lnTo>
                  <a:pt x="0" y="1082600"/>
                </a:lnTo>
                <a:lnTo>
                  <a:pt x="0" y="0"/>
                </a:lnTo>
                <a:close/>
              </a:path>
            </a:pathLst>
          </a:custGeom>
          <a:blipFill>
            <a:blip r:embed="rId3"/>
            <a:stretch>
              <a:fillRect l="0" t="0" r="0" b="-194"/>
            </a:stretch>
          </a:blipFill>
        </p:spPr>
      </p:sp>
      <p:sp>
        <p:nvSpPr>
          <p:cNvPr name="TextBox 4" id="4"/>
          <p:cNvSpPr txBox="true"/>
          <p:nvPr/>
        </p:nvSpPr>
        <p:spPr>
          <a:xfrm rot="0">
            <a:off x="1028700" y="2872925"/>
            <a:ext cx="12387025" cy="2143125"/>
          </a:xfrm>
          <a:prstGeom prst="rect">
            <a:avLst/>
          </a:prstGeom>
        </p:spPr>
        <p:txBody>
          <a:bodyPr anchor="t" rtlCol="false" tIns="0" lIns="0" bIns="0" rIns="0">
            <a:spAutoFit/>
          </a:bodyPr>
          <a:lstStyle/>
          <a:p>
            <a:pPr algn="l">
              <a:lnSpc>
                <a:spcPts val="8460"/>
              </a:lnSpc>
            </a:pPr>
            <a:r>
              <a:rPr lang="en-US" sz="7050">
                <a:solidFill>
                  <a:srgbClr val="FFFFFF"/>
                </a:solidFill>
                <a:latin typeface="Rubik Bold"/>
              </a:rPr>
              <a:t>Analisis kinerja bisnis Kimia Farma Tahun 2020-2023</a:t>
            </a:r>
          </a:p>
        </p:txBody>
      </p:sp>
      <p:sp>
        <p:nvSpPr>
          <p:cNvPr name="TextBox 5" id="5"/>
          <p:cNvSpPr txBox="true"/>
          <p:nvPr/>
        </p:nvSpPr>
        <p:spPr>
          <a:xfrm rot="0">
            <a:off x="1127225" y="6323450"/>
            <a:ext cx="14395350" cy="923325"/>
          </a:xfrm>
          <a:prstGeom prst="rect">
            <a:avLst/>
          </a:prstGeom>
        </p:spPr>
        <p:txBody>
          <a:bodyPr anchor="t" rtlCol="false" tIns="0" lIns="0" bIns="0" rIns="0">
            <a:spAutoFit/>
          </a:bodyPr>
          <a:lstStyle/>
          <a:p>
            <a:pPr algn="l">
              <a:lnSpc>
                <a:spcPts val="5520"/>
              </a:lnSpc>
            </a:pPr>
            <a:r>
              <a:rPr lang="en-US" sz="4600">
                <a:solidFill>
                  <a:srgbClr val="FFFFFF"/>
                </a:solidFill>
                <a:latin typeface="Arimo"/>
              </a:rPr>
              <a:t>Kimia Farma - Big Data Analytics</a:t>
            </a:r>
          </a:p>
        </p:txBody>
      </p:sp>
      <p:grpSp>
        <p:nvGrpSpPr>
          <p:cNvPr name="Group 6" id="6"/>
          <p:cNvGrpSpPr/>
          <p:nvPr/>
        </p:nvGrpSpPr>
        <p:grpSpPr>
          <a:xfrm rot="0">
            <a:off x="13514250" y="-1243850"/>
            <a:ext cx="6270000" cy="6102000"/>
            <a:chOff x="0" y="0"/>
            <a:chExt cx="8360000" cy="8136000"/>
          </a:xfrm>
        </p:grpSpPr>
        <p:sp>
          <p:nvSpPr>
            <p:cNvPr name="Freeform 7" id="7"/>
            <p:cNvSpPr/>
            <p:nvPr/>
          </p:nvSpPr>
          <p:spPr>
            <a:xfrm flipH="false" flipV="false" rot="0">
              <a:off x="0" y="0"/>
              <a:ext cx="8360029" cy="8136001"/>
            </a:xfrm>
            <a:custGeom>
              <a:avLst/>
              <a:gdLst/>
              <a:ahLst/>
              <a:cxnLst/>
              <a:rect r="r" b="b" t="t" l="l"/>
              <a:pathLst>
                <a:path h="8136001" w="8360029">
                  <a:moveTo>
                    <a:pt x="0" y="4067937"/>
                  </a:moveTo>
                  <a:cubicBezTo>
                    <a:pt x="0" y="1821307"/>
                    <a:pt x="1871472" y="0"/>
                    <a:pt x="4179951" y="0"/>
                  </a:cubicBezTo>
                  <a:cubicBezTo>
                    <a:pt x="6488430" y="0"/>
                    <a:pt x="8360029" y="1821307"/>
                    <a:pt x="8360029" y="4067937"/>
                  </a:cubicBezTo>
                  <a:cubicBezTo>
                    <a:pt x="8360029" y="6314567"/>
                    <a:pt x="6488557" y="8136001"/>
                    <a:pt x="4179951" y="8136001"/>
                  </a:cubicBezTo>
                  <a:cubicBezTo>
                    <a:pt x="1871345" y="8136001"/>
                    <a:pt x="0" y="6314694"/>
                    <a:pt x="0" y="4067937"/>
                  </a:cubicBezTo>
                  <a:close/>
                </a:path>
              </a:pathLst>
            </a:custGeom>
            <a:solidFill>
              <a:srgbClr val="FFAB40"/>
            </a:solidFill>
          </p:spPr>
        </p:sp>
      </p:grpSp>
      <p:sp>
        <p:nvSpPr>
          <p:cNvPr name="TextBox 8" id="8"/>
          <p:cNvSpPr txBox="true"/>
          <p:nvPr/>
        </p:nvSpPr>
        <p:spPr>
          <a:xfrm rot="0">
            <a:off x="3629675" y="407750"/>
            <a:ext cx="732750" cy="1138725"/>
          </a:xfrm>
          <a:prstGeom prst="rect">
            <a:avLst/>
          </a:prstGeom>
        </p:spPr>
        <p:txBody>
          <a:bodyPr anchor="t" rtlCol="false" tIns="0" lIns="0" bIns="0" rIns="0">
            <a:spAutoFit/>
          </a:bodyPr>
          <a:lstStyle/>
          <a:p>
            <a:pPr algn="l">
              <a:lnSpc>
                <a:spcPts val="7200"/>
              </a:lnSpc>
            </a:pPr>
            <a:r>
              <a:rPr lang="en-US" sz="6000">
                <a:solidFill>
                  <a:srgbClr val="FFFFFF"/>
                </a:solidFill>
                <a:latin typeface="Arimo"/>
              </a:rPr>
              <a:t>X</a:t>
            </a:r>
          </a:p>
        </p:txBody>
      </p:sp>
      <p:sp>
        <p:nvSpPr>
          <p:cNvPr name="TextBox 9" id="9"/>
          <p:cNvSpPr txBox="true"/>
          <p:nvPr/>
        </p:nvSpPr>
        <p:spPr>
          <a:xfrm rot="0">
            <a:off x="1127225" y="7471775"/>
            <a:ext cx="8601150" cy="1590600"/>
          </a:xfrm>
          <a:prstGeom prst="rect">
            <a:avLst/>
          </a:prstGeom>
        </p:spPr>
        <p:txBody>
          <a:bodyPr anchor="t" rtlCol="false" tIns="0" lIns="0" bIns="0" rIns="0">
            <a:spAutoFit/>
          </a:bodyPr>
          <a:lstStyle/>
          <a:p>
            <a:pPr algn="l">
              <a:lnSpc>
                <a:spcPts val="4800"/>
              </a:lnSpc>
            </a:pPr>
            <a:r>
              <a:rPr lang="en-US" sz="4000">
                <a:solidFill>
                  <a:srgbClr val="FFFFFF"/>
                </a:solidFill>
                <a:latin typeface="Rubik Light"/>
              </a:rPr>
              <a:t>Presented by</a:t>
            </a:r>
          </a:p>
          <a:p>
            <a:pPr algn="l">
              <a:lnSpc>
                <a:spcPts val="5999"/>
              </a:lnSpc>
            </a:pPr>
            <a:r>
              <a:rPr lang="en-US" sz="4999">
                <a:solidFill>
                  <a:srgbClr val="000000"/>
                </a:solidFill>
                <a:latin typeface="Rubik Bold"/>
              </a:rPr>
              <a:t>Damario Ikhsan A.S</a:t>
            </a:r>
          </a:p>
        </p:txBody>
      </p:sp>
      <p:sp>
        <p:nvSpPr>
          <p:cNvPr name="Freeform 10" id="10"/>
          <p:cNvSpPr/>
          <p:nvPr/>
        </p:nvSpPr>
        <p:spPr>
          <a:xfrm flipH="false" flipV="false" rot="0">
            <a:off x="4701650" y="267800"/>
            <a:ext cx="3163320" cy="1138800"/>
          </a:xfrm>
          <a:custGeom>
            <a:avLst/>
            <a:gdLst/>
            <a:ahLst/>
            <a:cxnLst/>
            <a:rect r="r" b="b" t="t" l="l"/>
            <a:pathLst>
              <a:path h="1138800" w="3163320">
                <a:moveTo>
                  <a:pt x="0" y="0"/>
                </a:moveTo>
                <a:lnTo>
                  <a:pt x="3163320" y="0"/>
                </a:lnTo>
                <a:lnTo>
                  <a:pt x="3163320" y="1138800"/>
                </a:lnTo>
                <a:lnTo>
                  <a:pt x="0" y="1138800"/>
                </a:lnTo>
                <a:lnTo>
                  <a:pt x="0" y="0"/>
                </a:lnTo>
                <a:close/>
              </a:path>
            </a:pathLst>
          </a:custGeom>
          <a:blipFill>
            <a:blip r:embed="rId4"/>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2"/>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3"/>
            <a:stretch>
              <a:fillRect l="0" t="-6379" r="0" b="-6374"/>
            </a:stretch>
          </a:blipFill>
        </p:spPr>
      </p:sp>
      <p:sp>
        <p:nvSpPr>
          <p:cNvPr name="Freeform 4" id="4"/>
          <p:cNvSpPr/>
          <p:nvPr/>
        </p:nvSpPr>
        <p:spPr>
          <a:xfrm flipH="false" flipV="false" rot="0">
            <a:off x="3439031" y="1639897"/>
            <a:ext cx="11196169" cy="8311732"/>
          </a:xfrm>
          <a:custGeom>
            <a:avLst/>
            <a:gdLst/>
            <a:ahLst/>
            <a:cxnLst/>
            <a:rect r="r" b="b" t="t" l="l"/>
            <a:pathLst>
              <a:path h="8311732" w="11196169">
                <a:moveTo>
                  <a:pt x="0" y="0"/>
                </a:moveTo>
                <a:lnTo>
                  <a:pt x="11196169" y="0"/>
                </a:lnTo>
                <a:lnTo>
                  <a:pt x="11196169" y="8311732"/>
                </a:lnTo>
                <a:lnTo>
                  <a:pt x="0" y="8311732"/>
                </a:lnTo>
                <a:lnTo>
                  <a:pt x="0" y="0"/>
                </a:lnTo>
                <a:close/>
              </a:path>
            </a:pathLst>
          </a:custGeom>
          <a:blipFill>
            <a:blip r:embed="rId4"/>
            <a:stretch>
              <a:fillRect l="0" t="0" r="0" b="0"/>
            </a:stretch>
          </a:blipFill>
        </p:spPr>
      </p:sp>
      <p:sp>
        <p:nvSpPr>
          <p:cNvPr name="TextBox 5" id="5"/>
          <p:cNvSpPr txBox="true"/>
          <p:nvPr/>
        </p:nvSpPr>
        <p:spPr>
          <a:xfrm rot="0">
            <a:off x="3439031" y="628650"/>
            <a:ext cx="16743150" cy="781050"/>
          </a:xfrm>
          <a:prstGeom prst="rect">
            <a:avLst/>
          </a:prstGeom>
        </p:spPr>
        <p:txBody>
          <a:bodyPr anchor="t" rtlCol="false" tIns="0" lIns="0" bIns="0" rIns="0">
            <a:spAutoFit/>
          </a:bodyPr>
          <a:lstStyle/>
          <a:p>
            <a:pPr algn="l">
              <a:lnSpc>
                <a:spcPts val="6000"/>
              </a:lnSpc>
            </a:pPr>
            <a:r>
              <a:rPr lang="en-US" sz="5000">
                <a:solidFill>
                  <a:srgbClr val="000000"/>
                </a:solidFill>
                <a:latin typeface="Rubik Bold"/>
              </a:rPr>
              <a:t>Dashboard  Performance Analytics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2603632"/>
            <a:chOff x="0" y="0"/>
            <a:chExt cx="24384000" cy="16804842"/>
          </a:xfrm>
        </p:grpSpPr>
        <p:sp>
          <p:nvSpPr>
            <p:cNvPr name="Freeform 3" id="3"/>
            <p:cNvSpPr/>
            <p:nvPr/>
          </p:nvSpPr>
          <p:spPr>
            <a:xfrm flipH="false" flipV="false" rot="0">
              <a:off x="15986078" y="0"/>
              <a:ext cx="8397922" cy="8397922"/>
            </a:xfrm>
            <a:custGeom>
              <a:avLst/>
              <a:gdLst/>
              <a:ahLst/>
              <a:cxnLst/>
              <a:rect r="r" b="b" t="t" l="l"/>
              <a:pathLst>
                <a:path h="8397922" w="8397922">
                  <a:moveTo>
                    <a:pt x="0" y="0"/>
                  </a:moveTo>
                  <a:lnTo>
                    <a:pt x="8397922" y="0"/>
                  </a:lnTo>
                  <a:lnTo>
                    <a:pt x="8397922" y="8397922"/>
                  </a:lnTo>
                  <a:lnTo>
                    <a:pt x="0" y="83979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775052" y="4499"/>
              <a:ext cx="8397922" cy="8397922"/>
            </a:xfrm>
            <a:custGeom>
              <a:avLst/>
              <a:gdLst/>
              <a:ahLst/>
              <a:cxnLst/>
              <a:rect r="r" b="b" t="t" l="l"/>
              <a:pathLst>
                <a:path h="8397922" w="8397922">
                  <a:moveTo>
                    <a:pt x="0" y="0"/>
                  </a:moveTo>
                  <a:lnTo>
                    <a:pt x="8397923" y="0"/>
                  </a:lnTo>
                  <a:lnTo>
                    <a:pt x="8397923" y="8397922"/>
                  </a:lnTo>
                  <a:lnTo>
                    <a:pt x="0" y="83979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0"/>
              <a:ext cx="8397922" cy="8397922"/>
            </a:xfrm>
            <a:custGeom>
              <a:avLst/>
              <a:gdLst/>
              <a:ahLst/>
              <a:cxnLst/>
              <a:rect r="r" b="b" t="t" l="l"/>
              <a:pathLst>
                <a:path h="8397922" w="8397922">
                  <a:moveTo>
                    <a:pt x="0" y="0"/>
                  </a:moveTo>
                  <a:lnTo>
                    <a:pt x="8397922" y="0"/>
                  </a:lnTo>
                  <a:lnTo>
                    <a:pt x="8397922" y="8397922"/>
                  </a:lnTo>
                  <a:lnTo>
                    <a:pt x="0" y="83979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986078" y="8402421"/>
              <a:ext cx="8397922" cy="8397922"/>
            </a:xfrm>
            <a:custGeom>
              <a:avLst/>
              <a:gdLst/>
              <a:ahLst/>
              <a:cxnLst/>
              <a:rect r="r" b="b" t="t" l="l"/>
              <a:pathLst>
                <a:path h="8397922" w="8397922">
                  <a:moveTo>
                    <a:pt x="0" y="0"/>
                  </a:moveTo>
                  <a:lnTo>
                    <a:pt x="8397922" y="0"/>
                  </a:lnTo>
                  <a:lnTo>
                    <a:pt x="8397922" y="8397923"/>
                  </a:lnTo>
                  <a:lnTo>
                    <a:pt x="0" y="8397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775052" y="8406920"/>
              <a:ext cx="8397922" cy="8397922"/>
            </a:xfrm>
            <a:custGeom>
              <a:avLst/>
              <a:gdLst/>
              <a:ahLst/>
              <a:cxnLst/>
              <a:rect r="r" b="b" t="t" l="l"/>
              <a:pathLst>
                <a:path h="8397922" w="8397922">
                  <a:moveTo>
                    <a:pt x="0" y="0"/>
                  </a:moveTo>
                  <a:lnTo>
                    <a:pt x="8397923" y="0"/>
                  </a:lnTo>
                  <a:lnTo>
                    <a:pt x="8397923" y="8397922"/>
                  </a:lnTo>
                  <a:lnTo>
                    <a:pt x="0" y="83979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0" y="8402421"/>
              <a:ext cx="8397922" cy="8397922"/>
            </a:xfrm>
            <a:custGeom>
              <a:avLst/>
              <a:gdLst/>
              <a:ahLst/>
              <a:cxnLst/>
              <a:rect r="r" b="b" t="t" l="l"/>
              <a:pathLst>
                <a:path h="8397922" w="8397922">
                  <a:moveTo>
                    <a:pt x="0" y="0"/>
                  </a:moveTo>
                  <a:lnTo>
                    <a:pt x="8397922" y="0"/>
                  </a:lnTo>
                  <a:lnTo>
                    <a:pt x="8397922" y="8397923"/>
                  </a:lnTo>
                  <a:lnTo>
                    <a:pt x="0" y="8397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false" flipV="false" rot="0">
            <a:off x="-193443" y="7283056"/>
            <a:ext cx="3680176" cy="3003944"/>
          </a:xfrm>
          <a:custGeom>
            <a:avLst/>
            <a:gdLst/>
            <a:ahLst/>
            <a:cxnLst/>
            <a:rect r="r" b="b" t="t" l="l"/>
            <a:pathLst>
              <a:path h="3003944" w="3680176">
                <a:moveTo>
                  <a:pt x="0" y="0"/>
                </a:moveTo>
                <a:lnTo>
                  <a:pt x="3680176" y="0"/>
                </a:lnTo>
                <a:lnTo>
                  <a:pt x="3680176" y="3003944"/>
                </a:lnTo>
                <a:lnTo>
                  <a:pt x="0" y="30039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10800000">
            <a:off x="14763281" y="0"/>
            <a:ext cx="3524719" cy="2877052"/>
          </a:xfrm>
          <a:custGeom>
            <a:avLst/>
            <a:gdLst/>
            <a:ahLst/>
            <a:cxnLst/>
            <a:rect r="r" b="b" t="t" l="l"/>
            <a:pathLst>
              <a:path h="2877052" w="3524719">
                <a:moveTo>
                  <a:pt x="0" y="0"/>
                </a:moveTo>
                <a:lnTo>
                  <a:pt x="3524719" y="0"/>
                </a:lnTo>
                <a:lnTo>
                  <a:pt x="3524719" y="2877052"/>
                </a:lnTo>
                <a:lnTo>
                  <a:pt x="0" y="28770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038475" y="1965392"/>
            <a:ext cx="14211051" cy="6356215"/>
          </a:xfrm>
          <a:custGeom>
            <a:avLst/>
            <a:gdLst/>
            <a:ahLst/>
            <a:cxnLst/>
            <a:rect r="r" b="b" t="t" l="l"/>
            <a:pathLst>
              <a:path h="6356215" w="14211051">
                <a:moveTo>
                  <a:pt x="0" y="0"/>
                </a:moveTo>
                <a:lnTo>
                  <a:pt x="14211050" y="0"/>
                </a:lnTo>
                <a:lnTo>
                  <a:pt x="14211050" y="6356216"/>
                </a:lnTo>
                <a:lnTo>
                  <a:pt x="0" y="63562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4766735" y="2810377"/>
            <a:ext cx="8855691" cy="1057275"/>
          </a:xfrm>
          <a:prstGeom prst="rect">
            <a:avLst/>
          </a:prstGeom>
        </p:spPr>
        <p:txBody>
          <a:bodyPr anchor="t" rtlCol="false" tIns="0" lIns="0" bIns="0" rIns="0">
            <a:spAutoFit/>
          </a:bodyPr>
          <a:lstStyle/>
          <a:p>
            <a:pPr algn="ctr">
              <a:lnSpc>
                <a:spcPts val="4200"/>
              </a:lnSpc>
            </a:pPr>
            <a:r>
              <a:rPr lang="en-US" sz="3000">
                <a:solidFill>
                  <a:srgbClr val="000000"/>
                </a:solidFill>
                <a:latin typeface="Rubik Bold"/>
              </a:rPr>
              <a:t>Github :  </a:t>
            </a:r>
          </a:p>
          <a:p>
            <a:pPr algn="ctr">
              <a:lnSpc>
                <a:spcPts val="4200"/>
              </a:lnSpc>
            </a:pPr>
            <a:r>
              <a:rPr lang="en-US" sz="3000">
                <a:solidFill>
                  <a:srgbClr val="000000"/>
                </a:solidFill>
                <a:latin typeface="Rubik Bold"/>
                <a:hlinkClick r:id="rId8" tooltip="https://github.com/DamarioIkhsanAS/VIX_BigDataAnalyst_KimiaFarma"/>
              </a:rPr>
              <a:t>Github Damario Ikhsan A.S_BigDataAnalyst</a:t>
            </a:r>
          </a:p>
        </p:txBody>
      </p:sp>
      <p:sp>
        <p:nvSpPr>
          <p:cNvPr name="TextBox 13" id="13"/>
          <p:cNvSpPr txBox="true"/>
          <p:nvPr/>
        </p:nvSpPr>
        <p:spPr>
          <a:xfrm rot="0">
            <a:off x="1646645" y="4518080"/>
            <a:ext cx="15095870" cy="1057274"/>
          </a:xfrm>
          <a:prstGeom prst="rect">
            <a:avLst/>
          </a:prstGeom>
        </p:spPr>
        <p:txBody>
          <a:bodyPr anchor="t" rtlCol="false" tIns="0" lIns="0" bIns="0" rIns="0">
            <a:spAutoFit/>
          </a:bodyPr>
          <a:lstStyle/>
          <a:p>
            <a:pPr algn="ctr">
              <a:lnSpc>
                <a:spcPts val="4200"/>
              </a:lnSpc>
            </a:pPr>
            <a:r>
              <a:rPr lang="en-US" sz="3000">
                <a:solidFill>
                  <a:srgbClr val="000000"/>
                </a:solidFill>
                <a:latin typeface="Rubik Bold"/>
              </a:rPr>
              <a:t>Video : </a:t>
            </a:r>
          </a:p>
          <a:p>
            <a:pPr algn="ctr">
              <a:lnSpc>
                <a:spcPts val="4200"/>
              </a:lnSpc>
            </a:pPr>
            <a:r>
              <a:rPr lang="en-US" sz="3000">
                <a:solidFill>
                  <a:srgbClr val="000000"/>
                </a:solidFill>
                <a:latin typeface="Rubik Bold"/>
                <a:hlinkClick r:id="rId9" tooltip="https://drive.google.com/file/d/1vhUOhuJHzZ568oX7G-CXmpcno4T9PZpa/view?usp=sharing"/>
              </a:rPr>
              <a:t>Link Drive Video Penjelasan</a:t>
            </a:r>
          </a:p>
        </p:txBody>
      </p:sp>
      <p:sp>
        <p:nvSpPr>
          <p:cNvPr name="TextBox 14" id="14"/>
          <p:cNvSpPr txBox="true"/>
          <p:nvPr/>
        </p:nvSpPr>
        <p:spPr>
          <a:xfrm rot="0">
            <a:off x="7712571" y="6223053"/>
            <a:ext cx="2862858" cy="1057274"/>
          </a:xfrm>
          <a:prstGeom prst="rect">
            <a:avLst/>
          </a:prstGeom>
        </p:spPr>
        <p:txBody>
          <a:bodyPr anchor="t" rtlCol="false" tIns="0" lIns="0" bIns="0" rIns="0">
            <a:spAutoFit/>
          </a:bodyPr>
          <a:lstStyle/>
          <a:p>
            <a:pPr algn="ctr">
              <a:lnSpc>
                <a:spcPts val="4200"/>
              </a:lnSpc>
            </a:pPr>
            <a:r>
              <a:rPr lang="en-US" sz="3000">
                <a:solidFill>
                  <a:srgbClr val="000000"/>
                </a:solidFill>
                <a:latin typeface="Rubik Bold"/>
              </a:rPr>
              <a:t>Looker Studio :</a:t>
            </a:r>
          </a:p>
          <a:p>
            <a:pPr algn="ctr">
              <a:lnSpc>
                <a:spcPts val="4200"/>
              </a:lnSpc>
            </a:pPr>
            <a:r>
              <a:rPr lang="en-US" sz="3000">
                <a:solidFill>
                  <a:srgbClr val="000000"/>
                </a:solidFill>
                <a:latin typeface="Rubik Bold"/>
              </a:rPr>
              <a:t> </a:t>
            </a:r>
            <a:r>
              <a:rPr lang="en-US" sz="3000">
                <a:solidFill>
                  <a:srgbClr val="000000"/>
                </a:solidFill>
                <a:latin typeface="Rubik Bold"/>
                <a:hlinkClick r:id="rId10" tooltip="https://lookerstudio.google.com/reporting/0915937a-08ee-4f49-9581-c0f16d5807e4"/>
              </a:rPr>
              <a:t>Dashboard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19FA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2"/>
            <a:stretch>
              <a:fillRect l="0" t="0" r="0" b="-18383"/>
            </a:stretch>
          </a:blipFill>
        </p:spPr>
      </p:sp>
      <p:sp>
        <p:nvSpPr>
          <p:cNvPr name="Freeform 3" id="3"/>
          <p:cNvSpPr/>
          <p:nvPr/>
        </p:nvSpPr>
        <p:spPr>
          <a:xfrm flipH="false" flipV="false" rot="0">
            <a:off x="5790850" y="8525250"/>
            <a:ext cx="2799802" cy="1082600"/>
          </a:xfrm>
          <a:custGeom>
            <a:avLst/>
            <a:gdLst/>
            <a:ahLst/>
            <a:cxnLst/>
            <a:rect r="r" b="b" t="t" l="l"/>
            <a:pathLst>
              <a:path h="1082600" w="2799802">
                <a:moveTo>
                  <a:pt x="0" y="0"/>
                </a:moveTo>
                <a:lnTo>
                  <a:pt x="2799802" y="0"/>
                </a:lnTo>
                <a:lnTo>
                  <a:pt x="2799802" y="1082600"/>
                </a:lnTo>
                <a:lnTo>
                  <a:pt x="0" y="1082600"/>
                </a:lnTo>
                <a:lnTo>
                  <a:pt x="0" y="0"/>
                </a:lnTo>
                <a:close/>
              </a:path>
            </a:pathLst>
          </a:custGeom>
          <a:blipFill>
            <a:blip r:embed="rId3"/>
            <a:stretch>
              <a:fillRect l="0" t="0" r="0" b="-194"/>
            </a:stretch>
          </a:blipFill>
        </p:spPr>
      </p:sp>
      <p:sp>
        <p:nvSpPr>
          <p:cNvPr name="TextBox 4" id="4"/>
          <p:cNvSpPr txBox="true"/>
          <p:nvPr/>
        </p:nvSpPr>
        <p:spPr>
          <a:xfrm rot="0">
            <a:off x="4843425" y="3961600"/>
            <a:ext cx="8601150" cy="1524000"/>
          </a:xfrm>
          <a:prstGeom prst="rect">
            <a:avLst/>
          </a:prstGeom>
        </p:spPr>
        <p:txBody>
          <a:bodyPr anchor="t" rtlCol="false" tIns="0" lIns="0" bIns="0" rIns="0">
            <a:spAutoFit/>
          </a:bodyPr>
          <a:lstStyle/>
          <a:p>
            <a:pPr algn="ctr">
              <a:lnSpc>
                <a:spcPts val="11999"/>
              </a:lnSpc>
            </a:pPr>
            <a:r>
              <a:rPr lang="en-US" sz="9999">
                <a:solidFill>
                  <a:srgbClr val="FFFFFF"/>
                </a:solidFill>
                <a:latin typeface="Rubik Bold"/>
              </a:rPr>
              <a:t>Thank You</a:t>
            </a:r>
          </a:p>
        </p:txBody>
      </p:sp>
      <p:sp>
        <p:nvSpPr>
          <p:cNvPr name="TextBox 5" id="5"/>
          <p:cNvSpPr txBox="true"/>
          <p:nvPr/>
        </p:nvSpPr>
        <p:spPr>
          <a:xfrm rot="0">
            <a:off x="8720925" y="8560000"/>
            <a:ext cx="732750" cy="1138725"/>
          </a:xfrm>
          <a:prstGeom prst="rect">
            <a:avLst/>
          </a:prstGeom>
        </p:spPr>
        <p:txBody>
          <a:bodyPr anchor="t" rtlCol="false" tIns="0" lIns="0" bIns="0" rIns="0">
            <a:spAutoFit/>
          </a:bodyPr>
          <a:lstStyle/>
          <a:p>
            <a:pPr algn="l">
              <a:lnSpc>
                <a:spcPts val="7200"/>
              </a:lnSpc>
            </a:pPr>
            <a:r>
              <a:rPr lang="en-US" sz="6000">
                <a:solidFill>
                  <a:srgbClr val="FFFFFF"/>
                </a:solidFill>
                <a:latin typeface="Arimo"/>
              </a:rPr>
              <a:t>X</a:t>
            </a:r>
          </a:p>
        </p:txBody>
      </p:sp>
      <p:sp>
        <p:nvSpPr>
          <p:cNvPr name="Freeform 6" id="6"/>
          <p:cNvSpPr/>
          <p:nvPr/>
        </p:nvSpPr>
        <p:spPr>
          <a:xfrm flipH="false" flipV="false" rot="0">
            <a:off x="9587025" y="8525250"/>
            <a:ext cx="2974953" cy="1068494"/>
          </a:xfrm>
          <a:custGeom>
            <a:avLst/>
            <a:gdLst/>
            <a:ahLst/>
            <a:cxnLst/>
            <a:rect r="r" b="b" t="t" l="l"/>
            <a:pathLst>
              <a:path h="1068494" w="2974953">
                <a:moveTo>
                  <a:pt x="0" y="0"/>
                </a:moveTo>
                <a:lnTo>
                  <a:pt x="2974953" y="0"/>
                </a:lnTo>
                <a:lnTo>
                  <a:pt x="2974953" y="1068494"/>
                </a:lnTo>
                <a:lnTo>
                  <a:pt x="0" y="1068494"/>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2"/>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3"/>
            <a:stretch>
              <a:fillRect l="0" t="-6379" r="0" b="-6374"/>
            </a:stretch>
          </a:blipFill>
        </p:spPr>
      </p:sp>
      <p:grpSp>
        <p:nvGrpSpPr>
          <p:cNvPr name="Group 4" id="4"/>
          <p:cNvGrpSpPr/>
          <p:nvPr/>
        </p:nvGrpSpPr>
        <p:grpSpPr>
          <a:xfrm rot="0">
            <a:off x="0" y="0"/>
            <a:ext cx="9144000" cy="10287000"/>
            <a:chOff x="0" y="0"/>
            <a:chExt cx="12192000" cy="13716000"/>
          </a:xfrm>
        </p:grpSpPr>
        <p:sp>
          <p:nvSpPr>
            <p:cNvPr name="Freeform 5" id="5"/>
            <p:cNvSpPr/>
            <p:nvPr/>
          </p:nvSpPr>
          <p:spPr>
            <a:xfrm flipH="false" flipV="false" rot="0">
              <a:off x="0" y="0"/>
              <a:ext cx="12192000" cy="13716000"/>
            </a:xfrm>
            <a:custGeom>
              <a:avLst/>
              <a:gdLst/>
              <a:ahLst/>
              <a:cxnLst/>
              <a:rect r="r" b="b" t="t" l="l"/>
              <a:pathLst>
                <a:path h="13716000" w="12192000">
                  <a:moveTo>
                    <a:pt x="0" y="0"/>
                  </a:moveTo>
                  <a:lnTo>
                    <a:pt x="12192000" y="0"/>
                  </a:lnTo>
                  <a:lnTo>
                    <a:pt x="12192000" y="13716000"/>
                  </a:lnTo>
                  <a:lnTo>
                    <a:pt x="0" y="13716000"/>
                  </a:lnTo>
                  <a:close/>
                </a:path>
              </a:pathLst>
            </a:custGeom>
            <a:solidFill>
              <a:srgbClr val="019FAB">
                <a:alpha val="47059"/>
              </a:srgbClr>
            </a:solidFill>
          </p:spPr>
        </p:sp>
      </p:grpSp>
      <p:sp>
        <p:nvSpPr>
          <p:cNvPr name="TextBox 6" id="6"/>
          <p:cNvSpPr txBox="true"/>
          <p:nvPr/>
        </p:nvSpPr>
        <p:spPr>
          <a:xfrm rot="0">
            <a:off x="9047025" y="2106167"/>
            <a:ext cx="9149550" cy="619125"/>
          </a:xfrm>
          <a:prstGeom prst="rect">
            <a:avLst/>
          </a:prstGeom>
        </p:spPr>
        <p:txBody>
          <a:bodyPr anchor="t" rtlCol="false" tIns="0" lIns="0" bIns="0" rIns="0">
            <a:spAutoFit/>
          </a:bodyPr>
          <a:lstStyle/>
          <a:p>
            <a:pPr algn="ctr">
              <a:lnSpc>
                <a:spcPts val="4800"/>
              </a:lnSpc>
            </a:pPr>
            <a:r>
              <a:rPr lang="en-US" sz="4000">
                <a:solidFill>
                  <a:srgbClr val="000000"/>
                </a:solidFill>
                <a:latin typeface="Arimo Bold"/>
              </a:rPr>
              <a:t>Damario Ikhsan Alie Syachputra</a:t>
            </a:r>
          </a:p>
        </p:txBody>
      </p:sp>
      <p:sp>
        <p:nvSpPr>
          <p:cNvPr name="TextBox 7" id="7"/>
          <p:cNvSpPr txBox="true"/>
          <p:nvPr/>
        </p:nvSpPr>
        <p:spPr>
          <a:xfrm rot="0">
            <a:off x="10208625" y="3280725"/>
            <a:ext cx="6826350" cy="619125"/>
          </a:xfrm>
          <a:prstGeom prst="rect">
            <a:avLst/>
          </a:prstGeom>
        </p:spPr>
        <p:txBody>
          <a:bodyPr anchor="t" rtlCol="false" tIns="0" lIns="0" bIns="0" rIns="0">
            <a:spAutoFit/>
          </a:bodyPr>
          <a:lstStyle/>
          <a:p>
            <a:pPr algn="ctr">
              <a:lnSpc>
                <a:spcPts val="4800"/>
              </a:lnSpc>
            </a:pPr>
            <a:r>
              <a:rPr lang="en-US" sz="4000">
                <a:solidFill>
                  <a:srgbClr val="019FAB"/>
                </a:solidFill>
                <a:latin typeface="Arimo Bold"/>
              </a:rPr>
              <a:t>Mahasiswa</a:t>
            </a:r>
          </a:p>
        </p:txBody>
      </p:sp>
      <p:sp>
        <p:nvSpPr>
          <p:cNvPr name="TextBox 8" id="8"/>
          <p:cNvSpPr txBox="true"/>
          <p:nvPr/>
        </p:nvSpPr>
        <p:spPr>
          <a:xfrm rot="0">
            <a:off x="10208625" y="4132575"/>
            <a:ext cx="6826350" cy="5398770"/>
          </a:xfrm>
          <a:prstGeom prst="rect">
            <a:avLst/>
          </a:prstGeom>
        </p:spPr>
        <p:txBody>
          <a:bodyPr anchor="t" rtlCol="false" tIns="0" lIns="0" bIns="0" rIns="0">
            <a:spAutoFit/>
          </a:bodyPr>
          <a:lstStyle/>
          <a:p>
            <a:pPr algn="just">
              <a:lnSpc>
                <a:spcPts val="4320"/>
              </a:lnSpc>
            </a:pPr>
            <a:r>
              <a:rPr lang="en-US" sz="2400">
                <a:solidFill>
                  <a:srgbClr val="000000"/>
                </a:solidFill>
                <a:latin typeface="Rubik Medium"/>
              </a:rPr>
              <a:t>Saya mahasiswa Telkom University jurusan Sistem Informasi  angkatan 2021. Fokus utama saya adalah dalam bidang data yaitu Data Analyst. Saat ini, saya aktif mengikuti Unit Kegiatan Mahasiswa di bidang olahraga yaitu Badminton dan juga mengikuti Laboratory Enterprise Data Engineering sebagai anggota Data Science. Pemahaman analisis data dan bisnis yang saya punya bisa saya manfaatkan untuk perusahaan.</a:t>
            </a:r>
          </a:p>
        </p:txBody>
      </p:sp>
      <p:sp>
        <p:nvSpPr>
          <p:cNvPr name="TextBox 9" id="9"/>
          <p:cNvSpPr txBox="true"/>
          <p:nvPr/>
        </p:nvSpPr>
        <p:spPr>
          <a:xfrm rot="0">
            <a:off x="2101025" y="7795675"/>
            <a:ext cx="6826350" cy="708150"/>
          </a:xfrm>
          <a:prstGeom prst="rect">
            <a:avLst/>
          </a:prstGeom>
        </p:spPr>
        <p:txBody>
          <a:bodyPr anchor="t" rtlCol="false" tIns="0" lIns="0" bIns="0" rIns="0">
            <a:spAutoFit/>
          </a:bodyPr>
          <a:lstStyle/>
          <a:p>
            <a:pPr algn="l">
              <a:lnSpc>
                <a:spcPts val="4320"/>
              </a:lnSpc>
            </a:pPr>
            <a:r>
              <a:rPr lang="en-US" sz="2400">
                <a:solidFill>
                  <a:srgbClr val="000000"/>
                </a:solidFill>
                <a:latin typeface="Rubik Medium"/>
              </a:rPr>
              <a:t>Bandung</a:t>
            </a:r>
          </a:p>
        </p:txBody>
      </p:sp>
      <p:sp>
        <p:nvSpPr>
          <p:cNvPr name="Freeform 10" id="10"/>
          <p:cNvSpPr/>
          <p:nvPr/>
        </p:nvSpPr>
        <p:spPr>
          <a:xfrm flipH="false" flipV="false" rot="0">
            <a:off x="1021500" y="9548400"/>
            <a:ext cx="738600" cy="738600"/>
          </a:xfrm>
          <a:custGeom>
            <a:avLst/>
            <a:gdLst/>
            <a:ahLst/>
            <a:cxnLst/>
            <a:rect r="r" b="b" t="t" l="l"/>
            <a:pathLst>
              <a:path h="738600" w="738600">
                <a:moveTo>
                  <a:pt x="0" y="0"/>
                </a:moveTo>
                <a:lnTo>
                  <a:pt x="738600" y="0"/>
                </a:lnTo>
                <a:lnTo>
                  <a:pt x="738600" y="738600"/>
                </a:lnTo>
                <a:lnTo>
                  <a:pt x="0" y="738600"/>
                </a:lnTo>
                <a:lnTo>
                  <a:pt x="0" y="0"/>
                </a:lnTo>
                <a:close/>
              </a:path>
            </a:pathLst>
          </a:custGeom>
          <a:blipFill>
            <a:blip r:embed="rId4"/>
            <a:stretch>
              <a:fillRect l="0" t="0" r="0" b="0"/>
            </a:stretch>
          </a:blipFill>
        </p:spPr>
      </p:sp>
      <p:sp>
        <p:nvSpPr>
          <p:cNvPr name="Freeform 11" id="11"/>
          <p:cNvSpPr/>
          <p:nvPr/>
        </p:nvSpPr>
        <p:spPr>
          <a:xfrm flipH="false" flipV="false" rot="0">
            <a:off x="990600" y="7825750"/>
            <a:ext cx="800402" cy="800402"/>
          </a:xfrm>
          <a:custGeom>
            <a:avLst/>
            <a:gdLst/>
            <a:ahLst/>
            <a:cxnLst/>
            <a:rect r="r" b="b" t="t" l="l"/>
            <a:pathLst>
              <a:path h="800402" w="800402">
                <a:moveTo>
                  <a:pt x="0" y="0"/>
                </a:moveTo>
                <a:lnTo>
                  <a:pt x="800402" y="0"/>
                </a:lnTo>
                <a:lnTo>
                  <a:pt x="800402" y="800402"/>
                </a:lnTo>
                <a:lnTo>
                  <a:pt x="0" y="800402"/>
                </a:lnTo>
                <a:lnTo>
                  <a:pt x="0" y="0"/>
                </a:lnTo>
                <a:close/>
              </a:path>
            </a:pathLst>
          </a:custGeom>
          <a:blipFill>
            <a:blip r:embed="rId5"/>
            <a:stretch>
              <a:fillRect l="0" t="0" r="0" b="0"/>
            </a:stretch>
          </a:blipFill>
        </p:spPr>
      </p:sp>
      <p:sp>
        <p:nvSpPr>
          <p:cNvPr name="Freeform 12" id="12"/>
          <p:cNvSpPr/>
          <p:nvPr/>
        </p:nvSpPr>
        <p:spPr>
          <a:xfrm flipH="false" flipV="false" rot="0">
            <a:off x="1008192" y="8823754"/>
            <a:ext cx="738600" cy="527022"/>
          </a:xfrm>
          <a:custGeom>
            <a:avLst/>
            <a:gdLst/>
            <a:ahLst/>
            <a:cxnLst/>
            <a:rect r="r" b="b" t="t" l="l"/>
            <a:pathLst>
              <a:path h="527022" w="738600">
                <a:moveTo>
                  <a:pt x="0" y="0"/>
                </a:moveTo>
                <a:lnTo>
                  <a:pt x="738600" y="0"/>
                </a:lnTo>
                <a:lnTo>
                  <a:pt x="738600" y="527022"/>
                </a:lnTo>
                <a:lnTo>
                  <a:pt x="0" y="527022"/>
                </a:lnTo>
                <a:lnTo>
                  <a:pt x="0" y="0"/>
                </a:lnTo>
                <a:close/>
              </a:path>
            </a:pathLst>
          </a:custGeom>
          <a:blipFill>
            <a:blip r:embed="rId6"/>
            <a:stretch>
              <a:fillRect l="0" t="0" r="0" b="0"/>
            </a:stretch>
          </a:blipFill>
        </p:spPr>
      </p:sp>
      <p:sp>
        <p:nvSpPr>
          <p:cNvPr name="TextBox 13" id="13"/>
          <p:cNvSpPr txBox="true"/>
          <p:nvPr/>
        </p:nvSpPr>
        <p:spPr>
          <a:xfrm rot="0">
            <a:off x="2101025" y="8657001"/>
            <a:ext cx="6826350" cy="708150"/>
          </a:xfrm>
          <a:prstGeom prst="rect">
            <a:avLst/>
          </a:prstGeom>
        </p:spPr>
        <p:txBody>
          <a:bodyPr anchor="t" rtlCol="false" tIns="0" lIns="0" bIns="0" rIns="0">
            <a:spAutoFit/>
          </a:bodyPr>
          <a:lstStyle/>
          <a:p>
            <a:pPr algn="l">
              <a:lnSpc>
                <a:spcPts val="4320"/>
              </a:lnSpc>
            </a:pPr>
            <a:r>
              <a:rPr lang="en-US" sz="2400">
                <a:solidFill>
                  <a:srgbClr val="000000"/>
                </a:solidFill>
                <a:latin typeface="Rubik Medium"/>
              </a:rPr>
              <a:t>damarioikhsan16@gmail.com</a:t>
            </a:r>
          </a:p>
        </p:txBody>
      </p:sp>
      <p:sp>
        <p:nvSpPr>
          <p:cNvPr name="Freeform 14" id="14"/>
          <p:cNvSpPr/>
          <p:nvPr/>
        </p:nvSpPr>
        <p:spPr>
          <a:xfrm flipH="false" flipV="false" rot="0">
            <a:off x="1154385" y="-807350"/>
            <a:ext cx="6835230" cy="8214250"/>
          </a:xfrm>
          <a:custGeom>
            <a:avLst/>
            <a:gdLst/>
            <a:ahLst/>
            <a:cxnLst/>
            <a:rect r="r" b="b" t="t" l="l"/>
            <a:pathLst>
              <a:path h="8214250" w="6835230">
                <a:moveTo>
                  <a:pt x="0" y="0"/>
                </a:moveTo>
                <a:lnTo>
                  <a:pt x="6835230" y="0"/>
                </a:lnTo>
                <a:lnTo>
                  <a:pt x="6835230" y="8214250"/>
                </a:lnTo>
                <a:lnTo>
                  <a:pt x="0" y="8214250"/>
                </a:lnTo>
                <a:lnTo>
                  <a:pt x="0" y="0"/>
                </a:lnTo>
                <a:close/>
              </a:path>
            </a:pathLst>
          </a:custGeom>
          <a:blipFill>
            <a:blip r:embed="rId7"/>
            <a:stretch>
              <a:fillRect l="0" t="0" r="0" b="0"/>
            </a:stretch>
          </a:blipFill>
        </p:spPr>
      </p:sp>
      <p:sp>
        <p:nvSpPr>
          <p:cNvPr name="TextBox 15" id="15"/>
          <p:cNvSpPr txBox="true"/>
          <p:nvPr/>
        </p:nvSpPr>
        <p:spPr>
          <a:xfrm rot="0">
            <a:off x="194579" y="9631851"/>
            <a:ext cx="8134588" cy="834388"/>
          </a:xfrm>
          <a:prstGeom prst="rect">
            <a:avLst/>
          </a:prstGeom>
        </p:spPr>
        <p:txBody>
          <a:bodyPr anchor="t" rtlCol="false" tIns="0" lIns="0" bIns="0" rIns="0">
            <a:spAutoFit/>
          </a:bodyPr>
          <a:lstStyle/>
          <a:p>
            <a:pPr algn="ctr">
              <a:lnSpc>
                <a:spcPts val="3360"/>
              </a:lnSpc>
            </a:pPr>
            <a:r>
              <a:rPr lang="en-US" sz="2400">
                <a:solidFill>
                  <a:srgbClr val="000000"/>
                </a:solidFill>
                <a:latin typeface="Rubik Bold"/>
              </a:rPr>
              <a:t>linkedin : </a:t>
            </a:r>
            <a:r>
              <a:rPr lang="en-US" sz="2400">
                <a:solidFill>
                  <a:srgbClr val="000000"/>
                </a:solidFill>
                <a:latin typeface="Rubik Bold"/>
                <a:hlinkClick r:id="rId8" tooltip="https://www.linkedin.com/in/damarioikhsanas/"/>
              </a:rPr>
              <a:t>Damario Ikhsan A.S</a:t>
            </a:r>
          </a:p>
          <a:p>
            <a:pPr algn="ctr">
              <a:lnSpc>
                <a:spcPts val="33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2"/>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3"/>
            <a:stretch>
              <a:fillRect l="0" t="-6379" r="0" b="-6374"/>
            </a:stretch>
          </a:blipFill>
        </p:spPr>
      </p:sp>
      <p:sp>
        <p:nvSpPr>
          <p:cNvPr name="Freeform 4" id="4"/>
          <p:cNvSpPr/>
          <p:nvPr/>
        </p:nvSpPr>
        <p:spPr>
          <a:xfrm flipH="false" flipV="false" rot="0">
            <a:off x="772425" y="3248671"/>
            <a:ext cx="8563926" cy="6519289"/>
          </a:xfrm>
          <a:custGeom>
            <a:avLst/>
            <a:gdLst/>
            <a:ahLst/>
            <a:cxnLst/>
            <a:rect r="r" b="b" t="t" l="l"/>
            <a:pathLst>
              <a:path h="6519289" w="8563926">
                <a:moveTo>
                  <a:pt x="0" y="0"/>
                </a:moveTo>
                <a:lnTo>
                  <a:pt x="8563926" y="0"/>
                </a:lnTo>
                <a:lnTo>
                  <a:pt x="8563926" y="6519289"/>
                </a:lnTo>
                <a:lnTo>
                  <a:pt x="0" y="6519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10091" y="0"/>
            <a:ext cx="7315200" cy="2706624"/>
          </a:xfrm>
          <a:custGeom>
            <a:avLst/>
            <a:gdLst/>
            <a:ahLst/>
            <a:cxnLst/>
            <a:rect r="r" b="b" t="t" l="l"/>
            <a:pathLst>
              <a:path h="2706624" w="7315200">
                <a:moveTo>
                  <a:pt x="0" y="0"/>
                </a:moveTo>
                <a:lnTo>
                  <a:pt x="7315200" y="0"/>
                </a:lnTo>
                <a:lnTo>
                  <a:pt x="7315200" y="2706624"/>
                </a:lnTo>
                <a:lnTo>
                  <a:pt x="0" y="27066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72425" y="1484900"/>
            <a:ext cx="16743150" cy="933450"/>
          </a:xfrm>
          <a:prstGeom prst="rect">
            <a:avLst/>
          </a:prstGeom>
        </p:spPr>
        <p:txBody>
          <a:bodyPr anchor="t" rtlCol="false" tIns="0" lIns="0" bIns="0" rIns="0">
            <a:spAutoFit/>
          </a:bodyPr>
          <a:lstStyle/>
          <a:p>
            <a:pPr algn="l">
              <a:lnSpc>
                <a:spcPts val="7200"/>
              </a:lnSpc>
            </a:pPr>
            <a:r>
              <a:rPr lang="en-US" sz="6000">
                <a:solidFill>
                  <a:srgbClr val="000000"/>
                </a:solidFill>
                <a:latin typeface="Rubik Bold"/>
              </a:rPr>
              <a:t>Daftar Isi</a:t>
            </a:r>
          </a:p>
        </p:txBody>
      </p:sp>
      <p:sp>
        <p:nvSpPr>
          <p:cNvPr name="TextBox 7" id="7"/>
          <p:cNvSpPr txBox="true"/>
          <p:nvPr/>
        </p:nvSpPr>
        <p:spPr>
          <a:xfrm rot="0">
            <a:off x="1556255" y="3162946"/>
            <a:ext cx="3559373" cy="615949"/>
          </a:xfrm>
          <a:prstGeom prst="rect">
            <a:avLst/>
          </a:prstGeom>
        </p:spPr>
        <p:txBody>
          <a:bodyPr anchor="t" rtlCol="false" tIns="0" lIns="0" bIns="0" rIns="0">
            <a:spAutoFit/>
          </a:bodyPr>
          <a:lstStyle/>
          <a:p>
            <a:pPr algn="ctr">
              <a:lnSpc>
                <a:spcPts val="4900"/>
              </a:lnSpc>
            </a:pPr>
            <a:r>
              <a:rPr lang="en-US" sz="3500">
                <a:solidFill>
                  <a:srgbClr val="000000"/>
                </a:solidFill>
                <a:latin typeface="Rubik Bold"/>
              </a:rPr>
              <a:t>About Company</a:t>
            </a:r>
          </a:p>
        </p:txBody>
      </p:sp>
      <p:sp>
        <p:nvSpPr>
          <p:cNvPr name="TextBox 8" id="8"/>
          <p:cNvSpPr txBox="true"/>
          <p:nvPr/>
        </p:nvSpPr>
        <p:spPr>
          <a:xfrm rot="0">
            <a:off x="1543099" y="4493270"/>
            <a:ext cx="3742492" cy="615949"/>
          </a:xfrm>
          <a:prstGeom prst="rect">
            <a:avLst/>
          </a:prstGeom>
        </p:spPr>
        <p:txBody>
          <a:bodyPr anchor="t" rtlCol="false" tIns="0" lIns="0" bIns="0" rIns="0">
            <a:spAutoFit/>
          </a:bodyPr>
          <a:lstStyle/>
          <a:p>
            <a:pPr algn="ctr">
              <a:lnSpc>
                <a:spcPts val="4900"/>
              </a:lnSpc>
            </a:pPr>
            <a:r>
              <a:rPr lang="en-US" sz="3500">
                <a:solidFill>
                  <a:srgbClr val="000000"/>
                </a:solidFill>
                <a:latin typeface="Rubik Bold"/>
              </a:rPr>
              <a:t>Project Portfolio</a:t>
            </a:r>
          </a:p>
        </p:txBody>
      </p:sp>
      <p:sp>
        <p:nvSpPr>
          <p:cNvPr name="TextBox 9" id="9"/>
          <p:cNvSpPr txBox="true"/>
          <p:nvPr/>
        </p:nvSpPr>
        <p:spPr>
          <a:xfrm rot="0">
            <a:off x="1230521" y="5504800"/>
            <a:ext cx="7287145" cy="615949"/>
          </a:xfrm>
          <a:prstGeom prst="rect">
            <a:avLst/>
          </a:prstGeom>
        </p:spPr>
        <p:txBody>
          <a:bodyPr anchor="t" rtlCol="false" tIns="0" lIns="0" bIns="0" rIns="0">
            <a:spAutoFit/>
          </a:bodyPr>
          <a:lstStyle/>
          <a:p>
            <a:pPr algn="ctr">
              <a:lnSpc>
                <a:spcPts val="4900"/>
              </a:lnSpc>
            </a:pPr>
            <a:r>
              <a:rPr lang="en-US" sz="3500">
                <a:solidFill>
                  <a:srgbClr val="000000"/>
                </a:solidFill>
                <a:latin typeface="Rubik Bold"/>
              </a:rPr>
              <a:t>Importing Dataset to BigQuery</a:t>
            </a:r>
          </a:p>
        </p:txBody>
      </p:sp>
      <p:sp>
        <p:nvSpPr>
          <p:cNvPr name="TextBox 10" id="10"/>
          <p:cNvSpPr txBox="true"/>
          <p:nvPr/>
        </p:nvSpPr>
        <p:spPr>
          <a:xfrm rot="0">
            <a:off x="1515834" y="6685925"/>
            <a:ext cx="2954893" cy="615949"/>
          </a:xfrm>
          <a:prstGeom prst="rect">
            <a:avLst/>
          </a:prstGeom>
        </p:spPr>
        <p:txBody>
          <a:bodyPr anchor="t" rtlCol="false" tIns="0" lIns="0" bIns="0" rIns="0">
            <a:spAutoFit/>
          </a:bodyPr>
          <a:lstStyle/>
          <a:p>
            <a:pPr algn="ctr">
              <a:lnSpc>
                <a:spcPts val="4900"/>
              </a:lnSpc>
            </a:pPr>
            <a:r>
              <a:rPr lang="en-US" sz="3500">
                <a:solidFill>
                  <a:srgbClr val="000000"/>
                </a:solidFill>
                <a:latin typeface="Rubik Bold"/>
              </a:rPr>
              <a:t>Tabel Analisa</a:t>
            </a:r>
          </a:p>
        </p:txBody>
      </p:sp>
      <p:sp>
        <p:nvSpPr>
          <p:cNvPr name="TextBox 11" id="11"/>
          <p:cNvSpPr txBox="true"/>
          <p:nvPr/>
        </p:nvSpPr>
        <p:spPr>
          <a:xfrm rot="0">
            <a:off x="1520537" y="7867050"/>
            <a:ext cx="3749635" cy="615949"/>
          </a:xfrm>
          <a:prstGeom prst="rect">
            <a:avLst/>
          </a:prstGeom>
        </p:spPr>
        <p:txBody>
          <a:bodyPr anchor="t" rtlCol="false" tIns="0" lIns="0" bIns="0" rIns="0">
            <a:spAutoFit/>
          </a:bodyPr>
          <a:lstStyle/>
          <a:p>
            <a:pPr algn="ctr">
              <a:lnSpc>
                <a:spcPts val="4900"/>
              </a:lnSpc>
            </a:pPr>
            <a:r>
              <a:rPr lang="en-US" sz="3500">
                <a:solidFill>
                  <a:srgbClr val="000000"/>
                </a:solidFill>
                <a:latin typeface="Rubik Bold"/>
              </a:rPr>
              <a:t>BigQuery Syntax</a:t>
            </a:r>
          </a:p>
        </p:txBody>
      </p:sp>
      <p:sp>
        <p:nvSpPr>
          <p:cNvPr name="TextBox 12" id="12"/>
          <p:cNvSpPr txBox="true"/>
          <p:nvPr/>
        </p:nvSpPr>
        <p:spPr>
          <a:xfrm rot="0">
            <a:off x="0" y="8975781"/>
            <a:ext cx="10609551" cy="615949"/>
          </a:xfrm>
          <a:prstGeom prst="rect">
            <a:avLst/>
          </a:prstGeom>
        </p:spPr>
        <p:txBody>
          <a:bodyPr anchor="t" rtlCol="false" tIns="0" lIns="0" bIns="0" rIns="0">
            <a:spAutoFit/>
          </a:bodyPr>
          <a:lstStyle/>
          <a:p>
            <a:pPr algn="ctr">
              <a:lnSpc>
                <a:spcPts val="4900"/>
              </a:lnSpc>
            </a:pPr>
            <a:r>
              <a:rPr lang="en-US" sz="3500">
                <a:solidFill>
                  <a:srgbClr val="000000"/>
                </a:solidFill>
                <a:latin typeface="Rubik Bold"/>
              </a:rPr>
              <a:t>Dashboard Performance Analytics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2"/>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3"/>
            <a:stretch>
              <a:fillRect l="0" t="-6379" r="0" b="-6374"/>
            </a:stretch>
          </a:blipFill>
        </p:spPr>
      </p:sp>
      <p:sp>
        <p:nvSpPr>
          <p:cNvPr name="Freeform 4" id="4"/>
          <p:cNvSpPr/>
          <p:nvPr/>
        </p:nvSpPr>
        <p:spPr>
          <a:xfrm flipH="false" flipV="false" rot="0">
            <a:off x="3898090" y="1028700"/>
            <a:ext cx="5736314" cy="2060274"/>
          </a:xfrm>
          <a:custGeom>
            <a:avLst/>
            <a:gdLst/>
            <a:ahLst/>
            <a:cxnLst/>
            <a:rect r="r" b="b" t="t" l="l"/>
            <a:pathLst>
              <a:path h="2060274" w="5736314">
                <a:moveTo>
                  <a:pt x="0" y="0"/>
                </a:moveTo>
                <a:lnTo>
                  <a:pt x="5736314" y="0"/>
                </a:lnTo>
                <a:lnTo>
                  <a:pt x="5736314" y="2060274"/>
                </a:lnTo>
                <a:lnTo>
                  <a:pt x="0" y="2060274"/>
                </a:lnTo>
                <a:lnTo>
                  <a:pt x="0" y="0"/>
                </a:lnTo>
                <a:close/>
              </a:path>
            </a:pathLst>
          </a:custGeom>
          <a:blipFill>
            <a:blip r:embed="rId4"/>
            <a:stretch>
              <a:fillRect l="0" t="0" r="0" b="0"/>
            </a:stretch>
          </a:blipFill>
        </p:spPr>
      </p:sp>
      <p:sp>
        <p:nvSpPr>
          <p:cNvPr name="Freeform 5" id="5"/>
          <p:cNvSpPr/>
          <p:nvPr/>
        </p:nvSpPr>
        <p:spPr>
          <a:xfrm flipH="false" flipV="false" rot="0">
            <a:off x="12883825" y="4517489"/>
            <a:ext cx="4551179" cy="4740811"/>
          </a:xfrm>
          <a:custGeom>
            <a:avLst/>
            <a:gdLst/>
            <a:ahLst/>
            <a:cxnLst/>
            <a:rect r="r" b="b" t="t" l="l"/>
            <a:pathLst>
              <a:path h="4740811" w="4551179">
                <a:moveTo>
                  <a:pt x="0" y="0"/>
                </a:moveTo>
                <a:lnTo>
                  <a:pt x="4551179" y="0"/>
                </a:lnTo>
                <a:lnTo>
                  <a:pt x="4551179" y="4740811"/>
                </a:lnTo>
                <a:lnTo>
                  <a:pt x="0" y="47408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4652889"/>
            <a:ext cx="11475094" cy="4605411"/>
          </a:xfrm>
          <a:prstGeom prst="rect">
            <a:avLst/>
          </a:prstGeom>
        </p:spPr>
        <p:txBody>
          <a:bodyPr anchor="t" rtlCol="false" tIns="0" lIns="0" bIns="0" rIns="0">
            <a:spAutoFit/>
          </a:bodyPr>
          <a:lstStyle/>
          <a:p>
            <a:pPr algn="just">
              <a:lnSpc>
                <a:spcPts val="3446"/>
              </a:lnSpc>
            </a:pPr>
            <a:r>
              <a:rPr lang="en-US" sz="2497">
                <a:solidFill>
                  <a:srgbClr val="000000"/>
                </a:solidFill>
                <a:latin typeface="Rubik Bold"/>
              </a:rPr>
              <a:t>Kimia Farma adalah perusahaan industri farmasi pertama di Indonesia yang didirikan oleh Pemerintah Hindia Belanda tahun 1817. Nama perusahaan ini pada awalnya adalah NV Chemicalien Handle Rathkamp &amp; Co. Berdasarkan kebijaksanaan nasionalisasi atas eks perusahaan Belanda di masa awal kemerdekaan, pada tahun 1958, Pemerintah Republik Indonesia melakukan peleburan sejumlah perusahaan farmasi menjadi PNF (Perusahaan Negara Farmasi) Bhinneka Kimia Farma. Kemudian pada tanggal 16 Agustus 1971, bentuk badan hukum PNF diubah menjadi Perseroan Terbatas, sehingga nama perusahaan berubah menjadi PT Kimia Farma (Persero).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2"/>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3"/>
            <a:stretch>
              <a:fillRect l="0" t="-6379" r="0" b="-6374"/>
            </a:stretch>
          </a:blipFill>
        </p:spPr>
      </p:sp>
      <p:sp>
        <p:nvSpPr>
          <p:cNvPr name="Freeform 4" id="4"/>
          <p:cNvSpPr/>
          <p:nvPr/>
        </p:nvSpPr>
        <p:spPr>
          <a:xfrm flipH="false" flipV="false" rot="0">
            <a:off x="895125" y="5427921"/>
            <a:ext cx="644732" cy="644732"/>
          </a:xfrm>
          <a:custGeom>
            <a:avLst/>
            <a:gdLst/>
            <a:ahLst/>
            <a:cxnLst/>
            <a:rect r="r" b="b" t="t" l="l"/>
            <a:pathLst>
              <a:path h="644732" w="644732">
                <a:moveTo>
                  <a:pt x="0" y="0"/>
                </a:moveTo>
                <a:lnTo>
                  <a:pt x="644732" y="0"/>
                </a:lnTo>
                <a:lnTo>
                  <a:pt x="644732" y="644732"/>
                </a:lnTo>
                <a:lnTo>
                  <a:pt x="0" y="644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95125" y="1953251"/>
            <a:ext cx="16497750" cy="3227070"/>
          </a:xfrm>
          <a:prstGeom prst="rect">
            <a:avLst/>
          </a:prstGeom>
        </p:spPr>
        <p:txBody>
          <a:bodyPr anchor="t" rtlCol="false" tIns="0" lIns="0" bIns="0" rIns="0">
            <a:spAutoFit/>
          </a:bodyPr>
          <a:lstStyle/>
          <a:p>
            <a:pPr algn="just">
              <a:lnSpc>
                <a:spcPts val="4320"/>
              </a:lnSpc>
            </a:pPr>
          </a:p>
          <a:p>
            <a:pPr algn="just">
              <a:lnSpc>
                <a:spcPts val="4320"/>
              </a:lnSpc>
            </a:pPr>
            <a:r>
              <a:rPr lang="en-US" sz="2400">
                <a:solidFill>
                  <a:srgbClr val="000000"/>
                </a:solidFill>
                <a:latin typeface="Rubik Bold"/>
              </a:rPr>
              <a:t>Sebagai seorang Big Data Analytics Intern di Kimia Farma, kita akan  melakukan serangkaian tantangan yang memerlukan pemahaman mendalam tentang data dan kemampuan analisis. Proyeknya yaitu mengevaluasi kinerja bisnis Kimia Farma dari tahun 2020 hingga 2023.</a:t>
            </a:r>
          </a:p>
          <a:p>
            <a:pPr algn="just">
              <a:lnSpc>
                <a:spcPts val="4320"/>
              </a:lnSpc>
            </a:pPr>
          </a:p>
          <a:p>
            <a:pPr algn="just">
              <a:lnSpc>
                <a:spcPts val="4320"/>
              </a:lnSpc>
            </a:pPr>
          </a:p>
        </p:txBody>
      </p:sp>
      <p:sp>
        <p:nvSpPr>
          <p:cNvPr name="TextBox 6" id="6"/>
          <p:cNvSpPr txBox="true"/>
          <p:nvPr/>
        </p:nvSpPr>
        <p:spPr>
          <a:xfrm rot="0">
            <a:off x="772425" y="976451"/>
            <a:ext cx="16743150" cy="781050"/>
          </a:xfrm>
          <a:prstGeom prst="rect">
            <a:avLst/>
          </a:prstGeom>
        </p:spPr>
        <p:txBody>
          <a:bodyPr anchor="t" rtlCol="false" tIns="0" lIns="0" bIns="0" rIns="0">
            <a:spAutoFit/>
          </a:bodyPr>
          <a:lstStyle/>
          <a:p>
            <a:pPr algn="ctr">
              <a:lnSpc>
                <a:spcPts val="6000"/>
              </a:lnSpc>
            </a:pPr>
            <a:r>
              <a:rPr lang="en-US" sz="5000">
                <a:solidFill>
                  <a:srgbClr val="000000"/>
                </a:solidFill>
                <a:latin typeface="Rubik Bold"/>
              </a:rPr>
              <a:t>Project </a:t>
            </a:r>
            <a:r>
              <a:rPr lang="en-US" sz="5000">
                <a:solidFill>
                  <a:srgbClr val="0097A7"/>
                </a:solidFill>
                <a:latin typeface="Rubik Bold"/>
              </a:rPr>
              <a:t>Portfolio</a:t>
            </a:r>
          </a:p>
        </p:txBody>
      </p:sp>
      <p:sp>
        <p:nvSpPr>
          <p:cNvPr name="Freeform 7" id="7"/>
          <p:cNvSpPr/>
          <p:nvPr/>
        </p:nvSpPr>
        <p:spPr>
          <a:xfrm flipH="false" flipV="false" rot="0">
            <a:off x="895125" y="6320303"/>
            <a:ext cx="644732" cy="644732"/>
          </a:xfrm>
          <a:custGeom>
            <a:avLst/>
            <a:gdLst/>
            <a:ahLst/>
            <a:cxnLst/>
            <a:rect r="r" b="b" t="t" l="l"/>
            <a:pathLst>
              <a:path h="644732" w="644732">
                <a:moveTo>
                  <a:pt x="0" y="0"/>
                </a:moveTo>
                <a:lnTo>
                  <a:pt x="644732" y="0"/>
                </a:lnTo>
                <a:lnTo>
                  <a:pt x="644732" y="644731"/>
                </a:lnTo>
                <a:lnTo>
                  <a:pt x="0" y="6447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895125" y="7212684"/>
            <a:ext cx="644732" cy="644732"/>
          </a:xfrm>
          <a:custGeom>
            <a:avLst/>
            <a:gdLst/>
            <a:ahLst/>
            <a:cxnLst/>
            <a:rect r="r" b="b" t="t" l="l"/>
            <a:pathLst>
              <a:path h="644732" w="644732">
                <a:moveTo>
                  <a:pt x="0" y="0"/>
                </a:moveTo>
                <a:lnTo>
                  <a:pt x="644732" y="0"/>
                </a:lnTo>
                <a:lnTo>
                  <a:pt x="644732" y="644732"/>
                </a:lnTo>
                <a:lnTo>
                  <a:pt x="0" y="644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95125" y="8105066"/>
            <a:ext cx="644732" cy="644732"/>
          </a:xfrm>
          <a:custGeom>
            <a:avLst/>
            <a:gdLst/>
            <a:ahLst/>
            <a:cxnLst/>
            <a:rect r="r" b="b" t="t" l="l"/>
            <a:pathLst>
              <a:path h="644732" w="644732">
                <a:moveTo>
                  <a:pt x="0" y="0"/>
                </a:moveTo>
                <a:lnTo>
                  <a:pt x="644732" y="0"/>
                </a:lnTo>
                <a:lnTo>
                  <a:pt x="644732" y="644731"/>
                </a:lnTo>
                <a:lnTo>
                  <a:pt x="0" y="6447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539857" y="5514067"/>
            <a:ext cx="1776174" cy="415290"/>
          </a:xfrm>
          <a:prstGeom prst="rect">
            <a:avLst/>
          </a:prstGeom>
        </p:spPr>
        <p:txBody>
          <a:bodyPr anchor="t" rtlCol="false" tIns="0" lIns="0" bIns="0" rIns="0">
            <a:spAutoFit/>
          </a:bodyPr>
          <a:lstStyle/>
          <a:p>
            <a:pPr algn="ctr">
              <a:lnSpc>
                <a:spcPts val="3359"/>
              </a:lnSpc>
            </a:pPr>
            <a:r>
              <a:rPr lang="en-US" sz="2400">
                <a:solidFill>
                  <a:srgbClr val="000000"/>
                </a:solidFill>
                <a:latin typeface="Rubik Bold"/>
              </a:rPr>
              <a:t>kf_product</a:t>
            </a:r>
          </a:p>
        </p:txBody>
      </p:sp>
      <p:sp>
        <p:nvSpPr>
          <p:cNvPr name="TextBox 11" id="11"/>
          <p:cNvSpPr txBox="true"/>
          <p:nvPr/>
        </p:nvSpPr>
        <p:spPr>
          <a:xfrm rot="0">
            <a:off x="1539857" y="6407290"/>
            <a:ext cx="2920960" cy="415290"/>
          </a:xfrm>
          <a:prstGeom prst="rect">
            <a:avLst/>
          </a:prstGeom>
        </p:spPr>
        <p:txBody>
          <a:bodyPr anchor="t" rtlCol="false" tIns="0" lIns="0" bIns="0" rIns="0">
            <a:spAutoFit/>
          </a:bodyPr>
          <a:lstStyle/>
          <a:p>
            <a:pPr algn="ctr">
              <a:lnSpc>
                <a:spcPts val="3359"/>
              </a:lnSpc>
            </a:pPr>
            <a:r>
              <a:rPr lang="en-US" sz="2400">
                <a:solidFill>
                  <a:srgbClr val="000000"/>
                </a:solidFill>
                <a:latin typeface="Rubik Bold"/>
              </a:rPr>
              <a:t>kf_kantor_cabang</a:t>
            </a:r>
          </a:p>
        </p:txBody>
      </p:sp>
      <p:sp>
        <p:nvSpPr>
          <p:cNvPr name="TextBox 12" id="12"/>
          <p:cNvSpPr txBox="true"/>
          <p:nvPr/>
        </p:nvSpPr>
        <p:spPr>
          <a:xfrm rot="0">
            <a:off x="1539857" y="7298830"/>
            <a:ext cx="2042517" cy="415290"/>
          </a:xfrm>
          <a:prstGeom prst="rect">
            <a:avLst/>
          </a:prstGeom>
        </p:spPr>
        <p:txBody>
          <a:bodyPr anchor="t" rtlCol="false" tIns="0" lIns="0" bIns="0" rIns="0">
            <a:spAutoFit/>
          </a:bodyPr>
          <a:lstStyle/>
          <a:p>
            <a:pPr algn="ctr">
              <a:lnSpc>
                <a:spcPts val="3359"/>
              </a:lnSpc>
            </a:pPr>
            <a:r>
              <a:rPr lang="en-US" sz="2400">
                <a:solidFill>
                  <a:srgbClr val="000000"/>
                </a:solidFill>
                <a:latin typeface="Rubik Bold"/>
              </a:rPr>
              <a:t>kf_inventory</a:t>
            </a:r>
          </a:p>
        </p:txBody>
      </p:sp>
      <p:sp>
        <p:nvSpPr>
          <p:cNvPr name="TextBox 13" id="13"/>
          <p:cNvSpPr txBox="true"/>
          <p:nvPr/>
        </p:nvSpPr>
        <p:spPr>
          <a:xfrm rot="0">
            <a:off x="1539857" y="8191211"/>
            <a:ext cx="3266004" cy="415290"/>
          </a:xfrm>
          <a:prstGeom prst="rect">
            <a:avLst/>
          </a:prstGeom>
        </p:spPr>
        <p:txBody>
          <a:bodyPr anchor="t" rtlCol="false" tIns="0" lIns="0" bIns="0" rIns="0">
            <a:spAutoFit/>
          </a:bodyPr>
          <a:lstStyle/>
          <a:p>
            <a:pPr algn="ctr">
              <a:lnSpc>
                <a:spcPts val="3359"/>
              </a:lnSpc>
            </a:pPr>
            <a:r>
              <a:rPr lang="en-US" sz="2400">
                <a:solidFill>
                  <a:srgbClr val="000000"/>
                </a:solidFill>
                <a:latin typeface="Rubik Bold"/>
              </a:rPr>
              <a:t>kf_final_transaction</a:t>
            </a:r>
          </a:p>
        </p:txBody>
      </p:sp>
      <p:sp>
        <p:nvSpPr>
          <p:cNvPr name="TextBox 14" id="14"/>
          <p:cNvSpPr txBox="true"/>
          <p:nvPr/>
        </p:nvSpPr>
        <p:spPr>
          <a:xfrm rot="0">
            <a:off x="7841572" y="4944101"/>
            <a:ext cx="3153847" cy="415290"/>
          </a:xfrm>
          <a:prstGeom prst="rect">
            <a:avLst/>
          </a:prstGeom>
        </p:spPr>
        <p:txBody>
          <a:bodyPr anchor="t" rtlCol="false" tIns="0" lIns="0" bIns="0" rIns="0">
            <a:spAutoFit/>
          </a:bodyPr>
          <a:lstStyle/>
          <a:p>
            <a:pPr algn="ctr">
              <a:lnSpc>
                <a:spcPts val="3359"/>
              </a:lnSpc>
            </a:pPr>
            <a:r>
              <a:rPr lang="en-US" sz="2400">
                <a:solidFill>
                  <a:srgbClr val="000000"/>
                </a:solidFill>
                <a:latin typeface="Rubik Bold"/>
              </a:rPr>
              <a:t>Problem Statement :</a:t>
            </a:r>
          </a:p>
        </p:txBody>
      </p:sp>
      <p:sp>
        <p:nvSpPr>
          <p:cNvPr name="TextBox 15" id="15"/>
          <p:cNvSpPr txBox="true"/>
          <p:nvPr/>
        </p:nvSpPr>
        <p:spPr>
          <a:xfrm rot="0">
            <a:off x="895125" y="4907280"/>
            <a:ext cx="1375291" cy="415290"/>
          </a:xfrm>
          <a:prstGeom prst="rect">
            <a:avLst/>
          </a:prstGeom>
        </p:spPr>
        <p:txBody>
          <a:bodyPr anchor="t" rtlCol="false" tIns="0" lIns="0" bIns="0" rIns="0">
            <a:spAutoFit/>
          </a:bodyPr>
          <a:lstStyle/>
          <a:p>
            <a:pPr algn="ctr">
              <a:lnSpc>
                <a:spcPts val="3359"/>
              </a:lnSpc>
            </a:pPr>
            <a:r>
              <a:rPr lang="en-US" sz="2400">
                <a:solidFill>
                  <a:srgbClr val="000000"/>
                </a:solidFill>
                <a:latin typeface="Rubik Bold"/>
              </a:rPr>
              <a:t>Dataset :</a:t>
            </a:r>
          </a:p>
        </p:txBody>
      </p:sp>
      <p:sp>
        <p:nvSpPr>
          <p:cNvPr name="TextBox 16" id="16"/>
          <p:cNvSpPr txBox="true"/>
          <p:nvPr/>
        </p:nvSpPr>
        <p:spPr>
          <a:xfrm rot="0">
            <a:off x="7841572" y="5599570"/>
            <a:ext cx="9551303" cy="1672590"/>
          </a:xfrm>
          <a:prstGeom prst="rect">
            <a:avLst/>
          </a:prstGeom>
        </p:spPr>
        <p:txBody>
          <a:bodyPr anchor="t" rtlCol="false" tIns="0" lIns="0" bIns="0" rIns="0">
            <a:spAutoFit/>
          </a:bodyPr>
          <a:lstStyle/>
          <a:p>
            <a:pPr algn="just">
              <a:lnSpc>
                <a:spcPts val="3359"/>
              </a:lnSpc>
            </a:pPr>
            <a:r>
              <a:rPr lang="en-US" sz="2400">
                <a:solidFill>
                  <a:srgbClr val="000000"/>
                </a:solidFill>
                <a:latin typeface="Rubik Bold"/>
              </a:rPr>
              <a:t>Kinerja bisnis Kimia Farma perlu dievaluasi untuk memahami tren dan pola dalam beberapa tahun terakhir, mengidentifikasi faktor-faktor yang mempengaruhi kinerja, dan memberikan rekomendasi untuk meningkatkan kinerja di masa depan.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6196"/>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2"/>
            <a:stretch>
              <a:fillRect l="0" t="0" r="0" b="-18383"/>
            </a:stretch>
          </a:blipFill>
        </p:spPr>
      </p:sp>
      <p:sp>
        <p:nvSpPr>
          <p:cNvPr name="Freeform 3" id="3"/>
          <p:cNvSpPr/>
          <p:nvPr/>
        </p:nvSpPr>
        <p:spPr>
          <a:xfrm flipH="false" flipV="false" rot="0">
            <a:off x="14635200" y="371248"/>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3"/>
            <a:stretch>
              <a:fillRect l="0" t="-6379" r="0" b="-6374"/>
            </a:stretch>
          </a:blipFill>
        </p:spPr>
      </p:sp>
      <p:sp>
        <p:nvSpPr>
          <p:cNvPr name="Freeform 4" id="4"/>
          <p:cNvSpPr/>
          <p:nvPr/>
        </p:nvSpPr>
        <p:spPr>
          <a:xfrm flipH="false" flipV="false" rot="0">
            <a:off x="0" y="1871824"/>
            <a:ext cx="4702715" cy="1804237"/>
          </a:xfrm>
          <a:custGeom>
            <a:avLst/>
            <a:gdLst/>
            <a:ahLst/>
            <a:cxnLst/>
            <a:rect r="r" b="b" t="t" l="l"/>
            <a:pathLst>
              <a:path h="1804237" w="4702715">
                <a:moveTo>
                  <a:pt x="0" y="0"/>
                </a:moveTo>
                <a:lnTo>
                  <a:pt x="4702715" y="0"/>
                </a:lnTo>
                <a:lnTo>
                  <a:pt x="4702715" y="1804237"/>
                </a:lnTo>
                <a:lnTo>
                  <a:pt x="0" y="1804237"/>
                </a:lnTo>
                <a:lnTo>
                  <a:pt x="0" y="0"/>
                </a:lnTo>
                <a:close/>
              </a:path>
            </a:pathLst>
          </a:custGeom>
          <a:blipFill>
            <a:blip r:embed="rId4"/>
            <a:stretch>
              <a:fillRect l="-4232" t="0" r="0" b="0"/>
            </a:stretch>
          </a:blipFill>
        </p:spPr>
      </p:sp>
      <p:sp>
        <p:nvSpPr>
          <p:cNvPr name="Freeform 5" id="5"/>
          <p:cNvSpPr/>
          <p:nvPr/>
        </p:nvSpPr>
        <p:spPr>
          <a:xfrm flipH="false" flipV="false" rot="0">
            <a:off x="5359371" y="2309488"/>
            <a:ext cx="3749628" cy="4739113"/>
          </a:xfrm>
          <a:custGeom>
            <a:avLst/>
            <a:gdLst/>
            <a:ahLst/>
            <a:cxnLst/>
            <a:rect r="r" b="b" t="t" l="l"/>
            <a:pathLst>
              <a:path h="4739113" w="3749628">
                <a:moveTo>
                  <a:pt x="0" y="0"/>
                </a:moveTo>
                <a:lnTo>
                  <a:pt x="3749628" y="0"/>
                </a:lnTo>
                <a:lnTo>
                  <a:pt x="3749628" y="4739112"/>
                </a:lnTo>
                <a:lnTo>
                  <a:pt x="0" y="4739112"/>
                </a:lnTo>
                <a:lnTo>
                  <a:pt x="0" y="0"/>
                </a:lnTo>
                <a:close/>
              </a:path>
            </a:pathLst>
          </a:custGeom>
          <a:blipFill>
            <a:blip r:embed="rId5"/>
            <a:stretch>
              <a:fillRect l="0" t="0" r="0" b="0"/>
            </a:stretch>
          </a:blipFill>
        </p:spPr>
      </p:sp>
      <p:sp>
        <p:nvSpPr>
          <p:cNvPr name="Freeform 6" id="6"/>
          <p:cNvSpPr/>
          <p:nvPr/>
        </p:nvSpPr>
        <p:spPr>
          <a:xfrm flipH="false" flipV="false" rot="0">
            <a:off x="9955494" y="2943479"/>
            <a:ext cx="8332506" cy="4739113"/>
          </a:xfrm>
          <a:custGeom>
            <a:avLst/>
            <a:gdLst/>
            <a:ahLst/>
            <a:cxnLst/>
            <a:rect r="r" b="b" t="t" l="l"/>
            <a:pathLst>
              <a:path h="4739113" w="8332506">
                <a:moveTo>
                  <a:pt x="0" y="0"/>
                </a:moveTo>
                <a:lnTo>
                  <a:pt x="8332506" y="0"/>
                </a:lnTo>
                <a:lnTo>
                  <a:pt x="8332506" y="4739113"/>
                </a:lnTo>
                <a:lnTo>
                  <a:pt x="0" y="4739113"/>
                </a:lnTo>
                <a:lnTo>
                  <a:pt x="0" y="0"/>
                </a:lnTo>
                <a:close/>
              </a:path>
            </a:pathLst>
          </a:custGeom>
          <a:blipFill>
            <a:blip r:embed="rId6"/>
            <a:stretch>
              <a:fillRect l="0" t="0" r="0" b="0"/>
            </a:stretch>
          </a:blipFill>
        </p:spPr>
      </p:sp>
      <p:sp>
        <p:nvSpPr>
          <p:cNvPr name="TextBox 7" id="7"/>
          <p:cNvSpPr txBox="true"/>
          <p:nvPr/>
        </p:nvSpPr>
        <p:spPr>
          <a:xfrm rot="0">
            <a:off x="4086471" y="512498"/>
            <a:ext cx="16743150" cy="781050"/>
          </a:xfrm>
          <a:prstGeom prst="rect">
            <a:avLst/>
          </a:prstGeom>
        </p:spPr>
        <p:txBody>
          <a:bodyPr anchor="t" rtlCol="false" tIns="0" lIns="0" bIns="0" rIns="0">
            <a:spAutoFit/>
          </a:bodyPr>
          <a:lstStyle/>
          <a:p>
            <a:pPr algn="l">
              <a:lnSpc>
                <a:spcPts val="6000"/>
              </a:lnSpc>
            </a:pPr>
            <a:r>
              <a:rPr lang="en-US" sz="5000">
                <a:solidFill>
                  <a:srgbClr val="000000"/>
                </a:solidFill>
                <a:latin typeface="Rubik Bold"/>
              </a:rPr>
              <a:t>Importing Dataset to BigQuery</a:t>
            </a:r>
          </a:p>
        </p:txBody>
      </p:sp>
      <p:sp>
        <p:nvSpPr>
          <p:cNvPr name="TextBox 8" id="8"/>
          <p:cNvSpPr txBox="true"/>
          <p:nvPr/>
        </p:nvSpPr>
        <p:spPr>
          <a:xfrm rot="0">
            <a:off x="0" y="4124388"/>
            <a:ext cx="4701577" cy="2510790"/>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000000"/>
                </a:solidFill>
                <a:latin typeface="Rubik"/>
              </a:rPr>
              <a:t>Buka console di Goggle Cloud</a:t>
            </a:r>
          </a:p>
          <a:p>
            <a:pPr marL="518160" indent="-259080" lvl="1">
              <a:lnSpc>
                <a:spcPts val="3359"/>
              </a:lnSpc>
              <a:buFont typeface="Arial"/>
              <a:buChar char="•"/>
            </a:pPr>
            <a:r>
              <a:rPr lang="en-US" sz="2400">
                <a:solidFill>
                  <a:srgbClr val="000000"/>
                </a:solidFill>
                <a:latin typeface="Rubik"/>
              </a:rPr>
              <a:t>Create New Project</a:t>
            </a:r>
          </a:p>
          <a:p>
            <a:pPr marL="518160" indent="-259080" lvl="1">
              <a:lnSpc>
                <a:spcPts val="3359"/>
              </a:lnSpc>
              <a:buFont typeface="Arial"/>
              <a:buChar char="•"/>
            </a:pPr>
            <a:r>
              <a:rPr lang="en-US" sz="2400">
                <a:solidFill>
                  <a:srgbClr val="000000"/>
                </a:solidFill>
                <a:latin typeface="Rubik"/>
              </a:rPr>
              <a:t>Klik menu hamburger lalu pilih BigQuery</a:t>
            </a:r>
          </a:p>
          <a:p>
            <a:pPr marL="518160" indent="-259080" lvl="1">
              <a:lnSpc>
                <a:spcPts val="3359"/>
              </a:lnSpc>
              <a:buFont typeface="Arial"/>
              <a:buChar char="•"/>
            </a:pPr>
            <a:r>
              <a:rPr lang="en-US" sz="2400">
                <a:solidFill>
                  <a:srgbClr val="000000"/>
                </a:solidFill>
                <a:latin typeface="Rubik"/>
              </a:rPr>
              <a:t>Klik tanda titik tiga lalu pilih Create dataset</a:t>
            </a:r>
          </a:p>
        </p:txBody>
      </p:sp>
      <p:sp>
        <p:nvSpPr>
          <p:cNvPr name="TextBox 9" id="9"/>
          <p:cNvSpPr txBox="true"/>
          <p:nvPr/>
        </p:nvSpPr>
        <p:spPr>
          <a:xfrm rot="0">
            <a:off x="5097660" y="7082608"/>
            <a:ext cx="4667995" cy="2929948"/>
          </a:xfrm>
          <a:prstGeom prst="rect">
            <a:avLst/>
          </a:prstGeom>
        </p:spPr>
        <p:txBody>
          <a:bodyPr anchor="t" rtlCol="false" tIns="0" lIns="0" bIns="0" rIns="0">
            <a:spAutoFit/>
          </a:bodyPr>
          <a:lstStyle/>
          <a:p>
            <a:pPr marL="517666" indent="-258833" lvl="1">
              <a:lnSpc>
                <a:spcPts val="3356"/>
              </a:lnSpc>
              <a:buFont typeface="Arial"/>
              <a:buChar char="•"/>
            </a:pPr>
            <a:r>
              <a:rPr lang="en-US" sz="2397">
                <a:solidFill>
                  <a:srgbClr val="000000"/>
                </a:solidFill>
                <a:latin typeface="Rubik"/>
              </a:rPr>
              <a:t>Masukan Dataset ID</a:t>
            </a:r>
          </a:p>
          <a:p>
            <a:pPr marL="517666" indent="-258833" lvl="1">
              <a:lnSpc>
                <a:spcPts val="3356"/>
              </a:lnSpc>
              <a:buFont typeface="Arial"/>
              <a:buChar char="•"/>
            </a:pPr>
            <a:r>
              <a:rPr lang="en-US" sz="2397">
                <a:solidFill>
                  <a:srgbClr val="000000"/>
                </a:solidFill>
                <a:latin typeface="Rubik"/>
              </a:rPr>
              <a:t>Pilih Location type</a:t>
            </a:r>
          </a:p>
          <a:p>
            <a:pPr marL="517666" indent="-258833" lvl="1">
              <a:lnSpc>
                <a:spcPts val="3356"/>
              </a:lnSpc>
              <a:buFont typeface="Arial"/>
              <a:buChar char="•"/>
            </a:pPr>
            <a:r>
              <a:rPr lang="en-US" sz="2397">
                <a:solidFill>
                  <a:srgbClr val="000000"/>
                </a:solidFill>
                <a:latin typeface="Rubik"/>
              </a:rPr>
              <a:t>Pilih  Multi-region</a:t>
            </a:r>
          </a:p>
          <a:p>
            <a:pPr marL="517666" indent="-258833" lvl="1">
              <a:lnSpc>
                <a:spcPts val="3356"/>
              </a:lnSpc>
              <a:buFont typeface="Arial"/>
              <a:buChar char="•"/>
            </a:pPr>
            <a:r>
              <a:rPr lang="en-US" sz="2397">
                <a:solidFill>
                  <a:srgbClr val="000000"/>
                </a:solidFill>
                <a:latin typeface="Rubik"/>
              </a:rPr>
              <a:t>Lalu klik CREATE DATASET</a:t>
            </a:r>
          </a:p>
          <a:p>
            <a:pPr marL="517666" indent="-258833" lvl="1">
              <a:lnSpc>
                <a:spcPts val="3356"/>
              </a:lnSpc>
              <a:buFont typeface="Arial"/>
              <a:buChar char="•"/>
            </a:pPr>
            <a:r>
              <a:rPr lang="en-US" sz="2397">
                <a:solidFill>
                  <a:srgbClr val="000000"/>
                </a:solidFill>
                <a:latin typeface="Rubik"/>
              </a:rPr>
              <a:t>Dataset sudah kita buat dan terdapat dalam nama project tersebut</a:t>
            </a:r>
          </a:p>
        </p:txBody>
      </p:sp>
      <p:sp>
        <p:nvSpPr>
          <p:cNvPr name="TextBox 10" id="10"/>
          <p:cNvSpPr txBox="true"/>
          <p:nvPr/>
        </p:nvSpPr>
        <p:spPr>
          <a:xfrm rot="0">
            <a:off x="9765655" y="7625442"/>
            <a:ext cx="7758135" cy="2091748"/>
          </a:xfrm>
          <a:prstGeom prst="rect">
            <a:avLst/>
          </a:prstGeom>
        </p:spPr>
        <p:txBody>
          <a:bodyPr anchor="t" rtlCol="false" tIns="0" lIns="0" bIns="0" rIns="0">
            <a:spAutoFit/>
          </a:bodyPr>
          <a:lstStyle/>
          <a:p>
            <a:pPr marL="517666" indent="-258833" lvl="1">
              <a:lnSpc>
                <a:spcPts val="3356"/>
              </a:lnSpc>
              <a:buFont typeface="Arial"/>
              <a:buChar char="•"/>
            </a:pPr>
            <a:r>
              <a:rPr lang="en-US" sz="2397">
                <a:solidFill>
                  <a:srgbClr val="000000"/>
                </a:solidFill>
                <a:latin typeface="Rubik"/>
              </a:rPr>
              <a:t>Ketika ingin membuat table dalam dataset</a:t>
            </a:r>
          </a:p>
          <a:p>
            <a:pPr marL="517666" indent="-258833" lvl="1">
              <a:lnSpc>
                <a:spcPts val="3356"/>
              </a:lnSpc>
              <a:buFont typeface="Arial"/>
              <a:buChar char="•"/>
            </a:pPr>
            <a:r>
              <a:rPr lang="en-US" sz="2397">
                <a:solidFill>
                  <a:srgbClr val="000000"/>
                </a:solidFill>
                <a:latin typeface="Rubik"/>
              </a:rPr>
              <a:t>Klik tanda tiga pada dataset lalu pilih Create table</a:t>
            </a:r>
          </a:p>
          <a:p>
            <a:pPr marL="517666" indent="-258833" lvl="1">
              <a:lnSpc>
                <a:spcPts val="3356"/>
              </a:lnSpc>
              <a:buFont typeface="Arial"/>
              <a:buChar char="•"/>
            </a:pPr>
            <a:r>
              <a:rPr lang="en-US" sz="2397">
                <a:solidFill>
                  <a:srgbClr val="000000"/>
                </a:solidFill>
                <a:latin typeface="Rubik"/>
              </a:rPr>
              <a:t>Masukan data-data yang sesuai dengan file yang kita inginkan</a:t>
            </a:r>
          </a:p>
          <a:p>
            <a:pPr marL="517666" indent="-258833" lvl="1">
              <a:lnSpc>
                <a:spcPts val="3356"/>
              </a:lnSpc>
              <a:buFont typeface="Arial"/>
              <a:buChar char="•"/>
            </a:pPr>
            <a:r>
              <a:rPr lang="en-US" sz="2397">
                <a:solidFill>
                  <a:srgbClr val="000000"/>
                </a:solidFill>
                <a:latin typeface="Rubik"/>
              </a:rPr>
              <a:t>Lalu klik CREATE TABLE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2"/>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3"/>
            <a:stretch>
              <a:fillRect l="0" t="-6379" r="0" b="-6374"/>
            </a:stretch>
          </a:blipFill>
        </p:spPr>
      </p:sp>
      <p:sp>
        <p:nvSpPr>
          <p:cNvPr name="Freeform 4" id="4"/>
          <p:cNvSpPr/>
          <p:nvPr/>
        </p:nvSpPr>
        <p:spPr>
          <a:xfrm flipH="false" flipV="false" rot="0">
            <a:off x="374059" y="2230896"/>
            <a:ext cx="1308643" cy="3195302"/>
          </a:xfrm>
          <a:custGeom>
            <a:avLst/>
            <a:gdLst/>
            <a:ahLst/>
            <a:cxnLst/>
            <a:rect r="r" b="b" t="t" l="l"/>
            <a:pathLst>
              <a:path h="3195302" w="1308643">
                <a:moveTo>
                  <a:pt x="0" y="0"/>
                </a:moveTo>
                <a:lnTo>
                  <a:pt x="1308643" y="0"/>
                </a:lnTo>
                <a:lnTo>
                  <a:pt x="1308643" y="3195302"/>
                </a:lnTo>
                <a:lnTo>
                  <a:pt x="0" y="3195302"/>
                </a:lnTo>
                <a:lnTo>
                  <a:pt x="0" y="0"/>
                </a:lnTo>
                <a:close/>
              </a:path>
            </a:pathLst>
          </a:custGeom>
          <a:blipFill>
            <a:blip r:embed="rId4"/>
            <a:stretch>
              <a:fillRect l="0" t="0" r="-1289685" b="-82305"/>
            </a:stretch>
          </a:blipFill>
        </p:spPr>
      </p:sp>
      <p:sp>
        <p:nvSpPr>
          <p:cNvPr name="TextBox 5" id="5"/>
          <p:cNvSpPr txBox="true"/>
          <p:nvPr/>
        </p:nvSpPr>
        <p:spPr>
          <a:xfrm rot="0">
            <a:off x="6825217" y="883099"/>
            <a:ext cx="16743150" cy="781050"/>
          </a:xfrm>
          <a:prstGeom prst="rect">
            <a:avLst/>
          </a:prstGeom>
        </p:spPr>
        <p:txBody>
          <a:bodyPr anchor="t" rtlCol="false" tIns="0" lIns="0" bIns="0" rIns="0">
            <a:spAutoFit/>
          </a:bodyPr>
          <a:lstStyle/>
          <a:p>
            <a:pPr algn="just">
              <a:lnSpc>
                <a:spcPts val="6000"/>
              </a:lnSpc>
            </a:pPr>
            <a:r>
              <a:rPr lang="en-US" sz="5000">
                <a:solidFill>
                  <a:srgbClr val="000000"/>
                </a:solidFill>
                <a:latin typeface="Rubik Bold"/>
              </a:rPr>
              <a:t>Tabel Analisa</a:t>
            </a:r>
          </a:p>
        </p:txBody>
      </p:sp>
      <p:sp>
        <p:nvSpPr>
          <p:cNvPr name="Freeform 6" id="6"/>
          <p:cNvSpPr/>
          <p:nvPr/>
        </p:nvSpPr>
        <p:spPr>
          <a:xfrm flipH="false" flipV="false" rot="0">
            <a:off x="2652387" y="2230896"/>
            <a:ext cx="995688" cy="3195301"/>
          </a:xfrm>
          <a:custGeom>
            <a:avLst/>
            <a:gdLst/>
            <a:ahLst/>
            <a:cxnLst/>
            <a:rect r="r" b="b" t="t" l="l"/>
            <a:pathLst>
              <a:path h="3195301" w="995688">
                <a:moveTo>
                  <a:pt x="0" y="0"/>
                </a:moveTo>
                <a:lnTo>
                  <a:pt x="995688" y="0"/>
                </a:lnTo>
                <a:lnTo>
                  <a:pt x="995688" y="3195301"/>
                </a:lnTo>
                <a:lnTo>
                  <a:pt x="0" y="3195301"/>
                </a:lnTo>
                <a:lnTo>
                  <a:pt x="0" y="0"/>
                </a:lnTo>
                <a:close/>
              </a:path>
            </a:pathLst>
          </a:custGeom>
          <a:blipFill>
            <a:blip r:embed="rId4"/>
            <a:stretch>
              <a:fillRect l="-121766" t="0" r="-1604710" b="-82305"/>
            </a:stretch>
          </a:blipFill>
        </p:spPr>
      </p:sp>
      <p:sp>
        <p:nvSpPr>
          <p:cNvPr name="Freeform 7" id="7"/>
          <p:cNvSpPr/>
          <p:nvPr/>
        </p:nvSpPr>
        <p:spPr>
          <a:xfrm flipH="false" flipV="false" rot="0">
            <a:off x="4619625" y="2230897"/>
            <a:ext cx="952387" cy="3195301"/>
          </a:xfrm>
          <a:custGeom>
            <a:avLst/>
            <a:gdLst/>
            <a:ahLst/>
            <a:cxnLst/>
            <a:rect r="r" b="b" t="t" l="l"/>
            <a:pathLst>
              <a:path h="3195301" w="952387">
                <a:moveTo>
                  <a:pt x="0" y="0"/>
                </a:moveTo>
                <a:lnTo>
                  <a:pt x="952387" y="0"/>
                </a:lnTo>
                <a:lnTo>
                  <a:pt x="952387" y="3195301"/>
                </a:lnTo>
                <a:lnTo>
                  <a:pt x="0" y="3195301"/>
                </a:lnTo>
                <a:lnTo>
                  <a:pt x="0" y="0"/>
                </a:lnTo>
                <a:close/>
              </a:path>
            </a:pathLst>
          </a:custGeom>
          <a:blipFill>
            <a:blip r:embed="rId4"/>
            <a:stretch>
              <a:fillRect l="-231873" t="0" r="-1577645" b="-82305"/>
            </a:stretch>
          </a:blipFill>
        </p:spPr>
      </p:sp>
      <p:sp>
        <p:nvSpPr>
          <p:cNvPr name="Freeform 8" id="8"/>
          <p:cNvSpPr/>
          <p:nvPr/>
        </p:nvSpPr>
        <p:spPr>
          <a:xfrm flipH="false" flipV="false" rot="0">
            <a:off x="6582623" y="2340424"/>
            <a:ext cx="1428694" cy="3195302"/>
          </a:xfrm>
          <a:custGeom>
            <a:avLst/>
            <a:gdLst/>
            <a:ahLst/>
            <a:cxnLst/>
            <a:rect r="r" b="b" t="t" l="l"/>
            <a:pathLst>
              <a:path h="3195302" w="1428694">
                <a:moveTo>
                  <a:pt x="0" y="0"/>
                </a:moveTo>
                <a:lnTo>
                  <a:pt x="1428694" y="0"/>
                </a:lnTo>
                <a:lnTo>
                  <a:pt x="1428694" y="3195302"/>
                </a:lnTo>
                <a:lnTo>
                  <a:pt x="0" y="3195302"/>
                </a:lnTo>
                <a:lnTo>
                  <a:pt x="0" y="0"/>
                </a:lnTo>
                <a:close/>
              </a:path>
            </a:pathLst>
          </a:custGeom>
          <a:blipFill>
            <a:blip r:embed="rId4"/>
            <a:stretch>
              <a:fillRect l="-221247" t="0" r="-951665" b="-82305"/>
            </a:stretch>
          </a:blipFill>
        </p:spPr>
      </p:sp>
      <p:sp>
        <p:nvSpPr>
          <p:cNvPr name="Freeform 9" id="9"/>
          <p:cNvSpPr/>
          <p:nvPr/>
        </p:nvSpPr>
        <p:spPr>
          <a:xfrm flipH="false" flipV="false" rot="0">
            <a:off x="8963817" y="2373581"/>
            <a:ext cx="995688" cy="3195302"/>
          </a:xfrm>
          <a:custGeom>
            <a:avLst/>
            <a:gdLst/>
            <a:ahLst/>
            <a:cxnLst/>
            <a:rect r="r" b="b" t="t" l="l"/>
            <a:pathLst>
              <a:path h="3195302" w="995688">
                <a:moveTo>
                  <a:pt x="0" y="0"/>
                </a:moveTo>
                <a:lnTo>
                  <a:pt x="995688" y="0"/>
                </a:lnTo>
                <a:lnTo>
                  <a:pt x="995688" y="3195302"/>
                </a:lnTo>
                <a:lnTo>
                  <a:pt x="0" y="3195302"/>
                </a:lnTo>
                <a:lnTo>
                  <a:pt x="0" y="0"/>
                </a:lnTo>
                <a:close/>
              </a:path>
            </a:pathLst>
          </a:custGeom>
          <a:blipFill>
            <a:blip r:embed="rId4"/>
            <a:stretch>
              <a:fillRect l="-458799" t="0" r="-1267678" b="-82305"/>
            </a:stretch>
          </a:blipFill>
        </p:spPr>
      </p:sp>
      <p:sp>
        <p:nvSpPr>
          <p:cNvPr name="Freeform 10" id="10"/>
          <p:cNvSpPr/>
          <p:nvPr/>
        </p:nvSpPr>
        <p:spPr>
          <a:xfrm flipH="false" flipV="false" rot="0">
            <a:off x="10911044" y="2340424"/>
            <a:ext cx="1017338" cy="3195302"/>
          </a:xfrm>
          <a:custGeom>
            <a:avLst/>
            <a:gdLst/>
            <a:ahLst/>
            <a:cxnLst/>
            <a:rect r="r" b="b" t="t" l="l"/>
            <a:pathLst>
              <a:path h="3195302" w="1017338">
                <a:moveTo>
                  <a:pt x="0" y="0"/>
                </a:moveTo>
                <a:lnTo>
                  <a:pt x="1017338" y="0"/>
                </a:lnTo>
                <a:lnTo>
                  <a:pt x="1017338" y="3195302"/>
                </a:lnTo>
                <a:lnTo>
                  <a:pt x="0" y="3195302"/>
                </a:lnTo>
                <a:lnTo>
                  <a:pt x="0" y="0"/>
                </a:lnTo>
                <a:close/>
              </a:path>
            </a:pathLst>
          </a:custGeom>
          <a:blipFill>
            <a:blip r:embed="rId4"/>
            <a:stretch>
              <a:fillRect l="-544801" t="0" r="-1142806" b="-82305"/>
            </a:stretch>
          </a:blipFill>
        </p:spPr>
      </p:sp>
      <p:sp>
        <p:nvSpPr>
          <p:cNvPr name="Freeform 11" id="11"/>
          <p:cNvSpPr/>
          <p:nvPr/>
        </p:nvSpPr>
        <p:spPr>
          <a:xfrm flipH="false" flipV="false" rot="0">
            <a:off x="13136367" y="2340424"/>
            <a:ext cx="1255491" cy="3195302"/>
          </a:xfrm>
          <a:custGeom>
            <a:avLst/>
            <a:gdLst/>
            <a:ahLst/>
            <a:cxnLst/>
            <a:rect r="r" b="b" t="t" l="l"/>
            <a:pathLst>
              <a:path h="3195302" w="1255491">
                <a:moveTo>
                  <a:pt x="0" y="0"/>
                </a:moveTo>
                <a:lnTo>
                  <a:pt x="1255492" y="0"/>
                </a:lnTo>
                <a:lnTo>
                  <a:pt x="1255492" y="3195302"/>
                </a:lnTo>
                <a:lnTo>
                  <a:pt x="0" y="3195302"/>
                </a:lnTo>
                <a:lnTo>
                  <a:pt x="0" y="0"/>
                </a:lnTo>
                <a:close/>
              </a:path>
            </a:pathLst>
          </a:custGeom>
          <a:blipFill>
            <a:blip r:embed="rId4"/>
            <a:stretch>
              <a:fillRect l="-520783" t="0" r="-827734" b="-82305"/>
            </a:stretch>
          </a:blipFill>
        </p:spPr>
      </p:sp>
      <p:sp>
        <p:nvSpPr>
          <p:cNvPr name="Freeform 12" id="12"/>
          <p:cNvSpPr/>
          <p:nvPr/>
        </p:nvSpPr>
        <p:spPr>
          <a:xfrm flipH="false" flipV="false" rot="0">
            <a:off x="16054891" y="2373581"/>
            <a:ext cx="995688" cy="3195302"/>
          </a:xfrm>
          <a:custGeom>
            <a:avLst/>
            <a:gdLst/>
            <a:ahLst/>
            <a:cxnLst/>
            <a:rect r="r" b="b" t="t" l="l"/>
            <a:pathLst>
              <a:path h="3195302" w="995688">
                <a:moveTo>
                  <a:pt x="0" y="0"/>
                </a:moveTo>
                <a:lnTo>
                  <a:pt x="995688" y="0"/>
                </a:lnTo>
                <a:lnTo>
                  <a:pt x="995688" y="3195302"/>
                </a:lnTo>
                <a:lnTo>
                  <a:pt x="0" y="3195302"/>
                </a:lnTo>
                <a:lnTo>
                  <a:pt x="0" y="0"/>
                </a:lnTo>
                <a:close/>
              </a:path>
            </a:pathLst>
          </a:custGeom>
          <a:blipFill>
            <a:blip r:embed="rId4"/>
            <a:stretch>
              <a:fillRect l="-778437" t="0" r="-948040" b="-82305"/>
            </a:stretch>
          </a:blipFill>
        </p:spPr>
      </p:sp>
      <p:sp>
        <p:nvSpPr>
          <p:cNvPr name="Freeform 13" id="13"/>
          <p:cNvSpPr/>
          <p:nvPr/>
        </p:nvSpPr>
        <p:spPr>
          <a:xfrm flipH="false" flipV="false" rot="0">
            <a:off x="486489" y="6207248"/>
            <a:ext cx="1060639" cy="3195301"/>
          </a:xfrm>
          <a:custGeom>
            <a:avLst/>
            <a:gdLst/>
            <a:ahLst/>
            <a:cxnLst/>
            <a:rect r="r" b="b" t="t" l="l"/>
            <a:pathLst>
              <a:path h="3195301" w="1060639">
                <a:moveTo>
                  <a:pt x="0" y="0"/>
                </a:moveTo>
                <a:lnTo>
                  <a:pt x="1060639" y="0"/>
                </a:lnTo>
                <a:lnTo>
                  <a:pt x="1060639" y="3195301"/>
                </a:lnTo>
                <a:lnTo>
                  <a:pt x="0" y="3195301"/>
                </a:lnTo>
                <a:lnTo>
                  <a:pt x="0" y="0"/>
                </a:lnTo>
                <a:close/>
              </a:path>
            </a:pathLst>
          </a:custGeom>
          <a:blipFill>
            <a:blip r:embed="rId4"/>
            <a:stretch>
              <a:fillRect l="-818541" t="0" r="-796087" b="-82305"/>
            </a:stretch>
          </a:blipFill>
        </p:spPr>
      </p:sp>
      <p:sp>
        <p:nvSpPr>
          <p:cNvPr name="Freeform 14" id="14"/>
          <p:cNvSpPr/>
          <p:nvPr/>
        </p:nvSpPr>
        <p:spPr>
          <a:xfrm flipH="false" flipV="false" rot="0">
            <a:off x="2184535" y="6207249"/>
            <a:ext cx="1168890" cy="3195301"/>
          </a:xfrm>
          <a:custGeom>
            <a:avLst/>
            <a:gdLst/>
            <a:ahLst/>
            <a:cxnLst/>
            <a:rect r="r" b="b" t="t" l="l"/>
            <a:pathLst>
              <a:path h="3195301" w="1168890">
                <a:moveTo>
                  <a:pt x="0" y="0"/>
                </a:moveTo>
                <a:lnTo>
                  <a:pt x="1168890" y="0"/>
                </a:lnTo>
                <a:lnTo>
                  <a:pt x="1168890" y="3195301"/>
                </a:lnTo>
                <a:lnTo>
                  <a:pt x="0" y="3195301"/>
                </a:lnTo>
                <a:lnTo>
                  <a:pt x="0" y="0"/>
                </a:lnTo>
                <a:close/>
              </a:path>
            </a:pathLst>
          </a:custGeom>
          <a:blipFill>
            <a:blip r:embed="rId4"/>
            <a:stretch>
              <a:fillRect l="-835346" t="0" r="-620489" b="-82305"/>
            </a:stretch>
          </a:blipFill>
        </p:spPr>
      </p:sp>
      <p:sp>
        <p:nvSpPr>
          <p:cNvPr name="Freeform 15" id="15"/>
          <p:cNvSpPr/>
          <p:nvPr/>
        </p:nvSpPr>
        <p:spPr>
          <a:xfrm flipH="false" flipV="false" rot="0">
            <a:off x="3991600" y="6207247"/>
            <a:ext cx="1125590" cy="3195302"/>
          </a:xfrm>
          <a:custGeom>
            <a:avLst/>
            <a:gdLst/>
            <a:ahLst/>
            <a:cxnLst/>
            <a:rect r="r" b="b" t="t" l="l"/>
            <a:pathLst>
              <a:path h="3195302" w="1125590">
                <a:moveTo>
                  <a:pt x="0" y="0"/>
                </a:moveTo>
                <a:lnTo>
                  <a:pt x="1125590" y="0"/>
                </a:lnTo>
                <a:lnTo>
                  <a:pt x="1125590" y="3195302"/>
                </a:lnTo>
                <a:lnTo>
                  <a:pt x="0" y="3195302"/>
                </a:lnTo>
                <a:lnTo>
                  <a:pt x="0" y="0"/>
                </a:lnTo>
                <a:close/>
              </a:path>
            </a:pathLst>
          </a:custGeom>
          <a:blipFill>
            <a:blip r:embed="rId4"/>
            <a:stretch>
              <a:fillRect l="-971348" t="0" r="-544339" b="-82305"/>
            </a:stretch>
          </a:blipFill>
        </p:spPr>
      </p:sp>
      <p:sp>
        <p:nvSpPr>
          <p:cNvPr name="Freeform 16" id="16"/>
          <p:cNvSpPr/>
          <p:nvPr/>
        </p:nvSpPr>
        <p:spPr>
          <a:xfrm flipH="false" flipV="false" rot="0">
            <a:off x="6229614" y="6207249"/>
            <a:ext cx="1558596" cy="3195302"/>
          </a:xfrm>
          <a:custGeom>
            <a:avLst/>
            <a:gdLst/>
            <a:ahLst/>
            <a:cxnLst/>
            <a:rect r="r" b="b" t="t" l="l"/>
            <a:pathLst>
              <a:path h="3195302" w="1558596">
                <a:moveTo>
                  <a:pt x="0" y="0"/>
                </a:moveTo>
                <a:lnTo>
                  <a:pt x="1558595" y="0"/>
                </a:lnTo>
                <a:lnTo>
                  <a:pt x="1558595" y="3195302"/>
                </a:lnTo>
                <a:lnTo>
                  <a:pt x="0" y="3195302"/>
                </a:lnTo>
                <a:lnTo>
                  <a:pt x="0" y="0"/>
                </a:lnTo>
                <a:close/>
              </a:path>
            </a:pathLst>
          </a:custGeom>
          <a:blipFill>
            <a:blip r:embed="rId4"/>
            <a:stretch>
              <a:fillRect l="-772333" t="0" r="-294487" b="-82305"/>
            </a:stretch>
          </a:blipFill>
        </p:spPr>
      </p:sp>
      <p:sp>
        <p:nvSpPr>
          <p:cNvPr name="Freeform 17" id="17"/>
          <p:cNvSpPr/>
          <p:nvPr/>
        </p:nvSpPr>
        <p:spPr>
          <a:xfrm flipH="false" flipV="false" rot="0">
            <a:off x="9461661" y="6207249"/>
            <a:ext cx="929719" cy="3195302"/>
          </a:xfrm>
          <a:custGeom>
            <a:avLst/>
            <a:gdLst/>
            <a:ahLst/>
            <a:cxnLst/>
            <a:rect r="r" b="b" t="t" l="l"/>
            <a:pathLst>
              <a:path h="3195302" w="929719">
                <a:moveTo>
                  <a:pt x="0" y="0"/>
                </a:moveTo>
                <a:lnTo>
                  <a:pt x="929719" y="0"/>
                </a:lnTo>
                <a:lnTo>
                  <a:pt x="929719" y="3195302"/>
                </a:lnTo>
                <a:lnTo>
                  <a:pt x="0" y="3195302"/>
                </a:lnTo>
                <a:lnTo>
                  <a:pt x="0" y="0"/>
                </a:lnTo>
                <a:close/>
              </a:path>
            </a:pathLst>
          </a:custGeom>
          <a:blipFill>
            <a:blip r:embed="rId4"/>
            <a:stretch>
              <a:fillRect l="-1457761" t="0" r="-398315" b="-82305"/>
            </a:stretch>
          </a:blipFill>
        </p:spPr>
      </p:sp>
      <p:sp>
        <p:nvSpPr>
          <p:cNvPr name="Freeform 18" id="18"/>
          <p:cNvSpPr/>
          <p:nvPr/>
        </p:nvSpPr>
        <p:spPr>
          <a:xfrm flipH="false" flipV="false" rot="0">
            <a:off x="11608714" y="6207249"/>
            <a:ext cx="953631" cy="3195302"/>
          </a:xfrm>
          <a:custGeom>
            <a:avLst/>
            <a:gdLst/>
            <a:ahLst/>
            <a:cxnLst/>
            <a:rect r="r" b="b" t="t" l="l"/>
            <a:pathLst>
              <a:path h="3195302" w="953631">
                <a:moveTo>
                  <a:pt x="0" y="0"/>
                </a:moveTo>
                <a:lnTo>
                  <a:pt x="953631" y="0"/>
                </a:lnTo>
                <a:lnTo>
                  <a:pt x="953631" y="3195302"/>
                </a:lnTo>
                <a:lnTo>
                  <a:pt x="0" y="3195302"/>
                </a:lnTo>
                <a:lnTo>
                  <a:pt x="0" y="0"/>
                </a:lnTo>
                <a:close/>
              </a:path>
            </a:pathLst>
          </a:custGeom>
          <a:blipFill>
            <a:blip r:embed="rId4"/>
            <a:stretch>
              <a:fillRect l="-1518700" t="0" r="-288328" b="-82305"/>
            </a:stretch>
          </a:blipFill>
        </p:spPr>
      </p:sp>
      <p:sp>
        <p:nvSpPr>
          <p:cNvPr name="Freeform 19" id="19"/>
          <p:cNvSpPr/>
          <p:nvPr/>
        </p:nvSpPr>
        <p:spPr>
          <a:xfrm flipH="false" flipV="false" rot="0">
            <a:off x="14018054" y="6207249"/>
            <a:ext cx="909087" cy="3195302"/>
          </a:xfrm>
          <a:custGeom>
            <a:avLst/>
            <a:gdLst/>
            <a:ahLst/>
            <a:cxnLst/>
            <a:rect r="r" b="b" t="t" l="l"/>
            <a:pathLst>
              <a:path h="3195302" w="909087">
                <a:moveTo>
                  <a:pt x="0" y="0"/>
                </a:moveTo>
                <a:lnTo>
                  <a:pt x="909087" y="0"/>
                </a:lnTo>
                <a:lnTo>
                  <a:pt x="909087" y="3195302"/>
                </a:lnTo>
                <a:lnTo>
                  <a:pt x="0" y="3195302"/>
                </a:lnTo>
                <a:lnTo>
                  <a:pt x="0" y="0"/>
                </a:lnTo>
                <a:close/>
              </a:path>
            </a:pathLst>
          </a:custGeom>
          <a:blipFill>
            <a:blip r:embed="rId4"/>
            <a:stretch>
              <a:fillRect l="-1702802" t="0" r="-197668" b="-82305"/>
            </a:stretch>
          </a:blipFill>
        </p:spPr>
      </p:sp>
      <p:sp>
        <p:nvSpPr>
          <p:cNvPr name="Freeform 20" id="20"/>
          <p:cNvSpPr/>
          <p:nvPr/>
        </p:nvSpPr>
        <p:spPr>
          <a:xfrm flipH="false" flipV="false" rot="0">
            <a:off x="16260880" y="6207247"/>
            <a:ext cx="1579398" cy="3195302"/>
          </a:xfrm>
          <a:custGeom>
            <a:avLst/>
            <a:gdLst/>
            <a:ahLst/>
            <a:cxnLst/>
            <a:rect r="r" b="b" t="t" l="l"/>
            <a:pathLst>
              <a:path h="3195302" w="1579398">
                <a:moveTo>
                  <a:pt x="0" y="0"/>
                </a:moveTo>
                <a:lnTo>
                  <a:pt x="1579398" y="0"/>
                </a:lnTo>
                <a:lnTo>
                  <a:pt x="1579398" y="3195302"/>
                </a:lnTo>
                <a:lnTo>
                  <a:pt x="0" y="3195302"/>
                </a:lnTo>
                <a:lnTo>
                  <a:pt x="0" y="0"/>
                </a:lnTo>
                <a:close/>
              </a:path>
            </a:pathLst>
          </a:custGeom>
          <a:blipFill>
            <a:blip r:embed="rId4"/>
            <a:stretch>
              <a:fillRect l="-1041803" t="0" r="-9649" b="-82305"/>
            </a:stretch>
          </a:blipFill>
        </p:spPr>
      </p:sp>
      <p:sp>
        <p:nvSpPr>
          <p:cNvPr name="TextBox 21" id="21"/>
          <p:cNvSpPr txBox="true"/>
          <p:nvPr/>
        </p:nvSpPr>
        <p:spPr>
          <a:xfrm rot="0">
            <a:off x="486489" y="5573465"/>
            <a:ext cx="1084421" cy="17462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kode id transaksi</a:t>
            </a:r>
          </a:p>
        </p:txBody>
      </p:sp>
      <p:sp>
        <p:nvSpPr>
          <p:cNvPr name="TextBox 22" id="22"/>
          <p:cNvSpPr txBox="true"/>
          <p:nvPr/>
        </p:nvSpPr>
        <p:spPr>
          <a:xfrm rot="0">
            <a:off x="2128695" y="5573465"/>
            <a:ext cx="1767959" cy="17462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tanggal transaksi dilakukan</a:t>
            </a:r>
          </a:p>
        </p:txBody>
      </p:sp>
      <p:sp>
        <p:nvSpPr>
          <p:cNvPr name="TextBox 23" id="23"/>
          <p:cNvSpPr txBox="true"/>
          <p:nvPr/>
        </p:nvSpPr>
        <p:spPr>
          <a:xfrm rot="0">
            <a:off x="4217196" y="5573465"/>
            <a:ext cx="1757243" cy="17462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kode id cabang Kimia Farma</a:t>
            </a:r>
          </a:p>
        </p:txBody>
      </p:sp>
      <p:sp>
        <p:nvSpPr>
          <p:cNvPr name="TextBox 24" id="24"/>
          <p:cNvSpPr txBox="true"/>
          <p:nvPr/>
        </p:nvSpPr>
        <p:spPr>
          <a:xfrm rot="0">
            <a:off x="6207011" y="5573465"/>
            <a:ext cx="2135505" cy="17462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 nama kantor cabang Kimia Farma</a:t>
            </a:r>
          </a:p>
        </p:txBody>
      </p:sp>
      <p:sp>
        <p:nvSpPr>
          <p:cNvPr name="TextBox 25" id="25"/>
          <p:cNvSpPr txBox="true"/>
          <p:nvPr/>
        </p:nvSpPr>
        <p:spPr>
          <a:xfrm rot="0">
            <a:off x="8645419" y="5573465"/>
            <a:ext cx="1592461" cy="17462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kota cabang Kimia Farma</a:t>
            </a:r>
          </a:p>
        </p:txBody>
      </p:sp>
      <p:sp>
        <p:nvSpPr>
          <p:cNvPr name="TextBox 26" id="26"/>
          <p:cNvSpPr txBox="true"/>
          <p:nvPr/>
        </p:nvSpPr>
        <p:spPr>
          <a:xfrm rot="0">
            <a:off x="10507992" y="5573465"/>
            <a:ext cx="1823442" cy="17462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provinsi cabang Kimia Farma</a:t>
            </a:r>
          </a:p>
        </p:txBody>
      </p:sp>
      <p:sp>
        <p:nvSpPr>
          <p:cNvPr name="TextBox 27" id="27"/>
          <p:cNvSpPr txBox="true"/>
          <p:nvPr/>
        </p:nvSpPr>
        <p:spPr>
          <a:xfrm rot="0">
            <a:off x="12560034" y="5560765"/>
            <a:ext cx="2408158" cy="34607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 penilaian konsumen terhadap cabang</a:t>
            </a:r>
          </a:p>
          <a:p>
            <a:pPr algn="ctr">
              <a:lnSpc>
                <a:spcPts val="1400"/>
              </a:lnSpc>
            </a:pPr>
            <a:r>
              <a:rPr lang="en-US" sz="1000">
                <a:solidFill>
                  <a:srgbClr val="000000"/>
                </a:solidFill>
                <a:latin typeface="Rubik Bold"/>
              </a:rPr>
              <a:t> Kimia Farma</a:t>
            </a:r>
          </a:p>
        </p:txBody>
      </p:sp>
      <p:sp>
        <p:nvSpPr>
          <p:cNvPr name="TextBox 28" id="28"/>
          <p:cNvSpPr txBox="true"/>
          <p:nvPr/>
        </p:nvSpPr>
        <p:spPr>
          <a:xfrm rot="0">
            <a:off x="15196792" y="5573465"/>
            <a:ext cx="2711887" cy="17462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 nama customer yang melakukan transaksi</a:t>
            </a:r>
          </a:p>
        </p:txBody>
      </p:sp>
      <p:sp>
        <p:nvSpPr>
          <p:cNvPr name="TextBox 29" id="29"/>
          <p:cNvSpPr txBox="true"/>
          <p:nvPr/>
        </p:nvSpPr>
        <p:spPr>
          <a:xfrm rot="0">
            <a:off x="436394" y="9545424"/>
            <a:ext cx="1110734" cy="17462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kode produk obat</a:t>
            </a:r>
          </a:p>
        </p:txBody>
      </p:sp>
      <p:sp>
        <p:nvSpPr>
          <p:cNvPr name="TextBox 30" id="30"/>
          <p:cNvSpPr txBox="true"/>
          <p:nvPr/>
        </p:nvSpPr>
        <p:spPr>
          <a:xfrm rot="0">
            <a:off x="2184535" y="9545425"/>
            <a:ext cx="1150620" cy="17462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nama produk obat</a:t>
            </a:r>
          </a:p>
        </p:txBody>
      </p:sp>
      <p:sp>
        <p:nvSpPr>
          <p:cNvPr name="TextBox 31" id="31"/>
          <p:cNvSpPr txBox="true"/>
          <p:nvPr/>
        </p:nvSpPr>
        <p:spPr>
          <a:xfrm rot="0">
            <a:off x="4272795" y="9545425"/>
            <a:ext cx="693658" cy="17462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harga obat</a:t>
            </a:r>
          </a:p>
        </p:txBody>
      </p:sp>
      <p:sp>
        <p:nvSpPr>
          <p:cNvPr name="TextBox 32" id="32"/>
          <p:cNvSpPr txBox="true"/>
          <p:nvPr/>
        </p:nvSpPr>
        <p:spPr>
          <a:xfrm rot="0">
            <a:off x="5836854" y="9532723"/>
            <a:ext cx="2808565" cy="17462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Persentase diskon yang diberikan pada obat</a:t>
            </a:r>
          </a:p>
        </p:txBody>
      </p:sp>
      <p:sp>
        <p:nvSpPr>
          <p:cNvPr name="TextBox 33" id="33"/>
          <p:cNvSpPr txBox="true"/>
          <p:nvPr/>
        </p:nvSpPr>
        <p:spPr>
          <a:xfrm rot="0">
            <a:off x="8861392" y="9532723"/>
            <a:ext cx="2196227" cy="34607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 Persentase laba yang seharusnya </a:t>
            </a:r>
          </a:p>
          <a:p>
            <a:pPr algn="ctr">
              <a:lnSpc>
                <a:spcPts val="1400"/>
              </a:lnSpc>
            </a:pPr>
            <a:r>
              <a:rPr lang="en-US" sz="1000">
                <a:solidFill>
                  <a:srgbClr val="000000"/>
                </a:solidFill>
                <a:latin typeface="Rubik Bold"/>
              </a:rPr>
              <a:t>diterima dari obat</a:t>
            </a:r>
          </a:p>
        </p:txBody>
      </p:sp>
      <p:sp>
        <p:nvSpPr>
          <p:cNvPr name="TextBox 34" id="34"/>
          <p:cNvSpPr txBox="true"/>
          <p:nvPr/>
        </p:nvSpPr>
        <p:spPr>
          <a:xfrm rot="0">
            <a:off x="11421994" y="9472400"/>
            <a:ext cx="1327071" cy="17462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harga setelah diskon</a:t>
            </a:r>
          </a:p>
        </p:txBody>
      </p:sp>
      <p:sp>
        <p:nvSpPr>
          <p:cNvPr name="TextBox 35" id="35"/>
          <p:cNvSpPr txBox="true"/>
          <p:nvPr/>
        </p:nvSpPr>
        <p:spPr>
          <a:xfrm rot="0">
            <a:off x="13247443" y="9472399"/>
            <a:ext cx="2558415" cy="17462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keuntungan yang diperoleh Kimia Farma</a:t>
            </a:r>
          </a:p>
        </p:txBody>
      </p:sp>
      <p:sp>
        <p:nvSpPr>
          <p:cNvPr name="TextBox 36" id="36"/>
          <p:cNvSpPr txBox="true"/>
          <p:nvPr/>
        </p:nvSpPr>
        <p:spPr>
          <a:xfrm rot="0">
            <a:off x="16081172" y="9472400"/>
            <a:ext cx="1938814" cy="346074"/>
          </a:xfrm>
          <a:prstGeom prst="rect">
            <a:avLst/>
          </a:prstGeom>
        </p:spPr>
        <p:txBody>
          <a:bodyPr anchor="t" rtlCol="false" tIns="0" lIns="0" bIns="0" rIns="0">
            <a:spAutoFit/>
          </a:bodyPr>
          <a:lstStyle/>
          <a:p>
            <a:pPr algn="ctr">
              <a:lnSpc>
                <a:spcPts val="1400"/>
              </a:lnSpc>
            </a:pPr>
            <a:r>
              <a:rPr lang="en-US" sz="1000">
                <a:solidFill>
                  <a:srgbClr val="000000"/>
                </a:solidFill>
                <a:latin typeface="Rubik Bold"/>
              </a:rPr>
              <a:t> penilaian konsumen terhadap </a:t>
            </a:r>
          </a:p>
          <a:p>
            <a:pPr algn="ctr">
              <a:lnSpc>
                <a:spcPts val="1400"/>
              </a:lnSpc>
            </a:pPr>
            <a:r>
              <a:rPr lang="en-US" sz="1000">
                <a:solidFill>
                  <a:srgbClr val="000000"/>
                </a:solidFill>
                <a:latin typeface="Rubik Bold"/>
              </a:rPr>
              <a:t>transaksi yang dilakukan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2"/>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3"/>
            <a:stretch>
              <a:fillRect l="0" t="-6379" r="0" b="-6374"/>
            </a:stretch>
          </a:blipFill>
        </p:spPr>
      </p:sp>
      <p:sp>
        <p:nvSpPr>
          <p:cNvPr name="TextBox 4" id="4"/>
          <p:cNvSpPr txBox="true"/>
          <p:nvPr/>
        </p:nvSpPr>
        <p:spPr>
          <a:xfrm rot="0">
            <a:off x="6825217" y="883099"/>
            <a:ext cx="16743150" cy="781050"/>
          </a:xfrm>
          <a:prstGeom prst="rect">
            <a:avLst/>
          </a:prstGeom>
        </p:spPr>
        <p:txBody>
          <a:bodyPr anchor="t" rtlCol="false" tIns="0" lIns="0" bIns="0" rIns="0">
            <a:spAutoFit/>
          </a:bodyPr>
          <a:lstStyle/>
          <a:p>
            <a:pPr algn="just">
              <a:lnSpc>
                <a:spcPts val="6000"/>
              </a:lnSpc>
            </a:pPr>
            <a:r>
              <a:rPr lang="en-US" sz="5000">
                <a:solidFill>
                  <a:srgbClr val="000000"/>
                </a:solidFill>
                <a:latin typeface="Rubik Bold"/>
              </a:rPr>
              <a:t>Tabel Analisa</a:t>
            </a:r>
          </a:p>
        </p:txBody>
      </p:sp>
      <p:sp>
        <p:nvSpPr>
          <p:cNvPr name="Freeform 5" id="5"/>
          <p:cNvSpPr/>
          <p:nvPr/>
        </p:nvSpPr>
        <p:spPr>
          <a:xfrm flipH="false" flipV="false" rot="0">
            <a:off x="0" y="2794653"/>
            <a:ext cx="18288000" cy="5857875"/>
          </a:xfrm>
          <a:custGeom>
            <a:avLst/>
            <a:gdLst/>
            <a:ahLst/>
            <a:cxnLst/>
            <a:rect r="r" b="b" t="t" l="l"/>
            <a:pathLst>
              <a:path h="5857875" w="18288000">
                <a:moveTo>
                  <a:pt x="0" y="0"/>
                </a:moveTo>
                <a:lnTo>
                  <a:pt x="18288000" y="0"/>
                </a:lnTo>
                <a:lnTo>
                  <a:pt x="18288000" y="5857875"/>
                </a:lnTo>
                <a:lnTo>
                  <a:pt x="0" y="5857875"/>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2"/>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3"/>
            <a:stretch>
              <a:fillRect l="0" t="-6379" r="0" b="-6374"/>
            </a:stretch>
          </a:blipFill>
        </p:spPr>
      </p:sp>
      <p:sp>
        <p:nvSpPr>
          <p:cNvPr name="Freeform 4" id="4"/>
          <p:cNvSpPr/>
          <p:nvPr/>
        </p:nvSpPr>
        <p:spPr>
          <a:xfrm flipH="false" flipV="false" rot="0">
            <a:off x="1028700" y="2183236"/>
            <a:ext cx="7924592" cy="6318588"/>
          </a:xfrm>
          <a:custGeom>
            <a:avLst/>
            <a:gdLst/>
            <a:ahLst/>
            <a:cxnLst/>
            <a:rect r="r" b="b" t="t" l="l"/>
            <a:pathLst>
              <a:path h="6318588" w="7924592">
                <a:moveTo>
                  <a:pt x="0" y="0"/>
                </a:moveTo>
                <a:lnTo>
                  <a:pt x="7924592" y="0"/>
                </a:lnTo>
                <a:lnTo>
                  <a:pt x="7924592" y="6318587"/>
                </a:lnTo>
                <a:lnTo>
                  <a:pt x="0" y="6318587"/>
                </a:lnTo>
                <a:lnTo>
                  <a:pt x="0" y="0"/>
                </a:lnTo>
                <a:close/>
              </a:path>
            </a:pathLst>
          </a:custGeom>
          <a:blipFill>
            <a:blip r:embed="rId4"/>
            <a:stretch>
              <a:fillRect l="0" t="0" r="-50536" b="-173243"/>
            </a:stretch>
          </a:blipFill>
        </p:spPr>
      </p:sp>
      <p:sp>
        <p:nvSpPr>
          <p:cNvPr name="TextBox 5" id="5"/>
          <p:cNvSpPr txBox="true"/>
          <p:nvPr/>
        </p:nvSpPr>
        <p:spPr>
          <a:xfrm rot="0">
            <a:off x="5869148" y="512500"/>
            <a:ext cx="16743150" cy="781050"/>
          </a:xfrm>
          <a:prstGeom prst="rect">
            <a:avLst/>
          </a:prstGeom>
        </p:spPr>
        <p:txBody>
          <a:bodyPr anchor="t" rtlCol="false" tIns="0" lIns="0" bIns="0" rIns="0">
            <a:spAutoFit/>
          </a:bodyPr>
          <a:lstStyle/>
          <a:p>
            <a:pPr algn="l">
              <a:lnSpc>
                <a:spcPts val="6000"/>
              </a:lnSpc>
            </a:pPr>
            <a:r>
              <a:rPr lang="en-US" sz="5000">
                <a:solidFill>
                  <a:srgbClr val="000000"/>
                </a:solidFill>
                <a:latin typeface="Rubik Bold"/>
              </a:rPr>
              <a:t>BigQuery Syntax</a:t>
            </a:r>
          </a:p>
        </p:txBody>
      </p:sp>
      <p:sp>
        <p:nvSpPr>
          <p:cNvPr name="Freeform 6" id="6"/>
          <p:cNvSpPr/>
          <p:nvPr/>
        </p:nvSpPr>
        <p:spPr>
          <a:xfrm flipH="false" flipV="false" rot="0">
            <a:off x="10138186" y="3315762"/>
            <a:ext cx="7296818" cy="6747311"/>
          </a:xfrm>
          <a:custGeom>
            <a:avLst/>
            <a:gdLst/>
            <a:ahLst/>
            <a:cxnLst/>
            <a:rect r="r" b="b" t="t" l="l"/>
            <a:pathLst>
              <a:path h="6747311" w="7296818">
                <a:moveTo>
                  <a:pt x="0" y="0"/>
                </a:moveTo>
                <a:lnTo>
                  <a:pt x="7296818" y="0"/>
                </a:lnTo>
                <a:lnTo>
                  <a:pt x="7296818" y="6747311"/>
                </a:lnTo>
                <a:lnTo>
                  <a:pt x="0" y="6747311"/>
                </a:lnTo>
                <a:lnTo>
                  <a:pt x="0" y="0"/>
                </a:lnTo>
                <a:close/>
              </a:path>
            </a:pathLst>
          </a:custGeom>
          <a:blipFill>
            <a:blip r:embed="rId4"/>
            <a:stretch>
              <a:fillRect l="0" t="-56514"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DAF-OevpB8U</dc:identifier>
  <dcterms:modified xsi:type="dcterms:W3CDTF">2011-08-01T06:04:30Z</dcterms:modified>
  <cp:revision>1</cp:revision>
  <dc:title>Final Task_Kimia Farma_Big Data Analytics_Damario Ikhsan Alie Syachputra</dc:title>
</cp:coreProperties>
</file>