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1" r:id="rId19"/>
    <p:sldId id="262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bros apilados sobre una mesa de madera">
            <a:extLst>
              <a:ext uri="{FF2B5EF4-FFF2-40B4-BE49-F238E27FC236}">
                <a16:creationId xmlns:a16="http://schemas.microsoft.com/office/drawing/2014/main" id="{5D47E35D-FCC3-42AC-B161-44E5D397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524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320192-5808-400D-AFEA-4D7E40B6C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  <a:latin typeface="Arial Black" panose="020B0A04020102020204" pitchFamily="34" charset="0"/>
              </a:rPr>
              <a:t>BOOK RECOMMENDER PROTOTYPE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3D2C8-D7EA-4871-8783-4DAE1921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E4F0B3-FA2E-4118-A1CB-7640E121EA98}"/>
              </a:ext>
            </a:extLst>
          </p:cNvPr>
          <p:cNvSpPr txBox="1"/>
          <p:nvPr/>
        </p:nvSpPr>
        <p:spPr>
          <a:xfrm>
            <a:off x="830217" y="5816600"/>
            <a:ext cx="25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Dàmaris Clariana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EADDC5-6486-4DD8-9970-AA91828F15B2}"/>
              </a:ext>
            </a:extLst>
          </p:cNvPr>
          <p:cNvSpPr txBox="1"/>
          <p:nvPr/>
        </p:nvSpPr>
        <p:spPr>
          <a:xfrm>
            <a:off x="9126856" y="5887406"/>
            <a:ext cx="225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Ironhack DAFT May2021</a:t>
            </a:r>
          </a:p>
        </p:txBody>
      </p:sp>
    </p:spTree>
    <p:extLst>
      <p:ext uri="{BB962C8B-B14F-4D97-AF65-F5344CB8AC3E}">
        <p14:creationId xmlns:p14="http://schemas.microsoft.com/office/powerpoint/2010/main" val="92734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14C97F-86D0-4478-BD78-0674BAE8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2" y="224674"/>
            <a:ext cx="10715295" cy="6533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D111F0-D7E3-4484-9941-C95B17B285D9}"/>
              </a:ext>
            </a:extLst>
          </p:cNvPr>
          <p:cNvCxnSpPr>
            <a:cxnSpLocks/>
          </p:cNvCxnSpPr>
          <p:nvPr/>
        </p:nvCxnSpPr>
        <p:spPr>
          <a:xfrm flipH="1">
            <a:off x="3016377" y="5042371"/>
            <a:ext cx="1082350" cy="34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E512C0-33BF-43AC-A185-0F66E25491B2}"/>
              </a:ext>
            </a:extLst>
          </p:cNvPr>
          <p:cNvCxnSpPr>
            <a:cxnSpLocks/>
          </p:cNvCxnSpPr>
          <p:nvPr/>
        </p:nvCxnSpPr>
        <p:spPr>
          <a:xfrm flipH="1">
            <a:off x="3328111" y="2262133"/>
            <a:ext cx="1082350" cy="34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44BAA0-E829-4F25-A79B-DFAF2BE8D39E}"/>
              </a:ext>
            </a:extLst>
          </p:cNvPr>
          <p:cNvCxnSpPr>
            <a:cxnSpLocks/>
          </p:cNvCxnSpPr>
          <p:nvPr/>
        </p:nvCxnSpPr>
        <p:spPr>
          <a:xfrm flipH="1">
            <a:off x="3936998" y="2814735"/>
            <a:ext cx="1082350" cy="34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4B11649-1E51-4DDB-BC35-56C02E22152E}"/>
              </a:ext>
            </a:extLst>
          </p:cNvPr>
          <p:cNvCxnSpPr/>
          <p:nvPr/>
        </p:nvCxnSpPr>
        <p:spPr>
          <a:xfrm>
            <a:off x="1483567" y="5480180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C84A18C-FD4F-4865-9D40-469F7BDCC0F5}"/>
              </a:ext>
            </a:extLst>
          </p:cNvPr>
          <p:cNvCxnSpPr/>
          <p:nvPr/>
        </p:nvCxnSpPr>
        <p:spPr>
          <a:xfrm>
            <a:off x="878544" y="5231363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A30718D-28D0-4EC7-8A9D-EDB2EC98CFAB}"/>
              </a:ext>
            </a:extLst>
          </p:cNvPr>
          <p:cNvCxnSpPr/>
          <p:nvPr/>
        </p:nvCxnSpPr>
        <p:spPr>
          <a:xfrm>
            <a:off x="1483567" y="3275046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9DDAE1B-DF62-4D4A-BA91-CBD2A0759F1C}"/>
              </a:ext>
            </a:extLst>
          </p:cNvPr>
          <p:cNvCxnSpPr/>
          <p:nvPr/>
        </p:nvCxnSpPr>
        <p:spPr>
          <a:xfrm>
            <a:off x="878544" y="30728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56A2B9-5153-4B7C-BF80-31B44A2E9392}"/>
              </a:ext>
            </a:extLst>
          </p:cNvPr>
          <p:cNvCxnSpPr/>
          <p:nvPr/>
        </p:nvCxnSpPr>
        <p:spPr>
          <a:xfrm>
            <a:off x="1483567" y="2693437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1B1CAB-4AE8-4392-9825-F730DD912819}"/>
              </a:ext>
            </a:extLst>
          </p:cNvPr>
          <p:cNvCxnSpPr/>
          <p:nvPr/>
        </p:nvCxnSpPr>
        <p:spPr>
          <a:xfrm>
            <a:off x="878544" y="2500605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6719DB-A290-4352-BDCA-3F18E3375754}"/>
              </a:ext>
            </a:extLst>
          </p:cNvPr>
          <p:cNvCxnSpPr/>
          <p:nvPr/>
        </p:nvCxnSpPr>
        <p:spPr>
          <a:xfrm>
            <a:off x="878544" y="5384745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pic>
        <p:nvPicPr>
          <p:cNvPr id="6" name="Imagen 5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C73AFF31-F7DC-414D-8679-B801BC73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" y="38162"/>
            <a:ext cx="11178388" cy="68024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31FCB-5449-4079-B1F3-689AA4843CD4}"/>
              </a:ext>
            </a:extLst>
          </p:cNvPr>
          <p:cNvSpPr txBox="1"/>
          <p:nvPr/>
        </p:nvSpPr>
        <p:spPr>
          <a:xfrm>
            <a:off x="461162" y="68303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 + CLUSTER</a:t>
            </a:r>
          </a:p>
        </p:txBody>
      </p:sp>
    </p:spTree>
    <p:extLst>
      <p:ext uri="{BB962C8B-B14F-4D97-AF65-F5344CB8AC3E}">
        <p14:creationId xmlns:p14="http://schemas.microsoft.com/office/powerpoint/2010/main" val="41282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7E15505-8D07-426F-BBF5-4BE206F1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151718"/>
            <a:ext cx="10813409" cy="65869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DF55B0-FE58-4F34-8BAE-456F043DF4E3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ORIGINAL LANGUAGE</a:t>
            </a:r>
          </a:p>
        </p:txBody>
      </p:sp>
    </p:spTree>
    <p:extLst>
      <p:ext uri="{BB962C8B-B14F-4D97-AF65-F5344CB8AC3E}">
        <p14:creationId xmlns:p14="http://schemas.microsoft.com/office/powerpoint/2010/main" val="181659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E48CF93-407A-4D26-84C9-2348B0E60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184770"/>
            <a:ext cx="10754687" cy="65463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PUBLICATION DATE</a:t>
            </a:r>
          </a:p>
        </p:txBody>
      </p:sp>
    </p:spTree>
    <p:extLst>
      <p:ext uri="{BB962C8B-B14F-4D97-AF65-F5344CB8AC3E}">
        <p14:creationId xmlns:p14="http://schemas.microsoft.com/office/powerpoint/2010/main" val="252441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DFF4E7C-9C73-4DA7-841C-6C5E0CE88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72" y="1242310"/>
            <a:ext cx="1953551" cy="51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DFF4E7C-9C73-4DA7-841C-6C5E0CE88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76" y="885539"/>
            <a:ext cx="2089176" cy="5495731"/>
          </a:xfrm>
          <a:prstGeom prst="rect">
            <a:avLst/>
          </a:prstGeom>
        </p:spPr>
      </p:pic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8AD688F-7CEA-4EC6-8CC6-DA001F742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20" y="544448"/>
            <a:ext cx="2132691" cy="60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3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pic>
        <p:nvPicPr>
          <p:cNvPr id="3" name="Imagen 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DFF4E7C-9C73-4DA7-841C-6C5E0CE88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76" y="885539"/>
            <a:ext cx="2089176" cy="5495731"/>
          </a:xfrm>
          <a:prstGeom prst="rect">
            <a:avLst/>
          </a:prstGeom>
        </p:spPr>
      </p:pic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8AD688F-7CEA-4EC6-8CC6-DA001F742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20" y="544448"/>
            <a:ext cx="2132691" cy="6024304"/>
          </a:xfrm>
          <a:prstGeom prst="rect">
            <a:avLst/>
          </a:prstGeom>
        </p:spPr>
      </p:pic>
      <p:pic>
        <p:nvPicPr>
          <p:cNvPr id="7" name="Imagen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5E50FBDF-719A-4F10-B3DC-5EF94ED42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82" y="363894"/>
            <a:ext cx="2318565" cy="61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80FD12-9D0C-445A-B68C-3987084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333312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FF0352-1E20-49EE-A05B-484469C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LIMITATIONS AND PROJECTION</a:t>
            </a:r>
          </a:p>
        </p:txBody>
      </p:sp>
    </p:spTree>
    <p:extLst>
      <p:ext uri="{BB962C8B-B14F-4D97-AF65-F5344CB8AC3E}">
        <p14:creationId xmlns:p14="http://schemas.microsoft.com/office/powerpoint/2010/main" val="30520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 interest</a:t>
            </a:r>
          </a:p>
          <a:p>
            <a:r>
              <a:rPr lang="en-GB" dirty="0"/>
              <a:t>Own data collection</a:t>
            </a:r>
          </a:p>
          <a:p>
            <a:r>
              <a:rPr lang="en-GB" dirty="0"/>
              <a:t>Recommender prototype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SURVEY</a:t>
            </a:r>
          </a:p>
          <a:p>
            <a:r>
              <a:rPr lang="en-GB" dirty="0"/>
              <a:t>Technical features</a:t>
            </a:r>
          </a:p>
          <a:p>
            <a:r>
              <a:rPr lang="en-GB" dirty="0"/>
              <a:t>Characters</a:t>
            </a:r>
          </a:p>
          <a:p>
            <a:r>
              <a:rPr lang="en-GB" dirty="0"/>
              <a:t>Main topics</a:t>
            </a:r>
          </a:p>
          <a:p>
            <a:r>
              <a:rPr lang="en-GB" dirty="0"/>
              <a:t>Descriptions </a:t>
            </a:r>
            <a:r>
              <a:rPr lang="en-GB" dirty="0">
                <a:sym typeface="Wingdings" panose="05000000000000000000" pitchFamily="2" charset="2"/>
              </a:rPr>
              <a:t> for text and sentiment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11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269415-E40D-4DE9-AB1F-BEA9813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LIMITATIONS AND PROJECTION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56DD00-98E6-44DE-859A-9D6FE311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4704184" cy="2072199"/>
          </a:xfrm>
        </p:spPr>
        <p:txBody>
          <a:bodyPr/>
          <a:lstStyle/>
          <a:p>
            <a:r>
              <a:rPr lang="en-GB" dirty="0"/>
              <a:t>Own data collection</a:t>
            </a:r>
          </a:p>
          <a:p>
            <a:r>
              <a:rPr lang="en-GB" dirty="0"/>
              <a:t>Small dataset</a:t>
            </a:r>
          </a:p>
          <a:p>
            <a:r>
              <a:rPr lang="en-GB" dirty="0"/>
              <a:t>Cleaning data</a:t>
            </a:r>
          </a:p>
          <a:p>
            <a:r>
              <a:rPr lang="en-GB" dirty="0"/>
              <a:t>Time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DD2733-28DA-43F9-ACD2-189ED6A80E90}"/>
              </a:ext>
            </a:extLst>
          </p:cNvPr>
          <p:cNvSpPr txBox="1">
            <a:spLocks/>
          </p:cNvSpPr>
          <p:nvPr/>
        </p:nvSpPr>
        <p:spPr>
          <a:xfrm>
            <a:off x="6649618" y="2180900"/>
            <a:ext cx="4704184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Improve the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0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32C66F-935B-43E5-A7C1-62E6DA64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49" y="979896"/>
            <a:ext cx="10515600" cy="2852737"/>
          </a:xfrm>
        </p:spPr>
        <p:txBody>
          <a:bodyPr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9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2DFAC-7B80-464F-BBB0-0D1305E7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METHOD AND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17BE4-3156-487E-B76C-2C542403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5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8B005F-BA15-4F2F-A53B-9CF6ADA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232134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pic>
        <p:nvPicPr>
          <p:cNvPr id="7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EDA1ABD-B203-443F-81A1-8BB5A9FF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44840"/>
            <a:ext cx="9988024" cy="67376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628621-3CA5-432D-A3C4-5B16D01106FF}"/>
              </a:ext>
            </a:extLst>
          </p:cNvPr>
          <p:cNvSpPr txBox="1"/>
          <p:nvPr/>
        </p:nvSpPr>
        <p:spPr>
          <a:xfrm>
            <a:off x="637563" y="485963"/>
            <a:ext cx="511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 Black" panose="020B0A04020102020204" pitchFamily="34" charset="0"/>
              </a:rPr>
              <a:t>PROPORTIONS BY GENRES</a:t>
            </a:r>
          </a:p>
        </p:txBody>
      </p:sp>
    </p:spTree>
    <p:extLst>
      <p:ext uri="{BB962C8B-B14F-4D97-AF65-F5344CB8AC3E}">
        <p14:creationId xmlns:p14="http://schemas.microsoft.com/office/powerpoint/2010/main" val="237346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pic>
        <p:nvPicPr>
          <p:cNvPr id="7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EDA1ABD-B203-443F-81A1-8BB5A9FF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44840"/>
            <a:ext cx="9988024" cy="67376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628621-3CA5-432D-A3C4-5B16D01106FF}"/>
              </a:ext>
            </a:extLst>
          </p:cNvPr>
          <p:cNvSpPr txBox="1"/>
          <p:nvPr/>
        </p:nvSpPr>
        <p:spPr>
          <a:xfrm>
            <a:off x="637563" y="485963"/>
            <a:ext cx="511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 Black" panose="020B0A04020102020204" pitchFamily="34" charset="0"/>
              </a:rPr>
              <a:t>PROPORTIONS BY GENRES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906993-7253-45EA-A516-E96D2815E87D}"/>
              </a:ext>
            </a:extLst>
          </p:cNvPr>
          <p:cNvSpPr/>
          <p:nvPr/>
        </p:nvSpPr>
        <p:spPr>
          <a:xfrm rot="19684441">
            <a:off x="4016029" y="4611574"/>
            <a:ext cx="1230620" cy="10209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3AE80C-8F63-4D0E-981C-ABA9D8D35587}"/>
              </a:ext>
            </a:extLst>
          </p:cNvPr>
          <p:cNvSpPr/>
          <p:nvPr/>
        </p:nvSpPr>
        <p:spPr>
          <a:xfrm rot="19684441">
            <a:off x="7437680" y="1193454"/>
            <a:ext cx="1437570" cy="11243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370D9A-96E5-464C-8629-BF610479D92E}"/>
              </a:ext>
            </a:extLst>
          </p:cNvPr>
          <p:cNvSpPr/>
          <p:nvPr/>
        </p:nvSpPr>
        <p:spPr>
          <a:xfrm rot="19684441">
            <a:off x="5543517" y="2933069"/>
            <a:ext cx="1528431" cy="1110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pic>
        <p:nvPicPr>
          <p:cNvPr id="7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EDA1ABD-B203-443F-81A1-8BB5A9FF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44840"/>
            <a:ext cx="9988024" cy="67376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628621-3CA5-432D-A3C4-5B16D01106FF}"/>
              </a:ext>
            </a:extLst>
          </p:cNvPr>
          <p:cNvSpPr txBox="1"/>
          <p:nvPr/>
        </p:nvSpPr>
        <p:spPr>
          <a:xfrm>
            <a:off x="637563" y="485963"/>
            <a:ext cx="511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 Black" panose="020B0A04020102020204" pitchFamily="34" charset="0"/>
              </a:rPr>
              <a:t>PROPORTIONS BY GENRES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906993-7253-45EA-A516-E96D2815E87D}"/>
              </a:ext>
            </a:extLst>
          </p:cNvPr>
          <p:cNvSpPr/>
          <p:nvPr/>
        </p:nvSpPr>
        <p:spPr>
          <a:xfrm rot="19684441">
            <a:off x="6988477" y="3869575"/>
            <a:ext cx="1049140" cy="751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3AE80C-8F63-4D0E-981C-ABA9D8D35587}"/>
              </a:ext>
            </a:extLst>
          </p:cNvPr>
          <p:cNvSpPr/>
          <p:nvPr/>
        </p:nvSpPr>
        <p:spPr>
          <a:xfrm rot="19684441">
            <a:off x="4356413" y="2728640"/>
            <a:ext cx="1437570" cy="11243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370D9A-96E5-464C-8629-BF610479D92E}"/>
              </a:ext>
            </a:extLst>
          </p:cNvPr>
          <p:cNvSpPr/>
          <p:nvPr/>
        </p:nvSpPr>
        <p:spPr>
          <a:xfrm rot="19684441">
            <a:off x="5781104" y="1531280"/>
            <a:ext cx="1491812" cy="947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9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14C97F-86D0-4478-BD78-0674BAE8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2" y="224674"/>
            <a:ext cx="10715295" cy="6533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</p:spTree>
    <p:extLst>
      <p:ext uri="{BB962C8B-B14F-4D97-AF65-F5344CB8AC3E}">
        <p14:creationId xmlns:p14="http://schemas.microsoft.com/office/powerpoint/2010/main" val="18948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14C97F-86D0-4478-BD78-0674BAE8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2" y="224674"/>
            <a:ext cx="10715295" cy="6533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0472B01-AA05-4BD6-B92C-C7B0975ECB6C}"/>
              </a:ext>
            </a:extLst>
          </p:cNvPr>
          <p:cNvCxnSpPr>
            <a:cxnSpLocks/>
          </p:cNvCxnSpPr>
          <p:nvPr/>
        </p:nvCxnSpPr>
        <p:spPr>
          <a:xfrm flipH="1">
            <a:off x="5752002" y="574784"/>
            <a:ext cx="872733" cy="543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429713-B57B-47F6-A641-700DCD413F7F}"/>
              </a:ext>
            </a:extLst>
          </p:cNvPr>
          <p:cNvCxnSpPr>
            <a:cxnSpLocks/>
          </p:cNvCxnSpPr>
          <p:nvPr/>
        </p:nvCxnSpPr>
        <p:spPr>
          <a:xfrm flipH="1">
            <a:off x="7990116" y="846345"/>
            <a:ext cx="1123304" cy="646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D111F0-D7E3-4484-9941-C95B17B285D9}"/>
              </a:ext>
            </a:extLst>
          </p:cNvPr>
          <p:cNvCxnSpPr/>
          <p:nvPr/>
        </p:nvCxnSpPr>
        <p:spPr>
          <a:xfrm flipH="1">
            <a:off x="8963608" y="3869093"/>
            <a:ext cx="1082351" cy="727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8E4F606-7B79-4960-97FF-0F5149E3EA4C}"/>
              </a:ext>
            </a:extLst>
          </p:cNvPr>
          <p:cNvCxnSpPr/>
          <p:nvPr/>
        </p:nvCxnSpPr>
        <p:spPr>
          <a:xfrm>
            <a:off x="878544" y="1315617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B1D7CDE-2AF0-422C-A0AA-3624530B79A8}"/>
              </a:ext>
            </a:extLst>
          </p:cNvPr>
          <p:cNvCxnSpPr/>
          <p:nvPr/>
        </p:nvCxnSpPr>
        <p:spPr>
          <a:xfrm>
            <a:off x="878544" y="17012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9C3EBBA-C1E7-4436-882A-4B774BF27AD9}"/>
              </a:ext>
            </a:extLst>
          </p:cNvPr>
          <p:cNvCxnSpPr/>
          <p:nvPr/>
        </p:nvCxnSpPr>
        <p:spPr>
          <a:xfrm>
            <a:off x="859061" y="18536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154C7E-8F55-42D2-8A25-E0DA0E6D4E05}"/>
              </a:ext>
            </a:extLst>
          </p:cNvPr>
          <p:cNvCxnSpPr/>
          <p:nvPr/>
        </p:nvCxnSpPr>
        <p:spPr>
          <a:xfrm>
            <a:off x="878544" y="4870581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ABD1819-52F6-47D2-8280-F5C09C1A74D6}"/>
              </a:ext>
            </a:extLst>
          </p:cNvPr>
          <p:cNvCxnSpPr/>
          <p:nvPr/>
        </p:nvCxnSpPr>
        <p:spPr>
          <a:xfrm>
            <a:off x="1527110" y="4870581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6C799B9-4590-440C-9856-91303D1AC56E}"/>
              </a:ext>
            </a:extLst>
          </p:cNvPr>
          <p:cNvCxnSpPr/>
          <p:nvPr/>
        </p:nvCxnSpPr>
        <p:spPr>
          <a:xfrm>
            <a:off x="1527110" y="17012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84D2AB4-83D0-47A5-868F-30F44C6BDDA9}"/>
              </a:ext>
            </a:extLst>
          </p:cNvPr>
          <p:cNvCxnSpPr/>
          <p:nvPr/>
        </p:nvCxnSpPr>
        <p:spPr>
          <a:xfrm>
            <a:off x="1527110" y="1315617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7833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BA9B5"/>
      </a:accent1>
      <a:accent2>
        <a:srgbClr val="76ADA1"/>
      </a:accent2>
      <a:accent3>
        <a:srgbClr val="81AB90"/>
      </a:accent3>
      <a:accent4>
        <a:srgbClr val="79AD76"/>
      </a:accent4>
      <a:accent5>
        <a:srgbClr val="92A87F"/>
      </a:accent5>
      <a:accent6>
        <a:srgbClr val="9FA571"/>
      </a:accent6>
      <a:hlink>
        <a:srgbClr val="AC746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111</Words>
  <Application>Microsoft Office PowerPoint</Application>
  <PresentationFormat>Panorámica</PresentationFormat>
  <Paragraphs>47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Avenir Next LT Pro</vt:lpstr>
      <vt:lpstr>Footlight MT Light</vt:lpstr>
      <vt:lpstr>ArchVTI</vt:lpstr>
      <vt:lpstr>BOOK RECOMMENDER PROTOTYPE</vt:lpstr>
      <vt:lpstr>INTRODUCTION</vt:lpstr>
      <vt:lpstr>METHOD AND PROCESS</vt:lpstr>
      <vt:lpstr>VISUALS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RECOMMENDER</vt:lpstr>
      <vt:lpstr>LIMITATIONS AND PROJECTION</vt:lpstr>
      <vt:lpstr>LIMITATIONS AND PROJECTION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PROTOTYPE</dc:title>
  <dc:creator>Isaac Ponce</dc:creator>
  <cp:lastModifiedBy>Isaac Ponce</cp:lastModifiedBy>
  <cp:revision>1</cp:revision>
  <dcterms:created xsi:type="dcterms:W3CDTF">2021-07-29T20:48:03Z</dcterms:created>
  <dcterms:modified xsi:type="dcterms:W3CDTF">2021-07-29T21:56:56Z</dcterms:modified>
</cp:coreProperties>
</file>