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79" r:id="rId4"/>
    <p:sldId id="280" r:id="rId5"/>
    <p:sldId id="258" r:id="rId6"/>
    <p:sldId id="281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90" r:id="rId16"/>
    <p:sldId id="291" r:id="rId17"/>
    <p:sldId id="292" r:id="rId18"/>
    <p:sldId id="271" r:id="rId19"/>
    <p:sldId id="282" r:id="rId20"/>
    <p:sldId id="272" r:id="rId21"/>
    <p:sldId id="283" r:id="rId22"/>
    <p:sldId id="273" r:id="rId23"/>
    <p:sldId id="285" r:id="rId24"/>
    <p:sldId id="286" r:id="rId25"/>
    <p:sldId id="287" r:id="rId26"/>
    <p:sldId id="288" r:id="rId27"/>
    <p:sldId id="261" r:id="rId28"/>
    <p:sldId id="262" r:id="rId29"/>
    <p:sldId id="277" r:id="rId30"/>
    <p:sldId id="289" r:id="rId31"/>
    <p:sldId id="278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8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4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7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9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4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4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5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3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9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8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bros apilados sobre una mesa de madera">
            <a:extLst>
              <a:ext uri="{FF2B5EF4-FFF2-40B4-BE49-F238E27FC236}">
                <a16:creationId xmlns:a16="http://schemas.microsoft.com/office/drawing/2014/main" id="{5D47E35D-FCC3-42AC-B161-44E5D3972A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15524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6320192-5808-400D-AFEA-4D7E40B6C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 fontScale="90000"/>
          </a:bodyPr>
          <a:lstStyle/>
          <a:p>
            <a:r>
              <a:rPr lang="en-GB" dirty="0">
                <a:solidFill>
                  <a:srgbClr val="FFFFFF"/>
                </a:solidFill>
                <a:latin typeface="Arial Black" panose="020B0A04020102020204" pitchFamily="34" charset="0"/>
              </a:rPr>
              <a:t>BOOK RECOMMENDER PROTOTYPE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F3D2C8-D7EA-4871-8783-4DAE1921E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6E4F0B3-FA2E-4118-A1CB-7640E121EA98}"/>
              </a:ext>
            </a:extLst>
          </p:cNvPr>
          <p:cNvSpPr txBox="1"/>
          <p:nvPr/>
        </p:nvSpPr>
        <p:spPr>
          <a:xfrm>
            <a:off x="830217" y="5816600"/>
            <a:ext cx="2508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Dàmaris Clariana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DEADDC5-6486-4DD8-9970-AA91828F15B2}"/>
              </a:ext>
            </a:extLst>
          </p:cNvPr>
          <p:cNvSpPr txBox="1"/>
          <p:nvPr/>
        </p:nvSpPr>
        <p:spPr>
          <a:xfrm>
            <a:off x="9126856" y="5887406"/>
            <a:ext cx="225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Ironhack DAFT May2021</a:t>
            </a:r>
          </a:p>
        </p:txBody>
      </p:sp>
    </p:spTree>
    <p:extLst>
      <p:ext uri="{BB962C8B-B14F-4D97-AF65-F5344CB8AC3E}">
        <p14:creationId xmlns:p14="http://schemas.microsoft.com/office/powerpoint/2010/main" val="927347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pic>
        <p:nvPicPr>
          <p:cNvPr id="7" name="Imagen 6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EDA1ABD-B203-443F-81A1-8BB5A9FF1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68" y="44840"/>
            <a:ext cx="9988024" cy="67376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628621-3CA5-432D-A3C4-5B16D01106FF}"/>
              </a:ext>
            </a:extLst>
          </p:cNvPr>
          <p:cNvSpPr txBox="1"/>
          <p:nvPr/>
        </p:nvSpPr>
        <p:spPr>
          <a:xfrm>
            <a:off x="637563" y="485963"/>
            <a:ext cx="5117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 Black" panose="020B0A04020102020204" pitchFamily="34" charset="0"/>
              </a:rPr>
              <a:t>PROPORTIONS BY GENRES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E906993-7253-45EA-A516-E96D2815E87D}"/>
              </a:ext>
            </a:extLst>
          </p:cNvPr>
          <p:cNvSpPr/>
          <p:nvPr/>
        </p:nvSpPr>
        <p:spPr>
          <a:xfrm rot="19684441">
            <a:off x="6988477" y="3869575"/>
            <a:ext cx="1049140" cy="7510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63AE80C-8F63-4D0E-981C-ABA9D8D35587}"/>
              </a:ext>
            </a:extLst>
          </p:cNvPr>
          <p:cNvSpPr/>
          <p:nvPr/>
        </p:nvSpPr>
        <p:spPr>
          <a:xfrm rot="19684441">
            <a:off x="4356413" y="2728640"/>
            <a:ext cx="1437570" cy="11243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2370D9A-96E5-464C-8629-BF610479D92E}"/>
              </a:ext>
            </a:extLst>
          </p:cNvPr>
          <p:cNvSpPr/>
          <p:nvPr/>
        </p:nvSpPr>
        <p:spPr>
          <a:xfrm rot="19684441">
            <a:off x="5781104" y="1531280"/>
            <a:ext cx="1491812" cy="947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89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B14C97F-86D0-4478-BD78-0674BAE8B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52" y="224674"/>
            <a:ext cx="10715295" cy="653333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F1AEC9B-F83D-428E-8AC2-9ED23D45AC23}"/>
              </a:ext>
            </a:extLst>
          </p:cNvPr>
          <p:cNvSpPr txBox="1"/>
          <p:nvPr/>
        </p:nvSpPr>
        <p:spPr>
          <a:xfrm>
            <a:off x="738352" y="205452"/>
            <a:ext cx="53576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MAIN CHARACTER GENDER BY GENRE</a:t>
            </a:r>
          </a:p>
        </p:txBody>
      </p:sp>
    </p:spTree>
    <p:extLst>
      <p:ext uri="{BB962C8B-B14F-4D97-AF65-F5344CB8AC3E}">
        <p14:creationId xmlns:p14="http://schemas.microsoft.com/office/powerpoint/2010/main" val="189489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B14C97F-86D0-4478-BD78-0674BAE8B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52" y="224674"/>
            <a:ext cx="10715295" cy="653333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F1AEC9B-F83D-428E-8AC2-9ED23D45AC23}"/>
              </a:ext>
            </a:extLst>
          </p:cNvPr>
          <p:cNvSpPr txBox="1"/>
          <p:nvPr/>
        </p:nvSpPr>
        <p:spPr>
          <a:xfrm>
            <a:off x="738352" y="205452"/>
            <a:ext cx="53576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MAIN CHARACTER GENDER BY GENRE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0472B01-AA05-4BD6-B92C-C7B0975ECB6C}"/>
              </a:ext>
            </a:extLst>
          </p:cNvPr>
          <p:cNvCxnSpPr>
            <a:cxnSpLocks/>
          </p:cNvCxnSpPr>
          <p:nvPr/>
        </p:nvCxnSpPr>
        <p:spPr>
          <a:xfrm flipH="1">
            <a:off x="5752002" y="574784"/>
            <a:ext cx="872733" cy="5431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2429713-B57B-47F6-A641-700DCD413F7F}"/>
              </a:ext>
            </a:extLst>
          </p:cNvPr>
          <p:cNvCxnSpPr>
            <a:cxnSpLocks/>
          </p:cNvCxnSpPr>
          <p:nvPr/>
        </p:nvCxnSpPr>
        <p:spPr>
          <a:xfrm flipH="1">
            <a:off x="7990116" y="846345"/>
            <a:ext cx="1123304" cy="6465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2D111F0-D7E3-4484-9941-C95B17B285D9}"/>
              </a:ext>
            </a:extLst>
          </p:cNvPr>
          <p:cNvCxnSpPr/>
          <p:nvPr/>
        </p:nvCxnSpPr>
        <p:spPr>
          <a:xfrm flipH="1">
            <a:off x="8963608" y="3869093"/>
            <a:ext cx="1082351" cy="7277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8E4F606-7B79-4960-97FF-0F5149E3EA4C}"/>
              </a:ext>
            </a:extLst>
          </p:cNvPr>
          <p:cNvCxnSpPr/>
          <p:nvPr/>
        </p:nvCxnSpPr>
        <p:spPr>
          <a:xfrm>
            <a:off x="878544" y="1315617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B1D7CDE-2AF0-422C-A0AA-3624530B79A8}"/>
              </a:ext>
            </a:extLst>
          </p:cNvPr>
          <p:cNvCxnSpPr/>
          <p:nvPr/>
        </p:nvCxnSpPr>
        <p:spPr>
          <a:xfrm>
            <a:off x="878544" y="1701282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9C3EBBA-C1E7-4436-882A-4B774BF27AD9}"/>
              </a:ext>
            </a:extLst>
          </p:cNvPr>
          <p:cNvCxnSpPr/>
          <p:nvPr/>
        </p:nvCxnSpPr>
        <p:spPr>
          <a:xfrm>
            <a:off x="859061" y="1853682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2154C7E-8F55-42D2-8A25-E0DA0E6D4E05}"/>
              </a:ext>
            </a:extLst>
          </p:cNvPr>
          <p:cNvCxnSpPr/>
          <p:nvPr/>
        </p:nvCxnSpPr>
        <p:spPr>
          <a:xfrm>
            <a:off x="878544" y="4870581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ABD1819-52F6-47D2-8280-F5C09C1A74D6}"/>
              </a:ext>
            </a:extLst>
          </p:cNvPr>
          <p:cNvCxnSpPr/>
          <p:nvPr/>
        </p:nvCxnSpPr>
        <p:spPr>
          <a:xfrm>
            <a:off x="1527110" y="4870581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6C799B9-4590-440C-9856-91303D1AC56E}"/>
              </a:ext>
            </a:extLst>
          </p:cNvPr>
          <p:cNvCxnSpPr/>
          <p:nvPr/>
        </p:nvCxnSpPr>
        <p:spPr>
          <a:xfrm>
            <a:off x="1527110" y="1701282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84D2AB4-83D0-47A5-868F-30F44C6BDDA9}"/>
              </a:ext>
            </a:extLst>
          </p:cNvPr>
          <p:cNvCxnSpPr/>
          <p:nvPr/>
        </p:nvCxnSpPr>
        <p:spPr>
          <a:xfrm>
            <a:off x="1527110" y="1315617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7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B14C97F-86D0-4478-BD78-0674BAE8B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52" y="224674"/>
            <a:ext cx="10715295" cy="653333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F1AEC9B-F83D-428E-8AC2-9ED23D45AC23}"/>
              </a:ext>
            </a:extLst>
          </p:cNvPr>
          <p:cNvSpPr txBox="1"/>
          <p:nvPr/>
        </p:nvSpPr>
        <p:spPr>
          <a:xfrm>
            <a:off x="738352" y="205452"/>
            <a:ext cx="53576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MAIN CHARACTER GENDER BY GENRE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2D111F0-D7E3-4484-9941-C95B17B285D9}"/>
              </a:ext>
            </a:extLst>
          </p:cNvPr>
          <p:cNvCxnSpPr>
            <a:cxnSpLocks/>
          </p:cNvCxnSpPr>
          <p:nvPr/>
        </p:nvCxnSpPr>
        <p:spPr>
          <a:xfrm flipH="1">
            <a:off x="3016377" y="5042371"/>
            <a:ext cx="1082350" cy="3485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4E512C0-33BF-43AC-A185-0F66E25491B2}"/>
              </a:ext>
            </a:extLst>
          </p:cNvPr>
          <p:cNvCxnSpPr>
            <a:cxnSpLocks/>
          </p:cNvCxnSpPr>
          <p:nvPr/>
        </p:nvCxnSpPr>
        <p:spPr>
          <a:xfrm flipH="1">
            <a:off x="3328111" y="2262133"/>
            <a:ext cx="1082350" cy="3485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B44BAA0-E829-4F25-A79B-DFAF2BE8D39E}"/>
              </a:ext>
            </a:extLst>
          </p:cNvPr>
          <p:cNvCxnSpPr>
            <a:cxnSpLocks/>
          </p:cNvCxnSpPr>
          <p:nvPr/>
        </p:nvCxnSpPr>
        <p:spPr>
          <a:xfrm flipH="1">
            <a:off x="3936998" y="2814735"/>
            <a:ext cx="1082350" cy="3485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4B11649-1E51-4DDB-BC35-56C02E22152E}"/>
              </a:ext>
            </a:extLst>
          </p:cNvPr>
          <p:cNvCxnSpPr/>
          <p:nvPr/>
        </p:nvCxnSpPr>
        <p:spPr>
          <a:xfrm>
            <a:off x="1483567" y="5480180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C84A18C-FD4F-4865-9D40-469F7BDCC0F5}"/>
              </a:ext>
            </a:extLst>
          </p:cNvPr>
          <p:cNvCxnSpPr/>
          <p:nvPr/>
        </p:nvCxnSpPr>
        <p:spPr>
          <a:xfrm>
            <a:off x="878544" y="5231363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A30718D-28D0-4EC7-8A9D-EDB2EC98CFAB}"/>
              </a:ext>
            </a:extLst>
          </p:cNvPr>
          <p:cNvCxnSpPr/>
          <p:nvPr/>
        </p:nvCxnSpPr>
        <p:spPr>
          <a:xfrm>
            <a:off x="1483567" y="3275046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9DDAE1B-DF62-4D4A-BA91-CBD2A0759F1C}"/>
              </a:ext>
            </a:extLst>
          </p:cNvPr>
          <p:cNvCxnSpPr/>
          <p:nvPr/>
        </p:nvCxnSpPr>
        <p:spPr>
          <a:xfrm>
            <a:off x="878544" y="3072882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56A2B9-5153-4B7C-BF80-31B44A2E9392}"/>
              </a:ext>
            </a:extLst>
          </p:cNvPr>
          <p:cNvCxnSpPr/>
          <p:nvPr/>
        </p:nvCxnSpPr>
        <p:spPr>
          <a:xfrm>
            <a:off x="1483567" y="2693437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31B1CAB-4AE8-4392-9825-F730DD912819}"/>
              </a:ext>
            </a:extLst>
          </p:cNvPr>
          <p:cNvCxnSpPr/>
          <p:nvPr/>
        </p:nvCxnSpPr>
        <p:spPr>
          <a:xfrm>
            <a:off x="878544" y="2500605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C6719DB-A290-4352-BDCA-3F18E3375754}"/>
              </a:ext>
            </a:extLst>
          </p:cNvPr>
          <p:cNvCxnSpPr/>
          <p:nvPr/>
        </p:nvCxnSpPr>
        <p:spPr>
          <a:xfrm>
            <a:off x="878544" y="5384745"/>
            <a:ext cx="3437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54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1AEC9B-F83D-428E-8AC2-9ED23D45AC23}"/>
              </a:ext>
            </a:extLst>
          </p:cNvPr>
          <p:cNvSpPr txBox="1"/>
          <p:nvPr/>
        </p:nvSpPr>
        <p:spPr>
          <a:xfrm>
            <a:off x="738352" y="205452"/>
            <a:ext cx="53576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MAIN CHARACTER GENDER BY GENRE</a:t>
            </a:r>
          </a:p>
        </p:txBody>
      </p:sp>
      <p:pic>
        <p:nvPicPr>
          <p:cNvPr id="6" name="Imagen 5" descr="Captura de pantalla de computadora&#10;&#10;Descripción generada automáticamente con confianza media">
            <a:extLst>
              <a:ext uri="{FF2B5EF4-FFF2-40B4-BE49-F238E27FC236}">
                <a16:creationId xmlns:a16="http://schemas.microsoft.com/office/drawing/2014/main" id="{C73AFF31-F7DC-414D-8679-B801BC739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62" y="38162"/>
            <a:ext cx="11178388" cy="680244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6F31FCB-5449-4079-B1F3-689AA4843CD4}"/>
              </a:ext>
            </a:extLst>
          </p:cNvPr>
          <p:cNvSpPr txBox="1"/>
          <p:nvPr/>
        </p:nvSpPr>
        <p:spPr>
          <a:xfrm>
            <a:off x="461162" y="68303"/>
            <a:ext cx="66825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MAIN CHARACTER GENDER BY GENRE + CLUSTER</a:t>
            </a:r>
          </a:p>
        </p:txBody>
      </p:sp>
    </p:spTree>
    <p:extLst>
      <p:ext uri="{BB962C8B-B14F-4D97-AF65-F5344CB8AC3E}">
        <p14:creationId xmlns:p14="http://schemas.microsoft.com/office/powerpoint/2010/main" val="41282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1AEC9B-F83D-428E-8AC2-9ED23D45AC23}"/>
              </a:ext>
            </a:extLst>
          </p:cNvPr>
          <p:cNvSpPr txBox="1"/>
          <p:nvPr/>
        </p:nvSpPr>
        <p:spPr>
          <a:xfrm>
            <a:off x="738352" y="205452"/>
            <a:ext cx="53576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MAIN CHARACTER GENDER BY GENRE</a:t>
            </a:r>
          </a:p>
        </p:txBody>
      </p:sp>
      <p:pic>
        <p:nvPicPr>
          <p:cNvPr id="6" name="Imagen 5" descr="Captura de pantalla de computadora&#10;&#10;Descripción generada automáticamente con confianza media">
            <a:extLst>
              <a:ext uri="{FF2B5EF4-FFF2-40B4-BE49-F238E27FC236}">
                <a16:creationId xmlns:a16="http://schemas.microsoft.com/office/drawing/2014/main" id="{C73AFF31-F7DC-414D-8679-B801BC739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62" y="38162"/>
            <a:ext cx="11178388" cy="680244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6F31FCB-5449-4079-B1F3-689AA4843CD4}"/>
              </a:ext>
            </a:extLst>
          </p:cNvPr>
          <p:cNvSpPr txBox="1"/>
          <p:nvPr/>
        </p:nvSpPr>
        <p:spPr>
          <a:xfrm>
            <a:off x="461162" y="68303"/>
            <a:ext cx="66825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MAIN CHARACTER GENDER BY GENRE + CLUSTER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2C74C72-5C29-4B8E-B758-BF2B3F37FD07}"/>
              </a:ext>
            </a:extLst>
          </p:cNvPr>
          <p:cNvCxnSpPr/>
          <p:nvPr/>
        </p:nvCxnSpPr>
        <p:spPr>
          <a:xfrm>
            <a:off x="8271545" y="3951215"/>
            <a:ext cx="0" cy="6207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D9CCC82-E90E-4858-9439-37FF58BA11DA}"/>
              </a:ext>
            </a:extLst>
          </p:cNvPr>
          <p:cNvSpPr txBox="1"/>
          <p:nvPr/>
        </p:nvSpPr>
        <p:spPr>
          <a:xfrm>
            <a:off x="7935986" y="3507543"/>
            <a:ext cx="14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CLUSTER 0</a:t>
            </a:r>
          </a:p>
        </p:txBody>
      </p:sp>
    </p:spTree>
    <p:extLst>
      <p:ext uri="{BB962C8B-B14F-4D97-AF65-F5344CB8AC3E}">
        <p14:creationId xmlns:p14="http://schemas.microsoft.com/office/powerpoint/2010/main" val="293430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1AEC9B-F83D-428E-8AC2-9ED23D45AC23}"/>
              </a:ext>
            </a:extLst>
          </p:cNvPr>
          <p:cNvSpPr txBox="1"/>
          <p:nvPr/>
        </p:nvSpPr>
        <p:spPr>
          <a:xfrm>
            <a:off x="738352" y="205452"/>
            <a:ext cx="53576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MAIN CHARACTER GENDER BY GENRE</a:t>
            </a:r>
          </a:p>
        </p:txBody>
      </p:sp>
      <p:pic>
        <p:nvPicPr>
          <p:cNvPr id="6" name="Imagen 5" descr="Captura de pantalla de computadora&#10;&#10;Descripción generada automáticamente con confianza media">
            <a:extLst>
              <a:ext uri="{FF2B5EF4-FFF2-40B4-BE49-F238E27FC236}">
                <a16:creationId xmlns:a16="http://schemas.microsoft.com/office/drawing/2014/main" id="{C73AFF31-F7DC-414D-8679-B801BC739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62" y="38162"/>
            <a:ext cx="11178388" cy="680244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6F31FCB-5449-4079-B1F3-689AA4843CD4}"/>
              </a:ext>
            </a:extLst>
          </p:cNvPr>
          <p:cNvSpPr txBox="1"/>
          <p:nvPr/>
        </p:nvSpPr>
        <p:spPr>
          <a:xfrm>
            <a:off x="461162" y="68303"/>
            <a:ext cx="66825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MAIN CHARACTER GENDER BY GENRE + CLUSTER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2C74C72-5C29-4B8E-B758-BF2B3F37FD07}"/>
              </a:ext>
            </a:extLst>
          </p:cNvPr>
          <p:cNvCxnSpPr>
            <a:cxnSpLocks/>
          </p:cNvCxnSpPr>
          <p:nvPr/>
        </p:nvCxnSpPr>
        <p:spPr>
          <a:xfrm flipH="1">
            <a:off x="2667700" y="834626"/>
            <a:ext cx="864065" cy="4656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D9CCC82-E90E-4858-9439-37FF58BA11DA}"/>
              </a:ext>
            </a:extLst>
          </p:cNvPr>
          <p:cNvSpPr txBox="1"/>
          <p:nvPr/>
        </p:nvSpPr>
        <p:spPr>
          <a:xfrm>
            <a:off x="3417176" y="1845470"/>
            <a:ext cx="14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CLUSTER 9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505F9D1-5083-46DB-8C65-BDCABEEF8EFD}"/>
              </a:ext>
            </a:extLst>
          </p:cNvPr>
          <p:cNvCxnSpPr>
            <a:cxnSpLocks/>
          </p:cNvCxnSpPr>
          <p:nvPr/>
        </p:nvCxnSpPr>
        <p:spPr>
          <a:xfrm flipH="1">
            <a:off x="1888922" y="2030136"/>
            <a:ext cx="887834" cy="5047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5289565-C6EF-4AD7-B007-0877435DB735}"/>
              </a:ext>
            </a:extLst>
          </p:cNvPr>
          <p:cNvCxnSpPr>
            <a:cxnSpLocks/>
          </p:cNvCxnSpPr>
          <p:nvPr/>
        </p:nvCxnSpPr>
        <p:spPr>
          <a:xfrm flipH="1">
            <a:off x="1888922" y="2677761"/>
            <a:ext cx="971724" cy="4695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61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1AEC9B-F83D-428E-8AC2-9ED23D45AC23}"/>
              </a:ext>
            </a:extLst>
          </p:cNvPr>
          <p:cNvSpPr txBox="1"/>
          <p:nvPr/>
        </p:nvSpPr>
        <p:spPr>
          <a:xfrm>
            <a:off x="738352" y="205452"/>
            <a:ext cx="53576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MAIN CHARACTER GENDER BY GENRE</a:t>
            </a:r>
          </a:p>
        </p:txBody>
      </p:sp>
      <p:pic>
        <p:nvPicPr>
          <p:cNvPr id="6" name="Imagen 5" descr="Captura de pantalla de computadora&#10;&#10;Descripción generada automáticamente con confianza media">
            <a:extLst>
              <a:ext uri="{FF2B5EF4-FFF2-40B4-BE49-F238E27FC236}">
                <a16:creationId xmlns:a16="http://schemas.microsoft.com/office/drawing/2014/main" id="{C73AFF31-F7DC-414D-8679-B801BC739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62" y="38162"/>
            <a:ext cx="11178388" cy="680244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6F31FCB-5449-4079-B1F3-689AA4843CD4}"/>
              </a:ext>
            </a:extLst>
          </p:cNvPr>
          <p:cNvSpPr txBox="1"/>
          <p:nvPr/>
        </p:nvSpPr>
        <p:spPr>
          <a:xfrm>
            <a:off x="461162" y="68303"/>
            <a:ext cx="66825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MAIN CHARACTER GENDER BY GENRE + CLUSTER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2C74C72-5C29-4B8E-B758-BF2B3F37FD07}"/>
              </a:ext>
            </a:extLst>
          </p:cNvPr>
          <p:cNvCxnSpPr>
            <a:cxnSpLocks/>
          </p:cNvCxnSpPr>
          <p:nvPr/>
        </p:nvCxnSpPr>
        <p:spPr>
          <a:xfrm flipH="1">
            <a:off x="4258375" y="607280"/>
            <a:ext cx="864065" cy="4656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D9CCC82-E90E-4858-9439-37FF58BA11DA}"/>
              </a:ext>
            </a:extLst>
          </p:cNvPr>
          <p:cNvSpPr txBox="1"/>
          <p:nvPr/>
        </p:nvSpPr>
        <p:spPr>
          <a:xfrm>
            <a:off x="5573147" y="2256531"/>
            <a:ext cx="14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CLUSTER 2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505F9D1-5083-46DB-8C65-BDCABEEF8EFD}"/>
              </a:ext>
            </a:extLst>
          </p:cNvPr>
          <p:cNvCxnSpPr>
            <a:cxnSpLocks/>
          </p:cNvCxnSpPr>
          <p:nvPr/>
        </p:nvCxnSpPr>
        <p:spPr>
          <a:xfrm flipH="1">
            <a:off x="2070930" y="401978"/>
            <a:ext cx="392534" cy="1931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427B34F-3D10-4652-BFFE-50BABA183319}"/>
              </a:ext>
            </a:extLst>
          </p:cNvPr>
          <p:cNvCxnSpPr>
            <a:cxnSpLocks/>
          </p:cNvCxnSpPr>
          <p:nvPr/>
        </p:nvCxnSpPr>
        <p:spPr>
          <a:xfrm flipH="1">
            <a:off x="2145747" y="4752840"/>
            <a:ext cx="864065" cy="4656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800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" name="Imagen 2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47E15505-8D07-426F-BBF5-4BE206F19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0" y="151718"/>
            <a:ext cx="10813409" cy="658692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DF55B0-FE58-4F34-8BAE-456F043DF4E3}"/>
              </a:ext>
            </a:extLst>
          </p:cNvPr>
          <p:cNvSpPr txBox="1"/>
          <p:nvPr/>
        </p:nvSpPr>
        <p:spPr>
          <a:xfrm>
            <a:off x="536663" y="205452"/>
            <a:ext cx="66825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ORIGINAL LANGUAGE</a:t>
            </a:r>
          </a:p>
        </p:txBody>
      </p:sp>
    </p:spTree>
    <p:extLst>
      <p:ext uri="{BB962C8B-B14F-4D97-AF65-F5344CB8AC3E}">
        <p14:creationId xmlns:p14="http://schemas.microsoft.com/office/powerpoint/2010/main" val="1816595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" name="Imagen 2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47E15505-8D07-426F-BBF5-4BE206F19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0" y="126551"/>
            <a:ext cx="10813409" cy="658692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DF55B0-FE58-4F34-8BAE-456F043DF4E3}"/>
              </a:ext>
            </a:extLst>
          </p:cNvPr>
          <p:cNvSpPr txBox="1"/>
          <p:nvPr/>
        </p:nvSpPr>
        <p:spPr>
          <a:xfrm>
            <a:off x="536663" y="205452"/>
            <a:ext cx="66825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ORIGINAL LANGUAGE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66C215E-0D36-4259-BCCA-C2D026640A84}"/>
              </a:ext>
            </a:extLst>
          </p:cNvPr>
          <p:cNvSpPr/>
          <p:nvPr/>
        </p:nvSpPr>
        <p:spPr>
          <a:xfrm>
            <a:off x="715861" y="574784"/>
            <a:ext cx="1879134" cy="50082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369DF44-7994-4BDC-A4A2-DF01A02F7E5D}"/>
              </a:ext>
            </a:extLst>
          </p:cNvPr>
          <p:cNvCxnSpPr/>
          <p:nvPr/>
        </p:nvCxnSpPr>
        <p:spPr>
          <a:xfrm>
            <a:off x="1317072" y="6623488"/>
            <a:ext cx="38589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A90771D-54F8-44E9-A891-0A7F4368EE33}"/>
              </a:ext>
            </a:extLst>
          </p:cNvPr>
          <p:cNvCxnSpPr/>
          <p:nvPr/>
        </p:nvCxnSpPr>
        <p:spPr>
          <a:xfrm>
            <a:off x="1956034" y="6629460"/>
            <a:ext cx="38589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6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38DCF-82E0-4A90-AD2C-89BEB65F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BC3B5-2728-4B54-ABD8-A84AD5E2A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408"/>
            <a:ext cx="10515600" cy="1510137"/>
          </a:xfrm>
        </p:spPr>
        <p:txBody>
          <a:bodyPr>
            <a:normAutofit/>
          </a:bodyPr>
          <a:lstStyle/>
          <a:p>
            <a:r>
              <a:rPr lang="en-GB" dirty="0"/>
              <a:t>Personal interest</a:t>
            </a:r>
          </a:p>
          <a:p>
            <a:r>
              <a:rPr lang="en-GB" dirty="0"/>
              <a:t>Recommender prototype</a:t>
            </a:r>
          </a:p>
          <a:p>
            <a:r>
              <a:rPr lang="en-GB" dirty="0"/>
              <a:t>Own data collection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110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E48CF93-407A-4D26-84C9-2348B0E60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9" y="184770"/>
            <a:ext cx="10754687" cy="65463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320CF16-64AF-4076-9626-99DD772A117D}"/>
              </a:ext>
            </a:extLst>
          </p:cNvPr>
          <p:cNvSpPr txBox="1"/>
          <p:nvPr/>
        </p:nvSpPr>
        <p:spPr>
          <a:xfrm>
            <a:off x="536663" y="205452"/>
            <a:ext cx="66825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PUBLICATION DATE</a:t>
            </a:r>
          </a:p>
        </p:txBody>
      </p:sp>
    </p:spTree>
    <p:extLst>
      <p:ext uri="{BB962C8B-B14F-4D97-AF65-F5344CB8AC3E}">
        <p14:creationId xmlns:p14="http://schemas.microsoft.com/office/powerpoint/2010/main" val="2524416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E48CF93-407A-4D26-84C9-2348B0E60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9" y="184770"/>
            <a:ext cx="10754687" cy="65463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320CF16-64AF-4076-9626-99DD772A117D}"/>
              </a:ext>
            </a:extLst>
          </p:cNvPr>
          <p:cNvSpPr txBox="1"/>
          <p:nvPr/>
        </p:nvSpPr>
        <p:spPr>
          <a:xfrm>
            <a:off x="536663" y="205452"/>
            <a:ext cx="66825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PUBLICATION DATE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19E16AB-8141-4938-9319-A2E4CD114697}"/>
              </a:ext>
            </a:extLst>
          </p:cNvPr>
          <p:cNvSpPr/>
          <p:nvPr/>
        </p:nvSpPr>
        <p:spPr>
          <a:xfrm>
            <a:off x="1546372" y="1669409"/>
            <a:ext cx="2136396" cy="101101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89A2B15-12E3-4B66-9A90-C76843FDD767}"/>
              </a:ext>
            </a:extLst>
          </p:cNvPr>
          <p:cNvSpPr/>
          <p:nvPr/>
        </p:nvSpPr>
        <p:spPr>
          <a:xfrm>
            <a:off x="4534250" y="390118"/>
            <a:ext cx="2136396" cy="101101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155AA55-3204-46DF-A50C-4EB451D1FA4B}"/>
              </a:ext>
            </a:extLst>
          </p:cNvPr>
          <p:cNvCxnSpPr/>
          <p:nvPr/>
        </p:nvCxnSpPr>
        <p:spPr>
          <a:xfrm>
            <a:off x="2189527" y="6669326"/>
            <a:ext cx="54528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D5C11CB-8DC2-4957-9D4A-4408945A261E}"/>
              </a:ext>
            </a:extLst>
          </p:cNvPr>
          <p:cNvCxnSpPr/>
          <p:nvPr/>
        </p:nvCxnSpPr>
        <p:spPr>
          <a:xfrm>
            <a:off x="4724401" y="6669326"/>
            <a:ext cx="54528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27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37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20CF16-64AF-4076-9626-99DD772A117D}"/>
              </a:ext>
            </a:extLst>
          </p:cNvPr>
          <p:cNvSpPr txBox="1"/>
          <p:nvPr/>
        </p:nvSpPr>
        <p:spPr>
          <a:xfrm>
            <a:off x="536663" y="205452"/>
            <a:ext cx="66825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WORD FREQUENCY BY GENRE</a:t>
            </a:r>
          </a:p>
        </p:txBody>
      </p:sp>
    </p:spTree>
    <p:extLst>
      <p:ext uri="{BB962C8B-B14F-4D97-AF65-F5344CB8AC3E}">
        <p14:creationId xmlns:p14="http://schemas.microsoft.com/office/powerpoint/2010/main" val="4251263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37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20CF16-64AF-4076-9626-99DD772A117D}"/>
              </a:ext>
            </a:extLst>
          </p:cNvPr>
          <p:cNvSpPr txBox="1"/>
          <p:nvPr/>
        </p:nvSpPr>
        <p:spPr>
          <a:xfrm>
            <a:off x="536663" y="205452"/>
            <a:ext cx="66825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WORD FREQUENCY BY GENRE</a:t>
            </a:r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E8D72543-0608-42FB-BF5E-3D4B709E9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3" y="885539"/>
            <a:ext cx="2258246" cy="5495731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61847781-2336-48B9-9988-7227DA0B1178}"/>
              </a:ext>
            </a:extLst>
          </p:cNvPr>
          <p:cNvSpPr/>
          <p:nvPr/>
        </p:nvSpPr>
        <p:spPr>
          <a:xfrm>
            <a:off x="536663" y="1199843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FE2DD71-FB16-4431-B73C-0DA9FA0A8275}"/>
              </a:ext>
            </a:extLst>
          </p:cNvPr>
          <p:cNvSpPr/>
          <p:nvPr/>
        </p:nvSpPr>
        <p:spPr>
          <a:xfrm>
            <a:off x="532235" y="4044871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90FB884-B4A7-40FF-804B-333DC8F48EFA}"/>
              </a:ext>
            </a:extLst>
          </p:cNvPr>
          <p:cNvSpPr/>
          <p:nvPr/>
        </p:nvSpPr>
        <p:spPr>
          <a:xfrm>
            <a:off x="532236" y="4322309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A356F6D-9F8C-444F-9FC0-F6DFAB0FF6DE}"/>
              </a:ext>
            </a:extLst>
          </p:cNvPr>
          <p:cNvSpPr/>
          <p:nvPr/>
        </p:nvSpPr>
        <p:spPr>
          <a:xfrm>
            <a:off x="536661" y="4822271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4347FA2-5373-444D-B220-AEF0E6994E7D}"/>
              </a:ext>
            </a:extLst>
          </p:cNvPr>
          <p:cNvSpPr/>
          <p:nvPr/>
        </p:nvSpPr>
        <p:spPr>
          <a:xfrm>
            <a:off x="536662" y="5098819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2A9A40E-6A76-4EA5-A883-17A810C3E393}"/>
              </a:ext>
            </a:extLst>
          </p:cNvPr>
          <p:cNvSpPr/>
          <p:nvPr/>
        </p:nvSpPr>
        <p:spPr>
          <a:xfrm>
            <a:off x="564394" y="5353357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1545FE9-2D29-494E-9D82-16FC098B63ED}"/>
              </a:ext>
            </a:extLst>
          </p:cNvPr>
          <p:cNvSpPr/>
          <p:nvPr/>
        </p:nvSpPr>
        <p:spPr>
          <a:xfrm>
            <a:off x="511261" y="2745514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9DF8C55-0F1D-4840-BBC3-209D54411D98}"/>
              </a:ext>
            </a:extLst>
          </p:cNvPr>
          <p:cNvSpPr/>
          <p:nvPr/>
        </p:nvSpPr>
        <p:spPr>
          <a:xfrm>
            <a:off x="533866" y="2988689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D565F42-675C-4078-899F-F97DBD1DD5F9}"/>
              </a:ext>
            </a:extLst>
          </p:cNvPr>
          <p:cNvSpPr/>
          <p:nvPr/>
        </p:nvSpPr>
        <p:spPr>
          <a:xfrm>
            <a:off x="511262" y="3258900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CC9522-6005-4879-B08F-93AB8A09A5F9}"/>
              </a:ext>
            </a:extLst>
          </p:cNvPr>
          <p:cNvSpPr/>
          <p:nvPr/>
        </p:nvSpPr>
        <p:spPr>
          <a:xfrm>
            <a:off x="511263" y="3520261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23AAD4F-BA76-4CD3-BBAE-1BDBD4CD6235}"/>
              </a:ext>
            </a:extLst>
          </p:cNvPr>
          <p:cNvSpPr/>
          <p:nvPr/>
        </p:nvSpPr>
        <p:spPr>
          <a:xfrm>
            <a:off x="532235" y="3774424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C1A1C3A-6743-4FF2-92D8-602F417A7D19}"/>
              </a:ext>
            </a:extLst>
          </p:cNvPr>
          <p:cNvSpPr/>
          <p:nvPr/>
        </p:nvSpPr>
        <p:spPr>
          <a:xfrm>
            <a:off x="505668" y="2005058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4BB717E-B135-41A7-B439-4550ABF80D0D}"/>
              </a:ext>
            </a:extLst>
          </p:cNvPr>
          <p:cNvSpPr/>
          <p:nvPr/>
        </p:nvSpPr>
        <p:spPr>
          <a:xfrm>
            <a:off x="511260" y="2512422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BB2AB4E-30C7-483D-9FEC-41EFCFE95B16}"/>
              </a:ext>
            </a:extLst>
          </p:cNvPr>
          <p:cNvSpPr/>
          <p:nvPr/>
        </p:nvSpPr>
        <p:spPr>
          <a:xfrm>
            <a:off x="532232" y="1452024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30867F0-6057-402E-9B34-99F493F55688}"/>
              </a:ext>
            </a:extLst>
          </p:cNvPr>
          <p:cNvSpPr/>
          <p:nvPr/>
        </p:nvSpPr>
        <p:spPr>
          <a:xfrm>
            <a:off x="532233" y="1722471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1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37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20CF16-64AF-4076-9626-99DD772A117D}"/>
              </a:ext>
            </a:extLst>
          </p:cNvPr>
          <p:cNvSpPr txBox="1"/>
          <p:nvPr/>
        </p:nvSpPr>
        <p:spPr>
          <a:xfrm>
            <a:off x="536663" y="205452"/>
            <a:ext cx="66825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WORD FREQUENCY BY GENRE</a:t>
            </a:r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E8D72543-0608-42FB-BF5E-3D4B709E9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3" y="885539"/>
            <a:ext cx="2258246" cy="5495731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61847781-2336-48B9-9988-7227DA0B1178}"/>
              </a:ext>
            </a:extLst>
          </p:cNvPr>
          <p:cNvSpPr/>
          <p:nvPr/>
        </p:nvSpPr>
        <p:spPr>
          <a:xfrm>
            <a:off x="536663" y="1199843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FE2DD71-FB16-4431-B73C-0DA9FA0A8275}"/>
              </a:ext>
            </a:extLst>
          </p:cNvPr>
          <p:cNvSpPr/>
          <p:nvPr/>
        </p:nvSpPr>
        <p:spPr>
          <a:xfrm>
            <a:off x="532235" y="4044871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90FB884-B4A7-40FF-804B-333DC8F48EFA}"/>
              </a:ext>
            </a:extLst>
          </p:cNvPr>
          <p:cNvSpPr/>
          <p:nvPr/>
        </p:nvSpPr>
        <p:spPr>
          <a:xfrm>
            <a:off x="532236" y="4322309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A356F6D-9F8C-444F-9FC0-F6DFAB0FF6DE}"/>
              </a:ext>
            </a:extLst>
          </p:cNvPr>
          <p:cNvSpPr/>
          <p:nvPr/>
        </p:nvSpPr>
        <p:spPr>
          <a:xfrm>
            <a:off x="536661" y="4822271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4347FA2-5373-444D-B220-AEF0E6994E7D}"/>
              </a:ext>
            </a:extLst>
          </p:cNvPr>
          <p:cNvSpPr/>
          <p:nvPr/>
        </p:nvSpPr>
        <p:spPr>
          <a:xfrm>
            <a:off x="536662" y="5098819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2A9A40E-6A76-4EA5-A883-17A810C3E393}"/>
              </a:ext>
            </a:extLst>
          </p:cNvPr>
          <p:cNvSpPr/>
          <p:nvPr/>
        </p:nvSpPr>
        <p:spPr>
          <a:xfrm>
            <a:off x="564394" y="5353357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1545FE9-2D29-494E-9D82-16FC098B63ED}"/>
              </a:ext>
            </a:extLst>
          </p:cNvPr>
          <p:cNvSpPr/>
          <p:nvPr/>
        </p:nvSpPr>
        <p:spPr>
          <a:xfrm>
            <a:off x="511261" y="2745514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9DF8C55-0F1D-4840-BBC3-209D54411D98}"/>
              </a:ext>
            </a:extLst>
          </p:cNvPr>
          <p:cNvSpPr/>
          <p:nvPr/>
        </p:nvSpPr>
        <p:spPr>
          <a:xfrm>
            <a:off x="533866" y="2988689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D565F42-675C-4078-899F-F97DBD1DD5F9}"/>
              </a:ext>
            </a:extLst>
          </p:cNvPr>
          <p:cNvSpPr/>
          <p:nvPr/>
        </p:nvSpPr>
        <p:spPr>
          <a:xfrm>
            <a:off x="511262" y="3258900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CC9522-6005-4879-B08F-93AB8A09A5F9}"/>
              </a:ext>
            </a:extLst>
          </p:cNvPr>
          <p:cNvSpPr/>
          <p:nvPr/>
        </p:nvSpPr>
        <p:spPr>
          <a:xfrm>
            <a:off x="511263" y="3520261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23AAD4F-BA76-4CD3-BBAE-1BDBD4CD6235}"/>
              </a:ext>
            </a:extLst>
          </p:cNvPr>
          <p:cNvSpPr/>
          <p:nvPr/>
        </p:nvSpPr>
        <p:spPr>
          <a:xfrm>
            <a:off x="532235" y="3774424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C1A1C3A-6743-4FF2-92D8-602F417A7D19}"/>
              </a:ext>
            </a:extLst>
          </p:cNvPr>
          <p:cNvSpPr/>
          <p:nvPr/>
        </p:nvSpPr>
        <p:spPr>
          <a:xfrm>
            <a:off x="505668" y="2005058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4BB717E-B135-41A7-B439-4550ABF80D0D}"/>
              </a:ext>
            </a:extLst>
          </p:cNvPr>
          <p:cNvSpPr/>
          <p:nvPr/>
        </p:nvSpPr>
        <p:spPr>
          <a:xfrm>
            <a:off x="511260" y="2512422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BB2AB4E-30C7-483D-9FEC-41EFCFE95B16}"/>
              </a:ext>
            </a:extLst>
          </p:cNvPr>
          <p:cNvSpPr/>
          <p:nvPr/>
        </p:nvSpPr>
        <p:spPr>
          <a:xfrm>
            <a:off x="532232" y="1452024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30867F0-6057-402E-9B34-99F493F55688}"/>
              </a:ext>
            </a:extLst>
          </p:cNvPr>
          <p:cNvSpPr/>
          <p:nvPr/>
        </p:nvSpPr>
        <p:spPr>
          <a:xfrm>
            <a:off x="532233" y="1722471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Imagen 22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DD58EB2A-8BDD-4258-B3E9-7E7E329D8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16" y="755225"/>
            <a:ext cx="1953551" cy="5611778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A50F5291-E777-40F0-8AE1-884F0F48FE71}"/>
              </a:ext>
            </a:extLst>
          </p:cNvPr>
          <p:cNvSpPr/>
          <p:nvPr/>
        </p:nvSpPr>
        <p:spPr>
          <a:xfrm>
            <a:off x="3124434" y="2845096"/>
            <a:ext cx="579073" cy="22628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39E5304-9877-4A9F-A942-C95B9637868E}"/>
              </a:ext>
            </a:extLst>
          </p:cNvPr>
          <p:cNvSpPr/>
          <p:nvPr/>
        </p:nvSpPr>
        <p:spPr>
          <a:xfrm>
            <a:off x="3143775" y="3602897"/>
            <a:ext cx="579073" cy="22628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A35F65F-7B9A-4271-A6C0-5050ABD37A44}"/>
              </a:ext>
            </a:extLst>
          </p:cNvPr>
          <p:cNvSpPr/>
          <p:nvPr/>
        </p:nvSpPr>
        <p:spPr>
          <a:xfrm>
            <a:off x="3263316" y="4359504"/>
            <a:ext cx="579073" cy="22628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F0DCE8D-1E19-48BF-8A77-17E3EF7D2341}"/>
              </a:ext>
            </a:extLst>
          </p:cNvPr>
          <p:cNvSpPr/>
          <p:nvPr/>
        </p:nvSpPr>
        <p:spPr>
          <a:xfrm>
            <a:off x="3210315" y="5116111"/>
            <a:ext cx="579073" cy="22628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75528E3-57F1-46DE-9FE7-B95E20941CDA}"/>
              </a:ext>
            </a:extLst>
          </p:cNvPr>
          <p:cNvSpPr/>
          <p:nvPr/>
        </p:nvSpPr>
        <p:spPr>
          <a:xfrm>
            <a:off x="3181991" y="5876489"/>
            <a:ext cx="579073" cy="22628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01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37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20CF16-64AF-4076-9626-99DD772A117D}"/>
              </a:ext>
            </a:extLst>
          </p:cNvPr>
          <p:cNvSpPr txBox="1"/>
          <p:nvPr/>
        </p:nvSpPr>
        <p:spPr>
          <a:xfrm>
            <a:off x="536663" y="205452"/>
            <a:ext cx="66825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WORD FREQUENCY BY GENRE</a:t>
            </a:r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E8D72543-0608-42FB-BF5E-3D4B709E9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3" y="885539"/>
            <a:ext cx="2258246" cy="5495731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61847781-2336-48B9-9988-7227DA0B1178}"/>
              </a:ext>
            </a:extLst>
          </p:cNvPr>
          <p:cNvSpPr/>
          <p:nvPr/>
        </p:nvSpPr>
        <p:spPr>
          <a:xfrm>
            <a:off x="536663" y="1199843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FE2DD71-FB16-4431-B73C-0DA9FA0A8275}"/>
              </a:ext>
            </a:extLst>
          </p:cNvPr>
          <p:cNvSpPr/>
          <p:nvPr/>
        </p:nvSpPr>
        <p:spPr>
          <a:xfrm>
            <a:off x="532235" y="4044871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90FB884-B4A7-40FF-804B-333DC8F48EFA}"/>
              </a:ext>
            </a:extLst>
          </p:cNvPr>
          <p:cNvSpPr/>
          <p:nvPr/>
        </p:nvSpPr>
        <p:spPr>
          <a:xfrm>
            <a:off x="532236" y="4322309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A356F6D-9F8C-444F-9FC0-F6DFAB0FF6DE}"/>
              </a:ext>
            </a:extLst>
          </p:cNvPr>
          <p:cNvSpPr/>
          <p:nvPr/>
        </p:nvSpPr>
        <p:spPr>
          <a:xfrm>
            <a:off x="536661" y="4822271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4347FA2-5373-444D-B220-AEF0E6994E7D}"/>
              </a:ext>
            </a:extLst>
          </p:cNvPr>
          <p:cNvSpPr/>
          <p:nvPr/>
        </p:nvSpPr>
        <p:spPr>
          <a:xfrm>
            <a:off x="536662" y="5098819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2A9A40E-6A76-4EA5-A883-17A810C3E393}"/>
              </a:ext>
            </a:extLst>
          </p:cNvPr>
          <p:cNvSpPr/>
          <p:nvPr/>
        </p:nvSpPr>
        <p:spPr>
          <a:xfrm>
            <a:off x="564394" y="5353357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1545FE9-2D29-494E-9D82-16FC098B63ED}"/>
              </a:ext>
            </a:extLst>
          </p:cNvPr>
          <p:cNvSpPr/>
          <p:nvPr/>
        </p:nvSpPr>
        <p:spPr>
          <a:xfrm>
            <a:off x="511261" y="2745514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9DF8C55-0F1D-4840-BBC3-209D54411D98}"/>
              </a:ext>
            </a:extLst>
          </p:cNvPr>
          <p:cNvSpPr/>
          <p:nvPr/>
        </p:nvSpPr>
        <p:spPr>
          <a:xfrm>
            <a:off x="533866" y="2988689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D565F42-675C-4078-899F-F97DBD1DD5F9}"/>
              </a:ext>
            </a:extLst>
          </p:cNvPr>
          <p:cNvSpPr/>
          <p:nvPr/>
        </p:nvSpPr>
        <p:spPr>
          <a:xfrm>
            <a:off x="511262" y="3258900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CC9522-6005-4879-B08F-93AB8A09A5F9}"/>
              </a:ext>
            </a:extLst>
          </p:cNvPr>
          <p:cNvSpPr/>
          <p:nvPr/>
        </p:nvSpPr>
        <p:spPr>
          <a:xfrm>
            <a:off x="511263" y="3520261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23AAD4F-BA76-4CD3-BBAE-1BDBD4CD6235}"/>
              </a:ext>
            </a:extLst>
          </p:cNvPr>
          <p:cNvSpPr/>
          <p:nvPr/>
        </p:nvSpPr>
        <p:spPr>
          <a:xfrm>
            <a:off x="532235" y="3774424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C1A1C3A-6743-4FF2-92D8-602F417A7D19}"/>
              </a:ext>
            </a:extLst>
          </p:cNvPr>
          <p:cNvSpPr/>
          <p:nvPr/>
        </p:nvSpPr>
        <p:spPr>
          <a:xfrm>
            <a:off x="505668" y="2005058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4BB717E-B135-41A7-B439-4550ABF80D0D}"/>
              </a:ext>
            </a:extLst>
          </p:cNvPr>
          <p:cNvSpPr/>
          <p:nvPr/>
        </p:nvSpPr>
        <p:spPr>
          <a:xfrm>
            <a:off x="511260" y="2512422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BB2AB4E-30C7-483D-9FEC-41EFCFE95B16}"/>
              </a:ext>
            </a:extLst>
          </p:cNvPr>
          <p:cNvSpPr/>
          <p:nvPr/>
        </p:nvSpPr>
        <p:spPr>
          <a:xfrm>
            <a:off x="532232" y="1452024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30867F0-6057-402E-9B34-99F493F55688}"/>
              </a:ext>
            </a:extLst>
          </p:cNvPr>
          <p:cNvSpPr/>
          <p:nvPr/>
        </p:nvSpPr>
        <p:spPr>
          <a:xfrm>
            <a:off x="532233" y="1722471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Imagen 22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DD58EB2A-8BDD-4258-B3E9-7E7E329D8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16" y="755225"/>
            <a:ext cx="1953551" cy="5611778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A50F5291-E777-40F0-8AE1-884F0F48FE71}"/>
              </a:ext>
            </a:extLst>
          </p:cNvPr>
          <p:cNvSpPr/>
          <p:nvPr/>
        </p:nvSpPr>
        <p:spPr>
          <a:xfrm>
            <a:off x="3124434" y="2845096"/>
            <a:ext cx="579073" cy="22628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39E5304-9877-4A9F-A942-C95B9637868E}"/>
              </a:ext>
            </a:extLst>
          </p:cNvPr>
          <p:cNvSpPr/>
          <p:nvPr/>
        </p:nvSpPr>
        <p:spPr>
          <a:xfrm>
            <a:off x="3143775" y="3602897"/>
            <a:ext cx="579073" cy="22628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A35F65F-7B9A-4271-A6C0-5050ABD37A44}"/>
              </a:ext>
            </a:extLst>
          </p:cNvPr>
          <p:cNvSpPr/>
          <p:nvPr/>
        </p:nvSpPr>
        <p:spPr>
          <a:xfrm>
            <a:off x="3263316" y="4359504"/>
            <a:ext cx="579073" cy="22628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F0DCE8D-1E19-48BF-8A77-17E3EF7D2341}"/>
              </a:ext>
            </a:extLst>
          </p:cNvPr>
          <p:cNvSpPr/>
          <p:nvPr/>
        </p:nvSpPr>
        <p:spPr>
          <a:xfrm>
            <a:off x="3210315" y="5116111"/>
            <a:ext cx="579073" cy="22628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75528E3-57F1-46DE-9FE7-B95E20941CDA}"/>
              </a:ext>
            </a:extLst>
          </p:cNvPr>
          <p:cNvSpPr/>
          <p:nvPr/>
        </p:nvSpPr>
        <p:spPr>
          <a:xfrm>
            <a:off x="3181991" y="5876489"/>
            <a:ext cx="579073" cy="22628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Imagen 28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CE49D470-693A-4AC7-92EA-D103ED831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20" y="544448"/>
            <a:ext cx="2132691" cy="6024304"/>
          </a:xfrm>
          <a:prstGeom prst="rect">
            <a:avLst/>
          </a:prstGeom>
        </p:spPr>
      </p:pic>
      <p:sp>
        <p:nvSpPr>
          <p:cNvPr id="30" name="Elipse 29">
            <a:extLst>
              <a:ext uri="{FF2B5EF4-FFF2-40B4-BE49-F238E27FC236}">
                <a16:creationId xmlns:a16="http://schemas.microsoft.com/office/drawing/2014/main" id="{2B5F9776-2A84-448F-98BD-99E61471E95D}"/>
              </a:ext>
            </a:extLst>
          </p:cNvPr>
          <p:cNvSpPr/>
          <p:nvPr/>
        </p:nvSpPr>
        <p:spPr>
          <a:xfrm>
            <a:off x="5560270" y="1129167"/>
            <a:ext cx="579073" cy="22628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F314F148-3A53-4E63-816F-98D7775B82A4}"/>
              </a:ext>
            </a:extLst>
          </p:cNvPr>
          <p:cNvSpPr/>
          <p:nvPr/>
        </p:nvSpPr>
        <p:spPr>
          <a:xfrm>
            <a:off x="5614713" y="1832693"/>
            <a:ext cx="579073" cy="22628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62477D7-A2B0-42B0-AAAC-6FACF58AB07E}"/>
              </a:ext>
            </a:extLst>
          </p:cNvPr>
          <p:cNvSpPr/>
          <p:nvPr/>
        </p:nvSpPr>
        <p:spPr>
          <a:xfrm>
            <a:off x="5574252" y="3258900"/>
            <a:ext cx="579073" cy="22628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0DE7C4EF-38AB-4F48-B0F5-6C978EF6085F}"/>
              </a:ext>
            </a:extLst>
          </p:cNvPr>
          <p:cNvSpPr/>
          <p:nvPr/>
        </p:nvSpPr>
        <p:spPr>
          <a:xfrm>
            <a:off x="5595224" y="4709128"/>
            <a:ext cx="579073" cy="22628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1FDDA04C-5280-4820-880F-58C71CEB6734}"/>
              </a:ext>
            </a:extLst>
          </p:cNvPr>
          <p:cNvSpPr/>
          <p:nvPr/>
        </p:nvSpPr>
        <p:spPr>
          <a:xfrm>
            <a:off x="5623219" y="5364257"/>
            <a:ext cx="579073" cy="22628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33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37"/>
            <a:ext cx="12192000" cy="68087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20CF16-64AF-4076-9626-99DD772A117D}"/>
              </a:ext>
            </a:extLst>
          </p:cNvPr>
          <p:cNvSpPr txBox="1"/>
          <p:nvPr/>
        </p:nvSpPr>
        <p:spPr>
          <a:xfrm>
            <a:off x="536663" y="205452"/>
            <a:ext cx="66825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Black" panose="020B0A04020102020204" pitchFamily="34" charset="0"/>
              </a:rPr>
              <a:t>WORD FREQUENCY BY GENRE</a:t>
            </a:r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E8D72543-0608-42FB-BF5E-3D4B709E9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3" y="885539"/>
            <a:ext cx="2258246" cy="5495731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61847781-2336-48B9-9988-7227DA0B1178}"/>
              </a:ext>
            </a:extLst>
          </p:cNvPr>
          <p:cNvSpPr/>
          <p:nvPr/>
        </p:nvSpPr>
        <p:spPr>
          <a:xfrm>
            <a:off x="536663" y="1199843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FE2DD71-FB16-4431-B73C-0DA9FA0A8275}"/>
              </a:ext>
            </a:extLst>
          </p:cNvPr>
          <p:cNvSpPr/>
          <p:nvPr/>
        </p:nvSpPr>
        <p:spPr>
          <a:xfrm>
            <a:off x="532235" y="4044871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90FB884-B4A7-40FF-804B-333DC8F48EFA}"/>
              </a:ext>
            </a:extLst>
          </p:cNvPr>
          <p:cNvSpPr/>
          <p:nvPr/>
        </p:nvSpPr>
        <p:spPr>
          <a:xfrm>
            <a:off x="532236" y="4322309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A356F6D-9F8C-444F-9FC0-F6DFAB0FF6DE}"/>
              </a:ext>
            </a:extLst>
          </p:cNvPr>
          <p:cNvSpPr/>
          <p:nvPr/>
        </p:nvSpPr>
        <p:spPr>
          <a:xfrm>
            <a:off x="536661" y="4822271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4347FA2-5373-444D-B220-AEF0E6994E7D}"/>
              </a:ext>
            </a:extLst>
          </p:cNvPr>
          <p:cNvSpPr/>
          <p:nvPr/>
        </p:nvSpPr>
        <p:spPr>
          <a:xfrm>
            <a:off x="536662" y="5098819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2A9A40E-6A76-4EA5-A883-17A810C3E393}"/>
              </a:ext>
            </a:extLst>
          </p:cNvPr>
          <p:cNvSpPr/>
          <p:nvPr/>
        </p:nvSpPr>
        <p:spPr>
          <a:xfrm>
            <a:off x="564394" y="5353357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1545FE9-2D29-494E-9D82-16FC098B63ED}"/>
              </a:ext>
            </a:extLst>
          </p:cNvPr>
          <p:cNvSpPr/>
          <p:nvPr/>
        </p:nvSpPr>
        <p:spPr>
          <a:xfrm>
            <a:off x="511261" y="2745514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9DF8C55-0F1D-4840-BBC3-209D54411D98}"/>
              </a:ext>
            </a:extLst>
          </p:cNvPr>
          <p:cNvSpPr/>
          <p:nvPr/>
        </p:nvSpPr>
        <p:spPr>
          <a:xfrm>
            <a:off x="533866" y="2988689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D565F42-675C-4078-899F-F97DBD1DD5F9}"/>
              </a:ext>
            </a:extLst>
          </p:cNvPr>
          <p:cNvSpPr/>
          <p:nvPr/>
        </p:nvSpPr>
        <p:spPr>
          <a:xfrm>
            <a:off x="511262" y="3258900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CC9522-6005-4879-B08F-93AB8A09A5F9}"/>
              </a:ext>
            </a:extLst>
          </p:cNvPr>
          <p:cNvSpPr/>
          <p:nvPr/>
        </p:nvSpPr>
        <p:spPr>
          <a:xfrm>
            <a:off x="511263" y="3520261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23AAD4F-BA76-4CD3-BBAE-1BDBD4CD6235}"/>
              </a:ext>
            </a:extLst>
          </p:cNvPr>
          <p:cNvSpPr/>
          <p:nvPr/>
        </p:nvSpPr>
        <p:spPr>
          <a:xfrm>
            <a:off x="532235" y="3774424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C1A1C3A-6743-4FF2-92D8-602F417A7D19}"/>
              </a:ext>
            </a:extLst>
          </p:cNvPr>
          <p:cNvSpPr/>
          <p:nvPr/>
        </p:nvSpPr>
        <p:spPr>
          <a:xfrm>
            <a:off x="505668" y="2005058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4BB717E-B135-41A7-B439-4550ABF80D0D}"/>
              </a:ext>
            </a:extLst>
          </p:cNvPr>
          <p:cNvSpPr/>
          <p:nvPr/>
        </p:nvSpPr>
        <p:spPr>
          <a:xfrm>
            <a:off x="511260" y="2512422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BB2AB4E-30C7-483D-9FEC-41EFCFE95B16}"/>
              </a:ext>
            </a:extLst>
          </p:cNvPr>
          <p:cNvSpPr/>
          <p:nvPr/>
        </p:nvSpPr>
        <p:spPr>
          <a:xfrm>
            <a:off x="532232" y="1452024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30867F0-6057-402E-9B34-99F493F55688}"/>
              </a:ext>
            </a:extLst>
          </p:cNvPr>
          <p:cNvSpPr/>
          <p:nvPr/>
        </p:nvSpPr>
        <p:spPr>
          <a:xfrm>
            <a:off x="532233" y="1722471"/>
            <a:ext cx="579073" cy="2262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Imagen 22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DD58EB2A-8BDD-4258-B3E9-7E7E329D8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16" y="755225"/>
            <a:ext cx="1953551" cy="5611778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A50F5291-E777-40F0-8AE1-884F0F48FE71}"/>
              </a:ext>
            </a:extLst>
          </p:cNvPr>
          <p:cNvSpPr/>
          <p:nvPr/>
        </p:nvSpPr>
        <p:spPr>
          <a:xfrm>
            <a:off x="3124434" y="2845096"/>
            <a:ext cx="579073" cy="22628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39E5304-9877-4A9F-A942-C95B9637868E}"/>
              </a:ext>
            </a:extLst>
          </p:cNvPr>
          <p:cNvSpPr/>
          <p:nvPr/>
        </p:nvSpPr>
        <p:spPr>
          <a:xfrm>
            <a:off x="3143775" y="3602897"/>
            <a:ext cx="579073" cy="22628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A35F65F-7B9A-4271-A6C0-5050ABD37A44}"/>
              </a:ext>
            </a:extLst>
          </p:cNvPr>
          <p:cNvSpPr/>
          <p:nvPr/>
        </p:nvSpPr>
        <p:spPr>
          <a:xfrm>
            <a:off x="3263316" y="4359504"/>
            <a:ext cx="579073" cy="22628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F0DCE8D-1E19-48BF-8A77-17E3EF7D2341}"/>
              </a:ext>
            </a:extLst>
          </p:cNvPr>
          <p:cNvSpPr/>
          <p:nvPr/>
        </p:nvSpPr>
        <p:spPr>
          <a:xfrm>
            <a:off x="3210315" y="5116111"/>
            <a:ext cx="579073" cy="22628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75528E3-57F1-46DE-9FE7-B95E20941CDA}"/>
              </a:ext>
            </a:extLst>
          </p:cNvPr>
          <p:cNvSpPr/>
          <p:nvPr/>
        </p:nvSpPr>
        <p:spPr>
          <a:xfrm>
            <a:off x="3181991" y="5876489"/>
            <a:ext cx="579073" cy="22628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Imagen 28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CE49D470-693A-4AC7-92EA-D103ED831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20" y="544448"/>
            <a:ext cx="2132691" cy="6024304"/>
          </a:xfrm>
          <a:prstGeom prst="rect">
            <a:avLst/>
          </a:prstGeom>
        </p:spPr>
      </p:pic>
      <p:sp>
        <p:nvSpPr>
          <p:cNvPr id="30" name="Elipse 29">
            <a:extLst>
              <a:ext uri="{FF2B5EF4-FFF2-40B4-BE49-F238E27FC236}">
                <a16:creationId xmlns:a16="http://schemas.microsoft.com/office/drawing/2014/main" id="{2B5F9776-2A84-448F-98BD-99E61471E95D}"/>
              </a:ext>
            </a:extLst>
          </p:cNvPr>
          <p:cNvSpPr/>
          <p:nvPr/>
        </p:nvSpPr>
        <p:spPr>
          <a:xfrm>
            <a:off x="5560270" y="1129167"/>
            <a:ext cx="579073" cy="22628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F314F148-3A53-4E63-816F-98D7775B82A4}"/>
              </a:ext>
            </a:extLst>
          </p:cNvPr>
          <p:cNvSpPr/>
          <p:nvPr/>
        </p:nvSpPr>
        <p:spPr>
          <a:xfrm>
            <a:off x="5614713" y="1832693"/>
            <a:ext cx="579073" cy="22628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62477D7-A2B0-42B0-AAAC-6FACF58AB07E}"/>
              </a:ext>
            </a:extLst>
          </p:cNvPr>
          <p:cNvSpPr/>
          <p:nvPr/>
        </p:nvSpPr>
        <p:spPr>
          <a:xfrm>
            <a:off x="5574252" y="3258900"/>
            <a:ext cx="579073" cy="22628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0DE7C4EF-38AB-4F48-B0F5-6C978EF6085F}"/>
              </a:ext>
            </a:extLst>
          </p:cNvPr>
          <p:cNvSpPr/>
          <p:nvPr/>
        </p:nvSpPr>
        <p:spPr>
          <a:xfrm>
            <a:off x="5595224" y="4709128"/>
            <a:ext cx="579073" cy="22628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1FDDA04C-5280-4820-880F-58C71CEB6734}"/>
              </a:ext>
            </a:extLst>
          </p:cNvPr>
          <p:cNvSpPr/>
          <p:nvPr/>
        </p:nvSpPr>
        <p:spPr>
          <a:xfrm>
            <a:off x="5623219" y="5364257"/>
            <a:ext cx="579073" cy="22628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pic>
        <p:nvPicPr>
          <p:cNvPr id="36" name="Imagen 35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6E728635-D68B-4CAD-8AD0-6AF4557E78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82" y="363894"/>
            <a:ext cx="2318565" cy="6177854"/>
          </a:xfrm>
          <a:prstGeom prst="rect">
            <a:avLst/>
          </a:prstGeom>
        </p:spPr>
      </p:pic>
      <p:sp>
        <p:nvSpPr>
          <p:cNvPr id="37" name="Elipse 36">
            <a:extLst>
              <a:ext uri="{FF2B5EF4-FFF2-40B4-BE49-F238E27FC236}">
                <a16:creationId xmlns:a16="http://schemas.microsoft.com/office/drawing/2014/main" id="{4E9AE358-8778-4F5B-A30B-D028F9B8F81A}"/>
              </a:ext>
            </a:extLst>
          </p:cNvPr>
          <p:cNvSpPr/>
          <p:nvPr/>
        </p:nvSpPr>
        <p:spPr>
          <a:xfrm>
            <a:off x="8105173" y="940730"/>
            <a:ext cx="579073" cy="22628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1561DE46-F953-4C05-A6AF-4FB4E6784EFC}"/>
              </a:ext>
            </a:extLst>
          </p:cNvPr>
          <p:cNvSpPr/>
          <p:nvPr/>
        </p:nvSpPr>
        <p:spPr>
          <a:xfrm>
            <a:off x="8097152" y="2395916"/>
            <a:ext cx="579073" cy="22628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142966A4-0809-4A45-8FD2-11F7F5D92131}"/>
              </a:ext>
            </a:extLst>
          </p:cNvPr>
          <p:cNvSpPr/>
          <p:nvPr/>
        </p:nvSpPr>
        <p:spPr>
          <a:xfrm>
            <a:off x="8110039" y="3102561"/>
            <a:ext cx="579073" cy="22628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B5EDDAD-199B-41FF-9BFB-4BCB792E5DBF}"/>
              </a:ext>
            </a:extLst>
          </p:cNvPr>
          <p:cNvSpPr/>
          <p:nvPr/>
        </p:nvSpPr>
        <p:spPr>
          <a:xfrm>
            <a:off x="8128592" y="3851102"/>
            <a:ext cx="579073" cy="22628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72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680FD12-9D0C-445A-B68C-39870845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RECOMMENDER</a:t>
            </a:r>
          </a:p>
        </p:txBody>
      </p:sp>
    </p:spTree>
    <p:extLst>
      <p:ext uri="{BB962C8B-B14F-4D97-AF65-F5344CB8AC3E}">
        <p14:creationId xmlns:p14="http://schemas.microsoft.com/office/powerpoint/2010/main" val="3333123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FF0352-1E20-49EE-A05B-484469C2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LIMITATIONS AND PROJECTION</a:t>
            </a:r>
          </a:p>
        </p:txBody>
      </p:sp>
    </p:spTree>
    <p:extLst>
      <p:ext uri="{BB962C8B-B14F-4D97-AF65-F5344CB8AC3E}">
        <p14:creationId xmlns:p14="http://schemas.microsoft.com/office/powerpoint/2010/main" val="3052064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6269415-E40D-4DE9-AB1F-BEA98132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Black" panose="020B0A04020102020204" pitchFamily="34" charset="0"/>
              </a:rPr>
              <a:t>LIMITATIONS AND PROJECTION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356DD00-98E6-44DE-859A-9D6FE3112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408"/>
            <a:ext cx="4704184" cy="207219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Own data collection</a:t>
            </a:r>
          </a:p>
          <a:p>
            <a:r>
              <a:rPr lang="en-GB" dirty="0"/>
              <a:t>Small dataset</a:t>
            </a:r>
          </a:p>
          <a:p>
            <a:r>
              <a:rPr lang="en-GB" dirty="0"/>
              <a:t>Cleaning data</a:t>
            </a:r>
          </a:p>
          <a:p>
            <a:r>
              <a:rPr lang="en-GB" dirty="0"/>
              <a:t>Time</a:t>
            </a:r>
          </a:p>
          <a:p>
            <a:r>
              <a:rPr lang="en-GB" dirty="0"/>
              <a:t>Complexity data-model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C29EC624-5589-4D44-B2A8-6A9612825EB0}"/>
              </a:ext>
            </a:extLst>
          </p:cNvPr>
          <p:cNvSpPr/>
          <p:nvPr/>
        </p:nvSpPr>
        <p:spPr>
          <a:xfrm>
            <a:off x="2017552" y="1789153"/>
            <a:ext cx="88085" cy="263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0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38DCF-82E0-4A90-AD2C-89BEB65F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BC3B5-2728-4B54-ABD8-A84AD5E2A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408"/>
            <a:ext cx="10515600" cy="1510137"/>
          </a:xfrm>
        </p:spPr>
        <p:txBody>
          <a:bodyPr>
            <a:normAutofit/>
          </a:bodyPr>
          <a:lstStyle/>
          <a:p>
            <a:r>
              <a:rPr lang="en-GB" dirty="0"/>
              <a:t>Personal interest</a:t>
            </a:r>
          </a:p>
          <a:p>
            <a:r>
              <a:rPr lang="en-GB" dirty="0"/>
              <a:t>Recommender prototype</a:t>
            </a:r>
          </a:p>
          <a:p>
            <a:r>
              <a:rPr lang="en-GB" dirty="0"/>
              <a:t>Own data collection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6F58069-BFCF-4F82-ADB7-DAA29A747B1E}"/>
              </a:ext>
            </a:extLst>
          </p:cNvPr>
          <p:cNvSpPr txBox="1">
            <a:spLocks/>
          </p:cNvSpPr>
          <p:nvPr/>
        </p:nvSpPr>
        <p:spPr>
          <a:xfrm>
            <a:off x="5882081" y="3567619"/>
            <a:ext cx="5728282" cy="1861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7200" dirty="0"/>
              <a:t>CREATE SURVEY</a:t>
            </a:r>
          </a:p>
          <a:p>
            <a:r>
              <a:rPr lang="en-GB" sz="7200" dirty="0"/>
              <a:t>Technical features (author, genre, pages, format…)</a:t>
            </a:r>
          </a:p>
          <a:p>
            <a:r>
              <a:rPr lang="en-GB" sz="7200" dirty="0"/>
              <a:t>Characters (gender, age…)</a:t>
            </a:r>
          </a:p>
          <a:p>
            <a:r>
              <a:rPr lang="en-GB" sz="7200" dirty="0"/>
              <a:t>Main topics</a:t>
            </a:r>
          </a:p>
          <a:p>
            <a:r>
              <a:rPr lang="en-GB" sz="7200" dirty="0"/>
              <a:t>Reviews with selecting keywords</a:t>
            </a:r>
          </a:p>
          <a:p>
            <a:pPr marL="0" indent="0">
              <a:buNone/>
            </a:pPr>
            <a:r>
              <a:rPr lang="en-GB" sz="7200" dirty="0"/>
              <a:t>Descriptions </a:t>
            </a:r>
            <a:r>
              <a:rPr lang="en-GB" sz="7200" dirty="0">
                <a:sym typeface="Wingdings" panose="05000000000000000000" pitchFamily="2" charset="2"/>
              </a:rPr>
              <a:t> for text analysis</a:t>
            </a:r>
            <a:endParaRPr lang="en-GB" sz="7200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BD7D47B0-6761-48D9-A40C-6CA2D42D5F01}"/>
              </a:ext>
            </a:extLst>
          </p:cNvPr>
          <p:cNvCxnSpPr>
            <a:cxnSpLocks/>
          </p:cNvCxnSpPr>
          <p:nvPr/>
        </p:nvCxnSpPr>
        <p:spPr>
          <a:xfrm>
            <a:off x="3967993" y="3291781"/>
            <a:ext cx="1635853" cy="1036938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34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6269415-E40D-4DE9-AB1F-BEA98132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Black" panose="020B0A04020102020204" pitchFamily="34" charset="0"/>
              </a:rPr>
              <a:t>LIMITATIONS AND PROJECTION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356DD00-98E6-44DE-859A-9D6FE3112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408"/>
            <a:ext cx="4704184" cy="207219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Own data collection</a:t>
            </a:r>
          </a:p>
          <a:p>
            <a:r>
              <a:rPr lang="en-GB" dirty="0"/>
              <a:t>Small dataset</a:t>
            </a:r>
          </a:p>
          <a:p>
            <a:r>
              <a:rPr lang="en-GB" dirty="0"/>
              <a:t>Cleaning data</a:t>
            </a:r>
          </a:p>
          <a:p>
            <a:r>
              <a:rPr lang="en-GB" dirty="0"/>
              <a:t>Time</a:t>
            </a:r>
          </a:p>
          <a:p>
            <a:r>
              <a:rPr lang="en-GB" dirty="0"/>
              <a:t>Complexity data-model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4FDD2733-28DA-43F9-ACD2-189ED6A80E90}"/>
              </a:ext>
            </a:extLst>
          </p:cNvPr>
          <p:cNvSpPr txBox="1">
            <a:spLocks/>
          </p:cNvSpPr>
          <p:nvPr/>
        </p:nvSpPr>
        <p:spPr>
          <a:xfrm>
            <a:off x="5542384" y="2189408"/>
            <a:ext cx="4704184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Future?</a:t>
            </a:r>
          </a:p>
          <a:p>
            <a:pPr marL="0" indent="0">
              <a:buNone/>
            </a:pPr>
            <a:r>
              <a:rPr lang="en-GB" dirty="0"/>
              <a:t>Improve the project?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C29EC624-5589-4D44-B2A8-6A9612825EB0}"/>
              </a:ext>
            </a:extLst>
          </p:cNvPr>
          <p:cNvSpPr/>
          <p:nvPr/>
        </p:nvSpPr>
        <p:spPr>
          <a:xfrm>
            <a:off x="2017552" y="1789153"/>
            <a:ext cx="88085" cy="263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7CAA8AF7-7DC9-4723-823B-B6103A843AFC}"/>
              </a:ext>
            </a:extLst>
          </p:cNvPr>
          <p:cNvSpPr/>
          <p:nvPr/>
        </p:nvSpPr>
        <p:spPr>
          <a:xfrm>
            <a:off x="6580111" y="1789153"/>
            <a:ext cx="88085" cy="263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252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832C66F-935B-43E5-A7C1-62E6DA64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49" y="979896"/>
            <a:ext cx="10515600" cy="2852737"/>
          </a:xfrm>
        </p:spPr>
        <p:txBody>
          <a:bodyPr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THANKS!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9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2DFAC-7B80-464F-BBB0-0D1305E7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Black" panose="020B0A04020102020204" pitchFamily="34" charset="0"/>
              </a:rPr>
              <a:t>METHOD AND PROCESS</a:t>
            </a:r>
          </a:p>
        </p:txBody>
      </p:sp>
    </p:spTree>
    <p:extLst>
      <p:ext uri="{BB962C8B-B14F-4D97-AF65-F5344CB8AC3E}">
        <p14:creationId xmlns:p14="http://schemas.microsoft.com/office/powerpoint/2010/main" val="333868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2DFAC-7B80-464F-BBB0-0D1305E7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Black" panose="020B0A04020102020204" pitchFamily="34" charset="0"/>
              </a:rPr>
              <a:t>METHOD AND PROCESS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67FDBE-6BCA-489E-BD9A-58193C605AB8}"/>
              </a:ext>
            </a:extLst>
          </p:cNvPr>
          <p:cNvSpPr txBox="1"/>
          <p:nvPr/>
        </p:nvSpPr>
        <p:spPr>
          <a:xfrm>
            <a:off x="838200" y="1929468"/>
            <a:ext cx="274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425 rows, 23 columns</a:t>
            </a:r>
          </a:p>
        </p:txBody>
      </p:sp>
    </p:spTree>
    <p:extLst>
      <p:ext uri="{BB962C8B-B14F-4D97-AF65-F5344CB8AC3E}">
        <p14:creationId xmlns:p14="http://schemas.microsoft.com/office/powerpoint/2010/main" val="166955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2DFAC-7B80-464F-BBB0-0D1305E7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Black" panose="020B0A04020102020204" pitchFamily="34" charset="0"/>
              </a:rPr>
              <a:t>METHOD AND PROCESS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67FDBE-6BCA-489E-BD9A-58193C605AB8}"/>
              </a:ext>
            </a:extLst>
          </p:cNvPr>
          <p:cNvSpPr txBox="1"/>
          <p:nvPr/>
        </p:nvSpPr>
        <p:spPr>
          <a:xfrm>
            <a:off x="838200" y="1929468"/>
            <a:ext cx="274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425 rows, 23 columns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B8F6D88-9496-4D87-A7E8-34E8765BC8A1}"/>
              </a:ext>
            </a:extLst>
          </p:cNvPr>
          <p:cNvSpPr txBox="1"/>
          <p:nvPr/>
        </p:nvSpPr>
        <p:spPr>
          <a:xfrm>
            <a:off x="1115736" y="2625754"/>
            <a:ext cx="246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Cleaning &amp; Explore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6FD138-F9D9-411F-A52B-0BBCCF6AE4A7}"/>
              </a:ext>
            </a:extLst>
          </p:cNvPr>
          <p:cNvSpPr txBox="1"/>
          <p:nvPr/>
        </p:nvSpPr>
        <p:spPr>
          <a:xfrm>
            <a:off x="2348917" y="3091744"/>
            <a:ext cx="246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 Analysis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840065-137D-4AAF-AFD2-2957654F2D09}"/>
              </a:ext>
            </a:extLst>
          </p:cNvPr>
          <p:cNvSpPr txBox="1"/>
          <p:nvPr/>
        </p:nvSpPr>
        <p:spPr>
          <a:xfrm>
            <a:off x="3183621" y="3488611"/>
            <a:ext cx="373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Choose a model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FB56DD4-5AA1-43E7-B56E-E3ACD71BA4AB}"/>
              </a:ext>
            </a:extLst>
          </p:cNvPr>
          <p:cNvSpPr txBox="1"/>
          <p:nvPr/>
        </p:nvSpPr>
        <p:spPr>
          <a:xfrm>
            <a:off x="6995719" y="4738320"/>
            <a:ext cx="246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 clusters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C5FFA3A-3F2B-482F-8652-64E46BE07547}"/>
              </a:ext>
            </a:extLst>
          </p:cNvPr>
          <p:cNvSpPr txBox="1"/>
          <p:nvPr/>
        </p:nvSpPr>
        <p:spPr>
          <a:xfrm>
            <a:off x="7895439" y="5189625"/>
            <a:ext cx="246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Recommender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BD4FC7-ADE1-4590-B590-B61667339026}"/>
              </a:ext>
            </a:extLst>
          </p:cNvPr>
          <p:cNvSpPr txBox="1"/>
          <p:nvPr/>
        </p:nvSpPr>
        <p:spPr>
          <a:xfrm>
            <a:off x="5762538" y="4311899"/>
            <a:ext cx="246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Apply the model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A4E1B9-2F98-4577-BFA7-35B9126F8558}"/>
              </a:ext>
            </a:extLst>
          </p:cNvPr>
          <p:cNvSpPr txBox="1"/>
          <p:nvPr/>
        </p:nvSpPr>
        <p:spPr>
          <a:xfrm>
            <a:off x="4454554" y="3885478"/>
            <a:ext cx="246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Transform &amp; OHE</a:t>
            </a:r>
          </a:p>
        </p:txBody>
      </p:sp>
      <p:sp>
        <p:nvSpPr>
          <p:cNvPr id="11" name="Flecha: curvada hacia la derecha 10">
            <a:extLst>
              <a:ext uri="{FF2B5EF4-FFF2-40B4-BE49-F238E27FC236}">
                <a16:creationId xmlns:a16="http://schemas.microsoft.com/office/drawing/2014/main" id="{52D03E08-CBCD-44F1-B434-0EB28C286E19}"/>
              </a:ext>
            </a:extLst>
          </p:cNvPr>
          <p:cNvSpPr/>
          <p:nvPr/>
        </p:nvSpPr>
        <p:spPr>
          <a:xfrm rot="21223399">
            <a:off x="1992385" y="3067244"/>
            <a:ext cx="201336" cy="2302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Flecha: curvada hacia la derecha 13">
            <a:extLst>
              <a:ext uri="{FF2B5EF4-FFF2-40B4-BE49-F238E27FC236}">
                <a16:creationId xmlns:a16="http://schemas.microsoft.com/office/drawing/2014/main" id="{3ABC0579-EC25-4012-9480-30C547D25E68}"/>
              </a:ext>
            </a:extLst>
          </p:cNvPr>
          <p:cNvSpPr/>
          <p:nvPr/>
        </p:nvSpPr>
        <p:spPr>
          <a:xfrm rot="21223399">
            <a:off x="2938441" y="3470153"/>
            <a:ext cx="201336" cy="2302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Flecha: curvada hacia la derecha 14">
            <a:extLst>
              <a:ext uri="{FF2B5EF4-FFF2-40B4-BE49-F238E27FC236}">
                <a16:creationId xmlns:a16="http://schemas.microsoft.com/office/drawing/2014/main" id="{F2694DB9-3585-470D-9C5E-4FEBA0651BE9}"/>
              </a:ext>
            </a:extLst>
          </p:cNvPr>
          <p:cNvSpPr/>
          <p:nvPr/>
        </p:nvSpPr>
        <p:spPr>
          <a:xfrm rot="21223399">
            <a:off x="4192296" y="3868259"/>
            <a:ext cx="201336" cy="2302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Flecha: curvada hacia la derecha 15">
            <a:extLst>
              <a:ext uri="{FF2B5EF4-FFF2-40B4-BE49-F238E27FC236}">
                <a16:creationId xmlns:a16="http://schemas.microsoft.com/office/drawing/2014/main" id="{9112CFE0-610B-4E58-97EF-A3F66C39C025}"/>
              </a:ext>
            </a:extLst>
          </p:cNvPr>
          <p:cNvSpPr/>
          <p:nvPr/>
        </p:nvSpPr>
        <p:spPr>
          <a:xfrm rot="21223399">
            <a:off x="5462631" y="4298615"/>
            <a:ext cx="201336" cy="2302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Flecha: curvada hacia la derecha 16">
            <a:extLst>
              <a:ext uri="{FF2B5EF4-FFF2-40B4-BE49-F238E27FC236}">
                <a16:creationId xmlns:a16="http://schemas.microsoft.com/office/drawing/2014/main" id="{268681CC-15EF-4796-8205-017BBC1676EC}"/>
              </a:ext>
            </a:extLst>
          </p:cNvPr>
          <p:cNvSpPr/>
          <p:nvPr/>
        </p:nvSpPr>
        <p:spPr>
          <a:xfrm rot="21223399">
            <a:off x="6669845" y="4719082"/>
            <a:ext cx="201336" cy="2302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Flecha: curvada hacia la derecha 17">
            <a:extLst>
              <a:ext uri="{FF2B5EF4-FFF2-40B4-BE49-F238E27FC236}">
                <a16:creationId xmlns:a16="http://schemas.microsoft.com/office/drawing/2014/main" id="{3DCF3BAD-F40E-4E0A-A2F6-89DF1E96568A}"/>
              </a:ext>
            </a:extLst>
          </p:cNvPr>
          <p:cNvSpPr/>
          <p:nvPr/>
        </p:nvSpPr>
        <p:spPr>
          <a:xfrm rot="21223399">
            <a:off x="7555684" y="5163509"/>
            <a:ext cx="201336" cy="2302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85A2030-BCF8-4B8F-9321-8B9BCE34514D}"/>
              </a:ext>
            </a:extLst>
          </p:cNvPr>
          <p:cNvSpPr txBox="1"/>
          <p:nvPr/>
        </p:nvSpPr>
        <p:spPr>
          <a:xfrm>
            <a:off x="7391393" y="3878464"/>
            <a:ext cx="1737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Arial Narrow" panose="020B0606020202030204" pitchFamily="34" charset="0"/>
              </a:rPr>
              <a:t>Kmeans</a:t>
            </a:r>
            <a:r>
              <a:rPr lang="en-GB" sz="1400" dirty="0">
                <a:latin typeface="Arial Narrow" panose="020B0606020202030204" pitchFamily="34" charset="0"/>
              </a:rPr>
              <a:t> &amp; clusters</a:t>
            </a:r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63B9DA6C-C311-4135-8249-47DACF890B82}"/>
              </a:ext>
            </a:extLst>
          </p:cNvPr>
          <p:cNvSpPr/>
          <p:nvPr/>
        </p:nvSpPr>
        <p:spPr>
          <a:xfrm rot="12033914">
            <a:off x="7494292" y="4220822"/>
            <a:ext cx="98812" cy="170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11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D8B005F-BA15-4F2F-A53B-9CF6ADA3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VISUALS</a:t>
            </a:r>
          </a:p>
        </p:txBody>
      </p:sp>
    </p:spTree>
    <p:extLst>
      <p:ext uri="{BB962C8B-B14F-4D97-AF65-F5344CB8AC3E}">
        <p14:creationId xmlns:p14="http://schemas.microsoft.com/office/powerpoint/2010/main" val="232134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pic>
        <p:nvPicPr>
          <p:cNvPr id="7" name="Imagen 6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EDA1ABD-B203-443F-81A1-8BB5A9FF1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68" y="44840"/>
            <a:ext cx="9988024" cy="67376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628621-3CA5-432D-A3C4-5B16D01106FF}"/>
              </a:ext>
            </a:extLst>
          </p:cNvPr>
          <p:cNvSpPr txBox="1"/>
          <p:nvPr/>
        </p:nvSpPr>
        <p:spPr>
          <a:xfrm>
            <a:off x="637563" y="485963"/>
            <a:ext cx="5117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 Black" panose="020B0A04020102020204" pitchFamily="34" charset="0"/>
              </a:rPr>
              <a:t>PROPORTIONS BY GENRES</a:t>
            </a:r>
          </a:p>
        </p:txBody>
      </p:sp>
    </p:spTree>
    <p:extLst>
      <p:ext uri="{BB962C8B-B14F-4D97-AF65-F5344CB8AC3E}">
        <p14:creationId xmlns:p14="http://schemas.microsoft.com/office/powerpoint/2010/main" val="237346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42D02005-AB35-459B-A2B6-BCAF89F2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8"/>
            <a:ext cx="12192000" cy="6808763"/>
          </a:xfrm>
          <a:prstGeom prst="rect">
            <a:avLst/>
          </a:prstGeom>
        </p:spPr>
      </p:pic>
      <p:pic>
        <p:nvPicPr>
          <p:cNvPr id="7" name="Imagen 6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EDA1ABD-B203-443F-81A1-8BB5A9FF1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68" y="44840"/>
            <a:ext cx="9988024" cy="67376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35B01E-A59F-407A-AAEC-0C89FC5AEFC5}"/>
              </a:ext>
            </a:extLst>
          </p:cNvPr>
          <p:cNvSpPr txBox="1"/>
          <p:nvPr/>
        </p:nvSpPr>
        <p:spPr>
          <a:xfrm>
            <a:off x="878544" y="75531"/>
            <a:ext cx="2384773" cy="629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628621-3CA5-432D-A3C4-5B16D01106FF}"/>
              </a:ext>
            </a:extLst>
          </p:cNvPr>
          <p:cNvSpPr txBox="1"/>
          <p:nvPr/>
        </p:nvSpPr>
        <p:spPr>
          <a:xfrm>
            <a:off x="637563" y="485963"/>
            <a:ext cx="5117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 Black" panose="020B0A04020102020204" pitchFamily="34" charset="0"/>
              </a:rPr>
              <a:t>PROPORTIONS BY GENRES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E906993-7253-45EA-A516-E96D2815E87D}"/>
              </a:ext>
            </a:extLst>
          </p:cNvPr>
          <p:cNvSpPr/>
          <p:nvPr/>
        </p:nvSpPr>
        <p:spPr>
          <a:xfrm rot="19684441">
            <a:off x="4016029" y="4611574"/>
            <a:ext cx="1230620" cy="10209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63AE80C-8F63-4D0E-981C-ABA9D8D35587}"/>
              </a:ext>
            </a:extLst>
          </p:cNvPr>
          <p:cNvSpPr/>
          <p:nvPr/>
        </p:nvSpPr>
        <p:spPr>
          <a:xfrm rot="19684441">
            <a:off x="7437680" y="1193454"/>
            <a:ext cx="1437570" cy="11243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2370D9A-96E5-464C-8629-BF610479D92E}"/>
              </a:ext>
            </a:extLst>
          </p:cNvPr>
          <p:cNvSpPr/>
          <p:nvPr/>
        </p:nvSpPr>
        <p:spPr>
          <a:xfrm rot="19684441">
            <a:off x="5543517" y="2933069"/>
            <a:ext cx="1528431" cy="11101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630099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BA9B5"/>
      </a:accent1>
      <a:accent2>
        <a:srgbClr val="76ADA1"/>
      </a:accent2>
      <a:accent3>
        <a:srgbClr val="81AB90"/>
      </a:accent3>
      <a:accent4>
        <a:srgbClr val="79AD76"/>
      </a:accent4>
      <a:accent5>
        <a:srgbClr val="92A87F"/>
      </a:accent5>
      <a:accent6>
        <a:srgbClr val="9FA571"/>
      </a:accent6>
      <a:hlink>
        <a:srgbClr val="AC7466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240</Words>
  <Application>Microsoft Office PowerPoint</Application>
  <PresentationFormat>Panorámica</PresentationFormat>
  <Paragraphs>86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Arial Narrow</vt:lpstr>
      <vt:lpstr>Avenir Next LT Pro</vt:lpstr>
      <vt:lpstr>Footlight MT Light</vt:lpstr>
      <vt:lpstr>ArchVTI</vt:lpstr>
      <vt:lpstr>BOOK RECOMMENDER PROTOTYPE</vt:lpstr>
      <vt:lpstr>INTRODUCTION</vt:lpstr>
      <vt:lpstr>INTRODUCTION</vt:lpstr>
      <vt:lpstr>METHOD AND PROCESS</vt:lpstr>
      <vt:lpstr>METHOD AND PROCESS</vt:lpstr>
      <vt:lpstr>METHOD AND PROCESS</vt:lpstr>
      <vt:lpstr>VISUALS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RECOMMENDER</vt:lpstr>
      <vt:lpstr>LIMITATIONS AND PROJECTION</vt:lpstr>
      <vt:lpstr>LIMITATIONS AND PROJECTION</vt:lpstr>
      <vt:lpstr>LIMITATIONS AND PROJECTION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RECOMMENDER PROTOTYPE</dc:title>
  <dc:creator>Isaac Ponce</dc:creator>
  <cp:lastModifiedBy>Isaac Ponce</cp:lastModifiedBy>
  <cp:revision>2</cp:revision>
  <dcterms:created xsi:type="dcterms:W3CDTF">2021-07-29T20:48:03Z</dcterms:created>
  <dcterms:modified xsi:type="dcterms:W3CDTF">2021-07-29T23:30:05Z</dcterms:modified>
</cp:coreProperties>
</file>