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8" r:id="rId5"/>
    <p:sldId id="258" r:id="rId6"/>
    <p:sldId id="269" r:id="rId7"/>
    <p:sldId id="270" r:id="rId8"/>
    <p:sldId id="274" r:id="rId9"/>
    <p:sldId id="271" r:id="rId10"/>
    <p:sldId id="262" r:id="rId11"/>
    <p:sldId id="263" r:id="rId12"/>
  </p:sldIdLst>
  <p:sldSz cx="18288000" cy="10287000"/>
  <p:notesSz cx="6858000" cy="9144000"/>
  <p:embeddedFontLs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gg8nrVrQIHCebcnYX+6Ez5Wxm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0C7109-C5AB-4898-B54B-1CCE95067129}">
  <a:tblStyle styleId="{B90C7109-C5AB-4898-B54B-1CCE950671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9" d="100"/>
          <a:sy n="69" d="100"/>
        </p:scale>
        <p:origin x="834" y="3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yron Piedra Cueva" userId="068bae8a93b77619" providerId="LiveId" clId="{A78F547A-FAEA-4359-A82E-FBB82FA2AFFD}"/>
    <pc:docChg chg="undo custSel addSld delSld modSld sldOrd">
      <pc:chgData name="Byron Piedra Cueva" userId="068bae8a93b77619" providerId="LiveId" clId="{A78F547A-FAEA-4359-A82E-FBB82FA2AFFD}" dt="2025-05-17T03:08:02.168" v="182" actId="1076"/>
      <pc:docMkLst>
        <pc:docMk/>
      </pc:docMkLst>
      <pc:sldChg chg="modSp mod">
        <pc:chgData name="Byron Piedra Cueva" userId="068bae8a93b77619" providerId="LiveId" clId="{A78F547A-FAEA-4359-A82E-FBB82FA2AFFD}" dt="2025-05-17T03:03:29.262" v="111" actId="1076"/>
        <pc:sldMkLst>
          <pc:docMk/>
          <pc:sldMk cId="0" sldId="256"/>
        </pc:sldMkLst>
        <pc:spChg chg="mod">
          <ac:chgData name="Byron Piedra Cueva" userId="068bae8a93b77619" providerId="LiveId" clId="{A78F547A-FAEA-4359-A82E-FBB82FA2AFFD}" dt="2025-05-17T03:03:29.262" v="111" actId="1076"/>
          <ac:spMkLst>
            <pc:docMk/>
            <pc:sldMk cId="0" sldId="256"/>
            <ac:spMk id="85" creationId="{00000000-0000-0000-0000-000000000000}"/>
          </ac:spMkLst>
        </pc:spChg>
      </pc:sldChg>
      <pc:sldChg chg="modSp mod">
        <pc:chgData name="Byron Piedra Cueva" userId="068bae8a93b77619" providerId="LiveId" clId="{A78F547A-FAEA-4359-A82E-FBB82FA2AFFD}" dt="2025-05-17T03:00:54.861" v="90" actId="1076"/>
        <pc:sldMkLst>
          <pc:docMk/>
          <pc:sldMk cId="0" sldId="257"/>
        </pc:sldMkLst>
        <pc:spChg chg="mod">
          <ac:chgData name="Byron Piedra Cueva" userId="068bae8a93b77619" providerId="LiveId" clId="{A78F547A-FAEA-4359-A82E-FBB82FA2AFFD}" dt="2025-05-17T03:00:54.861" v="90" actId="1076"/>
          <ac:spMkLst>
            <pc:docMk/>
            <pc:sldMk cId="0" sldId="257"/>
            <ac:spMk id="107" creationId="{00000000-0000-0000-0000-000000000000}"/>
          </ac:spMkLst>
        </pc:spChg>
      </pc:sldChg>
      <pc:sldChg chg="del">
        <pc:chgData name="Byron Piedra Cueva" userId="068bae8a93b77619" providerId="LiveId" clId="{A78F547A-FAEA-4359-A82E-FBB82FA2AFFD}" dt="2025-05-17T02:30:27.579" v="7" actId="2696"/>
        <pc:sldMkLst>
          <pc:docMk/>
          <pc:sldMk cId="0" sldId="261"/>
        </pc:sldMkLst>
      </pc:sldChg>
      <pc:sldChg chg="addSp delSp modSp mod">
        <pc:chgData name="Byron Piedra Cueva" userId="068bae8a93b77619" providerId="LiveId" clId="{A78F547A-FAEA-4359-A82E-FBB82FA2AFFD}" dt="2025-05-17T02:31:26.341" v="10" actId="1076"/>
        <pc:sldMkLst>
          <pc:docMk/>
          <pc:sldMk cId="0" sldId="262"/>
        </pc:sldMkLst>
        <pc:spChg chg="mod">
          <ac:chgData name="Byron Piedra Cueva" userId="068bae8a93b77619" providerId="LiveId" clId="{A78F547A-FAEA-4359-A82E-FBB82FA2AFFD}" dt="2025-05-17T02:30:22.136" v="6" actId="1076"/>
          <ac:spMkLst>
            <pc:docMk/>
            <pc:sldMk cId="0" sldId="262"/>
            <ac:spMk id="192" creationId="{00000000-0000-0000-0000-000000000000}"/>
          </ac:spMkLst>
        </pc:spChg>
        <pc:picChg chg="add mod">
          <ac:chgData name="Byron Piedra Cueva" userId="068bae8a93b77619" providerId="LiveId" clId="{A78F547A-FAEA-4359-A82E-FBB82FA2AFFD}" dt="2025-05-17T02:31:26.341" v="10" actId="1076"/>
          <ac:picMkLst>
            <pc:docMk/>
            <pc:sldMk cId="0" sldId="262"/>
            <ac:picMk id="3" creationId="{E5C656FF-E78A-0C0D-03AF-0B6416EA4AB4}"/>
          </ac:picMkLst>
        </pc:picChg>
        <pc:picChg chg="del">
          <ac:chgData name="Byron Piedra Cueva" userId="068bae8a93b77619" providerId="LiveId" clId="{A78F547A-FAEA-4359-A82E-FBB82FA2AFFD}" dt="2025-05-17T02:30:02.059" v="1" actId="478"/>
          <ac:picMkLst>
            <pc:docMk/>
            <pc:sldMk cId="0" sldId="262"/>
            <ac:picMk id="191" creationId="{00000000-0000-0000-0000-000000000000}"/>
          </ac:picMkLst>
        </pc:picChg>
      </pc:sldChg>
      <pc:sldChg chg="addSp delSp modSp mod">
        <pc:chgData name="Byron Piedra Cueva" userId="068bae8a93b77619" providerId="LiveId" clId="{A78F547A-FAEA-4359-A82E-FBB82FA2AFFD}" dt="2025-05-17T02:49:31.637" v="86" actId="1076"/>
        <pc:sldMkLst>
          <pc:docMk/>
          <pc:sldMk cId="0" sldId="263"/>
        </pc:sldMkLst>
        <pc:spChg chg="add del mod">
          <ac:chgData name="Byron Piedra Cueva" userId="068bae8a93b77619" providerId="LiveId" clId="{A78F547A-FAEA-4359-A82E-FBB82FA2AFFD}" dt="2025-05-17T02:46:46.499" v="75" actId="478"/>
          <ac:spMkLst>
            <pc:docMk/>
            <pc:sldMk cId="0" sldId="263"/>
            <ac:spMk id="3" creationId="{63BD5932-B4E7-A795-A5C9-FBD4EA9E743D}"/>
          </ac:spMkLst>
        </pc:spChg>
        <pc:spChg chg="mod">
          <ac:chgData name="Byron Piedra Cueva" userId="068bae8a93b77619" providerId="LiveId" clId="{A78F547A-FAEA-4359-A82E-FBB82FA2AFFD}" dt="2025-05-17T02:49:31.637" v="86" actId="1076"/>
          <ac:spMkLst>
            <pc:docMk/>
            <pc:sldMk cId="0" sldId="263"/>
            <ac:spMk id="200" creationId="{00000000-0000-0000-0000-000000000000}"/>
          </ac:spMkLst>
        </pc:spChg>
      </pc:sldChg>
      <pc:sldChg chg="addSp modSp mod">
        <pc:chgData name="Byron Piedra Cueva" userId="068bae8a93b77619" providerId="LiveId" clId="{A78F547A-FAEA-4359-A82E-FBB82FA2AFFD}" dt="2025-05-17T03:08:02.168" v="182" actId="1076"/>
        <pc:sldMkLst>
          <pc:docMk/>
          <pc:sldMk cId="3247117544" sldId="270"/>
        </pc:sldMkLst>
        <pc:spChg chg="mod">
          <ac:chgData name="Byron Piedra Cueva" userId="068bae8a93b77619" providerId="LiveId" clId="{A78F547A-FAEA-4359-A82E-FBB82FA2AFFD}" dt="2025-05-17T02:42:01.509" v="54" actId="1076"/>
          <ac:spMkLst>
            <pc:docMk/>
            <pc:sldMk cId="3247117544" sldId="270"/>
            <ac:spMk id="3" creationId="{7AF04411-418E-33B8-2585-0DD843522BC8}"/>
          </ac:spMkLst>
        </pc:spChg>
        <pc:picChg chg="add mod">
          <ac:chgData name="Byron Piedra Cueva" userId="068bae8a93b77619" providerId="LiveId" clId="{A78F547A-FAEA-4359-A82E-FBB82FA2AFFD}" dt="2025-05-17T03:07:57.841" v="180" actId="1076"/>
          <ac:picMkLst>
            <pc:docMk/>
            <pc:sldMk cId="3247117544" sldId="270"/>
            <ac:picMk id="5" creationId="{3DFF40FD-2434-83C8-5169-54C26DE2ECEF}"/>
          </ac:picMkLst>
        </pc:picChg>
        <pc:picChg chg="add mod">
          <ac:chgData name="Byron Piedra Cueva" userId="068bae8a93b77619" providerId="LiveId" clId="{A78F547A-FAEA-4359-A82E-FBB82FA2AFFD}" dt="2025-05-17T03:08:02.168" v="182" actId="1076"/>
          <ac:picMkLst>
            <pc:docMk/>
            <pc:sldMk cId="3247117544" sldId="270"/>
            <ac:picMk id="7" creationId="{9DB44440-6817-2367-8F7D-D092B040C456}"/>
          </ac:picMkLst>
        </pc:picChg>
      </pc:sldChg>
      <pc:sldChg chg="modSp mod">
        <pc:chgData name="Byron Piedra Cueva" userId="068bae8a93b77619" providerId="LiveId" clId="{A78F547A-FAEA-4359-A82E-FBB82FA2AFFD}" dt="2025-05-17T03:04:34.333" v="148" actId="20577"/>
        <pc:sldMkLst>
          <pc:docMk/>
          <pc:sldMk cId="1820616355" sldId="271"/>
        </pc:sldMkLst>
        <pc:spChg chg="mod">
          <ac:chgData name="Byron Piedra Cueva" userId="068bae8a93b77619" providerId="LiveId" clId="{A78F547A-FAEA-4359-A82E-FBB82FA2AFFD}" dt="2025-05-17T03:04:34.333" v="148" actId="20577"/>
          <ac:spMkLst>
            <pc:docMk/>
            <pc:sldMk cId="1820616355" sldId="271"/>
            <ac:spMk id="117" creationId="{49590B06-6ABE-1FCA-FAD2-2A23FE621610}"/>
          </ac:spMkLst>
        </pc:spChg>
      </pc:sldChg>
      <pc:sldChg chg="add del">
        <pc:chgData name="Byron Piedra Cueva" userId="068bae8a93b77619" providerId="LiveId" clId="{A78F547A-FAEA-4359-A82E-FBB82FA2AFFD}" dt="2025-05-17T02:42:49.906" v="58" actId="2696"/>
        <pc:sldMkLst>
          <pc:docMk/>
          <pc:sldMk cId="1817583890" sldId="272"/>
        </pc:sldMkLst>
      </pc:sldChg>
      <pc:sldChg chg="add del">
        <pc:chgData name="Byron Piedra Cueva" userId="068bae8a93b77619" providerId="LiveId" clId="{A78F547A-FAEA-4359-A82E-FBB82FA2AFFD}" dt="2025-05-17T02:42:45.194" v="57" actId="2696"/>
        <pc:sldMkLst>
          <pc:docMk/>
          <pc:sldMk cId="2569165741" sldId="273"/>
        </pc:sldMkLst>
      </pc:sldChg>
      <pc:sldChg chg="addSp delSp modSp add mod ord">
        <pc:chgData name="Byron Piedra Cueva" userId="068bae8a93b77619" providerId="LiveId" clId="{A78F547A-FAEA-4359-A82E-FBB82FA2AFFD}" dt="2025-05-17T03:04:51.963" v="175" actId="20577"/>
        <pc:sldMkLst>
          <pc:docMk/>
          <pc:sldMk cId="193241583" sldId="274"/>
        </pc:sldMkLst>
        <pc:spChg chg="add del mod">
          <ac:chgData name="Byron Piedra Cueva" userId="068bae8a93b77619" providerId="LiveId" clId="{A78F547A-FAEA-4359-A82E-FBB82FA2AFFD}" dt="2025-05-17T02:41:18.140" v="45" actId="478"/>
          <ac:spMkLst>
            <pc:docMk/>
            <pc:sldMk cId="193241583" sldId="274"/>
            <ac:spMk id="6" creationId="{8E0D14B9-EEC3-3513-38B2-580C667FD072}"/>
          </ac:spMkLst>
        </pc:spChg>
        <pc:spChg chg="add del">
          <ac:chgData name="Byron Piedra Cueva" userId="068bae8a93b77619" providerId="LiveId" clId="{A78F547A-FAEA-4359-A82E-FBB82FA2AFFD}" dt="2025-05-17T02:38:17.376" v="38" actId="478"/>
          <ac:spMkLst>
            <pc:docMk/>
            <pc:sldMk cId="193241583" sldId="274"/>
            <ac:spMk id="8" creationId="{EDA01914-B843-51CE-82D5-74BCF1C554C9}"/>
          </ac:spMkLst>
        </pc:spChg>
        <pc:spChg chg="add mod">
          <ac:chgData name="Byron Piedra Cueva" userId="068bae8a93b77619" providerId="LiveId" clId="{A78F547A-FAEA-4359-A82E-FBB82FA2AFFD}" dt="2025-05-17T02:42:16.044" v="56" actId="14100"/>
          <ac:spMkLst>
            <pc:docMk/>
            <pc:sldMk cId="193241583" sldId="274"/>
            <ac:spMk id="12" creationId="{CD9B3C08-49F5-2900-1058-B5BC30AB0E91}"/>
          </ac:spMkLst>
        </pc:spChg>
        <pc:spChg chg="mod">
          <ac:chgData name="Byron Piedra Cueva" userId="068bae8a93b77619" providerId="LiveId" clId="{A78F547A-FAEA-4359-A82E-FBB82FA2AFFD}" dt="2025-05-17T03:04:51.963" v="175" actId="20577"/>
          <ac:spMkLst>
            <pc:docMk/>
            <pc:sldMk cId="193241583" sldId="274"/>
            <ac:spMk id="117" creationId="{8C005021-199A-6D0E-25E1-D3F9C438D630}"/>
          </ac:spMkLst>
        </pc:spChg>
        <pc:graphicFrameChg chg="del modGraphic">
          <ac:chgData name="Byron Piedra Cueva" userId="068bae8a93b77619" providerId="LiveId" clId="{A78F547A-FAEA-4359-A82E-FBB82FA2AFFD}" dt="2025-05-17T02:33:04.224" v="26" actId="478"/>
          <ac:graphicFrameMkLst>
            <pc:docMk/>
            <pc:sldMk cId="193241583" sldId="274"/>
            <ac:graphicFrameMk id="4" creationId="{03CA4DA6-9FF9-FE77-08C8-2482C6287B18}"/>
          </ac:graphicFrameMkLst>
        </pc:graphicFrameChg>
        <pc:picChg chg="add mod">
          <ac:chgData name="Byron Piedra Cueva" userId="068bae8a93b77619" providerId="LiveId" clId="{A78F547A-FAEA-4359-A82E-FBB82FA2AFFD}" dt="2025-05-17T02:38:45.325" v="42" actId="1076"/>
          <ac:picMkLst>
            <pc:docMk/>
            <pc:sldMk cId="193241583" sldId="274"/>
            <ac:picMk id="3" creationId="{1C3F0AC5-E021-BCB5-D378-A184AABE5DC1}"/>
          </ac:picMkLst>
        </pc:picChg>
        <pc:picChg chg="add mod">
          <ac:chgData name="Byron Piedra Cueva" userId="068bae8a93b77619" providerId="LiveId" clId="{A78F547A-FAEA-4359-A82E-FBB82FA2AFFD}" dt="2025-05-17T02:38:51.887" v="44" actId="1076"/>
          <ac:picMkLst>
            <pc:docMk/>
            <pc:sldMk cId="193241583" sldId="274"/>
            <ac:picMk id="10" creationId="{844C34DB-2FCF-08C1-E276-D55AC2C7F0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89c74d9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2089c74d9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6C8619D8-2F6A-E5D5-CEE6-22D261EA8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89c74d98_0_6:notes">
            <a:extLst>
              <a:ext uri="{FF2B5EF4-FFF2-40B4-BE49-F238E27FC236}">
                <a16:creationId xmlns:a16="http://schemas.microsoft.com/office/drawing/2014/main" id="{0D41E4D8-938B-F519-5BE9-F2980578C0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2089c74d98_0_6:notes">
            <a:extLst>
              <a:ext uri="{FF2B5EF4-FFF2-40B4-BE49-F238E27FC236}">
                <a16:creationId xmlns:a16="http://schemas.microsoft.com/office/drawing/2014/main" id="{52314414-AA9C-718E-A77E-765C84781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193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DE679CC8-BF9A-4826-2A66-EF35F0738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2FE433AD-A2DD-B6D3-57FA-D1E66A2334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>
            <a:extLst>
              <a:ext uri="{FF2B5EF4-FFF2-40B4-BE49-F238E27FC236}">
                <a16:creationId xmlns:a16="http://schemas.microsoft.com/office/drawing/2014/main" id="{5ECDCB2A-F0ED-0AEA-6FD7-2C0172B2C0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156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EF798D0E-20DC-F4E2-D5CF-8DFC2F6A0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4352A7E3-7214-9B22-A3CC-3CD5A4DA76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>
            <a:extLst>
              <a:ext uri="{FF2B5EF4-FFF2-40B4-BE49-F238E27FC236}">
                <a16:creationId xmlns:a16="http://schemas.microsoft.com/office/drawing/2014/main" id="{BA49A8C9-FB16-8959-2396-43F8681672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1106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2CDA26A1-1393-7199-F7D2-EDA0E0FBF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01FAE59B-7A71-9EA7-DB77-6E62AD7730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>
            <a:extLst>
              <a:ext uri="{FF2B5EF4-FFF2-40B4-BE49-F238E27FC236}">
                <a16:creationId xmlns:a16="http://schemas.microsoft.com/office/drawing/2014/main" id="{DDD0B2F7-2448-70C4-8BEA-0EAFF74544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550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7055B79E-88B4-4904-4FAA-66DB67542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C1112FC7-1792-029E-4FB9-75BB30D710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>
            <a:extLst>
              <a:ext uri="{FF2B5EF4-FFF2-40B4-BE49-F238E27FC236}">
                <a16:creationId xmlns:a16="http://schemas.microsoft.com/office/drawing/2014/main" id="{DAFA22D1-67B6-F361-41AF-2B84CC5F35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63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8100000">
            <a:off x="14324902" y="1469072"/>
            <a:ext cx="4879847" cy="15755995"/>
          </a:xfrm>
          <a:custGeom>
            <a:avLst/>
            <a:gdLst/>
            <a:ahLst/>
            <a:cxnLst/>
            <a:rect l="l" t="t" r="r" b="b"/>
            <a:pathLst>
              <a:path w="4879847" h="15755995" extrusionOk="0">
                <a:moveTo>
                  <a:pt x="0" y="0"/>
                </a:moveTo>
                <a:lnTo>
                  <a:pt x="4879847" y="0"/>
                </a:lnTo>
                <a:lnTo>
                  <a:pt x="4879847" y="15755996"/>
                </a:lnTo>
                <a:lnTo>
                  <a:pt x="0" y="157559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20" b="-52989"/>
            </a:stretch>
          </a:blip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85" name="Google Shape;85;p1"/>
          <p:cNvSpPr txBox="1"/>
          <p:nvPr/>
        </p:nvSpPr>
        <p:spPr>
          <a:xfrm>
            <a:off x="886920" y="4846262"/>
            <a:ext cx="14048508" cy="3053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3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 b="1" dirty="0">
                <a:latin typeface="Open Sans" panose="020B0606030504020204" pitchFamily="34" charset="0"/>
              </a:rPr>
              <a:t>M</a:t>
            </a:r>
            <a:r>
              <a:rPr lang="es-419" sz="80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odelos</a:t>
            </a:r>
            <a:r>
              <a:rPr lang="es-419" sz="8000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de aprendizaje no supervisado</a:t>
            </a:r>
            <a:endParaRPr lang="en-US" sz="1100" dirty="0"/>
          </a:p>
        </p:txBody>
      </p:sp>
      <p:sp>
        <p:nvSpPr>
          <p:cNvPr id="86" name="Google Shape;86;p1"/>
          <p:cNvSpPr/>
          <p:nvPr/>
        </p:nvSpPr>
        <p:spPr>
          <a:xfrm rot="2700000">
            <a:off x="521329" y="-3317944"/>
            <a:ext cx="2336254" cy="7543272"/>
          </a:xfrm>
          <a:custGeom>
            <a:avLst/>
            <a:gdLst/>
            <a:ahLst/>
            <a:cxnLst/>
            <a:rect l="l" t="t" r="r" b="b"/>
            <a:pathLst>
              <a:path w="2336254" h="7543272" extrusionOk="0">
                <a:moveTo>
                  <a:pt x="0" y="0"/>
                </a:moveTo>
                <a:lnTo>
                  <a:pt x="2336254" y="0"/>
                </a:lnTo>
                <a:lnTo>
                  <a:pt x="2336254" y="7543273"/>
                </a:lnTo>
                <a:lnTo>
                  <a:pt x="0" y="7543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20" b="-52989"/>
            </a:stretch>
          </a:blip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87" name="Google Shape;87;p1"/>
          <p:cNvSpPr/>
          <p:nvPr/>
        </p:nvSpPr>
        <p:spPr>
          <a:xfrm rot="2708328">
            <a:off x="9786933" y="8499369"/>
            <a:ext cx="4018080" cy="395626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2708328">
            <a:off x="16181728" y="6542130"/>
            <a:ext cx="4018080" cy="518660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2708328">
            <a:off x="12319185" y="8489343"/>
            <a:ext cx="4018080" cy="3956261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8328">
            <a:off x="16243905" y="1811602"/>
            <a:ext cx="4018080" cy="5186608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8328">
            <a:off x="-1930035" y="-2608220"/>
            <a:ext cx="4018080" cy="5186608"/>
          </a:xfrm>
          <a:prstGeom prst="rect">
            <a:avLst/>
          </a:pr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/>
        </p:nvSpPr>
        <p:spPr>
          <a:xfrm>
            <a:off x="1182225" y="1648490"/>
            <a:ext cx="5818500" cy="10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69" b="1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Resultados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2327223" y="3644667"/>
            <a:ext cx="876828" cy="718999"/>
          </a:xfrm>
          <a:custGeom>
            <a:avLst/>
            <a:gdLst/>
            <a:ahLst/>
            <a:cxnLst/>
            <a:rect l="l" t="t" r="r" b="b"/>
            <a:pathLst>
              <a:path w="876828" h="718999" extrusionOk="0">
                <a:moveTo>
                  <a:pt x="0" y="0"/>
                </a:moveTo>
                <a:lnTo>
                  <a:pt x="876828" y="0"/>
                </a:lnTo>
                <a:lnTo>
                  <a:pt x="876828" y="718998"/>
                </a:lnTo>
                <a:lnTo>
                  <a:pt x="0" y="718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s-419"/>
          </a:p>
        </p:txBody>
      </p:sp>
      <p:grpSp>
        <p:nvGrpSpPr>
          <p:cNvPr id="185" name="Google Shape;185;p6"/>
          <p:cNvGrpSpPr/>
          <p:nvPr/>
        </p:nvGrpSpPr>
        <p:grpSpPr>
          <a:xfrm>
            <a:off x="-522109" y="-2588027"/>
            <a:ext cx="19917789" cy="3266948"/>
            <a:chOff x="0" y="-47625"/>
            <a:chExt cx="5245803" cy="860425"/>
          </a:xfrm>
        </p:grpSpPr>
        <p:sp>
          <p:nvSpPr>
            <p:cNvPr id="186" name="Google Shape;186;p6"/>
            <p:cNvSpPr/>
            <p:nvPr/>
          </p:nvSpPr>
          <p:spPr>
            <a:xfrm>
              <a:off x="0" y="0"/>
              <a:ext cx="5245803" cy="812800"/>
            </a:xfrm>
            <a:custGeom>
              <a:avLst/>
              <a:gdLst/>
              <a:ahLst/>
              <a:cxnLst/>
              <a:rect l="l" t="t" r="r" b="b"/>
              <a:pathLst>
                <a:path w="5245803" h="812800" extrusionOk="0">
                  <a:moveTo>
                    <a:pt x="0" y="0"/>
                  </a:moveTo>
                  <a:lnTo>
                    <a:pt x="5245803" y="0"/>
                  </a:lnTo>
                  <a:lnTo>
                    <a:pt x="524580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87" name="Google Shape;187;p6"/>
            <p:cNvSpPr txBox="1"/>
            <p:nvPr/>
          </p:nvSpPr>
          <p:spPr>
            <a:xfrm>
              <a:off x="0" y="-47625"/>
              <a:ext cx="5245803" cy="860425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p6"/>
          <p:cNvGrpSpPr/>
          <p:nvPr/>
        </p:nvGrpSpPr>
        <p:grpSpPr>
          <a:xfrm>
            <a:off x="-378128" y="9530823"/>
            <a:ext cx="19917789" cy="3266948"/>
            <a:chOff x="0" y="-47625"/>
            <a:chExt cx="5245803" cy="860425"/>
          </a:xfrm>
        </p:grpSpPr>
        <p:sp>
          <p:nvSpPr>
            <p:cNvPr id="189" name="Google Shape;189;p6"/>
            <p:cNvSpPr/>
            <p:nvPr/>
          </p:nvSpPr>
          <p:spPr>
            <a:xfrm>
              <a:off x="0" y="0"/>
              <a:ext cx="5245803" cy="812800"/>
            </a:xfrm>
            <a:custGeom>
              <a:avLst/>
              <a:gdLst/>
              <a:ahLst/>
              <a:cxnLst/>
              <a:rect l="l" t="t" r="r" b="b"/>
              <a:pathLst>
                <a:path w="5245803" h="812800" extrusionOk="0">
                  <a:moveTo>
                    <a:pt x="0" y="0"/>
                  </a:moveTo>
                  <a:lnTo>
                    <a:pt x="5245803" y="0"/>
                  </a:lnTo>
                  <a:lnTo>
                    <a:pt x="524580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90" name="Google Shape;190;p6"/>
            <p:cNvSpPr txBox="1"/>
            <p:nvPr/>
          </p:nvSpPr>
          <p:spPr>
            <a:xfrm>
              <a:off x="0" y="-47625"/>
              <a:ext cx="5245803" cy="860425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6"/>
          <p:cNvSpPr txBox="1"/>
          <p:nvPr/>
        </p:nvSpPr>
        <p:spPr>
          <a:xfrm>
            <a:off x="1182225" y="3028663"/>
            <a:ext cx="6616500" cy="659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KMeans_Cluster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0 y 1 coinciden completamente con </a:t>
            </a: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DBSCAN_Cluster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2. Es decir, todos los puntos que K-</a:t>
            </a: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Means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agrupó en los </a:t>
            </a: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clusters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0 y 1, DBSCAN los agrupó en el mismo </a:t>
            </a: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cluster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(2). Esto sugiere que DBSCAN ve estos dos grupos como parte de un mismo conjunto denso o núcleo de datos.</a:t>
            </a:r>
          </a:p>
          <a:p>
            <a:pPr marL="0" lvl="0" indent="0" algn="l" rtl="0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rgbClr val="2A2E3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KMeans_Cluster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2 fue dividido por DBSCAN en dos grupos: 4,081 puntos en </a:t>
            </a: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DBSCAN_Cluster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0 7,426 puntos en </a:t>
            </a: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DBSCAN_Cluster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1</a:t>
            </a:r>
          </a:p>
          <a:p>
            <a:pPr marL="0" lvl="0" indent="0" algn="l" rtl="0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Esto indica que </a:t>
            </a: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KMeans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metió todo ese grupo en un solo "saco", pero DBSCAN identificó dos subgrupos estructuralmente diferentes, lo que es una señal de que DBSCAN detecta mejor la forma y densidad de los datos, especialmente en </a:t>
            </a: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clusters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no esféricos o con diferente densidad.</a:t>
            </a:r>
          </a:p>
          <a:p>
            <a:pPr marL="0" marR="0" lvl="0" indent="0" algn="l" rtl="0">
              <a:lnSpc>
                <a:spcPct val="14004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2A2E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C656FF-E78A-0C0D-03AF-0B6416EA4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277" y="4029653"/>
            <a:ext cx="5204352" cy="29175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089c74d98_0_6"/>
          <p:cNvSpPr/>
          <p:nvPr/>
        </p:nvSpPr>
        <p:spPr>
          <a:xfrm rot="-9976565">
            <a:off x="11215296" y="-959429"/>
            <a:ext cx="3893977" cy="12572829"/>
          </a:xfrm>
          <a:custGeom>
            <a:avLst/>
            <a:gdLst/>
            <a:ahLst/>
            <a:cxnLst/>
            <a:rect l="l" t="t" r="r" b="b"/>
            <a:pathLst>
              <a:path w="3889773" h="12559257" extrusionOk="0">
                <a:moveTo>
                  <a:pt x="0" y="0"/>
                </a:moveTo>
                <a:lnTo>
                  <a:pt x="3889773" y="0"/>
                </a:lnTo>
                <a:lnTo>
                  <a:pt x="3889773" y="12559257"/>
                </a:lnTo>
                <a:lnTo>
                  <a:pt x="0" y="12559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43" t="-40817" b="-52988"/>
            </a:stretch>
          </a:blip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98" name="Google Shape;198;g22089c74d98_0_6"/>
          <p:cNvSpPr/>
          <p:nvPr/>
        </p:nvSpPr>
        <p:spPr>
          <a:xfrm>
            <a:off x="10929595" y="-600420"/>
            <a:ext cx="9617378" cy="11495582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solidFill>
            <a:srgbClr val="791632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2089c74d98_0_6"/>
          <p:cNvSpPr txBox="1"/>
          <p:nvPr/>
        </p:nvSpPr>
        <p:spPr>
          <a:xfrm>
            <a:off x="1066375" y="2123813"/>
            <a:ext cx="4858800" cy="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46" b="1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Conclusión</a:t>
            </a:r>
            <a:endParaRPr dirty="0"/>
          </a:p>
        </p:txBody>
      </p:sp>
      <p:sp>
        <p:nvSpPr>
          <p:cNvPr id="200" name="Google Shape;200;g22089c74d98_0_6"/>
          <p:cNvSpPr txBox="1"/>
          <p:nvPr/>
        </p:nvSpPr>
        <p:spPr>
          <a:xfrm>
            <a:off x="1066372" y="4285202"/>
            <a:ext cx="8412900" cy="3877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60"/>
              </a:lnSpc>
            </a:pPr>
            <a:r>
              <a:rPr lang="es-419" sz="1800" dirty="0">
                <a:solidFill>
                  <a:srgbClr val="2A2E3A"/>
                </a:solidFill>
                <a:latin typeface="Montserrat"/>
              </a:rPr>
              <a:t>Este proyecto permitió identificar tres perfiles distintos de productos mediante </a:t>
            </a:r>
            <a:r>
              <a:rPr lang="es-419" sz="1800" dirty="0" err="1">
                <a:solidFill>
                  <a:srgbClr val="2A2E3A"/>
                </a:solidFill>
                <a:latin typeface="Montserrat"/>
              </a:rPr>
              <a:t>clustering</a:t>
            </a:r>
            <a:r>
              <a:rPr lang="es-419" sz="1800" dirty="0">
                <a:solidFill>
                  <a:srgbClr val="2A2E3A"/>
                </a:solidFill>
                <a:latin typeface="Montserrat"/>
              </a:rPr>
              <a:t>, revelando diferencias por antigüedad, categoría y tipo de vendedor. K-</a:t>
            </a:r>
            <a:r>
              <a:rPr lang="es-419" sz="1800" dirty="0" err="1">
                <a:solidFill>
                  <a:srgbClr val="2A2E3A"/>
                </a:solidFill>
                <a:latin typeface="Montserrat"/>
              </a:rPr>
              <a:t>Means</a:t>
            </a:r>
            <a:r>
              <a:rPr lang="es-419" sz="1800" dirty="0">
                <a:solidFill>
                  <a:srgbClr val="2A2E3A"/>
                </a:solidFill>
                <a:latin typeface="Montserrat"/>
              </a:rPr>
              <a:t> segmentó de forma general y eficiente, mientras que DBSCAN ofreció una visión más granular, detectando subgrupos y ruido. </a:t>
            </a:r>
            <a:endParaRPr lang="es-419" sz="1800" dirty="0">
              <a:solidFill>
                <a:srgbClr val="2A2E3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No se analizó las relaciones semánticas o contextuales: Métodos como el PCA trabajan solo con variaciones en los atributos numéricos, sin considerar relaciones semánticas o contextuales de los títulos y descripciones. Los campos como </a:t>
            </a: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Product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Cluster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Category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Label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 no se usaron directamente porque no estaban </a:t>
            </a:r>
            <a:r>
              <a:rPr lang="es-419" sz="1800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numerizados</a:t>
            </a:r>
            <a:r>
              <a:rPr lang="es-419" sz="1800" dirty="0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800" dirty="0">
              <a:solidFill>
                <a:srgbClr val="2A2E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g22089c74d98_0_6"/>
          <p:cNvSpPr/>
          <p:nvPr/>
        </p:nvSpPr>
        <p:spPr>
          <a:xfrm>
            <a:off x="200924" y="0"/>
            <a:ext cx="865632" cy="1794020"/>
          </a:xfrm>
          <a:custGeom>
            <a:avLst/>
            <a:gdLst/>
            <a:ahLst/>
            <a:cxnLst/>
            <a:rect l="l" t="t" r="r" b="b"/>
            <a:pathLst>
              <a:path w="812800" h="1204040" extrusionOk="0">
                <a:moveTo>
                  <a:pt x="0" y="0"/>
                </a:moveTo>
                <a:lnTo>
                  <a:pt x="609600" y="0"/>
                </a:lnTo>
                <a:lnTo>
                  <a:pt x="812800" y="602020"/>
                </a:lnTo>
                <a:lnTo>
                  <a:pt x="609600" y="1204040"/>
                </a:lnTo>
                <a:lnTo>
                  <a:pt x="0" y="1204040"/>
                </a:lnTo>
                <a:lnTo>
                  <a:pt x="203200" y="602020"/>
                </a:lnTo>
                <a:lnTo>
                  <a:pt x="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202" name="Google Shape;202;g22089c74d98_0_6"/>
          <p:cNvSpPr/>
          <p:nvPr/>
        </p:nvSpPr>
        <p:spPr>
          <a:xfrm>
            <a:off x="1066372" y="0"/>
            <a:ext cx="865632" cy="1794020"/>
          </a:xfrm>
          <a:custGeom>
            <a:avLst/>
            <a:gdLst/>
            <a:ahLst/>
            <a:cxnLst/>
            <a:rect l="l" t="t" r="r" b="b"/>
            <a:pathLst>
              <a:path w="812800" h="1204040" extrusionOk="0">
                <a:moveTo>
                  <a:pt x="0" y="0"/>
                </a:moveTo>
                <a:lnTo>
                  <a:pt x="609600" y="0"/>
                </a:lnTo>
                <a:lnTo>
                  <a:pt x="812800" y="602020"/>
                </a:lnTo>
                <a:lnTo>
                  <a:pt x="609600" y="1204040"/>
                </a:lnTo>
                <a:lnTo>
                  <a:pt x="0" y="1204040"/>
                </a:lnTo>
                <a:lnTo>
                  <a:pt x="203200" y="602020"/>
                </a:lnTo>
                <a:lnTo>
                  <a:pt x="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8231041">
            <a:off x="13216914" y="-2949524"/>
            <a:ext cx="3889773" cy="12559257"/>
          </a:xfrm>
          <a:custGeom>
            <a:avLst/>
            <a:gdLst/>
            <a:ahLst/>
            <a:cxnLst/>
            <a:rect l="l" t="t" r="r" b="b"/>
            <a:pathLst>
              <a:path w="3889773" h="12559257" extrusionOk="0">
                <a:moveTo>
                  <a:pt x="0" y="0"/>
                </a:moveTo>
                <a:lnTo>
                  <a:pt x="3889773" y="0"/>
                </a:lnTo>
                <a:lnTo>
                  <a:pt x="3889773" y="12559257"/>
                </a:lnTo>
                <a:lnTo>
                  <a:pt x="0" y="12559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20" b="-52989"/>
            </a:stretch>
          </a:blipFill>
          <a:ln>
            <a:noFill/>
          </a:ln>
        </p:spPr>
        <p:txBody>
          <a:bodyPr/>
          <a:lstStyle/>
          <a:p>
            <a:endParaRPr lang="es-419"/>
          </a:p>
        </p:txBody>
      </p:sp>
      <p:grpSp>
        <p:nvGrpSpPr>
          <p:cNvPr id="97" name="Google Shape;97;p2"/>
          <p:cNvGrpSpPr/>
          <p:nvPr/>
        </p:nvGrpSpPr>
        <p:grpSpPr>
          <a:xfrm rot="-2468074">
            <a:off x="13858621" y="4724128"/>
            <a:ext cx="8739806" cy="5505414"/>
            <a:chOff x="0" y="-47625"/>
            <a:chExt cx="2301842" cy="1449986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2301842" cy="1402361"/>
            </a:xfrm>
            <a:custGeom>
              <a:avLst/>
              <a:gdLst/>
              <a:ahLst/>
              <a:cxnLst/>
              <a:rect l="l" t="t" r="r" b="b"/>
              <a:pathLst>
                <a:path w="2301842" h="1402361" extrusionOk="0">
                  <a:moveTo>
                    <a:pt x="0" y="0"/>
                  </a:moveTo>
                  <a:lnTo>
                    <a:pt x="2301842" y="0"/>
                  </a:lnTo>
                  <a:lnTo>
                    <a:pt x="2301842" y="1402361"/>
                  </a:lnTo>
                  <a:lnTo>
                    <a:pt x="0" y="1402361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0" y="-47625"/>
              <a:ext cx="2301842" cy="144998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2"/>
          <p:cNvGrpSpPr/>
          <p:nvPr/>
        </p:nvGrpSpPr>
        <p:grpSpPr>
          <a:xfrm rot="-2468074">
            <a:off x="15372766" y="6211268"/>
            <a:ext cx="4609127" cy="5054368"/>
            <a:chOff x="0" y="-47625"/>
            <a:chExt cx="1213926" cy="1331192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1213926" cy="1283567"/>
            </a:xfrm>
            <a:custGeom>
              <a:avLst/>
              <a:gdLst/>
              <a:ahLst/>
              <a:cxnLst/>
              <a:rect l="l" t="t" r="r" b="b"/>
              <a:pathLst>
                <a:path w="1213926" h="1283567" extrusionOk="0">
                  <a:moveTo>
                    <a:pt x="0" y="0"/>
                  </a:moveTo>
                  <a:lnTo>
                    <a:pt x="1213926" y="0"/>
                  </a:lnTo>
                  <a:lnTo>
                    <a:pt x="1213926" y="1283567"/>
                  </a:lnTo>
                  <a:lnTo>
                    <a:pt x="0" y="12835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0" y="-47625"/>
              <a:ext cx="1213926" cy="1331192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10977613" y="0"/>
            <a:ext cx="7310387" cy="8224186"/>
            <a:chOff x="0" y="0"/>
            <a:chExt cx="5370413" cy="6041715"/>
          </a:xfrm>
        </p:grpSpPr>
        <p:sp>
          <p:nvSpPr>
            <p:cNvPr id="104" name="Google Shape;104;p2"/>
            <p:cNvSpPr/>
            <p:nvPr/>
          </p:nvSpPr>
          <p:spPr>
            <a:xfrm>
              <a:off x="0" y="0"/>
              <a:ext cx="5370413" cy="6041715"/>
            </a:xfrm>
            <a:custGeom>
              <a:avLst/>
              <a:gdLst/>
              <a:ahLst/>
              <a:cxnLst/>
              <a:rect l="l" t="t" r="r" b="b"/>
              <a:pathLst>
                <a:path w="5370413" h="6041715" extrusionOk="0">
                  <a:moveTo>
                    <a:pt x="5370413" y="0"/>
                  </a:moveTo>
                  <a:lnTo>
                    <a:pt x="5370413" y="6041715"/>
                  </a:lnTo>
                  <a:cubicBezTo>
                    <a:pt x="3580275" y="4027810"/>
                    <a:pt x="1790138" y="2013905"/>
                    <a:pt x="0" y="0"/>
                  </a:cubicBezTo>
                  <a:lnTo>
                    <a:pt x="5370413" y="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0" y="0"/>
              <a:ext cx="5370413" cy="6041715"/>
            </a:xfrm>
            <a:custGeom>
              <a:avLst/>
              <a:gdLst/>
              <a:ahLst/>
              <a:cxnLst/>
              <a:rect l="l" t="t" r="r" b="b"/>
              <a:pathLst>
                <a:path w="5370413" h="6041715" extrusionOk="0">
                  <a:moveTo>
                    <a:pt x="5370413" y="0"/>
                  </a:moveTo>
                  <a:lnTo>
                    <a:pt x="5370413" y="6041715"/>
                  </a:lnTo>
                  <a:cubicBezTo>
                    <a:pt x="3580275" y="4027810"/>
                    <a:pt x="1790138" y="2013905"/>
                    <a:pt x="0" y="0"/>
                  </a:cubicBezTo>
                  <a:lnTo>
                    <a:pt x="5370413" y="0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2"/>
          <p:cNvSpPr txBox="1"/>
          <p:nvPr/>
        </p:nvSpPr>
        <p:spPr>
          <a:xfrm>
            <a:off x="8071826" y="2898997"/>
            <a:ext cx="9675847" cy="6466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Aprendizaje</a:t>
            </a: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Automatico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Byron Piedra ; Christian Garcia; </a:t>
            </a:r>
          </a:p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Damaris Alarcon; Ivan Cherrez</a:t>
            </a:r>
          </a:p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99034"/>
              </a:lnSpc>
            </a:pPr>
            <a:r>
              <a:rPr lang="es-419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Implementación y Análisis de modelos de aprendizaje </a:t>
            </a:r>
          </a:p>
          <a:p>
            <a:pPr>
              <a:lnSpc>
                <a:spcPct val="199034"/>
              </a:lnSpc>
            </a:pPr>
            <a:r>
              <a:rPr lang="es-419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Supervisados.</a:t>
            </a: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lnSpc>
                <a:spcPct val="199034"/>
              </a:lnSpc>
            </a:pPr>
            <a:endParaRPr lang="en-US" sz="18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Semana 3</a:t>
            </a:r>
          </a:p>
          <a:p>
            <a:pPr marL="0" marR="0" lvl="0" indent="0" algn="l" rtl="0">
              <a:lnSpc>
                <a:spcPct val="19903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Monserrat"/>
              <a:ea typeface="Montserrat"/>
              <a:cs typeface="Montserrat"/>
              <a:sym typeface="Montserrat"/>
            </a:endParaRPr>
          </a:p>
          <a:p>
            <a:pPr>
              <a:buNone/>
            </a:pPr>
            <a:r>
              <a:rPr lang="es-419" sz="2000" dirty="0">
                <a:effectLst/>
                <a:latin typeface="Monserrat"/>
              </a:rPr>
              <a:t>GLADYS MARIA VILLEGAS RUGE</a:t>
            </a:r>
            <a:r>
              <a:rPr lang="es-419" sz="2400" dirty="0">
                <a:effectLst/>
                <a:latin typeface="Monserrat"/>
              </a:rPr>
              <a:t>L</a:t>
            </a:r>
          </a:p>
          <a:p>
            <a:pPr>
              <a:buNone/>
            </a:pPr>
            <a:br>
              <a:rPr lang="es-419" sz="2400" b="0" i="0" dirty="0">
                <a:solidFill>
                  <a:srgbClr val="666666"/>
                </a:solidFill>
                <a:effectLst/>
                <a:latin typeface="Open Sans" panose="020B0606030504020204" pitchFamily="34" charset="0"/>
              </a:rPr>
            </a:br>
            <a:endParaRPr sz="18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009957" y="1104661"/>
            <a:ext cx="1034934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dk1"/>
                </a:solidFill>
                <a:latin typeface="Montserrat"/>
                <a:sym typeface="Montserrat"/>
              </a:rPr>
              <a:t>TALLER COLABORATIVO</a:t>
            </a:r>
            <a:endParaRPr sz="1100" dirty="0"/>
          </a:p>
        </p:txBody>
      </p:sp>
      <p:sp>
        <p:nvSpPr>
          <p:cNvPr id="108" name="Google Shape;108;p2"/>
          <p:cNvSpPr txBox="1"/>
          <p:nvPr/>
        </p:nvSpPr>
        <p:spPr>
          <a:xfrm>
            <a:off x="3628069" y="3067070"/>
            <a:ext cx="4764738" cy="609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Nombre de la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materia</a:t>
            </a:r>
            <a:endParaRPr lang="en-US" sz="24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dk1"/>
                </a:solidFill>
                <a:latin typeface="Montserrat"/>
                <a:sym typeface="Montserrat"/>
              </a:rPr>
              <a:t>Integrantes</a:t>
            </a:r>
            <a:endParaRPr lang="en-US" sz="2400" b="1" dirty="0">
              <a:solidFill>
                <a:schemeClr val="dk1"/>
              </a:solidFill>
              <a:latin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Nombre de la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tarea</a:t>
            </a:r>
            <a:endParaRPr lang="en-US" sz="24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Unidad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Montserrat"/>
              <a:sym typeface="Montserrat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Nombre del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Profesor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Fecha</a:t>
            </a:r>
            <a:endParaRPr dirty="0"/>
          </a:p>
        </p:txBody>
      </p:sp>
      <p:cxnSp>
        <p:nvCxnSpPr>
          <p:cNvPr id="109" name="Google Shape;109;p2"/>
          <p:cNvCxnSpPr/>
          <p:nvPr/>
        </p:nvCxnSpPr>
        <p:spPr>
          <a:xfrm rot="10800000" flipH="1">
            <a:off x="7452633" y="3067070"/>
            <a:ext cx="14967" cy="3829030"/>
          </a:xfrm>
          <a:prstGeom prst="straightConnector1">
            <a:avLst/>
          </a:prstGeom>
          <a:noFill/>
          <a:ln w="38100" cap="flat" cmpd="sng">
            <a:solidFill>
              <a:srgbClr val="052A47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0" name="Google Shape;110;p2"/>
          <p:cNvGrpSpPr/>
          <p:nvPr/>
        </p:nvGrpSpPr>
        <p:grpSpPr>
          <a:xfrm rot="2694003">
            <a:off x="-4438949" y="6839950"/>
            <a:ext cx="8739806" cy="5505414"/>
            <a:chOff x="0" y="-47625"/>
            <a:chExt cx="2301842" cy="1449986"/>
          </a:xfrm>
        </p:grpSpPr>
        <p:sp>
          <p:nvSpPr>
            <p:cNvPr id="111" name="Google Shape;111;p2"/>
            <p:cNvSpPr/>
            <p:nvPr/>
          </p:nvSpPr>
          <p:spPr>
            <a:xfrm>
              <a:off x="0" y="0"/>
              <a:ext cx="2301842" cy="1402361"/>
            </a:xfrm>
            <a:custGeom>
              <a:avLst/>
              <a:gdLst/>
              <a:ahLst/>
              <a:cxnLst/>
              <a:rect l="l" t="t" r="r" b="b"/>
              <a:pathLst>
                <a:path w="2301842" h="1402361" extrusionOk="0">
                  <a:moveTo>
                    <a:pt x="0" y="0"/>
                  </a:moveTo>
                  <a:lnTo>
                    <a:pt x="2301842" y="0"/>
                  </a:lnTo>
                  <a:lnTo>
                    <a:pt x="2301842" y="1402361"/>
                  </a:lnTo>
                  <a:lnTo>
                    <a:pt x="0" y="1402361"/>
                  </a:lnTo>
                  <a:close/>
                </a:path>
              </a:pathLst>
            </a:custGeom>
            <a:solidFill>
              <a:srgbClr val="791632"/>
            </a:solidFill>
            <a:ln>
              <a:noFill/>
            </a:ln>
          </p:spPr>
          <p:txBody>
            <a:bodyPr/>
            <a:lstStyle/>
            <a:p>
              <a:endParaRPr lang="es-419"/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0" y="-47625"/>
              <a:ext cx="2301842" cy="1449986"/>
            </a:xfrm>
            <a:prstGeom prst="rect">
              <a:avLst/>
            </a:prstGeom>
            <a:solidFill>
              <a:srgbClr val="791632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 rot="-9976565">
            <a:off x="11215296" y="-959429"/>
            <a:ext cx="3893977" cy="12572829"/>
          </a:xfrm>
          <a:custGeom>
            <a:avLst/>
            <a:gdLst/>
            <a:ahLst/>
            <a:cxnLst/>
            <a:rect l="l" t="t" r="r" b="b"/>
            <a:pathLst>
              <a:path w="3889773" h="12559257" extrusionOk="0">
                <a:moveTo>
                  <a:pt x="0" y="0"/>
                </a:moveTo>
                <a:lnTo>
                  <a:pt x="3889773" y="0"/>
                </a:lnTo>
                <a:lnTo>
                  <a:pt x="3889773" y="12559257"/>
                </a:lnTo>
                <a:lnTo>
                  <a:pt x="0" y="12559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82" t="-40820" b="-52989"/>
            </a:stretch>
          </a:blip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45" name="Google Shape;145;p9"/>
          <p:cNvSpPr/>
          <p:nvPr/>
        </p:nvSpPr>
        <p:spPr>
          <a:xfrm>
            <a:off x="9349945" y="2462555"/>
            <a:ext cx="9617378" cy="11495582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solidFill>
            <a:srgbClr val="791632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/>
          <p:nvPr/>
        </p:nvSpPr>
        <p:spPr>
          <a:xfrm>
            <a:off x="1066374" y="2123813"/>
            <a:ext cx="5334425" cy="1625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 err="1">
                <a:solidFill>
                  <a:srgbClr val="2A2E3A"/>
                </a:solidFill>
                <a:latin typeface="Montserrat"/>
                <a:ea typeface="Montserrat"/>
                <a:cs typeface="Montserrat"/>
                <a:sym typeface="Montserrat"/>
              </a:rPr>
              <a:t>Objetivo</a:t>
            </a:r>
            <a:endParaRPr sz="2400" b="1" dirty="0"/>
          </a:p>
        </p:txBody>
      </p:sp>
      <p:sp>
        <p:nvSpPr>
          <p:cNvPr id="147" name="Google Shape;147;p9"/>
          <p:cNvSpPr txBox="1"/>
          <p:nvPr/>
        </p:nvSpPr>
        <p:spPr>
          <a:xfrm>
            <a:off x="851613" y="5064076"/>
            <a:ext cx="1731000" cy="15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750" b="1">
                <a:solidFill>
                  <a:srgbClr val="79163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>
              <a:solidFill>
                <a:srgbClr val="791632"/>
              </a:solidFill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2582613" y="5326985"/>
            <a:ext cx="7370207" cy="218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32" dirty="0">
                <a:solidFill>
                  <a:srgbClr val="2A2E3A"/>
                </a:solidFill>
                <a:latin typeface="Montserrat"/>
              </a:rPr>
              <a:t>Implementar y analizar modelos de aprendizaje no supervisado (K-</a:t>
            </a:r>
            <a:r>
              <a:rPr lang="es-419" sz="2032" dirty="0" err="1">
                <a:solidFill>
                  <a:srgbClr val="2A2E3A"/>
                </a:solidFill>
                <a:latin typeface="Montserrat"/>
              </a:rPr>
              <a:t>means</a:t>
            </a:r>
            <a:r>
              <a:rPr lang="es-419" sz="2032" dirty="0">
                <a:solidFill>
                  <a:srgbClr val="2A2E3A"/>
                </a:solidFill>
                <a:latin typeface="Montserrat"/>
              </a:rPr>
              <a:t>, DBSCAN, PCA y t-SNE) para segmentar perfiles de usuario o cliente en un entorno tecnológico. Visualizar resultados, comparar métodos y comunicar conclusiones de forma técnica y visual.</a:t>
            </a:r>
            <a:endParaRPr sz="2032" dirty="0">
              <a:solidFill>
                <a:srgbClr val="2A2E3A"/>
              </a:solidFill>
              <a:latin typeface="Montserrat"/>
            </a:endParaRPr>
          </a:p>
        </p:txBody>
      </p:sp>
      <p:sp>
        <p:nvSpPr>
          <p:cNvPr id="153" name="Google Shape;153;p9"/>
          <p:cNvSpPr/>
          <p:nvPr/>
        </p:nvSpPr>
        <p:spPr>
          <a:xfrm>
            <a:off x="200924" y="0"/>
            <a:ext cx="865632" cy="1794020"/>
          </a:xfrm>
          <a:custGeom>
            <a:avLst/>
            <a:gdLst/>
            <a:ahLst/>
            <a:cxnLst/>
            <a:rect l="l" t="t" r="r" b="b"/>
            <a:pathLst>
              <a:path w="812800" h="1204040" extrusionOk="0">
                <a:moveTo>
                  <a:pt x="0" y="0"/>
                </a:moveTo>
                <a:lnTo>
                  <a:pt x="609600" y="0"/>
                </a:lnTo>
                <a:lnTo>
                  <a:pt x="812800" y="602020"/>
                </a:lnTo>
                <a:lnTo>
                  <a:pt x="609600" y="1204040"/>
                </a:lnTo>
                <a:lnTo>
                  <a:pt x="0" y="1204040"/>
                </a:lnTo>
                <a:lnTo>
                  <a:pt x="203200" y="602020"/>
                </a:lnTo>
                <a:lnTo>
                  <a:pt x="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54" name="Google Shape;154;p9"/>
          <p:cNvSpPr/>
          <p:nvPr/>
        </p:nvSpPr>
        <p:spPr>
          <a:xfrm>
            <a:off x="1066372" y="0"/>
            <a:ext cx="865632" cy="1794020"/>
          </a:xfrm>
          <a:custGeom>
            <a:avLst/>
            <a:gdLst/>
            <a:ahLst/>
            <a:cxnLst/>
            <a:rect l="l" t="t" r="r" b="b"/>
            <a:pathLst>
              <a:path w="812800" h="1204040" extrusionOk="0">
                <a:moveTo>
                  <a:pt x="0" y="0"/>
                </a:moveTo>
                <a:lnTo>
                  <a:pt x="609600" y="0"/>
                </a:lnTo>
                <a:lnTo>
                  <a:pt x="812800" y="602020"/>
                </a:lnTo>
                <a:lnTo>
                  <a:pt x="609600" y="1204040"/>
                </a:lnTo>
                <a:lnTo>
                  <a:pt x="0" y="1204040"/>
                </a:lnTo>
                <a:lnTo>
                  <a:pt x="203200" y="602020"/>
                </a:lnTo>
                <a:lnTo>
                  <a:pt x="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>
          <a:extLst>
            <a:ext uri="{FF2B5EF4-FFF2-40B4-BE49-F238E27FC236}">
              <a16:creationId xmlns:a16="http://schemas.microsoft.com/office/drawing/2014/main" id="{356DE368-00E5-596A-7469-BF70B2A80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089c74d98_0_6">
            <a:extLst>
              <a:ext uri="{FF2B5EF4-FFF2-40B4-BE49-F238E27FC236}">
                <a16:creationId xmlns:a16="http://schemas.microsoft.com/office/drawing/2014/main" id="{FA3A0427-1C8E-86B5-79EA-2C779A1BCFBD}"/>
              </a:ext>
            </a:extLst>
          </p:cNvPr>
          <p:cNvSpPr/>
          <p:nvPr/>
        </p:nvSpPr>
        <p:spPr>
          <a:xfrm rot="-9976565">
            <a:off x="11215296" y="-959429"/>
            <a:ext cx="3893977" cy="12572829"/>
          </a:xfrm>
          <a:custGeom>
            <a:avLst/>
            <a:gdLst/>
            <a:ahLst/>
            <a:cxnLst/>
            <a:rect l="l" t="t" r="r" b="b"/>
            <a:pathLst>
              <a:path w="3889773" h="12559257" extrusionOk="0">
                <a:moveTo>
                  <a:pt x="0" y="0"/>
                </a:moveTo>
                <a:lnTo>
                  <a:pt x="3889773" y="0"/>
                </a:lnTo>
                <a:lnTo>
                  <a:pt x="3889773" y="12559257"/>
                </a:lnTo>
                <a:lnTo>
                  <a:pt x="0" y="125592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25743" t="-40817" b="-52988"/>
            </a:stretch>
          </a:blip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98" name="Google Shape;198;g22089c74d98_0_6">
            <a:extLst>
              <a:ext uri="{FF2B5EF4-FFF2-40B4-BE49-F238E27FC236}">
                <a16:creationId xmlns:a16="http://schemas.microsoft.com/office/drawing/2014/main" id="{D54DB9D1-042B-5A25-6D4B-37F90C2DF3E7}"/>
              </a:ext>
            </a:extLst>
          </p:cNvPr>
          <p:cNvSpPr/>
          <p:nvPr/>
        </p:nvSpPr>
        <p:spPr>
          <a:xfrm>
            <a:off x="10929595" y="-600420"/>
            <a:ext cx="9617378" cy="11495582"/>
          </a:xfrm>
          <a:custGeom>
            <a:avLst/>
            <a:gdLst/>
            <a:ahLst/>
            <a:cxnLst/>
            <a:rect l="l" t="t" r="r" b="b"/>
            <a:pathLst>
              <a:path w="8606155" h="10286874" extrusionOk="0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solidFill>
            <a:srgbClr val="791632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2089c74d98_0_6">
            <a:extLst>
              <a:ext uri="{FF2B5EF4-FFF2-40B4-BE49-F238E27FC236}">
                <a16:creationId xmlns:a16="http://schemas.microsoft.com/office/drawing/2014/main" id="{95D39F8A-6C8B-A75F-5382-05C1ED116F93}"/>
              </a:ext>
            </a:extLst>
          </p:cNvPr>
          <p:cNvSpPr txBox="1"/>
          <p:nvPr/>
        </p:nvSpPr>
        <p:spPr>
          <a:xfrm>
            <a:off x="2216681" y="311080"/>
            <a:ext cx="10465984" cy="117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346" b="1" dirty="0">
                <a:solidFill>
                  <a:srgbClr val="2A2E3A"/>
                </a:solidFill>
                <a:latin typeface="Montserrat"/>
              </a:rPr>
              <a:t>Introducción</a:t>
            </a:r>
            <a:r>
              <a:rPr lang="es-419" sz="4800" dirty="0"/>
              <a:t> </a:t>
            </a:r>
            <a:r>
              <a:rPr lang="es-419" sz="6346" b="1" dirty="0">
                <a:solidFill>
                  <a:srgbClr val="2A2E3A"/>
                </a:solidFill>
                <a:latin typeface="Montserrat"/>
              </a:rPr>
              <a:t>del problema</a:t>
            </a:r>
            <a:endParaRPr sz="6346" b="1" dirty="0">
              <a:solidFill>
                <a:srgbClr val="2A2E3A"/>
              </a:solidFill>
              <a:latin typeface="Montserrat"/>
            </a:endParaRPr>
          </a:p>
        </p:txBody>
      </p:sp>
      <p:sp>
        <p:nvSpPr>
          <p:cNvPr id="200" name="Google Shape;200;g22089c74d98_0_6">
            <a:extLst>
              <a:ext uri="{FF2B5EF4-FFF2-40B4-BE49-F238E27FC236}">
                <a16:creationId xmlns:a16="http://schemas.microsoft.com/office/drawing/2014/main" id="{AE6B4A90-D191-8BFD-A3C3-8F9066B759C0}"/>
              </a:ext>
            </a:extLst>
          </p:cNvPr>
          <p:cNvSpPr txBox="1"/>
          <p:nvPr/>
        </p:nvSpPr>
        <p:spPr>
          <a:xfrm>
            <a:off x="1066549" y="3599075"/>
            <a:ext cx="8412900" cy="419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s-419" sz="3200" dirty="0"/>
              <a:t>La plataforma digital busca segmentar usuarios en base a su comportamiento.</a:t>
            </a:r>
          </a:p>
          <a:p>
            <a:r>
              <a:rPr lang="es-419" sz="3200" dirty="0"/>
              <a:t>No se cuenta con etiquetas previas, lo que hace necesario el uso de métodos no supervisados.</a:t>
            </a:r>
          </a:p>
          <a:p>
            <a:r>
              <a:rPr lang="es-419" sz="3200" dirty="0"/>
              <a:t>El objetivo es entender perfiles de clientes para tomar decisiones de marketing más efectivas.</a:t>
            </a:r>
          </a:p>
          <a:p>
            <a:pPr marL="0" marR="0" lvl="0" indent="0" algn="l" rtl="0">
              <a:lnSpc>
                <a:spcPct val="13996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2A2E3A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g22089c74d98_0_6">
            <a:extLst>
              <a:ext uri="{FF2B5EF4-FFF2-40B4-BE49-F238E27FC236}">
                <a16:creationId xmlns:a16="http://schemas.microsoft.com/office/drawing/2014/main" id="{FAEBAB45-F61F-AC8B-286E-2DAE6517F883}"/>
              </a:ext>
            </a:extLst>
          </p:cNvPr>
          <p:cNvSpPr/>
          <p:nvPr/>
        </p:nvSpPr>
        <p:spPr>
          <a:xfrm>
            <a:off x="200924" y="0"/>
            <a:ext cx="865632" cy="1794020"/>
          </a:xfrm>
          <a:custGeom>
            <a:avLst/>
            <a:gdLst/>
            <a:ahLst/>
            <a:cxnLst/>
            <a:rect l="l" t="t" r="r" b="b"/>
            <a:pathLst>
              <a:path w="812800" h="1204040" extrusionOk="0">
                <a:moveTo>
                  <a:pt x="0" y="0"/>
                </a:moveTo>
                <a:lnTo>
                  <a:pt x="609600" y="0"/>
                </a:lnTo>
                <a:lnTo>
                  <a:pt x="812800" y="602020"/>
                </a:lnTo>
                <a:lnTo>
                  <a:pt x="609600" y="1204040"/>
                </a:lnTo>
                <a:lnTo>
                  <a:pt x="0" y="1204040"/>
                </a:lnTo>
                <a:lnTo>
                  <a:pt x="203200" y="602020"/>
                </a:lnTo>
                <a:lnTo>
                  <a:pt x="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202" name="Google Shape;202;g22089c74d98_0_6">
            <a:extLst>
              <a:ext uri="{FF2B5EF4-FFF2-40B4-BE49-F238E27FC236}">
                <a16:creationId xmlns:a16="http://schemas.microsoft.com/office/drawing/2014/main" id="{D08D0E8A-73EB-7DCE-7757-40BED260E233}"/>
              </a:ext>
            </a:extLst>
          </p:cNvPr>
          <p:cNvSpPr/>
          <p:nvPr/>
        </p:nvSpPr>
        <p:spPr>
          <a:xfrm>
            <a:off x="1066372" y="0"/>
            <a:ext cx="865632" cy="1794020"/>
          </a:xfrm>
          <a:custGeom>
            <a:avLst/>
            <a:gdLst/>
            <a:ahLst/>
            <a:cxnLst/>
            <a:rect l="l" t="t" r="r" b="b"/>
            <a:pathLst>
              <a:path w="812800" h="1204040" extrusionOk="0">
                <a:moveTo>
                  <a:pt x="0" y="0"/>
                </a:moveTo>
                <a:lnTo>
                  <a:pt x="609600" y="0"/>
                </a:lnTo>
                <a:lnTo>
                  <a:pt x="812800" y="602020"/>
                </a:lnTo>
                <a:lnTo>
                  <a:pt x="609600" y="1204040"/>
                </a:lnTo>
                <a:lnTo>
                  <a:pt x="0" y="1204040"/>
                </a:lnTo>
                <a:lnTo>
                  <a:pt x="203200" y="602020"/>
                </a:lnTo>
                <a:lnTo>
                  <a:pt x="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4920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834965" y="1283829"/>
            <a:ext cx="9215417" cy="261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8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Metodología</a:t>
            </a:r>
            <a:r>
              <a:rPr lang="en-US" sz="708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-US" sz="708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técnicas</a:t>
            </a:r>
            <a:r>
              <a:rPr lang="en-US" sz="708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708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aplicadas</a:t>
            </a:r>
            <a:endParaRPr sz="708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16604357" y="5676900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-1371921" y="-634385"/>
            <a:ext cx="2743842" cy="5383177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0" name="Google Shape;120;p3"/>
          <p:cNvSpPr/>
          <p:nvPr/>
        </p:nvSpPr>
        <p:spPr>
          <a:xfrm>
            <a:off x="17185844" y="-190500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1" name="Google Shape;121;p3"/>
          <p:cNvSpPr/>
          <p:nvPr/>
        </p:nvSpPr>
        <p:spPr>
          <a:xfrm>
            <a:off x="17362308" y="499311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2" name="Google Shape;122;p3"/>
          <p:cNvSpPr/>
          <p:nvPr/>
        </p:nvSpPr>
        <p:spPr>
          <a:xfrm>
            <a:off x="14711389" y="7425489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1;p9">
            <a:extLst>
              <a:ext uri="{FF2B5EF4-FFF2-40B4-BE49-F238E27FC236}">
                <a16:creationId xmlns:a16="http://schemas.microsoft.com/office/drawing/2014/main" id="{C74F8FDD-DC35-A061-A541-BAB1BD070F06}"/>
              </a:ext>
            </a:extLst>
          </p:cNvPr>
          <p:cNvSpPr txBox="1"/>
          <p:nvPr/>
        </p:nvSpPr>
        <p:spPr>
          <a:xfrm>
            <a:off x="1834965" y="4279243"/>
            <a:ext cx="8716586" cy="629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s-419" sz="3200" dirty="0"/>
              <a:t>El análisis de los datos de </a:t>
            </a:r>
            <a:r>
              <a:rPr lang="es-419" sz="3200" dirty="0" err="1"/>
              <a:t>PriceRunner</a:t>
            </a:r>
            <a:r>
              <a:rPr lang="es-419" sz="3200" dirty="0"/>
              <a:t> utilizando técnicas de </a:t>
            </a:r>
            <a:r>
              <a:rPr lang="es-419" sz="3200" dirty="0" err="1"/>
              <a:t>clustering</a:t>
            </a:r>
            <a:r>
              <a:rPr lang="es-419" sz="3200" dirty="0"/>
              <a:t> y reducción de dimensionalidad reveló </a:t>
            </a:r>
            <a:r>
              <a:rPr lang="es-419" sz="3200" dirty="0" err="1"/>
              <a:t>insights</a:t>
            </a:r>
            <a:r>
              <a:rPr lang="es-419" sz="3200" dirty="0"/>
              <a:t> interesantes sobre la estructura de los datos.</a:t>
            </a:r>
          </a:p>
          <a:p>
            <a:r>
              <a:rPr lang="es-419" sz="3200" dirty="0"/>
              <a:t>Se aplicaron dos algoritmos de </a:t>
            </a:r>
            <a:r>
              <a:rPr lang="es-419" sz="3200" dirty="0" err="1"/>
              <a:t>clustering</a:t>
            </a:r>
            <a:r>
              <a:rPr lang="es-419" sz="3200" dirty="0"/>
              <a:t>: K-</a:t>
            </a:r>
            <a:r>
              <a:rPr lang="es-419" sz="3200" dirty="0" err="1"/>
              <a:t>Means</a:t>
            </a:r>
            <a:r>
              <a:rPr lang="es-419" sz="3200" dirty="0"/>
              <a:t> y DBSCAN.</a:t>
            </a:r>
          </a:p>
          <a:p>
            <a:endParaRPr lang="es-419" sz="3200" dirty="0"/>
          </a:p>
          <a:p>
            <a:pPr>
              <a:buFont typeface="Arial"/>
              <a:buNone/>
            </a:pPr>
            <a:r>
              <a:rPr lang="es-419" sz="3200" dirty="0"/>
              <a:t>Para la visualización, se utilizaron PCA y t-SNE para reducir la dimensionalidad de los datos escalados a 2D y proyectar los resultados del </a:t>
            </a:r>
            <a:r>
              <a:rPr lang="es-419" sz="3200" dirty="0" err="1"/>
              <a:t>clustering</a:t>
            </a:r>
            <a:r>
              <a:rPr lang="es-419" sz="3200" dirty="0"/>
              <a:t> de K-</a:t>
            </a:r>
            <a:r>
              <a:rPr lang="es-419" sz="3200" dirty="0" err="1"/>
              <a:t>Means</a:t>
            </a:r>
            <a:r>
              <a:rPr lang="es-419" sz="3200" dirty="0"/>
              <a:t>.</a:t>
            </a:r>
          </a:p>
          <a:p>
            <a:pPr>
              <a:lnSpc>
                <a:spcPct val="139960"/>
              </a:lnSpc>
            </a:pPr>
            <a:endParaRPr lang="es-419" sz="2032" b="1" dirty="0">
              <a:solidFill>
                <a:srgbClr val="2A2E3A"/>
              </a:solidFill>
              <a:latin typeface="Montserrat"/>
            </a:endParaRPr>
          </a:p>
          <a:p>
            <a:pPr>
              <a:lnSpc>
                <a:spcPct val="139960"/>
              </a:lnSpc>
            </a:pPr>
            <a:endParaRPr lang="es-419" sz="2032" b="1" dirty="0">
              <a:solidFill>
                <a:srgbClr val="2A2E3A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42978FBD-E901-7B61-A512-7C6C172BC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>
            <a:extLst>
              <a:ext uri="{FF2B5EF4-FFF2-40B4-BE49-F238E27FC236}">
                <a16:creationId xmlns:a16="http://schemas.microsoft.com/office/drawing/2014/main" id="{43B13E3C-7874-000C-7434-F999DFB047FA}"/>
              </a:ext>
            </a:extLst>
          </p:cNvPr>
          <p:cNvSpPr txBox="1"/>
          <p:nvPr/>
        </p:nvSpPr>
        <p:spPr>
          <a:xfrm>
            <a:off x="1834965" y="1283829"/>
            <a:ext cx="9215417" cy="261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8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Metodología</a:t>
            </a:r>
            <a:r>
              <a:rPr lang="en-US" sz="708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-US" sz="708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técnicas</a:t>
            </a:r>
            <a:r>
              <a:rPr lang="en-US" sz="708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708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aplicadas</a:t>
            </a:r>
            <a:endParaRPr sz="708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3">
            <a:extLst>
              <a:ext uri="{FF2B5EF4-FFF2-40B4-BE49-F238E27FC236}">
                <a16:creationId xmlns:a16="http://schemas.microsoft.com/office/drawing/2014/main" id="{BB1E224E-4A1D-EC03-58D5-7D1A1832F3A7}"/>
              </a:ext>
            </a:extLst>
          </p:cNvPr>
          <p:cNvSpPr/>
          <p:nvPr/>
        </p:nvSpPr>
        <p:spPr>
          <a:xfrm>
            <a:off x="16604357" y="5676900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>
            <a:extLst>
              <a:ext uri="{FF2B5EF4-FFF2-40B4-BE49-F238E27FC236}">
                <a16:creationId xmlns:a16="http://schemas.microsoft.com/office/drawing/2014/main" id="{F9101BC3-3925-4CA9-F8F6-783E3AA4916D}"/>
              </a:ext>
            </a:extLst>
          </p:cNvPr>
          <p:cNvSpPr/>
          <p:nvPr/>
        </p:nvSpPr>
        <p:spPr>
          <a:xfrm>
            <a:off x="-1371921" y="-634385"/>
            <a:ext cx="2743842" cy="5383177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0" name="Google Shape;120;p3">
            <a:extLst>
              <a:ext uri="{FF2B5EF4-FFF2-40B4-BE49-F238E27FC236}">
                <a16:creationId xmlns:a16="http://schemas.microsoft.com/office/drawing/2014/main" id="{9795C586-C477-CEB7-D500-8C922F13D647}"/>
              </a:ext>
            </a:extLst>
          </p:cNvPr>
          <p:cNvSpPr/>
          <p:nvPr/>
        </p:nvSpPr>
        <p:spPr>
          <a:xfrm>
            <a:off x="17185844" y="-190500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1" name="Google Shape;121;p3">
            <a:extLst>
              <a:ext uri="{FF2B5EF4-FFF2-40B4-BE49-F238E27FC236}">
                <a16:creationId xmlns:a16="http://schemas.microsoft.com/office/drawing/2014/main" id="{A2E9AD4A-A0A9-48C9-2179-738B2BB4FCFE}"/>
              </a:ext>
            </a:extLst>
          </p:cNvPr>
          <p:cNvSpPr/>
          <p:nvPr/>
        </p:nvSpPr>
        <p:spPr>
          <a:xfrm>
            <a:off x="17362308" y="499311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2" name="Google Shape;122;p3">
            <a:extLst>
              <a:ext uri="{FF2B5EF4-FFF2-40B4-BE49-F238E27FC236}">
                <a16:creationId xmlns:a16="http://schemas.microsoft.com/office/drawing/2014/main" id="{11A268C1-C7DF-E634-DA92-315086C87AF1}"/>
              </a:ext>
            </a:extLst>
          </p:cNvPr>
          <p:cNvSpPr/>
          <p:nvPr/>
        </p:nvSpPr>
        <p:spPr>
          <a:xfrm>
            <a:off x="14711389" y="7425489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1;p9">
            <a:extLst>
              <a:ext uri="{FF2B5EF4-FFF2-40B4-BE49-F238E27FC236}">
                <a16:creationId xmlns:a16="http://schemas.microsoft.com/office/drawing/2014/main" id="{2945A183-7E91-1A82-48B5-0728E8F8D527}"/>
              </a:ext>
            </a:extLst>
          </p:cNvPr>
          <p:cNvSpPr txBox="1"/>
          <p:nvPr/>
        </p:nvSpPr>
        <p:spPr>
          <a:xfrm>
            <a:off x="1371921" y="4749413"/>
            <a:ext cx="6326396" cy="4468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buFont typeface="Arial"/>
              <a:buNone/>
            </a:pPr>
            <a:r>
              <a:rPr lang="es-419" sz="2400" b="1" dirty="0"/>
              <a:t>1. Preparación del entorno y Carga de Datos</a:t>
            </a:r>
            <a:r>
              <a:rPr lang="es-419" sz="2400" dirty="0"/>
              <a:t>: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s-419" sz="2400" dirty="0"/>
              <a:t>Librerías: (pandas, </a:t>
            </a:r>
            <a:r>
              <a:rPr lang="es-419" sz="2400" dirty="0" err="1"/>
              <a:t>numpy</a:t>
            </a:r>
            <a:r>
              <a:rPr lang="es-419" sz="2400" dirty="0"/>
              <a:t>, </a:t>
            </a:r>
            <a:r>
              <a:rPr lang="es-419" sz="2400" dirty="0" err="1"/>
              <a:t>matplotlib</a:t>
            </a:r>
            <a:r>
              <a:rPr lang="es-419" sz="2400" dirty="0"/>
              <a:t>, </a:t>
            </a:r>
            <a:r>
              <a:rPr lang="es-419" sz="2400" dirty="0" err="1"/>
              <a:t>seaborn</a:t>
            </a:r>
            <a:r>
              <a:rPr lang="es-419" sz="2400" dirty="0"/>
              <a:t>, </a:t>
            </a:r>
            <a:r>
              <a:rPr lang="es-419" sz="2400" dirty="0" err="1"/>
              <a:t>sklearn</a:t>
            </a:r>
            <a:r>
              <a:rPr lang="es-419" sz="2400" dirty="0"/>
              <a:t>).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s-419" sz="2400" dirty="0"/>
              <a:t>Carga de datos: (pricerunner_aggregate.csv)</a:t>
            </a:r>
          </a:p>
          <a:p>
            <a:pPr lvl="0">
              <a:buSzPts val="1000"/>
              <a:tabLst>
                <a:tab pos="457200" algn="l"/>
              </a:tabLst>
            </a:pPr>
            <a:endParaRPr lang="es-419" sz="2400" dirty="0"/>
          </a:p>
          <a:p>
            <a:pPr>
              <a:buFont typeface="Arial"/>
              <a:buNone/>
            </a:pPr>
            <a:r>
              <a:rPr lang="es-419" sz="2400" b="1" dirty="0"/>
              <a:t>2. Análisis Exploratorio de Datos (EDA):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s-419" sz="2400" dirty="0"/>
              <a:t>Visualización inicial:  (</a:t>
            </a:r>
            <a:r>
              <a:rPr lang="es-419" sz="2400" dirty="0" err="1"/>
              <a:t>df.head</a:t>
            </a:r>
            <a:r>
              <a:rPr lang="es-419" sz="2400" dirty="0"/>
              <a:t>()), (df.info()) y (</a:t>
            </a:r>
            <a:r>
              <a:rPr lang="es-419" sz="2400" dirty="0" err="1"/>
              <a:t>df.describe</a:t>
            </a:r>
            <a:r>
              <a:rPr lang="es-419" sz="2400" dirty="0"/>
              <a:t>()) </a:t>
            </a:r>
          </a:p>
          <a:p>
            <a:pPr lvl="0">
              <a:buSzPts val="1000"/>
              <a:tabLst>
                <a:tab pos="457200" algn="l"/>
              </a:tabLst>
            </a:pPr>
            <a:r>
              <a:rPr lang="es-419" sz="2400" dirty="0"/>
              <a:t>Visualización de relaciones: </a:t>
            </a:r>
            <a:r>
              <a:rPr lang="es-419" sz="2400" dirty="0" err="1"/>
              <a:t>seaborn.pairplot</a:t>
            </a:r>
            <a:r>
              <a:rPr lang="es-419" sz="2400" dirty="0"/>
              <a:t> </a:t>
            </a:r>
          </a:p>
          <a:p>
            <a:pPr>
              <a:lnSpc>
                <a:spcPct val="139960"/>
              </a:lnSpc>
            </a:pPr>
            <a:endParaRPr lang="es-419" sz="1800" b="1" dirty="0">
              <a:solidFill>
                <a:srgbClr val="2A2E3A"/>
              </a:solidFill>
              <a:latin typeface="Montserrat"/>
            </a:endParaRPr>
          </a:p>
          <a:p>
            <a:pPr>
              <a:lnSpc>
                <a:spcPct val="139960"/>
              </a:lnSpc>
            </a:pPr>
            <a:endParaRPr lang="es-419" sz="1800" b="1" dirty="0">
              <a:solidFill>
                <a:srgbClr val="2A2E3A"/>
              </a:solidFill>
              <a:latin typeface="Montserra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EE8C1C-CD1B-0440-85CE-B9040454E813}"/>
              </a:ext>
            </a:extLst>
          </p:cNvPr>
          <p:cNvSpPr txBox="1"/>
          <p:nvPr/>
        </p:nvSpPr>
        <p:spPr>
          <a:xfrm>
            <a:off x="9173970" y="4748792"/>
            <a:ext cx="6220705" cy="374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15000"/>
              </a:lnSpc>
              <a:spcAft>
                <a:spcPts val="800"/>
              </a:spcAft>
              <a:buNone/>
              <a:defRPr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s-419" sz="2400" dirty="0">
                <a:latin typeface="Arial"/>
                <a:cs typeface="Arial"/>
              </a:rPr>
              <a:t>3. Preprocesamiento de Datos: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s-419" sz="2400" b="0" dirty="0">
                <a:latin typeface="Arial"/>
                <a:cs typeface="Arial"/>
              </a:rPr>
              <a:t>Selección de variables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s-419" sz="2400" b="0" dirty="0">
                <a:latin typeface="Arial"/>
                <a:cs typeface="Arial"/>
              </a:rPr>
              <a:t>Manejo de variables categóricas: </a:t>
            </a:r>
            <a:r>
              <a:rPr lang="es-419" sz="2400" b="0" dirty="0" err="1">
                <a:latin typeface="Arial"/>
                <a:cs typeface="Arial"/>
              </a:rPr>
              <a:t>LabelEncoder</a:t>
            </a:r>
            <a:r>
              <a:rPr lang="es-419" sz="2400" b="0" dirty="0">
                <a:latin typeface="Arial"/>
                <a:cs typeface="Arial"/>
              </a:rPr>
              <a:t> 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s-419" sz="2400" b="0" dirty="0">
                <a:latin typeface="Arial"/>
                <a:cs typeface="Arial"/>
              </a:rPr>
              <a:t>Escalado de datos: </a:t>
            </a:r>
            <a:r>
              <a:rPr lang="es-419" sz="2400" b="0" dirty="0" err="1">
                <a:latin typeface="Arial"/>
                <a:cs typeface="Arial"/>
              </a:rPr>
              <a:t>StandardScaler</a:t>
            </a:r>
            <a:r>
              <a:rPr lang="es-419" sz="2400" b="0" dirty="0">
                <a:latin typeface="Arial"/>
                <a:cs typeface="Arial"/>
              </a:rPr>
              <a:t> 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s-419" sz="2400" b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s-419" sz="2400" dirty="0">
                <a:latin typeface="Arial"/>
                <a:cs typeface="Arial"/>
              </a:rPr>
              <a:t>4. Técnicas de </a:t>
            </a:r>
            <a:r>
              <a:rPr lang="es-419" sz="2400" dirty="0" err="1">
                <a:latin typeface="Arial"/>
                <a:cs typeface="Arial"/>
              </a:rPr>
              <a:t>Clustering</a:t>
            </a:r>
            <a:r>
              <a:rPr lang="es-419" sz="2400" dirty="0">
                <a:latin typeface="Arial"/>
                <a:cs typeface="Arial"/>
              </a:rPr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s-419" sz="2400" b="0" dirty="0">
                <a:latin typeface="Arial"/>
                <a:cs typeface="Arial"/>
              </a:rPr>
              <a:t>K-</a:t>
            </a:r>
            <a:r>
              <a:rPr lang="es-419" sz="2400" b="0" dirty="0" err="1">
                <a:latin typeface="Arial"/>
                <a:cs typeface="Arial"/>
              </a:rPr>
              <a:t>Means</a:t>
            </a:r>
            <a:endParaRPr lang="es-419" sz="2400" b="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s-419" sz="2400" b="0" dirty="0">
                <a:latin typeface="Arial"/>
                <a:cs typeface="Arial"/>
              </a:rPr>
              <a:t>DBSCAN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64992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EDB7FF38-FCE7-FF74-F5F0-34BB918C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>
            <a:extLst>
              <a:ext uri="{FF2B5EF4-FFF2-40B4-BE49-F238E27FC236}">
                <a16:creationId xmlns:a16="http://schemas.microsoft.com/office/drawing/2014/main" id="{C164977A-954B-4537-947E-6CD2412790EF}"/>
              </a:ext>
            </a:extLst>
          </p:cNvPr>
          <p:cNvSpPr txBox="1"/>
          <p:nvPr/>
        </p:nvSpPr>
        <p:spPr>
          <a:xfrm>
            <a:off x="1834965" y="1283829"/>
            <a:ext cx="9215417" cy="2614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8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Metodología</a:t>
            </a:r>
            <a:r>
              <a:rPr lang="en-US" sz="708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-US" sz="708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técnicas</a:t>
            </a:r>
            <a:r>
              <a:rPr lang="en-US" sz="708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7080" b="1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aplicadas</a:t>
            </a:r>
            <a:endParaRPr sz="708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3">
            <a:extLst>
              <a:ext uri="{FF2B5EF4-FFF2-40B4-BE49-F238E27FC236}">
                <a16:creationId xmlns:a16="http://schemas.microsoft.com/office/drawing/2014/main" id="{C7F7A780-603B-862E-1253-7566CA1DECB9}"/>
              </a:ext>
            </a:extLst>
          </p:cNvPr>
          <p:cNvSpPr/>
          <p:nvPr/>
        </p:nvSpPr>
        <p:spPr>
          <a:xfrm>
            <a:off x="16604357" y="5676900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>
            <a:extLst>
              <a:ext uri="{FF2B5EF4-FFF2-40B4-BE49-F238E27FC236}">
                <a16:creationId xmlns:a16="http://schemas.microsoft.com/office/drawing/2014/main" id="{8F7E3817-B947-FB6A-0DE2-ADC44E1A995D}"/>
              </a:ext>
            </a:extLst>
          </p:cNvPr>
          <p:cNvSpPr/>
          <p:nvPr/>
        </p:nvSpPr>
        <p:spPr>
          <a:xfrm>
            <a:off x="-1371921" y="-634385"/>
            <a:ext cx="2743842" cy="5383177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0" name="Google Shape;120;p3">
            <a:extLst>
              <a:ext uri="{FF2B5EF4-FFF2-40B4-BE49-F238E27FC236}">
                <a16:creationId xmlns:a16="http://schemas.microsoft.com/office/drawing/2014/main" id="{18CFFED8-8186-CCA3-99C9-12A1882BABF4}"/>
              </a:ext>
            </a:extLst>
          </p:cNvPr>
          <p:cNvSpPr/>
          <p:nvPr/>
        </p:nvSpPr>
        <p:spPr>
          <a:xfrm>
            <a:off x="17185844" y="-190500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1" name="Google Shape;121;p3">
            <a:extLst>
              <a:ext uri="{FF2B5EF4-FFF2-40B4-BE49-F238E27FC236}">
                <a16:creationId xmlns:a16="http://schemas.microsoft.com/office/drawing/2014/main" id="{B9883B77-4606-5749-5428-3DC6F60F5AA8}"/>
              </a:ext>
            </a:extLst>
          </p:cNvPr>
          <p:cNvSpPr/>
          <p:nvPr/>
        </p:nvSpPr>
        <p:spPr>
          <a:xfrm>
            <a:off x="17362308" y="499311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2" name="Google Shape;122;p3">
            <a:extLst>
              <a:ext uri="{FF2B5EF4-FFF2-40B4-BE49-F238E27FC236}">
                <a16:creationId xmlns:a16="http://schemas.microsoft.com/office/drawing/2014/main" id="{849D3CCF-834A-303F-5C60-5F9C08612F57}"/>
              </a:ext>
            </a:extLst>
          </p:cNvPr>
          <p:cNvSpPr/>
          <p:nvPr/>
        </p:nvSpPr>
        <p:spPr>
          <a:xfrm>
            <a:off x="14711389" y="7425489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1;p9">
            <a:extLst>
              <a:ext uri="{FF2B5EF4-FFF2-40B4-BE49-F238E27FC236}">
                <a16:creationId xmlns:a16="http://schemas.microsoft.com/office/drawing/2014/main" id="{D71669ED-2B60-90B7-7106-D162C66E1C04}"/>
              </a:ext>
            </a:extLst>
          </p:cNvPr>
          <p:cNvSpPr txBox="1"/>
          <p:nvPr/>
        </p:nvSpPr>
        <p:spPr>
          <a:xfrm>
            <a:off x="1242478" y="5408054"/>
            <a:ext cx="632639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419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419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419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Arial"/>
              <a:buNone/>
            </a:pPr>
            <a:endParaRPr lang="es-419" sz="1800" b="1" dirty="0">
              <a:solidFill>
                <a:srgbClr val="2A2E3A"/>
              </a:solidFill>
              <a:latin typeface="Montserrat"/>
            </a:endParaRPr>
          </a:p>
          <a:p>
            <a:pPr>
              <a:lnSpc>
                <a:spcPct val="139960"/>
              </a:lnSpc>
            </a:pPr>
            <a:endParaRPr lang="es-419" sz="1800" b="1" dirty="0">
              <a:solidFill>
                <a:srgbClr val="2A2E3A"/>
              </a:solidFill>
              <a:latin typeface="Montserrat"/>
            </a:endParaRPr>
          </a:p>
        </p:txBody>
      </p:sp>
      <p:sp>
        <p:nvSpPr>
          <p:cNvPr id="3" name="Google Shape;151;p9">
            <a:extLst>
              <a:ext uri="{FF2B5EF4-FFF2-40B4-BE49-F238E27FC236}">
                <a16:creationId xmlns:a16="http://schemas.microsoft.com/office/drawing/2014/main" id="{7AF04411-418E-33B8-2585-0DD843522BC8}"/>
              </a:ext>
            </a:extLst>
          </p:cNvPr>
          <p:cNvSpPr txBox="1"/>
          <p:nvPr/>
        </p:nvSpPr>
        <p:spPr>
          <a:xfrm>
            <a:off x="1834965" y="4931831"/>
            <a:ext cx="8572439" cy="3077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s-419" sz="2400" b="1" dirty="0"/>
              <a:t>5. Técnicas de Reducción de Dimensionalidad:</a:t>
            </a:r>
          </a:p>
          <a:p>
            <a:endParaRPr lang="es-419" sz="2400" dirty="0"/>
          </a:p>
          <a:p>
            <a:r>
              <a:rPr lang="es-419" sz="2400" dirty="0"/>
              <a:t>a) PCA (Principal </a:t>
            </a:r>
            <a:r>
              <a:rPr lang="es-419" sz="2400" dirty="0" err="1"/>
              <a:t>Component</a:t>
            </a:r>
            <a:r>
              <a:rPr lang="es-419" sz="2400" dirty="0"/>
              <a:t> </a:t>
            </a:r>
            <a:r>
              <a:rPr lang="es-419" sz="2400" dirty="0" err="1"/>
              <a:t>Analysis</a:t>
            </a:r>
            <a:r>
              <a:rPr lang="es-419" sz="2400" dirty="0"/>
              <a:t>)</a:t>
            </a:r>
          </a:p>
          <a:p>
            <a:endParaRPr lang="es-419" sz="2400" dirty="0"/>
          </a:p>
          <a:p>
            <a:r>
              <a:rPr lang="en-US" sz="2400" dirty="0"/>
              <a:t>b) t-SNE (t-Distributed Stochastic Neighbor Embedding)</a:t>
            </a:r>
          </a:p>
          <a:p>
            <a:pPr>
              <a:buFont typeface="Arial"/>
              <a:buNone/>
            </a:pPr>
            <a:endParaRPr lang="es-419" sz="2400" dirty="0"/>
          </a:p>
          <a:p>
            <a:pPr>
              <a:lnSpc>
                <a:spcPct val="139960"/>
              </a:lnSpc>
            </a:pPr>
            <a:endParaRPr lang="es-419" sz="1800" b="1" dirty="0">
              <a:solidFill>
                <a:srgbClr val="2A2E3A"/>
              </a:solidFill>
              <a:latin typeface="Montserrat"/>
            </a:endParaRPr>
          </a:p>
          <a:p>
            <a:pPr>
              <a:lnSpc>
                <a:spcPct val="139960"/>
              </a:lnSpc>
            </a:pPr>
            <a:endParaRPr lang="es-419" sz="1800" b="1" dirty="0">
              <a:solidFill>
                <a:srgbClr val="2A2E3A"/>
              </a:solidFill>
              <a:latin typeface="Montserra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FF40FD-2434-83C8-5169-54C26DE2E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004" y="4676202"/>
            <a:ext cx="5764353" cy="43826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B44440-6817-2367-8F7D-D092B040C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6846" y="531666"/>
            <a:ext cx="5058481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1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0FDD8794-8DB8-0BA3-2A08-E5EAC3840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>
            <a:extLst>
              <a:ext uri="{FF2B5EF4-FFF2-40B4-BE49-F238E27FC236}">
                <a16:creationId xmlns:a16="http://schemas.microsoft.com/office/drawing/2014/main" id="{8C005021-199A-6D0E-25E1-D3F9C438D630}"/>
              </a:ext>
            </a:extLst>
          </p:cNvPr>
          <p:cNvSpPr txBox="1"/>
          <p:nvPr/>
        </p:nvSpPr>
        <p:spPr>
          <a:xfrm>
            <a:off x="1104706" y="256710"/>
            <a:ext cx="1138971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>
                <a:solidFill>
                  <a:schemeClr val="dk1"/>
                </a:solidFill>
                <a:latin typeface="Montserrat"/>
                <a:sym typeface="Montserrat"/>
              </a:rPr>
              <a:t>Analisis</a:t>
            </a:r>
            <a:r>
              <a:rPr lang="en-US" sz="6000" b="1" dirty="0">
                <a:solidFill>
                  <a:schemeClr val="dk1"/>
                </a:solidFill>
                <a:latin typeface="Montserrat"/>
                <a:sym typeface="Montserrat"/>
              </a:rPr>
              <a:t> de Clusters</a:t>
            </a:r>
            <a:endParaRPr sz="6000" b="1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118" name="Google Shape;118;p3">
            <a:extLst>
              <a:ext uri="{FF2B5EF4-FFF2-40B4-BE49-F238E27FC236}">
                <a16:creationId xmlns:a16="http://schemas.microsoft.com/office/drawing/2014/main" id="{A89A627D-20A5-F922-383B-7501FBC3B5AF}"/>
              </a:ext>
            </a:extLst>
          </p:cNvPr>
          <p:cNvSpPr/>
          <p:nvPr/>
        </p:nvSpPr>
        <p:spPr>
          <a:xfrm>
            <a:off x="16604357" y="5676900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>
            <a:extLst>
              <a:ext uri="{FF2B5EF4-FFF2-40B4-BE49-F238E27FC236}">
                <a16:creationId xmlns:a16="http://schemas.microsoft.com/office/drawing/2014/main" id="{382014FA-024F-EE7C-D6EB-8B590D9A9EFC}"/>
              </a:ext>
            </a:extLst>
          </p:cNvPr>
          <p:cNvSpPr/>
          <p:nvPr/>
        </p:nvSpPr>
        <p:spPr>
          <a:xfrm>
            <a:off x="-1371921" y="-634385"/>
            <a:ext cx="2743842" cy="5383177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0" name="Google Shape;120;p3">
            <a:extLst>
              <a:ext uri="{FF2B5EF4-FFF2-40B4-BE49-F238E27FC236}">
                <a16:creationId xmlns:a16="http://schemas.microsoft.com/office/drawing/2014/main" id="{3CC2B60E-6FC9-ABB8-F327-7E6BF514CC1E}"/>
              </a:ext>
            </a:extLst>
          </p:cNvPr>
          <p:cNvSpPr/>
          <p:nvPr/>
        </p:nvSpPr>
        <p:spPr>
          <a:xfrm>
            <a:off x="17185844" y="-190500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1" name="Google Shape;121;p3">
            <a:extLst>
              <a:ext uri="{FF2B5EF4-FFF2-40B4-BE49-F238E27FC236}">
                <a16:creationId xmlns:a16="http://schemas.microsoft.com/office/drawing/2014/main" id="{EA178F91-ACA0-2EAB-41EB-3831238E69C7}"/>
              </a:ext>
            </a:extLst>
          </p:cNvPr>
          <p:cNvSpPr/>
          <p:nvPr/>
        </p:nvSpPr>
        <p:spPr>
          <a:xfrm>
            <a:off x="17362308" y="499311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2" name="Google Shape;122;p3">
            <a:extLst>
              <a:ext uri="{FF2B5EF4-FFF2-40B4-BE49-F238E27FC236}">
                <a16:creationId xmlns:a16="http://schemas.microsoft.com/office/drawing/2014/main" id="{6BF10C56-DE1A-CA86-417C-2F5AABED1DA6}"/>
              </a:ext>
            </a:extLst>
          </p:cNvPr>
          <p:cNvSpPr/>
          <p:nvPr/>
        </p:nvSpPr>
        <p:spPr>
          <a:xfrm>
            <a:off x="14711389" y="7425489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3F0AC5-E021-BCB5-D378-A184AABE5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429" y="510454"/>
            <a:ext cx="4803725" cy="69336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4C34DB-2FCF-08C1-E276-D55AC2C7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5857" y="8011844"/>
            <a:ext cx="6377130" cy="110799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D9B3C08-49F5-2900-1058-B5BC30AB0E91}"/>
              </a:ext>
            </a:extLst>
          </p:cNvPr>
          <p:cNvSpPr txBox="1"/>
          <p:nvPr/>
        </p:nvSpPr>
        <p:spPr>
          <a:xfrm>
            <a:off x="1344184" y="1804055"/>
            <a:ext cx="7457469" cy="8088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419" sz="1800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KMeans_Cluster</a:t>
            </a:r>
            <a:r>
              <a:rPr lang="es-419" sz="18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0</a:t>
            </a:r>
            <a:endParaRPr lang="es-419" sz="1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Este clúster agrupa productos con un </a:t>
            </a:r>
            <a:r>
              <a:rPr lang="es-419" sz="1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Product</a:t>
            </a: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ID relativamente alto (similar al </a:t>
            </a:r>
            <a:r>
              <a:rPr lang="es-419" sz="1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Cluster</a:t>
            </a: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1, pero menor).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El Merchant ID promedio es medio (más bajo que el </a:t>
            </a:r>
            <a:r>
              <a:rPr lang="es-419" sz="1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Cluster</a:t>
            </a: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1).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Tienen un </a:t>
            </a:r>
            <a:r>
              <a:rPr lang="es-419" sz="1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Cluster</a:t>
            </a: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ID alto, lo que indica que pertenecen a un grupo de productos ya definido internamente por </a:t>
            </a:r>
            <a:r>
              <a:rPr lang="es-419" sz="1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PriceRunner</a:t>
            </a: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como similar (en este caso, el grupo con ID 39009 o cercano).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Lo más notable es que todos los productos en este clúster pertenecen a la misma </a:t>
            </a:r>
            <a:r>
              <a:rPr lang="es-419" sz="1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Category</a:t>
            </a: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ID: 2620.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419" sz="1800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KMeans_Cluster</a:t>
            </a:r>
            <a:r>
              <a:rPr lang="es-419" sz="18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1</a:t>
            </a:r>
            <a:endParaRPr lang="es-419" sz="1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Similar al </a:t>
            </a:r>
            <a:r>
              <a:rPr lang="es-419" sz="1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Cluster</a:t>
            </a: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0, agrupa productos con </a:t>
            </a:r>
            <a:r>
              <a:rPr lang="es-419" sz="1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Product</a:t>
            </a: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ID y </a:t>
            </a:r>
            <a:r>
              <a:rPr lang="es-419" sz="1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Cluster</a:t>
            </a: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ID altos (ligeramente más altos que el </a:t>
            </a:r>
            <a:r>
              <a:rPr lang="es-419" sz="1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Cluster</a:t>
            </a: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0).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La diferencia clave está en el Merchant ID: este clúster tiene el Merchant ID promedio más alto.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Al igual que el </a:t>
            </a:r>
            <a:r>
              <a:rPr lang="es-419" sz="1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Cluster</a:t>
            </a: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0, todos los productos pertenecen a la </a:t>
            </a:r>
            <a:r>
              <a:rPr lang="es-419" sz="1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Category</a:t>
            </a: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ID 2620.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419" sz="1800" b="1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KMeans_Cluster</a:t>
            </a:r>
            <a:r>
              <a:rPr lang="es-419" sz="18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2</a:t>
            </a:r>
            <a:endParaRPr lang="es-419" sz="1800" kern="10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Este clúster es marcadamente diferente de los otros dos.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Tiene los </a:t>
            </a:r>
            <a:r>
              <a:rPr lang="es-419" sz="1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Product</a:t>
            </a: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ID y Merchant ID promedio más bajos.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El </a:t>
            </a:r>
            <a:r>
              <a:rPr lang="es-419" sz="1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Cluster</a:t>
            </a: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ID promedio también es el más bajo de los tres.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Pertenece a una </a:t>
            </a:r>
            <a:r>
              <a:rPr lang="es-419" sz="18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Category</a:t>
            </a:r>
            <a:r>
              <a:rPr lang="es-419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ID completamente diferente: 2613.</a:t>
            </a:r>
          </a:p>
        </p:txBody>
      </p:sp>
    </p:spTree>
    <p:extLst>
      <p:ext uri="{BB962C8B-B14F-4D97-AF65-F5344CB8AC3E}">
        <p14:creationId xmlns:p14="http://schemas.microsoft.com/office/powerpoint/2010/main" val="193241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>
          <a:extLst>
            <a:ext uri="{FF2B5EF4-FFF2-40B4-BE49-F238E27FC236}">
              <a16:creationId xmlns:a16="http://schemas.microsoft.com/office/drawing/2014/main" id="{F33B4796-C5D6-A72A-8692-966B11FC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>
            <a:extLst>
              <a:ext uri="{FF2B5EF4-FFF2-40B4-BE49-F238E27FC236}">
                <a16:creationId xmlns:a16="http://schemas.microsoft.com/office/drawing/2014/main" id="{49590B06-6ABE-1FCA-FAD2-2A23FE621610}"/>
              </a:ext>
            </a:extLst>
          </p:cNvPr>
          <p:cNvSpPr txBox="1"/>
          <p:nvPr/>
        </p:nvSpPr>
        <p:spPr>
          <a:xfrm>
            <a:off x="1834965" y="1283829"/>
            <a:ext cx="11389716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000" b="1" dirty="0" err="1">
                <a:solidFill>
                  <a:schemeClr val="dk1"/>
                </a:solidFill>
                <a:latin typeface="Montserrat"/>
                <a:sym typeface="Montserrat"/>
              </a:rPr>
              <a:t>Analisis</a:t>
            </a:r>
            <a:r>
              <a:rPr lang="en-US" sz="6000" b="1" dirty="0">
                <a:solidFill>
                  <a:schemeClr val="dk1"/>
                </a:solidFill>
                <a:latin typeface="Montserrat"/>
                <a:sym typeface="Montserrat"/>
              </a:rPr>
              <a:t> </a:t>
            </a:r>
            <a:r>
              <a:rPr lang="en-US" sz="6000" b="1" dirty="0" err="1">
                <a:solidFill>
                  <a:schemeClr val="dk1"/>
                </a:solidFill>
                <a:latin typeface="Montserrat"/>
                <a:sym typeface="Montserrat"/>
              </a:rPr>
              <a:t>comparativos</a:t>
            </a:r>
            <a:r>
              <a:rPr lang="en-US" sz="6000" b="1" dirty="0">
                <a:solidFill>
                  <a:schemeClr val="dk1"/>
                </a:solidFill>
                <a:latin typeface="Montserrat"/>
                <a:sym typeface="Montserrat"/>
              </a:rPr>
              <a:t> entre </a:t>
            </a:r>
            <a:r>
              <a:rPr lang="en-US" sz="6000" b="1" dirty="0" err="1">
                <a:solidFill>
                  <a:schemeClr val="dk1"/>
                </a:solidFill>
                <a:latin typeface="Montserrat"/>
                <a:sym typeface="Montserrat"/>
              </a:rPr>
              <a:t>modelos</a:t>
            </a:r>
            <a:endParaRPr sz="6000" b="1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  <p:sp>
        <p:nvSpPr>
          <p:cNvPr id="118" name="Google Shape;118;p3">
            <a:extLst>
              <a:ext uri="{FF2B5EF4-FFF2-40B4-BE49-F238E27FC236}">
                <a16:creationId xmlns:a16="http://schemas.microsoft.com/office/drawing/2014/main" id="{5C5D97E4-1B1F-0C47-65BB-47084380D11F}"/>
              </a:ext>
            </a:extLst>
          </p:cNvPr>
          <p:cNvSpPr/>
          <p:nvPr/>
        </p:nvSpPr>
        <p:spPr>
          <a:xfrm>
            <a:off x="16604357" y="5676900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>
            <a:extLst>
              <a:ext uri="{FF2B5EF4-FFF2-40B4-BE49-F238E27FC236}">
                <a16:creationId xmlns:a16="http://schemas.microsoft.com/office/drawing/2014/main" id="{1B603E0E-3A68-57DC-11F9-027348A70396}"/>
              </a:ext>
            </a:extLst>
          </p:cNvPr>
          <p:cNvSpPr/>
          <p:nvPr/>
        </p:nvSpPr>
        <p:spPr>
          <a:xfrm>
            <a:off x="-1371921" y="-634385"/>
            <a:ext cx="2743842" cy="5383177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0" name="Google Shape;120;p3">
            <a:extLst>
              <a:ext uri="{FF2B5EF4-FFF2-40B4-BE49-F238E27FC236}">
                <a16:creationId xmlns:a16="http://schemas.microsoft.com/office/drawing/2014/main" id="{78B61AB6-4BA3-6544-9598-974CB4A45D21}"/>
              </a:ext>
            </a:extLst>
          </p:cNvPr>
          <p:cNvSpPr/>
          <p:nvPr/>
        </p:nvSpPr>
        <p:spPr>
          <a:xfrm>
            <a:off x="17185844" y="-190500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91632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1" name="Google Shape;121;p3">
            <a:extLst>
              <a:ext uri="{FF2B5EF4-FFF2-40B4-BE49-F238E27FC236}">
                <a16:creationId xmlns:a16="http://schemas.microsoft.com/office/drawing/2014/main" id="{0726DA44-2F55-8411-14E9-E3C793BCE937}"/>
              </a:ext>
            </a:extLst>
          </p:cNvPr>
          <p:cNvSpPr/>
          <p:nvPr/>
        </p:nvSpPr>
        <p:spPr>
          <a:xfrm>
            <a:off x="17362308" y="499311"/>
            <a:ext cx="714563" cy="1401909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/>
          <a:lstStyle/>
          <a:p>
            <a:endParaRPr lang="es-419"/>
          </a:p>
        </p:txBody>
      </p:sp>
      <p:sp>
        <p:nvSpPr>
          <p:cNvPr id="122" name="Google Shape;122;p3">
            <a:extLst>
              <a:ext uri="{FF2B5EF4-FFF2-40B4-BE49-F238E27FC236}">
                <a16:creationId xmlns:a16="http://schemas.microsoft.com/office/drawing/2014/main" id="{2AF6DC73-80BB-1B5A-8D6E-EF35AEF0BE10}"/>
              </a:ext>
            </a:extLst>
          </p:cNvPr>
          <p:cNvSpPr/>
          <p:nvPr/>
        </p:nvSpPr>
        <p:spPr>
          <a:xfrm>
            <a:off x="14711389" y="7425489"/>
            <a:ext cx="2945028" cy="5777885"/>
          </a:xfrm>
          <a:custGeom>
            <a:avLst/>
            <a:gdLst/>
            <a:ahLst/>
            <a:cxnLst/>
            <a:rect l="l" t="t" r="r" b="b"/>
            <a:pathLst>
              <a:path w="406400" h="797321" extrusionOk="0">
                <a:moveTo>
                  <a:pt x="203200" y="0"/>
                </a:moveTo>
                <a:lnTo>
                  <a:pt x="406400" y="0"/>
                </a:lnTo>
                <a:lnTo>
                  <a:pt x="203200" y="797321"/>
                </a:lnTo>
                <a:lnTo>
                  <a:pt x="0" y="797321"/>
                </a:lnTo>
                <a:lnTo>
                  <a:pt x="203200" y="0"/>
                </a:lnTo>
                <a:close/>
              </a:path>
            </a:pathLst>
          </a:cu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9CC586-8EC0-D7DC-7568-AED4BFAF7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890472"/>
              </p:ext>
            </p:extLst>
          </p:nvPr>
        </p:nvGraphicFramePr>
        <p:xfrm>
          <a:off x="2954740" y="3678071"/>
          <a:ext cx="82296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K-Means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DBSCAN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t>Tipo de algoritmo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Basado en distancia (centroides)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Basado en densidad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t>Requiere número de clústeres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 </a:t>
                      </a:r>
                      <a:r>
                        <a:rPr dirty="0" err="1"/>
                        <a:t>Sí</a:t>
                      </a:r>
                      <a:r>
                        <a:rPr dirty="0"/>
                        <a:t> (</a:t>
                      </a:r>
                      <a:r>
                        <a:rPr dirty="0" err="1"/>
                        <a:t>usó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método</a:t>
                      </a:r>
                      <a:r>
                        <a:rPr dirty="0"/>
                        <a:t> del </a:t>
                      </a:r>
                      <a:r>
                        <a:rPr dirty="0" err="1"/>
                        <a:t>codo</a:t>
                      </a:r>
                      <a:r>
                        <a:rPr dirty="0"/>
                        <a:t>, k=3)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 No, </a:t>
                      </a:r>
                      <a:r>
                        <a:rPr dirty="0" err="1"/>
                        <a:t>los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detecta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automáticamente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t>Preprocesamiento necesario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Escalado 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Escalado recomendado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t>Forma de clústeres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Convexos, tamaño similar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Formas irregulares, densidades distintas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t>Detección de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No </a:t>
                      </a:r>
                      <a:r>
                        <a:rPr dirty="0" err="1"/>
                        <a:t>detecta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Sí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etiqueta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como</a:t>
                      </a:r>
                      <a:r>
                        <a:rPr dirty="0"/>
                        <a:t>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t>Visualización (PCA/t-SNE)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 grupos bien separados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Más subgrupos, mayor detalle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t>Resultados clave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Unió subgrupos que DBSCAN separó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Separó grupos que K-Means unió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t>Ventajas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Simple, rápida, buena visualización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Robusto, no necesita k, maneja ruido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t>Limitaciones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detecta formas irregulares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Sensible a </a:t>
                      </a:r>
                      <a:r>
                        <a:rPr dirty="0" err="1"/>
                        <a:t>parámetros</a:t>
                      </a:r>
                      <a:r>
                        <a:rPr dirty="0"/>
                        <a:t> (eps, </a:t>
                      </a:r>
                      <a:r>
                        <a:rPr dirty="0" err="1"/>
                        <a:t>min_samples</a:t>
                      </a:r>
                      <a:r>
                        <a:rPr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61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913</Words>
  <Application>Microsoft Office PowerPoint</Application>
  <PresentationFormat>Personalizado</PresentationFormat>
  <Paragraphs>125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Calibri</vt:lpstr>
      <vt:lpstr>Aptos</vt:lpstr>
      <vt:lpstr>Courier New</vt:lpstr>
      <vt:lpstr>Open Sans</vt:lpstr>
      <vt:lpstr>Montserrat</vt:lpstr>
      <vt:lpstr>Arial</vt:lpstr>
      <vt:lpstr>Monserrat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Byron Piedra Cueva</dc:creator>
  <cp:lastModifiedBy>Byron Piedra Cueva</cp:lastModifiedBy>
  <cp:revision>3</cp:revision>
  <dcterms:created xsi:type="dcterms:W3CDTF">2006-08-16T00:00:00Z</dcterms:created>
  <dcterms:modified xsi:type="dcterms:W3CDTF">2025-05-17T03:08:08Z</dcterms:modified>
</cp:coreProperties>
</file>