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435" r:id="rId5"/>
    <p:sldId id="2436" r:id="rId6"/>
    <p:sldId id="2437" r:id="rId7"/>
    <p:sldId id="2438" r:id="rId8"/>
    <p:sldId id="2439" r:id="rId9"/>
    <p:sldId id="2440" r:id="rId10"/>
    <p:sldId id="2441" r:id="rId11"/>
    <p:sldId id="2442" r:id="rId12"/>
    <p:sldId id="2447" r:id="rId13"/>
    <p:sldId id="2443" r:id="rId14"/>
    <p:sldId id="2444" r:id="rId15"/>
    <p:sldId id="2445" r:id="rId16"/>
    <p:sldId id="244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9" autoAdjust="0"/>
    <p:restoredTop sz="96405" autoAdjust="0"/>
  </p:normalViewPr>
  <p:slideViewPr>
    <p:cSldViewPr snapToGrid="0">
      <p:cViewPr varScale="1">
        <p:scale>
          <a:sx n="93" d="100"/>
          <a:sy n="93" d="100"/>
        </p:scale>
        <p:origin x="224" y="1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9/27/20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9/27/20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Marconi law, LLC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0275" y="3890624"/>
            <a:ext cx="5248722" cy="83064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Network System Implementation</a:t>
            </a:r>
            <a:endParaRPr lang="en-US" sz="1800" dirty="0"/>
          </a:p>
          <a:p>
            <a:r>
              <a:rPr lang="en-US" sz="1800" dirty="0">
                <a:solidFill>
                  <a:schemeClr val="bg1"/>
                </a:solidFill>
              </a:rPr>
              <a:t>Admin: Damarkus Harris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FDCB-9A7E-FA43-9CAE-6B7F0AA5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39" y="2777291"/>
            <a:ext cx="3932238" cy="1583703"/>
          </a:xfrm>
        </p:spPr>
        <p:txBody>
          <a:bodyPr>
            <a:normAutofit fontScale="90000"/>
          </a:bodyPr>
          <a:lstStyle/>
          <a:p>
            <a:r>
              <a:rPr lang="en-US" dirty="0"/>
              <a:t>HW/SW specification &amp; cabling type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9C003E-24B4-F544-8CDA-DDB7927B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99332-496B-564C-99D6-AC2F03B62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05053" y="5507510"/>
            <a:ext cx="743525" cy="130547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3398333-89FC-1142-BE89-DC03D2992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50701"/>
              </p:ext>
            </p:extLst>
          </p:nvPr>
        </p:nvGraphicFramePr>
        <p:xfrm>
          <a:off x="5254580" y="2846513"/>
          <a:ext cx="3487377" cy="1445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3428">
                  <a:extLst>
                    <a:ext uri="{9D8B030D-6E8A-4147-A177-3AD203B41FA5}">
                      <a16:colId xmlns:a16="http://schemas.microsoft.com/office/drawing/2014/main" val="4262914575"/>
                    </a:ext>
                  </a:extLst>
                </a:gridCol>
                <a:gridCol w="1743949">
                  <a:extLst>
                    <a:ext uri="{9D8B030D-6E8A-4147-A177-3AD203B41FA5}">
                      <a16:colId xmlns:a16="http://schemas.microsoft.com/office/drawing/2014/main" val="453323842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Brand/Manufacturer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6021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PowerEdge T40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5339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Processor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Intel Xeon E-2224G 3.5GHz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2718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Memory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8GB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43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Storage/Hard Drive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1TB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789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Monitor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Dell 24” Full HD LED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1156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Ethernet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RJ-45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8069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Operating System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Windows Server 2019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71059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CE5D8C-7627-7541-AED7-55220DDEB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305067"/>
              </p:ext>
            </p:extLst>
          </p:nvPr>
        </p:nvGraphicFramePr>
        <p:xfrm>
          <a:off x="5257378" y="36265"/>
          <a:ext cx="3487377" cy="2628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3440">
                  <a:extLst>
                    <a:ext uri="{9D8B030D-6E8A-4147-A177-3AD203B41FA5}">
                      <a16:colId xmlns:a16="http://schemas.microsoft.com/office/drawing/2014/main" val="3717721489"/>
                    </a:ext>
                  </a:extLst>
                </a:gridCol>
                <a:gridCol w="1743937">
                  <a:extLst>
                    <a:ext uri="{9D8B030D-6E8A-4147-A177-3AD203B41FA5}">
                      <a16:colId xmlns:a16="http://schemas.microsoft.com/office/drawing/2014/main" val="3786210701"/>
                    </a:ext>
                  </a:extLst>
                </a:gridCol>
              </a:tblGrid>
              <a:tr h="1696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Brand/Manufacturer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Cisco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0740036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SG350X-24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2504637"/>
                  </a:ext>
                </a:extLst>
              </a:tr>
              <a:tr h="1696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 of Ports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9152314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Port speed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24x 10/100/1000 ports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8148953"/>
                  </a:ext>
                </a:extLst>
              </a:tr>
              <a:tr h="1696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CPU memory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512 MB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476185"/>
                  </a:ext>
                </a:extLst>
              </a:tr>
              <a:tr h="1696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Power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 to 240V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5350886"/>
                  </a:ext>
                </a:extLst>
              </a:tr>
              <a:tr h="3470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Encryption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SSL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SSH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2003601"/>
                  </a:ext>
                </a:extLst>
              </a:tr>
              <a:tr h="12343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Dimensions/Features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Weight: 9.52 lbs.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Height: 1.73 in.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Operating Temp 32° - 122° F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Storage Temp -4° - 158° F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DoS Prevention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Private VLAN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DHCP snooping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06777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A94CBB-BA88-CD4D-9890-2FF3DD97D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64626"/>
              </p:ext>
            </p:extLst>
          </p:nvPr>
        </p:nvGraphicFramePr>
        <p:xfrm>
          <a:off x="5254580" y="4668837"/>
          <a:ext cx="3487377" cy="17994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3428">
                  <a:extLst>
                    <a:ext uri="{9D8B030D-6E8A-4147-A177-3AD203B41FA5}">
                      <a16:colId xmlns:a16="http://schemas.microsoft.com/office/drawing/2014/main" val="1727254975"/>
                    </a:ext>
                  </a:extLst>
                </a:gridCol>
                <a:gridCol w="1743949">
                  <a:extLst>
                    <a:ext uri="{9D8B030D-6E8A-4147-A177-3AD203B41FA5}">
                      <a16:colId xmlns:a16="http://schemas.microsoft.com/office/drawing/2014/main" val="1670808974"/>
                    </a:ext>
                  </a:extLst>
                </a:gridCol>
              </a:tblGrid>
              <a:tr h="2570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Brand/Manufacturer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Cisco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830804"/>
                  </a:ext>
                </a:extLst>
              </a:tr>
              <a:tr h="2570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RV160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287030"/>
                  </a:ext>
                </a:extLst>
              </a:tr>
              <a:tr h="2570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Speed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600 Mbps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3415215"/>
                  </a:ext>
                </a:extLst>
              </a:tr>
              <a:tr h="2570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Ethernet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RJ-45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3424973"/>
                  </a:ext>
                </a:extLst>
              </a:tr>
              <a:tr h="2570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Operating System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Linux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4645701"/>
                  </a:ext>
                </a:extLst>
              </a:tr>
              <a:tr h="2570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CPU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Dual-Core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8077875"/>
                  </a:ext>
                </a:extLst>
              </a:tr>
              <a:tr h="2570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Port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1076346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40C5C874-457F-F046-A0BD-D0B2CE23D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957" y="826031"/>
            <a:ext cx="3248462" cy="119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owerEdge T40 Tower Server">
            <a:extLst>
              <a:ext uri="{FF2B5EF4-FFF2-40B4-BE49-F238E27FC236}">
                <a16:creationId xmlns:a16="http://schemas.microsoft.com/office/drawing/2014/main" id="{D3D1A9EC-3CF9-8C4F-9256-F905505C6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361" y="2653782"/>
            <a:ext cx="2366124" cy="166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ell-p2419h-monitor">
            <a:extLst>
              <a:ext uri="{FF2B5EF4-FFF2-40B4-BE49-F238E27FC236}">
                <a16:creationId xmlns:a16="http://schemas.microsoft.com/office/drawing/2014/main" id="{A634F3EA-6581-7F45-8E08-DC68D9179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62" y="2777291"/>
            <a:ext cx="2213178" cy="153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9BAF050-9A41-FA4E-920C-DE1AEAED7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774" y="4920470"/>
            <a:ext cx="3349527" cy="117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67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FDCB-9A7E-FA43-9CAE-6B7F0AA5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53" y="2589211"/>
            <a:ext cx="3932238" cy="1583703"/>
          </a:xfrm>
        </p:spPr>
        <p:txBody>
          <a:bodyPr>
            <a:normAutofit fontScale="90000"/>
          </a:bodyPr>
          <a:lstStyle/>
          <a:p>
            <a:r>
              <a:rPr lang="en-US" dirty="0"/>
              <a:t>HW/SW specification &amp; cabling type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9C003E-24B4-F544-8CDA-DDB7927B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99332-496B-564C-99D6-AC2F03B62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69816" y="1116026"/>
            <a:ext cx="45719" cy="119537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C2A0517-358E-DB4D-8C4E-C045D135E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724333"/>
              </p:ext>
            </p:extLst>
          </p:nvPr>
        </p:nvGraphicFramePr>
        <p:xfrm>
          <a:off x="5155842" y="126610"/>
          <a:ext cx="4253865" cy="24716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6615">
                  <a:extLst>
                    <a:ext uri="{9D8B030D-6E8A-4147-A177-3AD203B41FA5}">
                      <a16:colId xmlns:a16="http://schemas.microsoft.com/office/drawing/2014/main" val="3163472502"/>
                    </a:ext>
                  </a:extLst>
                </a:gridCol>
                <a:gridCol w="2127250">
                  <a:extLst>
                    <a:ext uri="{9D8B030D-6E8A-4147-A177-3AD203B41FA5}">
                      <a16:colId xmlns:a16="http://schemas.microsoft.com/office/drawing/2014/main" val="4210986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Brand/Manufacturer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Poly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6982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VVX 601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9310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Features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 soft keys to easy find transfer, conference and call park.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792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Specifications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en-US" sz="1100">
                          <a:effectLst/>
                        </a:rPr>
                        <a:t>LCD</a:t>
                      </a: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Screen saver/digital picture frame mode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On-screen virtual keyboard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Voicemail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Dual USB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Bluetooth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Weight 2.0 lbs.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349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Warranty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 Year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736991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6CE38E-83C3-A445-9F0A-AC047D409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836748"/>
              </p:ext>
            </p:extLst>
          </p:nvPr>
        </p:nvGraphicFramePr>
        <p:xfrm>
          <a:off x="5155841" y="2865613"/>
          <a:ext cx="4253865" cy="19175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6615">
                  <a:extLst>
                    <a:ext uri="{9D8B030D-6E8A-4147-A177-3AD203B41FA5}">
                      <a16:colId xmlns:a16="http://schemas.microsoft.com/office/drawing/2014/main" val="680064363"/>
                    </a:ext>
                  </a:extLst>
                </a:gridCol>
                <a:gridCol w="2127250">
                  <a:extLst>
                    <a:ext uri="{9D8B030D-6E8A-4147-A177-3AD203B41FA5}">
                      <a16:colId xmlns:a16="http://schemas.microsoft.com/office/drawing/2014/main" val="34730340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Brand/Manufacturer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Apple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904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Model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Iphone</a:t>
                      </a:r>
                      <a:r>
                        <a:rPr lang="en-US" sz="1100" dirty="0">
                          <a:effectLst/>
                        </a:rPr>
                        <a:t> 11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3277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Storage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128GB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110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Size and Weight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H: 5.94 inches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W: 2.98 inches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D: 0.33 inch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Weight: 6.84 ounces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48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Display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6.1”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2062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Processor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A13 Bionic chip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922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Camera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Dual 12MP Ultra-Wide and Wide cameras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971921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15E4F35B-0A87-0344-86FD-AA6847FBC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114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 descr="Polycom VVX 601 IP Phone - Power supply included">
            <a:extLst>
              <a:ext uri="{FF2B5EF4-FFF2-40B4-BE49-F238E27FC236}">
                <a16:creationId xmlns:a16="http://schemas.microsoft.com/office/drawing/2014/main" id="{8F6D12F7-E1B3-B442-BB44-3BB9BBDC0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799" y="252857"/>
            <a:ext cx="2240155" cy="191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D00DAC19-58B4-8C45-AC75-B3F459D2B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096" y="2664128"/>
            <a:ext cx="1165933" cy="187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25A4C7-6F45-D741-A5A7-54245409A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671107"/>
              </p:ext>
            </p:extLst>
          </p:nvPr>
        </p:nvGraphicFramePr>
        <p:xfrm>
          <a:off x="5155840" y="5309412"/>
          <a:ext cx="4253865" cy="86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6615">
                  <a:extLst>
                    <a:ext uri="{9D8B030D-6E8A-4147-A177-3AD203B41FA5}">
                      <a16:colId xmlns:a16="http://schemas.microsoft.com/office/drawing/2014/main" val="2548699890"/>
                    </a:ext>
                  </a:extLst>
                </a:gridCol>
                <a:gridCol w="2127250">
                  <a:extLst>
                    <a:ext uri="{9D8B030D-6E8A-4147-A177-3AD203B41FA5}">
                      <a16:colId xmlns:a16="http://schemas.microsoft.com/office/drawing/2014/main" val="2165073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Brand/Manufacturer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Sony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6150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W600D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223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Size and Weight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S: 28.9 in x 3.5 in x 17.6 in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W: 10.8 lbs.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2466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Display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1366 x 768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7832065"/>
                  </a:ext>
                </a:extLst>
              </a:tr>
            </a:tbl>
          </a:graphicData>
        </a:graphic>
      </p:graphicFrame>
      <p:pic>
        <p:nvPicPr>
          <p:cNvPr id="4103" name="Picture 7" descr="Sony W600D 32&quot; Class 720p Smart LED TV">
            <a:extLst>
              <a:ext uri="{FF2B5EF4-FFF2-40B4-BE49-F238E27FC236}">
                <a16:creationId xmlns:a16="http://schemas.microsoft.com/office/drawing/2014/main" id="{4A4A4C73-327C-5E43-8599-1A41DD9DD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976" y="4536556"/>
            <a:ext cx="2254586" cy="225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99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4CE1-3829-4448-822C-651CB2DE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458" y="1095601"/>
            <a:ext cx="3932238" cy="4594971"/>
          </a:xfrm>
        </p:spPr>
        <p:txBody>
          <a:bodyPr>
            <a:normAutofit/>
          </a:bodyPr>
          <a:lstStyle/>
          <a:p>
            <a:r>
              <a:rPr lang="en-US" dirty="0"/>
              <a:t>HW/SW specification &amp; cabling type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A9B9E1-4722-8249-80F2-3885043F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38FB7-ED68-DC47-9A06-C29331B8B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512158"/>
            <a:ext cx="3932237" cy="356829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1A0CA4-F887-B44E-A96D-A1356E8E7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139588"/>
              </p:ext>
            </p:extLst>
          </p:nvPr>
        </p:nvGraphicFramePr>
        <p:xfrm>
          <a:off x="5089954" y="233834"/>
          <a:ext cx="4253865" cy="3940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6615">
                  <a:extLst>
                    <a:ext uri="{9D8B030D-6E8A-4147-A177-3AD203B41FA5}">
                      <a16:colId xmlns:a16="http://schemas.microsoft.com/office/drawing/2014/main" val="109807518"/>
                    </a:ext>
                  </a:extLst>
                </a:gridCol>
                <a:gridCol w="2127250">
                  <a:extLst>
                    <a:ext uri="{9D8B030D-6E8A-4147-A177-3AD203B41FA5}">
                      <a16:colId xmlns:a16="http://schemas.microsoft.com/office/drawing/2014/main" val="2858849321"/>
                    </a:ext>
                  </a:extLst>
                </a:gridCol>
              </a:tblGrid>
              <a:tr h="13136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CAT type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Cat5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8061659"/>
                  </a:ext>
                </a:extLst>
              </a:tr>
              <a:tr h="13136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Features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100MHz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4660417"/>
                  </a:ext>
                </a:extLst>
              </a:tr>
              <a:tr h="13136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Length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Max Length 100 meters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8569565"/>
                  </a:ext>
                </a:extLst>
              </a:tr>
            </a:tbl>
          </a:graphicData>
        </a:graphic>
      </p:graphicFrame>
      <p:pic>
        <p:nvPicPr>
          <p:cNvPr id="5122" name="Picture 2" descr="Sommer Cable Cat 5 Cable 10m RJ45 Plug – Thomann United States">
            <a:extLst>
              <a:ext uri="{FF2B5EF4-FFF2-40B4-BE49-F238E27FC236}">
                <a16:creationId xmlns:a16="http://schemas.microsoft.com/office/drawing/2014/main" id="{284F6D96-EB6E-B14E-8E1E-22D61B1D6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953" y="4364865"/>
            <a:ext cx="371060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elden - 1585A - Plenum CAT-5 Cable 1000Ft Reel - Blue - REDUCED! |  Multicom Online Store">
            <a:extLst>
              <a:ext uri="{FF2B5EF4-FFF2-40B4-BE49-F238E27FC236}">
                <a16:creationId xmlns:a16="http://schemas.microsoft.com/office/drawing/2014/main" id="{1B5FFD61-CBC3-C044-8200-E194AAC39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819" y="3429000"/>
            <a:ext cx="2700270" cy="327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ifference between Cat5 and Cat6">
            <a:extLst>
              <a:ext uri="{FF2B5EF4-FFF2-40B4-BE49-F238E27FC236}">
                <a16:creationId xmlns:a16="http://schemas.microsoft.com/office/drawing/2014/main" id="{4A3BF429-9136-6A42-B2A9-E83992E7E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819" y="577128"/>
            <a:ext cx="270027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81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4CE1-3829-4448-822C-651CB2DE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20" y="399245"/>
            <a:ext cx="4540206" cy="1985735"/>
          </a:xfrm>
        </p:spPr>
        <p:txBody>
          <a:bodyPr/>
          <a:lstStyle/>
          <a:p>
            <a:r>
              <a:rPr lang="en-US" dirty="0"/>
              <a:t>Closeout/lessons learned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A9B9E1-4722-8249-80F2-3885043F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38FB7-ED68-DC47-9A06-C29331B8B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820" y="2384980"/>
            <a:ext cx="4540206" cy="348400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Triple 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Agreed Scope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803FD4-200D-BC44-ABEA-0E6F7900F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479238"/>
            <a:ext cx="6565900" cy="3704261"/>
          </a:xfrm>
        </p:spPr>
      </p:pic>
    </p:spTree>
    <p:extLst>
      <p:ext uri="{BB962C8B-B14F-4D97-AF65-F5344CB8AC3E}">
        <p14:creationId xmlns:p14="http://schemas.microsoft.com/office/powerpoint/2010/main" val="238289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71DD-75D2-A14E-B195-1CF526A5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842666-FC11-E74E-82CC-F8629B49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ED4B7-1F9D-4742-A903-BB58E9271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Objectives/Benefits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Infrastructure Requirements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Topology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Capital &amp; Operating Requirements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HW/SW Specification &amp; Cabling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Lessons Learned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E0F2E36-01D4-9940-A8B2-E13278AD4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8283" y="1545465"/>
            <a:ext cx="6807711" cy="3837904"/>
          </a:xfrm>
        </p:spPr>
      </p:pic>
    </p:spTree>
    <p:extLst>
      <p:ext uri="{BB962C8B-B14F-4D97-AF65-F5344CB8AC3E}">
        <p14:creationId xmlns:p14="http://schemas.microsoft.com/office/powerpoint/2010/main" val="200768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71DD-75D2-A14E-B195-1CF526A5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842666-FC11-E74E-82CC-F8629B49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ED4B7-1F9D-4742-A903-BB58E9271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Provided Equipment for all employees  including workstations, mobile devices, a printer &amp; VoIP phones.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Annual on-going network maintenance &amp;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Room – includes a switch, router and a database server.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WAP and TV’s throughout the building.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Networking cabling throughout the building for ethernet connections. 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898A68-F6C2-C344-AEF2-655D996DA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4579" y="399245"/>
            <a:ext cx="6738637" cy="5898524"/>
          </a:xfrm>
        </p:spPr>
      </p:pic>
    </p:spTree>
    <p:extLst>
      <p:ext uri="{BB962C8B-B14F-4D97-AF65-F5344CB8AC3E}">
        <p14:creationId xmlns:p14="http://schemas.microsoft.com/office/powerpoint/2010/main" val="296499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C715-D01C-7B4B-9605-D102FE3C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1278"/>
            <a:ext cx="2766297" cy="988886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objectives/benefits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90BE1D-DF98-1447-9F00-BF1DE11F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B8D8B-3F82-6640-960D-ABED8C44A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8783" y="1983346"/>
            <a:ext cx="4630795" cy="472654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Cloud Security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Windows Server 2016 comes with enhanced security that meet regulatory and compliance objectives and protects your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Scalability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24 ports on Switch that can connect to new workstations or any capable device.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Customizable Switch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Customize to tailor your network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Most flexibility and scalability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Guest VLANs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WAP (Cisco Business 145AC)</a:t>
            </a:r>
            <a:endParaRPr lang="en-US" sz="11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Cisco Business Mobile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Monitor network traffic and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Provide real time snapshots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E1D278-F145-7342-AB1C-98E189064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6712" y="801278"/>
            <a:ext cx="6738409" cy="4906850"/>
          </a:xfrm>
        </p:spPr>
      </p:pic>
    </p:spTree>
    <p:extLst>
      <p:ext uri="{BB962C8B-B14F-4D97-AF65-F5344CB8AC3E}">
        <p14:creationId xmlns:p14="http://schemas.microsoft.com/office/powerpoint/2010/main" val="105485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417B-EA93-B64B-8022-C3574868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42" y="24573"/>
            <a:ext cx="4520484" cy="2360407"/>
          </a:xfrm>
        </p:spPr>
        <p:txBody>
          <a:bodyPr>
            <a:normAutofit/>
          </a:bodyPr>
          <a:lstStyle/>
          <a:p>
            <a:r>
              <a:rPr lang="en-US" dirty="0"/>
              <a:t>Network infrastructure requirements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30C00F-870F-A342-9147-2FAFBFA7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DC91-0A96-F34F-856A-59E9F7938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7730" y="2253802"/>
            <a:ext cx="4520484" cy="4579625"/>
          </a:xfrm>
        </p:spPr>
        <p:txBody>
          <a:bodyPr>
            <a:normAutofit fontScale="25000" lnSpcReduction="20000"/>
          </a:bodyPr>
          <a:lstStyle/>
          <a:p>
            <a:r>
              <a:rPr lang="en-US" sz="5200" dirty="0"/>
              <a:t>3 – OptiPlex 7470 All in one (WorkStation)</a:t>
            </a:r>
          </a:p>
          <a:p>
            <a:r>
              <a:rPr lang="en-US" sz="5200" dirty="0"/>
              <a:t>10 – Surface Book 2 (Mobile Laptop) </a:t>
            </a:r>
          </a:p>
          <a:p>
            <a:r>
              <a:rPr lang="en-US" sz="5200" dirty="0"/>
              <a:t>1 – Brother MFC-L8900 Printer All in one</a:t>
            </a:r>
          </a:p>
          <a:p>
            <a:r>
              <a:rPr lang="en-US" sz="5200" dirty="0"/>
              <a:t>3 – Cisco Business 145AC WAP</a:t>
            </a:r>
          </a:p>
          <a:p>
            <a:r>
              <a:rPr lang="en-US" sz="5200" dirty="0"/>
              <a:t>1 – PowerEdge T40 Tower Server / Dell Monitor &amp; Windows Server 2016 Standard</a:t>
            </a:r>
          </a:p>
          <a:p>
            <a:r>
              <a:rPr lang="en-US" sz="5200" dirty="0"/>
              <a:t>4 – Poly VVX 601 VoIP + </a:t>
            </a:r>
            <a:r>
              <a:rPr lang="en-US" sz="5200" dirty="0" err="1"/>
              <a:t>NeuPo</a:t>
            </a:r>
            <a:r>
              <a:rPr lang="en-US" sz="5200" dirty="0"/>
              <a:t> 48 Bolt Power Supply </a:t>
            </a:r>
          </a:p>
          <a:p>
            <a:r>
              <a:rPr lang="en-US" sz="5200" dirty="0"/>
              <a:t>1 – Cisco RV160 VPN Router </a:t>
            </a:r>
          </a:p>
          <a:p>
            <a:r>
              <a:rPr lang="en-US" sz="5200" dirty="0"/>
              <a:t>1 – Cisco SG350X-24 Stackable Managed Switch</a:t>
            </a:r>
          </a:p>
          <a:p>
            <a:r>
              <a:rPr lang="en-US" sz="5200" dirty="0"/>
              <a:t>10 – Apple iPhone 11 </a:t>
            </a:r>
          </a:p>
          <a:p>
            <a:r>
              <a:rPr lang="en-US" sz="5200" dirty="0"/>
              <a:t>4 – Sony 32-inch TV</a:t>
            </a:r>
          </a:p>
          <a:p>
            <a:r>
              <a:rPr lang="en-US" sz="5200" dirty="0"/>
              <a:t>Cat5 Ethernet Cabling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851D28-A5F8-8543-B344-AA901D7C4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4193" y="1107582"/>
            <a:ext cx="6923527" cy="4579625"/>
          </a:xfrm>
        </p:spPr>
      </p:pic>
    </p:spTree>
    <p:extLst>
      <p:ext uri="{BB962C8B-B14F-4D97-AF65-F5344CB8AC3E}">
        <p14:creationId xmlns:p14="http://schemas.microsoft.com/office/powerpoint/2010/main" val="101281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8321-3FDB-EE47-B2CE-B3B51832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1277"/>
            <a:ext cx="3932238" cy="3671744"/>
          </a:xfrm>
        </p:spPr>
        <p:txBody>
          <a:bodyPr>
            <a:normAutofit/>
          </a:bodyPr>
          <a:lstStyle/>
          <a:p>
            <a:r>
              <a:rPr lang="en-US" dirty="0"/>
              <a:t>Network topology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C9913D-FDE0-3B46-817E-2AF9A34D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60524-E8B4-6E4F-BC80-AF4E09FA8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837904"/>
            <a:ext cx="3932237" cy="20310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network topology is the arrangement of the elements of a communication network. 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C04622-CA61-0841-B222-8C827A9E8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1378" y="450761"/>
            <a:ext cx="7072601" cy="6259132"/>
          </a:xfrm>
        </p:spPr>
      </p:pic>
    </p:spTree>
    <p:extLst>
      <p:ext uri="{BB962C8B-B14F-4D97-AF65-F5344CB8AC3E}">
        <p14:creationId xmlns:p14="http://schemas.microsoft.com/office/powerpoint/2010/main" val="167182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A69B-5193-8348-BDD3-F5F65265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1277"/>
            <a:ext cx="3932238" cy="4749517"/>
          </a:xfrm>
        </p:spPr>
        <p:txBody>
          <a:bodyPr>
            <a:normAutofit/>
          </a:bodyPr>
          <a:lstStyle/>
          <a:p>
            <a:r>
              <a:rPr lang="en-US" dirty="0"/>
              <a:t>Capital &amp; operating Requirements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167D7A-D102-1445-A994-071A6DB1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42573-7C11-0D49-B896-72A85FDAF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666704"/>
            <a:ext cx="3932237" cy="202283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18830DE-0732-7946-9D73-765180CBD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935100"/>
              </p:ext>
            </p:extLst>
          </p:nvPr>
        </p:nvGraphicFramePr>
        <p:xfrm>
          <a:off x="5370490" y="206061"/>
          <a:ext cx="6178778" cy="6262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2125">
                  <a:extLst>
                    <a:ext uri="{9D8B030D-6E8A-4147-A177-3AD203B41FA5}">
                      <a16:colId xmlns:a16="http://schemas.microsoft.com/office/drawing/2014/main" val="1021064405"/>
                    </a:ext>
                  </a:extLst>
                </a:gridCol>
                <a:gridCol w="1328174">
                  <a:extLst>
                    <a:ext uri="{9D8B030D-6E8A-4147-A177-3AD203B41FA5}">
                      <a16:colId xmlns:a16="http://schemas.microsoft.com/office/drawing/2014/main" val="630065555"/>
                    </a:ext>
                  </a:extLst>
                </a:gridCol>
                <a:gridCol w="996131">
                  <a:extLst>
                    <a:ext uri="{9D8B030D-6E8A-4147-A177-3AD203B41FA5}">
                      <a16:colId xmlns:a16="http://schemas.microsoft.com/office/drawing/2014/main" val="2529313334"/>
                    </a:ext>
                  </a:extLst>
                </a:gridCol>
                <a:gridCol w="1302348">
                  <a:extLst>
                    <a:ext uri="{9D8B030D-6E8A-4147-A177-3AD203B41FA5}">
                      <a16:colId xmlns:a16="http://schemas.microsoft.com/office/drawing/2014/main" val="849426017"/>
                    </a:ext>
                  </a:extLst>
                </a:gridCol>
              </a:tblGrid>
              <a:tr h="2454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Hardware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 Unit Cost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Quantity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Cost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269370"/>
                  </a:ext>
                </a:extLst>
              </a:tr>
              <a:tr h="2454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OptiPlex 7470 All in one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$929.00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$2787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7906924"/>
                  </a:ext>
                </a:extLst>
              </a:tr>
              <a:tr h="2454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Surface Book 2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$1,150.00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$11,500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5538054"/>
                  </a:ext>
                </a:extLst>
              </a:tr>
              <a:tr h="2454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Brother MFC-L8900CDW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$524.99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$524.99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0464283"/>
                  </a:ext>
                </a:extLst>
              </a:tr>
              <a:tr h="5023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Cisco Business 145AC Series Access Point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$165.00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$495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8713430"/>
                  </a:ext>
                </a:extLst>
              </a:tr>
              <a:tr h="10160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PowerEdge T40 Tower Server / Dell Monitor &amp; Windows Server 2016 Standard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$1368.98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$1368.98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0631558"/>
                  </a:ext>
                </a:extLst>
              </a:tr>
              <a:tr h="7592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Poly VVX 601 VoIP phone + NeuPo 48 Volt Power Supply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$179.99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719.96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9881272"/>
                  </a:ext>
                </a:extLst>
              </a:tr>
              <a:tr h="2454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Cisco RV160 VPN Router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$149.00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$149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9041709"/>
                  </a:ext>
                </a:extLst>
              </a:tr>
              <a:tr h="5023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Cisco SG350X-24 Stackable Managed Switch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$490.37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$490.37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5669079"/>
                  </a:ext>
                </a:extLst>
              </a:tr>
              <a:tr h="2454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Apple iPhone 11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$749.00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$7490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404863"/>
                  </a:ext>
                </a:extLst>
              </a:tr>
              <a:tr h="2454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Sony 32 inch TV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$299.00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$1196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8493008"/>
                  </a:ext>
                </a:extLst>
              </a:tr>
              <a:tr h="5022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Labor (@ $75/hr.)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$75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10hrs 46 mins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$784.50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2058298"/>
                  </a:ext>
                </a:extLst>
              </a:tr>
              <a:tr h="5023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Annual on-going network maintenance &amp; support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$12,000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$12,000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773439"/>
                  </a:ext>
                </a:extLst>
              </a:tr>
              <a:tr h="7592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COST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*All prices are before any taxes and fees.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$39,505.80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2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09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9FDB-A9F9-2D4F-A2FC-E91D88D3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01" y="2688053"/>
            <a:ext cx="3932238" cy="1583703"/>
          </a:xfrm>
        </p:spPr>
        <p:txBody>
          <a:bodyPr>
            <a:normAutofit fontScale="90000"/>
          </a:bodyPr>
          <a:lstStyle/>
          <a:p>
            <a:r>
              <a:rPr lang="en-US" dirty="0"/>
              <a:t>HW/SW specification &amp; cabling type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C5EA7C-CD50-C94D-A1B4-F1DF5125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E2E01-9AB1-E542-93A4-3119E3856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978792" y="3343992"/>
            <a:ext cx="557817" cy="927764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5E7947A-B63D-8742-A537-1E2B0862F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333075"/>
              </p:ext>
            </p:extLst>
          </p:nvPr>
        </p:nvGraphicFramePr>
        <p:xfrm>
          <a:off x="5103970" y="2"/>
          <a:ext cx="3046110" cy="29518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2828">
                  <a:extLst>
                    <a:ext uri="{9D8B030D-6E8A-4147-A177-3AD203B41FA5}">
                      <a16:colId xmlns:a16="http://schemas.microsoft.com/office/drawing/2014/main" val="526444290"/>
                    </a:ext>
                  </a:extLst>
                </a:gridCol>
                <a:gridCol w="1523282">
                  <a:extLst>
                    <a:ext uri="{9D8B030D-6E8A-4147-A177-3AD203B41FA5}">
                      <a16:colId xmlns:a16="http://schemas.microsoft.com/office/drawing/2014/main" val="1443325875"/>
                    </a:ext>
                  </a:extLst>
                </a:gridCol>
              </a:tblGrid>
              <a:tr h="3246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Brand/Manufacturer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Dell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51430"/>
                  </a:ext>
                </a:extLst>
              </a:tr>
              <a:tr h="1586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OptiPlex 7470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995004"/>
                  </a:ext>
                </a:extLst>
              </a:tr>
              <a:tr h="32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Processor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Intel ® Core ™ i5-9500 6 Cores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1253817"/>
                  </a:ext>
                </a:extLst>
              </a:tr>
              <a:tr h="1586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Memory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8GB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4547435"/>
                  </a:ext>
                </a:extLst>
              </a:tr>
              <a:tr h="1586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Storage/Hard Drive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500GB SATA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8439258"/>
                  </a:ext>
                </a:extLst>
              </a:tr>
              <a:tr h="4906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Monitor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H: 13.54”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W: 21.26”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D: 2.07”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5318776"/>
                  </a:ext>
                </a:extLst>
              </a:tr>
              <a:tr h="1586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Ethernet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RJ-45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8136781"/>
                  </a:ext>
                </a:extLst>
              </a:tr>
              <a:tr h="1586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Operating System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Windows 10 Pro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4997147"/>
                  </a:ext>
                </a:extLst>
              </a:tr>
              <a:tr h="822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Features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Wireless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HDMI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USB 3.1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SD Card Reader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Headset Port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905217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4AF140C-5FEF-7340-B208-9ACF15C77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218953"/>
              </p:ext>
            </p:extLst>
          </p:nvPr>
        </p:nvGraphicFramePr>
        <p:xfrm>
          <a:off x="5103970" y="3569553"/>
          <a:ext cx="3046110" cy="2702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2828">
                  <a:extLst>
                    <a:ext uri="{9D8B030D-6E8A-4147-A177-3AD203B41FA5}">
                      <a16:colId xmlns:a16="http://schemas.microsoft.com/office/drawing/2014/main" val="1557010508"/>
                    </a:ext>
                  </a:extLst>
                </a:gridCol>
                <a:gridCol w="1523282">
                  <a:extLst>
                    <a:ext uri="{9D8B030D-6E8A-4147-A177-3AD203B41FA5}">
                      <a16:colId xmlns:a16="http://schemas.microsoft.com/office/drawing/2014/main" val="3381177392"/>
                    </a:ext>
                  </a:extLst>
                </a:gridCol>
              </a:tblGrid>
              <a:tr h="270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Brand/Manufacturer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Microsoft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6757754"/>
                  </a:ext>
                </a:extLst>
              </a:tr>
              <a:tr h="2532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Surface Book 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6539600"/>
                  </a:ext>
                </a:extLst>
              </a:tr>
              <a:tr h="270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Processor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r>
                        <a:rPr lang="en-US" sz="1100" baseline="30000">
                          <a:effectLst/>
                        </a:rPr>
                        <a:t>th</a:t>
                      </a:r>
                      <a:r>
                        <a:rPr lang="en-US" sz="1100">
                          <a:effectLst/>
                        </a:rPr>
                        <a:t> Gen Intel Core i5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1494752"/>
                  </a:ext>
                </a:extLst>
              </a:tr>
              <a:tr h="270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Memory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8GB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9831744"/>
                  </a:ext>
                </a:extLst>
              </a:tr>
              <a:tr h="270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Storage/Hard Drive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256GB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23773"/>
                  </a:ext>
                </a:extLst>
              </a:tr>
              <a:tr h="270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Monitor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13.5 inches (Touch)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4481752"/>
                  </a:ext>
                </a:extLst>
              </a:tr>
              <a:tr h="270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Battery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Up to 17 hours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1513778"/>
                  </a:ext>
                </a:extLst>
              </a:tr>
              <a:tr h="270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Operating System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Windows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233247"/>
                  </a:ext>
                </a:extLst>
              </a:tr>
              <a:tr h="5539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Weight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Total: 4.20 lbs.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Tablet: 1.80 lbs.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311587"/>
                  </a:ext>
                </a:extLst>
              </a:tr>
            </a:tbl>
          </a:graphicData>
        </a:graphic>
      </p:graphicFrame>
      <p:pic>
        <p:nvPicPr>
          <p:cNvPr id="2050" name="Picture 2" descr="OptiPlex 7470 All-in-One">
            <a:extLst>
              <a:ext uri="{FF2B5EF4-FFF2-40B4-BE49-F238E27FC236}">
                <a16:creationId xmlns:a16="http://schemas.microsoft.com/office/drawing/2014/main" id="{66271773-106D-1B4C-BAB8-66A4D7B90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024" y="566050"/>
            <a:ext cx="2927171" cy="205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rface Book 2 in Laptop Mode with screen shot.">
            <a:extLst>
              <a:ext uri="{FF2B5EF4-FFF2-40B4-BE49-F238E27FC236}">
                <a16:creationId xmlns:a16="http://schemas.microsoft.com/office/drawing/2014/main" id="{E9D7AB54-CDAB-DF48-ABEE-AC761074F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814" y="3893702"/>
            <a:ext cx="2663590" cy="205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99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9FDB-A9F9-2D4F-A2FC-E91D88D3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95" y="2437254"/>
            <a:ext cx="3932238" cy="1583703"/>
          </a:xfrm>
        </p:spPr>
        <p:txBody>
          <a:bodyPr>
            <a:normAutofit fontScale="90000"/>
          </a:bodyPr>
          <a:lstStyle/>
          <a:p>
            <a:r>
              <a:rPr lang="en-US" dirty="0"/>
              <a:t>HW/SW specification &amp; cabling type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C5EA7C-CD50-C94D-A1B4-F1DF5125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E2E01-9AB1-E542-93A4-3119E3856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978792" y="3343992"/>
            <a:ext cx="557817" cy="9277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4" name="Picture 6" descr="MFCL8900CDW_front">
            <a:extLst>
              <a:ext uri="{FF2B5EF4-FFF2-40B4-BE49-F238E27FC236}">
                <a16:creationId xmlns:a16="http://schemas.microsoft.com/office/drawing/2014/main" id="{F3869621-092E-0A48-A873-B5FC3F2A4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940" y="801277"/>
            <a:ext cx="2861060" cy="291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isco Business 145AC Access Point">
            <a:extLst>
              <a:ext uri="{FF2B5EF4-FFF2-40B4-BE49-F238E27FC236}">
                <a16:creationId xmlns:a16="http://schemas.microsoft.com/office/drawing/2014/main" id="{648673A2-2DE6-5840-948A-9E48F621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940" y="4271756"/>
            <a:ext cx="2861060" cy="140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36FA171-F151-8948-98D9-1F58F0BD8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867606"/>
              </p:ext>
            </p:extLst>
          </p:nvPr>
        </p:nvGraphicFramePr>
        <p:xfrm>
          <a:off x="5077075" y="499030"/>
          <a:ext cx="4253865" cy="30684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6615">
                  <a:extLst>
                    <a:ext uri="{9D8B030D-6E8A-4147-A177-3AD203B41FA5}">
                      <a16:colId xmlns:a16="http://schemas.microsoft.com/office/drawing/2014/main" val="3126503047"/>
                    </a:ext>
                  </a:extLst>
                </a:gridCol>
                <a:gridCol w="2127250">
                  <a:extLst>
                    <a:ext uri="{9D8B030D-6E8A-4147-A177-3AD203B41FA5}">
                      <a16:colId xmlns:a16="http://schemas.microsoft.com/office/drawing/2014/main" val="3857370259"/>
                    </a:ext>
                  </a:extLst>
                </a:gridCol>
              </a:tblGrid>
              <a:tr h="2789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Brand/Manufacturer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Brother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0243257"/>
                  </a:ext>
                </a:extLst>
              </a:tr>
              <a:tr h="2789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MFC-L8900CDW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5627461"/>
                  </a:ext>
                </a:extLst>
              </a:tr>
              <a:tr h="2789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Functions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Scan, Copy &amp; Fax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1357739"/>
                  </a:ext>
                </a:extLst>
              </a:tr>
              <a:tr h="2789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Weight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63.1 lbs.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1435999"/>
                  </a:ext>
                </a:extLst>
              </a:tr>
              <a:tr h="2789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 Paper Capacity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1,300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9753497"/>
                  </a:ext>
                </a:extLst>
              </a:tr>
              <a:tr h="2789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Duty Cycle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60,000 pages per month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5699935"/>
                  </a:ext>
                </a:extLst>
              </a:tr>
              <a:tr h="2789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Memory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512 MB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0270672"/>
                  </a:ext>
                </a:extLst>
              </a:tr>
              <a:tr h="2789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Wireless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Standard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5817837"/>
                  </a:ext>
                </a:extLst>
              </a:tr>
              <a:tr h="2789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Platform Supported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PC, Mac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8506904"/>
                  </a:ext>
                </a:extLst>
              </a:tr>
              <a:tr h="2789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Physical Dimensions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19.5” x 20.7” x 21.6”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9658141"/>
                  </a:ext>
                </a:extLst>
              </a:tr>
              <a:tr h="2789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Manufacturer Warranty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One Year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30783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28DC0F-61A0-2948-BA7B-61FDC249B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234746"/>
              </p:ext>
            </p:extLst>
          </p:nvPr>
        </p:nvGraphicFramePr>
        <p:xfrm>
          <a:off x="5077075" y="4020957"/>
          <a:ext cx="4253865" cy="2104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6615">
                  <a:extLst>
                    <a:ext uri="{9D8B030D-6E8A-4147-A177-3AD203B41FA5}">
                      <a16:colId xmlns:a16="http://schemas.microsoft.com/office/drawing/2014/main" val="2148014221"/>
                    </a:ext>
                  </a:extLst>
                </a:gridCol>
                <a:gridCol w="2127250">
                  <a:extLst>
                    <a:ext uri="{9D8B030D-6E8A-4147-A177-3AD203B41FA5}">
                      <a16:colId xmlns:a16="http://schemas.microsoft.com/office/drawing/2014/main" val="2862845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Brand/Manufacturer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Cisco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897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Business 145AC Access Point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259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Features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Increased wireless performance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Cisco Business Mobile App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Wired access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Mounting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7654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Maximum Clients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200 per Wi-fi radio, total of 400 clients per access point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862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Rates Supported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802.11a, b/g, n and ac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413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System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1GB DRAM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256 MB flash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710-MHz quad-core processor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6949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10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929</Words>
  <Application>Microsoft Macintosh PowerPoint</Application>
  <PresentationFormat>Widescreen</PresentationFormat>
  <Paragraphs>312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Gill Sans</vt:lpstr>
      <vt:lpstr>Office Theme</vt:lpstr>
      <vt:lpstr>Marconi law, LLC</vt:lpstr>
      <vt:lpstr>Overview</vt:lpstr>
      <vt:lpstr>Project scope</vt:lpstr>
      <vt:lpstr>Network objectives/benefits</vt:lpstr>
      <vt:lpstr>Network infrastructure requirements </vt:lpstr>
      <vt:lpstr>Network topology diagram</vt:lpstr>
      <vt:lpstr>Capital &amp; operating Requirements </vt:lpstr>
      <vt:lpstr>HW/SW specification &amp; cabling type</vt:lpstr>
      <vt:lpstr>HW/SW specification &amp; cabling type</vt:lpstr>
      <vt:lpstr>HW/SW specification &amp; cabling type</vt:lpstr>
      <vt:lpstr>HW/SW specification &amp; cabling type</vt:lpstr>
      <vt:lpstr>HW/SW specification &amp; cabling type</vt:lpstr>
      <vt:lpstr>Closeout/lessons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Marconi law, LLC</dc:title>
  <dc:creator>Damarkus Harris</dc:creator>
  <cp:lastModifiedBy>Damarkus Harris</cp:lastModifiedBy>
  <cp:revision>23</cp:revision>
  <dcterms:created xsi:type="dcterms:W3CDTF">2020-09-27T22:56:31Z</dcterms:created>
  <dcterms:modified xsi:type="dcterms:W3CDTF">2020-09-28T02:03:05Z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