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slide" Target="slides/slide20.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e723043f66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e723043f66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b83758e602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b83758e602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sz="1050">
                <a:solidFill>
                  <a:schemeClr val="dk1"/>
                </a:solidFill>
                <a:highlight>
                  <a:srgbClr val="FFFFFF"/>
                </a:highlight>
              </a:rPr>
              <a:t>Outline of our method:</a:t>
            </a:r>
            <a:endParaRPr b="1" sz="1050">
              <a:solidFill>
                <a:schemeClr val="dk1"/>
              </a:solidFill>
              <a:highlight>
                <a:srgbClr val="FFFFFF"/>
              </a:highlight>
            </a:endParaRPr>
          </a:p>
          <a:p>
            <a:pPr indent="-295275" lvl="0" marL="457200" rtl="0" algn="l">
              <a:lnSpc>
                <a:spcPct val="115000"/>
              </a:lnSpc>
              <a:spcBef>
                <a:spcPts val="1100"/>
              </a:spcBef>
              <a:spcAft>
                <a:spcPts val="0"/>
              </a:spcAft>
              <a:buClr>
                <a:schemeClr val="dk1"/>
              </a:buClr>
              <a:buSzPts val="1050"/>
              <a:buAutoNum type="arabicPeriod"/>
            </a:pPr>
            <a:r>
              <a:rPr lang="en" sz="1050">
                <a:solidFill>
                  <a:schemeClr val="dk1"/>
                </a:solidFill>
                <a:highlight>
                  <a:srgbClr val="FFFFFF"/>
                </a:highlight>
              </a:rPr>
              <a:t>We'll assume that platform (i.e, whether the app was Google or Apple) really doesn’t impact on ratings.</a:t>
            </a:r>
            <a:endParaRPr sz="1050">
              <a:solidFill>
                <a:schemeClr val="dk1"/>
              </a:solidFill>
              <a:highlight>
                <a:srgbClr val="FFFFFF"/>
              </a:highlight>
            </a:endParaRPr>
          </a:p>
          <a:p>
            <a:pPr indent="-295275" lvl="0" marL="457200" rtl="0" algn="l">
              <a:lnSpc>
                <a:spcPct val="115000"/>
              </a:lnSpc>
              <a:spcBef>
                <a:spcPts val="0"/>
              </a:spcBef>
              <a:spcAft>
                <a:spcPts val="0"/>
              </a:spcAft>
              <a:buClr>
                <a:schemeClr val="dk1"/>
              </a:buClr>
              <a:buSzPts val="1050"/>
              <a:buAutoNum type="arabicPeriod" startAt="2"/>
            </a:pPr>
            <a:r>
              <a:rPr lang="en" sz="1050">
                <a:solidFill>
                  <a:schemeClr val="dk1"/>
                </a:solidFill>
                <a:highlight>
                  <a:srgbClr val="FFFFFF"/>
                </a:highlight>
              </a:rPr>
              <a:t>Given this assumption, we should actually be able to get a difference in mean rating for Apple apps and mean rating for Google apps that's pretty similar to the one we actually got (0.14206) just by: a. shuffling the ratings column, b. keeping the platform column the same, c. calculating the difference between the mean rating for Apple and the mean rating for Google.</a:t>
            </a:r>
            <a:endParaRPr sz="1050">
              <a:solidFill>
                <a:schemeClr val="dk1"/>
              </a:solidFill>
              <a:highlight>
                <a:srgbClr val="FFFFFF"/>
              </a:highlight>
            </a:endParaRPr>
          </a:p>
          <a:p>
            <a:pPr indent="-295275" lvl="0" marL="457200" rtl="0" algn="l">
              <a:lnSpc>
                <a:spcPct val="115000"/>
              </a:lnSpc>
              <a:spcBef>
                <a:spcPts val="0"/>
              </a:spcBef>
              <a:spcAft>
                <a:spcPts val="0"/>
              </a:spcAft>
              <a:buClr>
                <a:schemeClr val="dk1"/>
              </a:buClr>
              <a:buSzPts val="1050"/>
              <a:buAutoNum type="arabicPeriod" startAt="3"/>
            </a:pPr>
            <a:r>
              <a:rPr lang="en" sz="1050">
                <a:solidFill>
                  <a:schemeClr val="dk1"/>
                </a:solidFill>
                <a:highlight>
                  <a:srgbClr val="FFFFFF"/>
                </a:highlight>
              </a:rPr>
              <a:t>We can make the shuffle more useful by doing it many times, each time calculating the mean rating for Apple apps and the mean rating for Google apps, and the difference between these means.</a:t>
            </a:r>
            <a:endParaRPr sz="1050">
              <a:solidFill>
                <a:schemeClr val="dk1"/>
              </a:solidFill>
              <a:highlight>
                <a:srgbClr val="FFFFFF"/>
              </a:highlight>
            </a:endParaRPr>
          </a:p>
          <a:p>
            <a:pPr indent="-295275" lvl="0" marL="457200" rtl="0" algn="l">
              <a:lnSpc>
                <a:spcPct val="115000"/>
              </a:lnSpc>
              <a:spcBef>
                <a:spcPts val="0"/>
              </a:spcBef>
              <a:spcAft>
                <a:spcPts val="0"/>
              </a:spcAft>
              <a:buClr>
                <a:schemeClr val="dk1"/>
              </a:buClr>
              <a:buSzPts val="1050"/>
              <a:buAutoNum type="arabicPeriod" startAt="4"/>
            </a:pPr>
            <a:r>
              <a:rPr lang="en" sz="1050">
                <a:solidFill>
                  <a:schemeClr val="dk1"/>
                </a:solidFill>
                <a:highlight>
                  <a:srgbClr val="FFFFFF"/>
                </a:highlight>
              </a:rPr>
              <a:t>We can then take the mean of all these differences, and this will be called our permutation difference. This permutation difference will be great indicator of what the difference would be if our initial assumption were true and platform really doesn’t impact on ratings.</a:t>
            </a:r>
            <a:endParaRPr sz="1050">
              <a:solidFill>
                <a:schemeClr val="dk1"/>
              </a:solidFill>
              <a:highlight>
                <a:srgbClr val="FFFFFF"/>
              </a:highlight>
            </a:endParaRPr>
          </a:p>
          <a:p>
            <a:pPr indent="-295275" lvl="0" marL="457200" rtl="0" algn="l">
              <a:lnSpc>
                <a:spcPct val="115000"/>
              </a:lnSpc>
              <a:spcBef>
                <a:spcPts val="0"/>
              </a:spcBef>
              <a:spcAft>
                <a:spcPts val="0"/>
              </a:spcAft>
              <a:buClr>
                <a:schemeClr val="dk1"/>
              </a:buClr>
              <a:buSzPts val="1050"/>
              <a:buAutoNum type="arabicPeriod" startAt="5"/>
            </a:pPr>
            <a:r>
              <a:rPr lang="en" sz="1050">
                <a:solidFill>
                  <a:schemeClr val="dk1"/>
                </a:solidFill>
                <a:highlight>
                  <a:srgbClr val="FFFFFF"/>
                </a:highlight>
              </a:rPr>
              <a:t>Now we do a comparison. If the observed difference looks just like the permutation difference, then we stick with the claim that actually, platform doesn’t impact on ratings. If instead, however, the permutation difference differs significantly from the observed difference, we'll conclude: something's going on; the platform does in fact impact on ratings.</a:t>
            </a:r>
            <a:endParaRPr sz="1050">
              <a:solidFill>
                <a:schemeClr val="dk1"/>
              </a:solidFill>
              <a:highlight>
                <a:srgbClr val="FFFFFF"/>
              </a:highlight>
            </a:endParaRPr>
          </a:p>
          <a:p>
            <a:pPr indent="-295275" lvl="0" marL="457200" rtl="0" algn="l">
              <a:lnSpc>
                <a:spcPct val="115000"/>
              </a:lnSpc>
              <a:spcBef>
                <a:spcPts val="0"/>
              </a:spcBef>
              <a:spcAft>
                <a:spcPts val="0"/>
              </a:spcAft>
              <a:buClr>
                <a:schemeClr val="dk1"/>
              </a:buClr>
              <a:buSzPts val="1050"/>
              <a:buAutoNum type="arabicPeriod" startAt="6"/>
            </a:pPr>
            <a:r>
              <a:rPr lang="en" sz="1050">
                <a:solidFill>
                  <a:schemeClr val="dk1"/>
                </a:solidFill>
                <a:highlight>
                  <a:srgbClr val="FFFFFF"/>
                </a:highlight>
              </a:rPr>
              <a:t>As for what the definition of </a:t>
            </a:r>
            <a:r>
              <a:rPr i="1" lang="en" sz="1050">
                <a:solidFill>
                  <a:schemeClr val="dk1"/>
                </a:solidFill>
                <a:highlight>
                  <a:srgbClr val="FFFFFF"/>
                </a:highlight>
              </a:rPr>
              <a:t>significantly</a:t>
            </a:r>
            <a:r>
              <a:rPr lang="en" sz="1050">
                <a:solidFill>
                  <a:schemeClr val="dk1"/>
                </a:solidFill>
                <a:highlight>
                  <a:srgbClr val="FFFFFF"/>
                </a:highlight>
              </a:rPr>
              <a:t> is, we'll get to that. But there’s a brief summary of what we're going to do. Exciting!</a:t>
            </a:r>
            <a:endParaRPr sz="1050">
              <a:solidFill>
                <a:schemeClr val="dk1"/>
              </a:solidFill>
              <a:highlight>
                <a:srgbClr val="FFFFFF"/>
              </a:highlight>
            </a:endParaRPr>
          </a:p>
          <a:p>
            <a:pPr indent="0" lvl="0" marL="0" rtl="0" algn="l">
              <a:spcBef>
                <a:spcPts val="110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e723043f66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e723043f66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e723043f66_0_13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e723043f66_0_13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e723043f66_0_13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e723043f66_0_13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e723043f66_0_13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e723043f66_0_13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e723043f66_0_13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e723043f66_0_13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e723043f66_0_13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e723043f66_0_13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e723043f66_0_13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e723043f66_0_13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e723043f66_0_13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e723043f66_0_13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b83758e602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b83758e602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b83758e602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b83758e602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b83758e602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b83758e602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b83758e602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b83758e602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b83758e602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b83758e602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b83758e602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b83758e602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b83758e602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b83758e602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b83758e602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b83758e602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e46f3f41d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e46f3f41d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1.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5.pn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4.png"/><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2.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png"/><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311708" y="735775"/>
            <a:ext cx="8520600" cy="20526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sz="4500">
                <a:latin typeface="Trebuchet MS"/>
                <a:ea typeface="Trebuchet MS"/>
                <a:cs typeface="Trebuchet MS"/>
                <a:sym typeface="Trebuchet MS"/>
              </a:rPr>
              <a:t>Springboard Data science Final project summary</a:t>
            </a:r>
            <a:endParaRPr sz="4500">
              <a:latin typeface="Trebuchet MS"/>
              <a:ea typeface="Trebuchet MS"/>
              <a:cs typeface="Trebuchet MS"/>
              <a:sym typeface="Trebuchet MS"/>
            </a:endParaRPr>
          </a:p>
        </p:txBody>
      </p:sp>
      <p:sp>
        <p:nvSpPr>
          <p:cNvPr id="86" name="Google Shape;86;p13"/>
          <p:cNvSpPr txBox="1"/>
          <p:nvPr>
            <p:ph idx="1" type="subTitle"/>
          </p:nvPr>
        </p:nvSpPr>
        <p:spPr>
          <a:xfrm>
            <a:off x="311700" y="3437000"/>
            <a:ext cx="8520600" cy="792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Trebuchet MS"/>
                <a:ea typeface="Trebuchet MS"/>
                <a:cs typeface="Trebuchet MS"/>
                <a:sym typeface="Trebuchet MS"/>
              </a:rPr>
              <a:t>Prepared by</a:t>
            </a:r>
            <a:r>
              <a:rPr lang="en">
                <a:latin typeface="Trebuchet MS"/>
                <a:ea typeface="Trebuchet MS"/>
                <a:cs typeface="Trebuchet MS"/>
                <a:sym typeface="Trebuchet MS"/>
              </a:rPr>
              <a:t>: Damian U. Emerson </a:t>
            </a:r>
            <a:endParaRPr>
              <a:latin typeface="Trebuchet MS"/>
              <a:ea typeface="Trebuchet MS"/>
              <a:cs typeface="Trebuchet MS"/>
              <a:sym typeface="Trebuchet M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Clr>
                <a:schemeClr val="dk1"/>
              </a:buClr>
              <a:buSzPct val="28947"/>
              <a:buFont typeface="Arial"/>
              <a:buNone/>
            </a:pPr>
            <a:r>
              <a:rPr b="1" lang="en">
                <a:latin typeface="Trebuchet MS"/>
                <a:ea typeface="Trebuchet MS"/>
                <a:cs typeface="Trebuchet MS"/>
                <a:sym typeface="Trebuchet MS"/>
              </a:rPr>
              <a:t>Cleaning, transforming/visualizing:</a:t>
            </a:r>
            <a:endParaRPr b="1" sz="3800"/>
          </a:p>
          <a:p>
            <a:pPr indent="0" lvl="0" marL="0" rtl="0" algn="l">
              <a:spcBef>
                <a:spcPts val="1200"/>
              </a:spcBef>
              <a:spcAft>
                <a:spcPts val="0"/>
              </a:spcAft>
              <a:buNone/>
            </a:pPr>
            <a:r>
              <a:t/>
            </a:r>
            <a:endParaRPr/>
          </a:p>
        </p:txBody>
      </p:sp>
      <p:sp>
        <p:nvSpPr>
          <p:cNvPr id="147" name="Google Shape;147;p22"/>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Clr>
                <a:schemeClr val="dk1"/>
              </a:buClr>
              <a:buSzPts val="1500"/>
              <a:buChar char="●"/>
            </a:pPr>
            <a:r>
              <a:rPr lang="en" sz="1500">
                <a:solidFill>
                  <a:schemeClr val="dk1"/>
                </a:solidFill>
                <a:latin typeface="Trebuchet MS"/>
                <a:ea typeface="Trebuchet MS"/>
                <a:cs typeface="Trebuchet MS"/>
                <a:sym typeface="Trebuchet MS"/>
              </a:rPr>
              <a:t>After removing any app data with N/A data </a:t>
            </a:r>
            <a:r>
              <a:rPr lang="en" sz="1500">
                <a:solidFill>
                  <a:schemeClr val="dk1"/>
                </a:solidFill>
                <a:latin typeface="Trebuchet MS"/>
                <a:ea typeface="Trebuchet MS"/>
                <a:cs typeface="Trebuchet MS"/>
                <a:sym typeface="Trebuchet MS"/>
              </a:rPr>
              <a:t>points, </a:t>
            </a:r>
            <a:r>
              <a:rPr b="1" i="1" lang="en" sz="1500">
                <a:solidFill>
                  <a:schemeClr val="dk1"/>
                </a:solidFill>
                <a:latin typeface="Trebuchet MS"/>
                <a:ea typeface="Trebuchet MS"/>
                <a:cs typeface="Trebuchet MS"/>
                <a:sym typeface="Trebuchet MS"/>
              </a:rPr>
              <a:t>df =  df.dropna()</a:t>
            </a:r>
            <a:r>
              <a:rPr lang="en" sz="1500">
                <a:solidFill>
                  <a:schemeClr val="dk1"/>
                </a:solidFill>
                <a:latin typeface="Trebuchet MS"/>
                <a:ea typeface="Trebuchet MS"/>
                <a:cs typeface="Trebuchet MS"/>
                <a:sym typeface="Trebuchet MS"/>
              </a:rPr>
              <a:t> and removing any app data that hasn’t been reviewed, i.e </a:t>
            </a:r>
            <a:r>
              <a:rPr b="1" i="1" lang="en" sz="1500">
                <a:solidFill>
                  <a:schemeClr val="dk1"/>
                </a:solidFill>
                <a:latin typeface="Trebuchet MS"/>
                <a:ea typeface="Trebuchet MS"/>
                <a:cs typeface="Trebuchet MS"/>
                <a:sym typeface="Trebuchet MS"/>
              </a:rPr>
              <a:t>df = df[df['Reviews'] != 0]</a:t>
            </a:r>
            <a:r>
              <a:rPr lang="en" sz="1500">
                <a:solidFill>
                  <a:schemeClr val="dk1"/>
                </a:solidFill>
                <a:latin typeface="Trebuchet MS"/>
                <a:ea typeface="Trebuchet MS"/>
                <a:cs typeface="Trebuchet MS"/>
                <a:sym typeface="Trebuchet MS"/>
              </a:rPr>
              <a:t>, on the reviews column regardless of app platform</a:t>
            </a:r>
            <a:endParaRPr sz="1500">
              <a:solidFill>
                <a:schemeClr val="dk1"/>
              </a:solidFill>
              <a:latin typeface="Trebuchet MS"/>
              <a:ea typeface="Trebuchet MS"/>
              <a:cs typeface="Trebuchet MS"/>
              <a:sym typeface="Trebuchet MS"/>
            </a:endParaRPr>
          </a:p>
          <a:p>
            <a:pPr indent="-323850" lvl="0" marL="457200" rtl="0" algn="l">
              <a:spcBef>
                <a:spcPts val="0"/>
              </a:spcBef>
              <a:spcAft>
                <a:spcPts val="0"/>
              </a:spcAft>
              <a:buClr>
                <a:schemeClr val="dk1"/>
              </a:buClr>
              <a:buSzPts val="1500"/>
              <a:buFont typeface="Trebuchet MS"/>
              <a:buChar char="●"/>
            </a:pPr>
            <a:r>
              <a:rPr lang="en" sz="1500">
                <a:solidFill>
                  <a:schemeClr val="dk1"/>
                </a:solidFill>
                <a:latin typeface="Trebuchet MS"/>
                <a:ea typeface="Trebuchet MS"/>
                <a:cs typeface="Trebuchet MS"/>
                <a:sym typeface="Trebuchet MS"/>
              </a:rPr>
              <a:t>We can then do a summary visualization of parameters such as “mean” and “standard deviation” on the total dataframe data grouped by the app “platform” as well as view the data on a boxplot</a:t>
            </a:r>
            <a:endParaRPr sz="700">
              <a:solidFill>
                <a:schemeClr val="dk1"/>
              </a:solidFill>
              <a:latin typeface="Trebuchet MS"/>
              <a:ea typeface="Trebuchet MS"/>
              <a:cs typeface="Trebuchet MS"/>
              <a:sym typeface="Trebuchet MS"/>
            </a:endParaRPr>
          </a:p>
          <a:p>
            <a:pPr indent="0" lvl="0" marL="0" rtl="0" algn="l">
              <a:spcBef>
                <a:spcPts val="1200"/>
              </a:spcBef>
              <a:spcAft>
                <a:spcPts val="0"/>
              </a:spcAft>
              <a:buNone/>
            </a:pPr>
            <a:r>
              <a:rPr b="1" lang="en" sz="700">
                <a:solidFill>
                  <a:schemeClr val="dk1"/>
                </a:solidFill>
                <a:latin typeface="Trebuchet MS"/>
                <a:ea typeface="Trebuchet MS"/>
                <a:cs typeface="Trebuchet MS"/>
                <a:sym typeface="Trebuchet MS"/>
              </a:rPr>
              <a:t>df.groupby(by='platform')['Rating'].describe()	</a:t>
            </a:r>
            <a:r>
              <a:rPr b="1" lang="en" sz="1000">
                <a:solidFill>
                  <a:srgbClr val="FF0000"/>
                </a:solidFill>
                <a:latin typeface="Trebuchet MS"/>
                <a:ea typeface="Trebuchet MS"/>
                <a:cs typeface="Trebuchet MS"/>
                <a:sym typeface="Trebuchet MS"/>
              </a:rPr>
              <a:t>					            </a:t>
            </a:r>
            <a:r>
              <a:rPr b="1" lang="en" sz="700">
                <a:solidFill>
                  <a:schemeClr val="dk1"/>
                </a:solidFill>
                <a:latin typeface="Trebuchet MS"/>
                <a:ea typeface="Trebuchet MS"/>
                <a:cs typeface="Trebuchet MS"/>
                <a:sym typeface="Trebuchet MS"/>
              </a:rPr>
              <a:t>df.boxplot( by='platform', column = ['Rating'], grid=False, rot=45, fontsize=15)</a:t>
            </a:r>
            <a:endParaRPr b="1" sz="700">
              <a:solidFill>
                <a:schemeClr val="dk1"/>
              </a:solidFill>
              <a:latin typeface="Trebuchet MS"/>
              <a:ea typeface="Trebuchet MS"/>
              <a:cs typeface="Trebuchet MS"/>
              <a:sym typeface="Trebuchet MS"/>
            </a:endParaRPr>
          </a:p>
          <a:p>
            <a:pPr indent="0" lvl="0" marL="0" rtl="0" algn="l">
              <a:spcBef>
                <a:spcPts val="1200"/>
              </a:spcBef>
              <a:spcAft>
                <a:spcPts val="1200"/>
              </a:spcAft>
              <a:buNone/>
            </a:pPr>
            <a:r>
              <a:t/>
            </a:r>
            <a:endParaRPr b="1" sz="1000">
              <a:solidFill>
                <a:srgbClr val="FF0000"/>
              </a:solidFill>
              <a:latin typeface="Trebuchet MS"/>
              <a:ea typeface="Trebuchet MS"/>
              <a:cs typeface="Trebuchet MS"/>
              <a:sym typeface="Trebuchet MS"/>
            </a:endParaRPr>
          </a:p>
        </p:txBody>
      </p:sp>
      <p:pic>
        <p:nvPicPr>
          <p:cNvPr id="148" name="Google Shape;148;p22"/>
          <p:cNvPicPr preferRelativeResize="0"/>
          <p:nvPr/>
        </p:nvPicPr>
        <p:blipFill>
          <a:blip r:embed="rId3">
            <a:alphaModFix/>
          </a:blip>
          <a:stretch>
            <a:fillRect/>
          </a:stretch>
        </p:blipFill>
        <p:spPr>
          <a:xfrm>
            <a:off x="353325" y="3454775"/>
            <a:ext cx="4863625" cy="1432350"/>
          </a:xfrm>
          <a:prstGeom prst="rect">
            <a:avLst/>
          </a:prstGeom>
          <a:noFill/>
          <a:ln>
            <a:noFill/>
          </a:ln>
        </p:spPr>
      </p:pic>
      <p:pic>
        <p:nvPicPr>
          <p:cNvPr id="149" name="Google Shape;149;p22"/>
          <p:cNvPicPr preferRelativeResize="0"/>
          <p:nvPr/>
        </p:nvPicPr>
        <p:blipFill>
          <a:blip r:embed="rId4">
            <a:alphaModFix/>
          </a:blip>
          <a:stretch>
            <a:fillRect/>
          </a:stretch>
        </p:blipFill>
        <p:spPr>
          <a:xfrm>
            <a:off x="6493450" y="3269438"/>
            <a:ext cx="2148840" cy="17629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3"/>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1200"/>
              </a:spcAft>
              <a:buNone/>
            </a:pPr>
            <a:r>
              <a:rPr b="1" lang="en" sz="2500">
                <a:latin typeface="Trebuchet MS"/>
                <a:ea typeface="Trebuchet MS"/>
                <a:cs typeface="Trebuchet MS"/>
                <a:sym typeface="Trebuchet MS"/>
              </a:rPr>
              <a:t>Modelling:</a:t>
            </a:r>
            <a:endParaRPr b="1" sz="2500"/>
          </a:p>
        </p:txBody>
      </p:sp>
      <p:sp>
        <p:nvSpPr>
          <p:cNvPr id="155" name="Google Shape;155;p23"/>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Clr>
                <a:schemeClr val="dk1"/>
              </a:buClr>
              <a:buSzPts val="1500"/>
              <a:buFont typeface="Trebuchet MS"/>
              <a:buChar char="●"/>
            </a:pPr>
            <a:r>
              <a:rPr lang="en" sz="1500">
                <a:solidFill>
                  <a:schemeClr val="dk1"/>
                </a:solidFill>
                <a:latin typeface="Trebuchet MS"/>
                <a:ea typeface="Trebuchet MS"/>
                <a:cs typeface="Trebuchet MS"/>
                <a:sym typeface="Trebuchet MS"/>
              </a:rPr>
              <a:t>In our modelling step, we propose the following set of null and alternative hypotheses:</a:t>
            </a:r>
            <a:endParaRPr sz="1500">
              <a:solidFill>
                <a:schemeClr val="dk1"/>
              </a:solidFill>
              <a:latin typeface="Trebuchet MS"/>
              <a:ea typeface="Trebuchet MS"/>
              <a:cs typeface="Trebuchet MS"/>
              <a:sym typeface="Trebuchet MS"/>
            </a:endParaRPr>
          </a:p>
          <a:p>
            <a:pPr indent="0" lvl="0" marL="0" rtl="0" algn="l">
              <a:spcBef>
                <a:spcPts val="1200"/>
              </a:spcBef>
              <a:spcAft>
                <a:spcPts val="0"/>
              </a:spcAft>
              <a:buNone/>
            </a:pPr>
            <a:r>
              <a:t/>
            </a:r>
            <a:endParaRPr sz="1500">
              <a:solidFill>
                <a:schemeClr val="dk1"/>
              </a:solidFill>
              <a:latin typeface="Trebuchet MS"/>
              <a:ea typeface="Trebuchet MS"/>
              <a:cs typeface="Trebuchet MS"/>
              <a:sym typeface="Trebuchet MS"/>
            </a:endParaRPr>
          </a:p>
          <a:p>
            <a:pPr indent="0" lvl="0" marL="0" rtl="0" algn="l">
              <a:spcBef>
                <a:spcPts val="1200"/>
              </a:spcBef>
              <a:spcAft>
                <a:spcPts val="0"/>
              </a:spcAft>
              <a:buNone/>
            </a:pPr>
            <a:r>
              <a:rPr b="1" lang="en" sz="1500">
                <a:solidFill>
                  <a:schemeClr val="dk1"/>
                </a:solidFill>
                <a:latin typeface="Trebuchet MS"/>
                <a:ea typeface="Trebuchet MS"/>
                <a:cs typeface="Trebuchet MS"/>
                <a:sym typeface="Trebuchet MS"/>
              </a:rPr>
              <a:t>Null hypothesis (Ho):</a:t>
            </a:r>
            <a:r>
              <a:rPr lang="en" sz="1500">
                <a:solidFill>
                  <a:schemeClr val="dk1"/>
                </a:solidFill>
                <a:latin typeface="Trebuchet MS"/>
                <a:ea typeface="Trebuchet MS"/>
                <a:cs typeface="Trebuchet MS"/>
                <a:sym typeface="Trebuchet MS"/>
              </a:rPr>
              <a:t> </a:t>
            </a:r>
            <a:r>
              <a:rPr lang="en" sz="1500">
                <a:solidFill>
                  <a:schemeClr val="dk1"/>
                </a:solidFill>
                <a:highlight>
                  <a:srgbClr val="FFFFFF"/>
                </a:highlight>
                <a:latin typeface="Trebuchet MS"/>
                <a:ea typeface="Trebuchet MS"/>
                <a:cs typeface="Trebuchet MS"/>
                <a:sym typeface="Trebuchet MS"/>
              </a:rPr>
              <a:t>the observed difference in the mean rating of Apple Store and Google Play apps </a:t>
            </a:r>
            <a:r>
              <a:rPr b="1" i="1" lang="en" sz="1500">
                <a:solidFill>
                  <a:schemeClr val="dk1"/>
                </a:solidFill>
                <a:highlight>
                  <a:srgbClr val="FFFFFF"/>
                </a:highlight>
                <a:latin typeface="Trebuchet MS"/>
                <a:ea typeface="Trebuchet MS"/>
                <a:cs typeface="Trebuchet MS"/>
                <a:sym typeface="Trebuchet MS"/>
              </a:rPr>
              <a:t>[(4.191757 - 4.049697) = 0.14206]</a:t>
            </a:r>
            <a:r>
              <a:rPr lang="en" sz="1500">
                <a:solidFill>
                  <a:schemeClr val="dk1"/>
                </a:solidFill>
                <a:highlight>
                  <a:srgbClr val="FFFFFF"/>
                </a:highlight>
                <a:latin typeface="Trebuchet MS"/>
                <a:ea typeface="Trebuchet MS"/>
                <a:cs typeface="Trebuchet MS"/>
                <a:sym typeface="Trebuchet MS"/>
              </a:rPr>
              <a:t>, is due to chance (and thus not due to the platform)</a:t>
            </a:r>
            <a:endParaRPr sz="1500">
              <a:solidFill>
                <a:schemeClr val="dk1"/>
              </a:solidFill>
              <a:highlight>
                <a:srgbClr val="FFFFFF"/>
              </a:highlight>
              <a:latin typeface="Trebuchet MS"/>
              <a:ea typeface="Trebuchet MS"/>
              <a:cs typeface="Trebuchet MS"/>
              <a:sym typeface="Trebuchet MS"/>
            </a:endParaRPr>
          </a:p>
          <a:p>
            <a:pPr indent="0" lvl="0" marL="0" rtl="0" algn="l">
              <a:spcBef>
                <a:spcPts val="1200"/>
              </a:spcBef>
              <a:spcAft>
                <a:spcPts val="0"/>
              </a:spcAft>
              <a:buNone/>
            </a:pPr>
            <a:r>
              <a:rPr b="1" lang="en" sz="1500">
                <a:solidFill>
                  <a:schemeClr val="dk1"/>
                </a:solidFill>
                <a:highlight>
                  <a:srgbClr val="FFFFFF"/>
                </a:highlight>
                <a:latin typeface="Trebuchet MS"/>
                <a:ea typeface="Trebuchet MS"/>
                <a:cs typeface="Trebuchet MS"/>
                <a:sym typeface="Trebuchet MS"/>
              </a:rPr>
              <a:t>Alternative hypothesis (Ha):</a:t>
            </a:r>
            <a:r>
              <a:rPr lang="en" sz="1500">
                <a:solidFill>
                  <a:schemeClr val="dk1"/>
                </a:solidFill>
                <a:highlight>
                  <a:srgbClr val="FFFFFF"/>
                </a:highlight>
                <a:latin typeface="Trebuchet MS"/>
                <a:ea typeface="Trebuchet MS"/>
                <a:cs typeface="Trebuchet MS"/>
                <a:sym typeface="Trebuchet MS"/>
              </a:rPr>
              <a:t> the observed difference in the average ratings of apple and google users is not due to chance (and is actually due to platform).</a:t>
            </a:r>
            <a:endParaRPr sz="1500">
              <a:solidFill>
                <a:schemeClr val="dk1"/>
              </a:solidFill>
              <a:highlight>
                <a:srgbClr val="FFFFFF"/>
              </a:highlight>
              <a:latin typeface="Trebuchet MS"/>
              <a:ea typeface="Trebuchet MS"/>
              <a:cs typeface="Trebuchet MS"/>
              <a:sym typeface="Trebuchet MS"/>
            </a:endParaRPr>
          </a:p>
          <a:p>
            <a:pPr indent="0" lvl="0" marL="0" rtl="0" algn="l">
              <a:spcBef>
                <a:spcPts val="1200"/>
              </a:spcBef>
              <a:spcAft>
                <a:spcPts val="0"/>
              </a:spcAft>
              <a:buNone/>
            </a:pPr>
            <a:r>
              <a:t/>
            </a:r>
            <a:endParaRPr sz="1500">
              <a:solidFill>
                <a:schemeClr val="dk1"/>
              </a:solidFill>
              <a:highlight>
                <a:srgbClr val="FFFFFF"/>
              </a:highlight>
              <a:latin typeface="Trebuchet MS"/>
              <a:ea typeface="Trebuchet MS"/>
              <a:cs typeface="Trebuchet MS"/>
              <a:sym typeface="Trebuchet MS"/>
            </a:endParaRPr>
          </a:p>
          <a:p>
            <a:pPr indent="0" lvl="0" marL="0" rtl="0" algn="l">
              <a:spcBef>
                <a:spcPts val="1200"/>
              </a:spcBef>
              <a:spcAft>
                <a:spcPts val="1200"/>
              </a:spcAft>
              <a:buNone/>
            </a:pPr>
            <a:r>
              <a:rPr i="1" lang="en" sz="1500">
                <a:solidFill>
                  <a:srgbClr val="FF0000"/>
                </a:solidFill>
                <a:highlight>
                  <a:srgbClr val="FFFFFF"/>
                </a:highlight>
                <a:latin typeface="Trebuchet MS"/>
                <a:ea typeface="Trebuchet MS"/>
                <a:cs typeface="Trebuchet MS"/>
                <a:sym typeface="Trebuchet MS"/>
              </a:rPr>
              <a:t>We will pick a significance level of 0.05...</a:t>
            </a:r>
            <a:endParaRPr i="1" sz="1500">
              <a:solidFill>
                <a:srgbClr val="FF0000"/>
              </a:solidFill>
              <a:highlight>
                <a:srgbClr val="FFFFFF"/>
              </a:highlight>
              <a:latin typeface="Trebuchet MS"/>
              <a:ea typeface="Trebuchet MS"/>
              <a:cs typeface="Trebuchet MS"/>
              <a:sym typeface="Trebuchet MS"/>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990"/>
              <a:buFont typeface="Arial"/>
              <a:buNone/>
            </a:pPr>
            <a:r>
              <a:rPr b="1" lang="en" sz="2500">
                <a:latin typeface="Trebuchet MS"/>
                <a:ea typeface="Trebuchet MS"/>
                <a:cs typeface="Trebuchet MS"/>
                <a:sym typeface="Trebuchet MS"/>
              </a:rPr>
              <a:t>Modelling:</a:t>
            </a:r>
            <a:endParaRPr b="1" sz="2500"/>
          </a:p>
          <a:p>
            <a:pPr indent="0" lvl="0" marL="0" rtl="0" algn="l">
              <a:spcBef>
                <a:spcPts val="1200"/>
              </a:spcBef>
              <a:spcAft>
                <a:spcPts val="0"/>
              </a:spcAft>
              <a:buSzPts val="990"/>
              <a:buNone/>
            </a:pPr>
            <a:r>
              <a:t/>
            </a:r>
            <a:endParaRPr sz="2520"/>
          </a:p>
        </p:txBody>
      </p:sp>
      <p:sp>
        <p:nvSpPr>
          <p:cNvPr id="161" name="Google Shape;161;p2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Clr>
                <a:schemeClr val="dk1"/>
              </a:buClr>
              <a:buSzPts val="1500"/>
              <a:buFont typeface="Trebuchet MS"/>
              <a:buChar char="●"/>
            </a:pPr>
            <a:r>
              <a:rPr lang="en" sz="1500">
                <a:solidFill>
                  <a:schemeClr val="dk1"/>
                </a:solidFill>
                <a:latin typeface="Trebuchet MS"/>
                <a:ea typeface="Trebuchet MS"/>
                <a:cs typeface="Trebuchet MS"/>
                <a:sym typeface="Trebuchet MS"/>
              </a:rPr>
              <a:t>With the hypothesis tests and significance level defined, the next step will be to choose the appropriate statistical </a:t>
            </a:r>
            <a:r>
              <a:rPr lang="en" sz="1500">
                <a:solidFill>
                  <a:schemeClr val="dk1"/>
                </a:solidFill>
                <a:latin typeface="Trebuchet MS"/>
                <a:ea typeface="Trebuchet MS"/>
                <a:cs typeface="Trebuchet MS"/>
                <a:sym typeface="Trebuchet MS"/>
              </a:rPr>
              <a:t>test for evaluating our null and alternative hypotheses</a:t>
            </a:r>
            <a:endParaRPr sz="1500">
              <a:solidFill>
                <a:schemeClr val="dk1"/>
              </a:solidFill>
              <a:latin typeface="Trebuchet MS"/>
              <a:ea typeface="Trebuchet MS"/>
              <a:cs typeface="Trebuchet MS"/>
              <a:sym typeface="Trebuchet MS"/>
            </a:endParaRPr>
          </a:p>
          <a:p>
            <a:pPr indent="-323850" lvl="0" marL="457200" rtl="0" algn="l">
              <a:spcBef>
                <a:spcPts val="0"/>
              </a:spcBef>
              <a:spcAft>
                <a:spcPts val="0"/>
              </a:spcAft>
              <a:buClr>
                <a:schemeClr val="dk1"/>
              </a:buClr>
              <a:buSzPts val="1500"/>
              <a:buFont typeface="Trebuchet MS"/>
              <a:buChar char="●"/>
            </a:pPr>
            <a:r>
              <a:rPr lang="en" sz="1500">
                <a:solidFill>
                  <a:schemeClr val="dk1"/>
                </a:solidFill>
                <a:latin typeface="Trebuchet MS"/>
                <a:ea typeface="Trebuchet MS"/>
                <a:cs typeface="Trebuchet MS"/>
                <a:sym typeface="Trebuchet MS"/>
              </a:rPr>
              <a:t>To select the </a:t>
            </a:r>
            <a:r>
              <a:rPr lang="en" sz="1500">
                <a:solidFill>
                  <a:schemeClr val="dk1"/>
                </a:solidFill>
                <a:latin typeface="Trebuchet MS"/>
                <a:ea typeface="Trebuchet MS"/>
                <a:cs typeface="Trebuchet MS"/>
                <a:sym typeface="Trebuchet MS"/>
              </a:rPr>
              <a:t>appropriate statistical</a:t>
            </a:r>
            <a:r>
              <a:rPr lang="en" sz="1500">
                <a:solidFill>
                  <a:schemeClr val="dk1"/>
                </a:solidFill>
                <a:latin typeface="Trebuchet MS"/>
                <a:ea typeface="Trebuchet MS"/>
                <a:cs typeface="Trebuchet MS"/>
                <a:sym typeface="Trebuchet MS"/>
              </a:rPr>
              <a:t> test, the distribution of the data to be evaluated will need to be determined</a:t>
            </a:r>
            <a:endParaRPr sz="1500">
              <a:solidFill>
                <a:schemeClr val="dk1"/>
              </a:solidFill>
              <a:latin typeface="Trebuchet MS"/>
              <a:ea typeface="Trebuchet MS"/>
              <a:cs typeface="Trebuchet MS"/>
              <a:sym typeface="Trebuchet MS"/>
            </a:endParaRPr>
          </a:p>
          <a:p>
            <a:pPr indent="-323850" lvl="0" marL="457200" rtl="0" algn="l">
              <a:spcBef>
                <a:spcPts val="0"/>
              </a:spcBef>
              <a:spcAft>
                <a:spcPts val="0"/>
              </a:spcAft>
              <a:buClr>
                <a:schemeClr val="dk1"/>
              </a:buClr>
              <a:buSzPts val="1500"/>
              <a:buFont typeface="Trebuchet MS"/>
              <a:buChar char="●"/>
            </a:pPr>
            <a:r>
              <a:rPr lang="en" sz="1500">
                <a:solidFill>
                  <a:schemeClr val="dk1"/>
                </a:solidFill>
                <a:latin typeface="Trebuchet MS"/>
                <a:ea typeface="Trebuchet MS"/>
                <a:cs typeface="Trebuchet MS"/>
                <a:sym typeface="Trebuchet MS"/>
              </a:rPr>
              <a:t>The </a:t>
            </a:r>
            <a:r>
              <a:rPr lang="en" sz="1500">
                <a:solidFill>
                  <a:schemeClr val="dk1"/>
                </a:solidFill>
                <a:latin typeface="Trebuchet MS"/>
                <a:ea typeface="Trebuchet MS"/>
                <a:cs typeface="Trebuchet MS"/>
                <a:sym typeface="Trebuchet MS"/>
              </a:rPr>
              <a:t>stats.normaltest() </a:t>
            </a:r>
            <a:r>
              <a:rPr lang="en" sz="1500">
                <a:solidFill>
                  <a:schemeClr val="dk1"/>
                </a:solidFill>
                <a:latin typeface="Trebuchet MS"/>
                <a:ea typeface="Trebuchet MS"/>
                <a:cs typeface="Trebuchet MS"/>
                <a:sym typeface="Trebuchet MS"/>
              </a:rPr>
              <a:t>method</a:t>
            </a:r>
            <a:r>
              <a:rPr lang="en" sz="1500">
                <a:solidFill>
                  <a:schemeClr val="dk1"/>
                </a:solidFill>
                <a:latin typeface="Trebuchet MS"/>
                <a:ea typeface="Trebuchet MS"/>
                <a:cs typeface="Trebuchet MS"/>
                <a:sym typeface="Trebuchet MS"/>
              </a:rPr>
              <a:t> is used for determining if a dataset is </a:t>
            </a:r>
            <a:r>
              <a:rPr lang="en" sz="1500">
                <a:solidFill>
                  <a:schemeClr val="dk1"/>
                </a:solidFill>
                <a:latin typeface="Trebuchet MS"/>
                <a:ea typeface="Trebuchet MS"/>
                <a:cs typeface="Trebuchet MS"/>
                <a:sym typeface="Trebuchet MS"/>
              </a:rPr>
              <a:t>normally distributed</a:t>
            </a:r>
            <a:endParaRPr sz="1500">
              <a:solidFill>
                <a:schemeClr val="dk1"/>
              </a:solidFill>
              <a:latin typeface="Trebuchet MS"/>
              <a:ea typeface="Trebuchet MS"/>
              <a:cs typeface="Trebuchet MS"/>
              <a:sym typeface="Trebuchet MS"/>
            </a:endParaRPr>
          </a:p>
          <a:p>
            <a:pPr indent="-323850" lvl="0" marL="457200" rtl="0" algn="l">
              <a:spcBef>
                <a:spcPts val="0"/>
              </a:spcBef>
              <a:spcAft>
                <a:spcPts val="0"/>
              </a:spcAft>
              <a:buClr>
                <a:schemeClr val="dk1"/>
              </a:buClr>
              <a:buSzPts val="1500"/>
              <a:buFont typeface="Trebuchet MS"/>
              <a:buChar char="●"/>
            </a:pPr>
            <a:r>
              <a:rPr lang="en" sz="1500">
                <a:solidFill>
                  <a:schemeClr val="dk1"/>
                </a:solidFill>
                <a:highlight>
                  <a:srgbClr val="FFFFFF"/>
                </a:highlight>
                <a:latin typeface="Trebuchet MS"/>
                <a:ea typeface="Trebuchet MS"/>
                <a:cs typeface="Trebuchet MS"/>
                <a:sym typeface="Trebuchet MS"/>
              </a:rPr>
              <a:t>The null hypothesis of the </a:t>
            </a:r>
            <a:r>
              <a:rPr b="1" i="1" lang="en" sz="1500">
                <a:solidFill>
                  <a:schemeClr val="dk1"/>
                </a:solidFill>
                <a:highlight>
                  <a:srgbClr val="FFFFFF"/>
                </a:highlight>
                <a:latin typeface="Trebuchet MS"/>
                <a:ea typeface="Trebuchet MS"/>
                <a:cs typeface="Trebuchet MS"/>
                <a:sym typeface="Trebuchet MS"/>
              </a:rPr>
              <a:t>normaltest()</a:t>
            </a:r>
            <a:r>
              <a:rPr lang="en" sz="1500">
                <a:solidFill>
                  <a:schemeClr val="dk1"/>
                </a:solidFill>
                <a:highlight>
                  <a:srgbClr val="FFFFFF"/>
                </a:highlight>
                <a:latin typeface="Trebuchet MS"/>
                <a:ea typeface="Trebuchet MS"/>
                <a:cs typeface="Trebuchet MS"/>
                <a:sym typeface="Trebuchet MS"/>
              </a:rPr>
              <a:t> is that the data are </a:t>
            </a:r>
            <a:r>
              <a:rPr i="1" lang="en" sz="1500" u="sng">
                <a:solidFill>
                  <a:schemeClr val="dk1"/>
                </a:solidFill>
                <a:highlight>
                  <a:srgbClr val="FFFFFF"/>
                </a:highlight>
                <a:latin typeface="Trebuchet MS"/>
                <a:ea typeface="Trebuchet MS"/>
                <a:cs typeface="Trebuchet MS"/>
                <a:sym typeface="Trebuchet MS"/>
              </a:rPr>
              <a:t>normally distributed</a:t>
            </a:r>
            <a:r>
              <a:rPr lang="en" sz="1500">
                <a:solidFill>
                  <a:schemeClr val="dk1"/>
                </a:solidFill>
                <a:highlight>
                  <a:srgbClr val="FFFFFF"/>
                </a:highlight>
                <a:latin typeface="Trebuchet MS"/>
                <a:ea typeface="Trebuchet MS"/>
                <a:cs typeface="Trebuchet MS"/>
                <a:sym typeface="Trebuchet MS"/>
              </a:rPr>
              <a:t>, the lower the p-value in the result of this test, the more likely the data are to be non-normal.</a:t>
            </a:r>
            <a:endParaRPr sz="1500">
              <a:solidFill>
                <a:schemeClr val="dk1"/>
              </a:solidFill>
              <a:latin typeface="Trebuchet MS"/>
              <a:ea typeface="Trebuchet MS"/>
              <a:cs typeface="Trebuchet MS"/>
              <a:sym typeface="Trebuchet MS"/>
            </a:endParaRPr>
          </a:p>
          <a:p>
            <a:pPr indent="0" lvl="0" marL="457200" rtl="0" algn="l">
              <a:spcBef>
                <a:spcPts val="1200"/>
              </a:spcBef>
              <a:spcAft>
                <a:spcPts val="0"/>
              </a:spcAft>
              <a:buNone/>
            </a:pPr>
            <a:r>
              <a:rPr b="1" i="1" lang="en" sz="1200">
                <a:solidFill>
                  <a:schemeClr val="dk1"/>
                </a:solidFill>
                <a:latin typeface="Trebuchet MS"/>
                <a:ea typeface="Trebuchet MS"/>
                <a:cs typeface="Trebuchet MS"/>
                <a:sym typeface="Trebuchet MS"/>
              </a:rPr>
              <a:t>apple = df[df['platform'] == 'apple']['Rating'</a:t>
            </a:r>
            <a:r>
              <a:rPr b="1" i="1" lang="en" sz="1200">
                <a:solidFill>
                  <a:schemeClr val="dk1"/>
                </a:solidFill>
                <a:latin typeface="Trebuchet MS"/>
                <a:ea typeface="Trebuchet MS"/>
                <a:cs typeface="Trebuchet MS"/>
                <a:sym typeface="Trebuchet MS"/>
              </a:rPr>
              <a:t>] ; apple_normal = stats.normaltest(apple)</a:t>
            </a:r>
            <a:endParaRPr b="1" i="1" sz="1200">
              <a:solidFill>
                <a:schemeClr val="dk1"/>
              </a:solidFill>
              <a:latin typeface="Trebuchet MS"/>
              <a:ea typeface="Trebuchet MS"/>
              <a:cs typeface="Trebuchet MS"/>
              <a:sym typeface="Trebuchet MS"/>
            </a:endParaRPr>
          </a:p>
          <a:p>
            <a:pPr indent="0" lvl="0" marL="457200" rtl="0" algn="l">
              <a:spcBef>
                <a:spcPts val="1200"/>
              </a:spcBef>
              <a:spcAft>
                <a:spcPts val="0"/>
              </a:spcAft>
              <a:buNone/>
            </a:pPr>
            <a:r>
              <a:rPr b="1" i="1" lang="en" sz="1200">
                <a:solidFill>
                  <a:schemeClr val="dk1"/>
                </a:solidFill>
                <a:latin typeface="Trebuchet MS"/>
                <a:ea typeface="Trebuchet MS"/>
                <a:cs typeface="Trebuchet MS"/>
                <a:sym typeface="Trebuchet MS"/>
              </a:rPr>
              <a:t>google = df[df['platform']== 'google']['Rating'] ; </a:t>
            </a:r>
            <a:r>
              <a:rPr b="1" i="1" lang="en" sz="1200">
                <a:solidFill>
                  <a:schemeClr val="dk1"/>
                </a:solidFill>
                <a:latin typeface="Trebuchet MS"/>
                <a:ea typeface="Trebuchet MS"/>
                <a:cs typeface="Trebuchet MS"/>
                <a:sym typeface="Trebuchet MS"/>
              </a:rPr>
              <a:t>google_normal = stats.normaltest(google)</a:t>
            </a:r>
            <a:endParaRPr b="1" i="1" sz="1900">
              <a:solidFill>
                <a:schemeClr val="dk1"/>
              </a:solidFill>
              <a:latin typeface="Trebuchet MS"/>
              <a:ea typeface="Trebuchet MS"/>
              <a:cs typeface="Trebuchet MS"/>
              <a:sym typeface="Trebuchet MS"/>
            </a:endParaRPr>
          </a:p>
          <a:p>
            <a:pPr indent="0" lvl="0" marL="457200" rtl="0" algn="l">
              <a:spcBef>
                <a:spcPts val="1200"/>
              </a:spcBef>
              <a:spcAft>
                <a:spcPts val="1200"/>
              </a:spcAft>
              <a:buNone/>
            </a:pPr>
            <a:r>
              <a:t/>
            </a:r>
            <a:endParaRPr sz="1500">
              <a:solidFill>
                <a:schemeClr val="dk1"/>
              </a:solidFill>
              <a:highlight>
                <a:srgbClr val="FFFFFF"/>
              </a:highlight>
              <a:latin typeface="Trebuchet MS"/>
              <a:ea typeface="Trebuchet MS"/>
              <a:cs typeface="Trebuchet MS"/>
              <a:sym typeface="Trebuchet M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rgbClr val="000000"/>
              </a:buClr>
              <a:buSzPts val="990"/>
              <a:buFont typeface="Arial"/>
              <a:buNone/>
            </a:pPr>
            <a:r>
              <a:rPr b="1" lang="en" sz="2500">
                <a:latin typeface="Trebuchet MS"/>
                <a:ea typeface="Trebuchet MS"/>
                <a:cs typeface="Trebuchet MS"/>
                <a:sym typeface="Trebuchet MS"/>
              </a:rPr>
              <a:t>Modelling:</a:t>
            </a:r>
            <a:endParaRPr b="1" sz="2500"/>
          </a:p>
          <a:p>
            <a:pPr indent="0" lvl="0" marL="0" rtl="0" algn="l">
              <a:spcBef>
                <a:spcPts val="1200"/>
              </a:spcBef>
              <a:spcAft>
                <a:spcPts val="0"/>
              </a:spcAft>
              <a:buNone/>
            </a:pPr>
            <a:r>
              <a:t/>
            </a:r>
            <a:endParaRPr sz="2500"/>
          </a:p>
        </p:txBody>
      </p:sp>
      <p:sp>
        <p:nvSpPr>
          <p:cNvPr id="167" name="Google Shape;167;p25"/>
          <p:cNvSpPr txBox="1"/>
          <p:nvPr>
            <p:ph idx="1" type="body"/>
          </p:nvPr>
        </p:nvSpPr>
        <p:spPr>
          <a:xfrm>
            <a:off x="325950" y="1017800"/>
            <a:ext cx="8520600" cy="33390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Clr>
                <a:schemeClr val="dk1"/>
              </a:buClr>
              <a:buSzPts val="1500"/>
              <a:buFont typeface="Trebuchet MS"/>
              <a:buChar char="●"/>
            </a:pPr>
            <a:r>
              <a:rPr lang="en" sz="1500">
                <a:solidFill>
                  <a:schemeClr val="dk1"/>
                </a:solidFill>
                <a:highlight>
                  <a:srgbClr val="FFFFFF"/>
                </a:highlight>
                <a:latin typeface="Trebuchet MS"/>
                <a:ea typeface="Trebuchet MS"/>
                <a:cs typeface="Trebuchet MS"/>
                <a:sym typeface="Trebuchet MS"/>
              </a:rPr>
              <a:t>After utilizing the stats.normaltest() method we get the below results:</a:t>
            </a:r>
            <a:endParaRPr sz="1500">
              <a:solidFill>
                <a:schemeClr val="dk1"/>
              </a:solidFill>
              <a:highlight>
                <a:srgbClr val="FFFFFF"/>
              </a:highlight>
              <a:latin typeface="Trebuchet MS"/>
              <a:ea typeface="Trebuchet MS"/>
              <a:cs typeface="Trebuchet MS"/>
              <a:sym typeface="Trebuchet MS"/>
            </a:endParaRPr>
          </a:p>
          <a:p>
            <a:pPr indent="0" lvl="0" marL="914400" rtl="0" algn="l">
              <a:spcBef>
                <a:spcPts val="0"/>
              </a:spcBef>
              <a:spcAft>
                <a:spcPts val="0"/>
              </a:spcAft>
              <a:buNone/>
            </a:pPr>
            <a:r>
              <a:t/>
            </a:r>
            <a:endParaRPr sz="1500">
              <a:solidFill>
                <a:schemeClr val="dk1"/>
              </a:solidFill>
              <a:highlight>
                <a:srgbClr val="FFFFFF"/>
              </a:highlight>
              <a:latin typeface="Trebuchet MS"/>
              <a:ea typeface="Trebuchet MS"/>
              <a:cs typeface="Trebuchet MS"/>
              <a:sym typeface="Trebuchet MS"/>
            </a:endParaRPr>
          </a:p>
          <a:p>
            <a:pPr indent="0" lvl="0" marL="457200" rtl="0" algn="l">
              <a:spcBef>
                <a:spcPts val="0"/>
              </a:spcBef>
              <a:spcAft>
                <a:spcPts val="0"/>
              </a:spcAft>
              <a:buNone/>
            </a:pPr>
            <a:r>
              <a:rPr b="1" i="1" lang="en" sz="1300">
                <a:solidFill>
                  <a:schemeClr val="dk1"/>
                </a:solidFill>
                <a:highlight>
                  <a:srgbClr val="FFFFFF"/>
                </a:highlight>
                <a:latin typeface="Trebuchet MS"/>
                <a:ea typeface="Trebuchet MS"/>
                <a:cs typeface="Trebuchet MS"/>
                <a:sym typeface="Trebuchet MS"/>
              </a:rPr>
              <a:t>print(apple_normal)</a:t>
            </a:r>
            <a:endParaRPr b="1" i="1" sz="1300">
              <a:solidFill>
                <a:schemeClr val="dk1"/>
              </a:solidFill>
              <a:highlight>
                <a:srgbClr val="FFFFFF"/>
              </a:highlight>
              <a:latin typeface="Trebuchet MS"/>
              <a:ea typeface="Trebuchet MS"/>
              <a:cs typeface="Trebuchet MS"/>
              <a:sym typeface="Trebuchet MS"/>
            </a:endParaRPr>
          </a:p>
          <a:p>
            <a:pPr indent="0" lvl="0" marL="457200" rtl="0" algn="l">
              <a:spcBef>
                <a:spcPts val="0"/>
              </a:spcBef>
              <a:spcAft>
                <a:spcPts val="0"/>
              </a:spcAft>
              <a:buNone/>
            </a:pPr>
            <a:r>
              <a:rPr b="1" i="1" lang="en" sz="1300">
                <a:solidFill>
                  <a:schemeClr val="dk1"/>
                </a:solidFill>
                <a:highlight>
                  <a:srgbClr val="FFFFFF"/>
                </a:highlight>
                <a:latin typeface="Trebuchet MS"/>
                <a:ea typeface="Trebuchet MS"/>
                <a:cs typeface="Trebuchet MS"/>
                <a:sym typeface="Trebuchet MS"/>
              </a:rPr>
              <a:t>NormaltestResult(statistic=1778.9974234584017, pvalue=0.0)</a:t>
            </a:r>
            <a:endParaRPr b="1" i="1" sz="1300">
              <a:solidFill>
                <a:schemeClr val="dk1"/>
              </a:solidFill>
              <a:highlight>
                <a:srgbClr val="FFFFFF"/>
              </a:highlight>
              <a:latin typeface="Trebuchet MS"/>
              <a:ea typeface="Trebuchet MS"/>
              <a:cs typeface="Trebuchet MS"/>
              <a:sym typeface="Trebuchet MS"/>
            </a:endParaRPr>
          </a:p>
          <a:p>
            <a:pPr indent="0" lvl="0" marL="457200" rtl="0" algn="l">
              <a:spcBef>
                <a:spcPts val="0"/>
              </a:spcBef>
              <a:spcAft>
                <a:spcPts val="0"/>
              </a:spcAft>
              <a:buNone/>
            </a:pPr>
            <a:r>
              <a:t/>
            </a:r>
            <a:endParaRPr b="1" i="1" sz="1300">
              <a:solidFill>
                <a:schemeClr val="dk1"/>
              </a:solidFill>
              <a:highlight>
                <a:srgbClr val="FFFFFF"/>
              </a:highlight>
              <a:latin typeface="Trebuchet MS"/>
              <a:ea typeface="Trebuchet MS"/>
              <a:cs typeface="Trebuchet MS"/>
              <a:sym typeface="Trebuchet MS"/>
            </a:endParaRPr>
          </a:p>
          <a:p>
            <a:pPr indent="0" lvl="0" marL="457200" rtl="0" algn="l">
              <a:spcBef>
                <a:spcPts val="0"/>
              </a:spcBef>
              <a:spcAft>
                <a:spcPts val="0"/>
              </a:spcAft>
              <a:buNone/>
            </a:pPr>
            <a:r>
              <a:rPr b="1" i="1" lang="en" sz="1300">
                <a:solidFill>
                  <a:schemeClr val="dk1"/>
                </a:solidFill>
                <a:highlight>
                  <a:srgbClr val="FFFFFF"/>
                </a:highlight>
                <a:latin typeface="Trebuchet MS"/>
                <a:ea typeface="Trebuchet MS"/>
                <a:cs typeface="Trebuchet MS"/>
                <a:sym typeface="Trebuchet MS"/>
              </a:rPr>
              <a:t>print(google_normal)</a:t>
            </a:r>
            <a:endParaRPr b="1" i="1" sz="1300">
              <a:solidFill>
                <a:schemeClr val="dk1"/>
              </a:solidFill>
              <a:highlight>
                <a:srgbClr val="FFFFFF"/>
              </a:highlight>
              <a:latin typeface="Trebuchet MS"/>
              <a:ea typeface="Trebuchet MS"/>
              <a:cs typeface="Trebuchet MS"/>
              <a:sym typeface="Trebuchet MS"/>
            </a:endParaRPr>
          </a:p>
          <a:p>
            <a:pPr indent="0" lvl="0" marL="457200" rtl="0" algn="l">
              <a:spcBef>
                <a:spcPts val="0"/>
              </a:spcBef>
              <a:spcAft>
                <a:spcPts val="0"/>
              </a:spcAft>
              <a:buNone/>
            </a:pPr>
            <a:r>
              <a:rPr b="1" i="1" lang="en" sz="1300">
                <a:solidFill>
                  <a:schemeClr val="dk1"/>
                </a:solidFill>
                <a:highlight>
                  <a:srgbClr val="FFFFFF"/>
                </a:highlight>
                <a:latin typeface="Trebuchet MS"/>
                <a:ea typeface="Trebuchet MS"/>
                <a:cs typeface="Trebuchet MS"/>
                <a:sym typeface="Trebuchet MS"/>
              </a:rPr>
              <a:t>NormaltestResult(statistic=3678.6157187516856, pvalue=0.0)</a:t>
            </a:r>
            <a:endParaRPr b="1" i="1" sz="1300">
              <a:solidFill>
                <a:schemeClr val="dk1"/>
              </a:solidFill>
              <a:highlight>
                <a:srgbClr val="FFFFFF"/>
              </a:highlight>
              <a:latin typeface="Trebuchet MS"/>
              <a:ea typeface="Trebuchet MS"/>
              <a:cs typeface="Trebuchet MS"/>
              <a:sym typeface="Trebuchet MS"/>
            </a:endParaRPr>
          </a:p>
          <a:p>
            <a:pPr indent="0" lvl="0" marL="457200" rtl="0" algn="l">
              <a:spcBef>
                <a:spcPts val="0"/>
              </a:spcBef>
              <a:spcAft>
                <a:spcPts val="0"/>
              </a:spcAft>
              <a:buNone/>
            </a:pPr>
            <a:r>
              <a:t/>
            </a:r>
            <a:endParaRPr b="1" i="1" sz="1300">
              <a:solidFill>
                <a:schemeClr val="dk1"/>
              </a:solidFill>
              <a:highlight>
                <a:srgbClr val="FFFFFF"/>
              </a:highlight>
              <a:latin typeface="Trebuchet MS"/>
              <a:ea typeface="Trebuchet MS"/>
              <a:cs typeface="Trebuchet MS"/>
              <a:sym typeface="Trebuchet MS"/>
            </a:endParaRPr>
          </a:p>
          <a:p>
            <a:pPr indent="0" lvl="0" marL="0" rtl="0" algn="l">
              <a:spcBef>
                <a:spcPts val="0"/>
              </a:spcBef>
              <a:spcAft>
                <a:spcPts val="0"/>
              </a:spcAft>
              <a:buNone/>
            </a:pPr>
            <a:r>
              <a:t/>
            </a:r>
            <a:endParaRPr b="1" i="1" sz="1300">
              <a:solidFill>
                <a:schemeClr val="dk1"/>
              </a:solidFill>
              <a:highlight>
                <a:srgbClr val="FFFFFF"/>
              </a:highlight>
              <a:latin typeface="Trebuchet MS"/>
              <a:ea typeface="Trebuchet MS"/>
              <a:cs typeface="Trebuchet MS"/>
              <a:sym typeface="Trebuchet MS"/>
            </a:endParaRPr>
          </a:p>
          <a:p>
            <a:pPr indent="0" lvl="0" marL="0" rtl="0" algn="l">
              <a:spcBef>
                <a:spcPts val="0"/>
              </a:spcBef>
              <a:spcAft>
                <a:spcPts val="0"/>
              </a:spcAft>
              <a:buNone/>
            </a:pPr>
            <a:r>
              <a:rPr b="1" i="1" lang="en" sz="1000">
                <a:solidFill>
                  <a:schemeClr val="dk1"/>
                </a:solidFill>
                <a:highlight>
                  <a:srgbClr val="FFFFFF"/>
                </a:highlight>
                <a:latin typeface="Trebuchet MS"/>
                <a:ea typeface="Trebuchet MS"/>
                <a:cs typeface="Trebuchet MS"/>
                <a:sym typeface="Trebuchet MS"/>
              </a:rPr>
              <a:t>histoApple = plt.hist(apple) 			         histoGoogle = plt.hist(google)</a:t>
            </a:r>
            <a:endParaRPr b="1" i="1" sz="1000">
              <a:solidFill>
                <a:schemeClr val="dk1"/>
              </a:solidFill>
              <a:highlight>
                <a:srgbClr val="FFFFFF"/>
              </a:highlight>
              <a:latin typeface="Trebuchet MS"/>
              <a:ea typeface="Trebuchet MS"/>
              <a:cs typeface="Trebuchet MS"/>
              <a:sym typeface="Trebuchet MS"/>
            </a:endParaRPr>
          </a:p>
        </p:txBody>
      </p:sp>
      <p:pic>
        <p:nvPicPr>
          <p:cNvPr id="168" name="Google Shape;168;p25"/>
          <p:cNvPicPr preferRelativeResize="0"/>
          <p:nvPr/>
        </p:nvPicPr>
        <p:blipFill>
          <a:blip r:embed="rId3">
            <a:alphaModFix/>
          </a:blip>
          <a:stretch>
            <a:fillRect/>
          </a:stretch>
        </p:blipFill>
        <p:spPr>
          <a:xfrm>
            <a:off x="311700" y="3477175"/>
            <a:ext cx="1771026" cy="1159050"/>
          </a:xfrm>
          <a:prstGeom prst="rect">
            <a:avLst/>
          </a:prstGeom>
          <a:noFill/>
          <a:ln>
            <a:noFill/>
          </a:ln>
        </p:spPr>
      </p:pic>
      <p:pic>
        <p:nvPicPr>
          <p:cNvPr id="169" name="Google Shape;169;p25"/>
          <p:cNvPicPr preferRelativeResize="0"/>
          <p:nvPr/>
        </p:nvPicPr>
        <p:blipFill>
          <a:blip r:embed="rId4">
            <a:alphaModFix/>
          </a:blip>
          <a:stretch>
            <a:fillRect/>
          </a:stretch>
        </p:blipFill>
        <p:spPr>
          <a:xfrm>
            <a:off x="3417600" y="3515925"/>
            <a:ext cx="1750925" cy="10864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Clr>
                <a:srgbClr val="000000"/>
              </a:buClr>
              <a:buSzPct val="39600"/>
              <a:buFont typeface="Arial"/>
              <a:buNone/>
            </a:pPr>
            <a:r>
              <a:rPr b="1" lang="en" sz="2500">
                <a:latin typeface="Trebuchet MS"/>
                <a:ea typeface="Trebuchet MS"/>
                <a:cs typeface="Trebuchet MS"/>
                <a:sym typeface="Trebuchet MS"/>
              </a:rPr>
              <a:t>Modelling:</a:t>
            </a:r>
            <a:endParaRPr b="1" sz="2500"/>
          </a:p>
          <a:p>
            <a:pPr indent="0" lvl="0" marL="0" rtl="0" algn="l">
              <a:spcBef>
                <a:spcPts val="1200"/>
              </a:spcBef>
              <a:spcAft>
                <a:spcPts val="0"/>
              </a:spcAft>
              <a:buNone/>
            </a:pPr>
            <a:r>
              <a:t/>
            </a:r>
            <a:endParaRPr/>
          </a:p>
        </p:txBody>
      </p:sp>
      <p:sp>
        <p:nvSpPr>
          <p:cNvPr id="175" name="Google Shape;175;p2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Clr>
                <a:schemeClr val="dk1"/>
              </a:buClr>
              <a:buSzPts val="1500"/>
              <a:buFont typeface="Trebuchet MS"/>
              <a:buChar char="●"/>
            </a:pPr>
            <a:r>
              <a:rPr lang="en" sz="1500">
                <a:solidFill>
                  <a:schemeClr val="dk1"/>
                </a:solidFill>
                <a:latin typeface="Trebuchet MS"/>
                <a:ea typeface="Trebuchet MS"/>
                <a:cs typeface="Trebuchet MS"/>
                <a:sym typeface="Trebuchet MS"/>
              </a:rPr>
              <a:t>Since both the apple and google datasets are both non-normally distributed, a nonparametric statistical test will be utilized</a:t>
            </a:r>
            <a:endParaRPr sz="1500">
              <a:solidFill>
                <a:schemeClr val="dk1"/>
              </a:solidFill>
              <a:latin typeface="Trebuchet MS"/>
              <a:ea typeface="Trebuchet MS"/>
              <a:cs typeface="Trebuchet MS"/>
              <a:sym typeface="Trebuchet MS"/>
            </a:endParaRPr>
          </a:p>
          <a:p>
            <a:pPr indent="-323850" lvl="0" marL="457200" rtl="0" algn="l">
              <a:spcBef>
                <a:spcPts val="0"/>
              </a:spcBef>
              <a:spcAft>
                <a:spcPts val="0"/>
              </a:spcAft>
              <a:buClr>
                <a:schemeClr val="dk1"/>
              </a:buClr>
              <a:buSzPts val="1500"/>
              <a:buChar char="●"/>
            </a:pPr>
            <a:r>
              <a:rPr lang="en" sz="1500">
                <a:solidFill>
                  <a:schemeClr val="dk1"/>
                </a:solidFill>
                <a:latin typeface="Trebuchet MS"/>
                <a:ea typeface="Trebuchet MS"/>
                <a:cs typeface="Trebuchet MS"/>
                <a:sym typeface="Trebuchet MS"/>
              </a:rPr>
              <a:t>The </a:t>
            </a:r>
            <a:r>
              <a:rPr i="1" lang="en" sz="1500">
                <a:solidFill>
                  <a:schemeClr val="dk1"/>
                </a:solidFill>
                <a:latin typeface="Trebuchet MS"/>
                <a:ea typeface="Trebuchet MS"/>
                <a:cs typeface="Trebuchet MS"/>
                <a:sym typeface="Trebuchet MS"/>
              </a:rPr>
              <a:t>permutation test</a:t>
            </a:r>
            <a:r>
              <a:rPr lang="en" sz="1500">
                <a:solidFill>
                  <a:schemeClr val="dk1"/>
                </a:solidFill>
                <a:latin typeface="Trebuchet MS"/>
                <a:ea typeface="Trebuchet MS"/>
                <a:cs typeface="Trebuchet MS"/>
                <a:sym typeface="Trebuchet MS"/>
              </a:rPr>
              <a:t> is a </a:t>
            </a:r>
            <a:r>
              <a:rPr lang="en" sz="1500">
                <a:solidFill>
                  <a:schemeClr val="dk1"/>
                </a:solidFill>
                <a:latin typeface="Trebuchet MS"/>
                <a:ea typeface="Trebuchet MS"/>
                <a:cs typeface="Trebuchet MS"/>
                <a:sym typeface="Trebuchet MS"/>
              </a:rPr>
              <a:t>nonparametric</a:t>
            </a:r>
            <a:r>
              <a:rPr lang="en" sz="1500">
                <a:solidFill>
                  <a:schemeClr val="dk1"/>
                </a:solidFill>
                <a:latin typeface="Trebuchet MS"/>
                <a:ea typeface="Trebuchet MS"/>
                <a:cs typeface="Trebuchet MS"/>
                <a:sym typeface="Trebuchet MS"/>
              </a:rPr>
              <a:t> </a:t>
            </a:r>
            <a:r>
              <a:rPr lang="en" sz="1500">
                <a:solidFill>
                  <a:schemeClr val="dk1"/>
                </a:solidFill>
                <a:latin typeface="Trebuchet MS"/>
                <a:ea typeface="Trebuchet MS"/>
                <a:cs typeface="Trebuchet MS"/>
                <a:sym typeface="Trebuchet MS"/>
              </a:rPr>
              <a:t>test used to test the</a:t>
            </a:r>
            <a:r>
              <a:rPr lang="en" sz="1500">
                <a:solidFill>
                  <a:schemeClr val="dk1"/>
                </a:solidFill>
                <a:highlight>
                  <a:srgbClr val="FFFFFF"/>
                </a:highlight>
                <a:latin typeface="Trebuchet MS"/>
                <a:ea typeface="Trebuchet MS"/>
                <a:cs typeface="Trebuchet MS"/>
                <a:sym typeface="Trebuchet MS"/>
              </a:rPr>
              <a:t> </a:t>
            </a:r>
            <a:r>
              <a:rPr lang="en" sz="1500" u="sng">
                <a:solidFill>
                  <a:schemeClr val="dk1"/>
                </a:solidFill>
                <a:highlight>
                  <a:srgbClr val="FFFFFF"/>
                </a:highlight>
                <a:latin typeface="Trebuchet MS"/>
                <a:ea typeface="Trebuchet MS"/>
                <a:cs typeface="Trebuchet MS"/>
                <a:sym typeface="Trebuchet MS"/>
              </a:rPr>
              <a:t>null hypothesis</a:t>
            </a:r>
            <a:r>
              <a:rPr lang="en" sz="1500">
                <a:solidFill>
                  <a:schemeClr val="dk1"/>
                </a:solidFill>
                <a:highlight>
                  <a:srgbClr val="FFFFFF"/>
                </a:highlight>
                <a:latin typeface="Trebuchet MS"/>
                <a:ea typeface="Trebuchet MS"/>
                <a:cs typeface="Trebuchet MS"/>
                <a:sym typeface="Trebuchet MS"/>
              </a:rPr>
              <a:t> that two different groups come from the same distribution</a:t>
            </a:r>
            <a:endParaRPr sz="1500">
              <a:solidFill>
                <a:schemeClr val="dk1"/>
              </a:solidFill>
              <a:latin typeface="Trebuchet MS"/>
              <a:ea typeface="Trebuchet MS"/>
              <a:cs typeface="Trebuchet MS"/>
              <a:sym typeface="Trebuchet MS"/>
            </a:endParaRPr>
          </a:p>
          <a:p>
            <a:pPr indent="-323850" lvl="0" marL="457200" rtl="0" algn="l">
              <a:spcBef>
                <a:spcPts val="0"/>
              </a:spcBef>
              <a:spcAft>
                <a:spcPts val="0"/>
              </a:spcAft>
              <a:buClr>
                <a:schemeClr val="dk1"/>
              </a:buClr>
              <a:buSzPts val="1500"/>
              <a:buFont typeface="Trebuchet MS"/>
              <a:buChar char="●"/>
            </a:pPr>
            <a:r>
              <a:rPr lang="en" sz="1500">
                <a:solidFill>
                  <a:schemeClr val="dk1"/>
                </a:solidFill>
                <a:latin typeface="Trebuchet MS"/>
                <a:ea typeface="Trebuchet MS"/>
                <a:cs typeface="Trebuchet MS"/>
                <a:sym typeface="Trebuchet MS"/>
              </a:rPr>
              <a:t>A new column “Permutation1” will be added to the total dataframe df, which will contain the result of permuting(shuffling) the Rating column</a:t>
            </a:r>
            <a:endParaRPr sz="1500">
              <a:solidFill>
                <a:schemeClr val="dk1"/>
              </a:solidFill>
              <a:latin typeface="Trebuchet MS"/>
              <a:ea typeface="Trebuchet MS"/>
              <a:cs typeface="Trebuchet MS"/>
              <a:sym typeface="Trebuchet MS"/>
            </a:endParaRPr>
          </a:p>
          <a:p>
            <a:pPr indent="0" lvl="0" marL="457200" rtl="0" algn="l">
              <a:spcBef>
                <a:spcPts val="1200"/>
              </a:spcBef>
              <a:spcAft>
                <a:spcPts val="0"/>
              </a:spcAft>
              <a:buNone/>
            </a:pPr>
            <a:r>
              <a:t/>
            </a:r>
            <a:endParaRPr sz="1500">
              <a:solidFill>
                <a:schemeClr val="dk1"/>
              </a:solidFill>
              <a:latin typeface="Trebuchet MS"/>
              <a:ea typeface="Trebuchet MS"/>
              <a:cs typeface="Trebuchet MS"/>
              <a:sym typeface="Trebuchet MS"/>
            </a:endParaRPr>
          </a:p>
          <a:p>
            <a:pPr indent="0" lvl="0" marL="457200" rtl="0" algn="l">
              <a:spcBef>
                <a:spcPts val="1200"/>
              </a:spcBef>
              <a:spcAft>
                <a:spcPts val="1200"/>
              </a:spcAft>
              <a:buNone/>
            </a:pPr>
            <a:r>
              <a:rPr b="1" i="1" lang="en" sz="1500">
                <a:solidFill>
                  <a:schemeClr val="dk1"/>
                </a:solidFill>
                <a:latin typeface="Trebuchet MS"/>
                <a:ea typeface="Trebuchet MS"/>
                <a:cs typeface="Trebuchet MS"/>
                <a:sym typeface="Trebuchet MS"/>
              </a:rPr>
              <a:t>df['Permutation1'] = np.random.permutation(df['Rating'])</a:t>
            </a:r>
            <a:endParaRPr b="1" i="1" sz="1500">
              <a:solidFill>
                <a:schemeClr val="dk1"/>
              </a:solidFill>
              <a:latin typeface="Trebuchet MS"/>
              <a:ea typeface="Trebuchet MS"/>
              <a:cs typeface="Trebuchet MS"/>
              <a:sym typeface="Trebuchet MS"/>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None/>
            </a:pPr>
            <a:r>
              <a:rPr b="1" lang="en" sz="2500">
                <a:latin typeface="Trebuchet MS"/>
                <a:ea typeface="Trebuchet MS"/>
                <a:cs typeface="Trebuchet MS"/>
                <a:sym typeface="Trebuchet MS"/>
              </a:rPr>
              <a:t>Modelling:</a:t>
            </a:r>
            <a:endParaRPr b="1" sz="2500"/>
          </a:p>
          <a:p>
            <a:pPr indent="0" lvl="0" marL="0" rtl="0" algn="l">
              <a:spcBef>
                <a:spcPts val="1200"/>
              </a:spcBef>
              <a:spcAft>
                <a:spcPts val="0"/>
              </a:spcAft>
              <a:buNone/>
            </a:pPr>
            <a:r>
              <a:t/>
            </a:r>
            <a:endParaRPr/>
          </a:p>
        </p:txBody>
      </p:sp>
      <p:sp>
        <p:nvSpPr>
          <p:cNvPr id="181" name="Google Shape;181;p2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Clr>
                <a:schemeClr val="dk1"/>
              </a:buClr>
              <a:buSzPts val="1500"/>
              <a:buFont typeface="Trebuchet MS"/>
              <a:buChar char="●"/>
            </a:pPr>
            <a:r>
              <a:rPr lang="en" sz="1500">
                <a:solidFill>
                  <a:schemeClr val="dk1"/>
                </a:solidFill>
                <a:latin typeface="Trebuchet MS"/>
                <a:ea typeface="Trebuchet MS"/>
                <a:cs typeface="Trebuchet MS"/>
                <a:sym typeface="Trebuchet MS"/>
              </a:rPr>
              <a:t>We can compare the </a:t>
            </a:r>
            <a:r>
              <a:rPr lang="en" sz="1500">
                <a:solidFill>
                  <a:schemeClr val="dk1"/>
                </a:solidFill>
                <a:latin typeface="Trebuchet MS"/>
                <a:ea typeface="Trebuchet MS"/>
                <a:cs typeface="Trebuchet MS"/>
                <a:sym typeface="Trebuchet MS"/>
              </a:rPr>
              <a:t>differences in mean rating of apple and google for both the new “Permutation1” column and the old “Ratings” column</a:t>
            </a:r>
            <a:endParaRPr sz="1500">
              <a:solidFill>
                <a:schemeClr val="dk1"/>
              </a:solidFill>
              <a:latin typeface="Trebuchet MS"/>
              <a:ea typeface="Trebuchet MS"/>
              <a:cs typeface="Trebuchet MS"/>
              <a:sym typeface="Trebuchet MS"/>
            </a:endParaRPr>
          </a:p>
          <a:p>
            <a:pPr indent="0" lvl="0" marL="457200" rtl="0" algn="l">
              <a:spcBef>
                <a:spcPts val="1200"/>
              </a:spcBef>
              <a:spcAft>
                <a:spcPts val="0"/>
              </a:spcAft>
              <a:buNone/>
            </a:pPr>
            <a:r>
              <a:t/>
            </a:r>
            <a:endParaRPr sz="700">
              <a:solidFill>
                <a:schemeClr val="dk1"/>
              </a:solidFill>
              <a:latin typeface="Trebuchet MS"/>
              <a:ea typeface="Trebuchet MS"/>
              <a:cs typeface="Trebuchet MS"/>
              <a:sym typeface="Trebuchet MS"/>
            </a:endParaRPr>
          </a:p>
          <a:p>
            <a:pPr indent="0" lvl="0" marL="0" rtl="0" algn="l">
              <a:spcBef>
                <a:spcPts val="1200"/>
              </a:spcBef>
              <a:spcAft>
                <a:spcPts val="0"/>
              </a:spcAft>
              <a:buNone/>
            </a:pPr>
            <a:r>
              <a:t/>
            </a:r>
            <a:endParaRPr sz="1500">
              <a:solidFill>
                <a:schemeClr val="dk1"/>
              </a:solidFill>
              <a:latin typeface="Trebuchet MS"/>
              <a:ea typeface="Trebuchet MS"/>
              <a:cs typeface="Trebuchet MS"/>
              <a:sym typeface="Trebuchet MS"/>
            </a:endParaRPr>
          </a:p>
          <a:p>
            <a:pPr indent="0" lvl="0" marL="0" rtl="0" algn="l">
              <a:spcBef>
                <a:spcPts val="1200"/>
              </a:spcBef>
              <a:spcAft>
                <a:spcPts val="0"/>
              </a:spcAft>
              <a:buNone/>
            </a:pPr>
            <a:r>
              <a:rPr b="1" i="1" lang="en" sz="900">
                <a:solidFill>
                  <a:schemeClr val="dk1"/>
                </a:solidFill>
                <a:latin typeface="Trebuchet MS"/>
                <a:ea typeface="Trebuchet MS"/>
                <a:cs typeface="Trebuchet MS"/>
                <a:sym typeface="Trebuchet MS"/>
              </a:rPr>
              <a:t>df.groupby(by='platform')['Permutation1'].describe()	</a:t>
            </a:r>
            <a:r>
              <a:rPr lang="en" sz="900">
                <a:solidFill>
                  <a:schemeClr val="dk1"/>
                </a:solidFill>
                <a:latin typeface="Trebuchet MS"/>
                <a:ea typeface="Trebuchet MS"/>
                <a:cs typeface="Trebuchet MS"/>
                <a:sym typeface="Trebuchet MS"/>
              </a:rPr>
              <a:t>			</a:t>
            </a:r>
            <a:r>
              <a:rPr b="1" i="1" lang="en" sz="900">
                <a:solidFill>
                  <a:schemeClr val="dk1"/>
                </a:solidFill>
                <a:latin typeface="Trebuchet MS"/>
                <a:ea typeface="Trebuchet MS"/>
                <a:cs typeface="Trebuchet MS"/>
                <a:sym typeface="Trebuchet MS"/>
              </a:rPr>
              <a:t>df.groupby(by='platform')['Rating'].describe()</a:t>
            </a:r>
            <a:endParaRPr b="1" i="1" sz="900">
              <a:solidFill>
                <a:schemeClr val="dk1"/>
              </a:solidFill>
              <a:latin typeface="Trebuchet MS"/>
              <a:ea typeface="Trebuchet MS"/>
              <a:cs typeface="Trebuchet MS"/>
              <a:sym typeface="Trebuchet MS"/>
            </a:endParaRPr>
          </a:p>
          <a:p>
            <a:pPr indent="0" lvl="0" marL="0" rtl="0" algn="l">
              <a:spcBef>
                <a:spcPts val="1200"/>
              </a:spcBef>
              <a:spcAft>
                <a:spcPts val="0"/>
              </a:spcAft>
              <a:buNone/>
            </a:pPr>
            <a:r>
              <a:t/>
            </a:r>
            <a:endParaRPr sz="900">
              <a:solidFill>
                <a:schemeClr val="dk1"/>
              </a:solidFill>
              <a:latin typeface="Trebuchet MS"/>
              <a:ea typeface="Trebuchet MS"/>
              <a:cs typeface="Trebuchet MS"/>
              <a:sym typeface="Trebuchet MS"/>
            </a:endParaRPr>
          </a:p>
          <a:p>
            <a:pPr indent="0" lvl="0" marL="0" rtl="0" algn="l">
              <a:spcBef>
                <a:spcPts val="1200"/>
              </a:spcBef>
              <a:spcAft>
                <a:spcPts val="1200"/>
              </a:spcAft>
              <a:buNone/>
            </a:pPr>
            <a:r>
              <a:rPr lang="en" sz="900">
                <a:solidFill>
                  <a:schemeClr val="dk1"/>
                </a:solidFill>
                <a:latin typeface="Trebuchet MS"/>
                <a:ea typeface="Trebuchet MS"/>
                <a:cs typeface="Trebuchet MS"/>
                <a:sym typeface="Trebuchet MS"/>
              </a:rPr>
              <a:t>vvdvvdvdvdvsvsvsadvsdvsdavsda</a:t>
            </a:r>
            <a:endParaRPr sz="900">
              <a:solidFill>
                <a:schemeClr val="dk1"/>
              </a:solidFill>
              <a:latin typeface="Trebuchet MS"/>
              <a:ea typeface="Trebuchet MS"/>
              <a:cs typeface="Trebuchet MS"/>
              <a:sym typeface="Trebuchet MS"/>
            </a:endParaRPr>
          </a:p>
        </p:txBody>
      </p:sp>
      <p:pic>
        <p:nvPicPr>
          <p:cNvPr id="182" name="Google Shape;182;p27"/>
          <p:cNvPicPr preferRelativeResize="0"/>
          <p:nvPr/>
        </p:nvPicPr>
        <p:blipFill>
          <a:blip r:embed="rId3">
            <a:alphaModFix/>
          </a:blip>
          <a:stretch>
            <a:fillRect/>
          </a:stretch>
        </p:blipFill>
        <p:spPr>
          <a:xfrm>
            <a:off x="327369" y="3105719"/>
            <a:ext cx="3245150" cy="832475"/>
          </a:xfrm>
          <a:prstGeom prst="rect">
            <a:avLst/>
          </a:prstGeom>
          <a:noFill/>
          <a:ln>
            <a:noFill/>
          </a:ln>
        </p:spPr>
      </p:pic>
      <p:pic>
        <p:nvPicPr>
          <p:cNvPr id="183" name="Google Shape;183;p27"/>
          <p:cNvPicPr preferRelativeResize="0"/>
          <p:nvPr/>
        </p:nvPicPr>
        <p:blipFill>
          <a:blip r:embed="rId4">
            <a:alphaModFix/>
          </a:blip>
          <a:stretch>
            <a:fillRect/>
          </a:stretch>
        </p:blipFill>
        <p:spPr>
          <a:xfrm>
            <a:off x="4592275" y="3049075"/>
            <a:ext cx="3295201" cy="832475"/>
          </a:xfrm>
          <a:prstGeom prst="rect">
            <a:avLst/>
          </a:prstGeom>
          <a:noFill/>
          <a:ln>
            <a:noFill/>
          </a:ln>
        </p:spPr>
      </p:pic>
      <p:sp>
        <p:nvSpPr>
          <p:cNvPr id="184" name="Google Shape;184;p27"/>
          <p:cNvSpPr txBox="1"/>
          <p:nvPr/>
        </p:nvSpPr>
        <p:spPr>
          <a:xfrm>
            <a:off x="4437300" y="3987925"/>
            <a:ext cx="2194200" cy="292500"/>
          </a:xfrm>
          <a:prstGeom prst="rect">
            <a:avLst/>
          </a:prstGeom>
          <a:noFill/>
          <a:ln>
            <a:noFill/>
          </a:ln>
        </p:spPr>
        <p:txBody>
          <a:bodyPr anchorCtr="0" anchor="t" bIns="91425" lIns="91425" spcFirstLastPara="1" rIns="91425" wrap="square" tIns="91425">
            <a:spAutoFit/>
          </a:bodyPr>
          <a:lstStyle/>
          <a:p>
            <a:pPr indent="0" lvl="0" marL="457200" rtl="0" algn="l">
              <a:lnSpc>
                <a:spcPct val="115000"/>
              </a:lnSpc>
              <a:spcBef>
                <a:spcPts val="0"/>
              </a:spcBef>
              <a:spcAft>
                <a:spcPts val="1200"/>
              </a:spcAft>
              <a:buNone/>
            </a:pPr>
            <a:r>
              <a:rPr lang="en" sz="700">
                <a:solidFill>
                  <a:schemeClr val="dk1"/>
                </a:solidFill>
                <a:latin typeface="Trebuchet MS"/>
                <a:ea typeface="Trebuchet MS"/>
                <a:cs typeface="Trebuchet MS"/>
                <a:sym typeface="Trebuchet MS"/>
              </a:rPr>
              <a:t>diff_mean(apple_google) = </a:t>
            </a:r>
            <a:r>
              <a:rPr b="1" i="1" lang="en" sz="700">
                <a:solidFill>
                  <a:schemeClr val="dk1"/>
                </a:solidFill>
                <a:latin typeface="Trebuchet MS"/>
                <a:ea typeface="Trebuchet MS"/>
                <a:cs typeface="Trebuchet MS"/>
                <a:sym typeface="Trebuchet MS"/>
              </a:rPr>
              <a:t>0.14206</a:t>
            </a:r>
            <a:endParaRPr b="1" i="1"/>
          </a:p>
        </p:txBody>
      </p:sp>
      <p:sp>
        <p:nvSpPr>
          <p:cNvPr id="185" name="Google Shape;185;p27"/>
          <p:cNvSpPr txBox="1"/>
          <p:nvPr/>
        </p:nvSpPr>
        <p:spPr>
          <a:xfrm>
            <a:off x="571575" y="3987925"/>
            <a:ext cx="2194200" cy="292500"/>
          </a:xfrm>
          <a:prstGeom prst="rect">
            <a:avLst/>
          </a:prstGeom>
          <a:noFill/>
          <a:ln>
            <a:noFill/>
          </a:ln>
        </p:spPr>
        <p:txBody>
          <a:bodyPr anchorCtr="0" anchor="t" bIns="91425" lIns="91425" spcFirstLastPara="1" rIns="91425" wrap="square" tIns="91425">
            <a:spAutoFit/>
          </a:bodyPr>
          <a:lstStyle/>
          <a:p>
            <a:pPr indent="0" lvl="0" marL="457200" rtl="0" algn="l">
              <a:lnSpc>
                <a:spcPct val="115000"/>
              </a:lnSpc>
              <a:spcBef>
                <a:spcPts val="0"/>
              </a:spcBef>
              <a:spcAft>
                <a:spcPts val="1200"/>
              </a:spcAft>
              <a:buNone/>
            </a:pPr>
            <a:r>
              <a:rPr lang="en" sz="700">
                <a:solidFill>
                  <a:schemeClr val="dk1"/>
                </a:solidFill>
                <a:latin typeface="Trebuchet MS"/>
                <a:ea typeface="Trebuchet MS"/>
                <a:cs typeface="Trebuchet MS"/>
                <a:sym typeface="Trebuchet MS"/>
              </a:rPr>
              <a:t>diff_mean(apple_google) = </a:t>
            </a:r>
            <a:r>
              <a:rPr b="1" i="1" lang="en" sz="700">
                <a:solidFill>
                  <a:schemeClr val="dk1"/>
                </a:solidFill>
                <a:latin typeface="Trebuchet MS"/>
                <a:ea typeface="Trebuchet MS"/>
                <a:cs typeface="Trebuchet MS"/>
                <a:sym typeface="Trebuchet MS"/>
              </a:rPr>
              <a:t>0.00227</a:t>
            </a:r>
            <a:endParaRPr b="1" i="1"/>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None/>
            </a:pPr>
            <a:r>
              <a:rPr b="1" lang="en" sz="2750">
                <a:latin typeface="Trebuchet MS"/>
                <a:ea typeface="Trebuchet MS"/>
                <a:cs typeface="Trebuchet MS"/>
                <a:sym typeface="Trebuchet MS"/>
              </a:rPr>
              <a:t>Modelling:</a:t>
            </a:r>
            <a:endParaRPr b="1" sz="2750"/>
          </a:p>
          <a:p>
            <a:pPr indent="0" lvl="0" marL="0" rtl="0" algn="l">
              <a:spcBef>
                <a:spcPts val="1200"/>
              </a:spcBef>
              <a:spcAft>
                <a:spcPts val="0"/>
              </a:spcAft>
              <a:buNone/>
            </a:pPr>
            <a:r>
              <a:t/>
            </a:r>
            <a:endParaRPr/>
          </a:p>
        </p:txBody>
      </p:sp>
      <p:sp>
        <p:nvSpPr>
          <p:cNvPr id="191" name="Google Shape;191;p2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Clr>
                <a:schemeClr val="dk1"/>
              </a:buClr>
              <a:buSzPts val="1500"/>
              <a:buChar char="●"/>
            </a:pPr>
            <a:r>
              <a:rPr lang="en" sz="1500">
                <a:solidFill>
                  <a:schemeClr val="dk1"/>
                </a:solidFill>
                <a:latin typeface="Trebuchet MS"/>
                <a:ea typeface="Trebuchet MS"/>
                <a:cs typeface="Trebuchet MS"/>
                <a:sym typeface="Trebuchet MS"/>
              </a:rPr>
              <a:t>The result of the permutation test in one </a:t>
            </a:r>
            <a:r>
              <a:rPr lang="en" sz="1500">
                <a:solidFill>
                  <a:schemeClr val="dk1"/>
                </a:solidFill>
                <a:latin typeface="Trebuchet MS"/>
                <a:ea typeface="Trebuchet MS"/>
                <a:cs typeface="Trebuchet MS"/>
                <a:sym typeface="Trebuchet MS"/>
              </a:rPr>
              <a:t>instance supports the claim to </a:t>
            </a:r>
            <a:r>
              <a:rPr b="1" i="1" lang="en" sz="1500" u="sng">
                <a:solidFill>
                  <a:schemeClr val="dk1"/>
                </a:solidFill>
                <a:latin typeface="Trebuchet MS"/>
                <a:ea typeface="Trebuchet MS"/>
                <a:cs typeface="Trebuchet MS"/>
                <a:sym typeface="Trebuchet MS"/>
              </a:rPr>
              <a:t>reject our original null hypothesis.</a:t>
            </a:r>
            <a:endParaRPr b="1" i="1" sz="1500" u="sng">
              <a:solidFill>
                <a:schemeClr val="dk1"/>
              </a:solidFill>
              <a:latin typeface="Trebuchet MS"/>
              <a:ea typeface="Trebuchet MS"/>
              <a:cs typeface="Trebuchet MS"/>
              <a:sym typeface="Trebuchet MS"/>
            </a:endParaRPr>
          </a:p>
          <a:p>
            <a:pPr indent="-323850" lvl="0" marL="457200" rtl="0" algn="l">
              <a:spcBef>
                <a:spcPts val="0"/>
              </a:spcBef>
              <a:spcAft>
                <a:spcPts val="0"/>
              </a:spcAft>
              <a:buClr>
                <a:schemeClr val="dk1"/>
              </a:buClr>
              <a:buSzPts val="1500"/>
              <a:buChar char="●"/>
            </a:pPr>
            <a:r>
              <a:rPr lang="en" sz="1500">
                <a:solidFill>
                  <a:schemeClr val="dk1"/>
                </a:solidFill>
                <a:latin typeface="Trebuchet MS"/>
                <a:ea typeface="Trebuchet MS"/>
                <a:cs typeface="Trebuchet MS"/>
                <a:sym typeface="Trebuchet MS"/>
              </a:rPr>
              <a:t>In order to conclude definitively, multiple permutations would need to be computed and the differences in the mean apple and mean google datasets would need to </a:t>
            </a:r>
            <a:r>
              <a:rPr i="1" lang="en" sz="1500">
                <a:solidFill>
                  <a:schemeClr val="dk1"/>
                </a:solidFill>
                <a:latin typeface="Trebuchet MS"/>
                <a:ea typeface="Trebuchet MS"/>
                <a:cs typeface="Trebuchet MS"/>
                <a:sym typeface="Trebuchet MS"/>
              </a:rPr>
              <a:t>vary greatly</a:t>
            </a:r>
            <a:r>
              <a:rPr lang="en" sz="1500">
                <a:solidFill>
                  <a:schemeClr val="dk1"/>
                </a:solidFill>
                <a:latin typeface="Trebuchet MS"/>
                <a:ea typeface="Trebuchet MS"/>
                <a:cs typeface="Trebuchet MS"/>
                <a:sym typeface="Trebuchet MS"/>
              </a:rPr>
              <a:t> from the observed difference of </a:t>
            </a:r>
            <a:r>
              <a:rPr b="1" lang="en" sz="1500">
                <a:solidFill>
                  <a:schemeClr val="dk1"/>
                </a:solidFill>
                <a:latin typeface="Trebuchet MS"/>
                <a:ea typeface="Trebuchet MS"/>
                <a:cs typeface="Trebuchet MS"/>
                <a:sym typeface="Trebuchet MS"/>
              </a:rPr>
              <a:t>0.14206</a:t>
            </a:r>
            <a:endParaRPr sz="1500">
              <a:solidFill>
                <a:schemeClr val="dk1"/>
              </a:solidFill>
              <a:latin typeface="Trebuchet MS"/>
              <a:ea typeface="Trebuchet MS"/>
              <a:cs typeface="Trebuchet MS"/>
              <a:sym typeface="Trebuchet MS"/>
            </a:endParaRPr>
          </a:p>
          <a:p>
            <a:pPr indent="0" lvl="0" marL="457200" rtl="0" algn="l">
              <a:spcBef>
                <a:spcPts val="1200"/>
              </a:spcBef>
              <a:spcAft>
                <a:spcPts val="0"/>
              </a:spcAft>
              <a:buNone/>
            </a:pPr>
            <a:r>
              <a:t/>
            </a:r>
            <a:endParaRPr b="1" sz="700">
              <a:solidFill>
                <a:schemeClr val="dk1"/>
              </a:solidFill>
              <a:latin typeface="Trebuchet MS"/>
              <a:ea typeface="Trebuchet MS"/>
              <a:cs typeface="Trebuchet MS"/>
              <a:sym typeface="Trebuchet MS"/>
            </a:endParaRPr>
          </a:p>
          <a:p>
            <a:pPr indent="0" lvl="0" marL="457200" rtl="0" algn="l">
              <a:spcBef>
                <a:spcPts val="1200"/>
              </a:spcBef>
              <a:spcAft>
                <a:spcPts val="0"/>
              </a:spcAft>
              <a:buNone/>
            </a:pPr>
            <a:r>
              <a:t/>
            </a:r>
            <a:endParaRPr b="1" sz="700">
              <a:solidFill>
                <a:schemeClr val="dk1"/>
              </a:solidFill>
              <a:latin typeface="Trebuchet MS"/>
              <a:ea typeface="Trebuchet MS"/>
              <a:cs typeface="Trebuchet MS"/>
              <a:sym typeface="Trebuchet MS"/>
            </a:endParaRPr>
          </a:p>
          <a:p>
            <a:pPr indent="0" lvl="0" marL="457200" rtl="0" algn="l">
              <a:spcBef>
                <a:spcPts val="1200"/>
              </a:spcBef>
              <a:spcAft>
                <a:spcPts val="1200"/>
              </a:spcAft>
              <a:buNone/>
            </a:pPr>
            <a:r>
              <a:t/>
            </a:r>
            <a:endParaRPr b="1" sz="1500">
              <a:solidFill>
                <a:schemeClr val="dk1"/>
              </a:solidFill>
              <a:latin typeface="Trebuchet MS"/>
              <a:ea typeface="Trebuchet MS"/>
              <a:cs typeface="Trebuchet MS"/>
              <a:sym typeface="Trebuchet MS"/>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None/>
            </a:pPr>
            <a:r>
              <a:rPr b="1" lang="en" sz="2750">
                <a:latin typeface="Trebuchet MS"/>
                <a:ea typeface="Trebuchet MS"/>
                <a:cs typeface="Trebuchet MS"/>
                <a:sym typeface="Trebuchet MS"/>
              </a:rPr>
              <a:t>Modelling:</a:t>
            </a:r>
            <a:endParaRPr b="1" sz="2750"/>
          </a:p>
          <a:p>
            <a:pPr indent="0" lvl="0" marL="0" rtl="0" algn="l">
              <a:spcBef>
                <a:spcPts val="1200"/>
              </a:spcBef>
              <a:spcAft>
                <a:spcPts val="0"/>
              </a:spcAft>
              <a:buNone/>
            </a:pPr>
            <a:r>
              <a:t/>
            </a:r>
            <a:endParaRPr/>
          </a:p>
        </p:txBody>
      </p:sp>
      <p:sp>
        <p:nvSpPr>
          <p:cNvPr id="197" name="Google Shape;197;p29"/>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Clr>
                <a:schemeClr val="dk1"/>
              </a:buClr>
              <a:buSzPts val="1500"/>
              <a:buChar char="●"/>
            </a:pPr>
            <a:r>
              <a:rPr lang="en" sz="1500">
                <a:solidFill>
                  <a:schemeClr val="dk1"/>
                </a:solidFill>
              </a:rPr>
              <a:t>We choose to compute </a:t>
            </a:r>
            <a:r>
              <a:rPr i="1" lang="en" sz="1500">
                <a:solidFill>
                  <a:schemeClr val="dk1"/>
                </a:solidFill>
              </a:rPr>
              <a:t>10,000</a:t>
            </a:r>
            <a:r>
              <a:rPr lang="en" sz="1500">
                <a:solidFill>
                  <a:schemeClr val="dk1"/>
                </a:solidFill>
              </a:rPr>
              <a:t> permutations</a:t>
            </a:r>
            <a:endParaRPr sz="1500">
              <a:solidFill>
                <a:schemeClr val="dk1"/>
              </a:solidFill>
            </a:endParaRPr>
          </a:p>
          <a:p>
            <a:pPr indent="-285750" lvl="1" marL="914400" rtl="0" algn="l">
              <a:spcBef>
                <a:spcPts val="0"/>
              </a:spcBef>
              <a:spcAft>
                <a:spcPts val="0"/>
              </a:spcAft>
              <a:buClr>
                <a:schemeClr val="dk1"/>
              </a:buClr>
              <a:buSzPts val="900"/>
              <a:buFont typeface="Trebuchet MS"/>
              <a:buChar char="○"/>
            </a:pPr>
            <a:r>
              <a:rPr b="1" lang="en" sz="900">
                <a:solidFill>
                  <a:schemeClr val="dk1"/>
                </a:solidFill>
                <a:latin typeface="Trebuchet MS"/>
                <a:ea typeface="Trebuchet MS"/>
                <a:cs typeface="Trebuchet MS"/>
                <a:sym typeface="Trebuchet MS"/>
              </a:rPr>
              <a:t>difference = list()</a:t>
            </a:r>
            <a:endParaRPr b="1" sz="900">
              <a:solidFill>
                <a:schemeClr val="dk1"/>
              </a:solidFill>
              <a:latin typeface="Trebuchet MS"/>
              <a:ea typeface="Trebuchet MS"/>
              <a:cs typeface="Trebuchet MS"/>
              <a:sym typeface="Trebuchet MS"/>
            </a:endParaRPr>
          </a:p>
          <a:p>
            <a:pPr indent="-285750" lvl="1" marL="914400" rtl="0" algn="l">
              <a:spcBef>
                <a:spcPts val="0"/>
              </a:spcBef>
              <a:spcAft>
                <a:spcPts val="0"/>
              </a:spcAft>
              <a:buClr>
                <a:schemeClr val="dk1"/>
              </a:buClr>
              <a:buSzPts val="900"/>
              <a:buFont typeface="Trebuchet MS"/>
              <a:buChar char="○"/>
            </a:pPr>
            <a:r>
              <a:rPr b="1" lang="en" sz="900">
                <a:solidFill>
                  <a:schemeClr val="dk1"/>
                </a:solidFill>
                <a:latin typeface="Trebuchet MS"/>
                <a:ea typeface="Trebuchet MS"/>
                <a:cs typeface="Trebuchet MS"/>
                <a:sym typeface="Trebuchet MS"/>
              </a:rPr>
              <a:t>for i in range(10000):</a:t>
            </a:r>
            <a:endParaRPr b="1" sz="900">
              <a:solidFill>
                <a:schemeClr val="dk1"/>
              </a:solidFill>
              <a:latin typeface="Trebuchet MS"/>
              <a:ea typeface="Trebuchet MS"/>
              <a:cs typeface="Trebuchet MS"/>
              <a:sym typeface="Trebuchet MS"/>
            </a:endParaRPr>
          </a:p>
          <a:p>
            <a:pPr indent="-285750" lvl="1" marL="914400" rtl="0" algn="l">
              <a:spcBef>
                <a:spcPts val="0"/>
              </a:spcBef>
              <a:spcAft>
                <a:spcPts val="0"/>
              </a:spcAft>
              <a:buClr>
                <a:schemeClr val="dk1"/>
              </a:buClr>
              <a:buSzPts val="900"/>
              <a:buFont typeface="Trebuchet MS"/>
              <a:buChar char="○"/>
            </a:pPr>
            <a:r>
              <a:rPr b="1" lang="en" sz="900">
                <a:solidFill>
                  <a:schemeClr val="dk1"/>
                </a:solidFill>
                <a:latin typeface="Trebuchet MS"/>
                <a:ea typeface="Trebuchet MS"/>
                <a:cs typeface="Trebuchet MS"/>
                <a:sym typeface="Trebuchet MS"/>
              </a:rPr>
              <a:t>    permutation = np.random.permutation(df['Rating'])</a:t>
            </a:r>
            <a:endParaRPr b="1" sz="900">
              <a:solidFill>
                <a:schemeClr val="dk1"/>
              </a:solidFill>
              <a:latin typeface="Trebuchet MS"/>
              <a:ea typeface="Trebuchet MS"/>
              <a:cs typeface="Trebuchet MS"/>
              <a:sym typeface="Trebuchet MS"/>
            </a:endParaRPr>
          </a:p>
          <a:p>
            <a:pPr indent="-285750" lvl="1" marL="914400" rtl="0" algn="l">
              <a:spcBef>
                <a:spcPts val="0"/>
              </a:spcBef>
              <a:spcAft>
                <a:spcPts val="0"/>
              </a:spcAft>
              <a:buClr>
                <a:schemeClr val="dk1"/>
              </a:buClr>
              <a:buSzPts val="900"/>
              <a:buFont typeface="Trebuchet MS"/>
              <a:buChar char="○"/>
            </a:pPr>
            <a:r>
              <a:rPr b="1" lang="en" sz="900">
                <a:solidFill>
                  <a:schemeClr val="dk1"/>
                </a:solidFill>
                <a:latin typeface="Trebuchet MS"/>
                <a:ea typeface="Trebuchet MS"/>
                <a:cs typeface="Trebuchet MS"/>
                <a:sym typeface="Trebuchet MS"/>
              </a:rPr>
              <a:t>    difference.append(np.mean(permutation[df['platform']=='apple']) - np.mean(permutation[df['platform']=='google']))</a:t>
            </a:r>
            <a:endParaRPr b="1" sz="900">
              <a:solidFill>
                <a:schemeClr val="dk1"/>
              </a:solidFill>
              <a:latin typeface="Trebuchet MS"/>
              <a:ea typeface="Trebuchet MS"/>
              <a:cs typeface="Trebuchet MS"/>
              <a:sym typeface="Trebuchet MS"/>
            </a:endParaRPr>
          </a:p>
          <a:p>
            <a:pPr indent="0" lvl="0" marL="0" rtl="0" algn="l">
              <a:spcBef>
                <a:spcPts val="1200"/>
              </a:spcBef>
              <a:spcAft>
                <a:spcPts val="0"/>
              </a:spcAft>
              <a:buNone/>
            </a:pPr>
            <a:r>
              <a:t/>
            </a:r>
            <a:endParaRPr b="1" sz="900">
              <a:solidFill>
                <a:schemeClr val="dk1"/>
              </a:solidFill>
              <a:latin typeface="Trebuchet MS"/>
              <a:ea typeface="Trebuchet MS"/>
              <a:cs typeface="Trebuchet MS"/>
              <a:sym typeface="Trebuchet MS"/>
            </a:endParaRPr>
          </a:p>
          <a:p>
            <a:pPr indent="0" lvl="0" marL="0" rtl="0" algn="l">
              <a:spcBef>
                <a:spcPts val="1200"/>
              </a:spcBef>
              <a:spcAft>
                <a:spcPts val="0"/>
              </a:spcAft>
              <a:buNone/>
            </a:pPr>
            <a:r>
              <a:rPr b="1" lang="en" sz="900">
                <a:solidFill>
                  <a:schemeClr val="dk1"/>
                </a:solidFill>
                <a:latin typeface="Trebuchet MS"/>
                <a:ea typeface="Trebuchet MS"/>
                <a:cs typeface="Trebuchet MS"/>
                <a:sym typeface="Trebuchet MS"/>
              </a:rPr>
              <a:t>histo = plt.hist(difference)</a:t>
            </a:r>
            <a:endParaRPr b="1" sz="900">
              <a:solidFill>
                <a:schemeClr val="dk1"/>
              </a:solidFill>
              <a:latin typeface="Trebuchet MS"/>
              <a:ea typeface="Trebuchet MS"/>
              <a:cs typeface="Trebuchet MS"/>
              <a:sym typeface="Trebuchet MS"/>
            </a:endParaRPr>
          </a:p>
          <a:p>
            <a:pPr indent="0" lvl="0" marL="0" rtl="0" algn="l">
              <a:spcBef>
                <a:spcPts val="1200"/>
              </a:spcBef>
              <a:spcAft>
                <a:spcPts val="1200"/>
              </a:spcAft>
              <a:buNone/>
            </a:pPr>
            <a:r>
              <a:t/>
            </a:r>
            <a:endParaRPr b="1" sz="900">
              <a:solidFill>
                <a:schemeClr val="dk1"/>
              </a:solidFill>
              <a:latin typeface="Trebuchet MS"/>
              <a:ea typeface="Trebuchet MS"/>
              <a:cs typeface="Trebuchet MS"/>
              <a:sym typeface="Trebuchet MS"/>
            </a:endParaRPr>
          </a:p>
        </p:txBody>
      </p:sp>
      <p:pic>
        <p:nvPicPr>
          <p:cNvPr id="198" name="Google Shape;198;p29"/>
          <p:cNvPicPr preferRelativeResize="0"/>
          <p:nvPr/>
        </p:nvPicPr>
        <p:blipFill>
          <a:blip r:embed="rId3">
            <a:alphaModFix/>
          </a:blip>
          <a:stretch>
            <a:fillRect/>
          </a:stretch>
        </p:blipFill>
        <p:spPr>
          <a:xfrm>
            <a:off x="311699" y="2871375"/>
            <a:ext cx="2436501" cy="15848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None/>
            </a:pPr>
            <a:r>
              <a:rPr b="1" lang="en" sz="2750">
                <a:latin typeface="Trebuchet MS"/>
                <a:ea typeface="Trebuchet MS"/>
                <a:cs typeface="Trebuchet MS"/>
                <a:sym typeface="Trebuchet MS"/>
              </a:rPr>
              <a:t>Modelling:</a:t>
            </a:r>
            <a:endParaRPr b="1" sz="2750"/>
          </a:p>
          <a:p>
            <a:pPr indent="0" lvl="0" marL="0" rtl="0" algn="l">
              <a:spcBef>
                <a:spcPts val="1200"/>
              </a:spcBef>
              <a:spcAft>
                <a:spcPts val="0"/>
              </a:spcAft>
              <a:buNone/>
            </a:pPr>
            <a:r>
              <a:t/>
            </a:r>
            <a:endParaRPr/>
          </a:p>
        </p:txBody>
      </p:sp>
      <p:sp>
        <p:nvSpPr>
          <p:cNvPr id="204" name="Google Shape;204;p30"/>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Clr>
                <a:schemeClr val="dk1"/>
              </a:buClr>
              <a:buSzPts val="1500"/>
              <a:buChar char="●"/>
            </a:pPr>
            <a:r>
              <a:rPr lang="en" sz="1500">
                <a:solidFill>
                  <a:schemeClr val="dk1"/>
                </a:solidFill>
              </a:rPr>
              <a:t>In order to make a conclusion, we're going to count how many of the differences in our difference list are at least as extreme as our observed difference of </a:t>
            </a:r>
            <a:r>
              <a:rPr b="1" lang="en" sz="1500">
                <a:solidFill>
                  <a:schemeClr val="dk1"/>
                </a:solidFill>
              </a:rPr>
              <a:t>0.14206</a:t>
            </a:r>
            <a:r>
              <a:rPr lang="en" sz="1500">
                <a:solidFill>
                  <a:schemeClr val="dk1"/>
                </a:solidFill>
              </a:rPr>
              <a:t>.</a:t>
            </a:r>
            <a:endParaRPr sz="1500">
              <a:solidFill>
                <a:schemeClr val="dk1"/>
              </a:solidFill>
            </a:endParaRPr>
          </a:p>
          <a:p>
            <a:pPr indent="-323850" lvl="0" marL="457200" rtl="0" algn="l">
              <a:spcBef>
                <a:spcPts val="0"/>
              </a:spcBef>
              <a:spcAft>
                <a:spcPts val="0"/>
              </a:spcAft>
              <a:buClr>
                <a:schemeClr val="dk1"/>
              </a:buClr>
              <a:buSzPts val="1500"/>
              <a:buChar char="●"/>
            </a:pPr>
            <a:r>
              <a:rPr lang="en" sz="1500">
                <a:solidFill>
                  <a:schemeClr val="dk1"/>
                </a:solidFill>
              </a:rPr>
              <a:t>If </a:t>
            </a:r>
            <a:r>
              <a:rPr i="1" lang="en" sz="1500">
                <a:solidFill>
                  <a:schemeClr val="dk1"/>
                </a:solidFill>
              </a:rPr>
              <a:t>less than or equal to 5%</a:t>
            </a:r>
            <a:r>
              <a:rPr lang="en" sz="1500">
                <a:solidFill>
                  <a:schemeClr val="dk1"/>
                </a:solidFill>
              </a:rPr>
              <a:t> of them are, then we will </a:t>
            </a:r>
            <a:r>
              <a:rPr b="1" i="1" lang="en" sz="1500" u="sng">
                <a:solidFill>
                  <a:schemeClr val="dk1"/>
                </a:solidFill>
              </a:rPr>
              <a:t>reject the Null</a:t>
            </a:r>
            <a:r>
              <a:rPr lang="en" sz="1500">
                <a:solidFill>
                  <a:schemeClr val="dk1"/>
                </a:solidFill>
              </a:rPr>
              <a:t>.</a:t>
            </a:r>
            <a:endParaRPr sz="1500">
              <a:solidFill>
                <a:schemeClr val="dk1"/>
              </a:solidFill>
            </a:endParaRPr>
          </a:p>
          <a:p>
            <a:pPr indent="0" lvl="0" marL="457200" rtl="0" algn="l">
              <a:spcBef>
                <a:spcPts val="1200"/>
              </a:spcBef>
              <a:spcAft>
                <a:spcPts val="0"/>
              </a:spcAft>
              <a:buNone/>
            </a:pPr>
            <a:r>
              <a:t/>
            </a:r>
            <a:endParaRPr sz="1500">
              <a:solidFill>
                <a:schemeClr val="dk1"/>
              </a:solidFill>
            </a:endParaRPr>
          </a:p>
          <a:p>
            <a:pPr indent="0" lvl="0" marL="457200" rtl="0" algn="l">
              <a:spcBef>
                <a:spcPts val="1200"/>
              </a:spcBef>
              <a:spcAft>
                <a:spcPts val="0"/>
              </a:spcAft>
              <a:buNone/>
            </a:pPr>
            <a:r>
              <a:t/>
            </a:r>
            <a:endParaRPr sz="700">
              <a:solidFill>
                <a:schemeClr val="dk1"/>
              </a:solidFill>
            </a:endParaRPr>
          </a:p>
          <a:p>
            <a:pPr indent="0" lvl="0" marL="0" rtl="0" algn="l">
              <a:spcBef>
                <a:spcPts val="1200"/>
              </a:spcBef>
              <a:spcAft>
                <a:spcPts val="1200"/>
              </a:spcAft>
              <a:buNone/>
            </a:pPr>
            <a:r>
              <a:t/>
            </a:r>
            <a:endParaRPr sz="1500">
              <a:solidFill>
                <a:schemeClr val="dk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None/>
            </a:pPr>
            <a:r>
              <a:rPr b="1" lang="en" sz="2750">
                <a:latin typeface="Trebuchet MS"/>
                <a:ea typeface="Trebuchet MS"/>
                <a:cs typeface="Trebuchet MS"/>
                <a:sym typeface="Trebuchet MS"/>
              </a:rPr>
              <a:t>Modelling:</a:t>
            </a:r>
            <a:endParaRPr b="1" sz="2750"/>
          </a:p>
          <a:p>
            <a:pPr indent="0" lvl="0" marL="0" rtl="0" algn="l">
              <a:spcBef>
                <a:spcPts val="1200"/>
              </a:spcBef>
              <a:spcAft>
                <a:spcPts val="0"/>
              </a:spcAft>
              <a:buNone/>
            </a:pPr>
            <a:r>
              <a:t/>
            </a:r>
            <a:endParaRPr/>
          </a:p>
        </p:txBody>
      </p:sp>
      <p:sp>
        <p:nvSpPr>
          <p:cNvPr id="210" name="Google Shape;210;p31"/>
          <p:cNvSpPr txBox="1"/>
          <p:nvPr>
            <p:ph idx="1" type="body"/>
          </p:nvPr>
        </p:nvSpPr>
        <p:spPr>
          <a:xfrm>
            <a:off x="311700" y="1229875"/>
            <a:ext cx="8520600" cy="3339000"/>
          </a:xfrm>
          <a:prstGeom prst="rect">
            <a:avLst/>
          </a:prstGeom>
        </p:spPr>
        <p:txBody>
          <a:bodyPr anchorCtr="0" anchor="t" bIns="91425" lIns="91425" spcFirstLastPara="1" rIns="91425" wrap="square" tIns="91425">
            <a:normAutofit fontScale="40000" lnSpcReduction="10000"/>
          </a:bodyPr>
          <a:lstStyle/>
          <a:p>
            <a:pPr indent="0" lvl="0" marL="0" rtl="0" algn="l">
              <a:spcBef>
                <a:spcPts val="0"/>
              </a:spcBef>
              <a:spcAft>
                <a:spcPts val="0"/>
              </a:spcAft>
              <a:buNone/>
            </a:pPr>
            <a:r>
              <a:rPr lang="en" u="sng">
                <a:solidFill>
                  <a:schemeClr val="dk1"/>
                </a:solidFill>
              </a:rPr>
              <a:t>Python Code block:</a:t>
            </a:r>
            <a:endParaRPr u="sng">
              <a:solidFill>
                <a:schemeClr val="dk1"/>
              </a:solidFill>
            </a:endParaRPr>
          </a:p>
          <a:p>
            <a:pPr indent="0" lvl="0" marL="0" rtl="0" algn="l">
              <a:spcBef>
                <a:spcPts val="1200"/>
              </a:spcBef>
              <a:spcAft>
                <a:spcPts val="0"/>
              </a:spcAft>
              <a:buNone/>
            </a:pPr>
            <a:r>
              <a:rPr lang="en">
                <a:solidFill>
                  <a:schemeClr val="dk1"/>
                </a:solidFill>
              </a:rPr>
              <a:t>positiveExtremes = []</a:t>
            </a:r>
            <a:endParaRPr>
              <a:solidFill>
                <a:schemeClr val="dk1"/>
              </a:solidFill>
            </a:endParaRPr>
          </a:p>
          <a:p>
            <a:pPr indent="0" lvl="0" marL="0" rtl="0" algn="l">
              <a:spcBef>
                <a:spcPts val="1200"/>
              </a:spcBef>
              <a:spcAft>
                <a:spcPts val="0"/>
              </a:spcAft>
              <a:buNone/>
            </a:pPr>
            <a:r>
              <a:rPr lang="en">
                <a:solidFill>
                  <a:schemeClr val="dk1"/>
                </a:solidFill>
              </a:rPr>
              <a:t>negativeExtremes = []</a:t>
            </a:r>
            <a:endParaRPr>
              <a:solidFill>
                <a:schemeClr val="dk1"/>
              </a:solidFill>
            </a:endParaRPr>
          </a:p>
          <a:p>
            <a:pPr indent="0" lvl="0" marL="0" rtl="0" algn="l">
              <a:spcBef>
                <a:spcPts val="1200"/>
              </a:spcBef>
              <a:spcAft>
                <a:spcPts val="0"/>
              </a:spcAft>
              <a:buNone/>
            </a:pPr>
            <a:r>
              <a:rPr lang="en">
                <a:solidFill>
                  <a:schemeClr val="dk1"/>
                </a:solidFill>
              </a:rPr>
              <a:t>for i in range(len(difference)):</a:t>
            </a:r>
            <a:endParaRPr>
              <a:solidFill>
                <a:schemeClr val="dk1"/>
              </a:solidFill>
            </a:endParaRPr>
          </a:p>
          <a:p>
            <a:pPr indent="0" lvl="0" marL="0" rtl="0" algn="l">
              <a:spcBef>
                <a:spcPts val="1200"/>
              </a:spcBef>
              <a:spcAft>
                <a:spcPts val="0"/>
              </a:spcAft>
              <a:buNone/>
            </a:pPr>
            <a:r>
              <a:rPr lang="en">
                <a:solidFill>
                  <a:schemeClr val="dk1"/>
                </a:solidFill>
              </a:rPr>
              <a:t>    if (difference[i] &gt;= obs_difference):</a:t>
            </a:r>
            <a:endParaRPr>
              <a:solidFill>
                <a:schemeClr val="dk1"/>
              </a:solidFill>
            </a:endParaRPr>
          </a:p>
          <a:p>
            <a:pPr indent="0" lvl="0" marL="0" rtl="0" algn="l">
              <a:spcBef>
                <a:spcPts val="1200"/>
              </a:spcBef>
              <a:spcAft>
                <a:spcPts val="0"/>
              </a:spcAft>
              <a:buNone/>
            </a:pPr>
            <a:r>
              <a:rPr lang="en">
                <a:solidFill>
                  <a:schemeClr val="dk1"/>
                </a:solidFill>
              </a:rPr>
              <a:t>        positiveExtremes.append(difference[i])</a:t>
            </a:r>
            <a:endParaRPr>
              <a:solidFill>
                <a:schemeClr val="dk1"/>
              </a:solidFill>
            </a:endParaRPr>
          </a:p>
          <a:p>
            <a:pPr indent="0" lvl="0" marL="0" rtl="0" algn="l">
              <a:spcBef>
                <a:spcPts val="1200"/>
              </a:spcBef>
              <a:spcAft>
                <a:spcPts val="0"/>
              </a:spcAft>
              <a:buNone/>
            </a:pPr>
            <a:r>
              <a:rPr lang="en">
                <a:solidFill>
                  <a:schemeClr val="dk1"/>
                </a:solidFill>
              </a:rPr>
              <a:t>    elif (difference[i] &lt;= -obs_difference):</a:t>
            </a:r>
            <a:endParaRPr>
              <a:solidFill>
                <a:schemeClr val="dk1"/>
              </a:solidFill>
            </a:endParaRPr>
          </a:p>
          <a:p>
            <a:pPr indent="0" lvl="0" marL="0" rtl="0" algn="l">
              <a:spcBef>
                <a:spcPts val="1200"/>
              </a:spcBef>
              <a:spcAft>
                <a:spcPts val="0"/>
              </a:spcAft>
              <a:buNone/>
            </a:pPr>
            <a:r>
              <a:rPr lang="en">
                <a:solidFill>
                  <a:schemeClr val="dk1"/>
                </a:solidFill>
              </a:rPr>
              <a:t>        negativeExtremes.append(difference[i])</a:t>
            </a:r>
            <a:endParaRPr>
              <a:solidFill>
                <a:schemeClr val="dk1"/>
              </a:solidFill>
            </a:endParaRPr>
          </a:p>
          <a:p>
            <a:pPr indent="0" lvl="0" marL="0" rtl="0" algn="l">
              <a:spcBef>
                <a:spcPts val="1200"/>
              </a:spcBef>
              <a:spcAft>
                <a:spcPts val="0"/>
              </a:spcAft>
              <a:buNone/>
            </a:pPr>
            <a:r>
              <a:rPr lang="en">
                <a:solidFill>
                  <a:schemeClr val="dk1"/>
                </a:solidFill>
              </a:rPr>
              <a:t>print(len(positiveExtremes))</a:t>
            </a:r>
            <a:endParaRPr>
              <a:solidFill>
                <a:schemeClr val="dk1"/>
              </a:solidFill>
            </a:endParaRPr>
          </a:p>
          <a:p>
            <a:pPr indent="0" lvl="0" marL="0" rtl="0" algn="l">
              <a:spcBef>
                <a:spcPts val="1200"/>
              </a:spcBef>
              <a:spcAft>
                <a:spcPts val="0"/>
              </a:spcAft>
              <a:buNone/>
            </a:pPr>
            <a:r>
              <a:rPr lang="en">
                <a:solidFill>
                  <a:schemeClr val="dk1"/>
                </a:solidFill>
              </a:rPr>
              <a:t>print(len(negativeExtremes))</a:t>
            </a:r>
            <a:endParaRPr>
              <a:solidFill>
                <a:schemeClr val="dk1"/>
              </a:solidFill>
            </a:endParaRPr>
          </a:p>
          <a:p>
            <a:pPr indent="0" lvl="0" marL="0" rtl="0" algn="l">
              <a:spcBef>
                <a:spcPts val="1200"/>
              </a:spcBef>
              <a:spcAft>
                <a:spcPts val="0"/>
              </a:spcAft>
              <a:buNone/>
            </a:pPr>
            <a:r>
              <a:rPr lang="en">
                <a:solidFill>
                  <a:schemeClr val="dk1"/>
                </a:solidFill>
              </a:rPr>
              <a:t>0</a:t>
            </a:r>
            <a:endParaRPr>
              <a:solidFill>
                <a:schemeClr val="dk1"/>
              </a:solidFill>
            </a:endParaRPr>
          </a:p>
          <a:p>
            <a:pPr indent="0" lvl="0" marL="0" rtl="0" algn="l">
              <a:spcBef>
                <a:spcPts val="1200"/>
              </a:spcBef>
              <a:spcAft>
                <a:spcPts val="1200"/>
              </a:spcAft>
              <a:buNone/>
            </a:pPr>
            <a:r>
              <a:rPr lang="en">
                <a:solidFill>
                  <a:schemeClr val="dk1"/>
                </a:solidFill>
              </a:rPr>
              <a:t>0</a:t>
            </a:r>
            <a:endParaRPr>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Trebuchet MS"/>
                <a:ea typeface="Trebuchet MS"/>
                <a:cs typeface="Trebuchet MS"/>
                <a:sym typeface="Trebuchet MS"/>
              </a:rPr>
              <a:t>Overview:</a:t>
            </a:r>
            <a:endParaRPr b="1">
              <a:latin typeface="Trebuchet MS"/>
              <a:ea typeface="Trebuchet MS"/>
              <a:cs typeface="Trebuchet MS"/>
              <a:sym typeface="Trebuchet MS"/>
            </a:endParaRPr>
          </a:p>
        </p:txBody>
      </p:sp>
      <p:sp>
        <p:nvSpPr>
          <p:cNvPr id="92" name="Google Shape;92;p1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Clr>
                <a:schemeClr val="dk1"/>
              </a:buClr>
              <a:buSzPts val="1500"/>
              <a:buFont typeface="Trebuchet MS"/>
              <a:buChar char="●"/>
            </a:pPr>
            <a:r>
              <a:rPr i="1" lang="en" sz="1500">
                <a:solidFill>
                  <a:schemeClr val="dk1"/>
                </a:solidFill>
                <a:latin typeface="Trebuchet MS"/>
                <a:ea typeface="Trebuchet MS"/>
                <a:cs typeface="Trebuchet MS"/>
                <a:sym typeface="Trebuchet MS"/>
              </a:rPr>
              <a:t>Introduction</a:t>
            </a:r>
            <a:r>
              <a:rPr i="1" lang="en" sz="1500">
                <a:solidFill>
                  <a:schemeClr val="dk1"/>
                </a:solidFill>
                <a:latin typeface="Trebuchet MS"/>
                <a:ea typeface="Trebuchet MS"/>
                <a:cs typeface="Trebuchet MS"/>
                <a:sym typeface="Trebuchet MS"/>
              </a:rPr>
              <a:t> to the problem statement</a:t>
            </a:r>
            <a:endParaRPr sz="1500">
              <a:solidFill>
                <a:schemeClr val="dk1"/>
              </a:solidFill>
              <a:latin typeface="Trebuchet MS"/>
              <a:ea typeface="Trebuchet MS"/>
              <a:cs typeface="Trebuchet MS"/>
              <a:sym typeface="Trebuchet MS"/>
            </a:endParaRPr>
          </a:p>
          <a:p>
            <a:pPr indent="-323850" lvl="0" marL="457200" rtl="0" algn="l">
              <a:spcBef>
                <a:spcPts val="0"/>
              </a:spcBef>
              <a:spcAft>
                <a:spcPts val="0"/>
              </a:spcAft>
              <a:buClr>
                <a:schemeClr val="dk1"/>
              </a:buClr>
              <a:buSzPts val="1500"/>
              <a:buFont typeface="Trebuchet MS"/>
              <a:buChar char="●"/>
            </a:pPr>
            <a:r>
              <a:rPr lang="en" sz="1500">
                <a:solidFill>
                  <a:schemeClr val="dk1"/>
                </a:solidFill>
                <a:latin typeface="Trebuchet MS"/>
                <a:ea typeface="Trebuchet MS"/>
                <a:cs typeface="Trebuchet MS"/>
                <a:sym typeface="Trebuchet MS"/>
              </a:rPr>
              <a:t>Data science pipeline steps</a:t>
            </a:r>
            <a:endParaRPr sz="1500">
              <a:solidFill>
                <a:schemeClr val="dk1"/>
              </a:solidFill>
              <a:latin typeface="Trebuchet MS"/>
              <a:ea typeface="Trebuchet MS"/>
              <a:cs typeface="Trebuchet MS"/>
              <a:sym typeface="Trebuchet MS"/>
            </a:endParaRPr>
          </a:p>
          <a:p>
            <a:pPr indent="-323850" lvl="0" marL="457200" rtl="0" algn="l">
              <a:spcBef>
                <a:spcPts val="0"/>
              </a:spcBef>
              <a:spcAft>
                <a:spcPts val="0"/>
              </a:spcAft>
              <a:buClr>
                <a:schemeClr val="dk1"/>
              </a:buClr>
              <a:buSzPts val="1500"/>
              <a:buFont typeface="Trebuchet MS"/>
              <a:buChar char="●"/>
            </a:pPr>
            <a:r>
              <a:rPr lang="en" sz="1500">
                <a:solidFill>
                  <a:schemeClr val="dk1"/>
                </a:solidFill>
                <a:latin typeface="Trebuchet MS"/>
                <a:ea typeface="Trebuchet MS"/>
                <a:cs typeface="Trebuchet MS"/>
                <a:sym typeface="Trebuchet MS"/>
              </a:rPr>
              <a:t>Sourcing/loading the data</a:t>
            </a:r>
            <a:endParaRPr sz="1500">
              <a:solidFill>
                <a:schemeClr val="dk1"/>
              </a:solidFill>
              <a:latin typeface="Trebuchet MS"/>
              <a:ea typeface="Trebuchet MS"/>
              <a:cs typeface="Trebuchet MS"/>
              <a:sym typeface="Trebuchet MS"/>
            </a:endParaRPr>
          </a:p>
          <a:p>
            <a:pPr indent="-323850" lvl="0" marL="457200" rtl="0" algn="l">
              <a:spcBef>
                <a:spcPts val="0"/>
              </a:spcBef>
              <a:spcAft>
                <a:spcPts val="0"/>
              </a:spcAft>
              <a:buClr>
                <a:schemeClr val="dk1"/>
              </a:buClr>
              <a:buSzPts val="1500"/>
              <a:buFont typeface="Trebuchet MS"/>
              <a:buChar char="●"/>
            </a:pPr>
            <a:r>
              <a:rPr lang="en" sz="1500">
                <a:solidFill>
                  <a:schemeClr val="dk1"/>
                </a:solidFill>
                <a:latin typeface="Trebuchet MS"/>
                <a:ea typeface="Trebuchet MS"/>
                <a:cs typeface="Trebuchet MS"/>
                <a:sym typeface="Trebuchet MS"/>
              </a:rPr>
              <a:t>Cleaning, transforming/visualizing</a:t>
            </a:r>
            <a:endParaRPr sz="1500">
              <a:solidFill>
                <a:schemeClr val="dk1"/>
              </a:solidFill>
              <a:latin typeface="Trebuchet MS"/>
              <a:ea typeface="Trebuchet MS"/>
              <a:cs typeface="Trebuchet MS"/>
              <a:sym typeface="Trebuchet MS"/>
            </a:endParaRPr>
          </a:p>
          <a:p>
            <a:pPr indent="-323850" lvl="0" marL="457200" rtl="0" algn="l">
              <a:spcBef>
                <a:spcPts val="0"/>
              </a:spcBef>
              <a:spcAft>
                <a:spcPts val="0"/>
              </a:spcAft>
              <a:buClr>
                <a:schemeClr val="dk1"/>
              </a:buClr>
              <a:buSzPts val="1500"/>
              <a:buFont typeface="Trebuchet MS"/>
              <a:buChar char="●"/>
            </a:pPr>
            <a:r>
              <a:rPr lang="en" sz="1500">
                <a:solidFill>
                  <a:schemeClr val="dk1"/>
                </a:solidFill>
                <a:latin typeface="Trebuchet MS"/>
                <a:ea typeface="Trebuchet MS"/>
                <a:cs typeface="Trebuchet MS"/>
                <a:sym typeface="Trebuchet MS"/>
              </a:rPr>
              <a:t>Modelling</a:t>
            </a:r>
            <a:endParaRPr sz="1500">
              <a:solidFill>
                <a:schemeClr val="dk1"/>
              </a:solidFill>
              <a:latin typeface="Trebuchet MS"/>
              <a:ea typeface="Trebuchet MS"/>
              <a:cs typeface="Trebuchet MS"/>
              <a:sym typeface="Trebuchet MS"/>
            </a:endParaRPr>
          </a:p>
          <a:p>
            <a:pPr indent="-323850" lvl="0" marL="457200" rtl="0" algn="l">
              <a:spcBef>
                <a:spcPts val="0"/>
              </a:spcBef>
              <a:spcAft>
                <a:spcPts val="0"/>
              </a:spcAft>
              <a:buClr>
                <a:schemeClr val="dk1"/>
              </a:buClr>
              <a:buSzPts val="1500"/>
              <a:buFont typeface="Trebuchet MS"/>
              <a:buChar char="●"/>
            </a:pPr>
            <a:r>
              <a:rPr lang="en" sz="1500">
                <a:solidFill>
                  <a:schemeClr val="dk1"/>
                </a:solidFill>
                <a:latin typeface="Trebuchet MS"/>
                <a:ea typeface="Trebuchet MS"/>
                <a:cs typeface="Trebuchet MS"/>
                <a:sym typeface="Trebuchet MS"/>
              </a:rPr>
              <a:t>Evaluation/Conclusion(s)</a:t>
            </a:r>
            <a:endParaRPr sz="1500">
              <a:solidFill>
                <a:schemeClr val="dk1"/>
              </a:solidFill>
              <a:latin typeface="Trebuchet MS"/>
              <a:ea typeface="Trebuchet MS"/>
              <a:cs typeface="Trebuchet MS"/>
              <a:sym typeface="Trebuchet MS"/>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32"/>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1200"/>
              </a:spcAft>
              <a:buNone/>
            </a:pPr>
            <a:r>
              <a:rPr b="1" lang="en" sz="2500">
                <a:latin typeface="Trebuchet MS"/>
                <a:ea typeface="Trebuchet MS"/>
                <a:cs typeface="Trebuchet MS"/>
                <a:sym typeface="Trebuchet MS"/>
              </a:rPr>
              <a:t>Evaluation/Conclusion(s):</a:t>
            </a:r>
            <a:endParaRPr b="1" sz="2500"/>
          </a:p>
        </p:txBody>
      </p:sp>
      <p:sp>
        <p:nvSpPr>
          <p:cNvPr id="216" name="Google Shape;216;p32"/>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500">
                <a:solidFill>
                  <a:schemeClr val="dk1"/>
                </a:solidFill>
                <a:latin typeface="Trebuchet MS"/>
                <a:ea typeface="Trebuchet MS"/>
                <a:cs typeface="Trebuchet MS"/>
                <a:sym typeface="Trebuchet MS"/>
              </a:rPr>
              <a:t>The main points to take away in our evaluation:</a:t>
            </a:r>
            <a:endParaRPr b="1" sz="1500">
              <a:solidFill>
                <a:schemeClr val="dk1"/>
              </a:solidFill>
              <a:latin typeface="Trebuchet MS"/>
              <a:ea typeface="Trebuchet MS"/>
              <a:cs typeface="Trebuchet MS"/>
              <a:sym typeface="Trebuchet MS"/>
            </a:endParaRPr>
          </a:p>
          <a:p>
            <a:pPr indent="-323850" lvl="0" marL="457200" rtl="0" algn="l">
              <a:spcBef>
                <a:spcPts val="1200"/>
              </a:spcBef>
              <a:spcAft>
                <a:spcPts val="0"/>
              </a:spcAft>
              <a:buClr>
                <a:schemeClr val="dk1"/>
              </a:buClr>
              <a:buSzPts val="1500"/>
              <a:buFont typeface="Trebuchet MS"/>
              <a:buChar char="●"/>
            </a:pPr>
            <a:r>
              <a:rPr lang="en" sz="1500">
                <a:solidFill>
                  <a:schemeClr val="dk1"/>
                </a:solidFill>
                <a:highlight>
                  <a:srgbClr val="FFFFFF"/>
                </a:highlight>
                <a:latin typeface="Trebuchet MS"/>
                <a:ea typeface="Trebuchet MS"/>
                <a:cs typeface="Trebuchet MS"/>
                <a:sym typeface="Trebuchet MS"/>
              </a:rPr>
              <a:t>Zero differences are at least as extreme as our observed difference!</a:t>
            </a:r>
            <a:endParaRPr sz="1500">
              <a:solidFill>
                <a:schemeClr val="dk1"/>
              </a:solidFill>
              <a:latin typeface="Trebuchet MS"/>
              <a:ea typeface="Trebuchet MS"/>
              <a:cs typeface="Trebuchet MS"/>
              <a:sym typeface="Trebuchet MS"/>
            </a:endParaRPr>
          </a:p>
          <a:p>
            <a:pPr indent="-323850" lvl="0" marL="457200" rtl="0" algn="l">
              <a:spcBef>
                <a:spcPts val="0"/>
              </a:spcBef>
              <a:spcAft>
                <a:spcPts val="0"/>
              </a:spcAft>
              <a:buClr>
                <a:schemeClr val="dk1"/>
              </a:buClr>
              <a:buSzPts val="1500"/>
              <a:buFont typeface="Trebuchet MS"/>
              <a:buChar char="●"/>
            </a:pPr>
            <a:r>
              <a:rPr lang="en" sz="1500">
                <a:solidFill>
                  <a:schemeClr val="dk1"/>
                </a:solidFill>
                <a:latin typeface="Trebuchet MS"/>
                <a:ea typeface="Trebuchet MS"/>
                <a:cs typeface="Trebuchet MS"/>
                <a:sym typeface="Trebuchet MS"/>
              </a:rPr>
              <a:t>The p-value of our observed data is 0</a:t>
            </a:r>
            <a:endParaRPr sz="1500">
              <a:solidFill>
                <a:schemeClr val="dk1"/>
              </a:solidFill>
              <a:latin typeface="Trebuchet MS"/>
              <a:ea typeface="Trebuchet MS"/>
              <a:cs typeface="Trebuchet MS"/>
              <a:sym typeface="Trebuchet MS"/>
            </a:endParaRPr>
          </a:p>
          <a:p>
            <a:pPr indent="-323850" lvl="0" marL="457200" rtl="0" algn="l">
              <a:spcBef>
                <a:spcPts val="0"/>
              </a:spcBef>
              <a:spcAft>
                <a:spcPts val="0"/>
              </a:spcAft>
              <a:buClr>
                <a:schemeClr val="dk1"/>
              </a:buClr>
              <a:buSzPts val="1500"/>
              <a:buFont typeface="Trebuchet MS"/>
              <a:buChar char="●"/>
            </a:pPr>
            <a:r>
              <a:rPr lang="en" sz="1500">
                <a:solidFill>
                  <a:schemeClr val="dk1"/>
                </a:solidFill>
                <a:highlight>
                  <a:srgbClr val="FFFFFF"/>
                </a:highlight>
                <a:latin typeface="Trebuchet MS"/>
                <a:ea typeface="Trebuchet MS"/>
                <a:cs typeface="Trebuchet MS"/>
                <a:sym typeface="Trebuchet MS"/>
              </a:rPr>
              <a:t>It doesn't matter which significance level we pick; our observed data is statistically significant, and we reject the Null.</a:t>
            </a:r>
            <a:endParaRPr sz="1500">
              <a:solidFill>
                <a:schemeClr val="dk1"/>
              </a:solidFill>
              <a:highlight>
                <a:srgbClr val="FFFFFF"/>
              </a:highlight>
              <a:latin typeface="Trebuchet MS"/>
              <a:ea typeface="Trebuchet MS"/>
              <a:cs typeface="Trebuchet MS"/>
              <a:sym typeface="Trebuchet MS"/>
            </a:endParaRPr>
          </a:p>
          <a:p>
            <a:pPr indent="0" lvl="0" marL="0" rtl="0" algn="l">
              <a:spcBef>
                <a:spcPts val="1200"/>
              </a:spcBef>
              <a:spcAft>
                <a:spcPts val="0"/>
              </a:spcAft>
              <a:buNone/>
            </a:pPr>
            <a:r>
              <a:t/>
            </a:r>
            <a:endParaRPr sz="1500">
              <a:solidFill>
                <a:schemeClr val="dk1"/>
              </a:solidFill>
              <a:highlight>
                <a:srgbClr val="FFFFFF"/>
              </a:highlight>
              <a:latin typeface="Trebuchet MS"/>
              <a:ea typeface="Trebuchet MS"/>
              <a:cs typeface="Trebuchet MS"/>
              <a:sym typeface="Trebuchet MS"/>
            </a:endParaRPr>
          </a:p>
          <a:p>
            <a:pPr indent="0" lvl="0" marL="457200" rtl="0" algn="l">
              <a:spcBef>
                <a:spcPts val="1200"/>
              </a:spcBef>
              <a:spcAft>
                <a:spcPts val="0"/>
              </a:spcAft>
              <a:buNone/>
            </a:pPr>
            <a:r>
              <a:rPr b="1" lang="en" sz="1500" u="sng">
                <a:solidFill>
                  <a:schemeClr val="dk1"/>
                </a:solidFill>
                <a:highlight>
                  <a:srgbClr val="FFFFFF"/>
                </a:highlight>
                <a:latin typeface="Trebuchet MS"/>
                <a:ea typeface="Trebuchet MS"/>
                <a:cs typeface="Trebuchet MS"/>
                <a:sym typeface="Trebuchet MS"/>
              </a:rPr>
              <a:t>Conclusion(s):</a:t>
            </a:r>
            <a:endParaRPr b="1" sz="1500" u="sng">
              <a:solidFill>
                <a:schemeClr val="dk1"/>
              </a:solidFill>
              <a:highlight>
                <a:srgbClr val="FFFFFF"/>
              </a:highlight>
              <a:latin typeface="Trebuchet MS"/>
              <a:ea typeface="Trebuchet MS"/>
              <a:cs typeface="Trebuchet MS"/>
              <a:sym typeface="Trebuchet MS"/>
            </a:endParaRPr>
          </a:p>
          <a:p>
            <a:pPr indent="-323850" lvl="0" marL="457200" rtl="0" algn="l">
              <a:spcBef>
                <a:spcPts val="1200"/>
              </a:spcBef>
              <a:spcAft>
                <a:spcPts val="0"/>
              </a:spcAft>
              <a:buClr>
                <a:schemeClr val="dk1"/>
              </a:buClr>
              <a:buSzPts val="1500"/>
              <a:buChar char="●"/>
            </a:pPr>
            <a:r>
              <a:rPr lang="en" sz="1500">
                <a:solidFill>
                  <a:schemeClr val="dk1"/>
                </a:solidFill>
                <a:highlight>
                  <a:srgbClr val="FFFFFF"/>
                </a:highlight>
                <a:latin typeface="Trebuchet MS"/>
                <a:ea typeface="Trebuchet MS"/>
                <a:cs typeface="Trebuchet MS"/>
                <a:sym typeface="Trebuchet MS"/>
              </a:rPr>
              <a:t>The platform does impact on ratings. Specifically, we should advise our client to integrate </a:t>
            </a:r>
            <a:r>
              <a:rPr b="1" i="1" lang="en" sz="1500">
                <a:solidFill>
                  <a:schemeClr val="dk1"/>
                </a:solidFill>
                <a:highlight>
                  <a:srgbClr val="FFFFFF"/>
                </a:highlight>
                <a:latin typeface="Trebuchet MS"/>
                <a:ea typeface="Trebuchet MS"/>
                <a:cs typeface="Trebuchet MS"/>
                <a:sym typeface="Trebuchet MS"/>
              </a:rPr>
              <a:t>only Google Play</a:t>
            </a:r>
            <a:r>
              <a:rPr lang="en" sz="1500">
                <a:solidFill>
                  <a:schemeClr val="dk1"/>
                </a:solidFill>
                <a:highlight>
                  <a:srgbClr val="FFFFFF"/>
                </a:highlight>
                <a:latin typeface="Trebuchet MS"/>
                <a:ea typeface="Trebuchet MS"/>
                <a:cs typeface="Trebuchet MS"/>
                <a:sym typeface="Trebuchet MS"/>
              </a:rPr>
              <a:t> into their operating system interface.</a:t>
            </a:r>
            <a:endParaRPr sz="1500">
              <a:solidFill>
                <a:schemeClr val="dk1"/>
              </a:solidFill>
              <a:highlight>
                <a:srgbClr val="FFFFFF"/>
              </a:highlight>
              <a:latin typeface="Trebuchet MS"/>
              <a:ea typeface="Trebuchet MS"/>
              <a:cs typeface="Trebuchet MS"/>
              <a:sym typeface="Trebuchet M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1200"/>
              </a:spcAft>
              <a:buClr>
                <a:schemeClr val="dk1"/>
              </a:buClr>
              <a:buSzPts val="1100"/>
              <a:buFont typeface="Arial"/>
              <a:buNone/>
            </a:pPr>
            <a:r>
              <a:rPr b="1" lang="en" sz="2500">
                <a:latin typeface="Trebuchet MS"/>
                <a:ea typeface="Trebuchet MS"/>
                <a:cs typeface="Trebuchet MS"/>
                <a:sym typeface="Trebuchet MS"/>
              </a:rPr>
              <a:t>Problem statement:</a:t>
            </a:r>
            <a:endParaRPr sz="2500"/>
          </a:p>
        </p:txBody>
      </p:sp>
      <p:sp>
        <p:nvSpPr>
          <p:cNvPr id="98" name="Google Shape;98;p1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b="1" lang="en" sz="1500">
                <a:solidFill>
                  <a:schemeClr val="dk1"/>
                </a:solidFill>
                <a:latin typeface="Trebuchet MS"/>
                <a:ea typeface="Trebuchet MS"/>
                <a:cs typeface="Trebuchet MS"/>
                <a:sym typeface="Trebuchet MS"/>
              </a:rPr>
              <a:t>What is the problem?</a:t>
            </a:r>
            <a:endParaRPr b="1" sz="1500">
              <a:solidFill>
                <a:schemeClr val="dk1"/>
              </a:solidFill>
              <a:latin typeface="Trebuchet MS"/>
              <a:ea typeface="Trebuchet MS"/>
              <a:cs typeface="Trebuchet MS"/>
              <a:sym typeface="Trebuchet MS"/>
            </a:endParaRPr>
          </a:p>
          <a:p>
            <a:pPr indent="-323850" lvl="0" marL="457200" rtl="0" algn="l">
              <a:spcBef>
                <a:spcPts val="1200"/>
              </a:spcBef>
              <a:spcAft>
                <a:spcPts val="0"/>
              </a:spcAft>
              <a:buClr>
                <a:schemeClr val="dk1"/>
              </a:buClr>
              <a:buSzPts val="1500"/>
              <a:buFont typeface="Trebuchet MS"/>
              <a:buChar char="●"/>
            </a:pPr>
            <a:r>
              <a:rPr lang="en" sz="1500">
                <a:solidFill>
                  <a:schemeClr val="dk1"/>
                </a:solidFill>
                <a:latin typeface="Trebuchet MS"/>
                <a:ea typeface="Trebuchet MS"/>
                <a:cs typeface="Trebuchet MS"/>
                <a:sym typeface="Trebuchet MS"/>
              </a:rPr>
              <a:t>Did Apple store apps receive better reviews than google play store apps; given the available datasets for each?</a:t>
            </a:r>
            <a:endParaRPr sz="1500">
              <a:solidFill>
                <a:schemeClr val="dk1"/>
              </a:solidFill>
              <a:latin typeface="Trebuchet MS"/>
              <a:ea typeface="Trebuchet MS"/>
              <a:cs typeface="Trebuchet MS"/>
              <a:sym typeface="Trebuchet MS"/>
            </a:endParaRPr>
          </a:p>
          <a:p>
            <a:pPr indent="0" lvl="0" marL="0" rtl="0" algn="l">
              <a:spcBef>
                <a:spcPts val="1200"/>
              </a:spcBef>
              <a:spcAft>
                <a:spcPts val="0"/>
              </a:spcAft>
              <a:buClr>
                <a:schemeClr val="dk1"/>
              </a:buClr>
              <a:buSzPts val="1100"/>
              <a:buFont typeface="Arial"/>
              <a:buNone/>
            </a:pPr>
            <a:r>
              <a:t/>
            </a:r>
            <a:endParaRPr sz="1500">
              <a:solidFill>
                <a:schemeClr val="dk1"/>
              </a:solidFill>
              <a:latin typeface="Trebuchet MS"/>
              <a:ea typeface="Trebuchet MS"/>
              <a:cs typeface="Trebuchet MS"/>
              <a:sym typeface="Trebuchet MS"/>
            </a:endParaRPr>
          </a:p>
          <a:p>
            <a:pPr indent="0" lvl="0" marL="0" rtl="0" algn="l">
              <a:spcBef>
                <a:spcPts val="1200"/>
              </a:spcBef>
              <a:spcAft>
                <a:spcPts val="1200"/>
              </a:spcAft>
              <a:buClr>
                <a:schemeClr val="dk1"/>
              </a:buClr>
              <a:buSzPts val="1100"/>
              <a:buFont typeface="Arial"/>
              <a:buNone/>
            </a:pPr>
            <a:r>
              <a:rPr b="1" i="1" lang="en" sz="1500" u="sng">
                <a:solidFill>
                  <a:srgbClr val="FF0000"/>
                </a:solidFill>
                <a:latin typeface="Trebuchet MS"/>
                <a:ea typeface="Trebuchet MS"/>
                <a:cs typeface="Trebuchet MS"/>
                <a:sym typeface="Trebuchet MS"/>
              </a:rPr>
              <a:t>To solve this:</a:t>
            </a:r>
            <a:r>
              <a:rPr lang="en" sz="1500">
                <a:solidFill>
                  <a:schemeClr val="dk1"/>
                </a:solidFill>
                <a:latin typeface="Trebuchet MS"/>
                <a:ea typeface="Trebuchet MS"/>
                <a:cs typeface="Trebuchet MS"/>
                <a:sym typeface="Trebuchet MS"/>
              </a:rPr>
              <a:t> We will make use of the data science pipeline steps….</a:t>
            </a:r>
            <a:endParaRPr sz="1500">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Trebuchet MS"/>
                <a:ea typeface="Trebuchet MS"/>
                <a:cs typeface="Trebuchet MS"/>
                <a:sym typeface="Trebuchet MS"/>
              </a:rPr>
              <a:t>Data science pipeline steps:</a:t>
            </a:r>
            <a:endParaRPr b="1">
              <a:latin typeface="Trebuchet MS"/>
              <a:ea typeface="Trebuchet MS"/>
              <a:cs typeface="Trebuchet MS"/>
              <a:sym typeface="Trebuchet MS"/>
            </a:endParaRPr>
          </a:p>
        </p:txBody>
      </p:sp>
      <p:sp>
        <p:nvSpPr>
          <p:cNvPr id="104" name="Google Shape;104;p1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Clr>
                <a:schemeClr val="dk1"/>
              </a:buClr>
              <a:buSzPts val="1500"/>
              <a:buFont typeface="Trebuchet MS"/>
              <a:buAutoNum type="arabicPeriod"/>
            </a:pPr>
            <a:r>
              <a:rPr lang="en" sz="1500">
                <a:solidFill>
                  <a:schemeClr val="dk1"/>
                </a:solidFill>
                <a:latin typeface="Trebuchet MS"/>
                <a:ea typeface="Trebuchet MS"/>
                <a:cs typeface="Trebuchet MS"/>
                <a:sym typeface="Trebuchet MS"/>
              </a:rPr>
              <a:t>Sourcing/loading the data</a:t>
            </a:r>
            <a:endParaRPr sz="1500">
              <a:solidFill>
                <a:schemeClr val="dk1"/>
              </a:solidFill>
              <a:latin typeface="Trebuchet MS"/>
              <a:ea typeface="Trebuchet MS"/>
              <a:cs typeface="Trebuchet MS"/>
              <a:sym typeface="Trebuchet MS"/>
            </a:endParaRPr>
          </a:p>
          <a:p>
            <a:pPr indent="-323850" lvl="0" marL="457200" rtl="0" algn="l">
              <a:spcBef>
                <a:spcPts val="0"/>
              </a:spcBef>
              <a:spcAft>
                <a:spcPts val="0"/>
              </a:spcAft>
              <a:buClr>
                <a:schemeClr val="dk1"/>
              </a:buClr>
              <a:buSzPts val="1500"/>
              <a:buFont typeface="Trebuchet MS"/>
              <a:buAutoNum type="arabicPeriod"/>
            </a:pPr>
            <a:r>
              <a:rPr lang="en" sz="1500">
                <a:solidFill>
                  <a:schemeClr val="dk1"/>
                </a:solidFill>
                <a:latin typeface="Trebuchet MS"/>
                <a:ea typeface="Trebuchet MS"/>
                <a:cs typeface="Trebuchet MS"/>
                <a:sym typeface="Trebuchet MS"/>
              </a:rPr>
              <a:t>Cleaning, transforming/visualizing</a:t>
            </a:r>
            <a:endParaRPr sz="1500">
              <a:solidFill>
                <a:schemeClr val="dk1"/>
              </a:solidFill>
              <a:latin typeface="Trebuchet MS"/>
              <a:ea typeface="Trebuchet MS"/>
              <a:cs typeface="Trebuchet MS"/>
              <a:sym typeface="Trebuchet MS"/>
            </a:endParaRPr>
          </a:p>
          <a:p>
            <a:pPr indent="-323850" lvl="0" marL="457200" rtl="0" algn="l">
              <a:spcBef>
                <a:spcPts val="0"/>
              </a:spcBef>
              <a:spcAft>
                <a:spcPts val="0"/>
              </a:spcAft>
              <a:buClr>
                <a:schemeClr val="dk1"/>
              </a:buClr>
              <a:buSzPts val="1500"/>
              <a:buFont typeface="Trebuchet MS"/>
              <a:buAutoNum type="arabicPeriod"/>
            </a:pPr>
            <a:r>
              <a:rPr lang="en" sz="1500">
                <a:solidFill>
                  <a:schemeClr val="dk1"/>
                </a:solidFill>
                <a:latin typeface="Trebuchet MS"/>
                <a:ea typeface="Trebuchet MS"/>
                <a:cs typeface="Trebuchet MS"/>
                <a:sym typeface="Trebuchet MS"/>
              </a:rPr>
              <a:t>Modelling</a:t>
            </a:r>
            <a:endParaRPr sz="1500">
              <a:solidFill>
                <a:schemeClr val="dk1"/>
              </a:solidFill>
              <a:latin typeface="Trebuchet MS"/>
              <a:ea typeface="Trebuchet MS"/>
              <a:cs typeface="Trebuchet MS"/>
              <a:sym typeface="Trebuchet MS"/>
            </a:endParaRPr>
          </a:p>
          <a:p>
            <a:pPr indent="-323850" lvl="0" marL="457200" rtl="0" algn="l">
              <a:spcBef>
                <a:spcPts val="0"/>
              </a:spcBef>
              <a:spcAft>
                <a:spcPts val="0"/>
              </a:spcAft>
              <a:buClr>
                <a:schemeClr val="dk1"/>
              </a:buClr>
              <a:buSzPts val="1500"/>
              <a:buFont typeface="Trebuchet MS"/>
              <a:buAutoNum type="arabicPeriod"/>
            </a:pPr>
            <a:r>
              <a:rPr lang="en" sz="1500">
                <a:solidFill>
                  <a:schemeClr val="dk1"/>
                </a:solidFill>
                <a:latin typeface="Trebuchet MS"/>
                <a:ea typeface="Trebuchet MS"/>
                <a:cs typeface="Trebuchet MS"/>
                <a:sym typeface="Trebuchet MS"/>
              </a:rPr>
              <a:t>Evaluating/Conclusion(s)</a:t>
            </a:r>
            <a:endParaRPr sz="1500">
              <a:solidFill>
                <a:schemeClr val="dk1"/>
              </a:solidFill>
              <a:latin typeface="Trebuchet MS"/>
              <a:ea typeface="Trebuchet MS"/>
              <a:cs typeface="Trebuchet MS"/>
              <a:sym typeface="Trebuchet M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7"/>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1200"/>
              </a:spcAft>
              <a:buClr>
                <a:schemeClr val="dk1"/>
              </a:buClr>
              <a:buSzPts val="1100"/>
              <a:buFont typeface="Arial"/>
              <a:buNone/>
            </a:pPr>
            <a:r>
              <a:rPr b="1" lang="en" sz="2500">
                <a:latin typeface="Trebuchet MS"/>
                <a:ea typeface="Trebuchet MS"/>
                <a:cs typeface="Trebuchet MS"/>
                <a:sym typeface="Trebuchet MS"/>
              </a:rPr>
              <a:t>Sourcing/loading the data:</a:t>
            </a:r>
            <a:endParaRPr b="1" sz="2500"/>
          </a:p>
        </p:txBody>
      </p:sp>
      <p:sp>
        <p:nvSpPr>
          <p:cNvPr id="110" name="Google Shape;110;p1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Clr>
                <a:schemeClr val="dk1"/>
              </a:buClr>
              <a:buSzPts val="1600"/>
              <a:buFont typeface="Trebuchet MS"/>
              <a:buChar char="●"/>
            </a:pPr>
            <a:r>
              <a:rPr lang="en" sz="1600">
                <a:solidFill>
                  <a:schemeClr val="dk1"/>
                </a:solidFill>
                <a:latin typeface="Trebuchet MS"/>
                <a:ea typeface="Trebuchet MS"/>
                <a:cs typeface="Trebuchet MS"/>
                <a:sym typeface="Trebuchet MS"/>
              </a:rPr>
              <a:t>The source of the Apple play store and google play store datasets will be </a:t>
            </a:r>
            <a:r>
              <a:rPr i="1" lang="en" sz="1600">
                <a:solidFill>
                  <a:schemeClr val="dk1"/>
                </a:solidFill>
                <a:latin typeface="Trebuchet MS"/>
                <a:ea typeface="Trebuchet MS"/>
                <a:cs typeface="Trebuchet MS"/>
                <a:sym typeface="Trebuchet MS"/>
              </a:rPr>
              <a:t>kaggle.com</a:t>
            </a:r>
            <a:endParaRPr i="1" sz="1600">
              <a:solidFill>
                <a:schemeClr val="dk1"/>
              </a:solidFill>
              <a:latin typeface="Trebuchet MS"/>
              <a:ea typeface="Trebuchet MS"/>
              <a:cs typeface="Trebuchet MS"/>
              <a:sym typeface="Trebuchet MS"/>
            </a:endParaRPr>
          </a:p>
          <a:p>
            <a:pPr indent="-330200" lvl="0" marL="457200" rtl="0" algn="l">
              <a:spcBef>
                <a:spcPts val="0"/>
              </a:spcBef>
              <a:spcAft>
                <a:spcPts val="0"/>
              </a:spcAft>
              <a:buClr>
                <a:schemeClr val="dk1"/>
              </a:buClr>
              <a:buSzPts val="1600"/>
              <a:buFont typeface="Trebuchet MS"/>
              <a:buChar char="●"/>
            </a:pPr>
            <a:r>
              <a:rPr lang="en" sz="1600">
                <a:solidFill>
                  <a:schemeClr val="dk1"/>
                </a:solidFill>
                <a:latin typeface="Trebuchet MS"/>
                <a:ea typeface="Trebuchet MS"/>
                <a:cs typeface="Trebuchet MS"/>
                <a:sym typeface="Trebuchet MS"/>
              </a:rPr>
              <a:t>Each dataset will be downloaded from the internet and loaded into a jupyter notebook</a:t>
            </a:r>
            <a:endParaRPr sz="1600">
              <a:solidFill>
                <a:schemeClr val="dk1"/>
              </a:solidFill>
              <a:latin typeface="Trebuchet MS"/>
              <a:ea typeface="Trebuchet MS"/>
              <a:cs typeface="Trebuchet MS"/>
              <a:sym typeface="Trebuchet MS"/>
            </a:endParaRPr>
          </a:p>
          <a:p>
            <a:pPr indent="-330200" lvl="0" marL="457200" rtl="0" algn="l">
              <a:spcBef>
                <a:spcPts val="0"/>
              </a:spcBef>
              <a:spcAft>
                <a:spcPts val="0"/>
              </a:spcAft>
              <a:buClr>
                <a:schemeClr val="dk1"/>
              </a:buClr>
              <a:buSzPts val="1600"/>
              <a:buFont typeface="Trebuchet MS"/>
              <a:buChar char="●"/>
            </a:pPr>
            <a:r>
              <a:rPr lang="en" sz="1600">
                <a:solidFill>
                  <a:schemeClr val="dk1"/>
                </a:solidFill>
                <a:latin typeface="Trebuchet MS"/>
                <a:ea typeface="Trebuchet MS"/>
                <a:cs typeface="Trebuchet MS"/>
                <a:sym typeface="Trebuchet MS"/>
              </a:rPr>
              <a:t>The pertinent columns of the datasets will be selected and subsetted accordingly</a:t>
            </a:r>
            <a:endParaRPr sz="1600">
              <a:solidFill>
                <a:schemeClr val="dk1"/>
              </a:solidFill>
              <a:latin typeface="Trebuchet MS"/>
              <a:ea typeface="Trebuchet MS"/>
              <a:cs typeface="Trebuchet MS"/>
              <a:sym typeface="Trebuchet MS"/>
            </a:endParaRPr>
          </a:p>
          <a:p>
            <a:pPr indent="0" lvl="0" marL="0" rtl="0" algn="l">
              <a:spcBef>
                <a:spcPts val="1200"/>
              </a:spcBef>
              <a:spcAft>
                <a:spcPts val="1200"/>
              </a:spcAft>
              <a:buNone/>
            </a:pPr>
            <a:r>
              <a:t/>
            </a:r>
            <a:endParaRPr sz="1600">
              <a:latin typeface="Trebuchet MS"/>
              <a:ea typeface="Trebuchet MS"/>
              <a:cs typeface="Trebuchet MS"/>
              <a:sym typeface="Trebuchet M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8"/>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990"/>
              <a:buNone/>
            </a:pPr>
            <a:r>
              <a:rPr b="1" lang="en" sz="2500">
                <a:latin typeface="Trebuchet MS"/>
                <a:ea typeface="Trebuchet MS"/>
                <a:cs typeface="Trebuchet MS"/>
                <a:sym typeface="Trebuchet MS"/>
              </a:rPr>
              <a:t>Sourcing/loading the data:</a:t>
            </a:r>
            <a:endParaRPr b="1" sz="2500">
              <a:latin typeface="Trebuchet MS"/>
              <a:ea typeface="Trebuchet MS"/>
              <a:cs typeface="Trebuchet MS"/>
              <a:sym typeface="Trebuchet MS"/>
            </a:endParaRPr>
          </a:p>
          <a:p>
            <a:pPr indent="0" lvl="0" marL="0" rtl="0" algn="l">
              <a:spcBef>
                <a:spcPts val="1200"/>
              </a:spcBef>
              <a:spcAft>
                <a:spcPts val="0"/>
              </a:spcAft>
              <a:buSzPts val="990"/>
              <a:buNone/>
            </a:pPr>
            <a:r>
              <a:t/>
            </a:r>
            <a:endParaRPr sz="2520"/>
          </a:p>
        </p:txBody>
      </p:sp>
      <p:sp>
        <p:nvSpPr>
          <p:cNvPr id="116" name="Google Shape;116;p18"/>
          <p:cNvSpPr txBox="1"/>
          <p:nvPr>
            <p:ph idx="1" type="body"/>
          </p:nvPr>
        </p:nvSpPr>
        <p:spPr>
          <a:xfrm>
            <a:off x="220525" y="117012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b="1" i="1" lang="en">
                <a:solidFill>
                  <a:schemeClr val="dk1"/>
                </a:solidFill>
                <a:latin typeface="Trebuchet MS"/>
                <a:ea typeface="Trebuchet MS"/>
                <a:cs typeface="Trebuchet MS"/>
                <a:sym typeface="Trebuchet MS"/>
              </a:rPr>
              <a:t>Google.head(3)</a:t>
            </a:r>
            <a:endParaRPr b="1" i="1">
              <a:solidFill>
                <a:schemeClr val="dk1"/>
              </a:solidFill>
              <a:latin typeface="Trebuchet MS"/>
              <a:ea typeface="Trebuchet MS"/>
              <a:cs typeface="Trebuchet MS"/>
              <a:sym typeface="Trebuchet MS"/>
            </a:endParaRPr>
          </a:p>
          <a:p>
            <a:pPr indent="0" lvl="0" marL="0" rtl="0" algn="l">
              <a:spcBef>
                <a:spcPts val="1200"/>
              </a:spcBef>
              <a:spcAft>
                <a:spcPts val="0"/>
              </a:spcAft>
              <a:buNone/>
            </a:pPr>
            <a:r>
              <a:t/>
            </a:r>
            <a:endParaRPr>
              <a:solidFill>
                <a:srgbClr val="FF0000"/>
              </a:solidFill>
              <a:latin typeface="Trebuchet MS"/>
              <a:ea typeface="Trebuchet MS"/>
              <a:cs typeface="Trebuchet MS"/>
              <a:sym typeface="Trebuchet MS"/>
            </a:endParaRPr>
          </a:p>
          <a:p>
            <a:pPr indent="0" lvl="0" marL="0" rtl="0" algn="l">
              <a:spcBef>
                <a:spcPts val="1200"/>
              </a:spcBef>
              <a:spcAft>
                <a:spcPts val="0"/>
              </a:spcAft>
              <a:buNone/>
            </a:pPr>
            <a:r>
              <a:t/>
            </a:r>
            <a:endParaRPr>
              <a:solidFill>
                <a:srgbClr val="FF0000"/>
              </a:solidFill>
              <a:latin typeface="Trebuchet MS"/>
              <a:ea typeface="Trebuchet MS"/>
              <a:cs typeface="Trebuchet MS"/>
              <a:sym typeface="Trebuchet MS"/>
            </a:endParaRPr>
          </a:p>
          <a:p>
            <a:pPr indent="0" lvl="0" marL="0" rtl="0" algn="l">
              <a:spcBef>
                <a:spcPts val="1200"/>
              </a:spcBef>
              <a:spcAft>
                <a:spcPts val="0"/>
              </a:spcAft>
              <a:buNone/>
            </a:pPr>
            <a:r>
              <a:t/>
            </a:r>
            <a:endParaRPr>
              <a:solidFill>
                <a:srgbClr val="FF0000"/>
              </a:solidFill>
              <a:latin typeface="Trebuchet MS"/>
              <a:ea typeface="Trebuchet MS"/>
              <a:cs typeface="Trebuchet MS"/>
              <a:sym typeface="Trebuchet MS"/>
            </a:endParaRPr>
          </a:p>
          <a:p>
            <a:pPr indent="0" lvl="0" marL="0" rtl="0" algn="l">
              <a:spcBef>
                <a:spcPts val="1200"/>
              </a:spcBef>
              <a:spcAft>
                <a:spcPts val="0"/>
              </a:spcAft>
              <a:buClr>
                <a:schemeClr val="dk1"/>
              </a:buClr>
              <a:buSzPts val="1100"/>
              <a:buFont typeface="Arial"/>
              <a:buNone/>
            </a:pPr>
            <a:r>
              <a:rPr b="1" i="1" lang="en">
                <a:solidFill>
                  <a:schemeClr val="dk1"/>
                </a:solidFill>
                <a:latin typeface="Trebuchet MS"/>
                <a:ea typeface="Trebuchet MS"/>
                <a:cs typeface="Trebuchet MS"/>
                <a:sym typeface="Trebuchet MS"/>
              </a:rPr>
              <a:t>Apple.head(3)</a:t>
            </a:r>
            <a:endParaRPr b="1" i="1">
              <a:solidFill>
                <a:schemeClr val="dk1"/>
              </a:solidFill>
              <a:latin typeface="Trebuchet MS"/>
              <a:ea typeface="Trebuchet MS"/>
              <a:cs typeface="Trebuchet MS"/>
              <a:sym typeface="Trebuchet MS"/>
            </a:endParaRPr>
          </a:p>
          <a:p>
            <a:pPr indent="0" lvl="0" marL="0" rtl="0" algn="l">
              <a:spcBef>
                <a:spcPts val="1200"/>
              </a:spcBef>
              <a:spcAft>
                <a:spcPts val="0"/>
              </a:spcAft>
              <a:buNone/>
            </a:pPr>
            <a:r>
              <a:t/>
            </a:r>
            <a:endParaRPr>
              <a:solidFill>
                <a:srgbClr val="FF0000"/>
              </a:solidFill>
              <a:latin typeface="Trebuchet MS"/>
              <a:ea typeface="Trebuchet MS"/>
              <a:cs typeface="Trebuchet MS"/>
              <a:sym typeface="Trebuchet MS"/>
            </a:endParaRPr>
          </a:p>
          <a:p>
            <a:pPr indent="0" lvl="0" marL="0" rtl="0" algn="l">
              <a:spcBef>
                <a:spcPts val="1200"/>
              </a:spcBef>
              <a:spcAft>
                <a:spcPts val="1200"/>
              </a:spcAft>
              <a:buClr>
                <a:schemeClr val="dk1"/>
              </a:buClr>
              <a:buSzPts val="1100"/>
              <a:buFont typeface="Arial"/>
              <a:buNone/>
            </a:pPr>
            <a:r>
              <a:t/>
            </a:r>
            <a:endParaRPr>
              <a:solidFill>
                <a:srgbClr val="FF0000"/>
              </a:solidFill>
              <a:latin typeface="Trebuchet MS"/>
              <a:ea typeface="Trebuchet MS"/>
              <a:cs typeface="Trebuchet MS"/>
              <a:sym typeface="Trebuchet MS"/>
            </a:endParaRPr>
          </a:p>
        </p:txBody>
      </p:sp>
      <p:pic>
        <p:nvPicPr>
          <p:cNvPr id="117" name="Google Shape;117;p18"/>
          <p:cNvPicPr preferRelativeResize="0"/>
          <p:nvPr/>
        </p:nvPicPr>
        <p:blipFill>
          <a:blip r:embed="rId3">
            <a:alphaModFix/>
          </a:blip>
          <a:stretch>
            <a:fillRect/>
          </a:stretch>
        </p:blipFill>
        <p:spPr>
          <a:xfrm>
            <a:off x="311700" y="1548913"/>
            <a:ext cx="6916823" cy="1022825"/>
          </a:xfrm>
          <a:prstGeom prst="rect">
            <a:avLst/>
          </a:prstGeom>
          <a:noFill/>
          <a:ln>
            <a:noFill/>
          </a:ln>
        </p:spPr>
      </p:pic>
      <p:pic>
        <p:nvPicPr>
          <p:cNvPr id="118" name="Google Shape;118;p18"/>
          <p:cNvPicPr preferRelativeResize="0"/>
          <p:nvPr/>
        </p:nvPicPr>
        <p:blipFill>
          <a:blip r:embed="rId4">
            <a:alphaModFix/>
          </a:blip>
          <a:stretch>
            <a:fillRect/>
          </a:stretch>
        </p:blipFill>
        <p:spPr>
          <a:xfrm>
            <a:off x="311700" y="3437850"/>
            <a:ext cx="8281400" cy="828950"/>
          </a:xfrm>
          <a:prstGeom prst="rect">
            <a:avLst/>
          </a:prstGeom>
          <a:noFill/>
          <a:ln>
            <a:noFill/>
          </a:ln>
        </p:spPr>
      </p:pic>
      <p:sp>
        <p:nvSpPr>
          <p:cNvPr id="119" name="Google Shape;119;p18"/>
          <p:cNvSpPr txBox="1"/>
          <p:nvPr/>
        </p:nvSpPr>
        <p:spPr>
          <a:xfrm>
            <a:off x="6161100" y="4878650"/>
            <a:ext cx="3000000" cy="246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400"/>
              <a:t>https://www.kaggle.com/ramamet4/app-store-apple-data-set-10k-apps</a:t>
            </a:r>
            <a:endParaRPr sz="400"/>
          </a:p>
        </p:txBody>
      </p:sp>
      <p:sp>
        <p:nvSpPr>
          <p:cNvPr id="120" name="Google Shape;120;p18"/>
          <p:cNvSpPr txBox="1"/>
          <p:nvPr/>
        </p:nvSpPr>
        <p:spPr>
          <a:xfrm>
            <a:off x="6161100" y="4750450"/>
            <a:ext cx="3000000" cy="246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400"/>
              <a:t>https://www.kaggle.com/lava18/google-play-store-apps</a:t>
            </a:r>
            <a:endParaRPr sz="4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19"/>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1200"/>
              </a:spcAft>
              <a:buClr>
                <a:schemeClr val="dk1"/>
              </a:buClr>
              <a:buSzPts val="1100"/>
              <a:buFont typeface="Arial"/>
              <a:buNone/>
            </a:pPr>
            <a:r>
              <a:rPr b="1" lang="en" sz="2500">
                <a:latin typeface="Trebuchet MS"/>
                <a:ea typeface="Trebuchet MS"/>
                <a:cs typeface="Trebuchet MS"/>
                <a:sym typeface="Trebuchet MS"/>
              </a:rPr>
              <a:t>Sourcing/loading the data:</a:t>
            </a:r>
            <a:endParaRPr b="1" sz="2500"/>
          </a:p>
        </p:txBody>
      </p:sp>
      <p:sp>
        <p:nvSpPr>
          <p:cNvPr id="126" name="Google Shape;126;p19"/>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Clr>
                <a:schemeClr val="dk1"/>
              </a:buClr>
              <a:buSzPts val="1500"/>
              <a:buFont typeface="Trebuchet MS"/>
              <a:buChar char="●"/>
            </a:pPr>
            <a:r>
              <a:rPr lang="en" sz="1500">
                <a:solidFill>
                  <a:schemeClr val="dk1"/>
                </a:solidFill>
                <a:latin typeface="Trebuchet MS"/>
                <a:ea typeface="Trebuchet MS"/>
                <a:cs typeface="Trebuchet MS"/>
                <a:sym typeface="Trebuchet MS"/>
              </a:rPr>
              <a:t>From the </a:t>
            </a:r>
            <a:r>
              <a:rPr i="1" lang="en" sz="1500">
                <a:solidFill>
                  <a:schemeClr val="dk1"/>
                </a:solidFill>
                <a:latin typeface="Trebuchet MS"/>
                <a:ea typeface="Trebuchet MS"/>
                <a:cs typeface="Trebuchet MS"/>
                <a:sym typeface="Trebuchet MS"/>
              </a:rPr>
              <a:t>google total dataframe</a:t>
            </a:r>
            <a:r>
              <a:rPr lang="en" sz="1500">
                <a:solidFill>
                  <a:schemeClr val="dk1"/>
                </a:solidFill>
                <a:latin typeface="Trebuchet MS"/>
                <a:ea typeface="Trebuchet MS"/>
                <a:cs typeface="Trebuchet MS"/>
                <a:sym typeface="Trebuchet MS"/>
              </a:rPr>
              <a:t>, the following subset of columns are considered important: </a:t>
            </a:r>
            <a:r>
              <a:rPr i="1" lang="en" sz="1500">
                <a:solidFill>
                  <a:schemeClr val="dk1"/>
                </a:solidFill>
                <a:latin typeface="Trebuchet MS"/>
                <a:ea typeface="Trebuchet MS"/>
                <a:cs typeface="Trebuchet MS"/>
                <a:sym typeface="Trebuchet MS"/>
              </a:rPr>
              <a:t>Category(?), Rating, Reviews, Price (maybe)</a:t>
            </a:r>
            <a:endParaRPr i="1" sz="1500">
              <a:solidFill>
                <a:schemeClr val="dk1"/>
              </a:solidFill>
              <a:latin typeface="Trebuchet MS"/>
              <a:ea typeface="Trebuchet MS"/>
              <a:cs typeface="Trebuchet MS"/>
              <a:sym typeface="Trebuchet MS"/>
            </a:endParaRPr>
          </a:p>
          <a:p>
            <a:pPr indent="-323850" lvl="0" marL="457200" rtl="0" algn="l">
              <a:spcBef>
                <a:spcPts val="0"/>
              </a:spcBef>
              <a:spcAft>
                <a:spcPts val="0"/>
              </a:spcAft>
              <a:buClr>
                <a:schemeClr val="dk1"/>
              </a:buClr>
              <a:buSzPts val="1500"/>
              <a:buFont typeface="Trebuchet MS"/>
              <a:buChar char="●"/>
            </a:pPr>
            <a:r>
              <a:rPr lang="en" sz="1500">
                <a:solidFill>
                  <a:schemeClr val="dk1"/>
                </a:solidFill>
                <a:latin typeface="Trebuchet MS"/>
                <a:ea typeface="Trebuchet MS"/>
                <a:cs typeface="Trebuchet MS"/>
                <a:sym typeface="Trebuchet MS"/>
              </a:rPr>
              <a:t>From the </a:t>
            </a:r>
            <a:r>
              <a:rPr i="1" lang="en" sz="1500">
                <a:solidFill>
                  <a:schemeClr val="dk1"/>
                </a:solidFill>
                <a:latin typeface="Trebuchet MS"/>
                <a:ea typeface="Trebuchet MS"/>
                <a:cs typeface="Trebuchet MS"/>
                <a:sym typeface="Trebuchet MS"/>
              </a:rPr>
              <a:t>apple total dataframe</a:t>
            </a:r>
            <a:r>
              <a:rPr lang="en" sz="1500">
                <a:solidFill>
                  <a:schemeClr val="dk1"/>
                </a:solidFill>
                <a:latin typeface="Trebuchet MS"/>
                <a:ea typeface="Trebuchet MS"/>
                <a:cs typeface="Trebuchet MS"/>
                <a:sym typeface="Trebuchet MS"/>
              </a:rPr>
              <a:t>, the following subset of columns are considered important: </a:t>
            </a:r>
            <a:r>
              <a:rPr i="1" lang="en" sz="1500">
                <a:solidFill>
                  <a:schemeClr val="dk1"/>
                </a:solidFill>
                <a:latin typeface="Trebuchet MS"/>
                <a:ea typeface="Trebuchet MS"/>
                <a:cs typeface="Trebuchet MS"/>
                <a:sym typeface="Trebuchet MS"/>
              </a:rPr>
              <a:t>prime_genre, user_rating, rating_count_tot, price (maybe)</a:t>
            </a:r>
            <a:endParaRPr sz="400">
              <a:solidFill>
                <a:schemeClr val="dk1"/>
              </a:solidFill>
              <a:latin typeface="Trebuchet MS"/>
              <a:ea typeface="Trebuchet MS"/>
              <a:cs typeface="Trebuchet MS"/>
              <a:sym typeface="Trebuchet MS"/>
            </a:endParaRPr>
          </a:p>
          <a:p>
            <a:pPr indent="0" lvl="0" marL="0" rtl="0" algn="l">
              <a:spcBef>
                <a:spcPts val="1200"/>
              </a:spcBef>
              <a:spcAft>
                <a:spcPts val="0"/>
              </a:spcAft>
              <a:buNone/>
            </a:pPr>
            <a:r>
              <a:t/>
            </a:r>
            <a:endParaRPr sz="700">
              <a:solidFill>
                <a:srgbClr val="FF0000"/>
              </a:solidFill>
              <a:latin typeface="Trebuchet MS"/>
              <a:ea typeface="Trebuchet MS"/>
              <a:cs typeface="Trebuchet MS"/>
              <a:sym typeface="Trebuchet MS"/>
            </a:endParaRPr>
          </a:p>
          <a:p>
            <a:pPr indent="0" lvl="0" marL="0" rtl="0" algn="l">
              <a:spcBef>
                <a:spcPts val="1200"/>
              </a:spcBef>
              <a:spcAft>
                <a:spcPts val="0"/>
              </a:spcAft>
              <a:buNone/>
            </a:pPr>
            <a:r>
              <a:rPr b="1" i="1" lang="en" sz="900">
                <a:solidFill>
                  <a:schemeClr val="dk1"/>
                </a:solidFill>
                <a:latin typeface="Trebuchet MS"/>
                <a:ea typeface="Trebuchet MS"/>
                <a:cs typeface="Trebuchet MS"/>
                <a:sym typeface="Trebuchet MS"/>
              </a:rPr>
              <a:t>Google = Google[['Category', 'Rating', 'Reviews', 'Price']]</a:t>
            </a:r>
            <a:r>
              <a:rPr i="1" lang="en" sz="900">
                <a:solidFill>
                  <a:schemeClr val="dk1"/>
                </a:solidFill>
                <a:latin typeface="Trebuchet MS"/>
                <a:ea typeface="Trebuchet MS"/>
                <a:cs typeface="Trebuchet MS"/>
                <a:sym typeface="Trebuchet MS"/>
              </a:rPr>
              <a:t>			      </a:t>
            </a:r>
            <a:r>
              <a:rPr b="1" i="1" lang="en" sz="900">
                <a:solidFill>
                  <a:schemeClr val="dk1"/>
                </a:solidFill>
                <a:latin typeface="Trebuchet MS"/>
                <a:ea typeface="Trebuchet MS"/>
                <a:cs typeface="Trebuchet MS"/>
                <a:sym typeface="Trebuchet MS"/>
              </a:rPr>
              <a:t>Apple = Apple[['prime_genre', 'user_rating', 'rating_count_tot', 'price']]</a:t>
            </a:r>
            <a:endParaRPr b="1" i="1" sz="900">
              <a:solidFill>
                <a:schemeClr val="dk1"/>
              </a:solidFill>
              <a:latin typeface="Trebuchet MS"/>
              <a:ea typeface="Trebuchet MS"/>
              <a:cs typeface="Trebuchet MS"/>
              <a:sym typeface="Trebuchet MS"/>
            </a:endParaRPr>
          </a:p>
          <a:p>
            <a:pPr indent="0" lvl="0" marL="0" rtl="0" algn="l">
              <a:spcBef>
                <a:spcPts val="1200"/>
              </a:spcBef>
              <a:spcAft>
                <a:spcPts val="1200"/>
              </a:spcAft>
              <a:buClr>
                <a:schemeClr val="dk1"/>
              </a:buClr>
              <a:buSzPts val="1100"/>
              <a:buFont typeface="Arial"/>
              <a:buNone/>
            </a:pPr>
            <a:r>
              <a:rPr b="1" i="1" lang="en" sz="900">
                <a:solidFill>
                  <a:schemeClr val="dk1"/>
                </a:solidFill>
                <a:latin typeface="Trebuchet MS"/>
                <a:ea typeface="Trebuchet MS"/>
                <a:cs typeface="Trebuchet MS"/>
                <a:sym typeface="Trebuchet MS"/>
              </a:rPr>
              <a:t>Google.head(3)								      Apple.head(3)</a:t>
            </a:r>
            <a:endParaRPr b="1" i="1" sz="900">
              <a:solidFill>
                <a:schemeClr val="dk1"/>
              </a:solidFill>
              <a:latin typeface="Trebuchet MS"/>
              <a:ea typeface="Trebuchet MS"/>
              <a:cs typeface="Trebuchet MS"/>
              <a:sym typeface="Trebuchet MS"/>
            </a:endParaRPr>
          </a:p>
        </p:txBody>
      </p:sp>
      <p:pic>
        <p:nvPicPr>
          <p:cNvPr id="127" name="Google Shape;127;p19"/>
          <p:cNvPicPr preferRelativeResize="0"/>
          <p:nvPr/>
        </p:nvPicPr>
        <p:blipFill>
          <a:blip r:embed="rId3">
            <a:alphaModFix/>
          </a:blip>
          <a:stretch>
            <a:fillRect/>
          </a:stretch>
        </p:blipFill>
        <p:spPr>
          <a:xfrm>
            <a:off x="389950" y="3337975"/>
            <a:ext cx="2780175" cy="1014375"/>
          </a:xfrm>
          <a:prstGeom prst="rect">
            <a:avLst/>
          </a:prstGeom>
          <a:noFill/>
          <a:ln>
            <a:noFill/>
          </a:ln>
        </p:spPr>
      </p:pic>
      <p:pic>
        <p:nvPicPr>
          <p:cNvPr id="128" name="Google Shape;128;p19"/>
          <p:cNvPicPr preferRelativeResize="0"/>
          <p:nvPr/>
        </p:nvPicPr>
        <p:blipFill>
          <a:blip r:embed="rId4">
            <a:alphaModFix/>
          </a:blip>
          <a:stretch>
            <a:fillRect/>
          </a:stretch>
        </p:blipFill>
        <p:spPr>
          <a:xfrm>
            <a:off x="4990325" y="3337975"/>
            <a:ext cx="2845475" cy="9436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1200"/>
              </a:spcAft>
              <a:buNone/>
            </a:pPr>
            <a:r>
              <a:rPr b="1" lang="en" sz="2800">
                <a:latin typeface="Trebuchet MS"/>
                <a:ea typeface="Trebuchet MS"/>
                <a:cs typeface="Trebuchet MS"/>
                <a:sym typeface="Trebuchet MS"/>
              </a:rPr>
              <a:t>Cleaning, transforming/visualizing:</a:t>
            </a:r>
            <a:endParaRPr b="1" sz="3800"/>
          </a:p>
        </p:txBody>
      </p:sp>
      <p:sp>
        <p:nvSpPr>
          <p:cNvPr id="134" name="Google Shape;134;p20"/>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Clr>
                <a:schemeClr val="dk1"/>
              </a:buClr>
              <a:buSzPts val="1500"/>
              <a:buFont typeface="Trebuchet MS"/>
              <a:buChar char="●"/>
            </a:pPr>
            <a:r>
              <a:rPr lang="en" sz="1500">
                <a:solidFill>
                  <a:schemeClr val="dk1"/>
                </a:solidFill>
                <a:latin typeface="Trebuchet MS"/>
                <a:ea typeface="Trebuchet MS"/>
                <a:cs typeface="Trebuchet MS"/>
                <a:sym typeface="Trebuchet MS"/>
              </a:rPr>
              <a:t>The </a:t>
            </a:r>
            <a:r>
              <a:rPr i="1" lang="en" sz="1500">
                <a:solidFill>
                  <a:schemeClr val="dk1"/>
                </a:solidFill>
                <a:latin typeface="Trebuchet MS"/>
                <a:ea typeface="Trebuchet MS"/>
                <a:cs typeface="Trebuchet MS"/>
                <a:sym typeface="Trebuchet MS"/>
              </a:rPr>
              <a:t>Google and Apple dataframes</a:t>
            </a:r>
            <a:r>
              <a:rPr lang="en" sz="1500">
                <a:solidFill>
                  <a:schemeClr val="dk1"/>
                </a:solidFill>
                <a:latin typeface="Trebuchet MS"/>
                <a:ea typeface="Trebuchet MS"/>
                <a:cs typeface="Trebuchet MS"/>
                <a:sym typeface="Trebuchet MS"/>
              </a:rPr>
              <a:t> will be cleaned, transformed and merged into one dataframe for easier comparison.</a:t>
            </a:r>
            <a:endParaRPr sz="1500">
              <a:solidFill>
                <a:schemeClr val="dk1"/>
              </a:solidFill>
              <a:latin typeface="Trebuchet MS"/>
              <a:ea typeface="Trebuchet MS"/>
              <a:cs typeface="Trebuchet MS"/>
              <a:sym typeface="Trebuchet MS"/>
            </a:endParaRPr>
          </a:p>
          <a:p>
            <a:pPr indent="-323850" lvl="0" marL="457200" rtl="0" algn="l">
              <a:spcBef>
                <a:spcPts val="0"/>
              </a:spcBef>
              <a:spcAft>
                <a:spcPts val="0"/>
              </a:spcAft>
              <a:buClr>
                <a:schemeClr val="dk1"/>
              </a:buClr>
              <a:buSzPts val="1500"/>
              <a:buFont typeface="Trebuchet MS"/>
              <a:buChar char="●"/>
            </a:pPr>
            <a:r>
              <a:rPr lang="en" sz="1500">
                <a:solidFill>
                  <a:schemeClr val="dk1"/>
                </a:solidFill>
                <a:latin typeface="Trebuchet MS"/>
                <a:ea typeface="Trebuchet MS"/>
                <a:cs typeface="Trebuchet MS"/>
                <a:sym typeface="Trebuchet MS"/>
              </a:rPr>
              <a:t>To do this, the </a:t>
            </a:r>
            <a:r>
              <a:rPr lang="en" sz="1500">
                <a:solidFill>
                  <a:schemeClr val="dk1"/>
                </a:solidFill>
                <a:latin typeface="Trebuchet MS"/>
                <a:ea typeface="Trebuchet MS"/>
                <a:cs typeface="Trebuchet MS"/>
                <a:sym typeface="Trebuchet MS"/>
              </a:rPr>
              <a:t>data types</a:t>
            </a:r>
            <a:r>
              <a:rPr lang="en" sz="1500">
                <a:solidFill>
                  <a:schemeClr val="dk1"/>
                </a:solidFill>
                <a:latin typeface="Trebuchet MS"/>
                <a:ea typeface="Trebuchet MS"/>
                <a:cs typeface="Trebuchet MS"/>
                <a:sym typeface="Trebuchet MS"/>
              </a:rPr>
              <a:t> for each column should be consistent with the data; float data entries should be classified as a “float column” and not an object</a:t>
            </a:r>
            <a:endParaRPr sz="1500">
              <a:solidFill>
                <a:schemeClr val="dk1"/>
              </a:solidFill>
              <a:latin typeface="Trebuchet MS"/>
              <a:ea typeface="Trebuchet MS"/>
              <a:cs typeface="Trebuchet MS"/>
              <a:sym typeface="Trebuchet MS"/>
            </a:endParaRPr>
          </a:p>
          <a:p>
            <a:pPr indent="-323850" lvl="0" marL="457200" rtl="0" algn="l">
              <a:spcBef>
                <a:spcPts val="0"/>
              </a:spcBef>
              <a:spcAft>
                <a:spcPts val="0"/>
              </a:spcAft>
              <a:buClr>
                <a:schemeClr val="dk1"/>
              </a:buClr>
              <a:buSzPts val="1500"/>
              <a:buFont typeface="Trebuchet MS"/>
              <a:buChar char="●"/>
            </a:pPr>
            <a:r>
              <a:rPr lang="en" sz="1500">
                <a:solidFill>
                  <a:schemeClr val="dk1"/>
                </a:solidFill>
                <a:latin typeface="Trebuchet MS"/>
                <a:ea typeface="Trebuchet MS"/>
                <a:cs typeface="Trebuchet MS"/>
                <a:sym typeface="Trebuchet MS"/>
              </a:rPr>
              <a:t>A new</a:t>
            </a:r>
            <a:r>
              <a:rPr i="1" lang="en" sz="1500">
                <a:solidFill>
                  <a:schemeClr val="dk1"/>
                </a:solidFill>
                <a:latin typeface="Trebuchet MS"/>
                <a:ea typeface="Trebuchet MS"/>
                <a:cs typeface="Trebuchet MS"/>
                <a:sym typeface="Trebuchet MS"/>
              </a:rPr>
              <a:t> “platform” </a:t>
            </a:r>
            <a:r>
              <a:rPr lang="en" sz="1500">
                <a:solidFill>
                  <a:schemeClr val="dk1"/>
                </a:solidFill>
                <a:latin typeface="Trebuchet MS"/>
                <a:ea typeface="Trebuchet MS"/>
                <a:cs typeface="Trebuchet MS"/>
                <a:sym typeface="Trebuchet MS"/>
              </a:rPr>
              <a:t>column will be added to both the Apple and Google dataframes</a:t>
            </a:r>
            <a:endParaRPr sz="1500">
              <a:solidFill>
                <a:schemeClr val="dk1"/>
              </a:solidFill>
              <a:latin typeface="Trebuchet MS"/>
              <a:ea typeface="Trebuchet MS"/>
              <a:cs typeface="Trebuchet MS"/>
              <a:sym typeface="Trebuchet MS"/>
            </a:endParaRPr>
          </a:p>
          <a:p>
            <a:pPr indent="-323850" lvl="0" marL="457200" rtl="0" algn="l">
              <a:spcBef>
                <a:spcPts val="0"/>
              </a:spcBef>
              <a:spcAft>
                <a:spcPts val="0"/>
              </a:spcAft>
              <a:buClr>
                <a:schemeClr val="dk1"/>
              </a:buClr>
              <a:buSzPts val="1500"/>
              <a:buChar char="●"/>
            </a:pPr>
            <a:r>
              <a:rPr lang="en" sz="1500">
                <a:solidFill>
                  <a:schemeClr val="dk1"/>
                </a:solidFill>
                <a:latin typeface="Trebuchet MS"/>
                <a:ea typeface="Trebuchet MS"/>
                <a:cs typeface="Trebuchet MS"/>
                <a:sym typeface="Trebuchet MS"/>
              </a:rPr>
              <a:t>The names of the </a:t>
            </a:r>
            <a:r>
              <a:rPr b="1" i="1" lang="en" sz="1500">
                <a:solidFill>
                  <a:schemeClr val="dk1"/>
                </a:solidFill>
                <a:latin typeface="Trebuchet MS"/>
                <a:ea typeface="Trebuchet MS"/>
                <a:cs typeface="Trebuchet MS"/>
                <a:sym typeface="Trebuchet MS"/>
              </a:rPr>
              <a:t>Apple dataframe columns</a:t>
            </a:r>
            <a:r>
              <a:rPr lang="en" sz="1500">
                <a:solidFill>
                  <a:schemeClr val="dk1"/>
                </a:solidFill>
                <a:latin typeface="Trebuchet MS"/>
                <a:ea typeface="Trebuchet MS"/>
                <a:cs typeface="Trebuchet MS"/>
                <a:sym typeface="Trebuchet MS"/>
              </a:rPr>
              <a:t> will be changed to be consistent with the corresponding column names of the Google dataframe</a:t>
            </a:r>
            <a:endParaRPr sz="1500">
              <a:solidFill>
                <a:schemeClr val="dk1"/>
              </a:solidFill>
              <a:latin typeface="Trebuchet MS"/>
              <a:ea typeface="Trebuchet MS"/>
              <a:cs typeface="Trebuchet MS"/>
              <a:sym typeface="Trebuchet MS"/>
            </a:endParaRPr>
          </a:p>
          <a:p>
            <a:pPr indent="-323850" lvl="0" marL="457200" rtl="0" algn="l">
              <a:spcBef>
                <a:spcPts val="0"/>
              </a:spcBef>
              <a:spcAft>
                <a:spcPts val="0"/>
              </a:spcAft>
              <a:buClr>
                <a:schemeClr val="dk1"/>
              </a:buClr>
              <a:buSzPts val="1500"/>
              <a:buFont typeface="Trebuchet MS"/>
              <a:buChar char="●"/>
            </a:pPr>
            <a:r>
              <a:rPr lang="en" sz="1500">
                <a:solidFill>
                  <a:schemeClr val="dk1"/>
                </a:solidFill>
                <a:latin typeface="Trebuchet MS"/>
                <a:ea typeface="Trebuchet MS"/>
                <a:cs typeface="Trebuchet MS"/>
                <a:sym typeface="Trebuchet MS"/>
              </a:rPr>
              <a:t>Once the steps preceding this one are complete, the google an apple dataframes will be merged into one dataframe</a:t>
            </a:r>
            <a:endParaRPr sz="1500">
              <a:solidFill>
                <a:schemeClr val="dk1"/>
              </a:solidFill>
              <a:latin typeface="Trebuchet MS"/>
              <a:ea typeface="Trebuchet MS"/>
              <a:cs typeface="Trebuchet MS"/>
              <a:sym typeface="Trebuchet M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1"/>
          <p:cNvSpPr txBox="1"/>
          <p:nvPr>
            <p:ph type="title"/>
          </p:nvPr>
        </p:nvSpPr>
        <p:spPr>
          <a:xfrm>
            <a:off x="300300" y="170675"/>
            <a:ext cx="8520600" cy="8313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Clr>
                <a:schemeClr val="dk1"/>
              </a:buClr>
              <a:buSzPct val="28947"/>
              <a:buFont typeface="Arial"/>
              <a:buNone/>
            </a:pPr>
            <a:r>
              <a:rPr b="1" lang="en">
                <a:latin typeface="Trebuchet MS"/>
                <a:ea typeface="Trebuchet MS"/>
                <a:cs typeface="Trebuchet MS"/>
                <a:sym typeface="Trebuchet MS"/>
              </a:rPr>
              <a:t>Cleaning, transforming/visualizing:</a:t>
            </a:r>
            <a:endParaRPr b="1" sz="3800"/>
          </a:p>
          <a:p>
            <a:pPr indent="0" lvl="0" marL="0" rtl="0" algn="l">
              <a:spcBef>
                <a:spcPts val="1200"/>
              </a:spcBef>
              <a:spcAft>
                <a:spcPts val="0"/>
              </a:spcAft>
              <a:buNone/>
            </a:pPr>
            <a:r>
              <a:t/>
            </a:r>
            <a:endParaRPr/>
          </a:p>
        </p:txBody>
      </p:sp>
      <p:sp>
        <p:nvSpPr>
          <p:cNvPr id="140" name="Google Shape;140;p21"/>
          <p:cNvSpPr txBox="1"/>
          <p:nvPr>
            <p:ph idx="1" type="body"/>
          </p:nvPr>
        </p:nvSpPr>
        <p:spPr>
          <a:xfrm>
            <a:off x="311700" y="836850"/>
            <a:ext cx="8520600" cy="33390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Clr>
                <a:schemeClr val="dk1"/>
              </a:buClr>
              <a:buSzPts val="1500"/>
              <a:buFont typeface="Trebuchet MS"/>
              <a:buChar char="●"/>
            </a:pPr>
            <a:r>
              <a:rPr lang="en" sz="1500">
                <a:solidFill>
                  <a:schemeClr val="dk1"/>
                </a:solidFill>
                <a:latin typeface="Trebuchet MS"/>
                <a:ea typeface="Trebuchet MS"/>
                <a:cs typeface="Trebuchet MS"/>
                <a:sym typeface="Trebuchet MS"/>
              </a:rPr>
              <a:t>After the Apple and Google </a:t>
            </a:r>
            <a:r>
              <a:rPr lang="en" sz="1500">
                <a:solidFill>
                  <a:schemeClr val="dk1"/>
                </a:solidFill>
                <a:latin typeface="Trebuchet MS"/>
                <a:ea typeface="Trebuchet MS"/>
                <a:cs typeface="Trebuchet MS"/>
                <a:sym typeface="Trebuchet MS"/>
              </a:rPr>
              <a:t>data frames</a:t>
            </a:r>
            <a:r>
              <a:rPr lang="en" sz="1500">
                <a:solidFill>
                  <a:schemeClr val="dk1"/>
                </a:solidFill>
                <a:latin typeface="Trebuchet MS"/>
                <a:ea typeface="Trebuchet MS"/>
                <a:cs typeface="Trebuchet MS"/>
                <a:sym typeface="Trebuchet MS"/>
              </a:rPr>
              <a:t> have been individually cleaned, they will be merged together accordingly.</a:t>
            </a:r>
            <a:endParaRPr sz="1500">
              <a:solidFill>
                <a:schemeClr val="dk1"/>
              </a:solidFill>
              <a:latin typeface="Trebuchet MS"/>
              <a:ea typeface="Trebuchet MS"/>
              <a:cs typeface="Trebuchet MS"/>
              <a:sym typeface="Trebuchet MS"/>
            </a:endParaRPr>
          </a:p>
          <a:p>
            <a:pPr indent="0" lvl="0" marL="457200" rtl="0" algn="l">
              <a:spcBef>
                <a:spcPts val="1200"/>
              </a:spcBef>
              <a:spcAft>
                <a:spcPts val="0"/>
              </a:spcAft>
              <a:buNone/>
            </a:pPr>
            <a:r>
              <a:rPr b="1" i="1" lang="en" sz="1500">
                <a:solidFill>
                  <a:schemeClr val="dk1"/>
                </a:solidFill>
                <a:latin typeface="Trebuchet MS"/>
                <a:ea typeface="Trebuchet MS"/>
                <a:cs typeface="Trebuchet MS"/>
                <a:sym typeface="Trebuchet MS"/>
              </a:rPr>
              <a:t>df = Google.append(Apple, ignore_index= True)</a:t>
            </a:r>
            <a:r>
              <a:rPr b="1" lang="en" sz="1500">
                <a:solidFill>
                  <a:srgbClr val="FF0000"/>
                </a:solidFill>
                <a:latin typeface="Trebuchet MS"/>
                <a:ea typeface="Trebuchet MS"/>
                <a:cs typeface="Trebuchet MS"/>
                <a:sym typeface="Trebuchet MS"/>
              </a:rPr>
              <a:t> </a:t>
            </a:r>
            <a:r>
              <a:rPr i="1" lang="en" sz="1500">
                <a:solidFill>
                  <a:schemeClr val="dk1"/>
                </a:solidFill>
                <a:latin typeface="Trebuchet MS"/>
                <a:ea typeface="Trebuchet MS"/>
                <a:cs typeface="Trebuchet MS"/>
                <a:sym typeface="Trebuchet MS"/>
              </a:rPr>
              <a:t>#Used to append the apple data (Apple) to the end of the google dataframe (Google)</a:t>
            </a:r>
            <a:endParaRPr i="1" sz="1500">
              <a:solidFill>
                <a:schemeClr val="dk1"/>
              </a:solidFill>
              <a:latin typeface="Trebuchet MS"/>
              <a:ea typeface="Trebuchet MS"/>
              <a:cs typeface="Trebuchet MS"/>
              <a:sym typeface="Trebuchet MS"/>
            </a:endParaRPr>
          </a:p>
          <a:p>
            <a:pPr indent="0" lvl="0" marL="457200" rtl="0" algn="l">
              <a:spcBef>
                <a:spcPts val="1200"/>
              </a:spcBef>
              <a:spcAft>
                <a:spcPts val="0"/>
              </a:spcAft>
              <a:buNone/>
            </a:pPr>
            <a:r>
              <a:rPr b="1" i="1" lang="en" sz="1500">
                <a:solidFill>
                  <a:schemeClr val="dk1"/>
                </a:solidFill>
                <a:latin typeface="Trebuchet MS"/>
                <a:ea typeface="Trebuchet MS"/>
                <a:cs typeface="Trebuchet MS"/>
                <a:sym typeface="Trebuchet MS"/>
              </a:rPr>
              <a:t>df.sample(12)</a:t>
            </a:r>
            <a:r>
              <a:rPr lang="en" sz="1500">
                <a:solidFill>
                  <a:schemeClr val="dk1"/>
                </a:solidFill>
                <a:latin typeface="Trebuchet MS"/>
                <a:ea typeface="Trebuchet MS"/>
                <a:cs typeface="Trebuchet MS"/>
                <a:sym typeface="Trebuchet MS"/>
              </a:rPr>
              <a:t> </a:t>
            </a:r>
            <a:r>
              <a:rPr i="1" lang="en" sz="1500">
                <a:solidFill>
                  <a:schemeClr val="dk1"/>
                </a:solidFill>
                <a:latin typeface="Trebuchet MS"/>
                <a:ea typeface="Trebuchet MS"/>
                <a:cs typeface="Trebuchet MS"/>
                <a:sym typeface="Trebuchet MS"/>
              </a:rPr>
              <a:t>#Used to check 12 random datapoints of the complete dataframe</a:t>
            </a:r>
            <a:endParaRPr i="1" sz="1500">
              <a:solidFill>
                <a:schemeClr val="dk1"/>
              </a:solidFill>
              <a:latin typeface="Trebuchet MS"/>
              <a:ea typeface="Trebuchet MS"/>
              <a:cs typeface="Trebuchet MS"/>
              <a:sym typeface="Trebuchet MS"/>
            </a:endParaRPr>
          </a:p>
          <a:p>
            <a:pPr indent="0" lvl="0" marL="457200" rtl="0" algn="l">
              <a:spcBef>
                <a:spcPts val="1200"/>
              </a:spcBef>
              <a:spcAft>
                <a:spcPts val="1200"/>
              </a:spcAft>
              <a:buNone/>
            </a:pPr>
            <a:r>
              <a:t/>
            </a:r>
            <a:endParaRPr sz="1500">
              <a:solidFill>
                <a:schemeClr val="dk1"/>
              </a:solidFill>
              <a:latin typeface="Trebuchet MS"/>
              <a:ea typeface="Trebuchet MS"/>
              <a:cs typeface="Trebuchet MS"/>
              <a:sym typeface="Trebuchet MS"/>
            </a:endParaRPr>
          </a:p>
        </p:txBody>
      </p:sp>
      <p:pic>
        <p:nvPicPr>
          <p:cNvPr id="141" name="Google Shape;141;p21"/>
          <p:cNvPicPr preferRelativeResize="0"/>
          <p:nvPr/>
        </p:nvPicPr>
        <p:blipFill>
          <a:blip r:embed="rId3">
            <a:alphaModFix/>
          </a:blip>
          <a:stretch>
            <a:fillRect/>
          </a:stretch>
        </p:blipFill>
        <p:spPr>
          <a:xfrm>
            <a:off x="866075" y="2648625"/>
            <a:ext cx="2950275" cy="21596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