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9AA0A6"/>
          </p15:clr>
        </p15:guide>
        <p15:guide id="2" pos="13824">
          <p15:clr>
            <a:srgbClr val="9AA0A6"/>
          </p15:clr>
        </p15:guide>
        <p15:guide id="3" pos="26784">
          <p15:clr>
            <a:srgbClr val="9AA0A6"/>
          </p15:clr>
        </p15:guide>
      </p15:sldGuideLst>
    </p:ext>
    <p:ext uri="http://customooxmlschemas.google.com/">
      <go:slidesCustomData xmlns:go="http://customooxmlschemas.google.com/" r:id="rId7" roundtripDataSignature="AMtx7mjJsTqew9TSLv9P2dSd/z8ChKuy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13824"/>
        <p:guide pos="2678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31884617" y="1679913"/>
            <a:ext cx="12006587" cy="2770189"/>
          </a:xfrm>
          <a:prstGeom prst="rect">
            <a:avLst/>
          </a:prstGeom>
          <a:noFill/>
          <a:ln>
            <a:noFill/>
          </a:ln>
        </p:spPr>
      </p:pic>
      <p:sp>
        <p:nvSpPr>
          <p:cNvPr id="18" name="Google Shape;18;p3"/>
          <p:cNvSpPr/>
          <p:nvPr/>
        </p:nvSpPr>
        <p:spPr>
          <a:xfrm>
            <a:off x="4" y="41846079"/>
            <a:ext cx="43891200" cy="204512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184">
              <a:solidFill>
                <a:schemeClr val="lt1"/>
              </a:solidFill>
              <a:latin typeface="Arial"/>
              <a:ea typeface="Arial"/>
              <a:cs typeface="Arial"/>
              <a:sym typeface="Arial"/>
            </a:endParaRPr>
          </a:p>
        </p:txBody>
      </p:sp>
      <p:sp>
        <p:nvSpPr>
          <p:cNvPr id="19" name="Google Shape;19;p3"/>
          <p:cNvSpPr/>
          <p:nvPr/>
        </p:nvSpPr>
        <p:spPr>
          <a:xfrm>
            <a:off x="2" y="41343947"/>
            <a:ext cx="43891204" cy="546543"/>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3"/>
          <p:cNvPicPr preferRelativeResize="0"/>
          <p:nvPr/>
        </p:nvPicPr>
        <p:blipFill rotWithShape="1">
          <a:blip r:embed="rId3">
            <a:alphaModFix/>
          </a:blip>
          <a:srcRect b="0" l="0" r="0" t="0"/>
          <a:stretch/>
        </p:blipFill>
        <p:spPr>
          <a:xfrm>
            <a:off x="1093092" y="42107337"/>
            <a:ext cx="2857118" cy="1567023"/>
          </a:xfrm>
          <a:prstGeom prst="rect">
            <a:avLst/>
          </a:prstGeom>
          <a:noFill/>
          <a:ln>
            <a:noFill/>
          </a:ln>
        </p:spPr>
      </p:pic>
      <p:sp>
        <p:nvSpPr>
          <p:cNvPr id="21" name="Google Shape;21;p3"/>
          <p:cNvSpPr/>
          <p:nvPr/>
        </p:nvSpPr>
        <p:spPr>
          <a:xfrm>
            <a:off x="4" y="-81755"/>
            <a:ext cx="31884614" cy="62212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184">
              <a:solidFill>
                <a:schemeClr val="lt1"/>
              </a:solidFill>
              <a:latin typeface="Arial"/>
              <a:ea typeface="Arial"/>
              <a:cs typeface="Arial"/>
              <a:sym typeface="Arial"/>
            </a:endParaRPr>
          </a:p>
        </p:txBody>
      </p:sp>
      <p:cxnSp>
        <p:nvCxnSpPr>
          <p:cNvPr id="22" name="Google Shape;22;p3"/>
          <p:cNvCxnSpPr/>
          <p:nvPr/>
        </p:nvCxnSpPr>
        <p:spPr>
          <a:xfrm>
            <a:off x="0" y="6123087"/>
            <a:ext cx="43891200" cy="0"/>
          </a:xfrm>
          <a:prstGeom prst="straightConnector1">
            <a:avLst/>
          </a:prstGeom>
          <a:noFill/>
          <a:ln cap="flat" cmpd="sng" w="25400">
            <a:solidFill>
              <a:schemeClr val="accent2"/>
            </a:solidFill>
            <a:prstDash val="solid"/>
            <a:round/>
            <a:headEnd len="sm" w="sm" type="none"/>
            <a:tailEnd len="sm" w="sm" type="none"/>
          </a:ln>
          <a:effectLst>
            <a:outerShdw blurRad="38100" rotWithShape="0" algn="br" dir="2700000" dist="25400">
              <a:srgbClr val="000000">
                <a:alpha val="60000"/>
              </a:srgb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4" y="41846079"/>
            <a:ext cx="43891200" cy="204512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184">
              <a:solidFill>
                <a:schemeClr val="lt1"/>
              </a:solidFill>
              <a:latin typeface="Arial"/>
              <a:ea typeface="Arial"/>
              <a:cs typeface="Arial"/>
              <a:sym typeface="Arial"/>
            </a:endParaRPr>
          </a:p>
        </p:txBody>
      </p:sp>
      <p:sp>
        <p:nvSpPr>
          <p:cNvPr id="11" name="Google Shape;11;p2"/>
          <p:cNvSpPr/>
          <p:nvPr/>
        </p:nvSpPr>
        <p:spPr>
          <a:xfrm>
            <a:off x="2" y="41468101"/>
            <a:ext cx="43891204" cy="422387"/>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title"/>
          </p:nvPr>
        </p:nvSpPr>
        <p:spPr>
          <a:xfrm>
            <a:off x="3950208" y="1834265"/>
            <a:ext cx="36210240" cy="378276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12960"/>
              <a:buFont typeface="Arial"/>
              <a:buNone/>
              <a:defRPr b="0" i="0" sz="1296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body"/>
          </p:nvPr>
        </p:nvSpPr>
        <p:spPr>
          <a:xfrm>
            <a:off x="3950208" y="11812699"/>
            <a:ext cx="36210240" cy="25749504"/>
          </a:xfrm>
          <a:prstGeom prst="rect">
            <a:avLst/>
          </a:prstGeom>
          <a:noFill/>
          <a:ln>
            <a:noFill/>
          </a:ln>
        </p:spPr>
        <p:txBody>
          <a:bodyPr anchorCtr="0" anchor="t" bIns="45700" lIns="0" spcFirstLastPara="1" rIns="0" wrap="square" tIns="45700">
            <a:normAutofit/>
          </a:bodyPr>
          <a:lstStyle>
            <a:lvl1pPr indent="-571500" lvl="0" marL="457200" marR="0" rtl="0" algn="l">
              <a:lnSpc>
                <a:spcPct val="90000"/>
              </a:lnSpc>
              <a:spcBef>
                <a:spcPts val="3240"/>
              </a:spcBef>
              <a:spcAft>
                <a:spcPts val="0"/>
              </a:spcAft>
              <a:buClr>
                <a:schemeClr val="accent1"/>
              </a:buClr>
              <a:buSzPts val="5400"/>
              <a:buFont typeface="Calibri"/>
              <a:buChar char=" "/>
              <a:defRPr b="0" i="0" sz="5400" u="none" cap="none" strike="noStrike">
                <a:solidFill>
                  <a:srgbClr val="3F3F3F"/>
                </a:solidFill>
                <a:latin typeface="Arial"/>
                <a:ea typeface="Arial"/>
                <a:cs typeface="Arial"/>
                <a:sym typeface="Arial"/>
              </a:defRPr>
            </a:lvl1pPr>
            <a:lvl2pPr indent="-537210" lvl="1" marL="914400" marR="0" rtl="0" algn="l">
              <a:lnSpc>
                <a:spcPct val="90000"/>
              </a:lnSpc>
              <a:spcBef>
                <a:spcPts val="540"/>
              </a:spcBef>
              <a:spcAft>
                <a:spcPts val="0"/>
              </a:spcAft>
              <a:buClr>
                <a:schemeClr val="accent1"/>
              </a:buClr>
              <a:buSzPts val="4860"/>
              <a:buFont typeface="Calibri"/>
              <a:buChar char="◦"/>
              <a:defRPr b="0" i="0" sz="4860" u="none" cap="none" strike="noStrike">
                <a:solidFill>
                  <a:srgbClr val="3F3F3F"/>
                </a:solidFill>
                <a:latin typeface="Arial"/>
                <a:ea typeface="Arial"/>
                <a:cs typeface="Arial"/>
                <a:sym typeface="Arial"/>
              </a:defRPr>
            </a:lvl2pPr>
            <a:lvl3pPr indent="-468630" lvl="2" marL="1371600" marR="0" rtl="0" algn="l">
              <a:lnSpc>
                <a:spcPct val="90000"/>
              </a:lnSpc>
              <a:spcBef>
                <a:spcPts val="1080"/>
              </a:spcBef>
              <a:spcAft>
                <a:spcPts val="0"/>
              </a:spcAft>
              <a:buClr>
                <a:schemeClr val="accent1"/>
              </a:buClr>
              <a:buSzPts val="3780"/>
              <a:buFont typeface="Calibri"/>
              <a:buChar char="◦"/>
              <a:defRPr b="0" i="0" sz="3780" u="none" cap="none" strike="noStrike">
                <a:solidFill>
                  <a:srgbClr val="3F3F3F"/>
                </a:solidFill>
                <a:latin typeface="Arial"/>
                <a:ea typeface="Arial"/>
                <a:cs typeface="Arial"/>
                <a:sym typeface="Arial"/>
              </a:defRPr>
            </a:lvl3pPr>
            <a:lvl4pPr indent="-468630" lvl="3" marL="1828800" marR="0" rtl="0" algn="l">
              <a:lnSpc>
                <a:spcPct val="90000"/>
              </a:lnSpc>
              <a:spcBef>
                <a:spcPts val="1080"/>
              </a:spcBef>
              <a:spcAft>
                <a:spcPts val="0"/>
              </a:spcAft>
              <a:buClr>
                <a:schemeClr val="accent1"/>
              </a:buClr>
              <a:buSzPts val="3780"/>
              <a:buFont typeface="Calibri"/>
              <a:buChar char="◦"/>
              <a:defRPr b="0" i="0" sz="3780" u="none" cap="none" strike="noStrike">
                <a:solidFill>
                  <a:srgbClr val="3F3F3F"/>
                </a:solidFill>
                <a:latin typeface="Arial"/>
                <a:ea typeface="Arial"/>
                <a:cs typeface="Arial"/>
                <a:sym typeface="Arial"/>
              </a:defRPr>
            </a:lvl4pPr>
            <a:lvl5pPr indent="-468629" lvl="4" marL="2286000" marR="0" rtl="0" algn="l">
              <a:lnSpc>
                <a:spcPct val="90000"/>
              </a:lnSpc>
              <a:spcBef>
                <a:spcPts val="1080"/>
              </a:spcBef>
              <a:spcAft>
                <a:spcPts val="0"/>
              </a:spcAft>
              <a:buClr>
                <a:schemeClr val="accent1"/>
              </a:buClr>
              <a:buSzPts val="3780"/>
              <a:buFont typeface="Calibri"/>
              <a:buChar char="◦"/>
              <a:defRPr b="0" i="0" sz="3780" u="none" cap="none" strike="noStrike">
                <a:solidFill>
                  <a:srgbClr val="3F3F3F"/>
                </a:solidFill>
                <a:latin typeface="Arial"/>
                <a:ea typeface="Arial"/>
                <a:cs typeface="Arial"/>
                <a:sym typeface="Arial"/>
              </a:defRPr>
            </a:lvl5pPr>
            <a:lvl6pPr indent="-468629" lvl="5" marL="2743200" marR="0" rtl="0" algn="l">
              <a:lnSpc>
                <a:spcPct val="90000"/>
              </a:lnSpc>
              <a:spcBef>
                <a:spcPts val="1080"/>
              </a:spcBef>
              <a:spcAft>
                <a:spcPts val="0"/>
              </a:spcAft>
              <a:buClr>
                <a:schemeClr val="accent1"/>
              </a:buClr>
              <a:buSzPts val="3780"/>
              <a:buFont typeface="Calibri"/>
              <a:buChar char="◦"/>
              <a:defRPr b="0" i="0" sz="3780" u="none" cap="none" strike="noStrike">
                <a:solidFill>
                  <a:srgbClr val="3F3F3F"/>
                </a:solidFill>
                <a:latin typeface="Arial"/>
                <a:ea typeface="Arial"/>
                <a:cs typeface="Arial"/>
                <a:sym typeface="Arial"/>
              </a:defRPr>
            </a:lvl6pPr>
            <a:lvl7pPr indent="-468629" lvl="6" marL="3200400" marR="0" rtl="0" algn="l">
              <a:lnSpc>
                <a:spcPct val="90000"/>
              </a:lnSpc>
              <a:spcBef>
                <a:spcPts val="1080"/>
              </a:spcBef>
              <a:spcAft>
                <a:spcPts val="0"/>
              </a:spcAft>
              <a:buClr>
                <a:schemeClr val="accent1"/>
              </a:buClr>
              <a:buSzPts val="3780"/>
              <a:buFont typeface="Calibri"/>
              <a:buChar char="◦"/>
              <a:defRPr b="0" i="0" sz="3780" u="none" cap="none" strike="noStrike">
                <a:solidFill>
                  <a:srgbClr val="3F3F3F"/>
                </a:solidFill>
                <a:latin typeface="Arial"/>
                <a:ea typeface="Arial"/>
                <a:cs typeface="Arial"/>
                <a:sym typeface="Arial"/>
              </a:defRPr>
            </a:lvl7pPr>
            <a:lvl8pPr indent="-468629" lvl="7" marL="3657600" marR="0" rtl="0" algn="l">
              <a:lnSpc>
                <a:spcPct val="90000"/>
              </a:lnSpc>
              <a:spcBef>
                <a:spcPts val="1080"/>
              </a:spcBef>
              <a:spcAft>
                <a:spcPts val="0"/>
              </a:spcAft>
              <a:buClr>
                <a:schemeClr val="accent1"/>
              </a:buClr>
              <a:buSzPts val="3780"/>
              <a:buFont typeface="Calibri"/>
              <a:buChar char="◦"/>
              <a:defRPr b="0" i="0" sz="3780" u="none" cap="none" strike="noStrike">
                <a:solidFill>
                  <a:srgbClr val="3F3F3F"/>
                </a:solidFill>
                <a:latin typeface="Arial"/>
                <a:ea typeface="Arial"/>
                <a:cs typeface="Arial"/>
                <a:sym typeface="Arial"/>
              </a:defRPr>
            </a:lvl8pPr>
            <a:lvl9pPr indent="-468629" lvl="8" marL="4114800" marR="0" rtl="0" algn="l">
              <a:lnSpc>
                <a:spcPct val="90000"/>
              </a:lnSpc>
              <a:spcBef>
                <a:spcPts val="1080"/>
              </a:spcBef>
              <a:spcAft>
                <a:spcPts val="1080"/>
              </a:spcAft>
              <a:buClr>
                <a:schemeClr val="accent1"/>
              </a:buClr>
              <a:buSzPts val="3780"/>
              <a:buFont typeface="Calibri"/>
              <a:buChar char="◦"/>
              <a:defRPr b="0" i="0" sz="3780" u="none" cap="none" strike="noStrike">
                <a:solidFill>
                  <a:srgbClr val="3F3F3F"/>
                </a:solidFill>
                <a:latin typeface="Arial"/>
                <a:ea typeface="Arial"/>
                <a:cs typeface="Arial"/>
                <a:sym typeface="Arial"/>
              </a:defRPr>
            </a:lvl9pPr>
          </a:lstStyle>
          <a:p/>
        </p:txBody>
      </p:sp>
      <p:cxnSp>
        <p:nvCxnSpPr>
          <p:cNvPr id="14" name="Google Shape;14;p2"/>
          <p:cNvCxnSpPr/>
          <p:nvPr/>
        </p:nvCxnSpPr>
        <p:spPr>
          <a:xfrm>
            <a:off x="4279392" y="7072721"/>
            <a:ext cx="35881056" cy="0"/>
          </a:xfrm>
          <a:prstGeom prst="straightConnector1">
            <a:avLst/>
          </a:prstGeom>
          <a:noFill/>
          <a:ln cap="flat" cmpd="sng" w="9525">
            <a:solidFill>
              <a:srgbClr val="7F7F7F"/>
            </a:solidFill>
            <a:prstDash val="solid"/>
            <a:round/>
            <a:headEnd len="sm" w="sm" type="none"/>
            <a:tailEnd len="sm" w="sm" type="none"/>
          </a:ln>
        </p:spPr>
      </p:cxnSp>
      <p:pic>
        <p:nvPicPr>
          <p:cNvPr id="15" name="Google Shape;15;p2"/>
          <p:cNvPicPr preferRelativeResize="0"/>
          <p:nvPr/>
        </p:nvPicPr>
        <p:blipFill rotWithShape="1">
          <a:blip r:embed="rId1">
            <a:alphaModFix/>
          </a:blip>
          <a:srcRect b="0" l="0" r="0" t="0"/>
          <a:stretch/>
        </p:blipFill>
        <p:spPr>
          <a:xfrm>
            <a:off x="1093092" y="42107337"/>
            <a:ext cx="2857118" cy="15670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11" Type="http://schemas.openxmlformats.org/officeDocument/2006/relationships/image" Target="../media/image12.png"/><Relationship Id="rId10"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28576" y="-177799"/>
            <a:ext cx="44091225" cy="6371622"/>
          </a:xfrm>
          <a:prstGeom prst="rect">
            <a:avLst/>
          </a:prstGeom>
          <a:gradFill>
            <a:gsLst>
              <a:gs pos="0">
                <a:srgbClr val="104254"/>
              </a:gs>
              <a:gs pos="50000">
                <a:srgbClr val="185E7A"/>
              </a:gs>
              <a:gs pos="100000">
                <a:srgbClr val="1E729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6452">
              <a:solidFill>
                <a:schemeClr val="lt1"/>
              </a:solidFill>
              <a:latin typeface="Arial"/>
              <a:ea typeface="Arial"/>
              <a:cs typeface="Arial"/>
              <a:sym typeface="Arial"/>
            </a:endParaRPr>
          </a:p>
        </p:txBody>
      </p:sp>
      <p:pic>
        <p:nvPicPr>
          <p:cNvPr id="29" name="Google Shape;29;p1"/>
          <p:cNvPicPr preferRelativeResize="0"/>
          <p:nvPr/>
        </p:nvPicPr>
        <p:blipFill rotWithShape="1">
          <a:blip r:embed="rId3">
            <a:alphaModFix/>
          </a:blip>
          <a:srcRect b="0" l="0" r="0" t="0"/>
          <a:stretch/>
        </p:blipFill>
        <p:spPr>
          <a:xfrm>
            <a:off x="33052207" y="486692"/>
            <a:ext cx="9971315" cy="3260374"/>
          </a:xfrm>
          <a:prstGeom prst="rect">
            <a:avLst/>
          </a:prstGeom>
          <a:noFill/>
          <a:ln>
            <a:noFill/>
          </a:ln>
        </p:spPr>
      </p:pic>
      <p:sp>
        <p:nvSpPr>
          <p:cNvPr id="30" name="Google Shape;30;p1"/>
          <p:cNvSpPr txBox="1"/>
          <p:nvPr/>
        </p:nvSpPr>
        <p:spPr>
          <a:xfrm>
            <a:off x="5640856" y="1098215"/>
            <a:ext cx="22432068" cy="1851651"/>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0"/>
              </a:spcBef>
              <a:spcAft>
                <a:spcPts val="0"/>
              </a:spcAft>
              <a:buClr>
                <a:schemeClr val="accent1"/>
              </a:buClr>
              <a:buSzPts val="8000"/>
              <a:buFont typeface="Calibri"/>
              <a:buNone/>
            </a:pPr>
            <a:r>
              <a:rPr b="1" lang="en-US" sz="8000" cap="none">
                <a:solidFill>
                  <a:schemeClr val="lt1"/>
                </a:solidFill>
                <a:latin typeface="Arial"/>
                <a:ea typeface="Arial"/>
                <a:cs typeface="Arial"/>
                <a:sym typeface="Arial"/>
              </a:rPr>
              <a:t>ONE-SIDED COMMUNICATION IN MPI</a:t>
            </a:r>
            <a:endParaRPr b="1" sz="8000" cap="none">
              <a:solidFill>
                <a:schemeClr val="lt1"/>
              </a:solidFill>
              <a:latin typeface="Arial"/>
              <a:ea typeface="Arial"/>
              <a:cs typeface="Arial"/>
              <a:sym typeface="Arial"/>
            </a:endParaRPr>
          </a:p>
        </p:txBody>
      </p:sp>
      <p:sp>
        <p:nvSpPr>
          <p:cNvPr id="31" name="Google Shape;31;p1"/>
          <p:cNvSpPr txBox="1"/>
          <p:nvPr/>
        </p:nvSpPr>
        <p:spPr>
          <a:xfrm>
            <a:off x="5372284" y="3438545"/>
            <a:ext cx="2198518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Arial"/>
                <a:ea typeface="Arial"/>
                <a:cs typeface="Arial"/>
                <a:sym typeface="Arial"/>
              </a:rPr>
              <a:t>Meiling Traeger &amp; Damian Franco</a:t>
            </a:r>
            <a:endParaRPr/>
          </a:p>
        </p:txBody>
      </p:sp>
      <p:sp>
        <p:nvSpPr>
          <p:cNvPr id="32" name="Google Shape;32;p1"/>
          <p:cNvSpPr txBox="1"/>
          <p:nvPr/>
        </p:nvSpPr>
        <p:spPr>
          <a:xfrm>
            <a:off x="5280844" y="4492510"/>
            <a:ext cx="2198518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CS 542 – Introduction to Parallel Processing</a:t>
            </a:r>
            <a:endParaRPr/>
          </a:p>
        </p:txBody>
      </p:sp>
      <p:sp>
        <p:nvSpPr>
          <p:cNvPr id="33" name="Google Shape;33;p1"/>
          <p:cNvSpPr txBox="1"/>
          <p:nvPr/>
        </p:nvSpPr>
        <p:spPr>
          <a:xfrm>
            <a:off x="1095923" y="6444520"/>
            <a:ext cx="41722608" cy="1477287"/>
          </a:xfrm>
          <a:prstGeom prst="rect">
            <a:avLst/>
          </a:prstGeom>
          <a:solidFill>
            <a:srgbClr val="D8D8D8"/>
          </a:solidFill>
          <a:ln cap="flat" cmpd="sng" w="28575">
            <a:solidFill>
              <a:srgbClr val="3F3F3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000">
                <a:solidFill>
                  <a:srgbClr val="000000"/>
                </a:solidFill>
                <a:latin typeface="Arial"/>
                <a:ea typeface="Arial"/>
                <a:cs typeface="Arial"/>
                <a:sym typeface="Arial"/>
              </a:rPr>
              <a:t>Background</a:t>
            </a:r>
            <a:r>
              <a:rPr lang="en-US" sz="3000">
                <a:solidFill>
                  <a:srgbClr val="000000"/>
                </a:solidFill>
                <a:latin typeface="Arial"/>
                <a:ea typeface="Arial"/>
                <a:cs typeface="Arial"/>
                <a:sym typeface="Arial"/>
              </a:rPr>
              <a:t>: In the context of the Message Passing Interface (MPI), one-sided communication refers to a set of communication routines that allow a process to access the memory of another process without the need for explicit communication or synchronization between both processes, hence one-sided. This can be useful for optimizing communication patterns in parallel programs. One-sided communication routines in MPI include routines for putting data into a remote memory location, getting data from a remote memory location, and performing remote memory operations such as atomic updates and memory fence operations.</a:t>
            </a:r>
            <a:endParaRPr sz="3000">
              <a:solidFill>
                <a:srgbClr val="000000"/>
              </a:solidFill>
              <a:latin typeface="Cambria"/>
              <a:ea typeface="Cambria"/>
              <a:cs typeface="Cambria"/>
              <a:sym typeface="Cambria"/>
            </a:endParaRPr>
          </a:p>
        </p:txBody>
      </p:sp>
      <p:sp>
        <p:nvSpPr>
          <p:cNvPr id="34" name="Google Shape;34;p1"/>
          <p:cNvSpPr/>
          <p:nvPr/>
        </p:nvSpPr>
        <p:spPr>
          <a:xfrm>
            <a:off x="1108929" y="8376443"/>
            <a:ext cx="41830360" cy="464228"/>
          </a:xfrm>
          <a:prstGeom prst="roundRect">
            <a:avLst>
              <a:gd fmla="val 16667" name="adj"/>
            </a:avLst>
          </a:prstGeom>
          <a:solidFill>
            <a:srgbClr val="266F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600">
              <a:solidFill>
                <a:srgbClr val="FFFFFF"/>
              </a:solidFill>
              <a:latin typeface="Arial"/>
              <a:ea typeface="Arial"/>
              <a:cs typeface="Arial"/>
              <a:sym typeface="Arial"/>
            </a:endParaRPr>
          </a:p>
        </p:txBody>
      </p:sp>
      <p:cxnSp>
        <p:nvCxnSpPr>
          <p:cNvPr id="35" name="Google Shape;35;p1"/>
          <p:cNvCxnSpPr/>
          <p:nvPr/>
        </p:nvCxnSpPr>
        <p:spPr>
          <a:xfrm>
            <a:off x="1226748" y="23998966"/>
            <a:ext cx="41256552" cy="1"/>
          </a:xfrm>
          <a:prstGeom prst="straightConnector1">
            <a:avLst/>
          </a:prstGeom>
          <a:noFill/>
          <a:ln cap="flat" cmpd="sng" w="76200">
            <a:solidFill>
              <a:schemeClr val="accent1"/>
            </a:solidFill>
            <a:prstDash val="solid"/>
            <a:round/>
            <a:headEnd len="sm" w="sm" type="none"/>
            <a:tailEnd len="sm" w="sm" type="none"/>
          </a:ln>
        </p:spPr>
      </p:cxnSp>
      <p:sp>
        <p:nvSpPr>
          <p:cNvPr id="36" name="Google Shape;36;p1"/>
          <p:cNvSpPr txBox="1"/>
          <p:nvPr/>
        </p:nvSpPr>
        <p:spPr>
          <a:xfrm>
            <a:off x="3745035" y="8967567"/>
            <a:ext cx="83263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2"/>
                </a:solidFill>
                <a:latin typeface="Arial"/>
                <a:ea typeface="Arial"/>
                <a:cs typeface="Arial"/>
                <a:sym typeface="Arial"/>
              </a:rPr>
              <a:t>Basic Components</a:t>
            </a:r>
            <a:endParaRPr/>
          </a:p>
        </p:txBody>
      </p:sp>
      <p:cxnSp>
        <p:nvCxnSpPr>
          <p:cNvPr id="37" name="Google Shape;37;p1"/>
          <p:cNvCxnSpPr/>
          <p:nvPr/>
        </p:nvCxnSpPr>
        <p:spPr>
          <a:xfrm>
            <a:off x="14496978" y="9479280"/>
            <a:ext cx="0" cy="14256363"/>
          </a:xfrm>
          <a:prstGeom prst="straightConnector1">
            <a:avLst/>
          </a:prstGeom>
          <a:noFill/>
          <a:ln cap="flat" cmpd="sng" w="76200">
            <a:solidFill>
              <a:schemeClr val="accent1"/>
            </a:solidFill>
            <a:prstDash val="solid"/>
            <a:round/>
            <a:headEnd len="sm" w="sm" type="none"/>
            <a:tailEnd len="sm" w="sm" type="none"/>
          </a:ln>
        </p:spPr>
      </p:cxnSp>
      <p:sp>
        <p:nvSpPr>
          <p:cNvPr id="38" name="Google Shape;38;p1"/>
          <p:cNvSpPr txBox="1"/>
          <p:nvPr/>
        </p:nvSpPr>
        <p:spPr>
          <a:xfrm>
            <a:off x="32995732" y="8930787"/>
            <a:ext cx="682712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2"/>
                </a:solidFill>
                <a:latin typeface="Arial"/>
                <a:ea typeface="Arial"/>
                <a:cs typeface="Arial"/>
                <a:sym typeface="Arial"/>
              </a:rPr>
              <a:t>Synchronization</a:t>
            </a:r>
            <a:endParaRPr/>
          </a:p>
        </p:txBody>
      </p:sp>
      <p:sp>
        <p:nvSpPr>
          <p:cNvPr id="39" name="Google Shape;39;p1"/>
          <p:cNvSpPr txBox="1"/>
          <p:nvPr/>
        </p:nvSpPr>
        <p:spPr>
          <a:xfrm>
            <a:off x="1679996" y="10390207"/>
            <a:ext cx="11839582" cy="304698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Remote memory access (RMA) operations, which allow a process to access the memory of another process without the need for explicit communication or synchronization.</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Window objects, which are data structures that define the memory region that can be accessed by other processes using RMA operations.</a:t>
            </a:r>
            <a:endParaRPr/>
          </a:p>
        </p:txBody>
      </p:sp>
      <p:sp>
        <p:nvSpPr>
          <p:cNvPr id="40" name="Google Shape;40;p1"/>
          <p:cNvSpPr txBox="1"/>
          <p:nvPr/>
        </p:nvSpPr>
        <p:spPr>
          <a:xfrm>
            <a:off x="29497053" y="11999859"/>
            <a:ext cx="7176109" cy="1092606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Fence synchronization pattern has a "fence" is inserted into the communication flow between the processes. This fence acts as a barrier that prevents any processes from continuing until all the processes have reached the fence and signaled that they are ready to continue.</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Post-start-complete-wait (PSCW) refers to a pattern of communication in which one process sends a message to another process, and then waits for a response before continuing.</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Lock/unlock synchronization states that each process must first "lock" the shared resource before it can access it. Once the process has finished using the resource, it must then "unlock" it, which allows other processes to access the resource.</a:t>
            </a:r>
            <a:endParaRPr/>
          </a:p>
        </p:txBody>
      </p:sp>
      <p:sp>
        <p:nvSpPr>
          <p:cNvPr id="41" name="Google Shape;41;p1"/>
          <p:cNvSpPr txBox="1"/>
          <p:nvPr/>
        </p:nvSpPr>
        <p:spPr>
          <a:xfrm>
            <a:off x="15602737" y="10211469"/>
            <a:ext cx="12495503" cy="69865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3200">
                <a:solidFill>
                  <a:schemeClr val="dk1"/>
                </a:solidFill>
                <a:latin typeface="Arial"/>
                <a:ea typeface="Arial"/>
                <a:cs typeface="Arial"/>
                <a:sym typeface="Arial"/>
              </a:rPr>
              <a:t>MPI Window</a:t>
            </a:r>
            <a:endParaRPr/>
          </a:p>
          <a:p>
            <a:pPr indent="0" lvl="0" marL="0" marR="0" rtl="0" algn="just">
              <a:spcBef>
                <a:spcPts val="0"/>
              </a:spcBef>
              <a:spcAft>
                <a:spcPts val="0"/>
              </a:spcAft>
              <a:buNone/>
            </a:pPr>
            <a:r>
              <a:rPr lang="en-US" sz="3200">
                <a:solidFill>
                  <a:schemeClr val="dk1"/>
                </a:solidFill>
                <a:latin typeface="Arial"/>
                <a:ea typeface="Arial"/>
                <a:cs typeface="Arial"/>
                <a:sym typeface="Arial"/>
              </a:rPr>
              <a:t>An MPI Window, MPI_Win_create, is a memory region that is shared by multiple MPI processes and can be accessed directly by those processes without sending and receiving messages. </a:t>
            </a:r>
            <a:endParaRPr/>
          </a:p>
          <a:p>
            <a:pPr indent="0" lvl="0" marL="0" marR="0" rtl="0" algn="just">
              <a:spcBef>
                <a:spcPts val="0"/>
              </a:spcBef>
              <a:spcAft>
                <a:spcPts val="0"/>
              </a:spcAft>
              <a:buNone/>
            </a:pPr>
            <a:r>
              <a:rPr b="1" i="1" lang="en-US" sz="3200">
                <a:solidFill>
                  <a:schemeClr val="dk1"/>
                </a:solidFill>
                <a:latin typeface="Arial"/>
                <a:ea typeface="Arial"/>
                <a:cs typeface="Arial"/>
                <a:sym typeface="Arial"/>
              </a:rPr>
              <a:t>MPI_Put</a:t>
            </a:r>
            <a:endParaRPr b="1" i="1" sz="3200">
              <a:solidFill>
                <a:schemeClr val="dk1"/>
              </a:solidFill>
              <a:latin typeface="Arial"/>
              <a:ea typeface="Arial"/>
              <a:cs typeface="Arial"/>
              <a:sym typeface="Arial"/>
            </a:endParaRPr>
          </a:p>
          <a:p>
            <a:pPr indent="0" lvl="0" marL="0" marR="0" rtl="0" algn="just">
              <a:spcBef>
                <a:spcPts val="0"/>
              </a:spcBef>
              <a:spcAft>
                <a:spcPts val="0"/>
              </a:spcAft>
              <a:buNone/>
            </a:pPr>
            <a:r>
              <a:rPr lang="en-US" sz="3200">
                <a:solidFill>
                  <a:schemeClr val="dk1"/>
                </a:solidFill>
                <a:latin typeface="Arial"/>
                <a:ea typeface="Arial"/>
                <a:cs typeface="Arial"/>
                <a:sym typeface="Arial"/>
              </a:rPr>
              <a:t>MPI_Put allows one process directly accessing the memory of another process without sending and receiving message. The process can write data directly to the memory of another process, which can be more efficient than sending and receiving messages.</a:t>
            </a:r>
            <a:endParaRPr/>
          </a:p>
          <a:p>
            <a:pPr indent="0" lvl="0" marL="0" marR="0" rtl="0" algn="just">
              <a:spcBef>
                <a:spcPts val="0"/>
              </a:spcBef>
              <a:spcAft>
                <a:spcPts val="0"/>
              </a:spcAft>
              <a:buNone/>
            </a:pPr>
            <a:r>
              <a:rPr b="1" i="1" lang="en-US" sz="3200">
                <a:solidFill>
                  <a:schemeClr val="dk1"/>
                </a:solidFill>
                <a:latin typeface="Arial"/>
                <a:ea typeface="Arial"/>
                <a:cs typeface="Arial"/>
                <a:sym typeface="Arial"/>
              </a:rPr>
              <a:t>MPI_Get </a:t>
            </a:r>
            <a:endParaRPr/>
          </a:p>
          <a:p>
            <a:pPr indent="0" lvl="0" marL="0" marR="0" rtl="0" algn="just">
              <a:spcBef>
                <a:spcPts val="0"/>
              </a:spcBef>
              <a:spcAft>
                <a:spcPts val="0"/>
              </a:spcAft>
              <a:buNone/>
            </a:pPr>
            <a:r>
              <a:rPr lang="en-US" sz="3200">
                <a:solidFill>
                  <a:schemeClr val="dk1"/>
                </a:solidFill>
                <a:latin typeface="Arial"/>
                <a:ea typeface="Arial"/>
                <a:cs typeface="Arial"/>
                <a:sym typeface="Arial"/>
              </a:rPr>
              <a:t>MPI_Get involves one process directly accessing the memory of another process without sending and receiving messages. The process can read data directly from the memory of another process, which can be more efficient than sending and receiving messages.</a:t>
            </a:r>
            <a:endParaRPr/>
          </a:p>
        </p:txBody>
      </p:sp>
      <p:sp>
        <p:nvSpPr>
          <p:cNvPr id="42" name="Google Shape;42;p1"/>
          <p:cNvSpPr txBox="1"/>
          <p:nvPr/>
        </p:nvSpPr>
        <p:spPr>
          <a:xfrm>
            <a:off x="19480176" y="8961266"/>
            <a:ext cx="535082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2"/>
                </a:solidFill>
                <a:latin typeface="Arial"/>
                <a:ea typeface="Arial"/>
                <a:cs typeface="Arial"/>
                <a:sym typeface="Arial"/>
              </a:rPr>
              <a:t>Notable API</a:t>
            </a:r>
            <a:endParaRPr/>
          </a:p>
        </p:txBody>
      </p:sp>
      <p:sp>
        <p:nvSpPr>
          <p:cNvPr id="43" name="Google Shape;43;p1"/>
          <p:cNvSpPr txBox="1"/>
          <p:nvPr/>
        </p:nvSpPr>
        <p:spPr>
          <a:xfrm>
            <a:off x="1019723" y="24088977"/>
            <a:ext cx="95867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2"/>
                </a:solidFill>
                <a:latin typeface="Arial"/>
                <a:ea typeface="Arial"/>
                <a:cs typeface="Arial"/>
                <a:sym typeface="Arial"/>
              </a:rPr>
              <a:t>Implementation</a:t>
            </a:r>
            <a:endParaRPr/>
          </a:p>
        </p:txBody>
      </p:sp>
      <p:sp>
        <p:nvSpPr>
          <p:cNvPr id="44" name="Google Shape;44;p1"/>
          <p:cNvSpPr txBox="1"/>
          <p:nvPr/>
        </p:nvSpPr>
        <p:spPr>
          <a:xfrm>
            <a:off x="31478853" y="24315424"/>
            <a:ext cx="109485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u="sng">
                <a:solidFill>
                  <a:schemeClr val="dk2"/>
                </a:solidFill>
                <a:latin typeface="Arial"/>
                <a:ea typeface="Arial"/>
                <a:cs typeface="Arial"/>
                <a:sym typeface="Arial"/>
              </a:rPr>
              <a:t>Dense matrix-matrix multiplication performance:</a:t>
            </a:r>
            <a:endParaRPr/>
          </a:p>
        </p:txBody>
      </p:sp>
      <p:sp>
        <p:nvSpPr>
          <p:cNvPr id="45" name="Google Shape;45;p1"/>
          <p:cNvSpPr txBox="1"/>
          <p:nvPr/>
        </p:nvSpPr>
        <p:spPr>
          <a:xfrm>
            <a:off x="31478852" y="25011138"/>
            <a:ext cx="1094857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4000" u="sng">
                <a:solidFill>
                  <a:schemeClr val="dk2"/>
                </a:solidFill>
                <a:latin typeface="Arial"/>
                <a:ea typeface="Arial"/>
                <a:cs typeface="Arial"/>
                <a:sym typeface="Arial"/>
              </a:rPr>
              <a:t>One-sided communication vs. two-sided communication</a:t>
            </a:r>
            <a:endParaRPr/>
          </a:p>
        </p:txBody>
      </p:sp>
      <p:sp>
        <p:nvSpPr>
          <p:cNvPr id="46" name="Google Shape;46;p1"/>
          <p:cNvSpPr txBox="1"/>
          <p:nvPr/>
        </p:nvSpPr>
        <p:spPr>
          <a:xfrm>
            <a:off x="1095921" y="25365080"/>
            <a:ext cx="2888310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Our team developed an implementation of a dense matrix-matrix multiplication example using only one-sided communication. After implementation we then wanted to compare performances between dense matrix-matrix multiplication with one-sided communication and two-sided communication. The steps are shown below in the flow chart. </a:t>
            </a:r>
            <a:endParaRPr/>
          </a:p>
        </p:txBody>
      </p:sp>
      <p:sp>
        <p:nvSpPr>
          <p:cNvPr id="47" name="Google Shape;47;p1"/>
          <p:cNvSpPr/>
          <p:nvPr/>
        </p:nvSpPr>
        <p:spPr>
          <a:xfrm>
            <a:off x="14286" y="38994344"/>
            <a:ext cx="43891199" cy="49191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58">
              <a:solidFill>
                <a:schemeClr val="dk1"/>
              </a:solidFill>
              <a:latin typeface="Arial"/>
              <a:ea typeface="Arial"/>
              <a:cs typeface="Arial"/>
              <a:sym typeface="Arial"/>
            </a:endParaRPr>
          </a:p>
        </p:txBody>
      </p:sp>
      <p:sp>
        <p:nvSpPr>
          <p:cNvPr id="48" name="Google Shape;48;p1"/>
          <p:cNvSpPr txBox="1"/>
          <p:nvPr/>
        </p:nvSpPr>
        <p:spPr>
          <a:xfrm>
            <a:off x="1108929" y="38965808"/>
            <a:ext cx="95867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2"/>
                </a:solidFill>
                <a:latin typeface="Arial"/>
                <a:ea typeface="Arial"/>
                <a:cs typeface="Arial"/>
                <a:sym typeface="Arial"/>
              </a:rPr>
              <a:t>Conclusion</a:t>
            </a:r>
            <a:endParaRPr sz="7200">
              <a:solidFill>
                <a:schemeClr val="dk2"/>
              </a:solidFill>
              <a:latin typeface="Arial"/>
              <a:ea typeface="Arial"/>
              <a:cs typeface="Arial"/>
              <a:sym typeface="Arial"/>
            </a:endParaRPr>
          </a:p>
        </p:txBody>
      </p:sp>
      <p:sp>
        <p:nvSpPr>
          <p:cNvPr id="49" name="Google Shape;49;p1"/>
          <p:cNvSpPr txBox="1"/>
          <p:nvPr/>
        </p:nvSpPr>
        <p:spPr>
          <a:xfrm>
            <a:off x="1108929" y="40096138"/>
            <a:ext cx="12313713" cy="353943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One-sided communication can be useful in situations where a process needs to access data that is stored in the memory of another process but does not need to synchronize with that process.</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Two-sided communication could have some possible synchronization overhead and one-sided communication can reduce synchronization and improve performance.</a:t>
            </a:r>
            <a:endParaRPr/>
          </a:p>
        </p:txBody>
      </p:sp>
      <p:sp>
        <p:nvSpPr>
          <p:cNvPr id="50" name="Google Shape;50;p1"/>
          <p:cNvSpPr txBox="1"/>
          <p:nvPr/>
        </p:nvSpPr>
        <p:spPr>
          <a:xfrm>
            <a:off x="32900692" y="38989768"/>
            <a:ext cx="501582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2"/>
                </a:solidFill>
                <a:latin typeface="Arial"/>
                <a:ea typeface="Arial"/>
                <a:cs typeface="Arial"/>
                <a:sym typeface="Arial"/>
              </a:rPr>
              <a:t>References</a:t>
            </a:r>
            <a:endParaRPr sz="7200">
              <a:solidFill>
                <a:schemeClr val="dk2"/>
              </a:solidFill>
              <a:latin typeface="Arial"/>
              <a:ea typeface="Arial"/>
              <a:cs typeface="Arial"/>
              <a:sym typeface="Arial"/>
            </a:endParaRPr>
          </a:p>
        </p:txBody>
      </p:sp>
      <p:sp>
        <p:nvSpPr>
          <p:cNvPr id="51" name="Google Shape;51;p1"/>
          <p:cNvSpPr txBox="1"/>
          <p:nvPr/>
        </p:nvSpPr>
        <p:spPr>
          <a:xfrm>
            <a:off x="32850453" y="40117042"/>
            <a:ext cx="10088836" cy="378565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Lecture 34 &amp;35: One-sided Communication in MPI, William Gropp, University of Illinois Urbana-Champaign, https://wgropp.cs.illinois.edu/courses/cs598-s15/lectures/lecture34.pdf</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One-Sided Interface for Matrix Operations using MPI-3 RMA: A Case Study with Elemental. Washington State University School of Electrical Engineering and Computer Science</a:t>
            </a:r>
            <a:endParaRPr/>
          </a:p>
        </p:txBody>
      </p:sp>
      <p:sp>
        <p:nvSpPr>
          <p:cNvPr id="52" name="Google Shape;52;p1"/>
          <p:cNvSpPr txBox="1"/>
          <p:nvPr/>
        </p:nvSpPr>
        <p:spPr>
          <a:xfrm>
            <a:off x="15456815" y="39442232"/>
            <a:ext cx="12313713"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3200">
              <a:solidFill>
                <a:schemeClr val="dk1"/>
              </a:solidFill>
              <a:latin typeface="Arial"/>
              <a:ea typeface="Arial"/>
              <a:cs typeface="Arial"/>
              <a:sym typeface="Arial"/>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One-sided communication allows for more efficient data transfer and can improve the performance of the overall multiplication operation but does not show significant performance improvements for dense matrix-matrix multiplication.</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Performance always depends on the implementation of the operations one is trying to perform, not based on the various MPI communication options.</a:t>
            </a:r>
            <a:endParaRPr/>
          </a:p>
          <a:p>
            <a:pPr indent="-254000" lvl="0" marL="457200" marR="0" rtl="0" algn="just">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a:p>
            <a:pPr indent="-254000" lvl="0" marL="457200" marR="0" rtl="0" algn="just">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a:p>
            <a:pPr indent="-254000" lvl="0" marL="457200" marR="0" rtl="0" algn="just">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cxnSp>
        <p:nvCxnSpPr>
          <p:cNvPr id="53" name="Google Shape;53;p1"/>
          <p:cNvCxnSpPr/>
          <p:nvPr/>
        </p:nvCxnSpPr>
        <p:spPr>
          <a:xfrm>
            <a:off x="1211611" y="38989768"/>
            <a:ext cx="41256552" cy="1"/>
          </a:xfrm>
          <a:prstGeom prst="straightConnector1">
            <a:avLst/>
          </a:prstGeom>
          <a:noFill/>
          <a:ln cap="flat" cmpd="sng" w="76200">
            <a:solidFill>
              <a:schemeClr val="accent1"/>
            </a:solidFill>
            <a:prstDash val="solid"/>
            <a:round/>
            <a:headEnd len="sm" w="sm" type="none"/>
            <a:tailEnd len="sm" w="sm" type="none"/>
          </a:ln>
        </p:spPr>
      </p:cxnSp>
      <p:cxnSp>
        <p:nvCxnSpPr>
          <p:cNvPr id="54" name="Google Shape;54;p1"/>
          <p:cNvCxnSpPr/>
          <p:nvPr/>
        </p:nvCxnSpPr>
        <p:spPr>
          <a:xfrm>
            <a:off x="29128218" y="9479280"/>
            <a:ext cx="213380" cy="14410366"/>
          </a:xfrm>
          <a:prstGeom prst="straightConnector1">
            <a:avLst/>
          </a:prstGeom>
          <a:noFill/>
          <a:ln cap="flat" cmpd="sng" w="76200">
            <a:solidFill>
              <a:schemeClr val="accent1"/>
            </a:solidFill>
            <a:prstDash val="solid"/>
            <a:round/>
            <a:headEnd len="sm" w="sm" type="none"/>
            <a:tailEnd len="sm" w="sm" type="none"/>
          </a:ln>
        </p:spPr>
      </p:cxnSp>
      <p:cxnSp>
        <p:nvCxnSpPr>
          <p:cNvPr id="55" name="Google Shape;55;p1"/>
          <p:cNvCxnSpPr/>
          <p:nvPr/>
        </p:nvCxnSpPr>
        <p:spPr>
          <a:xfrm>
            <a:off x="31844167" y="38982432"/>
            <a:ext cx="0" cy="4653136"/>
          </a:xfrm>
          <a:prstGeom prst="straightConnector1">
            <a:avLst/>
          </a:prstGeom>
          <a:noFill/>
          <a:ln cap="flat" cmpd="sng" w="76200">
            <a:solidFill>
              <a:schemeClr val="accent1"/>
            </a:solidFill>
            <a:prstDash val="solid"/>
            <a:round/>
            <a:headEnd len="sm" w="sm" type="none"/>
            <a:tailEnd len="sm" w="sm" type="none"/>
          </a:ln>
        </p:spPr>
      </p:cxnSp>
      <p:pic>
        <p:nvPicPr>
          <p:cNvPr id="56" name="Google Shape;56;p1"/>
          <p:cNvPicPr preferRelativeResize="0"/>
          <p:nvPr/>
        </p:nvPicPr>
        <p:blipFill rotWithShape="1">
          <a:blip r:embed="rId4">
            <a:alphaModFix/>
          </a:blip>
          <a:srcRect b="0" l="0" r="0" t="0"/>
          <a:stretch/>
        </p:blipFill>
        <p:spPr>
          <a:xfrm>
            <a:off x="1638505" y="13533488"/>
            <a:ext cx="12054113" cy="4401410"/>
          </a:xfrm>
          <a:prstGeom prst="rect">
            <a:avLst/>
          </a:prstGeom>
          <a:noFill/>
          <a:ln>
            <a:noFill/>
          </a:ln>
        </p:spPr>
      </p:pic>
      <p:sp>
        <p:nvSpPr>
          <p:cNvPr id="57" name="Google Shape;57;p1"/>
          <p:cNvSpPr txBox="1"/>
          <p:nvPr/>
        </p:nvSpPr>
        <p:spPr>
          <a:xfrm>
            <a:off x="1889877" y="20989851"/>
            <a:ext cx="11629701" cy="2400657"/>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RMA communication calls, which are the routines that processes use to perform RMA operations on the memory of other processes.</a:t>
            </a:r>
            <a:endParaRPr/>
          </a:p>
          <a:p>
            <a:pPr indent="-457200" lvl="0" marL="457200" marR="0" rtl="0" algn="just">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Memory synchronization modes, which are used to ensure that RMA operations are performed in a specified order.</a:t>
            </a:r>
            <a:endParaRPr/>
          </a:p>
        </p:txBody>
      </p:sp>
      <p:pic>
        <p:nvPicPr>
          <p:cNvPr id="58" name="Google Shape;58;p1"/>
          <p:cNvPicPr preferRelativeResize="0"/>
          <p:nvPr/>
        </p:nvPicPr>
        <p:blipFill rotWithShape="1">
          <a:blip r:embed="rId5">
            <a:alphaModFix/>
          </a:blip>
          <a:srcRect b="0" l="0" r="0" t="0"/>
          <a:stretch/>
        </p:blipFill>
        <p:spPr>
          <a:xfrm>
            <a:off x="1679997" y="18044040"/>
            <a:ext cx="12046962" cy="2511497"/>
          </a:xfrm>
          <a:prstGeom prst="rect">
            <a:avLst/>
          </a:prstGeom>
          <a:noFill/>
          <a:ln>
            <a:noFill/>
          </a:ln>
        </p:spPr>
      </p:pic>
      <p:pic>
        <p:nvPicPr>
          <p:cNvPr id="59" name="Google Shape;59;p1"/>
          <p:cNvPicPr preferRelativeResize="0"/>
          <p:nvPr/>
        </p:nvPicPr>
        <p:blipFill rotWithShape="1">
          <a:blip r:embed="rId6">
            <a:alphaModFix/>
          </a:blip>
          <a:srcRect b="7057" l="51170" r="0" t="14334"/>
          <a:stretch/>
        </p:blipFill>
        <p:spPr>
          <a:xfrm>
            <a:off x="37916520" y="10953857"/>
            <a:ext cx="4542964" cy="4275956"/>
          </a:xfrm>
          <a:prstGeom prst="rect">
            <a:avLst/>
          </a:prstGeom>
          <a:noFill/>
          <a:ln>
            <a:noFill/>
          </a:ln>
        </p:spPr>
      </p:pic>
      <p:sp>
        <p:nvSpPr>
          <p:cNvPr id="60" name="Google Shape;60;p1"/>
          <p:cNvSpPr txBox="1"/>
          <p:nvPr/>
        </p:nvSpPr>
        <p:spPr>
          <a:xfrm>
            <a:off x="39711968" y="10661453"/>
            <a:ext cx="134266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u="sng">
                <a:solidFill>
                  <a:schemeClr val="dk1"/>
                </a:solidFill>
                <a:latin typeface="Arial"/>
                <a:ea typeface="Arial"/>
                <a:cs typeface="Arial"/>
                <a:sym typeface="Arial"/>
              </a:rPr>
              <a:t>Fence</a:t>
            </a:r>
            <a:endParaRPr/>
          </a:p>
        </p:txBody>
      </p:sp>
      <p:pic>
        <p:nvPicPr>
          <p:cNvPr id="61" name="Google Shape;61;p1"/>
          <p:cNvPicPr preferRelativeResize="0"/>
          <p:nvPr/>
        </p:nvPicPr>
        <p:blipFill rotWithShape="1">
          <a:blip r:embed="rId7">
            <a:alphaModFix/>
          </a:blip>
          <a:srcRect b="18962" l="59794" r="321" t="25441"/>
          <a:stretch/>
        </p:blipFill>
        <p:spPr>
          <a:xfrm>
            <a:off x="38343840" y="15862080"/>
            <a:ext cx="4083591" cy="3568920"/>
          </a:xfrm>
          <a:prstGeom prst="rect">
            <a:avLst/>
          </a:prstGeom>
          <a:noFill/>
          <a:ln>
            <a:noFill/>
          </a:ln>
        </p:spPr>
      </p:pic>
      <p:sp>
        <p:nvSpPr>
          <p:cNvPr id="62" name="Google Shape;62;p1"/>
          <p:cNvSpPr txBox="1"/>
          <p:nvPr/>
        </p:nvSpPr>
        <p:spPr>
          <a:xfrm>
            <a:off x="37866964" y="15340515"/>
            <a:ext cx="475835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u="sng">
                <a:solidFill>
                  <a:schemeClr val="dk1"/>
                </a:solidFill>
                <a:latin typeface="Arial"/>
                <a:ea typeface="Arial"/>
                <a:cs typeface="Arial"/>
                <a:sym typeface="Arial"/>
              </a:rPr>
              <a:t>Post-start-complete-wait</a:t>
            </a:r>
            <a:endParaRPr/>
          </a:p>
        </p:txBody>
      </p:sp>
      <p:pic>
        <p:nvPicPr>
          <p:cNvPr id="63" name="Google Shape;63;p1"/>
          <p:cNvPicPr preferRelativeResize="0"/>
          <p:nvPr/>
        </p:nvPicPr>
        <p:blipFill rotWithShape="1">
          <a:blip r:embed="rId8">
            <a:alphaModFix/>
          </a:blip>
          <a:srcRect b="41505" l="2565" r="8834" t="0"/>
          <a:stretch/>
        </p:blipFill>
        <p:spPr>
          <a:xfrm>
            <a:off x="36828617" y="20113076"/>
            <a:ext cx="6633163" cy="3568920"/>
          </a:xfrm>
          <a:prstGeom prst="rect">
            <a:avLst/>
          </a:prstGeom>
          <a:noFill/>
          <a:ln>
            <a:noFill/>
          </a:ln>
        </p:spPr>
      </p:pic>
      <p:sp>
        <p:nvSpPr>
          <p:cNvPr id="64" name="Google Shape;64;p1"/>
          <p:cNvSpPr txBox="1"/>
          <p:nvPr/>
        </p:nvSpPr>
        <p:spPr>
          <a:xfrm>
            <a:off x="38994110" y="19601473"/>
            <a:ext cx="255115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u="sng">
                <a:solidFill>
                  <a:schemeClr val="dk1"/>
                </a:solidFill>
                <a:latin typeface="Arial"/>
                <a:ea typeface="Arial"/>
                <a:cs typeface="Arial"/>
                <a:sym typeface="Arial"/>
              </a:rPr>
              <a:t>Lock/Unlock</a:t>
            </a:r>
            <a:endParaRPr/>
          </a:p>
        </p:txBody>
      </p:sp>
      <p:sp>
        <p:nvSpPr>
          <p:cNvPr id="65" name="Google Shape;65;p1"/>
          <p:cNvSpPr txBox="1"/>
          <p:nvPr/>
        </p:nvSpPr>
        <p:spPr>
          <a:xfrm>
            <a:off x="29528550" y="10540300"/>
            <a:ext cx="698311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Three modes of synchronization with one-sided communication in MPI:</a:t>
            </a:r>
            <a:endParaRPr/>
          </a:p>
        </p:txBody>
      </p:sp>
      <p:pic>
        <p:nvPicPr>
          <p:cNvPr descr="Diagram&#10;&#10;Description automatically generated" id="66" name="Google Shape;66;p1"/>
          <p:cNvPicPr preferRelativeResize="0"/>
          <p:nvPr/>
        </p:nvPicPr>
        <p:blipFill rotWithShape="1">
          <a:blip r:embed="rId9">
            <a:alphaModFix/>
          </a:blip>
          <a:srcRect b="5604" l="2026" r="3763" t="8798"/>
          <a:stretch/>
        </p:blipFill>
        <p:spPr>
          <a:xfrm>
            <a:off x="16607501" y="17175003"/>
            <a:ext cx="11396892" cy="7191706"/>
          </a:xfrm>
          <a:prstGeom prst="rect">
            <a:avLst/>
          </a:prstGeom>
          <a:noFill/>
          <a:ln>
            <a:noFill/>
          </a:ln>
        </p:spPr>
      </p:pic>
      <p:sp>
        <p:nvSpPr>
          <p:cNvPr id="67" name="Google Shape;67;p1"/>
          <p:cNvSpPr txBox="1"/>
          <p:nvPr/>
        </p:nvSpPr>
        <p:spPr>
          <a:xfrm>
            <a:off x="1019723" y="37340277"/>
            <a:ext cx="2810849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The implementation above used the synchronization technique fence. This model above is a simple approach to dense matrix-matrix multiplication in the sense of one-sided and two-sided communication. One-sided communication is similar when compared to two-sided communication.</a:t>
            </a:r>
            <a:endParaRPr/>
          </a:p>
        </p:txBody>
      </p:sp>
      <p:sp>
        <p:nvSpPr>
          <p:cNvPr id="68" name="Google Shape;68;p1"/>
          <p:cNvSpPr txBox="1"/>
          <p:nvPr/>
        </p:nvSpPr>
        <p:spPr>
          <a:xfrm>
            <a:off x="2571374" y="27478245"/>
            <a:ext cx="2478442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6000">
                <a:solidFill>
                  <a:schemeClr val="dk2"/>
                </a:solidFill>
                <a:latin typeface="Arial"/>
                <a:ea typeface="Arial"/>
                <a:cs typeface="Arial"/>
                <a:sym typeface="Arial"/>
              </a:rPr>
              <a:t>Dense matrix-matrix multiplication with one-sided communication steps:</a:t>
            </a:r>
            <a:endParaRPr/>
          </a:p>
        </p:txBody>
      </p:sp>
      <p:pic>
        <p:nvPicPr>
          <p:cNvPr descr="Chart, line chart&#10;&#10;Description automatically generated" id="69" name="Google Shape;69;p1"/>
          <p:cNvPicPr preferRelativeResize="0"/>
          <p:nvPr/>
        </p:nvPicPr>
        <p:blipFill rotWithShape="1">
          <a:blip r:embed="rId10">
            <a:alphaModFix/>
          </a:blip>
          <a:srcRect b="0" l="0" r="0" t="0"/>
          <a:stretch/>
        </p:blipFill>
        <p:spPr>
          <a:xfrm>
            <a:off x="31282077" y="26696422"/>
            <a:ext cx="11093079" cy="7856749"/>
          </a:xfrm>
          <a:prstGeom prst="rect">
            <a:avLst/>
          </a:prstGeom>
          <a:noFill/>
          <a:ln>
            <a:noFill/>
          </a:ln>
        </p:spPr>
      </p:pic>
      <p:sp>
        <p:nvSpPr>
          <p:cNvPr id="70" name="Google Shape;70;p1"/>
          <p:cNvSpPr txBox="1"/>
          <p:nvPr/>
        </p:nvSpPr>
        <p:spPr>
          <a:xfrm>
            <a:off x="31282077" y="34954401"/>
            <a:ext cx="11741445"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The plot above are timings averaged from over 15 runs of one-sided and two-sided communication for dense matrix-matrix multiplication. Each run had the same initialization of hardware use, as well as stripped any advantages away that one implementation had over the other (i.e, both approaches were the simplest, most naive approach to implementing matrix-matrix multiplication).</a:t>
            </a:r>
            <a:endParaRPr/>
          </a:p>
        </p:txBody>
      </p:sp>
      <p:pic>
        <p:nvPicPr>
          <p:cNvPr descr="Diagram&#10;&#10;Description automatically generated" id="71" name="Google Shape;71;p1"/>
          <p:cNvPicPr preferRelativeResize="0"/>
          <p:nvPr/>
        </p:nvPicPr>
        <p:blipFill rotWithShape="1">
          <a:blip r:embed="rId11">
            <a:alphaModFix/>
          </a:blip>
          <a:srcRect b="0" l="0" r="0" t="0"/>
          <a:stretch/>
        </p:blipFill>
        <p:spPr>
          <a:xfrm>
            <a:off x="1197521" y="28330732"/>
            <a:ext cx="27002319" cy="85504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2017-06-25T02:05:31Z</dcterms:created>
  <dc:creator>Ethan Gregory Rule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0x010100FE89FA9BA8AC224B8EAD1169E9A073E4</vt:lpwstr>
  </property>
</Properties>
</file>