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1" r:id="rId3"/>
    <p:sldId id="344" r:id="rId4"/>
    <p:sldId id="342" r:id="rId5"/>
    <p:sldId id="340" r:id="rId6"/>
    <p:sldId id="343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76"/>
    <a:srgbClr val="FFE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ef\OneDrive%20-%20UNIVERSITAS%20INDONESIA\Documents\Kadep\Daftar%20Dosen%20D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ef\OneDrive%20-%20UNIVERSITAS%20INDONESIA\Documents\Kadep\Daftar%20Dosen%20D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AF-45A0-B048-982EE9C1BE1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AF-45A0-B048-982EE9C1BE19}"/>
              </c:ext>
            </c:extLst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AF-45A0-B048-982EE9C1B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Pendidikan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5EC-4CDA-A15F-20FC0BC455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5EC-4CDA-A15F-20FC0BC455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Daftar!$C$68:$C$69</c:f>
              <c:strCache>
                <c:ptCount val="2"/>
                <c:pt idx="0">
                  <c:v>S3</c:v>
                </c:pt>
                <c:pt idx="1">
                  <c:v>S2</c:v>
                </c:pt>
              </c:strCache>
            </c:strRef>
          </c:cat>
          <c:val>
            <c:numRef>
              <c:f>Daftar!$D$68:$D$69</c:f>
              <c:numCache>
                <c:formatCode>General</c:formatCode>
                <c:ptCount val="2"/>
                <c:pt idx="0">
                  <c:v>39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EC-4CDA-A15F-20FC0BC4552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Kepangkatan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7D5-4524-8C05-D2C0343FF4A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7D5-4524-8C05-D2C0343FF4A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7D5-4524-8C05-D2C0343FF4A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7D5-4524-8C05-D2C0343FF4A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7D5-4524-8C05-D2C0343FF4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Daftar!$C$71:$C$75</c:f>
              <c:strCache>
                <c:ptCount val="5"/>
                <c:pt idx="0">
                  <c:v>Guru Besar</c:v>
                </c:pt>
                <c:pt idx="1">
                  <c:v>Lektor Kepala</c:v>
                </c:pt>
                <c:pt idx="2">
                  <c:v>Lektor</c:v>
                </c:pt>
                <c:pt idx="3">
                  <c:v>Asisten Ahli</c:v>
                </c:pt>
                <c:pt idx="4">
                  <c:v>Pengajar</c:v>
                </c:pt>
              </c:strCache>
            </c:strRef>
          </c:cat>
          <c:val>
            <c:numRef>
              <c:f>Daftar!$D$71:$D$75</c:f>
              <c:numCache>
                <c:formatCode>General</c:formatCode>
                <c:ptCount val="5"/>
                <c:pt idx="0">
                  <c:v>14</c:v>
                </c:pt>
                <c:pt idx="1">
                  <c:v>8</c:v>
                </c:pt>
                <c:pt idx="2">
                  <c:v>13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D5-4524-8C05-D2C0343FF4A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B3C4-E47A-44F5-8986-2EB4D0D97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4059"/>
            <a:ext cx="9144000" cy="2145903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FEB42-8176-44F0-9F88-51A81418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75BAB-B2B1-482E-920D-A2A9F57D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C613-BAA7-4909-BDCA-1AE9001E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E2EA-3D4F-4F47-A4A1-C7D07778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200DB5-426F-4358-8404-1A1565F0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1C4635-AAA8-4BE4-84FF-A96509EA3C97}"/>
              </a:ext>
            </a:extLst>
          </p:cNvPr>
          <p:cNvSpPr/>
          <p:nvPr/>
        </p:nvSpPr>
        <p:spPr>
          <a:xfrm flipV="1">
            <a:off x="0" y="6352540"/>
            <a:ext cx="12192000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72AB74-9928-4C45-8D8D-C3A9CE517C82}"/>
              </a:ext>
            </a:extLst>
          </p:cNvPr>
          <p:cNvCxnSpPr>
            <a:cxnSpLocks/>
          </p:cNvCxnSpPr>
          <p:nvPr/>
        </p:nvCxnSpPr>
        <p:spPr>
          <a:xfrm>
            <a:off x="1711923" y="3429000"/>
            <a:ext cx="590828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A4A384-EE59-467E-AD78-F13FFA45F6F1}"/>
              </a:ext>
            </a:extLst>
          </p:cNvPr>
          <p:cNvSpPr txBox="1"/>
          <p:nvPr userDrawn="1"/>
        </p:nvSpPr>
        <p:spPr>
          <a:xfrm>
            <a:off x="846088" y="297676"/>
            <a:ext cx="178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Trajan Pro" panose="02020502050506020301" pitchFamily="18" charset="0"/>
                <a:cs typeface="Times New Roman" panose="02020603050405020304" pitchFamily="18" charset="0"/>
              </a:rPr>
              <a:t>D E P A R T E M E N</a:t>
            </a:r>
          </a:p>
          <a:p>
            <a:r>
              <a:rPr lang="en-US" sz="1300" b="1" dirty="0">
                <a:solidFill>
                  <a:schemeClr val="bg1"/>
                </a:solidFill>
                <a:latin typeface="Trajan Pro" panose="02020502050506020301" pitchFamily="18" charset="0"/>
                <a:cs typeface="Times New Roman" panose="02020603050405020304" pitchFamily="18" charset="0"/>
              </a:rPr>
              <a:t>TEKNIK ELEKTRO</a:t>
            </a:r>
            <a:endParaRPr lang="en-ID" sz="1300" b="1" dirty="0">
              <a:solidFill>
                <a:schemeClr val="bg1"/>
              </a:solidFill>
              <a:latin typeface="Trajan Pro" panose="02020502050506020301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5E652C-429A-4BE0-8B6B-F1E3E1549301}"/>
              </a:ext>
            </a:extLst>
          </p:cNvPr>
          <p:cNvCxnSpPr/>
          <p:nvPr userDrawn="1"/>
        </p:nvCxnSpPr>
        <p:spPr>
          <a:xfrm>
            <a:off x="861287" y="69449"/>
            <a:ext cx="0" cy="75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CE75796-42E1-4266-9CD2-D06301AF1B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7" y="84797"/>
            <a:ext cx="454211" cy="496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06C9E-BFCF-4751-AE42-FAFD2460C3B9}"/>
              </a:ext>
            </a:extLst>
          </p:cNvPr>
          <p:cNvSpPr txBox="1"/>
          <p:nvPr userDrawn="1"/>
        </p:nvSpPr>
        <p:spPr>
          <a:xfrm>
            <a:off x="-12268" y="557461"/>
            <a:ext cx="862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Trajan Pro" panose="02020502050506020301" pitchFamily="18" charset="0"/>
              </a:rPr>
              <a:t>Universitas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Trajan Pro" panose="02020502050506020301" pitchFamily="18" charset="0"/>
              </a:rPr>
              <a:t>Indonesia</a:t>
            </a:r>
            <a:endParaRPr lang="en-ID" sz="800" dirty="0">
              <a:solidFill>
                <a:schemeClr val="bg1"/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8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1110-F0A6-459C-AFD7-97F6FC91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6EE6C-A65C-4D6D-8A62-E5667A6E6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FE4ED-FC69-47AD-B97A-1474679C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271E-BC15-477B-AF89-C3DD730D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1DAA-3430-4163-BFBA-13EE34FA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19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7159E-770B-4C19-9062-223F28550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DAEC5-2C1B-4F61-8FA0-E6061536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7785-EE6A-4533-9B32-0F3C9168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18D84-B2C2-4089-B164-1512B3DC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C15EB-CB2B-4056-9E86-1D0434EE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9113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標題，圖表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altLang="zh-TW" noProof="0"/>
              <a:t>Click icon to add chart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D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8641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D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339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10972800" cy="18669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4000500"/>
            <a:ext cx="10972800" cy="18669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D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506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A7C6-68BD-4E21-8346-CD8DCCB1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041"/>
            <a:ext cx="10515600" cy="81492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ACD3-E8D7-4B2D-BFB4-3EDE3748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FE215-2D75-46D1-AB92-CB001CA6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A595-CBAD-4D71-A5FE-974BB37D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8062-6626-4D0C-AB3C-63C430D7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D375E0A-4873-4671-AD1D-0912CA460C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614"/>
            <a:ext cx="12192000" cy="8793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4BECCD-3383-4F42-80D8-5525D5E2301E}"/>
              </a:ext>
            </a:extLst>
          </p:cNvPr>
          <p:cNvCxnSpPr>
            <a:cxnSpLocks/>
          </p:cNvCxnSpPr>
          <p:nvPr/>
        </p:nvCxnSpPr>
        <p:spPr>
          <a:xfrm>
            <a:off x="726967" y="6361042"/>
            <a:ext cx="10581499" cy="0"/>
          </a:xfrm>
          <a:prstGeom prst="line">
            <a:avLst/>
          </a:prstGeom>
          <a:ln>
            <a:solidFill>
              <a:srgbClr val="0E4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F3AC65-EEF3-4025-BEAE-555E23142A61}"/>
              </a:ext>
            </a:extLst>
          </p:cNvPr>
          <p:cNvSpPr txBox="1"/>
          <p:nvPr userDrawn="1"/>
        </p:nvSpPr>
        <p:spPr>
          <a:xfrm>
            <a:off x="846088" y="297676"/>
            <a:ext cx="178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Trajan Pro" panose="02020502050506020301" pitchFamily="18" charset="0"/>
                <a:cs typeface="Times New Roman" panose="02020603050405020304" pitchFamily="18" charset="0"/>
              </a:rPr>
              <a:t>D E P A R T E M E N</a:t>
            </a:r>
          </a:p>
          <a:p>
            <a:r>
              <a:rPr lang="en-US" sz="1300" b="1" dirty="0">
                <a:solidFill>
                  <a:schemeClr val="bg1"/>
                </a:solidFill>
                <a:latin typeface="Trajan Pro" panose="02020502050506020301" pitchFamily="18" charset="0"/>
                <a:cs typeface="Times New Roman" panose="02020603050405020304" pitchFamily="18" charset="0"/>
              </a:rPr>
              <a:t>TEKNIK ELEKTRO</a:t>
            </a:r>
            <a:endParaRPr lang="en-ID" sz="1300" b="1" dirty="0">
              <a:solidFill>
                <a:schemeClr val="bg1"/>
              </a:solidFill>
              <a:latin typeface="Trajan Pro" panose="02020502050506020301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9AA318-BAE9-4CD2-AC65-FAD19A942C62}"/>
              </a:ext>
            </a:extLst>
          </p:cNvPr>
          <p:cNvCxnSpPr/>
          <p:nvPr userDrawn="1"/>
        </p:nvCxnSpPr>
        <p:spPr>
          <a:xfrm>
            <a:off x="861287" y="69449"/>
            <a:ext cx="0" cy="75600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8DB133E-5826-45C8-85FE-4DBB5EACC0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7" y="84797"/>
            <a:ext cx="454211" cy="4963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517423-92ED-4E0F-9ACF-72313D8C8F4E}"/>
              </a:ext>
            </a:extLst>
          </p:cNvPr>
          <p:cNvSpPr txBox="1"/>
          <p:nvPr userDrawn="1"/>
        </p:nvSpPr>
        <p:spPr>
          <a:xfrm>
            <a:off x="-12268" y="557461"/>
            <a:ext cx="862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Trajan Pro" panose="02020502050506020301" pitchFamily="18" charset="0"/>
              </a:rPr>
              <a:t>Universitas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Trajan Pro" panose="02020502050506020301" pitchFamily="18" charset="0"/>
              </a:rPr>
              <a:t>Indonesia</a:t>
            </a:r>
            <a:endParaRPr lang="en-ID" sz="800" dirty="0">
              <a:solidFill>
                <a:schemeClr val="bg1"/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F3B7-6A09-4607-BD7C-1A0A33C1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E5A8-F7EA-4217-8872-21D4562DB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60D8-041C-481E-9780-9284F1EC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50DC3-AF26-43AA-B3D4-32301CF6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EFCA-73A0-413D-9313-74FF8D0E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F06105-6ED1-400F-8619-C4DE11BECE0C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A2497-0E75-4051-827A-8D313C252951}" type="datetimeFigureOut">
              <a:rPr lang="en-ID" smtClean="0"/>
              <a:pPr/>
              <a:t>02/06/2023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46F4C-D4F5-4491-9B6B-EED28181E3A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0B32E7-F6B3-441E-8B55-772CE1321F0A}" type="slidenum">
              <a:rPr lang="en-ID" smtClean="0"/>
              <a:pPr/>
              <a:t>‹#›</a:t>
            </a:fld>
            <a:endParaRPr lang="en-ID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B8221ED-4BC7-43F8-8BFF-4C036FA2A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027BB9-ADC9-4AE2-BEC3-B3DBD90C096D}"/>
              </a:ext>
            </a:extLst>
          </p:cNvPr>
          <p:cNvSpPr/>
          <p:nvPr userDrawn="1"/>
        </p:nvSpPr>
        <p:spPr>
          <a:xfrm flipV="1">
            <a:off x="0" y="6352540"/>
            <a:ext cx="12192000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0DC67-26C4-435C-8863-C5B408AD3630}"/>
              </a:ext>
            </a:extLst>
          </p:cNvPr>
          <p:cNvSpPr txBox="1"/>
          <p:nvPr userDrawn="1"/>
        </p:nvSpPr>
        <p:spPr>
          <a:xfrm>
            <a:off x="846088" y="297676"/>
            <a:ext cx="178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Trajan Pro" panose="02020502050506020301" pitchFamily="18" charset="0"/>
                <a:cs typeface="Times New Roman" panose="02020603050405020304" pitchFamily="18" charset="0"/>
              </a:rPr>
              <a:t>D E P A R T E M E N</a:t>
            </a:r>
          </a:p>
          <a:p>
            <a:r>
              <a:rPr lang="en-US" sz="1300" b="1" dirty="0">
                <a:solidFill>
                  <a:schemeClr val="bg1"/>
                </a:solidFill>
                <a:latin typeface="Trajan Pro" panose="02020502050506020301" pitchFamily="18" charset="0"/>
                <a:cs typeface="Times New Roman" panose="02020603050405020304" pitchFamily="18" charset="0"/>
              </a:rPr>
              <a:t>TEKNIK ELEKTRO</a:t>
            </a:r>
            <a:endParaRPr lang="en-ID" sz="1300" b="1" dirty="0">
              <a:solidFill>
                <a:schemeClr val="bg1"/>
              </a:solidFill>
              <a:latin typeface="Trajan Pro" panose="02020502050506020301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226EEF-3827-4C22-B54B-6EE0F14EA570}"/>
              </a:ext>
            </a:extLst>
          </p:cNvPr>
          <p:cNvCxnSpPr/>
          <p:nvPr userDrawn="1"/>
        </p:nvCxnSpPr>
        <p:spPr>
          <a:xfrm>
            <a:off x="861287" y="69449"/>
            <a:ext cx="0" cy="75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7CA7DD-C3BE-402A-A879-95E2B8DCB4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7" y="84797"/>
            <a:ext cx="454211" cy="4963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D3114A-2379-4F8C-9D73-2E295BC03858}"/>
              </a:ext>
            </a:extLst>
          </p:cNvPr>
          <p:cNvSpPr txBox="1"/>
          <p:nvPr userDrawn="1"/>
        </p:nvSpPr>
        <p:spPr>
          <a:xfrm>
            <a:off x="-12268" y="557461"/>
            <a:ext cx="862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Trajan Pro" panose="02020502050506020301" pitchFamily="18" charset="0"/>
              </a:rPr>
              <a:t>Universitas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Trajan Pro" panose="02020502050506020301" pitchFamily="18" charset="0"/>
              </a:rPr>
              <a:t>Indonesia</a:t>
            </a:r>
            <a:endParaRPr lang="en-ID" sz="800" dirty="0">
              <a:solidFill>
                <a:schemeClr val="bg1"/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1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8210-A9DB-4E10-A9FA-03046842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836"/>
            <a:ext cx="10515600" cy="10683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5670-AA58-4090-BE15-1CF624E57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75579"/>
            <a:ext cx="5181600" cy="4101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9A0D1-DB5D-4AE0-9C5D-2B32F8C4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75577"/>
            <a:ext cx="5181600" cy="410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2A27A-4399-4C7F-9467-BF21282E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191-E7A5-42E0-AF70-CFB8C8B8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34386-EB34-433D-BCB0-2A970927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89D11-0481-4EB5-AA92-216B7EC311D1}"/>
              </a:ext>
            </a:extLst>
          </p:cNvPr>
          <p:cNvSpPr txBox="1"/>
          <p:nvPr userDrawn="1"/>
        </p:nvSpPr>
        <p:spPr>
          <a:xfrm>
            <a:off x="846088" y="297676"/>
            <a:ext cx="178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Trajan Pro" panose="02020502050506020301" pitchFamily="18" charset="0"/>
                <a:cs typeface="Times New Roman" panose="02020603050405020304" pitchFamily="18" charset="0"/>
              </a:rPr>
              <a:t>D E P A R T E M E N</a:t>
            </a:r>
          </a:p>
          <a:p>
            <a:r>
              <a:rPr lang="en-US" sz="1300" b="1" dirty="0">
                <a:solidFill>
                  <a:schemeClr val="bg1"/>
                </a:solidFill>
                <a:latin typeface="Trajan Pro" panose="02020502050506020301" pitchFamily="18" charset="0"/>
                <a:cs typeface="Times New Roman" panose="02020603050405020304" pitchFamily="18" charset="0"/>
              </a:rPr>
              <a:t>TEKNIK ELEKTRO</a:t>
            </a:r>
            <a:endParaRPr lang="en-ID" sz="1300" b="1" dirty="0">
              <a:solidFill>
                <a:schemeClr val="bg1"/>
              </a:solidFill>
              <a:latin typeface="Trajan Pro" panose="02020502050506020301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05E36B-1432-4B5E-ADD4-A30685530ABB}"/>
              </a:ext>
            </a:extLst>
          </p:cNvPr>
          <p:cNvCxnSpPr/>
          <p:nvPr userDrawn="1"/>
        </p:nvCxnSpPr>
        <p:spPr>
          <a:xfrm>
            <a:off x="861287" y="69449"/>
            <a:ext cx="0" cy="75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4132128-ECF6-40FD-A420-D22E70215A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7" y="84797"/>
            <a:ext cx="454211" cy="496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BC5E1D-53C8-404F-B481-2FCE2F9536CD}"/>
              </a:ext>
            </a:extLst>
          </p:cNvPr>
          <p:cNvSpPr txBox="1"/>
          <p:nvPr userDrawn="1"/>
        </p:nvSpPr>
        <p:spPr>
          <a:xfrm>
            <a:off x="-12268" y="557461"/>
            <a:ext cx="862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Trajan Pro" panose="02020502050506020301" pitchFamily="18" charset="0"/>
              </a:rPr>
              <a:t>Universitas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Trajan Pro" panose="02020502050506020301" pitchFamily="18" charset="0"/>
              </a:rPr>
              <a:t>Indonesia</a:t>
            </a:r>
            <a:endParaRPr lang="en-ID" sz="800" dirty="0">
              <a:solidFill>
                <a:schemeClr val="bg1"/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8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0B94-06DA-4051-9784-04661215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9A5BB-6802-4D0F-AEF7-E3101C417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449C6-B49D-4F4F-9845-01DE0277A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7001A-8346-4AF8-9CB3-E5A0357B6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EAE64-D735-4D15-91C1-55B1C4EDE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A07C5-26E5-42FC-B31F-2C8B0E55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E09A5-6D63-4010-A15C-8CF891B3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3CEF6-1256-4D87-999B-734600D1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4172-C08E-4527-AAF6-FB9033C5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AC11-05B6-4081-B539-C08AC741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BD92C-D4F1-4212-B08A-B47B28B6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93E54-D294-42AD-B2F5-78E12BC2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96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ED8E2-2167-4B09-9E7D-2FCCE8C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ED871-99F6-43B9-B2C4-F6F0BED0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C1B17-DD03-4DAA-8F42-9B9571E4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345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BBF1-3D6B-4F1F-ADE6-3EA31862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21E5-C3D2-452B-A273-8040E008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011F3-8487-4E27-A74A-AE05B298C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B1F14-BD6E-4DEF-AF30-A1B07029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03A56-77CF-48C8-A3C3-3B1B995A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FE04E-E474-4AB2-B236-0BE78D94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581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5CD3-1F74-47D6-B746-4FC0609A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9C55D-401E-4EB7-A3FD-18C987F50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ADDFF-94CA-4F85-9B05-8D7D87620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8B9F-7B81-467D-8F51-F8F81B4E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FE5E1-5FEA-4A9A-971B-50E4C4E3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25143-1488-444B-A2AB-CCD3D43C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63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DC9FB-7178-4171-AB7A-4D66B669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02FC7-449D-41B6-AEBD-836059EE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F64E-0AB7-4A9D-8D42-27823353D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2497-0E75-4051-827A-8D313C252951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38FF-801C-4AD7-B128-C87942266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52014-0CEA-4609-9FD7-24DBD3A6E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32E7-F6B3-441E-8B55-772CE1321F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337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259C-3DBE-40BA-A942-CDA6D8485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Multi </a:t>
            </a:r>
            <a:r>
              <a:rPr lang="en-US" dirty="0" err="1"/>
              <a:t>Objek</a:t>
            </a:r>
            <a:r>
              <a:rPr lang="en-US" dirty="0"/>
              <a:t> untuk Pendeteksian </a:t>
            </a:r>
            <a:r>
              <a:rPr lang="en-US" dirty="0" err="1"/>
              <a:t>Jenis</a:t>
            </a:r>
            <a:r>
              <a:rPr lang="en-US" dirty="0"/>
              <a:t> Ikan </a:t>
            </a:r>
            <a:r>
              <a:rPr lang="en-US" dirty="0" err="1"/>
              <a:t>Berbasis</a:t>
            </a:r>
            <a:r>
              <a:rPr lang="en-US" dirty="0"/>
              <a:t> YOLOv7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4FF06-4C5D-445B-9D51-69CE1D0F5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Daffa Ajiputra</a:t>
            </a:r>
          </a:p>
          <a:p>
            <a:r>
              <a:rPr lang="en-US" dirty="0"/>
              <a:t>1906355781</a:t>
            </a:r>
          </a:p>
          <a:p>
            <a:r>
              <a:rPr lang="en-US" dirty="0"/>
              <a:t>Pembimbing: Dr. Prima Dewi </a:t>
            </a:r>
            <a:r>
              <a:rPr lang="en-US" dirty="0" err="1"/>
              <a:t>Purnamasari</a:t>
            </a:r>
            <a:r>
              <a:rPr lang="en-US" dirty="0"/>
              <a:t>, S.T., M.T., M.Sc.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98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7D46-9A8A-49FD-8314-7882645E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736A-9702-469E-895F-79110729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Pendahuluan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Implementasi</a:t>
            </a:r>
            <a:r>
              <a:rPr lang="en-US" dirty="0"/>
              <a:t> dan </a:t>
            </a:r>
            <a:r>
              <a:rPr lang="en-US" dirty="0" err="1"/>
              <a:t>Analisis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Kesimpulan</a:t>
            </a:r>
          </a:p>
          <a:p>
            <a:pPr marL="514350" indent="-51435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572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260B-766C-4651-BC0C-B08331D6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Pendahuluan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1DA5C-1C3D-4A55-86F2-579C222A5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246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A4C359-D094-44FF-9FD8-5FFD5470DABF}"/>
              </a:ext>
            </a:extLst>
          </p:cNvPr>
          <p:cNvSpPr txBox="1"/>
          <p:nvPr/>
        </p:nvSpPr>
        <p:spPr>
          <a:xfrm>
            <a:off x="623824" y="1085440"/>
            <a:ext cx="467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SEKILAS FTUI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FDCFC-2C39-45AC-80B9-3E1274C1B697}"/>
              </a:ext>
            </a:extLst>
          </p:cNvPr>
          <p:cNvSpPr txBox="1"/>
          <p:nvPr/>
        </p:nvSpPr>
        <p:spPr>
          <a:xfrm>
            <a:off x="360000" y="1929757"/>
            <a:ext cx="2160000" cy="21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5631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MAHASISWA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SARJANA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78AA8B-1E66-42D6-A08F-318436187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641496"/>
              </p:ext>
            </p:extLst>
          </p:nvPr>
        </p:nvGraphicFramePr>
        <p:xfrm>
          <a:off x="7740000" y="2289757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B0F4CDD-DB78-483F-A424-A89ACB022E3A}"/>
              </a:ext>
            </a:extLst>
          </p:cNvPr>
          <p:cNvSpPr txBox="1"/>
          <p:nvPr/>
        </p:nvSpPr>
        <p:spPr>
          <a:xfrm>
            <a:off x="5760000" y="1929757"/>
            <a:ext cx="2160000" cy="21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38%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MAHASISWA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WANITA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B89BD-3D86-4D10-8D49-85FEFDE4BC6E}"/>
              </a:ext>
            </a:extLst>
          </p:cNvPr>
          <p:cNvSpPr txBox="1"/>
          <p:nvPr/>
        </p:nvSpPr>
        <p:spPr>
          <a:xfrm>
            <a:off x="9000000" y="1929757"/>
            <a:ext cx="2160000" cy="21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62%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MAHASISWA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PRIA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584B1-404D-4FD1-9D80-A652C0D42A1A}"/>
              </a:ext>
            </a:extLst>
          </p:cNvPr>
          <p:cNvSpPr txBox="1"/>
          <p:nvPr/>
        </p:nvSpPr>
        <p:spPr>
          <a:xfrm>
            <a:off x="3600000" y="1929757"/>
            <a:ext cx="2160000" cy="21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1871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MAHASISWA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PASCASARJANA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D6922-FD3E-47F8-BF2C-42B2439D3368}"/>
              </a:ext>
            </a:extLst>
          </p:cNvPr>
          <p:cNvCxnSpPr/>
          <p:nvPr/>
        </p:nvCxnSpPr>
        <p:spPr>
          <a:xfrm>
            <a:off x="5760164" y="4449757"/>
            <a:ext cx="0" cy="144029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F84EED-EA7B-4D4C-82BE-27440B0A7968}"/>
              </a:ext>
            </a:extLst>
          </p:cNvPr>
          <p:cNvCxnSpPr/>
          <p:nvPr/>
        </p:nvCxnSpPr>
        <p:spPr>
          <a:xfrm flipH="1">
            <a:off x="719684" y="4089757"/>
            <a:ext cx="468058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9956A0-56C2-4B5F-9FD2-6D0865D61B44}"/>
              </a:ext>
            </a:extLst>
          </p:cNvPr>
          <p:cNvSpPr txBox="1"/>
          <p:nvPr/>
        </p:nvSpPr>
        <p:spPr>
          <a:xfrm>
            <a:off x="719196" y="4089757"/>
            <a:ext cx="2881044" cy="216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20:1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MAHASISWA </a:t>
            </a:r>
            <a:r>
              <a:rPr lang="en-US" sz="18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DOSEN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D5706-17B6-43E6-A2C3-BA8FAB790D93}"/>
              </a:ext>
            </a:extLst>
          </p:cNvPr>
          <p:cNvSpPr txBox="1"/>
          <p:nvPr/>
        </p:nvSpPr>
        <p:spPr>
          <a:xfrm>
            <a:off x="8638848" y="4089757"/>
            <a:ext cx="2160664" cy="216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BERASAL DARI</a:t>
            </a:r>
          </a:p>
          <a:p>
            <a:pPr algn="ctr"/>
            <a:r>
              <a:rPr lang="en-US" sz="48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</a:t>
            </a:r>
          </a:p>
          <a:p>
            <a:pPr algn="ctr"/>
            <a:r>
              <a:rPr lang="en-US"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PROVINSI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DBE56-B1C1-4864-9F90-4D289432A61E}"/>
              </a:ext>
            </a:extLst>
          </p:cNvPr>
          <p:cNvSpPr txBox="1"/>
          <p:nvPr/>
        </p:nvSpPr>
        <p:spPr>
          <a:xfrm>
            <a:off x="8280000" y="6292026"/>
            <a:ext cx="3060000" cy="360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2020</a:t>
            </a:r>
            <a:endParaRPr lang="en-US" sz="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CAD5D5-495B-47CB-887C-F8A672116EBA}"/>
              </a:ext>
            </a:extLst>
          </p:cNvPr>
          <p:cNvCxnSpPr/>
          <p:nvPr/>
        </p:nvCxnSpPr>
        <p:spPr>
          <a:xfrm>
            <a:off x="5760164" y="2289757"/>
            <a:ext cx="0" cy="144029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38C2C4-8912-44E2-8C58-4A8C29135F68}"/>
              </a:ext>
            </a:extLst>
          </p:cNvPr>
          <p:cNvCxnSpPr/>
          <p:nvPr/>
        </p:nvCxnSpPr>
        <p:spPr>
          <a:xfrm flipH="1">
            <a:off x="6120002" y="4089757"/>
            <a:ext cx="467999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hlinkClick r:id="" action="ppaction://noaction"/>
            <a:extLst>
              <a:ext uri="{FF2B5EF4-FFF2-40B4-BE49-F238E27FC236}">
                <a16:creationId xmlns:a16="http://schemas.microsoft.com/office/drawing/2014/main" id="{3DCFF145-203C-4D49-B1F6-DF06A984AB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0" y="2469757"/>
            <a:ext cx="1080000" cy="10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5FB12E-A04F-4EC9-A3C4-0CE8895CD4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000" y="4269757"/>
            <a:ext cx="1800000" cy="18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66FDD34-69A6-4180-92C2-0D8AE08DCB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0082" y="462975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9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FE81-48BD-4752-A7C8-F1AF76D0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0885-A530-46BE-ACCE-E84D0D2D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50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Tetap</a:t>
            </a:r>
            <a:endParaRPr lang="en-US" dirty="0"/>
          </a:p>
          <a:p>
            <a:endParaRPr lang="en-ID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5BE91A-19FE-4D81-8B37-9F366EC1AA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822328"/>
              </p:ext>
            </p:extLst>
          </p:nvPr>
        </p:nvGraphicFramePr>
        <p:xfrm>
          <a:off x="1181099" y="2655065"/>
          <a:ext cx="4217165" cy="357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F81089-DDA2-43B8-8D31-6C895DE47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686525"/>
              </p:ext>
            </p:extLst>
          </p:nvPr>
        </p:nvGraphicFramePr>
        <p:xfrm>
          <a:off x="5480050" y="2655065"/>
          <a:ext cx="5873750" cy="357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821782-4547-4FBF-983E-972B2CB39D04}"/>
              </a:ext>
            </a:extLst>
          </p:cNvPr>
          <p:cNvSpPr txBox="1"/>
          <p:nvPr/>
        </p:nvSpPr>
        <p:spPr>
          <a:xfrm>
            <a:off x="8986569" y="6390212"/>
            <a:ext cx="186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err="1">
                <a:solidFill>
                  <a:schemeClr val="bg1"/>
                </a:solidFill>
              </a:rPr>
              <a:t>Januari</a:t>
            </a:r>
            <a:r>
              <a:rPr lang="en-US" dirty="0">
                <a:solidFill>
                  <a:schemeClr val="bg1"/>
                </a:solidFill>
              </a:rPr>
              <a:t> 2022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2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1363ED-447A-4C54-8E03-70991FA9058F}"/>
              </a:ext>
            </a:extLst>
          </p:cNvPr>
          <p:cNvSpPr txBox="1"/>
          <p:nvPr/>
        </p:nvSpPr>
        <p:spPr>
          <a:xfrm>
            <a:off x="623825" y="1309797"/>
            <a:ext cx="467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PHOTO SLIDE WITH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35265-59C2-4282-9D71-9226F9A6B44F}"/>
              </a:ext>
            </a:extLst>
          </p:cNvPr>
          <p:cNvSpPr txBox="1"/>
          <p:nvPr/>
        </p:nvSpPr>
        <p:spPr>
          <a:xfrm>
            <a:off x="5913120" y="2008773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consectetuer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Aenean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commodo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ligula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eget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dolor. Aenean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massa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Cum sociis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natoque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penatibus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magnis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dis parturient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montes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nascetur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ridiculus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mus. Donec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quam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felis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ultricies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nec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pellentesque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eu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pretium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sem.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Nulla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consequat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massa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enim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</a:t>
            </a:r>
          </a:p>
          <a:p>
            <a:pPr fontAlgn="base"/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A picture containing tree, outdoor, sky, house&#10;&#10;Description automatically generated">
            <a:extLst>
              <a:ext uri="{FF2B5EF4-FFF2-40B4-BE49-F238E27FC236}">
                <a16:creationId xmlns:a16="http://schemas.microsoft.com/office/drawing/2014/main" id="{46B67954-6FC8-419B-966A-B2EA95673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7" y="2011454"/>
            <a:ext cx="4679696" cy="35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5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B521-3037-4E2B-946A-A1C90F51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Brush Script MT" panose="03060802040406070304" pitchFamily="66" charset="0"/>
              </a:rPr>
              <a:t>Terima</a:t>
            </a:r>
            <a:r>
              <a:rPr lang="en-US" dirty="0">
                <a:solidFill>
                  <a:schemeClr val="bg1"/>
                </a:solidFill>
                <a:latin typeface="Brush Script MT" panose="03060802040406070304" pitchFamily="66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ush Script MT" panose="03060802040406070304" pitchFamily="66" charset="0"/>
              </a:rPr>
              <a:t>kasih</a:t>
            </a:r>
            <a:endParaRPr lang="en-ID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30316"/>
      </p:ext>
    </p:extLst>
  </p:cSld>
  <p:clrMapOvr>
    <a:masterClrMapping/>
  </p:clrMapOvr>
</p:sld>
</file>

<file path=ppt/theme/theme1.xml><?xml version="1.0" encoding="utf-8"?>
<a:theme xmlns:a="http://schemas.openxmlformats.org/drawingml/2006/main" name="FTUI Moo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TUI Moocs" id="{126F9176-3FF5-4A1E-9952-9B83B00E77D4}" vid="{17CF3E37-2474-4697-9167-596FED51F5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FTUI Moocs</Template>
  <TotalTime>519</TotalTime>
  <Words>144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Brush Script MT</vt:lpstr>
      <vt:lpstr>Calibri</vt:lpstr>
      <vt:lpstr>Roboto</vt:lpstr>
      <vt:lpstr>Tahoma</vt:lpstr>
      <vt:lpstr>Trajan Pro</vt:lpstr>
      <vt:lpstr>FTUI Moocs</vt:lpstr>
      <vt:lpstr>Pengembangan Sistem Deteksi Multi Objek untuk Pendeteksian Jenis Ikan Berbasis YOLOv7</vt:lpstr>
      <vt:lpstr>Topik bahasan</vt:lpstr>
      <vt:lpstr>Pendahuluan</vt:lpstr>
      <vt:lpstr>PowerPoint Presentation</vt:lpstr>
      <vt:lpstr>Sumber Daya Manusia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Persiapan Perkuliahan  Semester Genap 2021-2022</dc:title>
  <dc:creator>Arief Udhiarto</dc:creator>
  <cp:lastModifiedBy>Muhammad Daffa Ajiputra</cp:lastModifiedBy>
  <cp:revision>8</cp:revision>
  <dcterms:created xsi:type="dcterms:W3CDTF">2022-02-02T01:04:25Z</dcterms:created>
  <dcterms:modified xsi:type="dcterms:W3CDTF">2023-06-02T06:49:33Z</dcterms:modified>
</cp:coreProperties>
</file>