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59" r:id="rId5"/>
    <p:sldId id="268" r:id="rId6"/>
    <p:sldId id="269" r:id="rId7"/>
    <p:sldId id="286" r:id="rId8"/>
    <p:sldId id="287" r:id="rId9"/>
    <p:sldId id="282" r:id="rId10"/>
    <p:sldId id="264" r:id="rId11"/>
    <p:sldId id="270" r:id="rId12"/>
    <p:sldId id="271" r:id="rId13"/>
    <p:sldId id="272" r:id="rId14"/>
    <p:sldId id="290" r:id="rId15"/>
    <p:sldId id="291" r:id="rId16"/>
    <p:sldId id="288" r:id="rId17"/>
    <p:sldId id="289" r:id="rId18"/>
    <p:sldId id="275" r:id="rId19"/>
    <p:sldId id="283" r:id="rId20"/>
    <p:sldId id="265" r:id="rId21"/>
    <p:sldId id="276" r:id="rId22"/>
    <p:sldId id="294" r:id="rId23"/>
    <p:sldId id="277" r:id="rId24"/>
    <p:sldId id="296" r:id="rId25"/>
    <p:sldId id="295" r:id="rId26"/>
    <p:sldId id="297" r:id="rId27"/>
    <p:sldId id="298" r:id="rId28"/>
    <p:sldId id="299" r:id="rId29"/>
    <p:sldId id="302" r:id="rId30"/>
    <p:sldId id="303" r:id="rId31"/>
    <p:sldId id="292" r:id="rId32"/>
    <p:sldId id="293" r:id="rId33"/>
    <p:sldId id="284" r:id="rId34"/>
    <p:sldId id="266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48D"/>
    <a:srgbClr val="617695"/>
    <a:srgbClr val="53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m6@naver.com" TargetMode="External"/><Relationship Id="rId2" Type="http://schemas.openxmlformats.org/officeDocument/2006/relationships/hyperlink" Target="mailto:1999121@yonsei.ac.k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96limtotoro@gmail.com" TargetMode="External"/><Relationship Id="rId5" Type="http://schemas.openxmlformats.org/officeDocument/2006/relationships/hyperlink" Target="mailto:dlrtjs512@naver.com" TargetMode="External"/><Relationship Id="rId4" Type="http://schemas.openxmlformats.org/officeDocument/2006/relationships/hyperlink" Target="mailto:kh1204350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lmodelsarewrong.github.io/trees.html" TargetMode="External"/><Relationship Id="rId2" Type="http://schemas.openxmlformats.org/officeDocument/2006/relationships/hyperlink" Target="https://otexts.com/fpp2/s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rts2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5592944" y="2313163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422713" y="2152689"/>
            <a:ext cx="2739293" cy="281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팀명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Paul the Foul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팀장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김내히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1999121@yonsei.ac.kr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팀원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조유림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rim6@naver.com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권혁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kh1204350@gmail.com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홍익선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dlrtjs512@naver.com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임선우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96limtotoro@gmail.com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682843" y="3090228"/>
            <a:ext cx="5490768" cy="107721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최종 결과 보고서</a:t>
            </a:r>
            <a:endParaRPr lang="en-US" altLang="ko-KR" sz="54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2020 </a:t>
            </a:r>
            <a:r>
              <a:rPr lang="ko-KR" altLang="en-US" sz="1000" kern="0" dirty="0" err="1">
                <a:solidFill>
                  <a:srgbClr val="8899B2"/>
                </a:solidFill>
              </a:rPr>
              <a:t>빅콘테스트</a:t>
            </a:r>
            <a:r>
              <a:rPr lang="ko-KR" altLang="en-US" sz="1000" kern="0" dirty="0">
                <a:solidFill>
                  <a:srgbClr val="8899B2"/>
                </a:solidFill>
              </a:rPr>
              <a:t> 데이터분석 </a:t>
            </a:r>
            <a:r>
              <a:rPr lang="ko-KR" altLang="en-US" sz="1000" kern="0" dirty="0" err="1">
                <a:solidFill>
                  <a:srgbClr val="8899B2"/>
                </a:solidFill>
              </a:rPr>
              <a:t>퓨처스리그</a:t>
            </a:r>
            <a:r>
              <a:rPr lang="en-US" altLang="ko-KR" sz="1000" kern="0" dirty="0">
                <a:solidFill>
                  <a:srgbClr val="8899B2"/>
                </a:solidFill>
              </a:rPr>
              <a:t>(</a:t>
            </a:r>
            <a:r>
              <a:rPr lang="ko-KR" altLang="en-US" sz="1000" kern="0" dirty="0">
                <a:solidFill>
                  <a:srgbClr val="8899B2"/>
                </a:solidFill>
              </a:rPr>
              <a:t>야구</a:t>
            </a:r>
            <a:r>
              <a:rPr lang="en-US" altLang="ko-KR" sz="1000" kern="0" dirty="0">
                <a:solidFill>
                  <a:srgbClr val="8899B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DATA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Concatenation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024CBB-6279-484C-BA1A-6E345C95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56" y="1732878"/>
            <a:ext cx="8089832" cy="2536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084473-1E44-449B-A855-BB0009AB5169}"/>
              </a:ext>
            </a:extLst>
          </p:cNvPr>
          <p:cNvSpPr txBox="1"/>
          <p:nvPr/>
        </p:nvSpPr>
        <p:spPr>
          <a:xfrm>
            <a:off x="4022071" y="4830547"/>
            <a:ext cx="799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연도별로 저장된 기존 데이터를 통합하며 개인 투수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타자 데이터 생성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6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NA </a:t>
            </a:r>
            <a:r>
              <a:rPr lang="ko-KR" altLang="en-US" sz="3200" b="1" kern="0" dirty="0">
                <a:solidFill>
                  <a:prstClr val="white"/>
                </a:solidFill>
              </a:rPr>
              <a:t>확인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FB4F26-7809-4B46-A5BA-DF0A1DB96FFA}"/>
              </a:ext>
            </a:extLst>
          </p:cNvPr>
          <p:cNvGrpSpPr/>
          <p:nvPr/>
        </p:nvGrpSpPr>
        <p:grpSpPr>
          <a:xfrm>
            <a:off x="4493547" y="594782"/>
            <a:ext cx="7174197" cy="5020202"/>
            <a:chOff x="4626673" y="1038944"/>
            <a:chExt cx="5451121" cy="417646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F2AE882-D923-468B-A5A3-FEDC269CE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6673" y="1038944"/>
              <a:ext cx="2582891" cy="417646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DB3974-2A42-494A-BA60-71F40043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5810" y="1043018"/>
              <a:ext cx="2781984" cy="3960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3D16FA-8D36-43CA-A24E-74893F57147E}"/>
              </a:ext>
            </a:extLst>
          </p:cNvPr>
          <p:cNvSpPr txBox="1"/>
          <p:nvPr/>
        </p:nvSpPr>
        <p:spPr>
          <a:xfrm>
            <a:off x="4084824" y="5960100"/>
            <a:ext cx="799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없다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75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새 변수 생성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57FBB5-AF4D-42DF-A1AC-F9D717EC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80705"/>
              </p:ext>
            </p:extLst>
          </p:nvPr>
        </p:nvGraphicFramePr>
        <p:xfrm>
          <a:off x="5100917" y="1192544"/>
          <a:ext cx="6015319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3529287854"/>
                    </a:ext>
                  </a:extLst>
                </a:gridCol>
                <a:gridCol w="2259107">
                  <a:extLst>
                    <a:ext uri="{9D8B030D-6E8A-4147-A177-3AD203B41FA5}">
                      <a16:colId xmlns:a16="http://schemas.microsoft.com/office/drawing/2014/main" val="1272213552"/>
                    </a:ext>
                  </a:extLst>
                </a:gridCol>
                <a:gridCol w="2608730">
                  <a:extLst>
                    <a:ext uri="{9D8B030D-6E8A-4147-A177-3AD203B41FA5}">
                      <a16:colId xmlns:a16="http://schemas.microsoft.com/office/drawing/2014/main" val="217595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89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AVG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HIT/AB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05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(ER*9)/(INN2/3)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91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SB_trial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도루 시도 횟수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SB+CS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11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SB_SR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도루 성공률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SB/(SB+CS)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PA-PB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타석수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8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SH+SF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희생타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희생플라이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BABIP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(HIT-HR)/(AB-KK-HR+SF)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1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KK9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이닝 당 삼진 수</a:t>
                      </a:r>
                      <a:endParaRPr lang="en-US" altLang="ko-KR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KK/INN2*27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BB9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이닝 당 볼넷 수</a:t>
                      </a:r>
                      <a:endParaRPr lang="en-US" altLang="ko-KR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(BB+HP)/INN2*27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94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SLG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장타 허용</a:t>
                      </a:r>
                      <a:endParaRPr lang="en-US" altLang="ko-KR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H2+H3+HR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95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단타 허용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HIT-SLG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61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61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변수 </a:t>
            </a:r>
            <a:r>
              <a:rPr lang="en-US" altLang="ko-KR" sz="3200" b="1" kern="0" dirty="0">
                <a:solidFill>
                  <a:prstClr val="white"/>
                </a:solidFill>
              </a:rPr>
              <a:t>1</a:t>
            </a:r>
            <a:r>
              <a:rPr lang="ko-KR" altLang="en-US" sz="3200" b="1" kern="0" dirty="0">
                <a:solidFill>
                  <a:prstClr val="white"/>
                </a:solidFill>
              </a:rPr>
              <a:t>차 제거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(</a:t>
            </a:r>
            <a:r>
              <a:rPr lang="ko-KR" altLang="en-US" sz="3200" b="1" kern="0" dirty="0">
                <a:solidFill>
                  <a:prstClr val="white"/>
                </a:solidFill>
              </a:rPr>
              <a:t>투수</a:t>
            </a:r>
            <a:r>
              <a:rPr lang="en-US" altLang="ko-KR" sz="3200" b="1" kern="0" dirty="0">
                <a:solidFill>
                  <a:prstClr val="white"/>
                </a:solidFill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2690AB5-BFFB-469E-BC01-55C5C985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659" y="2287259"/>
            <a:ext cx="7611035" cy="233046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PA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대신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(PA–AB)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사용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단순히 타석 수보다 투수 허용 사사구 수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(BB, IB, HP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총합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이 연관성 있음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SB, CS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대신 </a:t>
            </a:r>
            <a:r>
              <a:rPr lang="en-US" altLang="ko-KR" i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SB_trial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(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도루 시도 횟수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 ,  SB_SR(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도루 성공률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변수 생성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2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변수 </a:t>
            </a:r>
            <a:r>
              <a:rPr lang="en-US" altLang="ko-KR" sz="3200" b="1" kern="0" dirty="0">
                <a:solidFill>
                  <a:prstClr val="white"/>
                </a:solidFill>
              </a:rPr>
              <a:t>1</a:t>
            </a:r>
            <a:r>
              <a:rPr lang="ko-KR" altLang="en-US" sz="3200" b="1" kern="0" dirty="0">
                <a:solidFill>
                  <a:prstClr val="white"/>
                </a:solidFill>
              </a:rPr>
              <a:t>차 제거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(</a:t>
            </a:r>
            <a:r>
              <a:rPr lang="ko-KR" altLang="en-US" sz="3200" b="1" kern="0" dirty="0">
                <a:solidFill>
                  <a:prstClr val="white"/>
                </a:solidFill>
              </a:rPr>
              <a:t>타자</a:t>
            </a:r>
            <a:r>
              <a:rPr lang="en-US" altLang="ko-KR" sz="3200" b="1" kern="0" dirty="0">
                <a:solidFill>
                  <a:prstClr val="white"/>
                </a:solidFill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A8401C86-E879-453D-955B-0EA8E594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86" y="1297812"/>
            <a:ext cx="7579838" cy="426237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H1, H2, H3, H4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등 타율의 분자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즉 안타의 구성요소를 제거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: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장타율을 예측하는 게 아니니까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SB, CS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대신 </a:t>
            </a:r>
            <a:r>
              <a:rPr lang="en-US" altLang="ko-KR" b="1" i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SB_trial</a:t>
            </a:r>
            <a:r>
              <a:rPr lang="en-US" altLang="ko-KR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도루 시도 횟수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 ,  </a:t>
            </a:r>
            <a:r>
              <a:rPr lang="en-US" altLang="ko-KR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SB_SR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도루 성공률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사용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BB, IB, HP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대신 이들을 모두 고려하는 </a:t>
            </a:r>
            <a:r>
              <a:rPr lang="en-US" altLang="ko-KR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(PA – AB)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사용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SH, SF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의 차이는 중요하지 않다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!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자신의 희생으로 동료 선수의 진루를 돕는 것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SH + SF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변수 사용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2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변수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  <a:r>
              <a:rPr lang="ko-KR" altLang="en-US" sz="3200" b="1" kern="0" dirty="0">
                <a:solidFill>
                  <a:prstClr val="white"/>
                </a:solidFill>
              </a:rPr>
              <a:t>차 제거</a:t>
            </a:r>
            <a:endParaRPr lang="en-US" altLang="ko-KR" sz="32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A8401C86-E879-453D-955B-0EA8E594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960" y="2020506"/>
            <a:ext cx="7579838" cy="28169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투수 데이터에서 높은 상관관계를 보이는 변수 제거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SLG(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), KK(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삼진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), HIT(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안타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), AB(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타수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), BF(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투구 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제거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타자 데이터의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변수는 높은 상관관계를 보이는 변수가 없었다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그대로 사용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9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X</a:t>
            </a:r>
            <a:r>
              <a:rPr lang="ko-KR" altLang="en-US" sz="3200" b="1" kern="0" dirty="0">
                <a:solidFill>
                  <a:prstClr val="white"/>
                </a:solidFill>
              </a:rPr>
              <a:t>변수 간 </a:t>
            </a:r>
            <a:r>
              <a:rPr lang="en-US" altLang="ko-KR" sz="3200" b="1" kern="0" dirty="0">
                <a:solidFill>
                  <a:prstClr val="white"/>
                </a:solidFill>
              </a:rPr>
              <a:t>correlation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(</a:t>
            </a:r>
            <a:r>
              <a:rPr lang="ko-KR" altLang="en-US" sz="3200" b="1" kern="0" dirty="0">
                <a:solidFill>
                  <a:prstClr val="white"/>
                </a:solidFill>
              </a:rPr>
              <a:t>투수</a:t>
            </a:r>
            <a:r>
              <a:rPr lang="en-US" altLang="ko-KR" sz="3200" b="1" kern="0" dirty="0">
                <a:solidFill>
                  <a:prstClr val="white"/>
                </a:solidFill>
              </a:rPr>
              <a:t>)</a:t>
            </a:r>
          </a:p>
          <a:p>
            <a:pPr latinLnBrk="0">
              <a:defRPr/>
            </a:pP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78155CE-7FAE-4AF4-BC2A-AFBE4C22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566" y="458243"/>
            <a:ext cx="7489708" cy="59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0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F90B751-2BCF-4E73-823C-95FA39644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00" y="676236"/>
            <a:ext cx="7676044" cy="58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8CE5D3-6633-42BD-9A8A-0BB51837C092}"/>
              </a:ext>
            </a:extLst>
          </p:cNvPr>
          <p:cNvSpPr/>
          <p:nvPr/>
        </p:nvSpPr>
        <p:spPr>
          <a:xfrm>
            <a:off x="521146" y="458243"/>
            <a:ext cx="298405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X</a:t>
            </a:r>
            <a:r>
              <a:rPr lang="ko-KR" altLang="en-US" sz="3200" b="1" kern="0" dirty="0">
                <a:solidFill>
                  <a:prstClr val="white"/>
                </a:solidFill>
              </a:rPr>
              <a:t>변수 간 </a:t>
            </a:r>
            <a:r>
              <a:rPr lang="en-US" altLang="ko-KR" sz="3200" b="1" kern="0" dirty="0">
                <a:solidFill>
                  <a:prstClr val="white"/>
                </a:solidFill>
              </a:rPr>
              <a:t>correlation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(</a:t>
            </a:r>
            <a:r>
              <a:rPr lang="ko-KR" altLang="en-US" sz="3200" b="1" kern="0" dirty="0">
                <a:solidFill>
                  <a:prstClr val="white"/>
                </a:solidFill>
              </a:rPr>
              <a:t>타자</a:t>
            </a:r>
            <a:r>
              <a:rPr lang="en-US" altLang="ko-KR" sz="3200" b="1" kern="0" dirty="0">
                <a:solidFill>
                  <a:prstClr val="white"/>
                </a:solidFill>
              </a:rPr>
              <a:t>)</a:t>
            </a:r>
          </a:p>
          <a:p>
            <a:pPr latinLnBrk="0">
              <a:defRPr/>
            </a:pPr>
            <a:endParaRPr lang="en-US" altLang="ko-KR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7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984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최종 변수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3B10F1-F243-431D-A154-6AA0F40E8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96002"/>
              </p:ext>
            </p:extLst>
          </p:nvPr>
        </p:nvGraphicFramePr>
        <p:xfrm>
          <a:off x="4854386" y="1043018"/>
          <a:ext cx="6324601" cy="202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75">
                  <a:extLst>
                    <a:ext uri="{9D8B030D-6E8A-4147-A177-3AD203B41FA5}">
                      <a16:colId xmlns:a16="http://schemas.microsoft.com/office/drawing/2014/main" val="3973064222"/>
                    </a:ext>
                  </a:extLst>
                </a:gridCol>
                <a:gridCol w="4642126">
                  <a:extLst>
                    <a:ext uri="{9D8B030D-6E8A-4147-A177-3AD203B41FA5}">
                      <a16:colId xmlns:a16="http://schemas.microsoft.com/office/drawing/2014/main" val="3430227322"/>
                    </a:ext>
                  </a:extLst>
                </a:gridCol>
              </a:tblGrid>
              <a:tr h="4908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74316"/>
                  </a:ext>
                </a:extLst>
              </a:tr>
              <a:tr h="490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TB_SC , PA-AB , H1 , H2 , H3 , HR , SB_SR , WP, BABIP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KK9, BB9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385840"/>
                  </a:ext>
                </a:extLst>
              </a:tr>
              <a:tr h="490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INN2 , ER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282040"/>
                  </a:ext>
                </a:extLst>
              </a:tr>
              <a:tr h="490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식별코드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GDAY_DS , T_ID , P_ID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5238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743093-50CA-4FE9-A26A-84D35248F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88693"/>
              </p:ext>
            </p:extLst>
          </p:nvPr>
        </p:nvGraphicFramePr>
        <p:xfrm>
          <a:off x="4854386" y="3762002"/>
          <a:ext cx="6324601" cy="201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75">
                  <a:extLst>
                    <a:ext uri="{9D8B030D-6E8A-4147-A177-3AD203B41FA5}">
                      <a16:colId xmlns:a16="http://schemas.microsoft.com/office/drawing/2014/main" val="60271890"/>
                    </a:ext>
                  </a:extLst>
                </a:gridCol>
                <a:gridCol w="4642126">
                  <a:extLst>
                    <a:ext uri="{9D8B030D-6E8A-4147-A177-3AD203B41FA5}">
                      <a16:colId xmlns:a16="http://schemas.microsoft.com/office/drawing/2014/main" val="4265890216"/>
                    </a:ext>
                  </a:extLst>
                </a:gridCol>
              </a:tblGrid>
              <a:tr h="4841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타자</a:t>
                      </a:r>
                      <a:endParaRPr lang="en-US" altLang="ko-KR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798201"/>
                  </a:ext>
                </a:extLst>
              </a:tr>
              <a:tr h="490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TB_SC , PA-AB , AB , RUN , RBI , H1T, SH+SF, KK,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SB_trial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 BABIP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012796"/>
                  </a:ext>
                </a:extLst>
              </a:tr>
              <a:tr h="490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 , AB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111248"/>
                  </a:ext>
                </a:extLst>
              </a:tr>
              <a:tr h="490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식별코드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GDAY_DS , T_ID , P_ID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2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39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5592944" y="2313163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471160" y="2809825"/>
            <a:ext cx="4892040" cy="123110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모델링</a:t>
            </a:r>
            <a:endParaRPr lang="en-US" altLang="ko-KR" sz="5400" b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2000" b="1" kern="0" dirty="0">
                <a:solidFill>
                  <a:prstClr val="white"/>
                </a:solidFill>
              </a:rPr>
              <a:t>타율</a:t>
            </a:r>
            <a:r>
              <a:rPr lang="en-US" altLang="ko-KR" sz="2000" b="1" kern="0" dirty="0">
                <a:solidFill>
                  <a:prstClr val="white"/>
                </a:solidFill>
              </a:rPr>
              <a:t>/</a:t>
            </a:r>
            <a:r>
              <a:rPr lang="ko-KR" altLang="en-US" sz="2000" b="1" kern="0" dirty="0">
                <a:solidFill>
                  <a:prstClr val="white"/>
                </a:solidFill>
              </a:rPr>
              <a:t>방어율</a:t>
            </a:r>
            <a:endParaRPr lang="en-US" altLang="ko-KR" sz="2000" kern="0" dirty="0">
              <a:solidFill>
                <a:srgbClr val="8899B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9541C-70D6-4315-95EC-2A217522912C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20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목차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15489"/>
              </p:ext>
            </p:extLst>
          </p:nvPr>
        </p:nvGraphicFramePr>
        <p:xfrm>
          <a:off x="4327637" y="1172213"/>
          <a:ext cx="7206981" cy="451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대회 설명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팀명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유래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설명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EDA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변수 선택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새 변수 생성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- Correlation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확인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방어율 모델링 방식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두가지 방안 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승률 예측 방식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피타고리안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승률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43619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방어율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승률 예측 값 보고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최종 결과물 보고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</a:t>
            </a:r>
            <a:endParaRPr lang="en-US" altLang="ko-KR" sz="32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448BD-1685-4CB7-8AA7-1A6F2C4F617B}"/>
              </a:ext>
            </a:extLst>
          </p:cNvPr>
          <p:cNvSpPr txBox="1"/>
          <p:nvPr/>
        </p:nvSpPr>
        <p:spPr>
          <a:xfrm>
            <a:off x="4108523" y="1700136"/>
            <a:ext cx="7754471" cy="1304203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방식 </a:t>
            </a:r>
            <a:r>
              <a:rPr lang="en-US" altLang="ko-KR" sz="18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시계열로 </a:t>
            </a:r>
            <a:r>
              <a:rPr lang="en-US" altLang="ko-KR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값들을 예측하고 그 </a:t>
            </a:r>
            <a:r>
              <a:rPr lang="en-US" altLang="ko-KR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머신러닝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모델</a:t>
            </a:r>
            <a:r>
              <a:rPr lang="ko-KR" altLang="en-US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에 넣어 </a:t>
            </a:r>
            <a:r>
              <a:rPr lang="en-US" altLang="ko-KR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y</a:t>
            </a:r>
            <a:r>
              <a:rPr lang="ko-KR" altLang="en-US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값을 예측하는 방식</a:t>
            </a:r>
            <a:endParaRPr lang="en-US" altLang="ko-KR" sz="1800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623D3-68F3-410D-A289-1792A5DEB842}"/>
              </a:ext>
            </a:extLst>
          </p:cNvPr>
          <p:cNvSpPr txBox="1"/>
          <p:nvPr/>
        </p:nvSpPr>
        <p:spPr>
          <a:xfrm>
            <a:off x="4108523" y="3371266"/>
            <a:ext cx="7754471" cy="213520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데이터프레임에서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값은 그대로 두고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y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값은 해당 선수가 출전한 다음 경기의 값으로 채워주는 방식으로 변환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즉 각 선수가 출전한 마지막 경기의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값을 통해 다음 경기의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값을 예측하는 방식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독립변수를 예측할 필요가 없어진다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FF2EB-195E-453F-A2C6-9039B5B09C64}"/>
              </a:ext>
            </a:extLst>
          </p:cNvPr>
          <p:cNvSpPr txBox="1"/>
          <p:nvPr/>
        </p:nvSpPr>
        <p:spPr>
          <a:xfrm>
            <a:off x="4108523" y="6013842"/>
            <a:ext cx="793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최종적으로 </a:t>
            </a:r>
            <a:r>
              <a:rPr lang="ko-KR" altLang="en-US" b="1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lang="en-US" altLang="ko-KR" b="1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채택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방식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뒤 슬라이드에서 자세히 설명하려고 한다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81965-BA13-4FCF-A37F-D880E15AFEC3}"/>
              </a:ext>
            </a:extLst>
          </p:cNvPr>
          <p:cNvSpPr txBox="1"/>
          <p:nvPr/>
        </p:nvSpPr>
        <p:spPr>
          <a:xfrm>
            <a:off x="4020219" y="466013"/>
            <a:ext cx="793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타율은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HIT AB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구성되고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방어율은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INN2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구성된다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HIT AB ER INN2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놓고 나머지 변수들을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예측하려고 한다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방식에서 크게 두가지 방법을 시도했다</a:t>
            </a:r>
          </a:p>
        </p:txBody>
      </p:sp>
    </p:spTree>
    <p:extLst>
      <p:ext uri="{BB962C8B-B14F-4D97-AF65-F5344CB8AC3E}">
        <p14:creationId xmlns:p14="http://schemas.microsoft.com/office/powerpoint/2010/main" val="216410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1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F88CB09F-07AC-4BA8-84CD-B55DE585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016" y="612012"/>
            <a:ext cx="7579838" cy="28169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768FC-22EE-4363-BA46-608ADBD35B32}"/>
              </a:ext>
            </a:extLst>
          </p:cNvPr>
          <p:cNvSpPr txBox="1"/>
          <p:nvPr/>
        </p:nvSpPr>
        <p:spPr>
          <a:xfrm>
            <a:off x="4091016" y="1243786"/>
            <a:ext cx="793107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독립변수의 부재 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제공받은 데이터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(train data)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독립변수 종속변수가 모두 존재하지만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시점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(2020.09.28~2020.10.18)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독립변수 종속변수 모두 미지수다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미래시점에서 각 선수가 몇 개의 홈런을 칠지 알 수 없기 때문에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독립변수를 예측해야 한다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독립변수 예측 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시계열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trend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예측방식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“ Exponential smoothing(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지수평활법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)”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최신 데이터에 가중치를 더 부여하는 방식으로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값을 예측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지수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평활법에는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simple exponential smoothing, holt’s exponential smoothing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방식이 존재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search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파라미터 튜닝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60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1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F88CB09F-07AC-4BA8-84CD-B55DE585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016" y="612012"/>
            <a:ext cx="7579838" cy="28169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BB54A-570F-4ABB-9E36-2EA20F05369D}"/>
              </a:ext>
            </a:extLst>
          </p:cNvPr>
          <p:cNvSpPr txBox="1"/>
          <p:nvPr/>
        </p:nvSpPr>
        <p:spPr>
          <a:xfrm>
            <a:off x="3915396" y="612012"/>
            <a:ext cx="793107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Grid-search: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대해서 파라미터 튜닝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변수 별 데이터를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7:3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비율로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set, validation set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나눈다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선수에 대한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구하고 전체 선수에 대한 평균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작은 것을 최종 파라미터로 선정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data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이하인 경우에는 단순 평균 값을 예측 값으로 사용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대해서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투수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타자 모두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 exponential smoothing(</a:t>
            </a:r>
            <a:r>
              <a:rPr lang="en-US" altLang="ko-KR" sz="15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smoothing_level</a:t>
            </a:r>
            <a:r>
              <a:rPr lang="en-US" altLang="ko-KR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=0.1)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사용할 때 예측력이 가장 높게 나왔다 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7C779-275C-45A1-BE35-9AD2D230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7" y="3398199"/>
            <a:ext cx="3738346" cy="2861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C0556D-5CD5-442C-AC64-9F2AD7D7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92" y="3399843"/>
            <a:ext cx="3705681" cy="28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1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3915396" y="612012"/>
            <a:ext cx="79310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예측된 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통해 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예측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lgbm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random forest 3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모델을 사용하여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INN2 ER AB HIT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예측하고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값으로 최종 타율 방어율을 계산함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지수평활법으로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진행한 방식의 타율 방어율 예측 값이 비현실적으로 나옴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다른방식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방식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2)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431B68-A868-4CC5-B774-0550681E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6"/>
          <a:stretch/>
        </p:blipFill>
        <p:spPr>
          <a:xfrm>
            <a:off x="4077886" y="3615106"/>
            <a:ext cx="1910100" cy="29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4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최종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3915396" y="612012"/>
            <a:ext cx="79310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프레임  변형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(T-1)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독립변수로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종속변수를 예측하자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데이터셋의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(T-1)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값이면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(T-1)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699D22-4331-411A-A7FB-648DFC914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88"/>
          <a:stretch/>
        </p:blipFill>
        <p:spPr>
          <a:xfrm>
            <a:off x="5166620" y="2875731"/>
            <a:ext cx="5728186" cy="2261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5581A-ECD5-4C10-B085-8A1FD1480F26}"/>
              </a:ext>
            </a:extLst>
          </p:cNvPr>
          <p:cNvSpPr txBox="1"/>
          <p:nvPr/>
        </p:nvSpPr>
        <p:spPr>
          <a:xfrm>
            <a:off x="6360398" y="5584963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원래 데이터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같은 시점의 </a:t>
            </a:r>
            <a:r>
              <a:rPr lang="en-US" altLang="ko-KR" b="1" dirty="0">
                <a:solidFill>
                  <a:schemeClr val="bg1"/>
                </a:solidFill>
              </a:rPr>
              <a:t>X</a:t>
            </a:r>
            <a:r>
              <a:rPr lang="ko-KR" altLang="en-US" b="1" dirty="0">
                <a:solidFill>
                  <a:schemeClr val="bg1"/>
                </a:solidFill>
              </a:rPr>
              <a:t>와 </a:t>
            </a:r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35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최종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3915396" y="612012"/>
            <a:ext cx="79310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프레임  변형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(T-1)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독립변수로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종속변수를 예측하자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데이터셋의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(T-1)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값이면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(T-1)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시점의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5581A-ECD5-4C10-B085-8A1FD1480F26}"/>
              </a:ext>
            </a:extLst>
          </p:cNvPr>
          <p:cNvSpPr txBox="1"/>
          <p:nvPr/>
        </p:nvSpPr>
        <p:spPr>
          <a:xfrm>
            <a:off x="5917376" y="5614545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변경 데이터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bg1"/>
                </a:solidFill>
              </a:rPr>
              <a:t>(T-1)</a:t>
            </a:r>
            <a:r>
              <a:rPr lang="ko-KR" altLang="en-US" b="1" dirty="0">
                <a:solidFill>
                  <a:schemeClr val="bg1"/>
                </a:solidFill>
              </a:rPr>
              <a:t>시점의 </a:t>
            </a:r>
            <a:r>
              <a:rPr lang="en-US" altLang="ko-KR" b="1" dirty="0">
                <a:solidFill>
                  <a:schemeClr val="bg1"/>
                </a:solidFill>
              </a:rPr>
              <a:t>X</a:t>
            </a:r>
            <a:r>
              <a:rPr lang="ko-KR" altLang="en-US" b="1" dirty="0">
                <a:solidFill>
                  <a:schemeClr val="bg1"/>
                </a:solidFill>
              </a:rPr>
              <a:t>와 </a:t>
            </a:r>
            <a:r>
              <a:rPr lang="en-US" altLang="ko-KR" b="1" dirty="0">
                <a:solidFill>
                  <a:schemeClr val="bg1"/>
                </a:solidFill>
              </a:rPr>
              <a:t>T</a:t>
            </a:r>
            <a:r>
              <a:rPr lang="ko-KR" altLang="en-US" b="1" dirty="0">
                <a:solidFill>
                  <a:schemeClr val="bg1"/>
                </a:solidFill>
              </a:rPr>
              <a:t>시점의 </a:t>
            </a:r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7D97E2-30A5-431F-A3DA-FBAA5FE00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37"/>
          <a:stretch/>
        </p:blipFill>
        <p:spPr>
          <a:xfrm>
            <a:off x="5198925" y="3083858"/>
            <a:ext cx="5502207" cy="21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4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최종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4221480" y="375229"/>
            <a:ext cx="75980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 Y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예측 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선정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후보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Linear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Regression Tree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Ensemble method</a:t>
            </a:r>
          </a:p>
          <a:p>
            <a:pPr marL="342900" indent="-342900">
              <a:buAutoNum type="arabicPlain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– Ensemble Method</a:t>
            </a:r>
          </a:p>
          <a:p>
            <a:pPr marL="342900" indent="-342900">
              <a:buAutoNum type="arabicPlain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Linear regression</a:t>
            </a: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확장한다고 해도 자책점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안타에 대한 회귀선을 찾기가 어렵다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가용 변수들과 종속 변수들 간의 선형 상관관계가 높지 않다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한계가 명확하기 때문에 활용하지 않기로 결정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Regression Tree</a:t>
            </a: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변수들을 기준으로 이진 결정 경계를 나누는 방식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세분화 기준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분류로 인해 각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안의 이질성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(Entropy)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얼마나 변화하였는가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해석력이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높고 직관적 이해가 가능하다는 장점이 있지만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 데이터에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overfitting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되는 경향이 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활용하지 않기로 결정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8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최종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4038600" y="860506"/>
            <a:ext cx="77504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 Y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예측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모델선정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Ensemble method</a:t>
            </a: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Bagging : Bootstrap Aggregating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준말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M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2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Booststrap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Sample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결정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혼합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Random Forest : Bootstrap Sample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특성상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Bagging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모델들은 공분산이 크다는 점 보완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Boosting :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여러 번 훈련하는데 이전에 </a:t>
            </a:r>
            <a:r>
              <a:rPr lang="ko-KR" altLang="en-US" sz="2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오분류된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데이터에 더 큰 가중치 부여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2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앙상블 모델 중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Forest, Light Gradient Boosting Method (LGBM) , </a:t>
            </a:r>
            <a:r>
              <a:rPr lang="en-US" altLang="ko-KR" sz="2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선정</a:t>
            </a:r>
          </a:p>
        </p:txBody>
      </p:sp>
    </p:spTree>
    <p:extLst>
      <p:ext uri="{BB962C8B-B14F-4D97-AF65-F5344CB8AC3E}">
        <p14:creationId xmlns:p14="http://schemas.microsoft.com/office/powerpoint/2010/main" val="2651662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최종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4160520" y="1372653"/>
            <a:ext cx="77504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 Y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예측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Grid search cross validation</a:t>
            </a: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모델 모두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leaf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개수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learning rate,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leaf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안의 데이터 수 등의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hyperparameter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중요한 역할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2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hyperparameter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값에 따라 모델링의 결과가 달라진다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최적의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선정하기 위해 다수의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구성하고 최적의 조합 찾기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기준으로 해서 값이 가장 작은 모델을 최종 모델로 선정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26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최종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4069080" y="458243"/>
            <a:ext cx="77504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 Y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예측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Grid search cross validation</a:t>
            </a: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투수데이터 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16A3BF4-09EF-40B6-8B07-5247C0BC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52043"/>
              </p:ext>
            </p:extLst>
          </p:nvPr>
        </p:nvGraphicFramePr>
        <p:xfrm>
          <a:off x="4717033" y="1816316"/>
          <a:ext cx="645458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645">
                  <a:extLst>
                    <a:ext uri="{9D8B030D-6E8A-4147-A177-3AD203B41FA5}">
                      <a16:colId xmlns:a16="http://schemas.microsoft.com/office/drawing/2014/main" val="3529287854"/>
                    </a:ext>
                  </a:extLst>
                </a:gridCol>
                <a:gridCol w="2407472">
                  <a:extLst>
                    <a:ext uri="{9D8B030D-6E8A-4147-A177-3AD203B41FA5}">
                      <a16:colId xmlns:a16="http://schemas.microsoft.com/office/drawing/2014/main" val="1272213552"/>
                    </a:ext>
                  </a:extLst>
                </a:gridCol>
                <a:gridCol w="2407472">
                  <a:extLst>
                    <a:ext uri="{9D8B030D-6E8A-4147-A177-3AD203B41FA5}">
                      <a16:colId xmlns:a16="http://schemas.microsoft.com/office/drawing/2014/main" val="217595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INN2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1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LGBM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12.506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2.021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05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Xgboost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12.528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2.037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91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12.708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2.019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1128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3E1BC5-59DA-40F9-83E2-3A076C10F474}"/>
              </a:ext>
            </a:extLst>
          </p:cNvPr>
          <p:cNvSpPr txBox="1"/>
          <p:nvPr/>
        </p:nvSpPr>
        <p:spPr>
          <a:xfrm>
            <a:off x="4069080" y="3945229"/>
            <a:ext cx="7750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타자데이터 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3484A2FB-E391-43B3-B81F-6217AD64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87013"/>
              </p:ext>
            </p:extLst>
          </p:nvPr>
        </p:nvGraphicFramePr>
        <p:xfrm>
          <a:off x="4717033" y="4659946"/>
          <a:ext cx="645458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645">
                  <a:extLst>
                    <a:ext uri="{9D8B030D-6E8A-4147-A177-3AD203B41FA5}">
                      <a16:colId xmlns:a16="http://schemas.microsoft.com/office/drawing/2014/main" val="3529287854"/>
                    </a:ext>
                  </a:extLst>
                </a:gridCol>
                <a:gridCol w="2407472">
                  <a:extLst>
                    <a:ext uri="{9D8B030D-6E8A-4147-A177-3AD203B41FA5}">
                      <a16:colId xmlns:a16="http://schemas.microsoft.com/office/drawing/2014/main" val="1272213552"/>
                    </a:ext>
                  </a:extLst>
                </a:gridCol>
                <a:gridCol w="2407472">
                  <a:extLst>
                    <a:ext uri="{9D8B030D-6E8A-4147-A177-3AD203B41FA5}">
                      <a16:colId xmlns:a16="http://schemas.microsoft.com/office/drawing/2014/main" val="217595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LGBM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0.792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05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Xgboost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0.791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91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0.792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11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04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5592944" y="2313163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6168600" y="3027474"/>
            <a:ext cx="3281863" cy="923330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대회 설명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E1888-66A1-4849-852F-49D313CA7AA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59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모델링 방식 </a:t>
            </a:r>
            <a:r>
              <a:rPr lang="en-US" altLang="ko-KR" sz="3200" b="1" kern="0" dirty="0">
                <a:solidFill>
                  <a:prstClr val="white"/>
                </a:solidFill>
              </a:rPr>
              <a:t>2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3200" b="1" kern="0" dirty="0">
                <a:solidFill>
                  <a:prstClr val="white"/>
                </a:solidFill>
                <a:sym typeface="Wingdings" panose="05000000000000000000" pitchFamily="2" charset="2"/>
              </a:rPr>
              <a:t>최종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9D889-507F-4E40-B870-A5CB5ECD1B46}"/>
              </a:ext>
            </a:extLst>
          </p:cNvPr>
          <p:cNvSpPr txBox="1"/>
          <p:nvPr/>
        </p:nvSpPr>
        <p:spPr>
          <a:xfrm>
            <a:off x="4130040" y="2536448"/>
            <a:ext cx="775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 Y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예측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모델 선정</a:t>
            </a:r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투수 모델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타자 모델 모두 예측할 대상이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 </a:t>
            </a:r>
            <a:r>
              <a: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값의 산술평균이 가장 작은 모델로 선택</a:t>
            </a:r>
            <a:endParaRPr lang="en-US" altLang="ko-KR" sz="2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투수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LGBM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타자 </a:t>
            </a:r>
            <a:r>
              <a:rPr lang="en-US" altLang="ko-KR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210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5592944" y="2313163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471160" y="2809825"/>
            <a:ext cx="4892040" cy="123110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모델링</a:t>
            </a:r>
            <a:endParaRPr lang="en-US" altLang="ko-KR" sz="5400" b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2000" b="1" kern="0" dirty="0">
                <a:solidFill>
                  <a:prstClr val="white"/>
                </a:solidFill>
              </a:rPr>
              <a:t>승률</a:t>
            </a:r>
            <a:endParaRPr lang="en-US" altLang="ko-KR" sz="2000" kern="0" dirty="0">
              <a:solidFill>
                <a:srgbClr val="8899B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9541C-70D6-4315-95EC-2A217522912C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358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290218" y="454376"/>
            <a:ext cx="3060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승률 예측 방식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 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B3CA0B-6FDE-490A-8BDD-1AB5C905779F}"/>
                  </a:ext>
                </a:extLst>
              </p:cNvPr>
              <p:cNvSpPr txBox="1"/>
              <p:nvPr/>
            </p:nvSpPr>
            <p:spPr>
              <a:xfrm>
                <a:off x="5433974" y="1165912"/>
                <a:ext cx="5143017" cy="1298882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“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피타고리안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승률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” </a:t>
                </a:r>
              </a:p>
              <a:p>
                <a:pPr algn="ctr"/>
                <a:endPara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기대승률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r>
                              <a:rPr lang="ko-KR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득</m:t>
                            </m:r>
                            <m:r>
                              <a:rPr lang="ko-KR" alt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점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r>
                              <a:rPr lang="ko-KR" alt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득점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r>
                              <a:rPr lang="ko-KR" alt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실</m:t>
                            </m:r>
                            <m:r>
                              <a:rPr lang="ko-KR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점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B3CA0B-6FDE-490A-8BDD-1AB5C905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74" y="1165912"/>
                <a:ext cx="5143017" cy="1298882"/>
              </a:xfrm>
              <a:prstGeom prst="rect">
                <a:avLst/>
              </a:prstGeom>
              <a:blipFill>
                <a:blip r:embed="rId2"/>
                <a:stretch>
                  <a:fillRect t="-913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0CC941-D3E7-48FC-9932-AC7F0EDF78BE}"/>
              </a:ext>
            </a:extLst>
          </p:cNvPr>
          <p:cNvSpPr txBox="1"/>
          <p:nvPr/>
        </p:nvSpPr>
        <p:spPr>
          <a:xfrm>
            <a:off x="4039943" y="3153441"/>
            <a:ext cx="793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야구의 승률을 추정하기 위해 </a:t>
            </a:r>
            <a:r>
              <a:rPr lang="en-US" altLang="ko-KR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James(1982)</a:t>
            </a:r>
            <a:r>
              <a:rPr lang="ko-KR" altLang="en-US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승률은 득점의 제곱을 득점의 제곱과 실정의 제곱의 합으로 나누어 추정할 수 있음을 제안하였고</a:t>
            </a:r>
            <a:r>
              <a:rPr lang="en-US" altLang="ko-KR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야구 경기의 피타고라스 정리라고 불렀다</a:t>
            </a:r>
            <a:r>
              <a:rPr lang="en-US" altLang="ko-KR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FA141-674B-4FC0-A855-24C8A3AC888E}"/>
              </a:ext>
            </a:extLst>
          </p:cNvPr>
          <p:cNvSpPr txBox="1"/>
          <p:nvPr/>
        </p:nvSpPr>
        <p:spPr>
          <a:xfrm>
            <a:off x="4039943" y="4376116"/>
            <a:ext cx="793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팀별 투수 타자 데이터를 통해 득점과 실점의 합을 구하였고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피타고리안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공식에 대입을 하여 승률을 예측하였다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C693767-8DC1-492C-8B6E-F38456BC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84" y="5321792"/>
            <a:ext cx="4646857" cy="8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7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5592944" y="2313163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57800" y="2963713"/>
            <a:ext cx="5913120" cy="923330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최종 예측 값 보고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7851D-FC97-4A36-BAA9-A88B20CE1708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1742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예측 값 보고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7A8FD2-2EA7-4338-99DB-0645BB67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59085"/>
              </p:ext>
            </p:extLst>
          </p:nvPr>
        </p:nvGraphicFramePr>
        <p:xfrm>
          <a:off x="4327638" y="1485978"/>
          <a:ext cx="7206980" cy="405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745">
                  <a:extLst>
                    <a:ext uri="{9D8B030D-6E8A-4147-A177-3AD203B41FA5}">
                      <a16:colId xmlns:a16="http://schemas.microsoft.com/office/drawing/2014/main" val="622425618"/>
                    </a:ext>
                  </a:extLst>
                </a:gridCol>
              </a:tblGrid>
              <a:tr h="288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방어율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타율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승률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HH 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한화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4.965384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0.273720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0.294683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 (KIA)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5.172462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0.279354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0.583043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KT 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4.609663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0.270775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0.539710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436192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4.802338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0.277884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0.583521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LT 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롯데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4.692812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0.276886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0.521620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963443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NC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4.759503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0.282182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0.671297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094218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 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두산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4.910974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0.271753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0.609756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582096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4.893906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0.272903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0.402553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511315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 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4.861336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0.276818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0.602566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331562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WO 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키움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4.830148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0.274706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0.590687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9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04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출처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7F95F6-488D-43D5-AAE8-0C99C1D6E6A1}"/>
              </a:ext>
            </a:extLst>
          </p:cNvPr>
          <p:cNvSpPr txBox="1"/>
          <p:nvPr/>
        </p:nvSpPr>
        <p:spPr>
          <a:xfrm>
            <a:off x="4055632" y="1859339"/>
            <a:ext cx="7835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지수평활법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https://otexts.com/fpp2/ses.html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 4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장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Regression Tree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그림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https://allmodelsarewrong.github.io/trees.html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 6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장 논문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Kim, S. K., &amp; Lee, Y. H. (2016). The estimation of winning rate in Korean professional baseball league. </a:t>
            </a:r>
            <a:r>
              <a:rPr lang="en-US" altLang="ko-KR" b="0" i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Journal of the Korean Data and Information Science Society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, </a:t>
            </a:r>
            <a:r>
              <a:rPr lang="en-US" altLang="ko-KR" b="0" i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27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(3), 653-661.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712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prstClr val="white"/>
                </a:solidFill>
              </a:rPr>
              <a:t>팀명</a:t>
            </a:r>
            <a:r>
              <a:rPr lang="ko-KR" altLang="en-US" sz="3200" b="1" kern="0" dirty="0">
                <a:solidFill>
                  <a:prstClr val="white"/>
                </a:solidFill>
              </a:rPr>
              <a:t> 유래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DD03F-848A-4F34-AC83-013D7545D63C}"/>
              </a:ext>
            </a:extLst>
          </p:cNvPr>
          <p:cNvSpPr txBox="1"/>
          <p:nvPr/>
        </p:nvSpPr>
        <p:spPr>
          <a:xfrm>
            <a:off x="4084320" y="375229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“Paul the Foul”</a:t>
            </a:r>
            <a:endParaRPr lang="ko-KR" altLang="en-US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내용 개체 틀 36">
            <a:extLst>
              <a:ext uri="{FF2B5EF4-FFF2-40B4-BE49-F238E27FC236}">
                <a16:creationId xmlns:a16="http://schemas.microsoft.com/office/drawing/2014/main" id="{862727AF-D2F3-42CB-B63C-A19E17E3F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0" y="2547236"/>
            <a:ext cx="7865633" cy="284986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Paul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 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남아공 월드컵 결과를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예측하여 화제가 된 문어이다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문어의 이름에 운율을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맞추기 위해 야구 용어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foul</a:t>
            </a: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덧붙임</a:t>
            </a:r>
            <a:r>
              <a:rPr lang="en-US" altLang="ko-KR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야구 경기 결과를 정확히 예측하고자 하는 열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대회 설명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7" name="내용 개체 틀 36">
            <a:extLst>
              <a:ext uri="{FF2B5EF4-FFF2-40B4-BE49-F238E27FC236}">
                <a16:creationId xmlns:a16="http://schemas.microsoft.com/office/drawing/2014/main" id="{C234AFDB-823A-4E1A-8D7C-F880EB13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371" y="1211459"/>
            <a:ext cx="8144335" cy="480729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KBO </a:t>
            </a: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팀의 정규시즌 잔여기간 팀별 </a:t>
            </a:r>
            <a:endParaRPr lang="en-US" altLang="ko-KR" sz="2400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4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4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방어율 </a:t>
            </a:r>
            <a:r>
              <a:rPr lang="en-US" altLang="ko-KR" sz="24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2) </a:t>
            </a:r>
            <a:r>
              <a:rPr lang="ko-KR" altLang="en-US" sz="24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타율  </a:t>
            </a:r>
            <a:r>
              <a:rPr lang="en-US" altLang="ko-KR" sz="24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2400" b="1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승률 예측</a:t>
            </a:r>
            <a:endParaRPr lang="en-US" altLang="ko-KR" sz="2400" b="1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제공 </a:t>
            </a: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i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스포츠투아이</a:t>
            </a: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https://www.sports2i.com/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ko-KR" sz="2400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년부터 </a:t>
            </a: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2020.7.20</a:t>
            </a: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야구 데이터 제공</a:t>
            </a:r>
            <a:endParaRPr lang="en-US" altLang="ko-KR" sz="2400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토대로 </a:t>
            </a: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2020.9.28 ~ </a:t>
            </a: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종료시점까지의 승률 </a:t>
            </a: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타율 </a:t>
            </a:r>
            <a:r>
              <a:rPr lang="en-US" altLang="ko-KR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방어율 예측</a:t>
            </a:r>
            <a:endParaRPr lang="en-US" altLang="ko-KR" sz="2400" i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320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데이터 설명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F45BB-8E33-4BC6-9B6E-D8FB605E52FF}"/>
              </a:ext>
            </a:extLst>
          </p:cNvPr>
          <p:cNvSpPr txBox="1"/>
          <p:nvPr/>
        </p:nvSpPr>
        <p:spPr>
          <a:xfrm>
            <a:off x="3661285" y="5173334"/>
            <a:ext cx="853071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성적을 통해 타율 방어율 예측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시트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7 8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활용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팀 성적을 통해 승률 예측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시트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5 6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활용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E9DBD5-78B8-44D4-AECD-D2B3556BE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14826"/>
              </p:ext>
            </p:extLst>
          </p:nvPr>
        </p:nvGraphicFramePr>
        <p:xfrm>
          <a:off x="4323151" y="750630"/>
          <a:ext cx="7206981" cy="396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3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시트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팀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팀을 식별하기 위한 코드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팀명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경기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관한 설명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경기일자 홈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원정팀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더블헤더 여부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선수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선수 정보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선수코드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선수명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팀코드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포지션 나이 연봉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등록선수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말소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팀코드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선수코드 등록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말소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팀 투수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경기 별 양팀 투수들의 종합적인 정보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상대타자 수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자책점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7557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팀 타자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경기 별 양팀 타자들의 종합적인 성적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안타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도루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병살타 등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2236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개인 투수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i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B0604020202020204" pitchFamily="2" charset="-79"/>
                        </a:rPr>
                        <a:t>각 경기에 등판한 투수들의 성적</a:t>
                      </a:r>
                      <a:endParaRPr lang="en-US" altLang="ko-KR" sz="120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B0604020202020204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490021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개인 타자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B0604020202020204" pitchFamily="2" charset="-79"/>
                        </a:rPr>
                        <a:t> </a:t>
                      </a:r>
                      <a:r>
                        <a:rPr lang="ko-KR" altLang="en-US" sz="1200" i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B0604020202020204" pitchFamily="2" charset="-79"/>
                        </a:rPr>
                        <a:t>각 경기에 출전한 타자들의 성적</a:t>
                      </a:r>
                      <a:endParaRPr lang="en-US" altLang="ko-KR" sz="120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B0604020202020204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00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데이터 설명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F45BB-8E33-4BC6-9B6E-D8FB605E52FF}"/>
              </a:ext>
            </a:extLst>
          </p:cNvPr>
          <p:cNvSpPr txBox="1"/>
          <p:nvPr/>
        </p:nvSpPr>
        <p:spPr>
          <a:xfrm>
            <a:off x="3785437" y="375229"/>
            <a:ext cx="8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성적을 통해 타율 방어율 예측한 이유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56C05D-BAC7-4EFA-B3F4-34B15D976DF8}"/>
              </a:ext>
            </a:extLst>
          </p:cNvPr>
          <p:cNvGrpSpPr/>
          <p:nvPr/>
        </p:nvGrpSpPr>
        <p:grpSpPr>
          <a:xfrm>
            <a:off x="4047563" y="1043018"/>
            <a:ext cx="7754471" cy="2585323"/>
            <a:chOff x="4025153" y="1353671"/>
            <a:chExt cx="7754471" cy="25853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CCD1A4-4B15-49A4-B956-5559153940C5}"/>
                </a:ext>
              </a:extLst>
            </p:cNvPr>
            <p:cNvSpPr txBox="1"/>
            <p:nvPr/>
          </p:nvSpPr>
          <p:spPr>
            <a:xfrm>
              <a:off x="4025153" y="1353671"/>
              <a:ext cx="7754471" cy="2585323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근거 </a:t>
              </a:r>
              <a:r>
                <a:rPr lang="en-US" altLang="ko-KR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i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팀 성적은 시간에 따른 변동성이 매우 크다 </a:t>
              </a:r>
              <a:r>
                <a:rPr lang="en-US" altLang="ko-KR" sz="1800" i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  </a:t>
              </a:r>
              <a:r>
                <a:rPr lang="ko-KR" altLang="en-US" sz="1800" i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변동성이 덜한 개인 성적으로 모델링</a:t>
              </a:r>
              <a:endParaRPr lang="en-US" altLang="ko-KR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endParaRPr>
            </a:p>
            <a:p>
              <a:endPara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endParaRPr>
            </a:p>
            <a:p>
              <a:endParaRPr lang="en-US" altLang="ko-KR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endParaRPr>
            </a:p>
            <a:p>
              <a:endPara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endParaRPr>
            </a:p>
            <a:p>
              <a:endParaRPr lang="en-US" altLang="ko-KR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800" i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45E405-DFD9-4772-9A6A-C13797569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551" y="2287259"/>
              <a:ext cx="3995543" cy="152994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CE8060-234C-400A-B823-21F1836500C5}"/>
              </a:ext>
            </a:extLst>
          </p:cNvPr>
          <p:cNvSpPr txBox="1"/>
          <p:nvPr/>
        </p:nvSpPr>
        <p:spPr>
          <a:xfrm>
            <a:off x="4047562" y="4069526"/>
            <a:ext cx="7754471" cy="213520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근거 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정보량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팀 데이터는 개인 선수 별 데이터 압축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시트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5~6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만은 정보 손실이 크며 데이터의 행 개수가 매우 적다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야구는 동료의 성적이 개인성적에 미치는 영향이 적어 “나무 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숲”의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접근이 가능하다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654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데이터 설명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F45BB-8E33-4BC6-9B6E-D8FB605E52FF}"/>
                  </a:ext>
                </a:extLst>
              </p:cNvPr>
              <p:cNvSpPr txBox="1"/>
              <p:nvPr/>
            </p:nvSpPr>
            <p:spPr>
              <a:xfrm>
                <a:off x="5425009" y="2779559"/>
                <a:ext cx="5143017" cy="1298882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“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피타고리안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승률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” </a:t>
                </a:r>
              </a:p>
              <a:p>
                <a:pPr algn="ctr"/>
                <a:endPara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기대승률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r>
                              <a:rPr lang="ko-KR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득</m:t>
                            </m:r>
                            <m:r>
                              <a:rPr lang="ko-KR" alt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점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r>
                              <a:rPr lang="ko-KR" alt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득점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r>
                              <a:rPr lang="ko-KR" alt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실</m:t>
                            </m:r>
                            <m:r>
                              <a:rPr lang="ko-KR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점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F45BB-8E33-4BC6-9B6E-D8FB605E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009" y="2779559"/>
                <a:ext cx="5143017" cy="1298882"/>
              </a:xfrm>
              <a:prstGeom prst="rect">
                <a:avLst/>
              </a:prstGeom>
              <a:blipFill>
                <a:blip r:embed="rId2"/>
                <a:stretch>
                  <a:fillRect t="-1370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E0E58B-4C15-411B-B142-FE1A9817C0F6}"/>
              </a:ext>
            </a:extLst>
          </p:cNvPr>
          <p:cNvSpPr txBox="1"/>
          <p:nvPr/>
        </p:nvSpPr>
        <p:spPr>
          <a:xfrm>
            <a:off x="3785437" y="458243"/>
            <a:ext cx="8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팀 성적을 통해 승률 예측한 이유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654E2-7C1C-465E-B101-34D8049ACB0A}"/>
              </a:ext>
            </a:extLst>
          </p:cNvPr>
          <p:cNvSpPr txBox="1"/>
          <p:nvPr/>
        </p:nvSpPr>
        <p:spPr>
          <a:xfrm>
            <a:off x="3785437" y="4629294"/>
            <a:ext cx="8278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팀의 </a:t>
            </a:r>
            <a: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득점 실점 총 합을 집어넣어 </a:t>
            </a:r>
            <a:endParaRPr lang="en-US" altLang="ko-KR" sz="3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피타고리안</a:t>
            </a:r>
            <a:r>
              <a:rPr lang="ko-KR" altLang="en-US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승률 공식을 통해 승률 예측</a:t>
            </a:r>
            <a:endParaRPr lang="en-US" altLang="ko-KR" sz="3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7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5592944" y="2313163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90059" y="2963713"/>
            <a:ext cx="5826176" cy="923330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5400" b="1" kern="0" dirty="0">
                <a:solidFill>
                  <a:prstClr val="white"/>
                </a:solidFill>
              </a:rPr>
              <a:t>EDA </a:t>
            </a:r>
            <a:r>
              <a:rPr lang="ko-KR" altLang="en-US" sz="5400" b="1" kern="0" dirty="0">
                <a:solidFill>
                  <a:prstClr val="white"/>
                </a:solidFill>
              </a:rPr>
              <a:t>및 변수 선택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8E225-41F7-4C48-A435-9DE34FF4673C}"/>
              </a:ext>
            </a:extLst>
          </p:cNvPr>
          <p:cNvSpPr txBox="1"/>
          <p:nvPr/>
        </p:nvSpPr>
        <p:spPr>
          <a:xfrm>
            <a:off x="524256" y="3615106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대회설명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EDA </a:t>
            </a: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및 변수선택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모델링방식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타율 방어율 승률 예측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84780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2136</Words>
  <Application>Microsoft Office PowerPoint</Application>
  <PresentationFormat>와이드스크린</PresentationFormat>
  <Paragraphs>524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나눔고딕 ExtraBold</vt:lpstr>
      <vt:lpstr>나눔바른고딕</vt:lpstr>
      <vt:lpstr>Arial</vt:lpstr>
      <vt:lpstr>Cambria Math</vt:lpstr>
      <vt:lpstr>Wingdings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cho yoorim</cp:lastModifiedBy>
  <cp:revision>33</cp:revision>
  <dcterms:created xsi:type="dcterms:W3CDTF">2020-09-22T02:49:34Z</dcterms:created>
  <dcterms:modified xsi:type="dcterms:W3CDTF">2020-09-27T06:42:36Z</dcterms:modified>
</cp:coreProperties>
</file>