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0" r:id="rId3"/>
    <p:sldId id="257" r:id="rId4"/>
    <p:sldId id="258" r:id="rId5"/>
    <p:sldId id="273" r:id="rId6"/>
    <p:sldId id="274" r:id="rId7"/>
    <p:sldId id="259" r:id="rId8"/>
    <p:sldId id="275" r:id="rId9"/>
    <p:sldId id="277" r:id="rId10"/>
    <p:sldId id="278" r:id="rId11"/>
    <p:sldId id="279" r:id="rId12"/>
    <p:sldId id="260" r:id="rId13"/>
    <p:sldId id="261" r:id="rId14"/>
    <p:sldId id="263" r:id="rId15"/>
    <p:sldId id="264" r:id="rId16"/>
    <p:sldId id="281" r:id="rId17"/>
    <p:sldId id="282" r:id="rId18"/>
    <p:sldId id="283" r:id="rId19"/>
    <p:sldId id="284" r:id="rId20"/>
    <p:sldId id="285" r:id="rId21"/>
    <p:sldId id="27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64"/>
    <p:restoredTop sz="96000"/>
  </p:normalViewPr>
  <p:slideViewPr>
    <p:cSldViewPr snapToGrid="0">
      <p:cViewPr varScale="1">
        <p:scale>
          <a:sx n="114" d="100"/>
          <a:sy n="114" d="100"/>
        </p:scale>
        <p:origin x="3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MX"/>
              <a:t>Haz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5/4/25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446C117F-5CCF-4837-BE5F-2B92066CAFAF}" type="datetimeFigureOut">
              <a:rPr lang="en-US" dirty="0"/>
              <a:t>5/4/25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MX"/>
              <a:t>Haz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84EB90BD-B6CE-46B7-997F-7313B992CCDC}" type="datetimeFigureOut">
              <a:rPr lang="en-US" dirty="0"/>
              <a:t>5/4/25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MX"/>
              <a:t>Haz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CDB9D11F-B188-461D-B23F-39381795C052}" type="datetimeFigureOut">
              <a:rPr lang="en-US" dirty="0"/>
              <a:t>5/4/25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MX"/>
              <a:t>Haz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52E6D8D9-55A2-4063-B0F3-121F44549695}" type="datetimeFigureOut">
              <a:rPr lang="en-US" dirty="0"/>
              <a:t>5/4/25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MX"/>
              <a:t>Haz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3" name="Date Placeholder 2"/>
          <p:cNvSpPr>
            <a:spLocks noGrp="1"/>
          </p:cNvSpPr>
          <p:nvPr>
            <p:ph type="dt" sz="half" idx="10"/>
          </p:nvPr>
        </p:nvSpPr>
        <p:spPr/>
        <p:txBody>
          <a:bodyPr/>
          <a:lstStyle/>
          <a:p>
            <a:fld id="{D4B24536-994D-4021-A283-9F449C0DB509}" type="datetimeFigureOut">
              <a:rPr lang="en-US" dirty="0"/>
              <a:t>5/4/25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MX"/>
              <a:t>Haz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3" name="Date Placeholder 2"/>
          <p:cNvSpPr>
            <a:spLocks noGrp="1"/>
          </p:cNvSpPr>
          <p:nvPr>
            <p:ph type="dt" sz="half" idx="10"/>
          </p:nvPr>
        </p:nvSpPr>
        <p:spPr/>
        <p:txBody>
          <a:bodyPr/>
          <a:lstStyle/>
          <a:p>
            <a:fld id="{3CBBBB78-C96F-47B7-AB17-D852CA960AC9}" type="datetimeFigureOut">
              <a:rPr lang="en-US" dirty="0"/>
              <a:t>5/4/25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5/4/25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5/4/25</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5/4/25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30578ACC-22D6-47C1-A373-4FD133E34F3C}" type="datetimeFigureOut">
              <a:rPr lang="en-US" dirty="0"/>
              <a:t>5/4/25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5/4/25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5/4/25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5/4/25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5/4/25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MX"/>
              <a:t>Haz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E331444B-B92B-4E27-8C94-BB93EAF5CB18}" type="datetimeFigureOut">
              <a:rPr lang="en-US" dirty="0"/>
              <a:t>5/4/25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363EFA5E-FA76-400D-B3DC-F0BA90E6D107}" type="datetimeFigureOut">
              <a:rPr lang="en-US" dirty="0"/>
              <a:t>5/4/25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5/4/25</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36B7-8D38-B502-D827-993C6E5077EF}"/>
              </a:ext>
            </a:extLst>
          </p:cNvPr>
          <p:cNvSpPr>
            <a:spLocks noGrp="1"/>
          </p:cNvSpPr>
          <p:nvPr>
            <p:ph type="ctrTitle"/>
          </p:nvPr>
        </p:nvSpPr>
        <p:spPr>
          <a:xfrm>
            <a:off x="0" y="1217425"/>
            <a:ext cx="8144134" cy="1373070"/>
          </a:xfrm>
        </p:spPr>
        <p:txBody>
          <a:bodyPr/>
          <a:lstStyle/>
          <a:p>
            <a:r>
              <a:rPr lang="es-CO" sz="4000" b="1" i="0" dirty="0">
                <a:solidFill>
                  <a:srgbClr val="1F1F1D"/>
                </a:solidFill>
                <a:effectLst/>
                <a:latin typeface="Manrope"/>
              </a:rPr>
              <a:t>Modelo predictivo para identificar </a:t>
            </a:r>
            <a:r>
              <a:rPr lang="es-CO" sz="4000" b="1" dirty="0">
                <a:solidFill>
                  <a:srgbClr val="1F1F1D"/>
                </a:solidFill>
                <a:latin typeface="Manrope"/>
              </a:rPr>
              <a:t>la </a:t>
            </a:r>
            <a:r>
              <a:rPr lang="es-CO" sz="4000" b="1" i="0" dirty="0">
                <a:solidFill>
                  <a:srgbClr val="1F1F1D"/>
                </a:solidFill>
                <a:effectLst/>
                <a:latin typeface="Manrope"/>
              </a:rPr>
              <a:t>probabilidad de </a:t>
            </a:r>
            <a:r>
              <a:rPr lang="es-CO" sz="4000" b="1" i="0" dirty="0" err="1">
                <a:solidFill>
                  <a:srgbClr val="1F1F1D"/>
                </a:solidFill>
                <a:effectLst/>
                <a:latin typeface="Manrope"/>
              </a:rPr>
              <a:t>Churn</a:t>
            </a:r>
            <a:endParaRPr lang="es-CO" sz="4000" dirty="0"/>
          </a:p>
        </p:txBody>
      </p:sp>
      <p:sp>
        <p:nvSpPr>
          <p:cNvPr id="3" name="Subtítulo 2">
            <a:extLst>
              <a:ext uri="{FF2B5EF4-FFF2-40B4-BE49-F238E27FC236}">
                <a16:creationId xmlns:a16="http://schemas.microsoft.com/office/drawing/2014/main" id="{F8E89D0D-A854-6E1A-0E27-608FA5D414DC}"/>
              </a:ext>
            </a:extLst>
          </p:cNvPr>
          <p:cNvSpPr>
            <a:spLocks noGrp="1"/>
          </p:cNvSpPr>
          <p:nvPr>
            <p:ph type="subTitle" idx="1"/>
          </p:nvPr>
        </p:nvSpPr>
        <p:spPr>
          <a:xfrm>
            <a:off x="668748" y="3149819"/>
            <a:ext cx="8144134" cy="1117687"/>
          </a:xfrm>
        </p:spPr>
        <p:txBody>
          <a:bodyPr/>
          <a:lstStyle/>
          <a:p>
            <a:r>
              <a:rPr lang="es-CO" b="0" i="0" dirty="0">
                <a:effectLst/>
                <a:latin typeface="Manrope"/>
              </a:rPr>
              <a:t>Un enfoque analítico para identificar clientes con la mayor probabilidad de abandonar el servicio (hacer </a:t>
            </a:r>
            <a:r>
              <a:rPr lang="es-CO" b="0" i="0" dirty="0" err="1">
                <a:effectLst/>
                <a:latin typeface="Manrope"/>
              </a:rPr>
              <a:t>Churn</a:t>
            </a:r>
            <a:r>
              <a:rPr lang="es-CO" b="0" i="0" dirty="0">
                <a:effectLst/>
                <a:latin typeface="Manrope"/>
              </a:rPr>
              <a:t>).</a:t>
            </a:r>
          </a:p>
          <a:p>
            <a:endParaRPr lang="es-CO" dirty="0"/>
          </a:p>
        </p:txBody>
      </p:sp>
      <p:sp>
        <p:nvSpPr>
          <p:cNvPr id="4" name="Subtítulo 2">
            <a:extLst>
              <a:ext uri="{FF2B5EF4-FFF2-40B4-BE49-F238E27FC236}">
                <a16:creationId xmlns:a16="http://schemas.microsoft.com/office/drawing/2014/main" id="{2A3A73AA-0C8A-CAD0-8493-D6EDD12DFF63}"/>
              </a:ext>
            </a:extLst>
          </p:cNvPr>
          <p:cNvSpPr txBox="1">
            <a:spLocks/>
          </p:cNvSpPr>
          <p:nvPr/>
        </p:nvSpPr>
        <p:spPr>
          <a:xfrm>
            <a:off x="8144134" y="6320222"/>
            <a:ext cx="3826123" cy="439393"/>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CO" dirty="0">
                <a:latin typeface="Manrope"/>
              </a:rPr>
              <a:t>Presentado por Daniel Garavito</a:t>
            </a:r>
          </a:p>
          <a:p>
            <a:endParaRPr lang="es-CO" dirty="0"/>
          </a:p>
        </p:txBody>
      </p:sp>
    </p:spTree>
    <p:extLst>
      <p:ext uri="{BB962C8B-B14F-4D97-AF65-F5344CB8AC3E}">
        <p14:creationId xmlns:p14="http://schemas.microsoft.com/office/powerpoint/2010/main" val="2199922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5DC3E1-F4FA-5936-6A28-7D517CDCF492}"/>
              </a:ext>
            </a:extLst>
          </p:cNvPr>
          <p:cNvSpPr>
            <a:spLocks noGrp="1"/>
          </p:cNvSpPr>
          <p:nvPr>
            <p:ph type="title"/>
          </p:nvPr>
        </p:nvSpPr>
        <p:spPr/>
        <p:txBody>
          <a:bodyPr/>
          <a:lstStyle/>
          <a:p>
            <a:r>
              <a:rPr lang="es-CO" b="1" i="0" dirty="0">
                <a:effectLst/>
                <a:latin typeface="Manrope"/>
              </a:rPr>
              <a:t>Ingeniería y Transformación de Datos</a:t>
            </a:r>
            <a:endParaRPr lang="es-CO" dirty="0"/>
          </a:p>
        </p:txBody>
      </p:sp>
      <p:sp>
        <p:nvSpPr>
          <p:cNvPr id="9" name="CuadroTexto 8">
            <a:extLst>
              <a:ext uri="{FF2B5EF4-FFF2-40B4-BE49-F238E27FC236}">
                <a16:creationId xmlns:a16="http://schemas.microsoft.com/office/drawing/2014/main" id="{67FF1F60-0072-C334-78B6-4E3F2FC29123}"/>
              </a:ext>
            </a:extLst>
          </p:cNvPr>
          <p:cNvSpPr txBox="1"/>
          <p:nvPr/>
        </p:nvSpPr>
        <p:spPr>
          <a:xfrm>
            <a:off x="680321" y="1531521"/>
            <a:ext cx="6099858" cy="369332"/>
          </a:xfrm>
          <a:prstGeom prst="rect">
            <a:avLst/>
          </a:prstGeom>
          <a:noFill/>
        </p:spPr>
        <p:txBody>
          <a:bodyPr wrap="square">
            <a:spAutoFit/>
          </a:bodyPr>
          <a:lstStyle/>
          <a:p>
            <a:r>
              <a:rPr lang="es-CO" b="0" i="0" dirty="0">
                <a:effectLst/>
                <a:latin typeface="Manrope"/>
              </a:rPr>
              <a:t>Selección de variables por tipo</a:t>
            </a:r>
            <a:endParaRPr lang="es-CO" dirty="0"/>
          </a:p>
        </p:txBody>
      </p:sp>
      <p:sp>
        <p:nvSpPr>
          <p:cNvPr id="16" name="Rectangle 3">
            <a:extLst>
              <a:ext uri="{FF2B5EF4-FFF2-40B4-BE49-F238E27FC236}">
                <a16:creationId xmlns:a16="http://schemas.microsoft.com/office/drawing/2014/main" id="{1670DD98-FFD4-FBED-3E1F-B5A6852CB690}"/>
              </a:ext>
            </a:extLst>
          </p:cNvPr>
          <p:cNvSpPr>
            <a:spLocks noChangeArrowheads="1"/>
          </p:cNvSpPr>
          <p:nvPr/>
        </p:nvSpPr>
        <p:spPr bwMode="auto">
          <a:xfrm>
            <a:off x="681038" y="36131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3" name="Marcador de contenido 2">
            <a:extLst>
              <a:ext uri="{FF2B5EF4-FFF2-40B4-BE49-F238E27FC236}">
                <a16:creationId xmlns:a16="http://schemas.microsoft.com/office/drawing/2014/main" id="{E7397D97-9C9B-4F9B-2336-BC2EBA38C80E}"/>
              </a:ext>
            </a:extLst>
          </p:cNvPr>
          <p:cNvSpPr>
            <a:spLocks noGrp="1"/>
          </p:cNvSpPr>
          <p:nvPr>
            <p:ph idx="1"/>
          </p:nvPr>
        </p:nvSpPr>
        <p:spPr>
          <a:xfrm>
            <a:off x="434898" y="2293788"/>
            <a:ext cx="11452302" cy="2289358"/>
          </a:xfrm>
        </p:spPr>
        <p:txBody>
          <a:bodyPr>
            <a:normAutofit/>
          </a:bodyPr>
          <a:lstStyle/>
          <a:p>
            <a:pPr marL="0" indent="0">
              <a:buNone/>
            </a:pPr>
            <a:r>
              <a:rPr lang="es-CO" sz="1400" dirty="0">
                <a:latin typeface="Manrope"/>
              </a:rPr>
              <a:t>Para la selección de variables se aplico un modelo </a:t>
            </a:r>
            <a:r>
              <a:rPr lang="es-CO" sz="1400" dirty="0" err="1">
                <a:latin typeface="Manrope"/>
              </a:rPr>
              <a:t>LightGBM</a:t>
            </a:r>
            <a:r>
              <a:rPr lang="es-CO" sz="1400" dirty="0">
                <a:latin typeface="Manrope"/>
              </a:rPr>
              <a:t> para cada conjunto de variables y así poder optimizar la selección. Por ejemplo, se ejecuto un modelo </a:t>
            </a:r>
            <a:r>
              <a:rPr lang="es-CO" sz="1400" dirty="0" err="1">
                <a:latin typeface="Manrope"/>
              </a:rPr>
              <a:t>LightGBM</a:t>
            </a:r>
            <a:r>
              <a:rPr lang="es-CO" sz="1400" dirty="0">
                <a:latin typeface="Manrope"/>
              </a:rPr>
              <a:t> para todas las variables </a:t>
            </a:r>
            <a:r>
              <a:rPr lang="es-CO" sz="1400" dirty="0" err="1">
                <a:latin typeface="Manrope"/>
              </a:rPr>
              <a:t>númericas</a:t>
            </a:r>
            <a:r>
              <a:rPr lang="es-CO" sz="1400" dirty="0">
                <a:latin typeface="Manrope"/>
              </a:rPr>
              <a:t> y a partir del </a:t>
            </a:r>
            <a:r>
              <a:rPr lang="es-CO" sz="1400" dirty="0" err="1">
                <a:latin typeface="Manrope"/>
              </a:rPr>
              <a:t>Feature</a:t>
            </a:r>
            <a:r>
              <a:rPr lang="es-CO" sz="1400" dirty="0">
                <a:latin typeface="Manrope"/>
              </a:rPr>
              <a:t> </a:t>
            </a:r>
            <a:r>
              <a:rPr lang="es-CO" sz="1400" dirty="0" err="1">
                <a:latin typeface="Manrope"/>
              </a:rPr>
              <a:t>Importance</a:t>
            </a:r>
            <a:r>
              <a:rPr lang="es-CO" sz="1400" dirty="0">
                <a:latin typeface="Manrope"/>
              </a:rPr>
              <a:t> se </a:t>
            </a:r>
            <a:r>
              <a:rPr lang="es-CO" sz="1400" dirty="0" err="1">
                <a:latin typeface="Manrope"/>
              </a:rPr>
              <a:t>selecciónaron</a:t>
            </a:r>
            <a:r>
              <a:rPr lang="es-CO" sz="1400" dirty="0">
                <a:latin typeface="Manrope"/>
              </a:rPr>
              <a:t> aquellas cuyo valor estaba por encima del promedio. Este mismo ejercicio se desarrollo para las variables de tipo categóricas y booleanas. Los resultados son los siguientes:</a:t>
            </a:r>
          </a:p>
          <a:p>
            <a:pPr marL="0" indent="0">
              <a:buNone/>
            </a:pPr>
            <a:endParaRPr lang="es-CO" sz="1400" b="0" i="0" dirty="0">
              <a:effectLst/>
              <a:latin typeface="Manrope"/>
            </a:endParaRPr>
          </a:p>
          <a:p>
            <a:pPr marL="0" indent="0">
              <a:buNone/>
            </a:pPr>
            <a:endParaRPr lang="es-CO" sz="1400" b="1" dirty="0">
              <a:solidFill>
                <a:schemeClr val="bg1"/>
              </a:solidFill>
              <a:latin typeface="Manrope"/>
            </a:endParaRPr>
          </a:p>
          <a:p>
            <a:endParaRPr lang="es-CO" sz="1400" b="1" i="0" dirty="0">
              <a:solidFill>
                <a:schemeClr val="bg1"/>
              </a:solidFill>
              <a:effectLst/>
              <a:latin typeface="Manrope"/>
            </a:endParaRPr>
          </a:p>
          <a:p>
            <a:endParaRPr lang="es-CO" sz="1400" b="1" dirty="0">
              <a:solidFill>
                <a:schemeClr val="bg1"/>
              </a:solidFill>
              <a:latin typeface="Manrope"/>
            </a:endParaRPr>
          </a:p>
          <a:p>
            <a:pPr marL="0" indent="0">
              <a:buNone/>
            </a:pPr>
            <a:endParaRPr lang="es-CO" sz="1400" b="1" dirty="0">
              <a:solidFill>
                <a:srgbClr val="1F1F1D"/>
              </a:solidFill>
              <a:latin typeface="Manrope"/>
            </a:endParaRPr>
          </a:p>
        </p:txBody>
      </p:sp>
      <p:pic>
        <p:nvPicPr>
          <p:cNvPr id="5" name="Imagen 4">
            <a:extLst>
              <a:ext uri="{FF2B5EF4-FFF2-40B4-BE49-F238E27FC236}">
                <a16:creationId xmlns:a16="http://schemas.microsoft.com/office/drawing/2014/main" id="{FAF48485-674C-4E94-B85B-EE91BCC9FBB3}"/>
              </a:ext>
            </a:extLst>
          </p:cNvPr>
          <p:cNvPicPr>
            <a:picLocks noChangeAspect="1"/>
          </p:cNvPicPr>
          <p:nvPr/>
        </p:nvPicPr>
        <p:blipFill>
          <a:blip r:embed="rId2"/>
          <a:stretch>
            <a:fillRect/>
          </a:stretch>
        </p:blipFill>
        <p:spPr>
          <a:xfrm>
            <a:off x="304800" y="3155520"/>
            <a:ext cx="5471142" cy="2855252"/>
          </a:xfrm>
          <a:prstGeom prst="rect">
            <a:avLst/>
          </a:prstGeom>
        </p:spPr>
      </p:pic>
      <p:pic>
        <p:nvPicPr>
          <p:cNvPr id="6" name="Imagen 5">
            <a:extLst>
              <a:ext uri="{FF2B5EF4-FFF2-40B4-BE49-F238E27FC236}">
                <a16:creationId xmlns:a16="http://schemas.microsoft.com/office/drawing/2014/main" id="{7EE85896-3E9F-673A-2B33-C845465120F8}"/>
              </a:ext>
            </a:extLst>
          </p:cNvPr>
          <p:cNvPicPr>
            <a:picLocks noChangeAspect="1"/>
          </p:cNvPicPr>
          <p:nvPr/>
        </p:nvPicPr>
        <p:blipFill>
          <a:blip r:embed="rId3"/>
          <a:stretch>
            <a:fillRect/>
          </a:stretch>
        </p:blipFill>
        <p:spPr>
          <a:xfrm>
            <a:off x="6261345" y="3155520"/>
            <a:ext cx="5249617" cy="2855252"/>
          </a:xfrm>
          <a:prstGeom prst="rect">
            <a:avLst/>
          </a:prstGeom>
        </p:spPr>
      </p:pic>
    </p:spTree>
    <p:extLst>
      <p:ext uri="{BB962C8B-B14F-4D97-AF65-F5344CB8AC3E}">
        <p14:creationId xmlns:p14="http://schemas.microsoft.com/office/powerpoint/2010/main" val="1209583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5DC3E1-F4FA-5936-6A28-7D517CDCF492}"/>
              </a:ext>
            </a:extLst>
          </p:cNvPr>
          <p:cNvSpPr>
            <a:spLocks noGrp="1"/>
          </p:cNvSpPr>
          <p:nvPr>
            <p:ph type="title"/>
          </p:nvPr>
        </p:nvSpPr>
        <p:spPr/>
        <p:txBody>
          <a:bodyPr/>
          <a:lstStyle/>
          <a:p>
            <a:r>
              <a:rPr lang="es-CO" b="1" i="0" dirty="0">
                <a:effectLst/>
                <a:latin typeface="Manrope"/>
              </a:rPr>
              <a:t>Ingeniería y Transformación de Datos</a:t>
            </a:r>
            <a:endParaRPr lang="es-CO" dirty="0"/>
          </a:p>
        </p:txBody>
      </p:sp>
      <p:sp>
        <p:nvSpPr>
          <p:cNvPr id="9" name="CuadroTexto 8">
            <a:extLst>
              <a:ext uri="{FF2B5EF4-FFF2-40B4-BE49-F238E27FC236}">
                <a16:creationId xmlns:a16="http://schemas.microsoft.com/office/drawing/2014/main" id="{67FF1F60-0072-C334-78B6-4E3F2FC29123}"/>
              </a:ext>
            </a:extLst>
          </p:cNvPr>
          <p:cNvSpPr txBox="1"/>
          <p:nvPr/>
        </p:nvSpPr>
        <p:spPr>
          <a:xfrm>
            <a:off x="680321" y="1531521"/>
            <a:ext cx="6099858" cy="369332"/>
          </a:xfrm>
          <a:prstGeom prst="rect">
            <a:avLst/>
          </a:prstGeom>
          <a:noFill/>
        </p:spPr>
        <p:txBody>
          <a:bodyPr wrap="square">
            <a:spAutoFit/>
          </a:bodyPr>
          <a:lstStyle/>
          <a:p>
            <a:r>
              <a:rPr lang="es-CO" b="0" i="0" dirty="0">
                <a:effectLst/>
                <a:latin typeface="Manrope"/>
              </a:rPr>
              <a:t>Selección de variables por tipo</a:t>
            </a:r>
            <a:endParaRPr lang="es-CO" dirty="0"/>
          </a:p>
        </p:txBody>
      </p:sp>
      <p:sp>
        <p:nvSpPr>
          <p:cNvPr id="16" name="Rectangle 3">
            <a:extLst>
              <a:ext uri="{FF2B5EF4-FFF2-40B4-BE49-F238E27FC236}">
                <a16:creationId xmlns:a16="http://schemas.microsoft.com/office/drawing/2014/main" id="{1670DD98-FFD4-FBED-3E1F-B5A6852CB690}"/>
              </a:ext>
            </a:extLst>
          </p:cNvPr>
          <p:cNvSpPr>
            <a:spLocks noChangeArrowheads="1"/>
          </p:cNvSpPr>
          <p:nvPr/>
        </p:nvSpPr>
        <p:spPr bwMode="auto">
          <a:xfrm>
            <a:off x="681038" y="36131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8" name="Imagen 7">
            <a:extLst>
              <a:ext uri="{FF2B5EF4-FFF2-40B4-BE49-F238E27FC236}">
                <a16:creationId xmlns:a16="http://schemas.microsoft.com/office/drawing/2014/main" id="{17A2C2EA-70B3-7A12-2EAC-4A4A55486741}"/>
              </a:ext>
            </a:extLst>
          </p:cNvPr>
          <p:cNvPicPr>
            <a:picLocks noChangeAspect="1"/>
          </p:cNvPicPr>
          <p:nvPr/>
        </p:nvPicPr>
        <p:blipFill>
          <a:blip r:embed="rId2"/>
          <a:stretch>
            <a:fillRect/>
          </a:stretch>
        </p:blipFill>
        <p:spPr>
          <a:xfrm>
            <a:off x="2209800" y="2203348"/>
            <a:ext cx="7772400" cy="4436219"/>
          </a:xfrm>
          <a:prstGeom prst="rect">
            <a:avLst/>
          </a:prstGeom>
        </p:spPr>
      </p:pic>
    </p:spTree>
    <p:extLst>
      <p:ext uri="{BB962C8B-B14F-4D97-AF65-F5344CB8AC3E}">
        <p14:creationId xmlns:p14="http://schemas.microsoft.com/office/powerpoint/2010/main" val="2402703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5DC3E1-F4FA-5936-6A28-7D517CDCF492}"/>
              </a:ext>
            </a:extLst>
          </p:cNvPr>
          <p:cNvSpPr>
            <a:spLocks noGrp="1"/>
          </p:cNvSpPr>
          <p:nvPr>
            <p:ph type="title"/>
          </p:nvPr>
        </p:nvSpPr>
        <p:spPr/>
        <p:txBody>
          <a:bodyPr/>
          <a:lstStyle/>
          <a:p>
            <a:r>
              <a:rPr lang="es-CO" b="1" i="0" dirty="0">
                <a:effectLst/>
                <a:latin typeface="Manrope"/>
              </a:rPr>
              <a:t>Ingeniería y Transformación de Datos</a:t>
            </a:r>
            <a:endParaRPr lang="es-CO" dirty="0"/>
          </a:p>
        </p:txBody>
      </p:sp>
      <p:sp>
        <p:nvSpPr>
          <p:cNvPr id="3" name="Marcador de contenido 2">
            <a:extLst>
              <a:ext uri="{FF2B5EF4-FFF2-40B4-BE49-F238E27FC236}">
                <a16:creationId xmlns:a16="http://schemas.microsoft.com/office/drawing/2014/main" id="{15D5EE27-3415-21BD-BED2-4E63225E15A7}"/>
              </a:ext>
            </a:extLst>
          </p:cNvPr>
          <p:cNvSpPr>
            <a:spLocks noGrp="1"/>
          </p:cNvSpPr>
          <p:nvPr>
            <p:ph idx="1"/>
          </p:nvPr>
        </p:nvSpPr>
        <p:spPr>
          <a:xfrm>
            <a:off x="429758" y="2293789"/>
            <a:ext cx="11457441" cy="1555385"/>
          </a:xfrm>
        </p:spPr>
        <p:txBody>
          <a:bodyPr>
            <a:normAutofit/>
          </a:bodyPr>
          <a:lstStyle/>
          <a:p>
            <a:r>
              <a:rPr lang="es-CO" sz="1600" b="1" i="0" dirty="0">
                <a:solidFill>
                  <a:schemeClr val="bg1"/>
                </a:solidFill>
                <a:effectLst/>
                <a:latin typeface="Manrope"/>
              </a:rPr>
              <a:t>Construcción variables PCA</a:t>
            </a:r>
          </a:p>
          <a:p>
            <a:pPr marL="0" indent="0">
              <a:buNone/>
            </a:pPr>
            <a:r>
              <a:rPr lang="es-CO" sz="1600" b="0" i="0" dirty="0">
                <a:effectLst/>
                <a:latin typeface="Manrope"/>
              </a:rPr>
              <a:t>La variables obtenidas por la metodología de componentes principales es un conjunto del mismo tamaño que las variables originales. El objetivo es obtener algunas variables que puedan condensar mejor la información. La diferencia es que las variables PCA son combinaciones lineales de las variables </a:t>
            </a:r>
            <a:r>
              <a:rPr lang="es-CO" sz="1600" b="0" i="0" dirty="0" err="1">
                <a:effectLst/>
                <a:latin typeface="Manrope"/>
              </a:rPr>
              <a:t>númericas</a:t>
            </a:r>
            <a:r>
              <a:rPr lang="es-CO" sz="1600" b="0" i="0" dirty="0">
                <a:effectLst/>
                <a:latin typeface="Manrope"/>
              </a:rPr>
              <a:t> originales. </a:t>
            </a:r>
          </a:p>
          <a:p>
            <a:pPr marL="0" indent="0">
              <a:buNone/>
            </a:pPr>
            <a:endParaRPr lang="es-CO" sz="1600" b="0" i="0" dirty="0">
              <a:effectLst/>
              <a:latin typeface="Manrope"/>
            </a:endParaRPr>
          </a:p>
          <a:p>
            <a:endParaRPr lang="es-CO" sz="1600" b="1" i="0" dirty="0">
              <a:solidFill>
                <a:schemeClr val="bg1"/>
              </a:solidFill>
              <a:effectLst/>
              <a:latin typeface="Manrope"/>
            </a:endParaRPr>
          </a:p>
          <a:p>
            <a:endParaRPr lang="es-CO" sz="1600" b="1" dirty="0">
              <a:solidFill>
                <a:schemeClr val="bg1"/>
              </a:solidFill>
              <a:latin typeface="Manrope"/>
            </a:endParaRPr>
          </a:p>
          <a:p>
            <a:endParaRPr lang="es-CO" sz="1600" b="1" i="0" dirty="0">
              <a:solidFill>
                <a:schemeClr val="bg1"/>
              </a:solidFill>
              <a:effectLst/>
              <a:latin typeface="Manrope"/>
            </a:endParaRPr>
          </a:p>
          <a:p>
            <a:endParaRPr lang="es-CO" sz="1600" b="1" dirty="0">
              <a:solidFill>
                <a:schemeClr val="bg1"/>
              </a:solidFill>
              <a:latin typeface="Manrope"/>
            </a:endParaRPr>
          </a:p>
          <a:p>
            <a:pPr marL="0" indent="0">
              <a:buNone/>
            </a:pPr>
            <a:endParaRPr lang="es-CO" sz="1600" b="1" dirty="0">
              <a:solidFill>
                <a:srgbClr val="1F1F1D"/>
              </a:solidFill>
              <a:latin typeface="Manrope"/>
            </a:endParaRPr>
          </a:p>
        </p:txBody>
      </p:sp>
      <p:sp>
        <p:nvSpPr>
          <p:cNvPr id="9" name="CuadroTexto 8">
            <a:extLst>
              <a:ext uri="{FF2B5EF4-FFF2-40B4-BE49-F238E27FC236}">
                <a16:creationId xmlns:a16="http://schemas.microsoft.com/office/drawing/2014/main" id="{67FF1F60-0072-C334-78B6-4E3F2FC29123}"/>
              </a:ext>
            </a:extLst>
          </p:cNvPr>
          <p:cNvSpPr txBox="1"/>
          <p:nvPr/>
        </p:nvSpPr>
        <p:spPr>
          <a:xfrm>
            <a:off x="680321" y="1531521"/>
            <a:ext cx="6099858" cy="369332"/>
          </a:xfrm>
          <a:prstGeom prst="rect">
            <a:avLst/>
          </a:prstGeom>
          <a:noFill/>
        </p:spPr>
        <p:txBody>
          <a:bodyPr wrap="square">
            <a:spAutoFit/>
          </a:bodyPr>
          <a:lstStyle/>
          <a:p>
            <a:r>
              <a:rPr lang="es-CO" b="0" i="0" dirty="0">
                <a:effectLst/>
                <a:latin typeface="Manrope"/>
              </a:rPr>
              <a:t>Construcción de variables</a:t>
            </a:r>
            <a:endParaRPr lang="es-CO" dirty="0"/>
          </a:p>
        </p:txBody>
      </p:sp>
      <p:sp>
        <p:nvSpPr>
          <p:cNvPr id="6" name="Marcador de contenido 2">
            <a:extLst>
              <a:ext uri="{FF2B5EF4-FFF2-40B4-BE49-F238E27FC236}">
                <a16:creationId xmlns:a16="http://schemas.microsoft.com/office/drawing/2014/main" id="{A420355D-097A-9F10-30E2-BA9900929052}"/>
              </a:ext>
            </a:extLst>
          </p:cNvPr>
          <p:cNvSpPr txBox="1">
            <a:spLocks/>
          </p:cNvSpPr>
          <p:nvPr/>
        </p:nvSpPr>
        <p:spPr>
          <a:xfrm>
            <a:off x="4710789" y="3631725"/>
            <a:ext cx="3329240" cy="43489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s-CO" sz="1600" dirty="0">
                <a:solidFill>
                  <a:schemeClr val="bg1"/>
                </a:solidFill>
                <a:latin typeface="Manrope"/>
              </a:rPr>
              <a:t>Un total de 24 </a:t>
            </a:r>
            <a:r>
              <a:rPr lang="es-CO" sz="1600" dirty="0" err="1">
                <a:solidFill>
                  <a:schemeClr val="bg1"/>
                </a:solidFill>
                <a:latin typeface="Manrope"/>
              </a:rPr>
              <a:t>PCAs</a:t>
            </a:r>
            <a:r>
              <a:rPr lang="es-CO" sz="1600" dirty="0">
                <a:solidFill>
                  <a:schemeClr val="bg1"/>
                </a:solidFill>
                <a:latin typeface="Manrope"/>
              </a:rPr>
              <a:t> fueron seleccionadas: 1 - 24</a:t>
            </a:r>
          </a:p>
          <a:p>
            <a:endParaRPr lang="es-CO" sz="1600" b="1" dirty="0">
              <a:solidFill>
                <a:schemeClr val="bg1"/>
              </a:solidFill>
              <a:latin typeface="Manrope"/>
            </a:endParaRPr>
          </a:p>
          <a:p>
            <a:endParaRPr lang="es-CO" sz="1600" b="1" dirty="0">
              <a:solidFill>
                <a:schemeClr val="bg1"/>
              </a:solidFill>
              <a:latin typeface="Manrope"/>
            </a:endParaRPr>
          </a:p>
          <a:p>
            <a:endParaRPr lang="es-CO" sz="1600" b="1" dirty="0">
              <a:solidFill>
                <a:schemeClr val="bg1"/>
              </a:solidFill>
              <a:latin typeface="Manrope"/>
            </a:endParaRPr>
          </a:p>
          <a:p>
            <a:endParaRPr lang="es-CO" sz="1600" b="1" dirty="0">
              <a:solidFill>
                <a:schemeClr val="bg1"/>
              </a:solidFill>
              <a:latin typeface="Manrope"/>
            </a:endParaRPr>
          </a:p>
          <a:p>
            <a:pPr marL="0" indent="0">
              <a:buFont typeface="Arial" panose="020B0604020202020204" pitchFamily="34" charset="0"/>
              <a:buNone/>
            </a:pPr>
            <a:endParaRPr lang="es-CO" sz="1600" b="1" dirty="0">
              <a:solidFill>
                <a:srgbClr val="1F1F1D"/>
              </a:solidFill>
              <a:latin typeface="Manrope"/>
            </a:endParaRPr>
          </a:p>
        </p:txBody>
      </p:sp>
      <p:pic>
        <p:nvPicPr>
          <p:cNvPr id="7" name="Imagen 6">
            <a:extLst>
              <a:ext uri="{FF2B5EF4-FFF2-40B4-BE49-F238E27FC236}">
                <a16:creationId xmlns:a16="http://schemas.microsoft.com/office/drawing/2014/main" id="{601258DE-056A-F9E9-6635-F76CC7440145}"/>
              </a:ext>
            </a:extLst>
          </p:cNvPr>
          <p:cNvPicPr>
            <a:picLocks noChangeAspect="1"/>
          </p:cNvPicPr>
          <p:nvPr/>
        </p:nvPicPr>
        <p:blipFill>
          <a:blip r:embed="rId2"/>
          <a:stretch>
            <a:fillRect/>
          </a:stretch>
        </p:blipFill>
        <p:spPr>
          <a:xfrm>
            <a:off x="4765019" y="4220076"/>
            <a:ext cx="7058848" cy="2212805"/>
          </a:xfrm>
          <a:prstGeom prst="rect">
            <a:avLst/>
          </a:prstGeom>
        </p:spPr>
      </p:pic>
      <p:pic>
        <p:nvPicPr>
          <p:cNvPr id="4" name="Imagen 3">
            <a:extLst>
              <a:ext uri="{FF2B5EF4-FFF2-40B4-BE49-F238E27FC236}">
                <a16:creationId xmlns:a16="http://schemas.microsoft.com/office/drawing/2014/main" id="{A367B303-76C6-0E7B-1A45-9485D98E7350}"/>
              </a:ext>
            </a:extLst>
          </p:cNvPr>
          <p:cNvPicPr>
            <a:picLocks noChangeAspect="1"/>
          </p:cNvPicPr>
          <p:nvPr/>
        </p:nvPicPr>
        <p:blipFill>
          <a:blip r:embed="rId3"/>
          <a:stretch>
            <a:fillRect/>
          </a:stretch>
        </p:blipFill>
        <p:spPr>
          <a:xfrm>
            <a:off x="556980" y="3429000"/>
            <a:ext cx="4026587" cy="3157210"/>
          </a:xfrm>
          <a:prstGeom prst="rect">
            <a:avLst/>
          </a:prstGeom>
        </p:spPr>
      </p:pic>
      <p:sp>
        <p:nvSpPr>
          <p:cNvPr id="8" name="Rectángulo redondeado 7">
            <a:extLst>
              <a:ext uri="{FF2B5EF4-FFF2-40B4-BE49-F238E27FC236}">
                <a16:creationId xmlns:a16="http://schemas.microsoft.com/office/drawing/2014/main" id="{240D0A6E-81F0-D786-53AE-31AC50EDCB00}"/>
              </a:ext>
            </a:extLst>
          </p:cNvPr>
          <p:cNvSpPr/>
          <p:nvPr/>
        </p:nvSpPr>
        <p:spPr>
          <a:xfrm>
            <a:off x="4795024" y="4247165"/>
            <a:ext cx="692227" cy="2158690"/>
          </a:xfrm>
          <a:prstGeom prst="roundRect">
            <a:avLst/>
          </a:prstGeom>
          <a:solidFill>
            <a:srgbClr val="0070C0">
              <a:alpha val="26969"/>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004278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5DC3E1-F4FA-5936-6A28-7D517CDCF492}"/>
              </a:ext>
            </a:extLst>
          </p:cNvPr>
          <p:cNvSpPr>
            <a:spLocks noGrp="1"/>
          </p:cNvSpPr>
          <p:nvPr>
            <p:ph type="title"/>
          </p:nvPr>
        </p:nvSpPr>
        <p:spPr/>
        <p:txBody>
          <a:bodyPr/>
          <a:lstStyle/>
          <a:p>
            <a:r>
              <a:rPr lang="es-CO" b="1" i="0" dirty="0">
                <a:effectLst/>
                <a:latin typeface="Manrope"/>
              </a:rPr>
              <a:t>Ingeniería y Transformación de Datos</a:t>
            </a:r>
            <a:endParaRPr lang="es-CO" dirty="0"/>
          </a:p>
        </p:txBody>
      </p:sp>
      <p:sp>
        <p:nvSpPr>
          <p:cNvPr id="3" name="Marcador de contenido 2">
            <a:extLst>
              <a:ext uri="{FF2B5EF4-FFF2-40B4-BE49-F238E27FC236}">
                <a16:creationId xmlns:a16="http://schemas.microsoft.com/office/drawing/2014/main" id="{15D5EE27-3415-21BD-BED2-4E63225E15A7}"/>
              </a:ext>
            </a:extLst>
          </p:cNvPr>
          <p:cNvSpPr>
            <a:spLocks noGrp="1"/>
          </p:cNvSpPr>
          <p:nvPr>
            <p:ph idx="1"/>
          </p:nvPr>
        </p:nvSpPr>
        <p:spPr>
          <a:xfrm>
            <a:off x="384006" y="2136681"/>
            <a:ext cx="11423988" cy="1778951"/>
          </a:xfrm>
        </p:spPr>
        <p:txBody>
          <a:bodyPr>
            <a:noAutofit/>
          </a:bodyPr>
          <a:lstStyle/>
          <a:p>
            <a:r>
              <a:rPr lang="es-CO" sz="1200" b="1" i="0" dirty="0">
                <a:solidFill>
                  <a:schemeClr val="bg1"/>
                </a:solidFill>
                <a:effectLst/>
                <a:latin typeface="Manrope"/>
              </a:rPr>
              <a:t>Construcción variables Polinómicas</a:t>
            </a:r>
          </a:p>
          <a:p>
            <a:pPr marL="0" indent="0">
              <a:lnSpc>
                <a:spcPct val="100000"/>
              </a:lnSpc>
              <a:buNone/>
            </a:pPr>
            <a:r>
              <a:rPr lang="es-CO" sz="1200" dirty="0">
                <a:latin typeface="Manrope"/>
              </a:rPr>
              <a:t>Construcción de variables polinómicas. Con el objeto </a:t>
            </a:r>
            <a:r>
              <a:rPr lang="es-CO" sz="1200" dirty="0" err="1">
                <a:latin typeface="Manrope"/>
              </a:rPr>
              <a:t>PolynomialFeatures</a:t>
            </a:r>
            <a:r>
              <a:rPr lang="es-CO" sz="1200" dirty="0">
                <a:latin typeface="Manrope"/>
              </a:rPr>
              <a:t>(</a:t>
            </a:r>
            <a:r>
              <a:rPr lang="es-CO" sz="1200" dirty="0" err="1">
                <a:latin typeface="Manrope"/>
              </a:rPr>
              <a:t>degree</a:t>
            </a:r>
            <a:r>
              <a:rPr lang="es-CO" sz="1200" dirty="0">
                <a:latin typeface="Manrope"/>
              </a:rPr>
              <a:t>=2) de la librería </a:t>
            </a:r>
            <a:r>
              <a:rPr lang="es-CO" sz="1200" dirty="0" err="1">
                <a:latin typeface="Manrope"/>
              </a:rPr>
              <a:t>sklearn</a:t>
            </a:r>
            <a:r>
              <a:rPr lang="es-CO" sz="1200" dirty="0">
                <a:latin typeface="Manrope"/>
              </a:rPr>
              <a:t>, se genera un conjunto ampliado de características polinómicas a partir de las características originales. Esto incluye:</a:t>
            </a:r>
          </a:p>
          <a:p>
            <a:pPr>
              <a:lnSpc>
                <a:spcPct val="100000"/>
              </a:lnSpc>
            </a:pPr>
            <a:r>
              <a:rPr lang="es-CO" sz="1200" dirty="0">
                <a:latin typeface="Manrope"/>
              </a:rPr>
              <a:t>Términos individuales: Las mismas variables originales.</a:t>
            </a:r>
          </a:p>
          <a:p>
            <a:pPr>
              <a:lnSpc>
                <a:spcPct val="100000"/>
              </a:lnSpc>
            </a:pPr>
            <a:r>
              <a:rPr lang="es-CO" sz="1200" dirty="0">
                <a:latin typeface="Manrope"/>
              </a:rPr>
              <a:t>Interacciones: Productos entre pares de variables (por ejemplo, x1 * x_2).</a:t>
            </a:r>
          </a:p>
          <a:p>
            <a:pPr>
              <a:lnSpc>
                <a:spcPct val="100000"/>
              </a:lnSpc>
            </a:pPr>
            <a:r>
              <a:rPr lang="es-CO" sz="1200" dirty="0">
                <a:latin typeface="Manrope"/>
              </a:rPr>
              <a:t>Potencias cuadráticas: Elevación de cada variable al cuadrado (x1^2, x2^2, etc.).</a:t>
            </a:r>
          </a:p>
          <a:p>
            <a:pPr marL="0" indent="0">
              <a:lnSpc>
                <a:spcPct val="100000"/>
              </a:lnSpc>
              <a:buNone/>
            </a:pPr>
            <a:r>
              <a:rPr lang="es-CO" sz="1200" dirty="0">
                <a:latin typeface="Manrope"/>
              </a:rPr>
              <a:t>Objetivo: Capturar relaciones no lineales entre las variables y el objetivo, enriqueciendo el modelo para mejorar su capacidad predictiva en problemas complejos.</a:t>
            </a:r>
          </a:p>
          <a:p>
            <a:pPr marL="0" indent="0">
              <a:buNone/>
            </a:pPr>
            <a:endParaRPr lang="es-CO" sz="1100" b="0" i="0" dirty="0">
              <a:effectLst/>
              <a:latin typeface="Manrope"/>
            </a:endParaRPr>
          </a:p>
          <a:p>
            <a:endParaRPr lang="es-CO" sz="1100" b="1" i="0" dirty="0">
              <a:solidFill>
                <a:schemeClr val="bg1"/>
              </a:solidFill>
              <a:effectLst/>
              <a:latin typeface="Manrope"/>
            </a:endParaRPr>
          </a:p>
          <a:p>
            <a:endParaRPr lang="es-CO" sz="1100" b="1" dirty="0">
              <a:solidFill>
                <a:schemeClr val="bg1"/>
              </a:solidFill>
              <a:latin typeface="Manrope"/>
            </a:endParaRPr>
          </a:p>
          <a:p>
            <a:endParaRPr lang="es-CO" sz="1100" b="1" i="0" dirty="0">
              <a:solidFill>
                <a:schemeClr val="bg1"/>
              </a:solidFill>
              <a:effectLst/>
              <a:latin typeface="Manrope"/>
            </a:endParaRPr>
          </a:p>
          <a:p>
            <a:endParaRPr lang="es-CO" sz="1100" b="1" dirty="0">
              <a:solidFill>
                <a:schemeClr val="bg1"/>
              </a:solidFill>
              <a:latin typeface="Manrope"/>
            </a:endParaRPr>
          </a:p>
          <a:p>
            <a:pPr marL="0" indent="0">
              <a:buNone/>
            </a:pPr>
            <a:endParaRPr lang="es-CO" sz="1100" b="1" dirty="0">
              <a:solidFill>
                <a:srgbClr val="1F1F1D"/>
              </a:solidFill>
              <a:latin typeface="Manrope"/>
            </a:endParaRPr>
          </a:p>
        </p:txBody>
      </p:sp>
      <p:sp>
        <p:nvSpPr>
          <p:cNvPr id="9" name="CuadroTexto 8">
            <a:extLst>
              <a:ext uri="{FF2B5EF4-FFF2-40B4-BE49-F238E27FC236}">
                <a16:creationId xmlns:a16="http://schemas.microsoft.com/office/drawing/2014/main" id="{67FF1F60-0072-C334-78B6-4E3F2FC29123}"/>
              </a:ext>
            </a:extLst>
          </p:cNvPr>
          <p:cNvSpPr txBox="1"/>
          <p:nvPr/>
        </p:nvSpPr>
        <p:spPr>
          <a:xfrm>
            <a:off x="680321" y="1531521"/>
            <a:ext cx="6099858" cy="369332"/>
          </a:xfrm>
          <a:prstGeom prst="rect">
            <a:avLst/>
          </a:prstGeom>
          <a:noFill/>
        </p:spPr>
        <p:txBody>
          <a:bodyPr wrap="square">
            <a:spAutoFit/>
          </a:bodyPr>
          <a:lstStyle/>
          <a:p>
            <a:r>
              <a:rPr lang="es-CO" b="0" i="0" dirty="0">
                <a:effectLst/>
                <a:latin typeface="Manrope"/>
              </a:rPr>
              <a:t>Estandarización y construcción de variables</a:t>
            </a:r>
            <a:endParaRPr lang="es-CO" dirty="0"/>
          </a:p>
        </p:txBody>
      </p:sp>
      <p:pic>
        <p:nvPicPr>
          <p:cNvPr id="6" name="Imagen 5">
            <a:extLst>
              <a:ext uri="{FF2B5EF4-FFF2-40B4-BE49-F238E27FC236}">
                <a16:creationId xmlns:a16="http://schemas.microsoft.com/office/drawing/2014/main" id="{2CA6679E-3D3B-10DF-80A4-5A8C87303626}"/>
              </a:ext>
            </a:extLst>
          </p:cNvPr>
          <p:cNvPicPr>
            <a:picLocks noChangeAspect="1"/>
          </p:cNvPicPr>
          <p:nvPr/>
        </p:nvPicPr>
        <p:blipFill>
          <a:blip r:embed="rId2"/>
          <a:stretch>
            <a:fillRect/>
          </a:stretch>
        </p:blipFill>
        <p:spPr>
          <a:xfrm>
            <a:off x="1988634" y="4218147"/>
            <a:ext cx="7772400" cy="2450503"/>
          </a:xfrm>
          <a:prstGeom prst="rect">
            <a:avLst/>
          </a:prstGeom>
        </p:spPr>
      </p:pic>
    </p:spTree>
    <p:extLst>
      <p:ext uri="{BB962C8B-B14F-4D97-AF65-F5344CB8AC3E}">
        <p14:creationId xmlns:p14="http://schemas.microsoft.com/office/powerpoint/2010/main" val="2651117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5DC3E1-F4FA-5936-6A28-7D517CDCF492}"/>
              </a:ext>
            </a:extLst>
          </p:cNvPr>
          <p:cNvSpPr>
            <a:spLocks noGrp="1"/>
          </p:cNvSpPr>
          <p:nvPr>
            <p:ph type="title"/>
          </p:nvPr>
        </p:nvSpPr>
        <p:spPr/>
        <p:txBody>
          <a:bodyPr/>
          <a:lstStyle/>
          <a:p>
            <a:r>
              <a:rPr lang="es-CO" b="1" i="0" dirty="0">
                <a:effectLst/>
                <a:latin typeface="Manrope"/>
              </a:rPr>
              <a:t>Construcción de modelos</a:t>
            </a:r>
            <a:endParaRPr lang="es-CO" dirty="0"/>
          </a:p>
        </p:txBody>
      </p:sp>
      <p:sp>
        <p:nvSpPr>
          <p:cNvPr id="3" name="Marcador de contenido 2">
            <a:extLst>
              <a:ext uri="{FF2B5EF4-FFF2-40B4-BE49-F238E27FC236}">
                <a16:creationId xmlns:a16="http://schemas.microsoft.com/office/drawing/2014/main" id="{15D5EE27-3415-21BD-BED2-4E63225E15A7}"/>
              </a:ext>
            </a:extLst>
          </p:cNvPr>
          <p:cNvSpPr>
            <a:spLocks noGrp="1"/>
          </p:cNvSpPr>
          <p:nvPr>
            <p:ph idx="1"/>
          </p:nvPr>
        </p:nvSpPr>
        <p:spPr>
          <a:xfrm>
            <a:off x="680320" y="2231023"/>
            <a:ext cx="10361927" cy="2387276"/>
          </a:xfrm>
        </p:spPr>
        <p:txBody>
          <a:bodyPr>
            <a:normAutofit fontScale="92500"/>
          </a:bodyPr>
          <a:lstStyle/>
          <a:p>
            <a:pPr marL="0" indent="0">
              <a:buNone/>
            </a:pPr>
            <a:r>
              <a:rPr lang="es-CO" sz="1400" b="0" i="0" dirty="0">
                <a:effectLst/>
                <a:latin typeface="Manrope"/>
              </a:rPr>
              <a:t>Para el </a:t>
            </a:r>
            <a:r>
              <a:rPr lang="es-CO" sz="1400" b="0" i="0" dirty="0" err="1">
                <a:effectLst/>
                <a:latin typeface="Manrope"/>
              </a:rPr>
              <a:t>Championship</a:t>
            </a:r>
            <a:r>
              <a:rPr lang="es-CO" sz="1400" b="0" i="0" dirty="0">
                <a:effectLst/>
                <a:latin typeface="Manrope"/>
              </a:rPr>
              <a:t> se entrenaron 3 modelos:</a:t>
            </a:r>
          </a:p>
          <a:p>
            <a:pPr marL="0" indent="0">
              <a:buNone/>
            </a:pPr>
            <a:endParaRPr lang="es-CO" sz="1400" dirty="0">
              <a:latin typeface="Manrope"/>
            </a:endParaRPr>
          </a:p>
          <a:p>
            <a:r>
              <a:rPr lang="es-CO" sz="1400" dirty="0" err="1">
                <a:effectLst/>
                <a:latin typeface="Manrope"/>
              </a:rPr>
              <a:t>Random</a:t>
            </a:r>
            <a:r>
              <a:rPr lang="es-CO" sz="1400" dirty="0">
                <a:effectLst/>
                <a:latin typeface="Manrope"/>
              </a:rPr>
              <a:t> Forest</a:t>
            </a:r>
          </a:p>
          <a:p>
            <a:r>
              <a:rPr lang="es-CO" sz="1400" dirty="0" err="1">
                <a:latin typeface="Manrope"/>
              </a:rPr>
              <a:t>Bagging</a:t>
            </a:r>
            <a:endParaRPr lang="es-CO" sz="1400" dirty="0">
              <a:latin typeface="Manrope"/>
            </a:endParaRPr>
          </a:p>
          <a:p>
            <a:r>
              <a:rPr lang="es-CO" sz="1400" dirty="0" err="1">
                <a:effectLst/>
                <a:latin typeface="Manrope"/>
              </a:rPr>
              <a:t>LightGBM</a:t>
            </a:r>
            <a:endParaRPr lang="es-CO" sz="1400" dirty="0">
              <a:effectLst/>
              <a:latin typeface="Manrope"/>
            </a:endParaRPr>
          </a:p>
          <a:p>
            <a:r>
              <a:rPr lang="es-CO" sz="1400" dirty="0" err="1">
                <a:effectLst/>
                <a:latin typeface="Manrope"/>
              </a:rPr>
              <a:t>XGBoost</a:t>
            </a:r>
            <a:endParaRPr lang="es-CO" sz="1400" dirty="0">
              <a:effectLst/>
              <a:latin typeface="Manrope"/>
            </a:endParaRPr>
          </a:p>
          <a:p>
            <a:pPr marL="0" indent="0">
              <a:buNone/>
            </a:pPr>
            <a:endParaRPr lang="es-CO" sz="1100" dirty="0">
              <a:latin typeface="var(--jp-code-font-family)"/>
            </a:endParaRPr>
          </a:p>
          <a:p>
            <a:pPr marL="0" indent="0">
              <a:buNone/>
            </a:pPr>
            <a:r>
              <a:rPr lang="es-CO" sz="1400" dirty="0">
                <a:latin typeface="Manrope"/>
              </a:rPr>
              <a:t>Para elegir el mejor modelo se utilizaron las métricas de </a:t>
            </a:r>
            <a:r>
              <a:rPr lang="es-CO" sz="1400" dirty="0" err="1">
                <a:latin typeface="Manrope"/>
              </a:rPr>
              <a:t>accuracy</a:t>
            </a:r>
            <a:r>
              <a:rPr lang="es-CO" sz="1400" dirty="0">
                <a:latin typeface="Manrope"/>
              </a:rPr>
              <a:t>, precisión, AUC y F1 Score tanto en bases de entrenamiento como de testeo.</a:t>
            </a:r>
          </a:p>
        </p:txBody>
      </p:sp>
      <p:sp>
        <p:nvSpPr>
          <p:cNvPr id="9" name="CuadroTexto 8">
            <a:extLst>
              <a:ext uri="{FF2B5EF4-FFF2-40B4-BE49-F238E27FC236}">
                <a16:creationId xmlns:a16="http://schemas.microsoft.com/office/drawing/2014/main" id="{67FF1F60-0072-C334-78B6-4E3F2FC29123}"/>
              </a:ext>
            </a:extLst>
          </p:cNvPr>
          <p:cNvSpPr txBox="1"/>
          <p:nvPr/>
        </p:nvSpPr>
        <p:spPr>
          <a:xfrm>
            <a:off x="680321" y="1531521"/>
            <a:ext cx="6099858" cy="369332"/>
          </a:xfrm>
          <a:prstGeom prst="rect">
            <a:avLst/>
          </a:prstGeom>
          <a:noFill/>
        </p:spPr>
        <p:txBody>
          <a:bodyPr wrap="square">
            <a:spAutoFit/>
          </a:bodyPr>
          <a:lstStyle/>
          <a:p>
            <a:r>
              <a:rPr lang="es-CO" dirty="0" err="1">
                <a:latin typeface="Manrope"/>
              </a:rPr>
              <a:t>Championship</a:t>
            </a:r>
            <a:endParaRPr lang="es-CO" dirty="0"/>
          </a:p>
        </p:txBody>
      </p:sp>
      <p:sp>
        <p:nvSpPr>
          <p:cNvPr id="6" name="Marcador de contenido 2">
            <a:extLst>
              <a:ext uri="{FF2B5EF4-FFF2-40B4-BE49-F238E27FC236}">
                <a16:creationId xmlns:a16="http://schemas.microsoft.com/office/drawing/2014/main" id="{30AA7474-C272-5561-DCF1-706B22867211}"/>
              </a:ext>
            </a:extLst>
          </p:cNvPr>
          <p:cNvSpPr txBox="1">
            <a:spLocks/>
          </p:cNvSpPr>
          <p:nvPr/>
        </p:nvSpPr>
        <p:spPr>
          <a:xfrm>
            <a:off x="8856542" y="5145084"/>
            <a:ext cx="1821298" cy="9096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s-CO" sz="1600" b="1" dirty="0">
                <a:solidFill>
                  <a:srgbClr val="1F1F1D"/>
                </a:solidFill>
                <a:latin typeface="Manrope"/>
              </a:rPr>
              <a:t>Modelo seleccionado:</a:t>
            </a:r>
          </a:p>
          <a:p>
            <a:pPr marL="0" indent="0" algn="ctr">
              <a:buFont typeface="Arial" panose="020B0604020202020204" pitchFamily="34" charset="0"/>
              <a:buNone/>
            </a:pPr>
            <a:r>
              <a:rPr lang="es-CO" sz="1600" b="1" dirty="0" err="1">
                <a:latin typeface="Manrope"/>
              </a:rPr>
              <a:t>LightGBM</a:t>
            </a:r>
            <a:endParaRPr lang="es-CO" sz="1600" b="1" dirty="0">
              <a:latin typeface="Manrope"/>
            </a:endParaRPr>
          </a:p>
        </p:txBody>
      </p:sp>
      <p:pic>
        <p:nvPicPr>
          <p:cNvPr id="5" name="Imagen 4">
            <a:extLst>
              <a:ext uri="{FF2B5EF4-FFF2-40B4-BE49-F238E27FC236}">
                <a16:creationId xmlns:a16="http://schemas.microsoft.com/office/drawing/2014/main" id="{C76A7584-199E-A90A-4674-919A9006C4E3}"/>
              </a:ext>
            </a:extLst>
          </p:cNvPr>
          <p:cNvPicPr>
            <a:picLocks noChangeAspect="1"/>
          </p:cNvPicPr>
          <p:nvPr/>
        </p:nvPicPr>
        <p:blipFill>
          <a:blip r:embed="rId2"/>
          <a:stretch>
            <a:fillRect/>
          </a:stretch>
        </p:blipFill>
        <p:spPr>
          <a:xfrm>
            <a:off x="680320" y="5015156"/>
            <a:ext cx="7772400" cy="1169543"/>
          </a:xfrm>
          <a:prstGeom prst="rect">
            <a:avLst/>
          </a:prstGeom>
        </p:spPr>
      </p:pic>
    </p:spTree>
    <p:extLst>
      <p:ext uri="{BB962C8B-B14F-4D97-AF65-F5344CB8AC3E}">
        <p14:creationId xmlns:p14="http://schemas.microsoft.com/office/powerpoint/2010/main" val="1327545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5DC3E1-F4FA-5936-6A28-7D517CDCF492}"/>
              </a:ext>
            </a:extLst>
          </p:cNvPr>
          <p:cNvSpPr>
            <a:spLocks noGrp="1"/>
          </p:cNvSpPr>
          <p:nvPr>
            <p:ph type="title"/>
          </p:nvPr>
        </p:nvSpPr>
        <p:spPr/>
        <p:txBody>
          <a:bodyPr/>
          <a:lstStyle/>
          <a:p>
            <a:r>
              <a:rPr lang="es-CO" b="1" dirty="0">
                <a:latin typeface="Manrope"/>
              </a:rPr>
              <a:t>Modelo Seleccionado</a:t>
            </a:r>
            <a:endParaRPr lang="es-CO" dirty="0"/>
          </a:p>
        </p:txBody>
      </p:sp>
      <p:sp>
        <p:nvSpPr>
          <p:cNvPr id="7" name="CuadroTexto 6">
            <a:extLst>
              <a:ext uri="{FF2B5EF4-FFF2-40B4-BE49-F238E27FC236}">
                <a16:creationId xmlns:a16="http://schemas.microsoft.com/office/drawing/2014/main" id="{CB812E2C-831A-1906-0310-D329281E7708}"/>
              </a:ext>
            </a:extLst>
          </p:cNvPr>
          <p:cNvSpPr txBox="1"/>
          <p:nvPr/>
        </p:nvSpPr>
        <p:spPr>
          <a:xfrm>
            <a:off x="680321" y="1531521"/>
            <a:ext cx="6099858" cy="369332"/>
          </a:xfrm>
          <a:prstGeom prst="rect">
            <a:avLst/>
          </a:prstGeom>
          <a:noFill/>
        </p:spPr>
        <p:txBody>
          <a:bodyPr wrap="square">
            <a:spAutoFit/>
          </a:bodyPr>
          <a:lstStyle/>
          <a:p>
            <a:r>
              <a:rPr lang="es-CO" dirty="0" err="1">
                <a:latin typeface="Manrope"/>
              </a:rPr>
              <a:t>Feature</a:t>
            </a:r>
            <a:r>
              <a:rPr lang="es-CO" dirty="0">
                <a:latin typeface="Manrope"/>
              </a:rPr>
              <a:t> </a:t>
            </a:r>
            <a:r>
              <a:rPr lang="es-CO" dirty="0" err="1">
                <a:latin typeface="Manrope"/>
              </a:rPr>
              <a:t>Importance</a:t>
            </a:r>
            <a:endParaRPr lang="es-CO" dirty="0"/>
          </a:p>
        </p:txBody>
      </p:sp>
      <p:pic>
        <p:nvPicPr>
          <p:cNvPr id="9" name="Imagen 8">
            <a:extLst>
              <a:ext uri="{FF2B5EF4-FFF2-40B4-BE49-F238E27FC236}">
                <a16:creationId xmlns:a16="http://schemas.microsoft.com/office/drawing/2014/main" id="{E4E77313-70D4-6713-1C27-E8F974A834E9}"/>
              </a:ext>
            </a:extLst>
          </p:cNvPr>
          <p:cNvPicPr>
            <a:picLocks noChangeAspect="1"/>
          </p:cNvPicPr>
          <p:nvPr/>
        </p:nvPicPr>
        <p:blipFill>
          <a:blip r:embed="rId2"/>
          <a:stretch>
            <a:fillRect/>
          </a:stretch>
        </p:blipFill>
        <p:spPr>
          <a:xfrm>
            <a:off x="1563958" y="2288950"/>
            <a:ext cx="9064083" cy="4193548"/>
          </a:xfrm>
          <a:prstGeom prst="rect">
            <a:avLst/>
          </a:prstGeom>
        </p:spPr>
      </p:pic>
    </p:spTree>
    <p:extLst>
      <p:ext uri="{BB962C8B-B14F-4D97-AF65-F5344CB8AC3E}">
        <p14:creationId xmlns:p14="http://schemas.microsoft.com/office/powerpoint/2010/main" val="166406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36B7-8D38-B502-D827-993C6E5077EF}"/>
              </a:ext>
            </a:extLst>
          </p:cNvPr>
          <p:cNvSpPr>
            <a:spLocks noGrp="1"/>
          </p:cNvSpPr>
          <p:nvPr>
            <p:ph type="ctrTitle"/>
          </p:nvPr>
        </p:nvSpPr>
        <p:spPr>
          <a:xfrm>
            <a:off x="0" y="1217425"/>
            <a:ext cx="8144134" cy="1373070"/>
          </a:xfrm>
        </p:spPr>
        <p:txBody>
          <a:bodyPr/>
          <a:lstStyle/>
          <a:p>
            <a:pPr algn="ctr"/>
            <a:r>
              <a:rPr lang="es-CO" sz="4000" b="1" i="0" dirty="0">
                <a:solidFill>
                  <a:srgbClr val="1F1F1D"/>
                </a:solidFill>
                <a:effectLst/>
                <a:latin typeface="Manrope"/>
              </a:rPr>
              <a:t>Desarrollo </a:t>
            </a:r>
            <a:r>
              <a:rPr lang="es-CO" sz="4000" b="1" i="0" dirty="0" err="1">
                <a:solidFill>
                  <a:srgbClr val="1F1F1D"/>
                </a:solidFill>
                <a:effectLst/>
                <a:latin typeface="Manrope"/>
              </a:rPr>
              <a:t>estrategico</a:t>
            </a:r>
            <a:endParaRPr lang="es-CO" sz="4000" dirty="0"/>
          </a:p>
        </p:txBody>
      </p:sp>
      <p:sp>
        <p:nvSpPr>
          <p:cNvPr id="3" name="Subtítulo 2">
            <a:extLst>
              <a:ext uri="{FF2B5EF4-FFF2-40B4-BE49-F238E27FC236}">
                <a16:creationId xmlns:a16="http://schemas.microsoft.com/office/drawing/2014/main" id="{F8E89D0D-A854-6E1A-0E27-608FA5D414DC}"/>
              </a:ext>
            </a:extLst>
          </p:cNvPr>
          <p:cNvSpPr>
            <a:spLocks noGrp="1"/>
          </p:cNvSpPr>
          <p:nvPr>
            <p:ph type="subTitle" idx="1"/>
          </p:nvPr>
        </p:nvSpPr>
        <p:spPr>
          <a:xfrm>
            <a:off x="334537" y="2787805"/>
            <a:ext cx="8478345" cy="1479701"/>
          </a:xfrm>
        </p:spPr>
        <p:txBody>
          <a:bodyPr>
            <a:normAutofit/>
          </a:bodyPr>
          <a:lstStyle/>
          <a:p>
            <a:pPr algn="l"/>
            <a:r>
              <a:rPr lang="es-CO" dirty="0"/>
              <a:t>Crear una plataforma de inteligencia de datos para mejorar la convergencia de clientes en servicios de pospago y banda ancha, alineando los objetivos del equipo de ciencia de datos con la estrategia de negocio.</a:t>
            </a:r>
          </a:p>
        </p:txBody>
      </p:sp>
      <p:sp>
        <p:nvSpPr>
          <p:cNvPr id="4" name="Subtítulo 2">
            <a:extLst>
              <a:ext uri="{FF2B5EF4-FFF2-40B4-BE49-F238E27FC236}">
                <a16:creationId xmlns:a16="http://schemas.microsoft.com/office/drawing/2014/main" id="{2A3A73AA-0C8A-CAD0-8493-D6EDD12DFF63}"/>
              </a:ext>
            </a:extLst>
          </p:cNvPr>
          <p:cNvSpPr txBox="1">
            <a:spLocks/>
          </p:cNvSpPr>
          <p:nvPr/>
        </p:nvSpPr>
        <p:spPr>
          <a:xfrm>
            <a:off x="8144134" y="6320222"/>
            <a:ext cx="3826123" cy="439393"/>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CO" dirty="0">
                <a:latin typeface="Manrope"/>
              </a:rPr>
              <a:t>Presentado por Daniel Garavito</a:t>
            </a:r>
          </a:p>
          <a:p>
            <a:endParaRPr lang="es-CO" dirty="0"/>
          </a:p>
        </p:txBody>
      </p:sp>
    </p:spTree>
    <p:extLst>
      <p:ext uri="{BB962C8B-B14F-4D97-AF65-F5344CB8AC3E}">
        <p14:creationId xmlns:p14="http://schemas.microsoft.com/office/powerpoint/2010/main" val="1799742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5DC3E1-F4FA-5936-6A28-7D517CDCF492}"/>
              </a:ext>
            </a:extLst>
          </p:cNvPr>
          <p:cNvSpPr>
            <a:spLocks noGrp="1"/>
          </p:cNvSpPr>
          <p:nvPr>
            <p:ph type="title"/>
          </p:nvPr>
        </p:nvSpPr>
        <p:spPr/>
        <p:txBody>
          <a:bodyPr/>
          <a:lstStyle/>
          <a:p>
            <a:r>
              <a:rPr lang="es-CO" b="1" i="0" dirty="0">
                <a:effectLst/>
                <a:latin typeface="Manrope"/>
              </a:rPr>
              <a:t>Visión general del negocio y la plan </a:t>
            </a:r>
            <a:r>
              <a:rPr lang="es-CO" b="1" i="0" dirty="0" err="1">
                <a:effectLst/>
                <a:latin typeface="Manrope"/>
              </a:rPr>
              <a:t>estrategico</a:t>
            </a:r>
            <a:r>
              <a:rPr lang="es-CO" b="1" i="0" dirty="0">
                <a:effectLst/>
                <a:latin typeface="Manrope"/>
              </a:rPr>
              <a:t> de ciencia datos</a:t>
            </a:r>
            <a:endParaRPr lang="es-CO" dirty="0"/>
          </a:p>
        </p:txBody>
      </p:sp>
      <p:sp>
        <p:nvSpPr>
          <p:cNvPr id="3" name="Marcador de contenido 2">
            <a:extLst>
              <a:ext uri="{FF2B5EF4-FFF2-40B4-BE49-F238E27FC236}">
                <a16:creationId xmlns:a16="http://schemas.microsoft.com/office/drawing/2014/main" id="{15D5EE27-3415-21BD-BED2-4E63225E15A7}"/>
              </a:ext>
            </a:extLst>
          </p:cNvPr>
          <p:cNvSpPr>
            <a:spLocks noGrp="1"/>
          </p:cNvSpPr>
          <p:nvPr>
            <p:ph idx="1"/>
          </p:nvPr>
        </p:nvSpPr>
        <p:spPr>
          <a:xfrm>
            <a:off x="680322" y="2336872"/>
            <a:ext cx="10771980" cy="4272271"/>
          </a:xfrm>
        </p:spPr>
        <p:txBody>
          <a:bodyPr>
            <a:normAutofit/>
          </a:bodyPr>
          <a:lstStyle/>
          <a:p>
            <a:r>
              <a:rPr lang="es-CO" sz="1600" b="1" i="0" dirty="0">
                <a:solidFill>
                  <a:srgbClr val="1F1F1D"/>
                </a:solidFill>
                <a:effectLst/>
                <a:latin typeface="Manrope"/>
              </a:rPr>
              <a:t>Uso de Tecnologías</a:t>
            </a:r>
          </a:p>
          <a:p>
            <a:pPr marL="0" indent="0">
              <a:buNone/>
            </a:pPr>
            <a:r>
              <a:rPr lang="es-CO" sz="1600" b="0" i="0" dirty="0">
                <a:effectLst/>
                <a:latin typeface="Manrope"/>
              </a:rPr>
              <a:t>Explorar tendencias como </a:t>
            </a:r>
            <a:r>
              <a:rPr lang="es-CO" sz="1600" b="0" i="0" dirty="0" err="1">
                <a:effectLst/>
                <a:latin typeface="Manrope"/>
              </a:rPr>
              <a:t>AutoML</a:t>
            </a:r>
            <a:r>
              <a:rPr lang="es-CO" sz="1600" b="0" i="0" dirty="0">
                <a:effectLst/>
                <a:latin typeface="Manrope"/>
              </a:rPr>
              <a:t>, aprendizaje profundo y modelos generativos para mejorar la segmentación y predicción de comportamiento del cliente. De tal manera que permita identificar mejor aquellos clientes con mayor propensión de aceptar planes pospago</a:t>
            </a:r>
          </a:p>
          <a:p>
            <a:r>
              <a:rPr lang="es-CO" sz="1600" b="1" dirty="0">
                <a:solidFill>
                  <a:srgbClr val="1F1F1D"/>
                </a:solidFill>
                <a:latin typeface="Manrope"/>
              </a:rPr>
              <a:t>Gestión de acciones de marketing</a:t>
            </a:r>
          </a:p>
          <a:p>
            <a:pPr marL="0" indent="0">
              <a:buNone/>
            </a:pPr>
            <a:r>
              <a:rPr lang="es-CO" sz="1600" dirty="0"/>
              <a:t>Soportándose en la plataforma de despliegue, allí se podrán calcular las </a:t>
            </a:r>
            <a:r>
              <a:rPr lang="es-CO" sz="1600" b="1" dirty="0"/>
              <a:t>propensiones de los modelos</a:t>
            </a:r>
            <a:r>
              <a:rPr lang="es-CO" sz="1600" dirty="0"/>
              <a:t> con estrategias de marketing, asegurando que cada cliente reciba comunicaciones personalizadas en el </a:t>
            </a:r>
            <a:r>
              <a:rPr lang="es-CO" sz="1600" b="1" dirty="0"/>
              <a:t>canal adecuado (SMS, email, </a:t>
            </a:r>
            <a:r>
              <a:rPr lang="es-CO" sz="1600" b="1" dirty="0" err="1"/>
              <a:t>push</a:t>
            </a:r>
            <a:r>
              <a:rPr lang="es-CO" sz="1600" b="1" dirty="0"/>
              <a:t> </a:t>
            </a:r>
            <a:r>
              <a:rPr lang="es-CO" sz="1600" b="1" dirty="0" err="1"/>
              <a:t>notifications</a:t>
            </a:r>
            <a:r>
              <a:rPr lang="es-CO" sz="1600" b="1" dirty="0"/>
              <a:t>)</a:t>
            </a:r>
            <a:r>
              <a:rPr lang="es-CO" sz="1600" dirty="0"/>
              <a:t> según su perfil. </a:t>
            </a:r>
          </a:p>
          <a:p>
            <a:pPr>
              <a:lnSpc>
                <a:spcPct val="100000"/>
              </a:lnSpc>
            </a:pPr>
            <a:r>
              <a:rPr lang="es-CO" sz="1600" b="1" dirty="0">
                <a:solidFill>
                  <a:srgbClr val="1F1F1D"/>
                </a:solidFill>
                <a:latin typeface="Manrope"/>
              </a:rPr>
              <a:t>Desarrollo del equipo</a:t>
            </a:r>
          </a:p>
          <a:p>
            <a:pPr marL="0" indent="0">
              <a:buNone/>
            </a:pPr>
            <a:r>
              <a:rPr lang="es-CO" sz="1600" dirty="0"/>
              <a:t>Para fortalecer al equipo:</a:t>
            </a:r>
          </a:p>
          <a:p>
            <a:pPr>
              <a:buFont typeface="Arial" panose="020B0604020202020204" pitchFamily="34" charset="0"/>
              <a:buChar char="•"/>
            </a:pPr>
            <a:r>
              <a:rPr lang="es-CO" sz="1600" dirty="0"/>
              <a:t>Se establecerán </a:t>
            </a:r>
            <a:r>
              <a:rPr lang="es-CO" sz="1600" b="1" dirty="0"/>
              <a:t>sesiones de capacitación cruzada </a:t>
            </a:r>
            <a:r>
              <a:rPr lang="es-CO" sz="1600" dirty="0"/>
              <a:t>para que entre miembros del equipo se pueda compartir conocimientos </a:t>
            </a:r>
          </a:p>
          <a:p>
            <a:pPr>
              <a:buFont typeface="Arial" panose="020B0604020202020204" pitchFamily="34" charset="0"/>
              <a:buChar char="•"/>
            </a:pPr>
            <a:r>
              <a:rPr lang="es-CO" sz="1600" dirty="0"/>
              <a:t>Se crearán </a:t>
            </a:r>
            <a:r>
              <a:rPr lang="es-CO" sz="1600" b="1" dirty="0"/>
              <a:t>proyectos internos</a:t>
            </a:r>
            <a:r>
              <a:rPr lang="es-CO" sz="1600" dirty="0"/>
              <a:t> para que los practicantes estén más cercanos a modelos reales.</a:t>
            </a:r>
          </a:p>
          <a:p>
            <a:pPr>
              <a:buFont typeface="Arial" panose="020B0604020202020204" pitchFamily="34" charset="0"/>
              <a:buChar char="•"/>
            </a:pPr>
            <a:r>
              <a:rPr lang="es-CO" sz="1600" dirty="0"/>
              <a:t>Se fomentará la colaboración con equipos de ventas y marketing para entender necesidades clave.</a:t>
            </a:r>
          </a:p>
          <a:p>
            <a:pPr marL="0" indent="0">
              <a:buNone/>
            </a:pPr>
            <a:endParaRPr lang="es-CO" sz="1600" b="1" dirty="0">
              <a:solidFill>
                <a:srgbClr val="1F1F1D"/>
              </a:solidFill>
              <a:latin typeface="Manrope"/>
            </a:endParaRPr>
          </a:p>
        </p:txBody>
      </p:sp>
    </p:spTree>
    <p:extLst>
      <p:ext uri="{BB962C8B-B14F-4D97-AF65-F5344CB8AC3E}">
        <p14:creationId xmlns:p14="http://schemas.microsoft.com/office/powerpoint/2010/main" val="1606204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5DC3E1-F4FA-5936-6A28-7D517CDCF492}"/>
              </a:ext>
            </a:extLst>
          </p:cNvPr>
          <p:cNvSpPr>
            <a:spLocks noGrp="1"/>
          </p:cNvSpPr>
          <p:nvPr>
            <p:ph type="title"/>
          </p:nvPr>
        </p:nvSpPr>
        <p:spPr/>
        <p:txBody>
          <a:bodyPr/>
          <a:lstStyle/>
          <a:p>
            <a:r>
              <a:rPr lang="es-CO" b="1" i="0" dirty="0">
                <a:effectLst/>
                <a:latin typeface="Manrope"/>
              </a:rPr>
              <a:t>Visión general del negocio y la plan </a:t>
            </a:r>
            <a:r>
              <a:rPr lang="es-CO" b="1" i="0" dirty="0" err="1">
                <a:effectLst/>
                <a:latin typeface="Manrope"/>
              </a:rPr>
              <a:t>estrategico</a:t>
            </a:r>
            <a:r>
              <a:rPr lang="es-CO" b="1" i="0" dirty="0">
                <a:effectLst/>
                <a:latin typeface="Manrope"/>
              </a:rPr>
              <a:t> de ciencia datos</a:t>
            </a:r>
            <a:endParaRPr lang="es-CO" dirty="0"/>
          </a:p>
        </p:txBody>
      </p:sp>
      <p:sp>
        <p:nvSpPr>
          <p:cNvPr id="3" name="Marcador de contenido 2">
            <a:extLst>
              <a:ext uri="{FF2B5EF4-FFF2-40B4-BE49-F238E27FC236}">
                <a16:creationId xmlns:a16="http://schemas.microsoft.com/office/drawing/2014/main" id="{15D5EE27-3415-21BD-BED2-4E63225E15A7}"/>
              </a:ext>
            </a:extLst>
          </p:cNvPr>
          <p:cNvSpPr>
            <a:spLocks noGrp="1"/>
          </p:cNvSpPr>
          <p:nvPr>
            <p:ph idx="1"/>
          </p:nvPr>
        </p:nvSpPr>
        <p:spPr>
          <a:xfrm>
            <a:off x="680322" y="2336872"/>
            <a:ext cx="10771980" cy="4272271"/>
          </a:xfrm>
        </p:spPr>
        <p:txBody>
          <a:bodyPr>
            <a:normAutofit/>
          </a:bodyPr>
          <a:lstStyle/>
          <a:p>
            <a:r>
              <a:rPr lang="es-CO" sz="1600" b="1" i="0" dirty="0">
                <a:solidFill>
                  <a:srgbClr val="1F1F1D"/>
                </a:solidFill>
                <a:effectLst/>
                <a:latin typeface="Manrope"/>
              </a:rPr>
              <a:t>Escalabilidad y Evolución de Proyectos</a:t>
            </a:r>
          </a:p>
          <a:p>
            <a:pPr marL="0" indent="0">
              <a:buNone/>
            </a:pPr>
            <a:r>
              <a:rPr lang="es-CO" sz="1600" b="0" i="0" dirty="0">
                <a:effectLst/>
                <a:latin typeface="Manrope"/>
              </a:rPr>
              <a:t>Los modelos se mejorarán continuamente con:</a:t>
            </a:r>
          </a:p>
          <a:p>
            <a:r>
              <a:rPr lang="es-CO" sz="1600" b="0" i="0" dirty="0" err="1">
                <a:effectLst/>
                <a:latin typeface="Manrope"/>
              </a:rPr>
              <a:t>Versionamiento</a:t>
            </a:r>
            <a:r>
              <a:rPr lang="es-CO" sz="1600" b="0" i="0" dirty="0">
                <a:effectLst/>
                <a:latin typeface="Manrope"/>
              </a:rPr>
              <a:t> y experimentación estructurada en plataformas como AWS.</a:t>
            </a:r>
          </a:p>
          <a:p>
            <a:r>
              <a:rPr lang="es-CO" sz="1600" b="0" i="0" dirty="0">
                <a:effectLst/>
                <a:latin typeface="Manrope"/>
              </a:rPr>
              <a:t>Pruebas A/B para validar mejoras en la precisión de predicción.</a:t>
            </a:r>
          </a:p>
          <a:p>
            <a:r>
              <a:rPr lang="es-CO" sz="1600" b="0" i="0" dirty="0">
                <a:effectLst/>
                <a:latin typeface="Manrope"/>
              </a:rPr>
              <a:t>Automatización del proceso de actualización, monitoreo y modelos en producción. Implementando </a:t>
            </a:r>
            <a:r>
              <a:rPr lang="es-CO" sz="1600" b="0" i="0" dirty="0" err="1">
                <a:effectLst/>
                <a:latin typeface="Manrope"/>
              </a:rPr>
              <a:t>backtesting</a:t>
            </a:r>
            <a:r>
              <a:rPr lang="es-CO" sz="1600" b="0" i="0" dirty="0">
                <a:effectLst/>
                <a:latin typeface="Manrope"/>
              </a:rPr>
              <a:t> que permita calcular </a:t>
            </a:r>
            <a:r>
              <a:rPr lang="es-CO" sz="1600" dirty="0">
                <a:latin typeface="Manrope"/>
              </a:rPr>
              <a:t>métricas de desempeño (</a:t>
            </a:r>
            <a:r>
              <a:rPr lang="es-CO" sz="1600" dirty="0" err="1">
                <a:latin typeface="Manrope"/>
              </a:rPr>
              <a:t>Accuracy</a:t>
            </a:r>
            <a:r>
              <a:rPr lang="es-CO" sz="1600" dirty="0">
                <a:latin typeface="Manrope"/>
              </a:rPr>
              <a:t>, AUC, F1-Score) con cierta periodicidad (Bimensual, trimestral, semestral). </a:t>
            </a:r>
            <a:endParaRPr lang="es-CO" sz="1600" b="0" i="0" dirty="0">
              <a:effectLst/>
              <a:latin typeface="Manrope"/>
            </a:endParaRPr>
          </a:p>
          <a:p>
            <a:r>
              <a:rPr lang="es-CO" sz="1600" b="1" dirty="0">
                <a:solidFill>
                  <a:srgbClr val="1F1F1D"/>
                </a:solidFill>
                <a:latin typeface="Manrope"/>
              </a:rPr>
              <a:t>Estrategia de Datos</a:t>
            </a:r>
          </a:p>
          <a:p>
            <a:pPr marL="0" indent="0">
              <a:buNone/>
            </a:pPr>
            <a:r>
              <a:rPr lang="es-CO" sz="1600" dirty="0"/>
              <a:t>La estrategia de datos incluirá:</a:t>
            </a:r>
          </a:p>
          <a:p>
            <a:r>
              <a:rPr lang="es-CO" sz="1600" dirty="0"/>
              <a:t>Asegurar altos estándares de calidad y accesibilidad.</a:t>
            </a:r>
          </a:p>
          <a:p>
            <a:r>
              <a:rPr lang="es-CO" sz="1600" dirty="0"/>
              <a:t>Centralización de datos en un data </a:t>
            </a:r>
            <a:r>
              <a:rPr lang="es-CO" sz="1600" dirty="0" err="1"/>
              <a:t>lake</a:t>
            </a:r>
            <a:r>
              <a:rPr lang="es-CO" sz="1600" dirty="0"/>
              <a:t> para mejorar eficiencia en modelos (si es necesario).</a:t>
            </a:r>
          </a:p>
          <a:p>
            <a:r>
              <a:rPr lang="es-CO" sz="1600" dirty="0"/>
              <a:t>Integración con sistemas operacionales para que las predicciones se usen directamente en decisiones comerciales.</a:t>
            </a:r>
            <a:endParaRPr lang="es-CO" sz="1600" b="1" dirty="0">
              <a:solidFill>
                <a:srgbClr val="1F1F1D"/>
              </a:solidFill>
              <a:latin typeface="Manrope"/>
            </a:endParaRPr>
          </a:p>
        </p:txBody>
      </p:sp>
    </p:spTree>
    <p:extLst>
      <p:ext uri="{BB962C8B-B14F-4D97-AF65-F5344CB8AC3E}">
        <p14:creationId xmlns:p14="http://schemas.microsoft.com/office/powerpoint/2010/main" val="4149590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5DC3E1-F4FA-5936-6A28-7D517CDCF492}"/>
              </a:ext>
            </a:extLst>
          </p:cNvPr>
          <p:cNvSpPr>
            <a:spLocks noGrp="1"/>
          </p:cNvSpPr>
          <p:nvPr>
            <p:ph type="title"/>
          </p:nvPr>
        </p:nvSpPr>
        <p:spPr/>
        <p:txBody>
          <a:bodyPr/>
          <a:lstStyle/>
          <a:p>
            <a:r>
              <a:rPr lang="es-CO" b="1" i="0" dirty="0">
                <a:effectLst/>
                <a:latin typeface="Manrope"/>
              </a:rPr>
              <a:t>Ejemplo de uso del modelo </a:t>
            </a:r>
            <a:r>
              <a:rPr lang="es-CO" b="1" i="0" dirty="0" err="1">
                <a:effectLst/>
                <a:latin typeface="Manrope"/>
              </a:rPr>
              <a:t>Churn</a:t>
            </a:r>
            <a:r>
              <a:rPr lang="es-CO" b="1" i="0" dirty="0">
                <a:effectLst/>
                <a:latin typeface="Manrope"/>
              </a:rPr>
              <a:t> con la estrategia comercial</a:t>
            </a:r>
            <a:endParaRPr lang="es-CO" dirty="0"/>
          </a:p>
        </p:txBody>
      </p:sp>
      <p:sp>
        <p:nvSpPr>
          <p:cNvPr id="5" name="Marcador de contenido 4">
            <a:extLst>
              <a:ext uri="{FF2B5EF4-FFF2-40B4-BE49-F238E27FC236}">
                <a16:creationId xmlns:a16="http://schemas.microsoft.com/office/drawing/2014/main" id="{824240E1-DDB1-BE08-478A-E441AA3A32DB}"/>
              </a:ext>
            </a:extLst>
          </p:cNvPr>
          <p:cNvSpPr>
            <a:spLocks noGrp="1"/>
          </p:cNvSpPr>
          <p:nvPr>
            <p:ph idx="1"/>
          </p:nvPr>
        </p:nvSpPr>
        <p:spPr/>
        <p:txBody>
          <a:bodyPr/>
          <a:lstStyle/>
          <a:p>
            <a:r>
              <a:rPr lang="es-CO" dirty="0"/>
              <a:t>El modelo permite identificar aquellos paquetes/servicios comprados con mayor frecuencia y donde los clientes tienen la menor probabilidad de hacer </a:t>
            </a:r>
            <a:r>
              <a:rPr lang="es-CO" dirty="0" err="1"/>
              <a:t>Churn</a:t>
            </a:r>
            <a:r>
              <a:rPr lang="es-CO" dirty="0"/>
              <a:t>.</a:t>
            </a:r>
          </a:p>
        </p:txBody>
      </p:sp>
      <p:pic>
        <p:nvPicPr>
          <p:cNvPr id="7" name="Imagen 6">
            <a:extLst>
              <a:ext uri="{FF2B5EF4-FFF2-40B4-BE49-F238E27FC236}">
                <a16:creationId xmlns:a16="http://schemas.microsoft.com/office/drawing/2014/main" id="{4B107E35-5CB8-E352-8B74-52E66289B52A}"/>
              </a:ext>
            </a:extLst>
          </p:cNvPr>
          <p:cNvPicPr>
            <a:picLocks noChangeAspect="1"/>
          </p:cNvPicPr>
          <p:nvPr/>
        </p:nvPicPr>
        <p:blipFill>
          <a:blip r:embed="rId2"/>
          <a:stretch>
            <a:fillRect/>
          </a:stretch>
        </p:blipFill>
        <p:spPr>
          <a:xfrm>
            <a:off x="680321" y="3429000"/>
            <a:ext cx="5122746" cy="944156"/>
          </a:xfrm>
          <a:prstGeom prst="rect">
            <a:avLst/>
          </a:prstGeom>
        </p:spPr>
      </p:pic>
      <p:pic>
        <p:nvPicPr>
          <p:cNvPr id="8" name="Imagen 7">
            <a:extLst>
              <a:ext uri="{FF2B5EF4-FFF2-40B4-BE49-F238E27FC236}">
                <a16:creationId xmlns:a16="http://schemas.microsoft.com/office/drawing/2014/main" id="{BDB4D92E-4065-25B0-DFB2-61AC04C54021}"/>
              </a:ext>
            </a:extLst>
          </p:cNvPr>
          <p:cNvPicPr>
            <a:picLocks noChangeAspect="1"/>
          </p:cNvPicPr>
          <p:nvPr/>
        </p:nvPicPr>
        <p:blipFill>
          <a:blip r:embed="rId3"/>
          <a:stretch>
            <a:fillRect/>
          </a:stretch>
        </p:blipFill>
        <p:spPr>
          <a:xfrm>
            <a:off x="680321" y="4590020"/>
            <a:ext cx="5122746" cy="784867"/>
          </a:xfrm>
          <a:prstGeom prst="rect">
            <a:avLst/>
          </a:prstGeom>
        </p:spPr>
      </p:pic>
      <p:pic>
        <p:nvPicPr>
          <p:cNvPr id="9" name="Imagen 8">
            <a:extLst>
              <a:ext uri="{FF2B5EF4-FFF2-40B4-BE49-F238E27FC236}">
                <a16:creationId xmlns:a16="http://schemas.microsoft.com/office/drawing/2014/main" id="{1454A98D-DE25-A369-8B9C-BD881BAE2AB1}"/>
              </a:ext>
            </a:extLst>
          </p:cNvPr>
          <p:cNvPicPr>
            <a:picLocks noChangeAspect="1"/>
          </p:cNvPicPr>
          <p:nvPr/>
        </p:nvPicPr>
        <p:blipFill>
          <a:blip r:embed="rId4"/>
          <a:stretch>
            <a:fillRect/>
          </a:stretch>
        </p:blipFill>
        <p:spPr>
          <a:xfrm>
            <a:off x="680321" y="5642408"/>
            <a:ext cx="5122746" cy="796487"/>
          </a:xfrm>
          <a:prstGeom prst="rect">
            <a:avLst/>
          </a:prstGeom>
        </p:spPr>
      </p:pic>
      <p:pic>
        <p:nvPicPr>
          <p:cNvPr id="10" name="Imagen 9">
            <a:extLst>
              <a:ext uri="{FF2B5EF4-FFF2-40B4-BE49-F238E27FC236}">
                <a16:creationId xmlns:a16="http://schemas.microsoft.com/office/drawing/2014/main" id="{D64691A4-E679-B3CC-B2D6-13F073C12014}"/>
              </a:ext>
            </a:extLst>
          </p:cNvPr>
          <p:cNvPicPr>
            <a:picLocks noChangeAspect="1"/>
          </p:cNvPicPr>
          <p:nvPr/>
        </p:nvPicPr>
        <p:blipFill>
          <a:blip r:embed="rId5"/>
          <a:stretch>
            <a:fillRect/>
          </a:stretch>
        </p:blipFill>
        <p:spPr>
          <a:xfrm>
            <a:off x="6096000" y="3429000"/>
            <a:ext cx="5650016" cy="962983"/>
          </a:xfrm>
          <a:prstGeom prst="rect">
            <a:avLst/>
          </a:prstGeom>
        </p:spPr>
      </p:pic>
      <p:sp>
        <p:nvSpPr>
          <p:cNvPr id="11" name="Marcador de contenido 4">
            <a:extLst>
              <a:ext uri="{FF2B5EF4-FFF2-40B4-BE49-F238E27FC236}">
                <a16:creationId xmlns:a16="http://schemas.microsoft.com/office/drawing/2014/main" id="{A7702BC4-81CA-07AA-A3B9-B8FE5A8CB7A9}"/>
              </a:ext>
            </a:extLst>
          </p:cNvPr>
          <p:cNvSpPr txBox="1">
            <a:spLocks/>
          </p:cNvSpPr>
          <p:nvPr/>
        </p:nvSpPr>
        <p:spPr>
          <a:xfrm>
            <a:off x="6096001" y="4590020"/>
            <a:ext cx="5650016" cy="1955746"/>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s-CO" dirty="0"/>
              <a:t>Los paquetes más adquiridos por los clientes son:</a:t>
            </a:r>
          </a:p>
          <a:p>
            <a:r>
              <a:rPr lang="es-CO" dirty="0"/>
              <a:t>Voz Ilimitada + SMS Ilimitados </a:t>
            </a:r>
            <a:r>
              <a:rPr lang="es-CO" dirty="0" err="1"/>
              <a:t>Allnet</a:t>
            </a:r>
            <a:r>
              <a:rPr lang="es-CO" dirty="0"/>
              <a:t> + 1.3 GB + WA + FB 6d -$6000</a:t>
            </a:r>
          </a:p>
          <a:p>
            <a:r>
              <a:rPr lang="es-CO" dirty="0"/>
              <a:t>Voz Ilimitada + SMS Ilimitados </a:t>
            </a:r>
            <a:r>
              <a:rPr lang="es-CO" dirty="0" err="1"/>
              <a:t>Allnet</a:t>
            </a:r>
            <a:r>
              <a:rPr lang="es-CO" dirty="0"/>
              <a:t> + 350 MB + WA + FB 2d -$3000</a:t>
            </a:r>
          </a:p>
          <a:p>
            <a:r>
              <a:rPr lang="es-CO" dirty="0"/>
              <a:t>Voz Ilimitada + SMS Ilimitados </a:t>
            </a:r>
            <a:r>
              <a:rPr lang="es-CO" dirty="0" err="1"/>
              <a:t>Allnet</a:t>
            </a:r>
            <a:r>
              <a:rPr lang="es-CO" dirty="0"/>
              <a:t> + 6 GB + WA + FB 30d -$15000</a:t>
            </a:r>
          </a:p>
        </p:txBody>
      </p:sp>
    </p:spTree>
    <p:extLst>
      <p:ext uri="{BB962C8B-B14F-4D97-AF65-F5344CB8AC3E}">
        <p14:creationId xmlns:p14="http://schemas.microsoft.com/office/powerpoint/2010/main" val="3435072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36B7-8D38-B502-D827-993C6E5077EF}"/>
              </a:ext>
            </a:extLst>
          </p:cNvPr>
          <p:cNvSpPr>
            <a:spLocks noGrp="1"/>
          </p:cNvSpPr>
          <p:nvPr>
            <p:ph type="ctrTitle"/>
          </p:nvPr>
        </p:nvSpPr>
        <p:spPr>
          <a:xfrm>
            <a:off x="0" y="1217425"/>
            <a:ext cx="8144134" cy="1373070"/>
          </a:xfrm>
        </p:spPr>
        <p:txBody>
          <a:bodyPr/>
          <a:lstStyle/>
          <a:p>
            <a:pPr algn="ctr"/>
            <a:r>
              <a:rPr lang="es-CO" sz="4000" b="1" i="0" dirty="0">
                <a:solidFill>
                  <a:srgbClr val="1F1F1D"/>
                </a:solidFill>
                <a:effectLst/>
                <a:latin typeface="Manrope"/>
              </a:rPr>
              <a:t>Desarrollo Técnico</a:t>
            </a:r>
            <a:endParaRPr lang="es-CO" sz="4000" dirty="0"/>
          </a:p>
        </p:txBody>
      </p:sp>
      <p:sp>
        <p:nvSpPr>
          <p:cNvPr id="3" name="Subtítulo 2">
            <a:extLst>
              <a:ext uri="{FF2B5EF4-FFF2-40B4-BE49-F238E27FC236}">
                <a16:creationId xmlns:a16="http://schemas.microsoft.com/office/drawing/2014/main" id="{F8E89D0D-A854-6E1A-0E27-608FA5D414DC}"/>
              </a:ext>
            </a:extLst>
          </p:cNvPr>
          <p:cNvSpPr>
            <a:spLocks noGrp="1"/>
          </p:cNvSpPr>
          <p:nvPr>
            <p:ph type="subTitle" idx="1"/>
          </p:nvPr>
        </p:nvSpPr>
        <p:spPr>
          <a:xfrm>
            <a:off x="334537" y="2787805"/>
            <a:ext cx="8478345" cy="1479701"/>
          </a:xfrm>
        </p:spPr>
        <p:txBody>
          <a:bodyPr>
            <a:normAutofit fontScale="85000" lnSpcReduction="20000"/>
          </a:bodyPr>
          <a:lstStyle/>
          <a:p>
            <a:pPr algn="l"/>
            <a:r>
              <a:rPr lang="es-CO" dirty="0"/>
              <a:t>El éxito de un modelo de machine </a:t>
            </a:r>
            <a:r>
              <a:rPr lang="es-CO" dirty="0" err="1"/>
              <a:t>learning</a:t>
            </a:r>
            <a:r>
              <a:rPr lang="es-CO" dirty="0"/>
              <a:t> depende de su alineación con los objetivos del negocio. A continuación haremos una exploración de datos (EDA) junto con una generación de características y modelado que buscan optimizar el desempeño del negocio. La elección del modelo ideal debe considerar interpretabilidad, rendimiento y escalabilidad. Por tal motivo también se presenta el despliegue en producción. Finalmente, la presentación de resultados a </a:t>
            </a:r>
            <a:r>
              <a:rPr lang="es-CO" dirty="0" err="1"/>
              <a:t>stakeholders</a:t>
            </a:r>
            <a:r>
              <a:rPr lang="es-CO" dirty="0"/>
              <a:t> sobre las posibles decisiones basadas en datos</a:t>
            </a:r>
          </a:p>
        </p:txBody>
      </p:sp>
      <p:sp>
        <p:nvSpPr>
          <p:cNvPr id="4" name="Subtítulo 2">
            <a:extLst>
              <a:ext uri="{FF2B5EF4-FFF2-40B4-BE49-F238E27FC236}">
                <a16:creationId xmlns:a16="http://schemas.microsoft.com/office/drawing/2014/main" id="{2A3A73AA-0C8A-CAD0-8493-D6EDD12DFF63}"/>
              </a:ext>
            </a:extLst>
          </p:cNvPr>
          <p:cNvSpPr txBox="1">
            <a:spLocks/>
          </p:cNvSpPr>
          <p:nvPr/>
        </p:nvSpPr>
        <p:spPr>
          <a:xfrm>
            <a:off x="8144134" y="6320222"/>
            <a:ext cx="3826123" cy="439393"/>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CO" dirty="0">
                <a:latin typeface="Manrope"/>
              </a:rPr>
              <a:t>Presentado por Daniel Garavito</a:t>
            </a:r>
          </a:p>
          <a:p>
            <a:endParaRPr lang="es-CO" dirty="0"/>
          </a:p>
        </p:txBody>
      </p:sp>
    </p:spTree>
    <p:extLst>
      <p:ext uri="{BB962C8B-B14F-4D97-AF65-F5344CB8AC3E}">
        <p14:creationId xmlns:p14="http://schemas.microsoft.com/office/powerpoint/2010/main" val="954802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5DC3E1-F4FA-5936-6A28-7D517CDCF492}"/>
              </a:ext>
            </a:extLst>
          </p:cNvPr>
          <p:cNvSpPr>
            <a:spLocks noGrp="1"/>
          </p:cNvSpPr>
          <p:nvPr>
            <p:ph type="title"/>
          </p:nvPr>
        </p:nvSpPr>
        <p:spPr/>
        <p:txBody>
          <a:bodyPr/>
          <a:lstStyle/>
          <a:p>
            <a:r>
              <a:rPr lang="es-CO" b="1" i="0" dirty="0">
                <a:effectLst/>
                <a:latin typeface="Manrope"/>
              </a:rPr>
              <a:t>Ejemplo de uso del modelo </a:t>
            </a:r>
            <a:r>
              <a:rPr lang="es-CO" b="1" i="0" dirty="0" err="1">
                <a:effectLst/>
                <a:latin typeface="Manrope"/>
              </a:rPr>
              <a:t>Churn</a:t>
            </a:r>
            <a:r>
              <a:rPr lang="es-CO" b="1" i="0" dirty="0">
                <a:effectLst/>
                <a:latin typeface="Manrope"/>
              </a:rPr>
              <a:t> con la estrategia comercial</a:t>
            </a:r>
            <a:endParaRPr lang="es-CO" dirty="0"/>
          </a:p>
        </p:txBody>
      </p:sp>
      <p:sp>
        <p:nvSpPr>
          <p:cNvPr id="5" name="Marcador de contenido 4">
            <a:extLst>
              <a:ext uri="{FF2B5EF4-FFF2-40B4-BE49-F238E27FC236}">
                <a16:creationId xmlns:a16="http://schemas.microsoft.com/office/drawing/2014/main" id="{824240E1-DDB1-BE08-478A-E441AA3A32DB}"/>
              </a:ext>
            </a:extLst>
          </p:cNvPr>
          <p:cNvSpPr>
            <a:spLocks noGrp="1"/>
          </p:cNvSpPr>
          <p:nvPr>
            <p:ph idx="1"/>
          </p:nvPr>
        </p:nvSpPr>
        <p:spPr/>
        <p:txBody>
          <a:bodyPr/>
          <a:lstStyle/>
          <a:p>
            <a:r>
              <a:rPr lang="es-CO" dirty="0"/>
              <a:t>El modelo permite identificar aquellos paquetes/servicios comprados con mayor frecuencia y donde los clientes tienen la menor probabilidad de hacer </a:t>
            </a:r>
            <a:r>
              <a:rPr lang="es-CO" dirty="0" err="1"/>
              <a:t>Churn</a:t>
            </a:r>
            <a:r>
              <a:rPr lang="es-CO" dirty="0"/>
              <a:t>.</a:t>
            </a:r>
          </a:p>
        </p:txBody>
      </p:sp>
      <p:pic>
        <p:nvPicPr>
          <p:cNvPr id="7" name="Imagen 6">
            <a:extLst>
              <a:ext uri="{FF2B5EF4-FFF2-40B4-BE49-F238E27FC236}">
                <a16:creationId xmlns:a16="http://schemas.microsoft.com/office/drawing/2014/main" id="{4B107E35-5CB8-E352-8B74-52E66289B52A}"/>
              </a:ext>
            </a:extLst>
          </p:cNvPr>
          <p:cNvPicPr>
            <a:picLocks noChangeAspect="1"/>
          </p:cNvPicPr>
          <p:nvPr/>
        </p:nvPicPr>
        <p:blipFill>
          <a:blip r:embed="rId2"/>
          <a:stretch>
            <a:fillRect/>
          </a:stretch>
        </p:blipFill>
        <p:spPr>
          <a:xfrm>
            <a:off x="680321" y="3429000"/>
            <a:ext cx="5122746" cy="944156"/>
          </a:xfrm>
          <a:prstGeom prst="rect">
            <a:avLst/>
          </a:prstGeom>
        </p:spPr>
      </p:pic>
      <p:pic>
        <p:nvPicPr>
          <p:cNvPr id="8" name="Imagen 7">
            <a:extLst>
              <a:ext uri="{FF2B5EF4-FFF2-40B4-BE49-F238E27FC236}">
                <a16:creationId xmlns:a16="http://schemas.microsoft.com/office/drawing/2014/main" id="{BDB4D92E-4065-25B0-DFB2-61AC04C54021}"/>
              </a:ext>
            </a:extLst>
          </p:cNvPr>
          <p:cNvPicPr>
            <a:picLocks noChangeAspect="1"/>
          </p:cNvPicPr>
          <p:nvPr/>
        </p:nvPicPr>
        <p:blipFill>
          <a:blip r:embed="rId3"/>
          <a:stretch>
            <a:fillRect/>
          </a:stretch>
        </p:blipFill>
        <p:spPr>
          <a:xfrm>
            <a:off x="680321" y="4590020"/>
            <a:ext cx="5122746" cy="784867"/>
          </a:xfrm>
          <a:prstGeom prst="rect">
            <a:avLst/>
          </a:prstGeom>
        </p:spPr>
      </p:pic>
      <p:pic>
        <p:nvPicPr>
          <p:cNvPr id="9" name="Imagen 8">
            <a:extLst>
              <a:ext uri="{FF2B5EF4-FFF2-40B4-BE49-F238E27FC236}">
                <a16:creationId xmlns:a16="http://schemas.microsoft.com/office/drawing/2014/main" id="{1454A98D-DE25-A369-8B9C-BD881BAE2AB1}"/>
              </a:ext>
            </a:extLst>
          </p:cNvPr>
          <p:cNvPicPr>
            <a:picLocks noChangeAspect="1"/>
          </p:cNvPicPr>
          <p:nvPr/>
        </p:nvPicPr>
        <p:blipFill>
          <a:blip r:embed="rId4"/>
          <a:stretch>
            <a:fillRect/>
          </a:stretch>
        </p:blipFill>
        <p:spPr>
          <a:xfrm>
            <a:off x="680321" y="5642408"/>
            <a:ext cx="5122746" cy="796487"/>
          </a:xfrm>
          <a:prstGeom prst="rect">
            <a:avLst/>
          </a:prstGeom>
        </p:spPr>
      </p:pic>
      <p:pic>
        <p:nvPicPr>
          <p:cNvPr id="10" name="Imagen 9">
            <a:extLst>
              <a:ext uri="{FF2B5EF4-FFF2-40B4-BE49-F238E27FC236}">
                <a16:creationId xmlns:a16="http://schemas.microsoft.com/office/drawing/2014/main" id="{D64691A4-E679-B3CC-B2D6-13F073C12014}"/>
              </a:ext>
            </a:extLst>
          </p:cNvPr>
          <p:cNvPicPr>
            <a:picLocks noChangeAspect="1"/>
          </p:cNvPicPr>
          <p:nvPr/>
        </p:nvPicPr>
        <p:blipFill>
          <a:blip r:embed="rId5"/>
          <a:stretch>
            <a:fillRect/>
          </a:stretch>
        </p:blipFill>
        <p:spPr>
          <a:xfrm>
            <a:off x="6096000" y="3429000"/>
            <a:ext cx="5650016" cy="962983"/>
          </a:xfrm>
          <a:prstGeom prst="rect">
            <a:avLst/>
          </a:prstGeom>
        </p:spPr>
      </p:pic>
      <p:sp>
        <p:nvSpPr>
          <p:cNvPr id="11" name="Marcador de contenido 4">
            <a:extLst>
              <a:ext uri="{FF2B5EF4-FFF2-40B4-BE49-F238E27FC236}">
                <a16:creationId xmlns:a16="http://schemas.microsoft.com/office/drawing/2014/main" id="{A7702BC4-81CA-07AA-A3B9-B8FE5A8CB7A9}"/>
              </a:ext>
            </a:extLst>
          </p:cNvPr>
          <p:cNvSpPr txBox="1">
            <a:spLocks/>
          </p:cNvSpPr>
          <p:nvPr/>
        </p:nvSpPr>
        <p:spPr>
          <a:xfrm>
            <a:off x="6096001" y="4590020"/>
            <a:ext cx="5650016" cy="1955746"/>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s-CO" dirty="0"/>
              <a:t>Los paquetes más adquiridos por los clientes son:</a:t>
            </a:r>
          </a:p>
          <a:p>
            <a:r>
              <a:rPr lang="es-CO" dirty="0"/>
              <a:t>Voz Ilimitada + SMS Ilimitados </a:t>
            </a:r>
            <a:r>
              <a:rPr lang="es-CO" dirty="0" err="1"/>
              <a:t>Allnet</a:t>
            </a:r>
            <a:r>
              <a:rPr lang="es-CO" dirty="0"/>
              <a:t> + 1.3 GB + WA + FB 6d -$6000</a:t>
            </a:r>
          </a:p>
          <a:p>
            <a:r>
              <a:rPr lang="es-CO" dirty="0"/>
              <a:t>Voz Ilimitada + SMS Ilimitados </a:t>
            </a:r>
            <a:r>
              <a:rPr lang="es-CO" dirty="0" err="1"/>
              <a:t>Allnet</a:t>
            </a:r>
            <a:r>
              <a:rPr lang="es-CO" dirty="0"/>
              <a:t> + 350 MB + WA + FB 2d -$3000</a:t>
            </a:r>
          </a:p>
          <a:p>
            <a:r>
              <a:rPr lang="es-CO" dirty="0"/>
              <a:t>Voz Ilimitada + SMS Ilimitados </a:t>
            </a:r>
            <a:r>
              <a:rPr lang="es-CO" dirty="0" err="1"/>
              <a:t>Allnet</a:t>
            </a:r>
            <a:r>
              <a:rPr lang="es-CO" dirty="0"/>
              <a:t> + 6 GB + WA + FB 30d -$15000</a:t>
            </a:r>
          </a:p>
        </p:txBody>
      </p:sp>
    </p:spTree>
    <p:extLst>
      <p:ext uri="{BB962C8B-B14F-4D97-AF65-F5344CB8AC3E}">
        <p14:creationId xmlns:p14="http://schemas.microsoft.com/office/powerpoint/2010/main" val="2658684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936B7-8D38-B502-D827-993C6E5077EF}"/>
              </a:ext>
            </a:extLst>
          </p:cNvPr>
          <p:cNvSpPr>
            <a:spLocks noGrp="1"/>
          </p:cNvSpPr>
          <p:nvPr>
            <p:ph type="ctrTitle"/>
          </p:nvPr>
        </p:nvSpPr>
        <p:spPr>
          <a:xfrm>
            <a:off x="416689" y="962782"/>
            <a:ext cx="8144134" cy="1373070"/>
          </a:xfrm>
        </p:spPr>
        <p:txBody>
          <a:bodyPr/>
          <a:lstStyle/>
          <a:p>
            <a:pPr algn="l"/>
            <a:r>
              <a:rPr lang="es-CO" b="1" i="0" dirty="0">
                <a:solidFill>
                  <a:srgbClr val="1F1F1D"/>
                </a:solidFill>
                <a:effectLst/>
                <a:latin typeface="Manrope"/>
              </a:rPr>
              <a:t>P&amp;Q</a:t>
            </a:r>
            <a:endParaRPr lang="es-CO" dirty="0"/>
          </a:p>
        </p:txBody>
      </p:sp>
      <p:sp>
        <p:nvSpPr>
          <p:cNvPr id="3" name="Subtítulo 2">
            <a:extLst>
              <a:ext uri="{FF2B5EF4-FFF2-40B4-BE49-F238E27FC236}">
                <a16:creationId xmlns:a16="http://schemas.microsoft.com/office/drawing/2014/main" id="{F8E89D0D-A854-6E1A-0E27-608FA5D414DC}"/>
              </a:ext>
            </a:extLst>
          </p:cNvPr>
          <p:cNvSpPr>
            <a:spLocks noGrp="1"/>
          </p:cNvSpPr>
          <p:nvPr>
            <p:ph type="subTitle" idx="1"/>
          </p:nvPr>
        </p:nvSpPr>
        <p:spPr>
          <a:xfrm>
            <a:off x="668748" y="3149819"/>
            <a:ext cx="8144134" cy="1117687"/>
          </a:xfrm>
        </p:spPr>
        <p:txBody>
          <a:bodyPr/>
          <a:lstStyle/>
          <a:p>
            <a:r>
              <a:rPr lang="es-CO" b="0" i="0" dirty="0">
                <a:effectLst/>
                <a:latin typeface="Manrope"/>
              </a:rPr>
              <a:t>GRACIAS</a:t>
            </a:r>
          </a:p>
          <a:p>
            <a:endParaRPr lang="es-CO" dirty="0"/>
          </a:p>
        </p:txBody>
      </p:sp>
      <p:sp>
        <p:nvSpPr>
          <p:cNvPr id="4" name="Subtítulo 2">
            <a:extLst>
              <a:ext uri="{FF2B5EF4-FFF2-40B4-BE49-F238E27FC236}">
                <a16:creationId xmlns:a16="http://schemas.microsoft.com/office/drawing/2014/main" id="{2A3A73AA-0C8A-CAD0-8493-D6EDD12DFF63}"/>
              </a:ext>
            </a:extLst>
          </p:cNvPr>
          <p:cNvSpPr txBox="1">
            <a:spLocks/>
          </p:cNvSpPr>
          <p:nvPr/>
        </p:nvSpPr>
        <p:spPr>
          <a:xfrm>
            <a:off x="8144134" y="6320222"/>
            <a:ext cx="3826123" cy="439393"/>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CO" dirty="0">
                <a:latin typeface="Manrope"/>
              </a:rPr>
              <a:t>Presentado por Daniel Garavito</a:t>
            </a:r>
          </a:p>
          <a:p>
            <a:endParaRPr lang="es-CO" dirty="0"/>
          </a:p>
        </p:txBody>
      </p:sp>
    </p:spTree>
    <p:extLst>
      <p:ext uri="{BB962C8B-B14F-4D97-AF65-F5344CB8AC3E}">
        <p14:creationId xmlns:p14="http://schemas.microsoft.com/office/powerpoint/2010/main" val="961935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5DC3E1-F4FA-5936-6A28-7D517CDCF492}"/>
              </a:ext>
            </a:extLst>
          </p:cNvPr>
          <p:cNvSpPr>
            <a:spLocks noGrp="1"/>
          </p:cNvSpPr>
          <p:nvPr>
            <p:ph type="title"/>
          </p:nvPr>
        </p:nvSpPr>
        <p:spPr/>
        <p:txBody>
          <a:bodyPr/>
          <a:lstStyle/>
          <a:p>
            <a:r>
              <a:rPr lang="es-CO" b="1" i="0" dirty="0">
                <a:effectLst/>
                <a:latin typeface="Manrope"/>
              </a:rPr>
              <a:t>Visión general del conjunto de datos</a:t>
            </a:r>
            <a:endParaRPr lang="es-CO" dirty="0"/>
          </a:p>
        </p:txBody>
      </p:sp>
      <p:sp>
        <p:nvSpPr>
          <p:cNvPr id="3" name="Marcador de contenido 2">
            <a:extLst>
              <a:ext uri="{FF2B5EF4-FFF2-40B4-BE49-F238E27FC236}">
                <a16:creationId xmlns:a16="http://schemas.microsoft.com/office/drawing/2014/main" id="{15D5EE27-3415-21BD-BED2-4E63225E15A7}"/>
              </a:ext>
            </a:extLst>
          </p:cNvPr>
          <p:cNvSpPr>
            <a:spLocks noGrp="1"/>
          </p:cNvSpPr>
          <p:nvPr>
            <p:ph idx="1"/>
          </p:nvPr>
        </p:nvSpPr>
        <p:spPr>
          <a:xfrm>
            <a:off x="680322" y="2336872"/>
            <a:ext cx="5766778" cy="4272271"/>
          </a:xfrm>
        </p:spPr>
        <p:txBody>
          <a:bodyPr>
            <a:normAutofit/>
          </a:bodyPr>
          <a:lstStyle/>
          <a:p>
            <a:r>
              <a:rPr lang="es-CO" sz="2000" b="1" i="0" dirty="0">
                <a:solidFill>
                  <a:srgbClr val="1F1F1D"/>
                </a:solidFill>
                <a:effectLst/>
                <a:latin typeface="Manrope"/>
              </a:rPr>
              <a:t>Datos de comportamiento de Clientes</a:t>
            </a:r>
          </a:p>
          <a:p>
            <a:r>
              <a:rPr lang="es-CO" sz="2000" b="0" i="0" dirty="0">
                <a:effectLst/>
                <a:latin typeface="Manrope"/>
              </a:rPr>
              <a:t>Incluye información sobre clientes prepago, indicando para cada uno si el cliente realizó o no </a:t>
            </a:r>
            <a:r>
              <a:rPr lang="es-CO" sz="2000" b="0" i="0" dirty="0" err="1">
                <a:effectLst/>
                <a:latin typeface="Manrope"/>
              </a:rPr>
              <a:t>churn</a:t>
            </a:r>
            <a:r>
              <a:rPr lang="es-CO" sz="2000" b="0" i="0" dirty="0">
                <a:effectLst/>
                <a:latin typeface="Manrope"/>
              </a:rPr>
              <a:t> durante el mes, acompañado de las variables que describen su comportamiento durante los últimos 4 meses.</a:t>
            </a:r>
            <a:endParaRPr lang="es-CO" sz="2000" dirty="0">
              <a:latin typeface="Manrope"/>
            </a:endParaRPr>
          </a:p>
          <a:p>
            <a:endParaRPr lang="es-CO" sz="2000" b="0" i="0" dirty="0">
              <a:effectLst/>
              <a:latin typeface="Manrope"/>
            </a:endParaRPr>
          </a:p>
          <a:p>
            <a:endParaRPr lang="es-CO" sz="2000" dirty="0"/>
          </a:p>
        </p:txBody>
      </p:sp>
      <p:pic>
        <p:nvPicPr>
          <p:cNvPr id="4" name="Imagen 3">
            <a:extLst>
              <a:ext uri="{FF2B5EF4-FFF2-40B4-BE49-F238E27FC236}">
                <a16:creationId xmlns:a16="http://schemas.microsoft.com/office/drawing/2014/main" id="{E47D5DAE-B7B1-F43C-2038-9BDAA5592E57}"/>
              </a:ext>
            </a:extLst>
          </p:cNvPr>
          <p:cNvPicPr>
            <a:picLocks noChangeAspect="1"/>
          </p:cNvPicPr>
          <p:nvPr/>
        </p:nvPicPr>
        <p:blipFill>
          <a:blip r:embed="rId2"/>
          <a:stretch>
            <a:fillRect/>
          </a:stretch>
        </p:blipFill>
        <p:spPr>
          <a:xfrm>
            <a:off x="7336992" y="2696901"/>
            <a:ext cx="4485421" cy="3568451"/>
          </a:xfrm>
          <a:prstGeom prst="roundRect">
            <a:avLst/>
          </a:prstGeom>
        </p:spPr>
      </p:pic>
      <p:sp>
        <p:nvSpPr>
          <p:cNvPr id="6" name="CuadroTexto 5">
            <a:extLst>
              <a:ext uri="{FF2B5EF4-FFF2-40B4-BE49-F238E27FC236}">
                <a16:creationId xmlns:a16="http://schemas.microsoft.com/office/drawing/2014/main" id="{4044358C-5C03-287B-ECC1-80F6837BD5A8}"/>
              </a:ext>
            </a:extLst>
          </p:cNvPr>
          <p:cNvSpPr txBox="1"/>
          <p:nvPr/>
        </p:nvSpPr>
        <p:spPr>
          <a:xfrm>
            <a:off x="680321" y="1531521"/>
            <a:ext cx="6099858" cy="369332"/>
          </a:xfrm>
          <a:prstGeom prst="rect">
            <a:avLst/>
          </a:prstGeom>
          <a:noFill/>
        </p:spPr>
        <p:txBody>
          <a:bodyPr wrap="square">
            <a:spAutoFit/>
          </a:bodyPr>
          <a:lstStyle/>
          <a:p>
            <a:r>
              <a:rPr lang="es-CO" b="0" i="0" dirty="0">
                <a:effectLst/>
                <a:latin typeface="Manrope"/>
              </a:rPr>
              <a:t>Análisis de datos y rendimiento</a:t>
            </a:r>
            <a:endParaRPr lang="es-CO" dirty="0"/>
          </a:p>
        </p:txBody>
      </p:sp>
      <p:pic>
        <p:nvPicPr>
          <p:cNvPr id="5" name="Imagen 4">
            <a:extLst>
              <a:ext uri="{FF2B5EF4-FFF2-40B4-BE49-F238E27FC236}">
                <a16:creationId xmlns:a16="http://schemas.microsoft.com/office/drawing/2014/main" id="{3CA2B234-332A-0F52-DA72-65E82B707D22}"/>
              </a:ext>
            </a:extLst>
          </p:cNvPr>
          <p:cNvPicPr>
            <a:picLocks noChangeAspect="1"/>
          </p:cNvPicPr>
          <p:nvPr/>
        </p:nvPicPr>
        <p:blipFill>
          <a:blip r:embed="rId3"/>
          <a:stretch>
            <a:fillRect/>
          </a:stretch>
        </p:blipFill>
        <p:spPr>
          <a:xfrm>
            <a:off x="425215" y="4359612"/>
            <a:ext cx="6610069" cy="2130397"/>
          </a:xfrm>
          <a:prstGeom prst="rect">
            <a:avLst/>
          </a:prstGeom>
        </p:spPr>
      </p:pic>
    </p:spTree>
    <p:extLst>
      <p:ext uri="{BB962C8B-B14F-4D97-AF65-F5344CB8AC3E}">
        <p14:creationId xmlns:p14="http://schemas.microsoft.com/office/powerpoint/2010/main" val="2261713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5DC3E1-F4FA-5936-6A28-7D517CDCF492}"/>
              </a:ext>
            </a:extLst>
          </p:cNvPr>
          <p:cNvSpPr>
            <a:spLocks noGrp="1"/>
          </p:cNvSpPr>
          <p:nvPr>
            <p:ph type="title"/>
          </p:nvPr>
        </p:nvSpPr>
        <p:spPr/>
        <p:txBody>
          <a:bodyPr/>
          <a:lstStyle/>
          <a:p>
            <a:r>
              <a:rPr lang="es-CO" b="1" dirty="0">
                <a:latin typeface="Manrope"/>
              </a:rPr>
              <a:t>EDA</a:t>
            </a:r>
            <a:endParaRPr lang="es-CO" dirty="0"/>
          </a:p>
        </p:txBody>
      </p:sp>
      <p:sp>
        <p:nvSpPr>
          <p:cNvPr id="3" name="Marcador de contenido 2">
            <a:extLst>
              <a:ext uri="{FF2B5EF4-FFF2-40B4-BE49-F238E27FC236}">
                <a16:creationId xmlns:a16="http://schemas.microsoft.com/office/drawing/2014/main" id="{15D5EE27-3415-21BD-BED2-4E63225E15A7}"/>
              </a:ext>
            </a:extLst>
          </p:cNvPr>
          <p:cNvSpPr>
            <a:spLocks noGrp="1"/>
          </p:cNvSpPr>
          <p:nvPr>
            <p:ph idx="1"/>
          </p:nvPr>
        </p:nvSpPr>
        <p:spPr>
          <a:xfrm>
            <a:off x="680322" y="2187009"/>
            <a:ext cx="8530586" cy="2083908"/>
          </a:xfrm>
        </p:spPr>
        <p:txBody>
          <a:bodyPr>
            <a:normAutofit/>
          </a:bodyPr>
          <a:lstStyle/>
          <a:p>
            <a:r>
              <a:rPr lang="es-CO" sz="1600" b="1" i="0" dirty="0">
                <a:solidFill>
                  <a:srgbClr val="1F1F1D"/>
                </a:solidFill>
                <a:effectLst/>
                <a:latin typeface="Manrope"/>
              </a:rPr>
              <a:t>Eliminación de variables tipo id:</a:t>
            </a:r>
          </a:p>
          <a:p>
            <a:pPr marL="0" indent="0">
              <a:buNone/>
            </a:pPr>
            <a:r>
              <a:rPr lang="es-CO" sz="1600" b="0" i="0" dirty="0">
                <a:effectLst/>
                <a:latin typeface="Manrope"/>
              </a:rPr>
              <a:t>Se eliminan variables asociadas a los id o características personales. Estas fueron: ['ID', 'CITY’]</a:t>
            </a:r>
          </a:p>
          <a:p>
            <a:r>
              <a:rPr lang="es-CO" sz="1600" b="1" i="0" dirty="0">
                <a:solidFill>
                  <a:schemeClr val="bg1"/>
                </a:solidFill>
                <a:effectLst/>
                <a:latin typeface="Manrope"/>
              </a:rPr>
              <a:t>Filtro: Clientes que generen </a:t>
            </a:r>
            <a:r>
              <a:rPr lang="es-CO" sz="1600" b="1" i="0" dirty="0" err="1">
                <a:solidFill>
                  <a:schemeClr val="bg1"/>
                </a:solidFill>
                <a:effectLst/>
                <a:latin typeface="Manrope"/>
              </a:rPr>
              <a:t>Revenue</a:t>
            </a:r>
            <a:r>
              <a:rPr lang="es-CO" sz="1600" b="1" i="0" dirty="0">
                <a:solidFill>
                  <a:schemeClr val="bg1"/>
                </a:solidFill>
                <a:effectLst/>
                <a:latin typeface="Manrope"/>
              </a:rPr>
              <a:t> Total mayor a 1.500Universo de las bases de datos:</a:t>
            </a:r>
          </a:p>
          <a:p>
            <a:pPr lvl="1"/>
            <a:r>
              <a:rPr lang="es-CO" sz="1200" b="0" i="0" dirty="0">
                <a:effectLst/>
                <a:latin typeface="Manrope"/>
              </a:rPr>
              <a:t>Total (500000, </a:t>
            </a:r>
            <a:r>
              <a:rPr lang="es-CO" sz="1200" dirty="0">
                <a:latin typeface="Manrope"/>
              </a:rPr>
              <a:t>104</a:t>
            </a:r>
            <a:r>
              <a:rPr lang="es-CO" sz="1200" b="0" i="0" dirty="0">
                <a:effectLst/>
                <a:latin typeface="Manrope"/>
              </a:rPr>
              <a:t>)</a:t>
            </a:r>
          </a:p>
          <a:p>
            <a:pPr lvl="1"/>
            <a:r>
              <a:rPr lang="es-CO" sz="1200" b="0" i="0" dirty="0">
                <a:effectLst/>
                <a:latin typeface="Manrope"/>
              </a:rPr>
              <a:t>Filtrada (267455, </a:t>
            </a:r>
            <a:r>
              <a:rPr lang="es-CO" sz="1200" dirty="0">
                <a:latin typeface="Manrope"/>
              </a:rPr>
              <a:t>104</a:t>
            </a:r>
            <a:r>
              <a:rPr lang="es-CO" sz="1200" b="0" i="0" dirty="0">
                <a:effectLst/>
                <a:latin typeface="Manrope"/>
              </a:rPr>
              <a:t>)</a:t>
            </a:r>
            <a:endParaRPr lang="es-CO" sz="1600" b="1" dirty="0">
              <a:solidFill>
                <a:srgbClr val="1F1F1D"/>
              </a:solidFill>
              <a:latin typeface="Manrope"/>
            </a:endParaRPr>
          </a:p>
          <a:p>
            <a:r>
              <a:rPr lang="es-CO" sz="1600" b="1" i="0" dirty="0">
                <a:solidFill>
                  <a:srgbClr val="1F1F1D"/>
                </a:solidFill>
                <a:effectLst/>
                <a:latin typeface="Manrope"/>
              </a:rPr>
              <a:t>Valores Nulos</a:t>
            </a:r>
            <a:endParaRPr lang="es-CO" sz="1600" b="1" dirty="0">
              <a:solidFill>
                <a:srgbClr val="1F1F1D"/>
              </a:solidFill>
              <a:latin typeface="Manrope"/>
            </a:endParaRPr>
          </a:p>
        </p:txBody>
      </p:sp>
      <p:sp>
        <p:nvSpPr>
          <p:cNvPr id="6" name="CuadroTexto 5">
            <a:extLst>
              <a:ext uri="{FF2B5EF4-FFF2-40B4-BE49-F238E27FC236}">
                <a16:creationId xmlns:a16="http://schemas.microsoft.com/office/drawing/2014/main" id="{4044358C-5C03-287B-ECC1-80F6837BD5A8}"/>
              </a:ext>
            </a:extLst>
          </p:cNvPr>
          <p:cNvSpPr txBox="1"/>
          <p:nvPr/>
        </p:nvSpPr>
        <p:spPr>
          <a:xfrm>
            <a:off x="680321" y="1531521"/>
            <a:ext cx="6099858" cy="369332"/>
          </a:xfrm>
          <a:prstGeom prst="rect">
            <a:avLst/>
          </a:prstGeom>
          <a:noFill/>
        </p:spPr>
        <p:txBody>
          <a:bodyPr wrap="square">
            <a:spAutoFit/>
          </a:bodyPr>
          <a:lstStyle/>
          <a:p>
            <a:r>
              <a:rPr lang="es-CO" b="0" i="0" dirty="0">
                <a:effectLst/>
                <a:latin typeface="Manrope"/>
              </a:rPr>
              <a:t>Análisis exploratorio de datos</a:t>
            </a:r>
            <a:endParaRPr lang="es-CO" dirty="0"/>
          </a:p>
        </p:txBody>
      </p:sp>
      <p:sp>
        <p:nvSpPr>
          <p:cNvPr id="7" name="Marcador de contenido 2">
            <a:extLst>
              <a:ext uri="{FF2B5EF4-FFF2-40B4-BE49-F238E27FC236}">
                <a16:creationId xmlns:a16="http://schemas.microsoft.com/office/drawing/2014/main" id="{8AF13F17-AC7C-7780-E4EF-8F456A6EE74E}"/>
              </a:ext>
            </a:extLst>
          </p:cNvPr>
          <p:cNvSpPr txBox="1">
            <a:spLocks/>
          </p:cNvSpPr>
          <p:nvPr/>
        </p:nvSpPr>
        <p:spPr>
          <a:xfrm>
            <a:off x="6415410" y="3977892"/>
            <a:ext cx="4403226" cy="23769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s-CO" sz="1400" dirty="0">
                <a:latin typeface="Manrope"/>
              </a:rPr>
              <a:t>Un total de 10 variables tienen valores </a:t>
            </a:r>
            <a:r>
              <a:rPr lang="es-CO" sz="1400" dirty="0" err="1">
                <a:latin typeface="Manrope"/>
              </a:rPr>
              <a:t>missing</a:t>
            </a:r>
            <a:r>
              <a:rPr lang="es-CO" sz="1400" dirty="0">
                <a:latin typeface="Manrope"/>
              </a:rPr>
              <a:t> entre las que se encuentran variables tipo categóricas:</a:t>
            </a:r>
          </a:p>
          <a:p>
            <a:pPr marL="0" indent="0">
              <a:buFont typeface="Arial" panose="020B0604020202020204" pitchFamily="34" charset="0"/>
              <a:buNone/>
            </a:pPr>
            <a:r>
              <a:rPr lang="es-CO" sz="1400" dirty="0">
                <a:latin typeface="Manrope"/>
              </a:rPr>
              <a:t>'ACTIVATION_CHANNEL’, 'PQT_MAS_COMPRADO’,'pqt_mas_comprado_M.1’, 'pqt_mas_comprado_M.2’, 'pqt_mas_comprado_M.3’</a:t>
            </a:r>
          </a:p>
          <a:p>
            <a:pPr marL="0" indent="0">
              <a:buNone/>
            </a:pPr>
            <a:r>
              <a:rPr lang="es-CO" sz="1400" dirty="0">
                <a:latin typeface="Manrope"/>
              </a:rPr>
              <a:t>Y variables del tipo </a:t>
            </a:r>
            <a:r>
              <a:rPr lang="es-CO" sz="1400" dirty="0" err="1">
                <a:latin typeface="Manrope"/>
              </a:rPr>
              <a:t>númericas</a:t>
            </a:r>
            <a:r>
              <a:rPr lang="es-CO" sz="1400" dirty="0">
                <a:latin typeface="Manrope"/>
              </a:rPr>
              <a:t>:</a:t>
            </a:r>
          </a:p>
          <a:p>
            <a:pPr marL="0" indent="0">
              <a:buNone/>
            </a:pPr>
            <a:r>
              <a:rPr lang="es-CO" sz="1400" dirty="0">
                <a:latin typeface="Manrope"/>
              </a:rPr>
              <a:t>QTY_PQT', 'qty_pqt_M.1’,  'qty_pqt_M.2', 'qty_pqt_M.3’</a:t>
            </a:r>
          </a:p>
          <a:p>
            <a:pPr marL="0" indent="0">
              <a:buNone/>
            </a:pPr>
            <a:r>
              <a:rPr lang="es-CO" sz="1400" dirty="0">
                <a:latin typeface="Manrope"/>
              </a:rPr>
              <a:t>Por lo anterior se establecen diferentes soluciones para la imputación de valores </a:t>
            </a:r>
            <a:r>
              <a:rPr lang="es-CO" sz="1400" dirty="0" err="1">
                <a:latin typeface="Manrope"/>
              </a:rPr>
              <a:t>missing</a:t>
            </a:r>
            <a:r>
              <a:rPr lang="es-CO" sz="1400" dirty="0">
                <a:latin typeface="Manrope"/>
              </a:rPr>
              <a:t>.</a:t>
            </a:r>
          </a:p>
        </p:txBody>
      </p:sp>
      <p:pic>
        <p:nvPicPr>
          <p:cNvPr id="4" name="Imagen 3">
            <a:extLst>
              <a:ext uri="{FF2B5EF4-FFF2-40B4-BE49-F238E27FC236}">
                <a16:creationId xmlns:a16="http://schemas.microsoft.com/office/drawing/2014/main" id="{860F908D-8F3A-2201-2EB6-786C30E9B6EA}"/>
              </a:ext>
            </a:extLst>
          </p:cNvPr>
          <p:cNvPicPr>
            <a:picLocks noChangeAspect="1"/>
          </p:cNvPicPr>
          <p:nvPr/>
        </p:nvPicPr>
        <p:blipFill>
          <a:blip r:embed="rId2"/>
          <a:stretch>
            <a:fillRect/>
          </a:stretch>
        </p:blipFill>
        <p:spPr>
          <a:xfrm>
            <a:off x="2477553" y="3794785"/>
            <a:ext cx="3517900" cy="2743200"/>
          </a:xfrm>
          <a:prstGeom prst="rect">
            <a:avLst/>
          </a:prstGeom>
        </p:spPr>
      </p:pic>
    </p:spTree>
    <p:extLst>
      <p:ext uri="{BB962C8B-B14F-4D97-AF65-F5344CB8AC3E}">
        <p14:creationId xmlns:p14="http://schemas.microsoft.com/office/powerpoint/2010/main" val="3861149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5DC3E1-F4FA-5936-6A28-7D517CDCF492}"/>
              </a:ext>
            </a:extLst>
          </p:cNvPr>
          <p:cNvSpPr>
            <a:spLocks noGrp="1"/>
          </p:cNvSpPr>
          <p:nvPr>
            <p:ph type="title"/>
          </p:nvPr>
        </p:nvSpPr>
        <p:spPr/>
        <p:txBody>
          <a:bodyPr/>
          <a:lstStyle/>
          <a:p>
            <a:r>
              <a:rPr lang="es-CO" b="1" dirty="0">
                <a:latin typeface="Manrope"/>
              </a:rPr>
              <a:t>Valores Nulos</a:t>
            </a:r>
            <a:endParaRPr lang="es-CO" dirty="0"/>
          </a:p>
        </p:txBody>
      </p:sp>
      <p:sp>
        <p:nvSpPr>
          <p:cNvPr id="3" name="Marcador de contenido 2">
            <a:extLst>
              <a:ext uri="{FF2B5EF4-FFF2-40B4-BE49-F238E27FC236}">
                <a16:creationId xmlns:a16="http://schemas.microsoft.com/office/drawing/2014/main" id="{15D5EE27-3415-21BD-BED2-4E63225E15A7}"/>
              </a:ext>
            </a:extLst>
          </p:cNvPr>
          <p:cNvSpPr>
            <a:spLocks noGrp="1"/>
          </p:cNvSpPr>
          <p:nvPr>
            <p:ph idx="1"/>
          </p:nvPr>
        </p:nvSpPr>
        <p:spPr>
          <a:xfrm>
            <a:off x="680321" y="2187009"/>
            <a:ext cx="11050761" cy="2083908"/>
          </a:xfrm>
        </p:spPr>
        <p:txBody>
          <a:bodyPr>
            <a:normAutofit/>
          </a:bodyPr>
          <a:lstStyle/>
          <a:p>
            <a:r>
              <a:rPr lang="es-CO" sz="1600" b="1" i="0" dirty="0">
                <a:solidFill>
                  <a:srgbClr val="1F1F1D"/>
                </a:solidFill>
                <a:effectLst/>
                <a:latin typeface="Manrope"/>
              </a:rPr>
              <a:t>Variable ‘ACTIVATION_CHANNEL’</a:t>
            </a:r>
          </a:p>
          <a:p>
            <a:pPr marL="0" indent="0">
              <a:buNone/>
            </a:pPr>
            <a:r>
              <a:rPr lang="es-CO" sz="1600" b="0" i="0" dirty="0">
                <a:effectLst/>
                <a:latin typeface="Manrope"/>
              </a:rPr>
              <a:t>Debido a que la cantidad de valores nulos es muy baja en la variable ‘ACTIVATION_CHANNEL’ lo que se siguiere es transformarla en una variable que contenga las categorías más grandes y con mayor poder de discriminación de </a:t>
            </a:r>
            <a:r>
              <a:rPr lang="es-CO" sz="1600" b="0" i="0" dirty="0" err="1">
                <a:effectLst/>
                <a:latin typeface="Manrope"/>
              </a:rPr>
              <a:t>Churn</a:t>
            </a:r>
            <a:r>
              <a:rPr lang="es-CO" sz="1600" b="0" i="0" dirty="0">
                <a:effectLst/>
                <a:latin typeface="Manrope"/>
              </a:rPr>
              <a:t> tal que:</a:t>
            </a:r>
            <a:endParaRPr lang="es-CO" sz="1600" b="1" dirty="0">
              <a:solidFill>
                <a:srgbClr val="1F1F1D"/>
              </a:solidFill>
              <a:latin typeface="Manrope"/>
            </a:endParaRPr>
          </a:p>
        </p:txBody>
      </p:sp>
      <p:sp>
        <p:nvSpPr>
          <p:cNvPr id="6" name="CuadroTexto 5">
            <a:extLst>
              <a:ext uri="{FF2B5EF4-FFF2-40B4-BE49-F238E27FC236}">
                <a16:creationId xmlns:a16="http://schemas.microsoft.com/office/drawing/2014/main" id="{4044358C-5C03-287B-ECC1-80F6837BD5A8}"/>
              </a:ext>
            </a:extLst>
          </p:cNvPr>
          <p:cNvSpPr txBox="1"/>
          <p:nvPr/>
        </p:nvSpPr>
        <p:spPr>
          <a:xfrm>
            <a:off x="680321" y="1531521"/>
            <a:ext cx="6099858" cy="369332"/>
          </a:xfrm>
          <a:prstGeom prst="rect">
            <a:avLst/>
          </a:prstGeom>
          <a:noFill/>
        </p:spPr>
        <p:txBody>
          <a:bodyPr wrap="square">
            <a:spAutoFit/>
          </a:bodyPr>
          <a:lstStyle/>
          <a:p>
            <a:r>
              <a:rPr lang="es-CO" b="0" i="0" dirty="0">
                <a:effectLst/>
                <a:latin typeface="Manrope"/>
              </a:rPr>
              <a:t>Análisis exploratorio de datos</a:t>
            </a:r>
            <a:endParaRPr lang="es-CO" dirty="0"/>
          </a:p>
        </p:txBody>
      </p:sp>
      <p:pic>
        <p:nvPicPr>
          <p:cNvPr id="8" name="Imagen 7">
            <a:extLst>
              <a:ext uri="{FF2B5EF4-FFF2-40B4-BE49-F238E27FC236}">
                <a16:creationId xmlns:a16="http://schemas.microsoft.com/office/drawing/2014/main" id="{0F561ADD-BBD3-73FD-C7F1-94BCE36BC622}"/>
              </a:ext>
            </a:extLst>
          </p:cNvPr>
          <p:cNvPicPr>
            <a:picLocks noChangeAspect="1"/>
          </p:cNvPicPr>
          <p:nvPr/>
        </p:nvPicPr>
        <p:blipFill>
          <a:blip r:embed="rId2"/>
          <a:stretch>
            <a:fillRect/>
          </a:stretch>
        </p:blipFill>
        <p:spPr>
          <a:xfrm>
            <a:off x="1631958" y="3263838"/>
            <a:ext cx="3229672" cy="3280533"/>
          </a:xfrm>
          <a:prstGeom prst="rect">
            <a:avLst/>
          </a:prstGeom>
        </p:spPr>
      </p:pic>
      <p:pic>
        <p:nvPicPr>
          <p:cNvPr id="9" name="Imagen 8">
            <a:extLst>
              <a:ext uri="{FF2B5EF4-FFF2-40B4-BE49-F238E27FC236}">
                <a16:creationId xmlns:a16="http://schemas.microsoft.com/office/drawing/2014/main" id="{5FD3A6FB-27C3-5149-F44B-F86AC8812EE1}"/>
              </a:ext>
            </a:extLst>
          </p:cNvPr>
          <p:cNvPicPr>
            <a:picLocks noChangeAspect="1"/>
          </p:cNvPicPr>
          <p:nvPr/>
        </p:nvPicPr>
        <p:blipFill>
          <a:blip r:embed="rId3"/>
          <a:stretch>
            <a:fillRect/>
          </a:stretch>
        </p:blipFill>
        <p:spPr>
          <a:xfrm>
            <a:off x="6941080" y="3271213"/>
            <a:ext cx="3618962" cy="3066185"/>
          </a:xfrm>
          <a:prstGeom prst="rect">
            <a:avLst/>
          </a:prstGeom>
        </p:spPr>
      </p:pic>
      <p:sp>
        <p:nvSpPr>
          <p:cNvPr id="11" name="Flecha a la derecha con bandas 10">
            <a:extLst>
              <a:ext uri="{FF2B5EF4-FFF2-40B4-BE49-F238E27FC236}">
                <a16:creationId xmlns:a16="http://schemas.microsoft.com/office/drawing/2014/main" id="{C5AAED98-235D-037A-F436-7DB7BB2C730E}"/>
              </a:ext>
            </a:extLst>
          </p:cNvPr>
          <p:cNvSpPr/>
          <p:nvPr/>
        </p:nvSpPr>
        <p:spPr>
          <a:xfrm>
            <a:off x="5107259" y="4404732"/>
            <a:ext cx="1672920" cy="747131"/>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320107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5DC3E1-F4FA-5936-6A28-7D517CDCF492}"/>
              </a:ext>
            </a:extLst>
          </p:cNvPr>
          <p:cNvSpPr>
            <a:spLocks noGrp="1"/>
          </p:cNvSpPr>
          <p:nvPr>
            <p:ph type="title"/>
          </p:nvPr>
        </p:nvSpPr>
        <p:spPr/>
        <p:txBody>
          <a:bodyPr/>
          <a:lstStyle/>
          <a:p>
            <a:r>
              <a:rPr lang="es-CO" b="1" dirty="0">
                <a:latin typeface="Manrope"/>
              </a:rPr>
              <a:t>Valores Nulos</a:t>
            </a:r>
            <a:endParaRPr lang="es-CO" dirty="0"/>
          </a:p>
        </p:txBody>
      </p:sp>
      <p:sp>
        <p:nvSpPr>
          <p:cNvPr id="3" name="Marcador de contenido 2">
            <a:extLst>
              <a:ext uri="{FF2B5EF4-FFF2-40B4-BE49-F238E27FC236}">
                <a16:creationId xmlns:a16="http://schemas.microsoft.com/office/drawing/2014/main" id="{15D5EE27-3415-21BD-BED2-4E63225E15A7}"/>
              </a:ext>
            </a:extLst>
          </p:cNvPr>
          <p:cNvSpPr>
            <a:spLocks noGrp="1"/>
          </p:cNvSpPr>
          <p:nvPr>
            <p:ph idx="1"/>
          </p:nvPr>
        </p:nvSpPr>
        <p:spPr>
          <a:xfrm>
            <a:off x="5969314" y="3072846"/>
            <a:ext cx="4624344" cy="2891941"/>
          </a:xfrm>
        </p:spPr>
        <p:txBody>
          <a:bodyPr>
            <a:normAutofit/>
          </a:bodyPr>
          <a:lstStyle/>
          <a:p>
            <a:r>
              <a:rPr lang="es-CO" sz="1600" b="1" i="0" dirty="0">
                <a:solidFill>
                  <a:srgbClr val="1F1F1D"/>
                </a:solidFill>
                <a:effectLst/>
                <a:latin typeface="Manrope"/>
              </a:rPr>
              <a:t>Otras Variables con valores nulos</a:t>
            </a:r>
          </a:p>
          <a:p>
            <a:pPr marL="0" indent="0">
              <a:buNone/>
            </a:pPr>
            <a:r>
              <a:rPr lang="es-CO" sz="1600" b="0" i="0" dirty="0">
                <a:effectLst/>
                <a:latin typeface="Manrope"/>
              </a:rPr>
              <a:t>Para las variables categóricas con valores nulos se creo una categoría “MISSING”. Mientras que para las variables </a:t>
            </a:r>
            <a:r>
              <a:rPr lang="es-CO" sz="1600" b="0" i="0" dirty="0" err="1">
                <a:effectLst/>
                <a:latin typeface="Manrope"/>
              </a:rPr>
              <a:t>númericas</a:t>
            </a:r>
            <a:r>
              <a:rPr lang="es-CO" sz="1600" b="0" i="0" dirty="0">
                <a:effectLst/>
                <a:latin typeface="Manrope"/>
              </a:rPr>
              <a:t> solamente se reemplazo el valor nulo por un cero (0). Lo anterior, dado por la descripción de las variables en donde si el paquete más comprado venía en nulo es probable que ocurriera porque no existe compra y por lo tanto la cantidad debe ser igual a cero.</a:t>
            </a:r>
          </a:p>
          <a:p>
            <a:pPr marL="0" indent="0">
              <a:buNone/>
            </a:pPr>
            <a:r>
              <a:rPr lang="es-CO" sz="1600" dirty="0">
                <a:latin typeface="Manrope"/>
              </a:rPr>
              <a:t>Una lógica similar se aplico a la variable DIAS_INACTIVIDAD</a:t>
            </a:r>
          </a:p>
        </p:txBody>
      </p:sp>
      <p:sp>
        <p:nvSpPr>
          <p:cNvPr id="6" name="CuadroTexto 5">
            <a:extLst>
              <a:ext uri="{FF2B5EF4-FFF2-40B4-BE49-F238E27FC236}">
                <a16:creationId xmlns:a16="http://schemas.microsoft.com/office/drawing/2014/main" id="{4044358C-5C03-287B-ECC1-80F6837BD5A8}"/>
              </a:ext>
            </a:extLst>
          </p:cNvPr>
          <p:cNvSpPr txBox="1"/>
          <p:nvPr/>
        </p:nvSpPr>
        <p:spPr>
          <a:xfrm>
            <a:off x="680321" y="1531521"/>
            <a:ext cx="6099858" cy="369332"/>
          </a:xfrm>
          <a:prstGeom prst="rect">
            <a:avLst/>
          </a:prstGeom>
          <a:noFill/>
        </p:spPr>
        <p:txBody>
          <a:bodyPr wrap="square">
            <a:spAutoFit/>
          </a:bodyPr>
          <a:lstStyle/>
          <a:p>
            <a:r>
              <a:rPr lang="es-CO" b="0" i="0" dirty="0">
                <a:effectLst/>
                <a:latin typeface="Manrope"/>
              </a:rPr>
              <a:t>Análisis exploratorio de datos</a:t>
            </a:r>
            <a:endParaRPr lang="es-CO" dirty="0"/>
          </a:p>
        </p:txBody>
      </p:sp>
      <p:pic>
        <p:nvPicPr>
          <p:cNvPr id="4" name="Imagen 3">
            <a:extLst>
              <a:ext uri="{FF2B5EF4-FFF2-40B4-BE49-F238E27FC236}">
                <a16:creationId xmlns:a16="http://schemas.microsoft.com/office/drawing/2014/main" id="{BC5605C8-4288-79AD-0466-893D87B3A05A}"/>
              </a:ext>
            </a:extLst>
          </p:cNvPr>
          <p:cNvPicPr>
            <a:picLocks noChangeAspect="1"/>
          </p:cNvPicPr>
          <p:nvPr/>
        </p:nvPicPr>
        <p:blipFill>
          <a:blip r:embed="rId2"/>
          <a:stretch>
            <a:fillRect/>
          </a:stretch>
        </p:blipFill>
        <p:spPr>
          <a:xfrm>
            <a:off x="1449755" y="3072846"/>
            <a:ext cx="4304274" cy="2812354"/>
          </a:xfrm>
          <a:prstGeom prst="rect">
            <a:avLst/>
          </a:prstGeom>
        </p:spPr>
      </p:pic>
    </p:spTree>
    <p:extLst>
      <p:ext uri="{BB962C8B-B14F-4D97-AF65-F5344CB8AC3E}">
        <p14:creationId xmlns:p14="http://schemas.microsoft.com/office/powerpoint/2010/main" val="2496880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5DC3E1-F4FA-5936-6A28-7D517CDCF492}"/>
              </a:ext>
            </a:extLst>
          </p:cNvPr>
          <p:cNvSpPr>
            <a:spLocks noGrp="1"/>
          </p:cNvSpPr>
          <p:nvPr>
            <p:ph type="title"/>
          </p:nvPr>
        </p:nvSpPr>
        <p:spPr/>
        <p:txBody>
          <a:bodyPr/>
          <a:lstStyle/>
          <a:p>
            <a:r>
              <a:rPr lang="es-CO" b="1" i="0" dirty="0">
                <a:effectLst/>
                <a:latin typeface="Manrope"/>
              </a:rPr>
              <a:t>Ingeniería y Transformación de Datos</a:t>
            </a:r>
            <a:endParaRPr lang="es-CO" dirty="0"/>
          </a:p>
        </p:txBody>
      </p:sp>
      <p:sp>
        <p:nvSpPr>
          <p:cNvPr id="3" name="Marcador de contenido 2">
            <a:extLst>
              <a:ext uri="{FF2B5EF4-FFF2-40B4-BE49-F238E27FC236}">
                <a16:creationId xmlns:a16="http://schemas.microsoft.com/office/drawing/2014/main" id="{15D5EE27-3415-21BD-BED2-4E63225E15A7}"/>
              </a:ext>
            </a:extLst>
          </p:cNvPr>
          <p:cNvSpPr>
            <a:spLocks noGrp="1"/>
          </p:cNvSpPr>
          <p:nvPr>
            <p:ph idx="1"/>
          </p:nvPr>
        </p:nvSpPr>
        <p:spPr>
          <a:xfrm>
            <a:off x="434898" y="2293789"/>
            <a:ext cx="10091853" cy="4110226"/>
          </a:xfrm>
        </p:spPr>
        <p:txBody>
          <a:bodyPr>
            <a:normAutofit/>
          </a:bodyPr>
          <a:lstStyle/>
          <a:p>
            <a:r>
              <a:rPr lang="es-CO" sz="1400" b="1" i="0" dirty="0">
                <a:solidFill>
                  <a:srgbClr val="1F1F1D"/>
                </a:solidFill>
                <a:effectLst/>
                <a:latin typeface="Manrope"/>
              </a:rPr>
              <a:t>Construcción de variables de adquisición de paquetes:</a:t>
            </a:r>
          </a:p>
          <a:p>
            <a:pPr marL="0" indent="0">
              <a:buNone/>
            </a:pPr>
            <a:r>
              <a:rPr lang="es-CO" sz="1400" b="0" i="0" dirty="0">
                <a:effectLst/>
                <a:latin typeface="Manrope"/>
              </a:rPr>
              <a:t>A partir de las variables ”</a:t>
            </a:r>
            <a:r>
              <a:rPr lang="es-CO" sz="1100" dirty="0"/>
              <a:t> PQT_MAS_COMPRADO </a:t>
            </a:r>
            <a:r>
              <a:rPr lang="es-CO" sz="1400" b="0" i="0" dirty="0">
                <a:effectLst/>
                <a:latin typeface="Manrope"/>
              </a:rPr>
              <a:t>” se construyeron otro conjunto de variables que marcaran las adquisición de servicios por separado.</a:t>
            </a:r>
          </a:p>
          <a:p>
            <a:pPr marL="0" indent="0">
              <a:buNone/>
            </a:pPr>
            <a:r>
              <a:rPr lang="es-CO" sz="1400" dirty="0">
                <a:latin typeface="Manrope"/>
              </a:rPr>
              <a:t>1. Identificar los paquetes con mayor frecuencia y tasa de </a:t>
            </a:r>
            <a:r>
              <a:rPr lang="es-CO" sz="1400" dirty="0" err="1">
                <a:latin typeface="Manrope"/>
              </a:rPr>
              <a:t>Churn</a:t>
            </a:r>
            <a:r>
              <a:rPr lang="es-CO" sz="1400" dirty="0">
                <a:latin typeface="Manrope"/>
              </a:rPr>
              <a:t>. </a:t>
            </a:r>
            <a:endParaRPr lang="es-CO" sz="1400" b="0" i="0" dirty="0">
              <a:effectLst/>
              <a:latin typeface="Manrope"/>
            </a:endParaRPr>
          </a:p>
          <a:p>
            <a:pPr marL="0" indent="0">
              <a:buNone/>
            </a:pPr>
            <a:endParaRPr lang="es-CO" sz="1400" b="0" i="0" dirty="0">
              <a:effectLst/>
              <a:latin typeface="Manrope"/>
            </a:endParaRPr>
          </a:p>
          <a:p>
            <a:endParaRPr lang="es-CO" sz="1400" b="1" i="0" dirty="0">
              <a:solidFill>
                <a:schemeClr val="bg1"/>
              </a:solidFill>
              <a:effectLst/>
              <a:latin typeface="Manrope"/>
            </a:endParaRPr>
          </a:p>
          <a:p>
            <a:endParaRPr lang="es-CO" sz="1400" b="1" dirty="0">
              <a:solidFill>
                <a:schemeClr val="bg1"/>
              </a:solidFill>
              <a:latin typeface="Manrope"/>
            </a:endParaRPr>
          </a:p>
          <a:p>
            <a:endParaRPr lang="es-CO" sz="1400" b="1" i="0" dirty="0">
              <a:solidFill>
                <a:schemeClr val="bg1"/>
              </a:solidFill>
              <a:effectLst/>
              <a:latin typeface="Manrope"/>
            </a:endParaRPr>
          </a:p>
          <a:p>
            <a:endParaRPr lang="es-CO" sz="1400" b="1" dirty="0">
              <a:solidFill>
                <a:schemeClr val="bg1"/>
              </a:solidFill>
              <a:latin typeface="Manrope"/>
            </a:endParaRPr>
          </a:p>
          <a:p>
            <a:pPr marL="0" indent="0">
              <a:buNone/>
            </a:pPr>
            <a:endParaRPr lang="es-CO" sz="1400" b="1" dirty="0">
              <a:solidFill>
                <a:srgbClr val="1F1F1D"/>
              </a:solidFill>
              <a:latin typeface="Manrope"/>
            </a:endParaRPr>
          </a:p>
        </p:txBody>
      </p:sp>
      <p:sp>
        <p:nvSpPr>
          <p:cNvPr id="9" name="CuadroTexto 8">
            <a:extLst>
              <a:ext uri="{FF2B5EF4-FFF2-40B4-BE49-F238E27FC236}">
                <a16:creationId xmlns:a16="http://schemas.microsoft.com/office/drawing/2014/main" id="{67FF1F60-0072-C334-78B6-4E3F2FC29123}"/>
              </a:ext>
            </a:extLst>
          </p:cNvPr>
          <p:cNvSpPr txBox="1"/>
          <p:nvPr/>
        </p:nvSpPr>
        <p:spPr>
          <a:xfrm>
            <a:off x="680321" y="1531521"/>
            <a:ext cx="6099858" cy="369332"/>
          </a:xfrm>
          <a:prstGeom prst="rect">
            <a:avLst/>
          </a:prstGeom>
          <a:noFill/>
        </p:spPr>
        <p:txBody>
          <a:bodyPr wrap="square">
            <a:spAutoFit/>
          </a:bodyPr>
          <a:lstStyle/>
          <a:p>
            <a:r>
              <a:rPr lang="es-CO" b="0" i="0" dirty="0">
                <a:effectLst/>
                <a:latin typeface="Manrope"/>
              </a:rPr>
              <a:t>Transformación de variables</a:t>
            </a:r>
            <a:endParaRPr lang="es-CO" dirty="0"/>
          </a:p>
        </p:txBody>
      </p:sp>
      <p:pic>
        <p:nvPicPr>
          <p:cNvPr id="5" name="Imagen 4">
            <a:extLst>
              <a:ext uri="{FF2B5EF4-FFF2-40B4-BE49-F238E27FC236}">
                <a16:creationId xmlns:a16="http://schemas.microsoft.com/office/drawing/2014/main" id="{7758B8B5-5A92-E374-3935-47220289DAD9}"/>
              </a:ext>
            </a:extLst>
          </p:cNvPr>
          <p:cNvPicPr>
            <a:picLocks noChangeAspect="1"/>
          </p:cNvPicPr>
          <p:nvPr/>
        </p:nvPicPr>
        <p:blipFill>
          <a:blip r:embed="rId2"/>
          <a:stretch>
            <a:fillRect/>
          </a:stretch>
        </p:blipFill>
        <p:spPr>
          <a:xfrm>
            <a:off x="434898" y="3481449"/>
            <a:ext cx="5633224" cy="2922566"/>
          </a:xfrm>
          <a:prstGeom prst="rect">
            <a:avLst/>
          </a:prstGeom>
        </p:spPr>
      </p:pic>
      <p:sp>
        <p:nvSpPr>
          <p:cNvPr id="6" name="Marcador de contenido 2">
            <a:extLst>
              <a:ext uri="{FF2B5EF4-FFF2-40B4-BE49-F238E27FC236}">
                <a16:creationId xmlns:a16="http://schemas.microsoft.com/office/drawing/2014/main" id="{83D89FE5-2452-4E10-228D-90FF8AC1D674}"/>
              </a:ext>
            </a:extLst>
          </p:cNvPr>
          <p:cNvSpPr txBox="1">
            <a:spLocks/>
          </p:cNvSpPr>
          <p:nvPr/>
        </p:nvSpPr>
        <p:spPr>
          <a:xfrm>
            <a:off x="6190786" y="3107129"/>
            <a:ext cx="5531005" cy="15423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s-CO" sz="1400" dirty="0">
                <a:latin typeface="Manrope"/>
              </a:rPr>
              <a:t>2. Agrupar los paquetes con menor frecuencia dentro de una misma categoría ”OTROS”</a:t>
            </a:r>
          </a:p>
          <a:p>
            <a:pPr marL="0" indent="0">
              <a:buFont typeface="Arial" panose="020B0604020202020204" pitchFamily="34" charset="0"/>
              <a:buNone/>
            </a:pPr>
            <a:endParaRPr lang="es-CO" sz="1400" dirty="0">
              <a:latin typeface="Manrope"/>
            </a:endParaRPr>
          </a:p>
          <a:p>
            <a:endParaRPr lang="es-CO" sz="1400" b="1" dirty="0">
              <a:solidFill>
                <a:schemeClr val="bg1"/>
              </a:solidFill>
              <a:latin typeface="Manrope"/>
            </a:endParaRPr>
          </a:p>
          <a:p>
            <a:endParaRPr lang="es-CO" sz="1400" b="1" dirty="0">
              <a:solidFill>
                <a:schemeClr val="bg1"/>
              </a:solidFill>
              <a:latin typeface="Manrope"/>
            </a:endParaRPr>
          </a:p>
          <a:p>
            <a:endParaRPr lang="es-CO" sz="1400" b="1" dirty="0">
              <a:solidFill>
                <a:schemeClr val="bg1"/>
              </a:solidFill>
              <a:latin typeface="Manrope"/>
            </a:endParaRPr>
          </a:p>
          <a:p>
            <a:endParaRPr lang="es-CO" sz="1400" b="1" dirty="0">
              <a:solidFill>
                <a:schemeClr val="bg1"/>
              </a:solidFill>
              <a:latin typeface="Manrope"/>
            </a:endParaRPr>
          </a:p>
          <a:p>
            <a:pPr marL="0" indent="0">
              <a:buFont typeface="Arial" panose="020B0604020202020204" pitchFamily="34" charset="0"/>
              <a:buNone/>
            </a:pPr>
            <a:endParaRPr lang="es-CO" sz="1400" b="1" dirty="0">
              <a:solidFill>
                <a:srgbClr val="1F1F1D"/>
              </a:solidFill>
              <a:latin typeface="Manrope"/>
            </a:endParaRPr>
          </a:p>
        </p:txBody>
      </p:sp>
      <p:pic>
        <p:nvPicPr>
          <p:cNvPr id="7" name="Imagen 6">
            <a:extLst>
              <a:ext uri="{FF2B5EF4-FFF2-40B4-BE49-F238E27FC236}">
                <a16:creationId xmlns:a16="http://schemas.microsoft.com/office/drawing/2014/main" id="{0219382A-2D3D-C6F0-8BBF-8C79DA0F9C31}"/>
              </a:ext>
            </a:extLst>
          </p:cNvPr>
          <p:cNvPicPr>
            <a:picLocks noChangeAspect="1"/>
          </p:cNvPicPr>
          <p:nvPr/>
        </p:nvPicPr>
        <p:blipFill>
          <a:blip r:embed="rId3"/>
          <a:stretch>
            <a:fillRect/>
          </a:stretch>
        </p:blipFill>
        <p:spPr>
          <a:xfrm>
            <a:off x="6190786" y="3822568"/>
            <a:ext cx="5905462" cy="2280524"/>
          </a:xfrm>
          <a:prstGeom prst="rect">
            <a:avLst/>
          </a:prstGeom>
        </p:spPr>
      </p:pic>
    </p:spTree>
    <p:extLst>
      <p:ext uri="{BB962C8B-B14F-4D97-AF65-F5344CB8AC3E}">
        <p14:creationId xmlns:p14="http://schemas.microsoft.com/office/powerpoint/2010/main" val="1438810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5DC3E1-F4FA-5936-6A28-7D517CDCF492}"/>
              </a:ext>
            </a:extLst>
          </p:cNvPr>
          <p:cNvSpPr>
            <a:spLocks noGrp="1"/>
          </p:cNvSpPr>
          <p:nvPr>
            <p:ph type="title"/>
          </p:nvPr>
        </p:nvSpPr>
        <p:spPr/>
        <p:txBody>
          <a:bodyPr/>
          <a:lstStyle/>
          <a:p>
            <a:r>
              <a:rPr lang="es-CO" b="1" i="0" dirty="0">
                <a:effectLst/>
                <a:latin typeface="Manrope"/>
              </a:rPr>
              <a:t>Ingeniería y Transformación de Datos</a:t>
            </a:r>
            <a:endParaRPr lang="es-CO" dirty="0"/>
          </a:p>
        </p:txBody>
      </p:sp>
      <p:sp>
        <p:nvSpPr>
          <p:cNvPr id="3" name="Marcador de contenido 2">
            <a:extLst>
              <a:ext uri="{FF2B5EF4-FFF2-40B4-BE49-F238E27FC236}">
                <a16:creationId xmlns:a16="http://schemas.microsoft.com/office/drawing/2014/main" id="{15D5EE27-3415-21BD-BED2-4E63225E15A7}"/>
              </a:ext>
            </a:extLst>
          </p:cNvPr>
          <p:cNvSpPr>
            <a:spLocks noGrp="1"/>
          </p:cNvSpPr>
          <p:nvPr>
            <p:ph idx="1"/>
          </p:nvPr>
        </p:nvSpPr>
        <p:spPr>
          <a:xfrm>
            <a:off x="434898" y="2293789"/>
            <a:ext cx="10091853" cy="1068522"/>
          </a:xfrm>
        </p:spPr>
        <p:txBody>
          <a:bodyPr>
            <a:normAutofit/>
          </a:bodyPr>
          <a:lstStyle/>
          <a:p>
            <a:r>
              <a:rPr lang="es-CO" sz="1400" b="1" i="0" dirty="0">
                <a:solidFill>
                  <a:srgbClr val="1F1F1D"/>
                </a:solidFill>
                <a:effectLst/>
                <a:latin typeface="Manrope"/>
              </a:rPr>
              <a:t>Construcción de variables de adquisición de paquetes:</a:t>
            </a:r>
          </a:p>
          <a:p>
            <a:pPr marL="0" indent="0">
              <a:buNone/>
            </a:pPr>
            <a:r>
              <a:rPr lang="es-CO" sz="1400" b="0" i="0" dirty="0">
                <a:effectLst/>
                <a:latin typeface="Manrope"/>
              </a:rPr>
              <a:t>Una vez se ha realizado la transformación de la </a:t>
            </a:r>
            <a:r>
              <a:rPr lang="es-CO" sz="1400" dirty="0">
                <a:latin typeface="Manrope"/>
              </a:rPr>
              <a:t>variable ”PQT_MAS_COMPRADO ” se procede a descomponer esta variable en </a:t>
            </a:r>
            <a:r>
              <a:rPr lang="es-CO" sz="1400" dirty="0" err="1">
                <a:latin typeface="Manrope"/>
              </a:rPr>
              <a:t>multiples</a:t>
            </a:r>
            <a:r>
              <a:rPr lang="es-CO" sz="1400" dirty="0">
                <a:latin typeface="Manrope"/>
              </a:rPr>
              <a:t> variables de tipo </a:t>
            </a:r>
            <a:r>
              <a:rPr lang="es-CO" sz="1400" dirty="0" err="1">
                <a:latin typeface="Manrope"/>
              </a:rPr>
              <a:t>flag</a:t>
            </a:r>
            <a:r>
              <a:rPr lang="es-CO" sz="1400" dirty="0">
                <a:latin typeface="Manrope"/>
              </a:rPr>
              <a:t> por cada uno de los servicios que ofrece TIGO. </a:t>
            </a:r>
          </a:p>
          <a:p>
            <a:pPr marL="0" indent="0">
              <a:buNone/>
            </a:pPr>
            <a:endParaRPr lang="es-CO" sz="1400" b="0" i="0" dirty="0">
              <a:effectLst/>
              <a:latin typeface="Manrope"/>
            </a:endParaRPr>
          </a:p>
          <a:p>
            <a:endParaRPr lang="es-CO" sz="1400" b="1" i="0" dirty="0">
              <a:solidFill>
                <a:schemeClr val="bg1"/>
              </a:solidFill>
              <a:effectLst/>
              <a:latin typeface="Manrope"/>
            </a:endParaRPr>
          </a:p>
          <a:p>
            <a:endParaRPr lang="es-CO" sz="1400" b="1" dirty="0">
              <a:solidFill>
                <a:schemeClr val="bg1"/>
              </a:solidFill>
              <a:latin typeface="Manrope"/>
            </a:endParaRPr>
          </a:p>
          <a:p>
            <a:endParaRPr lang="es-CO" sz="1400" b="1" i="0" dirty="0">
              <a:solidFill>
                <a:schemeClr val="bg1"/>
              </a:solidFill>
              <a:effectLst/>
              <a:latin typeface="Manrope"/>
            </a:endParaRPr>
          </a:p>
          <a:p>
            <a:endParaRPr lang="es-CO" sz="1400" b="1" dirty="0">
              <a:solidFill>
                <a:schemeClr val="bg1"/>
              </a:solidFill>
              <a:latin typeface="Manrope"/>
            </a:endParaRPr>
          </a:p>
          <a:p>
            <a:pPr marL="0" indent="0">
              <a:buNone/>
            </a:pPr>
            <a:endParaRPr lang="es-CO" sz="1400" b="1" dirty="0">
              <a:solidFill>
                <a:srgbClr val="1F1F1D"/>
              </a:solidFill>
              <a:latin typeface="Manrope"/>
            </a:endParaRPr>
          </a:p>
        </p:txBody>
      </p:sp>
      <p:sp>
        <p:nvSpPr>
          <p:cNvPr id="9" name="CuadroTexto 8">
            <a:extLst>
              <a:ext uri="{FF2B5EF4-FFF2-40B4-BE49-F238E27FC236}">
                <a16:creationId xmlns:a16="http://schemas.microsoft.com/office/drawing/2014/main" id="{67FF1F60-0072-C334-78B6-4E3F2FC29123}"/>
              </a:ext>
            </a:extLst>
          </p:cNvPr>
          <p:cNvSpPr txBox="1"/>
          <p:nvPr/>
        </p:nvSpPr>
        <p:spPr>
          <a:xfrm>
            <a:off x="680321" y="1531521"/>
            <a:ext cx="6099858" cy="369332"/>
          </a:xfrm>
          <a:prstGeom prst="rect">
            <a:avLst/>
          </a:prstGeom>
          <a:noFill/>
        </p:spPr>
        <p:txBody>
          <a:bodyPr wrap="square">
            <a:spAutoFit/>
          </a:bodyPr>
          <a:lstStyle/>
          <a:p>
            <a:r>
              <a:rPr lang="es-CO" b="0" i="0" dirty="0">
                <a:effectLst/>
                <a:latin typeface="Manrope"/>
              </a:rPr>
              <a:t>Construcción de variables</a:t>
            </a:r>
            <a:endParaRPr lang="es-CO" dirty="0"/>
          </a:p>
        </p:txBody>
      </p:sp>
      <p:graphicFrame>
        <p:nvGraphicFramePr>
          <p:cNvPr id="15" name="Tabla 14">
            <a:extLst>
              <a:ext uri="{FF2B5EF4-FFF2-40B4-BE49-F238E27FC236}">
                <a16:creationId xmlns:a16="http://schemas.microsoft.com/office/drawing/2014/main" id="{FC8B798E-116E-CFDD-BC11-F53D11B2CF34}"/>
              </a:ext>
            </a:extLst>
          </p:cNvPr>
          <p:cNvGraphicFramePr>
            <a:graphicFrameLocks noGrp="1"/>
          </p:cNvGraphicFramePr>
          <p:nvPr>
            <p:extLst>
              <p:ext uri="{D42A27DB-BD31-4B8C-83A1-F6EECF244321}">
                <p14:modId xmlns:p14="http://schemas.microsoft.com/office/powerpoint/2010/main" val="3945508604"/>
              </p:ext>
            </p:extLst>
          </p:nvPr>
        </p:nvGraphicFramePr>
        <p:xfrm>
          <a:off x="1227445" y="4075769"/>
          <a:ext cx="9737109" cy="1762142"/>
        </p:xfrm>
        <a:graphic>
          <a:graphicData uri="http://schemas.openxmlformats.org/drawingml/2006/table">
            <a:tbl>
              <a:tblPr/>
              <a:tblGrid>
                <a:gridCol w="4711767">
                  <a:extLst>
                    <a:ext uri="{9D8B030D-6E8A-4147-A177-3AD203B41FA5}">
                      <a16:colId xmlns:a16="http://schemas.microsoft.com/office/drawing/2014/main" val="1813266670"/>
                    </a:ext>
                  </a:extLst>
                </a:gridCol>
                <a:gridCol w="717906">
                  <a:extLst>
                    <a:ext uri="{9D8B030D-6E8A-4147-A177-3AD203B41FA5}">
                      <a16:colId xmlns:a16="http://schemas.microsoft.com/office/drawing/2014/main" val="2400008713"/>
                    </a:ext>
                  </a:extLst>
                </a:gridCol>
                <a:gridCol w="717906">
                  <a:extLst>
                    <a:ext uri="{9D8B030D-6E8A-4147-A177-3AD203B41FA5}">
                      <a16:colId xmlns:a16="http://schemas.microsoft.com/office/drawing/2014/main" val="919453887"/>
                    </a:ext>
                  </a:extLst>
                </a:gridCol>
                <a:gridCol w="717906">
                  <a:extLst>
                    <a:ext uri="{9D8B030D-6E8A-4147-A177-3AD203B41FA5}">
                      <a16:colId xmlns:a16="http://schemas.microsoft.com/office/drawing/2014/main" val="2432172229"/>
                    </a:ext>
                  </a:extLst>
                </a:gridCol>
                <a:gridCol w="717906">
                  <a:extLst>
                    <a:ext uri="{9D8B030D-6E8A-4147-A177-3AD203B41FA5}">
                      <a16:colId xmlns:a16="http://schemas.microsoft.com/office/drawing/2014/main" val="3630643933"/>
                    </a:ext>
                  </a:extLst>
                </a:gridCol>
                <a:gridCol w="717906">
                  <a:extLst>
                    <a:ext uri="{9D8B030D-6E8A-4147-A177-3AD203B41FA5}">
                      <a16:colId xmlns:a16="http://schemas.microsoft.com/office/drawing/2014/main" val="3089862321"/>
                    </a:ext>
                  </a:extLst>
                </a:gridCol>
                <a:gridCol w="717906">
                  <a:extLst>
                    <a:ext uri="{9D8B030D-6E8A-4147-A177-3AD203B41FA5}">
                      <a16:colId xmlns:a16="http://schemas.microsoft.com/office/drawing/2014/main" val="929627566"/>
                    </a:ext>
                  </a:extLst>
                </a:gridCol>
                <a:gridCol w="717906">
                  <a:extLst>
                    <a:ext uri="{9D8B030D-6E8A-4147-A177-3AD203B41FA5}">
                      <a16:colId xmlns:a16="http://schemas.microsoft.com/office/drawing/2014/main" val="1170017204"/>
                    </a:ext>
                  </a:extLst>
                </a:gridCol>
              </a:tblGrid>
              <a:tr h="560810">
                <a:tc>
                  <a:txBody>
                    <a:bodyPr/>
                    <a:lstStyle/>
                    <a:p>
                      <a:pPr algn="l" fontAlgn="b"/>
                      <a:r>
                        <a:rPr lang="es-CO" sz="1100" b="1" i="0" u="none" strike="noStrike" dirty="0">
                          <a:solidFill>
                            <a:srgbClr val="000000"/>
                          </a:solidFill>
                          <a:effectLst/>
                          <a:latin typeface="Helvetica" pitchFamily="2" charset="0"/>
                        </a:rPr>
                        <a:t>PQT_MAS_COMPRADO</a:t>
                      </a:r>
                    </a:p>
                  </a:txBody>
                  <a:tcPr marL="8166" marR="8166" marT="816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CO" sz="1000" b="0" i="0" u="none" strike="noStrike" dirty="0">
                          <a:solidFill>
                            <a:srgbClr val="000000"/>
                          </a:solidFill>
                          <a:effectLst/>
                          <a:latin typeface="Calibri" panose="020F0502020204030204" pitchFamily="34" charset="0"/>
                        </a:rPr>
                        <a:t>Voz Ilimitada</a:t>
                      </a:r>
                    </a:p>
                  </a:txBody>
                  <a:tcPr marL="8166" marR="8166" marT="816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CO" sz="1000" b="0" i="0" u="none" strike="noStrike">
                          <a:solidFill>
                            <a:srgbClr val="000000"/>
                          </a:solidFill>
                          <a:effectLst/>
                          <a:latin typeface="Calibri" panose="020F0502020204030204" pitchFamily="34" charset="0"/>
                        </a:rPr>
                        <a:t>SMS Ilimitados Allnet</a:t>
                      </a:r>
                    </a:p>
                  </a:txBody>
                  <a:tcPr marL="8166" marR="8166" marT="81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CO" sz="1000" b="0" i="0" u="none" strike="noStrike">
                          <a:solidFill>
                            <a:srgbClr val="000000"/>
                          </a:solidFill>
                          <a:effectLst/>
                          <a:latin typeface="Calibri" panose="020F0502020204030204" pitchFamily="34" charset="0"/>
                        </a:rPr>
                        <a:t>1.3 GB</a:t>
                      </a:r>
                    </a:p>
                  </a:txBody>
                  <a:tcPr marL="8166" marR="8166" marT="81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CO" sz="1000" b="0" i="0" u="none" strike="noStrike">
                          <a:solidFill>
                            <a:srgbClr val="000000"/>
                          </a:solidFill>
                          <a:effectLst/>
                          <a:latin typeface="Calibri" panose="020F0502020204030204" pitchFamily="34" charset="0"/>
                        </a:rPr>
                        <a:t> 350 MB</a:t>
                      </a:r>
                    </a:p>
                  </a:txBody>
                  <a:tcPr marL="8166" marR="8166" marT="81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CO" sz="1000" b="0" i="0" u="none" strike="noStrike">
                          <a:solidFill>
                            <a:srgbClr val="000000"/>
                          </a:solidFill>
                          <a:effectLst/>
                          <a:latin typeface="Calibri" panose="020F0502020204030204" pitchFamily="34" charset="0"/>
                        </a:rPr>
                        <a:t>2 GB 3d -$5000</a:t>
                      </a:r>
                    </a:p>
                  </a:txBody>
                  <a:tcPr marL="8166" marR="8166" marT="81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CO" sz="1000" b="0" i="0" u="none" strike="noStrike">
                          <a:solidFill>
                            <a:srgbClr val="000000"/>
                          </a:solidFill>
                          <a:effectLst/>
                          <a:latin typeface="Calibri" panose="020F0502020204030204" pitchFamily="34" charset="0"/>
                        </a:rPr>
                        <a:t>WA</a:t>
                      </a:r>
                    </a:p>
                  </a:txBody>
                  <a:tcPr marL="8166" marR="8166" marT="81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fontAlgn="b"/>
                      <a:r>
                        <a:rPr lang="es-CO" sz="1000" b="0" i="0" u="none" strike="noStrike">
                          <a:solidFill>
                            <a:srgbClr val="000000"/>
                          </a:solidFill>
                          <a:effectLst/>
                          <a:latin typeface="Calibri" panose="020F0502020204030204" pitchFamily="34" charset="0"/>
                        </a:rPr>
                        <a:t>FB</a:t>
                      </a:r>
                    </a:p>
                  </a:txBody>
                  <a:tcPr marL="8166" marR="8166" marT="816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22279823"/>
                  </a:ext>
                </a:extLst>
              </a:tr>
              <a:tr h="400444">
                <a:tc>
                  <a:txBody>
                    <a:bodyPr/>
                    <a:lstStyle/>
                    <a:p>
                      <a:pPr algn="l" fontAlgn="b"/>
                      <a:r>
                        <a:rPr lang="es-CO" sz="1100" b="0" i="0" u="none" strike="noStrike">
                          <a:solidFill>
                            <a:srgbClr val="000000"/>
                          </a:solidFill>
                          <a:effectLst/>
                          <a:latin typeface="Helvetica" pitchFamily="2" charset="0"/>
                        </a:rPr>
                        <a:t>Voz Ilimitada + SMS Ilimitados Allnet + 1.3 GB + WA + FB 6d -$6000</a:t>
                      </a:r>
                    </a:p>
                  </a:txBody>
                  <a:tcPr marL="8166" marR="8166" marT="816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CO" sz="1000" b="0" i="0" u="none" strike="noStrike">
                          <a:solidFill>
                            <a:srgbClr val="000000"/>
                          </a:solidFill>
                          <a:effectLst/>
                          <a:latin typeface="Calibri" panose="020F0502020204030204" pitchFamily="34" charset="0"/>
                        </a:rPr>
                        <a:t>1</a:t>
                      </a:r>
                    </a:p>
                  </a:txBody>
                  <a:tcPr marL="8166" marR="8166" marT="816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CO" sz="1000" b="0" i="0" u="none" strike="noStrike">
                          <a:solidFill>
                            <a:srgbClr val="000000"/>
                          </a:solidFill>
                          <a:effectLst/>
                          <a:latin typeface="Calibri" panose="020F0502020204030204" pitchFamily="34" charset="0"/>
                        </a:rPr>
                        <a:t>1</a:t>
                      </a:r>
                    </a:p>
                  </a:txBody>
                  <a:tcPr marL="8166" marR="8166" marT="81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CO" sz="1000" b="0" i="0" u="none" strike="noStrike">
                          <a:solidFill>
                            <a:srgbClr val="000000"/>
                          </a:solidFill>
                          <a:effectLst/>
                          <a:latin typeface="Calibri" panose="020F0502020204030204" pitchFamily="34" charset="0"/>
                        </a:rPr>
                        <a:t>1</a:t>
                      </a:r>
                    </a:p>
                  </a:txBody>
                  <a:tcPr marL="8166" marR="8166" marT="81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CO" sz="1000" b="0" i="0" u="none" strike="noStrike">
                          <a:solidFill>
                            <a:srgbClr val="000000"/>
                          </a:solidFill>
                          <a:effectLst/>
                          <a:latin typeface="Calibri" panose="020F0502020204030204" pitchFamily="34" charset="0"/>
                        </a:rPr>
                        <a:t>0</a:t>
                      </a:r>
                    </a:p>
                  </a:txBody>
                  <a:tcPr marL="8166" marR="8166" marT="81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CO" sz="1000" b="0" i="0" u="none" strike="noStrike">
                          <a:solidFill>
                            <a:srgbClr val="000000"/>
                          </a:solidFill>
                          <a:effectLst/>
                          <a:latin typeface="Calibri" panose="020F0502020204030204" pitchFamily="34" charset="0"/>
                        </a:rPr>
                        <a:t>0</a:t>
                      </a:r>
                    </a:p>
                  </a:txBody>
                  <a:tcPr marL="8166" marR="8166" marT="81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CO" sz="1000" b="0" i="0" u="none" strike="noStrike">
                          <a:solidFill>
                            <a:srgbClr val="000000"/>
                          </a:solidFill>
                          <a:effectLst/>
                          <a:latin typeface="Calibri" panose="020F0502020204030204" pitchFamily="34" charset="0"/>
                        </a:rPr>
                        <a:t>1</a:t>
                      </a:r>
                    </a:p>
                  </a:txBody>
                  <a:tcPr marL="8166" marR="8166" marT="81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CO" sz="1000" b="0" i="0" u="none" strike="noStrike">
                          <a:solidFill>
                            <a:srgbClr val="000000"/>
                          </a:solidFill>
                          <a:effectLst/>
                          <a:latin typeface="Calibri" panose="020F0502020204030204" pitchFamily="34" charset="0"/>
                        </a:rPr>
                        <a:t>1</a:t>
                      </a:r>
                    </a:p>
                  </a:txBody>
                  <a:tcPr marL="8166" marR="8166" marT="816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76217484"/>
                  </a:ext>
                </a:extLst>
              </a:tr>
              <a:tr h="400444">
                <a:tc>
                  <a:txBody>
                    <a:bodyPr/>
                    <a:lstStyle/>
                    <a:p>
                      <a:pPr algn="l" fontAlgn="b"/>
                      <a:r>
                        <a:rPr lang="es-CO" sz="1100" b="0" i="0" u="none" strike="noStrike">
                          <a:solidFill>
                            <a:srgbClr val="000000"/>
                          </a:solidFill>
                          <a:effectLst/>
                          <a:latin typeface="Helvetica" pitchFamily="2" charset="0"/>
                        </a:rPr>
                        <a:t>Voz Ilimitada + SMS Ilimitados Allnet + 350 MB + WA</a:t>
                      </a:r>
                    </a:p>
                  </a:txBody>
                  <a:tcPr marL="8166" marR="8166" marT="816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CO" sz="1000" b="0" i="0" u="none" strike="noStrike">
                          <a:solidFill>
                            <a:srgbClr val="000000"/>
                          </a:solidFill>
                          <a:effectLst/>
                          <a:latin typeface="Calibri" panose="020F0502020204030204" pitchFamily="34" charset="0"/>
                        </a:rPr>
                        <a:t>1</a:t>
                      </a:r>
                    </a:p>
                  </a:txBody>
                  <a:tcPr marL="8166" marR="8166" marT="816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CO" sz="1000" b="0" i="0" u="none" strike="noStrike">
                          <a:solidFill>
                            <a:srgbClr val="000000"/>
                          </a:solidFill>
                          <a:effectLst/>
                          <a:latin typeface="Calibri" panose="020F0502020204030204" pitchFamily="34" charset="0"/>
                        </a:rPr>
                        <a:t>1</a:t>
                      </a:r>
                    </a:p>
                  </a:txBody>
                  <a:tcPr marL="8166" marR="8166" marT="81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CO" sz="1000" b="0" i="0" u="none" strike="noStrike">
                          <a:solidFill>
                            <a:srgbClr val="000000"/>
                          </a:solidFill>
                          <a:effectLst/>
                          <a:latin typeface="Calibri" panose="020F0502020204030204" pitchFamily="34" charset="0"/>
                        </a:rPr>
                        <a:t>0</a:t>
                      </a:r>
                    </a:p>
                  </a:txBody>
                  <a:tcPr marL="8166" marR="8166" marT="81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CO" sz="1000" b="0" i="0" u="none" strike="noStrike">
                          <a:solidFill>
                            <a:srgbClr val="000000"/>
                          </a:solidFill>
                          <a:effectLst/>
                          <a:latin typeface="Calibri" panose="020F0502020204030204" pitchFamily="34" charset="0"/>
                        </a:rPr>
                        <a:t>1</a:t>
                      </a:r>
                    </a:p>
                  </a:txBody>
                  <a:tcPr marL="8166" marR="8166" marT="81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CO" sz="1000" b="0" i="0" u="none" strike="noStrike">
                          <a:solidFill>
                            <a:srgbClr val="000000"/>
                          </a:solidFill>
                          <a:effectLst/>
                          <a:latin typeface="Calibri" panose="020F0502020204030204" pitchFamily="34" charset="0"/>
                        </a:rPr>
                        <a:t>0</a:t>
                      </a:r>
                    </a:p>
                  </a:txBody>
                  <a:tcPr marL="8166" marR="8166" marT="81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CO" sz="1000" b="0" i="0" u="none" strike="noStrike">
                          <a:solidFill>
                            <a:srgbClr val="000000"/>
                          </a:solidFill>
                          <a:effectLst/>
                          <a:latin typeface="Calibri" panose="020F0502020204030204" pitchFamily="34" charset="0"/>
                        </a:rPr>
                        <a:t>1</a:t>
                      </a:r>
                    </a:p>
                  </a:txBody>
                  <a:tcPr marL="8166" marR="8166" marT="81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r" fontAlgn="b"/>
                      <a:r>
                        <a:rPr lang="es-CO" sz="1000" b="0" i="0" u="none" strike="noStrike">
                          <a:solidFill>
                            <a:srgbClr val="000000"/>
                          </a:solidFill>
                          <a:effectLst/>
                          <a:latin typeface="Calibri" panose="020F0502020204030204" pitchFamily="34" charset="0"/>
                        </a:rPr>
                        <a:t>0</a:t>
                      </a:r>
                    </a:p>
                  </a:txBody>
                  <a:tcPr marL="8166" marR="8166" marT="816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27035026"/>
                  </a:ext>
                </a:extLst>
              </a:tr>
              <a:tr h="400444">
                <a:tc>
                  <a:txBody>
                    <a:bodyPr/>
                    <a:lstStyle/>
                    <a:p>
                      <a:pPr algn="l" fontAlgn="b"/>
                      <a:r>
                        <a:rPr lang="es-CO" sz="1100" b="0" i="0" u="none" strike="noStrike">
                          <a:solidFill>
                            <a:srgbClr val="000000"/>
                          </a:solidFill>
                          <a:effectLst/>
                          <a:latin typeface="Helvetica" pitchFamily="2" charset="0"/>
                        </a:rPr>
                        <a:t>Voz Ilimitada + SMS Ilimitados Allnet + 2 GB 3d -$5000</a:t>
                      </a:r>
                    </a:p>
                  </a:txBody>
                  <a:tcPr marL="8166" marR="8166" marT="8166"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b"/>
                      <a:r>
                        <a:rPr lang="es-CO" sz="1000" b="0" i="0" u="none" strike="noStrike">
                          <a:solidFill>
                            <a:srgbClr val="000000"/>
                          </a:solidFill>
                          <a:effectLst/>
                          <a:latin typeface="Calibri" panose="020F0502020204030204" pitchFamily="34" charset="0"/>
                        </a:rPr>
                        <a:t>1</a:t>
                      </a:r>
                    </a:p>
                  </a:txBody>
                  <a:tcPr marL="8166" marR="8166" marT="8166"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b"/>
                      <a:r>
                        <a:rPr lang="es-CO" sz="1000" b="0" i="0" u="none" strike="noStrike">
                          <a:solidFill>
                            <a:srgbClr val="000000"/>
                          </a:solidFill>
                          <a:effectLst/>
                          <a:latin typeface="Calibri" panose="020F0502020204030204" pitchFamily="34" charset="0"/>
                        </a:rPr>
                        <a:t>1</a:t>
                      </a:r>
                    </a:p>
                  </a:txBody>
                  <a:tcPr marL="8166" marR="8166" marT="81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b"/>
                      <a:r>
                        <a:rPr lang="es-CO" sz="1000" b="0" i="0" u="none" strike="noStrike" dirty="0">
                          <a:solidFill>
                            <a:srgbClr val="000000"/>
                          </a:solidFill>
                          <a:effectLst/>
                          <a:latin typeface="Calibri" panose="020F0502020204030204" pitchFamily="34" charset="0"/>
                        </a:rPr>
                        <a:t>0</a:t>
                      </a:r>
                    </a:p>
                  </a:txBody>
                  <a:tcPr marL="8166" marR="8166" marT="81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b"/>
                      <a:r>
                        <a:rPr lang="es-CO" sz="1000" b="0" i="0" u="none" strike="noStrike">
                          <a:solidFill>
                            <a:srgbClr val="000000"/>
                          </a:solidFill>
                          <a:effectLst/>
                          <a:latin typeface="Calibri" panose="020F0502020204030204" pitchFamily="34" charset="0"/>
                        </a:rPr>
                        <a:t>0</a:t>
                      </a:r>
                    </a:p>
                  </a:txBody>
                  <a:tcPr marL="8166" marR="8166" marT="81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b"/>
                      <a:r>
                        <a:rPr lang="es-CO" sz="1000" b="0" i="0" u="none" strike="noStrike">
                          <a:solidFill>
                            <a:srgbClr val="000000"/>
                          </a:solidFill>
                          <a:effectLst/>
                          <a:latin typeface="Calibri" panose="020F0502020204030204" pitchFamily="34" charset="0"/>
                        </a:rPr>
                        <a:t>1</a:t>
                      </a:r>
                    </a:p>
                  </a:txBody>
                  <a:tcPr marL="8166" marR="8166" marT="81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b"/>
                      <a:r>
                        <a:rPr lang="es-CO" sz="1000" b="0" i="0" u="none" strike="noStrike">
                          <a:solidFill>
                            <a:srgbClr val="000000"/>
                          </a:solidFill>
                          <a:effectLst/>
                          <a:latin typeface="Calibri" panose="020F0502020204030204" pitchFamily="34" charset="0"/>
                        </a:rPr>
                        <a:t>0</a:t>
                      </a:r>
                    </a:p>
                  </a:txBody>
                  <a:tcPr marL="8166" marR="8166" marT="8166"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r" fontAlgn="b"/>
                      <a:r>
                        <a:rPr lang="es-CO" sz="1000" b="0" i="0" u="none" strike="noStrike" dirty="0">
                          <a:solidFill>
                            <a:srgbClr val="000000"/>
                          </a:solidFill>
                          <a:effectLst/>
                          <a:latin typeface="Calibri" panose="020F0502020204030204" pitchFamily="34" charset="0"/>
                        </a:rPr>
                        <a:t>0</a:t>
                      </a:r>
                    </a:p>
                  </a:txBody>
                  <a:tcPr marL="8166" marR="8166" marT="8166"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0991626"/>
                  </a:ext>
                </a:extLst>
              </a:tr>
            </a:tbl>
          </a:graphicData>
        </a:graphic>
      </p:graphicFrame>
      <p:sp>
        <p:nvSpPr>
          <p:cNvPr id="16" name="Rectangle 3">
            <a:extLst>
              <a:ext uri="{FF2B5EF4-FFF2-40B4-BE49-F238E27FC236}">
                <a16:creationId xmlns:a16="http://schemas.microsoft.com/office/drawing/2014/main" id="{1670DD98-FFD4-FBED-3E1F-B5A6852CB690}"/>
              </a:ext>
            </a:extLst>
          </p:cNvPr>
          <p:cNvSpPr>
            <a:spLocks noChangeArrowheads="1"/>
          </p:cNvSpPr>
          <p:nvPr/>
        </p:nvSpPr>
        <p:spPr bwMode="auto">
          <a:xfrm>
            <a:off x="681038" y="36131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Tree>
    <p:extLst>
      <p:ext uri="{BB962C8B-B14F-4D97-AF65-F5344CB8AC3E}">
        <p14:creationId xmlns:p14="http://schemas.microsoft.com/office/powerpoint/2010/main" val="347306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5DC3E1-F4FA-5936-6A28-7D517CDCF492}"/>
              </a:ext>
            </a:extLst>
          </p:cNvPr>
          <p:cNvSpPr>
            <a:spLocks noGrp="1"/>
          </p:cNvSpPr>
          <p:nvPr>
            <p:ph type="title"/>
          </p:nvPr>
        </p:nvSpPr>
        <p:spPr/>
        <p:txBody>
          <a:bodyPr/>
          <a:lstStyle/>
          <a:p>
            <a:r>
              <a:rPr lang="es-CO" b="1" i="0" dirty="0">
                <a:effectLst/>
                <a:latin typeface="Manrope"/>
              </a:rPr>
              <a:t>Ingeniería y Transformación de Datos</a:t>
            </a:r>
            <a:endParaRPr lang="es-CO" dirty="0"/>
          </a:p>
        </p:txBody>
      </p:sp>
      <p:sp>
        <p:nvSpPr>
          <p:cNvPr id="9" name="CuadroTexto 8">
            <a:extLst>
              <a:ext uri="{FF2B5EF4-FFF2-40B4-BE49-F238E27FC236}">
                <a16:creationId xmlns:a16="http://schemas.microsoft.com/office/drawing/2014/main" id="{67FF1F60-0072-C334-78B6-4E3F2FC29123}"/>
              </a:ext>
            </a:extLst>
          </p:cNvPr>
          <p:cNvSpPr txBox="1"/>
          <p:nvPr/>
        </p:nvSpPr>
        <p:spPr>
          <a:xfrm>
            <a:off x="680321" y="1531521"/>
            <a:ext cx="6099858" cy="369332"/>
          </a:xfrm>
          <a:prstGeom prst="rect">
            <a:avLst/>
          </a:prstGeom>
          <a:noFill/>
        </p:spPr>
        <p:txBody>
          <a:bodyPr wrap="square">
            <a:spAutoFit/>
          </a:bodyPr>
          <a:lstStyle/>
          <a:p>
            <a:r>
              <a:rPr lang="es-CO" b="0" i="0" dirty="0">
                <a:effectLst/>
                <a:latin typeface="Manrope"/>
              </a:rPr>
              <a:t>Construcción de variables</a:t>
            </a:r>
            <a:endParaRPr lang="es-CO" dirty="0"/>
          </a:p>
        </p:txBody>
      </p:sp>
      <p:sp>
        <p:nvSpPr>
          <p:cNvPr id="16" name="Rectangle 3">
            <a:extLst>
              <a:ext uri="{FF2B5EF4-FFF2-40B4-BE49-F238E27FC236}">
                <a16:creationId xmlns:a16="http://schemas.microsoft.com/office/drawing/2014/main" id="{1670DD98-FFD4-FBED-3E1F-B5A6852CB690}"/>
              </a:ext>
            </a:extLst>
          </p:cNvPr>
          <p:cNvSpPr>
            <a:spLocks noChangeArrowheads="1"/>
          </p:cNvSpPr>
          <p:nvPr/>
        </p:nvSpPr>
        <p:spPr bwMode="auto">
          <a:xfrm>
            <a:off x="681038" y="36131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3" name="Marcador de contenido 2">
            <a:extLst>
              <a:ext uri="{FF2B5EF4-FFF2-40B4-BE49-F238E27FC236}">
                <a16:creationId xmlns:a16="http://schemas.microsoft.com/office/drawing/2014/main" id="{E7397D97-9C9B-4F9B-2336-BC2EBA38C80E}"/>
              </a:ext>
            </a:extLst>
          </p:cNvPr>
          <p:cNvSpPr>
            <a:spLocks noGrp="1"/>
          </p:cNvSpPr>
          <p:nvPr>
            <p:ph idx="1"/>
          </p:nvPr>
        </p:nvSpPr>
        <p:spPr>
          <a:xfrm>
            <a:off x="434898" y="2293788"/>
            <a:ext cx="11452302" cy="2289358"/>
          </a:xfrm>
        </p:spPr>
        <p:txBody>
          <a:bodyPr>
            <a:normAutofit/>
          </a:bodyPr>
          <a:lstStyle/>
          <a:p>
            <a:r>
              <a:rPr lang="es-CO" sz="1400" b="1" i="0" dirty="0">
                <a:solidFill>
                  <a:srgbClr val="1F1F1D"/>
                </a:solidFill>
                <a:effectLst/>
                <a:latin typeface="Manrope"/>
              </a:rPr>
              <a:t>Construcción de variables de tendencia:</a:t>
            </a:r>
          </a:p>
          <a:p>
            <a:pPr marL="0" indent="0">
              <a:buNone/>
            </a:pPr>
            <a:r>
              <a:rPr lang="es-CO" sz="1400" dirty="0">
                <a:latin typeface="Manrope"/>
              </a:rPr>
              <a:t>Ya que la base de datos contiene comportamiento de los últimos 4 meses, se busco aprovechar esta información con la construcción de algunas variables de tendencia. Las variables que se construyeron son:</a:t>
            </a:r>
          </a:p>
          <a:p>
            <a:r>
              <a:rPr lang="es-CO" sz="1400" dirty="0">
                <a:latin typeface="Manrope"/>
              </a:rPr>
              <a:t>MEAN: promedio de los últimos 3 meses</a:t>
            </a:r>
          </a:p>
          <a:p>
            <a:r>
              <a:rPr lang="es-CO" sz="1400" dirty="0">
                <a:latin typeface="Manrope"/>
              </a:rPr>
              <a:t>MIN: valor mínimo de los últimos 3 meses</a:t>
            </a:r>
          </a:p>
          <a:p>
            <a:r>
              <a:rPr lang="es-CO" sz="1400" dirty="0">
                <a:latin typeface="Manrope"/>
              </a:rPr>
              <a:t>MAX: valor máximo de los últimos 3 meses</a:t>
            </a:r>
          </a:p>
          <a:p>
            <a:r>
              <a:rPr lang="es-CO" sz="1400" dirty="0">
                <a:latin typeface="Manrope"/>
              </a:rPr>
              <a:t>TEND: tendencia de los últimos 3 meses (puede tomar los valores Disminuye, Igual o Aumenta)</a:t>
            </a:r>
          </a:p>
          <a:p>
            <a:endParaRPr lang="es-CO" sz="1400" dirty="0">
              <a:latin typeface="Manrope"/>
            </a:endParaRPr>
          </a:p>
          <a:p>
            <a:pPr marL="0" indent="0">
              <a:buNone/>
            </a:pPr>
            <a:endParaRPr lang="es-CO" sz="1400" b="0" i="0" dirty="0">
              <a:effectLst/>
              <a:latin typeface="Manrope"/>
            </a:endParaRPr>
          </a:p>
          <a:p>
            <a:pPr marL="0" indent="0">
              <a:buNone/>
            </a:pPr>
            <a:endParaRPr lang="es-CO" sz="1400" b="1" dirty="0">
              <a:solidFill>
                <a:schemeClr val="bg1"/>
              </a:solidFill>
              <a:latin typeface="Manrope"/>
            </a:endParaRPr>
          </a:p>
          <a:p>
            <a:endParaRPr lang="es-CO" sz="1400" b="1" i="0" dirty="0">
              <a:solidFill>
                <a:schemeClr val="bg1"/>
              </a:solidFill>
              <a:effectLst/>
              <a:latin typeface="Manrope"/>
            </a:endParaRPr>
          </a:p>
          <a:p>
            <a:endParaRPr lang="es-CO" sz="1400" b="1" dirty="0">
              <a:solidFill>
                <a:schemeClr val="bg1"/>
              </a:solidFill>
              <a:latin typeface="Manrope"/>
            </a:endParaRPr>
          </a:p>
          <a:p>
            <a:pPr marL="0" indent="0">
              <a:buNone/>
            </a:pPr>
            <a:endParaRPr lang="es-CO" sz="1400" b="1" dirty="0">
              <a:solidFill>
                <a:srgbClr val="1F1F1D"/>
              </a:solidFill>
              <a:latin typeface="Manrope"/>
            </a:endParaRPr>
          </a:p>
        </p:txBody>
      </p:sp>
      <p:pic>
        <p:nvPicPr>
          <p:cNvPr id="4" name="Imagen 3">
            <a:extLst>
              <a:ext uri="{FF2B5EF4-FFF2-40B4-BE49-F238E27FC236}">
                <a16:creationId xmlns:a16="http://schemas.microsoft.com/office/drawing/2014/main" id="{EBE363CA-7DCD-0313-6557-9C288B7DCDFE}"/>
              </a:ext>
            </a:extLst>
          </p:cNvPr>
          <p:cNvPicPr>
            <a:picLocks noChangeAspect="1"/>
          </p:cNvPicPr>
          <p:nvPr/>
        </p:nvPicPr>
        <p:blipFill>
          <a:blip r:embed="rId2"/>
          <a:stretch>
            <a:fillRect/>
          </a:stretch>
        </p:blipFill>
        <p:spPr>
          <a:xfrm>
            <a:off x="680321" y="4473374"/>
            <a:ext cx="7772400" cy="2059506"/>
          </a:xfrm>
          <a:prstGeom prst="rect">
            <a:avLst/>
          </a:prstGeom>
        </p:spPr>
      </p:pic>
    </p:spTree>
    <p:extLst>
      <p:ext uri="{BB962C8B-B14F-4D97-AF65-F5344CB8AC3E}">
        <p14:creationId xmlns:p14="http://schemas.microsoft.com/office/powerpoint/2010/main" val="4055232915"/>
      </p:ext>
    </p:extLst>
  </p:cSld>
  <p:clrMapOvr>
    <a:masterClrMapping/>
  </p:clrMapOvr>
</p:sld>
</file>

<file path=ppt/theme/theme1.xml><?xml version="1.0" encoding="utf-8"?>
<a:theme xmlns:a="http://schemas.openxmlformats.org/drawingml/2006/main" name="Berlí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Berlín</Template>
  <TotalTime>1394</TotalTime>
  <Words>1637</Words>
  <Application>Microsoft Macintosh PowerPoint</Application>
  <PresentationFormat>Panorámica</PresentationFormat>
  <Paragraphs>183</Paragraphs>
  <Slides>21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21</vt:i4>
      </vt:variant>
    </vt:vector>
  </HeadingPairs>
  <TitlesOfParts>
    <vt:vector size="28" baseType="lpstr">
      <vt:lpstr>Arial</vt:lpstr>
      <vt:lpstr>Calibri</vt:lpstr>
      <vt:lpstr>Helvetica</vt:lpstr>
      <vt:lpstr>Manrope</vt:lpstr>
      <vt:lpstr>Trebuchet MS</vt:lpstr>
      <vt:lpstr>var(--jp-code-font-family)</vt:lpstr>
      <vt:lpstr>Berlín</vt:lpstr>
      <vt:lpstr>Modelo predictivo para identificar la probabilidad de Churn</vt:lpstr>
      <vt:lpstr>Desarrollo Técnico</vt:lpstr>
      <vt:lpstr>Visión general del conjunto de datos</vt:lpstr>
      <vt:lpstr>EDA</vt:lpstr>
      <vt:lpstr>Valores Nulos</vt:lpstr>
      <vt:lpstr>Valores Nulos</vt:lpstr>
      <vt:lpstr>Ingeniería y Transformación de Datos</vt:lpstr>
      <vt:lpstr>Ingeniería y Transformación de Datos</vt:lpstr>
      <vt:lpstr>Ingeniería y Transformación de Datos</vt:lpstr>
      <vt:lpstr>Ingeniería y Transformación de Datos</vt:lpstr>
      <vt:lpstr>Ingeniería y Transformación de Datos</vt:lpstr>
      <vt:lpstr>Ingeniería y Transformación de Datos</vt:lpstr>
      <vt:lpstr>Ingeniería y Transformación de Datos</vt:lpstr>
      <vt:lpstr>Construcción de modelos</vt:lpstr>
      <vt:lpstr>Modelo Seleccionado</vt:lpstr>
      <vt:lpstr>Desarrollo estrategico</vt:lpstr>
      <vt:lpstr>Visión general del negocio y la plan estrategico de ciencia datos</vt:lpstr>
      <vt:lpstr>Visión general del negocio y la plan estrategico de ciencia datos</vt:lpstr>
      <vt:lpstr>Ejemplo de uso del modelo Churn con la estrategia comercial</vt:lpstr>
      <vt:lpstr>Ejemplo de uso del modelo Churn con la estrategia comercial</vt:lpstr>
      <vt:lpstr>P&amp;Q</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Modelado Predictivo para Solicitudes de Tarjetas de Crédito</dc:title>
  <dc:creator>Microsoft Office User</dc:creator>
  <cp:lastModifiedBy>Microsoft Office User</cp:lastModifiedBy>
  <cp:revision>2</cp:revision>
  <dcterms:created xsi:type="dcterms:W3CDTF">2025-03-31T23:24:21Z</dcterms:created>
  <dcterms:modified xsi:type="dcterms:W3CDTF">2025-05-05T10:11:59Z</dcterms:modified>
</cp:coreProperties>
</file>