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Lst>
  <p:sldSz cx="18288000" cy="10287000"/>
  <p:notesSz cx="6858000" cy="9144000"/>
  <p:embeddedFontLst>
    <p:embeddedFont>
      <p:font typeface="Anonymous Pro" charset="1" panose="02060609030202000504"/>
      <p:regular r:id="rId6"/>
    </p:embeddedFont>
    <p:embeddedFont>
      <p:font typeface="Anonymous Pro Bold" charset="1" panose="02060809030202000504"/>
      <p:regular r:id="rId7"/>
    </p:embeddedFont>
    <p:embeddedFont>
      <p:font typeface="Anonymous Pro Italics" charset="1" panose="02060609030202000504"/>
      <p:regular r:id="rId8"/>
    </p:embeddedFont>
    <p:embeddedFont>
      <p:font typeface="Anonymous Pro Bold Italics" charset="1" panose="02060809030202000504"/>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28" Target="slides/slide15.xml" Type="http://schemas.openxmlformats.org/officeDocument/2006/relationships/slide"/><Relationship Id="rId29" Target="slides/slide16.xml" Type="http://schemas.openxmlformats.org/officeDocument/2006/relationships/slide"/><Relationship Id="rId3" Target="viewProps.xml" Type="http://schemas.openxmlformats.org/officeDocument/2006/relationships/viewProps"/><Relationship Id="rId30" Target="slides/slide17.xml" Type="http://schemas.openxmlformats.org/officeDocument/2006/relationships/slide"/><Relationship Id="rId31" Target="slides/slide1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https://proxiesapi.com/articles/downloading-files-in-python-with-aiohttp#:~:text=Downloading%20a%20File&amp;text=We%20create%20an%20aiohttp.,it%20directly%20to%20a%20file." TargetMode="External" Type="http://schemas.openxmlformats.org/officeDocument/2006/relationships/hyperlink"/><Relationship Id="rId2" Target="https://medium.com/@suryanshshrivastava_75738/concurrency-asynchronous-programming-and-multithreading-724340dec4df#:~:text=Concurrency%20vs.,is%20waiting%20for%20some%20resource" TargetMode="External" Type="http://schemas.openxmlformats.org/officeDocument/2006/relationships/hyperlink"/><Relationship Id="rId3" Target="https://www.analyticsvidhya.com/blog/2023/08/exploring-multithreading-concurrency-and-parallel-execution-in-python/" TargetMode="External" Type="http://schemas.openxmlformats.org/officeDocument/2006/relationships/hyperlink"/><Relationship Id="rId4" Target="https://www.geeksforgeeks.org/multithreading-python-set-1/" TargetMode="External" Type="http://schemas.openxmlformats.org/officeDocument/2006/relationships/hyperlink"/><Relationship Id="rId5" Target="https://www.educative.io/answers/how-to-create-an-asyncio-task" TargetMode="External" Type="http://schemas.openxmlformats.org/officeDocument/2006/relationships/hyperlink"/><Relationship Id="rId6" Target="https://www.scaler.com/topics/golang/mutex-in-golang/" TargetMode="External" Type="http://schemas.openxmlformats.org/officeDocument/2006/relationships/hyperlink"/><Relationship Id="rId7" Target="https://earthly.dev/blog/concurrency-in-go/" TargetMode="External" Type="http://schemas.openxmlformats.org/officeDocument/2006/relationships/hyperlink"/><Relationship Id="rId8" Target="https://medium.com/@mansha99/concurrency-in-python-threads-and-locks-8daed86e92e6#:~:text=Concurrency%20is%20a%20mechanism%20that,Task1%20has%20completed%20its%20execution" TargetMode="External" Type="http://schemas.openxmlformats.org/officeDocument/2006/relationships/hyperlink"/><Relationship Id="rId9" Target="https://realpython.com/async-io-python/" TargetMode="External" Type="http://schemas.openxmlformats.org/officeDocument/2006/relationships/hyperlink"/></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5965626" y="7859590"/>
            <a:ext cx="5266205" cy="5429078"/>
          </a:xfrm>
          <a:custGeom>
            <a:avLst/>
            <a:gdLst/>
            <a:ahLst/>
            <a:cxnLst/>
            <a:rect r="r" b="b" t="t" l="l"/>
            <a:pathLst>
              <a:path h="5429078" w="5266205">
                <a:moveTo>
                  <a:pt x="0" y="0"/>
                </a:moveTo>
                <a:lnTo>
                  <a:pt x="5266205" y="0"/>
                </a:lnTo>
                <a:lnTo>
                  <a:pt x="5266205" y="5429077"/>
                </a:lnTo>
                <a:lnTo>
                  <a:pt x="0" y="5429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3391323" y="-2845521"/>
            <a:ext cx="5266205" cy="5429078"/>
          </a:xfrm>
          <a:custGeom>
            <a:avLst/>
            <a:gdLst/>
            <a:ahLst/>
            <a:cxnLst/>
            <a:rect r="r" b="b" t="t" l="l"/>
            <a:pathLst>
              <a:path h="5429078" w="5266205">
                <a:moveTo>
                  <a:pt x="0" y="0"/>
                </a:moveTo>
                <a:lnTo>
                  <a:pt x="5266206" y="0"/>
                </a:lnTo>
                <a:lnTo>
                  <a:pt x="5266206" y="5429077"/>
                </a:lnTo>
                <a:lnTo>
                  <a:pt x="0" y="5429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29124" y="5581088"/>
            <a:ext cx="4277665" cy="4170500"/>
          </a:xfrm>
          <a:custGeom>
            <a:avLst/>
            <a:gdLst/>
            <a:ahLst/>
            <a:cxnLst/>
            <a:rect r="r" b="b" t="t" l="l"/>
            <a:pathLst>
              <a:path h="4170500" w="4277665">
                <a:moveTo>
                  <a:pt x="0" y="0"/>
                </a:moveTo>
                <a:lnTo>
                  <a:pt x="4277665" y="0"/>
                </a:lnTo>
                <a:lnTo>
                  <a:pt x="4277665" y="4170500"/>
                </a:lnTo>
                <a:lnTo>
                  <a:pt x="0" y="4170500"/>
                </a:lnTo>
                <a:lnTo>
                  <a:pt x="0" y="0"/>
                </a:lnTo>
                <a:close/>
              </a:path>
            </a:pathLst>
          </a:custGeom>
          <a:blipFill>
            <a:blip r:embed="rId4"/>
            <a:stretch>
              <a:fillRect l="0" t="-1284" r="0" b="-1284"/>
            </a:stretch>
          </a:blipFill>
        </p:spPr>
      </p:sp>
      <p:sp>
        <p:nvSpPr>
          <p:cNvPr name="TextBox 5" id="5"/>
          <p:cNvSpPr txBox="true"/>
          <p:nvPr/>
        </p:nvSpPr>
        <p:spPr>
          <a:xfrm rot="0">
            <a:off x="3741412" y="3990975"/>
            <a:ext cx="10805175" cy="2543175"/>
          </a:xfrm>
          <a:prstGeom prst="rect">
            <a:avLst/>
          </a:prstGeom>
        </p:spPr>
        <p:txBody>
          <a:bodyPr anchor="t" rtlCol="false" tIns="0" lIns="0" bIns="0" rIns="0">
            <a:spAutoFit/>
          </a:bodyPr>
          <a:lstStyle/>
          <a:p>
            <a:pPr algn="ctr">
              <a:lnSpc>
                <a:spcPts val="9690"/>
              </a:lnSpc>
            </a:pPr>
            <a:r>
              <a:rPr lang="en-US" sz="10200" spc="102">
                <a:solidFill>
                  <a:srgbClr val="FFE873"/>
                </a:solidFill>
                <a:latin typeface="Anonymous Pro Bold"/>
              </a:rPr>
              <a:t>CONCURRENCY IN PYTHON</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306998"/>
        </a:solidFill>
      </p:bgPr>
    </p:bg>
    <p:spTree>
      <p:nvGrpSpPr>
        <p:cNvPr id="1" name=""/>
        <p:cNvGrpSpPr/>
        <p:nvPr/>
      </p:nvGrpSpPr>
      <p:grpSpPr>
        <a:xfrm>
          <a:off x="0" y="0"/>
          <a:ext cx="0" cy="0"/>
          <a:chOff x="0" y="0"/>
          <a:chExt cx="0" cy="0"/>
        </a:xfrm>
      </p:grpSpPr>
      <p:sp>
        <p:nvSpPr>
          <p:cNvPr name="AutoShape 2" id="2"/>
          <p:cNvSpPr/>
          <p:nvPr/>
        </p:nvSpPr>
        <p:spPr>
          <a:xfrm rot="0">
            <a:off x="1028700" y="1028700"/>
            <a:ext cx="3813787" cy="7050668"/>
          </a:xfrm>
          <a:prstGeom prst="rect">
            <a:avLst/>
          </a:prstGeom>
          <a:solidFill>
            <a:srgbClr val="FFE873"/>
          </a:solidFill>
          <a:ln w="28575" cap="sq">
            <a:solidFill>
              <a:srgbClr val="000000"/>
            </a:solidFill>
            <a:prstDash val="solid"/>
            <a:miter/>
          </a:ln>
        </p:spPr>
      </p:sp>
      <p:sp>
        <p:nvSpPr>
          <p:cNvPr name="AutoShape 3" id="3"/>
          <p:cNvSpPr/>
          <p:nvPr/>
        </p:nvSpPr>
        <p:spPr>
          <a:xfrm rot="0">
            <a:off x="13445513" y="2207632"/>
            <a:ext cx="3813787" cy="7050668"/>
          </a:xfrm>
          <a:prstGeom prst="rect">
            <a:avLst/>
          </a:prstGeom>
          <a:solidFill>
            <a:srgbClr val="FFE873"/>
          </a:solidFill>
          <a:ln w="28575" cap="sq">
            <a:solidFill>
              <a:srgbClr val="000000"/>
            </a:solidFill>
            <a:prstDash val="solid"/>
            <a:miter/>
          </a:ln>
        </p:spPr>
      </p:sp>
      <p:sp>
        <p:nvSpPr>
          <p:cNvPr name="AutoShape 4" id="4"/>
          <p:cNvSpPr/>
          <p:nvPr/>
        </p:nvSpPr>
        <p:spPr>
          <a:xfrm rot="0">
            <a:off x="9306575" y="1028700"/>
            <a:ext cx="3813787" cy="7050668"/>
          </a:xfrm>
          <a:prstGeom prst="rect">
            <a:avLst/>
          </a:prstGeom>
          <a:solidFill>
            <a:srgbClr val="FFE873"/>
          </a:solidFill>
          <a:ln w="28575" cap="sq">
            <a:solidFill>
              <a:srgbClr val="000000"/>
            </a:solidFill>
            <a:prstDash val="solid"/>
            <a:miter/>
          </a:ln>
        </p:spPr>
      </p:sp>
      <p:sp>
        <p:nvSpPr>
          <p:cNvPr name="AutoShape 5" id="5"/>
          <p:cNvSpPr/>
          <p:nvPr/>
        </p:nvSpPr>
        <p:spPr>
          <a:xfrm rot="0">
            <a:off x="5167638" y="2207632"/>
            <a:ext cx="3813787" cy="7050668"/>
          </a:xfrm>
          <a:prstGeom prst="rect">
            <a:avLst/>
          </a:prstGeom>
          <a:solidFill>
            <a:srgbClr val="FFE873"/>
          </a:solidFill>
          <a:ln w="28575" cap="sq">
            <a:solidFill>
              <a:srgbClr val="000000"/>
            </a:solidFill>
            <a:prstDash val="solid"/>
            <a:miter/>
          </a:ln>
        </p:spPr>
      </p:sp>
      <p:sp>
        <p:nvSpPr>
          <p:cNvPr name="TextBox 6" id="6"/>
          <p:cNvSpPr txBox="true"/>
          <p:nvPr/>
        </p:nvSpPr>
        <p:spPr>
          <a:xfrm rot="0">
            <a:off x="1477879" y="1633430"/>
            <a:ext cx="3032533" cy="556895"/>
          </a:xfrm>
          <a:prstGeom prst="rect">
            <a:avLst/>
          </a:prstGeom>
        </p:spPr>
        <p:txBody>
          <a:bodyPr anchor="t" rtlCol="false" tIns="0" lIns="0" bIns="0" rIns="0">
            <a:spAutoFit/>
          </a:bodyPr>
          <a:lstStyle/>
          <a:p>
            <a:pPr>
              <a:lnSpc>
                <a:spcPts val="4420"/>
              </a:lnSpc>
            </a:pPr>
            <a:r>
              <a:rPr lang="en-US" sz="3400" spc="272">
                <a:solidFill>
                  <a:srgbClr val="2D1674"/>
                </a:solidFill>
                <a:latin typeface="Anonymous Pro"/>
              </a:rPr>
              <a:t>SUBROUTINES</a:t>
            </a:r>
          </a:p>
        </p:txBody>
      </p:sp>
      <p:sp>
        <p:nvSpPr>
          <p:cNvPr name="TextBox 7" id="7"/>
          <p:cNvSpPr txBox="true"/>
          <p:nvPr/>
        </p:nvSpPr>
        <p:spPr>
          <a:xfrm rot="0">
            <a:off x="1477879" y="2564390"/>
            <a:ext cx="3032533" cy="3949065"/>
          </a:xfrm>
          <a:prstGeom prst="rect">
            <a:avLst/>
          </a:prstGeom>
        </p:spPr>
        <p:txBody>
          <a:bodyPr anchor="t" rtlCol="false" tIns="0" lIns="0" bIns="0" rIns="0">
            <a:spAutoFit/>
          </a:bodyPr>
          <a:lstStyle/>
          <a:p>
            <a:pPr algn="ctr">
              <a:lnSpc>
                <a:spcPts val="3900"/>
              </a:lnSpc>
            </a:pPr>
            <a:r>
              <a:rPr lang="en-US" sz="2600" spc="26">
                <a:solidFill>
                  <a:srgbClr val="2D1674"/>
                </a:solidFill>
                <a:latin typeface="Anonymous Pro"/>
              </a:rPr>
              <a:t>A subroutine is a reusable block of code which performs a specific task. It is also called function or method.</a:t>
            </a:r>
          </a:p>
        </p:txBody>
      </p:sp>
      <p:grpSp>
        <p:nvGrpSpPr>
          <p:cNvPr name="Group 8" id="8"/>
          <p:cNvGrpSpPr/>
          <p:nvPr/>
        </p:nvGrpSpPr>
        <p:grpSpPr>
          <a:xfrm rot="0">
            <a:off x="9832559" y="1394884"/>
            <a:ext cx="2761819" cy="6318300"/>
            <a:chOff x="0" y="0"/>
            <a:chExt cx="3682425" cy="8424400"/>
          </a:xfrm>
        </p:grpSpPr>
        <p:sp>
          <p:nvSpPr>
            <p:cNvPr name="TextBox 9" id="9"/>
            <p:cNvSpPr txBox="true"/>
            <p:nvPr/>
          </p:nvSpPr>
          <p:spPr>
            <a:xfrm rot="0">
              <a:off x="0" y="-47625"/>
              <a:ext cx="3682425" cy="726652"/>
            </a:xfrm>
            <a:prstGeom prst="rect">
              <a:avLst/>
            </a:prstGeom>
          </p:spPr>
          <p:txBody>
            <a:bodyPr anchor="t" rtlCol="false" tIns="0" lIns="0" bIns="0" rIns="0">
              <a:spAutoFit/>
            </a:bodyPr>
            <a:lstStyle/>
            <a:p>
              <a:pPr algn="ctr">
                <a:lnSpc>
                  <a:spcPts val="4420"/>
                </a:lnSpc>
              </a:pPr>
              <a:r>
                <a:rPr lang="en-US" sz="3400" spc="272">
                  <a:solidFill>
                    <a:srgbClr val="2D1674"/>
                  </a:solidFill>
                  <a:latin typeface="Anonymous Pro"/>
                </a:rPr>
                <a:t>TASKS</a:t>
              </a:r>
            </a:p>
          </p:txBody>
        </p:sp>
        <p:sp>
          <p:nvSpPr>
            <p:cNvPr name="TextBox 10" id="10"/>
            <p:cNvSpPr txBox="true"/>
            <p:nvPr/>
          </p:nvSpPr>
          <p:spPr>
            <a:xfrm rot="0">
              <a:off x="0" y="1206355"/>
              <a:ext cx="3682425" cy="7218045"/>
            </a:xfrm>
            <a:prstGeom prst="rect">
              <a:avLst/>
            </a:prstGeom>
          </p:spPr>
          <p:txBody>
            <a:bodyPr anchor="t" rtlCol="false" tIns="0" lIns="0" bIns="0" rIns="0">
              <a:spAutoFit/>
            </a:bodyPr>
            <a:lstStyle/>
            <a:p>
              <a:pPr algn="ctr">
                <a:lnSpc>
                  <a:spcPts val="3900"/>
                </a:lnSpc>
              </a:pPr>
              <a:r>
                <a:rPr lang="en-US" sz="2600" spc="26">
                  <a:solidFill>
                    <a:srgbClr val="2D1674"/>
                  </a:solidFill>
                  <a:latin typeface="Anonymous Pro"/>
                </a:rPr>
                <a:t>Tasks are a convenient way to manage multiple coroutines running concurrently, allowing us to track their progress and handle errors. </a:t>
              </a:r>
            </a:p>
          </p:txBody>
        </p:sp>
      </p:grpSp>
      <p:grpSp>
        <p:nvGrpSpPr>
          <p:cNvPr name="Group 11" id="11"/>
          <p:cNvGrpSpPr/>
          <p:nvPr/>
        </p:nvGrpSpPr>
        <p:grpSpPr>
          <a:xfrm rot="0">
            <a:off x="5495064" y="2569979"/>
            <a:ext cx="3158934" cy="6304960"/>
            <a:chOff x="0" y="0"/>
            <a:chExt cx="4211913" cy="8406613"/>
          </a:xfrm>
        </p:grpSpPr>
        <p:sp>
          <p:nvSpPr>
            <p:cNvPr name="TextBox 12" id="12"/>
            <p:cNvSpPr txBox="true"/>
            <p:nvPr/>
          </p:nvSpPr>
          <p:spPr>
            <a:xfrm rot="0">
              <a:off x="0" y="-38100"/>
              <a:ext cx="4211913" cy="707779"/>
            </a:xfrm>
            <a:prstGeom prst="rect">
              <a:avLst/>
            </a:prstGeom>
          </p:spPr>
          <p:txBody>
            <a:bodyPr anchor="t" rtlCol="false" tIns="0" lIns="0" bIns="0" rIns="0">
              <a:spAutoFit/>
            </a:bodyPr>
            <a:lstStyle/>
            <a:p>
              <a:pPr algn="ctr">
                <a:lnSpc>
                  <a:spcPts val="4359"/>
                </a:lnSpc>
              </a:pPr>
              <a:r>
                <a:rPr lang="en-US" sz="3353" spc="268">
                  <a:solidFill>
                    <a:srgbClr val="2D1674"/>
                  </a:solidFill>
                  <a:latin typeface="Anonymous Pro"/>
                </a:rPr>
                <a:t>COROUTINES</a:t>
              </a:r>
            </a:p>
          </p:txBody>
        </p:sp>
        <p:sp>
          <p:nvSpPr>
            <p:cNvPr name="TextBox 13" id="13"/>
            <p:cNvSpPr txBox="true"/>
            <p:nvPr/>
          </p:nvSpPr>
          <p:spPr>
            <a:xfrm rot="0">
              <a:off x="0" y="1188568"/>
              <a:ext cx="4211913" cy="7218045"/>
            </a:xfrm>
            <a:prstGeom prst="rect">
              <a:avLst/>
            </a:prstGeom>
          </p:spPr>
          <p:txBody>
            <a:bodyPr anchor="t" rtlCol="false" tIns="0" lIns="0" bIns="0" rIns="0">
              <a:spAutoFit/>
            </a:bodyPr>
            <a:lstStyle/>
            <a:p>
              <a:pPr marL="561341" indent="-280670" lvl="1">
                <a:lnSpc>
                  <a:spcPts val="3900"/>
                </a:lnSpc>
                <a:buFont typeface="Arial"/>
                <a:buChar char="•"/>
              </a:pPr>
              <a:r>
                <a:rPr lang="en-US" sz="2600" spc="26">
                  <a:solidFill>
                    <a:srgbClr val="2D1674"/>
                  </a:solidFill>
                  <a:latin typeface="Anonymous Pro"/>
                </a:rPr>
                <a:t>Used in asynchronous programming</a:t>
              </a:r>
            </a:p>
            <a:p>
              <a:pPr marL="561341" indent="-280670" lvl="1">
                <a:lnSpc>
                  <a:spcPts val="3900"/>
                </a:lnSpc>
                <a:buFont typeface="Arial"/>
                <a:buChar char="•"/>
              </a:pPr>
              <a:r>
                <a:rPr lang="en-US" sz="2600" spc="26">
                  <a:solidFill>
                    <a:srgbClr val="2D1674"/>
                  </a:solidFill>
                  <a:latin typeface="Anonymous Pro"/>
                </a:rPr>
                <a:t>Give away control when idle in order to enable multiple tasks to run simultaneously.</a:t>
              </a:r>
            </a:p>
          </p:txBody>
        </p:sp>
      </p:grpSp>
      <p:grpSp>
        <p:nvGrpSpPr>
          <p:cNvPr name="Group 14" id="14"/>
          <p:cNvGrpSpPr/>
          <p:nvPr/>
        </p:nvGrpSpPr>
        <p:grpSpPr>
          <a:xfrm rot="0">
            <a:off x="13971497" y="2871259"/>
            <a:ext cx="2761819" cy="5823000"/>
            <a:chOff x="0" y="0"/>
            <a:chExt cx="3682425" cy="7764000"/>
          </a:xfrm>
        </p:grpSpPr>
        <p:sp>
          <p:nvSpPr>
            <p:cNvPr name="TextBox 15" id="15"/>
            <p:cNvSpPr txBox="true"/>
            <p:nvPr/>
          </p:nvSpPr>
          <p:spPr>
            <a:xfrm rot="0">
              <a:off x="0" y="-47625"/>
              <a:ext cx="3682425" cy="726652"/>
            </a:xfrm>
            <a:prstGeom prst="rect">
              <a:avLst/>
            </a:prstGeom>
          </p:spPr>
          <p:txBody>
            <a:bodyPr anchor="t" rtlCol="false" tIns="0" lIns="0" bIns="0" rIns="0">
              <a:spAutoFit/>
            </a:bodyPr>
            <a:lstStyle/>
            <a:p>
              <a:pPr algn="ctr">
                <a:lnSpc>
                  <a:spcPts val="4420"/>
                </a:lnSpc>
              </a:pPr>
              <a:r>
                <a:rPr lang="en-US" sz="3400" spc="272">
                  <a:solidFill>
                    <a:srgbClr val="2D1674"/>
                  </a:solidFill>
                  <a:latin typeface="Anonymous Pro"/>
                </a:rPr>
                <a:t>EVENT LOOP</a:t>
              </a:r>
            </a:p>
          </p:txBody>
        </p:sp>
        <p:sp>
          <p:nvSpPr>
            <p:cNvPr name="TextBox 16" id="16"/>
            <p:cNvSpPr txBox="true"/>
            <p:nvPr/>
          </p:nvSpPr>
          <p:spPr>
            <a:xfrm rot="0">
              <a:off x="0" y="1206355"/>
              <a:ext cx="3682425" cy="6557645"/>
            </a:xfrm>
            <a:prstGeom prst="rect">
              <a:avLst/>
            </a:prstGeom>
          </p:spPr>
          <p:txBody>
            <a:bodyPr anchor="t" rtlCol="false" tIns="0" lIns="0" bIns="0" rIns="0">
              <a:spAutoFit/>
            </a:bodyPr>
            <a:lstStyle/>
            <a:p>
              <a:pPr algn="ctr">
                <a:lnSpc>
                  <a:spcPts val="3900"/>
                </a:lnSpc>
              </a:pPr>
              <a:r>
                <a:rPr lang="en-US" sz="2600" spc="26">
                  <a:solidFill>
                    <a:srgbClr val="2D1674"/>
                  </a:solidFill>
                  <a:latin typeface="Anonymous Pro"/>
                </a:rPr>
                <a:t>It manages and distributes the execution of multiple tasks. It runs continuously to check and execute tasks or events concurrently.</a:t>
              </a:r>
            </a:p>
          </p:txBody>
        </p:sp>
      </p:grpSp>
      <p:grpSp>
        <p:nvGrpSpPr>
          <p:cNvPr name="Group 17" id="17"/>
          <p:cNvGrpSpPr/>
          <p:nvPr/>
        </p:nvGrpSpPr>
        <p:grpSpPr>
          <a:xfrm rot="-10800000">
            <a:off x="14244277" y="-1182120"/>
            <a:ext cx="2216258" cy="2863175"/>
            <a:chOff x="0" y="0"/>
            <a:chExt cx="4842510" cy="6256020"/>
          </a:xfrm>
        </p:grpSpPr>
        <p:sp>
          <p:nvSpPr>
            <p:cNvPr name="Freeform 18" id="18"/>
            <p:cNvSpPr/>
            <p:nvPr/>
          </p:nvSpPr>
          <p:spPr>
            <a:xfrm flipH="false" flipV="false" rot="0">
              <a:off x="29210" y="12700"/>
              <a:ext cx="4775200" cy="6209030"/>
            </a:xfrm>
            <a:custGeom>
              <a:avLst/>
              <a:gdLst/>
              <a:ahLst/>
              <a:cxnLst/>
              <a:rect r="r" b="b" t="t" l="l"/>
              <a:pathLst>
                <a:path h="6209030" w="477520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grpSp>
        <p:nvGrpSpPr>
          <p:cNvPr name="Group 19" id="19"/>
          <p:cNvGrpSpPr/>
          <p:nvPr/>
        </p:nvGrpSpPr>
        <p:grpSpPr>
          <a:xfrm rot="-10800000">
            <a:off x="5966402" y="-1182120"/>
            <a:ext cx="2216258" cy="2863175"/>
            <a:chOff x="0" y="0"/>
            <a:chExt cx="4842510" cy="6256020"/>
          </a:xfrm>
        </p:grpSpPr>
        <p:sp>
          <p:nvSpPr>
            <p:cNvPr name="Freeform 20" id="20"/>
            <p:cNvSpPr/>
            <p:nvPr/>
          </p:nvSpPr>
          <p:spPr>
            <a:xfrm flipH="false" flipV="false" rot="0">
              <a:off x="29210" y="12700"/>
              <a:ext cx="4775200" cy="6209030"/>
            </a:xfrm>
            <a:custGeom>
              <a:avLst/>
              <a:gdLst/>
              <a:ahLst/>
              <a:cxnLst/>
              <a:rect r="r" b="b" t="t" l="l"/>
              <a:pathLst>
                <a:path h="6209030" w="477520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grpSp>
        <p:nvGrpSpPr>
          <p:cNvPr name="Group 21" id="21"/>
          <p:cNvGrpSpPr/>
          <p:nvPr/>
        </p:nvGrpSpPr>
        <p:grpSpPr>
          <a:xfrm rot="0">
            <a:off x="1827464" y="8402331"/>
            <a:ext cx="2216258" cy="2863175"/>
            <a:chOff x="0" y="0"/>
            <a:chExt cx="4842510" cy="6256020"/>
          </a:xfrm>
        </p:grpSpPr>
        <p:sp>
          <p:nvSpPr>
            <p:cNvPr name="Freeform 22" id="22"/>
            <p:cNvSpPr/>
            <p:nvPr/>
          </p:nvSpPr>
          <p:spPr>
            <a:xfrm flipH="false" flipV="false" rot="0">
              <a:off x="29210" y="12700"/>
              <a:ext cx="4775200" cy="6209030"/>
            </a:xfrm>
            <a:custGeom>
              <a:avLst/>
              <a:gdLst/>
              <a:ahLst/>
              <a:cxnLst/>
              <a:rect r="r" b="b" t="t" l="l"/>
              <a:pathLst>
                <a:path h="6209030" w="477520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grpSp>
        <p:nvGrpSpPr>
          <p:cNvPr name="Group 23" id="23"/>
          <p:cNvGrpSpPr/>
          <p:nvPr/>
        </p:nvGrpSpPr>
        <p:grpSpPr>
          <a:xfrm rot="0">
            <a:off x="10105340" y="8402331"/>
            <a:ext cx="2216258" cy="2863175"/>
            <a:chOff x="0" y="0"/>
            <a:chExt cx="4842510" cy="6256020"/>
          </a:xfrm>
        </p:grpSpPr>
        <p:sp>
          <p:nvSpPr>
            <p:cNvPr name="Freeform 24" id="24"/>
            <p:cNvSpPr/>
            <p:nvPr/>
          </p:nvSpPr>
          <p:spPr>
            <a:xfrm flipH="false" flipV="false" rot="0">
              <a:off x="29210" y="12700"/>
              <a:ext cx="4775200" cy="6209030"/>
            </a:xfrm>
            <a:custGeom>
              <a:avLst/>
              <a:gdLst/>
              <a:ahLst/>
              <a:cxnLst/>
              <a:rect r="r" b="b" t="t" l="l"/>
              <a:pathLst>
                <a:path h="6209030" w="477520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Freeform 2" id="2"/>
          <p:cNvSpPr/>
          <p:nvPr/>
        </p:nvSpPr>
        <p:spPr>
          <a:xfrm flipH="false" flipV="false" rot="0">
            <a:off x="723568" y="689001"/>
            <a:ext cx="8420432" cy="8828792"/>
          </a:xfrm>
          <a:custGeom>
            <a:avLst/>
            <a:gdLst/>
            <a:ahLst/>
            <a:cxnLst/>
            <a:rect r="r" b="b" t="t" l="l"/>
            <a:pathLst>
              <a:path h="8828792" w="8420432">
                <a:moveTo>
                  <a:pt x="0" y="0"/>
                </a:moveTo>
                <a:lnTo>
                  <a:pt x="8420432" y="0"/>
                </a:lnTo>
                <a:lnTo>
                  <a:pt x="8420432" y="8828792"/>
                </a:lnTo>
                <a:lnTo>
                  <a:pt x="0" y="8828792"/>
                </a:lnTo>
                <a:lnTo>
                  <a:pt x="0" y="0"/>
                </a:lnTo>
                <a:close/>
              </a:path>
            </a:pathLst>
          </a:custGeom>
          <a:blipFill>
            <a:blip r:embed="rId2"/>
            <a:stretch>
              <a:fillRect l="-5880" t="0" r="-6720" b="0"/>
            </a:stretch>
          </a:blipFill>
        </p:spPr>
      </p:sp>
      <p:sp>
        <p:nvSpPr>
          <p:cNvPr name="Freeform 3" id="3"/>
          <p:cNvSpPr/>
          <p:nvPr/>
        </p:nvSpPr>
        <p:spPr>
          <a:xfrm flipH="false" flipV="false" rot="0">
            <a:off x="10338764" y="410635"/>
            <a:ext cx="5743974" cy="9465731"/>
          </a:xfrm>
          <a:custGeom>
            <a:avLst/>
            <a:gdLst/>
            <a:ahLst/>
            <a:cxnLst/>
            <a:rect r="r" b="b" t="t" l="l"/>
            <a:pathLst>
              <a:path h="9465731" w="5743974">
                <a:moveTo>
                  <a:pt x="0" y="0"/>
                </a:moveTo>
                <a:lnTo>
                  <a:pt x="5743974" y="0"/>
                </a:lnTo>
                <a:lnTo>
                  <a:pt x="5743974" y="9465730"/>
                </a:lnTo>
                <a:lnTo>
                  <a:pt x="0" y="9465730"/>
                </a:lnTo>
                <a:lnTo>
                  <a:pt x="0" y="0"/>
                </a:lnTo>
                <a:close/>
              </a:path>
            </a:pathLst>
          </a:custGeom>
          <a:blipFill>
            <a:blip r:embed="rId3"/>
            <a:stretch>
              <a:fillRect l="-6350" t="-7928" r="-6747" b="-7928"/>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Freeform 2" id="2"/>
          <p:cNvSpPr/>
          <p:nvPr/>
        </p:nvSpPr>
        <p:spPr>
          <a:xfrm flipH="false" flipV="false" rot="0">
            <a:off x="1474808" y="696176"/>
            <a:ext cx="8302151" cy="8894648"/>
          </a:xfrm>
          <a:custGeom>
            <a:avLst/>
            <a:gdLst/>
            <a:ahLst/>
            <a:cxnLst/>
            <a:rect r="r" b="b" t="t" l="l"/>
            <a:pathLst>
              <a:path h="8894648" w="8302151">
                <a:moveTo>
                  <a:pt x="0" y="0"/>
                </a:moveTo>
                <a:lnTo>
                  <a:pt x="8302151" y="0"/>
                </a:lnTo>
                <a:lnTo>
                  <a:pt x="8302151" y="8894648"/>
                </a:lnTo>
                <a:lnTo>
                  <a:pt x="0" y="8894648"/>
                </a:lnTo>
                <a:lnTo>
                  <a:pt x="0" y="0"/>
                </a:lnTo>
                <a:close/>
              </a:path>
            </a:pathLst>
          </a:custGeom>
          <a:blipFill>
            <a:blip r:embed="rId2"/>
            <a:stretch>
              <a:fillRect l="-6196" t="0" r="-5633" b="0"/>
            </a:stretch>
          </a:blipFill>
        </p:spPr>
      </p:sp>
      <p:sp>
        <p:nvSpPr>
          <p:cNvPr name="Freeform 3" id="3"/>
          <p:cNvSpPr/>
          <p:nvPr/>
        </p:nvSpPr>
        <p:spPr>
          <a:xfrm flipH="false" flipV="false" rot="0">
            <a:off x="11052576" y="109466"/>
            <a:ext cx="5686793" cy="10068068"/>
          </a:xfrm>
          <a:custGeom>
            <a:avLst/>
            <a:gdLst/>
            <a:ahLst/>
            <a:cxnLst/>
            <a:rect r="r" b="b" t="t" l="l"/>
            <a:pathLst>
              <a:path h="10068068" w="5686793">
                <a:moveTo>
                  <a:pt x="0" y="0"/>
                </a:moveTo>
                <a:lnTo>
                  <a:pt x="5686793" y="0"/>
                </a:lnTo>
                <a:lnTo>
                  <a:pt x="5686793" y="10068068"/>
                </a:lnTo>
                <a:lnTo>
                  <a:pt x="0" y="10068068"/>
                </a:lnTo>
                <a:lnTo>
                  <a:pt x="0" y="0"/>
                </a:lnTo>
                <a:close/>
              </a:path>
            </a:pathLst>
          </a:custGeom>
          <a:blipFill>
            <a:blip r:embed="rId3"/>
            <a:stretch>
              <a:fillRect l="-8530" t="-6584" r="-10154" b="-6584"/>
            </a:stretch>
          </a:blipFill>
        </p:spPr>
      </p:sp>
    </p:spTree>
  </p:cSld>
  <p:clrMapOvr>
    <a:masterClrMapping/>
  </p:clrMapOvr>
</p:sld>
</file>

<file path=ppt/slides/slide13.xml><?xml version="1.0" encoding="utf-8"?>
<p:sld xmlns:p="http://schemas.openxmlformats.org/presentationml/2006/main" xmlns:a="http://schemas.openxmlformats.org/drawingml/2006/main">
  <p:cSld>
    <p:bg>
      <p:bgPr>
        <a:solidFill>
          <a:srgbClr val="306998"/>
        </a:solidFill>
      </p:bgPr>
    </p:bg>
    <p:spTree>
      <p:nvGrpSpPr>
        <p:cNvPr id="1" name=""/>
        <p:cNvGrpSpPr/>
        <p:nvPr/>
      </p:nvGrpSpPr>
      <p:grpSpPr>
        <a:xfrm>
          <a:off x="0" y="0"/>
          <a:ext cx="0" cy="0"/>
          <a:chOff x="0" y="0"/>
          <a:chExt cx="0" cy="0"/>
        </a:xfrm>
      </p:grpSpPr>
      <p:sp>
        <p:nvSpPr>
          <p:cNvPr name="AutoShape 2" id="2"/>
          <p:cNvSpPr/>
          <p:nvPr/>
        </p:nvSpPr>
        <p:spPr>
          <a:xfrm rot="0">
            <a:off x="1958052" y="1503680"/>
            <a:ext cx="5467939" cy="7754620"/>
          </a:xfrm>
          <a:prstGeom prst="rect">
            <a:avLst/>
          </a:prstGeom>
          <a:solidFill>
            <a:srgbClr val="FFE873"/>
          </a:solidFill>
          <a:ln w="28575" cap="sq">
            <a:solidFill>
              <a:srgbClr val="000000"/>
            </a:solidFill>
            <a:prstDash val="solid"/>
            <a:miter/>
          </a:ln>
        </p:spPr>
      </p:sp>
      <p:sp>
        <p:nvSpPr>
          <p:cNvPr name="AutoShape 3" id="3"/>
          <p:cNvSpPr/>
          <p:nvPr/>
        </p:nvSpPr>
        <p:spPr>
          <a:xfrm rot="0">
            <a:off x="10632699" y="1503680"/>
            <a:ext cx="5494792" cy="7754620"/>
          </a:xfrm>
          <a:prstGeom prst="rect">
            <a:avLst/>
          </a:prstGeom>
          <a:solidFill>
            <a:srgbClr val="FFE873"/>
          </a:solidFill>
          <a:ln w="28575" cap="sq">
            <a:solidFill>
              <a:srgbClr val="000000"/>
            </a:solidFill>
            <a:prstDash val="solid"/>
            <a:miter/>
          </a:ln>
        </p:spPr>
      </p:sp>
      <p:sp>
        <p:nvSpPr>
          <p:cNvPr name="TextBox 4" id="4"/>
          <p:cNvSpPr txBox="true"/>
          <p:nvPr/>
        </p:nvSpPr>
        <p:spPr>
          <a:xfrm rot="0">
            <a:off x="4184898" y="241935"/>
            <a:ext cx="9918204" cy="786765"/>
          </a:xfrm>
          <a:prstGeom prst="rect">
            <a:avLst/>
          </a:prstGeom>
        </p:spPr>
        <p:txBody>
          <a:bodyPr anchor="t" rtlCol="false" tIns="0" lIns="0" bIns="0" rIns="0">
            <a:spAutoFit/>
          </a:bodyPr>
          <a:lstStyle/>
          <a:p>
            <a:pPr algn="ctr">
              <a:lnSpc>
                <a:spcPts val="6239"/>
              </a:lnSpc>
              <a:spcBef>
                <a:spcPct val="0"/>
              </a:spcBef>
            </a:pPr>
            <a:r>
              <a:rPr lang="en-US" sz="4799" spc="383">
                <a:solidFill>
                  <a:srgbClr val="F1DAD5"/>
                </a:solidFill>
                <a:latin typeface="Anonymous Pro Bold"/>
              </a:rPr>
              <a:t>MULTITHREADING VS. ASYNCIO</a:t>
            </a:r>
          </a:p>
        </p:txBody>
      </p:sp>
      <p:sp>
        <p:nvSpPr>
          <p:cNvPr name="TextBox 5" id="5"/>
          <p:cNvSpPr txBox="true"/>
          <p:nvPr/>
        </p:nvSpPr>
        <p:spPr>
          <a:xfrm rot="0">
            <a:off x="2837799" y="1804696"/>
            <a:ext cx="4140212" cy="556895"/>
          </a:xfrm>
          <a:prstGeom prst="rect">
            <a:avLst/>
          </a:prstGeom>
        </p:spPr>
        <p:txBody>
          <a:bodyPr anchor="t" rtlCol="false" tIns="0" lIns="0" bIns="0" rIns="0">
            <a:spAutoFit/>
          </a:bodyPr>
          <a:lstStyle/>
          <a:p>
            <a:pPr algn="ctr">
              <a:lnSpc>
                <a:spcPts val="4419"/>
              </a:lnSpc>
              <a:spcBef>
                <a:spcPct val="0"/>
              </a:spcBef>
            </a:pPr>
            <a:r>
              <a:rPr lang="en-US" sz="3399" spc="271">
                <a:solidFill>
                  <a:srgbClr val="2D1674"/>
                </a:solidFill>
                <a:latin typeface="Anonymous Pro Bold"/>
              </a:rPr>
              <a:t>MULTITHREADING</a:t>
            </a:r>
          </a:p>
        </p:txBody>
      </p:sp>
      <p:sp>
        <p:nvSpPr>
          <p:cNvPr name="TextBox 6" id="6"/>
          <p:cNvSpPr txBox="true"/>
          <p:nvPr/>
        </p:nvSpPr>
        <p:spPr>
          <a:xfrm rot="0">
            <a:off x="2623045" y="2624506"/>
            <a:ext cx="4354966" cy="5930265"/>
          </a:xfrm>
          <a:prstGeom prst="rect">
            <a:avLst/>
          </a:prstGeom>
        </p:spPr>
        <p:txBody>
          <a:bodyPr anchor="t" rtlCol="false" tIns="0" lIns="0" bIns="0" rIns="0">
            <a:spAutoFit/>
          </a:bodyPr>
          <a:lstStyle/>
          <a:p>
            <a:pPr marL="561341" indent="-280670" lvl="1">
              <a:lnSpc>
                <a:spcPts val="3900"/>
              </a:lnSpc>
              <a:buFont typeface="Arial"/>
              <a:buChar char="•"/>
            </a:pPr>
            <a:r>
              <a:rPr lang="en-US" sz="2600" spc="26">
                <a:solidFill>
                  <a:srgbClr val="2D1674"/>
                </a:solidFill>
                <a:latin typeface="Anonymous Pro"/>
              </a:rPr>
              <a:t>It uses multiple threads</a:t>
            </a:r>
          </a:p>
          <a:p>
            <a:pPr marL="561341" indent="-280670" lvl="1">
              <a:lnSpc>
                <a:spcPts val="3900"/>
              </a:lnSpc>
              <a:buFont typeface="Arial"/>
              <a:buChar char="•"/>
            </a:pPr>
            <a:r>
              <a:rPr lang="en-US" sz="2600" spc="26">
                <a:solidFill>
                  <a:srgbClr val="2D1674"/>
                </a:solidFill>
                <a:latin typeface="Anonymous Pro"/>
              </a:rPr>
              <a:t>In threading, we can’t determine when to run which code in which thread</a:t>
            </a:r>
          </a:p>
          <a:p>
            <a:pPr marL="561341" indent="-280670" lvl="1">
              <a:lnSpc>
                <a:spcPts val="3900"/>
              </a:lnSpc>
              <a:buFont typeface="Arial"/>
              <a:buChar char="•"/>
            </a:pPr>
            <a:r>
              <a:rPr lang="en-US" sz="2600" spc="26">
                <a:solidFill>
                  <a:srgbClr val="2D1674"/>
                </a:solidFill>
                <a:latin typeface="Anonymous Pro"/>
              </a:rPr>
              <a:t>Operating system decides when to run which thread</a:t>
            </a:r>
          </a:p>
          <a:p>
            <a:pPr marL="561340" indent="-280670" lvl="1">
              <a:lnSpc>
                <a:spcPts val="3900"/>
              </a:lnSpc>
              <a:buFont typeface="Arial"/>
              <a:buChar char="•"/>
            </a:pPr>
            <a:r>
              <a:rPr lang="en-US" sz="2600" spc="26">
                <a:solidFill>
                  <a:srgbClr val="2D1674"/>
                </a:solidFill>
                <a:latin typeface="Anonymous Pro"/>
              </a:rPr>
              <a:t>So, multithreading sometimes gives random results</a:t>
            </a:r>
          </a:p>
        </p:txBody>
      </p:sp>
      <p:sp>
        <p:nvSpPr>
          <p:cNvPr name="TextBox 7" id="7"/>
          <p:cNvSpPr txBox="true"/>
          <p:nvPr/>
        </p:nvSpPr>
        <p:spPr>
          <a:xfrm rot="0">
            <a:off x="11196961" y="2624506"/>
            <a:ext cx="4366269" cy="5930265"/>
          </a:xfrm>
          <a:prstGeom prst="rect">
            <a:avLst/>
          </a:prstGeom>
        </p:spPr>
        <p:txBody>
          <a:bodyPr anchor="t" rtlCol="false" tIns="0" lIns="0" bIns="0" rIns="0">
            <a:spAutoFit/>
          </a:bodyPr>
          <a:lstStyle/>
          <a:p>
            <a:pPr marL="561341" indent="-280670" lvl="1">
              <a:lnSpc>
                <a:spcPts val="3900"/>
              </a:lnSpc>
              <a:buFont typeface="Arial"/>
              <a:buChar char="•"/>
            </a:pPr>
            <a:r>
              <a:rPr lang="en-US" sz="2600" spc="26">
                <a:solidFill>
                  <a:srgbClr val="2D1674"/>
                </a:solidFill>
                <a:latin typeface="Anonymous Pro"/>
              </a:rPr>
              <a:t>It uses single thread</a:t>
            </a:r>
          </a:p>
          <a:p>
            <a:pPr marL="561341" indent="-280670" lvl="1">
              <a:lnSpc>
                <a:spcPts val="3900"/>
              </a:lnSpc>
              <a:buFont typeface="Arial"/>
              <a:buChar char="•"/>
            </a:pPr>
            <a:r>
              <a:rPr lang="en-US" sz="2600" spc="26">
                <a:solidFill>
                  <a:srgbClr val="2D1674"/>
                </a:solidFill>
                <a:latin typeface="Anonymous Pro"/>
              </a:rPr>
              <a:t>Asyncio achieves concurrency by cooperative multitasking</a:t>
            </a:r>
          </a:p>
          <a:p>
            <a:pPr marL="561340" indent="-280670" lvl="1">
              <a:lnSpc>
                <a:spcPts val="3900"/>
              </a:lnSpc>
              <a:buFont typeface="Arial"/>
              <a:buChar char="•"/>
            </a:pPr>
            <a:r>
              <a:rPr lang="en-US" sz="2600" spc="26">
                <a:solidFill>
                  <a:srgbClr val="2D1674"/>
                </a:solidFill>
                <a:latin typeface="Anonymous Pro"/>
              </a:rPr>
              <a:t>We decide which part of the code can be awaited, which then switches the control to run other parts of the code</a:t>
            </a:r>
          </a:p>
        </p:txBody>
      </p:sp>
      <p:sp>
        <p:nvSpPr>
          <p:cNvPr name="TextBox 8" id="8"/>
          <p:cNvSpPr txBox="true"/>
          <p:nvPr/>
        </p:nvSpPr>
        <p:spPr>
          <a:xfrm rot="0">
            <a:off x="11309989" y="1804696"/>
            <a:ext cx="4140212" cy="556895"/>
          </a:xfrm>
          <a:prstGeom prst="rect">
            <a:avLst/>
          </a:prstGeom>
        </p:spPr>
        <p:txBody>
          <a:bodyPr anchor="t" rtlCol="false" tIns="0" lIns="0" bIns="0" rIns="0">
            <a:spAutoFit/>
          </a:bodyPr>
          <a:lstStyle/>
          <a:p>
            <a:pPr algn="ctr">
              <a:lnSpc>
                <a:spcPts val="4419"/>
              </a:lnSpc>
              <a:spcBef>
                <a:spcPct val="0"/>
              </a:spcBef>
            </a:pPr>
            <a:r>
              <a:rPr lang="en-US" sz="3399" spc="271">
                <a:solidFill>
                  <a:srgbClr val="2D1674"/>
                </a:solidFill>
                <a:latin typeface="Anonymous Pro Bold"/>
              </a:rPr>
              <a:t>ASYNCIO</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AutoShape 2" id="2"/>
          <p:cNvSpPr/>
          <p:nvPr/>
        </p:nvSpPr>
        <p:spPr>
          <a:xfrm rot="0">
            <a:off x="-135751" y="-213651"/>
            <a:ext cx="5734305" cy="10644509"/>
          </a:xfrm>
          <a:prstGeom prst="rect">
            <a:avLst/>
          </a:prstGeom>
          <a:solidFill>
            <a:srgbClr val="FFE873"/>
          </a:solidFill>
        </p:spPr>
      </p:sp>
      <p:sp>
        <p:nvSpPr>
          <p:cNvPr name="Freeform 3" id="3"/>
          <p:cNvSpPr/>
          <p:nvPr/>
        </p:nvSpPr>
        <p:spPr>
          <a:xfrm flipH="false" flipV="false" rot="0">
            <a:off x="148027" y="192290"/>
            <a:ext cx="2583374" cy="3584848"/>
          </a:xfrm>
          <a:custGeom>
            <a:avLst/>
            <a:gdLst/>
            <a:ahLst/>
            <a:cxnLst/>
            <a:rect r="r" b="b" t="t" l="l"/>
            <a:pathLst>
              <a:path h="3584848" w="2583374">
                <a:moveTo>
                  <a:pt x="0" y="0"/>
                </a:moveTo>
                <a:lnTo>
                  <a:pt x="2583375" y="0"/>
                </a:lnTo>
                <a:lnTo>
                  <a:pt x="2583375" y="3584848"/>
                </a:lnTo>
                <a:lnTo>
                  <a:pt x="0" y="3584848"/>
                </a:lnTo>
                <a:lnTo>
                  <a:pt x="0" y="0"/>
                </a:lnTo>
                <a:close/>
              </a:path>
            </a:pathLst>
          </a:custGeom>
          <a:blipFill>
            <a:blip r:embed="rId2"/>
            <a:stretch>
              <a:fillRect l="-48127" t="0" r="-48127" b="0"/>
            </a:stretch>
          </a:blipFill>
        </p:spPr>
      </p:sp>
      <p:sp>
        <p:nvSpPr>
          <p:cNvPr name="Freeform 4" id="4"/>
          <p:cNvSpPr/>
          <p:nvPr/>
        </p:nvSpPr>
        <p:spPr>
          <a:xfrm flipH="false" flipV="false" rot="0">
            <a:off x="148027" y="6308873"/>
            <a:ext cx="3699420" cy="3699420"/>
          </a:xfrm>
          <a:custGeom>
            <a:avLst/>
            <a:gdLst/>
            <a:ahLst/>
            <a:cxnLst/>
            <a:rect r="r" b="b" t="t" l="l"/>
            <a:pathLst>
              <a:path h="3699420" w="3699420">
                <a:moveTo>
                  <a:pt x="0" y="0"/>
                </a:moveTo>
                <a:lnTo>
                  <a:pt x="3699420" y="0"/>
                </a:lnTo>
                <a:lnTo>
                  <a:pt x="3699420" y="3699419"/>
                </a:lnTo>
                <a:lnTo>
                  <a:pt x="0" y="3699419"/>
                </a:lnTo>
                <a:lnTo>
                  <a:pt x="0" y="0"/>
                </a:lnTo>
                <a:close/>
              </a:path>
            </a:pathLst>
          </a:custGeom>
          <a:blipFill>
            <a:blip r:embed="rId3"/>
            <a:stretch>
              <a:fillRect l="0" t="0" r="0" b="0"/>
            </a:stretch>
          </a:blipFill>
        </p:spPr>
      </p:sp>
      <p:sp>
        <p:nvSpPr>
          <p:cNvPr name="TextBox 5" id="5"/>
          <p:cNvSpPr txBox="true"/>
          <p:nvPr/>
        </p:nvSpPr>
        <p:spPr>
          <a:xfrm rot="0">
            <a:off x="7461921" y="1743075"/>
            <a:ext cx="9797379" cy="3869692"/>
          </a:xfrm>
          <a:prstGeom prst="rect">
            <a:avLst/>
          </a:prstGeom>
        </p:spPr>
        <p:txBody>
          <a:bodyPr anchor="t" rtlCol="false" tIns="0" lIns="0" bIns="0" rIns="0">
            <a:spAutoFit/>
          </a:bodyPr>
          <a:lstStyle/>
          <a:p>
            <a:pPr algn="ctr">
              <a:lnSpc>
                <a:spcPts val="10120"/>
              </a:lnSpc>
            </a:pPr>
            <a:r>
              <a:rPr lang="en-US" sz="9200" spc="184">
                <a:solidFill>
                  <a:srgbClr val="FBF1EF"/>
                </a:solidFill>
                <a:latin typeface="Anonymous Pro Bold"/>
              </a:rPr>
              <a:t>CONCURRENCY IN GOLANG VS. PYTHON VS. C++</a:t>
            </a:r>
          </a:p>
        </p:txBody>
      </p:sp>
      <p:sp>
        <p:nvSpPr>
          <p:cNvPr name="TextBox 6" id="6"/>
          <p:cNvSpPr txBox="true"/>
          <p:nvPr/>
        </p:nvSpPr>
        <p:spPr>
          <a:xfrm rot="0">
            <a:off x="7240975" y="7303873"/>
            <a:ext cx="10239270" cy="1661795"/>
          </a:xfrm>
          <a:prstGeom prst="rect">
            <a:avLst/>
          </a:prstGeom>
        </p:spPr>
        <p:txBody>
          <a:bodyPr anchor="t" rtlCol="false" tIns="0" lIns="0" bIns="0" rIns="0">
            <a:spAutoFit/>
          </a:bodyPr>
          <a:lstStyle/>
          <a:p>
            <a:pPr algn="ctr">
              <a:lnSpc>
                <a:spcPts val="4420"/>
              </a:lnSpc>
            </a:pPr>
            <a:r>
              <a:rPr lang="en-US" sz="3400" spc="272">
                <a:solidFill>
                  <a:srgbClr val="FBF1EF"/>
                </a:solidFill>
                <a:latin typeface="Anonymous Pro"/>
              </a:rPr>
              <a:t>UNDERSTANDING DIFFERENCES BETWEEN CONCURRENCY PARADIGMS IN PYTHON, GOLANG AND C++</a:t>
            </a:r>
          </a:p>
        </p:txBody>
      </p:sp>
      <p:sp>
        <p:nvSpPr>
          <p:cNvPr name="Freeform 7" id="7"/>
          <p:cNvSpPr/>
          <p:nvPr/>
        </p:nvSpPr>
        <p:spPr>
          <a:xfrm flipH="false" flipV="false" rot="0">
            <a:off x="1997737" y="3035226"/>
            <a:ext cx="3906630" cy="3649429"/>
          </a:xfrm>
          <a:custGeom>
            <a:avLst/>
            <a:gdLst/>
            <a:ahLst/>
            <a:cxnLst/>
            <a:rect r="r" b="b" t="t" l="l"/>
            <a:pathLst>
              <a:path h="3649429" w="3906630">
                <a:moveTo>
                  <a:pt x="0" y="0"/>
                </a:moveTo>
                <a:lnTo>
                  <a:pt x="3906631" y="0"/>
                </a:lnTo>
                <a:lnTo>
                  <a:pt x="3906631" y="3649429"/>
                </a:lnTo>
                <a:lnTo>
                  <a:pt x="0" y="3649429"/>
                </a:lnTo>
                <a:lnTo>
                  <a:pt x="0" y="0"/>
                </a:lnTo>
                <a:close/>
              </a:path>
            </a:pathLst>
          </a:custGeom>
          <a:blipFill>
            <a:blip r:embed="rId4"/>
            <a:stretch>
              <a:fillRect l="-43777" t="-17144" r="-38788" b="-13143"/>
            </a:stretch>
          </a:blipFill>
        </p:spPr>
      </p:sp>
    </p:spTree>
  </p:cSld>
  <p:clrMapOvr>
    <a:masterClrMapping/>
  </p:clrMapOvr>
</p:sld>
</file>

<file path=ppt/slides/slide15.xml><?xml version="1.0" encoding="utf-8"?>
<p:sld xmlns:p="http://schemas.openxmlformats.org/presentationml/2006/main" xmlns:a="http://schemas.openxmlformats.org/drawingml/2006/main">
  <p:cSld>
    <p:bg>
      <p:bgPr>
        <a:solidFill>
          <a:srgbClr val="306998"/>
        </a:solidFill>
      </p:bgPr>
    </p:bg>
    <p:spTree>
      <p:nvGrpSpPr>
        <p:cNvPr id="1" name=""/>
        <p:cNvGrpSpPr/>
        <p:nvPr/>
      </p:nvGrpSpPr>
      <p:grpSpPr>
        <a:xfrm>
          <a:off x="0" y="0"/>
          <a:ext cx="0" cy="0"/>
          <a:chOff x="0" y="0"/>
          <a:chExt cx="0" cy="0"/>
        </a:xfrm>
      </p:grpSpPr>
      <p:sp>
        <p:nvSpPr>
          <p:cNvPr name="TextBox 2" id="2"/>
          <p:cNvSpPr txBox="true"/>
          <p:nvPr/>
        </p:nvSpPr>
        <p:spPr>
          <a:xfrm rot="0">
            <a:off x="500525" y="297561"/>
            <a:ext cx="17286951" cy="9989439"/>
          </a:xfrm>
          <a:prstGeom prst="rect">
            <a:avLst/>
          </a:prstGeom>
        </p:spPr>
        <p:txBody>
          <a:bodyPr anchor="t" rtlCol="false" tIns="0" lIns="0" bIns="0" rIns="0">
            <a:spAutoFit/>
          </a:bodyPr>
          <a:lstStyle/>
          <a:p>
            <a:pPr marL="876553" indent="-438277" lvl="1">
              <a:lnSpc>
                <a:spcPts val="6089"/>
              </a:lnSpc>
              <a:buFont typeface="Arial"/>
              <a:buChar char="•"/>
            </a:pPr>
            <a:r>
              <a:rPr lang="en-US" sz="4059" spc="40">
                <a:solidFill>
                  <a:srgbClr val="F1DAD5"/>
                </a:solidFill>
                <a:latin typeface="Anonymous Pro"/>
              </a:rPr>
              <a:t>Go has in-built concurrency and no GIL like in Python.</a:t>
            </a:r>
          </a:p>
          <a:p>
            <a:pPr marL="876553" indent="-438277" lvl="1">
              <a:lnSpc>
                <a:spcPts val="6089"/>
              </a:lnSpc>
              <a:buFont typeface="Arial"/>
              <a:buChar char="•"/>
            </a:pPr>
            <a:r>
              <a:rPr lang="en-US" sz="4059" spc="40">
                <a:solidFill>
                  <a:srgbClr val="F1DAD5"/>
                </a:solidFill>
                <a:latin typeface="Anonymous Pro"/>
              </a:rPr>
              <a:t>Go uses Goroutines, Waitgroups and channels to achieve concurrency.</a:t>
            </a:r>
          </a:p>
          <a:p>
            <a:pPr marL="876553" indent="-438277" lvl="1">
              <a:lnSpc>
                <a:spcPts val="6089"/>
              </a:lnSpc>
              <a:buFont typeface="Arial"/>
              <a:buChar char="•"/>
            </a:pPr>
            <a:r>
              <a:rPr lang="en-US" sz="4059" spc="40">
                <a:solidFill>
                  <a:srgbClr val="F1DAD5"/>
                </a:solidFill>
                <a:latin typeface="Anonymous Pro"/>
              </a:rPr>
              <a:t>Go routines are managed by the Go runtime while Python uses OS threads. </a:t>
            </a:r>
          </a:p>
          <a:p>
            <a:pPr marL="876553" indent="-438277" lvl="1">
              <a:lnSpc>
                <a:spcPts val="6089"/>
              </a:lnSpc>
              <a:buFont typeface="Arial"/>
              <a:buChar char="•"/>
            </a:pPr>
            <a:r>
              <a:rPr lang="en-US" sz="4059" spc="40">
                <a:solidFill>
                  <a:srgbClr val="F1DAD5"/>
                </a:solidFill>
                <a:latin typeface="Anonymous Pro"/>
              </a:rPr>
              <a:t>Due to GIL in Python, effectiveness of threading is limited in Python in CPU bound tasks, while Goroutines are effective in both CPU bound as well as I/O bound tasks.</a:t>
            </a:r>
          </a:p>
          <a:p>
            <a:pPr marL="876553" indent="-438277" lvl="1">
              <a:lnSpc>
                <a:spcPts val="6089"/>
              </a:lnSpc>
              <a:buFont typeface="Arial"/>
              <a:buChar char="•"/>
            </a:pPr>
            <a:r>
              <a:rPr lang="en-US" sz="4059" spc="40">
                <a:solidFill>
                  <a:srgbClr val="F1DAD5"/>
                </a:solidFill>
                <a:latin typeface="Anonymous Pro"/>
              </a:rPr>
              <a:t>Goroutines are lightweight and have lower overhead. So large number of goroutines can be created. </a:t>
            </a:r>
          </a:p>
          <a:p>
            <a:pPr marL="876553" indent="-438277" lvl="1">
              <a:lnSpc>
                <a:spcPts val="6089"/>
              </a:lnSpc>
              <a:buFont typeface="Arial"/>
              <a:buChar char="•"/>
            </a:pPr>
            <a:r>
              <a:rPr lang="en-US" sz="4059" spc="40">
                <a:solidFill>
                  <a:srgbClr val="F1DAD5"/>
                </a:solidFill>
                <a:latin typeface="Anonymous Pro"/>
              </a:rPr>
              <a:t>Python being OS threads, have higher overhead costs.</a:t>
            </a:r>
          </a:p>
          <a:p>
            <a:pPr>
              <a:lnSpc>
                <a:spcPts val="6089"/>
              </a:lnSpc>
            </a:pP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306998"/>
        </a:solidFill>
      </p:bgPr>
    </p:bg>
    <p:spTree>
      <p:nvGrpSpPr>
        <p:cNvPr id="1" name=""/>
        <p:cNvGrpSpPr/>
        <p:nvPr/>
      </p:nvGrpSpPr>
      <p:grpSpPr>
        <a:xfrm>
          <a:off x="0" y="0"/>
          <a:ext cx="0" cy="0"/>
          <a:chOff x="0" y="0"/>
          <a:chExt cx="0" cy="0"/>
        </a:xfrm>
      </p:grpSpPr>
      <p:sp>
        <p:nvSpPr>
          <p:cNvPr name="TextBox 2" id="2"/>
          <p:cNvSpPr txBox="true"/>
          <p:nvPr/>
        </p:nvSpPr>
        <p:spPr>
          <a:xfrm rot="0">
            <a:off x="753337" y="-294197"/>
            <a:ext cx="16505963" cy="10761095"/>
          </a:xfrm>
          <a:prstGeom prst="rect">
            <a:avLst/>
          </a:prstGeom>
        </p:spPr>
        <p:txBody>
          <a:bodyPr anchor="t" rtlCol="false" tIns="0" lIns="0" bIns="0" rIns="0">
            <a:spAutoFit/>
          </a:bodyPr>
          <a:lstStyle/>
          <a:p>
            <a:pPr>
              <a:lnSpc>
                <a:spcPts val="6084"/>
              </a:lnSpc>
            </a:pPr>
          </a:p>
          <a:p>
            <a:pPr marL="875813" indent="-437907" lvl="1">
              <a:lnSpc>
                <a:spcPts val="6084"/>
              </a:lnSpc>
              <a:buFont typeface="Arial"/>
              <a:buChar char="•"/>
            </a:pPr>
            <a:r>
              <a:rPr lang="en-US" sz="4056" spc="40">
                <a:solidFill>
                  <a:srgbClr val="F1DAD5"/>
                </a:solidFill>
                <a:latin typeface="Anonymous Pro"/>
              </a:rPr>
              <a:t>Also, efficient communication between goroutines is possible using channels.</a:t>
            </a:r>
          </a:p>
          <a:p>
            <a:pPr marL="875813" indent="-437907" lvl="1">
              <a:lnSpc>
                <a:spcPts val="6084"/>
              </a:lnSpc>
              <a:buFont typeface="Arial"/>
              <a:buChar char="•"/>
            </a:pPr>
            <a:r>
              <a:rPr lang="en-US" sz="4056" spc="40">
                <a:solidFill>
                  <a:srgbClr val="F1DAD5"/>
                </a:solidFill>
                <a:latin typeface="Anonymous Pro"/>
              </a:rPr>
              <a:t>Using mutexes, we can achieve partial synchronization in concurrent programs in Go and C++ to prevent data races and make sure that no two goroutines can access a variable at a given time.</a:t>
            </a:r>
            <a:r>
              <a:rPr lang="en-US" sz="4056" spc="40">
                <a:solidFill>
                  <a:srgbClr val="F1DAD5"/>
                </a:solidFill>
                <a:latin typeface="Anonymous Pro"/>
              </a:rPr>
              <a:t> </a:t>
            </a:r>
          </a:p>
          <a:p>
            <a:pPr marL="875813" indent="-437907" lvl="1">
              <a:lnSpc>
                <a:spcPts val="6084"/>
              </a:lnSpc>
              <a:buFont typeface="Arial"/>
              <a:buChar char="•"/>
            </a:pPr>
            <a:r>
              <a:rPr lang="en-US" sz="4056" spc="40">
                <a:solidFill>
                  <a:srgbClr val="F1DAD5"/>
                </a:solidFill>
                <a:latin typeface="Anonymous Pro"/>
              </a:rPr>
              <a:t>C++ also does not have GIL.</a:t>
            </a:r>
          </a:p>
          <a:p>
            <a:pPr marL="875813" indent="-437907" lvl="1">
              <a:lnSpc>
                <a:spcPts val="6084"/>
              </a:lnSpc>
              <a:buFont typeface="Arial"/>
              <a:buChar char="•"/>
            </a:pPr>
            <a:r>
              <a:rPr lang="en-US" sz="4056" spc="40">
                <a:solidFill>
                  <a:srgbClr val="F1DAD5"/>
                </a:solidFill>
                <a:latin typeface="Anonymous Pro"/>
              </a:rPr>
              <a:t>In C++, the std::atomic library provides support for atomic operations. This library is primarily used for ensuring safe access and modification of shared variables in multithreaded programs without the need for explicit locking mechanisms such as mutexes.</a:t>
            </a:r>
          </a:p>
          <a:p>
            <a:pPr>
              <a:lnSpc>
                <a:spcPts val="6084"/>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TextBox 2" id="2"/>
          <p:cNvSpPr txBox="true"/>
          <p:nvPr/>
        </p:nvSpPr>
        <p:spPr>
          <a:xfrm rot="0">
            <a:off x="7082588" y="348822"/>
            <a:ext cx="4348460" cy="936670"/>
          </a:xfrm>
          <a:prstGeom prst="rect">
            <a:avLst/>
          </a:prstGeom>
        </p:spPr>
        <p:txBody>
          <a:bodyPr anchor="t" rtlCol="false" tIns="0" lIns="0" bIns="0" rIns="0">
            <a:spAutoFit/>
          </a:bodyPr>
          <a:lstStyle/>
          <a:p>
            <a:pPr algn="ctr">
              <a:lnSpc>
                <a:spcPts val="7470"/>
              </a:lnSpc>
              <a:spcBef>
                <a:spcPct val="0"/>
              </a:spcBef>
            </a:pPr>
            <a:r>
              <a:rPr lang="en-US" sz="5746" spc="287">
                <a:solidFill>
                  <a:srgbClr val="FFE873"/>
                </a:solidFill>
                <a:latin typeface="Anonymous Pro Bold"/>
              </a:rPr>
              <a:t>REFERENCES</a:t>
            </a:r>
          </a:p>
        </p:txBody>
      </p:sp>
      <p:sp>
        <p:nvSpPr>
          <p:cNvPr name="TextBox 3" id="3"/>
          <p:cNvSpPr txBox="true"/>
          <p:nvPr/>
        </p:nvSpPr>
        <p:spPr>
          <a:xfrm rot="0">
            <a:off x="1141518" y="1199766"/>
            <a:ext cx="16230600" cy="8779720"/>
          </a:xfrm>
          <a:prstGeom prst="rect">
            <a:avLst/>
          </a:prstGeom>
        </p:spPr>
        <p:txBody>
          <a:bodyPr anchor="t" rtlCol="false" tIns="0" lIns="0" bIns="0" rIns="0">
            <a:spAutoFit/>
          </a:bodyPr>
          <a:lstStyle/>
          <a:p>
            <a:pPr>
              <a:lnSpc>
                <a:spcPts val="3904"/>
              </a:lnSpc>
            </a:pPr>
            <a:r>
              <a:rPr lang="en-US" sz="2602" spc="26" u="sng">
                <a:solidFill>
                  <a:srgbClr val="F1DAD5"/>
                </a:solidFill>
                <a:latin typeface="Anonymous Pro"/>
                <a:hlinkClick r:id="rId2" tooltip="https://medium.com/@suryanshshrivastava_75738/concurrency-asynchronous-programming-and-multithreading-724340dec4df#:~:text=Concurrency%20vs.,is%20waiting%20for%20some%20resource"/>
              </a:rPr>
              <a:t>Concurrency, Multithreading and Asynchronous Programming</a:t>
            </a:r>
          </a:p>
          <a:p>
            <a:pPr>
              <a:lnSpc>
                <a:spcPts val="3904"/>
              </a:lnSpc>
            </a:pPr>
          </a:p>
          <a:p>
            <a:pPr>
              <a:lnSpc>
                <a:spcPts val="3904"/>
              </a:lnSpc>
            </a:pPr>
            <a:r>
              <a:rPr lang="en-US" sz="2602" spc="26" u="sng">
                <a:solidFill>
                  <a:srgbClr val="F1DAD5"/>
                </a:solidFill>
                <a:latin typeface="Anonymous Pro"/>
                <a:hlinkClick r:id="rId3" tooltip="https://www.analyticsvidhya.com/blog/2023/08/exploring-multithreading-concurrency-and-parallel-execution-in-python/"/>
              </a:rPr>
              <a:t>Exploring multithreading, concurrency and parallel execution</a:t>
            </a:r>
          </a:p>
          <a:p>
            <a:pPr>
              <a:lnSpc>
                <a:spcPts val="3904"/>
              </a:lnSpc>
            </a:pPr>
          </a:p>
          <a:p>
            <a:pPr>
              <a:lnSpc>
                <a:spcPts val="3904"/>
              </a:lnSpc>
            </a:pPr>
            <a:r>
              <a:rPr lang="en-US" sz="2602" spc="26" u="sng">
                <a:solidFill>
                  <a:srgbClr val="F1DAD5"/>
                </a:solidFill>
                <a:latin typeface="Anonymous Pro"/>
                <a:hlinkClick r:id="rId4" tooltip="https://www.geeksforgeeks.org/multithreading-python-set-1/"/>
              </a:rPr>
              <a:t>Multithreading - GeeksForGeeks</a:t>
            </a:r>
          </a:p>
          <a:p>
            <a:pPr>
              <a:lnSpc>
                <a:spcPts val="3904"/>
              </a:lnSpc>
            </a:pPr>
          </a:p>
          <a:p>
            <a:pPr>
              <a:lnSpc>
                <a:spcPts val="3904"/>
              </a:lnSpc>
            </a:pPr>
            <a:r>
              <a:rPr lang="en-US" sz="2602" spc="26" u="sng">
                <a:solidFill>
                  <a:srgbClr val="F1DAD5"/>
                </a:solidFill>
                <a:latin typeface="Anonymous Pro"/>
                <a:hlinkClick r:id="rId5" tooltip="https://www.educative.io/answers/how-to-create-an-asyncio-task"/>
              </a:rPr>
              <a:t>Asyncio in Python</a:t>
            </a:r>
          </a:p>
          <a:p>
            <a:pPr>
              <a:lnSpc>
                <a:spcPts val="3904"/>
              </a:lnSpc>
            </a:pPr>
          </a:p>
          <a:p>
            <a:pPr>
              <a:lnSpc>
                <a:spcPts val="3904"/>
              </a:lnSpc>
            </a:pPr>
            <a:r>
              <a:rPr lang="en-US" sz="2602" spc="26" u="sng">
                <a:solidFill>
                  <a:srgbClr val="F1DAD5"/>
                </a:solidFill>
                <a:latin typeface="Anonymous Pro"/>
                <a:hlinkClick r:id="rId6" tooltip="https://www.scaler.com/topics/golang/mutex-in-golang/"/>
              </a:rPr>
              <a:t>Mutex in Go</a:t>
            </a:r>
          </a:p>
          <a:p>
            <a:pPr>
              <a:lnSpc>
                <a:spcPts val="3904"/>
              </a:lnSpc>
            </a:pPr>
          </a:p>
          <a:p>
            <a:pPr>
              <a:lnSpc>
                <a:spcPts val="3904"/>
              </a:lnSpc>
            </a:pPr>
            <a:r>
              <a:rPr lang="en-US" sz="2602" spc="26" u="sng">
                <a:solidFill>
                  <a:srgbClr val="F1DAD5"/>
                </a:solidFill>
                <a:latin typeface="Anonymous Pro"/>
                <a:hlinkClick r:id="rId7" tooltip="https://earthly.dev/blog/concurrency-in-go/"/>
              </a:rPr>
              <a:t>Concurrency in Go</a:t>
            </a:r>
          </a:p>
          <a:p>
            <a:pPr>
              <a:lnSpc>
                <a:spcPts val="3904"/>
              </a:lnSpc>
            </a:pPr>
          </a:p>
          <a:p>
            <a:pPr>
              <a:lnSpc>
                <a:spcPts val="3904"/>
              </a:lnSpc>
            </a:pPr>
            <a:r>
              <a:rPr lang="en-US" sz="2602" spc="26" u="sng">
                <a:solidFill>
                  <a:srgbClr val="F1DAD5"/>
                </a:solidFill>
                <a:latin typeface="Anonymous Pro"/>
                <a:hlinkClick r:id="rId8" tooltip="https://medium.com/@mansha99/concurrency-in-python-threads-and-locks-8daed86e92e6#:~:text=Concurrency%20is%20a%20mechanism%20that,Task1%20has%20completed%20its%20execution"/>
              </a:rPr>
              <a:t>Concurrency in Python</a:t>
            </a:r>
          </a:p>
          <a:p>
            <a:pPr>
              <a:lnSpc>
                <a:spcPts val="3904"/>
              </a:lnSpc>
            </a:pPr>
          </a:p>
          <a:p>
            <a:pPr>
              <a:lnSpc>
                <a:spcPts val="3904"/>
              </a:lnSpc>
            </a:pPr>
            <a:r>
              <a:rPr lang="en-US" sz="2602" spc="26" u="sng">
                <a:solidFill>
                  <a:srgbClr val="F1DAD5"/>
                </a:solidFill>
                <a:latin typeface="Anonymous Pro"/>
                <a:hlinkClick r:id="rId9" tooltip="https://realpython.com/async-io-python/"/>
              </a:rPr>
              <a:t>Asyncio package in python</a:t>
            </a:r>
          </a:p>
          <a:p>
            <a:pPr>
              <a:lnSpc>
                <a:spcPts val="3904"/>
              </a:lnSpc>
            </a:pPr>
          </a:p>
          <a:p>
            <a:pPr>
              <a:lnSpc>
                <a:spcPts val="3904"/>
              </a:lnSpc>
            </a:pPr>
            <a:r>
              <a:rPr lang="en-US" sz="2602" spc="26" u="sng">
                <a:solidFill>
                  <a:srgbClr val="F1DAD5"/>
                </a:solidFill>
                <a:latin typeface="Anonymous Pro"/>
                <a:hlinkClick r:id="rId10" tooltip="https://proxiesapi.com/articles/downloading-files-in-python-with-aiohttp#:~:text=Downloading%20a%20File&amp;text=We%20create%20an%20aiohttp.,it%20directly%20to%20a%20file."/>
              </a:rPr>
              <a:t>Using aiohttp to download files asynchronously</a:t>
            </a:r>
          </a:p>
          <a:p>
            <a:pPr>
              <a:lnSpc>
                <a:spcPts val="3904"/>
              </a:lnSpc>
            </a:pP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306998"/>
        </a:solidFill>
      </p:bgPr>
    </p:bg>
    <p:spTree>
      <p:nvGrpSpPr>
        <p:cNvPr id="1" name=""/>
        <p:cNvGrpSpPr/>
        <p:nvPr/>
      </p:nvGrpSpPr>
      <p:grpSpPr>
        <a:xfrm>
          <a:off x="0" y="0"/>
          <a:ext cx="0" cy="0"/>
          <a:chOff x="0" y="0"/>
          <a:chExt cx="0" cy="0"/>
        </a:xfrm>
      </p:grpSpPr>
      <p:sp>
        <p:nvSpPr>
          <p:cNvPr name="TextBox 2" id="2"/>
          <p:cNvSpPr txBox="true"/>
          <p:nvPr/>
        </p:nvSpPr>
        <p:spPr>
          <a:xfrm rot="0">
            <a:off x="5262331" y="4161337"/>
            <a:ext cx="7763338" cy="1840501"/>
          </a:xfrm>
          <a:prstGeom prst="rect">
            <a:avLst/>
          </a:prstGeom>
        </p:spPr>
        <p:txBody>
          <a:bodyPr anchor="t" rtlCol="false" tIns="0" lIns="0" bIns="0" rIns="0">
            <a:spAutoFit/>
          </a:bodyPr>
          <a:lstStyle/>
          <a:p>
            <a:pPr algn="ctr">
              <a:lnSpc>
                <a:spcPts val="14820"/>
              </a:lnSpc>
              <a:spcBef>
                <a:spcPct val="0"/>
              </a:spcBef>
            </a:pPr>
            <a:r>
              <a:rPr lang="en-US" sz="11400" spc="570">
                <a:solidFill>
                  <a:srgbClr val="FFE873"/>
                </a:solidFill>
                <a:latin typeface="Anonymous Pro Bold"/>
              </a:rPr>
              <a:t>THANK YOU</a:t>
            </a:r>
          </a:p>
        </p:txBody>
      </p:sp>
      <p:grpSp>
        <p:nvGrpSpPr>
          <p:cNvPr name="Group 3" id="3"/>
          <p:cNvGrpSpPr/>
          <p:nvPr/>
        </p:nvGrpSpPr>
        <p:grpSpPr>
          <a:xfrm rot="-5400000">
            <a:off x="16760313" y="6758400"/>
            <a:ext cx="1943441" cy="2510724"/>
            <a:chOff x="0" y="0"/>
            <a:chExt cx="4842510" cy="6256020"/>
          </a:xfrm>
        </p:grpSpPr>
        <p:sp>
          <p:nvSpPr>
            <p:cNvPr name="Freeform 4" id="4"/>
            <p:cNvSpPr/>
            <p:nvPr/>
          </p:nvSpPr>
          <p:spPr>
            <a:xfrm flipH="false" flipV="false" rot="0">
              <a:off x="29210" y="12700"/>
              <a:ext cx="4775200" cy="6209030"/>
            </a:xfrm>
            <a:custGeom>
              <a:avLst/>
              <a:gdLst/>
              <a:ahLst/>
              <a:cxnLst/>
              <a:rect r="r" b="b" t="t" l="l"/>
              <a:pathLst>
                <a:path h="6209030" w="477520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FFE873"/>
            </a:solidFill>
          </p:spPr>
        </p:sp>
      </p:grpSp>
      <p:grpSp>
        <p:nvGrpSpPr>
          <p:cNvPr name="Group 5" id="5"/>
          <p:cNvGrpSpPr/>
          <p:nvPr/>
        </p:nvGrpSpPr>
        <p:grpSpPr>
          <a:xfrm rot="-10800000">
            <a:off x="1028700" y="-613207"/>
            <a:ext cx="1766210" cy="2281760"/>
            <a:chOff x="0" y="0"/>
            <a:chExt cx="4842510" cy="6256020"/>
          </a:xfrm>
        </p:grpSpPr>
        <p:sp>
          <p:nvSpPr>
            <p:cNvPr name="Freeform 6" id="6"/>
            <p:cNvSpPr/>
            <p:nvPr/>
          </p:nvSpPr>
          <p:spPr>
            <a:xfrm flipH="false" flipV="false" rot="0">
              <a:off x="29210" y="12700"/>
              <a:ext cx="4775200" cy="6209030"/>
            </a:xfrm>
            <a:custGeom>
              <a:avLst/>
              <a:gdLst/>
              <a:ahLst/>
              <a:cxnLst/>
              <a:rect r="r" b="b" t="t" l="l"/>
              <a:pathLst>
                <a:path h="6209030" w="477520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FFE873"/>
            </a:solid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Freeform 2" id="2"/>
          <p:cNvSpPr/>
          <p:nvPr/>
        </p:nvSpPr>
        <p:spPr>
          <a:xfrm flipH="false" flipV="false" rot="0">
            <a:off x="-5196171" y="1467978"/>
            <a:ext cx="7813267" cy="8054914"/>
          </a:xfrm>
          <a:custGeom>
            <a:avLst/>
            <a:gdLst/>
            <a:ahLst/>
            <a:cxnLst/>
            <a:rect r="r" b="b" t="t" l="l"/>
            <a:pathLst>
              <a:path h="8054914" w="7813267">
                <a:moveTo>
                  <a:pt x="0" y="0"/>
                </a:moveTo>
                <a:lnTo>
                  <a:pt x="7813267" y="0"/>
                </a:lnTo>
                <a:lnTo>
                  <a:pt x="7813267" y="8054915"/>
                </a:lnTo>
                <a:lnTo>
                  <a:pt x="0" y="80549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070491" y="674200"/>
            <a:ext cx="14188809" cy="8584100"/>
            <a:chOff x="0" y="0"/>
            <a:chExt cx="18918412" cy="11445466"/>
          </a:xfrm>
        </p:grpSpPr>
        <p:sp>
          <p:nvSpPr>
            <p:cNvPr name="TextBox 4" id="4"/>
            <p:cNvSpPr txBox="true"/>
            <p:nvPr/>
          </p:nvSpPr>
          <p:spPr>
            <a:xfrm rot="0">
              <a:off x="0" y="-66675"/>
              <a:ext cx="18918412" cy="1203475"/>
            </a:xfrm>
            <a:prstGeom prst="rect">
              <a:avLst/>
            </a:prstGeom>
          </p:spPr>
          <p:txBody>
            <a:bodyPr anchor="t" rtlCol="false" tIns="0" lIns="0" bIns="0" rIns="0">
              <a:spAutoFit/>
            </a:bodyPr>
            <a:lstStyle/>
            <a:p>
              <a:pPr>
                <a:lnSpc>
                  <a:spcPts val="7300"/>
                </a:lnSpc>
              </a:pPr>
              <a:r>
                <a:rPr lang="en-US" sz="5616" spc="280">
                  <a:solidFill>
                    <a:srgbClr val="F1DAD5"/>
                  </a:solidFill>
                  <a:latin typeface="Anonymous Pro Bold"/>
                </a:rPr>
                <a:t>WHAT IS CONCURRENCY?</a:t>
              </a:r>
            </a:p>
          </p:txBody>
        </p:sp>
        <p:sp>
          <p:nvSpPr>
            <p:cNvPr name="TextBox 5" id="5"/>
            <p:cNvSpPr txBox="true"/>
            <p:nvPr/>
          </p:nvSpPr>
          <p:spPr>
            <a:xfrm rot="0">
              <a:off x="0" y="1987325"/>
              <a:ext cx="18918412" cy="9458141"/>
            </a:xfrm>
            <a:prstGeom prst="rect">
              <a:avLst/>
            </a:prstGeom>
          </p:spPr>
          <p:txBody>
            <a:bodyPr anchor="t" rtlCol="false" tIns="0" lIns="0" bIns="0" rIns="0">
              <a:spAutoFit/>
            </a:bodyPr>
            <a:lstStyle/>
            <a:p>
              <a:pPr>
                <a:lnSpc>
                  <a:spcPts val="5630"/>
                </a:lnSpc>
              </a:pPr>
              <a:r>
                <a:rPr lang="en-US" sz="3753" spc="37">
                  <a:solidFill>
                    <a:srgbClr val="F1DAD5"/>
                  </a:solidFill>
                  <a:latin typeface="Anonymous Pro"/>
                </a:rPr>
                <a:t>Concurrency is a concept where multiple tasks appear to run simultaneously, but not necessarily in parallel. Basically, concurrency means managing access to shared resources, ensuring that data remains consistent, and tasks are executed in an optimized manner. Concurrency also implies faster execution time. </a:t>
              </a:r>
            </a:p>
            <a:p>
              <a:pPr>
                <a:lnSpc>
                  <a:spcPts val="5630"/>
                </a:lnSpc>
              </a:pPr>
              <a:r>
                <a:rPr lang="en-US" sz="3753" spc="37">
                  <a:solidFill>
                    <a:srgbClr val="F1DAD5"/>
                  </a:solidFill>
                  <a:latin typeface="Anonymous Pro"/>
                </a:rPr>
                <a:t>Concurrency in Python can be achieved in various ways like parallelism (using </a:t>
              </a:r>
              <a:r>
                <a:rPr lang="en-US" sz="3753" spc="37">
                  <a:solidFill>
                    <a:srgbClr val="F1DAD5"/>
                  </a:solidFill>
                  <a:latin typeface="Anonymous Pro Bold"/>
                </a:rPr>
                <a:t>multiprocessing</a:t>
              </a:r>
              <a:r>
                <a:rPr lang="en-US" sz="3753" spc="37">
                  <a:solidFill>
                    <a:srgbClr val="F1DAD5"/>
                  </a:solidFill>
                  <a:latin typeface="Anonymous Pro"/>
                </a:rPr>
                <a:t>), </a:t>
              </a:r>
              <a:r>
                <a:rPr lang="en-US" sz="3753" spc="37">
                  <a:solidFill>
                    <a:srgbClr val="F1DAD5"/>
                  </a:solidFill>
                  <a:latin typeface="Anonymous Pro Bold"/>
                </a:rPr>
                <a:t>multithreading</a:t>
              </a:r>
              <a:r>
                <a:rPr lang="en-US" sz="3753" spc="37">
                  <a:solidFill>
                    <a:srgbClr val="F1DAD5"/>
                  </a:solidFill>
                  <a:latin typeface="Anonymous Pro"/>
                </a:rPr>
                <a:t> and </a:t>
              </a:r>
              <a:r>
                <a:rPr lang="en-US" sz="3753" spc="37">
                  <a:solidFill>
                    <a:srgbClr val="F1DAD5"/>
                  </a:solidFill>
                  <a:latin typeface="Anonymous Pro Bold"/>
                </a:rPr>
                <a:t>asynchronous programming.</a:t>
              </a: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306998"/>
        </a:solidFill>
      </p:bgPr>
    </p:bg>
    <p:spTree>
      <p:nvGrpSpPr>
        <p:cNvPr id="1" name=""/>
        <p:cNvGrpSpPr/>
        <p:nvPr/>
      </p:nvGrpSpPr>
      <p:grpSpPr>
        <a:xfrm>
          <a:off x="0" y="0"/>
          <a:ext cx="0" cy="0"/>
          <a:chOff x="0" y="0"/>
          <a:chExt cx="0" cy="0"/>
        </a:xfrm>
      </p:grpSpPr>
      <p:sp>
        <p:nvSpPr>
          <p:cNvPr name="TextBox 2" id="2"/>
          <p:cNvSpPr txBox="true"/>
          <p:nvPr/>
        </p:nvSpPr>
        <p:spPr>
          <a:xfrm rot="0">
            <a:off x="840022" y="2285406"/>
            <a:ext cx="5557028" cy="1237615"/>
          </a:xfrm>
          <a:prstGeom prst="rect">
            <a:avLst/>
          </a:prstGeom>
        </p:spPr>
        <p:txBody>
          <a:bodyPr anchor="t" rtlCol="false" tIns="0" lIns="0" bIns="0" rIns="0">
            <a:spAutoFit/>
          </a:bodyPr>
          <a:lstStyle/>
          <a:p>
            <a:pPr>
              <a:lnSpc>
                <a:spcPts val="3770"/>
              </a:lnSpc>
            </a:pPr>
            <a:r>
              <a:rPr lang="en-US" sz="2900" spc="145">
                <a:solidFill>
                  <a:srgbClr val="F1DAD5"/>
                </a:solidFill>
                <a:latin typeface="Anonymous Pro Bold"/>
              </a:rPr>
              <a:t>WEB SERVERS AND APPLICATION SERVERS</a:t>
            </a:r>
          </a:p>
          <a:p>
            <a:pPr>
              <a:lnSpc>
                <a:spcPts val="2210"/>
              </a:lnSpc>
            </a:pPr>
          </a:p>
        </p:txBody>
      </p:sp>
      <p:sp>
        <p:nvSpPr>
          <p:cNvPr name="TextBox 3" id="3"/>
          <p:cNvSpPr txBox="true"/>
          <p:nvPr/>
        </p:nvSpPr>
        <p:spPr>
          <a:xfrm rot="0">
            <a:off x="828675" y="3295650"/>
            <a:ext cx="5557028" cy="1847850"/>
          </a:xfrm>
          <a:prstGeom prst="rect">
            <a:avLst/>
          </a:prstGeom>
        </p:spPr>
        <p:txBody>
          <a:bodyPr anchor="t" rtlCol="false" tIns="0" lIns="0" bIns="0" rIns="0">
            <a:spAutoFit/>
          </a:bodyPr>
          <a:lstStyle/>
          <a:p>
            <a:pPr>
              <a:lnSpc>
                <a:spcPts val="3749"/>
              </a:lnSpc>
            </a:pPr>
            <a:r>
              <a:rPr lang="en-US" sz="2499" spc="24">
                <a:solidFill>
                  <a:srgbClr val="F1DAD5"/>
                </a:solidFill>
                <a:latin typeface="Anonymous Pro"/>
              </a:rPr>
              <a:t>Used in e-commerce applications and social media sites to handle multiple requests simultaneously. </a:t>
            </a:r>
          </a:p>
        </p:txBody>
      </p:sp>
      <p:sp>
        <p:nvSpPr>
          <p:cNvPr name="TextBox 4" id="4"/>
          <p:cNvSpPr txBox="true"/>
          <p:nvPr/>
        </p:nvSpPr>
        <p:spPr>
          <a:xfrm rot="0">
            <a:off x="6586639" y="3008671"/>
            <a:ext cx="5557028" cy="990600"/>
          </a:xfrm>
          <a:prstGeom prst="rect">
            <a:avLst/>
          </a:prstGeom>
        </p:spPr>
        <p:txBody>
          <a:bodyPr anchor="t" rtlCol="false" tIns="0" lIns="0" bIns="0" rIns="0">
            <a:spAutoFit/>
          </a:bodyPr>
          <a:lstStyle/>
          <a:p>
            <a:pPr>
              <a:lnSpc>
                <a:spcPts val="3900"/>
              </a:lnSpc>
            </a:pPr>
            <a:r>
              <a:rPr lang="en-US" sz="3000" spc="150">
                <a:solidFill>
                  <a:srgbClr val="F1DAD5"/>
                </a:solidFill>
                <a:latin typeface="Anonymous Pro Bold"/>
              </a:rPr>
              <a:t>FINANCIAL TRADING SYSTEMS</a:t>
            </a:r>
          </a:p>
        </p:txBody>
      </p:sp>
      <p:sp>
        <p:nvSpPr>
          <p:cNvPr name="TextBox 5" id="5"/>
          <p:cNvSpPr txBox="true"/>
          <p:nvPr/>
        </p:nvSpPr>
        <p:spPr>
          <a:xfrm rot="0">
            <a:off x="6585728" y="4181475"/>
            <a:ext cx="5557028" cy="3714750"/>
          </a:xfrm>
          <a:prstGeom prst="rect">
            <a:avLst/>
          </a:prstGeom>
        </p:spPr>
        <p:txBody>
          <a:bodyPr anchor="t" rtlCol="false" tIns="0" lIns="0" bIns="0" rIns="0">
            <a:spAutoFit/>
          </a:bodyPr>
          <a:lstStyle/>
          <a:p>
            <a:pPr>
              <a:lnSpc>
                <a:spcPts val="3749"/>
              </a:lnSpc>
            </a:pPr>
            <a:r>
              <a:rPr lang="en-US" sz="2499" spc="24">
                <a:solidFill>
                  <a:srgbClr val="F1DAD5"/>
                </a:solidFill>
                <a:latin typeface="Anonymous Pro"/>
              </a:rPr>
              <a:t>High-frequency trading platforms use concurrency to process and analyze vast amounts of market data in real time, execute trades at high speeds, and monitor multiple financial markets simultaneously. </a:t>
            </a:r>
          </a:p>
        </p:txBody>
      </p:sp>
      <p:sp>
        <p:nvSpPr>
          <p:cNvPr name="TextBox 6" id="6"/>
          <p:cNvSpPr txBox="true"/>
          <p:nvPr/>
        </p:nvSpPr>
        <p:spPr>
          <a:xfrm rot="0">
            <a:off x="12333256" y="2285406"/>
            <a:ext cx="5557028" cy="495300"/>
          </a:xfrm>
          <a:prstGeom prst="rect">
            <a:avLst/>
          </a:prstGeom>
        </p:spPr>
        <p:txBody>
          <a:bodyPr anchor="t" rtlCol="false" tIns="0" lIns="0" bIns="0" rIns="0">
            <a:spAutoFit/>
          </a:bodyPr>
          <a:lstStyle/>
          <a:p>
            <a:pPr>
              <a:lnSpc>
                <a:spcPts val="3900"/>
              </a:lnSpc>
            </a:pPr>
            <a:r>
              <a:rPr lang="en-US" sz="3000" spc="150">
                <a:solidFill>
                  <a:srgbClr val="F1DAD5"/>
                </a:solidFill>
                <a:latin typeface="Anonymous Pro Bold"/>
              </a:rPr>
              <a:t>REAL-TIME SYSTEMS</a:t>
            </a:r>
          </a:p>
        </p:txBody>
      </p:sp>
      <p:sp>
        <p:nvSpPr>
          <p:cNvPr name="TextBox 7" id="7"/>
          <p:cNvSpPr txBox="true"/>
          <p:nvPr/>
        </p:nvSpPr>
        <p:spPr>
          <a:xfrm rot="0">
            <a:off x="12333256" y="3295650"/>
            <a:ext cx="5557028" cy="1847850"/>
          </a:xfrm>
          <a:prstGeom prst="rect">
            <a:avLst/>
          </a:prstGeom>
        </p:spPr>
        <p:txBody>
          <a:bodyPr anchor="t" rtlCol="false" tIns="0" lIns="0" bIns="0" rIns="0">
            <a:spAutoFit/>
          </a:bodyPr>
          <a:lstStyle/>
          <a:p>
            <a:pPr>
              <a:lnSpc>
                <a:spcPts val="3749"/>
              </a:lnSpc>
            </a:pPr>
            <a:r>
              <a:rPr lang="en-US" sz="2499" spc="24">
                <a:solidFill>
                  <a:srgbClr val="F1DAD5"/>
                </a:solidFill>
                <a:latin typeface="Anonymous Pro"/>
              </a:rPr>
              <a:t>Used in automotive control systems, medical monitoring devices, and industrial automation for critical tasks.</a:t>
            </a:r>
          </a:p>
        </p:txBody>
      </p:sp>
      <p:sp>
        <p:nvSpPr>
          <p:cNvPr name="TextBox 8" id="8"/>
          <p:cNvSpPr txBox="true"/>
          <p:nvPr/>
        </p:nvSpPr>
        <p:spPr>
          <a:xfrm rot="0">
            <a:off x="840022" y="6640498"/>
            <a:ext cx="5557028" cy="1485900"/>
          </a:xfrm>
          <a:prstGeom prst="rect">
            <a:avLst/>
          </a:prstGeom>
        </p:spPr>
        <p:txBody>
          <a:bodyPr anchor="t" rtlCol="false" tIns="0" lIns="0" bIns="0" rIns="0">
            <a:spAutoFit/>
          </a:bodyPr>
          <a:lstStyle/>
          <a:p>
            <a:pPr>
              <a:lnSpc>
                <a:spcPts val="3900"/>
              </a:lnSpc>
            </a:pPr>
            <a:r>
              <a:rPr lang="en-US" sz="3000" spc="150">
                <a:solidFill>
                  <a:srgbClr val="F1DAD5"/>
                </a:solidFill>
                <a:latin typeface="Anonymous Pro Bold"/>
              </a:rPr>
              <a:t>SCIENTIFIC COMPUTING AND SIMULATIONS</a:t>
            </a:r>
          </a:p>
          <a:p>
            <a:pPr>
              <a:lnSpc>
                <a:spcPts val="3900"/>
              </a:lnSpc>
            </a:pPr>
          </a:p>
        </p:txBody>
      </p:sp>
      <p:sp>
        <p:nvSpPr>
          <p:cNvPr name="TextBox 9" id="9"/>
          <p:cNvSpPr txBox="true"/>
          <p:nvPr/>
        </p:nvSpPr>
        <p:spPr>
          <a:xfrm rot="0">
            <a:off x="840022" y="7877175"/>
            <a:ext cx="5557028" cy="1381125"/>
          </a:xfrm>
          <a:prstGeom prst="rect">
            <a:avLst/>
          </a:prstGeom>
        </p:spPr>
        <p:txBody>
          <a:bodyPr anchor="t" rtlCol="false" tIns="0" lIns="0" bIns="0" rIns="0">
            <a:spAutoFit/>
          </a:bodyPr>
          <a:lstStyle/>
          <a:p>
            <a:pPr>
              <a:lnSpc>
                <a:spcPts val="3749"/>
              </a:lnSpc>
            </a:pPr>
            <a:r>
              <a:rPr lang="en-US" sz="2499" spc="24">
                <a:solidFill>
                  <a:srgbClr val="F1DAD5"/>
                </a:solidFill>
                <a:latin typeface="Anonymous Pro"/>
              </a:rPr>
              <a:t>Used to simulate complex phenomena that involve numerous interacting elements. </a:t>
            </a:r>
          </a:p>
        </p:txBody>
      </p:sp>
      <p:sp>
        <p:nvSpPr>
          <p:cNvPr name="TextBox 10" id="10"/>
          <p:cNvSpPr txBox="true"/>
          <p:nvPr/>
        </p:nvSpPr>
        <p:spPr>
          <a:xfrm rot="0">
            <a:off x="828675" y="622976"/>
            <a:ext cx="16294729" cy="1348105"/>
          </a:xfrm>
          <a:prstGeom prst="rect">
            <a:avLst/>
          </a:prstGeom>
        </p:spPr>
        <p:txBody>
          <a:bodyPr anchor="t" rtlCol="false" tIns="0" lIns="0" bIns="0" rIns="0">
            <a:spAutoFit/>
          </a:bodyPr>
          <a:lstStyle/>
          <a:p>
            <a:pPr algn="ctr">
              <a:lnSpc>
                <a:spcPts val="5329"/>
              </a:lnSpc>
              <a:spcBef>
                <a:spcPct val="0"/>
              </a:spcBef>
            </a:pPr>
            <a:r>
              <a:rPr lang="en-US" sz="4099" spc="327">
                <a:solidFill>
                  <a:srgbClr val="FFE873"/>
                </a:solidFill>
                <a:latin typeface="Anonymous Pro Bold"/>
              </a:rPr>
              <a:t>USE CASES OF CONCURRENCY IN REAL WORLD APPLICATIONS</a:t>
            </a:r>
          </a:p>
        </p:txBody>
      </p:sp>
      <p:sp>
        <p:nvSpPr>
          <p:cNvPr name="TextBox 11" id="11"/>
          <p:cNvSpPr txBox="true"/>
          <p:nvPr/>
        </p:nvSpPr>
        <p:spPr>
          <a:xfrm rot="0">
            <a:off x="12344330" y="6640498"/>
            <a:ext cx="5557028" cy="495300"/>
          </a:xfrm>
          <a:prstGeom prst="rect">
            <a:avLst/>
          </a:prstGeom>
        </p:spPr>
        <p:txBody>
          <a:bodyPr anchor="t" rtlCol="false" tIns="0" lIns="0" bIns="0" rIns="0">
            <a:spAutoFit/>
          </a:bodyPr>
          <a:lstStyle/>
          <a:p>
            <a:pPr>
              <a:lnSpc>
                <a:spcPts val="3900"/>
              </a:lnSpc>
            </a:pPr>
            <a:r>
              <a:rPr lang="en-US" sz="3000" spc="150">
                <a:solidFill>
                  <a:srgbClr val="F1DAD5"/>
                </a:solidFill>
                <a:latin typeface="Anonymous Pro Bold"/>
              </a:rPr>
              <a:t>MOBILE APPLICATIONS</a:t>
            </a:r>
          </a:p>
        </p:txBody>
      </p:sp>
      <p:sp>
        <p:nvSpPr>
          <p:cNvPr name="TextBox 12" id="12"/>
          <p:cNvSpPr txBox="true"/>
          <p:nvPr/>
        </p:nvSpPr>
        <p:spPr>
          <a:xfrm rot="0">
            <a:off x="12333256" y="7410450"/>
            <a:ext cx="5557028" cy="2314575"/>
          </a:xfrm>
          <a:prstGeom prst="rect">
            <a:avLst/>
          </a:prstGeom>
        </p:spPr>
        <p:txBody>
          <a:bodyPr anchor="t" rtlCol="false" tIns="0" lIns="0" bIns="0" rIns="0">
            <a:spAutoFit/>
          </a:bodyPr>
          <a:lstStyle/>
          <a:p>
            <a:pPr>
              <a:lnSpc>
                <a:spcPts val="3749"/>
              </a:lnSpc>
            </a:pPr>
            <a:r>
              <a:rPr lang="en-US" sz="2499" spc="24">
                <a:solidFill>
                  <a:srgbClr val="F1DAD5"/>
                </a:solidFill>
                <a:latin typeface="Anonymous Pro"/>
              </a:rPr>
              <a:t>Used in apps where they perform network requests, data processing, and UI updates without blocking user interactions. </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306998"/>
        </a:solidFill>
      </p:bgPr>
    </p:bg>
    <p:spTree>
      <p:nvGrpSpPr>
        <p:cNvPr id="1" name=""/>
        <p:cNvGrpSpPr/>
        <p:nvPr/>
      </p:nvGrpSpPr>
      <p:grpSpPr>
        <a:xfrm>
          <a:off x="0" y="0"/>
          <a:ext cx="0" cy="0"/>
          <a:chOff x="0" y="0"/>
          <a:chExt cx="0" cy="0"/>
        </a:xfrm>
      </p:grpSpPr>
      <p:sp>
        <p:nvSpPr>
          <p:cNvPr name="TextBox 2" id="2"/>
          <p:cNvSpPr txBox="true"/>
          <p:nvPr/>
        </p:nvSpPr>
        <p:spPr>
          <a:xfrm rot="-5400000">
            <a:off x="-1647778" y="4689522"/>
            <a:ext cx="7292879" cy="1844675"/>
          </a:xfrm>
          <a:prstGeom prst="rect">
            <a:avLst/>
          </a:prstGeom>
        </p:spPr>
        <p:txBody>
          <a:bodyPr anchor="t" rtlCol="false" tIns="0" lIns="0" bIns="0" rIns="0">
            <a:spAutoFit/>
          </a:bodyPr>
          <a:lstStyle/>
          <a:p>
            <a:pPr>
              <a:lnSpc>
                <a:spcPts val="7149"/>
              </a:lnSpc>
            </a:pPr>
            <a:r>
              <a:rPr lang="en-US" sz="6499" spc="129">
                <a:solidFill>
                  <a:srgbClr val="FFE873"/>
                </a:solidFill>
                <a:latin typeface="Anonymous Pro Bold"/>
              </a:rPr>
              <a:t>THREADS AND PROCESSES </a:t>
            </a:r>
          </a:p>
        </p:txBody>
      </p:sp>
      <p:grpSp>
        <p:nvGrpSpPr>
          <p:cNvPr name="Group 3" id="3"/>
          <p:cNvGrpSpPr/>
          <p:nvPr/>
        </p:nvGrpSpPr>
        <p:grpSpPr>
          <a:xfrm rot="0">
            <a:off x="3937414" y="544544"/>
            <a:ext cx="11686794" cy="8713756"/>
            <a:chOff x="0" y="0"/>
            <a:chExt cx="15582393" cy="11618341"/>
          </a:xfrm>
        </p:grpSpPr>
        <p:sp>
          <p:nvSpPr>
            <p:cNvPr name="TextBox 4" id="4"/>
            <p:cNvSpPr txBox="true"/>
            <p:nvPr/>
          </p:nvSpPr>
          <p:spPr>
            <a:xfrm rot="0">
              <a:off x="0" y="5926788"/>
              <a:ext cx="15582393" cy="847050"/>
            </a:xfrm>
            <a:prstGeom prst="rect">
              <a:avLst/>
            </a:prstGeom>
          </p:spPr>
          <p:txBody>
            <a:bodyPr anchor="t" rtlCol="false" tIns="0" lIns="0" bIns="0" rIns="0">
              <a:spAutoFit/>
            </a:bodyPr>
            <a:lstStyle/>
            <a:p>
              <a:pPr>
                <a:lnSpc>
                  <a:spcPts val="5120"/>
                </a:lnSpc>
              </a:pPr>
              <a:r>
                <a:rPr lang="en-US" sz="3938" spc="315">
                  <a:solidFill>
                    <a:srgbClr val="F1DAD5"/>
                  </a:solidFill>
                  <a:latin typeface="Anonymous Pro Bold"/>
                </a:rPr>
                <a:t>PROCESS</a:t>
              </a:r>
            </a:p>
          </p:txBody>
        </p:sp>
        <p:sp>
          <p:nvSpPr>
            <p:cNvPr name="TextBox 5" id="5"/>
            <p:cNvSpPr txBox="true"/>
            <p:nvPr/>
          </p:nvSpPr>
          <p:spPr>
            <a:xfrm rot="0">
              <a:off x="0" y="7266632"/>
              <a:ext cx="15582393" cy="4351709"/>
            </a:xfrm>
            <a:prstGeom prst="rect">
              <a:avLst/>
            </a:prstGeom>
          </p:spPr>
          <p:txBody>
            <a:bodyPr anchor="t" rtlCol="false" tIns="0" lIns="0" bIns="0" rIns="0">
              <a:spAutoFit/>
            </a:bodyPr>
            <a:lstStyle/>
            <a:p>
              <a:pPr>
                <a:lnSpc>
                  <a:spcPts val="5213"/>
                </a:lnSpc>
              </a:pPr>
              <a:r>
                <a:rPr lang="en-US" sz="3475" spc="34">
                  <a:solidFill>
                    <a:srgbClr val="F1DAD5"/>
                  </a:solidFill>
                  <a:latin typeface="Anonymous Pro"/>
                </a:rPr>
                <a:t>A process contains data, files, registers, stacks and code which is executed using threads. Multiple processes can’t share memory as they are isolated. A process can have multiple threads.</a:t>
              </a:r>
            </a:p>
          </p:txBody>
        </p:sp>
        <p:sp>
          <p:nvSpPr>
            <p:cNvPr name="TextBox 6" id="6"/>
            <p:cNvSpPr txBox="true"/>
            <p:nvPr/>
          </p:nvSpPr>
          <p:spPr>
            <a:xfrm rot="0">
              <a:off x="0" y="-47625"/>
              <a:ext cx="15582393" cy="847050"/>
            </a:xfrm>
            <a:prstGeom prst="rect">
              <a:avLst/>
            </a:prstGeom>
          </p:spPr>
          <p:txBody>
            <a:bodyPr anchor="t" rtlCol="false" tIns="0" lIns="0" bIns="0" rIns="0">
              <a:spAutoFit/>
            </a:bodyPr>
            <a:lstStyle/>
            <a:p>
              <a:pPr>
                <a:lnSpc>
                  <a:spcPts val="5120"/>
                </a:lnSpc>
              </a:pPr>
              <a:r>
                <a:rPr lang="en-US" sz="3938" spc="315">
                  <a:solidFill>
                    <a:srgbClr val="F1DAD5"/>
                  </a:solidFill>
                  <a:latin typeface="Anonymous Pro Bold"/>
                </a:rPr>
                <a:t>THREADS </a:t>
              </a:r>
            </a:p>
          </p:txBody>
        </p:sp>
        <p:sp>
          <p:nvSpPr>
            <p:cNvPr name="TextBox 7" id="7"/>
            <p:cNvSpPr txBox="true"/>
            <p:nvPr/>
          </p:nvSpPr>
          <p:spPr>
            <a:xfrm rot="0">
              <a:off x="0" y="1292219"/>
              <a:ext cx="15582393" cy="3468915"/>
            </a:xfrm>
            <a:prstGeom prst="rect">
              <a:avLst/>
            </a:prstGeom>
          </p:spPr>
          <p:txBody>
            <a:bodyPr anchor="t" rtlCol="false" tIns="0" lIns="0" bIns="0" rIns="0">
              <a:spAutoFit/>
            </a:bodyPr>
            <a:lstStyle/>
            <a:p>
              <a:pPr>
                <a:lnSpc>
                  <a:spcPts val="5213"/>
                </a:lnSpc>
              </a:pPr>
              <a:r>
                <a:rPr lang="en-US" sz="3475" spc="34">
                  <a:solidFill>
                    <a:srgbClr val="F1DAD5"/>
                  </a:solidFill>
                  <a:latin typeface="Anonymous Pro"/>
                </a:rPr>
                <a:t>A thread is a separate flow of execution, independent of other sub-programs. Multiple threads within the same process can share memory with each other.</a:t>
              </a:r>
            </a:p>
          </p:txBody>
        </p:sp>
      </p:grpSp>
      <p:grpSp>
        <p:nvGrpSpPr>
          <p:cNvPr name="Group 8" id="8"/>
          <p:cNvGrpSpPr/>
          <p:nvPr/>
        </p:nvGrpSpPr>
        <p:grpSpPr>
          <a:xfrm rot="-10800000">
            <a:off x="1028700" y="-493310"/>
            <a:ext cx="1506001" cy="1945597"/>
            <a:chOff x="0" y="0"/>
            <a:chExt cx="4842510" cy="6256020"/>
          </a:xfrm>
        </p:grpSpPr>
        <p:sp>
          <p:nvSpPr>
            <p:cNvPr name="Freeform 9" id="9"/>
            <p:cNvSpPr/>
            <p:nvPr/>
          </p:nvSpPr>
          <p:spPr>
            <a:xfrm flipH="false" flipV="false" rot="0">
              <a:off x="29210" y="12700"/>
              <a:ext cx="4775200" cy="6209030"/>
            </a:xfrm>
            <a:custGeom>
              <a:avLst/>
              <a:gdLst/>
              <a:ahLst/>
              <a:cxnLst/>
              <a:rect r="r" b="b" t="t" l="l"/>
              <a:pathLst>
                <a:path h="6209030" w="477520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F1DAD5"/>
            </a:solidFill>
          </p:spPr>
        </p:sp>
      </p:grpSp>
      <p:grpSp>
        <p:nvGrpSpPr>
          <p:cNvPr name="Group 10" id="10"/>
          <p:cNvGrpSpPr/>
          <p:nvPr/>
        </p:nvGrpSpPr>
        <p:grpSpPr>
          <a:xfrm rot="-5400000">
            <a:off x="16760313" y="6758400"/>
            <a:ext cx="1943441" cy="2510724"/>
            <a:chOff x="0" y="0"/>
            <a:chExt cx="4842510" cy="6256020"/>
          </a:xfrm>
        </p:grpSpPr>
        <p:sp>
          <p:nvSpPr>
            <p:cNvPr name="Freeform 11" id="11"/>
            <p:cNvSpPr/>
            <p:nvPr/>
          </p:nvSpPr>
          <p:spPr>
            <a:xfrm flipH="false" flipV="false" rot="0">
              <a:off x="29210" y="12700"/>
              <a:ext cx="4775200" cy="6209030"/>
            </a:xfrm>
            <a:custGeom>
              <a:avLst/>
              <a:gdLst/>
              <a:ahLst/>
              <a:cxnLst/>
              <a:rect r="r" b="b" t="t" l="l"/>
              <a:pathLst>
                <a:path h="6209030" w="477520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F1DAD5"/>
            </a:solid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080356" y="-407695"/>
            <a:ext cx="9932396" cy="10239583"/>
          </a:xfrm>
          <a:custGeom>
            <a:avLst/>
            <a:gdLst/>
            <a:ahLst/>
            <a:cxnLst/>
            <a:rect r="r" b="b" t="t" l="l"/>
            <a:pathLst>
              <a:path h="10239583" w="9932396">
                <a:moveTo>
                  <a:pt x="0" y="0"/>
                </a:moveTo>
                <a:lnTo>
                  <a:pt x="9932396" y="0"/>
                </a:lnTo>
                <a:lnTo>
                  <a:pt x="9932396" y="10239583"/>
                </a:lnTo>
                <a:lnTo>
                  <a:pt x="0" y="102395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61627" y="3638438"/>
            <a:ext cx="6658064" cy="2470000"/>
          </a:xfrm>
          <a:prstGeom prst="rect">
            <a:avLst/>
          </a:prstGeom>
        </p:spPr>
        <p:txBody>
          <a:bodyPr anchor="t" rtlCol="false" tIns="0" lIns="0" bIns="0" rIns="0">
            <a:spAutoFit/>
          </a:bodyPr>
          <a:lstStyle/>
          <a:p>
            <a:pPr algn="ctr">
              <a:lnSpc>
                <a:spcPts val="6472"/>
              </a:lnSpc>
            </a:pPr>
            <a:r>
              <a:rPr lang="en-US" sz="5884" spc="117">
                <a:solidFill>
                  <a:srgbClr val="FFE873"/>
                </a:solidFill>
                <a:latin typeface="Anonymous Pro Bold"/>
              </a:rPr>
              <a:t>GLOBAL INTERPRETER LOCK</a:t>
            </a:r>
          </a:p>
        </p:txBody>
      </p:sp>
      <p:grpSp>
        <p:nvGrpSpPr>
          <p:cNvPr name="Group 4" id="4"/>
          <p:cNvGrpSpPr/>
          <p:nvPr/>
        </p:nvGrpSpPr>
        <p:grpSpPr>
          <a:xfrm rot="0">
            <a:off x="9486072" y="667376"/>
            <a:ext cx="7586400" cy="3695127"/>
            <a:chOff x="0" y="0"/>
            <a:chExt cx="10115200" cy="4926836"/>
          </a:xfrm>
        </p:grpSpPr>
        <p:sp>
          <p:nvSpPr>
            <p:cNvPr name="TextBox 5" id="5"/>
            <p:cNvSpPr txBox="true"/>
            <p:nvPr/>
          </p:nvSpPr>
          <p:spPr>
            <a:xfrm rot="0">
              <a:off x="0" y="-38100"/>
              <a:ext cx="10115200" cy="770000"/>
            </a:xfrm>
            <a:prstGeom prst="rect">
              <a:avLst/>
            </a:prstGeom>
          </p:spPr>
          <p:txBody>
            <a:bodyPr anchor="t" rtlCol="false" tIns="0" lIns="0" bIns="0" rIns="0">
              <a:spAutoFit/>
            </a:bodyPr>
            <a:lstStyle/>
            <a:p>
              <a:pPr>
                <a:lnSpc>
                  <a:spcPts val="4692"/>
                </a:lnSpc>
              </a:pPr>
              <a:r>
                <a:rPr lang="en-US" sz="3609" spc="180">
                  <a:solidFill>
                    <a:srgbClr val="F1DAD5"/>
                  </a:solidFill>
                  <a:latin typeface="Anonymous Pro Bold"/>
                </a:rPr>
                <a:t>WHAT IS GIL IN PYTHON?</a:t>
              </a:r>
            </a:p>
          </p:txBody>
        </p:sp>
        <p:sp>
          <p:nvSpPr>
            <p:cNvPr name="TextBox 6" id="6"/>
            <p:cNvSpPr txBox="true"/>
            <p:nvPr/>
          </p:nvSpPr>
          <p:spPr>
            <a:xfrm rot="0">
              <a:off x="0" y="1262955"/>
              <a:ext cx="10115200" cy="3663881"/>
            </a:xfrm>
            <a:prstGeom prst="rect">
              <a:avLst/>
            </a:prstGeom>
          </p:spPr>
          <p:txBody>
            <a:bodyPr anchor="t" rtlCol="false" tIns="0" lIns="0" bIns="0" rIns="0">
              <a:spAutoFit/>
            </a:bodyPr>
            <a:lstStyle/>
            <a:p>
              <a:pPr>
                <a:lnSpc>
                  <a:spcPts val="4390"/>
                </a:lnSpc>
              </a:pPr>
              <a:r>
                <a:rPr lang="en-US" sz="2927" spc="29">
                  <a:solidFill>
                    <a:srgbClr val="F1DAD5"/>
                  </a:solidFill>
                  <a:latin typeface="Anonymous Pro"/>
                </a:rPr>
                <a:t>The Python Global Interpreter Lock or GIL</a:t>
              </a:r>
              <a:r>
                <a:rPr lang="en-US" sz="2927" spc="29">
                  <a:solidFill>
                    <a:srgbClr val="F1DAD5"/>
                  </a:solidFill>
                  <a:latin typeface="Anonymous Pro"/>
                </a:rPr>
                <a:t>, in simple words, is a mutex (or a lock) that allows only one thread to hold the control of the Python interpreter.</a:t>
              </a:r>
            </a:p>
          </p:txBody>
        </p:sp>
      </p:grpSp>
      <p:grpSp>
        <p:nvGrpSpPr>
          <p:cNvPr name="Group 7" id="7"/>
          <p:cNvGrpSpPr/>
          <p:nvPr/>
        </p:nvGrpSpPr>
        <p:grpSpPr>
          <a:xfrm rot="0">
            <a:off x="9486072" y="4712096"/>
            <a:ext cx="7773228" cy="4785097"/>
            <a:chOff x="0" y="0"/>
            <a:chExt cx="10364304" cy="6380129"/>
          </a:xfrm>
        </p:grpSpPr>
        <p:sp>
          <p:nvSpPr>
            <p:cNvPr name="TextBox 8" id="8"/>
            <p:cNvSpPr txBox="true"/>
            <p:nvPr/>
          </p:nvSpPr>
          <p:spPr>
            <a:xfrm rot="0">
              <a:off x="0" y="-38100"/>
              <a:ext cx="10364304" cy="766161"/>
            </a:xfrm>
            <a:prstGeom prst="rect">
              <a:avLst/>
            </a:prstGeom>
          </p:spPr>
          <p:txBody>
            <a:bodyPr anchor="t" rtlCol="false" tIns="0" lIns="0" bIns="0" rIns="0">
              <a:spAutoFit/>
            </a:bodyPr>
            <a:lstStyle/>
            <a:p>
              <a:pPr>
                <a:lnSpc>
                  <a:spcPts val="4668"/>
                </a:lnSpc>
              </a:pPr>
              <a:r>
                <a:rPr lang="en-US" sz="3591" spc="179">
                  <a:solidFill>
                    <a:srgbClr val="F1DAD5"/>
                  </a:solidFill>
                  <a:latin typeface="Anonymous Pro Bold"/>
                </a:rPr>
                <a:t>THE PROBLEM WITH GIL</a:t>
              </a:r>
            </a:p>
          </p:txBody>
        </p:sp>
        <p:sp>
          <p:nvSpPr>
            <p:cNvPr name="TextBox 9" id="9"/>
            <p:cNvSpPr txBox="true"/>
            <p:nvPr/>
          </p:nvSpPr>
          <p:spPr>
            <a:xfrm rot="0">
              <a:off x="0" y="1255832"/>
              <a:ext cx="10364304" cy="5124297"/>
            </a:xfrm>
            <a:prstGeom prst="rect">
              <a:avLst/>
            </a:prstGeom>
          </p:spPr>
          <p:txBody>
            <a:bodyPr anchor="t" rtlCol="false" tIns="0" lIns="0" bIns="0" rIns="0">
              <a:spAutoFit/>
            </a:bodyPr>
            <a:lstStyle/>
            <a:p>
              <a:pPr>
                <a:lnSpc>
                  <a:spcPts val="4367"/>
                </a:lnSpc>
              </a:pPr>
              <a:r>
                <a:rPr lang="en-US" sz="2911" spc="29">
                  <a:solidFill>
                    <a:srgbClr val="F1DAD5"/>
                  </a:solidFill>
                  <a:latin typeface="Anonymous Pro"/>
                </a:rPr>
                <a:t>Due to GIL, only one thread can be executed at a time. Other threads are blocked until the locked thread which is running, unlocks the interpreter. This creates problems when multiple tasks are to be executed considering the time complexity.</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5616532" y="1746157"/>
            <a:ext cx="8140352" cy="8392116"/>
          </a:xfrm>
          <a:custGeom>
            <a:avLst/>
            <a:gdLst/>
            <a:ahLst/>
            <a:cxnLst/>
            <a:rect r="r" b="b" t="t" l="l"/>
            <a:pathLst>
              <a:path h="8392116" w="8140352">
                <a:moveTo>
                  <a:pt x="0" y="0"/>
                </a:moveTo>
                <a:lnTo>
                  <a:pt x="8140352" y="0"/>
                </a:lnTo>
                <a:lnTo>
                  <a:pt x="8140352" y="8392116"/>
                </a:lnTo>
                <a:lnTo>
                  <a:pt x="0" y="83921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14024" y="881913"/>
            <a:ext cx="13927964" cy="8520124"/>
            <a:chOff x="0" y="0"/>
            <a:chExt cx="18570618" cy="11360166"/>
          </a:xfrm>
        </p:grpSpPr>
        <p:sp>
          <p:nvSpPr>
            <p:cNvPr name="TextBox 4" id="4"/>
            <p:cNvSpPr txBox="true"/>
            <p:nvPr/>
          </p:nvSpPr>
          <p:spPr>
            <a:xfrm rot="0">
              <a:off x="0" y="-57150"/>
              <a:ext cx="18570618" cy="1396950"/>
            </a:xfrm>
            <a:prstGeom prst="rect">
              <a:avLst/>
            </a:prstGeom>
          </p:spPr>
          <p:txBody>
            <a:bodyPr anchor="t" rtlCol="false" tIns="0" lIns="0" bIns="0" rIns="0">
              <a:spAutoFit/>
            </a:bodyPr>
            <a:lstStyle/>
            <a:p>
              <a:pPr>
                <a:lnSpc>
                  <a:spcPts val="8590"/>
                </a:lnSpc>
              </a:pPr>
              <a:r>
                <a:rPr lang="en-US" sz="6608" spc="330">
                  <a:solidFill>
                    <a:srgbClr val="F1DAD5"/>
                  </a:solidFill>
                  <a:latin typeface="Anonymous Pro Bold"/>
                </a:rPr>
                <a:t>MULTITHREADING</a:t>
              </a:r>
            </a:p>
          </p:txBody>
        </p:sp>
        <p:sp>
          <p:nvSpPr>
            <p:cNvPr name="TextBox 5" id="5"/>
            <p:cNvSpPr txBox="true"/>
            <p:nvPr/>
          </p:nvSpPr>
          <p:spPr>
            <a:xfrm rot="0">
              <a:off x="0" y="2362477"/>
              <a:ext cx="18570618" cy="8997689"/>
            </a:xfrm>
            <a:prstGeom prst="rect">
              <a:avLst/>
            </a:prstGeom>
          </p:spPr>
          <p:txBody>
            <a:bodyPr anchor="t" rtlCol="false" tIns="0" lIns="0" bIns="0" rIns="0">
              <a:spAutoFit/>
            </a:bodyPr>
            <a:lstStyle/>
            <a:p>
              <a:pPr>
                <a:lnSpc>
                  <a:spcPts val="6025"/>
                </a:lnSpc>
              </a:pPr>
              <a:r>
                <a:rPr lang="en-US" sz="4017" spc="40">
                  <a:solidFill>
                    <a:srgbClr val="F1DAD5"/>
                  </a:solidFill>
                  <a:latin typeface="Anonymous Pro"/>
                </a:rPr>
                <a:t>Multithreading is defined as the ability of a processor to execute multiple threads concurrently. In a simple, single-core CPU, it is achieved using frequent switching between threads. This is termed context switching. In context switching, the state of a thread is saved and the state of another thread is loaded whenever any interrupt (due to I/O or manually set) takes place.</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Freeform 2" id="2"/>
          <p:cNvSpPr/>
          <p:nvPr/>
        </p:nvSpPr>
        <p:spPr>
          <a:xfrm flipH="false" flipV="false" rot="0">
            <a:off x="1392943" y="191835"/>
            <a:ext cx="15502114" cy="4771223"/>
          </a:xfrm>
          <a:custGeom>
            <a:avLst/>
            <a:gdLst/>
            <a:ahLst/>
            <a:cxnLst/>
            <a:rect r="r" b="b" t="t" l="l"/>
            <a:pathLst>
              <a:path h="4771223" w="15502114">
                <a:moveTo>
                  <a:pt x="0" y="0"/>
                </a:moveTo>
                <a:lnTo>
                  <a:pt x="15502114" y="0"/>
                </a:lnTo>
                <a:lnTo>
                  <a:pt x="15502114" y="4771223"/>
                </a:lnTo>
                <a:lnTo>
                  <a:pt x="0" y="4771223"/>
                </a:lnTo>
                <a:lnTo>
                  <a:pt x="0" y="0"/>
                </a:lnTo>
                <a:close/>
              </a:path>
            </a:pathLst>
          </a:custGeom>
          <a:blipFill>
            <a:blip r:embed="rId2"/>
            <a:stretch>
              <a:fillRect l="0" t="-970" r="0" b="-970"/>
            </a:stretch>
          </a:blipFill>
          <a:ln w="28575" cap="sq">
            <a:solidFill>
              <a:srgbClr val="000000"/>
            </a:solidFill>
            <a:prstDash val="solid"/>
            <a:miter/>
          </a:ln>
        </p:spPr>
      </p:sp>
      <p:sp>
        <p:nvSpPr>
          <p:cNvPr name="Freeform 3" id="3"/>
          <p:cNvSpPr/>
          <p:nvPr/>
        </p:nvSpPr>
        <p:spPr>
          <a:xfrm flipH="false" flipV="false" rot="0">
            <a:off x="2159232" y="5143500"/>
            <a:ext cx="13969535" cy="4933647"/>
          </a:xfrm>
          <a:custGeom>
            <a:avLst/>
            <a:gdLst/>
            <a:ahLst/>
            <a:cxnLst/>
            <a:rect r="r" b="b" t="t" l="l"/>
            <a:pathLst>
              <a:path h="4933647" w="13969535">
                <a:moveTo>
                  <a:pt x="0" y="0"/>
                </a:moveTo>
                <a:lnTo>
                  <a:pt x="13969536" y="0"/>
                </a:lnTo>
                <a:lnTo>
                  <a:pt x="13969536" y="4933647"/>
                </a:lnTo>
                <a:lnTo>
                  <a:pt x="0" y="4933647"/>
                </a:lnTo>
                <a:lnTo>
                  <a:pt x="0" y="0"/>
                </a:lnTo>
                <a:close/>
              </a:path>
            </a:pathLst>
          </a:custGeom>
          <a:blipFill>
            <a:blip r:embed="rId3"/>
            <a:stretch>
              <a:fillRect l="0" t="-258" r="0" b="-258"/>
            </a:stretch>
          </a:blipFill>
          <a:ln w="28575" cap="sq">
            <a:solidFill>
              <a:srgbClr val="000000"/>
            </a:solidFill>
            <a:prstDash val="solid"/>
            <a:miter/>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Freeform 2" id="2"/>
          <p:cNvSpPr/>
          <p:nvPr/>
        </p:nvSpPr>
        <p:spPr>
          <a:xfrm flipH="false" flipV="false" rot="0">
            <a:off x="213402" y="6475931"/>
            <a:ext cx="7661127" cy="4114800"/>
          </a:xfrm>
          <a:custGeom>
            <a:avLst/>
            <a:gdLst/>
            <a:ahLst/>
            <a:cxnLst/>
            <a:rect r="r" b="b" t="t" l="l"/>
            <a:pathLst>
              <a:path h="4114800" w="7661127">
                <a:moveTo>
                  <a:pt x="0" y="0"/>
                </a:moveTo>
                <a:lnTo>
                  <a:pt x="7661127" y="0"/>
                </a:lnTo>
                <a:lnTo>
                  <a:pt x="7661127" y="4114800"/>
                </a:lnTo>
                <a:lnTo>
                  <a:pt x="0" y="4114800"/>
                </a:lnTo>
                <a:lnTo>
                  <a:pt x="0" y="0"/>
                </a:lnTo>
                <a:close/>
              </a:path>
            </a:pathLst>
          </a:custGeom>
          <a:blipFill>
            <a:blip r:embed="rId2"/>
            <a:stretch>
              <a:fillRect l="-7199" t="-21760" r="-8451" b="-17432"/>
            </a:stretch>
          </a:blipFill>
        </p:spPr>
      </p:sp>
      <p:sp>
        <p:nvSpPr>
          <p:cNvPr name="Freeform 3" id="3"/>
          <p:cNvSpPr/>
          <p:nvPr/>
        </p:nvSpPr>
        <p:spPr>
          <a:xfrm flipH="false" flipV="false" rot="0">
            <a:off x="755267" y="290870"/>
            <a:ext cx="6577398" cy="6185061"/>
          </a:xfrm>
          <a:custGeom>
            <a:avLst/>
            <a:gdLst/>
            <a:ahLst/>
            <a:cxnLst/>
            <a:rect r="r" b="b" t="t" l="l"/>
            <a:pathLst>
              <a:path h="6185061" w="6577398">
                <a:moveTo>
                  <a:pt x="0" y="0"/>
                </a:moveTo>
                <a:lnTo>
                  <a:pt x="6577397" y="0"/>
                </a:lnTo>
                <a:lnTo>
                  <a:pt x="6577397" y="6185061"/>
                </a:lnTo>
                <a:lnTo>
                  <a:pt x="0" y="6185061"/>
                </a:lnTo>
                <a:lnTo>
                  <a:pt x="0" y="0"/>
                </a:lnTo>
                <a:close/>
              </a:path>
            </a:pathLst>
          </a:custGeom>
          <a:blipFill>
            <a:blip r:embed="rId3"/>
            <a:stretch>
              <a:fillRect l="-11249" t="-12406" r="-12187" b="-13491"/>
            </a:stretch>
          </a:blipFill>
        </p:spPr>
      </p:sp>
      <p:sp>
        <p:nvSpPr>
          <p:cNvPr name="Freeform 4" id="4"/>
          <p:cNvSpPr/>
          <p:nvPr/>
        </p:nvSpPr>
        <p:spPr>
          <a:xfrm flipH="false" flipV="false" rot="0">
            <a:off x="11562659" y="155663"/>
            <a:ext cx="5937626" cy="6784337"/>
          </a:xfrm>
          <a:custGeom>
            <a:avLst/>
            <a:gdLst/>
            <a:ahLst/>
            <a:cxnLst/>
            <a:rect r="r" b="b" t="t" l="l"/>
            <a:pathLst>
              <a:path h="6784337" w="5937626">
                <a:moveTo>
                  <a:pt x="0" y="0"/>
                </a:moveTo>
                <a:lnTo>
                  <a:pt x="5937626" y="0"/>
                </a:lnTo>
                <a:lnTo>
                  <a:pt x="5937626" y="6784337"/>
                </a:lnTo>
                <a:lnTo>
                  <a:pt x="0" y="6784337"/>
                </a:lnTo>
                <a:lnTo>
                  <a:pt x="0" y="0"/>
                </a:lnTo>
                <a:close/>
              </a:path>
            </a:pathLst>
          </a:custGeom>
          <a:blipFill>
            <a:blip r:embed="rId4"/>
            <a:stretch>
              <a:fillRect l="-9845" t="-7973" r="-8282" b="-8698"/>
            </a:stretch>
          </a:blipFill>
        </p:spPr>
      </p:sp>
      <p:sp>
        <p:nvSpPr>
          <p:cNvPr name="Freeform 5" id="5"/>
          <p:cNvSpPr/>
          <p:nvPr/>
        </p:nvSpPr>
        <p:spPr>
          <a:xfrm flipH="false" flipV="false" rot="0">
            <a:off x="11562659" y="6940000"/>
            <a:ext cx="5989373" cy="3053955"/>
          </a:xfrm>
          <a:custGeom>
            <a:avLst/>
            <a:gdLst/>
            <a:ahLst/>
            <a:cxnLst/>
            <a:rect r="r" b="b" t="t" l="l"/>
            <a:pathLst>
              <a:path h="3053955" w="5989373">
                <a:moveTo>
                  <a:pt x="0" y="0"/>
                </a:moveTo>
                <a:lnTo>
                  <a:pt x="5989373" y="0"/>
                </a:lnTo>
                <a:lnTo>
                  <a:pt x="5989373" y="3053955"/>
                </a:lnTo>
                <a:lnTo>
                  <a:pt x="0" y="3053955"/>
                </a:lnTo>
                <a:lnTo>
                  <a:pt x="0" y="0"/>
                </a:lnTo>
                <a:close/>
              </a:path>
            </a:pathLst>
          </a:custGeom>
          <a:blipFill>
            <a:blip r:embed="rId5"/>
            <a:stretch>
              <a:fillRect l="-14261" t="-31380" r="-14261" b="-31559"/>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5427091" y="607493"/>
            <a:ext cx="8140352" cy="8392116"/>
          </a:xfrm>
          <a:custGeom>
            <a:avLst/>
            <a:gdLst/>
            <a:ahLst/>
            <a:cxnLst/>
            <a:rect r="r" b="b" t="t" l="l"/>
            <a:pathLst>
              <a:path h="8392116" w="8140352">
                <a:moveTo>
                  <a:pt x="0" y="0"/>
                </a:moveTo>
                <a:lnTo>
                  <a:pt x="8140352" y="0"/>
                </a:lnTo>
                <a:lnTo>
                  <a:pt x="8140352" y="8392116"/>
                </a:lnTo>
                <a:lnTo>
                  <a:pt x="0" y="83921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239666"/>
            <a:ext cx="13927964" cy="7807667"/>
            <a:chOff x="0" y="0"/>
            <a:chExt cx="18570618" cy="10410223"/>
          </a:xfrm>
        </p:grpSpPr>
        <p:sp>
          <p:nvSpPr>
            <p:cNvPr name="TextBox 4" id="4"/>
            <p:cNvSpPr txBox="true"/>
            <p:nvPr/>
          </p:nvSpPr>
          <p:spPr>
            <a:xfrm rot="0">
              <a:off x="0" y="-57150"/>
              <a:ext cx="18570618" cy="1396950"/>
            </a:xfrm>
            <a:prstGeom prst="rect">
              <a:avLst/>
            </a:prstGeom>
          </p:spPr>
          <p:txBody>
            <a:bodyPr anchor="t" rtlCol="false" tIns="0" lIns="0" bIns="0" rIns="0">
              <a:spAutoFit/>
            </a:bodyPr>
            <a:lstStyle/>
            <a:p>
              <a:pPr>
                <a:lnSpc>
                  <a:spcPts val="8590"/>
                </a:lnSpc>
              </a:pPr>
              <a:r>
                <a:rPr lang="en-US" sz="6608" spc="330">
                  <a:solidFill>
                    <a:srgbClr val="F1DAD5"/>
                  </a:solidFill>
                  <a:latin typeface="Anonymous Pro Bold"/>
                </a:rPr>
                <a:t>ASYNCHRONOUS PROGRAMMING</a:t>
              </a:r>
            </a:p>
          </p:txBody>
        </p:sp>
        <p:sp>
          <p:nvSpPr>
            <p:cNvPr name="TextBox 5" id="5"/>
            <p:cNvSpPr txBox="true"/>
            <p:nvPr/>
          </p:nvSpPr>
          <p:spPr>
            <a:xfrm rot="0">
              <a:off x="0" y="2362477"/>
              <a:ext cx="18570618" cy="8047747"/>
            </a:xfrm>
            <a:prstGeom prst="rect">
              <a:avLst/>
            </a:prstGeom>
          </p:spPr>
          <p:txBody>
            <a:bodyPr anchor="t" rtlCol="false" tIns="0" lIns="0" bIns="0" rIns="0">
              <a:spAutoFit/>
            </a:bodyPr>
            <a:lstStyle/>
            <a:p>
              <a:pPr>
                <a:lnSpc>
                  <a:spcPts val="6025"/>
                </a:lnSpc>
              </a:pPr>
              <a:r>
                <a:rPr lang="en-US" sz="4017" spc="40">
                  <a:solidFill>
                    <a:srgbClr val="F1DAD5"/>
                  </a:solidFill>
                  <a:latin typeface="Anonymous Pro"/>
                </a:rPr>
                <a:t>Asynchronous programming </a:t>
              </a:r>
              <a:r>
                <a:rPr lang="en-US" sz="4017" spc="40">
                  <a:solidFill>
                    <a:srgbClr val="F1DAD5"/>
                  </a:solidFill>
                  <a:latin typeface="Anonymous Pro"/>
                </a:rPr>
                <a:t>is a form of concurrency where tasks start and then move on without waiting for the previous task to finish. </a:t>
              </a:r>
            </a:p>
            <a:p>
              <a:pPr>
                <a:lnSpc>
                  <a:spcPts val="6025"/>
                </a:lnSpc>
              </a:pPr>
              <a:r>
                <a:rPr lang="en-US" sz="4017" spc="40">
                  <a:solidFill>
                    <a:srgbClr val="F1DAD5"/>
                  </a:solidFill>
                  <a:latin typeface="Anonymous Pro"/>
                </a:rPr>
                <a:t>It is useful in I/O bound operations (like file reading, making requests) where tasks don’t need to wait for other tasks to be completed.</a:t>
              </a:r>
            </a:p>
            <a:p>
              <a:pPr>
                <a:lnSpc>
                  <a:spcPts val="6025"/>
                </a:lnSpc>
              </a:pPr>
              <a:r>
                <a:rPr lang="en-US" sz="4017" spc="40">
                  <a:solidFill>
                    <a:srgbClr val="F1DAD5"/>
                  </a:solidFill>
                  <a:latin typeface="Anonymous Pro"/>
                </a:rPr>
                <a:t>It is achieved using </a:t>
              </a:r>
              <a:r>
                <a:rPr lang="en-US" sz="4017" spc="40">
                  <a:solidFill>
                    <a:srgbClr val="F1DAD5"/>
                  </a:solidFill>
                  <a:latin typeface="Anonymous Pro Bold"/>
                </a:rPr>
                <a:t>Asyncio</a:t>
              </a:r>
              <a:r>
                <a:rPr lang="en-US" sz="4017" spc="40">
                  <a:solidFill>
                    <a:srgbClr val="F1DAD5"/>
                  </a:solidFill>
                  <a:latin typeface="Anonymous Pro"/>
                </a:rPr>
                <a:t> package and </a:t>
              </a:r>
              <a:r>
                <a:rPr lang="en-US" sz="4017" spc="40">
                  <a:solidFill>
                    <a:srgbClr val="F1DAD5"/>
                  </a:solidFill>
                  <a:latin typeface="Anonymous Pro Bold"/>
                </a:rPr>
                <a:t>Aiohttp</a:t>
              </a:r>
              <a:r>
                <a:rPr lang="en-US" sz="4017" spc="40">
                  <a:solidFill>
                    <a:srgbClr val="F1DAD5"/>
                  </a:solidFill>
                  <a:latin typeface="Anonymous Pro"/>
                </a:rPr>
                <a:t> package for requests.</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DAGA0FO2tP4</dc:identifier>
  <dcterms:modified xsi:type="dcterms:W3CDTF">2011-08-01T06:04:30Z</dcterms:modified>
  <cp:revision>1</cp:revision>
  <dc:title>Violet and Purple Visual Chaos Technology Presentation</dc:title>
</cp:coreProperties>
</file>