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8"/>
  </p:notesMasterIdLst>
  <p:handoutMasterIdLst>
    <p:handoutMasterId r:id="rId29"/>
  </p:handoutMasterIdLst>
  <p:sldIdLst>
    <p:sldId id="292" r:id="rId5"/>
    <p:sldId id="275" r:id="rId6"/>
    <p:sldId id="276" r:id="rId7"/>
    <p:sldId id="277" r:id="rId8"/>
    <p:sldId id="294" r:id="rId9"/>
    <p:sldId id="278" r:id="rId10"/>
    <p:sldId id="301" r:id="rId11"/>
    <p:sldId id="297" r:id="rId12"/>
    <p:sldId id="293" r:id="rId13"/>
    <p:sldId id="298" r:id="rId14"/>
    <p:sldId id="279" r:id="rId15"/>
    <p:sldId id="299" r:id="rId16"/>
    <p:sldId id="300" r:id="rId17"/>
    <p:sldId id="302" r:id="rId18"/>
    <p:sldId id="303" r:id="rId19"/>
    <p:sldId id="304" r:id="rId20"/>
    <p:sldId id="305" r:id="rId21"/>
    <p:sldId id="306" r:id="rId22"/>
    <p:sldId id="307" r:id="rId23"/>
    <p:sldId id="308" r:id="rId24"/>
    <p:sldId id="288" r:id="rId25"/>
    <p:sldId id="309" r:id="rId26"/>
    <p:sldId id="289"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5634"/>
  </p:normalViewPr>
  <p:slideViewPr>
    <p:cSldViewPr snapToGrid="0" showGuides="1">
      <p:cViewPr varScale="1">
        <p:scale>
          <a:sx n="70" d="100"/>
          <a:sy n="70" d="100"/>
        </p:scale>
        <p:origin x="816" y="60"/>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10/3/2024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10/3/2024</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3783907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11</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12</a:t>
            </a:fld>
            <a:endParaRPr lang="en-US" altLang="zh-CN" dirty="0"/>
          </a:p>
        </p:txBody>
      </p:sp>
    </p:spTree>
    <p:extLst>
      <p:ext uri="{BB962C8B-B14F-4D97-AF65-F5344CB8AC3E}">
        <p14:creationId xmlns:p14="http://schemas.microsoft.com/office/powerpoint/2010/main" val="1632281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13</a:t>
            </a:fld>
            <a:endParaRPr lang="en-US" altLang="zh-CN" dirty="0"/>
          </a:p>
        </p:txBody>
      </p:sp>
    </p:spTree>
    <p:extLst>
      <p:ext uri="{BB962C8B-B14F-4D97-AF65-F5344CB8AC3E}">
        <p14:creationId xmlns:p14="http://schemas.microsoft.com/office/powerpoint/2010/main" val="1057867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14</a:t>
            </a:fld>
            <a:endParaRPr lang="en-US" altLang="zh-CN" dirty="0"/>
          </a:p>
        </p:txBody>
      </p:sp>
    </p:spTree>
    <p:extLst>
      <p:ext uri="{BB962C8B-B14F-4D97-AF65-F5344CB8AC3E}">
        <p14:creationId xmlns:p14="http://schemas.microsoft.com/office/powerpoint/2010/main" val="3063279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15</a:t>
            </a:fld>
            <a:endParaRPr lang="en-US" altLang="zh-CN" dirty="0"/>
          </a:p>
        </p:txBody>
      </p:sp>
    </p:spTree>
    <p:extLst>
      <p:ext uri="{BB962C8B-B14F-4D97-AF65-F5344CB8AC3E}">
        <p14:creationId xmlns:p14="http://schemas.microsoft.com/office/powerpoint/2010/main" val="3516450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16</a:t>
            </a:fld>
            <a:endParaRPr lang="en-US" altLang="zh-CN" dirty="0"/>
          </a:p>
        </p:txBody>
      </p:sp>
    </p:spTree>
    <p:extLst>
      <p:ext uri="{BB962C8B-B14F-4D97-AF65-F5344CB8AC3E}">
        <p14:creationId xmlns:p14="http://schemas.microsoft.com/office/powerpoint/2010/main" val="60385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17</a:t>
            </a:fld>
            <a:endParaRPr lang="en-US" altLang="zh-CN" dirty="0"/>
          </a:p>
        </p:txBody>
      </p:sp>
    </p:spTree>
    <p:extLst>
      <p:ext uri="{BB962C8B-B14F-4D97-AF65-F5344CB8AC3E}">
        <p14:creationId xmlns:p14="http://schemas.microsoft.com/office/powerpoint/2010/main" val="223207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18</a:t>
            </a:fld>
            <a:endParaRPr lang="en-US" altLang="zh-CN" dirty="0"/>
          </a:p>
        </p:txBody>
      </p:sp>
    </p:spTree>
    <p:extLst>
      <p:ext uri="{BB962C8B-B14F-4D97-AF65-F5344CB8AC3E}">
        <p14:creationId xmlns:p14="http://schemas.microsoft.com/office/powerpoint/2010/main" val="3216570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19</a:t>
            </a:fld>
            <a:endParaRPr lang="en-US" altLang="zh-CN" dirty="0"/>
          </a:p>
        </p:txBody>
      </p:sp>
    </p:spTree>
    <p:extLst>
      <p:ext uri="{BB962C8B-B14F-4D97-AF65-F5344CB8AC3E}">
        <p14:creationId xmlns:p14="http://schemas.microsoft.com/office/powerpoint/2010/main" val="592256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5848627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20</a:t>
            </a:fld>
            <a:endParaRPr lang="en-US" altLang="zh-CN" dirty="0"/>
          </a:p>
        </p:txBody>
      </p:sp>
    </p:spTree>
    <p:extLst>
      <p:ext uri="{BB962C8B-B14F-4D97-AF65-F5344CB8AC3E}">
        <p14:creationId xmlns:p14="http://schemas.microsoft.com/office/powerpoint/2010/main" val="3173228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21</a:t>
            </a:fld>
            <a:endParaRPr lang="en-US" altLang="zh-CN" noProof="0" dirty="0"/>
          </a:p>
        </p:txBody>
      </p:sp>
    </p:spTree>
    <p:extLst>
      <p:ext uri="{BB962C8B-B14F-4D97-AF65-F5344CB8AC3E}">
        <p14:creationId xmlns:p14="http://schemas.microsoft.com/office/powerpoint/2010/main" val="4074462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22</a:t>
            </a:fld>
            <a:endParaRPr lang="en-US" altLang="zh-CN" noProof="0" dirty="0"/>
          </a:p>
        </p:txBody>
      </p:sp>
    </p:spTree>
    <p:extLst>
      <p:ext uri="{BB962C8B-B14F-4D97-AF65-F5344CB8AC3E}">
        <p14:creationId xmlns:p14="http://schemas.microsoft.com/office/powerpoint/2010/main" val="13550814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23</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1259178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3193110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2417231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887592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2339086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3954175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a:t>Impact of inflation on consumer spending in Nigeria</a:t>
            </a:r>
            <a:endParaRPr lang="en-US" noProof="0"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Impact of inflation on consumer spending in Nigeria</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a:t>Impact of inflation on consumer spending in Nigeria</a:t>
            </a:r>
            <a:endParaRPr lang="en-US" noProof="0"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a:t>Impact of inflation on consumer spending in Nigeria</a:t>
            </a:r>
            <a:endParaRPr lang="en-US" noProof="0"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a:t>Impact of inflation on consumer spending in Nigeria</a:t>
            </a:r>
            <a:endParaRPr lang="en-US" noProof="0"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a:t>Impact of inflation on consumer spending in Nigeria</a:t>
            </a:r>
            <a:endParaRPr lang="en-US" noProof="0"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a:t>Impact of inflation on consumer spending in Nigeria</a:t>
            </a:r>
            <a:endParaRPr lang="en-US" noProof="0"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a:t>Impact of inflation on consumer spending in Nigeria</a:t>
            </a:r>
            <a:endParaRPr lang="en-US" noProof="0"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Impact of inflation on consumer spending in Nigeria</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a:t>Impact of inflation on consumer spending in Nigeria</a:t>
            </a:r>
            <a:endParaRPr lang="en-US" noProof="0"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a:t>Impact of inflation on consumer spending in Nigeria</a:t>
            </a:r>
            <a:endParaRPr lang="en-US" noProof="0"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a:t>Impact of inflation on consumer spending in Nigeria</a:t>
            </a:r>
            <a:endParaRPr lang="en-US" noProof="0"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1.tmp"/></Relationships>
</file>

<file path=ppt/slides/_rels/slide13.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5.tmp"/></Relationships>
</file>

<file path=ppt/slides/_rels/slide16.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9.tmp"/></Relationships>
</file>

<file path=ppt/slides/_rels/slide19.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hyperlink" Target="https://app.powerbi.com/reportEmbed?reportId=37a587a9-0a87-47c1-a0bf-072ae28006ec&amp;autoAuth=true&amp;ctid=08e669b1-4199-438a-a631-1bab75da7f42"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3.jpeg"/><Relationship Id="rId7" Type="http://schemas.openxmlformats.org/officeDocument/2006/relationships/hyperlink" Target="http://www.linkedin.com/in/damilola-olanrewaju-0478371a3" TargetMode="External"/><Relationship Id="rId2" Type="http://schemas.openxmlformats.org/officeDocument/2006/relationships/notesSlide" Target="../notesSlides/notesSlide23.xml"/><Relationship Id="rId1" Type="http://schemas.openxmlformats.org/officeDocument/2006/relationships/slideLayout" Target="../slideLayouts/slideLayout16.xml"/><Relationship Id="rId6" Type="http://schemas.openxmlformats.org/officeDocument/2006/relationships/hyperlink" Target="mailto:dolanrewaju231194@gmail.com" TargetMode="External"/><Relationship Id="rId5" Type="http://schemas.openxmlformats.org/officeDocument/2006/relationships/image" Target="../media/image25.jpeg"/><Relationship Id="rId4" Type="http://schemas.openxmlformats.org/officeDocument/2006/relationships/image" Target="../media/image24.jpeg"/></Relationships>
</file>

<file path=ppt/slides/_rels/slide3.xml.rels><?xml version="1.0" encoding="UTF-8" standalone="yes"?>
<Relationships xmlns="http://schemas.openxmlformats.org/package/2006/relationships"><Relationship Id="rId3" Type="http://schemas.openxmlformats.org/officeDocument/2006/relationships/hyperlink" Target="https://cortouchmedia.com.ng/abou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sz="4000" dirty="0"/>
              <a:t>IMPACT OF INFLATION ON CONSUMER SPENDING IN NIGERIA</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2492962" cy="760288"/>
          </a:xfrm>
        </p:spPr>
        <p:txBody>
          <a:bodyPr/>
          <a:lstStyle/>
          <a:p>
            <a:r>
              <a:rPr lang="en-US" dirty="0"/>
              <a:t>Damilola Olanrewaju</a:t>
            </a:r>
          </a:p>
          <a:p>
            <a:r>
              <a:rPr lang="en-US" dirty="0"/>
              <a:t>3/10/2024</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3"/>
          <a:srcRect t="5854" b="5854"/>
          <a:stretch/>
        </p:blipFill>
        <p:spPr>
          <a:xfrm>
            <a:off x="6742557" y="895827"/>
            <a:ext cx="4405503" cy="5066346"/>
          </a:xfr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484632" y="3120474"/>
            <a:ext cx="5117162" cy="1325563"/>
          </a:xfrm>
        </p:spPr>
        <p:txBody>
          <a:bodyPr anchor="ctr">
            <a:normAutofit/>
          </a:bodyPr>
          <a:lstStyle/>
          <a:p>
            <a:r>
              <a:rPr lang="en-US" dirty="0"/>
              <a:t>Findings &amp; Insights</a:t>
            </a:r>
          </a:p>
        </p:txBody>
      </p:sp>
      <p:pic>
        <p:nvPicPr>
          <p:cNvPr id="48" name="Picture placeholder 19">
            <a:extLst>
              <a:ext uri="{FF2B5EF4-FFF2-40B4-BE49-F238E27FC236}">
                <a16:creationId xmlns:a16="http://schemas.microsoft.com/office/drawing/2014/main" id="{6D25AB81-B10A-BD11-E8FE-ECF8CB1B12F0}"/>
              </a:ext>
            </a:extLst>
          </p:cNvPr>
          <p:cNvPicPr>
            <a:picLocks noGrp="1" noChangeAspect="1"/>
          </p:cNvPicPr>
          <p:nvPr>
            <p:ph type="pic" sz="quarter" idx="51"/>
          </p:nvPr>
        </p:nvPicPr>
        <p:blipFill>
          <a:blip r:embed="rId3"/>
          <a:srcRect l="12838" r="12838"/>
          <a:stretch/>
        </p:blipFill>
        <p:spPr>
          <a:xfrm>
            <a:off x="5601794" y="0"/>
            <a:ext cx="6446999" cy="6857990"/>
          </a:xfrm>
          <a:noFill/>
        </p:spPr>
      </p:pic>
      <p:sp>
        <p:nvSpPr>
          <p:cNvPr id="55" name="Footer Placeholder 4">
            <a:extLst>
              <a:ext uri="{FF2B5EF4-FFF2-40B4-BE49-F238E27FC236}">
                <a16:creationId xmlns:a16="http://schemas.microsoft.com/office/drawing/2014/main" id="{B0062BB7-6639-4C57-9CBC-A0912832BD68}"/>
              </a:ext>
            </a:extLst>
          </p:cNvPr>
          <p:cNvSpPr>
            <a:spLocks noGrp="1"/>
          </p:cNvSpPr>
          <p:nvPr>
            <p:ph type="ftr" sz="quarter" idx="52"/>
          </p:nvPr>
        </p:nvSpPr>
        <p:spPr>
          <a:xfrm>
            <a:off x="484632" y="6217920"/>
            <a:ext cx="4114800" cy="365125"/>
          </a:xfrm>
        </p:spPr>
        <p:txBody>
          <a:bodyPr/>
          <a:lstStyle/>
          <a:p>
            <a:pPr>
              <a:spcAft>
                <a:spcPts val="600"/>
              </a:spcAft>
            </a:pPr>
            <a:r>
              <a:rPr lang="en-US" noProof="0"/>
              <a:t>Impact of inflation on consumer spending in Nigeria</a:t>
            </a:r>
          </a:p>
        </p:txBody>
      </p:sp>
      <p:cxnSp>
        <p:nvCxnSpPr>
          <p:cNvPr id="2" name="Straight Connector 1">
            <a:extLst>
              <a:ext uri="{FF2B5EF4-FFF2-40B4-BE49-F238E27FC236}">
                <a16:creationId xmlns:a16="http://schemas.microsoft.com/office/drawing/2014/main" id="{D91F01E7-D0E0-5436-2E7E-58B669BA51E3}"/>
              </a:ext>
            </a:extLst>
          </p:cNvPr>
          <p:cNvCxnSpPr>
            <a:cxnSpLocks/>
          </p:cNvCxnSpPr>
          <p:nvPr/>
        </p:nvCxnSpPr>
        <p:spPr>
          <a:xfrm>
            <a:off x="614149" y="4271747"/>
            <a:ext cx="4544705" cy="0"/>
          </a:xfrm>
          <a:prstGeom prst="line">
            <a:avLst/>
          </a:prstGeom>
          <a:ln w="3810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95470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762964" y="234903"/>
            <a:ext cx="11318173" cy="602295"/>
          </a:xfrm>
        </p:spPr>
        <p:txBody>
          <a:bodyPr/>
          <a:lstStyle/>
          <a:p>
            <a:r>
              <a:rPr lang="en-US" dirty="0"/>
              <a:t>Findings &amp; Insights (1) - Overview</a:t>
            </a:r>
          </a:p>
        </p:txBody>
      </p:sp>
      <p:sp>
        <p:nvSpPr>
          <p:cNvPr id="5" name="Footer Placeholder 4">
            <a:extLst>
              <a:ext uri="{FF2B5EF4-FFF2-40B4-BE49-F238E27FC236}">
                <a16:creationId xmlns:a16="http://schemas.microsoft.com/office/drawing/2014/main" id="{6229630B-7BF6-61B1-6AAC-BA71F50283DD}"/>
              </a:ext>
            </a:extLst>
          </p:cNvPr>
          <p:cNvSpPr>
            <a:spLocks noGrp="1"/>
          </p:cNvSpPr>
          <p:nvPr>
            <p:ph type="ftr" sz="quarter" idx="28"/>
          </p:nvPr>
        </p:nvSpPr>
        <p:spPr/>
        <p:txBody>
          <a:bodyPr/>
          <a:lstStyle/>
          <a:p>
            <a:r>
              <a:rPr lang="en-US"/>
              <a:t>Impact of inflation on consumer spending in Nigeria</a:t>
            </a:r>
            <a:endParaRPr lang="en-US" dirty="0"/>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u="none" strike="noStrike" kern="1200" cap="none" spc="0" normalizeH="0" baseline="0" dirty="0">
              <a:ln>
                <a:noFill/>
              </a:ln>
              <a:solidFill>
                <a:schemeClr val="bg1"/>
              </a:solidFill>
              <a:effectLst/>
              <a:uLnTx/>
              <a:uFillTx/>
            </a:endParaRPr>
          </a:p>
        </p:txBody>
      </p:sp>
      <p:sp>
        <p:nvSpPr>
          <p:cNvPr id="4" name="Table Placeholder 3">
            <a:extLst>
              <a:ext uri="{FF2B5EF4-FFF2-40B4-BE49-F238E27FC236}">
                <a16:creationId xmlns:a16="http://schemas.microsoft.com/office/drawing/2014/main" id="{DD7804BB-16BD-7686-B573-83D25ED94FA8}"/>
              </a:ext>
            </a:extLst>
          </p:cNvPr>
          <p:cNvSpPr>
            <a:spLocks noGrp="1"/>
          </p:cNvSpPr>
          <p:nvPr>
            <p:ph type="tbl" sz="quarter" idx="27"/>
          </p:nvPr>
        </p:nvSpPr>
        <p:spPr>
          <a:xfrm>
            <a:off x="484632" y="1031622"/>
            <a:ext cx="3580859" cy="5300939"/>
          </a:xfrm>
        </p:spPr>
        <p:txBody>
          <a:bodyPr/>
          <a:lstStyle/>
          <a:p>
            <a:r>
              <a:rPr lang="en-US" dirty="0"/>
              <a:t>The base year was 2009, precisely in the month of November with a CPI of 100.</a:t>
            </a:r>
          </a:p>
          <a:p>
            <a:r>
              <a:rPr lang="en-US" dirty="0"/>
              <a:t>A weighted average index of 1000 was used to represent the average total index of all goods and services.</a:t>
            </a:r>
          </a:p>
          <a:p>
            <a:r>
              <a:rPr lang="en-US" dirty="0"/>
              <a:t>Food contributes 50.7% of all consumer spending, while the core CPI contributes 40.6%.</a:t>
            </a:r>
          </a:p>
          <a:p>
            <a:r>
              <a:rPr lang="en-US" dirty="0"/>
              <a:t>A line chart best demonstrates the trend of a variable over time.</a:t>
            </a:r>
          </a:p>
          <a:p>
            <a:r>
              <a:rPr lang="en-US" dirty="0"/>
              <a:t>Inflation will be the focus of the findings as the topic suggests.</a:t>
            </a:r>
          </a:p>
        </p:txBody>
      </p:sp>
      <p:pic>
        <p:nvPicPr>
          <p:cNvPr id="11" name="Picture 10" descr="A screenshot of a graph&#10;&#10;Description automatically generated">
            <a:extLst>
              <a:ext uri="{FF2B5EF4-FFF2-40B4-BE49-F238E27FC236}">
                <a16:creationId xmlns:a16="http://schemas.microsoft.com/office/drawing/2014/main" id="{DCABB431-37A5-43BE-254C-5FB33DB9FF04}"/>
              </a:ext>
            </a:extLst>
          </p:cNvPr>
          <p:cNvPicPr>
            <a:picLocks noChangeAspect="1"/>
          </p:cNvPicPr>
          <p:nvPr/>
        </p:nvPicPr>
        <p:blipFill>
          <a:blip r:embed="rId3"/>
          <a:stretch>
            <a:fillRect/>
          </a:stretch>
        </p:blipFill>
        <p:spPr>
          <a:xfrm>
            <a:off x="4214992" y="1123482"/>
            <a:ext cx="7823037" cy="4987365"/>
          </a:xfrm>
          <a:prstGeom prst="rect">
            <a:avLst/>
          </a:prstGeom>
        </p:spPr>
      </p:pic>
    </p:spTree>
    <p:extLst>
      <p:ext uri="{BB962C8B-B14F-4D97-AF65-F5344CB8AC3E}">
        <p14:creationId xmlns:p14="http://schemas.microsoft.com/office/powerpoint/2010/main" val="1246021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762964" y="234903"/>
            <a:ext cx="11318173" cy="602295"/>
          </a:xfrm>
        </p:spPr>
        <p:txBody>
          <a:bodyPr/>
          <a:lstStyle/>
          <a:p>
            <a:r>
              <a:rPr lang="en-US" sz="3200" dirty="0"/>
              <a:t>Findings &amp; Insights (2) – “All Item” Month-on-Month Inflation</a:t>
            </a:r>
          </a:p>
        </p:txBody>
      </p:sp>
      <p:sp>
        <p:nvSpPr>
          <p:cNvPr id="5" name="Footer Placeholder 4">
            <a:extLst>
              <a:ext uri="{FF2B5EF4-FFF2-40B4-BE49-F238E27FC236}">
                <a16:creationId xmlns:a16="http://schemas.microsoft.com/office/drawing/2014/main" id="{6229630B-7BF6-61B1-6AAC-BA71F50283DD}"/>
              </a:ext>
            </a:extLst>
          </p:cNvPr>
          <p:cNvSpPr>
            <a:spLocks noGrp="1"/>
          </p:cNvSpPr>
          <p:nvPr>
            <p:ph type="ftr" sz="quarter" idx="28"/>
          </p:nvPr>
        </p:nvSpPr>
        <p:spPr/>
        <p:txBody>
          <a:bodyPr/>
          <a:lstStyle/>
          <a:p>
            <a:r>
              <a:rPr lang="en-US" dirty="0"/>
              <a:t>Impact of inflation on consumer spending in Nigeria</a:t>
            </a: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u="none" strike="noStrike" kern="1200" cap="none" spc="0" normalizeH="0" baseline="0" dirty="0">
              <a:ln>
                <a:noFill/>
              </a:ln>
              <a:solidFill>
                <a:schemeClr val="bg1"/>
              </a:solidFill>
              <a:effectLst/>
              <a:uLnTx/>
              <a:uFillTx/>
            </a:endParaRPr>
          </a:p>
        </p:txBody>
      </p:sp>
      <p:sp>
        <p:nvSpPr>
          <p:cNvPr id="4" name="Table Placeholder 3">
            <a:extLst>
              <a:ext uri="{FF2B5EF4-FFF2-40B4-BE49-F238E27FC236}">
                <a16:creationId xmlns:a16="http://schemas.microsoft.com/office/drawing/2014/main" id="{DD7804BB-16BD-7686-B573-83D25ED94FA8}"/>
              </a:ext>
            </a:extLst>
          </p:cNvPr>
          <p:cNvSpPr>
            <a:spLocks noGrp="1"/>
          </p:cNvSpPr>
          <p:nvPr>
            <p:ph type="tbl" sz="quarter" idx="27"/>
          </p:nvPr>
        </p:nvSpPr>
        <p:spPr>
          <a:xfrm>
            <a:off x="580937" y="1239000"/>
            <a:ext cx="3580859" cy="4976663"/>
          </a:xfrm>
        </p:spPr>
        <p:txBody>
          <a:bodyPr/>
          <a:lstStyle/>
          <a:p>
            <a:r>
              <a:rPr lang="en-US" sz="1800" dirty="0"/>
              <a:t>The inflation rate was the highest between March and April 1995, with a rate of 8.98%, and lowest between July and August 1999 with a rate of -3.51%. </a:t>
            </a:r>
          </a:p>
          <a:p>
            <a:r>
              <a:rPr lang="en-US" sz="1800" dirty="0"/>
              <a:t>As of January 2024, month-on-month inflation rate was 2.64%, a 0.35 Increase when compared to December 2023 month-on-month inflation of 2.29%.</a:t>
            </a:r>
          </a:p>
          <a:p>
            <a:r>
              <a:rPr lang="en-US" sz="1800" dirty="0"/>
              <a:t>This implies that the price of goods and services of All Items averagely increased by 2.64% between December 2023 and January 2024.</a:t>
            </a:r>
          </a:p>
        </p:txBody>
      </p:sp>
      <p:pic>
        <p:nvPicPr>
          <p:cNvPr id="12" name="Picture 11" descr="A graph of a graph&#10;&#10;Description automatically generated with medium confidence">
            <a:extLst>
              <a:ext uri="{FF2B5EF4-FFF2-40B4-BE49-F238E27FC236}">
                <a16:creationId xmlns:a16="http://schemas.microsoft.com/office/drawing/2014/main" id="{F1332107-736C-D941-058E-ACB9A087416B}"/>
              </a:ext>
            </a:extLst>
          </p:cNvPr>
          <p:cNvPicPr>
            <a:picLocks noChangeAspect="1"/>
          </p:cNvPicPr>
          <p:nvPr/>
        </p:nvPicPr>
        <p:blipFill>
          <a:blip r:embed="rId3"/>
          <a:stretch>
            <a:fillRect/>
          </a:stretch>
        </p:blipFill>
        <p:spPr>
          <a:xfrm>
            <a:off x="5021199" y="732907"/>
            <a:ext cx="7059938" cy="2391444"/>
          </a:xfrm>
          <a:prstGeom prst="rect">
            <a:avLst/>
          </a:prstGeom>
        </p:spPr>
      </p:pic>
      <p:pic>
        <p:nvPicPr>
          <p:cNvPr id="14" name="Picture 13" descr="A graph with numbers and lines&#10;&#10;Description automatically generated">
            <a:extLst>
              <a:ext uri="{FF2B5EF4-FFF2-40B4-BE49-F238E27FC236}">
                <a16:creationId xmlns:a16="http://schemas.microsoft.com/office/drawing/2014/main" id="{D33610E1-B1CD-D212-5784-2B8100430C21}"/>
              </a:ext>
            </a:extLst>
          </p:cNvPr>
          <p:cNvPicPr>
            <a:picLocks noChangeAspect="1"/>
          </p:cNvPicPr>
          <p:nvPr/>
        </p:nvPicPr>
        <p:blipFill>
          <a:blip r:embed="rId4"/>
          <a:stretch>
            <a:fillRect/>
          </a:stretch>
        </p:blipFill>
        <p:spPr>
          <a:xfrm>
            <a:off x="5021199" y="3251334"/>
            <a:ext cx="7059938" cy="3146893"/>
          </a:xfrm>
          <a:prstGeom prst="rect">
            <a:avLst/>
          </a:prstGeom>
        </p:spPr>
      </p:pic>
    </p:spTree>
    <p:extLst>
      <p:ext uri="{BB962C8B-B14F-4D97-AF65-F5344CB8AC3E}">
        <p14:creationId xmlns:p14="http://schemas.microsoft.com/office/powerpoint/2010/main" val="3259863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762964" y="234903"/>
            <a:ext cx="11318173" cy="602295"/>
          </a:xfrm>
        </p:spPr>
        <p:txBody>
          <a:bodyPr/>
          <a:lstStyle/>
          <a:p>
            <a:r>
              <a:rPr lang="en-US" sz="3200" dirty="0"/>
              <a:t>Findings &amp; Insights (3) – “All Item” Year-on-Year Inflation</a:t>
            </a:r>
          </a:p>
        </p:txBody>
      </p:sp>
      <p:sp>
        <p:nvSpPr>
          <p:cNvPr id="5" name="Footer Placeholder 4">
            <a:extLst>
              <a:ext uri="{FF2B5EF4-FFF2-40B4-BE49-F238E27FC236}">
                <a16:creationId xmlns:a16="http://schemas.microsoft.com/office/drawing/2014/main" id="{6229630B-7BF6-61B1-6AAC-BA71F50283DD}"/>
              </a:ext>
            </a:extLst>
          </p:cNvPr>
          <p:cNvSpPr>
            <a:spLocks noGrp="1"/>
          </p:cNvSpPr>
          <p:nvPr>
            <p:ph type="ftr" sz="quarter" idx="28"/>
          </p:nvPr>
        </p:nvSpPr>
        <p:spPr/>
        <p:txBody>
          <a:bodyPr/>
          <a:lstStyle/>
          <a:p>
            <a:r>
              <a:rPr lang="en-US" dirty="0"/>
              <a:t>Impact of inflation on consumer spending in Nigeria</a:t>
            </a: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u="none" strike="noStrike" kern="1200" cap="none" spc="0" normalizeH="0" baseline="0" dirty="0">
              <a:ln>
                <a:noFill/>
              </a:ln>
              <a:solidFill>
                <a:schemeClr val="bg1"/>
              </a:solidFill>
              <a:effectLst/>
              <a:uLnTx/>
              <a:uFillTx/>
            </a:endParaRPr>
          </a:p>
        </p:txBody>
      </p:sp>
      <p:sp>
        <p:nvSpPr>
          <p:cNvPr id="4" name="Table Placeholder 3">
            <a:extLst>
              <a:ext uri="{FF2B5EF4-FFF2-40B4-BE49-F238E27FC236}">
                <a16:creationId xmlns:a16="http://schemas.microsoft.com/office/drawing/2014/main" id="{DD7804BB-16BD-7686-B573-83D25ED94FA8}"/>
              </a:ext>
            </a:extLst>
          </p:cNvPr>
          <p:cNvSpPr>
            <a:spLocks noGrp="1"/>
          </p:cNvSpPr>
          <p:nvPr>
            <p:ph type="tbl" sz="quarter" idx="27"/>
          </p:nvPr>
        </p:nvSpPr>
        <p:spPr>
          <a:xfrm>
            <a:off x="580937" y="1239000"/>
            <a:ext cx="3580859" cy="4976663"/>
          </a:xfrm>
        </p:spPr>
        <p:txBody>
          <a:bodyPr/>
          <a:lstStyle/>
          <a:p>
            <a:r>
              <a:rPr lang="en-US" sz="1800" dirty="0"/>
              <a:t>Using January as the month of Interest, the maximum year-on-year inflation rate is 47.56%, and the minimum is -2.49% in 1995 and 2000 respectively, with an average inflation rate of 14.41% between 1995 and 2024.</a:t>
            </a:r>
          </a:p>
          <a:p>
            <a:r>
              <a:rPr lang="en-US" sz="1800" dirty="0"/>
              <a:t>Inflation between January 2023 and January 2024 was 29.90%, 8.08 more than January 2023(21.82%).</a:t>
            </a:r>
          </a:p>
        </p:txBody>
      </p:sp>
      <p:pic>
        <p:nvPicPr>
          <p:cNvPr id="7" name="Picture 6" descr="A graph with numbers and a line&#10;&#10;Description automatically generated with medium confidence">
            <a:extLst>
              <a:ext uri="{FF2B5EF4-FFF2-40B4-BE49-F238E27FC236}">
                <a16:creationId xmlns:a16="http://schemas.microsoft.com/office/drawing/2014/main" id="{FA25E136-9F42-DA27-AE00-7D4C8533A7DD}"/>
              </a:ext>
            </a:extLst>
          </p:cNvPr>
          <p:cNvPicPr>
            <a:picLocks noChangeAspect="1"/>
          </p:cNvPicPr>
          <p:nvPr/>
        </p:nvPicPr>
        <p:blipFill>
          <a:blip r:embed="rId3"/>
          <a:stretch>
            <a:fillRect/>
          </a:stretch>
        </p:blipFill>
        <p:spPr>
          <a:xfrm>
            <a:off x="4599432" y="1371313"/>
            <a:ext cx="7316221" cy="4115374"/>
          </a:xfrm>
          <a:prstGeom prst="rect">
            <a:avLst/>
          </a:prstGeom>
        </p:spPr>
      </p:pic>
    </p:spTree>
    <p:extLst>
      <p:ext uri="{BB962C8B-B14F-4D97-AF65-F5344CB8AC3E}">
        <p14:creationId xmlns:p14="http://schemas.microsoft.com/office/powerpoint/2010/main" val="526926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762964" y="234903"/>
            <a:ext cx="11318173" cy="602295"/>
          </a:xfrm>
        </p:spPr>
        <p:txBody>
          <a:bodyPr/>
          <a:lstStyle/>
          <a:p>
            <a:r>
              <a:rPr lang="en-US" sz="3200" dirty="0"/>
              <a:t>Findings &amp; Insights (4) – “All Item” 12-Month Average Inflation</a:t>
            </a:r>
          </a:p>
        </p:txBody>
      </p:sp>
      <p:sp>
        <p:nvSpPr>
          <p:cNvPr id="5" name="Footer Placeholder 4">
            <a:extLst>
              <a:ext uri="{FF2B5EF4-FFF2-40B4-BE49-F238E27FC236}">
                <a16:creationId xmlns:a16="http://schemas.microsoft.com/office/drawing/2014/main" id="{6229630B-7BF6-61B1-6AAC-BA71F50283DD}"/>
              </a:ext>
            </a:extLst>
          </p:cNvPr>
          <p:cNvSpPr>
            <a:spLocks noGrp="1"/>
          </p:cNvSpPr>
          <p:nvPr>
            <p:ph type="ftr" sz="quarter" idx="28"/>
          </p:nvPr>
        </p:nvSpPr>
        <p:spPr/>
        <p:txBody>
          <a:bodyPr/>
          <a:lstStyle/>
          <a:p>
            <a:r>
              <a:rPr lang="en-US" dirty="0"/>
              <a:t>Impact of inflation on consumer spending in Nigeria</a:t>
            </a: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u="none" strike="noStrike" kern="1200" cap="none" spc="0" normalizeH="0" baseline="0" dirty="0">
              <a:ln>
                <a:noFill/>
              </a:ln>
              <a:solidFill>
                <a:schemeClr val="bg1"/>
              </a:solidFill>
              <a:effectLst/>
              <a:uLnTx/>
              <a:uFillTx/>
            </a:endParaRPr>
          </a:p>
        </p:txBody>
      </p:sp>
      <p:sp>
        <p:nvSpPr>
          <p:cNvPr id="4" name="Table Placeholder 3">
            <a:extLst>
              <a:ext uri="{FF2B5EF4-FFF2-40B4-BE49-F238E27FC236}">
                <a16:creationId xmlns:a16="http://schemas.microsoft.com/office/drawing/2014/main" id="{DD7804BB-16BD-7686-B573-83D25ED94FA8}"/>
              </a:ext>
            </a:extLst>
          </p:cNvPr>
          <p:cNvSpPr>
            <a:spLocks noGrp="1"/>
          </p:cNvSpPr>
          <p:nvPr>
            <p:ph type="tbl" sz="quarter" idx="27"/>
          </p:nvPr>
        </p:nvSpPr>
        <p:spPr>
          <a:xfrm>
            <a:off x="484632" y="2030571"/>
            <a:ext cx="3580859" cy="2190000"/>
          </a:xfrm>
        </p:spPr>
        <p:txBody>
          <a:bodyPr/>
          <a:lstStyle/>
          <a:p>
            <a:r>
              <a:rPr lang="en-US" sz="1800" dirty="0"/>
              <a:t>For the year 2023, the 12-month average inflation rate in December was 24.66%, compared to 18.85% in December 2022. This was however less than the rate for January 2024 which was 25.35%.</a:t>
            </a:r>
          </a:p>
        </p:txBody>
      </p:sp>
      <p:pic>
        <p:nvPicPr>
          <p:cNvPr id="8" name="Picture 7" descr="A graph with blue lines and numbers&#10;&#10;Description automatically generated">
            <a:extLst>
              <a:ext uri="{FF2B5EF4-FFF2-40B4-BE49-F238E27FC236}">
                <a16:creationId xmlns:a16="http://schemas.microsoft.com/office/drawing/2014/main" id="{46D8FBB7-D62D-5956-E926-CC863FE90A7D}"/>
              </a:ext>
            </a:extLst>
          </p:cNvPr>
          <p:cNvPicPr>
            <a:picLocks noChangeAspect="1"/>
          </p:cNvPicPr>
          <p:nvPr/>
        </p:nvPicPr>
        <p:blipFill>
          <a:blip r:embed="rId3"/>
          <a:stretch>
            <a:fillRect/>
          </a:stretch>
        </p:blipFill>
        <p:spPr>
          <a:xfrm>
            <a:off x="4161796" y="1147219"/>
            <a:ext cx="7957903" cy="4471781"/>
          </a:xfrm>
          <a:prstGeom prst="rect">
            <a:avLst/>
          </a:prstGeom>
        </p:spPr>
      </p:pic>
    </p:spTree>
    <p:extLst>
      <p:ext uri="{BB962C8B-B14F-4D97-AF65-F5344CB8AC3E}">
        <p14:creationId xmlns:p14="http://schemas.microsoft.com/office/powerpoint/2010/main" val="1456385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762964" y="234904"/>
            <a:ext cx="11318173" cy="407434"/>
          </a:xfrm>
        </p:spPr>
        <p:txBody>
          <a:bodyPr/>
          <a:lstStyle/>
          <a:p>
            <a:r>
              <a:rPr lang="en-US" sz="3200" dirty="0"/>
              <a:t>Findings &amp; Insights (5) – “Food” Month-on-Month Inflation</a:t>
            </a:r>
          </a:p>
        </p:txBody>
      </p:sp>
      <p:sp>
        <p:nvSpPr>
          <p:cNvPr id="5" name="Footer Placeholder 4">
            <a:extLst>
              <a:ext uri="{FF2B5EF4-FFF2-40B4-BE49-F238E27FC236}">
                <a16:creationId xmlns:a16="http://schemas.microsoft.com/office/drawing/2014/main" id="{6229630B-7BF6-61B1-6AAC-BA71F50283DD}"/>
              </a:ext>
            </a:extLst>
          </p:cNvPr>
          <p:cNvSpPr>
            <a:spLocks noGrp="1"/>
          </p:cNvSpPr>
          <p:nvPr>
            <p:ph type="ftr" sz="quarter" idx="28"/>
          </p:nvPr>
        </p:nvSpPr>
        <p:spPr/>
        <p:txBody>
          <a:bodyPr/>
          <a:lstStyle/>
          <a:p>
            <a:r>
              <a:rPr lang="en-US" dirty="0"/>
              <a:t>Impact of inflation on consumer spending in Nigeria</a:t>
            </a: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u="none" strike="noStrike" kern="1200" cap="none" spc="0" normalizeH="0" baseline="0" dirty="0">
              <a:ln>
                <a:noFill/>
              </a:ln>
              <a:solidFill>
                <a:schemeClr val="bg1"/>
              </a:solidFill>
              <a:effectLst/>
              <a:uLnTx/>
              <a:uFillTx/>
            </a:endParaRPr>
          </a:p>
        </p:txBody>
      </p:sp>
      <p:sp>
        <p:nvSpPr>
          <p:cNvPr id="4" name="Table Placeholder 3">
            <a:extLst>
              <a:ext uri="{FF2B5EF4-FFF2-40B4-BE49-F238E27FC236}">
                <a16:creationId xmlns:a16="http://schemas.microsoft.com/office/drawing/2014/main" id="{DD7804BB-16BD-7686-B573-83D25ED94FA8}"/>
              </a:ext>
            </a:extLst>
          </p:cNvPr>
          <p:cNvSpPr>
            <a:spLocks noGrp="1"/>
          </p:cNvSpPr>
          <p:nvPr>
            <p:ph type="tbl" sz="quarter" idx="27"/>
          </p:nvPr>
        </p:nvSpPr>
        <p:spPr>
          <a:xfrm>
            <a:off x="580937" y="1239000"/>
            <a:ext cx="3580859" cy="4976663"/>
          </a:xfrm>
        </p:spPr>
        <p:txBody>
          <a:bodyPr/>
          <a:lstStyle/>
          <a:p>
            <a:r>
              <a:rPr lang="en-US" sz="1800" dirty="0"/>
              <a:t> The inflation rate was the highest between June and July 2005, with a rate of 12.83%, and lowest between December 1999 and January 2000 with a rate of -21.24%. </a:t>
            </a:r>
          </a:p>
          <a:p>
            <a:r>
              <a:rPr lang="en-US" sz="1800" dirty="0"/>
              <a:t>As of January 2024, month-on-month inflation rate was 3.21%, a 0.49 Increase when compared to December 2023 month-on-month inflation of 2.72%.</a:t>
            </a:r>
          </a:p>
          <a:p>
            <a:r>
              <a:rPr lang="en-US" sz="1800" dirty="0"/>
              <a:t>This implies that the price of Food averagely increased by 3.21% between December 2023 and January 2024.</a:t>
            </a:r>
          </a:p>
        </p:txBody>
      </p:sp>
      <p:pic>
        <p:nvPicPr>
          <p:cNvPr id="7" name="Picture 6" descr="A graph showing the number of the same number&#10;&#10;Description automatically generated with medium confidence">
            <a:extLst>
              <a:ext uri="{FF2B5EF4-FFF2-40B4-BE49-F238E27FC236}">
                <a16:creationId xmlns:a16="http://schemas.microsoft.com/office/drawing/2014/main" id="{06455989-0479-F3F6-C50B-2A4B97326CDD}"/>
              </a:ext>
            </a:extLst>
          </p:cNvPr>
          <p:cNvPicPr>
            <a:picLocks noChangeAspect="1"/>
          </p:cNvPicPr>
          <p:nvPr/>
        </p:nvPicPr>
        <p:blipFill>
          <a:blip r:embed="rId3"/>
          <a:stretch>
            <a:fillRect/>
          </a:stretch>
        </p:blipFill>
        <p:spPr>
          <a:xfrm>
            <a:off x="5021199" y="696357"/>
            <a:ext cx="6845083" cy="2372414"/>
          </a:xfrm>
          <a:prstGeom prst="rect">
            <a:avLst/>
          </a:prstGeom>
        </p:spPr>
      </p:pic>
      <p:pic>
        <p:nvPicPr>
          <p:cNvPr id="9" name="Picture 8" descr="A graph with numbers and lines&#10;&#10;Description automatically generated">
            <a:extLst>
              <a:ext uri="{FF2B5EF4-FFF2-40B4-BE49-F238E27FC236}">
                <a16:creationId xmlns:a16="http://schemas.microsoft.com/office/drawing/2014/main" id="{CA61CB8C-671D-3F6A-0112-ACAFBD762712}"/>
              </a:ext>
            </a:extLst>
          </p:cNvPr>
          <p:cNvPicPr>
            <a:picLocks noChangeAspect="1"/>
          </p:cNvPicPr>
          <p:nvPr/>
        </p:nvPicPr>
        <p:blipFill>
          <a:blip r:embed="rId4"/>
          <a:stretch>
            <a:fillRect/>
          </a:stretch>
        </p:blipFill>
        <p:spPr>
          <a:xfrm>
            <a:off x="5021199" y="3122790"/>
            <a:ext cx="6845083" cy="3621181"/>
          </a:xfrm>
          <a:prstGeom prst="rect">
            <a:avLst/>
          </a:prstGeom>
        </p:spPr>
      </p:pic>
    </p:spTree>
    <p:extLst>
      <p:ext uri="{BB962C8B-B14F-4D97-AF65-F5344CB8AC3E}">
        <p14:creationId xmlns:p14="http://schemas.microsoft.com/office/powerpoint/2010/main" val="2178455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762964" y="234903"/>
            <a:ext cx="11318173" cy="602295"/>
          </a:xfrm>
        </p:spPr>
        <p:txBody>
          <a:bodyPr/>
          <a:lstStyle/>
          <a:p>
            <a:r>
              <a:rPr lang="en-US" sz="3200" dirty="0"/>
              <a:t>Findings &amp; Insights (6) – “Food” Year-on-Year Inflation</a:t>
            </a:r>
          </a:p>
        </p:txBody>
      </p:sp>
      <p:sp>
        <p:nvSpPr>
          <p:cNvPr id="5" name="Footer Placeholder 4">
            <a:extLst>
              <a:ext uri="{FF2B5EF4-FFF2-40B4-BE49-F238E27FC236}">
                <a16:creationId xmlns:a16="http://schemas.microsoft.com/office/drawing/2014/main" id="{6229630B-7BF6-61B1-6AAC-BA71F50283DD}"/>
              </a:ext>
            </a:extLst>
          </p:cNvPr>
          <p:cNvSpPr>
            <a:spLocks noGrp="1"/>
          </p:cNvSpPr>
          <p:nvPr>
            <p:ph type="ftr" sz="quarter" idx="28"/>
          </p:nvPr>
        </p:nvSpPr>
        <p:spPr/>
        <p:txBody>
          <a:bodyPr/>
          <a:lstStyle/>
          <a:p>
            <a:r>
              <a:rPr lang="en-US" dirty="0"/>
              <a:t>Impact of inflation on consumer spending in Nigeria</a:t>
            </a: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u="none" strike="noStrike" kern="1200" cap="none" spc="0" normalizeH="0" baseline="0" dirty="0">
              <a:ln>
                <a:noFill/>
              </a:ln>
              <a:solidFill>
                <a:schemeClr val="bg1"/>
              </a:solidFill>
              <a:effectLst/>
              <a:uLnTx/>
              <a:uFillTx/>
            </a:endParaRPr>
          </a:p>
        </p:txBody>
      </p:sp>
      <p:sp>
        <p:nvSpPr>
          <p:cNvPr id="4" name="Table Placeholder 3">
            <a:extLst>
              <a:ext uri="{FF2B5EF4-FFF2-40B4-BE49-F238E27FC236}">
                <a16:creationId xmlns:a16="http://schemas.microsoft.com/office/drawing/2014/main" id="{DD7804BB-16BD-7686-B573-83D25ED94FA8}"/>
              </a:ext>
            </a:extLst>
          </p:cNvPr>
          <p:cNvSpPr>
            <a:spLocks noGrp="1"/>
          </p:cNvSpPr>
          <p:nvPr>
            <p:ph type="tbl" sz="quarter" idx="27"/>
          </p:nvPr>
        </p:nvSpPr>
        <p:spPr>
          <a:xfrm>
            <a:off x="580937" y="1239000"/>
            <a:ext cx="3580859" cy="4976663"/>
          </a:xfrm>
        </p:spPr>
        <p:txBody>
          <a:bodyPr/>
          <a:lstStyle/>
          <a:p>
            <a:r>
              <a:rPr lang="en-US" sz="1800" dirty="0"/>
              <a:t>Using January as the month of Interest, the maximum year-on-year inflation rate is 38.38%, and the minimum is -17.50% in 1995 and 2000 respectively, with an average inflation rate of 14.00% between 1995 and 2024.</a:t>
            </a:r>
          </a:p>
          <a:p>
            <a:r>
              <a:rPr lang="en-US" sz="1800" dirty="0"/>
              <a:t>Inflation between January 2023 and January 2024 was 35.41%, 11.09 more than January 2023(24.32%).</a:t>
            </a:r>
          </a:p>
        </p:txBody>
      </p:sp>
      <p:pic>
        <p:nvPicPr>
          <p:cNvPr id="8" name="Picture 7" descr="A graph with a line and numbers&#10;&#10;Description automatically generated">
            <a:extLst>
              <a:ext uri="{FF2B5EF4-FFF2-40B4-BE49-F238E27FC236}">
                <a16:creationId xmlns:a16="http://schemas.microsoft.com/office/drawing/2014/main" id="{AB21F465-D913-0723-93A4-0E4ECA7439D2}"/>
              </a:ext>
            </a:extLst>
          </p:cNvPr>
          <p:cNvPicPr>
            <a:picLocks noChangeAspect="1"/>
          </p:cNvPicPr>
          <p:nvPr/>
        </p:nvPicPr>
        <p:blipFill>
          <a:blip r:embed="rId3"/>
          <a:stretch>
            <a:fillRect/>
          </a:stretch>
        </p:blipFill>
        <p:spPr>
          <a:xfrm>
            <a:off x="4599432" y="1239000"/>
            <a:ext cx="7306695" cy="4096322"/>
          </a:xfrm>
          <a:prstGeom prst="rect">
            <a:avLst/>
          </a:prstGeom>
        </p:spPr>
      </p:pic>
    </p:spTree>
    <p:extLst>
      <p:ext uri="{BB962C8B-B14F-4D97-AF65-F5344CB8AC3E}">
        <p14:creationId xmlns:p14="http://schemas.microsoft.com/office/powerpoint/2010/main" val="66360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762964" y="234903"/>
            <a:ext cx="11318173" cy="602295"/>
          </a:xfrm>
        </p:spPr>
        <p:txBody>
          <a:bodyPr/>
          <a:lstStyle/>
          <a:p>
            <a:r>
              <a:rPr lang="en-US" sz="3200" dirty="0"/>
              <a:t>Findings &amp; Insights (7) – “Food” 12-Month Average Inflation</a:t>
            </a:r>
          </a:p>
        </p:txBody>
      </p:sp>
      <p:sp>
        <p:nvSpPr>
          <p:cNvPr id="5" name="Footer Placeholder 4">
            <a:extLst>
              <a:ext uri="{FF2B5EF4-FFF2-40B4-BE49-F238E27FC236}">
                <a16:creationId xmlns:a16="http://schemas.microsoft.com/office/drawing/2014/main" id="{6229630B-7BF6-61B1-6AAC-BA71F50283DD}"/>
              </a:ext>
            </a:extLst>
          </p:cNvPr>
          <p:cNvSpPr>
            <a:spLocks noGrp="1"/>
          </p:cNvSpPr>
          <p:nvPr>
            <p:ph type="ftr" sz="quarter" idx="28"/>
          </p:nvPr>
        </p:nvSpPr>
        <p:spPr/>
        <p:txBody>
          <a:bodyPr/>
          <a:lstStyle/>
          <a:p>
            <a:r>
              <a:rPr lang="en-US" dirty="0"/>
              <a:t>Impact of inflation on consumer spending in Nigeria</a:t>
            </a: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u="none" strike="noStrike" kern="1200" cap="none" spc="0" normalizeH="0" baseline="0" dirty="0">
              <a:ln>
                <a:noFill/>
              </a:ln>
              <a:solidFill>
                <a:schemeClr val="bg1"/>
              </a:solidFill>
              <a:effectLst/>
              <a:uLnTx/>
              <a:uFillTx/>
            </a:endParaRPr>
          </a:p>
        </p:txBody>
      </p:sp>
      <p:sp>
        <p:nvSpPr>
          <p:cNvPr id="4" name="Table Placeholder 3">
            <a:extLst>
              <a:ext uri="{FF2B5EF4-FFF2-40B4-BE49-F238E27FC236}">
                <a16:creationId xmlns:a16="http://schemas.microsoft.com/office/drawing/2014/main" id="{DD7804BB-16BD-7686-B573-83D25ED94FA8}"/>
              </a:ext>
            </a:extLst>
          </p:cNvPr>
          <p:cNvSpPr>
            <a:spLocks noGrp="1"/>
          </p:cNvSpPr>
          <p:nvPr>
            <p:ph type="tbl" sz="quarter" idx="27"/>
          </p:nvPr>
        </p:nvSpPr>
        <p:spPr>
          <a:xfrm>
            <a:off x="484632" y="2030571"/>
            <a:ext cx="3580859" cy="2190000"/>
          </a:xfrm>
        </p:spPr>
        <p:txBody>
          <a:bodyPr/>
          <a:lstStyle/>
          <a:p>
            <a:r>
              <a:rPr lang="en-US" sz="1800" dirty="0"/>
              <a:t>For the year 2023, the 12-month average inflation rate in December was 27.96%, compared to 20.94% in December 2022. This was however less than the rate for January 2024 which was 28.91%.</a:t>
            </a:r>
          </a:p>
        </p:txBody>
      </p:sp>
      <p:pic>
        <p:nvPicPr>
          <p:cNvPr id="7" name="Picture 6" descr="A graph with a line and numbers&#10;&#10;Description automatically generated with medium confidence">
            <a:extLst>
              <a:ext uri="{FF2B5EF4-FFF2-40B4-BE49-F238E27FC236}">
                <a16:creationId xmlns:a16="http://schemas.microsoft.com/office/drawing/2014/main" id="{80A79EC7-9D56-3D7B-4939-554309FBBB06}"/>
              </a:ext>
            </a:extLst>
          </p:cNvPr>
          <p:cNvPicPr>
            <a:picLocks noChangeAspect="1"/>
          </p:cNvPicPr>
          <p:nvPr/>
        </p:nvPicPr>
        <p:blipFill>
          <a:blip r:embed="rId3"/>
          <a:stretch>
            <a:fillRect/>
          </a:stretch>
        </p:blipFill>
        <p:spPr>
          <a:xfrm>
            <a:off x="4381621" y="1111143"/>
            <a:ext cx="7325747" cy="4105848"/>
          </a:xfrm>
          <a:prstGeom prst="rect">
            <a:avLst/>
          </a:prstGeom>
        </p:spPr>
      </p:pic>
    </p:spTree>
    <p:extLst>
      <p:ext uri="{BB962C8B-B14F-4D97-AF65-F5344CB8AC3E}">
        <p14:creationId xmlns:p14="http://schemas.microsoft.com/office/powerpoint/2010/main" val="3473313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762964" y="234904"/>
            <a:ext cx="11318173" cy="407434"/>
          </a:xfrm>
        </p:spPr>
        <p:txBody>
          <a:bodyPr/>
          <a:lstStyle/>
          <a:p>
            <a:r>
              <a:rPr lang="en-US" sz="3200" dirty="0"/>
              <a:t>Findings &amp; Insights (8) – “Core CPI” Month-on-Month Inflation</a:t>
            </a:r>
          </a:p>
        </p:txBody>
      </p:sp>
      <p:sp>
        <p:nvSpPr>
          <p:cNvPr id="5" name="Footer Placeholder 4">
            <a:extLst>
              <a:ext uri="{FF2B5EF4-FFF2-40B4-BE49-F238E27FC236}">
                <a16:creationId xmlns:a16="http://schemas.microsoft.com/office/drawing/2014/main" id="{6229630B-7BF6-61B1-6AAC-BA71F50283DD}"/>
              </a:ext>
            </a:extLst>
          </p:cNvPr>
          <p:cNvSpPr>
            <a:spLocks noGrp="1"/>
          </p:cNvSpPr>
          <p:nvPr>
            <p:ph type="ftr" sz="quarter" idx="28"/>
          </p:nvPr>
        </p:nvSpPr>
        <p:spPr/>
        <p:txBody>
          <a:bodyPr/>
          <a:lstStyle/>
          <a:p>
            <a:r>
              <a:rPr lang="en-US" dirty="0"/>
              <a:t>Impact of inflation on consumer spending in Nigeria</a:t>
            </a: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u="none" strike="noStrike" kern="1200" cap="none" spc="0" normalizeH="0" baseline="0" dirty="0">
              <a:ln>
                <a:noFill/>
              </a:ln>
              <a:solidFill>
                <a:schemeClr val="bg1"/>
              </a:solidFill>
              <a:effectLst/>
              <a:uLnTx/>
              <a:uFillTx/>
            </a:endParaRPr>
          </a:p>
        </p:txBody>
      </p:sp>
      <p:sp>
        <p:nvSpPr>
          <p:cNvPr id="4" name="Table Placeholder 3">
            <a:extLst>
              <a:ext uri="{FF2B5EF4-FFF2-40B4-BE49-F238E27FC236}">
                <a16:creationId xmlns:a16="http://schemas.microsoft.com/office/drawing/2014/main" id="{DD7804BB-16BD-7686-B573-83D25ED94FA8}"/>
              </a:ext>
            </a:extLst>
          </p:cNvPr>
          <p:cNvSpPr>
            <a:spLocks noGrp="1"/>
          </p:cNvSpPr>
          <p:nvPr>
            <p:ph type="tbl" sz="quarter" idx="27"/>
          </p:nvPr>
        </p:nvSpPr>
        <p:spPr>
          <a:xfrm>
            <a:off x="580937" y="1239000"/>
            <a:ext cx="3580859" cy="4976663"/>
          </a:xfrm>
        </p:spPr>
        <p:txBody>
          <a:bodyPr/>
          <a:lstStyle/>
          <a:p>
            <a:r>
              <a:rPr lang="en-US" sz="1800" dirty="0"/>
              <a:t>The inflation rate was the highest between March and April 1995, with a rate of 6.13%, and lowest between March and April 2004 with a rate of -8.50%. </a:t>
            </a:r>
          </a:p>
          <a:p>
            <a:r>
              <a:rPr lang="en-US" sz="1800" dirty="0"/>
              <a:t>As of January 2024, month-on-month inflation rate was 2.24%, a 0.42 Increase when compared to December 2023 month-on-month inflation of 1.82%.</a:t>
            </a:r>
          </a:p>
          <a:p>
            <a:r>
              <a:rPr lang="en-US" sz="1800" dirty="0"/>
              <a:t>This implies that the price of Food averagely increased by 2.24% between December 2023 and January 2024.</a:t>
            </a:r>
          </a:p>
        </p:txBody>
      </p:sp>
      <p:pic>
        <p:nvPicPr>
          <p:cNvPr id="8" name="Picture 7" descr="A graph of a graph&#10;&#10;Description automatically generated with medium confidence">
            <a:extLst>
              <a:ext uri="{FF2B5EF4-FFF2-40B4-BE49-F238E27FC236}">
                <a16:creationId xmlns:a16="http://schemas.microsoft.com/office/drawing/2014/main" id="{03162E39-B490-6AA7-6F6A-DF0626EF46D7}"/>
              </a:ext>
            </a:extLst>
          </p:cNvPr>
          <p:cNvPicPr>
            <a:picLocks noChangeAspect="1"/>
          </p:cNvPicPr>
          <p:nvPr/>
        </p:nvPicPr>
        <p:blipFill>
          <a:blip r:embed="rId3"/>
          <a:stretch>
            <a:fillRect/>
          </a:stretch>
        </p:blipFill>
        <p:spPr>
          <a:xfrm>
            <a:off x="5021199" y="734995"/>
            <a:ext cx="6652837" cy="2376695"/>
          </a:xfrm>
          <a:prstGeom prst="rect">
            <a:avLst/>
          </a:prstGeom>
        </p:spPr>
      </p:pic>
      <p:pic>
        <p:nvPicPr>
          <p:cNvPr id="11" name="Picture 10" descr="A graph with numbers and lines&#10;&#10;Description automatically generated">
            <a:extLst>
              <a:ext uri="{FF2B5EF4-FFF2-40B4-BE49-F238E27FC236}">
                <a16:creationId xmlns:a16="http://schemas.microsoft.com/office/drawing/2014/main" id="{1DC1E99E-50D4-2305-DE36-1C78F57F89F0}"/>
              </a:ext>
            </a:extLst>
          </p:cNvPr>
          <p:cNvPicPr>
            <a:picLocks noChangeAspect="1"/>
          </p:cNvPicPr>
          <p:nvPr/>
        </p:nvPicPr>
        <p:blipFill>
          <a:blip r:embed="rId4"/>
          <a:stretch>
            <a:fillRect/>
          </a:stretch>
        </p:blipFill>
        <p:spPr>
          <a:xfrm>
            <a:off x="5021199" y="3316506"/>
            <a:ext cx="6797762" cy="3264284"/>
          </a:xfrm>
          <a:prstGeom prst="rect">
            <a:avLst/>
          </a:prstGeom>
        </p:spPr>
      </p:pic>
    </p:spTree>
    <p:extLst>
      <p:ext uri="{BB962C8B-B14F-4D97-AF65-F5344CB8AC3E}">
        <p14:creationId xmlns:p14="http://schemas.microsoft.com/office/powerpoint/2010/main" val="4159416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762964" y="234903"/>
            <a:ext cx="11318173" cy="602295"/>
          </a:xfrm>
        </p:spPr>
        <p:txBody>
          <a:bodyPr/>
          <a:lstStyle/>
          <a:p>
            <a:r>
              <a:rPr lang="en-US" sz="3200" dirty="0"/>
              <a:t>Findings &amp; Insights (9) – “Core CPI” Year-on-Year Inflation</a:t>
            </a:r>
          </a:p>
        </p:txBody>
      </p:sp>
      <p:sp>
        <p:nvSpPr>
          <p:cNvPr id="5" name="Footer Placeholder 4">
            <a:extLst>
              <a:ext uri="{FF2B5EF4-FFF2-40B4-BE49-F238E27FC236}">
                <a16:creationId xmlns:a16="http://schemas.microsoft.com/office/drawing/2014/main" id="{6229630B-7BF6-61B1-6AAC-BA71F50283DD}"/>
              </a:ext>
            </a:extLst>
          </p:cNvPr>
          <p:cNvSpPr>
            <a:spLocks noGrp="1"/>
          </p:cNvSpPr>
          <p:nvPr>
            <p:ph type="ftr" sz="quarter" idx="28"/>
          </p:nvPr>
        </p:nvSpPr>
        <p:spPr/>
        <p:txBody>
          <a:bodyPr/>
          <a:lstStyle/>
          <a:p>
            <a:r>
              <a:rPr lang="en-US" dirty="0"/>
              <a:t>Impact of inflation on consumer spending in Nigeria</a:t>
            </a: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altLang="zh-CN" sz="1200" u="none" strike="noStrike" kern="1200" cap="none" spc="0" normalizeH="0" baseline="0" dirty="0">
              <a:ln>
                <a:noFill/>
              </a:ln>
              <a:solidFill>
                <a:schemeClr val="bg1"/>
              </a:solidFill>
              <a:effectLst/>
              <a:uLnTx/>
              <a:uFillTx/>
            </a:endParaRPr>
          </a:p>
        </p:txBody>
      </p:sp>
      <p:sp>
        <p:nvSpPr>
          <p:cNvPr id="4" name="Table Placeholder 3">
            <a:extLst>
              <a:ext uri="{FF2B5EF4-FFF2-40B4-BE49-F238E27FC236}">
                <a16:creationId xmlns:a16="http://schemas.microsoft.com/office/drawing/2014/main" id="{DD7804BB-16BD-7686-B573-83D25ED94FA8}"/>
              </a:ext>
            </a:extLst>
          </p:cNvPr>
          <p:cNvSpPr>
            <a:spLocks noGrp="1"/>
          </p:cNvSpPr>
          <p:nvPr>
            <p:ph type="tbl" sz="quarter" idx="27"/>
          </p:nvPr>
        </p:nvSpPr>
        <p:spPr>
          <a:xfrm>
            <a:off x="580937" y="1239000"/>
            <a:ext cx="3580859" cy="4976663"/>
          </a:xfrm>
        </p:spPr>
        <p:txBody>
          <a:bodyPr/>
          <a:lstStyle/>
          <a:p>
            <a:r>
              <a:rPr lang="en-US" sz="1800" dirty="0"/>
              <a:t>Using January as the month of Interest, the maximum year-on-year inflation rate is 38.38%, and the minimum is 1.23% in 1995 and 2000 respectively, with an average inflation rate of 12.00% between 1995 and 2024.</a:t>
            </a:r>
          </a:p>
          <a:p>
            <a:r>
              <a:rPr lang="en-US" sz="1800" dirty="0"/>
              <a:t>Inflation between January 2023 and January 2024 was 23.59%, 9.43 more than January 2023(14.16%).</a:t>
            </a:r>
          </a:p>
        </p:txBody>
      </p:sp>
      <p:pic>
        <p:nvPicPr>
          <p:cNvPr id="7" name="Picture 6" descr="A graph with numbers and a line&#10;&#10;Description automatically generated">
            <a:extLst>
              <a:ext uri="{FF2B5EF4-FFF2-40B4-BE49-F238E27FC236}">
                <a16:creationId xmlns:a16="http://schemas.microsoft.com/office/drawing/2014/main" id="{9B6C5B03-3442-E5FF-8BD2-1A051FC08867}"/>
              </a:ext>
            </a:extLst>
          </p:cNvPr>
          <p:cNvPicPr>
            <a:picLocks noChangeAspect="1"/>
          </p:cNvPicPr>
          <p:nvPr/>
        </p:nvPicPr>
        <p:blipFill>
          <a:blip r:embed="rId3"/>
          <a:stretch>
            <a:fillRect/>
          </a:stretch>
        </p:blipFill>
        <p:spPr>
          <a:xfrm>
            <a:off x="4318132" y="1239000"/>
            <a:ext cx="7763005" cy="4356582"/>
          </a:xfrm>
          <a:prstGeom prst="rect">
            <a:avLst/>
          </a:prstGeom>
        </p:spPr>
      </p:pic>
    </p:spTree>
    <p:extLst>
      <p:ext uri="{BB962C8B-B14F-4D97-AF65-F5344CB8AC3E}">
        <p14:creationId xmlns:p14="http://schemas.microsoft.com/office/powerpoint/2010/main" val="1864192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OUTLINE</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Overview</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Key Questions</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Findings &amp; Insights</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Summary</a:t>
            </a:r>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p:txBody>
          <a:bodyPr/>
          <a:lstStyle/>
          <a:p>
            <a:r>
              <a:rPr lang="en-US" dirty="0"/>
              <a:t>Impact of inflation on consumer spending in Nigeria</a:t>
            </a:r>
            <a:endParaRPr lang="en-US" noProof="0" dirty="0"/>
          </a:p>
        </p:txBody>
      </p:sp>
      <p:cxnSp>
        <p:nvCxnSpPr>
          <p:cNvPr id="3" name="Straight Connector 2">
            <a:extLst>
              <a:ext uri="{FF2B5EF4-FFF2-40B4-BE49-F238E27FC236}">
                <a16:creationId xmlns:a16="http://schemas.microsoft.com/office/drawing/2014/main" id="{C74B70F9-AF71-EEFA-75D3-DDB60751BCE8}"/>
              </a:ext>
            </a:extLst>
          </p:cNvPr>
          <p:cNvCxnSpPr>
            <a:cxnSpLocks/>
          </p:cNvCxnSpPr>
          <p:nvPr/>
        </p:nvCxnSpPr>
        <p:spPr>
          <a:xfrm>
            <a:off x="614149" y="4681180"/>
            <a:ext cx="2415654" cy="0"/>
          </a:xfrm>
          <a:prstGeom prst="line">
            <a:avLst/>
          </a:prstGeom>
          <a:ln w="3810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75535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762964" y="234903"/>
            <a:ext cx="11318173" cy="602295"/>
          </a:xfrm>
        </p:spPr>
        <p:txBody>
          <a:bodyPr/>
          <a:lstStyle/>
          <a:p>
            <a:r>
              <a:rPr lang="en-US" sz="3200" dirty="0"/>
              <a:t>Findings &amp; Insights (10) – “Core CPI” 12-Month Average Inflation</a:t>
            </a:r>
          </a:p>
        </p:txBody>
      </p:sp>
      <p:sp>
        <p:nvSpPr>
          <p:cNvPr id="5" name="Footer Placeholder 4">
            <a:extLst>
              <a:ext uri="{FF2B5EF4-FFF2-40B4-BE49-F238E27FC236}">
                <a16:creationId xmlns:a16="http://schemas.microsoft.com/office/drawing/2014/main" id="{6229630B-7BF6-61B1-6AAC-BA71F50283DD}"/>
              </a:ext>
            </a:extLst>
          </p:cNvPr>
          <p:cNvSpPr>
            <a:spLocks noGrp="1"/>
          </p:cNvSpPr>
          <p:nvPr>
            <p:ph type="ftr" sz="quarter" idx="28"/>
          </p:nvPr>
        </p:nvSpPr>
        <p:spPr/>
        <p:txBody>
          <a:bodyPr/>
          <a:lstStyle/>
          <a:p>
            <a:r>
              <a:rPr lang="en-US" dirty="0"/>
              <a:t>Impact of inflation on consumer spending in Nigeria</a:t>
            </a: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altLang="zh-CN" sz="1200" u="none" strike="noStrike" kern="1200" cap="none" spc="0" normalizeH="0" baseline="0" dirty="0">
              <a:ln>
                <a:noFill/>
              </a:ln>
              <a:solidFill>
                <a:schemeClr val="bg1"/>
              </a:solidFill>
              <a:effectLst/>
              <a:uLnTx/>
              <a:uFillTx/>
            </a:endParaRPr>
          </a:p>
        </p:txBody>
      </p:sp>
      <p:sp>
        <p:nvSpPr>
          <p:cNvPr id="4" name="Table Placeholder 3">
            <a:extLst>
              <a:ext uri="{FF2B5EF4-FFF2-40B4-BE49-F238E27FC236}">
                <a16:creationId xmlns:a16="http://schemas.microsoft.com/office/drawing/2014/main" id="{DD7804BB-16BD-7686-B573-83D25ED94FA8}"/>
              </a:ext>
            </a:extLst>
          </p:cNvPr>
          <p:cNvSpPr>
            <a:spLocks noGrp="1"/>
          </p:cNvSpPr>
          <p:nvPr>
            <p:ph type="tbl" sz="quarter" idx="27"/>
          </p:nvPr>
        </p:nvSpPr>
        <p:spPr>
          <a:xfrm>
            <a:off x="484632" y="2030571"/>
            <a:ext cx="3580859" cy="2190000"/>
          </a:xfrm>
        </p:spPr>
        <p:txBody>
          <a:bodyPr/>
          <a:lstStyle/>
          <a:p>
            <a:r>
              <a:rPr lang="en-US" sz="1800" dirty="0"/>
              <a:t>For the year 2023, the 12-month average inflation rate in December was 20.76%, compared to 16.02% in December 2022. This was however less than the rate for January 2024 which was 21.15%.</a:t>
            </a:r>
          </a:p>
        </p:txBody>
      </p:sp>
      <p:pic>
        <p:nvPicPr>
          <p:cNvPr id="8" name="Picture 7" descr="A graph with blue lines&#10;&#10;Description automatically generated">
            <a:extLst>
              <a:ext uri="{FF2B5EF4-FFF2-40B4-BE49-F238E27FC236}">
                <a16:creationId xmlns:a16="http://schemas.microsoft.com/office/drawing/2014/main" id="{96BC6F74-3097-A163-0548-485DF84E8361}"/>
              </a:ext>
            </a:extLst>
          </p:cNvPr>
          <p:cNvPicPr>
            <a:picLocks noChangeAspect="1"/>
          </p:cNvPicPr>
          <p:nvPr/>
        </p:nvPicPr>
        <p:blipFill>
          <a:blip r:embed="rId3"/>
          <a:stretch>
            <a:fillRect/>
          </a:stretch>
        </p:blipFill>
        <p:spPr>
          <a:xfrm>
            <a:off x="4473163" y="1535146"/>
            <a:ext cx="7306695" cy="4096322"/>
          </a:xfrm>
          <a:prstGeom prst="rect">
            <a:avLst/>
          </a:prstGeom>
        </p:spPr>
      </p:pic>
    </p:spTree>
    <p:extLst>
      <p:ext uri="{BB962C8B-B14F-4D97-AF65-F5344CB8AC3E}">
        <p14:creationId xmlns:p14="http://schemas.microsoft.com/office/powerpoint/2010/main" val="2932767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517427" y="934941"/>
            <a:ext cx="9823998" cy="662782"/>
          </a:xfrm>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738181" y="1891134"/>
            <a:ext cx="4959822" cy="4031925"/>
          </a:xfrm>
        </p:spPr>
        <p:txBody>
          <a:bodyPr/>
          <a:lstStyle/>
          <a:p>
            <a:pPr marL="285750" indent="-285750">
              <a:buFont typeface="Arial" panose="020B0604020202020204" pitchFamily="34" charset="0"/>
              <a:buChar char="•"/>
            </a:pPr>
            <a:r>
              <a:rPr lang="en-US" sz="1800" dirty="0"/>
              <a:t>The findings in this analysis demonstrate a steady rise in inflation over the 29 years with significant variability across the three categories.</a:t>
            </a:r>
          </a:p>
          <a:p>
            <a:pPr marL="285750" indent="-285750">
              <a:buFont typeface="Arial" panose="020B0604020202020204" pitchFamily="34" charset="0"/>
              <a:buChar char="•"/>
            </a:pPr>
            <a:r>
              <a:rPr lang="en-US" sz="1800" dirty="0"/>
              <a:t>The core CPI inflation rates give a more stable representation of the inflation trend.</a:t>
            </a:r>
          </a:p>
          <a:p>
            <a:pPr marL="285750" indent="-285750">
              <a:buFont typeface="Arial" panose="020B0604020202020204" pitchFamily="34" charset="0"/>
              <a:buChar char="•"/>
            </a:pPr>
            <a:r>
              <a:rPr lang="en-US" sz="1800" dirty="0"/>
              <a:t>The year-on-year and 12-month average inflation rates are less volatile and unstable than the month-on-month inflation rates which can be affected by price shocks and seasonal changes.</a:t>
            </a:r>
          </a:p>
        </p:txBody>
      </p:sp>
      <p:pic>
        <p:nvPicPr>
          <p:cNvPr id="38" name="Picture Placeholder 37" descr="People working in office">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cstate="print">
            <a:extLst>
              <a:ext uri="{28A0092B-C50C-407E-A947-70E740481C1C}">
                <a14:useLocalDpi xmlns:a14="http://schemas.microsoft.com/office/drawing/2010/main"/>
              </a:ext>
            </a:extLst>
          </a:blip>
          <a:srcRect/>
          <a:stretch>
            <a:fillRect/>
          </a:stretch>
        </p:blipFill>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p:txBody>
          <a:bodyPr/>
          <a:lstStyle/>
          <a:p>
            <a:r>
              <a:rPr lang="en-US"/>
              <a:t>Impact of inflation on consumer spending in Nigeria</a:t>
            </a:r>
            <a:endParaRPr lang="en-US" dirty="0"/>
          </a:p>
        </p:txBody>
      </p:sp>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4157533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4599432" y="1069246"/>
            <a:ext cx="6599429" cy="920606"/>
          </a:xfrm>
        </p:spPr>
        <p:txBody>
          <a:bodyPr/>
          <a:lstStyle/>
          <a:p>
            <a:r>
              <a:rPr lang="en-US" dirty="0"/>
              <a:t>Conclusion</a:t>
            </a:r>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altLang="zh-CN" sz="1200" u="none" strike="noStrike" kern="1200" cap="none" spc="0" normalizeH="0" baseline="0" dirty="0">
              <a:ln>
                <a:noFill/>
              </a:ln>
              <a:solidFill>
                <a:schemeClr val="bg1"/>
              </a:solidFill>
              <a:effectLst/>
              <a:uLnTx/>
              <a:uFillTx/>
            </a:endParaRPr>
          </a:p>
        </p:txBody>
      </p:sp>
      <p:sp>
        <p:nvSpPr>
          <p:cNvPr id="12" name="TextBox 11">
            <a:extLst>
              <a:ext uri="{FF2B5EF4-FFF2-40B4-BE49-F238E27FC236}">
                <a16:creationId xmlns:a16="http://schemas.microsoft.com/office/drawing/2014/main" id="{A01B24E1-491D-4473-DDB1-35DC41A74886}"/>
              </a:ext>
            </a:extLst>
          </p:cNvPr>
          <p:cNvSpPr txBox="1"/>
          <p:nvPr/>
        </p:nvSpPr>
        <p:spPr>
          <a:xfrm>
            <a:off x="4599432" y="2418112"/>
            <a:ext cx="5503489" cy="3139321"/>
          </a:xfrm>
          <a:prstGeom prst="rect">
            <a:avLst/>
          </a:prstGeom>
        </p:spPr>
        <p:txBody>
          <a:bodyPr wrap="square" numCol="1" rtlCol="0">
            <a:spAutoFit/>
          </a:bodyPr>
          <a:lstStyle/>
          <a:p>
            <a:pPr marL="285750" indent="-285750">
              <a:lnSpc>
                <a:spcPct val="100000"/>
              </a:lnSpc>
              <a:spcBef>
                <a:spcPts val="0"/>
              </a:spcBef>
              <a:buFont typeface="Arial" panose="020B0604020202020204" pitchFamily="34" charset="0"/>
              <a:buChar char="•"/>
            </a:pPr>
            <a:r>
              <a:rPr lang="en-US" dirty="0">
                <a:solidFill>
                  <a:prstClr val="white"/>
                </a:solidFill>
                <a:latin typeface="Posterama" panose="020B0504020200020000" pitchFamily="34" charset="0"/>
                <a:ea typeface="微软雅黑"/>
                <a:cs typeface="Posterama" panose="020B0504020200020000" pitchFamily="34" charset="0"/>
              </a:rPr>
              <a:t>One of the major impacts of rising inflation is the fact that prices of goods and services also increase, and except there is an increase in the income of the people, their purchasing power is being eroded. As a result, they can only afford to buy less making it more expensive to maintain the same standard of living.</a:t>
            </a:r>
          </a:p>
          <a:p>
            <a:pPr marL="285750" indent="-285750">
              <a:lnSpc>
                <a:spcPct val="100000"/>
              </a:lnSpc>
              <a:spcBef>
                <a:spcPts val="0"/>
              </a:spcBef>
              <a:buFont typeface="Arial" panose="020B0604020202020204" pitchFamily="34" charset="0"/>
              <a:buChar char="•"/>
            </a:pPr>
            <a:endParaRPr lang="en-US" dirty="0">
              <a:solidFill>
                <a:prstClr val="white"/>
              </a:solidFill>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US" dirty="0">
                <a:solidFill>
                  <a:prstClr val="white"/>
                </a:solidFill>
                <a:latin typeface="Posterama" panose="020B0504020200020000" pitchFamily="34" charset="0"/>
                <a:ea typeface="微软雅黑"/>
                <a:cs typeface="Posterama" panose="020B0504020200020000" pitchFamily="34" charset="0"/>
              </a:rPr>
              <a:t>You can interact with the </a:t>
            </a:r>
            <a:r>
              <a:rPr lang="en-US" dirty="0" err="1">
                <a:solidFill>
                  <a:prstClr val="white"/>
                </a:solidFill>
                <a:latin typeface="Posterama" panose="020B0504020200020000" pitchFamily="34" charset="0"/>
                <a:ea typeface="微软雅黑"/>
                <a:cs typeface="Posterama" panose="020B0504020200020000" pitchFamily="34" charset="0"/>
              </a:rPr>
              <a:t>PowerBi</a:t>
            </a:r>
            <a:r>
              <a:rPr lang="en-US" dirty="0">
                <a:solidFill>
                  <a:prstClr val="white"/>
                </a:solidFill>
                <a:latin typeface="Posterama" panose="020B0504020200020000" pitchFamily="34" charset="0"/>
                <a:ea typeface="微软雅黑"/>
                <a:cs typeface="Posterama" panose="020B0504020200020000" pitchFamily="34" charset="0"/>
              </a:rPr>
              <a:t> report </a:t>
            </a:r>
            <a:r>
              <a:rPr lang="en-US" dirty="0">
                <a:solidFill>
                  <a:prstClr val="white"/>
                </a:solidFill>
                <a:latin typeface="Posterama" panose="020B0504020200020000" pitchFamily="34" charset="0"/>
                <a:ea typeface="微软雅黑"/>
                <a:cs typeface="Posterama" panose="020B0504020200020000" pitchFamily="34" charset="0"/>
                <a:hlinkClick r:id="rId4"/>
              </a:rPr>
              <a:t>here</a:t>
            </a:r>
            <a:r>
              <a:rPr lang="en-US" dirty="0">
                <a:solidFill>
                  <a:prstClr val="white"/>
                </a:solidFill>
                <a:latin typeface="Posterama" panose="020B0504020200020000" pitchFamily="34" charset="0"/>
                <a:ea typeface="微软雅黑"/>
                <a:cs typeface="Posterama" panose="020B0504020200020000" pitchFamily="34" charset="0"/>
              </a:rPr>
              <a:t>.</a:t>
            </a:r>
          </a:p>
          <a:p>
            <a:pPr marL="285750" indent="-285750">
              <a:lnSpc>
                <a:spcPct val="100000"/>
              </a:lnSpc>
              <a:spcBef>
                <a:spcPts val="0"/>
              </a:spcBef>
              <a:buFont typeface="Arial" panose="020B0604020202020204" pitchFamily="34" charset="0"/>
              <a:buChar char="•"/>
            </a:pPr>
            <a:endParaRPr lang="en-US" sz="1800" dirty="0">
              <a:solidFill>
                <a:prstClr val="white"/>
              </a:solidFill>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endParaRPr lang="en-US" sz="1800" dirty="0">
              <a:solidFill>
                <a:prstClr val="white"/>
              </a:solidFill>
              <a:latin typeface="Posterama" panose="020B0504020200020000" pitchFamily="34" charset="0"/>
              <a:ea typeface="微软雅黑"/>
              <a:cs typeface="Posterama" panose="020B0504020200020000" pitchFamily="34" charset="0"/>
            </a:endParaRPr>
          </a:p>
        </p:txBody>
      </p:sp>
      <p:sp>
        <p:nvSpPr>
          <p:cNvPr id="13" name="Footer Placeholder 3">
            <a:extLst>
              <a:ext uri="{FF2B5EF4-FFF2-40B4-BE49-F238E27FC236}">
                <a16:creationId xmlns:a16="http://schemas.microsoft.com/office/drawing/2014/main" id="{0B4D4AA1-0F8F-9747-9A3B-B58C117EEC59}"/>
              </a:ext>
            </a:extLst>
          </p:cNvPr>
          <p:cNvSpPr txBox="1">
            <a:spLocks/>
          </p:cNvSpPr>
          <p:nvPr/>
        </p:nvSpPr>
        <p:spPr>
          <a:xfrm>
            <a:off x="484632" y="6217920"/>
            <a:ext cx="4114800" cy="3651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Impact of inflation on consumer spending in Nigeria</a:t>
            </a:r>
            <a:endParaRPr lang="en-US" dirty="0"/>
          </a:p>
        </p:txBody>
      </p:sp>
    </p:spTree>
    <p:extLst>
      <p:ext uri="{BB962C8B-B14F-4D97-AF65-F5344CB8AC3E}">
        <p14:creationId xmlns:p14="http://schemas.microsoft.com/office/powerpoint/2010/main" val="3554211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096000" y="3093990"/>
            <a:ext cx="3539319" cy="1879791"/>
          </a:xfrm>
        </p:spPr>
        <p:txBody>
          <a:bodyPr/>
          <a:lstStyle/>
          <a:p>
            <a:r>
              <a:rPr lang="en-US" dirty="0"/>
              <a:t>Damilola Olanrewaju</a:t>
            </a:r>
          </a:p>
          <a:p>
            <a:pPr lvl="0"/>
            <a:r>
              <a:rPr lang="en-US" dirty="0">
                <a:hlinkClick r:id="rId6"/>
              </a:rPr>
              <a:t>dolanrewaju231194@gmail.com</a:t>
            </a:r>
            <a:endParaRPr lang="en-US" dirty="0"/>
          </a:p>
          <a:p>
            <a:pPr lvl="0"/>
            <a:r>
              <a:rPr lang="en-US" b="0" i="0" dirty="0">
                <a:effectLst/>
                <a:latin typeface="-apple-system"/>
                <a:hlinkClick r:id="rId7"/>
              </a:rPr>
              <a:t>www.linkedin.com/in/damilola-olanrewaju-0478371a3</a:t>
            </a:r>
            <a:endParaRPr lang="en-US" b="0" i="0" dirty="0">
              <a:effectLst/>
              <a:latin typeface="-apple-system"/>
            </a:endParaRPr>
          </a:p>
          <a:p>
            <a:pPr lvl="0"/>
            <a:endParaRPr lang="en-US" dirty="0"/>
          </a:p>
          <a:p>
            <a:endParaRPr lang="en-US"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8"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2096892"/>
            <a:ext cx="5117162" cy="1325563"/>
          </a:xfrm>
        </p:spPr>
        <p:txBody>
          <a:bodyPr/>
          <a:lstStyle/>
          <a:p>
            <a:r>
              <a:rPr lang="en-US" sz="4000" dirty="0"/>
              <a:t>INTRODUCTION</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435546"/>
            <a:ext cx="4260180" cy="1294530"/>
          </a:xfrm>
        </p:spPr>
        <p:txBody>
          <a:bodyPr/>
          <a:lstStyle/>
          <a:p>
            <a:r>
              <a:rPr lang="en-US" sz="1800" dirty="0"/>
              <a:t>This is my entry for the Data Analytics competition organized by </a:t>
            </a:r>
            <a:r>
              <a:rPr lang="en-US" sz="1800" dirty="0" err="1">
                <a:hlinkClick r:id="rId3"/>
              </a:rPr>
              <a:t>Cortouch</a:t>
            </a:r>
            <a:r>
              <a:rPr lang="en-US" sz="1800" dirty="0">
                <a:hlinkClick r:id="rId3"/>
              </a:rPr>
              <a:t> Media</a:t>
            </a:r>
            <a:r>
              <a:rPr lang="en-US" sz="1800" dirty="0"/>
              <a:t>, a leading Tech Training Organization in Ibadan, Nigeria.</a:t>
            </a:r>
          </a:p>
          <a:p>
            <a:endParaRPr lang="en-US" dirty="0"/>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2" y="6217920"/>
            <a:ext cx="4114800" cy="365125"/>
          </a:xfrm>
        </p:spPr>
        <p:txBody>
          <a:bodyPr/>
          <a:lstStyle/>
          <a:p>
            <a:r>
              <a:rPr lang="en-US" dirty="0"/>
              <a:t>Impact of inflation on consumer spending in Nigeria</a:t>
            </a:r>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4"/>
          <a:srcRect l="18645" r="18645"/>
          <a:stretch/>
        </p:blipFill>
        <p:spPr>
          <a:xfrm>
            <a:off x="5533291" y="0"/>
            <a:ext cx="6446999" cy="6858000"/>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484632" y="3120474"/>
            <a:ext cx="5117162" cy="1325563"/>
          </a:xfrm>
        </p:spPr>
        <p:txBody>
          <a:bodyPr anchor="ctr">
            <a:normAutofit/>
          </a:bodyPr>
          <a:lstStyle/>
          <a:p>
            <a:r>
              <a:rPr lang="en-US" dirty="0"/>
              <a:t>OVERVIEW</a:t>
            </a:r>
          </a:p>
        </p:txBody>
      </p:sp>
      <p:pic>
        <p:nvPicPr>
          <p:cNvPr id="48" name="Picture placeholder 19" descr="Layout of website design sketches on white paper">
            <a:extLst>
              <a:ext uri="{FF2B5EF4-FFF2-40B4-BE49-F238E27FC236}">
                <a16:creationId xmlns:a16="http://schemas.microsoft.com/office/drawing/2014/main" id="{6D25AB81-B10A-BD11-E8FE-ECF8CB1B12F0}"/>
              </a:ext>
            </a:extLst>
          </p:cNvPr>
          <p:cNvPicPr>
            <a:picLocks noGrp="1" noChangeAspect="1"/>
          </p:cNvPicPr>
          <p:nvPr>
            <p:ph type="pic" sz="quarter" idx="51"/>
          </p:nvPr>
        </p:nvPicPr>
        <p:blipFill>
          <a:blip r:embed="rId3">
            <a:extLst>
              <a:ext uri="{28A0092B-C50C-407E-A947-70E740481C1C}">
                <a14:useLocalDpi xmlns:a14="http://schemas.microsoft.com/office/drawing/2010/main"/>
              </a:ext>
            </a:extLst>
          </a:blip>
          <a:srcRect r="1" b="7189"/>
          <a:stretch/>
        </p:blipFill>
        <p:spPr>
          <a:xfrm>
            <a:off x="5745001" y="10"/>
            <a:ext cx="6446999" cy="6857990"/>
          </a:xfrm>
          <a:noFill/>
        </p:spPr>
      </p:pic>
      <p:sp>
        <p:nvSpPr>
          <p:cNvPr id="55" name="Footer Placeholder 4">
            <a:extLst>
              <a:ext uri="{FF2B5EF4-FFF2-40B4-BE49-F238E27FC236}">
                <a16:creationId xmlns:a16="http://schemas.microsoft.com/office/drawing/2014/main" id="{B0062BB7-6639-4C57-9CBC-A0912832BD68}"/>
              </a:ext>
            </a:extLst>
          </p:cNvPr>
          <p:cNvSpPr>
            <a:spLocks noGrp="1"/>
          </p:cNvSpPr>
          <p:nvPr>
            <p:ph type="ftr" sz="quarter" idx="52"/>
          </p:nvPr>
        </p:nvSpPr>
        <p:spPr>
          <a:xfrm>
            <a:off x="484632" y="6217920"/>
            <a:ext cx="4114800" cy="365125"/>
          </a:xfrm>
        </p:spPr>
        <p:txBody>
          <a:bodyPr/>
          <a:lstStyle/>
          <a:p>
            <a:pPr>
              <a:spcAft>
                <a:spcPts val="600"/>
              </a:spcAft>
            </a:pPr>
            <a:r>
              <a:rPr lang="en-US" noProof="0"/>
              <a:t>Impact of inflation on consumer spending in Nigeria</a:t>
            </a:r>
          </a:p>
        </p:txBody>
      </p:sp>
      <p:cxnSp>
        <p:nvCxnSpPr>
          <p:cNvPr id="2" name="Straight Connector 1">
            <a:extLst>
              <a:ext uri="{FF2B5EF4-FFF2-40B4-BE49-F238E27FC236}">
                <a16:creationId xmlns:a16="http://schemas.microsoft.com/office/drawing/2014/main" id="{D91F01E7-D0E0-5436-2E7E-58B669BA51E3}"/>
              </a:ext>
            </a:extLst>
          </p:cNvPr>
          <p:cNvCxnSpPr>
            <a:cxnSpLocks/>
          </p:cNvCxnSpPr>
          <p:nvPr/>
        </p:nvCxnSpPr>
        <p:spPr>
          <a:xfrm>
            <a:off x="614149" y="4271747"/>
            <a:ext cx="2702257" cy="0"/>
          </a:xfrm>
          <a:prstGeom prst="line">
            <a:avLst/>
          </a:prstGeom>
          <a:ln w="3810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780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6096000" y="2727799"/>
            <a:ext cx="4518122" cy="1402402"/>
          </a:xfrm>
        </p:spPr>
        <p:txBody>
          <a:bodyPr/>
          <a:lstStyle/>
          <a:p>
            <a:pPr algn="ctr"/>
            <a:r>
              <a:rPr lang="en-US" dirty="0"/>
              <a:t>“To Analyze the Impact of Inflation on Consumer Spending in Nigeria”</a:t>
            </a:r>
          </a:p>
        </p:txBody>
      </p:sp>
      <p:sp>
        <p:nvSpPr>
          <p:cNvPr id="4" name="Footer Placeholder 3">
            <a:extLst>
              <a:ext uri="{FF2B5EF4-FFF2-40B4-BE49-F238E27FC236}">
                <a16:creationId xmlns:a16="http://schemas.microsoft.com/office/drawing/2014/main" id="{03A6B6FB-DEBA-00AA-0812-B47A64FF054A}"/>
              </a:ext>
            </a:extLst>
          </p:cNvPr>
          <p:cNvSpPr>
            <a:spLocks noGrp="1"/>
          </p:cNvSpPr>
          <p:nvPr>
            <p:ph type="ftr" sz="quarter" idx="30"/>
          </p:nvPr>
        </p:nvSpPr>
        <p:spPr/>
        <p:txBody>
          <a:bodyPr/>
          <a:lstStyle/>
          <a:p>
            <a:r>
              <a:rPr lang="en-US"/>
              <a:t>Impact of inflation on consumer spending in Nigeria</a:t>
            </a:r>
            <a:endParaRPr lang="en-US" dirty="0"/>
          </a:p>
        </p:txBody>
      </p:sp>
      <p:sp>
        <p:nvSpPr>
          <p:cNvPr id="8" name="Slide Number Placeholder 13">
            <a:extLst>
              <a:ext uri="{FF2B5EF4-FFF2-40B4-BE49-F238E27FC236}">
                <a16:creationId xmlns:a16="http://schemas.microsoft.com/office/drawing/2014/main" id="{7B1FF929-CED0-79CA-154D-98463CC4A60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u="none" strike="noStrike" kern="1200" cap="none" spc="0" normalizeH="0" baseline="0" dirty="0">
              <a:ln>
                <a:noFill/>
              </a:ln>
              <a:solidFill>
                <a:schemeClr val="bg1"/>
              </a:solidFill>
              <a:effectLst/>
              <a:uLnTx/>
              <a:uFillTx/>
            </a:endParaRPr>
          </a:p>
        </p:txBody>
      </p:sp>
      <p:sp>
        <p:nvSpPr>
          <p:cNvPr id="7" name="TextBox 6">
            <a:extLst>
              <a:ext uri="{FF2B5EF4-FFF2-40B4-BE49-F238E27FC236}">
                <a16:creationId xmlns:a16="http://schemas.microsoft.com/office/drawing/2014/main" id="{60A96C18-1AFE-8B26-FB21-C67E4A2902FB}"/>
              </a:ext>
            </a:extLst>
          </p:cNvPr>
          <p:cNvSpPr txBox="1"/>
          <p:nvPr/>
        </p:nvSpPr>
        <p:spPr>
          <a:xfrm>
            <a:off x="7098146" y="1528548"/>
            <a:ext cx="2513830" cy="707886"/>
          </a:xfrm>
          <a:prstGeom prst="rect">
            <a:avLst/>
          </a:prstGeom>
        </p:spPr>
        <p:txBody>
          <a:bodyPr wrap="none" rtlCol="0">
            <a:spAutoFit/>
          </a:bodyPr>
          <a:lstStyle/>
          <a:p>
            <a:pPr marL="0" indent="0" algn="ctr">
              <a:lnSpc>
                <a:spcPct val="100000"/>
              </a:lnSpc>
              <a:spcBef>
                <a:spcPts val="0"/>
              </a:spcBef>
              <a:buFontTx/>
              <a:buNone/>
            </a:pPr>
            <a:r>
              <a:rPr lang="en-US" sz="4000" b="1" dirty="0">
                <a:solidFill>
                  <a:prstClr val="white"/>
                </a:solidFill>
                <a:ea typeface="微软雅黑"/>
                <a:cs typeface="Posterama" panose="020B0504020200020000" pitchFamily="34" charset="0"/>
              </a:rPr>
              <a:t>OBJECTIVE</a:t>
            </a:r>
          </a:p>
        </p:txBody>
      </p:sp>
      <p:cxnSp>
        <p:nvCxnSpPr>
          <p:cNvPr id="9" name="Straight Connector 8">
            <a:extLst>
              <a:ext uri="{FF2B5EF4-FFF2-40B4-BE49-F238E27FC236}">
                <a16:creationId xmlns:a16="http://schemas.microsoft.com/office/drawing/2014/main" id="{851C1350-A57E-3398-F562-DED787217AFA}"/>
              </a:ext>
            </a:extLst>
          </p:cNvPr>
          <p:cNvCxnSpPr>
            <a:cxnSpLocks/>
          </p:cNvCxnSpPr>
          <p:nvPr/>
        </p:nvCxnSpPr>
        <p:spPr>
          <a:xfrm>
            <a:off x="7098146" y="2277375"/>
            <a:ext cx="2702257" cy="0"/>
          </a:xfrm>
          <a:prstGeom prst="line">
            <a:avLst/>
          </a:prstGeom>
          <a:ln w="3810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955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87829" y="507076"/>
            <a:ext cx="10515600" cy="1115434"/>
          </a:xfrm>
        </p:spPr>
        <p:txBody>
          <a:bodyPr/>
          <a:lstStyle/>
          <a:p>
            <a:r>
              <a:rPr lang="en-US" dirty="0"/>
              <a:t>Definition of Terms</a:t>
            </a: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a:xfrm>
            <a:off x="484632" y="6217920"/>
            <a:ext cx="4114800" cy="365125"/>
          </a:xfrm>
        </p:spPr>
        <p:txBody>
          <a:bodyPr/>
          <a:lstStyle/>
          <a:p>
            <a:r>
              <a:rPr lang="en-US"/>
              <a:t>Impact of inflation on consumer spending in Nigeria</a:t>
            </a:r>
            <a:endParaRPr lang="en-US" dirty="0"/>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u="none" strike="noStrike" kern="1200" cap="none" spc="0" normalizeH="0" baseline="0" dirty="0">
              <a:ln>
                <a:noFill/>
              </a:ln>
              <a:solidFill>
                <a:schemeClr val="bg1"/>
              </a:solidFill>
              <a:effectLst/>
              <a:uLnTx/>
              <a:uFillTx/>
            </a:endParaRPr>
          </a:p>
        </p:txBody>
      </p:sp>
      <p:sp>
        <p:nvSpPr>
          <p:cNvPr id="3" name="Chart Placeholder 2">
            <a:extLst>
              <a:ext uri="{FF2B5EF4-FFF2-40B4-BE49-F238E27FC236}">
                <a16:creationId xmlns:a16="http://schemas.microsoft.com/office/drawing/2014/main" id="{BFF46477-818E-F1E5-C7AE-3DFA77D28D6C}"/>
              </a:ext>
            </a:extLst>
          </p:cNvPr>
          <p:cNvSpPr>
            <a:spLocks noGrp="1"/>
          </p:cNvSpPr>
          <p:nvPr>
            <p:ph type="chart" sz="quarter" idx="27"/>
          </p:nvPr>
        </p:nvSpPr>
        <p:spPr>
          <a:xfrm>
            <a:off x="587829" y="1840082"/>
            <a:ext cx="10917234" cy="4375583"/>
          </a:xfrm>
        </p:spPr>
        <p:txBody>
          <a:bodyPr/>
          <a:lstStyle/>
          <a:p>
            <a:r>
              <a:rPr lang="en-US" sz="1800" dirty="0"/>
              <a:t>Consumer Price Index:  </a:t>
            </a:r>
            <a:r>
              <a:rPr lang="en-US" sz="1800" b="0" i="0" dirty="0">
                <a:effectLst/>
              </a:rPr>
              <a:t>The Consumer Price Index (CPI) measures the average change over time in the prices consumers pay for a representative basket of consumer goods and services. The CPI is a measure of and reflects </a:t>
            </a:r>
            <a:r>
              <a:rPr lang="en-US" sz="1800" dirty="0"/>
              <a:t>inflation </a:t>
            </a:r>
            <a:r>
              <a:rPr lang="en-US" sz="1800" b="0" i="0" dirty="0">
                <a:effectLst/>
              </a:rPr>
              <a:t>as experienced by consumers in their day-to-day living expenses. It is also known as the headline CPI.</a:t>
            </a:r>
            <a:br>
              <a:rPr lang="en-US" sz="1800" b="0" i="0" dirty="0">
                <a:effectLst/>
              </a:rPr>
            </a:br>
            <a:r>
              <a:rPr lang="en-US" sz="1800" b="0" i="0" dirty="0">
                <a:effectLst/>
              </a:rPr>
              <a:t> </a:t>
            </a:r>
            <a:br>
              <a:rPr lang="en-US" sz="1800" b="0" i="0" dirty="0">
                <a:effectLst/>
              </a:rPr>
            </a:br>
            <a:r>
              <a:rPr lang="en-US" sz="1800" b="0" i="0" dirty="0">
                <a:effectLst/>
              </a:rPr>
              <a:t>	CPI = ( Value of Basket in Current Year / Value of Basket in Base year ) x 100</a:t>
            </a:r>
          </a:p>
          <a:p>
            <a:r>
              <a:rPr lang="en-US" sz="1800" b="0" i="0" dirty="0">
                <a:effectLst/>
              </a:rPr>
              <a:t>Inflation: Inflation is a gradual loss of purchasing power that is reflected in a broad rise in prices for goods and services over time. It allows for a single-value representation of the increase in the price level of goods and services in an economy over a specified time.</a:t>
            </a:r>
          </a:p>
          <a:p>
            <a:pPr marL="0" indent="0">
              <a:buNone/>
            </a:pPr>
            <a:r>
              <a:rPr lang="en-US" sz="1800" dirty="0"/>
              <a:t>            Inflation rate = ( Current CPI – Old CPI / Old CPI ) x 100</a:t>
            </a:r>
          </a:p>
          <a:p>
            <a:pPr marL="0" indent="0">
              <a:buNone/>
            </a:pPr>
            <a:r>
              <a:rPr lang="en-US" sz="1800" b="0" i="0" dirty="0">
                <a:effectLst/>
              </a:rPr>
              <a:t>    *</a:t>
            </a:r>
            <a:r>
              <a:rPr lang="en-US" sz="1800" dirty="0"/>
              <a:t>w</a:t>
            </a:r>
            <a:r>
              <a:rPr lang="en-US" sz="1800" b="0" i="0" dirty="0">
                <a:effectLst/>
              </a:rPr>
              <a:t>here Old CPI is the CPI for comparison e.g. Base CPI or CPI of a previous year.</a:t>
            </a:r>
          </a:p>
          <a:p>
            <a:r>
              <a:rPr lang="en-US" sz="1800" dirty="0"/>
              <a:t>Core CPI: This represents the consumer price index minus food and energy. It is a more stable representation of the consumer price index as the prices of food and energy tend to be volatile. It is usually preferred when making monetary policies.</a:t>
            </a:r>
            <a:endParaRPr lang="en-US" sz="1800" b="0" i="0" dirty="0">
              <a:effectLst/>
            </a:endParaRPr>
          </a:p>
          <a:p>
            <a:endParaRPr lang="en-US" dirty="0"/>
          </a:p>
        </p:txBody>
      </p:sp>
    </p:spTree>
    <p:extLst>
      <p:ext uri="{BB962C8B-B14F-4D97-AF65-F5344CB8AC3E}">
        <p14:creationId xmlns:p14="http://schemas.microsoft.com/office/powerpoint/2010/main" val="1640288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87829" y="507076"/>
            <a:ext cx="10515600" cy="1115434"/>
          </a:xfrm>
        </p:spPr>
        <p:txBody>
          <a:bodyPr/>
          <a:lstStyle/>
          <a:p>
            <a:r>
              <a:rPr lang="en-US" dirty="0"/>
              <a:t>Definition of Terms (cont’d)</a:t>
            </a: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a:xfrm>
            <a:off x="484632" y="6217920"/>
            <a:ext cx="4114800" cy="365125"/>
          </a:xfrm>
        </p:spPr>
        <p:txBody>
          <a:bodyPr/>
          <a:lstStyle/>
          <a:p>
            <a:r>
              <a:rPr lang="en-US"/>
              <a:t>Impact of inflation on consumer spending in Nigeria</a:t>
            </a:r>
            <a:endParaRPr lang="en-US" dirty="0"/>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u="none" strike="noStrike" kern="1200" cap="none" spc="0" normalizeH="0" baseline="0" dirty="0">
              <a:ln>
                <a:noFill/>
              </a:ln>
              <a:solidFill>
                <a:schemeClr val="bg1"/>
              </a:solidFill>
              <a:effectLst/>
              <a:uLnTx/>
              <a:uFillTx/>
            </a:endParaRPr>
          </a:p>
        </p:txBody>
      </p:sp>
      <p:sp>
        <p:nvSpPr>
          <p:cNvPr id="3" name="Chart Placeholder 2">
            <a:extLst>
              <a:ext uri="{FF2B5EF4-FFF2-40B4-BE49-F238E27FC236}">
                <a16:creationId xmlns:a16="http://schemas.microsoft.com/office/drawing/2014/main" id="{BFF46477-818E-F1E5-C7AE-3DFA77D28D6C}"/>
              </a:ext>
            </a:extLst>
          </p:cNvPr>
          <p:cNvSpPr>
            <a:spLocks noGrp="1"/>
          </p:cNvSpPr>
          <p:nvPr>
            <p:ph type="chart" sz="quarter" idx="27"/>
          </p:nvPr>
        </p:nvSpPr>
        <p:spPr>
          <a:xfrm>
            <a:off x="587829" y="1840082"/>
            <a:ext cx="10917234" cy="4375583"/>
          </a:xfrm>
        </p:spPr>
        <p:txBody>
          <a:bodyPr/>
          <a:lstStyle/>
          <a:p>
            <a:r>
              <a:rPr lang="en-US" dirty="0"/>
              <a:t>Monthly Index: This refers to the calculated CPI for a given month.</a:t>
            </a:r>
          </a:p>
          <a:p>
            <a:r>
              <a:rPr lang="en-US" dirty="0"/>
              <a:t>12-month Average Index: This refers to the average monthly index, calculated over a 12-month period.</a:t>
            </a:r>
          </a:p>
          <a:p>
            <a:r>
              <a:rPr lang="en-US" dirty="0"/>
              <a:t>Month-on-month inflation rate: This is the percentage change in the consumer price index(month) between the current and previous month.</a:t>
            </a:r>
          </a:p>
          <a:p>
            <a:r>
              <a:rPr lang="en-US" dirty="0"/>
              <a:t> Year-on-year inflation rate: This is the percentage change in the consumer price index between any month of interest and the same month in the previous year.</a:t>
            </a:r>
          </a:p>
          <a:p>
            <a:r>
              <a:rPr lang="en-US" dirty="0"/>
              <a:t>12-month Average Inflation rate: This is the percentage change in the 12-month Average Index between any month of interest and the same month in the previous year.</a:t>
            </a:r>
          </a:p>
        </p:txBody>
      </p:sp>
    </p:spTree>
    <p:extLst>
      <p:ext uri="{BB962C8B-B14F-4D97-AF65-F5344CB8AC3E}">
        <p14:creationId xmlns:p14="http://schemas.microsoft.com/office/powerpoint/2010/main" val="3524162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87829" y="502566"/>
            <a:ext cx="10515600" cy="1115434"/>
          </a:xfrm>
        </p:spPr>
        <p:txBody>
          <a:bodyPr/>
          <a:lstStyle/>
          <a:p>
            <a:r>
              <a:rPr lang="en-US" dirty="0"/>
              <a:t>Dataset</a:t>
            </a: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a:xfrm>
            <a:off x="484632" y="6217920"/>
            <a:ext cx="4114800" cy="365125"/>
          </a:xfrm>
        </p:spPr>
        <p:txBody>
          <a:bodyPr/>
          <a:lstStyle/>
          <a:p>
            <a:r>
              <a:rPr lang="en-US" dirty="0"/>
              <a:t>Impact of inflation on consumer spending in Nigeria</a:t>
            </a:r>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u="none" strike="noStrike" kern="1200" cap="none" spc="0" normalizeH="0" baseline="0" dirty="0">
              <a:ln>
                <a:noFill/>
              </a:ln>
              <a:solidFill>
                <a:schemeClr val="bg1"/>
              </a:solidFill>
              <a:effectLst/>
              <a:uLnTx/>
              <a:uFillTx/>
            </a:endParaRPr>
          </a:p>
        </p:txBody>
      </p:sp>
      <p:sp>
        <p:nvSpPr>
          <p:cNvPr id="3" name="Chart Placeholder 2">
            <a:extLst>
              <a:ext uri="{FF2B5EF4-FFF2-40B4-BE49-F238E27FC236}">
                <a16:creationId xmlns:a16="http://schemas.microsoft.com/office/drawing/2014/main" id="{BFF46477-818E-F1E5-C7AE-3DFA77D28D6C}"/>
              </a:ext>
            </a:extLst>
          </p:cNvPr>
          <p:cNvSpPr>
            <a:spLocks noGrp="1"/>
          </p:cNvSpPr>
          <p:nvPr>
            <p:ph type="chart" sz="quarter" idx="27"/>
          </p:nvPr>
        </p:nvSpPr>
        <p:spPr>
          <a:xfrm>
            <a:off x="510960" y="1892306"/>
            <a:ext cx="5334669" cy="4155757"/>
          </a:xfrm>
        </p:spPr>
        <p:txBody>
          <a:bodyPr/>
          <a:lstStyle/>
          <a:p>
            <a:r>
              <a:rPr lang="en-US" dirty="0"/>
              <a:t>The dataset was provided by </a:t>
            </a:r>
            <a:r>
              <a:rPr lang="en-US" dirty="0" err="1"/>
              <a:t>Cortouch</a:t>
            </a:r>
            <a:r>
              <a:rPr lang="en-US" dirty="0"/>
              <a:t> Media.</a:t>
            </a:r>
          </a:p>
          <a:p>
            <a:pPr marL="0" indent="0">
              <a:buNone/>
            </a:pPr>
            <a:endParaRPr lang="en-US" dirty="0"/>
          </a:p>
          <a:p>
            <a:r>
              <a:rPr lang="en-US" dirty="0"/>
              <a:t>It contained 17 columns and about 350 rows.</a:t>
            </a:r>
          </a:p>
          <a:p>
            <a:pPr marL="0" indent="0">
              <a:buNone/>
            </a:pPr>
            <a:endParaRPr lang="en-US" dirty="0"/>
          </a:p>
          <a:p>
            <a:r>
              <a:rPr lang="en-US" dirty="0"/>
              <a:t>It contained the Consumer Price Index and Inflation rate for 3 categories of goods and services (All items, Food, and Core-CPI - All items less Farm produce and Energy) from January 1995 to January 2024.</a:t>
            </a:r>
          </a:p>
          <a:p>
            <a:endParaRPr lang="en-US" dirty="0"/>
          </a:p>
        </p:txBody>
      </p:sp>
      <p:pic>
        <p:nvPicPr>
          <p:cNvPr id="5" name="Picture 4" descr="A screenshot of a computer&#10;&#10;Description automatically generated">
            <a:extLst>
              <a:ext uri="{FF2B5EF4-FFF2-40B4-BE49-F238E27FC236}">
                <a16:creationId xmlns:a16="http://schemas.microsoft.com/office/drawing/2014/main" id="{67AA43A1-69BA-5893-E8C4-00F83776C193}"/>
              </a:ext>
            </a:extLst>
          </p:cNvPr>
          <p:cNvPicPr>
            <a:picLocks noChangeAspect="1"/>
          </p:cNvPicPr>
          <p:nvPr/>
        </p:nvPicPr>
        <p:blipFill>
          <a:blip r:embed="rId3"/>
          <a:stretch>
            <a:fillRect/>
          </a:stretch>
        </p:blipFill>
        <p:spPr>
          <a:xfrm>
            <a:off x="5922498" y="1840081"/>
            <a:ext cx="5934118" cy="4155758"/>
          </a:xfrm>
          <a:prstGeom prst="rect">
            <a:avLst/>
          </a:prstGeom>
        </p:spPr>
      </p:pic>
    </p:spTree>
    <p:extLst>
      <p:ext uri="{BB962C8B-B14F-4D97-AF65-F5344CB8AC3E}">
        <p14:creationId xmlns:p14="http://schemas.microsoft.com/office/powerpoint/2010/main" val="2469981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4550705" y="680944"/>
            <a:ext cx="6599429" cy="920606"/>
          </a:xfrm>
        </p:spPr>
        <p:txBody>
          <a:bodyPr/>
          <a:lstStyle/>
          <a:p>
            <a:r>
              <a:rPr lang="en-US" dirty="0"/>
              <a:t>Key Questions</a:t>
            </a:r>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u="none" strike="noStrike" kern="1200" cap="none" spc="0" normalizeH="0" baseline="0" dirty="0">
              <a:ln>
                <a:noFill/>
              </a:ln>
              <a:solidFill>
                <a:schemeClr val="bg1"/>
              </a:solidFill>
              <a:effectLst/>
              <a:uLnTx/>
              <a:uFillTx/>
            </a:endParaRPr>
          </a:p>
        </p:txBody>
      </p:sp>
      <p:sp>
        <p:nvSpPr>
          <p:cNvPr id="12" name="TextBox 11">
            <a:extLst>
              <a:ext uri="{FF2B5EF4-FFF2-40B4-BE49-F238E27FC236}">
                <a16:creationId xmlns:a16="http://schemas.microsoft.com/office/drawing/2014/main" id="{A01B24E1-491D-4473-DDB1-35DC41A74886}"/>
              </a:ext>
            </a:extLst>
          </p:cNvPr>
          <p:cNvSpPr txBox="1"/>
          <p:nvPr/>
        </p:nvSpPr>
        <p:spPr>
          <a:xfrm>
            <a:off x="4550705" y="1926793"/>
            <a:ext cx="5503489" cy="3970318"/>
          </a:xfrm>
          <a:prstGeom prst="rect">
            <a:avLst/>
          </a:prstGeom>
        </p:spPr>
        <p:txBody>
          <a:bodyPr wrap="square" numCol="1" rtlCol="0">
            <a:spAutoFit/>
          </a:bodyPr>
          <a:lstStyle/>
          <a:p>
            <a:pPr marL="285750" indent="-285750">
              <a:lnSpc>
                <a:spcPct val="100000"/>
              </a:lnSpc>
              <a:spcBef>
                <a:spcPts val="0"/>
              </a:spcBef>
              <a:buFont typeface="Arial" panose="020B0604020202020204" pitchFamily="34" charset="0"/>
              <a:buChar char="•"/>
            </a:pPr>
            <a:r>
              <a:rPr lang="en-US" dirty="0">
                <a:solidFill>
                  <a:prstClr val="white"/>
                </a:solidFill>
                <a:latin typeface="Posterama" panose="020B0504020200020000" pitchFamily="34" charset="0"/>
                <a:ea typeface="微软雅黑"/>
                <a:cs typeface="Posterama" panose="020B0504020200020000" pitchFamily="34" charset="0"/>
              </a:rPr>
              <a:t>What is the short-term (monthly) and long-term (Yearly) trend of the consumer price index from 1995 to January 2024, and is there any difference?</a:t>
            </a:r>
          </a:p>
          <a:p>
            <a:pPr>
              <a:lnSpc>
                <a:spcPct val="100000"/>
              </a:lnSpc>
              <a:spcBef>
                <a:spcPts val="0"/>
              </a:spcBef>
            </a:pPr>
            <a:endParaRPr lang="en-US" dirty="0">
              <a:solidFill>
                <a:prstClr val="white"/>
              </a:solidFill>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US" dirty="0">
                <a:solidFill>
                  <a:prstClr val="white"/>
                </a:solidFill>
                <a:latin typeface="Posterama" panose="020B0504020200020000" pitchFamily="34" charset="0"/>
                <a:ea typeface="微软雅黑"/>
                <a:cs typeface="Posterama" panose="020B0504020200020000" pitchFamily="34" charset="0"/>
              </a:rPr>
              <a:t>How does this trend compare across the three categories?</a:t>
            </a:r>
          </a:p>
          <a:p>
            <a:pPr>
              <a:lnSpc>
                <a:spcPct val="100000"/>
              </a:lnSpc>
              <a:spcBef>
                <a:spcPts val="0"/>
              </a:spcBef>
            </a:pPr>
            <a:endParaRPr lang="en-US" dirty="0">
              <a:solidFill>
                <a:prstClr val="white"/>
              </a:solidFill>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US" dirty="0">
                <a:solidFill>
                  <a:prstClr val="white"/>
                </a:solidFill>
                <a:latin typeface="Posterama" panose="020B0504020200020000" pitchFamily="34" charset="0"/>
                <a:ea typeface="微软雅黑"/>
                <a:cs typeface="Posterama" panose="020B0504020200020000" pitchFamily="34" charset="0"/>
              </a:rPr>
              <a:t>What is the Inflation rate trend from 1995 to 2024, for both Month-on-month and Year-on-year changes across all categories and are there any notable similarities or differences?</a:t>
            </a:r>
          </a:p>
          <a:p>
            <a:pPr marL="285750" indent="-285750">
              <a:lnSpc>
                <a:spcPct val="100000"/>
              </a:lnSpc>
              <a:spcBef>
                <a:spcPts val="0"/>
              </a:spcBef>
              <a:buFont typeface="Arial" panose="020B0604020202020204" pitchFamily="34" charset="0"/>
              <a:buChar char="•"/>
            </a:pPr>
            <a:endParaRPr lang="en-US" sz="1800" dirty="0">
              <a:solidFill>
                <a:prstClr val="white"/>
              </a:solidFill>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endParaRPr lang="en-US" sz="1800" dirty="0">
              <a:solidFill>
                <a:prstClr val="white"/>
              </a:solidFill>
              <a:latin typeface="Posterama" panose="020B0504020200020000" pitchFamily="34" charset="0"/>
              <a:ea typeface="微软雅黑"/>
              <a:cs typeface="Posterama" panose="020B0504020200020000" pitchFamily="34" charset="0"/>
            </a:endParaRPr>
          </a:p>
        </p:txBody>
      </p:sp>
      <p:sp>
        <p:nvSpPr>
          <p:cNvPr id="13" name="Footer Placeholder 3">
            <a:extLst>
              <a:ext uri="{FF2B5EF4-FFF2-40B4-BE49-F238E27FC236}">
                <a16:creationId xmlns:a16="http://schemas.microsoft.com/office/drawing/2014/main" id="{0B4D4AA1-0F8F-9747-9A3B-B58C117EEC59}"/>
              </a:ext>
            </a:extLst>
          </p:cNvPr>
          <p:cNvSpPr txBox="1">
            <a:spLocks/>
          </p:cNvSpPr>
          <p:nvPr/>
        </p:nvSpPr>
        <p:spPr>
          <a:xfrm>
            <a:off x="484632" y="6217920"/>
            <a:ext cx="4114800" cy="3651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Impact of inflation on consumer spending in Nigeria</a:t>
            </a:r>
            <a:endParaRPr lang="en-US" dirty="0"/>
          </a:p>
        </p:txBody>
      </p:sp>
    </p:spTree>
    <p:extLst>
      <p:ext uri="{BB962C8B-B14F-4D97-AF65-F5344CB8AC3E}">
        <p14:creationId xmlns:p14="http://schemas.microsoft.com/office/powerpoint/2010/main" val="4182148033"/>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D5854E-F453-4846-A87D-6EF3DCF73E3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F8C25491-3B09-4F3E-8C86-936D290E401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474</TotalTime>
  <Words>1622</Words>
  <Application>Microsoft Office PowerPoint</Application>
  <PresentationFormat>Widescreen</PresentationFormat>
  <Paragraphs>146</Paragraphs>
  <Slides>23</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等线</vt:lpstr>
      <vt:lpstr>微软雅黑</vt:lpstr>
      <vt:lpstr>Abadi</vt:lpstr>
      <vt:lpstr>-apple-system</vt:lpstr>
      <vt:lpstr>Arial</vt:lpstr>
      <vt:lpstr>Calibri</vt:lpstr>
      <vt:lpstr>Posterama</vt:lpstr>
      <vt:lpstr>Posterama Text Black</vt:lpstr>
      <vt:lpstr>Posterama Text SemiBold</vt:lpstr>
      <vt:lpstr>Custom</vt:lpstr>
      <vt:lpstr>IMPACT OF INFLATION ON CONSUMER SPENDING IN NIGERIA</vt:lpstr>
      <vt:lpstr>OUTLINE</vt:lpstr>
      <vt:lpstr>INTRODUCTION</vt:lpstr>
      <vt:lpstr>OVERVIEW</vt:lpstr>
      <vt:lpstr>“To Analyze the Impact of Inflation on Consumer Spending in Nigeria”</vt:lpstr>
      <vt:lpstr>Definition of Terms</vt:lpstr>
      <vt:lpstr>Definition of Terms (cont’d)</vt:lpstr>
      <vt:lpstr>Dataset</vt:lpstr>
      <vt:lpstr>Key Questions</vt:lpstr>
      <vt:lpstr>Findings &amp; Insights</vt:lpstr>
      <vt:lpstr>Findings &amp; Insights (1) - Overview</vt:lpstr>
      <vt:lpstr>Findings &amp; Insights (2) – “All Item” Month-on-Month Inflation</vt:lpstr>
      <vt:lpstr>Findings &amp; Insights (3) – “All Item” Year-on-Year Inflation</vt:lpstr>
      <vt:lpstr>Findings &amp; Insights (4) – “All Item” 12-Month Average Inflation</vt:lpstr>
      <vt:lpstr>Findings &amp; Insights (5) – “Food” Month-on-Month Inflation</vt:lpstr>
      <vt:lpstr>Findings &amp; Insights (6) – “Food” Year-on-Year Inflation</vt:lpstr>
      <vt:lpstr>Findings &amp; Insights (7) – “Food” 12-Month Average Inflation</vt:lpstr>
      <vt:lpstr>Findings &amp; Insights (8) – “Core CPI” Month-on-Month Inflation</vt:lpstr>
      <vt:lpstr>Findings &amp; Insights (9) – “Core CPI” Year-on-Year Inflation</vt:lpstr>
      <vt:lpstr>Findings &amp; Insights (10) – “Core CPI” 12-Month Average Inflation</vt:lpstr>
      <vt:lpstr>Summary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Damilola Olanrewaju</dc:creator>
  <cp:lastModifiedBy>Damilola Olanrewaju</cp:lastModifiedBy>
  <cp:revision>5</cp:revision>
  <dcterms:created xsi:type="dcterms:W3CDTF">2024-10-03T12:35:33Z</dcterms:created>
  <dcterms:modified xsi:type="dcterms:W3CDTF">2024-10-03T22:02:25Z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