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chart3.xml" ContentType="application/vnd.openxmlformats-officedocument.drawingml.chart+xml"/>
  <Override PartName="/ppt/charts/chartEx1.xml" ContentType="application/vnd.ms-office.chartex+xml"/>
  <Override PartName="/ppt/charts/style2.xml" ContentType="application/vnd.ms-office.chartstyle+xml"/>
  <Override PartName="/ppt/charts/colors2.xml" ContentType="application/vnd.ms-office.chartcolorstyle+xml"/>
  <Override PartName="/ppt/charts/chart4.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2" r:id="rId3"/>
    <p:sldId id="266" r:id="rId4"/>
    <p:sldId id="261" r:id="rId5"/>
    <p:sldId id="274" r:id="rId6"/>
    <p:sldId id="263" r:id="rId7"/>
    <p:sldId id="267" r:id="rId8"/>
    <p:sldId id="268" r:id="rId9"/>
    <p:sldId id="269" r:id="rId10"/>
    <p:sldId id="270" r:id="rId11"/>
    <p:sldId id="271" r:id="rId12"/>
    <p:sldId id="272" r:id="rId13"/>
    <p:sldId id="273" r:id="rId14"/>
    <p:sldId id="275" r:id="rId15"/>
    <p:sldId id="264"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9686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showGuides="1">
      <p:cViewPr>
        <p:scale>
          <a:sx n="70" d="100"/>
          <a:sy n="70" d="100"/>
        </p:scale>
        <p:origin x="442" y="25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file:///C:\Users\USER\Desktop\TDI\SQL%20Cleaned%20Data%20For%20HR.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1" Type="http://schemas.openxmlformats.org/officeDocument/2006/relationships/oleObject" Target="file:///C:\Users\USER\Desktop\TDI\SQL%20Cleaned%20Data%20For%20HR.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C:\Users\USER\Desktop\TDI\SQL%20Cleaned%20Data%20For%20HR.xlsx"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file:///C:\Users\USER\Desktop\TDI\SQL%20Cleaned%20Data%20For%20HR.xlsx" TargetMode="External"/></Relationships>
</file>

<file path=ppt/charts/_rels/chartEx1.xml.rels><?xml version="1.0" encoding="UTF-8" standalone="yes"?>
<Relationships xmlns="http://schemas.openxmlformats.org/package/2006/relationships"><Relationship Id="rId3" Type="http://schemas.microsoft.com/office/2011/relationships/chartColorStyle" Target="colors2.xml"/><Relationship Id="rId2" Type="http://schemas.microsoft.com/office/2011/relationships/chartStyle" Target="style2.xml"/><Relationship Id="rId1" Type="http://schemas.openxmlformats.org/officeDocument/2006/relationships/oleObject" Target="file:///C:\Users\USER\Desktop\TDI\SQL%20Cleaned%20Data%20For%20HR.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[SQL Cleaned Data For HR.xlsx]Analysis!PivotTable7</c:name>
    <c:fmtId val="14"/>
  </c:pivotSource>
  <c:chart>
    <c:title>
      <c:tx>
        <c:rich>
          <a:bodyPr rot="0" spcFirstLastPara="1" vertOverflow="ellipsis" vert="horz" wrap="square" anchor="ctr" anchorCtr="1"/>
          <a:lstStyle/>
          <a:p>
            <a:pPr>
              <a:defRPr sz="1800" b="0" i="0" u="none" strike="noStrike" kern="1200" spc="0" baseline="0">
                <a:solidFill>
                  <a:schemeClr val="tx1">
                    <a:lumMod val="65000"/>
                    <a:lumOff val="35000"/>
                  </a:schemeClr>
                </a:solidFill>
                <a:latin typeface="Segoe UI" panose="020B0502040204020203" pitchFamily="34" charset="0"/>
                <a:ea typeface="+mn-ea"/>
                <a:cs typeface="Segoe UI" panose="020B0502040204020203" pitchFamily="34" charset="0"/>
              </a:defRPr>
            </a:pPr>
            <a:r>
              <a:rPr lang="en-US" sz="1800" dirty="0">
                <a:solidFill>
                  <a:sysClr val="windowText" lastClr="000000"/>
                </a:solidFill>
                <a:latin typeface="Segoe UI" panose="020B0502040204020203" pitchFamily="34" charset="0"/>
                <a:cs typeface="Segoe UI" panose="020B0502040204020203" pitchFamily="34" charset="0"/>
              </a:rPr>
              <a:t>Termination</a:t>
            </a:r>
            <a:r>
              <a:rPr lang="en-US" sz="1800" baseline="0" dirty="0">
                <a:solidFill>
                  <a:sysClr val="windowText" lastClr="000000"/>
                </a:solidFill>
                <a:latin typeface="Segoe UI" panose="020B0502040204020203" pitchFamily="34" charset="0"/>
                <a:cs typeface="Segoe UI" panose="020B0502040204020203" pitchFamily="34" charset="0"/>
              </a:rPr>
              <a:t>  by Top 5 Department</a:t>
            </a:r>
            <a:endParaRPr lang="en-US" sz="1800" dirty="0">
              <a:solidFill>
                <a:sysClr val="windowText" lastClr="000000"/>
              </a:solidFill>
              <a:latin typeface="Segoe UI" panose="020B0502040204020203" pitchFamily="34" charset="0"/>
              <a:cs typeface="Segoe UI" panose="020B0502040204020203" pitchFamily="34" charset="0"/>
            </a:endParaRPr>
          </a:p>
        </c:rich>
      </c:tx>
      <c:layout>
        <c:manualLayout>
          <c:xMode val="edge"/>
          <c:yMode val="edge"/>
          <c:x val="7.8862191582275351E-3"/>
          <c:y val="2.7777777777777776E-2"/>
        </c:manualLayout>
      </c:layout>
      <c:overlay val="0"/>
      <c:spPr>
        <a:noFill/>
        <a:ln>
          <a:noFill/>
        </a:ln>
        <a:effectLst/>
      </c:spPr>
      <c:txPr>
        <a:bodyPr rot="0" spcFirstLastPara="1" vertOverflow="ellipsis" vert="horz" wrap="square" anchor="ctr" anchorCtr="1"/>
        <a:lstStyle/>
        <a:p>
          <a:pPr>
            <a:defRPr sz="1800" b="0" i="0" u="none" strike="noStrike" kern="1200" spc="0" baseline="0">
              <a:solidFill>
                <a:schemeClr val="tx1">
                  <a:lumMod val="65000"/>
                  <a:lumOff val="35000"/>
                </a:schemeClr>
              </a:solidFill>
              <a:latin typeface="Segoe UI" panose="020B0502040204020203" pitchFamily="34" charset="0"/>
              <a:ea typeface="+mn-ea"/>
              <a:cs typeface="Segoe UI" panose="020B0502040204020203" pitchFamily="34" charset="0"/>
            </a:defRPr>
          </a:pPr>
          <a:endParaRPr lang="en-US"/>
        </a:p>
      </c:txPr>
    </c:title>
    <c:autoTitleDeleted val="0"/>
    <c:pivotFmts>
      <c:pivotFmt>
        <c:idx val="0"/>
        <c:spPr>
          <a:solidFill>
            <a:srgbClr val="BC707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inEnd"/>
          <c:showLegendKey val="0"/>
          <c:showVal val="0"/>
          <c:showCatName val="0"/>
          <c:showSerName val="0"/>
          <c:showPercent val="0"/>
          <c:showBubbleSize val="0"/>
          <c:extLst>
            <c:ext xmlns:c15="http://schemas.microsoft.com/office/drawing/2012/chart" uri="{CE6537A1-D6FC-4f65-9D91-7224C49458BB}"/>
          </c:extLst>
        </c:dLbl>
      </c:pivotFmt>
      <c:pivotFmt>
        <c:idx val="1"/>
        <c:spPr>
          <a:solidFill>
            <a:srgbClr val="BC707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rgbClr val="BC707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rgbClr val="BC707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rgbClr val="BC707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rgbClr val="BC707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rgbClr val="BC707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8.0009411532300068E-2"/>
          <c:y val="0.16129212533285028"/>
          <c:w val="0.90211686548891157"/>
          <c:h val="0.7174654748486794"/>
        </c:manualLayout>
      </c:layout>
      <c:barChart>
        <c:barDir val="col"/>
        <c:grouping val="clustered"/>
        <c:varyColors val="0"/>
        <c:ser>
          <c:idx val="0"/>
          <c:order val="0"/>
          <c:tx>
            <c:strRef>
              <c:f>Analysis!$G$3</c:f>
              <c:strCache>
                <c:ptCount val="1"/>
                <c:pt idx="0">
                  <c:v>Total</c:v>
                </c:pt>
              </c:strCache>
            </c:strRef>
          </c:tx>
          <c:spPr>
            <a:solidFill>
              <a:srgbClr val="BC7070"/>
            </a:solidFill>
            <a:ln>
              <a:noFill/>
            </a:ln>
            <a:effectLst/>
          </c:spPr>
          <c:invertIfNegative val="0"/>
          <c:cat>
            <c:strRef>
              <c:f>Analysis!$F$4:$F$9</c:f>
              <c:strCache>
                <c:ptCount val="5"/>
                <c:pt idx="0">
                  <c:v>Sales</c:v>
                </c:pt>
                <c:pt idx="1">
                  <c:v>Support</c:v>
                </c:pt>
                <c:pt idx="2">
                  <c:v>Research and Development</c:v>
                </c:pt>
                <c:pt idx="3">
                  <c:v>Legal</c:v>
                </c:pt>
                <c:pt idx="4">
                  <c:v>Auditing</c:v>
                </c:pt>
              </c:strCache>
            </c:strRef>
          </c:cat>
          <c:val>
            <c:numRef>
              <c:f>Analysis!$G$4:$G$9</c:f>
              <c:numCache>
                <c:formatCode>0%</c:formatCode>
                <c:ptCount val="5"/>
                <c:pt idx="0">
                  <c:v>0.18286026200873362</c:v>
                </c:pt>
                <c:pt idx="1">
                  <c:v>0.19077568134171907</c:v>
                </c:pt>
                <c:pt idx="2">
                  <c:v>0.19557195571955721</c:v>
                </c:pt>
                <c:pt idx="3">
                  <c:v>0.20257234726688103</c:v>
                </c:pt>
                <c:pt idx="4">
                  <c:v>0.23076923076923075</c:v>
                </c:pt>
              </c:numCache>
            </c:numRef>
          </c:val>
          <c:extLst>
            <c:ext xmlns:c16="http://schemas.microsoft.com/office/drawing/2014/chart" uri="{C3380CC4-5D6E-409C-BE32-E72D297353CC}">
              <c16:uniqueId val="{00000000-7E56-46F5-9089-071F42AF364D}"/>
            </c:ext>
          </c:extLst>
        </c:ser>
        <c:dLbls>
          <c:showLegendKey val="0"/>
          <c:showVal val="0"/>
          <c:showCatName val="0"/>
          <c:showSerName val="0"/>
          <c:showPercent val="0"/>
          <c:showBubbleSize val="0"/>
        </c:dLbls>
        <c:gapWidth val="48"/>
        <c:axId val="617640000"/>
        <c:axId val="617642880"/>
      </c:barChart>
      <c:catAx>
        <c:axId val="617640000"/>
        <c:scaling>
          <c:orientation val="minMax"/>
        </c:scaling>
        <c:delete val="0"/>
        <c:axPos val="b"/>
        <c:numFmt formatCode="General" sourceLinked="1"/>
        <c:majorTickMark val="none"/>
        <c:minorTickMark val="none"/>
        <c:tickLblPos val="nextTo"/>
        <c:spPr>
          <a:noFill/>
          <a:ln w="9525" cap="flat" cmpd="sng" algn="ctr">
            <a:no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Segoe UI" panose="020B0502040204020203" pitchFamily="34" charset="0"/>
                <a:ea typeface="+mn-ea"/>
                <a:cs typeface="Segoe UI" panose="020B0502040204020203" pitchFamily="34" charset="0"/>
              </a:defRPr>
            </a:pPr>
            <a:endParaRPr lang="en-US"/>
          </a:p>
        </c:txPr>
        <c:crossAx val="617642880"/>
        <c:crosses val="autoZero"/>
        <c:auto val="1"/>
        <c:lblAlgn val="ctr"/>
        <c:lblOffset val="100"/>
        <c:noMultiLvlLbl val="0"/>
      </c:catAx>
      <c:valAx>
        <c:axId val="617642880"/>
        <c:scaling>
          <c:orientation val="minMax"/>
        </c:scaling>
        <c:delete val="0"/>
        <c:axPos val="l"/>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Segoe UI" panose="020B0502040204020203" pitchFamily="34" charset="0"/>
                <a:ea typeface="+mn-ea"/>
                <a:cs typeface="Segoe UI" panose="020B0502040204020203" pitchFamily="34" charset="0"/>
              </a:defRPr>
            </a:pPr>
            <a:endParaRPr lang="en-US"/>
          </a:p>
        </c:txPr>
        <c:crossAx val="61764000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[SQL Cleaned Data For HR.xlsx]Analysis!PivotTable9</c:name>
    <c:fmtId val="13"/>
  </c:pivotSource>
  <c:chart>
    <c:title>
      <c:tx>
        <c:rich>
          <a:bodyPr rot="0" spcFirstLastPara="1" vertOverflow="ellipsis" vert="horz" wrap="square" anchor="ctr" anchorCtr="1"/>
          <a:lstStyle/>
          <a:p>
            <a:pPr>
              <a:defRPr sz="2400" b="0" i="0" u="none" strike="noStrike" kern="1200" spc="0" baseline="0">
                <a:solidFill>
                  <a:schemeClr val="tx1">
                    <a:lumMod val="65000"/>
                    <a:lumOff val="35000"/>
                  </a:schemeClr>
                </a:solidFill>
                <a:latin typeface="Segoe UI" panose="020B0502040204020203" pitchFamily="34" charset="0"/>
                <a:ea typeface="+mn-ea"/>
                <a:cs typeface="Segoe UI" panose="020B0502040204020203" pitchFamily="34" charset="0"/>
              </a:defRPr>
            </a:pPr>
            <a:r>
              <a:rPr lang="en-US" sz="2400" dirty="0">
                <a:solidFill>
                  <a:sysClr val="windowText" lastClr="000000"/>
                </a:solidFill>
                <a:latin typeface="Segoe UI" panose="020B0502040204020203" pitchFamily="34" charset="0"/>
                <a:cs typeface="Segoe UI" panose="020B0502040204020203" pitchFamily="34" charset="0"/>
              </a:rPr>
              <a:t>Attrition</a:t>
            </a:r>
            <a:r>
              <a:rPr lang="en-US" sz="2400" baseline="0" dirty="0">
                <a:solidFill>
                  <a:sysClr val="windowText" lastClr="000000"/>
                </a:solidFill>
                <a:latin typeface="Segoe UI" panose="020B0502040204020203" pitchFamily="34" charset="0"/>
                <a:cs typeface="Segoe UI" panose="020B0502040204020203" pitchFamily="34" charset="0"/>
              </a:rPr>
              <a:t> by Age-Group</a:t>
            </a:r>
            <a:endParaRPr lang="en-US" sz="2400" dirty="0">
              <a:solidFill>
                <a:sysClr val="windowText" lastClr="000000"/>
              </a:solidFill>
              <a:latin typeface="Segoe UI" panose="020B0502040204020203" pitchFamily="34" charset="0"/>
              <a:cs typeface="Segoe UI" panose="020B0502040204020203" pitchFamily="34" charset="0"/>
            </a:endParaRPr>
          </a:p>
        </c:rich>
      </c:tx>
      <c:layout>
        <c:manualLayout>
          <c:xMode val="edge"/>
          <c:yMode val="edge"/>
          <c:x val="7.8862642169728776E-3"/>
          <c:y val="0"/>
        </c:manualLayout>
      </c:layout>
      <c:overlay val="0"/>
      <c:spPr>
        <a:noFill/>
        <a:ln>
          <a:noFill/>
        </a:ln>
        <a:effectLst/>
      </c:spPr>
    </c:title>
    <c:autoTitleDeleted val="0"/>
    <c:pivotFmts>
      <c:pivotFmt>
        <c:idx val="0"/>
        <c:spPr>
          <a:solidFill>
            <a:srgbClr val="BC7070"/>
          </a:solidFill>
          <a:ln>
            <a:noFill/>
          </a:ln>
          <a:effectLst/>
        </c:spPr>
        <c:marker>
          <c:symbol val="none"/>
        </c:marker>
        <c:dLbl>
          <c:idx val="0"/>
          <c:delete val="1"/>
          <c:extLst>
            <c:ext xmlns:c15="http://schemas.microsoft.com/office/drawing/2012/chart" uri="{CE6537A1-D6FC-4f65-9D91-7224C49458BB}"/>
          </c:extLst>
        </c:dLbl>
      </c:pivotFmt>
      <c:pivotFmt>
        <c:idx val="1"/>
        <c:spPr>
          <a:solidFill>
            <a:srgbClr val="BC7070"/>
          </a:solidFill>
          <a:ln>
            <a:noFill/>
          </a:ln>
          <a:effectLst/>
        </c:spPr>
        <c:marker>
          <c:symbol val="none"/>
        </c:marker>
        <c:dLbl>
          <c:idx val="0"/>
          <c:delete val="1"/>
          <c:extLst>
            <c:ext xmlns:c15="http://schemas.microsoft.com/office/drawing/2012/chart" uri="{CE6537A1-D6FC-4f65-9D91-7224C49458BB}"/>
          </c:extLst>
        </c:dLbl>
      </c:pivotFmt>
      <c:pivotFmt>
        <c:idx val="2"/>
        <c:spPr>
          <a:solidFill>
            <a:srgbClr val="BC7070"/>
          </a:solidFill>
          <a:ln>
            <a:noFill/>
          </a:ln>
          <a:effectLst/>
        </c:spPr>
        <c:marker>
          <c:symbol val="none"/>
        </c:marker>
        <c:dLbl>
          <c:idx val="0"/>
          <c:delete val="1"/>
          <c:extLst>
            <c:ext xmlns:c15="http://schemas.microsoft.com/office/drawing/2012/chart" uri="{CE6537A1-D6FC-4f65-9D91-7224C49458BB}"/>
          </c:extLst>
        </c:dLbl>
      </c:pivotFmt>
      <c:pivotFmt>
        <c:idx val="3"/>
        <c:spPr>
          <a:solidFill>
            <a:srgbClr val="BC7070"/>
          </a:solidFill>
          <a:ln>
            <a:noFill/>
          </a:ln>
          <a:effectLst/>
        </c:spPr>
        <c:marker>
          <c:symbol val="none"/>
        </c:marker>
        <c:dLbl>
          <c:idx val="0"/>
          <c:delete val="1"/>
          <c:extLst>
            <c:ext xmlns:c15="http://schemas.microsoft.com/office/drawing/2012/chart" uri="{CE6537A1-D6FC-4f65-9D91-7224C49458BB}"/>
          </c:extLst>
        </c:dLbl>
      </c:pivotFmt>
      <c:pivotFmt>
        <c:idx val="4"/>
        <c:spPr>
          <a:solidFill>
            <a:srgbClr val="BC7070"/>
          </a:solidFill>
          <a:ln>
            <a:noFill/>
          </a:ln>
          <a:effectLst/>
        </c:spPr>
        <c:marker>
          <c:symbol val="none"/>
        </c:marker>
        <c:dLbl>
          <c:idx val="0"/>
          <c:delete val="1"/>
          <c:extLst>
            <c:ext xmlns:c15="http://schemas.microsoft.com/office/drawing/2012/chart" uri="{CE6537A1-D6FC-4f65-9D91-7224C49458BB}"/>
          </c:extLst>
        </c:dLbl>
      </c:pivotFmt>
      <c:pivotFmt>
        <c:idx val="5"/>
        <c:spPr>
          <a:solidFill>
            <a:srgbClr val="BC7070"/>
          </a:solidFill>
          <a:ln>
            <a:noFill/>
          </a:ln>
          <a:effectLst/>
        </c:spPr>
        <c:marker>
          <c:symbol val="none"/>
        </c:marker>
        <c:dLbl>
          <c:idx val="0"/>
          <c:delete val="1"/>
          <c:extLst>
            <c:ext xmlns:c15="http://schemas.microsoft.com/office/drawing/2012/chart" uri="{CE6537A1-D6FC-4f65-9D91-7224C49458BB}"/>
          </c:extLst>
        </c:dLbl>
      </c:pivotFmt>
      <c:pivotFmt>
        <c:idx val="6"/>
        <c:spPr>
          <a:solidFill>
            <a:srgbClr val="BC7070"/>
          </a:solidFill>
          <a:ln>
            <a:noFill/>
          </a:ln>
          <a:effectLst/>
        </c:spPr>
        <c:marker>
          <c:symbol val="none"/>
        </c:marker>
        <c:dLbl>
          <c:idx val="0"/>
          <c:delete val="1"/>
          <c:extLst>
            <c:ext xmlns:c15="http://schemas.microsoft.com/office/drawing/2012/chart" uri="{CE6537A1-D6FC-4f65-9D91-7224C49458BB}"/>
          </c:extLst>
        </c:dLbl>
      </c:pivotFmt>
      <c:pivotFmt>
        <c:idx val="7"/>
        <c:spPr>
          <a:solidFill>
            <a:srgbClr val="BC7070"/>
          </a:solidFill>
          <a:ln>
            <a:noFill/>
          </a:ln>
          <a:effectLst/>
        </c:spPr>
        <c:marker>
          <c:symbol val="none"/>
        </c:marker>
        <c:dLbl>
          <c:idx val="0"/>
          <c:delete val="1"/>
          <c:extLst>
            <c:ext xmlns:c15="http://schemas.microsoft.com/office/drawing/2012/chart" uri="{CE6537A1-D6FC-4f65-9D91-7224C49458BB}"/>
          </c:extLst>
        </c:dLbl>
      </c:pivotFmt>
      <c:pivotFmt>
        <c:idx val="8"/>
        <c:spPr>
          <a:solidFill>
            <a:srgbClr val="BC7070"/>
          </a:solidFill>
          <a:ln>
            <a:noFill/>
          </a:ln>
          <a:effectLst/>
        </c:spPr>
        <c:marker>
          <c:symbol val="none"/>
        </c:marker>
        <c:dLbl>
          <c:idx val="0"/>
          <c:delete val="1"/>
          <c:extLst>
            <c:ext xmlns:c15="http://schemas.microsoft.com/office/drawing/2012/chart" uri="{CE6537A1-D6FC-4f65-9D91-7224C49458BB}"/>
          </c:extLst>
        </c:dLbl>
      </c:pivotFmt>
      <c:pivotFmt>
        <c:idx val="9"/>
        <c:spPr>
          <a:solidFill>
            <a:srgbClr val="BC7070"/>
          </a:solidFill>
          <a:ln>
            <a:noFill/>
          </a:ln>
          <a:effectLst/>
        </c:spPr>
        <c:marker>
          <c:symbol val="none"/>
        </c:marker>
        <c:dLbl>
          <c:idx val="0"/>
          <c:delete val="1"/>
          <c:extLst>
            <c:ext xmlns:c15="http://schemas.microsoft.com/office/drawing/2012/chart" uri="{CE6537A1-D6FC-4f65-9D91-7224C49458BB}"/>
          </c:extLst>
        </c:dLbl>
      </c:pivotFmt>
      <c:pivotFmt>
        <c:idx val="10"/>
        <c:spPr>
          <a:solidFill>
            <a:srgbClr val="BC7070"/>
          </a:solidFill>
          <a:ln>
            <a:noFill/>
          </a:ln>
          <a:effectLst/>
        </c:spPr>
        <c:marker>
          <c:symbol val="none"/>
        </c:marker>
        <c:dLbl>
          <c:idx val="0"/>
          <c:delete val="1"/>
          <c:extLst>
            <c:ext xmlns:c15="http://schemas.microsoft.com/office/drawing/2012/chart" uri="{CE6537A1-D6FC-4f65-9D91-7224C49458BB}"/>
          </c:extLst>
        </c:dLbl>
      </c:pivotFmt>
      <c:pivotFmt>
        <c:idx val="11"/>
        <c:spPr>
          <a:solidFill>
            <a:srgbClr val="BC7070"/>
          </a:solidFill>
          <a:ln>
            <a:noFill/>
          </a:ln>
          <a:effectLst/>
        </c:spPr>
        <c:marker>
          <c:symbol val="none"/>
        </c:marker>
        <c:dLbl>
          <c:idx val="0"/>
          <c:delete val="1"/>
          <c:extLst>
            <c:ext xmlns:c15="http://schemas.microsoft.com/office/drawing/2012/chart" uri="{CE6537A1-D6FC-4f65-9D91-7224C49458BB}"/>
          </c:extLst>
        </c:dLbl>
      </c:pivotFmt>
      <c:pivotFmt>
        <c:idx val="12"/>
        <c:spPr>
          <a:solidFill>
            <a:srgbClr val="BC7070"/>
          </a:solidFill>
          <a:ln>
            <a:noFill/>
          </a:ln>
          <a:effectLst/>
        </c:spPr>
        <c:marker>
          <c:symbol val="none"/>
        </c:marker>
        <c:dLbl>
          <c:idx val="0"/>
          <c:spPr>
            <a:noFill/>
            <a:ln>
              <a:noFill/>
            </a:ln>
            <a:effectLst/>
          </c:spPr>
          <c:txPr>
            <a:bodyPr wrap="square" lIns="38100" tIns="19050" rIns="38100" bIns="19050" anchor="ctr">
              <a:spAutoFit/>
            </a:bodyPr>
            <a:lstStyle/>
            <a:p>
              <a:pPr>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3"/>
        <c:spPr>
          <a:solidFill>
            <a:srgbClr val="BC7070"/>
          </a:solidFill>
          <a:ln>
            <a:noFill/>
          </a:ln>
          <a:effectLst/>
        </c:spPr>
        <c:marker>
          <c:symbol val="none"/>
        </c:marker>
        <c:dLbl>
          <c:idx val="0"/>
          <c:spPr>
            <a:noFill/>
            <a:ln>
              <a:noFill/>
            </a:ln>
            <a:effectLst/>
          </c:spPr>
          <c:txPr>
            <a:bodyPr wrap="square" lIns="38100" tIns="19050" rIns="38100" bIns="19050" anchor="ctr">
              <a:spAutoFit/>
            </a:bodyPr>
            <a:lstStyle/>
            <a:p>
              <a:pPr>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4"/>
        <c:spPr>
          <a:solidFill>
            <a:srgbClr val="BC7070"/>
          </a:solidFill>
          <a:ln>
            <a:noFill/>
          </a:ln>
          <a:effectLst/>
        </c:spPr>
        <c:marker>
          <c:symbol val="none"/>
        </c:marker>
        <c:dLbl>
          <c:idx val="0"/>
          <c:spPr>
            <a:noFill/>
            <a:ln>
              <a:noFill/>
            </a:ln>
            <a:effectLst/>
          </c:spPr>
          <c:txPr>
            <a:bodyPr wrap="square" lIns="38100" tIns="19050" rIns="38100" bIns="19050" anchor="ctr">
              <a:spAutoFit/>
            </a:bodyPr>
            <a:lstStyle/>
            <a:p>
              <a:pPr>
                <a:defRPr>
                  <a:latin typeface="Segoe UI" panose="020B0502040204020203" pitchFamily="34" charset="0"/>
                  <a:cs typeface="Segoe UI" panose="020B0502040204020203" pitchFamily="34" charset="0"/>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5"/>
        <c:spPr>
          <a:solidFill>
            <a:srgbClr val="BC7070"/>
          </a:solidFill>
          <a:ln>
            <a:noFill/>
          </a:ln>
          <a:effectLst/>
        </c:spPr>
        <c:marker>
          <c:symbol val="none"/>
        </c:marker>
        <c:dLbl>
          <c:idx val="0"/>
          <c:spPr>
            <a:noFill/>
            <a:ln>
              <a:noFill/>
            </a:ln>
            <a:effectLst/>
          </c:spPr>
          <c:txPr>
            <a:bodyPr wrap="square" lIns="38100" tIns="19050" rIns="38100" bIns="19050" anchor="ctr">
              <a:spAutoFit/>
            </a:bodyPr>
            <a:lstStyle/>
            <a:p>
              <a:pPr>
                <a:defRPr>
                  <a:latin typeface="Segoe UI" panose="020B0502040204020203" pitchFamily="34" charset="0"/>
                  <a:cs typeface="Segoe UI" panose="020B0502040204020203" pitchFamily="34" charset="0"/>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6"/>
        <c:spPr>
          <a:solidFill>
            <a:srgbClr val="BC7070"/>
          </a:solidFill>
          <a:ln>
            <a:noFill/>
          </a:ln>
          <a:effectLst/>
        </c:spPr>
        <c:marker>
          <c:symbol val="none"/>
        </c:marker>
        <c:dLbl>
          <c:idx val="0"/>
          <c:spPr>
            <a:noFill/>
            <a:ln>
              <a:noFill/>
            </a:ln>
            <a:effectLst/>
          </c:spPr>
          <c:txPr>
            <a:bodyPr wrap="square" lIns="38100" tIns="19050" rIns="38100" bIns="19050" anchor="ctr">
              <a:spAutoFit/>
            </a:bodyPr>
            <a:lstStyle/>
            <a:p>
              <a:pPr>
                <a:defRPr>
                  <a:latin typeface="Segoe UI" panose="020B0502040204020203" pitchFamily="34" charset="0"/>
                  <a:cs typeface="Segoe UI" panose="020B0502040204020203" pitchFamily="34" charset="0"/>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Analysis!$T$3</c:f>
              <c:strCache>
                <c:ptCount val="1"/>
                <c:pt idx="0">
                  <c:v>Total</c:v>
                </c:pt>
              </c:strCache>
            </c:strRef>
          </c:tx>
          <c:spPr>
            <a:solidFill>
              <a:srgbClr val="BC7070"/>
            </a:solidFill>
            <a:ln>
              <a:noFill/>
            </a:ln>
            <a:effectLst/>
          </c:spPr>
          <c:invertIfNegative val="0"/>
          <c:dLbls>
            <c:spPr>
              <a:noFill/>
              <a:ln>
                <a:noFill/>
              </a:ln>
              <a:effectLst/>
            </c:spPr>
            <c:txPr>
              <a:bodyPr wrap="square" lIns="38100" tIns="19050" rIns="38100" bIns="19050" anchor="ctr">
                <a:spAutoFit/>
              </a:bodyPr>
              <a:lstStyle/>
              <a:p>
                <a:pPr>
                  <a:defRPr sz="1600">
                    <a:latin typeface="Segoe UI" panose="020B0502040204020203" pitchFamily="34" charset="0"/>
                    <a:cs typeface="Segoe UI" panose="020B0502040204020203" pitchFamily="34" charset="0"/>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Analysis!$S$4:$S$8</c:f>
              <c:strCache>
                <c:ptCount val="4"/>
                <c:pt idx="0">
                  <c:v>Under 30</c:v>
                </c:pt>
                <c:pt idx="1">
                  <c:v>30-39</c:v>
                </c:pt>
                <c:pt idx="2">
                  <c:v>40-49</c:v>
                </c:pt>
                <c:pt idx="3">
                  <c:v>50 and Over</c:v>
                </c:pt>
              </c:strCache>
            </c:strRef>
          </c:cat>
          <c:val>
            <c:numRef>
              <c:f>Analysis!$T$4:$T$8</c:f>
              <c:numCache>
                <c:formatCode>0.00%</c:formatCode>
                <c:ptCount val="4"/>
                <c:pt idx="0">
                  <c:v>0.18097207859358844</c:v>
                </c:pt>
                <c:pt idx="1">
                  <c:v>0.17878639986985523</c:v>
                </c:pt>
                <c:pt idx="2">
                  <c:v>0.17774001699235345</c:v>
                </c:pt>
                <c:pt idx="3">
                  <c:v>0.17000187020759305</c:v>
                </c:pt>
              </c:numCache>
            </c:numRef>
          </c:val>
          <c:extLst>
            <c:ext xmlns:c16="http://schemas.microsoft.com/office/drawing/2014/chart" uri="{C3380CC4-5D6E-409C-BE32-E72D297353CC}">
              <c16:uniqueId val="{00000000-DBF1-4EFD-94FB-B1DBE8C4ED7A}"/>
            </c:ext>
          </c:extLst>
        </c:ser>
        <c:dLbls>
          <c:dLblPos val="outEnd"/>
          <c:showLegendKey val="0"/>
          <c:showVal val="1"/>
          <c:showCatName val="0"/>
          <c:showSerName val="0"/>
          <c:showPercent val="0"/>
          <c:showBubbleSize val="0"/>
        </c:dLbls>
        <c:gapWidth val="48"/>
        <c:axId val="617640000"/>
        <c:axId val="617642880"/>
      </c:barChart>
      <c:catAx>
        <c:axId val="617640000"/>
        <c:scaling>
          <c:orientation val="minMax"/>
        </c:scaling>
        <c:delete val="0"/>
        <c:axPos val="b"/>
        <c:numFmt formatCode="General" sourceLinked="1"/>
        <c:majorTickMark val="none"/>
        <c:minorTickMark val="none"/>
        <c:tickLblPos val="nextTo"/>
        <c:spPr>
          <a:noFill/>
          <a:ln w="9525" cap="flat" cmpd="sng" algn="ctr">
            <a:noFill/>
            <a:round/>
          </a:ln>
          <a:effectLst/>
        </c:spPr>
        <c:txPr>
          <a:bodyPr rot="-60000000" spcFirstLastPara="1" vertOverflow="ellipsis" vert="horz" wrap="square" anchor="ctr" anchorCtr="1"/>
          <a:lstStyle/>
          <a:p>
            <a:pPr>
              <a:defRPr sz="2000" b="0" i="0" u="none" strike="noStrike" kern="1200" baseline="0">
                <a:solidFill>
                  <a:schemeClr val="tx1">
                    <a:lumMod val="65000"/>
                    <a:lumOff val="35000"/>
                  </a:schemeClr>
                </a:solidFill>
                <a:latin typeface="Segoe UI" panose="020B0502040204020203" pitchFamily="34" charset="0"/>
                <a:ea typeface="+mn-ea"/>
                <a:cs typeface="Segoe UI" panose="020B0502040204020203" pitchFamily="34" charset="0"/>
              </a:defRPr>
            </a:pPr>
            <a:endParaRPr lang="en-US"/>
          </a:p>
        </c:txPr>
        <c:crossAx val="617642880"/>
        <c:crosses val="autoZero"/>
        <c:auto val="1"/>
        <c:lblAlgn val="ctr"/>
        <c:lblOffset val="100"/>
        <c:noMultiLvlLbl val="0"/>
      </c:catAx>
      <c:valAx>
        <c:axId val="617642880"/>
        <c:scaling>
          <c:orientation val="minMax"/>
        </c:scaling>
        <c:delete val="1"/>
        <c:axPos val="l"/>
        <c:numFmt formatCode="0.00%" sourceLinked="1"/>
        <c:majorTickMark val="none"/>
        <c:minorTickMark val="none"/>
        <c:tickLblPos val="nextTo"/>
        <c:crossAx val="617640000"/>
        <c:crosses val="autoZero"/>
        <c:crossBetween val="between"/>
      </c:valAx>
    </c:plotArea>
    <c:plotVisOnly val="1"/>
    <c:dispBlanksAs val="gap"/>
    <c:showDLblsOverMax val="0"/>
    <c:extLst/>
  </c:chart>
  <c:txPr>
    <a:bodyPr/>
    <a:lstStyle/>
    <a:p>
      <a:pPr>
        <a:defRPr/>
      </a:pPr>
      <a:endParaRPr lang="en-US"/>
    </a:p>
  </c:txPr>
  <c:externalData r:id="rId1">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[SQL Cleaned Data For HR.xlsx]Analysis!PivotTable11</c:name>
    <c:fmtId val="12"/>
  </c:pivotSource>
  <c:chart>
    <c:title>
      <c:tx>
        <c:rich>
          <a:bodyPr rot="0" spcFirstLastPara="1" vertOverflow="ellipsis" vert="horz" wrap="square" anchor="ctr" anchorCtr="1"/>
          <a:lstStyle/>
          <a:p>
            <a:pPr>
              <a:defRPr sz="2800" b="0" i="0" u="none" strike="noStrike" kern="1200" spc="0" baseline="0">
                <a:solidFill>
                  <a:schemeClr val="tx1">
                    <a:lumMod val="65000"/>
                    <a:lumOff val="35000"/>
                  </a:schemeClr>
                </a:solidFill>
                <a:latin typeface="Segoe UI" panose="020B0502040204020203" pitchFamily="34" charset="0"/>
                <a:ea typeface="+mn-ea"/>
                <a:cs typeface="Segoe UI" panose="020B0502040204020203" pitchFamily="34" charset="0"/>
              </a:defRPr>
            </a:pPr>
            <a:r>
              <a:rPr lang="en-US" sz="2800">
                <a:solidFill>
                  <a:sysClr val="windowText" lastClr="000000"/>
                </a:solidFill>
                <a:latin typeface="Segoe UI" panose="020B0502040204020203" pitchFamily="34" charset="0"/>
                <a:cs typeface="Segoe UI" panose="020B0502040204020203" pitchFamily="34" charset="0"/>
              </a:rPr>
              <a:t>Turnover</a:t>
            </a:r>
            <a:r>
              <a:rPr lang="en-US" sz="2800" baseline="0">
                <a:solidFill>
                  <a:sysClr val="windowText" lastClr="000000"/>
                </a:solidFill>
                <a:latin typeface="Segoe UI" panose="020B0502040204020203" pitchFamily="34" charset="0"/>
                <a:cs typeface="Segoe UI" panose="020B0502040204020203" pitchFamily="34" charset="0"/>
              </a:rPr>
              <a:t> by Race</a:t>
            </a:r>
            <a:endParaRPr lang="en-US" sz="2800">
              <a:solidFill>
                <a:sysClr val="windowText" lastClr="000000"/>
              </a:solidFill>
              <a:latin typeface="Segoe UI" panose="020B0502040204020203" pitchFamily="34" charset="0"/>
              <a:cs typeface="Segoe UI" panose="020B0502040204020203" pitchFamily="34" charset="0"/>
            </a:endParaRPr>
          </a:p>
        </c:rich>
      </c:tx>
      <c:layout>
        <c:manualLayout>
          <c:xMode val="edge"/>
          <c:yMode val="edge"/>
          <c:x val="5.442051021155393E-4"/>
          <c:y val="9.2592592592592587E-3"/>
        </c:manualLayout>
      </c:layout>
      <c:overlay val="0"/>
      <c:spPr>
        <a:noFill/>
        <a:ln>
          <a:noFill/>
        </a:ln>
        <a:effectLst/>
      </c:spPr>
    </c:title>
    <c:autoTitleDeleted val="0"/>
    <c:pivotFmts>
      <c:pivotFmt>
        <c:idx val="0"/>
        <c:spPr>
          <a:solidFill>
            <a:srgbClr val="BC7070"/>
          </a:solidFill>
          <a:ln>
            <a:noFill/>
          </a:ln>
          <a:effectLst/>
        </c:spPr>
        <c:marker>
          <c:symbol val="none"/>
        </c:marker>
        <c:dLbl>
          <c:idx val="0"/>
          <c:delete val="1"/>
          <c:extLst>
            <c:ext xmlns:c15="http://schemas.microsoft.com/office/drawing/2012/chart" uri="{CE6537A1-D6FC-4f65-9D91-7224C49458BB}"/>
          </c:extLst>
        </c:dLbl>
      </c:pivotFmt>
      <c:pivotFmt>
        <c:idx val="1"/>
        <c:spPr>
          <a:solidFill>
            <a:srgbClr val="BC7070"/>
          </a:solidFill>
          <a:ln>
            <a:noFill/>
          </a:ln>
          <a:effectLst/>
        </c:spPr>
        <c:marker>
          <c:symbol val="none"/>
        </c:marker>
        <c:dLbl>
          <c:idx val="0"/>
          <c:delete val="1"/>
          <c:extLst>
            <c:ext xmlns:c15="http://schemas.microsoft.com/office/drawing/2012/chart" uri="{CE6537A1-D6FC-4f65-9D91-7224C49458BB}"/>
          </c:extLst>
        </c:dLbl>
      </c:pivotFmt>
      <c:pivotFmt>
        <c:idx val="2"/>
        <c:spPr>
          <a:solidFill>
            <a:srgbClr val="BC7070"/>
          </a:solidFill>
          <a:ln>
            <a:noFill/>
          </a:ln>
          <a:effectLst/>
        </c:spPr>
        <c:marker>
          <c:symbol val="none"/>
        </c:marker>
        <c:dLbl>
          <c:idx val="0"/>
          <c:delete val="1"/>
          <c:extLst>
            <c:ext xmlns:c15="http://schemas.microsoft.com/office/drawing/2012/chart" uri="{CE6537A1-D6FC-4f65-9D91-7224C49458BB}"/>
          </c:extLst>
        </c:dLbl>
      </c:pivotFmt>
      <c:pivotFmt>
        <c:idx val="3"/>
        <c:spPr>
          <a:solidFill>
            <a:srgbClr val="BC7070"/>
          </a:solidFill>
          <a:ln>
            <a:noFill/>
          </a:ln>
          <a:effectLst/>
        </c:spPr>
        <c:marker>
          <c:symbol val="none"/>
        </c:marker>
        <c:dLbl>
          <c:idx val="0"/>
          <c:delete val="1"/>
          <c:extLst>
            <c:ext xmlns:c15="http://schemas.microsoft.com/office/drawing/2012/chart" uri="{CE6537A1-D6FC-4f65-9D91-7224C49458BB}"/>
          </c:extLst>
        </c:dLbl>
      </c:pivotFmt>
      <c:pivotFmt>
        <c:idx val="4"/>
        <c:spPr>
          <a:solidFill>
            <a:srgbClr val="BC7070"/>
          </a:solidFill>
          <a:ln>
            <a:noFill/>
          </a:ln>
          <a:effectLst/>
        </c:spPr>
        <c:marker>
          <c:symbol val="none"/>
        </c:marker>
        <c:dLbl>
          <c:idx val="0"/>
          <c:delete val="1"/>
          <c:extLst>
            <c:ext xmlns:c15="http://schemas.microsoft.com/office/drawing/2012/chart" uri="{CE6537A1-D6FC-4f65-9D91-7224C49458BB}"/>
          </c:extLst>
        </c:dLbl>
      </c:pivotFmt>
      <c:pivotFmt>
        <c:idx val="5"/>
        <c:spPr>
          <a:solidFill>
            <a:srgbClr val="BC7070"/>
          </a:solidFill>
          <a:ln>
            <a:noFill/>
          </a:ln>
          <a:effectLst/>
        </c:spPr>
        <c:marker>
          <c:symbol val="none"/>
        </c:marker>
        <c:dLbl>
          <c:idx val="0"/>
          <c:delete val="1"/>
          <c:extLst>
            <c:ext xmlns:c15="http://schemas.microsoft.com/office/drawing/2012/chart" uri="{CE6537A1-D6FC-4f65-9D91-7224C49458BB}"/>
          </c:extLst>
        </c:dLbl>
      </c:pivotFmt>
      <c:pivotFmt>
        <c:idx val="6"/>
        <c:spPr>
          <a:solidFill>
            <a:srgbClr val="BC7070"/>
          </a:solidFill>
          <a:ln>
            <a:noFill/>
          </a:ln>
          <a:effectLst/>
        </c:spPr>
        <c:marker>
          <c:symbol val="none"/>
        </c:marker>
        <c:dLbl>
          <c:idx val="0"/>
          <c:delete val="1"/>
          <c:extLst>
            <c:ext xmlns:c15="http://schemas.microsoft.com/office/drawing/2012/chart" uri="{CE6537A1-D6FC-4f65-9D91-7224C49458BB}"/>
          </c:extLst>
        </c:dLbl>
      </c:pivotFmt>
      <c:pivotFmt>
        <c:idx val="7"/>
        <c:spPr>
          <a:solidFill>
            <a:srgbClr val="BC7070"/>
          </a:solidFill>
          <a:ln>
            <a:noFill/>
          </a:ln>
          <a:effectLst/>
        </c:spPr>
        <c:marker>
          <c:symbol val="none"/>
        </c:marker>
        <c:dLbl>
          <c:idx val="0"/>
          <c:delete val="1"/>
          <c:extLst>
            <c:ext xmlns:c15="http://schemas.microsoft.com/office/drawing/2012/chart" uri="{CE6537A1-D6FC-4f65-9D91-7224C49458BB}"/>
          </c:extLst>
        </c:dLbl>
      </c:pivotFmt>
      <c:pivotFmt>
        <c:idx val="8"/>
        <c:spPr>
          <a:solidFill>
            <a:srgbClr val="BC7070"/>
          </a:solidFill>
          <a:ln>
            <a:noFill/>
          </a:ln>
          <a:effectLst/>
        </c:spPr>
        <c:marker>
          <c:symbol val="none"/>
        </c:marker>
        <c:dLbl>
          <c:idx val="0"/>
          <c:delete val="1"/>
          <c:extLst>
            <c:ext xmlns:c15="http://schemas.microsoft.com/office/drawing/2012/chart" uri="{CE6537A1-D6FC-4f65-9D91-7224C49458BB}"/>
          </c:extLst>
        </c:dLbl>
      </c:pivotFmt>
      <c:pivotFmt>
        <c:idx val="9"/>
        <c:spPr>
          <a:solidFill>
            <a:srgbClr val="BC7070"/>
          </a:solidFill>
          <a:ln>
            <a:noFill/>
          </a:ln>
          <a:effectLst/>
        </c:spPr>
        <c:marker>
          <c:symbol val="none"/>
        </c:marker>
        <c:dLbl>
          <c:idx val="0"/>
          <c:delete val="1"/>
          <c:extLst>
            <c:ext xmlns:c15="http://schemas.microsoft.com/office/drawing/2012/chart" uri="{CE6537A1-D6FC-4f65-9D91-7224C49458BB}"/>
          </c:extLst>
        </c:dLbl>
      </c:pivotFmt>
      <c:pivotFmt>
        <c:idx val="10"/>
        <c:spPr>
          <a:solidFill>
            <a:srgbClr val="BC7070"/>
          </a:solidFill>
          <a:ln>
            <a:noFill/>
          </a:ln>
          <a:effectLst/>
        </c:spPr>
        <c:marker>
          <c:symbol val="none"/>
        </c:marker>
        <c:dLbl>
          <c:idx val="0"/>
          <c:delete val="1"/>
          <c:extLst>
            <c:ext xmlns:c15="http://schemas.microsoft.com/office/drawing/2012/chart" uri="{CE6537A1-D6FC-4f65-9D91-7224C49458BB}"/>
          </c:extLst>
        </c:dLbl>
      </c:pivotFmt>
      <c:pivotFmt>
        <c:idx val="11"/>
        <c:spPr>
          <a:solidFill>
            <a:srgbClr val="BC7070"/>
          </a:solidFill>
          <a:ln>
            <a:noFill/>
          </a:ln>
          <a:effectLst/>
        </c:spPr>
        <c:marker>
          <c:symbol val="none"/>
        </c:marker>
        <c:dLbl>
          <c:idx val="0"/>
          <c:delete val="1"/>
          <c:extLst>
            <c:ext xmlns:c15="http://schemas.microsoft.com/office/drawing/2012/chart" uri="{CE6537A1-D6FC-4f65-9D91-7224C49458BB}"/>
          </c:extLst>
        </c:dLbl>
      </c:pivotFmt>
      <c:pivotFmt>
        <c:idx val="12"/>
        <c:spPr>
          <a:solidFill>
            <a:srgbClr val="BC7070"/>
          </a:solidFill>
          <a:ln>
            <a:noFill/>
          </a:ln>
          <a:effectLst/>
        </c:spPr>
        <c:marker>
          <c:symbol val="none"/>
        </c:marker>
        <c:dLbl>
          <c:idx val="0"/>
          <c:spPr>
            <a:noFill/>
            <a:ln>
              <a:noFill/>
            </a:ln>
            <a:effectLst/>
          </c:spPr>
          <c:txPr>
            <a:bodyPr wrap="square" lIns="38100" tIns="19050" rIns="38100" bIns="19050" anchor="ctr">
              <a:spAutoFit/>
            </a:bodyPr>
            <a:lstStyle/>
            <a:p>
              <a:pPr>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3"/>
        <c:spPr>
          <a:solidFill>
            <a:srgbClr val="BC7070"/>
          </a:solidFill>
          <a:ln>
            <a:noFill/>
          </a:ln>
          <a:effectLst/>
        </c:spPr>
        <c:marker>
          <c:symbol val="none"/>
        </c:marker>
        <c:dLbl>
          <c:idx val="0"/>
          <c:spPr>
            <a:noFill/>
            <a:ln>
              <a:noFill/>
            </a:ln>
            <a:effectLst/>
          </c:spPr>
          <c:txPr>
            <a:bodyPr wrap="square" lIns="38100" tIns="19050" rIns="38100" bIns="19050" anchor="ctr">
              <a:spAutoFit/>
            </a:bodyPr>
            <a:lstStyle/>
            <a:p>
              <a:pPr>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4"/>
        <c:spPr>
          <a:solidFill>
            <a:srgbClr val="BC7070"/>
          </a:solidFill>
          <a:ln>
            <a:noFill/>
          </a:ln>
          <a:effectLst/>
        </c:spPr>
        <c:marker>
          <c:symbol val="none"/>
        </c:marker>
        <c:dLbl>
          <c:idx val="0"/>
          <c:spPr>
            <a:noFill/>
            <a:ln>
              <a:noFill/>
            </a:ln>
            <a:effectLst/>
          </c:spPr>
          <c:txPr>
            <a:bodyPr wrap="square" lIns="38100" tIns="19050" rIns="38100" bIns="19050" anchor="ctr">
              <a:spAutoFit/>
            </a:bodyPr>
            <a:lstStyle/>
            <a:p>
              <a:pPr>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5"/>
        <c:spPr>
          <a:solidFill>
            <a:srgbClr val="BC7070"/>
          </a:solidFill>
          <a:ln>
            <a:noFill/>
          </a:ln>
          <a:effectLst/>
        </c:spPr>
        <c:marker>
          <c:symbol val="none"/>
        </c:marker>
        <c:dLbl>
          <c:idx val="0"/>
          <c:spPr>
            <a:noFill/>
            <a:ln>
              <a:noFill/>
            </a:ln>
            <a:effectLst/>
          </c:spPr>
          <c:txPr>
            <a:bodyPr wrap="square" lIns="38100" tIns="19050" rIns="38100" bIns="19050" anchor="ctr">
              <a:spAutoFit/>
            </a:bodyPr>
            <a:lstStyle/>
            <a:p>
              <a:pPr>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6"/>
        <c:spPr>
          <a:solidFill>
            <a:srgbClr val="BC7070"/>
          </a:solidFill>
          <a:ln>
            <a:noFill/>
          </a:ln>
          <a:effectLst/>
        </c:spPr>
        <c:marker>
          <c:symbol val="none"/>
        </c:marker>
        <c:dLbl>
          <c:idx val="0"/>
          <c:spPr>
            <a:noFill/>
            <a:ln>
              <a:noFill/>
            </a:ln>
            <a:effectLst/>
          </c:spPr>
          <c:txPr>
            <a:bodyPr wrap="square" lIns="38100" tIns="19050" rIns="38100" bIns="19050" anchor="ctr">
              <a:spAutoFit/>
            </a:bodyPr>
            <a:lstStyle/>
            <a:p>
              <a:pPr>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7"/>
        <c:spPr>
          <a:solidFill>
            <a:srgbClr val="BC7070"/>
          </a:solidFill>
          <a:ln>
            <a:noFill/>
          </a:ln>
          <a:effectLst/>
        </c:spPr>
        <c:marker>
          <c:symbol val="none"/>
        </c:marker>
        <c:dLbl>
          <c:idx val="0"/>
          <c:spPr>
            <a:noFill/>
            <a:ln>
              <a:noFill/>
            </a:ln>
            <a:effectLst/>
          </c:spPr>
          <c:txPr>
            <a:bodyPr wrap="square" lIns="38100" tIns="19050" rIns="38100" bIns="19050" anchor="ctr">
              <a:spAutoFit/>
            </a:bodyPr>
            <a:lstStyle/>
            <a:p>
              <a:pPr>
                <a:defRPr>
                  <a:latin typeface="Segoe UI" panose="020B0502040204020203" pitchFamily="34" charset="0"/>
                  <a:cs typeface="Segoe UI" panose="020B0502040204020203" pitchFamily="34" charset="0"/>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8"/>
        <c:spPr>
          <a:solidFill>
            <a:srgbClr val="BC7070"/>
          </a:solidFill>
          <a:ln>
            <a:noFill/>
          </a:ln>
          <a:effectLst/>
        </c:spPr>
        <c:marker>
          <c:symbol val="none"/>
        </c:marker>
        <c:dLbl>
          <c:idx val="0"/>
          <c:spPr>
            <a:noFill/>
            <a:ln>
              <a:noFill/>
            </a:ln>
            <a:effectLst/>
          </c:spPr>
          <c:txPr>
            <a:bodyPr wrap="square" lIns="38100" tIns="19050" rIns="38100" bIns="19050" anchor="ctr">
              <a:spAutoFit/>
            </a:bodyPr>
            <a:lstStyle/>
            <a:p>
              <a:pPr>
                <a:defRPr>
                  <a:latin typeface="Segoe UI" panose="020B0502040204020203" pitchFamily="34" charset="0"/>
                  <a:cs typeface="Segoe UI" panose="020B0502040204020203" pitchFamily="34" charset="0"/>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9"/>
        <c:spPr>
          <a:solidFill>
            <a:srgbClr val="BC7070"/>
          </a:solidFill>
          <a:ln>
            <a:noFill/>
          </a:ln>
          <a:effectLst/>
        </c:spPr>
        <c:marker>
          <c:symbol val="none"/>
        </c:marker>
        <c:dLbl>
          <c:idx val="0"/>
          <c:spPr>
            <a:noFill/>
            <a:ln>
              <a:noFill/>
            </a:ln>
            <a:effectLst/>
          </c:spPr>
          <c:txPr>
            <a:bodyPr wrap="square" lIns="38100" tIns="19050" rIns="38100" bIns="19050" anchor="ctr">
              <a:spAutoFit/>
            </a:bodyPr>
            <a:lstStyle/>
            <a:p>
              <a:pPr>
                <a:defRPr>
                  <a:latin typeface="Segoe UI" panose="020B0502040204020203" pitchFamily="34" charset="0"/>
                  <a:cs typeface="Segoe UI" panose="020B0502040204020203" pitchFamily="34" charset="0"/>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0"/>
        <c:spPr>
          <a:solidFill>
            <a:srgbClr val="BC7070"/>
          </a:solidFill>
          <a:ln>
            <a:noFill/>
          </a:ln>
          <a:effectLst/>
        </c:spPr>
        <c:marker>
          <c:symbol val="none"/>
        </c:marker>
        <c:dLbl>
          <c:idx val="0"/>
          <c:spPr>
            <a:noFill/>
            <a:ln>
              <a:noFill/>
            </a:ln>
            <a:effectLst/>
          </c:spPr>
          <c:txPr>
            <a:bodyPr wrap="square" lIns="38100" tIns="19050" rIns="38100" bIns="19050" anchor="ctr">
              <a:spAutoFit/>
            </a:bodyPr>
            <a:lstStyle/>
            <a:p>
              <a:pPr>
                <a:defRPr>
                  <a:latin typeface="Segoe UI" panose="020B0502040204020203" pitchFamily="34" charset="0"/>
                  <a:cs typeface="Segoe UI" panose="020B0502040204020203" pitchFamily="34" charset="0"/>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1"/>
        <c:spPr>
          <a:solidFill>
            <a:srgbClr val="BC7070"/>
          </a:solidFill>
          <a:ln>
            <a:noFill/>
          </a:ln>
          <a:effectLst/>
        </c:spPr>
        <c:marker>
          <c:symbol val="none"/>
        </c:marker>
        <c:dLbl>
          <c:idx val="0"/>
          <c:spPr>
            <a:noFill/>
            <a:ln>
              <a:noFill/>
            </a:ln>
            <a:effectLst/>
          </c:spPr>
          <c:txPr>
            <a:bodyPr wrap="square" lIns="38100" tIns="19050" rIns="38100" bIns="19050" anchor="ctr">
              <a:spAutoFit/>
            </a:bodyPr>
            <a:lstStyle/>
            <a:p>
              <a:pPr>
                <a:defRPr>
                  <a:latin typeface="Segoe UI" panose="020B0502040204020203" pitchFamily="34" charset="0"/>
                  <a:cs typeface="Segoe UI" panose="020B0502040204020203" pitchFamily="34" charset="0"/>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2"/>
        <c:spPr>
          <a:solidFill>
            <a:srgbClr val="BC7070"/>
          </a:solidFill>
          <a:ln>
            <a:noFill/>
          </a:ln>
          <a:effectLst/>
        </c:spPr>
        <c:marker>
          <c:symbol val="none"/>
        </c:marker>
        <c:dLbl>
          <c:idx val="0"/>
          <c:spPr>
            <a:noFill/>
            <a:ln>
              <a:noFill/>
            </a:ln>
            <a:effectLst/>
          </c:spPr>
          <c:txPr>
            <a:bodyPr wrap="square" lIns="38100" tIns="19050" rIns="38100" bIns="19050" anchor="ctr">
              <a:spAutoFit/>
            </a:bodyPr>
            <a:lstStyle/>
            <a:p>
              <a:pPr>
                <a:defRPr>
                  <a:latin typeface="Segoe UI" panose="020B0502040204020203" pitchFamily="34" charset="0"/>
                  <a:cs typeface="Segoe UI" panose="020B0502040204020203" pitchFamily="34" charset="0"/>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3"/>
        <c:spPr>
          <a:solidFill>
            <a:srgbClr val="BC7070"/>
          </a:solidFill>
          <a:ln>
            <a:noFill/>
          </a:ln>
          <a:effectLst/>
        </c:spPr>
        <c:marker>
          <c:symbol val="none"/>
        </c:marker>
        <c:dLbl>
          <c:idx val="0"/>
          <c:spPr>
            <a:noFill/>
            <a:ln>
              <a:noFill/>
            </a:ln>
            <a:effectLst/>
          </c:spPr>
          <c:txPr>
            <a:bodyPr wrap="square" lIns="38100" tIns="19050" rIns="38100" bIns="19050" anchor="ctr">
              <a:spAutoFit/>
            </a:bodyPr>
            <a:lstStyle/>
            <a:p>
              <a:pPr>
                <a:defRPr>
                  <a:latin typeface="Segoe UI" panose="020B0502040204020203" pitchFamily="34" charset="0"/>
                  <a:cs typeface="Segoe UI" panose="020B0502040204020203" pitchFamily="34" charset="0"/>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4"/>
        <c:spPr>
          <a:solidFill>
            <a:srgbClr val="BC7070"/>
          </a:solidFill>
          <a:ln>
            <a:noFill/>
          </a:ln>
          <a:effectLst/>
        </c:spPr>
        <c:marker>
          <c:symbol val="none"/>
        </c:marker>
        <c:dLbl>
          <c:idx val="0"/>
          <c:spPr>
            <a:noFill/>
            <a:ln>
              <a:noFill/>
            </a:ln>
            <a:effectLst/>
          </c:spPr>
          <c:txPr>
            <a:bodyPr wrap="square" lIns="38100" tIns="19050" rIns="38100" bIns="19050" anchor="ctr">
              <a:spAutoFit/>
            </a:bodyPr>
            <a:lstStyle/>
            <a:p>
              <a:pPr>
                <a:defRPr>
                  <a:latin typeface="Segoe UI" panose="020B0502040204020203" pitchFamily="34" charset="0"/>
                  <a:cs typeface="Segoe UI" panose="020B0502040204020203" pitchFamily="34" charset="0"/>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5"/>
        <c:spPr>
          <a:solidFill>
            <a:srgbClr val="BC7070"/>
          </a:solidFill>
          <a:ln>
            <a:noFill/>
          </a:ln>
          <a:effectLst/>
        </c:spPr>
        <c:marker>
          <c:symbol val="none"/>
        </c:marker>
        <c:dLbl>
          <c:idx val="0"/>
          <c:spPr>
            <a:noFill/>
            <a:ln>
              <a:noFill/>
            </a:ln>
            <a:effectLst/>
          </c:spPr>
          <c:txPr>
            <a:bodyPr wrap="square" lIns="38100" tIns="19050" rIns="38100" bIns="19050" anchor="ctr">
              <a:spAutoFit/>
            </a:bodyPr>
            <a:lstStyle/>
            <a:p>
              <a:pPr>
                <a:defRPr>
                  <a:latin typeface="Segoe UI" panose="020B0502040204020203" pitchFamily="34" charset="0"/>
                  <a:cs typeface="Segoe UI" panose="020B0502040204020203" pitchFamily="34" charset="0"/>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6"/>
        <c:spPr>
          <a:solidFill>
            <a:srgbClr val="BC7070"/>
          </a:solidFill>
          <a:ln>
            <a:noFill/>
          </a:ln>
          <a:effectLst/>
        </c:spPr>
        <c:marker>
          <c:symbol val="none"/>
        </c:marker>
        <c:dLbl>
          <c:idx val="0"/>
          <c:spPr>
            <a:noFill/>
            <a:ln>
              <a:noFill/>
            </a:ln>
            <a:effectLst/>
          </c:spPr>
          <c:txPr>
            <a:bodyPr wrap="square" lIns="38100" tIns="19050" rIns="38100" bIns="19050" anchor="ctr">
              <a:spAutoFit/>
            </a:bodyPr>
            <a:lstStyle/>
            <a:p>
              <a:pPr>
                <a:defRPr>
                  <a:latin typeface="Segoe UI" panose="020B0502040204020203" pitchFamily="34" charset="0"/>
                  <a:cs typeface="Segoe UI" panose="020B0502040204020203" pitchFamily="34" charset="0"/>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7"/>
        <c:spPr>
          <a:solidFill>
            <a:srgbClr val="BC7070"/>
          </a:solidFill>
          <a:ln>
            <a:noFill/>
          </a:ln>
          <a:effectLst/>
        </c:spPr>
        <c:marker>
          <c:symbol val="none"/>
        </c:marker>
        <c:dLbl>
          <c:idx val="0"/>
          <c:spPr>
            <a:noFill/>
            <a:ln>
              <a:noFill/>
            </a:ln>
            <a:effectLst/>
          </c:spPr>
          <c:txPr>
            <a:bodyPr wrap="square" lIns="38100" tIns="19050" rIns="38100" bIns="19050" anchor="ctr">
              <a:spAutoFit/>
            </a:bodyPr>
            <a:lstStyle/>
            <a:p>
              <a:pPr>
                <a:defRPr>
                  <a:latin typeface="Segoe UI" panose="020B0502040204020203" pitchFamily="34" charset="0"/>
                  <a:cs typeface="Segoe UI" panose="020B0502040204020203" pitchFamily="34" charset="0"/>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8"/>
        <c:spPr>
          <a:solidFill>
            <a:srgbClr val="BC7070"/>
          </a:solidFill>
          <a:ln>
            <a:noFill/>
          </a:ln>
          <a:effectLst/>
        </c:spPr>
        <c:marker>
          <c:symbol val="none"/>
        </c:marker>
        <c:dLbl>
          <c:idx val="0"/>
          <c:spPr>
            <a:noFill/>
            <a:ln>
              <a:noFill/>
            </a:ln>
            <a:effectLst/>
          </c:spPr>
          <c:txPr>
            <a:bodyPr wrap="square" lIns="38100" tIns="19050" rIns="38100" bIns="19050" anchor="ctr">
              <a:spAutoFit/>
            </a:bodyPr>
            <a:lstStyle/>
            <a:p>
              <a:pPr>
                <a:defRPr>
                  <a:latin typeface="Segoe UI" panose="020B0502040204020203" pitchFamily="34" charset="0"/>
                  <a:cs typeface="Segoe UI" panose="020B0502040204020203" pitchFamily="34" charset="0"/>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Analysis!$Z$3</c:f>
              <c:strCache>
                <c:ptCount val="1"/>
                <c:pt idx="0">
                  <c:v>Total</c:v>
                </c:pt>
              </c:strCache>
            </c:strRef>
          </c:tx>
          <c:spPr>
            <a:solidFill>
              <a:srgbClr val="BC7070"/>
            </a:solidFill>
            <a:ln>
              <a:noFill/>
            </a:ln>
            <a:effectLst/>
          </c:spPr>
          <c:invertIfNegative val="0"/>
          <c:dLbls>
            <c:spPr>
              <a:noFill/>
              <a:ln>
                <a:noFill/>
              </a:ln>
              <a:effectLst/>
            </c:spPr>
            <c:txPr>
              <a:bodyPr wrap="square" lIns="38100" tIns="19050" rIns="38100" bIns="19050" anchor="ctr">
                <a:spAutoFit/>
              </a:bodyPr>
              <a:lstStyle/>
              <a:p>
                <a:pPr>
                  <a:defRPr sz="1600">
                    <a:latin typeface="Segoe UI" panose="020B0502040204020203" pitchFamily="34" charset="0"/>
                    <a:cs typeface="Segoe UI" panose="020B0502040204020203" pitchFamily="34" charset="0"/>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Analysis!$Y$4:$Y$11</c:f>
              <c:strCache>
                <c:ptCount val="7"/>
                <c:pt idx="0">
                  <c:v>Hispanic or Latino</c:v>
                </c:pt>
                <c:pt idx="1">
                  <c:v>American Indian or Alaska Native</c:v>
                </c:pt>
                <c:pt idx="2">
                  <c:v>Black or African American</c:v>
                </c:pt>
                <c:pt idx="3">
                  <c:v>Asian</c:v>
                </c:pt>
                <c:pt idx="4">
                  <c:v>White</c:v>
                </c:pt>
                <c:pt idx="5">
                  <c:v>Two or More Races</c:v>
                </c:pt>
                <c:pt idx="6">
                  <c:v>Native Hawaiian or Other Pacific Islander</c:v>
                </c:pt>
              </c:strCache>
            </c:strRef>
          </c:cat>
          <c:val>
            <c:numRef>
              <c:f>Analysis!$Z$4:$Z$11</c:f>
              <c:numCache>
                <c:formatCode>0%</c:formatCode>
                <c:ptCount val="7"/>
                <c:pt idx="0">
                  <c:v>0.17073170731707318</c:v>
                </c:pt>
                <c:pt idx="1">
                  <c:v>0.17256970610399397</c:v>
                </c:pt>
                <c:pt idx="2">
                  <c:v>0.17573915446255872</c:v>
                </c:pt>
                <c:pt idx="3">
                  <c:v>0.17574396406513196</c:v>
                </c:pt>
                <c:pt idx="4">
                  <c:v>0.17604298356510747</c:v>
                </c:pt>
                <c:pt idx="5">
                  <c:v>0.1806469298245614</c:v>
                </c:pt>
                <c:pt idx="6">
                  <c:v>0.193653376729048</c:v>
                </c:pt>
              </c:numCache>
            </c:numRef>
          </c:val>
          <c:extLst>
            <c:ext xmlns:c16="http://schemas.microsoft.com/office/drawing/2014/chart" uri="{C3380CC4-5D6E-409C-BE32-E72D297353CC}">
              <c16:uniqueId val="{00000000-9ADA-4FF8-9A56-ABA013B38573}"/>
            </c:ext>
          </c:extLst>
        </c:ser>
        <c:dLbls>
          <c:dLblPos val="outEnd"/>
          <c:showLegendKey val="0"/>
          <c:showVal val="1"/>
          <c:showCatName val="0"/>
          <c:showSerName val="0"/>
          <c:showPercent val="0"/>
          <c:showBubbleSize val="0"/>
        </c:dLbls>
        <c:gapWidth val="48"/>
        <c:axId val="617640000"/>
        <c:axId val="617642880"/>
      </c:barChart>
      <c:catAx>
        <c:axId val="617640000"/>
        <c:scaling>
          <c:orientation val="minMax"/>
        </c:scaling>
        <c:delete val="0"/>
        <c:axPos val="b"/>
        <c:numFmt formatCode="General" sourceLinked="1"/>
        <c:majorTickMark val="none"/>
        <c:minorTickMark val="none"/>
        <c:tickLblPos val="nextTo"/>
        <c:spPr>
          <a:noFill/>
          <a:ln w="9525" cap="flat" cmpd="sng" algn="ctr">
            <a:no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Segoe UI" panose="020B0502040204020203" pitchFamily="34" charset="0"/>
                <a:ea typeface="+mn-ea"/>
                <a:cs typeface="Segoe UI" panose="020B0502040204020203" pitchFamily="34" charset="0"/>
              </a:defRPr>
            </a:pPr>
            <a:endParaRPr lang="en-US"/>
          </a:p>
        </c:txPr>
        <c:crossAx val="617642880"/>
        <c:crosses val="autoZero"/>
        <c:auto val="1"/>
        <c:lblAlgn val="ctr"/>
        <c:lblOffset val="100"/>
        <c:noMultiLvlLbl val="0"/>
      </c:catAx>
      <c:valAx>
        <c:axId val="617642880"/>
        <c:scaling>
          <c:orientation val="minMax"/>
        </c:scaling>
        <c:delete val="1"/>
        <c:axPos val="l"/>
        <c:numFmt formatCode="0%" sourceLinked="1"/>
        <c:majorTickMark val="none"/>
        <c:minorTickMark val="none"/>
        <c:tickLblPos val="nextTo"/>
        <c:crossAx val="617640000"/>
        <c:crosses val="autoZero"/>
        <c:crossBetween val="between"/>
      </c:valAx>
    </c:plotArea>
    <c:plotVisOnly val="1"/>
    <c:dispBlanksAs val="gap"/>
    <c:showDLblsOverMax val="0"/>
    <c:extLst/>
  </c:chart>
  <c:txPr>
    <a:bodyPr/>
    <a:lstStyle/>
    <a:p>
      <a:pPr>
        <a:defRPr/>
      </a:pPr>
      <a:endParaRPr lang="en-US"/>
    </a:p>
  </c:txPr>
  <c:externalData r:id="rId1">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[SQL Cleaned Data For HR.xlsx]Analysis!PivotTable6</c:name>
    <c:fmtId val="16"/>
  </c:pivotSource>
  <c:chart>
    <c:title>
      <c:tx>
        <c:rich>
          <a:bodyPr rot="0" spcFirstLastPara="1" vertOverflow="ellipsis" vert="horz" wrap="square" anchor="ctr" anchorCtr="1"/>
          <a:lstStyle/>
          <a:p>
            <a:pPr>
              <a:defRPr sz="2400" b="0" i="0" u="none" strike="noStrike" kern="1200" spc="0" baseline="0">
                <a:solidFill>
                  <a:schemeClr val="tx1">
                    <a:lumMod val="65000"/>
                    <a:lumOff val="35000"/>
                  </a:schemeClr>
                </a:solidFill>
                <a:latin typeface="Segoe UI" panose="020B0502040204020203" pitchFamily="34" charset="0"/>
                <a:ea typeface="+mn-ea"/>
                <a:cs typeface="Segoe UI" panose="020B0502040204020203" pitchFamily="34" charset="0"/>
              </a:defRPr>
            </a:pPr>
            <a:r>
              <a:rPr lang="en-US" sz="2400">
                <a:solidFill>
                  <a:sysClr val="windowText" lastClr="000000"/>
                </a:solidFill>
                <a:latin typeface="Segoe UI" panose="020B0502040204020203" pitchFamily="34" charset="0"/>
                <a:cs typeface="Segoe UI" panose="020B0502040204020203" pitchFamily="34" charset="0"/>
              </a:rPr>
              <a:t>Termination</a:t>
            </a:r>
            <a:r>
              <a:rPr lang="en-US" sz="2400" baseline="0">
                <a:solidFill>
                  <a:sysClr val="windowText" lastClr="000000"/>
                </a:solidFill>
                <a:latin typeface="Segoe UI" panose="020B0502040204020203" pitchFamily="34" charset="0"/>
                <a:cs typeface="Segoe UI" panose="020B0502040204020203" pitchFamily="34" charset="0"/>
              </a:rPr>
              <a:t> by Top 5 Job title</a:t>
            </a:r>
            <a:endParaRPr lang="en-US" sz="2400">
              <a:solidFill>
                <a:sysClr val="windowText" lastClr="000000"/>
              </a:solidFill>
              <a:latin typeface="Segoe UI" panose="020B0502040204020203" pitchFamily="34" charset="0"/>
              <a:cs typeface="Segoe UI" panose="020B0502040204020203" pitchFamily="34" charset="0"/>
            </a:endParaRPr>
          </a:p>
        </c:rich>
      </c:tx>
      <c:layout>
        <c:manualLayout>
          <c:xMode val="edge"/>
          <c:yMode val="edge"/>
          <c:x val="7.8862642169728776E-3"/>
          <c:y val="0"/>
        </c:manualLayout>
      </c:layout>
      <c:overlay val="0"/>
      <c:spPr>
        <a:noFill/>
        <a:ln>
          <a:noFill/>
        </a:ln>
        <a:effectLst/>
      </c:spPr>
    </c:title>
    <c:autoTitleDeleted val="0"/>
    <c:pivotFmts>
      <c:pivotFmt>
        <c:idx val="0"/>
        <c:spPr>
          <a:solidFill>
            <a:srgbClr val="BC7070"/>
          </a:solidFill>
          <a:ln>
            <a:noFill/>
          </a:ln>
          <a:effectLst/>
        </c:spPr>
        <c:marker>
          <c:symbol val="none"/>
        </c:marker>
        <c:dLbl>
          <c:idx val="0"/>
          <c:delete val="1"/>
          <c:extLst>
            <c:ext xmlns:c15="http://schemas.microsoft.com/office/drawing/2012/chart" uri="{CE6537A1-D6FC-4f65-9D91-7224C49458BB}"/>
          </c:extLst>
        </c:dLbl>
      </c:pivotFmt>
      <c:pivotFmt>
        <c:idx val="1"/>
        <c:spPr>
          <a:solidFill>
            <a:srgbClr val="BC7070"/>
          </a:solidFill>
          <a:ln>
            <a:noFill/>
          </a:ln>
          <a:effectLst/>
        </c:spPr>
        <c:marker>
          <c:symbol val="none"/>
        </c:marker>
        <c:dLbl>
          <c:idx val="0"/>
          <c:delete val="1"/>
          <c:extLst>
            <c:ext xmlns:c15="http://schemas.microsoft.com/office/drawing/2012/chart" uri="{CE6537A1-D6FC-4f65-9D91-7224C49458BB}"/>
          </c:extLst>
        </c:dLbl>
      </c:pivotFmt>
      <c:pivotFmt>
        <c:idx val="2"/>
        <c:spPr>
          <a:solidFill>
            <a:srgbClr val="BC7070"/>
          </a:solidFill>
          <a:ln>
            <a:noFill/>
          </a:ln>
          <a:effectLst/>
        </c:spPr>
        <c:marker>
          <c:symbol val="none"/>
        </c:marker>
        <c:dLbl>
          <c:idx val="0"/>
          <c:delete val="1"/>
          <c:extLst>
            <c:ext xmlns:c15="http://schemas.microsoft.com/office/drawing/2012/chart" uri="{CE6537A1-D6FC-4f65-9D91-7224C49458BB}"/>
          </c:extLst>
        </c:dLbl>
      </c:pivotFmt>
      <c:pivotFmt>
        <c:idx val="3"/>
        <c:spPr>
          <a:solidFill>
            <a:srgbClr val="BC7070"/>
          </a:solidFill>
          <a:ln>
            <a:noFill/>
          </a:ln>
          <a:effectLst/>
        </c:spPr>
        <c:marker>
          <c:symbol val="none"/>
        </c:marker>
        <c:dLbl>
          <c:idx val="0"/>
          <c:delete val="1"/>
          <c:extLst>
            <c:ext xmlns:c15="http://schemas.microsoft.com/office/drawing/2012/chart" uri="{CE6537A1-D6FC-4f65-9D91-7224C49458BB}"/>
          </c:extLst>
        </c:dLbl>
      </c:pivotFmt>
      <c:pivotFmt>
        <c:idx val="4"/>
        <c:spPr>
          <a:solidFill>
            <a:srgbClr val="BC7070"/>
          </a:solidFill>
          <a:ln>
            <a:noFill/>
          </a:ln>
          <a:effectLst/>
        </c:spPr>
        <c:marker>
          <c:symbol val="none"/>
        </c:marker>
        <c:dLbl>
          <c:idx val="0"/>
          <c:delete val="1"/>
          <c:extLst>
            <c:ext xmlns:c15="http://schemas.microsoft.com/office/drawing/2012/chart" uri="{CE6537A1-D6FC-4f65-9D91-7224C49458BB}"/>
          </c:extLst>
        </c:dLbl>
      </c:pivotFmt>
      <c:pivotFmt>
        <c:idx val="5"/>
        <c:spPr>
          <a:solidFill>
            <a:srgbClr val="BC7070"/>
          </a:solidFill>
          <a:ln>
            <a:noFill/>
          </a:ln>
          <a:effectLst/>
        </c:spPr>
        <c:marker>
          <c:symbol val="none"/>
        </c:marker>
        <c:dLbl>
          <c:idx val="0"/>
          <c:delete val="1"/>
          <c:extLst>
            <c:ext xmlns:c15="http://schemas.microsoft.com/office/drawing/2012/chart" uri="{CE6537A1-D6FC-4f65-9D91-7224C49458BB}"/>
          </c:extLst>
        </c:dLbl>
      </c:pivotFmt>
      <c:pivotFmt>
        <c:idx val="6"/>
        <c:spPr>
          <a:solidFill>
            <a:srgbClr val="BC7070"/>
          </a:solidFill>
          <a:ln>
            <a:noFill/>
          </a:ln>
          <a:effectLst/>
        </c:spPr>
        <c:marker>
          <c:symbol val="none"/>
        </c:marker>
        <c:dLbl>
          <c:idx val="0"/>
          <c:delete val="1"/>
          <c:extLst>
            <c:ext xmlns:c15="http://schemas.microsoft.com/office/drawing/2012/chart" uri="{CE6537A1-D6FC-4f65-9D91-7224C49458BB}"/>
          </c:extLst>
        </c:dLbl>
      </c:pivotFmt>
      <c:pivotFmt>
        <c:idx val="7"/>
        <c:spPr>
          <a:solidFill>
            <a:srgbClr val="BC7070"/>
          </a:solidFill>
          <a:ln>
            <a:noFill/>
          </a:ln>
          <a:effectLst/>
        </c:spPr>
        <c:marker>
          <c:symbol val="none"/>
        </c:marker>
        <c:dLbl>
          <c:idx val="0"/>
          <c:delete val="1"/>
          <c:extLst>
            <c:ext xmlns:c15="http://schemas.microsoft.com/office/drawing/2012/chart" uri="{CE6537A1-D6FC-4f65-9D91-7224C49458BB}"/>
          </c:extLst>
        </c:dLbl>
      </c:pivotFmt>
      <c:pivotFmt>
        <c:idx val="8"/>
        <c:spPr>
          <a:solidFill>
            <a:srgbClr val="BC7070"/>
          </a:solidFill>
          <a:ln>
            <a:noFill/>
          </a:ln>
          <a:effectLst/>
        </c:spPr>
        <c:marker>
          <c:symbol val="none"/>
        </c:marker>
        <c:dLbl>
          <c:idx val="0"/>
          <c:delete val="1"/>
          <c:extLst>
            <c:ext xmlns:c15="http://schemas.microsoft.com/office/drawing/2012/chart" uri="{CE6537A1-D6FC-4f65-9D91-7224C49458BB}"/>
          </c:extLst>
        </c:dLbl>
      </c:pivotFmt>
      <c:pivotFmt>
        <c:idx val="9"/>
        <c:spPr>
          <a:solidFill>
            <a:srgbClr val="BC7070"/>
          </a:solidFill>
          <a:ln>
            <a:noFill/>
          </a:ln>
          <a:effectLst/>
        </c:spPr>
        <c:marker>
          <c:symbol val="none"/>
        </c:marker>
        <c:dLbl>
          <c:idx val="0"/>
          <c:delete val="1"/>
          <c:extLst>
            <c:ext xmlns:c15="http://schemas.microsoft.com/office/drawing/2012/chart" uri="{CE6537A1-D6FC-4f65-9D91-7224C49458BB}"/>
          </c:extLst>
        </c:dLbl>
      </c:pivotFmt>
      <c:pivotFmt>
        <c:idx val="10"/>
        <c:spPr>
          <a:solidFill>
            <a:srgbClr val="BC7070"/>
          </a:solidFill>
          <a:ln>
            <a:noFill/>
          </a:ln>
          <a:effectLst/>
        </c:spPr>
        <c:marker>
          <c:symbol val="none"/>
        </c:marker>
        <c:dLbl>
          <c:idx val="0"/>
          <c:delete val="1"/>
          <c:extLst>
            <c:ext xmlns:c15="http://schemas.microsoft.com/office/drawing/2012/chart" uri="{CE6537A1-D6FC-4f65-9D91-7224C49458BB}"/>
          </c:extLst>
        </c:dLbl>
      </c:pivotFmt>
      <c:pivotFmt>
        <c:idx val="11"/>
        <c:spPr>
          <a:solidFill>
            <a:srgbClr val="BC7070"/>
          </a:solidFill>
          <a:ln>
            <a:noFill/>
          </a:ln>
          <a:effectLst/>
        </c:spPr>
        <c:marker>
          <c:symbol val="none"/>
        </c:marker>
        <c:dLbl>
          <c:idx val="0"/>
          <c:delete val="1"/>
          <c:extLst>
            <c:ext xmlns:c15="http://schemas.microsoft.com/office/drawing/2012/chart" uri="{CE6537A1-D6FC-4f65-9D91-7224C49458BB}"/>
          </c:extLst>
        </c:dLbl>
      </c:pivotFmt>
    </c:pivotFmts>
    <c:plotArea>
      <c:layout/>
      <c:barChart>
        <c:barDir val="col"/>
        <c:grouping val="clustered"/>
        <c:varyColors val="0"/>
        <c:ser>
          <c:idx val="0"/>
          <c:order val="0"/>
          <c:tx>
            <c:strRef>
              <c:f>Analysis!$N$3</c:f>
              <c:strCache>
                <c:ptCount val="1"/>
                <c:pt idx="0">
                  <c:v>Total</c:v>
                </c:pt>
              </c:strCache>
            </c:strRef>
          </c:tx>
          <c:spPr>
            <a:solidFill>
              <a:srgbClr val="BC7070"/>
            </a:solidFill>
            <a:ln>
              <a:noFill/>
            </a:ln>
            <a:effectLst/>
          </c:spPr>
          <c:invertIfNegative val="0"/>
          <c:cat>
            <c:strRef>
              <c:f>Analysis!$M$4:$M$9</c:f>
              <c:strCache>
                <c:ptCount val="5"/>
                <c:pt idx="0">
                  <c:v>Statistician IV</c:v>
                </c:pt>
                <c:pt idx="1">
                  <c:v>Executive Secretary</c:v>
                </c:pt>
                <c:pt idx="2">
                  <c:v>Office Assistant II</c:v>
                </c:pt>
                <c:pt idx="3">
                  <c:v>Statistician III</c:v>
                </c:pt>
                <c:pt idx="4">
                  <c:v>Sales Representative</c:v>
                </c:pt>
              </c:strCache>
            </c:strRef>
          </c:cat>
          <c:val>
            <c:numRef>
              <c:f>Analysis!$N$4:$N$9</c:f>
              <c:numCache>
                <c:formatCode>0%</c:formatCode>
                <c:ptCount val="5"/>
                <c:pt idx="0">
                  <c:v>1</c:v>
                </c:pt>
                <c:pt idx="1">
                  <c:v>1</c:v>
                </c:pt>
                <c:pt idx="2">
                  <c:v>1</c:v>
                </c:pt>
                <c:pt idx="3">
                  <c:v>0.5</c:v>
                </c:pt>
                <c:pt idx="4">
                  <c:v>0.4</c:v>
                </c:pt>
              </c:numCache>
            </c:numRef>
          </c:val>
          <c:extLst>
            <c:ext xmlns:c16="http://schemas.microsoft.com/office/drawing/2014/chart" uri="{C3380CC4-5D6E-409C-BE32-E72D297353CC}">
              <c16:uniqueId val="{00000000-3FE8-435A-B582-4DDAE0FDF306}"/>
            </c:ext>
          </c:extLst>
        </c:ser>
        <c:dLbls>
          <c:showLegendKey val="0"/>
          <c:showVal val="0"/>
          <c:showCatName val="0"/>
          <c:showSerName val="0"/>
          <c:showPercent val="0"/>
          <c:showBubbleSize val="0"/>
        </c:dLbls>
        <c:gapWidth val="48"/>
        <c:axId val="617640000"/>
        <c:axId val="617642880"/>
      </c:barChart>
      <c:catAx>
        <c:axId val="617640000"/>
        <c:scaling>
          <c:orientation val="minMax"/>
        </c:scaling>
        <c:delete val="0"/>
        <c:axPos val="b"/>
        <c:numFmt formatCode="General" sourceLinked="1"/>
        <c:majorTickMark val="none"/>
        <c:minorTickMark val="none"/>
        <c:tickLblPos val="nextTo"/>
        <c:spPr>
          <a:noFill/>
          <a:ln w="9525" cap="flat" cmpd="sng" algn="ctr">
            <a:no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Segoe UI" panose="020B0502040204020203" pitchFamily="34" charset="0"/>
                <a:ea typeface="+mn-ea"/>
                <a:cs typeface="Segoe UI" panose="020B0502040204020203" pitchFamily="34" charset="0"/>
              </a:defRPr>
            </a:pPr>
            <a:endParaRPr lang="en-US"/>
          </a:p>
        </c:txPr>
        <c:crossAx val="617642880"/>
        <c:crosses val="autoZero"/>
        <c:auto val="1"/>
        <c:lblAlgn val="ctr"/>
        <c:lblOffset val="100"/>
        <c:noMultiLvlLbl val="0"/>
      </c:catAx>
      <c:valAx>
        <c:axId val="617642880"/>
        <c:scaling>
          <c:orientation val="minMax"/>
        </c:scaling>
        <c:delete val="0"/>
        <c:axPos val="l"/>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Segoe UI" panose="020B0502040204020203" pitchFamily="34" charset="0"/>
                <a:ea typeface="+mn-ea"/>
                <a:cs typeface="Segoe UI" panose="020B0502040204020203" pitchFamily="34" charset="0"/>
              </a:defRPr>
            </a:pPr>
            <a:endParaRPr lang="en-US"/>
          </a:p>
        </c:txPr>
        <c:crossAx val="617640000"/>
        <c:crosses val="autoZero"/>
        <c:crossBetween val="between"/>
      </c:valAx>
    </c:plotArea>
    <c:plotVisOnly val="1"/>
    <c:dispBlanksAs val="gap"/>
    <c:showDLblsOverMax val="0"/>
    <c:extLst/>
  </c:chart>
  <c:txPr>
    <a:bodyPr/>
    <a:lstStyle/>
    <a:p>
      <a:pPr>
        <a:defRPr/>
      </a:pPr>
      <a:endParaRPr lang="en-US"/>
    </a:p>
  </c:txPr>
  <c:externalData r:id="rId1">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Analysis!$M$16:$M$22</cx:f>
        <cx:nf>Analysis!$M$15</cx:nf>
        <cx:lvl ptCount="7" name="Location">
          <cx:pt idx="0">Illinois</cx:pt>
          <cx:pt idx="1">Indiana</cx:pt>
          <cx:pt idx="2">Kentucky</cx:pt>
          <cx:pt idx="3">Michigan</cx:pt>
          <cx:pt idx="4">Ohio</cx:pt>
          <cx:pt idx="5">Pennsylvania</cx:pt>
          <cx:pt idx="6">Wisconsin</cx:pt>
        </cx:lvl>
      </cx:strDim>
      <cx:numDim type="colorVal">
        <cx:f>Analysis!$N$16:$N$22</cx:f>
        <cx:nf>Analysis!$N$15</cx:nf>
        <cx:lvl ptCount="7" formatCode="0%" name="Termination Rate">
          <cx:pt idx="0">0.15898617511520738</cx:pt>
          <cx:pt idx="1">0.18285714285714286</cx:pt>
          <cx:pt idx="2">0.16851441241685144</cx:pt>
          <cx:pt idx="3">0.15453194650817237</cx:pt>
          <cx:pt idx="4">0.17958391123439668</cx:pt>
          <cx:pt idx="5">0.16591928251121074</cx:pt>
          <cx:pt idx="6">0.15968586387434555</cx:pt>
        </cx:lvl>
      </cx:numDim>
    </cx:data>
  </cx:chartData>
  <cx:chart>
    <cx:title pos="t" align="ctr" overlay="1">
      <cx:tx>
        <cx:txData>
          <cx:v>Termination by State</cx:v>
        </cx:txData>
      </cx:tx>
      <cx:txPr>
        <a:bodyPr spcFirstLastPara="1" vertOverflow="ellipsis" horzOverflow="overflow" wrap="square" lIns="0" tIns="0" rIns="0" bIns="0" anchor="ctr" anchorCtr="1"/>
        <a:lstStyle/>
        <a:p>
          <a:pPr algn="ctr" rtl="0">
            <a:defRPr sz="2400">
              <a:latin typeface="Segoe UI" panose="020B0502040204020203" pitchFamily="34" charset="0"/>
              <a:ea typeface="Segoe UI" panose="020B0502040204020203" pitchFamily="34" charset="0"/>
              <a:cs typeface="Segoe UI" panose="020B0502040204020203" pitchFamily="34" charset="0"/>
            </a:defRPr>
          </a:pPr>
          <a:r>
            <a:rPr lang="en-US" sz="2400" b="0" i="0" u="none" strike="noStrike" baseline="0">
              <a:solidFill>
                <a:schemeClr val="tx1"/>
              </a:solidFill>
              <a:latin typeface="Segoe UI" panose="020B0502040204020203" pitchFamily="34" charset="0"/>
              <a:cs typeface="Segoe UI" panose="020B0502040204020203" pitchFamily="34" charset="0"/>
            </a:rPr>
            <a:t>Termination by State</a:t>
          </a:r>
        </a:p>
      </cx:txPr>
    </cx:title>
    <cx:plotArea>
      <cx:plotAreaRegion>
        <cx:plotSurface>
          <cx:spPr>
            <a:ln>
              <a:noFill/>
            </a:ln>
          </cx:spPr>
        </cx:plotSurface>
        <cx:series layoutId="regionMap" uniqueId="{AA356B81-2EF9-4B2D-86AD-9D27A797EEA2}">
          <cx:tx>
            <cx:txData>
              <cx:f>Analysis!$N$15</cx:f>
              <cx:v>Termination Rate</cx:v>
            </cx:txData>
          </cx:tx>
          <cx:spPr>
            <a:solidFill>
              <a:srgbClr val="BC7070"/>
            </a:solidFill>
            <a:ln>
              <a:noFill/>
            </a:ln>
          </cx:spPr>
          <cx:dataLabels>
            <cx:numFmt formatCode="0%" sourceLinked="0"/>
            <cx:txPr>
              <a:bodyPr spcFirstLastPara="1" vertOverflow="ellipsis" horzOverflow="overflow" wrap="square" lIns="0" tIns="0" rIns="0" bIns="0" anchor="ctr" anchorCtr="1"/>
              <a:lstStyle/>
              <a:p>
                <a:pPr algn="ctr" rtl="0">
                  <a:defRPr sz="2000">
                    <a:solidFill>
                      <a:schemeClr val="tx1"/>
                    </a:solidFill>
                    <a:latin typeface="Segoe UI" panose="020B0502040204020203" pitchFamily="34" charset="0"/>
                    <a:ea typeface="Segoe UI" panose="020B0502040204020203" pitchFamily="34" charset="0"/>
                    <a:cs typeface="Segoe UI" panose="020B0502040204020203" pitchFamily="34" charset="0"/>
                  </a:defRPr>
                </a:pPr>
                <a:endParaRPr lang="en-US" sz="2000" b="0" i="0" u="none" strike="noStrike" baseline="0">
                  <a:solidFill>
                    <a:schemeClr val="tx1"/>
                  </a:solidFill>
                  <a:latin typeface="Segoe UI" panose="020B0502040204020203" pitchFamily="34" charset="0"/>
                  <a:cs typeface="Segoe UI" panose="020B0502040204020203" pitchFamily="34" charset="0"/>
                </a:endParaRPr>
              </a:p>
            </cx:txPr>
            <cx:visibility seriesName="0" categoryName="0" value="1"/>
            <cx:separator>, </cx:separator>
            <cx:dataLabel idx="0">
              <cx:txPr>
                <a:bodyPr spcFirstLastPara="1" vertOverflow="ellipsis" horzOverflow="overflow" wrap="square" lIns="0" tIns="0" rIns="0" bIns="0" anchor="ctr" anchorCtr="1"/>
                <a:lstStyle/>
                <a:p>
                  <a:pPr algn="ctr" rtl="0">
                    <a:defRPr>
                      <a:solidFill>
                        <a:schemeClr val="tx1"/>
                      </a:solidFill>
                    </a:defRPr>
                  </a:pPr>
                  <a:r>
                    <a:rPr lang="en-US" sz="700" b="0" i="0" u="none" strike="noStrike" baseline="0">
                      <a:solidFill>
                        <a:schemeClr val="tx1"/>
                      </a:solidFill>
                      <a:latin typeface="Calibri" panose="020F0502020204030204"/>
                    </a:rPr>
                    <a:t>16%</a:t>
                  </a:r>
                </a:p>
              </cx:txPr>
            </cx:dataLabel>
            <cx:dataLabel idx="1">
              <cx:txPr>
                <a:bodyPr spcFirstLastPara="1" vertOverflow="ellipsis" horzOverflow="overflow" wrap="square" lIns="0" tIns="0" rIns="0" bIns="0" anchor="ctr" anchorCtr="1"/>
                <a:lstStyle/>
                <a:p>
                  <a:pPr algn="ctr" rtl="0">
                    <a:defRPr>
                      <a:solidFill>
                        <a:schemeClr val="tx1"/>
                      </a:solidFill>
                    </a:defRPr>
                  </a:pPr>
                  <a:r>
                    <a:rPr lang="en-US" sz="700" b="0" i="0" u="none" strike="noStrike" baseline="0">
                      <a:solidFill>
                        <a:schemeClr val="tx1"/>
                      </a:solidFill>
                      <a:latin typeface="Calibri" panose="020F0502020204030204"/>
                    </a:rPr>
                    <a:t>18%</a:t>
                  </a:r>
                </a:p>
              </cx:txPr>
            </cx:dataLabel>
            <cx:dataLabel idx="2">
              <cx:txPr>
                <a:bodyPr spcFirstLastPara="1" vertOverflow="ellipsis" horzOverflow="overflow" wrap="square" lIns="0" tIns="0" rIns="0" bIns="0" anchor="ctr" anchorCtr="1"/>
                <a:lstStyle/>
                <a:p>
                  <a:pPr algn="ctr" rtl="0">
                    <a:defRPr>
                      <a:solidFill>
                        <a:schemeClr val="tx1"/>
                      </a:solidFill>
                    </a:defRPr>
                  </a:pPr>
                  <a:r>
                    <a:rPr lang="en-US" sz="700" b="0" i="0" u="none" strike="noStrike" baseline="0">
                      <a:solidFill>
                        <a:schemeClr val="tx1"/>
                      </a:solidFill>
                      <a:latin typeface="Calibri" panose="020F0502020204030204"/>
                    </a:rPr>
                    <a:t>17%</a:t>
                  </a:r>
                </a:p>
              </cx:txPr>
            </cx:dataLabel>
            <cx:dataLabel idx="3">
              <cx:txPr>
                <a:bodyPr spcFirstLastPara="1" vertOverflow="ellipsis" horzOverflow="overflow" wrap="square" lIns="0" tIns="0" rIns="0" bIns="0" anchor="ctr" anchorCtr="1"/>
                <a:lstStyle/>
                <a:p>
                  <a:pPr algn="ctr" rtl="0">
                    <a:defRPr>
                      <a:solidFill>
                        <a:schemeClr val="tx1"/>
                      </a:solidFill>
                    </a:defRPr>
                  </a:pPr>
                  <a:r>
                    <a:rPr lang="en-US" sz="700" b="0" i="0" u="none" strike="noStrike" baseline="0">
                      <a:solidFill>
                        <a:schemeClr val="tx1"/>
                      </a:solidFill>
                      <a:latin typeface="Calibri" panose="020F0502020204030204"/>
                    </a:rPr>
                    <a:t>15%</a:t>
                  </a:r>
                </a:p>
              </cx:txPr>
            </cx:dataLabel>
            <cx:dataLabel idx="4">
              <cx:txPr>
                <a:bodyPr spcFirstLastPara="1" vertOverflow="ellipsis" horzOverflow="overflow" wrap="square" lIns="0" tIns="0" rIns="0" bIns="0" anchor="ctr" anchorCtr="1"/>
                <a:lstStyle/>
                <a:p>
                  <a:pPr algn="ctr" rtl="0">
                    <a:defRPr>
                      <a:solidFill>
                        <a:schemeClr val="tx1"/>
                      </a:solidFill>
                    </a:defRPr>
                  </a:pPr>
                  <a:r>
                    <a:rPr lang="en-US" sz="700" b="0" i="0" u="none" strike="noStrike" baseline="0">
                      <a:solidFill>
                        <a:schemeClr val="tx1"/>
                      </a:solidFill>
                      <a:latin typeface="Calibri" panose="020F0502020204030204"/>
                    </a:rPr>
                    <a:t>18%</a:t>
                  </a:r>
                </a:p>
              </cx:txPr>
            </cx:dataLabel>
            <cx:dataLabel idx="6">
              <cx:txPr>
                <a:bodyPr spcFirstLastPara="1" vertOverflow="ellipsis" horzOverflow="overflow" wrap="square" lIns="0" tIns="0" rIns="0" bIns="0" anchor="ctr" anchorCtr="1"/>
                <a:lstStyle/>
                <a:p>
                  <a:pPr algn="ctr" rtl="0">
                    <a:defRPr>
                      <a:solidFill>
                        <a:schemeClr val="tx1"/>
                      </a:solidFill>
                    </a:defRPr>
                  </a:pPr>
                  <a:r>
                    <a:rPr lang="en-US" sz="700" b="0" i="0" u="none" strike="noStrike" baseline="0">
                      <a:solidFill>
                        <a:schemeClr val="tx1"/>
                      </a:solidFill>
                      <a:latin typeface="Calibri" panose="020F0502020204030204"/>
                    </a:rPr>
                    <a:t>16%</a:t>
                  </a:r>
                </a:p>
              </cx:txPr>
              <cx:separator>. </cx:separator>
            </cx:dataLabel>
          </cx:dataLabels>
          <cx:dataId val="0"/>
          <cx:layoutPr>
            <cx:regionLabelLayout val="bestFitOnly"/>
            <cx:geography projectionType="miller" viewedRegionType="dataOnly" cultureLanguage="en-US" cultureRegion="GB" attribution="Powered by Bing">
              <cx:geoCache provider="{E9337A44-BEBE-4D9F-B70C-5C5E7DAFC167}">
                <cx:binary>1Htrc9w20u5fcfnzoUPcia3NVh1yZnSXZSmWY39ByZJCgARJEACvv/5tWk5iKXmd3TpbdSoql8bD
K/r2dPfT0D/v53/c28c7/2pubBv+cT//+FrH6P7xww/hXj82d+FNY+59F7pf4pv7rvmh++UXc//4
w4O/m0xb/oBTRH+413c+Ps6v//VPeFr52J1393fRdO274dEv149hsDF859yfnnp199CYdmdC9OY+
oh9fn1hr2s6E168e22ji8tPiHn98/eyq169+ePmsP7z3lYWlxeEB7qXpG4Qpooyl8stP9vqV7dry
6+kkk28QzThhGXs6L3999+VdA/f/Oyv6sp67hwf/GAKI9OXz2zufrR9OnL9+dd8Nbdz0VoIKf3z9
vjXx8eHVTbyLjyC8CV3xdEHRbUK8v/ki9Q/PNf+vf744AHp4ceQb47xU2l+d+oNtrh7bNix2vGvN
3a86+q/YJ5Ocyyz9+oOe20eINxnJMinE7/Z78o0n+/y7q/pzGz2/+4Wdrv7v39JOb7Xp/qv2oYgx
QqV4MhB5bp8MvwHLQPhg9Kfx81er+XO7PN31wh5vj/+W9jhpH8xd+18MGSLfSFC2kF8jQgJkPYM0
/gZnKEu5ZE8mo7+6w1dI++sF/blVfpPkhWFOLv8Whvk+5n6bcJ5d+R8mHLAOSwkTKePPzSLlmxRl
hBBKn8wC579Fshc54H9fz58b58Xtz0T4eySYMxB5uK+XX9Xy/55ciHjDsCCY8pdZn0GIQEqhlD+h
1osQ+XeW8udm+P3OF0Fy9vFvESTPVg0V2YW516a8a/97RqH0TSaokCL7mjH+aBtBUoC3DeS2nxdx
8u+s6M9t8/udz6QEIU/+lrb5YMJ91wbz3zUOJ1Iywn9NLs9BDMpliCfJmCS/lQPfgti/taQ/t843
t74wz4f/T+b534vp3zqO3V28239pVb6pp79/9ov00EC9uPVrLvhT0HvS8MnDj6+hV0khXn5rgbaH
PMsiL/uVb256vAvxx9dJJt5AMYdJhphEQvIMnjc9fjklEeQuxqHglpnEDCL09au281FDH4XhFJdp
RhEXsAgqXr8K3bCdIvyN5EJkGZccZzLl+Lcm8aqzSwku+qvMX7+/aofmqjNtDD++5jR9/co9Xbct
ltEMAWZvtYukghEACjh/f3cNnShcjv6P4YZWFgV9OvdImHxyHctZtfAz14sk5MuM6I4Olbxxdd/b
PCpmVJGOGZt3ZYhdf+xRo1SRdZafrqugam/Hbp3ymKbzu4HQhh6hSizJu1pW/kPfUs6K0ZGyKhZl
uctHHMZzOzVZn1vFBpwPTbrSXHUDP5cVF10eJr+erGiNNG+rTu5XK4jfj6iadUGmTp2GoNyY0yzp
P8tqEfeZ1eMuZrLcl2tK2lw76KaLJWOY7VA5UXwucdS7IBt+MdFU5M04XAeLk4MIiJQ5tGUp2TGO
zI2rquXdrNN46UvcXDdVMrd7MXeJLqpsLlnesrTMcl65a8vceASP7/do7ZbjcuLyFDtvzpDOjmaD
fZLrznQH1jJe4KBrUOaEa7SbmeoPNAr8wcoa54Z4e4PwzPdS00/luLi3rFvkrl0JuRpw5U/GbqE7
jfCV5mvYsZaLfbIYns8usVdEJPaStNM1S6dQMGu9zd0s9D1X2B1R0ZHCi7Y+Q01jd4bP/fXoiQC1
Q2K6CEOgl5NuCaxtWIfzdNr3uOsulfPNL9XI5WGs6XIIzGRF6UW4xlzeM6W6HVJIFTzRfc4D/NJs
/SBpgnIvmrZwlp2OU9cUwsj2pvKBXJNZzmfEienKhLR/52r9ucJE37GOT7u1nM9sypYdG3yVc6xo
7rlL3o3d3NxYXzdFW9twiUmtiwgaKZSs33lbxctkrofCAOfxvp5XldOA58vFhGbnZob3iMFKk3kq
d+moyp/WTCRNbrMeD0XVdhIeW1V+nzqHzoju09MlHR4sXP+2HKh9J8bW6t0yK3ktDHPvMkzHfPWq
Urkr1/WSJiQWlRuTozqdu6M1GdrrFINHCz7Ec1xTerZYnDtP6AGB2190M1k/jl4ws09i1Ke00mjn
aG37nJCR7vq6no6GSpWHpB/OIJOE01Tzi3EMvchX3tq877KqyKo5OSatHes8gA/u5nRp8kElseBr
vE0Se9Bhvc7Mkh6UOKOjnPPQtz8v01BdaeLfJtHeosXLnbT0GvWp3beZuw9OiJOm6m4Xotvc4vCp
Ed4eaoPjUjQGnzE62aLdLLU8JKVyeYeiy9ch/UAHORfjItWxm8bkYsqk3KvBlbsqpR8BDMNb7Jr5
kATfFbYu2cnSB3pLeTIVcyXCrlE+zROCIaySU6E0y5XBH0eh+v0gGn9kRY9PqnC6RnMem6jzPq75
0prLVgWTQxGaJ542u2aumv00OXOop2ouaF2F60wR+85lrDwZK1DzstbkBGqi+V0z2/WojTXeOef8
0VrP/IL68XTxZDrxC1X1bkJhejfReDugJTlO+oVdThTpFgKsC3RKb9oqoVbueuRxdbWoiTTnU8cu
G5997vqO7Tlf5U8VWdyB4rbOdWbU1UIy85bpcNdSR09Y3/T5atAddyOLufZp/BQ8iJw22u28s/is
tG1zSDEDl05LW4wNtXu7aHu1AOzmega8s53vukK0y6d1kCYfFeDzOIAPmmVePsllNmXemLS/6f18
06a8z8usbd52jaYyH6Ud3FXJFDohbtLhyGEqXG7ZmOZhrboTV4+qyyHd2F3nWnkdK/GL69KpKPGM
DpPO7JCzDJk+T3jMcsfbplMFNc0wl0U3sGrIneHJAa16PWQ4NodF9zOEeOsmOw+32i4B0eNlbONp
06Z6gNyS9Pd1UnVLrmk1pPtZT5i/rX3WDXnVzdlxPWTVej5Tz9/NQHneEK8gROoJXO/Ex5H9HJDx
p3ptlpDHlbDPEbzfFGjoS12gRAmaT9yJ694mGd4plPrTDqfZab+o5BBl1ZbHqo8niyHlW20He5Ml
FRG5HxNxpGsFjivXSX90GQ37EdPmGJlS32VZlsq8yXxVFeUS6XlJPDK5oE7wfJ0GdTK6DOKDjOOY
k3lN3jmA9l/amqZTTiieLuIYwtUy4z7dCb7MPl9R68q8YgOZczqvw4dUkf6u96n5CDm5bPOpGS4C
WZu3amTyl3TWw7rTVpHrZKzHD0lt18smFScCcfvYNIQ/sFYykxtN+iEf2Gj3paTmhHXjSQNoWwSo
H5bdYn3W5FKBFvOq0tntMC7s3PJgH5IqrdRpM2Accu7M9E71lN9CHpF7N6/lYVgWnBSdEE4VqEa6
PPFmnu9rYyQFMCrVrazb8WoWfQpeuejkylQ8uByTxn+sFlVfEuvKErw4UlFg2awncujrBxr7+tpN
7c3A1iwtNLjlaY3qZodqDcHquti/XXvSqyJMIVtyHIxq9guW6YWzevrIpmV6VJnuP2WUjgcDdbjP
lWxKmc/9kpx6VI1XLQO8yUnwyT1Nl/B28W2pcpJk4XgQi/PHIpncJ1nObVYsqxpOHIpk2lWm6pdc
iqb60GeG0jzrSLyuqBpsnsykv+TR2ROIOVMdDTh1S7HQuc9h5XJPhE8/KhkV3bcmrecdGhN2NFhq
rpV06VFPFlG0w9BWeZ/R6gjgucpyhsamIDUW58sU+1OkI99xR9PdMg5hZzE4nLBuLebM032fsr7g
FY57pltJcxTcOzSEuAvQiZzbZByaXKgu7mZRuZMgqG9zGHX4j7WvoshNOQRUDHPofq4X7Np9pHLp
c1f16yOHAupCpZPbEcw/01LL90K3zV1Xhu5AtB3tDiBeNfky1l1STLIGRGTzkp4YkYoLuVLxaWTe
HjvtlrLAJVvbfCEL+Swmr8+iQuRWRq1NnjVkpnnvx5C3He6Oy2yG/9brUGfHFdHLdVarfixmrNHd
KEdcuJa5TyVV8R2TUbZFNeP047BCAbkv02kAX0rDkGetQA+yx321Vw0vk9Osq9TPRsb2/bJGHg6k
1fPZEIblaKySRO9WH/qiEaQ+qcr6Kl0H83PfistyGXedbsZizJL9lA26aJco39Eo08tB0HJXykaY
HZMOv+UWasMMleKo51BY5MyP9LMUK+Y57Vx529JFLHnVTDTJUULQUqBg0iNpy/IyRLzuJ7yqE1zZ
8WilLO5WR+xhSNPhHCV6zwffPOoKD74wAxePvDJe52No9a7m0b8vmVCfOe3UYexSUudgzTUUztPh
QuO5PimhzAq5Uix1ufFlRfOyptWDS+XY5n775RJtAVrIdNGpXn+warY/GZbqo9SwBPoDNZx7N8sK
HJxnZ7VvZFGmUCM2U3marU0SDq3vh+PMyF7nLS7rn0MmkM+1mkada8Oi2juH+b5X63pWJ8idTpyi
c5DQnmNqzL1aTTw0JsbjxvXjoZSkPeltSXa4Xj+4ZZ6GAmHk70rSiyvS98kjSo2HRhhav6996bPm
6r5ziwcI/zqE++3rv37qGvj35Z7fD24zvN+/AS/yNPz77lVHj93GH4eXF22r+e1Zv4+gts70t6W+
6HWfxoW/NoX/yclnXfIzjvNXgmrrITEFPu9/75FfUKW/d9df7vvaJnPoagUhHLpgwiWiKdBQT20y
EtALI4DlDOYeDLhFaKC/dskCvSGMCsIJMPCY/dYio+yNJJgBoQW9LYLuW/wnLTKBmcs3HfL2RoRT
yREBlJQkw7CAbztkiyrfoqlmjxlScZB77Cg0WkXqRrPeMja4+o4mnoEX90uAzizimem5SDqVfi5b
T1tIfxBI4lRqtgy7WiZtfzzJxoYLyxqXLHlXz8x9ZnWsZuhPOLcVKUohKHqEVnMZrq2ehYVygjl1
TxrS88uSm96RvEEmwFKoY755q1Eap3ZXWuZrqMYn1jTnSCw9LLlsGrSc4Ya01S9JGDu45xuT/gmP
sLEEv7MIUFKnElPJON2mi6Au8IhvdSRQYwbNdfaopq6t+uMIZSk9tnQMXhyvoYxmKlbjrPnFplDM
q8P3X4/wy/cLQTbqmWQELAWLef7+tSJZ4Ck3DxWqSW2K2BFGdC4lTvrq4KHl83HndSypzhOarK69
mihZAi4QXflETiPXbajzruuhRruULOvh3PcXCS78rY5Euk0jgLYhHFFgW8WLNc7aJFh7kjzwxI8p
3pWrKEV/sBmNJM1bHzn/VLNUxSdcehpP/7VttvdSIHcwZimWGfTyz3XjhqUTXUKyh3IBn+P5mDob
ftZU4bbMp8oM5m2rYAcD9Bu6w5B0vi+2/IPYwGABk4YlhbklxNDz15dsNAnUoeQhEdC4kYJNKWd3
EEhJPOlWI+ylSVCHLkjdL8NNHdJ01XnQxoJSvr8SQITnBmCY04yxjDMO2iAvFBG5SaulbtW9kmvL
/FHXu0Yt+0Q1QS5HS+ZnsMr3X/lH4TORceC0oNJPifzCvn3Drmmhla2W1D9QPkGUHxbEV1QfmJ+g
Qt6bTFH+yQ+g9T4PwPrxT126jF7uR9OlbvoLR0AvkAymZDKlECUQqEA6kmzjAr9ZTSnXCgqOmHzW
BniZ5HiOeguIZu407JEYpoqutDBNgKounyUmsCpmoAO7aRyvlqJNkG9vZKMb3+561nl83YymDZ+/
r7MNT7/BEoEQgVFRShkSgOGEv8CSYVKZT/t1/jz76MEJ0qFOQVnpPBGW5LMnY3LjcN1vQROnbvsw
rhz+U2WhjXrlJIXdEpRQgLbnygJWKMQl8O5za1kCGF4BegGvOS5pXNgZUQxwP5SDr++airWAqN41
HrFjaA2h18p7DWi7If+i4a7WrHY8o3PtgAX7vrrQSx9Dm5IE5iLD2xx0m759a9WZTK2TwA5+Dgrz
pNlXMTg7XPVAj7i2mPqlh8UlohnhXLf0TbfssnpdkpvJOXUSJBBnZdGsa7qcNbpvo8pboJ1VLAaW
JvaaN7JcmwITOQMk4qRaUHuartLCU2ujpr7/izBFwHs/cwDMEexSkTxFhHEGzvpcIPDMth/b0X0S
rGMVK1wK1G0PJeggpS/QKhKAdrU8oacdKJwbvsCJQyqDU/MUCe8Pw0T+OqDpSxTHUG1ICCSEgNQH
IHnhFvVch0bpzn1yHqKo35NQZ/QCI02WMwJtAahDqtGut42el0UAr+qnXhcA+BO/LvtVQUXc0Gq9
9ckQ+GVm+FYgzHRsrDyqB7aZpwtEggsto2DjtfNVvd6ultdTnacW2BFcGNA+GKhrpYaDBGrV9TZr
5hlsR4C8h4+wpmXMdo4FEg5cQLeGi3ouDRQY/ZfXy6xMlgk607mCR3RQPMDKTdJutUF0rKnv5sDb
3h3k6NF4Q0m3xnPva+VzaxuPmwJIv2Y+Likk149t1ip6O6YjAicTQERUv4x920GJ8n1nfwnhoH3o
AwVM9qngjKAXrkHU0pZIOvtpRU3wZQ49nHAhn7qqsydk6CcAiu+/8SUaYQFYhBHkbQRlzh/eGHwa
9NSQ6SNZgbtixTTQDf5wEDUkbz72jH9SFVnBCSc8xFBeALciwE+/v4ytnH0WFERwjgUkLoZTTKFK
fh4UKxmHPpG8uW1o20SSR6DSkseu18BDnuk6tGjvlejM1RiyEhDHadbBACSLeOxymM5PdswjLvsz
qzJ+M8OQAUiRMCE+XscsSU3Rs3XuzsCJUp0DUauMy6niaAt2nYIfdqOG6uJEVXXcIn+kjLzFkO/d
kpPak3k8+r7EL3ENNm9kKZQbIDVIS6AneC5xzZVupz6I9+PQplDEMu8xFLHjuvkthSKLHms0zeC2
cy2hqcvL+KWyTbjbXJoM1YTVjZr55tK4N2vjj43DZIPIfg0pOvR2dMEcrWypIerU1Gw1NVqyBqJT
oB7C6Psi4RfIlkEFlEHaBFQDCyK0DRe/heqetM3aVS1+n0Ug3NwhunJbQEzIsIXulzjGabrA2pSe
txAHrNwgxbseEk2iEZTxaGbboa6vQ31nZSXosQHmFA71y9TxS9XPcBUwepuIS9kAaVEnwpODy/xI
YBAG+QLE/QvRXnQAIJpEwElCG52lDLaAvhAtzjUSduiW96QcN6SKvgfXWu1quvuYZjUGHgfGheut
wO2WH5ukQ2CQmTe2XPZrw1EsD5Ikw/QeqlQP6phERcD7yLgCmrQmkeBiMHNwG7oNAJvHBrsJYC1C
RQIvNFGl8A16LASqaEoKqohRaJiDMDtUEBJa4gq+Pelng8Ia9pH91thePdUo305TX8RoBuUCVFcC
M6AnZPqHUhdNK+UL75OfxkZ0gA5P5S3WQE3VBXSWumz/ChZepKPtlZRAYZ9CWkphuvsiHaVVByUk
zPd+CgMCD4lLjOBQkPtBP7RyFMYOakq6GchZSxZQuB1VCyULgB5oafKzjVeCh0xVByBYMwADCMjx
2sMWOMgATQKBH+cWEtVXs5X91IIqZ5u1ECsQRZs5ynreDJFUBsGHXCo5Xqdd08FKWF1DbgKiaetT
v69tKslzTAThtyQAIIEQhSroZWcD5WBIynReftJ64VbBzLImrlBTqqpLjlfql32vYXKY5RJjWenc
+970p6kF+pzlDqqd5MyXTUIvVKMFKfqpm8v71Nj0eFID5btatJ19gAH56q+bjjewhXtFdnpLR5TO
6y6rgDx3RQ/1YxgO08Sy8dL3Ws1dzpu0Qeck9Qgmt62XCPjGOHiVw7iiX6tct6Onc1HO9QjBMK5+
Wmw+J6yi1UFiNNAbbuNCyyKd0TANR05OGimo31QZT6IWUJkVYrXTukJbC67oTuZ6UUPeB1fxwygF
kF+sSeb1p4l32NzCALNUO0IjRsUC/SnMUngZAwz9DJ7qomS2PIZtDHHXwyhnPVOyTdMjNCGND2US
Mp3uXd019P3CxrJO3ssuneef5jiTeJGE2CbXkDHE8MA85/79Ksay7XLXdUiHd3JebX2kDLAbh7Wj
WdPlsu4I1oXwa+izz6ipsvZBY9eN88ZJLv2jHOI0pUVtp4Cq46janmU76AOY5UeqSWp+Cbstkro+
GrnDwepHnbUkgpZnRIDivlhJN4JLr8gHp9/B/pvI030LMzYnTgapjLbnLZvrvtxXYxmn8XxiqjTm
kHS0M/yaRe+7E15RXWYH8BUOvKgb1xTSug2ZmWReJpT3caeVX6vlZCpDos3RZBrINkUtJwoAOzoz
sJ+7ZOAsnIBzTIkqYCYYgF8YHFRdMo8w/Zv5W6DnBXzEp4OJMRbOwTZgCq9bYbTYf16HXuLxtOLe
lfgYzUkiRLFUrB7E0dxWqLE5o+OWF1OWGBCnJAySyt2sFth6VFRMS1a+XSY3OXFVqaSa7EHUJMHu
pB4WmY1veUWYkXkv5cZJCB+Zrm9FqVSynlFqA2gqWXqA7AtA7V6zs4QoL+w5zPkMsldVNVWZ2sOc
dQrlvjOIwNoBsrYlLWNiU7xPS72Yfpe6uvLZro1pwtqfcYlbeF9TWSnfD2XW94WHPhg0i7PBQAYp
ENfbQ2D9ULLkfS+3mp7qANIXTqOW8EOlp01jxMYaPrqgY3LTNmKDfDrGMhOFnGIHDrC2UG8cRekb
uM49iaojW0F9fSXgB3JJUPA2q2HqctMis5kHOaox+4DsvOm5pbCPJe6SIYEdIcdJW2eaPvY9NDT9
wRsDlVYxZWgRfWEyzYYELEiHfriNVTuYFvSV6LU7grEcRfNFVoltyQYs7dYbDp4FbyBwqv+sknlz
MO6TzfJsSeCYhZkBHBtHBJdCis36CdYwwqY1kPGrPN4T0n8Gwk3DMTa7jt/UjCpJCjpJIIByJzQC
XXz1HrUGCY8UVbIJp+LyRRkDeI2HTSpfalzJVrZ9I4HVFwR48+Tmq6qTp8t/VfLTdcAU4PpCwIgf
FoDaRI+fawOTQX9kWrKA0D1e4S9ncpgrlCa9gQa87GTOngzVrWMEV4POe/DlSYvkotg2FxsX/lY2
QwdaGnFj4RLsgGPzBdAcapR5nS5b0Vs2DMZ4hRUwX/gsnzTYOYggwLUnmTQ20KMVrmv5hI6XIdu6
8/TJtE/uwVVtQT+cwrQk3TNhN+Fnvmjw0xL57TWaag4Hl65PhX6/JoYO8RQkJZt6nxxpHRYYLu9B
yO0pMDcNcB9sZCbgXSHqbelPCk3WaYUvnSUdhX08KWvr6mSF7WKzOypTYLTS/WSGDmJaVuXGfIQJ
7GtGgfvPiJctuE9gULGC8H6EYvdtAC57eyCG7Tq+gAlrBh+2TbdwaFa2rb8deKmn94MtbWkObZnB
c3VPUEmO67AIFM/Ik6+YKsgojr6qXFajh+XMhtTwEMgAHby8cqaGPD+ifuXpe6jcqmzcuT6JrSnS
UCp4Oat0By1TtA64TQuEAVA2YCY9nIiu3MJ5gPwKx+pl4FV2qKFYnJdT2O5i5+440i5tmsJKapsx
V6EE2hBJNMD1OvYBPqBoZPay6Qf4vTQTkGiw9QkBVdQDl28vxzoqIAUmX8HbYf7cjbe8VTN0AWpZ
N9+fJEB5dYC5LAaEyTwM+LO9bSDFNvs5aZUMJ0xCqpo/pnyuAG9K23V1ffyVTq6i1b46DNpCv3u/
0EAJOXaVBnUckS8xA7t0LCgsqKlW6y3RWTfF9z2Z9MSP45PosywDqIjAyLwGiepyCrBfZE0RoFz0
dFMfmt3mNcBXbS7+xJ9moZ5AA2jAm7zRGAwfHhwcru8NUKFJbuwKvLKkuG5lDpTFwpsL4pCHK/iC
th52ZEMAv3oiWVbErFeHoe29wiel6ld4xvpEvSloy4E17BmtgS9VqIbWt2mgd2qLaIGYYGdNzbd4
inQyQMKXdRYBKglXC+S8sADSVAfo9TblDYZsVAEeshq4+Mq2JdzuFwtSfpygPFPJ6aSC9+ZSkmoj
KbsB0t2FqBXh8R0FGmtR+1lVyaIPfHLMhh1QF4jTXAAJxD/RkiBoySEZSjD+mlDYqHWArShb2miY
2tzNY4/A+Z40WcUOmGhiUkPG02lljRLvYJg8JTceimlgFVbXS/4J8Bb8C4b+K2igoukmg3JtAuAP
7eXGUlkD9SpU1rLpYGsAl7C5BX2ms+X2kvPeLQo2/3QhJr9MBnYwqj1kNGJZHizw30mRWST8LTCS
Ux1/Ssu+KstCMZjxz9eTgNqmf5CjGXv8MagMqIkjXw8jjFMTvIb6dqUDpl0+QHaYodlHqIOaUggm
BzSAlzeVxMUIBxMx5mKCydS8+yrJky17VwFBXMDfJy2bWF/gxv4PcW/WFbeS/Wl/Iv2XhtB0Kykz
gQSMAVPGN1rY+GgIDaHQrE/fj4zrrWOqXrur+6Jv7LWOIZWSInbs/ZtONe31L1yzvZrQ/e+bF0Hd
/hPND/Q+Le39v7mWafATa7buP5g6oBP1gcl95zaKKlVs5YxuMb3dhtVSB9hsf9+VYb3/y88lS09J
JQpdyB4ogB94+F5OjSzWC0IsP7JsbQZ3Y+5ncxvNJmLSLwLdRWhfzl2z7/LM2HY4sIcn4i9BWzZc
dpvJ+hYm/MMtuOX+zWUB0/jl54VcHXKkdSwV4+FtYmuKcvNlVDZqFB/lW8GSb0BjF1g7GG1U3Q5C
9trTQiR1VndtGuWdNxoPIxQ+9zzMsHjTVWFnexuXi4Vr+FO1f63xx4YzWsk5EqF53Te5sneaMWnm
ZV+TfrrZsojQhTV1fciRqrF63x4IOPBe9CQuSz5X9JZRnnPbqfzgD8DXu4EeLIf6wAq2KW6e9W+w
MgoSmlOp7Ie8bT2+tZ9lC7sBRVt12xli30FIDvfdNRXd/t3/MN39Otvtl/d24sRE/m5x/XeDrR4R
2c69D1T1VhpLMGC+BXMAO+n3l3oHoLObTOx2XAvIij+9faz/Gy0yB7ILUlrJf64RVDfo5zqVCvEB
wfS+ukMv31/qWJS84VZowSv7WRx//11+hRBc02T9oBXn5qHDWef2r98lnRwb+LbMHkJYNe9L4SIL
6Y49ggjnsLW0zn96zv9+QRuBI4Q7GnTAxd3/8febl2gMrao20/tuaTgoMsmJf+mvkjL3c2f//gat
d4Jz7hDs1nR9y8bFCB317oJLVYoM8SBD1lvFmPNtB+1Xz1ld97iIPpiOpUo3/XGcnbVM6rHZ67mD
2O7B6BG4GH9A5axfVzrPnFEqCDm8/NAVQHTvgMY1NI3ZX53uvnrbVDN9HXt8GWVKXS+CqeAV5GJc
2Zmhw+FAa2Hk+xcpldONWzx1TPZHt3Za14wWSssaU+o7fpz9kVq3xerYThfPb3yWeiuzv3+s718j
L06YjunCmFiWFbxnWTl3u8FejOk27+VembYfjZDq3Wb8uBrBKLBJ/+9DXfgWuJ6LL+GHL8XzvHfP
zF/oRuzAHG9/HntLlndlZLZU1jbSPSan/+56QP4Wckk2BlYYXBHvyoEzpyDRU1Hevh1LNMn72/Al
XoBDgx6aW/79BfcP/BcLCT4bQj8JdiB6FAGi+Q7PnNdtKfTmygu/MbR0Y79G5PXF02yYP23Bf78U
ry6AwQsEk77//t7q1K7XMfOyi7dWZHJBR1hHdlfz1+/v6h23xqej0Agh43dDUehRWX/d7o055Gm5
qPCbWQJT/9xWtif3VlE79T5OzsHU1LFZC237EZpvpsCoohXt48FpFv9TOZsUwT98rzeJyN8eOBgm
jyBEuGM6lLbgPY1pmvBFfoHgWG+2mfcH2112lcRoCnts/+q3BqI9bvsMzBdRbboxxUaDmw1WfaaL
wD2DulgqECkkYWAi5l2dulnWXqz0LC4WhqWQ1rLGqQ0V9tx3KK2zgy5t0XSHuho3e4jN1vSwCgTa
BQK8dhardby78I1nRLk2Gc6HtKmtbrmRWT6FSHnGySsssJoSCckFA5Bf1ElllIol8rNx8g1+LY/k
W7vD5BBwiHk/yuvbCCR/PM05r22OFEbWvT2ZJ9ug0W7tgPmlsUceN62fN/q3Tl/tTabx1nMpSFve
m6kCaysi2Q+1tUVNr8OmSJAzV0it/wnFdBznefSzwfrR2cH4zTzfrQv25sLvJqe7ZOaRnn1QCKuN
h1oy7UxXJixKkcXVUvfMefAMVVl9cmjHQ+fWQ9Mo1GXpmcYOUvSTBv9FJb3Ph+G89k6X5HKsgYNB
hnzYj6jMhwA5uDG22WzWUUcagWvfhV2IFeSQdRSd7tFdw2lrH+FBdqaN3tS0vdt26CE3HgsFCp4l
rHNkDsdcd5ZVxrVFM/zXykjcB1eut8z2FwtR6RDcinpO1ccmDEtpH8qmN0wmdJM5bogxYsHxH5p2
5d0m82Jveo1MA8RkimkZLRdJr0DFfy3Dfui3CJp8Lpjyw0DD1xa52Z+EWQ3zV8+s5ZonqWAQQCjr
N7X+3IAIGahJ36jAnzWyg6fPvOug5jwpj01eeRhPfvZ/APJ7/7o2w34Yvi2N6keX2viVZJTUIUod
7FLa9GpsNX3W+nwNW+IYmqUxhY8cLm3wgCIfw0dduHiT8iybH9y1cMtkLeb0VIjJuShMZ7us9TJd
gLC097727HgJ3fzWL4bKBMue9GPKor4Qmdv2EbsPZw7Og8+ZWbRJM5pmE6W5xsICAhvPduOeA2V+
aSXbsZmVd+3NhUp8kee8XdPQx9JfxKFsi/HDVlaDeWBaGA7BauIxkr1Xf8vV+GBbQp21MLJzPfXI
knugcQQy2cXUjmGSh3Pw0Vd5h95AFa9F36VJlaODX0XTJG4adshIbXwEaQM73ShX8NHB2sSibPzj
zEdeBsyJX/XSjif0GOlrF8rqJBerwjcSlu4xL832QQk4g6gCOupxn7TZp3nZgpfKaFwghrF+nAO7
OJj2YF4JM0SB3BqGcy2AD4966JvvPbrmj4CaBTqqwQlfLSgo5ixLWfeTXebFUa2NcbD6erjvJwEQ
QilI+nUZr9CXrzJy6zmIUz9M8+BzMdnheokyYvzW26K0Du2oBsavos7XaCIf4nswuH6dGKmhr+oQ
mUQirKH8uEyOZH6r27PbD1YXo29vX8yyV9eLL8xz71n7CsXCB7ebTfPVQpt9Y/pyugSVN64K6eR2
ElD9Xq15xkmybYGVM84r43lW3fy9M4wltgtre+n7srVROihkjdvWs3LzSqFut1o9Jmqb5XLljVmX
RaalitvV8inEjHrxNDuVc4XlsVJXeun00VYjXqKqXiIQ6CdU+d/MMU1vhcX2mfpxSIA8zSLKlnry
E3dtnYPwh+ZW5UI/r2qhV8RjNWR9NEq0GRKLWYaE2hgd8QJj3kaOXTWnFgAjss16+LhYjfzY5+sg
YzkM2acuX7vPelG1HXXLuMSppVUZlXw/mOAALJCNt+RbLJZgvgux7eF52qbypazVFkE+1U8k7CB+
V5P1MYTcuFS2DuJRm+mVKBrx0gfecl3CQ0zQIWLkoukQpaPRMSmP2bUXGG0RVZYMX7RBs5UE9I0l
Bsy+u/NmTx4p9J4Xh8XmXwxWm9+hH0JzMuf6k9026jSNi3XCc+a9aCf9NDO/f9q6egtOnRJIxrs6
+77yQE754I/jgfZ0fRh06KaRFh1MssyGyMyn6dILpTp19MdWlPl9+ClshvCrsyjnsdRp+3Xapu37
yAJPJr+1bwSCh5PJSZF0Szc80PcakTs307Whe/llM9vm5FRWimIMmPs2X03BWba7Jc2yCMCpXOld
EBeQxqpvypPE5fcJzZnD95/sK8tsnGPpOf0zeGF3Fza5vrDWKnyoa72ds77sDotPyWU8r7F8CXO4
0qOY75o+1Y86CMQ3R04UB7tbp1ux1mwesLYPljOM50X782UxL04LnhQ0p9SrcVJ2HspP4JjwcjN0
ep1S3j5udpB/CoB0nrstGB458LEAGdq/2SxjQFvlFccqTN1rmHfLiYc6rJJgWxuH9a6b45YZ7Z2E
GrjLllZ1MYoV86jnsntWwygyhv5tu9ahGM8IqCSoRd0+Zs4W1tTsesEDgonBgouMJ7WJD8GUOTAG
2ng1Uhtt3PXqiq0I47Ve6METfwRqD66l60z+cDBbLashqkKVXs+Gyu5Af6pbQ6zNUzXoF34nA4Au
rKe+poMpR7+8RZqPLNRVVnEVtsr+MhrpOMeYZMwbJEjjp8Kepu6U25Uj4jC38BCmrQ6OoVk34VWd
ByqBXxZbNMHDJ0G41X5UbkM4RbWTNretgQ7hvBqdz7P2zHnQ1104QUBZi7bmy0Z09QesHMZHvwkL
FXuLzttDHip9X2bFVB+gotf8XBeyLRJDNy5KzTS1jJOPN2q7X4NGj/lpbz3MJOyWtmolT62dM3kl
wQp0FVs+nUvs1mM63YDilH3sjFb2OPvYdOPWrLxrZISphb+PFvE8ABAMT27BVKqpI1oNrkfjlDXI
nS6mwfOvXHsxm/Jxc9bUnjBId2Y4XtkUO/MyEDAVp65aG53kU++OD6GRyRJlUFZhL9JGmlUyNkS4
PBQOap7IzjGWtqtlbKfZY9qNTbyN5vUclksT2xp+4Wb37cwJwr0taUHcrvDtFLFn+fJqMNalLz9U
q+GFm8Pjb8wF/5Np13JXjylMgh+GQZTBkKxe6eE9bca+ZT8E0K4xLka7PghrrPJrmcMaR3UD/Bxv
w9I1kVOvEFL+WMqLphBue8hmd76RBfBtUi7FcuFkwgoSLzBzH6iu1NalzLSCJh1dzCr2DCvvDTaO
XDdc/LguU9HjfJMOECFY4pOlDP06hbQmjlarfWpbrD2HbMrt0Y5p4XKjjdEMIJGbIz/37ldDtD6N
2RisRRVTSQd+oDWNYim+UYS6wDtg88Y7k3XWEh5k7Vt+flD20rrujWVM3vgJkrlOL8ouEC/ZNH3Z
tjz7lOV4gkLllhFjQv0wozk5pEGK4ZLDw6RIeBpazt8wudrVrXaK8TjlOoxVpzYV+chHVVTXbv2g
m8pLtPbWaMTxRX2dhvrbkKXb0W8r6MVsSW9gPnGqWUs/d8nGYSPuwj53HnyETTopJjAo1gMLJkKn
N79arZIfVdf0waH3/ey6bzE2jl0/ZAeclFN6CZqd+ZFRLyFWvbJL7KbDn9ul7kMjTeuATao9y9Q1
bmy5iLOtIFOxYUGqh4xFiW2nhI+N/njaFtuuItPnEE4w9XT9QVlee4uucR4ulZ7TKOxnc4k7iWlf
eP2kohDPP9pWhJrjZe9xc4cV8P1hS3XxmsLHd6cS3i/RbMo52lapbznlOfwLT2I6L+kv+ArpPadO
cRxJTYjHRuVPZZFZX0AElyNiovDUmmF99JVf3uEx1Dhdvfyz2dSfqhKFWsbgdvTttHxuZ3toI9dp
22fHTPXVaDvpEqV6KYO4ALS9SpXNTWcmyHuxTDFDuPOhZCzBkm4V32Tu+F9kmlmfpeXM1xOMcuKq
rr10gLKfIAVsude0RUVOaXY3Xpo69K0Ux30Rim9C7kP62tT7qb3Y/dcWw1dxqLwCghaQu/UuG7cp
2rjH9jjAgW0tIKY/l1bsVNSRyDOK0r2pVG9/zfN8kJFd8R2isvLzIJZ8bgwsx5rIV+Ve1t5o+wkj
/FRpei2ZXdUYHf+hmNryWCrHMb9w8M46Co1gni6MQXrJoErjouhc+9OuZ8B2O8kxKlZDfXDdpfw6
ToHieGDyPLZjikqrTV3nGkpRn9WK2CXSGS3N9dKP6qu0h6WIe+DPKSqmavk2DCt7hU3JnDYq0NXX
CTZtimAKp0NTTs4V4DmOybnACnqxy1m/C6St6bH28+EsVua3yKAdGZIq7Qz3YHQ1WmRzm9ynoa+q
Z19NSyx7BwujaXQ452bfeoD1C0LUSvRwkTfMeXWaaap2r3AzH5Yuz3FGLiGtJ+oSo7118tky4hGf
LH7v2nTVQasJ5wNKGRZRLPI6L4XENDZ5UDy1jEtJk6YP+xg7xenaFTY9tdOk2+emHxv5wW6tGZP6
1Kf44li87aZibY1ZtZ4M0y4b8cEbnTSIpNUVzkuFnNVo4skIljI9QuTJxbyReeu1Ycy0vQgVjVte
92Psc+CSeZDDqwVVNKIyF2vSTGtay/MapEA6cT8uoaXuqgnUyokW5OfheNSj6orPGa68Nktmtgr0
Di4hp9HRtHStNxwzerXmcsxHo/6r7/plcg85uqy6ObgdHOBDatpwQieFgGtoEtzuhlnelSOWWvdJ
GMi4xhKFNdzEhPye2/9eG6Fv8hz7slmTUOWL+9nVrp0/vIHIhtqJkKEKd8jWttJFnUke2iUF6Bh2
foZ9uPmvmDHNxTuh997Yb53Vh8XziOfcwAUYAMAZTLZpOXscEZRjfPc5gEJwPdBQLrdmGZqriMes
xw182mDdeFsceWVbfnWCsZnqxK2GcW3OzsjtbRHRkHiUY8Q4Tp0+OIOLC/3gIaAtnCtzHLu1RR9V
DPQ4zA5Zd1QqKKnHxtAmEnXUjY3IjNZdhVTMFVt9PwTiVAx+vWLoz8UEwlvESL3GahaHrFlEUR3U
jBIoBDto2uB6o/ULDqlReSns3ISbd4ws0YXi4K+bI07wkfWTCsbqk4HqZ4jsFlNcJEb2zgEVTP1q
4gzfYI/MXMtD6/Vhnkwa/cwSbXYHKbp54/pD/X8VFtl0B4g7XYBPF9ctLvFY2t54U1rrWh+UUyMi
m0IIamVUD2W4zP4lGQybHzmNWkW0NLNsTnowUVcuAS5rTEOTfFWbmUpKq6jTyOMcHZPB2db7vjDm
hQbBqA50oEyIaalc96Q9MdRJWgfLV2NLl1VFezqKhTG3kG5CFmrzTZNMpaO+nBgNms2YmEZ0aeUH
2gmNxTp35fSaGZiWjZiO2m7iTebZEf/YhC+/Hq0A0ZDdYeZNTdG2B7Ga/YXVt/4zRmMBYOmndtbG
AIqFy4Tqr/1tHXjmmNimOw6fkWQg54i0Qv0XozXpJhoky0bvBLh1mzF515Ho6MNvFojAJZod6R98
6VVXBnZmJPaji+kDzZ+qkZTYK07roHFDqDJjyE/4KXgx/pIZkYPm76JTVVfGI4DZ1w0hBWsjDT+O
htlyn5s6epZa7lZediLCNAgPJZqP7waiKsDDUmXXBmW4/8JwOecf/bLWe9fl2MUFHYx3pcn2Kb5S
Ip315EyivG9nJ71Bvpm9ZtriyQfztiCj2w3octuKhQgGc/4ULO54N2vicm4V9jpYa79uqaZ+jYlC
uuG9BXzoJ2HZzpcWoEWRzGh2/jE7An+jK3tx0QiyDbpZuw9dmrXHwW7Mz57uLczv6CNzXW04B/pt
JZ3HXW/xetpFYo/9hNmsahDuhwXe7MvMIwkECfuGTDVL54WvG1a7ZINpGN+2v9pHmCv4X9PB8Jhk
kzNReg18GEU0KB/Zo5P1eIezZu1vnFGN15ltTUFiupnyjwg01OO8+ANq6KHhLlEp+F+EzgMCB2jA
P3TG3vH2gQiaiJ56LSJPpiEyGdkVecKBXqIIAy6522oQAJJXlPIOckL4lzhmXRy2buF3MheZH3KW
WiWTo/6a+7w52Gm/xPPgrs8+1WI6L0OjVVJ1U3Dfu3oYuZyLF99Aa3Tl1HZ741SpfQ7ySvrIl1Jy
XHBPh2d85vbXtSrk1WKo/g4NYRmjTbNfcOuMDfyHH65x4fYk4fizKNZknNeyjwhtwDlNsE9QUX+1
U51Ly17d4+DN7pOR5mq5BbmSDmBAW69RpWrrmYCebI1qBCK3LcoX8+DP7spQENq4LbrUdOtDbZX5
o3QXPZOpwvk80Z8nuaM7cpBgzD7MzgwM7dhtehtUtfO5Q/1BfsNYPTt93X7WQ9tGOSkd9z5KTwRc
2cSSr/RzZsxEQMh+MWKDzuNGj9iOenCXL002Gpcaf3uV6EL6H4ZxaK8GwlJiJnJ5DS7gXxipGTyB
GBc+yyDzvip7cw6LMPv7Sa/2pezbwY7LKZj3bs2skfQ0QDx+3wcXPQk3XrKFBo1TXYTLqXHtqbrH
xVskGnAr0Sx1EXeOOx5oX6xzs7Y5msXZ+pyn6/I5TAcrUv1oYul05aEOqvQv5M5mIlwxfApo90+W
SK2vLcr4zya/4pICwYPDivAZL1BwsyA+OKlpYNcF4wvC6eFOjeaaRsHQmhb7YLsLM0PS0ViiPnEe
EMgwBr2TBD6iGX77eu5s/Y8SsCMJFgaVjjiwLVpyq30ygko8lDlBXLEA1b9UqrGg6FCASsf5to6g
//ogsft3+isHlKynBG4ed9VnJtq2Vvda9K1wPwxl3lHle9KD0UzpDl824oVlLesOrgEitP0gViQ+
62m28ZDYidOay5BfmmNel9slAvN1+JQWy+x+cxvRyouyDepBxKnQ5mAkwUSekKZ4SVQ2cG3oNsrQ
KjwzQRBobbSNgbkWsZaeNpfLcV1AMUmGWtyjEM0cfPGaZqCodEpWS0Udc3PTTejz0E8kxuplGUIb
gfYLmTRtPGqvFY82mwZ5vXCRqOaq/W52xkr8EEQrAsJDr+ZV5jCpRSZRMaks3cXtrMEOGiQriRbr
Pk5OMDDCFM7iaf3UBnM6lQkEccDch5WpWMrbsmz7sU362Qs862AqZ+y7r6PcJmuN+BRVrPHcClqy
aFM5leEixb5ZhjGI9X4nwsvMsDrl2TL53T9GI9tsNyrSQPJvaPR9bzkbQ8/AfC7XnkC1eDHDwJ+O
v6fnfmWXYQ19eHq8s0QVQtLByfzKGhbuijUpK/xX2ard21S/CT9qGVa8cKOFlvoDUfkrJ79fERs3
ZOXuHYby3SMG/i5LAJwLBhO/xPf67YrTm6rGcRsNNd/7uSDPYpjMxcDyUZSQgm+3/F+lOfz/hTD8
PYPh/yry4f9dmsMvoY9/T3PgPQc87P9PC7DnRfySefi35Mh/ZTn8/K1/hh56/0MgMgkM7m6FgUmH
Zf5n6KH9P+QpeBC97Njdw8c//TP00P8ftCF42yz+BSLc4WtA2/7MQ8T9QfQ1fktyl1Ds/DeJDlzi
b9Q+qxhh124bYU1jWPLeK1BQpTD9u7l3DrNW48a0ljvXavTFtq5yQ27Zu38QL/ynC0LvE7FouSbb
/N1ilty1Qg+Na9gFr7WmGc9ZOC53HtlzF9naW38QNP26Xd9uEO8yzws+HcfZO3EGsYmoujE2nv02
917KkAs4ZWk99njxT3979//B8rTv/H+x9j8uxavmXbuuh4rq/T7V+Zxno7TEGYbbfSn8Ul+4A0kP
1ObMuh22LXzyZWnd6tRd7n9/6f9wl6wkl9UQmJh/3ksZ5k7ixSbp7dzbpbgks86yIzwFAaN5hoDh
9xd7J5z4caOsQIugTtzJZIK8e4cAy33tL4U4A+lwIV8xk0ZM21URT4NfZlHjlCq/wj/ZQxxr0N/P
wmoJDFyqwohNuwn/KwXO/oU8tFQobwLLx6n+PpaEMYluPkvFOZhxhMZh3RUnAAX++D+7loUd37FY
wiycdwsqKx2zytdV4HCeca8Io3/1h3q5H0tbPf/+Qe/P8dcFhe9bYCfcQ70D07V/LfzFoLThtaM4
T2n+V2/34WG0a+MPb/Pflw4X8WwSYvibKvXuZZpTCYloV+K80Reey4DjPwpImMRcLo3iD0fZO8Xb
25siPMbixEdhiIzp11sic9DCtGo559IuCChzJq5ppQacS4U96TnopPuCZoxNSvN5v8IeX4LvOn8K
NHhvPt1vVlD2zH2rCvv9gknxbqapJ8V5wRR85cjGQseWhsG1wkYXm2BfCGOlrT1iEcfVSn5sXnf3
p1JB9MXvX/N/egOCZplkEt40zOavz0RWhC7WUrF5MS3cmyY48dyM7Vko0i/++0t5HmpWy+dosd+v
qEUFutWoOM8FVMQ9rh+2rFEtlPrA4038/mK/lnrKN8bJ0PRDwcni//vyVfnQVl2njKt0xXERGRBI
z8SpqudtDpa7iQE1+MNatn4twfslMUiT8uLtkQkCAeCvj1JJJM/wQeEV6HdxYog1KoTJ/XLvzcZy
X/Qp79XB3H2XB6X9WGRsqXoZ2jOwpIKvK7zuYus4/n5UkEFIxvIVxGRD5mFsVlJY7Z8eEgHXfKd/
7XKXg9+nmrIQQxOokqPx1+/cAIaKpXbEVV+ZxFnuUZD47gwMNj3oNI6PFfKzqkqNVqgt1eodLD7s
o9ZGRYhfCVwepXXKi0TjNbxu4FmvaGFYumG+sa9sIi/yZMeSJoTpM5OTRazhS4cT977yOn1hlvwa
UhoHqSu/l/SEz17ONgTtAMN9DjLhXGlUXUa0ojS8y4rK0AfwlvBp2HKjjPMw7SygJpePphnVc1KH
uSfjShfwAxnuBu9UNR3XYIQ7E4m73sFRmSaGNAQ16IgVhoi8ZYUoYalnEnqG7WSkW+hdzYxSZ1ie
WicMzk1+Jat8eJVowIHDG1tdEfq03iOXXO4MezCIoFUyK75YYJJb5G+OJyGzmUSeuqpl7UEBvBDa
ymoXpe2+rFbYv/ZoMjihp8l9wb5hf1Nbiu6v87t77Q31yZ1xr6GjAMin/jKZzKHLCWOtlvVoOB2b
dIFvJhLViCFueaJpkT6twi5OKYaXVw0ymoDWWY8DKvYMIVjq3/d9tj3Zk9u/qlDwnmpvDp9ggPtX
ieiQqFfcm4ethwSMA7Jon0a18lNAIOSzYlgGqSF35HEbeG5iNKEvf5xyKIODo+qxNgPt48LZ0yiG
CqTPZ2Vj0kIDUTfr5l/le2NiIEW6y7o6vEb8uNzj+feWA8SC4SVuU1m3eINZNRKV7YvvYVuO1rJU
Qzy1u5ZoMlPfu1J7vTQYxfpTL6auOtlwPl2MsUvCVA+ci16bs/9aM1uzA0IM6zY36opX6dYD8p4W
y17ir4LzZpBpWkXQTaxlogTDp95M+dhgGINkMZzlTlkwSREW9j03CDjTjgaACScmPHu72fxqywCB
avdlajv3xcvH0I56nMZVggNePyAnsC+2bc78xM488aWZpuYx2Ir1hiGzSmABWisqjcoKjlZB3mlR
MRzDYXAZfFegVs3WjonZp95jhYkfk5wXEFrrEy9yS2q6ea4FKShgaWG4Q09OvLiGiNdmWx8l+SmH
sc2VusKXV9AZeZI52uybj4PqAdnKdKy/twBgfwViay9d2x9vEauOTbxCkiD9klSmeKsoXLNJhPaO
yqnPXiV1f+zd1fu2bL6VYDturtve1Nlxl9eiOBxVkVgl6hNkY+0tJJQ1o9bp8y8ZFrHIbwd1s3q5
d+qaNT1b6+B3J9AZ71kV9XBcG7V98TCWXIGVgIEts9i+NFUnD65rb3FvwbklQepOMbHMzZcSZ8oA
PZP3iYRyOe3NKHTQQm4YPHBtHDp6QFAvdGk1Kbd7YSJYByT+fpS9cQm2iG5S5/1xdcf1O+DpfMiN
wvi4hm39uZCTiFERDJFqdh4RyCHypX7xB8H+KDYjQTOcx+OkrSMMIB8UGLeCnHLKv5OCr0ntkCXt
+bgKh1h2ZO+5EcbaAOKXN6/mazrd4MJ2rNVNmmLCKJumXIj44jQRY5ZfBtgmY2LTCbjEMHSw63b8
pKQHHovd9Di6EnFPbn6rfFJAw6ogtjy0lmNvpA5uPr4HmFj9kVNpk7z4Lb/2REcmCXqpw+xndnnd
+mFzZw5EDVdEWDqx4dGRvawgabeGXbIlCHV3l0OryPc+exi9EPQ4y9DFVNsBUBsiOG630HpczY0l
a8JmkNkBMX4IxsU1cfjkC2guSn5kKH5abTHWuPY5tcRyh4bViH0ybS+GPuQ8DkY3RYSFd+rc6mr/
NFxo/UkWAyWIakxjplqq7cIche6NFs6bNutxUmKXUeRudyEWUS4XriXVs1IsW/JuJ8STsmqqZ7vt
Mvq5fJwjyyGplD2f96r+gisyUH+tahJRD21Cbr4/9JCmYv5eB3OXAbAb7j9CLw0vdR72F8hgMogx
tAEjgrEy/wqK/gLR4hxcUew2sZXy8bkidtx4KDbVOhcETgS3ky6Ri4AdH/J57i5Kw9uOiGbUpy3M
EOoAwMyfJlfX916m/rKr7fPC/+Dtg0S6cUFd9UlOCTWw56js14y4sNetKOaHDN2AumPH/y/2zqM5
cmONsv9l9uhAAgkXMTOLsqxi0RXZhtwg2A7eJXz++jkgpZGardc92k68jZ5eKMhiVQGJz9x7brpt
hiwKUBN6IwKgOMnmVYNi/Og6xK5tJnAdzHBdzvF11rfReNHh376UTTVfoWSwzy4qe4TnRdaLlcu3
gMCAecIHoxzg7E+iy68mpeSNBp910wjZn4vExyJeifYLfvd8W0Fz/lwF7oBup9bWygktQPitbydr
hPqsEAC8ohZvco4L5FqbtPDlcR6Hz2FtjPdjF2V3ou/NK2CfzlOG4A6rWR4Hi3IUUnMz29F1IOfk
Sk2OfTSCEclOPETts5WM9SWGgABIr9NfYqg2oM13LahuwZG3MyhmIbELVBa4u0Nv2mEPtR/crK7x
a9v6vk7i8GTOvb7rYhMgwhCNj33eNf3WbFuZHJHYTA7ka9NwV36IRenancyx3gdx317Q5RqnFP3S
e9zYFvY/NNblih2uibGSi+d65An/XSDluOpRJu4nHoSXZdpC/K+DOGxXlaC9iDnc9hmD6WRdU1mw
Yhu84S6ykGgStADfjOuSsXw2QRvCmemcCDHgGLXNOehwRw3luLEK1YeYi9EEdiwxGaQGjfC3fu5J
DkQxfqtYOoa7wGj0LqojeZASybWdu/qi7b3k3KKmf48Qqf3g57PcDrhf1xp50Qr7kVxJM47FatKp
hzF29OB1o/r/ioqT51AHJ28dGkOSb1B1UFlr+pQy1x475ipMbizTm96bajSuEOSS6ZDYjb3zDZu9
WQkJeAdXyEHCYSVBu++5dr+HQDY/1r7dfQEF4X0dXXCBO5NFdrtuc0yxawhT7CoBjFXfdacbVgOx
nvsLr6u/M0qObtu0YCKuiV882uMUozCsSuTvUwIKWnpKLQsudWPkY7q1FrzaBtJCcIz0PE1oMCsv
Xjm97ODjMvmHUekNn2J3rpAFRDq9Mb3QM1k+l/lNGeTo+0rMPnexYfOtvfLSi1d6+vTKUn9pav7V
LPT/Y7Ltf5yFwpUJ6Fz+8ywUlu8PeU0vONzXH/pzFGq9ozILPKCoi48Sftdfo1DznWR4EzgLjxGH
kYsv8c9RqP+O3TW4zoUWatovNp0/R6HinRuQeeaRDYO4hA3PvxmFvvW+WWCowIMCF1tSZrAhvWke
m8ngoZq37LRqyaZlPUQF4j61DArD2CzdAjTcXFSnNBPG+D6ZSnmY6jmu2doHNXVyMpSW2NDr2sOE
bNnVMwp82K/pZbQ0YSjEl+IdFZtqfzN5fNNC0vbyB/t8tKbP9NF6+5f7bT/m0FfUpR2Z05kcBmPt
jGlwQrJqXo8G6TK/meMAZPqxa31p7hmDMbFYOK4/GbUMmKT14ly5pBU/VZ1HI4hYS7g4wVGMYMpt
jOZCKLN+DMYGMeq6lwN0rsDtkTw5Eeu4Q+glFPV68PhUSjfs9d7q3OnWLxOMbFXJUJhVnXjILUFD
KMOS6VQrUCNFLPQGSBghJUmjkHjD9kCMtItGVvCXhjvQhmHl2VhCA1cF8NVSNS79A+f9gNHJC9Ni
w8lGdTO6AH3WLt8I4PKu7ftd2BozlXFiPShk0hgVcaQjKC+SPVKgQG1f2i7lY+7jNEpobMYkGKOt
WP5yEwWr2jRxZD0IYdA0JV7Le4MD0Twa8UzDRRedrCYLlgpjCKt+5AFDNwqVqIlvprjgLwpmxz6w
8o2n96pxYrxMDbKhB1wTor204GJY1zobPQOQ4ezWn2Bq0Ba/zOm9qKW0M9hODWe2ohb9aW4t5ziM
nCfbWnRcSTvx98Aem6oDag2KswGFtF6HrsFL5zX1C6LVjL/OShfj26SXmhEFVBrfhoNgmoBoq4g3
EvlHgjisdJ7TkdiCfnaDDwP8z6XDFaoAuODexS4sizX9KR9SMku+BUQwHbRd1PH1hdSgLLZ8jna/
dhAAk7uAkXwkAahr9P2sK77WgQGWuIzga8ZHVObWg7d8OEGzTA5fRgMBW0qmMnlneGs9DONVHI36
zkCIi4XiL2VuA5en2+Is4SbMA6SCS/0/esgZrHxLRRJtcqcRKJz+Uamrnb56jtLOuZoXtS4dr7ge
h5p4ITuLni1EBhdQ9SQKS/RHz2WUDR/xRwN4EppLFiEbT+RxoOON05FPvMjDbD6SaURJ71D6fwCY
0HZ3DJmW3nvwuGwGNvnJGoKSq27MjnKLTi8yynxd9JBJ6MUlqBZ7k3JFWl/GRfnOM72W4/c5nfv6
kX8t0u/1NDLxKkzxgNyZ6RB6V+e5tbDQreNqaRas5ZvPM6NZZgsj32020mZutceohE+Gm8uD06P3
cFpHHPcmcotPSyNyJjOXG8HQHqcj3DkwQlluYrOxNK18ODEfjYa0wq8RWtMtQ7pmUfXM08kuez56
r+p5FZfds14J7rZgOxFOQx5SgBYNRZeqLsuY0esD4hzD+GD0nm5OnaUMRfoH85NdPtscv5h65+B9
InE/nNk0Q88rDIXLBzngQQ+SA0IjgEDR1LGVZhOME2v1Ou+szUJdhLmfT+zLQ+4e0r3oul4u5Gwy
+OIqAw0Gjc1yU0Ac4bfgmeEMZVfP0LBnfL1mUxu7n0C/9dZNSkQF4o1IZNUXD8HHdez69GgIPnhN
pAq0Q14YqfQJJdcYocvuGbihiuyyj4oTQsTrKdSOInSmLF0fxbMRBlsvjxizkYnFb8LsnB7bhoEW
olnwISmV/vTR78Mm++Z4SPnAO8xoS7eFOVjWTcHzRzcrq08j9xCWlo+hB26BaR5iy9aKKeDSihpJ
ZD6hn2hXSRL51yXJiJ+cgRK20uIeaNk0rsXS6c5Lz5st3S8XxuIXoCO2l97YfmmTi6VjFi/Nc+wV
zoXBEGE8VTJFx/ExYjXd7mTtuER0kCMQEshDi46c0PxAPpO1tgvziQaHqUaZZ6ts6fKTeCTFRmRW
9DlvQ+/bFNkMC3CS3GCUP/WjauZtlqvpzq286AmjR7kteEhhCGjts9+E5ZNAx7pDfRWFYOEK5HSd
pxCNzBiiCG7D/KSz/ApMcv7eSlvaPrPtdtroppUxMOwp0cFth2KsbyDXFidYYv22H738jmO9fkqD
Pr4fZH47euaU7hVKwR1UYcrWl1kLcVv3Eb3i+7GQbbRTy1gm4AG2ybNGH3MjyIC+SHKIQAciSvJI
mUsGu3rgoVN/KiHgx5tUt+XOT8zqY+y6y0eLDIeFzDIRWti117U7MVXFDbKJQq/9Dr1abZB2ywtL
p9FuzC3r2okIKtmg+igZ3cyUA5tWWcNlg+Ro7+fNTAHPMOTgxRNEO0fcpWFV75d8nA0cr/pTmqka
rCHQpAPDITFs54KhVNPJ8B59q7uHPAC2G8sGlEND+7t5dt1rAwLRJQf2fGGWJRQ4Y7EQASHbzi31
fmfh92r6Ob0ALe8+wG3RX00zTy+JA9SX6mVU97fi8x+WsT+KJl42AR46PWY35Hna7EV/nKoj17F9
ZuPhcWKLdgHpnJSC0eYhJA2Qa6k5VID9GHv8+lV/3Ni9virrX98ic4Pd4Fv2vqQpQ7rsBMeXgXMi
Ew4Gxja/XXT8uDJ6fR2XNTrlsoVL/C3qckAz3bdBhLEO8Clnqqk4s0t4Qc7LeOjXb+qfXoytlODj
RI4QvLX/M2oALUkRePRBy22rKpaHNnbhaCeQaH/9Uj8XssDhfT43dC6QG97ub5oo8GpjMt2jvewA
mRtAzUT/uG6X1UHrVf7mX7+eoA8RXCZ4pX/CXQgSbaoyL5yjnuLww+sjiFkeTwwHksK4aZOZj/fX
r/nzjoo3x1iYh4rky3tbrM94YcHudfKo3JLqyjNw7lCWhDyBy8niGShZrjAFLAb+3TRSHh+//gN+
vkh9wC58zsjtlySENwunqpSNOWGkPvZ9oi7G0bAPkxh/t9j6x1fxiPp0XbbKdCY/3oCIN8cyTFr3
yKhMXcxJmew9H+Lbv38vNJTgechT5sZ78ypuZ1uNg+XjGOCE2LhEKKwttpz//jJxEOmYLE4ZGrPL
/PG9ZAAScFtXztFa1oqJirkohhkK1fZlSgutctC/ael+Pr8402Fu8LbQ5vCyP74kg2jgi7krj2Sn
uJ9E70dHbZKysupzcj9LTOMsilrNJfLrD/Tnmx34DWxvwbtF4PH2rQbWmJi6dqxj1nN3hxXnZOei
H9ap6/9GtfEPb5GLA2MY7jgkOm8PSy8fFS9VWFiv4wIHp6guddvVj7nkgsmWDo4Au9+JdP7p/aHq
8oVc8gGct1ChwYS8GJObcnzZfZaFtA+56cd7Gp3f3ukvspu/rXZpktnpeo6UEjaS//OdFvvKNzlP
jlq1gb8CTuqMK8Qe+RmCKqriNCdPMpwpk6eRum6k1mqvh2aY8GcZraS5qJznPLLar8zJbapOTezm
rZ+5df6by+3ng3eJwwA6wom0pNYsd/PfuE9Mbkd8UCFXOG4Ze52APH8kS5PnJfoQLrX/B9nDi9Tr
7aeDmBLkULAgrt5yeqKceQkxDVziPtqA7eTbyypwmrqvvhI8MuM6XK53SMrXTc/Klx0tO/gXYQib
JRaOTdRruPNQFvaA1NhX/vpW+KfPhJOSa0WAlUYs8uNnAvsg1oPPXf+yu0xNJ30SkWGzp7dL0oEB
I/3mS/jp2nRJ7OFuYJTDJYq678cXbJJ2KfpnfRxkiF2exfzixUSOwJOdbvzX7+6fXoy5EUxRUj14
HLx5MSgRAVC9YD5OETPjtMxYBcO+hp5LJk7ymxf76WHAOyPiUQokDjzx3upOiswQdRua89ENHRrL
KOm4srgR6RJ//a7eYOWpjFyOy6V4cHhzyJPfXMi5HScTvJeRCoKN4q1JD9evCSnssvehUen2sk4H
JiEykv4JwR6shbz2bMWmZnkMVs10ZnHDnMAYaZbYdGrkKkysL1g+MMpi6mXv4CEs7XmT0RzjZp5v
OwJzq+LfHsQQiSjvGJgGCDR/KoWScvbrxa19tPQMk2URBBUjYOWIncP21x/aTxc6L8U1IFHOMdJD
Pf7jdddFptUNU6yOalGB+JDhlzjdJtgaeIYvZTn9dn64PL3+duujeeE8xKXHP5GB/vQtlbqwRaMc
eXSbSX5bMOv4dsLgw8tABKofU51G5877apqs39xkENHfvji3Fwohm1e2kAg59o9vV+Zhl8gxSY9C
MEnSGzP13azdz67ubWs9TqH/2RVZJjfsLUV7/aKMLW0VJRdWN5fhyrLS+Wz2BVNEnS3zmkZ5S2PR
Ez2Cy4nrSBE0QJwlv/8WY4dR8pvGxLl4NcALNLDVHVgLkhWWyys3eBjs506R5Yc/g32v5bbIcEEz
9GuMlcz9MgZHLM+aAQWDH5GUfeUgb1Qbk5DPO9T06TViFWOPz869fXXQV+RaI7DpsD682ugZS5sl
G2OnD2D2qvrUZdIT67eO+tFPxFoOuYM7qhcxfrJV3yROx+zbJLb62dakQ3PPCDjw674Wufg6Kj9j
KA6HyV4H7NMZhs5RFt8OM2koW499F/jwihHlPlAQXS5cKLQ4eRvNf9WN90fxOWBvnHZBvtQ1Tc29
xkrOmb8zLScuLRORonGf1RQQwugj5cKdX8S3dgHj4JRFzdDdtTZbp42FBUptYXPX2bli2y42qof+
shNwjs6ZafmnyAW6evZq0X6dWpN3Mdqpo7/ZbtnLKxhKyyhqzPmaJzPhB3nrzjNAD4aSMGdJcs1Q
2J4GPs2BiUbPbC7JOlQpbo39Y8MchMkVuigG4X4Bx2872GjO1r0bY3rRcGQOzZSylZ4qYLTYyDVP
rcAsFyNonNutdVOOg9OdFzQ2Ygp4CfEt/WpF1M/sjfXagK98GAYFh2zTdwNE7XoRrmH+4ILREVdQ
WQ40EpY3Jt5JDiFUCcIzljyASQzJ9etO36/7Vu+nFx0NWz+mjFFvTupBkASW7/3E4QIrY9+1ro1E
8Wx4qQOY2XP16chl1BC7FXMzgE4E/bCMw9LHtK2avgedDm99PUy3ryM4wib4YyC2ige5KK6SMI7D
bdu3Y33xelsRaL747blnRs9O/efSSRi94bMSD2IScXLBtJfZvNVJjnHlOlxF8A3ozGLyAkliYmtq
4UZv+89zUo3DbkqYw7+uZgRwA/zbSyERSWo7v/LkM4atZRKrGM+Dp6b9mYTJBP7l8efh1FW3MbMr
70QQaK9BaWNb2VU+oVuXRD9xmxY1mHNGkJIPVoaDBM8SWFFy15YNf4gwmZ3siKZuz6UWzfTUQ/pC
lpZ7ZD+c/SqY+itnysWDm+KNBo0TJvM332CTsU0BcMk7cLBMgeOZ2tjm/sODyPOYNQAr1JhxBdeK
ZJtDXjY5ed5HCvOsi8hI7ZZ0oTwZcC0TDaULZvNG7qRHNLVM6+ecoeSOCZr2HxOZSiKKTXNi1MaE
vPMZkOl+SMfXJ/5/96QPc/3tf/2P/7gnpXhbdmX/eU96KL8mzyWuib8cI3/8zJ9rUvkOuBBtJnX1
so6kcPvDMOL7uELwMbjgUBcnicV/+nNLKt55LFVNWnrKBmpW6p4/tqS2924RFS8/xjTNcjz/32xJ
aV3ePD4RDrOQZR1L8+SSYvimM+0BPyWaQ+UQ2nra2E2ePztpGEYoOU3C8qiZFxRMi1Oy7Y2BwxsD
6smNVXGl3RCYGfDKbBuayfDV60Vxgx26fApII6xWEbBvzORY8zdTFZJiW+ryCUK1fTDxGdyoBCXC
Kh2UfQWMwdfrLIU2vG0DgjAS17/32GWd1dQPN+bwXFSK1NyW5AacUeqRfd1yWg55yULDrKfnNke0
D70ZeyWEs8gKN1NQkiRud16UbWu3yT7H5PhGK1sVSxluKRJHrDk5ZFODNTfMg/4qmqfQJl041HLj
KLrBLSAzslOUHaQICn3IUA1aN6yMcRif7NQb/K09e9gyWea42NANNgZ1WzO760x93bezieE+by8j
KCNf/GIoH2WXoLcgzpwUozFr7uY6ZecUoxJNUqtCzQOEpS9ABfWAPaYEvYt2purWsWeCBJBZNwo1
6OjBKkyya5Dl053MbQ1/DQ5OywjYG3tW0lmPlK1XLOgWy2Li3YoG0wwUsuLLhOID03bh31JE1oew
S7t7wP3tJmnbdivH2b4INXXAqjSy8uh0PCNSNPOX/jQm4UG3ojkOPOSIa4ucAO2J03gn3yzwrytc
fR/sou7vsVqSpc5xR7eHVOZTAtr8U2fU06EenYaskgBXp7ZStgQomioN64AqTZ944PUf82yGKuUE
hTqNoWouY98fvlNpECxD0LyRbVrmCTeDLEEQUM6kcKUDLM4UwsNVbkwKf7bbZ88NSupt1E6Nswct
RzVvpWP7lKbA3NdjiIydjbYd3ZZ+UIoLSt3kTMy6/dFCI3AXaIdXo4hX96K24N83sbwUrFDh8qP9
vDDsBco2V/WGOpu821kM5ygu8rVbpNOjUUbqiHk6+Daq0VM7GIoRQeQ2pdh2BIl+XjxM4xoZdGV8
SiM4nDE4NYJy/NAo4dHo7ItE4hYQr2dl5HfrYhM4nVg3hSgf+B6z96No41tvSturVszx0WMZEGxF
NTanOCwlKbskY224XKsH327Mm4jnSbsxYIWeRBXJq2aQPRgqDLDXQASrhIy5grv801QKInqwgzPC
4uOZLN+sjzDZTf6nKkWEB3UKhjl1zy1PPpOYmdfHjgWJXF8UIyrAkCCZ8IwIzZ6PsROnF83o3go/
JbReenpt28lCNlTBPahkb9i2E87pMAzmlcjhvmy8XgYtsBerWpdF69z3vdPXq5lt77pjI7aOiY2/
lnUxnRZy1V42KXT5qiWyLWMpTTZhtvVZoK8V98sZf7pJovsw5O+nkHCak9t3sD+8pNV5sJG17s17
qduxIBnBc0vn2hKNcTH26oPM4/HOyPwg20zKHg/wmY/4rtyrqq7Vvugya4N/Ve/rvpjvSECwDj0S
9lXlO9HBn9v8blS2OqOGmnCRp8kutIN869V8kQB5YRSieBVNfI13eNUXOKPNLjkN6bEeE36TbTSo
tsJmS3rRIzlxDtIT45imFoV7RR6CL1p+jTGukePKD7G05SFsYQwIPpadF/jtTWLKR/TCAFM0Ij6q
KOMKSl94gaFqWs+9+bEUHYvdKORLnr+qFoGh5jMMO/MyTWiJ1iLIzB3ZgO8n3OOrPK0++N7sHQq/
/oIyIyclwzqbKNk3YZd/iGx1445pets15SfJPnllzZdeMpu7wqzuh8QuVgWAgvWIgX1ljtkAzAm4
+qpnrHtBXku2nt2S5mRgIbrSsXvFcr89Kru97NIw2i0JPnvLHuRGtHPGYpTR9MYLsvioIk8mvL1a
P8ZT214FqJp37igolrFYuXzbJzNSKF6Nvjyb0GL2i7ZwD1Sfq2mu9PWswpS8tUoMK2rk+q6Z5+DM
QjWLNww08rvMmMYbN1BfsRqaxwyC0yWUhGbLStQv1rVDehXHbGMUK5/L74GlTbTBN4oMeXKsLWo5
VnpuNF/nE/LoeRCER2URwwtHttdWkNw5ClQiooN4rYYBfIfKirUq8uJ+yMPwzrFCZIK9gr1EcO7G
5msKQnPcZJYdP+dT+By3uLTpj8ZbawqmS2JY7LML4+C+Hwli7Wz32HpFuZ4wsiGGNz86bUzmrcE/
YsIZ1ojSIWVl3hfQN+3Zh3qz1v0072ySQ3bLgvS724K40yP1ve5PI/JsgEmQS685Y5BodolHZxcX
zdnJY0T3NKiXtlcRghxaaDmnNv4i85x7K6hA1HlZf+YizK9J1yJSyVkc7qXrbRMXBgFpgreebJd4
8VQdCm3bt7lvBwQRzZCcRvHkEM6ybYSR3RcBUFin86yPXSWBx9M7C66MOMtX1AXuWkiv3M0J8gKw
We5eoLC/hJAWAPAd54vST6aD2/GIxCLlHnAIuOJ1yPjfOvl3dfKisvtVnXxJfdx/yeYfCuXXH/qz
UBbv/i4m/FudHLyDqS9ZI76M3dnw/d862Q7eCWkFAhcdIyDszQgN/6yT3XeSAtlm5gZU3Vx+6n//
zx+Sxds3///v+Ydvp9vMcE1slT4sliWG3Xo7zGVIGStfh9FxEGEXc98K724Ukd6RUdztEwCjx8H8
nIILOtSNlOMKCERwHqqhu1BeMeztRjR7TnrT/M0s1rF4jz9M33wicJj4+qblImBn6PHjAGzCN+Jk
TFIP3uDU1U3A8X3jQ0zib2AFkJGhU90nQhqkcpPS10XUFsyo2jV4vT786peluGuFAy1jW89e4X3U
tRFdE+4ydiDEWvFYAG9z1TaH2LnTg2v46KtSy7zhEe23xkYyq/IvlgCgjTSzsos35AjKbNqgbsvU
+3geoouKUCJ60sDJm7Mftvm8kWR9FMhp4Gz6qofcaM3pdlLBQ+P3MbL8YPTtWy3cnkA+6LsjwkDg
a7mV05hAG/1czIV5BixdpauB+Ve6TmLOSY5izuXdEFpxfuzsKs92yTBDKUwhX92VDUOYMRp3pQo/
TGFk7BnxqWMTpWLf93b7hURwRRiXM23ctL0UUXUkZKx98MpkuhXBNO89sL2XUFQHcDWDsUkQMxEa
TEV33Uh7PpVRvAN6l9E29aI6w557NJlmIM5pq4rpYh5/wqhaQ/vpQU4aVIB3us+Cae3Fc4v0cJhO
kafvTYhrNwpiEgrxoASHNLoi2vmZIT8zAUhXyDba1YRKhpkdqWXu2SRq6Exeub0uQr+4dUCQxcPa
ViK7ssu8td+nEY6BiSnJjdbNFva3tWuCfMRiYk6rMmaOxZTd2RN/XO5qr4uztVAu40rWDUTLeeJi
ssN66wGSIcPNBFNrovuRukNU1ETuHZ96c8nUdUFi5+YxIiPvGJDVc4TEnkebsDTzT3Un2ofKq9Lv
zYgfG9OEUd/j/tHXNorvkz2YYNPg7exk2MGtB+5FjNHQ4RWCKGUlVefi2hzkTsNqgUqc1fFzxmW/
si01rXGSqZXGhXE2vWG8DiyIRM7Y9ttcJgGFYpxvO0NjJBgTwkZI7jnHXaHo9TBWRIpAuU2u8NLs
xiFr57VupPvJ4ZesjSk3EMYH/dZBCflsRWkM8HOev1nos66aIpZQaSZ1IWtJa9ylqfvYWrMmJYjS
5mAN0EM3AKvmeK07r5xxbzFtXnlO2/orQhA8gKAB2hIkYcG8WTLLNFvg0HhwmGV6aFvy7hDQ01wi
SCbudOJzPAwe28dVwX7sFMG+u5wQWJ1s2YfYIId0m7ZDzEALWhykuVB+KUY5usQUjepBj/UiXwrA
eNW6YehMn7+zqyBcW36y3F2x38hVlDMI2w8YD3P6m2AEXmsmzt7L4D1mnXofxKP+7A16In21lYfA
TatV4s5BsakFTEJOwvFxiGdfrWrfnU3ianUpNlmismCNpHecV1WrvKcSHni/cRpglng2BKgxekcU
2EKTf1QAeklXAmxQcVoMpIuOFpRzFbngwFsOkWKdhn5+46CDAwWYRNYNbeF45ypUrStdxii257LN
byQ3Bi2wDzhxZPdt7AB41YS4Ke1eEwHOGDDG4rXqw7z4EHZlc056u6u2U27ZV+HSMRnN0jx5Sx+V
LB0VjGgj34g+kRtz6bjcl+ZLLX3YgOjvaoSld7vkjr4HOYUrcencorkvNpgYsNu9NHZOm2VfcOnS
7iEpovUzbOXeok3JjU+LA3Kp7ekTrZeW0XtpH6NauWqHOjL4prTdHNmuj48RNK31sHSfYulDwTFv
EJ0aCpMuXSq8RhrWbuld42BId944qHtYorS2Icy9O1Qe1sdqKJKzB3JIXCCajm5ZfdeQ+OFPIrzw
4vapmrGjraQoOR3U0lOHS3fNIqERCA+n4YqJIynckRgXDJ3tU4hlcxffoL2nV3eGlpfLo274zvlO
62vE467x3PbJRTuXr6PA1CfJ2bxLZzs9qMyats0yI+BsmA4kSIafhmWCMGRcdJzz3OSgnQAAw+Gm
Z8CvvAbVzPAhXeYQ4mUkget5GU+0TCpoCRhaoP3vLztwEy9f24Xhg1w2FSRGZjNraxDeFvnTl9Sm
uB59WeMpnOwP9JyYGGvPuyUGSvCqxReL5psL0cnsG1hlpzTk6NdOfoogWDJXqQ6B1xcr14ESGIkC
7pNZ1tu6lun1zB5sLyuj5gf0xFKAG11CDmW84yyDHsvqrQ38e3o8gF6rxDeNJ3K+mzuFMfBSOo1E
MlXHjI+cYPgyLCOlDF/uRhXVtF/qks/5MnriKnXIwnyZSDH0ZjpFIEAMXXcYsIv5Nn4Cfxl2OXbM
VEu02pPbfjZmuaEJDuzdrAxyECYa4w9u2nXltlnGZvJlgja/TNMiuUzW0pcpW/cycfNjb3wG5Lu0
wy8zuX4ZzyXLoI5RJ19X/GzIdLgxTJmdZ5PEzil09unLpM+WiqFACSj4iq0Qs0DKcesmzDBiUGJV
T2Aru123jA+Zp/F9hS9TRcNOyyfbaQp+J0NHaxk/Yjqit8WsXlz5TStOLccZd9EytIxe5pfUXcwy
c6BxqOs8K3tGZ/jYEqq3OIrhYuKuqI8QCQ0wkaNvyJXNLBAXah6O5daomuI8xmaHwiOd76QrEgYY
g2lv3FYwUlS5Zez6tj1HwcjD2vGdKxLqwaNU3GKnBIKBs6Ehog1CXE70gFNIphWgCTeQw2jA0qn5
DHqsHsC6GsGRVmhcCkzHUtsiRR00C93JlRoVrLHU9bDUAW8+dYWpJbDDvLdIV9YebMY0HU4QxbC3
IaeHaKxIkXPIl0zVRyv1ZgOolyzkvuehf8ddq3E+cw2E26DK3SOia54EMknK5gLUMgl60xjGIY9W
Sf1FiKd/P00CYW7jGWxH09m99FXGQRsHdr33KzdPr1Q8Z0huQ69gtORPH3DwNWdGX95TE/rpvnKZ
Ra1gZBpfJJSQIyucptw3rZrA3UWFaa9ioXlkNF7c75OiFrdWwmDt6NdJwE7Lq78HpSmTdW5G5gGG
KaEeZTUYq9buoalNzOns7tL1Z6ty/7v+eN1X/Kats5A0/rKtu4mT6u8t3R8/8GdLZ76j+woWsQ17
DDYM7O7/XH7Id9B9INR4cNUD5Ft/NXVyaQQddEv0UAA0+LG/mjr/nc1ahF0fywp+HIHgmybul00d
PeUPnRNaYrFYrDyEsIik3pKPiI/HvVw6zmGgoA03VqqzM2Ef4RENGPXz7LQfyehkvk6fsBMMqdHM
omgDHjm9B8dUP0r6hI+mXbYfI8CA2781yLev+om/95w/qSqCwDJ5+/yBiGw4+37s6wLY0yx8A3lI
B1k9OzH+7saMyyXem3Vnk0BlDmpz4NFQZfI3chVkPG8+G58TBlkdvj6T+CmQZj++ekgoAhbRpDkw
KfxUNGB2CWtPgqssUJW7oVvwTvDMSpePyfUuJxkk78l5TJ4mXWpWQW1DmaVn+8izrt1mmIf2mB36
bKvgNt95GMRnZlOecwjHojuJ2q4pb2q50thuMfsUBJ7LoS1uYms267UnBrE2/QbDKc2Dt+l7DdaT
TtFoWPG4E7I216Igopiq2hSvautDgQH7u1VV3p9RqZe7ikwd3E8dRcouIg08XiNfSNc2ppOPBviV
rZ95D/2kyVWQlMc8KNy6vFYS470RGyOnc2UPF4RYhWx6tL0EQfQzApFxaEC7QinnCU13QMDvpzJd
9rBGG4gTxr1w46q5+wi4xMOdYeajiQ0/hjjNF+Be+HY270B9u/spsMD3SGskm8i1mnPQG+md2SaJ
2KR48B5zQrzwRTBo3PgxSQCEyapkN9iTP6+A2bpnpC4RfPimcfOVlnH3QOcfb8uOrdCBUQmdWGmV
3XlKyIZecyy3iFBgFe4KzHf+qgy7zMbO4lLHI6jS9mU5KeBFUUQ9y4M86Fep0pKvNTXkhTNYlrHK
JfX36DifvHT2tzHGkNusVNASIqiduH9ivZKKfPBVZNKWYzxTO9WNzu3MI3OvLT/62sTWsGMxvwu6
YdhwpwYH1/KKs7bmwYZy0KdHzS5jQyXtPcdYki80Dz4en3WHCllVetdZHW2Tl1qzu2a3Qf7VgMwE
2kgqLkPY5MfAF+EHO7X6CwjDI2UACM1vcjSHG1GJCeZk6RXfkP9nFV4SdCmNk1DzBiJqEua22rFX
rqfcdMO9dx//H/bOZLltYwvDTwQVGjM2WZAENVijFdtSNihFVjARaBBAY3r6fA15kFyOrpW7sOvW
5cplyhQbbqDP+c8/JEZun6siU5yyeYzXyzUCuWysObQ4i0iHjfE3AGCtxCqou+JjladxFqA7yg8t
OoaPRdETckVBW1KUwfbozbN2HzbZHXrvHTSKChedi7Zt4pNZzZrMauf9jTdmCfJP15J3M9MnorVC
NeKIy8Siu69ixg+bBtFSuvaARbOoUw15TDIOpjPag2pa00x2IlK9MWfXky2n6Wjq95pIR+hbvJIV
M1GINWlS/+GEmCavCpKhmEVNWFLSsxXm0bxPUo6CrjrFFo8QrL1py7tWwvYRWj+P6aspjyfEC29p
7fXDMGX9xZxVF/lMthsxd3sd5Rvy2xq9NgpT97qJZzFEe7eNW6wHnPZDl+Hjv2oQ3hrRCBBytJfj
fAQRpCYU2JW3hMeFGCu7PS1cOnAjR62pRmMF20X9aeYNbgdwQFzzPGTgo9a1Vcu7pt2F2KUau3m7
PMppJLlO9BxW1OVaRVoYXX/OSGN+D1BCAbwuBhvvtMMxhssybzgJxHTnKoX29YS8TD0NwxZCj8hw
lEkYmEla1v6mSnDDA+lhyHCnpq5k6zTQE6XuNClJ+cZggTSgg+qyXKtWCCUKrN3FtDSrnswsjEGI
Tb5SupvF8psbCzNUcKCl3cX3l9Y30F3wuDTE5tIcI5KjUcaUmKbZ0v1ztbTSztJWz7Ybqw36ZP8P
A0sDQpOWJhyQgYZcLs25Whr1VPfsUnfv6dLIB7qnj1FVHyfWaEXF0Mo/W9G9s8fBO+5JnHMPhUYG
1AISGBgt9IfBAh6IBUjA3p1KUqMLQpnFWWr3MWEIxlSdphqHsAo1okZMFX65feUB4Nki3Ur6Y2bg
BiJG4Y6nDnOnNwA+6SmKQQCPbh/sjsd9ULtRoBERe8FGLAtjdzaQQYyRBk+YeAEtLpCKWOAVb4Fa
1AK74IoDBFMtcIxYoBme45iRJK6zHWMe+G1ptx+WM/z/84D/VDgiw6Gi+GfezOVDVbXTjiCW7Bl5
BhNK/Q8/FZC+gyWARaGIGwCMY/70tYDUtWWIIwGot64RdXn0mT1jHfBXBPTAuBEA9u6TqUB44INs
eDp0FSBfl3yvKCAf3dyeMl9ROjjQd0DdHYpZaN7PqyRMwBFt1OZ0hHCzwJ1c28qTzjDY51Y80ruF
Vo68tCyzptwOnbcP8R1rmmMnkJy7gMcDhmv4dIVrRMM7d5Pip0A/w5yQB/p93XfxxeB505tyEnhu
Z2oUxN9iB7gqDegauaB3n0k/Qpdqt5za/jzVpCtATrSiJk/xXROWfN+0U3My5YycqauxPTfm+V1s
GXaGKRJJQk1o1rnmA+yvk6IZqyMTdAcvV8bnd3MOkRK+pgRAk7Bw6RhrxuKlGuONSqsjAPDswRAi
uR9mIzvDHdu/IckuV5vQCJ1TSBExOJ7PY3rl2yFWyspNrIj4a/cyDJLdmx5qzUUm0+6sH1rjUMQ5
6nUzJuVQdv0YUTKhO/aTvF8DmiXrcRzUymg8tJZlGY4A4bG5gt1qvwsaLrMwSM1dKYtxbeUlKsJD
Gh0lUG1EH4qTT+aIk4EossvOsL1t583llTnvJHkgQXORxlj3EgahaS++Va9zpj2cBam/RWVhEqoZ
lGcg4YkZTb43pKumqOd8XbnmBwrS7lRJ5wZZd3ct2rYKDindsSuzDGywV6UKikPSM+z3yLSsLXBX
APEwgR7Qz3F8hmN4tplss1iXpGCByjKP9T0Z5JEHvf4EdbSJ57pXRU4p3vr9JYFsKEAHZ3/oJOal
g+qLCB5p2efCaNWtmOrkXVPa40Xf6tjV0mNgHXSEhBUGz1w88Ei63Z2glYxPwzqvrlyzc84Kx/qQ
DY63KaRZEKmlpm0Fwn09KcA4z3DLo8EkOFfCxCiKPH8bKwBRZbT+Jh6dgZQDeVjknMelMwzrVJly
EyP5x6Khl+RSYU+0VV5Z/BUOwz2u/8ZWItWGA9ntBNIZOI/tOO6P21mUK8gZdoQcgEk3hsobiBlX
kt1G1Fn4BouxdFUGe28DnfYGXiRcxxHvhJReceVOAd+yTUkvV+TyCEXm265PjRtUWclxvUv1pLqu
zyZAtBM/aPcbgpymqAHEXO+ITDi3+z37hm2LWNYjtwsvEATsFU75OYF+xZpuiLOHswmCS+eu+iQj
lebQc8opEe9QWozZloJ/0CW0mB2PBDoMhNPg7eCNO69eT8SrqmvLKtzh2m21awpU0CIV74XDXoiQ
o2RvvMb0r7oA1O7D6MxlB2cUae+2CiWFCsFLE78f2m8IxEFjWsMH2eWi6dcNAauIIIQ03JsxtKv8
eJAW6psdaC+ryUGKyDyRRtPDyIAsf42IXhewyVLNYgvY57dEAzVztSFDqfLnVeriCD/VpK9t+paW
ho4LJ65bDBoT5MapyPj/MSRKS3sAIo5GLC6w8BLZyPKDgWDhzQ4EKIgIeu6K5IjAWudWyWro7v0C
ywbvlmsUKqi0Ou+AutKGOFLFRQdlD6ME4ygJkyxjh5iqi3+vCkXuuLkHE4A63ABBWoYYH7vt/5mT
+tNCtGk5LVvWTVfqoZnePrR4Z30BPfS7lyQgdL/Lf/dDnw/D73/QJ5Lrvzj7ly+1fOOXPmN3x8LU
Rwi5jnkQoCZE1PrpxcGP6T/Em+Vtw/cP0JhhTbE4gUOiBZ6g2Hhykf7pMry8wsfr+fLPvLSCR1Tt
iVnSswro1VcBkMxfxIb4OesXq3x6FQL3wNeqG2Csx/cB0X7KVbiXqur0bkzImnqOB1IR/cg1+OYT
vu4EKB4uPlFYZrO4p4sPwwOAQNu2MXdaXj9r8S+Rx7VO+keW/81nfF0+NwLIpHBcFN7L69stoBkw
gQdU5D6+T637U7bANyv4eiN8j0L/2huBTaC3uE+S2pdVPt0LgXdAbxBotPRxLzzuul/ocSC+Q5B6
9VXwD5DeU/Z4324Cl+XzKHSQXS+vX2754Ne6N/rvbgWaQbTFEPc+74LnD4SA3g6faheO1uMmeGxA
f6FN8L1xyms3AQ8EsjZcmwCZL6t8ditYB5yJPA+sT2fCKx4IP3CpKDX0T93vHu6a3/4GAAD//w==
</cx:binary>
              </cx:geoCache>
            </cx:geography>
          </cx:layoutPr>
          <cx:valueColors>
            <cx:minColor>
              <a:srgbClr val="EDE8DC"/>
            </cx:minColor>
            <cx:maxColor>
              <a:srgbClr val="C37F7F"/>
            </cx:maxColor>
          </cx:valueColors>
        </cx:series>
      </cx:plotAreaRegion>
    </cx:plotArea>
  </cx:chart>
  <cx:spPr>
    <a:ln>
      <a:noFill/>
    </a:ln>
  </cx:spPr>
</cx: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494">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85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ln w="3175">
        <a:solidFill>
          <a:schemeClr val="bg1"/>
        </a:solidFill>
      </a:ln>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2A0549-A4A4-912D-1B65-6D64A620E96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AA32353-0B27-5A3C-D6CC-E421F2CA802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5064528-5AE0-68EE-C916-39B9C4EE832F}"/>
              </a:ext>
            </a:extLst>
          </p:cNvPr>
          <p:cNvSpPr>
            <a:spLocks noGrp="1"/>
          </p:cNvSpPr>
          <p:nvPr>
            <p:ph type="dt" sz="half" idx="10"/>
          </p:nvPr>
        </p:nvSpPr>
        <p:spPr/>
        <p:txBody>
          <a:bodyPr/>
          <a:lstStyle/>
          <a:p>
            <a:fld id="{3D32BAE8-7F99-4A17-A703-5CC7319275DB}" type="datetimeFigureOut">
              <a:rPr lang="en-US" smtClean="0"/>
              <a:t>09/20/2024</a:t>
            </a:fld>
            <a:endParaRPr lang="en-US"/>
          </a:p>
        </p:txBody>
      </p:sp>
      <p:sp>
        <p:nvSpPr>
          <p:cNvPr id="5" name="Footer Placeholder 4">
            <a:extLst>
              <a:ext uri="{FF2B5EF4-FFF2-40B4-BE49-F238E27FC236}">
                <a16:creationId xmlns:a16="http://schemas.microsoft.com/office/drawing/2014/main" id="{9E1A54B1-AABF-8892-3457-6AB95DAAC9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957FB0-32F5-6EB0-3C01-4BB3F3816D6B}"/>
              </a:ext>
            </a:extLst>
          </p:cNvPr>
          <p:cNvSpPr>
            <a:spLocks noGrp="1"/>
          </p:cNvSpPr>
          <p:nvPr>
            <p:ph type="sldNum" sz="quarter" idx="12"/>
          </p:nvPr>
        </p:nvSpPr>
        <p:spPr/>
        <p:txBody>
          <a:bodyPr/>
          <a:lstStyle/>
          <a:p>
            <a:fld id="{DF11047B-09DA-42F2-8188-4764183B6466}" type="slidenum">
              <a:rPr lang="en-US" smtClean="0"/>
              <a:t>‹#›</a:t>
            </a:fld>
            <a:endParaRPr lang="en-US"/>
          </a:p>
        </p:txBody>
      </p:sp>
    </p:spTree>
    <p:extLst>
      <p:ext uri="{BB962C8B-B14F-4D97-AF65-F5344CB8AC3E}">
        <p14:creationId xmlns:p14="http://schemas.microsoft.com/office/powerpoint/2010/main" val="22134240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32FA5C-3103-73CE-9793-DF7A0A96B23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380EC3E-67C3-E930-C0B1-CD136EC0856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B7A4C53-F7DA-9BB4-42C4-14D5496092CE}"/>
              </a:ext>
            </a:extLst>
          </p:cNvPr>
          <p:cNvSpPr>
            <a:spLocks noGrp="1"/>
          </p:cNvSpPr>
          <p:nvPr>
            <p:ph type="dt" sz="half" idx="10"/>
          </p:nvPr>
        </p:nvSpPr>
        <p:spPr/>
        <p:txBody>
          <a:bodyPr/>
          <a:lstStyle/>
          <a:p>
            <a:fld id="{3D32BAE8-7F99-4A17-A703-5CC7319275DB}" type="datetimeFigureOut">
              <a:rPr lang="en-US" smtClean="0"/>
              <a:t>09/20/2024</a:t>
            </a:fld>
            <a:endParaRPr lang="en-US"/>
          </a:p>
        </p:txBody>
      </p:sp>
      <p:sp>
        <p:nvSpPr>
          <p:cNvPr id="5" name="Footer Placeholder 4">
            <a:extLst>
              <a:ext uri="{FF2B5EF4-FFF2-40B4-BE49-F238E27FC236}">
                <a16:creationId xmlns:a16="http://schemas.microsoft.com/office/drawing/2014/main" id="{485940FA-F31F-5F43-0654-4C3CCE5D6B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F59414C-1BD9-CDA0-EE9D-642546736D49}"/>
              </a:ext>
            </a:extLst>
          </p:cNvPr>
          <p:cNvSpPr>
            <a:spLocks noGrp="1"/>
          </p:cNvSpPr>
          <p:nvPr>
            <p:ph type="sldNum" sz="quarter" idx="12"/>
          </p:nvPr>
        </p:nvSpPr>
        <p:spPr/>
        <p:txBody>
          <a:bodyPr/>
          <a:lstStyle/>
          <a:p>
            <a:fld id="{DF11047B-09DA-42F2-8188-4764183B6466}" type="slidenum">
              <a:rPr lang="en-US" smtClean="0"/>
              <a:t>‹#›</a:t>
            </a:fld>
            <a:endParaRPr lang="en-US"/>
          </a:p>
        </p:txBody>
      </p:sp>
    </p:spTree>
    <p:extLst>
      <p:ext uri="{BB962C8B-B14F-4D97-AF65-F5344CB8AC3E}">
        <p14:creationId xmlns:p14="http://schemas.microsoft.com/office/powerpoint/2010/main" val="33479277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B39261B-B0EC-05BA-095B-4D128246482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FD6DD07-644F-6C0A-9F9B-DA0DE81A106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A6F18C-F095-E05E-1510-2293EA1D574F}"/>
              </a:ext>
            </a:extLst>
          </p:cNvPr>
          <p:cNvSpPr>
            <a:spLocks noGrp="1"/>
          </p:cNvSpPr>
          <p:nvPr>
            <p:ph type="dt" sz="half" idx="10"/>
          </p:nvPr>
        </p:nvSpPr>
        <p:spPr/>
        <p:txBody>
          <a:bodyPr/>
          <a:lstStyle/>
          <a:p>
            <a:fld id="{3D32BAE8-7F99-4A17-A703-5CC7319275DB}" type="datetimeFigureOut">
              <a:rPr lang="en-US" smtClean="0"/>
              <a:t>09/20/2024</a:t>
            </a:fld>
            <a:endParaRPr lang="en-US"/>
          </a:p>
        </p:txBody>
      </p:sp>
      <p:sp>
        <p:nvSpPr>
          <p:cNvPr id="5" name="Footer Placeholder 4">
            <a:extLst>
              <a:ext uri="{FF2B5EF4-FFF2-40B4-BE49-F238E27FC236}">
                <a16:creationId xmlns:a16="http://schemas.microsoft.com/office/drawing/2014/main" id="{1C2A93ED-15D2-3CE3-9A22-F337E58D85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91CCEED-9263-969A-CE6E-5336C25EF492}"/>
              </a:ext>
            </a:extLst>
          </p:cNvPr>
          <p:cNvSpPr>
            <a:spLocks noGrp="1"/>
          </p:cNvSpPr>
          <p:nvPr>
            <p:ph type="sldNum" sz="quarter" idx="12"/>
          </p:nvPr>
        </p:nvSpPr>
        <p:spPr/>
        <p:txBody>
          <a:bodyPr/>
          <a:lstStyle/>
          <a:p>
            <a:fld id="{DF11047B-09DA-42F2-8188-4764183B6466}" type="slidenum">
              <a:rPr lang="en-US" smtClean="0"/>
              <a:t>‹#›</a:t>
            </a:fld>
            <a:endParaRPr lang="en-US"/>
          </a:p>
        </p:txBody>
      </p:sp>
    </p:spTree>
    <p:extLst>
      <p:ext uri="{BB962C8B-B14F-4D97-AF65-F5344CB8AC3E}">
        <p14:creationId xmlns:p14="http://schemas.microsoft.com/office/powerpoint/2010/main" val="14230393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B8F79-8F29-0980-7D3D-A4868FD7885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D5A4B17-AA6A-F9DE-1D50-44679122B65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08CE6F4-9B8E-0188-A2E2-6AE8A9F1E07E}"/>
              </a:ext>
            </a:extLst>
          </p:cNvPr>
          <p:cNvSpPr>
            <a:spLocks noGrp="1"/>
          </p:cNvSpPr>
          <p:nvPr>
            <p:ph type="dt" sz="half" idx="10"/>
          </p:nvPr>
        </p:nvSpPr>
        <p:spPr/>
        <p:txBody>
          <a:bodyPr/>
          <a:lstStyle/>
          <a:p>
            <a:fld id="{3D32BAE8-7F99-4A17-A703-5CC7319275DB}" type="datetimeFigureOut">
              <a:rPr lang="en-US" smtClean="0"/>
              <a:t>09/20/2024</a:t>
            </a:fld>
            <a:endParaRPr lang="en-US"/>
          </a:p>
        </p:txBody>
      </p:sp>
      <p:sp>
        <p:nvSpPr>
          <p:cNvPr id="5" name="Footer Placeholder 4">
            <a:extLst>
              <a:ext uri="{FF2B5EF4-FFF2-40B4-BE49-F238E27FC236}">
                <a16:creationId xmlns:a16="http://schemas.microsoft.com/office/drawing/2014/main" id="{A7AE96D3-31B9-3384-5E5E-CA8208E591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1EDA953-C0C8-4463-C571-7259A2D93BA1}"/>
              </a:ext>
            </a:extLst>
          </p:cNvPr>
          <p:cNvSpPr>
            <a:spLocks noGrp="1"/>
          </p:cNvSpPr>
          <p:nvPr>
            <p:ph type="sldNum" sz="quarter" idx="12"/>
          </p:nvPr>
        </p:nvSpPr>
        <p:spPr/>
        <p:txBody>
          <a:bodyPr/>
          <a:lstStyle/>
          <a:p>
            <a:fld id="{DF11047B-09DA-42F2-8188-4764183B6466}" type="slidenum">
              <a:rPr lang="en-US" smtClean="0"/>
              <a:t>‹#›</a:t>
            </a:fld>
            <a:endParaRPr lang="en-US"/>
          </a:p>
        </p:txBody>
      </p:sp>
    </p:spTree>
    <p:extLst>
      <p:ext uri="{BB962C8B-B14F-4D97-AF65-F5344CB8AC3E}">
        <p14:creationId xmlns:p14="http://schemas.microsoft.com/office/powerpoint/2010/main" val="42177514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C000DC-8A61-D3B8-BDDD-F752FAE717A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A364DD7-EAF6-CE8D-C627-5DBBC337926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64E83D9-93D4-0537-E6DD-745AB8CF463D}"/>
              </a:ext>
            </a:extLst>
          </p:cNvPr>
          <p:cNvSpPr>
            <a:spLocks noGrp="1"/>
          </p:cNvSpPr>
          <p:nvPr>
            <p:ph type="dt" sz="half" idx="10"/>
          </p:nvPr>
        </p:nvSpPr>
        <p:spPr/>
        <p:txBody>
          <a:bodyPr/>
          <a:lstStyle/>
          <a:p>
            <a:fld id="{3D32BAE8-7F99-4A17-A703-5CC7319275DB}" type="datetimeFigureOut">
              <a:rPr lang="en-US" smtClean="0"/>
              <a:t>09/20/2024</a:t>
            </a:fld>
            <a:endParaRPr lang="en-US"/>
          </a:p>
        </p:txBody>
      </p:sp>
      <p:sp>
        <p:nvSpPr>
          <p:cNvPr id="5" name="Footer Placeholder 4">
            <a:extLst>
              <a:ext uri="{FF2B5EF4-FFF2-40B4-BE49-F238E27FC236}">
                <a16:creationId xmlns:a16="http://schemas.microsoft.com/office/drawing/2014/main" id="{625AF021-8F04-920E-6411-E3F27C7F252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A01FDC-333F-CD53-74E1-908E86367576}"/>
              </a:ext>
            </a:extLst>
          </p:cNvPr>
          <p:cNvSpPr>
            <a:spLocks noGrp="1"/>
          </p:cNvSpPr>
          <p:nvPr>
            <p:ph type="sldNum" sz="quarter" idx="12"/>
          </p:nvPr>
        </p:nvSpPr>
        <p:spPr/>
        <p:txBody>
          <a:bodyPr/>
          <a:lstStyle/>
          <a:p>
            <a:fld id="{DF11047B-09DA-42F2-8188-4764183B6466}" type="slidenum">
              <a:rPr lang="en-US" smtClean="0"/>
              <a:t>‹#›</a:t>
            </a:fld>
            <a:endParaRPr lang="en-US"/>
          </a:p>
        </p:txBody>
      </p:sp>
    </p:spTree>
    <p:extLst>
      <p:ext uri="{BB962C8B-B14F-4D97-AF65-F5344CB8AC3E}">
        <p14:creationId xmlns:p14="http://schemas.microsoft.com/office/powerpoint/2010/main" val="28706275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26D54E-5EA7-75E8-0FB7-39CDA469DD8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5C98B0D-A1F3-6FBF-2A37-DFA927D3A2D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4BB0A34-DC4E-E917-D970-9427A68A13F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02EFE17-AB3A-107E-C8C7-97EBDB49865F}"/>
              </a:ext>
            </a:extLst>
          </p:cNvPr>
          <p:cNvSpPr>
            <a:spLocks noGrp="1"/>
          </p:cNvSpPr>
          <p:nvPr>
            <p:ph type="dt" sz="half" idx="10"/>
          </p:nvPr>
        </p:nvSpPr>
        <p:spPr/>
        <p:txBody>
          <a:bodyPr/>
          <a:lstStyle/>
          <a:p>
            <a:fld id="{3D32BAE8-7F99-4A17-A703-5CC7319275DB}" type="datetimeFigureOut">
              <a:rPr lang="en-US" smtClean="0"/>
              <a:t>09/20/2024</a:t>
            </a:fld>
            <a:endParaRPr lang="en-US"/>
          </a:p>
        </p:txBody>
      </p:sp>
      <p:sp>
        <p:nvSpPr>
          <p:cNvPr id="6" name="Footer Placeholder 5">
            <a:extLst>
              <a:ext uri="{FF2B5EF4-FFF2-40B4-BE49-F238E27FC236}">
                <a16:creationId xmlns:a16="http://schemas.microsoft.com/office/drawing/2014/main" id="{34194EE3-0D89-233F-49A6-A265BBF2283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F063841-48CD-A455-6A0A-BBC3527679B2}"/>
              </a:ext>
            </a:extLst>
          </p:cNvPr>
          <p:cNvSpPr>
            <a:spLocks noGrp="1"/>
          </p:cNvSpPr>
          <p:nvPr>
            <p:ph type="sldNum" sz="quarter" idx="12"/>
          </p:nvPr>
        </p:nvSpPr>
        <p:spPr/>
        <p:txBody>
          <a:bodyPr/>
          <a:lstStyle/>
          <a:p>
            <a:fld id="{DF11047B-09DA-42F2-8188-4764183B6466}" type="slidenum">
              <a:rPr lang="en-US" smtClean="0"/>
              <a:t>‹#›</a:t>
            </a:fld>
            <a:endParaRPr lang="en-US"/>
          </a:p>
        </p:txBody>
      </p:sp>
    </p:spTree>
    <p:extLst>
      <p:ext uri="{BB962C8B-B14F-4D97-AF65-F5344CB8AC3E}">
        <p14:creationId xmlns:p14="http://schemas.microsoft.com/office/powerpoint/2010/main" val="239467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4B4D67-37C5-32B5-8191-C00D29CFD87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27261C1-7456-BAB9-C8DD-B4AABA55C86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BD3D0A5-DF5E-DC24-1831-5F52D44BC27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1954428-CFD6-8341-3E93-D85AF64B1F3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0BB10F6-DF0A-8919-CE02-57B45E0A253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440E95D-5C1B-F783-1B95-5DCED0C2127E}"/>
              </a:ext>
            </a:extLst>
          </p:cNvPr>
          <p:cNvSpPr>
            <a:spLocks noGrp="1"/>
          </p:cNvSpPr>
          <p:nvPr>
            <p:ph type="dt" sz="half" idx="10"/>
          </p:nvPr>
        </p:nvSpPr>
        <p:spPr/>
        <p:txBody>
          <a:bodyPr/>
          <a:lstStyle/>
          <a:p>
            <a:fld id="{3D32BAE8-7F99-4A17-A703-5CC7319275DB}" type="datetimeFigureOut">
              <a:rPr lang="en-US" smtClean="0"/>
              <a:t>09/20/2024</a:t>
            </a:fld>
            <a:endParaRPr lang="en-US"/>
          </a:p>
        </p:txBody>
      </p:sp>
      <p:sp>
        <p:nvSpPr>
          <p:cNvPr id="8" name="Footer Placeholder 7">
            <a:extLst>
              <a:ext uri="{FF2B5EF4-FFF2-40B4-BE49-F238E27FC236}">
                <a16:creationId xmlns:a16="http://schemas.microsoft.com/office/drawing/2014/main" id="{B5CA908E-88D3-A7ED-EAA9-34F07E3D68E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CFF3AAA-7391-45A5-91AB-878B175739BA}"/>
              </a:ext>
            </a:extLst>
          </p:cNvPr>
          <p:cNvSpPr>
            <a:spLocks noGrp="1"/>
          </p:cNvSpPr>
          <p:nvPr>
            <p:ph type="sldNum" sz="quarter" idx="12"/>
          </p:nvPr>
        </p:nvSpPr>
        <p:spPr/>
        <p:txBody>
          <a:bodyPr/>
          <a:lstStyle/>
          <a:p>
            <a:fld id="{DF11047B-09DA-42F2-8188-4764183B6466}" type="slidenum">
              <a:rPr lang="en-US" smtClean="0"/>
              <a:t>‹#›</a:t>
            </a:fld>
            <a:endParaRPr lang="en-US"/>
          </a:p>
        </p:txBody>
      </p:sp>
    </p:spTree>
    <p:extLst>
      <p:ext uri="{BB962C8B-B14F-4D97-AF65-F5344CB8AC3E}">
        <p14:creationId xmlns:p14="http://schemas.microsoft.com/office/powerpoint/2010/main" val="15440319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47C0B-C24F-6D26-7263-A59D879C88E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45205DD-15CE-0CE1-DC65-F1AA1CE08C25}"/>
              </a:ext>
            </a:extLst>
          </p:cNvPr>
          <p:cNvSpPr>
            <a:spLocks noGrp="1"/>
          </p:cNvSpPr>
          <p:nvPr>
            <p:ph type="dt" sz="half" idx="10"/>
          </p:nvPr>
        </p:nvSpPr>
        <p:spPr/>
        <p:txBody>
          <a:bodyPr/>
          <a:lstStyle/>
          <a:p>
            <a:fld id="{3D32BAE8-7F99-4A17-A703-5CC7319275DB}" type="datetimeFigureOut">
              <a:rPr lang="en-US" smtClean="0"/>
              <a:t>09/20/2024</a:t>
            </a:fld>
            <a:endParaRPr lang="en-US"/>
          </a:p>
        </p:txBody>
      </p:sp>
      <p:sp>
        <p:nvSpPr>
          <p:cNvPr id="4" name="Footer Placeholder 3">
            <a:extLst>
              <a:ext uri="{FF2B5EF4-FFF2-40B4-BE49-F238E27FC236}">
                <a16:creationId xmlns:a16="http://schemas.microsoft.com/office/drawing/2014/main" id="{D882D02F-FF24-5884-9247-25FB4D76EB5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A2D5F1D-4E6C-5DFC-B138-3F119E7D66F1}"/>
              </a:ext>
            </a:extLst>
          </p:cNvPr>
          <p:cNvSpPr>
            <a:spLocks noGrp="1"/>
          </p:cNvSpPr>
          <p:nvPr>
            <p:ph type="sldNum" sz="quarter" idx="12"/>
          </p:nvPr>
        </p:nvSpPr>
        <p:spPr/>
        <p:txBody>
          <a:bodyPr/>
          <a:lstStyle/>
          <a:p>
            <a:fld id="{DF11047B-09DA-42F2-8188-4764183B6466}" type="slidenum">
              <a:rPr lang="en-US" smtClean="0"/>
              <a:t>‹#›</a:t>
            </a:fld>
            <a:endParaRPr lang="en-US"/>
          </a:p>
        </p:txBody>
      </p:sp>
    </p:spTree>
    <p:extLst>
      <p:ext uri="{BB962C8B-B14F-4D97-AF65-F5344CB8AC3E}">
        <p14:creationId xmlns:p14="http://schemas.microsoft.com/office/powerpoint/2010/main" val="22267831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FDBD310-56CB-A940-50B4-CE6A57D28351}"/>
              </a:ext>
            </a:extLst>
          </p:cNvPr>
          <p:cNvSpPr>
            <a:spLocks noGrp="1"/>
          </p:cNvSpPr>
          <p:nvPr>
            <p:ph type="dt" sz="half" idx="10"/>
          </p:nvPr>
        </p:nvSpPr>
        <p:spPr/>
        <p:txBody>
          <a:bodyPr/>
          <a:lstStyle/>
          <a:p>
            <a:fld id="{3D32BAE8-7F99-4A17-A703-5CC7319275DB}" type="datetimeFigureOut">
              <a:rPr lang="en-US" smtClean="0"/>
              <a:t>09/20/2024</a:t>
            </a:fld>
            <a:endParaRPr lang="en-US"/>
          </a:p>
        </p:txBody>
      </p:sp>
      <p:sp>
        <p:nvSpPr>
          <p:cNvPr id="3" name="Footer Placeholder 2">
            <a:extLst>
              <a:ext uri="{FF2B5EF4-FFF2-40B4-BE49-F238E27FC236}">
                <a16:creationId xmlns:a16="http://schemas.microsoft.com/office/drawing/2014/main" id="{36E01AC6-2204-9E87-0E7E-D745CA13381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B07A3B5-7E96-7652-B690-936CC3098EBF}"/>
              </a:ext>
            </a:extLst>
          </p:cNvPr>
          <p:cNvSpPr>
            <a:spLocks noGrp="1"/>
          </p:cNvSpPr>
          <p:nvPr>
            <p:ph type="sldNum" sz="quarter" idx="12"/>
          </p:nvPr>
        </p:nvSpPr>
        <p:spPr/>
        <p:txBody>
          <a:bodyPr/>
          <a:lstStyle/>
          <a:p>
            <a:fld id="{DF11047B-09DA-42F2-8188-4764183B6466}" type="slidenum">
              <a:rPr lang="en-US" smtClean="0"/>
              <a:t>‹#›</a:t>
            </a:fld>
            <a:endParaRPr lang="en-US"/>
          </a:p>
        </p:txBody>
      </p:sp>
    </p:spTree>
    <p:extLst>
      <p:ext uri="{BB962C8B-B14F-4D97-AF65-F5344CB8AC3E}">
        <p14:creationId xmlns:p14="http://schemas.microsoft.com/office/powerpoint/2010/main" val="6452101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CE784D-37CF-820C-6C99-DBE02031359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FD23341-64A5-38B7-7E96-49527AA1F33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DB90A0A-EF3A-5271-0415-3DEA5EBA9D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FB21554-C455-8F8B-6DB2-78EEEBE2F7A4}"/>
              </a:ext>
            </a:extLst>
          </p:cNvPr>
          <p:cNvSpPr>
            <a:spLocks noGrp="1"/>
          </p:cNvSpPr>
          <p:nvPr>
            <p:ph type="dt" sz="half" idx="10"/>
          </p:nvPr>
        </p:nvSpPr>
        <p:spPr/>
        <p:txBody>
          <a:bodyPr/>
          <a:lstStyle/>
          <a:p>
            <a:fld id="{3D32BAE8-7F99-4A17-A703-5CC7319275DB}" type="datetimeFigureOut">
              <a:rPr lang="en-US" smtClean="0"/>
              <a:t>09/20/2024</a:t>
            </a:fld>
            <a:endParaRPr lang="en-US"/>
          </a:p>
        </p:txBody>
      </p:sp>
      <p:sp>
        <p:nvSpPr>
          <p:cNvPr id="6" name="Footer Placeholder 5">
            <a:extLst>
              <a:ext uri="{FF2B5EF4-FFF2-40B4-BE49-F238E27FC236}">
                <a16:creationId xmlns:a16="http://schemas.microsoft.com/office/drawing/2014/main" id="{EA4F20C1-EAAF-2B05-DC10-9F213D78A43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3C6C6D6-D1D9-239B-CB72-5D1292F466C9}"/>
              </a:ext>
            </a:extLst>
          </p:cNvPr>
          <p:cNvSpPr>
            <a:spLocks noGrp="1"/>
          </p:cNvSpPr>
          <p:nvPr>
            <p:ph type="sldNum" sz="quarter" idx="12"/>
          </p:nvPr>
        </p:nvSpPr>
        <p:spPr/>
        <p:txBody>
          <a:bodyPr/>
          <a:lstStyle/>
          <a:p>
            <a:fld id="{DF11047B-09DA-42F2-8188-4764183B6466}" type="slidenum">
              <a:rPr lang="en-US" smtClean="0"/>
              <a:t>‹#›</a:t>
            </a:fld>
            <a:endParaRPr lang="en-US"/>
          </a:p>
        </p:txBody>
      </p:sp>
    </p:spTree>
    <p:extLst>
      <p:ext uri="{BB962C8B-B14F-4D97-AF65-F5344CB8AC3E}">
        <p14:creationId xmlns:p14="http://schemas.microsoft.com/office/powerpoint/2010/main" val="20113280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A10232-2FD2-B502-C260-DEC2E3358AC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DE0B88E-5A49-93CC-9C56-ECE643C6C61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ED7EDC6-0391-F67E-BCA3-BDF02C82D0A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A0E3329-E478-F682-915F-E1F25250E557}"/>
              </a:ext>
            </a:extLst>
          </p:cNvPr>
          <p:cNvSpPr>
            <a:spLocks noGrp="1"/>
          </p:cNvSpPr>
          <p:nvPr>
            <p:ph type="dt" sz="half" idx="10"/>
          </p:nvPr>
        </p:nvSpPr>
        <p:spPr/>
        <p:txBody>
          <a:bodyPr/>
          <a:lstStyle/>
          <a:p>
            <a:fld id="{3D32BAE8-7F99-4A17-A703-5CC7319275DB}" type="datetimeFigureOut">
              <a:rPr lang="en-US" smtClean="0"/>
              <a:t>09/20/2024</a:t>
            </a:fld>
            <a:endParaRPr lang="en-US"/>
          </a:p>
        </p:txBody>
      </p:sp>
      <p:sp>
        <p:nvSpPr>
          <p:cNvPr id="6" name="Footer Placeholder 5">
            <a:extLst>
              <a:ext uri="{FF2B5EF4-FFF2-40B4-BE49-F238E27FC236}">
                <a16:creationId xmlns:a16="http://schemas.microsoft.com/office/drawing/2014/main" id="{6D7B7B53-684C-A761-BC58-A46FB90FF4B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70EF22C-6FA6-651B-C120-7B326F09639A}"/>
              </a:ext>
            </a:extLst>
          </p:cNvPr>
          <p:cNvSpPr>
            <a:spLocks noGrp="1"/>
          </p:cNvSpPr>
          <p:nvPr>
            <p:ph type="sldNum" sz="quarter" idx="12"/>
          </p:nvPr>
        </p:nvSpPr>
        <p:spPr/>
        <p:txBody>
          <a:bodyPr/>
          <a:lstStyle/>
          <a:p>
            <a:fld id="{DF11047B-09DA-42F2-8188-4764183B6466}" type="slidenum">
              <a:rPr lang="en-US" smtClean="0"/>
              <a:t>‹#›</a:t>
            </a:fld>
            <a:endParaRPr lang="en-US"/>
          </a:p>
        </p:txBody>
      </p:sp>
    </p:spTree>
    <p:extLst>
      <p:ext uri="{BB962C8B-B14F-4D97-AF65-F5344CB8AC3E}">
        <p14:creationId xmlns:p14="http://schemas.microsoft.com/office/powerpoint/2010/main" val="38276171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C0B3ECC-03FE-C17E-A4BF-70888ECE6AD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C16C67C-7ADA-41B3-0452-B95DF5BC3A4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8F68B8-B540-C6F1-0CC6-FD63E6F2CC9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D32BAE8-7F99-4A17-A703-5CC7319275DB}" type="datetimeFigureOut">
              <a:rPr lang="en-US" smtClean="0"/>
              <a:t>09/20/2024</a:t>
            </a:fld>
            <a:endParaRPr lang="en-US"/>
          </a:p>
        </p:txBody>
      </p:sp>
      <p:sp>
        <p:nvSpPr>
          <p:cNvPr id="5" name="Footer Placeholder 4">
            <a:extLst>
              <a:ext uri="{FF2B5EF4-FFF2-40B4-BE49-F238E27FC236}">
                <a16:creationId xmlns:a16="http://schemas.microsoft.com/office/drawing/2014/main" id="{CE4227DA-E35B-A1F8-1E87-14F96B60411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126138F-3597-9EBD-2D19-1955526C1B8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F11047B-09DA-42F2-8188-4764183B6466}" type="slidenum">
              <a:rPr lang="en-US" smtClean="0"/>
              <a:t>‹#›</a:t>
            </a:fld>
            <a:endParaRPr lang="en-US"/>
          </a:p>
        </p:txBody>
      </p:sp>
    </p:spTree>
    <p:extLst>
      <p:ext uri="{BB962C8B-B14F-4D97-AF65-F5344CB8AC3E}">
        <p14:creationId xmlns:p14="http://schemas.microsoft.com/office/powerpoint/2010/main" val="18351664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microsoft.com/office/2014/relationships/chartEx" Target="../charts/chartEx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alpha val="80000"/>
          </a:schemeClr>
        </a:solid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0F6AB471-B60C-4331-791E-CC1E7BE7A171}"/>
              </a:ext>
            </a:extLst>
          </p:cNvPr>
          <p:cNvSpPr/>
          <p:nvPr/>
        </p:nvSpPr>
        <p:spPr>
          <a:xfrm>
            <a:off x="1374140" y="999624"/>
            <a:ext cx="9773758" cy="4275782"/>
          </a:xfrm>
          <a:prstGeom prst="roundRect">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A747E1DF-F632-2BE6-03F4-91F792A6CA2A}"/>
              </a:ext>
            </a:extLst>
          </p:cNvPr>
          <p:cNvSpPr txBox="1"/>
          <p:nvPr/>
        </p:nvSpPr>
        <p:spPr>
          <a:xfrm>
            <a:off x="2001520" y="1801750"/>
            <a:ext cx="8524240" cy="3262432"/>
          </a:xfrm>
          <a:prstGeom prst="rect">
            <a:avLst/>
          </a:prstGeom>
          <a:noFill/>
        </p:spPr>
        <p:txBody>
          <a:bodyPr wrap="square" rtlCol="0">
            <a:spAutoFit/>
          </a:bodyPr>
          <a:lstStyle/>
          <a:p>
            <a:pPr algn="ctr"/>
            <a:r>
              <a:rPr lang="en-US" sz="7200" b="1" dirty="0"/>
              <a:t>Galaxy HR Employee Attrition Report</a:t>
            </a:r>
          </a:p>
          <a:p>
            <a:pPr algn="ctr"/>
            <a:endParaRPr lang="en-US" sz="4400" b="1" dirty="0"/>
          </a:p>
          <a:p>
            <a:endParaRPr lang="en-US" dirty="0"/>
          </a:p>
        </p:txBody>
      </p:sp>
      <p:sp>
        <p:nvSpPr>
          <p:cNvPr id="7" name="TextBox 6">
            <a:extLst>
              <a:ext uri="{FF2B5EF4-FFF2-40B4-BE49-F238E27FC236}">
                <a16:creationId xmlns:a16="http://schemas.microsoft.com/office/drawing/2014/main" id="{30204B2C-A92E-A545-C04A-394F7490306C}"/>
              </a:ext>
            </a:extLst>
          </p:cNvPr>
          <p:cNvSpPr txBox="1"/>
          <p:nvPr/>
        </p:nvSpPr>
        <p:spPr>
          <a:xfrm>
            <a:off x="8993167" y="4787755"/>
            <a:ext cx="1656080" cy="276999"/>
          </a:xfrm>
          <a:prstGeom prst="rect">
            <a:avLst/>
          </a:prstGeom>
          <a:noFill/>
        </p:spPr>
        <p:txBody>
          <a:bodyPr wrap="square" rtlCol="0">
            <a:spAutoFit/>
          </a:bodyPr>
          <a:lstStyle/>
          <a:p>
            <a:r>
              <a:rPr lang="en-US" sz="1200" baseline="30000" dirty="0"/>
              <a:t>20th</a:t>
            </a:r>
            <a:r>
              <a:rPr lang="en-US" sz="1200" dirty="0"/>
              <a:t>  September 2024</a:t>
            </a:r>
          </a:p>
        </p:txBody>
      </p:sp>
      <p:sp>
        <p:nvSpPr>
          <p:cNvPr id="8" name="TextBox 7">
            <a:extLst>
              <a:ext uri="{FF2B5EF4-FFF2-40B4-BE49-F238E27FC236}">
                <a16:creationId xmlns:a16="http://schemas.microsoft.com/office/drawing/2014/main" id="{DFEDAB66-5F27-CACE-A281-37410443C0C6}"/>
              </a:ext>
            </a:extLst>
          </p:cNvPr>
          <p:cNvSpPr txBox="1"/>
          <p:nvPr/>
        </p:nvSpPr>
        <p:spPr>
          <a:xfrm>
            <a:off x="1789457" y="4787755"/>
            <a:ext cx="2550160" cy="369332"/>
          </a:xfrm>
          <a:prstGeom prst="rect">
            <a:avLst/>
          </a:prstGeom>
          <a:noFill/>
        </p:spPr>
        <p:txBody>
          <a:bodyPr wrap="square" rtlCol="0">
            <a:spAutoFit/>
          </a:bodyPr>
          <a:lstStyle/>
          <a:p>
            <a:r>
              <a:rPr lang="en-US" dirty="0"/>
              <a:t>By : Akande S. Damilola</a:t>
            </a:r>
          </a:p>
        </p:txBody>
      </p:sp>
    </p:spTree>
    <p:extLst>
      <p:ext uri="{BB962C8B-B14F-4D97-AF65-F5344CB8AC3E}">
        <p14:creationId xmlns:p14="http://schemas.microsoft.com/office/powerpoint/2010/main" val="16795945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alpha val="80000"/>
          </a:schemeClr>
        </a:solidFill>
        <a:effectLst/>
      </p:bgPr>
    </p:bg>
    <p:spTree>
      <p:nvGrpSpPr>
        <p:cNvPr id="1" name=""/>
        <p:cNvGrpSpPr/>
        <p:nvPr/>
      </p:nvGrpSpPr>
      <p:grpSpPr>
        <a:xfrm>
          <a:off x="0" y="0"/>
          <a:ext cx="0" cy="0"/>
          <a:chOff x="0" y="0"/>
          <a:chExt cx="0" cy="0"/>
        </a:xfrm>
      </p:grpSpPr>
      <p:sp>
        <p:nvSpPr>
          <p:cNvPr id="2" name="Wave 1">
            <a:extLst>
              <a:ext uri="{FF2B5EF4-FFF2-40B4-BE49-F238E27FC236}">
                <a16:creationId xmlns:a16="http://schemas.microsoft.com/office/drawing/2014/main" id="{755C754F-C2B8-D105-7B71-49E998A629F7}"/>
              </a:ext>
            </a:extLst>
          </p:cNvPr>
          <p:cNvSpPr/>
          <p:nvPr/>
        </p:nvSpPr>
        <p:spPr>
          <a:xfrm>
            <a:off x="0" y="0"/>
            <a:ext cx="12192000" cy="1057932"/>
          </a:xfrm>
          <a:prstGeom prst="wave">
            <a:avLst/>
          </a:prstGeom>
          <a:solidFill>
            <a:srgbClr val="C96868"/>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a:extLst>
              <a:ext uri="{FF2B5EF4-FFF2-40B4-BE49-F238E27FC236}">
                <a16:creationId xmlns:a16="http://schemas.microsoft.com/office/drawing/2014/main" id="{400B7DA0-CAF5-3BC4-1497-E6B9847CB35B}"/>
              </a:ext>
            </a:extLst>
          </p:cNvPr>
          <p:cNvSpPr txBox="1"/>
          <p:nvPr/>
        </p:nvSpPr>
        <p:spPr>
          <a:xfrm>
            <a:off x="0" y="195942"/>
            <a:ext cx="10014858" cy="707886"/>
          </a:xfrm>
          <a:prstGeom prst="rect">
            <a:avLst/>
          </a:prstGeom>
          <a:noFill/>
        </p:spPr>
        <p:txBody>
          <a:bodyPr wrap="square" rtlCol="0">
            <a:spAutoFit/>
          </a:bodyPr>
          <a:lstStyle/>
          <a:p>
            <a:r>
              <a:rPr lang="en-US" sz="4000" b="1" dirty="0">
                <a:solidFill>
                  <a:schemeClr val="bg1"/>
                </a:solidFill>
              </a:rPr>
              <a:t>Insights and Visualization</a:t>
            </a:r>
          </a:p>
        </p:txBody>
      </p:sp>
      <p:sp>
        <p:nvSpPr>
          <p:cNvPr id="6" name="Parallelogram 5">
            <a:extLst>
              <a:ext uri="{FF2B5EF4-FFF2-40B4-BE49-F238E27FC236}">
                <a16:creationId xmlns:a16="http://schemas.microsoft.com/office/drawing/2014/main" id="{3AAFA28B-7456-9839-B256-37FA36F20A71}"/>
              </a:ext>
            </a:extLst>
          </p:cNvPr>
          <p:cNvSpPr/>
          <p:nvPr/>
        </p:nvSpPr>
        <p:spPr>
          <a:xfrm>
            <a:off x="10492409" y="-1"/>
            <a:ext cx="718930" cy="838559"/>
          </a:xfrm>
          <a:prstGeom prst="parallelogram">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545B2C59-E102-D53A-EDC1-7F988BF8E5FF}"/>
              </a:ext>
            </a:extLst>
          </p:cNvPr>
          <p:cNvSpPr/>
          <p:nvPr/>
        </p:nvSpPr>
        <p:spPr>
          <a:xfrm>
            <a:off x="0" y="1391477"/>
            <a:ext cx="3952240" cy="5466523"/>
          </a:xfrm>
          <a:prstGeom prst="rect">
            <a:avLst/>
          </a:prstGeom>
          <a:solidFill>
            <a:schemeClr val="bg2"/>
          </a:solidFill>
          <a:ln>
            <a:solidFill>
              <a:srgbClr val="C9686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extBox 13">
            <a:extLst>
              <a:ext uri="{FF2B5EF4-FFF2-40B4-BE49-F238E27FC236}">
                <a16:creationId xmlns:a16="http://schemas.microsoft.com/office/drawing/2014/main" id="{437B0B58-2129-2F24-B7B3-43224F4BBA88}"/>
              </a:ext>
            </a:extLst>
          </p:cNvPr>
          <p:cNvSpPr txBox="1"/>
          <p:nvPr/>
        </p:nvSpPr>
        <p:spPr>
          <a:xfrm>
            <a:off x="0" y="1487052"/>
            <a:ext cx="1595120" cy="369332"/>
          </a:xfrm>
          <a:prstGeom prst="rect">
            <a:avLst/>
          </a:prstGeom>
          <a:noFill/>
        </p:spPr>
        <p:txBody>
          <a:bodyPr wrap="square" rtlCol="0">
            <a:spAutoFit/>
          </a:bodyPr>
          <a:lstStyle/>
          <a:p>
            <a:r>
              <a:rPr lang="en-US" b="1" u="sng" dirty="0"/>
              <a:t>Key findings</a:t>
            </a:r>
          </a:p>
        </p:txBody>
      </p:sp>
      <p:sp>
        <p:nvSpPr>
          <p:cNvPr id="15" name="TextBox 14">
            <a:extLst>
              <a:ext uri="{FF2B5EF4-FFF2-40B4-BE49-F238E27FC236}">
                <a16:creationId xmlns:a16="http://schemas.microsoft.com/office/drawing/2014/main" id="{56FCA909-9DFE-9453-0004-1E11B3355A0D}"/>
              </a:ext>
            </a:extLst>
          </p:cNvPr>
          <p:cNvSpPr txBox="1"/>
          <p:nvPr/>
        </p:nvSpPr>
        <p:spPr>
          <a:xfrm>
            <a:off x="0" y="1983425"/>
            <a:ext cx="3820160" cy="2246769"/>
          </a:xfrm>
          <a:prstGeom prst="rect">
            <a:avLst/>
          </a:prstGeom>
          <a:noFill/>
        </p:spPr>
        <p:txBody>
          <a:bodyPr wrap="square" rtlCol="0">
            <a:spAutoFit/>
          </a:bodyPr>
          <a:lstStyle/>
          <a:p>
            <a:r>
              <a:rPr lang="en-US" dirty="0"/>
              <a:t>•</a:t>
            </a:r>
            <a:r>
              <a:rPr lang="en-US" sz="2800" dirty="0"/>
              <a:t>Some racial groups like Native Hawaiian are more likely to leave the company than others</a:t>
            </a:r>
          </a:p>
          <a:p>
            <a:endParaRPr lang="en-US" sz="1400" dirty="0"/>
          </a:p>
          <a:p>
            <a:endParaRPr lang="en-US" sz="1400" dirty="0"/>
          </a:p>
        </p:txBody>
      </p:sp>
      <p:graphicFrame>
        <p:nvGraphicFramePr>
          <p:cNvPr id="3" name="Chart 2">
            <a:extLst>
              <a:ext uri="{FF2B5EF4-FFF2-40B4-BE49-F238E27FC236}">
                <a16:creationId xmlns:a16="http://schemas.microsoft.com/office/drawing/2014/main" id="{21313DAF-70BC-4016-B1E2-04AABBAF74DA}"/>
              </a:ext>
            </a:extLst>
          </p:cNvPr>
          <p:cNvGraphicFramePr>
            <a:graphicFrameLocks/>
          </p:cNvGraphicFramePr>
          <p:nvPr>
            <p:extLst>
              <p:ext uri="{D42A27DB-BD31-4B8C-83A1-F6EECF244321}">
                <p14:modId xmlns:p14="http://schemas.microsoft.com/office/powerpoint/2010/main" val="2380111220"/>
              </p:ext>
            </p:extLst>
          </p:nvPr>
        </p:nvGraphicFramePr>
        <p:xfrm>
          <a:off x="4201886" y="1253874"/>
          <a:ext cx="7990114" cy="560412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7169828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alpha val="80000"/>
          </a:schemeClr>
        </a:solidFill>
        <a:effectLst/>
      </p:bgPr>
    </p:bg>
    <p:spTree>
      <p:nvGrpSpPr>
        <p:cNvPr id="1" name=""/>
        <p:cNvGrpSpPr/>
        <p:nvPr/>
      </p:nvGrpSpPr>
      <p:grpSpPr>
        <a:xfrm>
          <a:off x="0" y="0"/>
          <a:ext cx="0" cy="0"/>
          <a:chOff x="0" y="0"/>
          <a:chExt cx="0" cy="0"/>
        </a:xfrm>
      </p:grpSpPr>
      <p:sp>
        <p:nvSpPr>
          <p:cNvPr id="2" name="Wave 1">
            <a:extLst>
              <a:ext uri="{FF2B5EF4-FFF2-40B4-BE49-F238E27FC236}">
                <a16:creationId xmlns:a16="http://schemas.microsoft.com/office/drawing/2014/main" id="{755C754F-C2B8-D105-7B71-49E998A629F7}"/>
              </a:ext>
            </a:extLst>
          </p:cNvPr>
          <p:cNvSpPr/>
          <p:nvPr/>
        </p:nvSpPr>
        <p:spPr>
          <a:xfrm>
            <a:off x="0" y="0"/>
            <a:ext cx="12192000" cy="1057932"/>
          </a:xfrm>
          <a:prstGeom prst="wave">
            <a:avLst/>
          </a:prstGeom>
          <a:solidFill>
            <a:srgbClr val="C96868"/>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a:extLst>
              <a:ext uri="{FF2B5EF4-FFF2-40B4-BE49-F238E27FC236}">
                <a16:creationId xmlns:a16="http://schemas.microsoft.com/office/drawing/2014/main" id="{400B7DA0-CAF5-3BC4-1497-E6B9847CB35B}"/>
              </a:ext>
            </a:extLst>
          </p:cNvPr>
          <p:cNvSpPr txBox="1"/>
          <p:nvPr/>
        </p:nvSpPr>
        <p:spPr>
          <a:xfrm>
            <a:off x="172719" y="149128"/>
            <a:ext cx="9885681" cy="707885"/>
          </a:xfrm>
          <a:prstGeom prst="rect">
            <a:avLst/>
          </a:prstGeom>
          <a:noFill/>
        </p:spPr>
        <p:txBody>
          <a:bodyPr wrap="square" rtlCol="0">
            <a:spAutoFit/>
          </a:bodyPr>
          <a:lstStyle/>
          <a:p>
            <a:r>
              <a:rPr lang="en-US" sz="4000" b="1" dirty="0">
                <a:solidFill>
                  <a:schemeClr val="bg1"/>
                </a:solidFill>
              </a:rPr>
              <a:t>Insights and Visualization</a:t>
            </a:r>
          </a:p>
        </p:txBody>
      </p:sp>
      <p:sp>
        <p:nvSpPr>
          <p:cNvPr id="6" name="Parallelogram 5">
            <a:extLst>
              <a:ext uri="{FF2B5EF4-FFF2-40B4-BE49-F238E27FC236}">
                <a16:creationId xmlns:a16="http://schemas.microsoft.com/office/drawing/2014/main" id="{3AAFA28B-7456-9839-B256-37FA36F20A71}"/>
              </a:ext>
            </a:extLst>
          </p:cNvPr>
          <p:cNvSpPr/>
          <p:nvPr/>
        </p:nvSpPr>
        <p:spPr>
          <a:xfrm>
            <a:off x="10492409" y="-1"/>
            <a:ext cx="718930" cy="838559"/>
          </a:xfrm>
          <a:prstGeom prst="parallelogram">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545B2C59-E102-D53A-EDC1-7F988BF8E5FF}"/>
              </a:ext>
            </a:extLst>
          </p:cNvPr>
          <p:cNvSpPr/>
          <p:nvPr/>
        </p:nvSpPr>
        <p:spPr>
          <a:xfrm>
            <a:off x="0" y="1391477"/>
            <a:ext cx="3952240" cy="5466523"/>
          </a:xfrm>
          <a:prstGeom prst="rect">
            <a:avLst/>
          </a:prstGeom>
          <a:solidFill>
            <a:schemeClr val="bg2"/>
          </a:solidFill>
          <a:ln>
            <a:solidFill>
              <a:srgbClr val="C9686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extBox 13">
            <a:extLst>
              <a:ext uri="{FF2B5EF4-FFF2-40B4-BE49-F238E27FC236}">
                <a16:creationId xmlns:a16="http://schemas.microsoft.com/office/drawing/2014/main" id="{437B0B58-2129-2F24-B7B3-43224F4BBA88}"/>
              </a:ext>
            </a:extLst>
          </p:cNvPr>
          <p:cNvSpPr txBox="1"/>
          <p:nvPr/>
        </p:nvSpPr>
        <p:spPr>
          <a:xfrm>
            <a:off x="0" y="1487052"/>
            <a:ext cx="1595120" cy="400110"/>
          </a:xfrm>
          <a:prstGeom prst="rect">
            <a:avLst/>
          </a:prstGeom>
          <a:noFill/>
        </p:spPr>
        <p:txBody>
          <a:bodyPr wrap="square" rtlCol="0">
            <a:spAutoFit/>
          </a:bodyPr>
          <a:lstStyle/>
          <a:p>
            <a:r>
              <a:rPr lang="en-US" sz="2000" b="1" u="sng" dirty="0"/>
              <a:t>Key findings</a:t>
            </a:r>
          </a:p>
        </p:txBody>
      </p:sp>
      <p:sp>
        <p:nvSpPr>
          <p:cNvPr id="15" name="TextBox 14">
            <a:extLst>
              <a:ext uri="{FF2B5EF4-FFF2-40B4-BE49-F238E27FC236}">
                <a16:creationId xmlns:a16="http://schemas.microsoft.com/office/drawing/2014/main" id="{56FCA909-9DFE-9453-0004-1E11B3355A0D}"/>
              </a:ext>
            </a:extLst>
          </p:cNvPr>
          <p:cNvSpPr txBox="1"/>
          <p:nvPr/>
        </p:nvSpPr>
        <p:spPr>
          <a:xfrm>
            <a:off x="0" y="1983425"/>
            <a:ext cx="3820160" cy="2246769"/>
          </a:xfrm>
          <a:prstGeom prst="rect">
            <a:avLst/>
          </a:prstGeom>
          <a:noFill/>
        </p:spPr>
        <p:txBody>
          <a:bodyPr wrap="square" rtlCol="0">
            <a:spAutoFit/>
          </a:bodyPr>
          <a:lstStyle/>
          <a:p>
            <a:r>
              <a:rPr lang="en-US" sz="2800" dirty="0">
                <a:solidFill>
                  <a:srgbClr val="C96868"/>
                </a:solidFill>
              </a:rPr>
              <a:t>•  Pennsylvania  </a:t>
            </a:r>
            <a:r>
              <a:rPr lang="en-US" sz="2800" dirty="0"/>
              <a:t>regions has higher turnover rates at </a:t>
            </a:r>
            <a:r>
              <a:rPr lang="en-US" sz="2800" dirty="0">
                <a:solidFill>
                  <a:srgbClr val="C96868"/>
                </a:solidFill>
              </a:rPr>
              <a:t>17%</a:t>
            </a:r>
          </a:p>
          <a:p>
            <a:endParaRPr lang="en-US" sz="1400" dirty="0"/>
          </a:p>
          <a:p>
            <a:endParaRPr lang="en-US" sz="1400" dirty="0"/>
          </a:p>
          <a:p>
            <a:endParaRPr lang="en-US" sz="1400" dirty="0"/>
          </a:p>
          <a:p>
            <a:endParaRPr lang="en-US" sz="1400" dirty="0"/>
          </a:p>
        </p:txBody>
      </p:sp>
      <mc:AlternateContent xmlns:mc="http://schemas.openxmlformats.org/markup-compatibility/2006">
        <mc:Choice xmlns:cx4="http://schemas.microsoft.com/office/drawing/2016/5/10/chartex" Requires="cx4">
          <p:graphicFrame>
            <p:nvGraphicFramePr>
              <p:cNvPr id="5" name="Chart 4">
                <a:extLst>
                  <a:ext uri="{FF2B5EF4-FFF2-40B4-BE49-F238E27FC236}">
                    <a16:creationId xmlns:a16="http://schemas.microsoft.com/office/drawing/2014/main" id="{DAE9C10E-31C0-4D91-814D-AA46C831A0BC}"/>
                  </a:ext>
                </a:extLst>
              </p:cNvPr>
              <p:cNvGraphicFramePr/>
              <p:nvPr>
                <p:extLst>
                  <p:ext uri="{D42A27DB-BD31-4B8C-83A1-F6EECF244321}">
                    <p14:modId xmlns:p14="http://schemas.microsoft.com/office/powerpoint/2010/main" val="3022940441"/>
                  </p:ext>
                </p:extLst>
              </p:nvPr>
            </p:nvGraphicFramePr>
            <p:xfrm>
              <a:off x="4376057" y="1208314"/>
              <a:ext cx="7587343" cy="5466523"/>
            </p:xfrm>
            <a:graphic>
              <a:graphicData uri="http://schemas.microsoft.com/office/drawing/2014/chartex">
                <cx:chart xmlns:cx="http://schemas.microsoft.com/office/drawing/2014/chartex" xmlns:r="http://schemas.openxmlformats.org/officeDocument/2006/relationships" r:id="rId2"/>
              </a:graphicData>
            </a:graphic>
          </p:graphicFrame>
        </mc:Choice>
        <mc:Fallback>
          <p:pic>
            <p:nvPicPr>
              <p:cNvPr id="5" name="Chart 4">
                <a:extLst>
                  <a:ext uri="{FF2B5EF4-FFF2-40B4-BE49-F238E27FC236}">
                    <a16:creationId xmlns:a16="http://schemas.microsoft.com/office/drawing/2014/main" id="{DAE9C10E-31C0-4D91-814D-AA46C831A0BC}"/>
                  </a:ext>
                </a:extLst>
              </p:cNvPr>
              <p:cNvPicPr>
                <a:picLocks noGrp="1" noRot="1" noChangeAspect="1" noMove="1" noResize="1" noEditPoints="1" noAdjustHandles="1" noChangeArrowheads="1" noChangeShapeType="1"/>
              </p:cNvPicPr>
              <p:nvPr/>
            </p:nvPicPr>
            <p:blipFill>
              <a:blip r:embed="rId3"/>
              <a:stretch>
                <a:fillRect/>
              </a:stretch>
            </p:blipFill>
            <p:spPr>
              <a:xfrm>
                <a:off x="4376057" y="1208314"/>
                <a:ext cx="7587343" cy="5466523"/>
              </a:xfrm>
              <a:prstGeom prst="rect">
                <a:avLst/>
              </a:prstGeom>
            </p:spPr>
          </p:pic>
        </mc:Fallback>
      </mc:AlternateContent>
    </p:spTree>
    <p:extLst>
      <p:ext uri="{BB962C8B-B14F-4D97-AF65-F5344CB8AC3E}">
        <p14:creationId xmlns:p14="http://schemas.microsoft.com/office/powerpoint/2010/main" val="12638381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alpha val="80000"/>
          </a:schemeClr>
        </a:solidFill>
        <a:effectLst/>
      </p:bgPr>
    </p:bg>
    <p:spTree>
      <p:nvGrpSpPr>
        <p:cNvPr id="1" name=""/>
        <p:cNvGrpSpPr/>
        <p:nvPr/>
      </p:nvGrpSpPr>
      <p:grpSpPr>
        <a:xfrm>
          <a:off x="0" y="0"/>
          <a:ext cx="0" cy="0"/>
          <a:chOff x="0" y="0"/>
          <a:chExt cx="0" cy="0"/>
        </a:xfrm>
      </p:grpSpPr>
      <p:sp>
        <p:nvSpPr>
          <p:cNvPr id="2" name="Wave 1">
            <a:extLst>
              <a:ext uri="{FF2B5EF4-FFF2-40B4-BE49-F238E27FC236}">
                <a16:creationId xmlns:a16="http://schemas.microsoft.com/office/drawing/2014/main" id="{755C754F-C2B8-D105-7B71-49E998A629F7}"/>
              </a:ext>
            </a:extLst>
          </p:cNvPr>
          <p:cNvSpPr/>
          <p:nvPr/>
        </p:nvSpPr>
        <p:spPr>
          <a:xfrm>
            <a:off x="0" y="-51913"/>
            <a:ext cx="12192000" cy="1057932"/>
          </a:xfrm>
          <a:prstGeom prst="wave">
            <a:avLst/>
          </a:prstGeom>
          <a:solidFill>
            <a:srgbClr val="C96868"/>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a:extLst>
              <a:ext uri="{FF2B5EF4-FFF2-40B4-BE49-F238E27FC236}">
                <a16:creationId xmlns:a16="http://schemas.microsoft.com/office/drawing/2014/main" id="{400B7DA0-CAF5-3BC4-1497-E6B9847CB35B}"/>
              </a:ext>
            </a:extLst>
          </p:cNvPr>
          <p:cNvSpPr txBox="1"/>
          <p:nvPr/>
        </p:nvSpPr>
        <p:spPr>
          <a:xfrm>
            <a:off x="0" y="95069"/>
            <a:ext cx="9511748" cy="707886"/>
          </a:xfrm>
          <a:prstGeom prst="rect">
            <a:avLst/>
          </a:prstGeom>
          <a:noFill/>
        </p:spPr>
        <p:txBody>
          <a:bodyPr wrap="square" rtlCol="0">
            <a:spAutoFit/>
          </a:bodyPr>
          <a:lstStyle/>
          <a:p>
            <a:r>
              <a:rPr lang="en-US" sz="4000" b="1" dirty="0">
                <a:solidFill>
                  <a:schemeClr val="bg1"/>
                </a:solidFill>
              </a:rPr>
              <a:t>Insights and Visualization</a:t>
            </a:r>
          </a:p>
        </p:txBody>
      </p:sp>
      <p:sp>
        <p:nvSpPr>
          <p:cNvPr id="6" name="Parallelogram 5">
            <a:extLst>
              <a:ext uri="{FF2B5EF4-FFF2-40B4-BE49-F238E27FC236}">
                <a16:creationId xmlns:a16="http://schemas.microsoft.com/office/drawing/2014/main" id="{3AAFA28B-7456-9839-B256-37FA36F20A71}"/>
              </a:ext>
            </a:extLst>
          </p:cNvPr>
          <p:cNvSpPr/>
          <p:nvPr/>
        </p:nvSpPr>
        <p:spPr>
          <a:xfrm>
            <a:off x="10492409" y="-1"/>
            <a:ext cx="718930" cy="838559"/>
          </a:xfrm>
          <a:prstGeom prst="parallelogram">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545B2C59-E102-D53A-EDC1-7F988BF8E5FF}"/>
              </a:ext>
            </a:extLst>
          </p:cNvPr>
          <p:cNvSpPr/>
          <p:nvPr/>
        </p:nvSpPr>
        <p:spPr>
          <a:xfrm>
            <a:off x="0" y="1391477"/>
            <a:ext cx="3952240" cy="5466523"/>
          </a:xfrm>
          <a:prstGeom prst="rect">
            <a:avLst/>
          </a:prstGeom>
          <a:solidFill>
            <a:schemeClr val="bg2"/>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extBox 13">
            <a:extLst>
              <a:ext uri="{FF2B5EF4-FFF2-40B4-BE49-F238E27FC236}">
                <a16:creationId xmlns:a16="http://schemas.microsoft.com/office/drawing/2014/main" id="{437B0B58-2129-2F24-B7B3-43224F4BBA88}"/>
              </a:ext>
            </a:extLst>
          </p:cNvPr>
          <p:cNvSpPr txBox="1"/>
          <p:nvPr/>
        </p:nvSpPr>
        <p:spPr>
          <a:xfrm>
            <a:off x="0" y="1487052"/>
            <a:ext cx="1595120" cy="400110"/>
          </a:xfrm>
          <a:prstGeom prst="rect">
            <a:avLst/>
          </a:prstGeom>
          <a:noFill/>
        </p:spPr>
        <p:txBody>
          <a:bodyPr wrap="square" rtlCol="0">
            <a:spAutoFit/>
          </a:bodyPr>
          <a:lstStyle/>
          <a:p>
            <a:r>
              <a:rPr lang="en-US" sz="2000" b="1" u="sng" dirty="0"/>
              <a:t>Key findings</a:t>
            </a:r>
          </a:p>
        </p:txBody>
      </p:sp>
      <p:sp>
        <p:nvSpPr>
          <p:cNvPr id="15" name="TextBox 14">
            <a:extLst>
              <a:ext uri="{FF2B5EF4-FFF2-40B4-BE49-F238E27FC236}">
                <a16:creationId xmlns:a16="http://schemas.microsoft.com/office/drawing/2014/main" id="{56FCA909-9DFE-9453-0004-1E11B3355A0D}"/>
              </a:ext>
            </a:extLst>
          </p:cNvPr>
          <p:cNvSpPr txBox="1"/>
          <p:nvPr/>
        </p:nvSpPr>
        <p:spPr>
          <a:xfrm>
            <a:off x="0" y="2018919"/>
            <a:ext cx="3820160" cy="4154984"/>
          </a:xfrm>
          <a:prstGeom prst="rect">
            <a:avLst/>
          </a:prstGeom>
          <a:noFill/>
        </p:spPr>
        <p:txBody>
          <a:bodyPr wrap="square" rtlCol="0">
            <a:spAutoFit/>
          </a:bodyPr>
          <a:lstStyle/>
          <a:p>
            <a:r>
              <a:rPr lang="en-US" sz="2400" dirty="0"/>
              <a:t>•</a:t>
            </a:r>
            <a:r>
              <a:rPr lang="en-US" sz="2400" kern="100" dirty="0">
                <a:solidFill>
                  <a:srgbClr val="C96868"/>
                </a:solidFill>
                <a:effectLst/>
                <a:latin typeface="Segoe UI" panose="020B0502040204020203" pitchFamily="34" charset="0"/>
                <a:ea typeface="Calibri" panose="020F0502020204030204" pitchFamily="34" charset="0"/>
                <a:cs typeface="Times New Roman" panose="02020603050405020304" pitchFamily="18" charset="0"/>
              </a:rPr>
              <a:t>Statistician IV </a:t>
            </a:r>
            <a:r>
              <a:rPr lang="en-US" sz="2400" kern="100" dirty="0">
                <a:effectLst/>
                <a:latin typeface="Segoe UI" panose="020B0502040204020203" pitchFamily="34" charset="0"/>
                <a:ea typeface="Calibri" panose="020F0502020204030204" pitchFamily="34" charset="0"/>
                <a:cs typeface="Times New Roman" panose="02020603050405020304" pitchFamily="18" charset="0"/>
              </a:rPr>
              <a:t>and </a:t>
            </a:r>
            <a:r>
              <a:rPr lang="en-US" sz="2400" kern="100" dirty="0">
                <a:solidFill>
                  <a:srgbClr val="C96868"/>
                </a:solidFill>
                <a:effectLst/>
                <a:latin typeface="Segoe UI" panose="020B0502040204020203" pitchFamily="34" charset="0"/>
                <a:ea typeface="Calibri" panose="020F0502020204030204" pitchFamily="34" charset="0"/>
                <a:cs typeface="Times New Roman" panose="02020603050405020304" pitchFamily="18" charset="0"/>
              </a:rPr>
              <a:t>Executive</a:t>
            </a:r>
            <a:r>
              <a:rPr lang="en-US" sz="2400" kern="100" dirty="0">
                <a:effectLst/>
                <a:latin typeface="Segoe UI" panose="020B0502040204020203" pitchFamily="34" charset="0"/>
                <a:ea typeface="Calibri" panose="020F0502020204030204" pitchFamily="34" charset="0"/>
                <a:cs typeface="Times New Roman" panose="02020603050405020304" pitchFamily="18" charset="0"/>
              </a:rPr>
              <a:t> </a:t>
            </a:r>
            <a:r>
              <a:rPr lang="en-US" sz="2400" kern="100" dirty="0">
                <a:solidFill>
                  <a:srgbClr val="C96868"/>
                </a:solidFill>
                <a:effectLst/>
                <a:latin typeface="Segoe UI" panose="020B0502040204020203" pitchFamily="34" charset="0"/>
                <a:ea typeface="Calibri" panose="020F0502020204030204" pitchFamily="34" charset="0"/>
                <a:cs typeface="Times New Roman" panose="02020603050405020304" pitchFamily="18" charset="0"/>
              </a:rPr>
              <a:t>Secretary</a:t>
            </a:r>
            <a:r>
              <a:rPr lang="en-US" sz="2400" kern="100" dirty="0">
                <a:effectLst/>
                <a:latin typeface="Segoe UI" panose="020B0502040204020203" pitchFamily="34" charset="0"/>
                <a:ea typeface="Calibri" panose="020F0502020204030204" pitchFamily="34" charset="0"/>
                <a:cs typeface="Times New Roman" panose="02020603050405020304" pitchFamily="18" charset="0"/>
              </a:rPr>
              <a:t> exhibit the highest turnover by job title, each nearing </a:t>
            </a:r>
            <a:r>
              <a:rPr lang="en-US" sz="2400" kern="100" dirty="0">
                <a:solidFill>
                  <a:srgbClr val="C96868"/>
                </a:solidFill>
                <a:effectLst/>
                <a:latin typeface="Segoe UI" panose="020B0502040204020203" pitchFamily="34" charset="0"/>
                <a:ea typeface="Calibri" panose="020F0502020204030204" pitchFamily="34" charset="0"/>
                <a:cs typeface="Times New Roman" panose="02020603050405020304" pitchFamily="18" charset="0"/>
              </a:rPr>
              <a:t>100% </a:t>
            </a:r>
            <a:r>
              <a:rPr lang="en-US" sz="2400" kern="100" dirty="0">
                <a:effectLst/>
                <a:latin typeface="Segoe UI" panose="020B0502040204020203" pitchFamily="34" charset="0"/>
                <a:ea typeface="Calibri" panose="020F0502020204030204" pitchFamily="34" charset="0"/>
                <a:cs typeface="Times New Roman" panose="02020603050405020304" pitchFamily="18" charset="0"/>
              </a:rPr>
              <a:t>and </a:t>
            </a:r>
            <a:r>
              <a:rPr lang="en-US" sz="2400" kern="100" dirty="0">
                <a:solidFill>
                  <a:srgbClr val="C96868"/>
                </a:solidFill>
                <a:effectLst/>
                <a:latin typeface="Segoe UI" panose="020B0502040204020203" pitchFamily="34" charset="0"/>
                <a:ea typeface="Calibri" panose="020F0502020204030204" pitchFamily="34" charset="0"/>
                <a:cs typeface="Times New Roman" panose="02020603050405020304" pitchFamily="18" charset="0"/>
              </a:rPr>
              <a:t>Sales Representative </a:t>
            </a:r>
            <a:r>
              <a:rPr lang="en-US" sz="2400" kern="100" dirty="0">
                <a:effectLst/>
                <a:latin typeface="Segoe UI" panose="020B0502040204020203" pitchFamily="34" charset="0"/>
                <a:ea typeface="Calibri" panose="020F0502020204030204" pitchFamily="34" charset="0"/>
                <a:cs typeface="Times New Roman" panose="02020603050405020304" pitchFamily="18" charset="0"/>
              </a:rPr>
              <a:t>show lower rates</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2400" dirty="0"/>
          </a:p>
          <a:p>
            <a:endParaRPr lang="en-US" sz="2400" dirty="0"/>
          </a:p>
          <a:p>
            <a:endParaRPr lang="en-US" sz="2400" dirty="0"/>
          </a:p>
          <a:p>
            <a:r>
              <a:rPr lang="en-US" sz="2400" dirty="0"/>
              <a:t> </a:t>
            </a:r>
          </a:p>
        </p:txBody>
      </p:sp>
      <p:graphicFrame>
        <p:nvGraphicFramePr>
          <p:cNvPr id="3" name="Chart 2">
            <a:extLst>
              <a:ext uri="{FF2B5EF4-FFF2-40B4-BE49-F238E27FC236}">
                <a16:creationId xmlns:a16="http://schemas.microsoft.com/office/drawing/2014/main" id="{AA218D29-CE17-4903-8EC6-A1760D74AA39}"/>
              </a:ext>
            </a:extLst>
          </p:cNvPr>
          <p:cNvGraphicFramePr>
            <a:graphicFrameLocks/>
          </p:cNvGraphicFramePr>
          <p:nvPr>
            <p:extLst>
              <p:ext uri="{D42A27DB-BD31-4B8C-83A1-F6EECF244321}">
                <p14:modId xmlns:p14="http://schemas.microsoft.com/office/powerpoint/2010/main" val="74996944"/>
              </p:ext>
            </p:extLst>
          </p:nvPr>
        </p:nvGraphicFramePr>
        <p:xfrm>
          <a:off x="4223658" y="1079944"/>
          <a:ext cx="7805056" cy="509395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8507355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alpha val="80000"/>
          </a:schemeClr>
        </a:solidFill>
        <a:effectLst/>
      </p:bgPr>
    </p:bg>
    <p:spTree>
      <p:nvGrpSpPr>
        <p:cNvPr id="1" name=""/>
        <p:cNvGrpSpPr/>
        <p:nvPr/>
      </p:nvGrpSpPr>
      <p:grpSpPr>
        <a:xfrm>
          <a:off x="0" y="0"/>
          <a:ext cx="0" cy="0"/>
          <a:chOff x="0" y="0"/>
          <a:chExt cx="0" cy="0"/>
        </a:xfrm>
      </p:grpSpPr>
      <p:sp>
        <p:nvSpPr>
          <p:cNvPr id="2" name="Wave 1">
            <a:extLst>
              <a:ext uri="{FF2B5EF4-FFF2-40B4-BE49-F238E27FC236}">
                <a16:creationId xmlns:a16="http://schemas.microsoft.com/office/drawing/2014/main" id="{755C754F-C2B8-D105-7B71-49E998A629F7}"/>
              </a:ext>
            </a:extLst>
          </p:cNvPr>
          <p:cNvSpPr/>
          <p:nvPr/>
        </p:nvSpPr>
        <p:spPr>
          <a:xfrm>
            <a:off x="0" y="0"/>
            <a:ext cx="12192000" cy="1057932"/>
          </a:xfrm>
          <a:prstGeom prst="wave">
            <a:avLst/>
          </a:prstGeom>
          <a:solidFill>
            <a:srgbClr val="C96868"/>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a:extLst>
              <a:ext uri="{FF2B5EF4-FFF2-40B4-BE49-F238E27FC236}">
                <a16:creationId xmlns:a16="http://schemas.microsoft.com/office/drawing/2014/main" id="{400B7DA0-CAF5-3BC4-1497-E6B9847CB35B}"/>
              </a:ext>
            </a:extLst>
          </p:cNvPr>
          <p:cNvSpPr txBox="1"/>
          <p:nvPr/>
        </p:nvSpPr>
        <p:spPr>
          <a:xfrm>
            <a:off x="325136" y="65335"/>
            <a:ext cx="9842137" cy="707886"/>
          </a:xfrm>
          <a:prstGeom prst="rect">
            <a:avLst/>
          </a:prstGeom>
          <a:noFill/>
        </p:spPr>
        <p:txBody>
          <a:bodyPr wrap="square" rtlCol="0">
            <a:spAutoFit/>
          </a:bodyPr>
          <a:lstStyle/>
          <a:p>
            <a:r>
              <a:rPr lang="en-US" sz="4000" b="1" dirty="0">
                <a:solidFill>
                  <a:schemeClr val="bg1"/>
                </a:solidFill>
              </a:rPr>
              <a:t>Insights and Key Findings</a:t>
            </a:r>
            <a:r>
              <a:rPr lang="en-US" sz="2400" b="1" dirty="0">
                <a:solidFill>
                  <a:schemeClr val="bg1"/>
                </a:solidFill>
              </a:rPr>
              <a:t> </a:t>
            </a:r>
          </a:p>
        </p:txBody>
      </p:sp>
      <p:sp>
        <p:nvSpPr>
          <p:cNvPr id="6" name="Parallelogram 5">
            <a:extLst>
              <a:ext uri="{FF2B5EF4-FFF2-40B4-BE49-F238E27FC236}">
                <a16:creationId xmlns:a16="http://schemas.microsoft.com/office/drawing/2014/main" id="{3AAFA28B-7456-9839-B256-37FA36F20A71}"/>
              </a:ext>
            </a:extLst>
          </p:cNvPr>
          <p:cNvSpPr/>
          <p:nvPr/>
        </p:nvSpPr>
        <p:spPr>
          <a:xfrm>
            <a:off x="10492409" y="-1"/>
            <a:ext cx="718930" cy="838559"/>
          </a:xfrm>
          <a:prstGeom prst="parallelogram">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545B2C59-E102-D53A-EDC1-7F988BF8E5FF}"/>
              </a:ext>
            </a:extLst>
          </p:cNvPr>
          <p:cNvSpPr/>
          <p:nvPr/>
        </p:nvSpPr>
        <p:spPr>
          <a:xfrm>
            <a:off x="0" y="1057932"/>
            <a:ext cx="12029440" cy="5800067"/>
          </a:xfrm>
          <a:prstGeom prst="rect">
            <a:avLst/>
          </a:prstGeom>
          <a:solidFill>
            <a:schemeClr val="bg2"/>
          </a:solidFill>
          <a:ln>
            <a:solidFill>
              <a:srgbClr val="C9686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Box 14">
            <a:extLst>
              <a:ext uri="{FF2B5EF4-FFF2-40B4-BE49-F238E27FC236}">
                <a16:creationId xmlns:a16="http://schemas.microsoft.com/office/drawing/2014/main" id="{56FCA909-9DFE-9453-0004-1E11B3355A0D}"/>
              </a:ext>
            </a:extLst>
          </p:cNvPr>
          <p:cNvSpPr txBox="1"/>
          <p:nvPr/>
        </p:nvSpPr>
        <p:spPr>
          <a:xfrm>
            <a:off x="0" y="1175639"/>
            <a:ext cx="11805920" cy="4170437"/>
          </a:xfrm>
          <a:prstGeom prst="rect">
            <a:avLst/>
          </a:prstGeom>
          <a:noFill/>
        </p:spPr>
        <p:txBody>
          <a:bodyPr wrap="square" rtlCol="0">
            <a:spAutoFit/>
          </a:bodyPr>
          <a:lstStyle/>
          <a:p>
            <a:pPr marL="342900" marR="0" lvl="0" indent="-342900">
              <a:lnSpc>
                <a:spcPct val="107000"/>
              </a:lnSpc>
              <a:spcBef>
                <a:spcPts val="0"/>
              </a:spcBef>
              <a:spcAft>
                <a:spcPts val="800"/>
              </a:spcAft>
              <a:buFont typeface="+mj-lt"/>
              <a:buAutoNum type="arabicPeriod"/>
              <a:tabLst>
                <a:tab pos="457200" algn="l"/>
              </a:tabLst>
            </a:pPr>
            <a:r>
              <a:rPr lang="en-US" sz="2800" kern="100" dirty="0">
                <a:effectLst/>
                <a:ea typeface="Calibri" panose="020F0502020204030204" pitchFamily="34" charset="0"/>
                <a:cs typeface="Times New Roman" panose="02020603050405020304" pitchFamily="18" charset="0"/>
              </a:rPr>
              <a:t>The company is experiencing an overall turnover rate of </a:t>
            </a:r>
            <a:r>
              <a:rPr lang="en-US" sz="2800" kern="100" dirty="0">
                <a:solidFill>
                  <a:srgbClr val="C96868"/>
                </a:solidFill>
                <a:effectLst/>
                <a:ea typeface="Calibri" panose="020F0502020204030204" pitchFamily="34" charset="0"/>
                <a:cs typeface="Times New Roman" panose="02020603050405020304" pitchFamily="18" charset="0"/>
              </a:rPr>
              <a:t>17.7%.</a:t>
            </a:r>
          </a:p>
          <a:p>
            <a:pPr marL="342900" marR="0" lvl="0" indent="-342900">
              <a:lnSpc>
                <a:spcPct val="107000"/>
              </a:lnSpc>
              <a:spcBef>
                <a:spcPts val="0"/>
              </a:spcBef>
              <a:spcAft>
                <a:spcPts val="800"/>
              </a:spcAft>
              <a:buFont typeface="+mj-lt"/>
              <a:buAutoNum type="arabicPeriod"/>
              <a:tabLst>
                <a:tab pos="457200" algn="l"/>
              </a:tabLst>
            </a:pPr>
            <a:r>
              <a:rPr lang="en-US" sz="2800" kern="100" dirty="0">
                <a:effectLst/>
                <a:ea typeface="Calibri" panose="020F0502020204030204" pitchFamily="34" charset="0"/>
                <a:cs typeface="Times New Roman" panose="02020603050405020304" pitchFamily="18" charset="0"/>
              </a:rPr>
              <a:t> </a:t>
            </a:r>
            <a:r>
              <a:rPr lang="en-US" sz="2800" kern="100" dirty="0">
                <a:solidFill>
                  <a:srgbClr val="C96868"/>
                </a:solidFill>
                <a:effectLst/>
                <a:ea typeface="Calibri" panose="020F0502020204030204" pitchFamily="34" charset="0"/>
                <a:cs typeface="Times New Roman" panose="02020603050405020304" pitchFamily="18" charset="0"/>
              </a:rPr>
              <a:t>Female employees </a:t>
            </a:r>
            <a:r>
              <a:rPr lang="en-US" sz="2800" kern="100" dirty="0">
                <a:effectLst/>
                <a:ea typeface="Calibri" panose="020F0502020204030204" pitchFamily="34" charset="0"/>
                <a:cs typeface="Times New Roman" panose="02020603050405020304" pitchFamily="18" charset="0"/>
              </a:rPr>
              <a:t>have a slightly higher attrition rate than </a:t>
            </a:r>
            <a:r>
              <a:rPr lang="en-US" sz="2800" kern="100" dirty="0">
                <a:solidFill>
                  <a:srgbClr val="C96868"/>
                </a:solidFill>
                <a:effectLst/>
                <a:ea typeface="Calibri" panose="020F0502020204030204" pitchFamily="34" charset="0"/>
                <a:cs typeface="Times New Roman" panose="02020603050405020304" pitchFamily="18" charset="0"/>
              </a:rPr>
              <a:t>male employees</a:t>
            </a:r>
            <a:r>
              <a:rPr lang="en-US" sz="2800" kern="100" dirty="0">
                <a:effectLst/>
                <a:ea typeface="Calibri" panose="020F0502020204030204" pitchFamily="34" charset="0"/>
                <a:cs typeface="Times New Roman" panose="02020603050405020304" pitchFamily="18" charset="0"/>
              </a:rPr>
              <a:t>.</a:t>
            </a:r>
          </a:p>
          <a:p>
            <a:pPr marL="342900" marR="0" lvl="0" indent="-342900">
              <a:lnSpc>
                <a:spcPct val="107000"/>
              </a:lnSpc>
              <a:spcBef>
                <a:spcPts val="0"/>
              </a:spcBef>
              <a:spcAft>
                <a:spcPts val="800"/>
              </a:spcAft>
              <a:buFont typeface="+mj-lt"/>
              <a:buAutoNum type="arabicPeriod"/>
              <a:tabLst>
                <a:tab pos="457200" algn="l"/>
              </a:tabLst>
            </a:pPr>
            <a:r>
              <a:rPr lang="en-US" sz="2800" kern="100" dirty="0">
                <a:solidFill>
                  <a:srgbClr val="C96868"/>
                </a:solidFill>
                <a:effectLst/>
                <a:ea typeface="Calibri" panose="020F0502020204030204" pitchFamily="34" charset="0"/>
                <a:cs typeface="Times New Roman" panose="02020603050405020304" pitchFamily="18" charset="0"/>
              </a:rPr>
              <a:t>Statistician IV </a:t>
            </a:r>
            <a:r>
              <a:rPr lang="en-US" sz="2800" kern="100" dirty="0">
                <a:effectLst/>
                <a:ea typeface="Calibri" panose="020F0502020204030204" pitchFamily="34" charset="0"/>
                <a:cs typeface="Times New Roman" panose="02020603050405020304" pitchFamily="18" charset="0"/>
              </a:rPr>
              <a:t>and </a:t>
            </a:r>
            <a:r>
              <a:rPr lang="en-US" sz="2800" kern="100" dirty="0">
                <a:solidFill>
                  <a:srgbClr val="C96868"/>
                </a:solidFill>
                <a:effectLst/>
                <a:ea typeface="Calibri" panose="020F0502020204030204" pitchFamily="34" charset="0"/>
                <a:cs typeface="Times New Roman" panose="02020603050405020304" pitchFamily="18" charset="0"/>
              </a:rPr>
              <a:t>Executive Secretary </a:t>
            </a:r>
            <a:r>
              <a:rPr lang="en-US" sz="2800" kern="100" dirty="0">
                <a:effectLst/>
                <a:ea typeface="Calibri" panose="020F0502020204030204" pitchFamily="34" charset="0"/>
                <a:cs typeface="Times New Roman" panose="02020603050405020304" pitchFamily="18" charset="0"/>
              </a:rPr>
              <a:t>exhibit the highest turnover by job title, each nearing </a:t>
            </a:r>
            <a:r>
              <a:rPr lang="en-US" sz="2800" kern="100" dirty="0">
                <a:solidFill>
                  <a:srgbClr val="C96868"/>
                </a:solidFill>
                <a:effectLst/>
                <a:ea typeface="Calibri" panose="020F0502020204030204" pitchFamily="34" charset="0"/>
                <a:cs typeface="Times New Roman" panose="02020603050405020304" pitchFamily="18" charset="0"/>
              </a:rPr>
              <a:t>100% </a:t>
            </a:r>
            <a:r>
              <a:rPr lang="en-US" sz="2800" kern="100" dirty="0">
                <a:effectLst/>
                <a:ea typeface="Calibri" panose="020F0502020204030204" pitchFamily="34" charset="0"/>
                <a:cs typeface="Times New Roman" panose="02020603050405020304" pitchFamily="18" charset="0"/>
              </a:rPr>
              <a:t>and Sales Representative show lower rates</a:t>
            </a:r>
          </a:p>
          <a:p>
            <a:pPr marL="342900" marR="0" lvl="0" indent="-342900">
              <a:lnSpc>
                <a:spcPct val="107000"/>
              </a:lnSpc>
              <a:spcBef>
                <a:spcPts val="0"/>
              </a:spcBef>
              <a:spcAft>
                <a:spcPts val="800"/>
              </a:spcAft>
              <a:buFont typeface="+mj-lt"/>
              <a:buAutoNum type="arabicPeriod"/>
              <a:tabLst>
                <a:tab pos="457200" algn="l"/>
              </a:tabLst>
            </a:pPr>
            <a:r>
              <a:rPr lang="en-US" sz="2800" kern="100" dirty="0">
                <a:effectLst/>
                <a:ea typeface="Calibri" panose="020F0502020204030204" pitchFamily="34" charset="0"/>
                <a:cs typeface="Times New Roman" panose="02020603050405020304" pitchFamily="18" charset="0"/>
              </a:rPr>
              <a:t>The highest attrition rate by age group falls </a:t>
            </a:r>
            <a:r>
              <a:rPr lang="en-US" sz="2800" kern="100" dirty="0">
                <a:solidFill>
                  <a:srgbClr val="C96868"/>
                </a:solidFill>
                <a:effectLst/>
                <a:ea typeface="Calibri" panose="020F0502020204030204" pitchFamily="34" charset="0"/>
                <a:cs typeface="Times New Roman" panose="02020603050405020304" pitchFamily="18" charset="0"/>
              </a:rPr>
              <a:t>under 30 </a:t>
            </a:r>
            <a:r>
              <a:rPr lang="en-US" sz="2800" kern="100" dirty="0">
                <a:effectLst/>
                <a:ea typeface="Calibri" panose="020F0502020204030204" pitchFamily="34" charset="0"/>
                <a:cs typeface="Times New Roman" panose="02020603050405020304" pitchFamily="18" charset="0"/>
              </a:rPr>
              <a:t>at </a:t>
            </a:r>
            <a:r>
              <a:rPr lang="en-US" sz="2800" kern="100" dirty="0">
                <a:solidFill>
                  <a:srgbClr val="C96868"/>
                </a:solidFill>
                <a:effectLst/>
                <a:ea typeface="Calibri" panose="020F0502020204030204" pitchFamily="34" charset="0"/>
                <a:cs typeface="Times New Roman" panose="02020603050405020304" pitchFamily="18" charset="0"/>
              </a:rPr>
              <a:t>18.10%</a:t>
            </a:r>
            <a:r>
              <a:rPr lang="en-US" sz="2800" kern="100" dirty="0">
                <a:effectLst/>
                <a:ea typeface="Calibri" panose="020F0502020204030204" pitchFamily="34" charset="0"/>
                <a:cs typeface="Times New Roman" panose="02020603050405020304" pitchFamily="18" charset="0"/>
              </a:rPr>
              <a:t>. The rates gradually decline across older age groups, with those </a:t>
            </a:r>
            <a:r>
              <a:rPr lang="en-US" sz="2800" kern="100" dirty="0">
                <a:solidFill>
                  <a:srgbClr val="C96868"/>
                </a:solidFill>
                <a:effectLst/>
                <a:ea typeface="Calibri" panose="020F0502020204030204" pitchFamily="34" charset="0"/>
                <a:cs typeface="Times New Roman" panose="02020603050405020304" pitchFamily="18" charset="0"/>
              </a:rPr>
              <a:t>50 and over </a:t>
            </a:r>
            <a:r>
              <a:rPr lang="en-US" sz="2800" kern="100" dirty="0">
                <a:effectLst/>
                <a:ea typeface="Calibri" panose="020F0502020204030204" pitchFamily="34" charset="0"/>
                <a:cs typeface="Times New Roman" panose="02020603050405020304" pitchFamily="18" charset="0"/>
              </a:rPr>
              <a:t>having the lowest attrition at </a:t>
            </a:r>
            <a:r>
              <a:rPr lang="en-US" sz="2800" kern="100" dirty="0">
                <a:solidFill>
                  <a:srgbClr val="C96868"/>
                </a:solidFill>
                <a:effectLst/>
                <a:ea typeface="Calibri" panose="020F0502020204030204" pitchFamily="34" charset="0"/>
                <a:cs typeface="Times New Roman" panose="02020603050405020304" pitchFamily="18" charset="0"/>
              </a:rPr>
              <a:t>17.00%</a:t>
            </a:r>
            <a:r>
              <a:rPr lang="en-US" sz="2800" kern="100" dirty="0">
                <a:effectLst/>
                <a:ea typeface="Calibri" panose="020F0502020204030204" pitchFamily="34" charset="0"/>
                <a:cs typeface="Times New Roman" panose="02020603050405020304" pitchFamily="18" charset="0"/>
              </a:rPr>
              <a:t>. </a:t>
            </a:r>
          </a:p>
          <a:p>
            <a:pPr marL="342900" marR="0" lvl="0" indent="-342900">
              <a:lnSpc>
                <a:spcPct val="107000"/>
              </a:lnSpc>
              <a:spcBef>
                <a:spcPts val="0"/>
              </a:spcBef>
              <a:spcAft>
                <a:spcPts val="800"/>
              </a:spcAft>
              <a:buFont typeface="+mj-lt"/>
              <a:buAutoNum type="arabicPeriod"/>
              <a:tabLst>
                <a:tab pos="457200" algn="l"/>
              </a:tabLst>
            </a:pPr>
            <a:r>
              <a:rPr lang="en-US" sz="2800" kern="100" dirty="0">
                <a:effectLst/>
                <a:ea typeface="Calibri" panose="020F0502020204030204" pitchFamily="34" charset="0"/>
                <a:cs typeface="Times New Roman" panose="02020603050405020304" pitchFamily="18" charset="0"/>
              </a:rPr>
              <a:t>Some racial groups are more likely to leave the company than others.</a:t>
            </a:r>
          </a:p>
        </p:txBody>
      </p:sp>
    </p:spTree>
    <p:extLst>
      <p:ext uri="{BB962C8B-B14F-4D97-AF65-F5344CB8AC3E}">
        <p14:creationId xmlns:p14="http://schemas.microsoft.com/office/powerpoint/2010/main" val="23853019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alpha val="80000"/>
          </a:schemeClr>
        </a:solidFill>
        <a:effectLst/>
      </p:bgPr>
    </p:bg>
    <p:spTree>
      <p:nvGrpSpPr>
        <p:cNvPr id="1" name=""/>
        <p:cNvGrpSpPr/>
        <p:nvPr/>
      </p:nvGrpSpPr>
      <p:grpSpPr>
        <a:xfrm>
          <a:off x="0" y="0"/>
          <a:ext cx="0" cy="0"/>
          <a:chOff x="0" y="0"/>
          <a:chExt cx="0" cy="0"/>
        </a:xfrm>
      </p:grpSpPr>
      <p:sp>
        <p:nvSpPr>
          <p:cNvPr id="2" name="Wave 1">
            <a:extLst>
              <a:ext uri="{FF2B5EF4-FFF2-40B4-BE49-F238E27FC236}">
                <a16:creationId xmlns:a16="http://schemas.microsoft.com/office/drawing/2014/main" id="{755C754F-C2B8-D105-7B71-49E998A629F7}"/>
              </a:ext>
            </a:extLst>
          </p:cNvPr>
          <p:cNvSpPr/>
          <p:nvPr/>
        </p:nvSpPr>
        <p:spPr>
          <a:xfrm>
            <a:off x="0" y="0"/>
            <a:ext cx="12192000" cy="1057932"/>
          </a:xfrm>
          <a:prstGeom prst="wave">
            <a:avLst/>
          </a:prstGeom>
          <a:solidFill>
            <a:srgbClr val="C96868"/>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a:extLst>
              <a:ext uri="{FF2B5EF4-FFF2-40B4-BE49-F238E27FC236}">
                <a16:creationId xmlns:a16="http://schemas.microsoft.com/office/drawing/2014/main" id="{400B7DA0-CAF5-3BC4-1497-E6B9847CB35B}"/>
              </a:ext>
            </a:extLst>
          </p:cNvPr>
          <p:cNvSpPr txBox="1"/>
          <p:nvPr/>
        </p:nvSpPr>
        <p:spPr>
          <a:xfrm>
            <a:off x="228821" y="175023"/>
            <a:ext cx="10034767" cy="707886"/>
          </a:xfrm>
          <a:prstGeom prst="rect">
            <a:avLst/>
          </a:prstGeom>
          <a:noFill/>
        </p:spPr>
        <p:txBody>
          <a:bodyPr wrap="square" rtlCol="0">
            <a:spAutoFit/>
          </a:bodyPr>
          <a:lstStyle/>
          <a:p>
            <a:r>
              <a:rPr lang="en-US" sz="2400" b="1" dirty="0">
                <a:solidFill>
                  <a:schemeClr val="bg1"/>
                </a:solidFill>
              </a:rPr>
              <a:t>	</a:t>
            </a:r>
            <a:r>
              <a:rPr lang="en-US" sz="4000" b="1" dirty="0">
                <a:solidFill>
                  <a:schemeClr val="bg1"/>
                </a:solidFill>
              </a:rPr>
              <a:t>Conclusions</a:t>
            </a:r>
            <a:r>
              <a:rPr lang="en-US" sz="2400" b="1" dirty="0">
                <a:solidFill>
                  <a:schemeClr val="bg1"/>
                </a:solidFill>
              </a:rPr>
              <a:t> </a:t>
            </a:r>
          </a:p>
        </p:txBody>
      </p:sp>
      <p:sp>
        <p:nvSpPr>
          <p:cNvPr id="6" name="Parallelogram 5">
            <a:extLst>
              <a:ext uri="{FF2B5EF4-FFF2-40B4-BE49-F238E27FC236}">
                <a16:creationId xmlns:a16="http://schemas.microsoft.com/office/drawing/2014/main" id="{3AAFA28B-7456-9839-B256-37FA36F20A71}"/>
              </a:ext>
            </a:extLst>
          </p:cNvPr>
          <p:cNvSpPr/>
          <p:nvPr/>
        </p:nvSpPr>
        <p:spPr>
          <a:xfrm>
            <a:off x="10492409" y="-1"/>
            <a:ext cx="718930" cy="838559"/>
          </a:xfrm>
          <a:prstGeom prst="parallelogram">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545B2C59-E102-D53A-EDC1-7F988BF8E5FF}"/>
              </a:ext>
            </a:extLst>
          </p:cNvPr>
          <p:cNvSpPr/>
          <p:nvPr/>
        </p:nvSpPr>
        <p:spPr>
          <a:xfrm>
            <a:off x="0" y="1057933"/>
            <a:ext cx="12029440" cy="5800067"/>
          </a:xfrm>
          <a:prstGeom prst="rect">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Box 14">
            <a:extLst>
              <a:ext uri="{FF2B5EF4-FFF2-40B4-BE49-F238E27FC236}">
                <a16:creationId xmlns:a16="http://schemas.microsoft.com/office/drawing/2014/main" id="{56FCA909-9DFE-9453-0004-1E11B3355A0D}"/>
              </a:ext>
            </a:extLst>
          </p:cNvPr>
          <p:cNvSpPr txBox="1"/>
          <p:nvPr/>
        </p:nvSpPr>
        <p:spPr>
          <a:xfrm>
            <a:off x="0" y="1175639"/>
            <a:ext cx="11805920" cy="2937727"/>
          </a:xfrm>
          <a:prstGeom prst="rect">
            <a:avLst/>
          </a:prstGeom>
          <a:noFill/>
        </p:spPr>
        <p:txBody>
          <a:bodyPr wrap="square" rtlCol="0">
            <a:spAutoFit/>
          </a:bodyPr>
          <a:lstStyle/>
          <a:p>
            <a:pPr marL="0" marR="0">
              <a:lnSpc>
                <a:spcPct val="107000"/>
              </a:lnSpc>
              <a:spcBef>
                <a:spcPts val="0"/>
              </a:spcBef>
              <a:spcAft>
                <a:spcPts val="800"/>
              </a:spcAft>
            </a:pPr>
            <a:r>
              <a:rPr lang="en-US" sz="2800" kern="100" dirty="0">
                <a:effectLst/>
                <a:ea typeface="Calibri" panose="020F0502020204030204" pitchFamily="34" charset="0"/>
                <a:cs typeface="Times New Roman" panose="02020603050405020304" pitchFamily="18" charset="0"/>
              </a:rPr>
              <a:t>The Galaxy HR Analytics Dashboard provides a comprehensive overview of employee turnover within the organization. The analysis reveals that turnover is influenced by a complex interplay of factors, including gender, department, geography, age, and race.</a:t>
            </a:r>
          </a:p>
          <a:p>
            <a:pPr marL="0" marR="0">
              <a:lnSpc>
                <a:spcPct val="107000"/>
              </a:lnSpc>
              <a:spcBef>
                <a:spcPts val="0"/>
              </a:spcBef>
              <a:spcAft>
                <a:spcPts val="800"/>
              </a:spcAft>
            </a:pPr>
            <a:r>
              <a:rPr lang="en-US" sz="2800" kern="100" dirty="0">
                <a:effectLst/>
                <a:ea typeface="Calibri" panose="020F0502020204030204" pitchFamily="34" charset="0"/>
                <a:cs typeface="Times New Roman" panose="02020603050405020304" pitchFamily="18" charset="0"/>
              </a:rPr>
              <a:t>By implementing targeted retention strategies, promoting diversity and inclusion, and investing in employee development.</a:t>
            </a:r>
          </a:p>
        </p:txBody>
      </p:sp>
    </p:spTree>
    <p:extLst>
      <p:ext uri="{BB962C8B-B14F-4D97-AF65-F5344CB8AC3E}">
        <p14:creationId xmlns:p14="http://schemas.microsoft.com/office/powerpoint/2010/main" val="20877651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alpha val="80000"/>
          </a:schemeClr>
        </a:solidFill>
        <a:effectLst/>
      </p:bgPr>
    </p:bg>
    <p:spTree>
      <p:nvGrpSpPr>
        <p:cNvPr id="1" name=""/>
        <p:cNvGrpSpPr/>
        <p:nvPr/>
      </p:nvGrpSpPr>
      <p:grpSpPr>
        <a:xfrm>
          <a:off x="0" y="0"/>
          <a:ext cx="0" cy="0"/>
          <a:chOff x="0" y="0"/>
          <a:chExt cx="0" cy="0"/>
        </a:xfrm>
      </p:grpSpPr>
      <p:sp>
        <p:nvSpPr>
          <p:cNvPr id="2" name="Wave 1">
            <a:extLst>
              <a:ext uri="{FF2B5EF4-FFF2-40B4-BE49-F238E27FC236}">
                <a16:creationId xmlns:a16="http://schemas.microsoft.com/office/drawing/2014/main" id="{755C754F-C2B8-D105-7B71-49E998A629F7}"/>
              </a:ext>
            </a:extLst>
          </p:cNvPr>
          <p:cNvSpPr/>
          <p:nvPr/>
        </p:nvSpPr>
        <p:spPr>
          <a:xfrm>
            <a:off x="0" y="0"/>
            <a:ext cx="12192000" cy="1391478"/>
          </a:xfrm>
          <a:prstGeom prst="wave">
            <a:avLst/>
          </a:prstGeom>
          <a:solidFill>
            <a:srgbClr val="C96868"/>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Parallelogram 5">
            <a:extLst>
              <a:ext uri="{FF2B5EF4-FFF2-40B4-BE49-F238E27FC236}">
                <a16:creationId xmlns:a16="http://schemas.microsoft.com/office/drawing/2014/main" id="{3AAFA28B-7456-9839-B256-37FA36F20A71}"/>
              </a:ext>
            </a:extLst>
          </p:cNvPr>
          <p:cNvSpPr/>
          <p:nvPr/>
        </p:nvSpPr>
        <p:spPr>
          <a:xfrm>
            <a:off x="10492409" y="-1"/>
            <a:ext cx="718930" cy="838559"/>
          </a:xfrm>
          <a:prstGeom prst="parallelogram">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5686B380-B972-6D1E-3393-032421309E81}"/>
              </a:ext>
            </a:extLst>
          </p:cNvPr>
          <p:cNvSpPr/>
          <p:nvPr/>
        </p:nvSpPr>
        <p:spPr>
          <a:xfrm>
            <a:off x="863600" y="1727200"/>
            <a:ext cx="10535920" cy="4399280"/>
          </a:xfrm>
          <a:prstGeom prst="rect">
            <a:avLst/>
          </a:prstGeom>
          <a:solidFill>
            <a:srgbClr val="C96868"/>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D4ECACFF-0EA1-0779-68DB-143C8F9CE14D}"/>
              </a:ext>
            </a:extLst>
          </p:cNvPr>
          <p:cNvSpPr txBox="1"/>
          <p:nvPr/>
        </p:nvSpPr>
        <p:spPr>
          <a:xfrm>
            <a:off x="4175760" y="2190095"/>
            <a:ext cx="4907280" cy="923330"/>
          </a:xfrm>
          <a:prstGeom prst="rect">
            <a:avLst/>
          </a:prstGeom>
          <a:noFill/>
        </p:spPr>
        <p:txBody>
          <a:bodyPr wrap="square" rtlCol="0">
            <a:spAutoFit/>
          </a:bodyPr>
          <a:lstStyle/>
          <a:p>
            <a:r>
              <a:rPr lang="en" sz="5400" dirty="0"/>
              <a:t>THANK YOU!</a:t>
            </a:r>
            <a:endParaRPr lang="en-US" sz="5400" dirty="0"/>
          </a:p>
        </p:txBody>
      </p:sp>
      <p:cxnSp>
        <p:nvCxnSpPr>
          <p:cNvPr id="13" name="Google Shape;2268;p68">
            <a:extLst>
              <a:ext uri="{FF2B5EF4-FFF2-40B4-BE49-F238E27FC236}">
                <a16:creationId xmlns:a16="http://schemas.microsoft.com/office/drawing/2014/main" id="{AF1ECE4C-2987-86CC-8F1F-F7929B4C7DAC}"/>
              </a:ext>
            </a:extLst>
          </p:cNvPr>
          <p:cNvCxnSpPr>
            <a:cxnSpLocks/>
          </p:cNvCxnSpPr>
          <p:nvPr/>
        </p:nvCxnSpPr>
        <p:spPr>
          <a:xfrm>
            <a:off x="2814320" y="3281680"/>
            <a:ext cx="7213600" cy="0"/>
          </a:xfrm>
          <a:prstGeom prst="straightConnector1">
            <a:avLst/>
          </a:prstGeom>
          <a:noFill/>
          <a:ln w="9525" cap="flat" cmpd="sng">
            <a:solidFill>
              <a:schemeClr val="dk1"/>
            </a:solidFill>
            <a:prstDash val="solid"/>
            <a:round/>
            <a:headEnd type="none" w="med" len="med"/>
            <a:tailEnd type="none" w="med" len="med"/>
          </a:ln>
        </p:spPr>
      </p:cxnSp>
      <p:sp>
        <p:nvSpPr>
          <p:cNvPr id="19" name="TextBox 18">
            <a:extLst>
              <a:ext uri="{FF2B5EF4-FFF2-40B4-BE49-F238E27FC236}">
                <a16:creationId xmlns:a16="http://schemas.microsoft.com/office/drawing/2014/main" id="{8AB7982B-5F7F-3CCD-3425-2C64ED13AA80}"/>
              </a:ext>
            </a:extLst>
          </p:cNvPr>
          <p:cNvSpPr txBox="1"/>
          <p:nvPr/>
        </p:nvSpPr>
        <p:spPr>
          <a:xfrm>
            <a:off x="2606040" y="3795374"/>
            <a:ext cx="8046720" cy="923330"/>
          </a:xfrm>
          <a:prstGeom prst="rect">
            <a:avLst/>
          </a:prstGeom>
          <a:noFill/>
        </p:spPr>
        <p:txBody>
          <a:bodyPr wrap="square" rtlCol="0">
            <a:spAutoFit/>
          </a:bodyPr>
          <a:lstStyle/>
          <a:p>
            <a:pPr marL="0" lvl="0" indent="0" algn="l" rtl="0">
              <a:spcBef>
                <a:spcPts val="1000"/>
              </a:spcBef>
              <a:spcAft>
                <a:spcPts val="0"/>
              </a:spcAft>
              <a:buClr>
                <a:schemeClr val="hlink"/>
              </a:buClr>
              <a:buSzPts val="1100"/>
              <a:buFont typeface="Arial"/>
              <a:buNone/>
            </a:pPr>
            <a:r>
              <a:rPr lang="en-US" sz="5400" dirty="0">
                <a:ea typeface="Bebas Neue"/>
                <a:cs typeface="Bebas Neue"/>
                <a:sym typeface="Bebas Neue"/>
              </a:rPr>
              <a:t>Do you have any questions?</a:t>
            </a:r>
          </a:p>
        </p:txBody>
      </p:sp>
    </p:spTree>
    <p:extLst>
      <p:ext uri="{BB962C8B-B14F-4D97-AF65-F5344CB8AC3E}">
        <p14:creationId xmlns:p14="http://schemas.microsoft.com/office/powerpoint/2010/main" val="6700284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alpha val="80000"/>
          </a:schemeClr>
        </a:solidFill>
        <a:effectLst/>
      </p:bgPr>
    </p:bg>
    <p:spTree>
      <p:nvGrpSpPr>
        <p:cNvPr id="1" name=""/>
        <p:cNvGrpSpPr/>
        <p:nvPr/>
      </p:nvGrpSpPr>
      <p:grpSpPr>
        <a:xfrm>
          <a:off x="0" y="0"/>
          <a:ext cx="0" cy="0"/>
          <a:chOff x="0" y="0"/>
          <a:chExt cx="0" cy="0"/>
        </a:xfrm>
      </p:grpSpPr>
      <p:sp>
        <p:nvSpPr>
          <p:cNvPr id="2" name="Wave 1">
            <a:extLst>
              <a:ext uri="{FF2B5EF4-FFF2-40B4-BE49-F238E27FC236}">
                <a16:creationId xmlns:a16="http://schemas.microsoft.com/office/drawing/2014/main" id="{755C754F-C2B8-D105-7B71-49E998A629F7}"/>
              </a:ext>
            </a:extLst>
          </p:cNvPr>
          <p:cNvSpPr/>
          <p:nvPr/>
        </p:nvSpPr>
        <p:spPr>
          <a:xfrm>
            <a:off x="0" y="91265"/>
            <a:ext cx="12192000" cy="1391478"/>
          </a:xfrm>
          <a:prstGeom prst="wave">
            <a:avLst/>
          </a:prstGeom>
          <a:solidFill>
            <a:srgbClr val="C96868"/>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2"/>
                </a:solidFill>
              </a:rPr>
              <a:t>d</a:t>
            </a:r>
          </a:p>
        </p:txBody>
      </p:sp>
      <p:sp>
        <p:nvSpPr>
          <p:cNvPr id="4" name="TextBox 3">
            <a:extLst>
              <a:ext uri="{FF2B5EF4-FFF2-40B4-BE49-F238E27FC236}">
                <a16:creationId xmlns:a16="http://schemas.microsoft.com/office/drawing/2014/main" id="{400B7DA0-CAF5-3BC4-1497-E6B9847CB35B}"/>
              </a:ext>
            </a:extLst>
          </p:cNvPr>
          <p:cNvSpPr txBox="1"/>
          <p:nvPr/>
        </p:nvSpPr>
        <p:spPr>
          <a:xfrm>
            <a:off x="1699591" y="376894"/>
            <a:ext cx="3488635" cy="707886"/>
          </a:xfrm>
          <a:prstGeom prst="rect">
            <a:avLst/>
          </a:prstGeom>
          <a:noFill/>
        </p:spPr>
        <p:txBody>
          <a:bodyPr wrap="square" rtlCol="0">
            <a:spAutoFit/>
          </a:bodyPr>
          <a:lstStyle/>
          <a:p>
            <a:r>
              <a:rPr lang="en-US" sz="4000" b="1" dirty="0">
                <a:solidFill>
                  <a:schemeClr val="bg1"/>
                </a:solidFill>
              </a:rPr>
              <a:t>Outlines</a:t>
            </a:r>
          </a:p>
        </p:txBody>
      </p:sp>
      <p:sp>
        <p:nvSpPr>
          <p:cNvPr id="6" name="Parallelogram 5">
            <a:extLst>
              <a:ext uri="{FF2B5EF4-FFF2-40B4-BE49-F238E27FC236}">
                <a16:creationId xmlns:a16="http://schemas.microsoft.com/office/drawing/2014/main" id="{3AAFA28B-7456-9839-B256-37FA36F20A71}"/>
              </a:ext>
            </a:extLst>
          </p:cNvPr>
          <p:cNvSpPr/>
          <p:nvPr/>
        </p:nvSpPr>
        <p:spPr>
          <a:xfrm>
            <a:off x="10492409" y="-1"/>
            <a:ext cx="718930" cy="838559"/>
          </a:xfrm>
          <a:prstGeom prst="parallelogram">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lowchart: Merge 6">
            <a:extLst>
              <a:ext uri="{FF2B5EF4-FFF2-40B4-BE49-F238E27FC236}">
                <a16:creationId xmlns:a16="http://schemas.microsoft.com/office/drawing/2014/main" id="{CE99B3B0-BB96-2F23-B431-D23684FCD5A6}"/>
              </a:ext>
            </a:extLst>
          </p:cNvPr>
          <p:cNvSpPr/>
          <p:nvPr/>
        </p:nvSpPr>
        <p:spPr>
          <a:xfrm rot="16200000">
            <a:off x="301596" y="1530152"/>
            <a:ext cx="287546" cy="274514"/>
          </a:xfrm>
          <a:prstGeom prst="flowChartMerg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947352F4-9B45-CC9C-91B4-E33A3CDC4F7E}"/>
              </a:ext>
            </a:extLst>
          </p:cNvPr>
          <p:cNvSpPr txBox="1"/>
          <p:nvPr/>
        </p:nvSpPr>
        <p:spPr>
          <a:xfrm>
            <a:off x="582625" y="1350539"/>
            <a:ext cx="10183828" cy="523220"/>
          </a:xfrm>
          <a:prstGeom prst="rect">
            <a:avLst/>
          </a:prstGeom>
          <a:noFill/>
        </p:spPr>
        <p:txBody>
          <a:bodyPr wrap="square" rtlCol="0">
            <a:spAutoFit/>
          </a:bodyPr>
          <a:lstStyle/>
          <a:p>
            <a:r>
              <a:rPr lang="en-US" sz="2800" dirty="0"/>
              <a:t>Problem Statement</a:t>
            </a:r>
          </a:p>
        </p:txBody>
      </p:sp>
      <p:sp>
        <p:nvSpPr>
          <p:cNvPr id="9" name="Flowchart: Merge 8">
            <a:extLst>
              <a:ext uri="{FF2B5EF4-FFF2-40B4-BE49-F238E27FC236}">
                <a16:creationId xmlns:a16="http://schemas.microsoft.com/office/drawing/2014/main" id="{8347750B-1190-BCAC-DD74-C744CEBF0B1B}"/>
              </a:ext>
            </a:extLst>
          </p:cNvPr>
          <p:cNvSpPr/>
          <p:nvPr/>
        </p:nvSpPr>
        <p:spPr>
          <a:xfrm rot="16200000">
            <a:off x="282488" y="2187071"/>
            <a:ext cx="325761" cy="274515"/>
          </a:xfrm>
          <a:prstGeom prst="flowChartMerg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F833B01F-1235-804D-4A06-F105DD7D6299}"/>
              </a:ext>
            </a:extLst>
          </p:cNvPr>
          <p:cNvSpPr txBox="1"/>
          <p:nvPr/>
        </p:nvSpPr>
        <p:spPr>
          <a:xfrm>
            <a:off x="668045" y="2082191"/>
            <a:ext cx="11169693" cy="523220"/>
          </a:xfrm>
          <a:prstGeom prst="rect">
            <a:avLst/>
          </a:prstGeom>
          <a:noFill/>
        </p:spPr>
        <p:txBody>
          <a:bodyPr wrap="square" rtlCol="0">
            <a:spAutoFit/>
          </a:bodyPr>
          <a:lstStyle/>
          <a:p>
            <a:r>
              <a:rPr lang="en-US" sz="2800" dirty="0"/>
              <a:t>Project Objectives</a:t>
            </a:r>
            <a:endParaRPr lang="en-US" sz="2800" b="1" dirty="0"/>
          </a:p>
        </p:txBody>
      </p:sp>
      <p:sp>
        <p:nvSpPr>
          <p:cNvPr id="5" name="Flowchart: Merge 4">
            <a:extLst>
              <a:ext uri="{FF2B5EF4-FFF2-40B4-BE49-F238E27FC236}">
                <a16:creationId xmlns:a16="http://schemas.microsoft.com/office/drawing/2014/main" id="{345B90C9-0A39-BE76-D352-7237C1B4B921}"/>
              </a:ext>
            </a:extLst>
          </p:cNvPr>
          <p:cNvSpPr/>
          <p:nvPr/>
        </p:nvSpPr>
        <p:spPr>
          <a:xfrm rot="16200000">
            <a:off x="282487" y="2786511"/>
            <a:ext cx="325761" cy="274515"/>
          </a:xfrm>
          <a:prstGeom prst="flowChartMerg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Box 14">
            <a:extLst>
              <a:ext uri="{FF2B5EF4-FFF2-40B4-BE49-F238E27FC236}">
                <a16:creationId xmlns:a16="http://schemas.microsoft.com/office/drawing/2014/main" id="{2F112362-B752-70CE-0194-082A98CD5183}"/>
              </a:ext>
            </a:extLst>
          </p:cNvPr>
          <p:cNvSpPr txBox="1"/>
          <p:nvPr/>
        </p:nvSpPr>
        <p:spPr>
          <a:xfrm>
            <a:off x="668046" y="4023296"/>
            <a:ext cx="11169693" cy="523220"/>
          </a:xfrm>
          <a:prstGeom prst="rect">
            <a:avLst/>
          </a:prstGeom>
          <a:noFill/>
        </p:spPr>
        <p:txBody>
          <a:bodyPr wrap="square" rtlCol="0">
            <a:spAutoFit/>
          </a:bodyPr>
          <a:lstStyle/>
          <a:p>
            <a:r>
              <a:rPr lang="en-US" sz="2800" dirty="0"/>
              <a:t>Visualizations</a:t>
            </a:r>
            <a:endParaRPr lang="en-US" sz="2800" b="1" dirty="0"/>
          </a:p>
        </p:txBody>
      </p:sp>
      <p:sp>
        <p:nvSpPr>
          <p:cNvPr id="16" name="TextBox 15">
            <a:extLst>
              <a:ext uri="{FF2B5EF4-FFF2-40B4-BE49-F238E27FC236}">
                <a16:creationId xmlns:a16="http://schemas.microsoft.com/office/drawing/2014/main" id="{95FB0FEE-A99B-A58F-54FF-89F5B4B5E5F2}"/>
              </a:ext>
            </a:extLst>
          </p:cNvPr>
          <p:cNvSpPr txBox="1"/>
          <p:nvPr/>
        </p:nvSpPr>
        <p:spPr>
          <a:xfrm>
            <a:off x="668045" y="2768935"/>
            <a:ext cx="11169693" cy="523220"/>
          </a:xfrm>
          <a:prstGeom prst="rect">
            <a:avLst/>
          </a:prstGeom>
          <a:noFill/>
        </p:spPr>
        <p:txBody>
          <a:bodyPr wrap="square" rtlCol="0">
            <a:spAutoFit/>
          </a:bodyPr>
          <a:lstStyle/>
          <a:p>
            <a:r>
              <a:rPr lang="en-US" sz="2800" dirty="0"/>
              <a:t>Recommendations</a:t>
            </a:r>
            <a:endParaRPr lang="en-US" sz="2800" b="1" dirty="0"/>
          </a:p>
        </p:txBody>
      </p:sp>
      <p:sp>
        <p:nvSpPr>
          <p:cNvPr id="17" name="Flowchart: Merge 16">
            <a:extLst>
              <a:ext uri="{FF2B5EF4-FFF2-40B4-BE49-F238E27FC236}">
                <a16:creationId xmlns:a16="http://schemas.microsoft.com/office/drawing/2014/main" id="{047D799D-1E60-AF61-F308-6095508F1C12}"/>
              </a:ext>
            </a:extLst>
          </p:cNvPr>
          <p:cNvSpPr/>
          <p:nvPr/>
        </p:nvSpPr>
        <p:spPr>
          <a:xfrm rot="16200000">
            <a:off x="282487" y="3408871"/>
            <a:ext cx="325761" cy="274515"/>
          </a:xfrm>
          <a:prstGeom prst="flowChartMerg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lowchart: Merge 17">
            <a:extLst>
              <a:ext uri="{FF2B5EF4-FFF2-40B4-BE49-F238E27FC236}">
                <a16:creationId xmlns:a16="http://schemas.microsoft.com/office/drawing/2014/main" id="{32430E54-8694-89E5-9669-D5889B21776E}"/>
              </a:ext>
            </a:extLst>
          </p:cNvPr>
          <p:cNvSpPr/>
          <p:nvPr/>
        </p:nvSpPr>
        <p:spPr>
          <a:xfrm rot="16200000">
            <a:off x="282487" y="4031231"/>
            <a:ext cx="325761" cy="274515"/>
          </a:xfrm>
          <a:prstGeom prst="flowChartMerg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Flowchart: Merge 18">
            <a:extLst>
              <a:ext uri="{FF2B5EF4-FFF2-40B4-BE49-F238E27FC236}">
                <a16:creationId xmlns:a16="http://schemas.microsoft.com/office/drawing/2014/main" id="{680BE445-2C85-5A32-E30E-5C5BDAA3C340}"/>
              </a:ext>
            </a:extLst>
          </p:cNvPr>
          <p:cNvSpPr/>
          <p:nvPr/>
        </p:nvSpPr>
        <p:spPr>
          <a:xfrm rot="16200000">
            <a:off x="264139" y="4807999"/>
            <a:ext cx="325761" cy="274515"/>
          </a:xfrm>
          <a:prstGeom prst="flowChartMerg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extBox 19">
            <a:extLst>
              <a:ext uri="{FF2B5EF4-FFF2-40B4-BE49-F238E27FC236}">
                <a16:creationId xmlns:a16="http://schemas.microsoft.com/office/drawing/2014/main" id="{CD458935-7118-897A-C5DB-4524A7EECC65}"/>
              </a:ext>
            </a:extLst>
          </p:cNvPr>
          <p:cNvSpPr txBox="1"/>
          <p:nvPr/>
        </p:nvSpPr>
        <p:spPr>
          <a:xfrm>
            <a:off x="714195" y="3361462"/>
            <a:ext cx="11169693" cy="523220"/>
          </a:xfrm>
          <a:prstGeom prst="rect">
            <a:avLst/>
          </a:prstGeom>
          <a:noFill/>
        </p:spPr>
        <p:txBody>
          <a:bodyPr wrap="square" rtlCol="0">
            <a:spAutoFit/>
          </a:bodyPr>
          <a:lstStyle/>
          <a:p>
            <a:r>
              <a:rPr lang="en-US" sz="2800" dirty="0"/>
              <a:t>Insights</a:t>
            </a:r>
            <a:endParaRPr lang="en-US" sz="2800" b="1" dirty="0"/>
          </a:p>
        </p:txBody>
      </p:sp>
      <p:sp>
        <p:nvSpPr>
          <p:cNvPr id="21" name="TextBox 20">
            <a:extLst>
              <a:ext uri="{FF2B5EF4-FFF2-40B4-BE49-F238E27FC236}">
                <a16:creationId xmlns:a16="http://schemas.microsoft.com/office/drawing/2014/main" id="{F95F50DA-0ACE-0C30-7E14-BC29BF59C09B}"/>
              </a:ext>
            </a:extLst>
          </p:cNvPr>
          <p:cNvSpPr txBox="1"/>
          <p:nvPr/>
        </p:nvSpPr>
        <p:spPr>
          <a:xfrm>
            <a:off x="753619" y="4683646"/>
            <a:ext cx="11084120" cy="523220"/>
          </a:xfrm>
          <a:prstGeom prst="rect">
            <a:avLst/>
          </a:prstGeom>
          <a:noFill/>
        </p:spPr>
        <p:txBody>
          <a:bodyPr wrap="square" rtlCol="0">
            <a:spAutoFit/>
          </a:bodyPr>
          <a:lstStyle/>
          <a:p>
            <a:r>
              <a:rPr lang="en-US" sz="2800" dirty="0"/>
              <a:t>Conclusions</a:t>
            </a:r>
          </a:p>
        </p:txBody>
      </p:sp>
      <p:sp>
        <p:nvSpPr>
          <p:cNvPr id="3" name="Flowchart: Merge 2">
            <a:extLst>
              <a:ext uri="{FF2B5EF4-FFF2-40B4-BE49-F238E27FC236}">
                <a16:creationId xmlns:a16="http://schemas.microsoft.com/office/drawing/2014/main" id="{72F79592-E6B8-0CFB-42D1-24FAFDF05B1A}"/>
              </a:ext>
            </a:extLst>
          </p:cNvPr>
          <p:cNvSpPr/>
          <p:nvPr/>
        </p:nvSpPr>
        <p:spPr>
          <a:xfrm rot="16200000">
            <a:off x="282487" y="5430359"/>
            <a:ext cx="325761" cy="274515"/>
          </a:xfrm>
          <a:prstGeom prst="flowChartMerg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a:extLst>
              <a:ext uri="{FF2B5EF4-FFF2-40B4-BE49-F238E27FC236}">
                <a16:creationId xmlns:a16="http://schemas.microsoft.com/office/drawing/2014/main" id="{FC804981-548C-F911-915E-558B4014E343}"/>
              </a:ext>
            </a:extLst>
          </p:cNvPr>
          <p:cNvSpPr txBox="1"/>
          <p:nvPr/>
        </p:nvSpPr>
        <p:spPr>
          <a:xfrm>
            <a:off x="753619" y="5356695"/>
            <a:ext cx="11084120" cy="523220"/>
          </a:xfrm>
          <a:prstGeom prst="rect">
            <a:avLst/>
          </a:prstGeom>
          <a:noFill/>
        </p:spPr>
        <p:txBody>
          <a:bodyPr wrap="square" rtlCol="0">
            <a:spAutoFit/>
          </a:bodyPr>
          <a:lstStyle/>
          <a:p>
            <a:r>
              <a:rPr lang="en-US" sz="2800" dirty="0"/>
              <a:t>Q/A</a:t>
            </a:r>
          </a:p>
        </p:txBody>
      </p:sp>
    </p:spTree>
    <p:extLst>
      <p:ext uri="{BB962C8B-B14F-4D97-AF65-F5344CB8AC3E}">
        <p14:creationId xmlns:p14="http://schemas.microsoft.com/office/powerpoint/2010/main" val="9897016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alpha val="80000"/>
          </a:schemeClr>
        </a:solidFill>
        <a:effectLst/>
      </p:bgPr>
    </p:bg>
    <p:spTree>
      <p:nvGrpSpPr>
        <p:cNvPr id="1" name=""/>
        <p:cNvGrpSpPr/>
        <p:nvPr/>
      </p:nvGrpSpPr>
      <p:grpSpPr>
        <a:xfrm>
          <a:off x="0" y="0"/>
          <a:ext cx="0" cy="0"/>
          <a:chOff x="0" y="0"/>
          <a:chExt cx="0" cy="0"/>
        </a:xfrm>
      </p:grpSpPr>
      <p:sp>
        <p:nvSpPr>
          <p:cNvPr id="2" name="Wave 1">
            <a:extLst>
              <a:ext uri="{FF2B5EF4-FFF2-40B4-BE49-F238E27FC236}">
                <a16:creationId xmlns:a16="http://schemas.microsoft.com/office/drawing/2014/main" id="{755C754F-C2B8-D105-7B71-49E998A629F7}"/>
              </a:ext>
            </a:extLst>
          </p:cNvPr>
          <p:cNvSpPr/>
          <p:nvPr/>
        </p:nvSpPr>
        <p:spPr>
          <a:xfrm>
            <a:off x="0" y="0"/>
            <a:ext cx="12192000" cy="1391478"/>
          </a:xfrm>
          <a:prstGeom prst="wave">
            <a:avLst/>
          </a:prstGeom>
          <a:solidFill>
            <a:srgbClr val="C96868"/>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a:extLst>
              <a:ext uri="{FF2B5EF4-FFF2-40B4-BE49-F238E27FC236}">
                <a16:creationId xmlns:a16="http://schemas.microsoft.com/office/drawing/2014/main" id="{400B7DA0-CAF5-3BC4-1497-E6B9847CB35B}"/>
              </a:ext>
            </a:extLst>
          </p:cNvPr>
          <p:cNvSpPr txBox="1"/>
          <p:nvPr/>
        </p:nvSpPr>
        <p:spPr>
          <a:xfrm>
            <a:off x="1699591" y="267564"/>
            <a:ext cx="5138531" cy="707886"/>
          </a:xfrm>
          <a:prstGeom prst="rect">
            <a:avLst/>
          </a:prstGeom>
          <a:noFill/>
        </p:spPr>
        <p:txBody>
          <a:bodyPr wrap="square" rtlCol="0">
            <a:spAutoFit/>
          </a:bodyPr>
          <a:lstStyle/>
          <a:p>
            <a:r>
              <a:rPr lang="en-US" sz="4000" b="1" dirty="0">
                <a:solidFill>
                  <a:schemeClr val="bg1"/>
                </a:solidFill>
              </a:rPr>
              <a:t>Problem Statement</a:t>
            </a:r>
          </a:p>
        </p:txBody>
      </p:sp>
      <p:sp>
        <p:nvSpPr>
          <p:cNvPr id="6" name="Parallelogram 5">
            <a:extLst>
              <a:ext uri="{FF2B5EF4-FFF2-40B4-BE49-F238E27FC236}">
                <a16:creationId xmlns:a16="http://schemas.microsoft.com/office/drawing/2014/main" id="{3AAFA28B-7456-9839-B256-37FA36F20A71}"/>
              </a:ext>
            </a:extLst>
          </p:cNvPr>
          <p:cNvSpPr/>
          <p:nvPr/>
        </p:nvSpPr>
        <p:spPr>
          <a:xfrm>
            <a:off x="10492409" y="-1"/>
            <a:ext cx="718930" cy="838559"/>
          </a:xfrm>
          <a:prstGeom prst="parallelogram">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947352F4-9B45-CC9C-91B4-E33A3CDC4F7E}"/>
              </a:ext>
            </a:extLst>
          </p:cNvPr>
          <p:cNvSpPr txBox="1"/>
          <p:nvPr/>
        </p:nvSpPr>
        <p:spPr>
          <a:xfrm>
            <a:off x="3376875" y="1908313"/>
            <a:ext cx="8202212" cy="3323987"/>
          </a:xfrm>
          <a:prstGeom prst="rect">
            <a:avLst/>
          </a:prstGeom>
          <a:noFill/>
        </p:spPr>
        <p:txBody>
          <a:bodyPr wrap="square" rtlCol="0">
            <a:spAutoFit/>
          </a:bodyPr>
          <a:lstStyle/>
          <a:p>
            <a:r>
              <a:rPr lang="en-US" sz="2400" kern="100" dirty="0">
                <a:effectLst/>
                <a:ea typeface="Calibri" panose="020F0502020204030204" pitchFamily="34" charset="0"/>
                <a:cs typeface="Times New Roman" panose="02020603050405020304" pitchFamily="18" charset="0"/>
              </a:rPr>
              <a:t>The company is experiencing high employee turnover, and there is a need to understand the underlying causes and factors contributing to this issue. The analysis investigates patterns and trends in employee attrition, focusing on demographic characteristics, job roles, and departmental. By uncovering these insights, the goal is to identify key drivers of turnover and provide recommendations to enhance employee retention and reduce overall attrition rates.</a:t>
            </a:r>
          </a:p>
          <a:p>
            <a:endParaRPr lang="en-US" dirty="0"/>
          </a:p>
        </p:txBody>
      </p:sp>
      <p:sp>
        <p:nvSpPr>
          <p:cNvPr id="13" name="Flowchart: Connector 12">
            <a:extLst>
              <a:ext uri="{FF2B5EF4-FFF2-40B4-BE49-F238E27FC236}">
                <a16:creationId xmlns:a16="http://schemas.microsoft.com/office/drawing/2014/main" id="{63C556ED-DF70-C8CA-7B1A-20DF1FD0BD13}"/>
              </a:ext>
            </a:extLst>
          </p:cNvPr>
          <p:cNvSpPr/>
          <p:nvPr/>
        </p:nvSpPr>
        <p:spPr>
          <a:xfrm>
            <a:off x="347870" y="1908313"/>
            <a:ext cx="3091069" cy="3323987"/>
          </a:xfrm>
          <a:prstGeom prst="flowChartConnector">
            <a:avLst/>
          </a:prstGeom>
          <a:solidFill>
            <a:schemeClr val="bg1"/>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11">
            <a:extLst>
              <a:ext uri="{FF2B5EF4-FFF2-40B4-BE49-F238E27FC236}">
                <a16:creationId xmlns:a16="http://schemas.microsoft.com/office/drawing/2014/main" id="{12710734-4364-8F3F-67B4-B2E913A7EB08}"/>
              </a:ext>
            </a:extLst>
          </p:cNvPr>
          <p:cNvPicPr>
            <a:picLocks noChangeAspect="1"/>
          </p:cNvPicPr>
          <p:nvPr/>
        </p:nvPicPr>
        <p:blipFill>
          <a:blip r:embed="rId2">
            <a:alphaModFix/>
            <a:extLst>
              <a:ext uri="{BEBA8EAE-BF5A-486C-A8C5-ECC9F3942E4B}">
                <a14:imgProps xmlns:a14="http://schemas.microsoft.com/office/drawing/2010/main">
                  <a14:imgLayer r:embed="rId3">
                    <a14:imgEffect>
                      <a14:colorTemperature colorTemp="4700"/>
                    </a14:imgEffect>
                    <a14:imgEffect>
                      <a14:saturation sat="0"/>
                    </a14:imgEffect>
                  </a14:imgLayer>
                </a14:imgProps>
              </a:ext>
              <a:ext uri="{28A0092B-C50C-407E-A947-70E740481C1C}">
                <a14:useLocalDpi xmlns:a14="http://schemas.microsoft.com/office/drawing/2010/main" val="0"/>
              </a:ext>
            </a:extLst>
          </a:blip>
          <a:stretch>
            <a:fillRect/>
          </a:stretch>
        </p:blipFill>
        <p:spPr>
          <a:xfrm>
            <a:off x="1070665" y="2630645"/>
            <a:ext cx="1818639" cy="1592715"/>
          </a:xfrm>
          <a:prstGeom prst="rect">
            <a:avLst/>
          </a:prstGeom>
          <a:ln>
            <a:noFill/>
          </a:ln>
        </p:spPr>
      </p:pic>
      <p:sp>
        <p:nvSpPr>
          <p:cNvPr id="15" name="Rectangle 14">
            <a:extLst>
              <a:ext uri="{FF2B5EF4-FFF2-40B4-BE49-F238E27FC236}">
                <a16:creationId xmlns:a16="http://schemas.microsoft.com/office/drawing/2014/main" id="{E9AA9C17-176C-18A4-C8D5-B8966127A7AB}"/>
              </a:ext>
            </a:extLst>
          </p:cNvPr>
          <p:cNvSpPr/>
          <p:nvPr/>
        </p:nvSpPr>
        <p:spPr>
          <a:xfrm>
            <a:off x="3376875" y="1908313"/>
            <a:ext cx="8294094" cy="3323987"/>
          </a:xfrm>
          <a:prstGeom prst="rect">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522188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alpha val="80000"/>
          </a:schemeClr>
        </a:solidFill>
        <a:effectLst/>
      </p:bgPr>
    </p:bg>
    <p:spTree>
      <p:nvGrpSpPr>
        <p:cNvPr id="1" name=""/>
        <p:cNvGrpSpPr/>
        <p:nvPr/>
      </p:nvGrpSpPr>
      <p:grpSpPr>
        <a:xfrm>
          <a:off x="0" y="0"/>
          <a:ext cx="0" cy="0"/>
          <a:chOff x="0" y="0"/>
          <a:chExt cx="0" cy="0"/>
        </a:xfrm>
      </p:grpSpPr>
      <p:sp>
        <p:nvSpPr>
          <p:cNvPr id="2" name="Wave 1">
            <a:extLst>
              <a:ext uri="{FF2B5EF4-FFF2-40B4-BE49-F238E27FC236}">
                <a16:creationId xmlns:a16="http://schemas.microsoft.com/office/drawing/2014/main" id="{755C754F-C2B8-D105-7B71-49E998A629F7}"/>
              </a:ext>
            </a:extLst>
          </p:cNvPr>
          <p:cNvSpPr/>
          <p:nvPr/>
        </p:nvSpPr>
        <p:spPr>
          <a:xfrm>
            <a:off x="0" y="36660"/>
            <a:ext cx="12192000" cy="1391478"/>
          </a:xfrm>
          <a:prstGeom prst="wave">
            <a:avLst/>
          </a:prstGeom>
          <a:solidFill>
            <a:srgbClr val="C96868"/>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a:extLst>
              <a:ext uri="{FF2B5EF4-FFF2-40B4-BE49-F238E27FC236}">
                <a16:creationId xmlns:a16="http://schemas.microsoft.com/office/drawing/2014/main" id="{400B7DA0-CAF5-3BC4-1497-E6B9847CB35B}"/>
              </a:ext>
            </a:extLst>
          </p:cNvPr>
          <p:cNvSpPr txBox="1"/>
          <p:nvPr/>
        </p:nvSpPr>
        <p:spPr>
          <a:xfrm>
            <a:off x="980661" y="268454"/>
            <a:ext cx="5032513" cy="707885"/>
          </a:xfrm>
          <a:prstGeom prst="rect">
            <a:avLst/>
          </a:prstGeom>
          <a:noFill/>
        </p:spPr>
        <p:txBody>
          <a:bodyPr wrap="square" rtlCol="0">
            <a:spAutoFit/>
          </a:bodyPr>
          <a:lstStyle/>
          <a:p>
            <a:pPr algn="ctr"/>
            <a:r>
              <a:rPr lang="en-US" sz="4000" b="1" dirty="0">
                <a:solidFill>
                  <a:schemeClr val="bg1"/>
                </a:solidFill>
              </a:rPr>
              <a:t>Project Objectives</a:t>
            </a:r>
          </a:p>
        </p:txBody>
      </p:sp>
      <p:sp>
        <p:nvSpPr>
          <p:cNvPr id="6" name="Parallelogram 5">
            <a:extLst>
              <a:ext uri="{FF2B5EF4-FFF2-40B4-BE49-F238E27FC236}">
                <a16:creationId xmlns:a16="http://schemas.microsoft.com/office/drawing/2014/main" id="{3AAFA28B-7456-9839-B256-37FA36F20A71}"/>
              </a:ext>
            </a:extLst>
          </p:cNvPr>
          <p:cNvSpPr/>
          <p:nvPr/>
        </p:nvSpPr>
        <p:spPr>
          <a:xfrm>
            <a:off x="10492409" y="-1"/>
            <a:ext cx="718930" cy="838559"/>
          </a:xfrm>
          <a:prstGeom prst="parallelogram">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95549BDE-A6AB-8E55-B744-0D871385046A}"/>
              </a:ext>
            </a:extLst>
          </p:cNvPr>
          <p:cNvSpPr txBox="1"/>
          <p:nvPr/>
        </p:nvSpPr>
        <p:spPr>
          <a:xfrm>
            <a:off x="755374" y="1649895"/>
            <a:ext cx="10654748" cy="932948"/>
          </a:xfrm>
          <a:prstGeom prst="rect">
            <a:avLst/>
          </a:prstGeom>
          <a:noFill/>
        </p:spPr>
        <p:txBody>
          <a:bodyPr wrap="square" rtlCol="0">
            <a:spAutoFit/>
          </a:bodyPr>
          <a:lstStyle/>
          <a:p>
            <a:pPr marR="0" lvl="0">
              <a:lnSpc>
                <a:spcPct val="107000"/>
              </a:lnSpc>
              <a:spcBef>
                <a:spcPts val="0"/>
              </a:spcBef>
              <a:spcAft>
                <a:spcPts val="800"/>
              </a:spcAft>
              <a:tabLst>
                <a:tab pos="457200" algn="l"/>
              </a:tabLst>
            </a:pPr>
            <a:r>
              <a:rPr lang="en-US" sz="2800" kern="100" dirty="0">
                <a:effectLst/>
                <a:ea typeface="Calibri" panose="020F0502020204030204" pitchFamily="34" charset="0"/>
                <a:cs typeface="Times New Roman" panose="02020603050405020304" pitchFamily="18" charset="0"/>
              </a:rPr>
              <a:t>Identify the Reasons for Employee Attrition</a:t>
            </a:r>
          </a:p>
          <a:p>
            <a:r>
              <a:rPr lang="en-US" dirty="0"/>
              <a:t> </a:t>
            </a:r>
          </a:p>
        </p:txBody>
      </p:sp>
      <p:sp>
        <p:nvSpPr>
          <p:cNvPr id="7" name="Flowchart: Merge 6">
            <a:extLst>
              <a:ext uri="{FF2B5EF4-FFF2-40B4-BE49-F238E27FC236}">
                <a16:creationId xmlns:a16="http://schemas.microsoft.com/office/drawing/2014/main" id="{CE99B3B0-BB96-2F23-B431-D23684FCD5A6}"/>
              </a:ext>
            </a:extLst>
          </p:cNvPr>
          <p:cNvSpPr/>
          <p:nvPr/>
        </p:nvSpPr>
        <p:spPr>
          <a:xfrm rot="16200000">
            <a:off x="330873" y="2499196"/>
            <a:ext cx="228995" cy="274514"/>
          </a:xfrm>
          <a:prstGeom prst="flowChartMerg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lowchart: Merge 8">
            <a:extLst>
              <a:ext uri="{FF2B5EF4-FFF2-40B4-BE49-F238E27FC236}">
                <a16:creationId xmlns:a16="http://schemas.microsoft.com/office/drawing/2014/main" id="{8347750B-1190-BCAC-DD74-C744CEBF0B1B}"/>
              </a:ext>
            </a:extLst>
          </p:cNvPr>
          <p:cNvSpPr/>
          <p:nvPr/>
        </p:nvSpPr>
        <p:spPr>
          <a:xfrm rot="16200000">
            <a:off x="330874" y="3291743"/>
            <a:ext cx="228995" cy="274514"/>
          </a:xfrm>
          <a:prstGeom prst="flowChartMerg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lowchart: Merge 13">
            <a:extLst>
              <a:ext uri="{FF2B5EF4-FFF2-40B4-BE49-F238E27FC236}">
                <a16:creationId xmlns:a16="http://schemas.microsoft.com/office/drawing/2014/main" id="{0E635162-D40F-6DEC-DA4C-8968573F728F}"/>
              </a:ext>
            </a:extLst>
          </p:cNvPr>
          <p:cNvSpPr/>
          <p:nvPr/>
        </p:nvSpPr>
        <p:spPr>
          <a:xfrm rot="16200000">
            <a:off x="330874" y="1704961"/>
            <a:ext cx="228995" cy="274514"/>
          </a:xfrm>
          <a:prstGeom prst="flowChartMerg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08F27BD0-C743-6A0E-7C53-D5637962FCB5}"/>
              </a:ext>
            </a:extLst>
          </p:cNvPr>
          <p:cNvSpPr txBox="1"/>
          <p:nvPr/>
        </p:nvSpPr>
        <p:spPr>
          <a:xfrm>
            <a:off x="755373" y="2457116"/>
            <a:ext cx="10654748" cy="932948"/>
          </a:xfrm>
          <a:prstGeom prst="rect">
            <a:avLst/>
          </a:prstGeom>
          <a:noFill/>
        </p:spPr>
        <p:txBody>
          <a:bodyPr wrap="square" rtlCol="0">
            <a:spAutoFit/>
          </a:bodyPr>
          <a:lstStyle/>
          <a:p>
            <a:pPr marR="0" lvl="0">
              <a:lnSpc>
                <a:spcPct val="107000"/>
              </a:lnSpc>
              <a:spcBef>
                <a:spcPts val="0"/>
              </a:spcBef>
              <a:spcAft>
                <a:spcPts val="800"/>
              </a:spcAft>
              <a:tabLst>
                <a:tab pos="457200" algn="l"/>
              </a:tabLst>
            </a:pPr>
            <a:r>
              <a:rPr lang="en-US" sz="2800" kern="100" dirty="0">
                <a:effectLst/>
                <a:ea typeface="Calibri" panose="020F0502020204030204" pitchFamily="34" charset="0"/>
                <a:cs typeface="Times New Roman" panose="02020603050405020304" pitchFamily="18" charset="0"/>
              </a:rPr>
              <a:t>Analyze Turnover by Race and Gender</a:t>
            </a:r>
          </a:p>
          <a:p>
            <a:r>
              <a:rPr lang="en-US" dirty="0"/>
              <a:t> </a:t>
            </a:r>
          </a:p>
        </p:txBody>
      </p:sp>
      <p:sp>
        <p:nvSpPr>
          <p:cNvPr id="11" name="TextBox 10">
            <a:extLst>
              <a:ext uri="{FF2B5EF4-FFF2-40B4-BE49-F238E27FC236}">
                <a16:creationId xmlns:a16="http://schemas.microsoft.com/office/drawing/2014/main" id="{FC8FF0EC-2073-80A0-2F49-002DFF9D057F}"/>
              </a:ext>
            </a:extLst>
          </p:cNvPr>
          <p:cNvSpPr txBox="1"/>
          <p:nvPr/>
        </p:nvSpPr>
        <p:spPr>
          <a:xfrm>
            <a:off x="781879" y="3182007"/>
            <a:ext cx="10654748" cy="932948"/>
          </a:xfrm>
          <a:prstGeom prst="rect">
            <a:avLst/>
          </a:prstGeom>
          <a:noFill/>
        </p:spPr>
        <p:txBody>
          <a:bodyPr wrap="square" rtlCol="0">
            <a:spAutoFit/>
          </a:bodyPr>
          <a:lstStyle/>
          <a:p>
            <a:pPr marR="0" lvl="0">
              <a:lnSpc>
                <a:spcPct val="107000"/>
              </a:lnSpc>
              <a:spcBef>
                <a:spcPts val="0"/>
              </a:spcBef>
              <a:spcAft>
                <a:spcPts val="800"/>
              </a:spcAft>
              <a:tabLst>
                <a:tab pos="457200" algn="l"/>
              </a:tabLst>
            </a:pPr>
            <a:r>
              <a:rPr lang="en-US" sz="2800" kern="100" dirty="0">
                <a:effectLst/>
                <a:ea typeface="Calibri" panose="020F0502020204030204" pitchFamily="34" charset="0"/>
                <a:cs typeface="Times New Roman" panose="02020603050405020304" pitchFamily="18" charset="0"/>
              </a:rPr>
              <a:t>Track Turnover Trends Over Time</a:t>
            </a:r>
          </a:p>
          <a:p>
            <a:r>
              <a:rPr lang="en-US" dirty="0"/>
              <a:t> </a:t>
            </a:r>
          </a:p>
        </p:txBody>
      </p:sp>
      <p:sp>
        <p:nvSpPr>
          <p:cNvPr id="12" name="Flowchart: Merge 11">
            <a:extLst>
              <a:ext uri="{FF2B5EF4-FFF2-40B4-BE49-F238E27FC236}">
                <a16:creationId xmlns:a16="http://schemas.microsoft.com/office/drawing/2014/main" id="{7328C4A3-66DB-9943-8A44-DD765C33C39D}"/>
              </a:ext>
            </a:extLst>
          </p:cNvPr>
          <p:cNvSpPr/>
          <p:nvPr/>
        </p:nvSpPr>
        <p:spPr>
          <a:xfrm rot="16200000">
            <a:off x="274088" y="3977697"/>
            <a:ext cx="228995" cy="274514"/>
          </a:xfrm>
          <a:prstGeom prst="flowChartMerg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lowchart: Merge 12">
            <a:extLst>
              <a:ext uri="{FF2B5EF4-FFF2-40B4-BE49-F238E27FC236}">
                <a16:creationId xmlns:a16="http://schemas.microsoft.com/office/drawing/2014/main" id="{D99EDD32-7A18-F4A8-DD06-0CBE38B9FCF5}"/>
              </a:ext>
            </a:extLst>
          </p:cNvPr>
          <p:cNvSpPr/>
          <p:nvPr/>
        </p:nvSpPr>
        <p:spPr>
          <a:xfrm rot="16200000">
            <a:off x="323783" y="4824963"/>
            <a:ext cx="228995" cy="274514"/>
          </a:xfrm>
          <a:prstGeom prst="flowChartMerg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A2EC9CA1-0324-5BA4-2290-24285C278374}"/>
              </a:ext>
            </a:extLst>
          </p:cNvPr>
          <p:cNvSpPr txBox="1"/>
          <p:nvPr/>
        </p:nvSpPr>
        <p:spPr>
          <a:xfrm>
            <a:off x="755373" y="3781171"/>
            <a:ext cx="10571923" cy="932948"/>
          </a:xfrm>
          <a:prstGeom prst="rect">
            <a:avLst/>
          </a:prstGeom>
          <a:noFill/>
        </p:spPr>
        <p:txBody>
          <a:bodyPr wrap="square" rtlCol="0">
            <a:spAutoFit/>
          </a:bodyPr>
          <a:lstStyle/>
          <a:p>
            <a:pPr marR="0" lvl="0">
              <a:lnSpc>
                <a:spcPct val="107000"/>
              </a:lnSpc>
              <a:spcBef>
                <a:spcPts val="0"/>
              </a:spcBef>
              <a:spcAft>
                <a:spcPts val="800"/>
              </a:spcAft>
              <a:tabLst>
                <a:tab pos="457200" algn="l"/>
              </a:tabLst>
            </a:pPr>
            <a:r>
              <a:rPr lang="en-US" sz="2800" kern="100" dirty="0">
                <a:effectLst/>
                <a:ea typeface="Calibri" panose="020F0502020204030204" pitchFamily="34" charset="0"/>
                <a:cs typeface="Times New Roman" panose="02020603050405020304" pitchFamily="18" charset="0"/>
              </a:rPr>
              <a:t>Turnover by Department and Location</a:t>
            </a:r>
          </a:p>
          <a:p>
            <a:r>
              <a:rPr lang="en-US" dirty="0"/>
              <a:t> </a:t>
            </a:r>
          </a:p>
        </p:txBody>
      </p:sp>
      <p:sp>
        <p:nvSpPr>
          <p:cNvPr id="16" name="TextBox 15">
            <a:extLst>
              <a:ext uri="{FF2B5EF4-FFF2-40B4-BE49-F238E27FC236}">
                <a16:creationId xmlns:a16="http://schemas.microsoft.com/office/drawing/2014/main" id="{52A94ED6-1A93-6227-1335-0468D5FFDA12}"/>
              </a:ext>
            </a:extLst>
          </p:cNvPr>
          <p:cNvSpPr txBox="1"/>
          <p:nvPr/>
        </p:nvSpPr>
        <p:spPr>
          <a:xfrm>
            <a:off x="755373" y="4598995"/>
            <a:ext cx="10412897" cy="1496564"/>
          </a:xfrm>
          <a:prstGeom prst="rect">
            <a:avLst/>
          </a:prstGeom>
          <a:noFill/>
        </p:spPr>
        <p:txBody>
          <a:bodyPr wrap="square" rtlCol="0">
            <a:spAutoFit/>
          </a:bodyPr>
          <a:lstStyle/>
          <a:p>
            <a:pPr marR="0" lvl="0">
              <a:lnSpc>
                <a:spcPct val="107000"/>
              </a:lnSpc>
              <a:spcBef>
                <a:spcPts val="0"/>
              </a:spcBef>
              <a:spcAft>
                <a:spcPts val="800"/>
              </a:spcAft>
              <a:tabLst>
                <a:tab pos="457200" algn="l"/>
              </a:tabLst>
            </a:pPr>
            <a:r>
              <a:rPr lang="en-US" sz="2800" kern="0" dirty="0">
                <a:effectLst/>
                <a:ea typeface="Times New Roman" panose="02020603050405020304" pitchFamily="18" charset="0"/>
                <a:cs typeface="Times New Roman" panose="02020603050405020304" pitchFamily="18" charset="0"/>
              </a:rPr>
              <a:t>Monitor the overall number of employees </a:t>
            </a:r>
            <a:endParaRPr lang="en-US" sz="2800" kern="100" dirty="0">
              <a:effectLst/>
              <a:ea typeface="Calibri" panose="020F0502020204030204" pitchFamily="34" charset="0"/>
              <a:cs typeface="Times New Roman" panose="02020603050405020304" pitchFamily="18" charset="0"/>
            </a:endParaRPr>
          </a:p>
          <a:p>
            <a:pPr marR="0" lvl="0">
              <a:lnSpc>
                <a:spcPct val="107000"/>
              </a:lnSpc>
              <a:spcBef>
                <a:spcPts val="0"/>
              </a:spcBef>
              <a:spcAft>
                <a:spcPts val="800"/>
              </a:spcAft>
              <a:tabLst>
                <a:tab pos="457200" algn="l"/>
              </a:tabLst>
            </a:pPr>
            <a:endParaRPr lang="en-US" sz="2800" kern="100" dirty="0">
              <a:effectLst/>
              <a:ea typeface="Calibri" panose="020F0502020204030204" pitchFamily="34" charset="0"/>
              <a:cs typeface="Times New Roman" panose="02020603050405020304" pitchFamily="18" charset="0"/>
            </a:endParaRPr>
          </a:p>
          <a:p>
            <a:r>
              <a:rPr lang="en-US" dirty="0"/>
              <a:t> </a:t>
            </a:r>
          </a:p>
        </p:txBody>
      </p:sp>
    </p:spTree>
    <p:extLst>
      <p:ext uri="{BB962C8B-B14F-4D97-AF65-F5344CB8AC3E}">
        <p14:creationId xmlns:p14="http://schemas.microsoft.com/office/powerpoint/2010/main" val="39634444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alpha val="80000"/>
          </a:schemeClr>
        </a:solidFill>
        <a:effectLst/>
      </p:bgPr>
    </p:bg>
    <p:spTree>
      <p:nvGrpSpPr>
        <p:cNvPr id="1" name=""/>
        <p:cNvGrpSpPr/>
        <p:nvPr/>
      </p:nvGrpSpPr>
      <p:grpSpPr>
        <a:xfrm>
          <a:off x="0" y="0"/>
          <a:ext cx="0" cy="0"/>
          <a:chOff x="0" y="0"/>
          <a:chExt cx="0" cy="0"/>
        </a:xfrm>
      </p:grpSpPr>
      <p:sp>
        <p:nvSpPr>
          <p:cNvPr id="2" name="Wave 1">
            <a:extLst>
              <a:ext uri="{FF2B5EF4-FFF2-40B4-BE49-F238E27FC236}">
                <a16:creationId xmlns:a16="http://schemas.microsoft.com/office/drawing/2014/main" id="{755C754F-C2B8-D105-7B71-49E998A629F7}"/>
              </a:ext>
            </a:extLst>
          </p:cNvPr>
          <p:cNvSpPr/>
          <p:nvPr/>
        </p:nvSpPr>
        <p:spPr>
          <a:xfrm>
            <a:off x="0" y="0"/>
            <a:ext cx="12192000" cy="1057932"/>
          </a:xfrm>
          <a:prstGeom prst="wave">
            <a:avLst/>
          </a:prstGeom>
          <a:solidFill>
            <a:srgbClr val="C96868"/>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a:extLst>
              <a:ext uri="{FF2B5EF4-FFF2-40B4-BE49-F238E27FC236}">
                <a16:creationId xmlns:a16="http://schemas.microsoft.com/office/drawing/2014/main" id="{400B7DA0-CAF5-3BC4-1497-E6B9847CB35B}"/>
              </a:ext>
            </a:extLst>
          </p:cNvPr>
          <p:cNvSpPr txBox="1"/>
          <p:nvPr/>
        </p:nvSpPr>
        <p:spPr>
          <a:xfrm>
            <a:off x="183606" y="175023"/>
            <a:ext cx="9773920" cy="707886"/>
          </a:xfrm>
          <a:prstGeom prst="rect">
            <a:avLst/>
          </a:prstGeom>
          <a:noFill/>
        </p:spPr>
        <p:txBody>
          <a:bodyPr wrap="square" rtlCol="0">
            <a:spAutoFit/>
          </a:bodyPr>
          <a:lstStyle/>
          <a:p>
            <a:r>
              <a:rPr lang="en-US" sz="4000" b="1" dirty="0">
                <a:solidFill>
                  <a:schemeClr val="bg1"/>
                </a:solidFill>
              </a:rPr>
              <a:t>Recommendations</a:t>
            </a:r>
          </a:p>
        </p:txBody>
      </p:sp>
      <p:sp>
        <p:nvSpPr>
          <p:cNvPr id="6" name="Parallelogram 5">
            <a:extLst>
              <a:ext uri="{FF2B5EF4-FFF2-40B4-BE49-F238E27FC236}">
                <a16:creationId xmlns:a16="http://schemas.microsoft.com/office/drawing/2014/main" id="{3AAFA28B-7456-9839-B256-37FA36F20A71}"/>
              </a:ext>
            </a:extLst>
          </p:cNvPr>
          <p:cNvSpPr/>
          <p:nvPr/>
        </p:nvSpPr>
        <p:spPr>
          <a:xfrm>
            <a:off x="10492409" y="-1"/>
            <a:ext cx="718930" cy="838559"/>
          </a:xfrm>
          <a:prstGeom prst="parallelogram">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545B2C59-E102-D53A-EDC1-7F988BF8E5FF}"/>
              </a:ext>
            </a:extLst>
          </p:cNvPr>
          <p:cNvSpPr/>
          <p:nvPr/>
        </p:nvSpPr>
        <p:spPr>
          <a:xfrm>
            <a:off x="0" y="1057933"/>
            <a:ext cx="12029440" cy="5800067"/>
          </a:xfrm>
          <a:prstGeom prst="rect">
            <a:avLst/>
          </a:prstGeom>
          <a:solidFill>
            <a:schemeClr val="bg2"/>
          </a:solidFill>
          <a:ln>
            <a:solidFill>
              <a:srgbClr val="C9686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Box 14">
            <a:extLst>
              <a:ext uri="{FF2B5EF4-FFF2-40B4-BE49-F238E27FC236}">
                <a16:creationId xmlns:a16="http://schemas.microsoft.com/office/drawing/2014/main" id="{56FCA909-9DFE-9453-0004-1E11B3355A0D}"/>
              </a:ext>
            </a:extLst>
          </p:cNvPr>
          <p:cNvSpPr txBox="1"/>
          <p:nvPr/>
        </p:nvSpPr>
        <p:spPr>
          <a:xfrm>
            <a:off x="0" y="1175639"/>
            <a:ext cx="11805920" cy="4974439"/>
          </a:xfrm>
          <a:prstGeom prst="rect">
            <a:avLst/>
          </a:prstGeom>
          <a:noFill/>
        </p:spPr>
        <p:txBody>
          <a:bodyPr wrap="square" rtlCol="0">
            <a:spAutoFit/>
          </a:bodyPr>
          <a:lstStyle/>
          <a:p>
            <a:pPr marL="342900" marR="0" lvl="0" indent="-342900">
              <a:lnSpc>
                <a:spcPct val="107000"/>
              </a:lnSpc>
              <a:spcBef>
                <a:spcPts val="0"/>
              </a:spcBef>
              <a:spcAft>
                <a:spcPts val="800"/>
              </a:spcAft>
              <a:buFont typeface="+mj-lt"/>
              <a:buAutoNum type="arabicPeriod"/>
              <a:tabLst>
                <a:tab pos="457200" algn="l"/>
              </a:tabLst>
            </a:pPr>
            <a:r>
              <a:rPr lang="en-US" sz="2000" b="1" kern="100" dirty="0">
                <a:effectLst/>
                <a:ea typeface="Calibri" panose="020F0502020204030204" pitchFamily="34" charset="0"/>
                <a:cs typeface="Times New Roman" panose="02020603050405020304" pitchFamily="18" charset="0"/>
              </a:rPr>
              <a:t>Targeted Retention Strategies:</a:t>
            </a:r>
            <a:r>
              <a:rPr lang="en-US" sz="2000" kern="100" dirty="0">
                <a:effectLst/>
                <a:ea typeface="Calibri" panose="020F0502020204030204" pitchFamily="34" charset="0"/>
                <a:cs typeface="Times New Roman" panose="02020603050405020304" pitchFamily="18" charset="0"/>
              </a:rPr>
              <a:t> Develop tailored retention strategies for departments and employee groups with high turnover rates.</a:t>
            </a:r>
          </a:p>
          <a:p>
            <a:pPr marL="342900" marR="0" lvl="0" indent="-342900">
              <a:lnSpc>
                <a:spcPct val="107000"/>
              </a:lnSpc>
              <a:spcBef>
                <a:spcPts val="0"/>
              </a:spcBef>
              <a:spcAft>
                <a:spcPts val="800"/>
              </a:spcAft>
              <a:buFont typeface="+mj-lt"/>
              <a:buAutoNum type="arabicPeriod"/>
              <a:tabLst>
                <a:tab pos="457200" algn="l"/>
              </a:tabLst>
            </a:pPr>
            <a:r>
              <a:rPr lang="en-US" sz="2000" b="1" kern="100" dirty="0">
                <a:effectLst/>
                <a:ea typeface="Calibri" panose="020F0502020204030204" pitchFamily="34" charset="0"/>
                <a:cs typeface="Times New Roman" panose="02020603050405020304" pitchFamily="18" charset="0"/>
              </a:rPr>
              <a:t>Diversity and Inclusion Initiatives:</a:t>
            </a:r>
            <a:r>
              <a:rPr lang="en-US" sz="2000" kern="100" dirty="0">
                <a:effectLst/>
                <a:ea typeface="Calibri" panose="020F0502020204030204" pitchFamily="34" charset="0"/>
                <a:cs typeface="Times New Roman" panose="02020603050405020304" pitchFamily="18" charset="0"/>
              </a:rPr>
              <a:t> Enhance diversity and inclusion efforts to create a more inclusive work environment for all employees.</a:t>
            </a:r>
          </a:p>
          <a:p>
            <a:pPr marL="342900" marR="0" lvl="0" indent="-342900">
              <a:lnSpc>
                <a:spcPct val="107000"/>
              </a:lnSpc>
              <a:spcBef>
                <a:spcPts val="0"/>
              </a:spcBef>
              <a:spcAft>
                <a:spcPts val="800"/>
              </a:spcAft>
              <a:buFont typeface="+mj-lt"/>
              <a:buAutoNum type="arabicPeriod"/>
              <a:tabLst>
                <a:tab pos="457200" algn="l"/>
              </a:tabLst>
            </a:pPr>
            <a:r>
              <a:rPr lang="en-US" sz="2000" b="1" kern="100" dirty="0">
                <a:effectLst/>
                <a:ea typeface="Calibri" panose="020F0502020204030204" pitchFamily="34" charset="0"/>
                <a:cs typeface="Times New Roman" panose="02020603050405020304" pitchFamily="18" charset="0"/>
              </a:rPr>
              <a:t>Career Development Opportunities:</a:t>
            </a:r>
            <a:r>
              <a:rPr lang="en-US" sz="2000" kern="100" dirty="0">
                <a:effectLst/>
                <a:ea typeface="Calibri" panose="020F0502020204030204" pitchFamily="34" charset="0"/>
                <a:cs typeface="Times New Roman" panose="02020603050405020304" pitchFamily="18" charset="0"/>
              </a:rPr>
              <a:t> Invest in employee development and provide clear career paths to retain top talent.</a:t>
            </a:r>
          </a:p>
          <a:p>
            <a:pPr marL="342900" marR="0" lvl="0" indent="-342900">
              <a:lnSpc>
                <a:spcPct val="107000"/>
              </a:lnSpc>
              <a:spcBef>
                <a:spcPts val="0"/>
              </a:spcBef>
              <a:spcAft>
                <a:spcPts val="800"/>
              </a:spcAft>
              <a:buFont typeface="+mj-lt"/>
              <a:buAutoNum type="arabicPeriod"/>
              <a:tabLst>
                <a:tab pos="457200" algn="l"/>
              </a:tabLst>
            </a:pPr>
            <a:r>
              <a:rPr lang="en-US" sz="2000" b="1" kern="100" dirty="0">
                <a:effectLst/>
                <a:ea typeface="Calibri" panose="020F0502020204030204" pitchFamily="34" charset="0"/>
                <a:cs typeface="Times New Roman" panose="02020603050405020304" pitchFamily="18" charset="0"/>
              </a:rPr>
              <a:t>Exit Interviews:</a:t>
            </a:r>
            <a:r>
              <a:rPr lang="en-US" sz="2000" kern="100" dirty="0">
                <a:effectLst/>
                <a:ea typeface="Calibri" panose="020F0502020204030204" pitchFamily="34" charset="0"/>
                <a:cs typeface="Times New Roman" panose="02020603050405020304" pitchFamily="18" charset="0"/>
              </a:rPr>
              <a:t> Conduct thorough exit interviews to gather feedback from departing employees and identify areas for improvement.</a:t>
            </a:r>
          </a:p>
          <a:p>
            <a:pPr marL="342900" marR="0" lvl="0" indent="-342900">
              <a:lnSpc>
                <a:spcPct val="107000"/>
              </a:lnSpc>
              <a:spcBef>
                <a:spcPts val="0"/>
              </a:spcBef>
              <a:spcAft>
                <a:spcPts val="800"/>
              </a:spcAft>
              <a:buFont typeface="+mj-lt"/>
              <a:buAutoNum type="arabicPeriod"/>
              <a:tabLst>
                <a:tab pos="457200" algn="l"/>
              </a:tabLst>
            </a:pPr>
            <a:r>
              <a:rPr lang="en-US" sz="2000" b="1" kern="100" dirty="0">
                <a:effectLst/>
                <a:ea typeface="Calibri" panose="020F0502020204030204" pitchFamily="34" charset="0"/>
                <a:cs typeface="Times New Roman" panose="02020603050405020304" pitchFamily="18" charset="0"/>
              </a:rPr>
              <a:t>Remote Work Policies:</a:t>
            </a:r>
            <a:r>
              <a:rPr lang="en-US" sz="2000" kern="100" dirty="0">
                <a:effectLst/>
                <a:ea typeface="Calibri" panose="020F0502020204030204" pitchFamily="34" charset="0"/>
                <a:cs typeface="Times New Roman" panose="02020603050405020304" pitchFamily="18" charset="0"/>
              </a:rPr>
              <a:t> Evaluate the effectiveness of remote work policies in these regions and explore potential adjustments.</a:t>
            </a:r>
          </a:p>
          <a:p>
            <a:pPr marL="342900" marR="0" lvl="0" indent="-342900">
              <a:lnSpc>
                <a:spcPct val="107000"/>
              </a:lnSpc>
              <a:spcBef>
                <a:spcPts val="0"/>
              </a:spcBef>
              <a:spcAft>
                <a:spcPts val="800"/>
              </a:spcAft>
              <a:buFont typeface="+mj-lt"/>
              <a:buAutoNum type="arabicPeriod"/>
              <a:tabLst>
                <a:tab pos="457200" algn="l"/>
              </a:tabLst>
            </a:pPr>
            <a:r>
              <a:rPr lang="en-US" sz="2000" b="1" kern="100" dirty="0">
                <a:effectLst/>
                <a:ea typeface="Calibri" panose="020F0502020204030204" pitchFamily="34" charset="0"/>
                <a:cs typeface="Times New Roman" panose="02020603050405020304" pitchFamily="18" charset="0"/>
              </a:rPr>
              <a:t>Flexible Work Arrangements:</a:t>
            </a:r>
            <a:r>
              <a:rPr lang="en-US" sz="2000" kern="100" dirty="0">
                <a:effectLst/>
                <a:ea typeface="Calibri" panose="020F0502020204030204" pitchFamily="34" charset="0"/>
                <a:cs typeface="Times New Roman" panose="02020603050405020304" pitchFamily="18" charset="0"/>
              </a:rPr>
              <a:t> Consider providing more flexible work arrangements, such as remote work or flexible hours, to accommodate the needs of younger employees.</a:t>
            </a:r>
          </a:p>
          <a:p>
            <a:pPr marL="342900" marR="0" lvl="0" indent="-342900">
              <a:lnSpc>
                <a:spcPct val="107000"/>
              </a:lnSpc>
              <a:spcBef>
                <a:spcPts val="0"/>
              </a:spcBef>
              <a:spcAft>
                <a:spcPts val="800"/>
              </a:spcAft>
              <a:buFont typeface="+mj-lt"/>
              <a:buAutoNum type="arabicPeriod"/>
              <a:tabLst>
                <a:tab pos="457200" algn="l"/>
              </a:tabLst>
            </a:pPr>
            <a:r>
              <a:rPr lang="en-US" sz="2000" b="1" kern="100" dirty="0">
                <a:effectLst/>
                <a:ea typeface="Calibri" panose="020F0502020204030204" pitchFamily="34" charset="0"/>
                <a:cs typeface="Times New Roman" panose="02020603050405020304" pitchFamily="18" charset="0"/>
              </a:rPr>
              <a:t>Mentorship Programs:</a:t>
            </a:r>
            <a:r>
              <a:rPr lang="en-US" sz="2000" kern="100" dirty="0">
                <a:effectLst/>
                <a:ea typeface="Calibri" panose="020F0502020204030204" pitchFamily="34" charset="0"/>
                <a:cs typeface="Times New Roman" panose="02020603050405020304" pitchFamily="18" charset="0"/>
              </a:rPr>
              <a:t> Establish mentorship programs that pair employees from different backgrounds.</a:t>
            </a:r>
          </a:p>
        </p:txBody>
      </p:sp>
    </p:spTree>
    <p:extLst>
      <p:ext uri="{BB962C8B-B14F-4D97-AF65-F5344CB8AC3E}">
        <p14:creationId xmlns:p14="http://schemas.microsoft.com/office/powerpoint/2010/main" val="40078906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alpha val="80000"/>
          </a:schemeClr>
        </a:solidFill>
        <a:effectLst/>
      </p:bgPr>
    </p:bg>
    <p:spTree>
      <p:nvGrpSpPr>
        <p:cNvPr id="1" name=""/>
        <p:cNvGrpSpPr/>
        <p:nvPr/>
      </p:nvGrpSpPr>
      <p:grpSpPr>
        <a:xfrm>
          <a:off x="0" y="0"/>
          <a:ext cx="0" cy="0"/>
          <a:chOff x="0" y="0"/>
          <a:chExt cx="0" cy="0"/>
        </a:xfrm>
      </p:grpSpPr>
      <p:sp>
        <p:nvSpPr>
          <p:cNvPr id="2" name="Wave 1">
            <a:extLst>
              <a:ext uri="{FF2B5EF4-FFF2-40B4-BE49-F238E27FC236}">
                <a16:creationId xmlns:a16="http://schemas.microsoft.com/office/drawing/2014/main" id="{755C754F-C2B8-D105-7B71-49E998A629F7}"/>
              </a:ext>
            </a:extLst>
          </p:cNvPr>
          <p:cNvSpPr/>
          <p:nvPr/>
        </p:nvSpPr>
        <p:spPr>
          <a:xfrm>
            <a:off x="0" y="0"/>
            <a:ext cx="12192000" cy="1148080"/>
          </a:xfrm>
          <a:prstGeom prst="wave">
            <a:avLst/>
          </a:prstGeom>
          <a:solidFill>
            <a:srgbClr val="C96868"/>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a:extLst>
              <a:ext uri="{FF2B5EF4-FFF2-40B4-BE49-F238E27FC236}">
                <a16:creationId xmlns:a16="http://schemas.microsoft.com/office/drawing/2014/main" id="{400B7DA0-CAF5-3BC4-1497-E6B9847CB35B}"/>
              </a:ext>
            </a:extLst>
          </p:cNvPr>
          <p:cNvSpPr txBox="1"/>
          <p:nvPr/>
        </p:nvSpPr>
        <p:spPr>
          <a:xfrm>
            <a:off x="110805" y="177439"/>
            <a:ext cx="9689178" cy="707886"/>
          </a:xfrm>
          <a:prstGeom prst="rect">
            <a:avLst/>
          </a:prstGeom>
          <a:noFill/>
        </p:spPr>
        <p:txBody>
          <a:bodyPr wrap="square" rtlCol="0">
            <a:spAutoFit/>
          </a:bodyPr>
          <a:lstStyle/>
          <a:p>
            <a:pPr algn="ctr"/>
            <a:r>
              <a:rPr lang="en-US" sz="4000" b="1" dirty="0">
                <a:solidFill>
                  <a:schemeClr val="bg1"/>
                </a:solidFill>
              </a:rPr>
              <a:t>Dashboard Overview</a:t>
            </a:r>
          </a:p>
        </p:txBody>
      </p:sp>
      <p:sp>
        <p:nvSpPr>
          <p:cNvPr id="6" name="Parallelogram 5">
            <a:extLst>
              <a:ext uri="{FF2B5EF4-FFF2-40B4-BE49-F238E27FC236}">
                <a16:creationId xmlns:a16="http://schemas.microsoft.com/office/drawing/2014/main" id="{3AAFA28B-7456-9839-B256-37FA36F20A71}"/>
              </a:ext>
            </a:extLst>
          </p:cNvPr>
          <p:cNvSpPr/>
          <p:nvPr/>
        </p:nvSpPr>
        <p:spPr>
          <a:xfrm>
            <a:off x="10492409" y="-1"/>
            <a:ext cx="718930" cy="838559"/>
          </a:xfrm>
          <a:prstGeom prst="parallelogram">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80FA810-8D7A-4754-0E22-5EC69ACE571D}"/>
              </a:ext>
            </a:extLst>
          </p:cNvPr>
          <p:cNvSpPr/>
          <p:nvPr/>
        </p:nvSpPr>
        <p:spPr>
          <a:xfrm>
            <a:off x="314960" y="1391478"/>
            <a:ext cx="11765280" cy="5354762"/>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13A4BC4B-16C7-18B1-9CE5-00301F4C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48080"/>
            <a:ext cx="12192000" cy="5709920"/>
          </a:xfrm>
          <a:prstGeom prst="rect">
            <a:avLst/>
          </a:prstGeom>
        </p:spPr>
      </p:pic>
    </p:spTree>
    <p:extLst>
      <p:ext uri="{BB962C8B-B14F-4D97-AF65-F5344CB8AC3E}">
        <p14:creationId xmlns:p14="http://schemas.microsoft.com/office/powerpoint/2010/main" val="41997794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alpha val="80000"/>
          </a:schemeClr>
        </a:solidFill>
        <a:effectLst/>
      </p:bgPr>
    </p:bg>
    <p:spTree>
      <p:nvGrpSpPr>
        <p:cNvPr id="1" name=""/>
        <p:cNvGrpSpPr/>
        <p:nvPr/>
      </p:nvGrpSpPr>
      <p:grpSpPr>
        <a:xfrm>
          <a:off x="0" y="0"/>
          <a:ext cx="0" cy="0"/>
          <a:chOff x="0" y="0"/>
          <a:chExt cx="0" cy="0"/>
        </a:xfrm>
      </p:grpSpPr>
      <p:sp>
        <p:nvSpPr>
          <p:cNvPr id="2" name="Wave 1">
            <a:extLst>
              <a:ext uri="{FF2B5EF4-FFF2-40B4-BE49-F238E27FC236}">
                <a16:creationId xmlns:a16="http://schemas.microsoft.com/office/drawing/2014/main" id="{755C754F-C2B8-D105-7B71-49E998A629F7}"/>
              </a:ext>
            </a:extLst>
          </p:cNvPr>
          <p:cNvSpPr/>
          <p:nvPr/>
        </p:nvSpPr>
        <p:spPr>
          <a:xfrm>
            <a:off x="0" y="0"/>
            <a:ext cx="12192000" cy="1391478"/>
          </a:xfrm>
          <a:prstGeom prst="wave">
            <a:avLst/>
          </a:prstGeom>
          <a:solidFill>
            <a:srgbClr val="C96868"/>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a:extLst>
              <a:ext uri="{FF2B5EF4-FFF2-40B4-BE49-F238E27FC236}">
                <a16:creationId xmlns:a16="http://schemas.microsoft.com/office/drawing/2014/main" id="{400B7DA0-CAF5-3BC4-1497-E6B9847CB35B}"/>
              </a:ext>
            </a:extLst>
          </p:cNvPr>
          <p:cNvSpPr txBox="1"/>
          <p:nvPr/>
        </p:nvSpPr>
        <p:spPr>
          <a:xfrm>
            <a:off x="0" y="231477"/>
            <a:ext cx="9720942" cy="707886"/>
          </a:xfrm>
          <a:prstGeom prst="rect">
            <a:avLst/>
          </a:prstGeom>
          <a:noFill/>
        </p:spPr>
        <p:txBody>
          <a:bodyPr wrap="square" rtlCol="0">
            <a:spAutoFit/>
          </a:bodyPr>
          <a:lstStyle/>
          <a:p>
            <a:r>
              <a:rPr lang="en-US" sz="4000" b="1" dirty="0">
                <a:solidFill>
                  <a:schemeClr val="bg1"/>
                </a:solidFill>
              </a:rPr>
              <a:t>Insights :KPIs</a:t>
            </a:r>
          </a:p>
        </p:txBody>
      </p:sp>
      <p:sp>
        <p:nvSpPr>
          <p:cNvPr id="6" name="Parallelogram 5">
            <a:extLst>
              <a:ext uri="{FF2B5EF4-FFF2-40B4-BE49-F238E27FC236}">
                <a16:creationId xmlns:a16="http://schemas.microsoft.com/office/drawing/2014/main" id="{3AAFA28B-7456-9839-B256-37FA36F20A71}"/>
              </a:ext>
            </a:extLst>
          </p:cNvPr>
          <p:cNvSpPr/>
          <p:nvPr/>
        </p:nvSpPr>
        <p:spPr>
          <a:xfrm>
            <a:off x="10492409" y="-1"/>
            <a:ext cx="718930" cy="838559"/>
          </a:xfrm>
          <a:prstGeom prst="parallelogram">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EB23D661-3784-D656-E1C2-29BEA10BF72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451263" y="3989832"/>
            <a:ext cx="2165307" cy="803602"/>
          </a:xfrm>
          <a:prstGeom prst="rect">
            <a:avLst/>
          </a:prstGeom>
        </p:spPr>
      </p:pic>
      <p:pic>
        <p:nvPicPr>
          <p:cNvPr id="5" name="Picture 2">
            <a:extLst>
              <a:ext uri="{FF2B5EF4-FFF2-40B4-BE49-F238E27FC236}">
                <a16:creationId xmlns:a16="http://schemas.microsoft.com/office/drawing/2014/main" id="{8C0E6203-601E-DADB-E0A5-387AF099071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4595784" y="3989832"/>
            <a:ext cx="2165307" cy="803602"/>
          </a:xfrm>
          <a:prstGeom prst="rect">
            <a:avLst/>
          </a:prstGeom>
        </p:spPr>
      </p:pic>
      <p:pic>
        <p:nvPicPr>
          <p:cNvPr id="7" name="Picture 2">
            <a:extLst>
              <a:ext uri="{FF2B5EF4-FFF2-40B4-BE49-F238E27FC236}">
                <a16:creationId xmlns:a16="http://schemas.microsoft.com/office/drawing/2014/main" id="{CB68A2E5-7822-8DBD-31F4-6E9C39A0107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7781333" y="4058756"/>
            <a:ext cx="2165307" cy="734678"/>
          </a:xfrm>
          <a:prstGeom prst="rect">
            <a:avLst/>
          </a:prstGeom>
        </p:spPr>
      </p:pic>
      <p:sp>
        <p:nvSpPr>
          <p:cNvPr id="9" name="TextBox 8">
            <a:extLst>
              <a:ext uri="{FF2B5EF4-FFF2-40B4-BE49-F238E27FC236}">
                <a16:creationId xmlns:a16="http://schemas.microsoft.com/office/drawing/2014/main" id="{EB6D5988-1FCC-83C1-5D91-E5B067FD4F44}"/>
              </a:ext>
            </a:extLst>
          </p:cNvPr>
          <p:cNvSpPr txBox="1"/>
          <p:nvPr/>
        </p:nvSpPr>
        <p:spPr>
          <a:xfrm>
            <a:off x="1219732" y="2851059"/>
            <a:ext cx="2628367" cy="1138773"/>
          </a:xfrm>
          <a:prstGeom prst="rect">
            <a:avLst/>
          </a:prstGeom>
          <a:noFill/>
        </p:spPr>
        <p:txBody>
          <a:bodyPr wrap="square" rtlCol="0">
            <a:spAutoFit/>
          </a:bodyPr>
          <a:lstStyle/>
          <a:p>
            <a:r>
              <a:rPr lang="en-US" sz="2800" dirty="0"/>
              <a:t>       3,929</a:t>
            </a:r>
          </a:p>
          <a:p>
            <a:r>
              <a:rPr lang="en-US" sz="2000" dirty="0"/>
              <a:t>Total Number of Employees Terminated</a:t>
            </a:r>
          </a:p>
        </p:txBody>
      </p:sp>
      <p:sp>
        <p:nvSpPr>
          <p:cNvPr id="10" name="TextBox 9">
            <a:extLst>
              <a:ext uri="{FF2B5EF4-FFF2-40B4-BE49-F238E27FC236}">
                <a16:creationId xmlns:a16="http://schemas.microsoft.com/office/drawing/2014/main" id="{69F54C5B-8EF1-3A3C-B34F-91F6EB621772}"/>
              </a:ext>
            </a:extLst>
          </p:cNvPr>
          <p:cNvSpPr txBox="1"/>
          <p:nvPr/>
        </p:nvSpPr>
        <p:spPr>
          <a:xfrm>
            <a:off x="4608975" y="2858427"/>
            <a:ext cx="2247365" cy="1200329"/>
          </a:xfrm>
          <a:prstGeom prst="rect">
            <a:avLst/>
          </a:prstGeom>
          <a:noFill/>
        </p:spPr>
        <p:txBody>
          <a:bodyPr wrap="square" rtlCol="0">
            <a:spAutoFit/>
          </a:bodyPr>
          <a:lstStyle/>
          <a:p>
            <a:pPr algn="ctr"/>
            <a:r>
              <a:rPr lang="en-US" sz="2400" dirty="0"/>
              <a:t>17.7%</a:t>
            </a:r>
          </a:p>
          <a:p>
            <a:pPr algn="ctr"/>
            <a:r>
              <a:rPr lang="en-US" sz="2400" dirty="0"/>
              <a:t>Overall Turnover Rate</a:t>
            </a:r>
          </a:p>
        </p:txBody>
      </p:sp>
      <p:sp>
        <p:nvSpPr>
          <p:cNvPr id="11" name="TextBox 10">
            <a:extLst>
              <a:ext uri="{FF2B5EF4-FFF2-40B4-BE49-F238E27FC236}">
                <a16:creationId xmlns:a16="http://schemas.microsoft.com/office/drawing/2014/main" id="{FC2DF836-898D-E74B-87CC-DF602516C759}"/>
              </a:ext>
            </a:extLst>
          </p:cNvPr>
          <p:cNvSpPr txBox="1"/>
          <p:nvPr/>
        </p:nvSpPr>
        <p:spPr>
          <a:xfrm>
            <a:off x="7686084" y="2773464"/>
            <a:ext cx="2628367" cy="1200329"/>
          </a:xfrm>
          <a:prstGeom prst="rect">
            <a:avLst/>
          </a:prstGeom>
          <a:noFill/>
        </p:spPr>
        <p:txBody>
          <a:bodyPr wrap="square" rtlCol="0">
            <a:spAutoFit/>
          </a:bodyPr>
          <a:lstStyle/>
          <a:p>
            <a:pPr algn="ctr"/>
            <a:r>
              <a:rPr lang="en-US" sz="2400" dirty="0"/>
              <a:t>18%</a:t>
            </a:r>
          </a:p>
          <a:p>
            <a:pPr algn="ctr"/>
            <a:endParaRPr lang="en-US" sz="2400" dirty="0"/>
          </a:p>
          <a:p>
            <a:pPr algn="ctr"/>
            <a:r>
              <a:rPr lang="en-US" sz="2400" dirty="0"/>
              <a:t>Termination Rate</a:t>
            </a:r>
          </a:p>
        </p:txBody>
      </p:sp>
      <p:sp>
        <p:nvSpPr>
          <p:cNvPr id="12" name="Rectangle 11">
            <a:extLst>
              <a:ext uri="{FF2B5EF4-FFF2-40B4-BE49-F238E27FC236}">
                <a16:creationId xmlns:a16="http://schemas.microsoft.com/office/drawing/2014/main" id="{EEBC240D-EC49-55D9-E391-1A21A049CBC5}"/>
              </a:ext>
            </a:extLst>
          </p:cNvPr>
          <p:cNvSpPr/>
          <p:nvPr/>
        </p:nvSpPr>
        <p:spPr>
          <a:xfrm>
            <a:off x="518160" y="5059680"/>
            <a:ext cx="11389360" cy="1686560"/>
          </a:xfrm>
          <a:prstGeom prst="rect">
            <a:avLst/>
          </a:prstGeom>
          <a:solidFill>
            <a:schemeClr val="bg1"/>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F</a:t>
            </a:r>
          </a:p>
        </p:txBody>
      </p:sp>
      <p:sp>
        <p:nvSpPr>
          <p:cNvPr id="13" name="TextBox 12">
            <a:extLst>
              <a:ext uri="{FF2B5EF4-FFF2-40B4-BE49-F238E27FC236}">
                <a16:creationId xmlns:a16="http://schemas.microsoft.com/office/drawing/2014/main" id="{C4278D98-825F-0756-92FC-0C20FC56808F}"/>
              </a:ext>
            </a:extLst>
          </p:cNvPr>
          <p:cNvSpPr txBox="1"/>
          <p:nvPr/>
        </p:nvSpPr>
        <p:spPr>
          <a:xfrm>
            <a:off x="518160" y="5222240"/>
            <a:ext cx="11389360" cy="954107"/>
          </a:xfrm>
          <a:prstGeom prst="rect">
            <a:avLst/>
          </a:prstGeom>
          <a:noFill/>
        </p:spPr>
        <p:txBody>
          <a:bodyPr wrap="square" rtlCol="0">
            <a:spAutoFit/>
          </a:bodyPr>
          <a:lstStyle/>
          <a:p>
            <a:r>
              <a:rPr lang="en-US" sz="2800" dirty="0"/>
              <a:t>From the data , it was discovered that the total number of Employees Terminated is  </a:t>
            </a:r>
            <a:r>
              <a:rPr lang="en-US" sz="2800" dirty="0">
                <a:solidFill>
                  <a:srgbClr val="C96868"/>
                </a:solidFill>
              </a:rPr>
              <a:t>3,929</a:t>
            </a:r>
            <a:r>
              <a:rPr lang="en-US" sz="2800" dirty="0"/>
              <a:t> ,while the Overall Turnover Rate is </a:t>
            </a:r>
            <a:r>
              <a:rPr lang="en-US" sz="2800" dirty="0">
                <a:solidFill>
                  <a:srgbClr val="C96868"/>
                </a:solidFill>
              </a:rPr>
              <a:t>17.7%.</a:t>
            </a:r>
            <a:r>
              <a:rPr lang="en-US" sz="2800" dirty="0"/>
              <a:t> </a:t>
            </a:r>
            <a:endParaRPr lang="en-US" sz="2800" dirty="0">
              <a:solidFill>
                <a:schemeClr val="accent1"/>
              </a:solidFill>
            </a:endParaRPr>
          </a:p>
        </p:txBody>
      </p:sp>
    </p:spTree>
    <p:extLst>
      <p:ext uri="{BB962C8B-B14F-4D97-AF65-F5344CB8AC3E}">
        <p14:creationId xmlns:p14="http://schemas.microsoft.com/office/powerpoint/2010/main" val="18850757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alpha val="80000"/>
          </a:schemeClr>
        </a:solidFill>
        <a:effectLst/>
      </p:bgPr>
    </p:bg>
    <p:spTree>
      <p:nvGrpSpPr>
        <p:cNvPr id="1" name=""/>
        <p:cNvGrpSpPr/>
        <p:nvPr/>
      </p:nvGrpSpPr>
      <p:grpSpPr>
        <a:xfrm>
          <a:off x="0" y="0"/>
          <a:ext cx="0" cy="0"/>
          <a:chOff x="0" y="0"/>
          <a:chExt cx="0" cy="0"/>
        </a:xfrm>
      </p:grpSpPr>
      <p:sp>
        <p:nvSpPr>
          <p:cNvPr id="2" name="Wave 1">
            <a:extLst>
              <a:ext uri="{FF2B5EF4-FFF2-40B4-BE49-F238E27FC236}">
                <a16:creationId xmlns:a16="http://schemas.microsoft.com/office/drawing/2014/main" id="{755C754F-C2B8-D105-7B71-49E998A629F7}"/>
              </a:ext>
            </a:extLst>
          </p:cNvPr>
          <p:cNvSpPr/>
          <p:nvPr/>
        </p:nvSpPr>
        <p:spPr>
          <a:xfrm>
            <a:off x="0" y="0"/>
            <a:ext cx="12192000" cy="1057932"/>
          </a:xfrm>
          <a:prstGeom prst="wave">
            <a:avLst/>
          </a:prstGeom>
          <a:solidFill>
            <a:srgbClr val="C96868"/>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a:extLst>
              <a:ext uri="{FF2B5EF4-FFF2-40B4-BE49-F238E27FC236}">
                <a16:creationId xmlns:a16="http://schemas.microsoft.com/office/drawing/2014/main" id="{400B7DA0-CAF5-3BC4-1497-E6B9847CB35B}"/>
              </a:ext>
            </a:extLst>
          </p:cNvPr>
          <p:cNvSpPr txBox="1"/>
          <p:nvPr/>
        </p:nvSpPr>
        <p:spPr>
          <a:xfrm>
            <a:off x="337457" y="141513"/>
            <a:ext cx="8588829" cy="707886"/>
          </a:xfrm>
          <a:prstGeom prst="rect">
            <a:avLst/>
          </a:prstGeom>
          <a:noFill/>
        </p:spPr>
        <p:txBody>
          <a:bodyPr wrap="square" rtlCol="0">
            <a:spAutoFit/>
          </a:bodyPr>
          <a:lstStyle/>
          <a:p>
            <a:r>
              <a:rPr lang="en-US" sz="4000" b="1" dirty="0">
                <a:solidFill>
                  <a:schemeClr val="bg1"/>
                </a:solidFill>
              </a:rPr>
              <a:t>Insights and Visualizations</a:t>
            </a:r>
          </a:p>
        </p:txBody>
      </p:sp>
      <p:sp>
        <p:nvSpPr>
          <p:cNvPr id="6" name="Parallelogram 5">
            <a:extLst>
              <a:ext uri="{FF2B5EF4-FFF2-40B4-BE49-F238E27FC236}">
                <a16:creationId xmlns:a16="http://schemas.microsoft.com/office/drawing/2014/main" id="{3AAFA28B-7456-9839-B256-37FA36F20A71}"/>
              </a:ext>
            </a:extLst>
          </p:cNvPr>
          <p:cNvSpPr/>
          <p:nvPr/>
        </p:nvSpPr>
        <p:spPr>
          <a:xfrm>
            <a:off x="10492409" y="-1"/>
            <a:ext cx="718930" cy="838559"/>
          </a:xfrm>
          <a:prstGeom prst="parallelogram">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545B2C59-E102-D53A-EDC1-7F988BF8E5FF}"/>
              </a:ext>
            </a:extLst>
          </p:cNvPr>
          <p:cNvSpPr/>
          <p:nvPr/>
        </p:nvSpPr>
        <p:spPr>
          <a:xfrm>
            <a:off x="0" y="1391477"/>
            <a:ext cx="3952240" cy="5466523"/>
          </a:xfrm>
          <a:prstGeom prst="rect">
            <a:avLst/>
          </a:prstGeom>
          <a:solidFill>
            <a:schemeClr val="bg2"/>
          </a:solidFill>
          <a:ln>
            <a:solidFill>
              <a:srgbClr val="C9686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extBox 13">
            <a:extLst>
              <a:ext uri="{FF2B5EF4-FFF2-40B4-BE49-F238E27FC236}">
                <a16:creationId xmlns:a16="http://schemas.microsoft.com/office/drawing/2014/main" id="{437B0B58-2129-2F24-B7B3-43224F4BBA88}"/>
              </a:ext>
            </a:extLst>
          </p:cNvPr>
          <p:cNvSpPr txBox="1"/>
          <p:nvPr/>
        </p:nvSpPr>
        <p:spPr>
          <a:xfrm>
            <a:off x="0" y="1487052"/>
            <a:ext cx="1595120" cy="400110"/>
          </a:xfrm>
          <a:prstGeom prst="rect">
            <a:avLst/>
          </a:prstGeom>
          <a:noFill/>
        </p:spPr>
        <p:txBody>
          <a:bodyPr wrap="square" rtlCol="0">
            <a:spAutoFit/>
          </a:bodyPr>
          <a:lstStyle/>
          <a:p>
            <a:r>
              <a:rPr lang="en-US" sz="2000" b="1" u="sng" dirty="0"/>
              <a:t>Key findings</a:t>
            </a:r>
          </a:p>
        </p:txBody>
      </p:sp>
      <p:sp>
        <p:nvSpPr>
          <p:cNvPr id="15" name="TextBox 14">
            <a:extLst>
              <a:ext uri="{FF2B5EF4-FFF2-40B4-BE49-F238E27FC236}">
                <a16:creationId xmlns:a16="http://schemas.microsoft.com/office/drawing/2014/main" id="{56FCA909-9DFE-9453-0004-1E11B3355A0D}"/>
              </a:ext>
            </a:extLst>
          </p:cNvPr>
          <p:cNvSpPr txBox="1"/>
          <p:nvPr/>
        </p:nvSpPr>
        <p:spPr>
          <a:xfrm>
            <a:off x="0" y="1983425"/>
            <a:ext cx="3820160" cy="2462213"/>
          </a:xfrm>
          <a:prstGeom prst="rect">
            <a:avLst/>
          </a:prstGeom>
          <a:noFill/>
        </p:spPr>
        <p:txBody>
          <a:bodyPr wrap="square" rtlCol="0">
            <a:spAutoFit/>
          </a:bodyPr>
          <a:lstStyle/>
          <a:p>
            <a:r>
              <a:rPr lang="en-US" dirty="0"/>
              <a:t>•</a:t>
            </a:r>
            <a:r>
              <a:rPr lang="en-US" sz="2800" dirty="0"/>
              <a:t>Auditing   departments are showing higher turnover rates, while sales departments have lower rates.</a:t>
            </a:r>
          </a:p>
          <a:p>
            <a:endParaRPr lang="en-US" sz="1400" dirty="0"/>
          </a:p>
        </p:txBody>
      </p:sp>
      <p:graphicFrame>
        <p:nvGraphicFramePr>
          <p:cNvPr id="7" name="Chart 6">
            <a:extLst>
              <a:ext uri="{FF2B5EF4-FFF2-40B4-BE49-F238E27FC236}">
                <a16:creationId xmlns:a16="http://schemas.microsoft.com/office/drawing/2014/main" id="{EEE4A785-751D-4B60-BFF6-221F2E54E06C}"/>
              </a:ext>
            </a:extLst>
          </p:cNvPr>
          <p:cNvGraphicFramePr>
            <a:graphicFrameLocks/>
          </p:cNvGraphicFramePr>
          <p:nvPr>
            <p:extLst>
              <p:ext uri="{D42A27DB-BD31-4B8C-83A1-F6EECF244321}">
                <p14:modId xmlns:p14="http://schemas.microsoft.com/office/powerpoint/2010/main" val="3880230112"/>
              </p:ext>
            </p:extLst>
          </p:nvPr>
        </p:nvGraphicFramePr>
        <p:xfrm>
          <a:off x="4147457" y="1079943"/>
          <a:ext cx="7815943" cy="563654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545372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alpha val="80000"/>
          </a:schemeClr>
        </a:solidFill>
        <a:effectLst/>
      </p:bgPr>
    </p:bg>
    <p:spTree>
      <p:nvGrpSpPr>
        <p:cNvPr id="1" name=""/>
        <p:cNvGrpSpPr/>
        <p:nvPr/>
      </p:nvGrpSpPr>
      <p:grpSpPr>
        <a:xfrm>
          <a:off x="0" y="0"/>
          <a:ext cx="0" cy="0"/>
          <a:chOff x="0" y="0"/>
          <a:chExt cx="0" cy="0"/>
        </a:xfrm>
      </p:grpSpPr>
      <p:sp>
        <p:nvSpPr>
          <p:cNvPr id="2" name="Wave 1">
            <a:extLst>
              <a:ext uri="{FF2B5EF4-FFF2-40B4-BE49-F238E27FC236}">
                <a16:creationId xmlns:a16="http://schemas.microsoft.com/office/drawing/2014/main" id="{755C754F-C2B8-D105-7B71-49E998A629F7}"/>
              </a:ext>
            </a:extLst>
          </p:cNvPr>
          <p:cNvSpPr/>
          <p:nvPr/>
        </p:nvSpPr>
        <p:spPr>
          <a:xfrm>
            <a:off x="0" y="0"/>
            <a:ext cx="12192000" cy="1057932"/>
          </a:xfrm>
          <a:prstGeom prst="wave">
            <a:avLst/>
          </a:prstGeom>
          <a:solidFill>
            <a:srgbClr val="C96868"/>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a:extLst>
              <a:ext uri="{FF2B5EF4-FFF2-40B4-BE49-F238E27FC236}">
                <a16:creationId xmlns:a16="http://schemas.microsoft.com/office/drawing/2014/main" id="{400B7DA0-CAF5-3BC4-1497-E6B9847CB35B}"/>
              </a:ext>
            </a:extLst>
          </p:cNvPr>
          <p:cNvSpPr txBox="1"/>
          <p:nvPr/>
        </p:nvSpPr>
        <p:spPr>
          <a:xfrm>
            <a:off x="576944" y="163286"/>
            <a:ext cx="9144000" cy="707886"/>
          </a:xfrm>
          <a:prstGeom prst="rect">
            <a:avLst/>
          </a:prstGeom>
          <a:noFill/>
        </p:spPr>
        <p:txBody>
          <a:bodyPr wrap="square" rtlCol="0">
            <a:spAutoFit/>
          </a:bodyPr>
          <a:lstStyle/>
          <a:p>
            <a:r>
              <a:rPr lang="en-US" sz="4000" b="1" dirty="0">
                <a:solidFill>
                  <a:schemeClr val="bg1"/>
                </a:solidFill>
              </a:rPr>
              <a:t>Insights and Visualization</a:t>
            </a:r>
          </a:p>
        </p:txBody>
      </p:sp>
      <p:sp>
        <p:nvSpPr>
          <p:cNvPr id="6" name="Parallelogram 5">
            <a:extLst>
              <a:ext uri="{FF2B5EF4-FFF2-40B4-BE49-F238E27FC236}">
                <a16:creationId xmlns:a16="http://schemas.microsoft.com/office/drawing/2014/main" id="{3AAFA28B-7456-9839-B256-37FA36F20A71}"/>
              </a:ext>
            </a:extLst>
          </p:cNvPr>
          <p:cNvSpPr/>
          <p:nvPr/>
        </p:nvSpPr>
        <p:spPr>
          <a:xfrm>
            <a:off x="10492409" y="-1"/>
            <a:ext cx="718930" cy="838559"/>
          </a:xfrm>
          <a:prstGeom prst="parallelogram">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545B2C59-E102-D53A-EDC1-7F988BF8E5FF}"/>
              </a:ext>
            </a:extLst>
          </p:cNvPr>
          <p:cNvSpPr/>
          <p:nvPr/>
        </p:nvSpPr>
        <p:spPr>
          <a:xfrm>
            <a:off x="0" y="1391477"/>
            <a:ext cx="3952240" cy="5466523"/>
          </a:xfrm>
          <a:prstGeom prst="rect">
            <a:avLst/>
          </a:prstGeom>
          <a:solidFill>
            <a:schemeClr val="bg2"/>
          </a:solidFill>
          <a:ln>
            <a:solidFill>
              <a:srgbClr val="C9686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extBox 13">
            <a:extLst>
              <a:ext uri="{FF2B5EF4-FFF2-40B4-BE49-F238E27FC236}">
                <a16:creationId xmlns:a16="http://schemas.microsoft.com/office/drawing/2014/main" id="{437B0B58-2129-2F24-B7B3-43224F4BBA88}"/>
              </a:ext>
            </a:extLst>
          </p:cNvPr>
          <p:cNvSpPr txBox="1"/>
          <p:nvPr/>
        </p:nvSpPr>
        <p:spPr>
          <a:xfrm>
            <a:off x="108857" y="1539653"/>
            <a:ext cx="1595120" cy="338554"/>
          </a:xfrm>
          <a:prstGeom prst="rect">
            <a:avLst/>
          </a:prstGeom>
          <a:noFill/>
        </p:spPr>
        <p:txBody>
          <a:bodyPr wrap="square" rtlCol="0">
            <a:spAutoFit/>
          </a:bodyPr>
          <a:lstStyle/>
          <a:p>
            <a:r>
              <a:rPr lang="en-US" sz="1600" b="1" u="sng" dirty="0"/>
              <a:t>Key findings</a:t>
            </a:r>
          </a:p>
        </p:txBody>
      </p:sp>
      <p:sp>
        <p:nvSpPr>
          <p:cNvPr id="15" name="TextBox 14">
            <a:extLst>
              <a:ext uri="{FF2B5EF4-FFF2-40B4-BE49-F238E27FC236}">
                <a16:creationId xmlns:a16="http://schemas.microsoft.com/office/drawing/2014/main" id="{56FCA909-9DFE-9453-0004-1E11B3355A0D}"/>
              </a:ext>
            </a:extLst>
          </p:cNvPr>
          <p:cNvSpPr txBox="1"/>
          <p:nvPr/>
        </p:nvSpPr>
        <p:spPr>
          <a:xfrm>
            <a:off x="0" y="1983425"/>
            <a:ext cx="3820160" cy="3262432"/>
          </a:xfrm>
          <a:prstGeom prst="rect">
            <a:avLst/>
          </a:prstGeom>
          <a:noFill/>
        </p:spPr>
        <p:txBody>
          <a:bodyPr wrap="square" rtlCol="0">
            <a:spAutoFit/>
          </a:bodyPr>
          <a:lstStyle/>
          <a:p>
            <a:r>
              <a:rPr lang="en-US" dirty="0"/>
              <a:t>•</a:t>
            </a:r>
            <a:r>
              <a:rPr lang="en-US" sz="2400" kern="100" dirty="0">
                <a:effectLst/>
                <a:latin typeface="Segoe UI" panose="020B0502040204020203" pitchFamily="34" charset="0"/>
                <a:ea typeface="Calibri" panose="020F0502020204030204" pitchFamily="34" charset="0"/>
                <a:cs typeface="Times New Roman" panose="02020603050405020304" pitchFamily="18" charset="0"/>
              </a:rPr>
              <a:t>The highest attrition rate by age group falls </a:t>
            </a:r>
            <a:r>
              <a:rPr lang="en-US" sz="2400" kern="100" dirty="0">
                <a:solidFill>
                  <a:srgbClr val="C96868"/>
                </a:solidFill>
                <a:effectLst/>
                <a:latin typeface="Segoe UI" panose="020B0502040204020203" pitchFamily="34" charset="0"/>
                <a:ea typeface="Calibri" panose="020F0502020204030204" pitchFamily="34" charset="0"/>
                <a:cs typeface="Times New Roman" panose="02020603050405020304" pitchFamily="18" charset="0"/>
              </a:rPr>
              <a:t>under 30 </a:t>
            </a:r>
            <a:r>
              <a:rPr lang="en-US" sz="2400" kern="100" dirty="0">
                <a:effectLst/>
                <a:latin typeface="Segoe UI" panose="020B0502040204020203" pitchFamily="34" charset="0"/>
                <a:ea typeface="Calibri" panose="020F0502020204030204" pitchFamily="34" charset="0"/>
                <a:cs typeface="Times New Roman" panose="02020603050405020304" pitchFamily="18" charset="0"/>
              </a:rPr>
              <a:t>at </a:t>
            </a:r>
            <a:r>
              <a:rPr lang="en-US" sz="2400" kern="100" dirty="0">
                <a:solidFill>
                  <a:srgbClr val="C96868"/>
                </a:solidFill>
                <a:effectLst/>
                <a:latin typeface="Segoe UI" panose="020B0502040204020203" pitchFamily="34" charset="0"/>
                <a:ea typeface="Calibri" panose="020F0502020204030204" pitchFamily="34" charset="0"/>
                <a:cs typeface="Times New Roman" panose="02020603050405020304" pitchFamily="18" charset="0"/>
              </a:rPr>
              <a:t>18.10%. </a:t>
            </a:r>
            <a:r>
              <a:rPr lang="en-US" sz="2400" kern="100" dirty="0">
                <a:effectLst/>
                <a:latin typeface="Segoe UI" panose="020B0502040204020203" pitchFamily="34" charset="0"/>
                <a:ea typeface="Calibri" panose="020F0502020204030204" pitchFamily="34" charset="0"/>
                <a:cs typeface="Times New Roman" panose="02020603050405020304" pitchFamily="18" charset="0"/>
              </a:rPr>
              <a:t>The rates gradually decline across older age groups, with those </a:t>
            </a:r>
            <a:r>
              <a:rPr lang="en-US" sz="2400" kern="100" dirty="0">
                <a:solidFill>
                  <a:srgbClr val="C96868"/>
                </a:solidFill>
                <a:effectLst/>
                <a:latin typeface="Segoe UI" panose="020B0502040204020203" pitchFamily="34" charset="0"/>
                <a:ea typeface="Calibri" panose="020F0502020204030204" pitchFamily="34" charset="0"/>
                <a:cs typeface="Times New Roman" panose="02020603050405020304" pitchFamily="18" charset="0"/>
              </a:rPr>
              <a:t>50 and over </a:t>
            </a:r>
            <a:r>
              <a:rPr lang="en-US" sz="2400" kern="100" dirty="0">
                <a:effectLst/>
                <a:latin typeface="Segoe UI" panose="020B0502040204020203" pitchFamily="34" charset="0"/>
                <a:ea typeface="Calibri" panose="020F0502020204030204" pitchFamily="34" charset="0"/>
                <a:cs typeface="Times New Roman" panose="02020603050405020304" pitchFamily="18" charset="0"/>
              </a:rPr>
              <a:t>having the lowest attrition at </a:t>
            </a:r>
            <a:r>
              <a:rPr lang="en-US" sz="2400" kern="100" dirty="0">
                <a:solidFill>
                  <a:srgbClr val="C96868"/>
                </a:solidFill>
                <a:effectLst/>
                <a:latin typeface="Segoe UI" panose="020B0502040204020203" pitchFamily="34" charset="0"/>
                <a:ea typeface="Calibri" panose="020F0502020204030204" pitchFamily="34" charset="0"/>
                <a:cs typeface="Times New Roman" panose="02020603050405020304" pitchFamily="18" charset="0"/>
              </a:rPr>
              <a:t>17.00%. </a:t>
            </a:r>
            <a:endParaRPr lang="en-US" sz="2400" kern="100" dirty="0">
              <a:solidFill>
                <a:srgbClr val="C96868"/>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US" sz="1400" dirty="0"/>
          </a:p>
        </p:txBody>
      </p:sp>
      <p:graphicFrame>
        <p:nvGraphicFramePr>
          <p:cNvPr id="3" name="Chart 2">
            <a:extLst>
              <a:ext uri="{FF2B5EF4-FFF2-40B4-BE49-F238E27FC236}">
                <a16:creationId xmlns:a16="http://schemas.microsoft.com/office/drawing/2014/main" id="{FAE15A58-F2BC-4017-A952-94301CE97629}"/>
              </a:ext>
            </a:extLst>
          </p:cNvPr>
          <p:cNvGraphicFramePr>
            <a:graphicFrameLocks/>
          </p:cNvGraphicFramePr>
          <p:nvPr>
            <p:extLst>
              <p:ext uri="{D42A27DB-BD31-4B8C-83A1-F6EECF244321}">
                <p14:modId xmlns:p14="http://schemas.microsoft.com/office/powerpoint/2010/main" val="1387858340"/>
              </p:ext>
            </p:extLst>
          </p:nvPr>
        </p:nvGraphicFramePr>
        <p:xfrm>
          <a:off x="4201886" y="1308304"/>
          <a:ext cx="7881257" cy="503806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3877853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1139</TotalTime>
  <Words>635</Words>
  <Application>Microsoft Office PowerPoint</Application>
  <PresentationFormat>Widescreen</PresentationFormat>
  <Paragraphs>82</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Bebas Neue</vt:lpstr>
      <vt:lpstr>Calibri</vt:lpstr>
      <vt:lpstr>Calibri Light</vt:lpstr>
      <vt:lpstr>Segoe UI</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Akande damilola</dc:creator>
  <cp:lastModifiedBy>Akande damilola</cp:lastModifiedBy>
  <cp:revision>18</cp:revision>
  <dcterms:created xsi:type="dcterms:W3CDTF">2024-07-15T15:39:55Z</dcterms:created>
  <dcterms:modified xsi:type="dcterms:W3CDTF">2024-09-20T07:56:52Z</dcterms:modified>
</cp:coreProperties>
</file>