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1" r:id="rId5"/>
    <p:sldId id="263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TDI\Supermark-sales%20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TDI\Supermark-sales%20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TDI\Supermark-sales%20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TDI\Supermark-sales%20Data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TDI\Supermark-sales%20Data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TDI\Supermark-sales%20Datas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[Supermark-sales Dataset.xlsx]Analysis!gender  by gross income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baseline="0" dirty="0">
                <a:solidFill>
                  <a:schemeClr val="tx1"/>
                </a:solidFill>
              </a:rPr>
              <a:t>Gross Income by  Gender  </a:t>
            </a:r>
            <a:endParaRPr lang="en-US" sz="11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"/>
          <c:y val="1.5100006890546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7.7399380804953561E-3"/>
              <c:y val="1.5100037750094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7.7399380804953561E-3"/>
              <c:y val="1.5100037750094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7.7399380804953561E-3"/>
              <c:y val="1.5100037750094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7.7399380804953561E-3"/>
              <c:y val="1.5100037750094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7.7399380804953561E-3"/>
              <c:y val="1.51000377500943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Analysis!$I$3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64-46F6-A44C-0A6347A47A1A}"/>
              </c:ext>
            </c:extLst>
          </c:dPt>
          <c:dLbls>
            <c:dLbl>
              <c:idx val="0"/>
              <c:layout>
                <c:manualLayout>
                  <c:x val="-7.7399380804953561E-3"/>
                  <c:y val="1.510003775009434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A64-46F6-A44C-0A6347A47A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Analysis!$H$4:$H$5</c:f>
              <c:strCache>
                <c:ptCount val="2"/>
                <c:pt idx="0">
                  <c:v>Females</c:v>
                </c:pt>
                <c:pt idx="1">
                  <c:v>Male</c:v>
                </c:pt>
              </c:strCache>
            </c:strRef>
          </c:cat>
          <c:val>
            <c:numRef>
              <c:f>Analysis!$I$4:$I$5</c:f>
              <c:numCache>
                <c:formatCode>#,##0</c:formatCode>
                <c:ptCount val="2"/>
                <c:pt idx="0">
                  <c:v>7994.425000000002</c:v>
                </c:pt>
                <c:pt idx="1">
                  <c:v>7384.9440000000022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64-46F6-A44C-0A6347A47A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31433728"/>
        <c:axId val="831434688"/>
      </c:barChart>
      <c:catAx>
        <c:axId val="83143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434688"/>
        <c:crosses val="autoZero"/>
        <c:auto val="1"/>
        <c:lblAlgn val="ctr"/>
        <c:lblOffset val="100"/>
        <c:noMultiLvlLbl val="0"/>
      </c:catAx>
      <c:valAx>
        <c:axId val="831434688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831433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[Supermark-sales Dataset.xlsx]Analysis!product line by gender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US" sz="105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line by Gender</a:t>
            </a:r>
          </a:p>
          <a:p>
            <a:pPr>
              <a:defRPr/>
            </a:pPr>
            <a:endParaRPr lang="en-US" sz="1050" baseline="0" dirty="0">
              <a:solidFill>
                <a:srgbClr val="3498D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900" b="1" dirty="0">
                <a:solidFill>
                  <a:srgbClr val="156082"/>
                </a:solidFill>
              </a:rPr>
              <a:t>Females</a:t>
            </a:r>
            <a:r>
              <a:rPr lang="en-US" sz="900" baseline="0" dirty="0">
                <a:solidFill>
                  <a:sysClr val="windowText" lastClr="000000"/>
                </a:solidFill>
              </a:rPr>
              <a:t>       and       </a:t>
            </a:r>
            <a:r>
              <a:rPr lang="en-US" sz="900" b="1" baseline="0" dirty="0">
                <a:solidFill>
                  <a:srgbClr val="3498DB"/>
                </a:solidFill>
              </a:rPr>
              <a:t>Males</a:t>
            </a:r>
            <a:endParaRPr lang="en-US" sz="900" b="1" dirty="0">
              <a:solidFill>
                <a:srgbClr val="3498DB"/>
              </a:solidFill>
            </a:endParaRPr>
          </a:p>
        </c:rich>
      </c:tx>
      <c:layout>
        <c:manualLayout>
          <c:xMode val="edge"/>
          <c:yMode val="edge"/>
          <c:x val="0"/>
          <c:y val="2.01728710612744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15608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3498D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15608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3498D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15608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3498D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15608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3498D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15608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3498D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Analysis!$B$3:$B$4</c:f>
              <c:strCache>
                <c:ptCount val="1"/>
                <c:pt idx="0">
                  <c:v>Females</c:v>
                </c:pt>
              </c:strCache>
            </c:strRef>
          </c:tx>
          <c:spPr>
            <a:solidFill>
              <a:srgbClr val="15608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Analysis!$A$5:$A$10</c:f>
              <c:strCache>
                <c:ptCount val="6"/>
                <c:pt idx="0">
                  <c:v>Sports and travel</c:v>
                </c:pt>
                <c:pt idx="1">
                  <c:v>Home and lifestyle</c:v>
                </c:pt>
                <c:pt idx="2">
                  <c:v>Health and beauty</c:v>
                </c:pt>
                <c:pt idx="3">
                  <c:v>Food and beverages</c:v>
                </c:pt>
                <c:pt idx="4">
                  <c:v>Fashion accessories</c:v>
                </c:pt>
                <c:pt idx="5">
                  <c:v>Electronic accessories</c:v>
                </c:pt>
              </c:strCache>
            </c:strRef>
          </c:cat>
          <c:val>
            <c:numRef>
              <c:f>Analysis!$B$5:$B$10</c:f>
              <c:numCache>
                <c:formatCode>#,##0</c:formatCode>
                <c:ptCount val="6"/>
                <c:pt idx="0">
                  <c:v>27255</c:v>
                </c:pt>
                <c:pt idx="1">
                  <c:v>28647</c:v>
                </c:pt>
                <c:pt idx="2">
                  <c:v>17707</c:v>
                </c:pt>
                <c:pt idx="3">
                  <c:v>31636</c:v>
                </c:pt>
                <c:pt idx="4">
                  <c:v>29034</c:v>
                </c:pt>
                <c:pt idx="5">
                  <c:v>25849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3-4BE9-ADD9-164F3119BBB0}"/>
            </c:ext>
          </c:extLst>
        </c:ser>
        <c:ser>
          <c:idx val="1"/>
          <c:order val="1"/>
          <c:tx>
            <c:strRef>
              <c:f>Analysis!$C$3:$C$4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3498D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Analysis!$A$5:$A$10</c:f>
              <c:strCache>
                <c:ptCount val="6"/>
                <c:pt idx="0">
                  <c:v>Sports and travel</c:v>
                </c:pt>
                <c:pt idx="1">
                  <c:v>Home and lifestyle</c:v>
                </c:pt>
                <c:pt idx="2">
                  <c:v>Health and beauty</c:v>
                </c:pt>
                <c:pt idx="3">
                  <c:v>Food and beverages</c:v>
                </c:pt>
                <c:pt idx="4">
                  <c:v>Fashion accessories</c:v>
                </c:pt>
                <c:pt idx="5">
                  <c:v>Electronic accessories</c:v>
                </c:pt>
              </c:strCache>
            </c:strRef>
          </c:cat>
          <c:val>
            <c:numRef>
              <c:f>Analysis!$C$5:$C$10</c:f>
              <c:numCache>
                <c:formatCode>#,##0</c:formatCode>
                <c:ptCount val="6"/>
                <c:pt idx="0">
                  <c:v>25320</c:v>
                </c:pt>
                <c:pt idx="1">
                  <c:v>22727</c:v>
                </c:pt>
                <c:pt idx="2">
                  <c:v>29216</c:v>
                </c:pt>
                <c:pt idx="3">
                  <c:v>21914</c:v>
                </c:pt>
                <c:pt idx="4">
                  <c:v>22769</c:v>
                </c:pt>
                <c:pt idx="5">
                  <c:v>25984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D3-4BE9-ADD9-164F3119BB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"/>
        <c:overlap val="-27"/>
        <c:axId val="148303968"/>
        <c:axId val="148320768"/>
      </c:barChart>
      <c:catAx>
        <c:axId val="14830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20768"/>
        <c:crosses val="autoZero"/>
        <c:auto val="1"/>
        <c:lblAlgn val="ctr"/>
        <c:lblOffset val="100"/>
        <c:noMultiLvlLbl val="0"/>
      </c:catAx>
      <c:valAx>
        <c:axId val="148320768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4830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[Supermark-sales Dataset.xlsx]Analysis!branc /ratings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  <a:r>
              <a:rPr lang="en-US" sz="1100" b="1" baseline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Performance</a:t>
            </a:r>
            <a:r>
              <a:rPr lang="en-US" sz="1100" b="1" baseline="0" dirty="0">
                <a:solidFill>
                  <a:srgbClr val="3498D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Customer Satisfaction Rating and Gross Income</a:t>
            </a:r>
            <a:endParaRPr lang="en-US" sz="1100" b="1" dirty="0">
              <a:solidFill>
                <a:srgbClr val="3498D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"/>
          <c:y val="1.58919348430671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3482142857142821E-2"/>
              <c:y val="-5.9594755661501859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fld id="{344A1611-5891-4A00-ADE6-CDD96E9E6B58}" type="VALUE">
                  <a:rPr lang="en-US" sz="1000" b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976190476190476E-2"/>
              <c:y val="5.5621771950734929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fld id="{D8A6CC8E-D959-4679-AF35-FF55EE84B204}" type="VALUE">
                  <a:rPr lang="en-US" sz="1000" b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5342261904761904E-2"/>
              <c:y val="0.2344060389352402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3482142857142821E-2"/>
              <c:y val="-5.9594755661501859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fld id="{344A1611-5891-4A00-ADE6-CDD96E9E6B58}" type="VALUE">
                  <a:rPr lang="en-US" sz="1000" b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976190476190476E-2"/>
              <c:y val="5.5621771950734929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fld id="{D8A6CC8E-D959-4679-AF35-FF55EE84B204}" type="VALUE">
                  <a:rPr lang="en-US" sz="1000" b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5342261904761904E-2"/>
              <c:y val="0.2344060389352402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9279977443577844E-2"/>
              <c:y val="-5.5631185221942457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fld id="{344A1611-5891-4A00-ADE6-CDD96E9E6B58}" type="VALUE">
                  <a:rPr lang="en-US" sz="1000" b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5559619028664074E-2"/>
              <c:y val="5.5621822539721109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fld id="{D8A6CC8E-D959-4679-AF35-FF55EE84B204}" type="VALUE">
                  <a:rPr lang="en-US" sz="1000" b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5874123554460904E-2"/>
              <c:y val="0.2344059846264757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9279977443577844E-2"/>
              <c:y val="-5.5631185221942457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fld id="{344A1611-5891-4A00-ADE6-CDD96E9E6B58}" type="VALUE">
                  <a:rPr lang="en-US" sz="1000" b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5559619028664074E-2"/>
              <c:y val="5.5621822539721109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fld id="{D8A6CC8E-D959-4679-AF35-FF55EE84B204}" type="VALUE">
                  <a:rPr lang="en-US" sz="1000" b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5874123554460904E-2"/>
              <c:y val="0.2344059846264757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9279977443577844E-2"/>
              <c:y val="-5.5631185221942457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fld id="{344A1611-5891-4A00-ADE6-CDD96E9E6B58}" type="VALUE">
                  <a:rPr lang="en-US" sz="1000" b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5559619028664074E-2"/>
              <c:y val="5.5621822539721109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fld id="{D8A6CC8E-D959-4679-AF35-FF55EE84B204}" type="VALUE">
                  <a:rPr lang="en-US" sz="1000" b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rgbClr val="3498DB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5874123554460904E-2"/>
              <c:y val="0.2344059846264757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Analysis!$M$3</c:f>
              <c:strCache>
                <c:ptCount val="1"/>
                <c:pt idx="0">
                  <c:v>  Ratings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Analysis!$L$4:$L$6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Analysis!$M$4:$M$6</c:f>
              <c:numCache>
                <c:formatCode>#,##0.0</c:formatCode>
                <c:ptCount val="3"/>
                <c:pt idx="0">
                  <c:v>7.0270588235294129</c:v>
                </c:pt>
                <c:pt idx="1">
                  <c:v>6.8180722891566266</c:v>
                </c:pt>
                <c:pt idx="2">
                  <c:v>7.0728658536585378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68-4DCB-8432-F316FC5D4C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6"/>
        <c:axId val="148306368"/>
        <c:axId val="831434688"/>
      </c:barChart>
      <c:lineChart>
        <c:grouping val="standard"/>
        <c:varyColors val="0"/>
        <c:ser>
          <c:idx val="1"/>
          <c:order val="1"/>
          <c:tx>
            <c:strRef>
              <c:f>Analysis!$N$3</c:f>
              <c:strCache>
                <c:ptCount val="1"/>
                <c:pt idx="0">
                  <c:v>   Gross Income</c:v>
                </c:pt>
              </c:strCache>
            </c:strRef>
          </c:tx>
          <c:spPr>
            <a:ln w="28575" cap="rnd">
              <a:solidFill>
                <a:srgbClr val="3498DB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rgbClr val="3498DB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DD68-4DCB-8432-F316FC5D4C95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3498DB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DD68-4DCB-8432-F316FC5D4C95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3498DB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DD68-4DCB-8432-F316FC5D4C95}"/>
              </c:ext>
            </c:extLst>
          </c:dPt>
          <c:dLbls>
            <c:dLbl>
              <c:idx val="0"/>
              <c:layout>
                <c:manualLayout>
                  <c:x val="-4.9279977443577844E-2"/>
                  <c:y val="-5.5631185221942457E-2"/>
                </c:manualLayout>
              </c:layout>
              <c:tx>
                <c:rich>
                  <a:bodyPr/>
                  <a:lstStyle/>
                  <a:p>
                    <a:fld id="{344A1611-5891-4A00-ADE6-CDD96E9E6B58}" type="VALUE">
                      <a:rPr lang="en-US" sz="1000" b="1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D68-4DCB-8432-F316FC5D4C95}"/>
                </c:ext>
              </c:extLst>
            </c:dLbl>
            <c:dLbl>
              <c:idx val="1"/>
              <c:layout>
                <c:manualLayout>
                  <c:x val="-4.5559619028664074E-2"/>
                  <c:y val="5.5621822539721109E-2"/>
                </c:manualLayout>
              </c:layout>
              <c:tx>
                <c:rich>
                  <a:bodyPr/>
                  <a:lstStyle/>
                  <a:p>
                    <a:fld id="{D8A6CC8E-D959-4679-AF35-FF55EE84B204}" type="VALUE">
                      <a:rPr lang="en-US" sz="1000" b="1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D68-4DCB-8432-F316FC5D4C95}"/>
                </c:ext>
              </c:extLst>
            </c:dLbl>
            <c:dLbl>
              <c:idx val="2"/>
              <c:layout>
                <c:manualLayout>
                  <c:x val="-4.5874123554460904E-2"/>
                  <c:y val="0.234405984626475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D68-4DCB-8432-F316FC5D4C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Analysis!$L$4:$L$6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Analysis!$N$4:$N$6</c:f>
              <c:numCache>
                <c:formatCode>#,##0</c:formatCode>
                <c:ptCount val="3"/>
                <c:pt idx="0">
                  <c:v>5057.1605000000018</c:v>
                </c:pt>
                <c:pt idx="1">
                  <c:v>5057.0320000000029</c:v>
                </c:pt>
                <c:pt idx="2">
                  <c:v>5265.1765000000023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D68-4DCB-8432-F316FC5D4C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0696880"/>
        <c:axId val="180702640"/>
      </c:lineChart>
      <c:catAx>
        <c:axId val="180696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02640"/>
        <c:crosses val="autoZero"/>
        <c:auto val="1"/>
        <c:lblAlgn val="ctr"/>
        <c:lblOffset val="100"/>
        <c:noMultiLvlLbl val="0"/>
      </c:catAx>
      <c:valAx>
        <c:axId val="180702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>
                    <a:latin typeface="Calibri" panose="020F0502020204030204" pitchFamily="34" charset="0"/>
                    <a:cs typeface="Calibri" panose="020F0502020204030204" pitchFamily="34" charset="0"/>
                  </a:rPr>
                  <a:t>Gross</a:t>
                </a:r>
                <a:r>
                  <a:rPr lang="en-US" sz="900" baseline="0">
                    <a:latin typeface="Calibri" panose="020F0502020204030204" pitchFamily="34" charset="0"/>
                    <a:cs typeface="Calibri" panose="020F0502020204030204" pitchFamily="34" charset="0"/>
                  </a:rPr>
                  <a:t> Income</a:t>
                </a:r>
                <a:endParaRPr lang="en-US" sz="9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layout>
            <c:manualLayout>
              <c:xMode val="edge"/>
              <c:yMode val="edge"/>
              <c:x val="1.3020833333333334E-2"/>
              <c:y val="0.156151398834382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696880"/>
        <c:crosses val="autoZero"/>
        <c:crossBetween val="between"/>
      </c:valAx>
      <c:valAx>
        <c:axId val="83143468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Ratings</a:t>
                </a:r>
              </a:p>
            </c:rich>
          </c:tx>
          <c:layout>
            <c:manualLayout>
              <c:xMode val="edge"/>
              <c:yMode val="edge"/>
              <c:x val="0.97012714331127281"/>
              <c:y val="6.769861471778883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06368"/>
        <c:crosses val="max"/>
        <c:crossBetween val="between"/>
      </c:valAx>
      <c:catAx>
        <c:axId val="148306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314346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[Supermark-sales Dataset.xlsx]Analysis!monthly sales trends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>
                <a:solidFill>
                  <a:schemeClr val="tx1"/>
                </a:solidFill>
              </a:rPr>
              <a:t>Monthly</a:t>
            </a:r>
            <a:r>
              <a:rPr lang="en-US" sz="1100" b="1" baseline="0" dirty="0">
                <a:solidFill>
                  <a:schemeClr val="tx1"/>
                </a:solidFill>
              </a:rPr>
              <a:t> sales Trends</a:t>
            </a:r>
            <a:endParaRPr lang="en-US" sz="11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1.2788002214860211E-2"/>
          <c:y val="1.87265917602996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solidFill>
              <a:srgbClr val="2A5CBD"/>
            </a:solidFill>
            <a:ln w="9525">
              <a:noFill/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1E41A59E-F837-4661-B3EC-2ED2C57A8F14}" type="VALUE">
                  <a:rPr lang="en-US" b="1">
                    <a:solidFill>
                      <a:srgbClr val="3498DB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solidFill>
              <a:srgbClr val="2A5CBD"/>
            </a:solidFill>
            <a:ln w="9525">
              <a:noFill/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1E41A59E-F837-4661-B3EC-2ED2C57A8F14}" type="VALUE">
                  <a:rPr lang="en-US" b="1">
                    <a:solidFill>
                      <a:srgbClr val="3498DB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solidFill>
              <a:srgbClr val="2A5CBD"/>
            </a:solidFill>
            <a:ln w="9525">
              <a:noFill/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55E8DF0E-49F5-4550-844B-8C8830B0B568}" type="VALUE">
                  <a:rPr lang="en-US" b="1">
                    <a:solidFill>
                      <a:srgbClr val="3498DB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solidFill>
              <a:srgbClr val="2A5CBD"/>
            </a:solidFill>
            <a:ln w="9525">
              <a:noFill/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55E8DF0E-49F5-4550-844B-8C8830B0B568}" type="VALUE">
                  <a:rPr lang="en-US" b="1">
                    <a:solidFill>
                      <a:srgbClr val="3498DB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6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 cmpd="sng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solidFill>
              <a:srgbClr val="2A5CBD"/>
            </a:solidFill>
            <a:ln w="9525">
              <a:noFill/>
            </a:ln>
            <a:effectLst/>
          </c:spPr>
        </c:marke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55E8DF0E-49F5-4550-844B-8C8830B0B568}" type="VALUE">
                  <a:rPr lang="en-US" b="1">
                    <a:solidFill>
                      <a:srgbClr val="3498DB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2034527696233093"/>
          <c:y val="0.16565971900571255"/>
          <c:w val="0.79524701180645108"/>
          <c:h val="0.73651906746950746"/>
        </c:manualLayout>
      </c:layout>
      <c:lineChart>
        <c:grouping val="standard"/>
        <c:varyColors val="0"/>
        <c:ser>
          <c:idx val="0"/>
          <c:order val="0"/>
          <c:tx>
            <c:strRef>
              <c:f>Analysis!$B$15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 cmpd="sng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 cmpd="sng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1C-42F0-8B7B-03CBA830AA11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8575" cap="rnd" cmpd="sng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1C-42F0-8B7B-03CBA830AA11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2A5CBD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 cmpd="sng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71C-42F0-8B7B-03CBA830AA1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71C-42F0-8B7B-03CBA830AA1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71C-42F0-8B7B-03CBA830AA1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5E8DF0E-49F5-4550-844B-8C8830B0B568}" type="VALUE">
                      <a:rPr lang="en-US" b="1">
                        <a:solidFill>
                          <a:srgbClr val="3498DB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71C-42F0-8B7B-03CBA830AA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Analysis!$A$16:$A$18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Analysis!$B$16:$B$18</c:f>
              <c:numCache>
                <c:formatCode>"$"#,##0</c:formatCode>
                <c:ptCount val="3"/>
                <c:pt idx="0">
                  <c:v>110922</c:v>
                </c:pt>
                <c:pt idx="1">
                  <c:v>92721</c:v>
                </c:pt>
                <c:pt idx="2">
                  <c:v>104415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71C-42F0-8B7B-03CBA830AA1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24123216"/>
        <c:axId val="824128976"/>
      </c:lineChart>
      <c:catAx>
        <c:axId val="82412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128976"/>
        <c:crosses val="autoZero"/>
        <c:auto val="1"/>
        <c:lblAlgn val="ctr"/>
        <c:lblOffset val="100"/>
        <c:noMultiLvlLbl val="0"/>
      </c:catAx>
      <c:valAx>
        <c:axId val="8241289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  <a:r>
                  <a:rPr lang="en-US" baseline="0"/>
                  <a:t> Revenue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"/>
              <c:y val="0.1289649529102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123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[Supermark-sales Dataset.xlsx]Analysis!top selling product line by revenue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</a:t>
            </a:r>
            <a:r>
              <a:rPr lang="en-US" sz="105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revenue by Top selling product line</a:t>
            </a:r>
            <a:endParaRPr lang="en-US" sz="105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"/>
          <c:y val="1.10695151318265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Analysis!$E$4:$E$9</c:f>
              <c:strCache>
                <c:ptCount val="6"/>
                <c:pt idx="0">
                  <c:v>Food and beverages</c:v>
                </c:pt>
                <c:pt idx="1">
                  <c:v>Sports and travel</c:v>
                </c:pt>
                <c:pt idx="2">
                  <c:v>Electronic accessories</c:v>
                </c:pt>
                <c:pt idx="3">
                  <c:v>Fashion accessories</c:v>
                </c:pt>
                <c:pt idx="4">
                  <c:v>Home and lifestyle</c:v>
                </c:pt>
                <c:pt idx="5">
                  <c:v>Health and beauty</c:v>
                </c:pt>
              </c:strCache>
            </c:strRef>
          </c:cat>
          <c:val>
            <c:numRef>
              <c:f>Analysis!$F$4:$F$9</c:f>
              <c:numCache>
                <c:formatCode>#,##0</c:formatCode>
                <c:ptCount val="6"/>
                <c:pt idx="0">
                  <c:v>56144.844000000005</c:v>
                </c:pt>
                <c:pt idx="1">
                  <c:v>55122.826499999996</c:v>
                </c:pt>
                <c:pt idx="2">
                  <c:v>54337.531500000005</c:v>
                </c:pt>
                <c:pt idx="3">
                  <c:v>54305.894999999997</c:v>
                </c:pt>
                <c:pt idx="4">
                  <c:v>53861.913000000008</c:v>
                </c:pt>
                <c:pt idx="5">
                  <c:v>49193.739000000016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C2-435B-823B-7BD9BFA1F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"/>
        <c:overlap val="-27"/>
        <c:axId val="2047067168"/>
        <c:axId val="2047058048"/>
      </c:barChart>
      <c:catAx>
        <c:axId val="204706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058048"/>
        <c:crosses val="autoZero"/>
        <c:auto val="1"/>
        <c:lblAlgn val="ctr"/>
        <c:lblOffset val="100"/>
        <c:noMultiLvlLbl val="0"/>
      </c:catAx>
      <c:valAx>
        <c:axId val="204705804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067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[Supermark-sales Dataset.xlsx]Analysis!Payment method by nt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rgbClr val="3498D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Preferred</a:t>
            </a:r>
            <a:r>
              <a:rPr lang="en-US" sz="11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payment method </a:t>
            </a:r>
            <a:endParaRPr lang="en-US" sz="11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1.033333333333333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rgbClr val="3498DB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11111111111111116"/>
              <c:y val="4.6296296296296294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1D0C4F33-9CA6-456C-8F79-21CE1B8FF757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33888888888888891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4AAF58E-C2F1-4615-BB75-5A8BF6C9ADA1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33333333333333331"/>
              <c:y val="4.6296296296296294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FDA36A24-625F-46C4-8F67-20F009C042E1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33333333333333331"/>
              <c:y val="4.6296296296296294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FDA36A24-625F-46C4-8F67-20F009C042E1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11111111111111116"/>
              <c:y val="4.6296296296296294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1D0C4F33-9CA6-456C-8F79-21CE1B8FF757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33888888888888891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4AAF58E-C2F1-4615-BB75-5A8BF6C9ADA1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28856749311294766"/>
              <c:y val="-5.0043238814801326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FDA36A24-625F-46C4-8F67-20F009C042E1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9.045004446758198E-2"/>
              <c:y val="4.6295874865352809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1D0C4F33-9CA6-456C-8F79-21CE1B8FF757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28723590594564108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4AAF58E-C2F1-4615-BB75-5A8BF6C9ADA1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28856749311294766"/>
              <c:y val="-5.0043238814801326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FDA36A24-625F-46C4-8F67-20F009C042E1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9.045004446758198E-2"/>
              <c:y val="4.6295874865352809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1D0C4F33-9CA6-456C-8F79-21CE1B8FF757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28723590594564108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4AAF58E-C2F1-4615-BB75-5A8BF6C9ADA1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28856749311294766"/>
              <c:y val="-5.0043238814801326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FDA36A24-625F-46C4-8F67-20F009C042E1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9.045004446758198E-2"/>
              <c:y val="4.6295874865352809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1D0C4F33-9CA6-456C-8F79-21CE1B8FF757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28723590594564108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4AAF58E-C2F1-4615-BB75-5A8BF6C9ADA1}" type="VALUE">
                  <a:rPr lang="en-US" sz="1000" b="1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Analysis!$F$15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D3C-48E5-99C1-F015C3F9CC6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D3C-48E5-99C1-F015C3F9CC6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D3C-48E5-99C1-F015C3F9CC64}"/>
              </c:ext>
            </c:extLst>
          </c:dPt>
          <c:dLbls>
            <c:dLbl>
              <c:idx val="0"/>
              <c:layout>
                <c:manualLayout>
                  <c:x val="0.28856749311294766"/>
                  <c:y val="-5.0043238814801326E-3"/>
                </c:manualLayout>
              </c:layout>
              <c:tx>
                <c:rich>
                  <a:bodyPr/>
                  <a:lstStyle/>
                  <a:p>
                    <a:fld id="{FDA36A24-625F-46C4-8F67-20F009C042E1}" type="VALUE">
                      <a:rPr lang="en-US" sz="1000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D3C-48E5-99C1-F015C3F9CC64}"/>
                </c:ext>
              </c:extLst>
            </c:dLbl>
            <c:dLbl>
              <c:idx val="1"/>
              <c:layout>
                <c:manualLayout>
                  <c:x val="9.045004446758198E-2"/>
                  <c:y val="4.6295874865352809E-3"/>
                </c:manualLayout>
              </c:layout>
              <c:tx>
                <c:rich>
                  <a:bodyPr/>
                  <a:lstStyle/>
                  <a:p>
                    <a:fld id="{1D0C4F33-9CA6-456C-8F79-21CE1B8FF757}" type="VALUE">
                      <a:rPr lang="en-US" sz="1000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D3C-48E5-99C1-F015C3F9CC64}"/>
                </c:ext>
              </c:extLst>
            </c:dLbl>
            <c:dLbl>
              <c:idx val="2"/>
              <c:layout>
                <c:manualLayout>
                  <c:x val="0.28723590594564108"/>
                  <c:y val="0"/>
                </c:manualLayout>
              </c:layout>
              <c:tx>
                <c:rich>
                  <a:bodyPr/>
                  <a:lstStyle/>
                  <a:p>
                    <a:fld id="{A4AAF58E-C2F1-4615-BB75-5A8BF6C9ADA1}" type="VALUE">
                      <a:rPr lang="en-US" sz="1000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D3C-48E5-99C1-F015C3F9CC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Analysis!$E$16:$E$18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Ewallet</c:v>
                </c:pt>
              </c:strCache>
            </c:strRef>
          </c:cat>
          <c:val>
            <c:numRef>
              <c:f>Analysis!$F$16:$F$18</c:f>
              <c:numCache>
                <c:formatCode>General</c:formatCode>
                <c:ptCount val="3"/>
                <c:pt idx="0">
                  <c:v>344</c:v>
                </c:pt>
                <c:pt idx="1">
                  <c:v>311</c:v>
                </c:pt>
                <c:pt idx="2">
                  <c:v>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D3C-48E5-99C1-F015C3F9CC6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24126576"/>
        <c:axId val="812282944"/>
      </c:barChart>
      <c:catAx>
        <c:axId val="824126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282944"/>
        <c:crosses val="autoZero"/>
        <c:auto val="1"/>
        <c:lblAlgn val="ctr"/>
        <c:lblOffset val="100"/>
        <c:noMultiLvlLbl val="0"/>
      </c:catAx>
      <c:valAx>
        <c:axId val="812282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24126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0549-A4A4-912D-1B65-6D64A620E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32353-0B27-5A3C-D6CC-E421F2CA8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4528-5AE0-68EE-C916-39B9C4EE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E8-7F99-4A17-A703-5CC7319275DB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A54B1-AABF-8892-3457-6AB95DAA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57FB0-32F5-6EB0-3C01-4BB3F381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47B-09DA-42F2-8188-4764183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2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FA5C-3103-73CE-9793-DF7A0A96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0EC3E-67C3-E930-C0B1-CD136EC08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4C53-F7DA-9BB4-42C4-14D54960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E8-7F99-4A17-A703-5CC7319275DB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940FA-F31F-5F43-0654-4C3CCE5D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9414C-1BD9-CDA0-EE9D-64254673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47B-09DA-42F2-8188-4764183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2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9261B-B0EC-05BA-095B-4D1282464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6DD07-644F-6C0A-9F9B-DA0DE81A1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6F18C-F095-E05E-1510-2293EA1D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E8-7F99-4A17-A703-5CC7319275DB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A93ED-15D2-3CE3-9A22-F337E58D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CEED-9263-969A-CE6E-5336C25E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47B-09DA-42F2-8188-4764183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3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8F79-8F29-0980-7D3D-A4868FD7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4B17-AA6A-F9DE-1D50-44679122B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CE6F4-9B8E-0188-A2E2-6AE8A9F1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E8-7F99-4A17-A703-5CC7319275DB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6D3-31B9-3384-5E5E-CA8208E5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A953-C0C8-4463-C571-7259A2D9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47B-09DA-42F2-8188-4764183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5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00DC-8A61-D3B8-BDDD-F752FAE7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64DD7-EAF6-CE8D-C627-5DBBC3379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83D9-93D4-0537-E6DD-745AB8CF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E8-7F99-4A17-A703-5CC7319275DB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F021-8F04-920E-6411-E3F27C7F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01FDC-333F-CD53-74E1-908E8636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47B-09DA-42F2-8188-4764183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2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D54E-5EA7-75E8-0FB7-39CDA469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98B0D-A1F3-6FBF-2A37-DFA927D3A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B0A34-DC4E-E917-D970-9427A68A1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EFE17-AB3A-107E-C8C7-97EBDB49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E8-7F99-4A17-A703-5CC7319275DB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94EE3-0D89-233F-49A6-A265BBF2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63841-48CD-A455-6A0A-BBC35276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47B-09DA-42F2-8188-4764183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4D67-37C5-32B5-8191-C00D29CF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261C1-7456-BAB9-C8DD-B4AABA55C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3D0A5-DF5E-DC24-1831-5F52D44BC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54428-CFD6-8341-3E93-D85AF64B1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B10F6-DF0A-8919-CE02-57B45E0A2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0E95D-5C1B-F783-1B95-5DCED0C2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E8-7F99-4A17-A703-5CC7319275DB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A908E-88D3-A7ED-EAA9-34F07E3D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F3AAA-7391-45A5-91AB-878B1757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47B-09DA-42F2-8188-4764183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3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7C0B-C24F-6D26-7263-A59D879C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205DD-15CE-0CE1-DC65-F1AA1CE0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E8-7F99-4A17-A703-5CC7319275DB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2D02F-FF24-5884-9247-25FB4D76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D5F1D-4E6C-5DFC-B138-3F119E7D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47B-09DA-42F2-8188-4764183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8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BD310-56CB-A940-50B4-CE6A57D2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E8-7F99-4A17-A703-5CC7319275DB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01AC6-2204-9E87-0E7E-D745CA13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7A3B5-7E96-7652-B690-936CC309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47B-09DA-42F2-8188-4764183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1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784D-37CF-820C-6C99-DBE02031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3341-64A5-38B7-7E96-49527AA1F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90A0A-EF3A-5271-0415-3DEA5EBA9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21554-C455-8F8B-6DB2-78EEEBE2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E8-7F99-4A17-A703-5CC7319275DB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F20C1-EAAF-2B05-DC10-9F213D78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6C6D6-D1D9-239B-CB72-5D1292F4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47B-09DA-42F2-8188-4764183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2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0232-2FD2-B502-C260-DEC2E335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E0B88E-5A49-93CC-9C56-ECE643C6C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7EDC6-0391-F67E-BCA3-BDF02C82D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E3329-E478-F682-915F-E1F25250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E8-7F99-4A17-A703-5CC7319275DB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B7B53-684C-A761-BC58-A46FB90F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EF22C-6FA6-651B-C120-7B326F09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047B-09DA-42F2-8188-4764183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B3ECC-03FE-C17E-A4BF-70888ECE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6C67C-7ADA-41B3-0452-B95DF5BC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F68B8-B540-C6F1-0CC6-FD63E6F2C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2BAE8-7F99-4A17-A703-5CC7319275DB}" type="datetimeFigureOut">
              <a:rPr lang="en-US" smtClean="0"/>
              <a:t>20-Jul-24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227DA-E35B-A1F8-1E87-14F96B604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6138F-3597-9EBD-2D19-1955526C1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1047B-09DA-42F2-8188-4764183B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F6AB471-B60C-4331-791E-CC1E7BE7A171}"/>
              </a:ext>
            </a:extLst>
          </p:cNvPr>
          <p:cNvSpPr/>
          <p:nvPr/>
        </p:nvSpPr>
        <p:spPr>
          <a:xfrm>
            <a:off x="1374140" y="929243"/>
            <a:ext cx="9779000" cy="427578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7E1DF-F632-2BE6-03F4-91F792A6CA2A}"/>
              </a:ext>
            </a:extLst>
          </p:cNvPr>
          <p:cNvSpPr txBox="1"/>
          <p:nvPr/>
        </p:nvSpPr>
        <p:spPr>
          <a:xfrm>
            <a:off x="2001520" y="1801750"/>
            <a:ext cx="852424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Sales Analysis Report</a:t>
            </a:r>
          </a:p>
          <a:p>
            <a:pPr algn="ctr"/>
            <a:endParaRPr lang="en-US" sz="4400" b="1" dirty="0"/>
          </a:p>
          <a:p>
            <a:pPr algn="ctr"/>
            <a:r>
              <a:rPr lang="en-US" sz="1800" b="1" dirty="0"/>
              <a:t>SUPERMARKET </a:t>
            </a:r>
            <a:r>
              <a:rPr lang="en-US" b="1" dirty="0"/>
              <a:t>STORE</a:t>
            </a:r>
            <a:r>
              <a:rPr lang="en-US" sz="1800" b="1" dirty="0"/>
              <a:t> JAN 2019 – MARCH 2019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04B2C-A92E-A545-C04A-394F7490306C}"/>
              </a:ext>
            </a:extLst>
          </p:cNvPr>
          <p:cNvSpPr txBox="1"/>
          <p:nvPr/>
        </p:nvSpPr>
        <p:spPr>
          <a:xfrm>
            <a:off x="8856980" y="4849311"/>
            <a:ext cx="165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</a:t>
            </a:r>
            <a:r>
              <a:rPr lang="en-US" sz="1000" baseline="30000" dirty="0"/>
              <a:t>th</a:t>
            </a:r>
            <a:r>
              <a:rPr lang="en-US" sz="1000" dirty="0"/>
              <a:t>  July 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DAB66-5F27-CACE-A281-37410443C0C6}"/>
              </a:ext>
            </a:extLst>
          </p:cNvPr>
          <p:cNvSpPr txBox="1"/>
          <p:nvPr/>
        </p:nvSpPr>
        <p:spPr>
          <a:xfrm>
            <a:off x="3647440" y="4378493"/>
            <a:ext cx="255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: Akande S. Damilola</a:t>
            </a:r>
          </a:p>
        </p:txBody>
      </p:sp>
    </p:spTree>
    <p:extLst>
      <p:ext uri="{BB962C8B-B14F-4D97-AF65-F5344CB8AC3E}">
        <p14:creationId xmlns:p14="http://schemas.microsoft.com/office/powerpoint/2010/main" val="167959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057932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7DA0-CAF5-3BC4-1497-E6B9847CB35B}"/>
              </a:ext>
            </a:extLst>
          </p:cNvPr>
          <p:cNvSpPr txBox="1"/>
          <p:nvPr/>
        </p:nvSpPr>
        <p:spPr>
          <a:xfrm>
            <a:off x="172720" y="241386"/>
            <a:ext cx="977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Insights and Visualization: Sales and Revenue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5B2C59-E102-D53A-EDC1-7F988BF8E5FF}"/>
              </a:ext>
            </a:extLst>
          </p:cNvPr>
          <p:cNvSpPr/>
          <p:nvPr/>
        </p:nvSpPr>
        <p:spPr>
          <a:xfrm>
            <a:off x="0" y="1391477"/>
            <a:ext cx="3952240" cy="546652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B0B58-2129-2F24-B7B3-43224F4BBA88}"/>
              </a:ext>
            </a:extLst>
          </p:cNvPr>
          <p:cNvSpPr txBox="1"/>
          <p:nvPr/>
        </p:nvSpPr>
        <p:spPr>
          <a:xfrm>
            <a:off x="0" y="1487052"/>
            <a:ext cx="1595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Key findings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CA909-9DFE-9453-0004-1E11B3355A0D}"/>
              </a:ext>
            </a:extLst>
          </p:cNvPr>
          <p:cNvSpPr txBox="1"/>
          <p:nvPr/>
        </p:nvSpPr>
        <p:spPr>
          <a:xfrm>
            <a:off x="0" y="1983425"/>
            <a:ext cx="3820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sz="1400" dirty="0"/>
              <a:t> Food and beverages  and Sports and travel are the top revenue generating product lines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05D501-4C8F-4199-A2C9-03AE1DFABE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198869"/>
              </p:ext>
            </p:extLst>
          </p:nvPr>
        </p:nvGraphicFramePr>
        <p:xfrm>
          <a:off x="4260715" y="1157592"/>
          <a:ext cx="7655668" cy="5603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383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057932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7DA0-CAF5-3BC4-1497-E6B9847CB35B}"/>
              </a:ext>
            </a:extLst>
          </p:cNvPr>
          <p:cNvSpPr txBox="1"/>
          <p:nvPr/>
        </p:nvSpPr>
        <p:spPr>
          <a:xfrm>
            <a:off x="172720" y="241386"/>
            <a:ext cx="977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Insights and Visualization: Payment Preferences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5B2C59-E102-D53A-EDC1-7F988BF8E5FF}"/>
              </a:ext>
            </a:extLst>
          </p:cNvPr>
          <p:cNvSpPr/>
          <p:nvPr/>
        </p:nvSpPr>
        <p:spPr>
          <a:xfrm>
            <a:off x="0" y="1391477"/>
            <a:ext cx="3952240" cy="546652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B0B58-2129-2F24-B7B3-43224F4BBA88}"/>
              </a:ext>
            </a:extLst>
          </p:cNvPr>
          <p:cNvSpPr txBox="1"/>
          <p:nvPr/>
        </p:nvSpPr>
        <p:spPr>
          <a:xfrm>
            <a:off x="0" y="1487052"/>
            <a:ext cx="1595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Key findings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CA909-9DFE-9453-0004-1E11B3355A0D}"/>
              </a:ext>
            </a:extLst>
          </p:cNvPr>
          <p:cNvSpPr txBox="1"/>
          <p:nvPr/>
        </p:nvSpPr>
        <p:spPr>
          <a:xfrm>
            <a:off x="0" y="2018919"/>
            <a:ext cx="3820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sz="1400" b="1" dirty="0">
                <a:solidFill>
                  <a:schemeClr val="accent1"/>
                </a:solidFill>
              </a:rPr>
              <a:t>E Wallet </a:t>
            </a:r>
            <a:r>
              <a:rPr lang="en-US" sz="1400" dirty="0"/>
              <a:t>is the most frequently use payment method ,followed by  Cash and Credit card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61D630-6A7F-4F75-B961-877273029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480453"/>
              </p:ext>
            </p:extLst>
          </p:nvPr>
        </p:nvGraphicFramePr>
        <p:xfrm>
          <a:off x="4282440" y="1487052"/>
          <a:ext cx="7076440" cy="5129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073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057932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7DA0-CAF5-3BC4-1497-E6B9847CB35B}"/>
              </a:ext>
            </a:extLst>
          </p:cNvPr>
          <p:cNvSpPr txBox="1"/>
          <p:nvPr/>
        </p:nvSpPr>
        <p:spPr>
          <a:xfrm>
            <a:off x="172720" y="241386"/>
            <a:ext cx="977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Insights 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5B2C59-E102-D53A-EDC1-7F988BF8E5FF}"/>
              </a:ext>
            </a:extLst>
          </p:cNvPr>
          <p:cNvSpPr/>
          <p:nvPr/>
        </p:nvSpPr>
        <p:spPr>
          <a:xfrm>
            <a:off x="0" y="1057933"/>
            <a:ext cx="12029440" cy="5800067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CA909-9DFE-9453-0004-1E11B3355A0D}"/>
              </a:ext>
            </a:extLst>
          </p:cNvPr>
          <p:cNvSpPr txBox="1"/>
          <p:nvPr/>
        </p:nvSpPr>
        <p:spPr>
          <a:xfrm>
            <a:off x="0" y="1175639"/>
            <a:ext cx="1180592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 </a:t>
            </a:r>
            <a:r>
              <a:rPr lang="en-US" sz="1400" b="1" u="sng" dirty="0">
                <a:solidFill>
                  <a:schemeClr val="accent1"/>
                </a:solidFill>
              </a:rPr>
              <a:t>Branch Performance </a:t>
            </a:r>
            <a:r>
              <a:rPr lang="en-US" sz="1400" b="1" dirty="0"/>
              <a:t>:  </a:t>
            </a:r>
            <a:r>
              <a:rPr lang="en-US" sz="1400" dirty="0"/>
              <a:t>Due to success of Branch factors that contribute to its success include the higher customer footfall and customer service ratings.</a:t>
            </a:r>
          </a:p>
          <a:p>
            <a:endParaRPr lang="en-US" sz="1400" b="1" u="sng" dirty="0">
              <a:solidFill>
                <a:schemeClr val="accent1"/>
              </a:solidFill>
            </a:endParaRPr>
          </a:p>
          <a:p>
            <a:r>
              <a:rPr lang="en-US" sz="1400" b="1" dirty="0"/>
              <a:t>•</a:t>
            </a:r>
            <a:r>
              <a:rPr lang="en-US" sz="1400" b="1" dirty="0">
                <a:solidFill>
                  <a:schemeClr val="accent1"/>
                </a:solidFill>
              </a:rPr>
              <a:t>  </a:t>
            </a:r>
            <a:r>
              <a:rPr lang="en-US" sz="1400" b="1" u="sng" dirty="0">
                <a:solidFill>
                  <a:schemeClr val="accent1"/>
                </a:solidFill>
              </a:rPr>
              <a:t>Product Line by Gender </a:t>
            </a:r>
            <a:r>
              <a:rPr lang="en-US" sz="1400" dirty="0"/>
              <a:t>: There are distinct product preferences based on gender.</a:t>
            </a:r>
          </a:p>
          <a:p>
            <a:endParaRPr lang="en-US" sz="1400" dirty="0"/>
          </a:p>
          <a:p>
            <a:r>
              <a:rPr lang="en-US" sz="1400" dirty="0"/>
              <a:t>•  </a:t>
            </a:r>
            <a:r>
              <a:rPr lang="en-US" sz="1400" b="1" u="sng" dirty="0">
                <a:solidFill>
                  <a:schemeClr val="accent1"/>
                </a:solidFill>
              </a:rPr>
              <a:t>Gross Income by Gender </a:t>
            </a:r>
            <a:r>
              <a:rPr lang="en-US" sz="1400" dirty="0"/>
              <a:t>:  Female customers tends to spend more and high during there shopping.</a:t>
            </a:r>
          </a:p>
          <a:p>
            <a:endParaRPr lang="en-US" sz="1400" dirty="0"/>
          </a:p>
          <a:p>
            <a:r>
              <a:rPr lang="en-US" sz="1400" dirty="0"/>
              <a:t>• </a:t>
            </a:r>
            <a:r>
              <a:rPr lang="en-US" sz="1400" b="1" u="sng" dirty="0">
                <a:solidFill>
                  <a:schemeClr val="accent1"/>
                </a:solidFill>
              </a:rPr>
              <a:t>Monthly Sales Trends </a:t>
            </a:r>
            <a:r>
              <a:rPr lang="en-US" sz="1400" dirty="0"/>
              <a:t>:  Sales vary over the course of three-month period , with notable increases  observed in January and March</a:t>
            </a:r>
          </a:p>
          <a:p>
            <a:endParaRPr lang="en-US" sz="1400" dirty="0"/>
          </a:p>
          <a:p>
            <a:r>
              <a:rPr lang="en-US" sz="1400" dirty="0"/>
              <a:t>• </a:t>
            </a:r>
            <a:r>
              <a:rPr lang="en-US" sz="1400" b="1" u="sng" dirty="0">
                <a:solidFill>
                  <a:schemeClr val="accent1"/>
                </a:solidFill>
              </a:rPr>
              <a:t>Payment Methods </a:t>
            </a:r>
            <a:r>
              <a:rPr lang="en-US" sz="1400" dirty="0"/>
              <a:t>: Customers prefer using E- Wallets for Transactions.</a:t>
            </a:r>
          </a:p>
          <a:p>
            <a:endParaRPr lang="en-US" sz="1400" dirty="0"/>
          </a:p>
          <a:p>
            <a:r>
              <a:rPr lang="en-US" sz="1400" dirty="0"/>
              <a:t>• </a:t>
            </a:r>
            <a:r>
              <a:rPr lang="en-US" sz="1400" b="1" u="sng" dirty="0">
                <a:solidFill>
                  <a:schemeClr val="accent1"/>
                </a:solidFill>
              </a:rPr>
              <a:t>Top selling Product Line </a:t>
            </a:r>
            <a:r>
              <a:rPr lang="en-US" sz="1400" dirty="0"/>
              <a:t>:  Food and Beverages , Sport and Travel  these categories  generate the most significant portion of the total sales revenue ( </a:t>
            </a:r>
            <a:r>
              <a:rPr lang="en-US" sz="1400" dirty="0">
                <a:solidFill>
                  <a:schemeClr val="accent1"/>
                </a:solidFill>
              </a:rPr>
              <a:t>primary contributors </a:t>
            </a:r>
            <a:r>
              <a:rPr lang="en-US" sz="1400" dirty="0"/>
              <a:t>) 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5301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057932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7DA0-CAF5-3BC4-1497-E6B9847CB35B}"/>
              </a:ext>
            </a:extLst>
          </p:cNvPr>
          <p:cNvSpPr txBox="1"/>
          <p:nvPr/>
        </p:nvSpPr>
        <p:spPr>
          <a:xfrm>
            <a:off x="172720" y="241386"/>
            <a:ext cx="977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5B2C59-E102-D53A-EDC1-7F988BF8E5FF}"/>
              </a:ext>
            </a:extLst>
          </p:cNvPr>
          <p:cNvSpPr/>
          <p:nvPr/>
        </p:nvSpPr>
        <p:spPr>
          <a:xfrm>
            <a:off x="0" y="1057933"/>
            <a:ext cx="12029440" cy="5800067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CA909-9DFE-9453-0004-1E11B3355A0D}"/>
              </a:ext>
            </a:extLst>
          </p:cNvPr>
          <p:cNvSpPr txBox="1"/>
          <p:nvPr/>
        </p:nvSpPr>
        <p:spPr>
          <a:xfrm>
            <a:off x="0" y="1175639"/>
            <a:ext cx="11805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sz="1400" b="1" u="sng" dirty="0">
                <a:solidFill>
                  <a:schemeClr val="accent1"/>
                </a:solidFill>
              </a:rPr>
              <a:t>Optimize Payment Processes </a:t>
            </a:r>
            <a:r>
              <a:rPr lang="en-US" sz="1800" dirty="0"/>
              <a:t>:</a:t>
            </a:r>
            <a:r>
              <a:rPr lang="en-US" dirty="0"/>
              <a:t>  </a:t>
            </a:r>
            <a:r>
              <a:rPr lang="en-US" sz="1400" dirty="0"/>
              <a:t>Improve the convenience and efficiency of E – Wallet transactions ,as it is the most frequently used payment method.</a:t>
            </a:r>
          </a:p>
          <a:p>
            <a:endParaRPr lang="en-US" sz="1400" b="1" u="sng" dirty="0">
              <a:solidFill>
                <a:schemeClr val="accent1"/>
              </a:solidFill>
            </a:endParaRPr>
          </a:p>
          <a:p>
            <a:r>
              <a:rPr lang="en-US" sz="1400" b="1" dirty="0"/>
              <a:t>•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b="1" u="sng" dirty="0">
                <a:solidFill>
                  <a:schemeClr val="accent1"/>
                </a:solidFill>
              </a:rPr>
              <a:t>Leverage sales Trends </a:t>
            </a:r>
            <a:r>
              <a:rPr lang="en-US" sz="1400" dirty="0"/>
              <a:t>: Plan and execute special promotions and marketing campaigns during January and March to capitalize on the increase of sales during these months.</a:t>
            </a:r>
          </a:p>
          <a:p>
            <a:endParaRPr lang="en-US" sz="1400" dirty="0"/>
          </a:p>
          <a:p>
            <a:r>
              <a:rPr lang="en-US" sz="1400" dirty="0"/>
              <a:t>•  </a:t>
            </a:r>
            <a:r>
              <a:rPr lang="en-US" sz="1400" b="1" u="sng" dirty="0">
                <a:solidFill>
                  <a:schemeClr val="accent1"/>
                </a:solidFill>
              </a:rPr>
              <a:t>Branch Performance Optimization </a:t>
            </a:r>
            <a:r>
              <a:rPr lang="en-US" sz="1400" dirty="0"/>
              <a:t>: Replicate the successful strategies of Branch C in other branches . This include  enhancing customer service quality and also making other branches attractive to customers.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789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391478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86B380-B972-6D1E-3393-032421309E81}"/>
              </a:ext>
            </a:extLst>
          </p:cNvPr>
          <p:cNvSpPr/>
          <p:nvPr/>
        </p:nvSpPr>
        <p:spPr>
          <a:xfrm>
            <a:off x="863600" y="1727200"/>
            <a:ext cx="10535920" cy="439928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CACFF-0EA1-0779-68DB-143C8F9CE14D}"/>
              </a:ext>
            </a:extLst>
          </p:cNvPr>
          <p:cNvSpPr txBox="1"/>
          <p:nvPr/>
        </p:nvSpPr>
        <p:spPr>
          <a:xfrm>
            <a:off x="4175760" y="2190095"/>
            <a:ext cx="490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5400" dirty="0"/>
              <a:t>THANK YOU!</a:t>
            </a:r>
            <a:endParaRPr lang="en-US" sz="5400" dirty="0"/>
          </a:p>
        </p:txBody>
      </p:sp>
      <p:cxnSp>
        <p:nvCxnSpPr>
          <p:cNvPr id="13" name="Google Shape;2268;p68">
            <a:extLst>
              <a:ext uri="{FF2B5EF4-FFF2-40B4-BE49-F238E27FC236}">
                <a16:creationId xmlns:a16="http://schemas.microsoft.com/office/drawing/2014/main" id="{AF1ECE4C-2987-86CC-8F1F-F7929B4C7DAC}"/>
              </a:ext>
            </a:extLst>
          </p:cNvPr>
          <p:cNvCxnSpPr>
            <a:cxnSpLocks/>
          </p:cNvCxnSpPr>
          <p:nvPr/>
        </p:nvCxnSpPr>
        <p:spPr>
          <a:xfrm>
            <a:off x="2814320" y="3281680"/>
            <a:ext cx="721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B7982B-5F7F-3CCD-3425-2C64ED13AA80}"/>
              </a:ext>
            </a:extLst>
          </p:cNvPr>
          <p:cNvSpPr txBox="1"/>
          <p:nvPr/>
        </p:nvSpPr>
        <p:spPr>
          <a:xfrm>
            <a:off x="2606040" y="3795374"/>
            <a:ext cx="804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5400" dirty="0">
                <a:ea typeface="Bebas Neue"/>
                <a:cs typeface="Bebas Neue"/>
                <a:sym typeface="Bebas Neue"/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7002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391478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7DA0-CAF5-3BC4-1497-E6B9847CB35B}"/>
              </a:ext>
            </a:extLst>
          </p:cNvPr>
          <p:cNvSpPr txBox="1"/>
          <p:nvPr/>
        </p:nvSpPr>
        <p:spPr>
          <a:xfrm>
            <a:off x="1699591" y="376894"/>
            <a:ext cx="3488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Outlines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erge 6">
            <a:extLst>
              <a:ext uri="{FF2B5EF4-FFF2-40B4-BE49-F238E27FC236}">
                <a16:creationId xmlns:a16="http://schemas.microsoft.com/office/drawing/2014/main" id="{CE99B3B0-BB96-2F23-B431-D23684FCD5A6}"/>
              </a:ext>
            </a:extLst>
          </p:cNvPr>
          <p:cNvSpPr/>
          <p:nvPr/>
        </p:nvSpPr>
        <p:spPr>
          <a:xfrm rot="16200000">
            <a:off x="301596" y="1530152"/>
            <a:ext cx="287546" cy="274514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352F4-9B45-CC9C-91B4-E33A3CDC4F7E}"/>
              </a:ext>
            </a:extLst>
          </p:cNvPr>
          <p:cNvSpPr txBox="1"/>
          <p:nvPr/>
        </p:nvSpPr>
        <p:spPr>
          <a:xfrm>
            <a:off x="668046" y="1482743"/>
            <a:ext cx="1018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Statement</a:t>
            </a:r>
          </a:p>
        </p:txBody>
      </p: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8347750B-1190-BCAC-DD74-C744CEBF0B1B}"/>
              </a:ext>
            </a:extLst>
          </p:cNvPr>
          <p:cNvSpPr/>
          <p:nvPr/>
        </p:nvSpPr>
        <p:spPr>
          <a:xfrm rot="16200000">
            <a:off x="282488" y="2187071"/>
            <a:ext cx="325761" cy="274515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3B01F-1235-804D-4A06-F105DD7D6299}"/>
              </a:ext>
            </a:extLst>
          </p:cNvPr>
          <p:cNvSpPr txBox="1"/>
          <p:nvPr/>
        </p:nvSpPr>
        <p:spPr>
          <a:xfrm>
            <a:off x="714196" y="2078821"/>
            <a:ext cx="1116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Objectives</a:t>
            </a:r>
            <a:endParaRPr lang="en-US" sz="2800" b="1" dirty="0"/>
          </a:p>
        </p:txBody>
      </p:sp>
      <p:sp>
        <p:nvSpPr>
          <p:cNvPr id="5" name="Flowchart: Merge 4">
            <a:extLst>
              <a:ext uri="{FF2B5EF4-FFF2-40B4-BE49-F238E27FC236}">
                <a16:creationId xmlns:a16="http://schemas.microsoft.com/office/drawing/2014/main" id="{345B90C9-0A39-BE76-D352-7237C1B4B921}"/>
              </a:ext>
            </a:extLst>
          </p:cNvPr>
          <p:cNvSpPr/>
          <p:nvPr/>
        </p:nvSpPr>
        <p:spPr>
          <a:xfrm rot="16200000">
            <a:off x="282487" y="2786511"/>
            <a:ext cx="325761" cy="274515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12362-B752-70CE-0194-082A98CD5183}"/>
              </a:ext>
            </a:extLst>
          </p:cNvPr>
          <p:cNvSpPr txBox="1"/>
          <p:nvPr/>
        </p:nvSpPr>
        <p:spPr>
          <a:xfrm>
            <a:off x="714196" y="2787389"/>
            <a:ext cx="1116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Visualizations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B0FEE-A99B-A58F-54FF-89F5B4B5E5F2}"/>
              </a:ext>
            </a:extLst>
          </p:cNvPr>
          <p:cNvSpPr txBox="1"/>
          <p:nvPr/>
        </p:nvSpPr>
        <p:spPr>
          <a:xfrm>
            <a:off x="714196" y="3962037"/>
            <a:ext cx="1116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Recommendations</a:t>
            </a:r>
            <a:endParaRPr lang="en-US" sz="2800" b="1" dirty="0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047D799D-1E60-AF61-F308-6095508F1C12}"/>
              </a:ext>
            </a:extLst>
          </p:cNvPr>
          <p:cNvSpPr/>
          <p:nvPr/>
        </p:nvSpPr>
        <p:spPr>
          <a:xfrm rot="16200000">
            <a:off x="282487" y="3408871"/>
            <a:ext cx="325761" cy="274515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32430E54-8694-89E5-9669-D5889B21776E}"/>
              </a:ext>
            </a:extLst>
          </p:cNvPr>
          <p:cNvSpPr/>
          <p:nvPr/>
        </p:nvSpPr>
        <p:spPr>
          <a:xfrm rot="16200000">
            <a:off x="282487" y="4031231"/>
            <a:ext cx="325761" cy="274515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680BE445-2C85-5A32-E30E-5C5BDAA3C340}"/>
              </a:ext>
            </a:extLst>
          </p:cNvPr>
          <p:cNvSpPr/>
          <p:nvPr/>
        </p:nvSpPr>
        <p:spPr>
          <a:xfrm rot="16200000">
            <a:off x="282487" y="4653591"/>
            <a:ext cx="325761" cy="274515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458935-7118-897A-C5DB-4524A7EECC65}"/>
              </a:ext>
            </a:extLst>
          </p:cNvPr>
          <p:cNvSpPr txBox="1"/>
          <p:nvPr/>
        </p:nvSpPr>
        <p:spPr>
          <a:xfrm>
            <a:off x="714196" y="3383248"/>
            <a:ext cx="1116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</a:t>
            </a:r>
            <a:endParaRPr lang="en-US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F50DA-0ACE-0C30-7E14-BC29BF59C09B}"/>
              </a:ext>
            </a:extLst>
          </p:cNvPr>
          <p:cNvSpPr txBox="1"/>
          <p:nvPr/>
        </p:nvSpPr>
        <p:spPr>
          <a:xfrm>
            <a:off x="799769" y="4651440"/>
            <a:ext cx="110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98970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391478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7DA0-CAF5-3BC4-1497-E6B9847CB35B}"/>
              </a:ext>
            </a:extLst>
          </p:cNvPr>
          <p:cNvSpPr txBox="1"/>
          <p:nvPr/>
        </p:nvSpPr>
        <p:spPr>
          <a:xfrm>
            <a:off x="1699591" y="376894"/>
            <a:ext cx="3488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352F4-9B45-CC9C-91B4-E33A3CDC4F7E}"/>
              </a:ext>
            </a:extLst>
          </p:cNvPr>
          <p:cNvSpPr txBox="1"/>
          <p:nvPr/>
        </p:nvSpPr>
        <p:spPr>
          <a:xfrm>
            <a:off x="4175760" y="2498810"/>
            <a:ext cx="793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customer demographics influence purchasing preferences?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203A1-D694-FE22-9C2A-633D1C3640FF}"/>
              </a:ext>
            </a:extLst>
          </p:cNvPr>
          <p:cNvSpPr txBox="1"/>
          <p:nvPr/>
        </p:nvSpPr>
        <p:spPr>
          <a:xfrm>
            <a:off x="4185918" y="3022015"/>
            <a:ext cx="7538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Branch has the highest sales performance and factor that contribute to its success?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3C556ED-DF70-C8CA-7B1A-20DF1FD0BD13}"/>
              </a:ext>
            </a:extLst>
          </p:cNvPr>
          <p:cNvSpPr/>
          <p:nvPr/>
        </p:nvSpPr>
        <p:spPr>
          <a:xfrm>
            <a:off x="1818640" y="1989210"/>
            <a:ext cx="2357120" cy="2440549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710734-4364-8F3F-67B4-B2E913A7EB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60" y="2410324"/>
            <a:ext cx="1818639" cy="1592715"/>
          </a:xfrm>
          <a:prstGeom prst="rect">
            <a:avLst/>
          </a:prstGeom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9AA9C17-176C-18A4-C8D5-B8966127A7AB}"/>
              </a:ext>
            </a:extLst>
          </p:cNvPr>
          <p:cNvSpPr/>
          <p:nvPr/>
        </p:nvSpPr>
        <p:spPr>
          <a:xfrm>
            <a:off x="3820160" y="2410324"/>
            <a:ext cx="8290560" cy="16522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1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391478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7DA0-CAF5-3BC4-1497-E6B9847CB35B}"/>
              </a:ext>
            </a:extLst>
          </p:cNvPr>
          <p:cNvSpPr txBox="1"/>
          <p:nvPr/>
        </p:nvSpPr>
        <p:spPr>
          <a:xfrm>
            <a:off x="1699591" y="376894"/>
            <a:ext cx="3488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549BDE-A6AB-8E55-B744-0D871385046A}"/>
              </a:ext>
            </a:extLst>
          </p:cNvPr>
          <p:cNvSpPr txBox="1"/>
          <p:nvPr/>
        </p:nvSpPr>
        <p:spPr>
          <a:xfrm>
            <a:off x="755374" y="1649895"/>
            <a:ext cx="106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Determine  purchasing  behavior and identify  trends   </a:t>
            </a:r>
          </a:p>
        </p:txBody>
      </p:sp>
      <p:sp>
        <p:nvSpPr>
          <p:cNvPr id="7" name="Flowchart: Merge 6">
            <a:extLst>
              <a:ext uri="{FF2B5EF4-FFF2-40B4-BE49-F238E27FC236}">
                <a16:creationId xmlns:a16="http://schemas.microsoft.com/office/drawing/2014/main" id="{CE99B3B0-BB96-2F23-B431-D23684FCD5A6}"/>
              </a:ext>
            </a:extLst>
          </p:cNvPr>
          <p:cNvSpPr/>
          <p:nvPr/>
        </p:nvSpPr>
        <p:spPr>
          <a:xfrm rot="16200000">
            <a:off x="330873" y="2499196"/>
            <a:ext cx="228995" cy="274514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352F4-9B45-CC9C-91B4-E33A3CDC4F7E}"/>
              </a:ext>
            </a:extLst>
          </p:cNvPr>
          <p:cNvSpPr txBox="1"/>
          <p:nvPr/>
        </p:nvSpPr>
        <p:spPr>
          <a:xfrm>
            <a:off x="755374" y="2382796"/>
            <a:ext cx="1018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  payment preferences  methods</a:t>
            </a:r>
          </a:p>
        </p:txBody>
      </p: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8347750B-1190-BCAC-DD74-C744CEBF0B1B}"/>
              </a:ext>
            </a:extLst>
          </p:cNvPr>
          <p:cNvSpPr/>
          <p:nvPr/>
        </p:nvSpPr>
        <p:spPr>
          <a:xfrm rot="16200000">
            <a:off x="330874" y="3291743"/>
            <a:ext cx="228995" cy="274514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203A1-D694-FE22-9C2A-633D1C3640FF}"/>
              </a:ext>
            </a:extLst>
          </p:cNvPr>
          <p:cNvSpPr txBox="1"/>
          <p:nvPr/>
        </p:nvSpPr>
        <p:spPr>
          <a:xfrm>
            <a:off x="755374" y="3279418"/>
            <a:ext cx="1018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Boost sales and revenue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DD803-395B-6D2D-5820-B76A5C3D9993}"/>
              </a:ext>
            </a:extLst>
          </p:cNvPr>
          <p:cNvSpPr txBox="1"/>
          <p:nvPr/>
        </p:nvSpPr>
        <p:spPr>
          <a:xfrm>
            <a:off x="755374" y="4176041"/>
            <a:ext cx="1018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  payment preferences  methods</a:t>
            </a:r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61E81596-0B91-6AF4-0EE7-A307DABC0809}"/>
              </a:ext>
            </a:extLst>
          </p:cNvPr>
          <p:cNvSpPr/>
          <p:nvPr/>
        </p:nvSpPr>
        <p:spPr>
          <a:xfrm rot="16200000">
            <a:off x="330873" y="4223450"/>
            <a:ext cx="228995" cy="274514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0E635162-D40F-6DEC-DA4C-8968573F728F}"/>
              </a:ext>
            </a:extLst>
          </p:cNvPr>
          <p:cNvSpPr/>
          <p:nvPr/>
        </p:nvSpPr>
        <p:spPr>
          <a:xfrm rot="16200000">
            <a:off x="330874" y="1704961"/>
            <a:ext cx="228995" cy="274514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4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148080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7DA0-CAF5-3BC4-1497-E6B9847CB35B}"/>
              </a:ext>
            </a:extLst>
          </p:cNvPr>
          <p:cNvSpPr txBox="1"/>
          <p:nvPr/>
        </p:nvSpPr>
        <p:spPr>
          <a:xfrm>
            <a:off x="172720" y="464906"/>
            <a:ext cx="977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Dashboard Visualization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0FA810-8D7A-4754-0E22-5EC69ACE571D}"/>
              </a:ext>
            </a:extLst>
          </p:cNvPr>
          <p:cNvSpPr/>
          <p:nvPr/>
        </p:nvSpPr>
        <p:spPr>
          <a:xfrm>
            <a:off x="314960" y="1391478"/>
            <a:ext cx="11765280" cy="5354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E830A1-2117-EEDE-7882-FB6E00A25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7237"/>
            <a:ext cx="12192000" cy="58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7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391478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7DA0-CAF5-3BC4-1497-E6B9847CB35B}"/>
              </a:ext>
            </a:extLst>
          </p:cNvPr>
          <p:cNvSpPr txBox="1"/>
          <p:nvPr/>
        </p:nvSpPr>
        <p:spPr>
          <a:xfrm>
            <a:off x="172720" y="464906"/>
            <a:ext cx="977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Insights :KPIs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3D661-3784-D656-E1C2-29BEA10BF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51263" y="4151060"/>
            <a:ext cx="2165307" cy="64237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C0E6203-601E-DADB-E0A5-387AF0990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595784" y="4151060"/>
            <a:ext cx="2165307" cy="642374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B68A2E5-7822-8DBD-31F4-6E9C39A01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781333" y="4151060"/>
            <a:ext cx="2165307" cy="642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6D5988-1FCC-83C1-5D91-E5B067FD4F44}"/>
              </a:ext>
            </a:extLst>
          </p:cNvPr>
          <p:cNvSpPr txBox="1"/>
          <p:nvPr/>
        </p:nvSpPr>
        <p:spPr>
          <a:xfrm>
            <a:off x="1410235" y="3258508"/>
            <a:ext cx="22473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        107.66</a:t>
            </a:r>
          </a:p>
          <a:p>
            <a:endParaRPr lang="en-US" b="1" dirty="0"/>
          </a:p>
          <a:p>
            <a:r>
              <a:rPr lang="en-US" sz="1400" b="1" dirty="0"/>
              <a:t>Average Transaction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54C5B-8EF1-3A3C-B34F-91F6EB621772}"/>
              </a:ext>
            </a:extLst>
          </p:cNvPr>
          <p:cNvSpPr txBox="1"/>
          <p:nvPr/>
        </p:nvSpPr>
        <p:spPr>
          <a:xfrm>
            <a:off x="4513726" y="3258508"/>
            <a:ext cx="22473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$322,967</a:t>
            </a:r>
          </a:p>
          <a:p>
            <a:pPr algn="ctr"/>
            <a:endParaRPr lang="en-US" b="1" dirty="0"/>
          </a:p>
          <a:p>
            <a:pPr algn="ctr"/>
            <a:r>
              <a:rPr lang="en-US" sz="1400" b="1" dirty="0"/>
              <a:t>Total Sales Revenue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DF836-898D-E74B-87CC-DF602516C759}"/>
              </a:ext>
            </a:extLst>
          </p:cNvPr>
          <p:cNvSpPr txBox="1"/>
          <p:nvPr/>
        </p:nvSpPr>
        <p:spPr>
          <a:xfrm>
            <a:off x="7617217" y="3258508"/>
            <a:ext cx="22473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1000</a:t>
            </a:r>
          </a:p>
          <a:p>
            <a:pPr algn="ctr"/>
            <a:endParaRPr lang="en-US" b="1" dirty="0"/>
          </a:p>
          <a:p>
            <a:pPr algn="ctr"/>
            <a:r>
              <a:rPr lang="en-US" sz="1400" b="1" dirty="0"/>
              <a:t>Number of Transactions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C240D-EC49-55D9-E391-1A21A049CBC5}"/>
              </a:ext>
            </a:extLst>
          </p:cNvPr>
          <p:cNvSpPr/>
          <p:nvPr/>
        </p:nvSpPr>
        <p:spPr>
          <a:xfrm>
            <a:off x="518160" y="5059680"/>
            <a:ext cx="11389360" cy="16865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78D98-825F-0756-92FC-0C20FC56808F}"/>
              </a:ext>
            </a:extLst>
          </p:cNvPr>
          <p:cNvSpPr txBox="1"/>
          <p:nvPr/>
        </p:nvSpPr>
        <p:spPr>
          <a:xfrm>
            <a:off x="518160" y="5222240"/>
            <a:ext cx="1138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data , it was discovered that the total number of transaction made by customers is  </a:t>
            </a:r>
            <a:r>
              <a:rPr lang="en-US" dirty="0">
                <a:solidFill>
                  <a:schemeClr val="accent1"/>
                </a:solidFill>
              </a:rPr>
              <a:t>1000</a:t>
            </a:r>
            <a:r>
              <a:rPr lang="en-US" dirty="0"/>
              <a:t> ,while the average transaction value is </a:t>
            </a:r>
            <a:r>
              <a:rPr lang="en-US" dirty="0">
                <a:solidFill>
                  <a:schemeClr val="accent1"/>
                </a:solidFill>
              </a:rPr>
              <a:t>107.66</a:t>
            </a:r>
            <a:r>
              <a:rPr lang="en-US" dirty="0"/>
              <a:t>.Also the total sales revenue is </a:t>
            </a:r>
            <a:r>
              <a:rPr lang="en-US" dirty="0">
                <a:solidFill>
                  <a:schemeClr val="accent1"/>
                </a:solidFill>
              </a:rPr>
              <a:t>$322,967</a:t>
            </a:r>
          </a:p>
        </p:txBody>
      </p:sp>
    </p:spTree>
    <p:extLst>
      <p:ext uri="{BB962C8B-B14F-4D97-AF65-F5344CB8AC3E}">
        <p14:creationId xmlns:p14="http://schemas.microsoft.com/office/powerpoint/2010/main" val="188507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057932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7DA0-CAF5-3BC4-1497-E6B9847CB35B}"/>
              </a:ext>
            </a:extLst>
          </p:cNvPr>
          <p:cNvSpPr txBox="1"/>
          <p:nvPr/>
        </p:nvSpPr>
        <p:spPr>
          <a:xfrm>
            <a:off x="172720" y="241386"/>
            <a:ext cx="977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Insights and Visualization: Customer Demographics and Preferences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5B2C59-E102-D53A-EDC1-7F988BF8E5FF}"/>
              </a:ext>
            </a:extLst>
          </p:cNvPr>
          <p:cNvSpPr/>
          <p:nvPr/>
        </p:nvSpPr>
        <p:spPr>
          <a:xfrm>
            <a:off x="0" y="1391477"/>
            <a:ext cx="3952240" cy="546652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B0B58-2129-2F24-B7B3-43224F4BBA88}"/>
              </a:ext>
            </a:extLst>
          </p:cNvPr>
          <p:cNvSpPr txBox="1"/>
          <p:nvPr/>
        </p:nvSpPr>
        <p:spPr>
          <a:xfrm>
            <a:off x="0" y="1487052"/>
            <a:ext cx="1595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Key findings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CA909-9DFE-9453-0004-1E11B3355A0D}"/>
              </a:ext>
            </a:extLst>
          </p:cNvPr>
          <p:cNvSpPr txBox="1"/>
          <p:nvPr/>
        </p:nvSpPr>
        <p:spPr>
          <a:xfrm>
            <a:off x="0" y="1983425"/>
            <a:ext cx="38201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sz="1400" dirty="0"/>
              <a:t>Female customers tend to purchase more in the </a:t>
            </a:r>
            <a:r>
              <a:rPr lang="en-US" sz="1600" b="1" dirty="0">
                <a:solidFill>
                  <a:schemeClr val="accent1"/>
                </a:solidFill>
              </a:rPr>
              <a:t>Food and beverages </a:t>
            </a:r>
            <a:r>
              <a:rPr lang="en-US" sz="1400" dirty="0"/>
              <a:t>product line , while the Male customers show preference for </a:t>
            </a:r>
            <a:r>
              <a:rPr lang="en-US" sz="1600" b="1" dirty="0">
                <a:solidFill>
                  <a:schemeClr val="accent1"/>
                </a:solidFill>
              </a:rPr>
              <a:t>Health and beauty </a:t>
            </a:r>
            <a:r>
              <a:rPr lang="en-US" sz="1400" dirty="0"/>
              <a:t>product line.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•  Female customers have a higher gross income at </a:t>
            </a:r>
            <a:r>
              <a:rPr lang="en-US" sz="1600" b="1" dirty="0">
                <a:solidFill>
                  <a:schemeClr val="accent1"/>
                </a:solidFill>
              </a:rPr>
              <a:t>7,994</a:t>
            </a:r>
            <a:r>
              <a:rPr lang="en-US" sz="1400" dirty="0"/>
              <a:t> compared to the Male customers gross income at </a:t>
            </a:r>
            <a:r>
              <a:rPr lang="en-US" sz="1600" b="1" dirty="0">
                <a:solidFill>
                  <a:schemeClr val="accent1"/>
                </a:solidFill>
              </a:rPr>
              <a:t>7,385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2B4224D-C367-4B1A-A607-FEC18669B3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745839"/>
              </p:ext>
            </p:extLst>
          </p:nvPr>
        </p:nvGraphicFramePr>
        <p:xfrm>
          <a:off x="4084320" y="1189569"/>
          <a:ext cx="7396479" cy="2569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4239C42-7819-4BFA-89A3-3D29BA792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969636"/>
              </p:ext>
            </p:extLst>
          </p:nvPr>
        </p:nvGraphicFramePr>
        <p:xfrm>
          <a:off x="4257040" y="3890393"/>
          <a:ext cx="7538720" cy="2835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453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057932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7DA0-CAF5-3BC4-1497-E6B9847CB35B}"/>
              </a:ext>
            </a:extLst>
          </p:cNvPr>
          <p:cNvSpPr txBox="1"/>
          <p:nvPr/>
        </p:nvSpPr>
        <p:spPr>
          <a:xfrm>
            <a:off x="172720" y="241386"/>
            <a:ext cx="977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Insights and Visualization: Branch Performance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5B2C59-E102-D53A-EDC1-7F988BF8E5FF}"/>
              </a:ext>
            </a:extLst>
          </p:cNvPr>
          <p:cNvSpPr/>
          <p:nvPr/>
        </p:nvSpPr>
        <p:spPr>
          <a:xfrm>
            <a:off x="0" y="1391477"/>
            <a:ext cx="3952240" cy="546652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B0B58-2129-2F24-B7B3-43224F4BBA88}"/>
              </a:ext>
            </a:extLst>
          </p:cNvPr>
          <p:cNvSpPr txBox="1"/>
          <p:nvPr/>
        </p:nvSpPr>
        <p:spPr>
          <a:xfrm>
            <a:off x="0" y="1487052"/>
            <a:ext cx="1595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Key findings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CA909-9DFE-9453-0004-1E11B3355A0D}"/>
              </a:ext>
            </a:extLst>
          </p:cNvPr>
          <p:cNvSpPr txBox="1"/>
          <p:nvPr/>
        </p:nvSpPr>
        <p:spPr>
          <a:xfrm>
            <a:off x="0" y="1983425"/>
            <a:ext cx="382016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sz="1400" dirty="0"/>
              <a:t>Branch C has the highest average customer satisfaction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rating at 7.1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sz="1600" b="1" dirty="0">
                <a:solidFill>
                  <a:schemeClr val="accent1"/>
                </a:solidFill>
              </a:rPr>
              <a:t>gross Income at 5,265  </a:t>
            </a:r>
            <a:r>
              <a:rPr lang="en-US" sz="1600" dirty="0"/>
              <a:t>compared to the  other branches.</a:t>
            </a: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• </a:t>
            </a:r>
            <a:r>
              <a:rPr lang="en-US" sz="1400" dirty="0"/>
              <a:t>The customer service quality of Branch C rating is higher that other branches leading to increase in customer and high sales.</a:t>
            </a:r>
          </a:p>
          <a:p>
            <a:endParaRPr lang="en-US" sz="1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4FEC52F-3E54-4B28-9357-755B0A8405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898756"/>
              </p:ext>
            </p:extLst>
          </p:nvPr>
        </p:nvGraphicFramePr>
        <p:xfrm>
          <a:off x="4389120" y="1084346"/>
          <a:ext cx="7538720" cy="4808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778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755C754F-C2B8-D105-7B71-49E998A629F7}"/>
              </a:ext>
            </a:extLst>
          </p:cNvPr>
          <p:cNvSpPr/>
          <p:nvPr/>
        </p:nvSpPr>
        <p:spPr>
          <a:xfrm>
            <a:off x="0" y="0"/>
            <a:ext cx="12192000" cy="1057932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B7DA0-CAF5-3BC4-1497-E6B9847CB35B}"/>
              </a:ext>
            </a:extLst>
          </p:cNvPr>
          <p:cNvSpPr txBox="1"/>
          <p:nvPr/>
        </p:nvSpPr>
        <p:spPr>
          <a:xfrm>
            <a:off x="172720" y="241386"/>
            <a:ext cx="977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Insights and Visualization: Purchasing Trends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AAFA28B-7456-9839-B256-37FA36F20A71}"/>
              </a:ext>
            </a:extLst>
          </p:cNvPr>
          <p:cNvSpPr/>
          <p:nvPr/>
        </p:nvSpPr>
        <p:spPr>
          <a:xfrm>
            <a:off x="10492409" y="-1"/>
            <a:ext cx="718930" cy="838559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5B2C59-E102-D53A-EDC1-7F988BF8E5FF}"/>
              </a:ext>
            </a:extLst>
          </p:cNvPr>
          <p:cNvSpPr/>
          <p:nvPr/>
        </p:nvSpPr>
        <p:spPr>
          <a:xfrm>
            <a:off x="0" y="1391477"/>
            <a:ext cx="3952240" cy="546652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B0B58-2129-2F24-B7B3-43224F4BBA88}"/>
              </a:ext>
            </a:extLst>
          </p:cNvPr>
          <p:cNvSpPr txBox="1"/>
          <p:nvPr/>
        </p:nvSpPr>
        <p:spPr>
          <a:xfrm>
            <a:off x="0" y="1487052"/>
            <a:ext cx="1595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Key findings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CA909-9DFE-9453-0004-1E11B3355A0D}"/>
              </a:ext>
            </a:extLst>
          </p:cNvPr>
          <p:cNvSpPr txBox="1"/>
          <p:nvPr/>
        </p:nvSpPr>
        <p:spPr>
          <a:xfrm>
            <a:off x="0" y="1983425"/>
            <a:ext cx="382016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sz="1400" dirty="0"/>
              <a:t>There is  Increase in Sales during January at </a:t>
            </a:r>
            <a:r>
              <a:rPr lang="en-US" sz="1600" b="1" dirty="0">
                <a:solidFill>
                  <a:schemeClr val="accent1"/>
                </a:solidFill>
              </a:rPr>
              <a:t>$110,992 </a:t>
            </a:r>
            <a:r>
              <a:rPr lang="en-US" sz="1400" dirty="0"/>
              <a:t>making it the peak sales in 2019 so far.</a:t>
            </a:r>
          </a:p>
          <a:p>
            <a:endParaRPr lang="en-US" sz="1400" dirty="0"/>
          </a:p>
          <a:p>
            <a:r>
              <a:rPr lang="en-US" sz="1400" dirty="0"/>
              <a:t>•  A dip in  February at </a:t>
            </a:r>
            <a:r>
              <a:rPr lang="en-US" sz="1600" b="1" dirty="0">
                <a:solidFill>
                  <a:srgbClr val="C00000"/>
                </a:solidFill>
              </a:rPr>
              <a:t>$92,721 </a:t>
            </a:r>
            <a:r>
              <a:rPr lang="en-US" sz="1400" dirty="0"/>
              <a:t>, and a rise again in March at  </a:t>
            </a:r>
            <a:r>
              <a:rPr lang="en-US" sz="1600" b="1" dirty="0">
                <a:solidFill>
                  <a:schemeClr val="accent1"/>
                </a:solidFill>
              </a:rPr>
              <a:t>$104,415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E97D22B-5799-470E-B5C8-95C156B7A8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282303"/>
              </p:ext>
            </p:extLst>
          </p:nvPr>
        </p:nvGraphicFramePr>
        <p:xfrm>
          <a:off x="4307840" y="1158240"/>
          <a:ext cx="7437120" cy="490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698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604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Bebas Neue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Akande damilola</dc:creator>
  <cp:lastModifiedBy>Akande damilola</cp:lastModifiedBy>
  <cp:revision>9</cp:revision>
  <dcterms:created xsi:type="dcterms:W3CDTF">2024-07-15T15:39:55Z</dcterms:created>
  <dcterms:modified xsi:type="dcterms:W3CDTF">2024-07-20T14:03:35Z</dcterms:modified>
</cp:coreProperties>
</file>