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12192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2" roundtripDataSignature="AMtx7mgH6aMmeK29YPTj53WxKUamBGch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299AAD2-E969-4552-971E-1658AA652D65}">
  <a:tblStyle styleId="{4299AAD2-E969-4552-971E-1658AA652D6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c716ba93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9c716ba9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b2b6f60bf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9b2b6f60b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b2b6f60bf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9b2b6f60b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b2b6f60bf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9b2b6f60b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9b2b6f60bf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9b2b6f60b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9b2b6f60bf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9b2b6f60b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9b2b6f60bf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9b2b6f60b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4d991166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4d99116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9f91e7908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9f91e790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9b2e6f647e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9b2e6f647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9ed34a4fe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9ed34a4f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9ed34a4feb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9ed34a4f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98cdf218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98cdf21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98cdf218a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98cdf218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98cdf218a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98cdf218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ed34a4feb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9ed34a4f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7"/>
          <p:cNvSpPr/>
          <p:nvPr/>
        </p:nvSpPr>
        <p:spPr>
          <a:xfrm>
            <a:off x="0" y="0"/>
            <a:ext cx="12188952"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3" name="Google Shape;13;p7"/>
          <p:cNvSpPr txBox="1"/>
          <p:nvPr>
            <p:ph type="ctrTitle"/>
          </p:nvPr>
        </p:nvSpPr>
        <p:spPr>
          <a:xfrm>
            <a:off x="649224" y="749808"/>
            <a:ext cx="10552176" cy="3557016"/>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FFFFFF"/>
              </a:buClr>
              <a:buSzPts val="8800"/>
              <a:buFont typeface="Avenir"/>
              <a:buNone/>
              <a:defRPr sz="88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7"/>
          <p:cNvSpPr txBox="1"/>
          <p:nvPr>
            <p:ph idx="1" type="subTitle"/>
          </p:nvPr>
        </p:nvSpPr>
        <p:spPr>
          <a:xfrm>
            <a:off x="649224" y="4315968"/>
            <a:ext cx="10552176" cy="128016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1000"/>
              </a:spcBef>
              <a:spcAft>
                <a:spcPts val="0"/>
              </a:spcAft>
              <a:buClr>
                <a:srgbClr val="FFFFFF"/>
              </a:buClr>
              <a:buSzPts val="2800"/>
              <a:buNone/>
              <a:defRPr b="1" sz="2800">
                <a:solidFill>
                  <a:srgbClr val="FFFFFF"/>
                </a:solidFill>
              </a:defRPr>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 name="Google Shape;15;p7"/>
          <p:cNvSpPr txBox="1"/>
          <p:nvPr>
            <p:ph idx="10" type="dt"/>
          </p:nvPr>
        </p:nvSpPr>
        <p:spPr>
          <a:xfrm>
            <a:off x="7013448" y="6355080"/>
            <a:ext cx="435254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7"/>
          <p:cNvSpPr txBox="1"/>
          <p:nvPr>
            <p:ph idx="11" type="ftr"/>
          </p:nvPr>
        </p:nvSpPr>
        <p:spPr>
          <a:xfrm>
            <a:off x="201168" y="6356350"/>
            <a:ext cx="483717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7"/>
          <p:cNvSpPr txBox="1"/>
          <p:nvPr>
            <p:ph idx="12" type="sldNum"/>
          </p:nvPr>
        </p:nvSpPr>
        <p:spPr>
          <a:xfrm>
            <a:off x="11365992" y="6356350"/>
            <a:ext cx="63093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50" u="none" cap="none" strike="noStrike">
                <a:solidFill>
                  <a:srgbClr val="FFFFFF"/>
                </a:solidFill>
                <a:latin typeface="Avenir"/>
                <a:ea typeface="Avenir"/>
                <a:cs typeface="Avenir"/>
                <a:sym typeface="Avenir"/>
              </a:defRPr>
            </a:lvl1pPr>
            <a:lvl2pPr indent="0" lvl="1" marL="0" algn="r">
              <a:spcBef>
                <a:spcPts val="0"/>
              </a:spcBef>
              <a:buNone/>
              <a:defRPr b="0" i="0" sz="1050" u="none" cap="none" strike="noStrike">
                <a:solidFill>
                  <a:srgbClr val="FFFFFF"/>
                </a:solidFill>
                <a:latin typeface="Avenir"/>
                <a:ea typeface="Avenir"/>
                <a:cs typeface="Avenir"/>
                <a:sym typeface="Avenir"/>
              </a:defRPr>
            </a:lvl2pPr>
            <a:lvl3pPr indent="0" lvl="2" marL="0" algn="r">
              <a:spcBef>
                <a:spcPts val="0"/>
              </a:spcBef>
              <a:buNone/>
              <a:defRPr b="0" i="0" sz="1050" u="none" cap="none" strike="noStrike">
                <a:solidFill>
                  <a:srgbClr val="FFFFFF"/>
                </a:solidFill>
                <a:latin typeface="Avenir"/>
                <a:ea typeface="Avenir"/>
                <a:cs typeface="Avenir"/>
                <a:sym typeface="Avenir"/>
              </a:defRPr>
            </a:lvl3pPr>
            <a:lvl4pPr indent="0" lvl="3" marL="0" algn="r">
              <a:spcBef>
                <a:spcPts val="0"/>
              </a:spcBef>
              <a:buNone/>
              <a:defRPr b="0" i="0" sz="1050" u="none" cap="none" strike="noStrike">
                <a:solidFill>
                  <a:srgbClr val="FFFFFF"/>
                </a:solidFill>
                <a:latin typeface="Avenir"/>
                <a:ea typeface="Avenir"/>
                <a:cs typeface="Avenir"/>
                <a:sym typeface="Avenir"/>
              </a:defRPr>
            </a:lvl4pPr>
            <a:lvl5pPr indent="0" lvl="4" marL="0" algn="r">
              <a:spcBef>
                <a:spcPts val="0"/>
              </a:spcBef>
              <a:buNone/>
              <a:defRPr b="0" i="0" sz="1050" u="none" cap="none" strike="noStrike">
                <a:solidFill>
                  <a:srgbClr val="FFFFFF"/>
                </a:solidFill>
                <a:latin typeface="Avenir"/>
                <a:ea typeface="Avenir"/>
                <a:cs typeface="Avenir"/>
                <a:sym typeface="Avenir"/>
              </a:defRPr>
            </a:lvl5pPr>
            <a:lvl6pPr indent="0" lvl="5" marL="0" algn="r">
              <a:spcBef>
                <a:spcPts val="0"/>
              </a:spcBef>
              <a:buNone/>
              <a:defRPr b="0" i="0" sz="1050" u="none" cap="none" strike="noStrike">
                <a:solidFill>
                  <a:srgbClr val="FFFFFF"/>
                </a:solidFill>
                <a:latin typeface="Avenir"/>
                <a:ea typeface="Avenir"/>
                <a:cs typeface="Avenir"/>
                <a:sym typeface="Avenir"/>
              </a:defRPr>
            </a:lvl6pPr>
            <a:lvl7pPr indent="0" lvl="6" marL="0" algn="r">
              <a:spcBef>
                <a:spcPts val="0"/>
              </a:spcBef>
              <a:buNone/>
              <a:defRPr b="0" i="0" sz="1050" u="none" cap="none" strike="noStrike">
                <a:solidFill>
                  <a:srgbClr val="FFFFFF"/>
                </a:solidFill>
                <a:latin typeface="Avenir"/>
                <a:ea typeface="Avenir"/>
                <a:cs typeface="Avenir"/>
                <a:sym typeface="Avenir"/>
              </a:defRPr>
            </a:lvl7pPr>
            <a:lvl8pPr indent="0" lvl="7" marL="0" algn="r">
              <a:spcBef>
                <a:spcPts val="0"/>
              </a:spcBef>
              <a:buNone/>
              <a:defRPr b="0" i="0" sz="1050" u="none" cap="none" strike="noStrike">
                <a:solidFill>
                  <a:srgbClr val="FFFFFF"/>
                </a:solidFill>
                <a:latin typeface="Avenir"/>
                <a:ea typeface="Avenir"/>
                <a:cs typeface="Avenir"/>
                <a:sym typeface="Avenir"/>
              </a:defRPr>
            </a:lvl8pPr>
            <a:lvl9pPr indent="0" lvl="8" marL="0" algn="r">
              <a:spcBef>
                <a:spcPts val="0"/>
              </a:spcBef>
              <a:buNone/>
              <a:defRPr b="0" i="0" sz="1050" u="none" cap="none"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16"/>
          <p:cNvSpPr txBox="1"/>
          <p:nvPr>
            <p:ph type="title"/>
          </p:nvPr>
        </p:nvSpPr>
        <p:spPr>
          <a:xfrm>
            <a:off x="649224" y="365124"/>
            <a:ext cx="10552176" cy="149961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6"/>
          <p:cNvSpPr txBox="1"/>
          <p:nvPr>
            <p:ph idx="1" type="body"/>
          </p:nvPr>
        </p:nvSpPr>
        <p:spPr>
          <a:xfrm rot="5400000">
            <a:off x="3826764" y="-1193292"/>
            <a:ext cx="4197096" cy="10552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16"/>
          <p:cNvSpPr txBox="1"/>
          <p:nvPr>
            <p:ph idx="10" type="dt"/>
          </p:nvPr>
        </p:nvSpPr>
        <p:spPr>
          <a:xfrm>
            <a:off x="7013448" y="6355080"/>
            <a:ext cx="435254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1" type="ftr"/>
          </p:nvPr>
        </p:nvSpPr>
        <p:spPr>
          <a:xfrm>
            <a:off x="201168" y="6356350"/>
            <a:ext cx="483717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6"/>
          <p:cNvSpPr txBox="1"/>
          <p:nvPr>
            <p:ph idx="12" type="sldNum"/>
          </p:nvPr>
        </p:nvSpPr>
        <p:spPr>
          <a:xfrm>
            <a:off x="11365992" y="6356350"/>
            <a:ext cx="63093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17"/>
          <p:cNvSpPr txBox="1"/>
          <p:nvPr>
            <p:ph type="title"/>
          </p:nvPr>
        </p:nvSpPr>
        <p:spPr>
          <a:xfrm rot="5400000">
            <a:off x="7133431" y="1956594"/>
            <a:ext cx="5811838" cy="26289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17"/>
          <p:cNvSpPr txBox="1"/>
          <p:nvPr>
            <p:ph idx="10" type="dt"/>
          </p:nvPr>
        </p:nvSpPr>
        <p:spPr>
          <a:xfrm>
            <a:off x="7013448" y="6355080"/>
            <a:ext cx="435254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1" type="ftr"/>
          </p:nvPr>
        </p:nvSpPr>
        <p:spPr>
          <a:xfrm>
            <a:off x="201168" y="6356350"/>
            <a:ext cx="483717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7"/>
          <p:cNvSpPr txBox="1"/>
          <p:nvPr>
            <p:ph idx="12" type="sldNum"/>
          </p:nvPr>
        </p:nvSpPr>
        <p:spPr>
          <a:xfrm>
            <a:off x="11365992" y="6356350"/>
            <a:ext cx="63093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8"/>
          <p:cNvSpPr txBox="1"/>
          <p:nvPr>
            <p:ph type="title"/>
          </p:nvPr>
        </p:nvSpPr>
        <p:spPr>
          <a:xfrm>
            <a:off x="649224" y="365124"/>
            <a:ext cx="10552176" cy="149961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8"/>
          <p:cNvSpPr txBox="1"/>
          <p:nvPr>
            <p:ph idx="1" type="body"/>
          </p:nvPr>
        </p:nvSpPr>
        <p:spPr>
          <a:xfrm>
            <a:off x="649224" y="1984248"/>
            <a:ext cx="10552176" cy="419709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8"/>
          <p:cNvSpPr txBox="1"/>
          <p:nvPr>
            <p:ph idx="10" type="dt"/>
          </p:nvPr>
        </p:nvSpPr>
        <p:spPr>
          <a:xfrm>
            <a:off x="7013448" y="6355080"/>
            <a:ext cx="435254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8"/>
          <p:cNvSpPr txBox="1"/>
          <p:nvPr>
            <p:ph idx="11" type="ftr"/>
          </p:nvPr>
        </p:nvSpPr>
        <p:spPr>
          <a:xfrm>
            <a:off x="201168" y="6356350"/>
            <a:ext cx="483717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8"/>
          <p:cNvSpPr txBox="1"/>
          <p:nvPr>
            <p:ph idx="12" type="sldNum"/>
          </p:nvPr>
        </p:nvSpPr>
        <p:spPr>
          <a:xfrm>
            <a:off x="11365992" y="6356350"/>
            <a:ext cx="63093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9"/>
          <p:cNvSpPr txBox="1"/>
          <p:nvPr>
            <p:ph type="title"/>
          </p:nvPr>
        </p:nvSpPr>
        <p:spPr>
          <a:xfrm>
            <a:off x="649224" y="1709738"/>
            <a:ext cx="10552176"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6000"/>
              <a:buFont typeface="Avenir"/>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9"/>
          <p:cNvSpPr txBox="1"/>
          <p:nvPr>
            <p:ph idx="1" type="body"/>
          </p:nvPr>
        </p:nvSpPr>
        <p:spPr>
          <a:xfrm>
            <a:off x="649224" y="4589463"/>
            <a:ext cx="10552176"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sz="2400">
                <a:solidFill>
                  <a:schemeClr val="dk1"/>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7" name="Google Shape;27;p9"/>
          <p:cNvSpPr txBox="1"/>
          <p:nvPr>
            <p:ph idx="10" type="dt"/>
          </p:nvPr>
        </p:nvSpPr>
        <p:spPr>
          <a:xfrm>
            <a:off x="7013448" y="6355080"/>
            <a:ext cx="435254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9"/>
          <p:cNvSpPr txBox="1"/>
          <p:nvPr>
            <p:ph idx="11" type="ftr"/>
          </p:nvPr>
        </p:nvSpPr>
        <p:spPr>
          <a:xfrm>
            <a:off x="201168" y="6356350"/>
            <a:ext cx="483717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9"/>
          <p:cNvSpPr txBox="1"/>
          <p:nvPr>
            <p:ph idx="12" type="sldNum"/>
          </p:nvPr>
        </p:nvSpPr>
        <p:spPr>
          <a:xfrm>
            <a:off x="11365992" y="6356350"/>
            <a:ext cx="63093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10"/>
          <p:cNvSpPr txBox="1"/>
          <p:nvPr>
            <p:ph type="title"/>
          </p:nvPr>
        </p:nvSpPr>
        <p:spPr>
          <a:xfrm>
            <a:off x="649224" y="365124"/>
            <a:ext cx="10552176" cy="149961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0"/>
          <p:cNvSpPr txBox="1"/>
          <p:nvPr>
            <p:ph idx="1" type="body"/>
          </p:nvPr>
        </p:nvSpPr>
        <p:spPr>
          <a:xfrm>
            <a:off x="649224" y="2029968"/>
            <a:ext cx="5120640" cy="4142232"/>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0"/>
          <p:cNvSpPr txBox="1"/>
          <p:nvPr>
            <p:ph idx="2" type="body"/>
          </p:nvPr>
        </p:nvSpPr>
        <p:spPr>
          <a:xfrm>
            <a:off x="6126480" y="2029968"/>
            <a:ext cx="5074920" cy="4142232"/>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0"/>
          <p:cNvSpPr txBox="1"/>
          <p:nvPr>
            <p:ph idx="10" type="dt"/>
          </p:nvPr>
        </p:nvSpPr>
        <p:spPr>
          <a:xfrm>
            <a:off x="7013448" y="6355080"/>
            <a:ext cx="435254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0"/>
          <p:cNvSpPr txBox="1"/>
          <p:nvPr>
            <p:ph idx="11" type="ftr"/>
          </p:nvPr>
        </p:nvSpPr>
        <p:spPr>
          <a:xfrm>
            <a:off x="201168" y="6356350"/>
            <a:ext cx="483717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0"/>
          <p:cNvSpPr txBox="1"/>
          <p:nvPr>
            <p:ph idx="12" type="sldNum"/>
          </p:nvPr>
        </p:nvSpPr>
        <p:spPr>
          <a:xfrm>
            <a:off x="11365992" y="6356350"/>
            <a:ext cx="63093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 name="Shape 37"/>
        <p:cNvGrpSpPr/>
        <p:nvPr/>
      </p:nvGrpSpPr>
      <p:grpSpPr>
        <a:xfrm>
          <a:off x="0" y="0"/>
          <a:ext cx="0" cy="0"/>
          <a:chOff x="0" y="0"/>
          <a:chExt cx="0" cy="0"/>
        </a:xfrm>
      </p:grpSpPr>
      <p:sp>
        <p:nvSpPr>
          <p:cNvPr id="38" name="Google Shape;38;p11"/>
          <p:cNvSpPr txBox="1"/>
          <p:nvPr>
            <p:ph type="title"/>
          </p:nvPr>
        </p:nvSpPr>
        <p:spPr>
          <a:xfrm>
            <a:off x="649224" y="365125"/>
            <a:ext cx="10552176"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1"/>
          <p:cNvSpPr txBox="1"/>
          <p:nvPr>
            <p:ph idx="1" type="body"/>
          </p:nvPr>
        </p:nvSpPr>
        <p:spPr>
          <a:xfrm>
            <a:off x="649224" y="1681163"/>
            <a:ext cx="51206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b="1" sz="2400"/>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0" name="Google Shape;40;p11"/>
          <p:cNvSpPr txBox="1"/>
          <p:nvPr>
            <p:ph idx="2" type="body"/>
          </p:nvPr>
        </p:nvSpPr>
        <p:spPr>
          <a:xfrm>
            <a:off x="649224" y="2505075"/>
            <a:ext cx="51206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1"/>
          <p:cNvSpPr txBox="1"/>
          <p:nvPr>
            <p:ph idx="3" type="body"/>
          </p:nvPr>
        </p:nvSpPr>
        <p:spPr>
          <a:xfrm>
            <a:off x="6126480" y="1681163"/>
            <a:ext cx="507492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b="1" sz="2400"/>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11"/>
          <p:cNvSpPr txBox="1"/>
          <p:nvPr>
            <p:ph idx="4" type="body"/>
          </p:nvPr>
        </p:nvSpPr>
        <p:spPr>
          <a:xfrm>
            <a:off x="6126480" y="2505075"/>
            <a:ext cx="507492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1"/>
          <p:cNvSpPr txBox="1"/>
          <p:nvPr>
            <p:ph idx="10" type="dt"/>
          </p:nvPr>
        </p:nvSpPr>
        <p:spPr>
          <a:xfrm>
            <a:off x="7013448" y="6355080"/>
            <a:ext cx="435254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idx="11" type="ftr"/>
          </p:nvPr>
        </p:nvSpPr>
        <p:spPr>
          <a:xfrm>
            <a:off x="201168" y="6356350"/>
            <a:ext cx="483717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1"/>
          <p:cNvSpPr txBox="1"/>
          <p:nvPr>
            <p:ph idx="12" type="sldNum"/>
          </p:nvPr>
        </p:nvSpPr>
        <p:spPr>
          <a:xfrm>
            <a:off x="11365992" y="6356350"/>
            <a:ext cx="63093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12"/>
          <p:cNvSpPr txBox="1"/>
          <p:nvPr>
            <p:ph type="title"/>
          </p:nvPr>
        </p:nvSpPr>
        <p:spPr>
          <a:xfrm>
            <a:off x="649224" y="365124"/>
            <a:ext cx="10552176" cy="149961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2"/>
          <p:cNvSpPr txBox="1"/>
          <p:nvPr>
            <p:ph idx="10" type="dt"/>
          </p:nvPr>
        </p:nvSpPr>
        <p:spPr>
          <a:xfrm>
            <a:off x="7013448" y="6355080"/>
            <a:ext cx="435254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2"/>
          <p:cNvSpPr txBox="1"/>
          <p:nvPr>
            <p:ph idx="11" type="ftr"/>
          </p:nvPr>
        </p:nvSpPr>
        <p:spPr>
          <a:xfrm>
            <a:off x="201168" y="6356350"/>
            <a:ext cx="483717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2"/>
          <p:cNvSpPr txBox="1"/>
          <p:nvPr>
            <p:ph idx="12" type="sldNum"/>
          </p:nvPr>
        </p:nvSpPr>
        <p:spPr>
          <a:xfrm>
            <a:off x="11365992" y="6356350"/>
            <a:ext cx="63093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3"/>
          <p:cNvSpPr txBox="1"/>
          <p:nvPr>
            <p:ph idx="10" type="dt"/>
          </p:nvPr>
        </p:nvSpPr>
        <p:spPr>
          <a:xfrm>
            <a:off x="7013448" y="6355080"/>
            <a:ext cx="435254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1" type="ftr"/>
          </p:nvPr>
        </p:nvSpPr>
        <p:spPr>
          <a:xfrm>
            <a:off x="201168" y="6356350"/>
            <a:ext cx="483717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3"/>
          <p:cNvSpPr txBox="1"/>
          <p:nvPr>
            <p:ph idx="12" type="sldNum"/>
          </p:nvPr>
        </p:nvSpPr>
        <p:spPr>
          <a:xfrm>
            <a:off x="11365992" y="6356350"/>
            <a:ext cx="63093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14"/>
          <p:cNvSpPr txBox="1"/>
          <p:nvPr>
            <p:ph type="title"/>
          </p:nvPr>
        </p:nvSpPr>
        <p:spPr>
          <a:xfrm>
            <a:off x="649224" y="457200"/>
            <a:ext cx="4123944"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200"/>
              <a:buFont typeface="Avenir"/>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110000"/>
              </a:lnSpc>
              <a:spcBef>
                <a:spcPts val="1000"/>
              </a:spcBef>
              <a:spcAft>
                <a:spcPts val="0"/>
              </a:spcAft>
              <a:buClr>
                <a:schemeClr val="dk1"/>
              </a:buClr>
              <a:buSzPts val="3200"/>
              <a:buChar char="•"/>
              <a:defRPr sz="3200"/>
            </a:lvl1pPr>
            <a:lvl2pPr indent="-406400" lvl="1" marL="914400" algn="l">
              <a:lnSpc>
                <a:spcPct val="110000"/>
              </a:lnSpc>
              <a:spcBef>
                <a:spcPts val="500"/>
              </a:spcBef>
              <a:spcAft>
                <a:spcPts val="0"/>
              </a:spcAft>
              <a:buClr>
                <a:schemeClr val="dk1"/>
              </a:buClr>
              <a:buSzPts val="2800"/>
              <a:buChar char="•"/>
              <a:defRPr sz="2800"/>
            </a:lvl2pPr>
            <a:lvl3pPr indent="-381000" lvl="2" marL="1371600" algn="l">
              <a:lnSpc>
                <a:spcPct val="110000"/>
              </a:lnSpc>
              <a:spcBef>
                <a:spcPts val="500"/>
              </a:spcBef>
              <a:spcAft>
                <a:spcPts val="0"/>
              </a:spcAft>
              <a:buClr>
                <a:schemeClr val="dk1"/>
              </a:buClr>
              <a:buSzPts val="2400"/>
              <a:buChar char="•"/>
              <a:defRPr sz="2400"/>
            </a:lvl3pPr>
            <a:lvl4pPr indent="-355600" lvl="3" marL="1828800" algn="l">
              <a:lnSpc>
                <a:spcPct val="110000"/>
              </a:lnSpc>
              <a:spcBef>
                <a:spcPts val="500"/>
              </a:spcBef>
              <a:spcAft>
                <a:spcPts val="0"/>
              </a:spcAft>
              <a:buClr>
                <a:schemeClr val="dk1"/>
              </a:buClr>
              <a:buSzPts val="2000"/>
              <a:buChar char="•"/>
              <a:defRPr sz="2000"/>
            </a:lvl4pPr>
            <a:lvl5pPr indent="-355600" lvl="4" marL="2286000" algn="l">
              <a:lnSpc>
                <a:spcPct val="11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8" name="Google Shape;58;p14"/>
          <p:cNvSpPr txBox="1"/>
          <p:nvPr>
            <p:ph idx="2" type="body"/>
          </p:nvPr>
        </p:nvSpPr>
        <p:spPr>
          <a:xfrm>
            <a:off x="649224" y="2057400"/>
            <a:ext cx="4123944"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600"/>
              <a:buNone/>
              <a:defRPr sz="16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9" name="Google Shape;59;p14"/>
          <p:cNvSpPr txBox="1"/>
          <p:nvPr>
            <p:ph idx="10" type="dt"/>
          </p:nvPr>
        </p:nvSpPr>
        <p:spPr>
          <a:xfrm>
            <a:off x="7013448" y="6355080"/>
            <a:ext cx="435254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1" type="ftr"/>
          </p:nvPr>
        </p:nvSpPr>
        <p:spPr>
          <a:xfrm>
            <a:off x="201168" y="6356350"/>
            <a:ext cx="483717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2" type="sldNum"/>
          </p:nvPr>
        </p:nvSpPr>
        <p:spPr>
          <a:xfrm>
            <a:off x="11365992" y="6356350"/>
            <a:ext cx="63093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15"/>
          <p:cNvSpPr txBox="1"/>
          <p:nvPr>
            <p:ph type="title"/>
          </p:nvPr>
        </p:nvSpPr>
        <p:spPr>
          <a:xfrm>
            <a:off x="649224" y="457200"/>
            <a:ext cx="4123944"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200"/>
              <a:buFont typeface="Avenir"/>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5"/>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110000"/>
              </a:lnSpc>
              <a:spcBef>
                <a:spcPts val="1000"/>
              </a:spcBef>
              <a:spcAft>
                <a:spcPts val="0"/>
              </a:spcAft>
              <a:buClr>
                <a:schemeClr val="dk1"/>
              </a:buClr>
              <a:buSzPts val="3200"/>
              <a:buFont typeface="Arial"/>
              <a:buNone/>
              <a:defRPr b="0" i="0" sz="3200" u="none" cap="none" strike="noStrike">
                <a:solidFill>
                  <a:schemeClr val="dk1"/>
                </a:solidFill>
                <a:latin typeface="Avenir"/>
                <a:ea typeface="Avenir"/>
                <a:cs typeface="Avenir"/>
                <a:sym typeface="Avenir"/>
              </a:defRPr>
            </a:lvl1pPr>
            <a:lvl2pPr lvl="1" marR="0" rtl="0" algn="l">
              <a:lnSpc>
                <a:spcPct val="110000"/>
              </a:lnSpc>
              <a:spcBef>
                <a:spcPts val="500"/>
              </a:spcBef>
              <a:spcAft>
                <a:spcPts val="0"/>
              </a:spcAft>
              <a:buClr>
                <a:schemeClr val="dk1"/>
              </a:buClr>
              <a:buSzPts val="2800"/>
              <a:buFont typeface="Arial"/>
              <a:buNone/>
              <a:defRPr b="0" i="0" sz="2800" u="none" cap="none" strike="noStrike">
                <a:solidFill>
                  <a:schemeClr val="dk1"/>
                </a:solidFill>
                <a:latin typeface="Avenir"/>
                <a:ea typeface="Avenir"/>
                <a:cs typeface="Avenir"/>
                <a:sym typeface="Avenir"/>
              </a:defRPr>
            </a:lvl2pPr>
            <a:lvl3pPr lvl="2" marR="0" rtl="0" algn="l">
              <a:lnSpc>
                <a:spcPct val="110000"/>
              </a:lnSpc>
              <a:spcBef>
                <a:spcPts val="500"/>
              </a:spcBef>
              <a:spcAft>
                <a:spcPts val="0"/>
              </a:spcAft>
              <a:buClr>
                <a:schemeClr val="dk1"/>
              </a:buClr>
              <a:buSzPts val="2400"/>
              <a:buFont typeface="Arial"/>
              <a:buNone/>
              <a:defRPr b="0" i="0" sz="2400" u="none" cap="none" strike="noStrike">
                <a:solidFill>
                  <a:schemeClr val="dk1"/>
                </a:solidFill>
                <a:latin typeface="Avenir"/>
                <a:ea typeface="Avenir"/>
                <a:cs typeface="Avenir"/>
                <a:sym typeface="Avenir"/>
              </a:defRPr>
            </a:lvl3pPr>
            <a:lvl4pPr lvl="3" marR="0" rtl="0" algn="l">
              <a:lnSpc>
                <a:spcPct val="11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4pPr>
            <a:lvl5pPr lvl="4" marR="0" rtl="0" algn="l">
              <a:lnSpc>
                <a:spcPct val="11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9pPr>
          </a:lstStyle>
          <a:p/>
        </p:txBody>
      </p:sp>
      <p:sp>
        <p:nvSpPr>
          <p:cNvPr id="65" name="Google Shape;65;p15"/>
          <p:cNvSpPr txBox="1"/>
          <p:nvPr>
            <p:ph idx="1" type="body"/>
          </p:nvPr>
        </p:nvSpPr>
        <p:spPr>
          <a:xfrm>
            <a:off x="649224" y="2057400"/>
            <a:ext cx="4123944"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600"/>
              <a:buNone/>
              <a:defRPr sz="16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15"/>
          <p:cNvSpPr txBox="1"/>
          <p:nvPr>
            <p:ph idx="10" type="dt"/>
          </p:nvPr>
        </p:nvSpPr>
        <p:spPr>
          <a:xfrm>
            <a:off x="7013448" y="6355080"/>
            <a:ext cx="435254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1" type="ftr"/>
          </p:nvPr>
        </p:nvSpPr>
        <p:spPr>
          <a:xfrm>
            <a:off x="201168" y="6356350"/>
            <a:ext cx="483717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5"/>
          <p:cNvSpPr txBox="1"/>
          <p:nvPr>
            <p:ph idx="12" type="sldNum"/>
          </p:nvPr>
        </p:nvSpPr>
        <p:spPr>
          <a:xfrm>
            <a:off x="11365992" y="6356350"/>
            <a:ext cx="63093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649224" y="365124"/>
            <a:ext cx="10552176" cy="1499616"/>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accent1"/>
              </a:buClr>
              <a:buSzPts val="4800"/>
              <a:buFont typeface="Avenir"/>
              <a:buNone/>
              <a:defRPr b="1" i="0" sz="4800" u="none" cap="none" strike="noStrike">
                <a:solidFill>
                  <a:schemeClr val="accent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6"/>
          <p:cNvSpPr txBox="1"/>
          <p:nvPr>
            <p:ph idx="1" type="body"/>
          </p:nvPr>
        </p:nvSpPr>
        <p:spPr>
          <a:xfrm>
            <a:off x="649224" y="1984248"/>
            <a:ext cx="10552176" cy="4197096"/>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10000"/>
              </a:lnSpc>
              <a:spcBef>
                <a:spcPts val="1000"/>
              </a:spcBef>
              <a:spcAft>
                <a:spcPts val="0"/>
              </a:spcAft>
              <a:buClr>
                <a:schemeClr val="dk1"/>
              </a:buClr>
              <a:buSzPts val="2400"/>
              <a:buFont typeface="Arial"/>
              <a:buChar char="•"/>
              <a:defRPr b="0" i="0" sz="2400" u="none" cap="none" strike="noStrike">
                <a:solidFill>
                  <a:schemeClr val="dk1"/>
                </a:solidFill>
                <a:latin typeface="Avenir"/>
                <a:ea typeface="Avenir"/>
                <a:cs typeface="Avenir"/>
                <a:sym typeface="Avenir"/>
              </a:defRPr>
            </a:lvl1pPr>
            <a:lvl2pPr indent="-355600" lvl="1" marL="914400" marR="0" rtl="0" algn="l">
              <a:lnSpc>
                <a:spcPct val="110000"/>
              </a:lnSpc>
              <a:spcBef>
                <a:spcPts val="500"/>
              </a:spcBef>
              <a:spcAft>
                <a:spcPts val="0"/>
              </a:spcAft>
              <a:buClr>
                <a:schemeClr val="dk1"/>
              </a:buClr>
              <a:buSzPts val="2000"/>
              <a:buFont typeface="Arial"/>
              <a:buChar char="•"/>
              <a:defRPr b="0" i="0" sz="2000" u="none" cap="none" strike="noStrike">
                <a:solidFill>
                  <a:schemeClr val="dk1"/>
                </a:solidFill>
                <a:latin typeface="Avenir"/>
                <a:ea typeface="Avenir"/>
                <a:cs typeface="Avenir"/>
                <a:sym typeface="Avenir"/>
              </a:defRPr>
            </a:lvl2pPr>
            <a:lvl3pPr indent="-342900" lvl="2" marL="1371600" marR="0" rtl="0" algn="l">
              <a:lnSpc>
                <a:spcPct val="11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3pPr>
            <a:lvl4pPr indent="-330200" lvl="3" marL="1828800" marR="0" rtl="0" algn="l">
              <a:lnSpc>
                <a:spcPct val="110000"/>
              </a:lnSpc>
              <a:spcBef>
                <a:spcPts val="500"/>
              </a:spcBef>
              <a:spcAft>
                <a:spcPts val="0"/>
              </a:spcAft>
              <a:buClr>
                <a:schemeClr val="dk1"/>
              </a:buClr>
              <a:buSzPts val="1600"/>
              <a:buFont typeface="Arial"/>
              <a:buChar char="•"/>
              <a:defRPr b="0" i="0" sz="1600" u="none" cap="none" strike="noStrike">
                <a:solidFill>
                  <a:schemeClr val="dk1"/>
                </a:solidFill>
                <a:latin typeface="Avenir"/>
                <a:ea typeface="Avenir"/>
                <a:cs typeface="Avenir"/>
                <a:sym typeface="Avenir"/>
              </a:defRPr>
            </a:lvl4pPr>
            <a:lvl5pPr indent="-330200" lvl="4" marL="2286000" marR="0" rtl="0" algn="l">
              <a:lnSpc>
                <a:spcPct val="110000"/>
              </a:lnSpc>
              <a:spcBef>
                <a:spcPts val="500"/>
              </a:spcBef>
              <a:spcAft>
                <a:spcPts val="0"/>
              </a:spcAft>
              <a:buClr>
                <a:schemeClr val="dk1"/>
              </a:buClr>
              <a:buSzPts val="1600"/>
              <a:buFont typeface="Arial"/>
              <a:buChar char="•"/>
              <a:defRPr b="0" i="0" sz="16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8" name="Google Shape;8;p6"/>
          <p:cNvSpPr txBox="1"/>
          <p:nvPr>
            <p:ph idx="10" type="dt"/>
          </p:nvPr>
        </p:nvSpPr>
        <p:spPr>
          <a:xfrm>
            <a:off x="7013448" y="6355080"/>
            <a:ext cx="4352544"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9" name="Google Shape;9;p6"/>
          <p:cNvSpPr txBox="1"/>
          <p:nvPr>
            <p:ph idx="11" type="ftr"/>
          </p:nvPr>
        </p:nvSpPr>
        <p:spPr>
          <a:xfrm>
            <a:off x="201168" y="6356350"/>
            <a:ext cx="4837176"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0" name="Google Shape;10;p6"/>
          <p:cNvSpPr txBox="1"/>
          <p:nvPr>
            <p:ph idx="12" type="sldNum"/>
          </p:nvPr>
        </p:nvSpPr>
        <p:spPr>
          <a:xfrm>
            <a:off x="11365992" y="6356350"/>
            <a:ext cx="630936"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dk1"/>
                </a:solidFill>
                <a:latin typeface="Avenir"/>
                <a:ea typeface="Avenir"/>
                <a:cs typeface="Avenir"/>
                <a:sym typeface="Avenir"/>
              </a:defRPr>
            </a:lvl1pPr>
            <a:lvl2pPr indent="0" lvl="1" marL="0" marR="0" rtl="0" algn="r">
              <a:spcBef>
                <a:spcPts val="0"/>
              </a:spcBef>
              <a:buNone/>
              <a:defRPr b="0" i="0" sz="1050" u="none" cap="none" strike="noStrike">
                <a:solidFill>
                  <a:schemeClr val="dk1"/>
                </a:solidFill>
                <a:latin typeface="Avenir"/>
                <a:ea typeface="Avenir"/>
                <a:cs typeface="Avenir"/>
                <a:sym typeface="Avenir"/>
              </a:defRPr>
            </a:lvl2pPr>
            <a:lvl3pPr indent="0" lvl="2" marL="0" marR="0" rtl="0" algn="r">
              <a:spcBef>
                <a:spcPts val="0"/>
              </a:spcBef>
              <a:buNone/>
              <a:defRPr b="0" i="0" sz="1050" u="none" cap="none" strike="noStrike">
                <a:solidFill>
                  <a:schemeClr val="dk1"/>
                </a:solidFill>
                <a:latin typeface="Avenir"/>
                <a:ea typeface="Avenir"/>
                <a:cs typeface="Avenir"/>
                <a:sym typeface="Avenir"/>
              </a:defRPr>
            </a:lvl3pPr>
            <a:lvl4pPr indent="0" lvl="3" marL="0" marR="0" rtl="0" algn="r">
              <a:spcBef>
                <a:spcPts val="0"/>
              </a:spcBef>
              <a:buNone/>
              <a:defRPr b="0" i="0" sz="1050" u="none" cap="none" strike="noStrike">
                <a:solidFill>
                  <a:schemeClr val="dk1"/>
                </a:solidFill>
                <a:latin typeface="Avenir"/>
                <a:ea typeface="Avenir"/>
                <a:cs typeface="Avenir"/>
                <a:sym typeface="Avenir"/>
              </a:defRPr>
            </a:lvl4pPr>
            <a:lvl5pPr indent="0" lvl="4" marL="0" marR="0" rtl="0" algn="r">
              <a:spcBef>
                <a:spcPts val="0"/>
              </a:spcBef>
              <a:buNone/>
              <a:defRPr b="0" i="0" sz="1050" u="none" cap="none" strike="noStrike">
                <a:solidFill>
                  <a:schemeClr val="dk1"/>
                </a:solidFill>
                <a:latin typeface="Avenir"/>
                <a:ea typeface="Avenir"/>
                <a:cs typeface="Avenir"/>
                <a:sym typeface="Avenir"/>
              </a:defRPr>
            </a:lvl5pPr>
            <a:lvl6pPr indent="0" lvl="5" marL="0" marR="0" rtl="0" algn="r">
              <a:spcBef>
                <a:spcPts val="0"/>
              </a:spcBef>
              <a:buNone/>
              <a:defRPr b="0" i="0" sz="1050" u="none" cap="none" strike="noStrike">
                <a:solidFill>
                  <a:schemeClr val="dk1"/>
                </a:solidFill>
                <a:latin typeface="Avenir"/>
                <a:ea typeface="Avenir"/>
                <a:cs typeface="Avenir"/>
                <a:sym typeface="Avenir"/>
              </a:defRPr>
            </a:lvl6pPr>
            <a:lvl7pPr indent="0" lvl="6" marL="0" marR="0" rtl="0" algn="r">
              <a:spcBef>
                <a:spcPts val="0"/>
              </a:spcBef>
              <a:buNone/>
              <a:defRPr b="0" i="0" sz="1050" u="none" cap="none" strike="noStrike">
                <a:solidFill>
                  <a:schemeClr val="dk1"/>
                </a:solidFill>
                <a:latin typeface="Avenir"/>
                <a:ea typeface="Avenir"/>
                <a:cs typeface="Avenir"/>
                <a:sym typeface="Avenir"/>
              </a:defRPr>
            </a:lvl7pPr>
            <a:lvl8pPr indent="0" lvl="7" marL="0" marR="0" rtl="0" algn="r">
              <a:spcBef>
                <a:spcPts val="0"/>
              </a:spcBef>
              <a:buNone/>
              <a:defRPr b="0" i="0" sz="1050" u="none" cap="none" strike="noStrike">
                <a:solidFill>
                  <a:schemeClr val="dk1"/>
                </a:solidFill>
                <a:latin typeface="Avenir"/>
                <a:ea typeface="Avenir"/>
                <a:cs typeface="Avenir"/>
                <a:sym typeface="Avenir"/>
              </a:defRPr>
            </a:lvl8pPr>
            <a:lvl9pPr indent="0" lvl="8" marL="0" marR="0" rtl="0" algn="r">
              <a:spcBef>
                <a:spcPts val="0"/>
              </a:spcBef>
              <a:buNone/>
              <a:defRPr b="0" i="0" sz="1050" u="none" cap="none" strike="noStrike">
                <a:solidFill>
                  <a:schemeClr val="dk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pic>
        <p:nvPicPr>
          <p:cNvPr id="86" name="Google Shape;86;p1"/>
          <p:cNvPicPr preferRelativeResize="0"/>
          <p:nvPr/>
        </p:nvPicPr>
        <p:blipFill rotWithShape="1">
          <a:blip r:embed="rId3">
            <a:alphaModFix/>
          </a:blip>
          <a:srcRect b="2721" l="0" r="0" t="13010"/>
          <a:stretch/>
        </p:blipFill>
        <p:spPr>
          <a:xfrm>
            <a:off x="20" y="10"/>
            <a:ext cx="12191980" cy="6857989"/>
          </a:xfrm>
          <a:prstGeom prst="rect">
            <a:avLst/>
          </a:prstGeom>
          <a:noFill/>
          <a:ln>
            <a:noFill/>
          </a:ln>
        </p:spPr>
      </p:pic>
      <p:sp>
        <p:nvSpPr>
          <p:cNvPr id="87" name="Google Shape;87;p1"/>
          <p:cNvSpPr/>
          <p:nvPr/>
        </p:nvSpPr>
        <p:spPr>
          <a:xfrm rot="10800000">
            <a:off x="3241963" y="0"/>
            <a:ext cx="8950035" cy="6858000"/>
          </a:xfrm>
          <a:prstGeom prst="rect">
            <a:avLst/>
          </a:prstGeom>
          <a:gradFill>
            <a:gsLst>
              <a:gs pos="0">
                <a:srgbClr val="000000">
                  <a:alpha val="0"/>
                </a:srgbClr>
              </a:gs>
              <a:gs pos="33000">
                <a:srgbClr val="000000">
                  <a:alpha val="20000"/>
                </a:srgbClr>
              </a:gs>
              <a:gs pos="77000">
                <a:srgbClr val="000000">
                  <a:alpha val="29803"/>
                </a:srgbClr>
              </a:gs>
              <a:gs pos="100000">
                <a:srgbClr val="000000">
                  <a:alpha val="29803"/>
                </a:srgbClr>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88" name="Google Shape;88;p1"/>
          <p:cNvSpPr txBox="1"/>
          <p:nvPr>
            <p:ph type="ctrTitle"/>
          </p:nvPr>
        </p:nvSpPr>
        <p:spPr>
          <a:xfrm>
            <a:off x="2019300" y="753034"/>
            <a:ext cx="9549300" cy="41307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FFFFFF"/>
              </a:buClr>
              <a:buSzPts val="8800"/>
              <a:buFont typeface="Avenir"/>
              <a:buNone/>
            </a:pPr>
            <a:r>
              <a:rPr lang="es-MX"/>
              <a:t>Meta análisis</a:t>
            </a:r>
            <a:endParaRPr/>
          </a:p>
          <a:p>
            <a:pPr indent="0" lvl="0" marL="0" rtl="0" algn="r">
              <a:lnSpc>
                <a:spcPct val="90000"/>
              </a:lnSpc>
              <a:spcBef>
                <a:spcPts val="0"/>
              </a:spcBef>
              <a:spcAft>
                <a:spcPts val="0"/>
              </a:spcAft>
              <a:buClr>
                <a:srgbClr val="FFFFFF"/>
              </a:buClr>
              <a:buSzPts val="8800"/>
              <a:buFont typeface="Avenir"/>
              <a:buNone/>
            </a:pPr>
            <a:r>
              <a:rPr lang="es-MX"/>
              <a:t>de mosquitos </a:t>
            </a:r>
            <a:endParaRPr/>
          </a:p>
        </p:txBody>
      </p:sp>
      <p:sp>
        <p:nvSpPr>
          <p:cNvPr id="89" name="Google Shape;89;p1"/>
          <p:cNvSpPr txBox="1"/>
          <p:nvPr>
            <p:ph idx="1" type="subTitle"/>
          </p:nvPr>
        </p:nvSpPr>
        <p:spPr>
          <a:xfrm>
            <a:off x="3906982" y="4883727"/>
            <a:ext cx="7661563" cy="1149928"/>
          </a:xfrm>
          <a:prstGeom prst="rect">
            <a:avLst/>
          </a:prstGeom>
          <a:noFill/>
          <a:ln>
            <a:noFill/>
          </a:ln>
        </p:spPr>
        <p:txBody>
          <a:bodyPr anchorCtr="0" anchor="b" bIns="45700" lIns="91425" spcFirstLastPara="1" rIns="91425" wrap="square" tIns="45700">
            <a:normAutofit/>
          </a:bodyPr>
          <a:lstStyle/>
          <a:p>
            <a:pPr indent="0" lvl="0" marL="0" rtl="0" algn="r">
              <a:lnSpc>
                <a:spcPct val="100000"/>
              </a:lnSpc>
              <a:spcBef>
                <a:spcPts val="0"/>
              </a:spcBef>
              <a:spcAft>
                <a:spcPts val="0"/>
              </a:spcAft>
              <a:buClr>
                <a:srgbClr val="FFFFFF"/>
              </a:buClr>
              <a:buSzPts val="2800"/>
              <a:buNone/>
            </a:pPr>
            <a:r>
              <a:rPr lang="es-MX"/>
              <a:t>y algo más...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9c716ba93b_0_0"/>
          <p:cNvSpPr txBox="1"/>
          <p:nvPr>
            <p:ph type="title"/>
          </p:nvPr>
        </p:nvSpPr>
        <p:spPr>
          <a:xfrm>
            <a:off x="649224" y="365124"/>
            <a:ext cx="10552200" cy="1499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MX"/>
              <a:t>Keyword combinations </a:t>
            </a:r>
            <a:r>
              <a:rPr lang="es-MX"/>
              <a:t> (Sep-2020)</a:t>
            </a:r>
            <a:endParaRPr/>
          </a:p>
        </p:txBody>
      </p:sp>
      <p:sp>
        <p:nvSpPr>
          <p:cNvPr id="144" name="Google Shape;144;g9c716ba93b_0_0"/>
          <p:cNvSpPr txBox="1"/>
          <p:nvPr>
            <p:ph idx="1" type="body"/>
          </p:nvPr>
        </p:nvSpPr>
        <p:spPr>
          <a:xfrm>
            <a:off x="649224" y="1984248"/>
            <a:ext cx="10552200" cy="41970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s-MX" sz="1100">
                <a:highlight>
                  <a:srgbClr val="FFFFFF"/>
                </a:highlight>
                <a:latin typeface="Arial"/>
                <a:ea typeface="Arial"/>
                <a:cs typeface="Arial"/>
                <a:sym typeface="Arial"/>
              </a:rPr>
              <a:t>“mosquitoes” AND (“blood meal sources” OR “blood feeding patterns”) AND “landscape” AND (“feeding source” OR “feeding pattern”)</a:t>
            </a:r>
            <a:r>
              <a:rPr lang="es-MX" sz="1100">
                <a:latin typeface="Arial"/>
                <a:ea typeface="Arial"/>
                <a:cs typeface="Arial"/>
                <a:sym typeface="Arial"/>
              </a:rPr>
              <a:t> – 0 WoS results, 3 Scopus results, 108 Google Scholar results</a:t>
            </a:r>
            <a:endParaRPr sz="1100">
              <a:latin typeface="Arial"/>
              <a:ea typeface="Arial"/>
              <a:cs typeface="Arial"/>
              <a:sym typeface="Arial"/>
            </a:endParaRPr>
          </a:p>
          <a:p>
            <a:pPr indent="0" lvl="0" marL="0" rtl="0" algn="l">
              <a:lnSpc>
                <a:spcPct val="115000"/>
              </a:lnSpc>
              <a:spcBef>
                <a:spcPts val="1200"/>
              </a:spcBef>
              <a:spcAft>
                <a:spcPts val="0"/>
              </a:spcAft>
              <a:buNone/>
            </a:pPr>
            <a:r>
              <a:rPr lang="es-MX" sz="700">
                <a:latin typeface="Times New Roman"/>
                <a:ea typeface="Times New Roman"/>
                <a:cs typeface="Times New Roman"/>
                <a:sym typeface="Times New Roman"/>
              </a:rPr>
              <a:t> </a:t>
            </a:r>
            <a:r>
              <a:rPr lang="es-MX" sz="1100">
                <a:latin typeface="Arial"/>
                <a:ea typeface="Arial"/>
                <a:cs typeface="Arial"/>
                <a:sym typeface="Arial"/>
              </a:rPr>
              <a:t>“mosquitoes” AND (“blood meal sources” OR “blood feeding patterns”) AND “landscape” – 3 WoS results, 5 Scopus results, 454 Google Scholar results – </a:t>
            </a:r>
            <a:r>
              <a:rPr b="1" lang="es-MX" sz="1100">
                <a:latin typeface="Arial"/>
                <a:ea typeface="Arial"/>
                <a:cs typeface="Arial"/>
                <a:sym typeface="Arial"/>
              </a:rPr>
              <a:t>most inclusive keyword combination</a:t>
            </a:r>
            <a:endParaRPr b="1" sz="1100">
              <a:latin typeface="Arial"/>
              <a:ea typeface="Arial"/>
              <a:cs typeface="Arial"/>
              <a:sym typeface="Arial"/>
            </a:endParaRPr>
          </a:p>
          <a:p>
            <a:pPr indent="0" lvl="0" marL="0" rtl="0" algn="l">
              <a:lnSpc>
                <a:spcPct val="115000"/>
              </a:lnSpc>
              <a:spcBef>
                <a:spcPts val="1200"/>
              </a:spcBef>
              <a:spcAft>
                <a:spcPts val="0"/>
              </a:spcAft>
              <a:buNone/>
            </a:pPr>
            <a:r>
              <a:rPr lang="es-MX" sz="700">
                <a:latin typeface="Times New Roman"/>
                <a:ea typeface="Times New Roman"/>
                <a:cs typeface="Times New Roman"/>
                <a:sym typeface="Times New Roman"/>
              </a:rPr>
              <a:t> </a:t>
            </a:r>
            <a:r>
              <a:rPr lang="es-MX" sz="1100">
                <a:latin typeface="Arial"/>
                <a:ea typeface="Arial"/>
                <a:cs typeface="Arial"/>
                <a:sym typeface="Arial"/>
              </a:rPr>
              <a:t>“mosquitoes” AND “blood meal sources” AND “landscape” – 1 WoS result, 2 Scopus results, 237 Google Scholar results</a:t>
            </a:r>
            <a:endParaRPr sz="11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9b2b6f60bf_0_5"/>
          <p:cNvSpPr txBox="1"/>
          <p:nvPr>
            <p:ph type="title"/>
          </p:nvPr>
        </p:nvSpPr>
        <p:spPr>
          <a:xfrm>
            <a:off x="649224" y="365124"/>
            <a:ext cx="10552200" cy="1499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MX"/>
              <a:t>Combinaciones </a:t>
            </a:r>
            <a:r>
              <a:rPr lang="es-MX"/>
              <a:t> (Sep-2020)</a:t>
            </a:r>
            <a:endParaRPr/>
          </a:p>
        </p:txBody>
      </p:sp>
      <p:sp>
        <p:nvSpPr>
          <p:cNvPr id="150" name="Google Shape;150;g9b2b6f60bf_0_5"/>
          <p:cNvSpPr txBox="1"/>
          <p:nvPr>
            <p:ph idx="1" type="body"/>
          </p:nvPr>
        </p:nvSpPr>
        <p:spPr>
          <a:xfrm>
            <a:off x="649224" y="1984248"/>
            <a:ext cx="10552200" cy="4197000"/>
          </a:xfrm>
          <a:prstGeom prst="rect">
            <a:avLst/>
          </a:prstGeom>
        </p:spPr>
        <p:txBody>
          <a:bodyPr anchorCtr="0" anchor="t" bIns="45700" lIns="91425" spcFirstLastPara="1" rIns="91425" wrap="square" tIns="45700">
            <a:noAutofit/>
          </a:bodyPr>
          <a:lstStyle/>
          <a:p>
            <a:pPr indent="-189230" lvl="0" marL="228600" rtl="0" algn="l">
              <a:lnSpc>
                <a:spcPct val="100000"/>
              </a:lnSpc>
              <a:spcBef>
                <a:spcPts val="1000"/>
              </a:spcBef>
              <a:spcAft>
                <a:spcPts val="0"/>
              </a:spcAft>
              <a:buSzPts val="1600"/>
              <a:buChar char="•"/>
            </a:pPr>
            <a:r>
              <a:rPr lang="es-MX" sz="2220"/>
              <a:t>("mosquito" OR "Culicidae") AND ("diet" OR "diet change") AND "disease" AND ("urban" OR "rural" OR "semiurban" OR "periurban") AND “host-feeding pattern” </a:t>
            </a:r>
            <a:r>
              <a:rPr b="1" lang="es-MX" sz="2220">
                <a:solidFill>
                  <a:srgbClr val="990000"/>
                </a:solidFill>
              </a:rPr>
              <a:t>2 resultados (Web of Science)</a:t>
            </a:r>
            <a:endParaRPr b="1" sz="2220">
              <a:solidFill>
                <a:srgbClr val="990000"/>
              </a:solidFill>
            </a:endParaRPr>
          </a:p>
          <a:p>
            <a:pPr indent="0" lvl="0" marL="228600" rtl="0" algn="l">
              <a:lnSpc>
                <a:spcPct val="100000"/>
              </a:lnSpc>
              <a:spcBef>
                <a:spcPts val="1000"/>
              </a:spcBef>
              <a:spcAft>
                <a:spcPts val="0"/>
              </a:spcAft>
              <a:buNone/>
            </a:pPr>
            <a:r>
              <a:t/>
            </a:r>
            <a:endParaRPr b="1" sz="2220">
              <a:solidFill>
                <a:srgbClr val="990000"/>
              </a:solidFill>
            </a:endParaRPr>
          </a:p>
          <a:p>
            <a:pPr indent="0" lvl="0" marL="0" rtl="0" algn="l">
              <a:spcBef>
                <a:spcPts val="10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9b2b6f60bf_0_10"/>
          <p:cNvSpPr txBox="1"/>
          <p:nvPr>
            <p:ph type="title"/>
          </p:nvPr>
        </p:nvSpPr>
        <p:spPr>
          <a:xfrm>
            <a:off x="649224" y="365124"/>
            <a:ext cx="10552200" cy="1499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MX"/>
              <a:t>Combinaciones </a:t>
            </a:r>
            <a:r>
              <a:rPr lang="es-MX"/>
              <a:t> (Sep-2020)</a:t>
            </a:r>
            <a:endParaRPr/>
          </a:p>
        </p:txBody>
      </p:sp>
      <p:sp>
        <p:nvSpPr>
          <p:cNvPr id="156" name="Google Shape;156;g9b2b6f60bf_0_10"/>
          <p:cNvSpPr txBox="1"/>
          <p:nvPr>
            <p:ph idx="1" type="body"/>
          </p:nvPr>
        </p:nvSpPr>
        <p:spPr>
          <a:xfrm>
            <a:off x="649224" y="1984248"/>
            <a:ext cx="10552200" cy="4197000"/>
          </a:xfrm>
          <a:prstGeom prst="rect">
            <a:avLst/>
          </a:prstGeom>
        </p:spPr>
        <p:txBody>
          <a:bodyPr anchorCtr="0" anchor="t" bIns="45700" lIns="91425" spcFirstLastPara="1" rIns="91425" wrap="square" tIns="45700">
            <a:noAutofit/>
          </a:bodyPr>
          <a:lstStyle/>
          <a:p>
            <a:pPr indent="-189230" lvl="0" marL="228600" rtl="0" algn="l">
              <a:lnSpc>
                <a:spcPct val="100000"/>
              </a:lnSpc>
              <a:spcBef>
                <a:spcPts val="1000"/>
              </a:spcBef>
              <a:spcAft>
                <a:spcPts val="0"/>
              </a:spcAft>
              <a:buSzPts val="1600"/>
              <a:buChar char="•"/>
            </a:pPr>
            <a:r>
              <a:rPr lang="es-MX" sz="2220"/>
              <a:t>("mosquito" OR "Culicidae") AND ("diet" OR "diet change") AND "disease" AND ("urban" OR "rural" OR "semiurban" OR "periurban") AND “host-feeding pattern” </a:t>
            </a:r>
            <a:r>
              <a:rPr b="1" lang="es-MX" sz="2220">
                <a:solidFill>
                  <a:srgbClr val="990000"/>
                </a:solidFill>
              </a:rPr>
              <a:t>2 resultados</a:t>
            </a:r>
            <a:r>
              <a:rPr b="1" lang="es-MX" sz="2220">
                <a:solidFill>
                  <a:srgbClr val="990000"/>
                </a:solidFill>
              </a:rPr>
              <a:t> (Web of Science)</a:t>
            </a:r>
            <a:endParaRPr b="1" sz="2220">
              <a:solidFill>
                <a:srgbClr val="990000"/>
              </a:solidFill>
            </a:endParaRPr>
          </a:p>
          <a:p>
            <a:pPr indent="-228600" lvl="0" marL="228600" rtl="0" algn="l">
              <a:lnSpc>
                <a:spcPct val="100000"/>
              </a:lnSpc>
              <a:spcBef>
                <a:spcPts val="1000"/>
              </a:spcBef>
              <a:spcAft>
                <a:spcPts val="0"/>
              </a:spcAft>
              <a:buClr>
                <a:srgbClr val="990000"/>
              </a:buClr>
              <a:buSzPts val="2220"/>
              <a:buChar char="•"/>
            </a:pPr>
            <a:r>
              <a:rPr lang="es-MX" sz="2220"/>
              <a:t>(mosquito  OR Culicidae)  AND (diet  OR diet change)  AND host-feeding pattern) </a:t>
            </a:r>
            <a:r>
              <a:rPr b="1" lang="es-MX" sz="2220">
                <a:solidFill>
                  <a:srgbClr val="990000"/>
                </a:solidFill>
              </a:rPr>
              <a:t>2 resultados  (Web of Science)</a:t>
            </a:r>
            <a:endParaRPr b="1" sz="2220">
              <a:solidFill>
                <a:srgbClr val="990000"/>
              </a:solidFill>
            </a:endParaRPr>
          </a:p>
          <a:p>
            <a:pPr indent="0" lvl="0" marL="228600" rtl="0" algn="l">
              <a:lnSpc>
                <a:spcPct val="100000"/>
              </a:lnSpc>
              <a:spcBef>
                <a:spcPts val="1000"/>
              </a:spcBef>
              <a:spcAft>
                <a:spcPts val="0"/>
              </a:spcAft>
              <a:buNone/>
            </a:pPr>
            <a:r>
              <a:t/>
            </a:r>
            <a:endParaRPr sz="2220">
              <a:solidFill>
                <a:srgbClr val="434343"/>
              </a:solidFill>
            </a:endParaRPr>
          </a:p>
          <a:p>
            <a:pPr indent="0" lvl="0" marL="228600" rtl="0" algn="l">
              <a:lnSpc>
                <a:spcPct val="100000"/>
              </a:lnSpc>
              <a:spcBef>
                <a:spcPts val="1000"/>
              </a:spcBef>
              <a:spcAft>
                <a:spcPts val="0"/>
              </a:spcAft>
              <a:buNone/>
            </a:pPr>
            <a:r>
              <a:t/>
            </a:r>
            <a:endParaRPr b="1" sz="2220">
              <a:solidFill>
                <a:srgbClr val="990000"/>
              </a:solidFill>
            </a:endParaRPr>
          </a:p>
          <a:p>
            <a:pPr indent="0" lvl="0" marL="0" rtl="0" algn="l">
              <a:spcBef>
                <a:spcPts val="10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9b2b6f60bf_0_16"/>
          <p:cNvSpPr txBox="1"/>
          <p:nvPr>
            <p:ph type="title"/>
          </p:nvPr>
        </p:nvSpPr>
        <p:spPr>
          <a:xfrm>
            <a:off x="649224" y="365124"/>
            <a:ext cx="10552200" cy="1499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MX"/>
              <a:t>Combinaciones </a:t>
            </a:r>
            <a:r>
              <a:rPr lang="es-MX"/>
              <a:t> (Sep-2020)</a:t>
            </a:r>
            <a:endParaRPr/>
          </a:p>
        </p:txBody>
      </p:sp>
      <p:sp>
        <p:nvSpPr>
          <p:cNvPr id="162" name="Google Shape;162;g9b2b6f60bf_0_16"/>
          <p:cNvSpPr txBox="1"/>
          <p:nvPr>
            <p:ph idx="1" type="body"/>
          </p:nvPr>
        </p:nvSpPr>
        <p:spPr>
          <a:xfrm>
            <a:off x="649224" y="1984248"/>
            <a:ext cx="10552200" cy="4197000"/>
          </a:xfrm>
          <a:prstGeom prst="rect">
            <a:avLst/>
          </a:prstGeom>
        </p:spPr>
        <p:txBody>
          <a:bodyPr anchorCtr="0" anchor="t" bIns="45700" lIns="91425" spcFirstLastPara="1" rIns="91425" wrap="square" tIns="45700">
            <a:noAutofit/>
          </a:bodyPr>
          <a:lstStyle/>
          <a:p>
            <a:pPr indent="-189230" lvl="0" marL="228600" rtl="0" algn="l">
              <a:lnSpc>
                <a:spcPct val="100000"/>
              </a:lnSpc>
              <a:spcBef>
                <a:spcPts val="1000"/>
              </a:spcBef>
              <a:spcAft>
                <a:spcPts val="0"/>
              </a:spcAft>
              <a:buSzPts val="1600"/>
              <a:buChar char="•"/>
            </a:pPr>
            <a:r>
              <a:rPr lang="es-MX" sz="2220"/>
              <a:t>("mosquito" OR "Culicidae") AND ("diet" OR "diet change") AND "disease" AND ("urban" OR "rural" OR "semiurban" OR "periurban") AND “host-feeding pattern” </a:t>
            </a:r>
            <a:r>
              <a:rPr b="1" lang="es-MX" sz="2220">
                <a:solidFill>
                  <a:srgbClr val="990000"/>
                </a:solidFill>
              </a:rPr>
              <a:t>2 resultados  (Web of Science)</a:t>
            </a:r>
            <a:endParaRPr b="1" sz="2220">
              <a:solidFill>
                <a:srgbClr val="990000"/>
              </a:solidFill>
            </a:endParaRPr>
          </a:p>
          <a:p>
            <a:pPr indent="-228600" lvl="0" marL="228600" rtl="0" algn="l">
              <a:lnSpc>
                <a:spcPct val="100000"/>
              </a:lnSpc>
              <a:spcBef>
                <a:spcPts val="1000"/>
              </a:spcBef>
              <a:spcAft>
                <a:spcPts val="0"/>
              </a:spcAft>
              <a:buClr>
                <a:srgbClr val="990000"/>
              </a:buClr>
              <a:buSzPts val="2220"/>
              <a:buChar char="•"/>
            </a:pPr>
            <a:r>
              <a:rPr lang="es-MX" sz="2220"/>
              <a:t>(mosquito  OR Culicidae)  AND (diet  OR diet change)  AND host-feeding pattern) </a:t>
            </a:r>
            <a:r>
              <a:rPr b="1" lang="es-MX" sz="2220">
                <a:solidFill>
                  <a:srgbClr val="990000"/>
                </a:solidFill>
              </a:rPr>
              <a:t>2 resultados  (Web of Science)</a:t>
            </a:r>
            <a:endParaRPr b="1" sz="2220">
              <a:solidFill>
                <a:srgbClr val="990000"/>
              </a:solidFill>
            </a:endParaRPr>
          </a:p>
          <a:p>
            <a:pPr indent="-228600" lvl="0" marL="228600" rtl="0" algn="l">
              <a:lnSpc>
                <a:spcPct val="100000"/>
              </a:lnSpc>
              <a:spcBef>
                <a:spcPts val="1000"/>
              </a:spcBef>
              <a:spcAft>
                <a:spcPts val="0"/>
              </a:spcAft>
              <a:buClr>
                <a:srgbClr val="434343"/>
              </a:buClr>
              <a:buSzPts val="2220"/>
              <a:buChar char="•"/>
            </a:pPr>
            <a:r>
              <a:rPr lang="es-MX" sz="2220"/>
              <a:t>(mosquito  AND (diet  OR diet change)) </a:t>
            </a:r>
            <a:r>
              <a:rPr b="1" lang="es-MX" sz="2220">
                <a:solidFill>
                  <a:srgbClr val="990000"/>
                </a:solidFill>
              </a:rPr>
              <a:t>489 resultados  (Web of Science) </a:t>
            </a:r>
            <a:endParaRPr b="1" sz="2220">
              <a:solidFill>
                <a:srgbClr val="990000"/>
              </a:solidFill>
            </a:endParaRPr>
          </a:p>
          <a:p>
            <a:pPr indent="0" lvl="0" marL="228600" rtl="0" algn="l">
              <a:lnSpc>
                <a:spcPct val="100000"/>
              </a:lnSpc>
              <a:spcBef>
                <a:spcPts val="1000"/>
              </a:spcBef>
              <a:spcAft>
                <a:spcPts val="0"/>
              </a:spcAft>
              <a:buNone/>
            </a:pPr>
            <a:r>
              <a:t/>
            </a:r>
            <a:endParaRPr b="1" sz="2220">
              <a:solidFill>
                <a:srgbClr val="990000"/>
              </a:solidFill>
            </a:endParaRPr>
          </a:p>
          <a:p>
            <a:pPr indent="0" lvl="0" marL="228600" rtl="0" algn="l">
              <a:lnSpc>
                <a:spcPct val="100000"/>
              </a:lnSpc>
              <a:spcBef>
                <a:spcPts val="1000"/>
              </a:spcBef>
              <a:spcAft>
                <a:spcPts val="0"/>
              </a:spcAft>
              <a:buNone/>
            </a:pPr>
            <a:r>
              <a:t/>
            </a:r>
            <a:endParaRPr b="1" sz="2220">
              <a:solidFill>
                <a:srgbClr val="990000"/>
              </a:solidFill>
            </a:endParaRPr>
          </a:p>
          <a:p>
            <a:pPr indent="0" lvl="0" marL="0" rtl="0" algn="l">
              <a:spcBef>
                <a:spcPts val="10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9b2b6f60bf_0_22"/>
          <p:cNvSpPr txBox="1"/>
          <p:nvPr>
            <p:ph type="title"/>
          </p:nvPr>
        </p:nvSpPr>
        <p:spPr>
          <a:xfrm>
            <a:off x="649224" y="365124"/>
            <a:ext cx="10552200" cy="1499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MX"/>
              <a:t>Combinaciones </a:t>
            </a:r>
            <a:r>
              <a:rPr lang="es-MX"/>
              <a:t> (Sep-2020)</a:t>
            </a:r>
            <a:endParaRPr/>
          </a:p>
        </p:txBody>
      </p:sp>
      <p:sp>
        <p:nvSpPr>
          <p:cNvPr id="168" name="Google Shape;168;g9b2b6f60bf_0_22"/>
          <p:cNvSpPr txBox="1"/>
          <p:nvPr>
            <p:ph idx="1" type="body"/>
          </p:nvPr>
        </p:nvSpPr>
        <p:spPr>
          <a:xfrm>
            <a:off x="649224" y="1984248"/>
            <a:ext cx="10552200" cy="4197000"/>
          </a:xfrm>
          <a:prstGeom prst="rect">
            <a:avLst/>
          </a:prstGeom>
        </p:spPr>
        <p:txBody>
          <a:bodyPr anchorCtr="0" anchor="t" bIns="45700" lIns="91425" spcFirstLastPara="1" rIns="91425" wrap="square" tIns="45700">
            <a:noAutofit/>
          </a:bodyPr>
          <a:lstStyle/>
          <a:p>
            <a:pPr indent="-189230" lvl="0" marL="228600" rtl="0" algn="l">
              <a:lnSpc>
                <a:spcPct val="100000"/>
              </a:lnSpc>
              <a:spcBef>
                <a:spcPts val="1000"/>
              </a:spcBef>
              <a:spcAft>
                <a:spcPts val="0"/>
              </a:spcAft>
              <a:buSzPts val="1600"/>
              <a:buChar char="•"/>
            </a:pPr>
            <a:r>
              <a:rPr lang="es-MX" sz="2220"/>
              <a:t>("mosquito" OR "Culicidae") AND ("diet" OR "diet change") AND "disease" AND ("urban" OR "rural" OR "semiurban" OR "periurban") AND “host-feeding pattern” </a:t>
            </a:r>
            <a:r>
              <a:rPr b="1" lang="es-MX" sz="2220">
                <a:solidFill>
                  <a:srgbClr val="990000"/>
                </a:solidFill>
              </a:rPr>
              <a:t>2 resultados  (Web of Science)</a:t>
            </a:r>
            <a:endParaRPr b="1" sz="2220">
              <a:solidFill>
                <a:srgbClr val="990000"/>
              </a:solidFill>
            </a:endParaRPr>
          </a:p>
          <a:p>
            <a:pPr indent="-228600" lvl="0" marL="228600" rtl="0" algn="l">
              <a:lnSpc>
                <a:spcPct val="100000"/>
              </a:lnSpc>
              <a:spcBef>
                <a:spcPts val="1000"/>
              </a:spcBef>
              <a:spcAft>
                <a:spcPts val="0"/>
              </a:spcAft>
              <a:buClr>
                <a:srgbClr val="990000"/>
              </a:buClr>
              <a:buSzPts val="2220"/>
              <a:buChar char="•"/>
            </a:pPr>
            <a:r>
              <a:rPr lang="es-MX" sz="2220"/>
              <a:t>(mosquito  OR Culicidae)  AND (diet  OR diet change)  AND host-feeding pattern) </a:t>
            </a:r>
            <a:r>
              <a:rPr b="1" lang="es-MX" sz="2220">
                <a:solidFill>
                  <a:srgbClr val="990000"/>
                </a:solidFill>
              </a:rPr>
              <a:t>2 resultados  (Web of Science)</a:t>
            </a:r>
            <a:endParaRPr b="1" sz="2220">
              <a:solidFill>
                <a:srgbClr val="990000"/>
              </a:solidFill>
            </a:endParaRPr>
          </a:p>
          <a:p>
            <a:pPr indent="-228600" lvl="0" marL="228600" rtl="0" algn="l">
              <a:lnSpc>
                <a:spcPct val="100000"/>
              </a:lnSpc>
              <a:spcBef>
                <a:spcPts val="1000"/>
              </a:spcBef>
              <a:spcAft>
                <a:spcPts val="0"/>
              </a:spcAft>
              <a:buClr>
                <a:srgbClr val="434343"/>
              </a:buClr>
              <a:buSzPts val="2220"/>
              <a:buChar char="•"/>
            </a:pPr>
            <a:r>
              <a:rPr lang="es-MX" sz="2220"/>
              <a:t>(mosquito  AND (diet  OR diet change)) </a:t>
            </a:r>
            <a:r>
              <a:rPr b="1" lang="es-MX" sz="2220">
                <a:solidFill>
                  <a:srgbClr val="990000"/>
                </a:solidFill>
              </a:rPr>
              <a:t>489 resultados  (Web of Science) </a:t>
            </a:r>
            <a:endParaRPr b="1" sz="2220">
              <a:solidFill>
                <a:srgbClr val="990000"/>
              </a:solidFill>
            </a:endParaRPr>
          </a:p>
          <a:p>
            <a:pPr indent="-228600" lvl="0" marL="228600" rtl="0" algn="l">
              <a:lnSpc>
                <a:spcPct val="100000"/>
              </a:lnSpc>
              <a:spcBef>
                <a:spcPts val="1000"/>
              </a:spcBef>
              <a:spcAft>
                <a:spcPts val="0"/>
              </a:spcAft>
              <a:buClr>
                <a:srgbClr val="990000"/>
              </a:buClr>
              <a:buSzPts val="2220"/>
              <a:buChar char="•"/>
            </a:pPr>
            <a:r>
              <a:rPr lang="es-MX" sz="2220"/>
              <a:t>(mosquito  AND (diet  OR diet change)  AND ("urban"  OR "rural"  OR "semiurban"  OR "periurban")) </a:t>
            </a:r>
            <a:r>
              <a:rPr b="1" lang="es-MX" sz="2220">
                <a:solidFill>
                  <a:srgbClr val="990000"/>
                </a:solidFill>
              </a:rPr>
              <a:t>12 resultados  (Web of Science)</a:t>
            </a:r>
            <a:endParaRPr b="1" sz="2220">
              <a:solidFill>
                <a:srgbClr val="990000"/>
              </a:solidFill>
            </a:endParaRPr>
          </a:p>
          <a:p>
            <a:pPr indent="0" lvl="0" marL="228600" rtl="0" algn="l">
              <a:lnSpc>
                <a:spcPct val="100000"/>
              </a:lnSpc>
              <a:spcBef>
                <a:spcPts val="1000"/>
              </a:spcBef>
              <a:spcAft>
                <a:spcPts val="0"/>
              </a:spcAft>
              <a:buNone/>
            </a:pPr>
            <a:r>
              <a:t/>
            </a:r>
            <a:endParaRPr b="1" sz="2220">
              <a:solidFill>
                <a:srgbClr val="990000"/>
              </a:solidFill>
            </a:endParaRPr>
          </a:p>
          <a:p>
            <a:pPr indent="0" lvl="0" marL="0" rtl="0" algn="l">
              <a:spcBef>
                <a:spcPts val="10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9b2b6f60bf_0_28"/>
          <p:cNvSpPr txBox="1"/>
          <p:nvPr>
            <p:ph type="title"/>
          </p:nvPr>
        </p:nvSpPr>
        <p:spPr>
          <a:xfrm>
            <a:off x="649224" y="365124"/>
            <a:ext cx="10552200" cy="1499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MX"/>
              <a:t>Combinaciones </a:t>
            </a:r>
            <a:r>
              <a:rPr lang="es-MX"/>
              <a:t> (Sep-2020)</a:t>
            </a:r>
            <a:endParaRPr/>
          </a:p>
        </p:txBody>
      </p:sp>
      <p:sp>
        <p:nvSpPr>
          <p:cNvPr id="174" name="Google Shape;174;g9b2b6f60bf_0_28"/>
          <p:cNvSpPr txBox="1"/>
          <p:nvPr>
            <p:ph idx="1" type="body"/>
          </p:nvPr>
        </p:nvSpPr>
        <p:spPr>
          <a:xfrm>
            <a:off x="649224" y="1984248"/>
            <a:ext cx="10552200" cy="4197000"/>
          </a:xfrm>
          <a:prstGeom prst="rect">
            <a:avLst/>
          </a:prstGeom>
        </p:spPr>
        <p:txBody>
          <a:bodyPr anchorCtr="0" anchor="t" bIns="45700" lIns="91425" spcFirstLastPara="1" rIns="91425" wrap="square" tIns="45700">
            <a:noAutofit/>
          </a:bodyPr>
          <a:lstStyle/>
          <a:p>
            <a:pPr indent="-189230" lvl="0" marL="228600" rtl="0" algn="l">
              <a:lnSpc>
                <a:spcPct val="100000"/>
              </a:lnSpc>
              <a:spcBef>
                <a:spcPts val="1000"/>
              </a:spcBef>
              <a:spcAft>
                <a:spcPts val="0"/>
              </a:spcAft>
              <a:buSzPts val="1600"/>
              <a:buChar char="•"/>
            </a:pPr>
            <a:r>
              <a:rPr lang="es-MX" sz="2220"/>
              <a:t>("mosquito" OR "Culicidae") AND ("diet" OR "diet change") AND "disease" AND ("urban" OR "rural" OR "semiurban" OR "periurban") AND “host-feeding pattern” </a:t>
            </a:r>
            <a:r>
              <a:rPr b="1" lang="es-MX" sz="2220">
                <a:solidFill>
                  <a:srgbClr val="990000"/>
                </a:solidFill>
              </a:rPr>
              <a:t>2 resultados  (Web of Science)</a:t>
            </a:r>
            <a:endParaRPr b="1" sz="2220">
              <a:solidFill>
                <a:srgbClr val="990000"/>
              </a:solidFill>
            </a:endParaRPr>
          </a:p>
          <a:p>
            <a:pPr indent="-228600" lvl="0" marL="228600" rtl="0" algn="l">
              <a:lnSpc>
                <a:spcPct val="100000"/>
              </a:lnSpc>
              <a:spcBef>
                <a:spcPts val="1000"/>
              </a:spcBef>
              <a:spcAft>
                <a:spcPts val="0"/>
              </a:spcAft>
              <a:buClr>
                <a:srgbClr val="990000"/>
              </a:buClr>
              <a:buSzPts val="2220"/>
              <a:buChar char="•"/>
            </a:pPr>
            <a:r>
              <a:rPr lang="es-MX" sz="2220"/>
              <a:t>(mosquito  OR Culicidae)  AND (diet  OR diet change)  AND host-feeding pattern) </a:t>
            </a:r>
            <a:r>
              <a:rPr b="1" lang="es-MX" sz="2220">
                <a:solidFill>
                  <a:srgbClr val="990000"/>
                </a:solidFill>
              </a:rPr>
              <a:t>2 resultados  (Web of Science)</a:t>
            </a:r>
            <a:endParaRPr b="1" sz="2220">
              <a:solidFill>
                <a:srgbClr val="990000"/>
              </a:solidFill>
            </a:endParaRPr>
          </a:p>
          <a:p>
            <a:pPr indent="-228600" lvl="0" marL="228600" rtl="0" algn="l">
              <a:lnSpc>
                <a:spcPct val="100000"/>
              </a:lnSpc>
              <a:spcBef>
                <a:spcPts val="1000"/>
              </a:spcBef>
              <a:spcAft>
                <a:spcPts val="0"/>
              </a:spcAft>
              <a:buClr>
                <a:srgbClr val="434343"/>
              </a:buClr>
              <a:buSzPts val="2220"/>
              <a:buChar char="•"/>
            </a:pPr>
            <a:r>
              <a:rPr lang="es-MX" sz="2220"/>
              <a:t>(mosquito  AND (diet  OR diet change)) </a:t>
            </a:r>
            <a:r>
              <a:rPr b="1" lang="es-MX" sz="2220">
                <a:solidFill>
                  <a:srgbClr val="990000"/>
                </a:solidFill>
              </a:rPr>
              <a:t>489 resultados  (Web of Science) </a:t>
            </a:r>
            <a:endParaRPr b="1" sz="2220">
              <a:solidFill>
                <a:srgbClr val="990000"/>
              </a:solidFill>
            </a:endParaRPr>
          </a:p>
          <a:p>
            <a:pPr indent="-228600" lvl="0" marL="228600" rtl="0" algn="l">
              <a:lnSpc>
                <a:spcPct val="100000"/>
              </a:lnSpc>
              <a:spcBef>
                <a:spcPts val="1000"/>
              </a:spcBef>
              <a:spcAft>
                <a:spcPts val="0"/>
              </a:spcAft>
              <a:buClr>
                <a:srgbClr val="990000"/>
              </a:buClr>
              <a:buSzPts val="2220"/>
              <a:buChar char="•"/>
            </a:pPr>
            <a:r>
              <a:rPr lang="es-MX" sz="2220"/>
              <a:t>(mosquito</a:t>
            </a:r>
            <a:r>
              <a:rPr lang="es-MX" sz="2220"/>
              <a:t>  AND (diet  OR diet change)  AND ("urban"  OR "rural"  OR "semiurban"  OR "periurban")) </a:t>
            </a:r>
            <a:r>
              <a:rPr b="1" lang="es-MX" sz="2220">
                <a:solidFill>
                  <a:srgbClr val="990000"/>
                </a:solidFill>
              </a:rPr>
              <a:t>12 resultados  (Web of Science</a:t>
            </a:r>
            <a:endParaRPr b="1" sz="2220">
              <a:solidFill>
                <a:srgbClr val="990000"/>
              </a:solidFill>
            </a:endParaRPr>
          </a:p>
          <a:p>
            <a:pPr indent="-228600" lvl="0" marL="228600" rtl="0" algn="l">
              <a:lnSpc>
                <a:spcPct val="100000"/>
              </a:lnSpc>
              <a:spcBef>
                <a:spcPts val="1000"/>
              </a:spcBef>
              <a:spcAft>
                <a:spcPts val="0"/>
              </a:spcAft>
              <a:buClr>
                <a:srgbClr val="434343"/>
              </a:buClr>
              <a:buSzPts val="2220"/>
              <a:buChar char="•"/>
            </a:pPr>
            <a:r>
              <a:rPr lang="es-MX" sz="2220"/>
              <a:t>(mosquito  AND diet) </a:t>
            </a:r>
            <a:r>
              <a:rPr b="1" lang="es-MX" sz="2220">
                <a:solidFill>
                  <a:srgbClr val="990000"/>
                </a:solidFill>
              </a:rPr>
              <a:t>489 resultados (Web of Science)</a:t>
            </a:r>
            <a:endParaRPr b="1" sz="2220">
              <a:solidFill>
                <a:srgbClr val="990000"/>
              </a:solidFill>
            </a:endParaRPr>
          </a:p>
          <a:p>
            <a:pPr indent="-228600" lvl="0" marL="228600" rtl="0" algn="l">
              <a:lnSpc>
                <a:spcPct val="100000"/>
              </a:lnSpc>
              <a:spcBef>
                <a:spcPts val="1000"/>
              </a:spcBef>
              <a:spcAft>
                <a:spcPts val="0"/>
              </a:spcAft>
              <a:buClr>
                <a:srgbClr val="38761D"/>
              </a:buClr>
              <a:buSzPts val="2220"/>
              <a:buChar char="•"/>
            </a:pPr>
            <a:r>
              <a:rPr b="1" lang="es-MX" sz="2220">
                <a:solidFill>
                  <a:srgbClr val="38761D"/>
                </a:solidFill>
              </a:rPr>
              <a:t>mosquitos AND rural AND blood-meal source </a:t>
            </a:r>
            <a:endParaRPr b="1" sz="2220">
              <a:solidFill>
                <a:srgbClr val="38761D"/>
              </a:solidFill>
            </a:endParaRPr>
          </a:p>
          <a:p>
            <a:pPr indent="-228600" lvl="0" marL="228600" rtl="0" algn="l">
              <a:lnSpc>
                <a:spcPct val="100000"/>
              </a:lnSpc>
              <a:spcBef>
                <a:spcPts val="1000"/>
              </a:spcBef>
              <a:spcAft>
                <a:spcPts val="0"/>
              </a:spcAft>
              <a:buClr>
                <a:srgbClr val="990000"/>
              </a:buClr>
              <a:buSzPts val="2220"/>
              <a:buChar char="•"/>
            </a:pPr>
            <a:r>
              <a:rPr b="1" lang="es-MX" sz="2220">
                <a:solidFill>
                  <a:srgbClr val="38761D"/>
                </a:solidFill>
              </a:rPr>
              <a:t>*enfocarse solamente en latinoamérica.</a:t>
            </a:r>
            <a:r>
              <a:rPr b="1" lang="es-MX" sz="2220">
                <a:solidFill>
                  <a:srgbClr val="990000"/>
                </a:solidFill>
              </a:rPr>
              <a:t> </a:t>
            </a:r>
            <a:endParaRPr b="1" sz="2220">
              <a:solidFill>
                <a:srgbClr val="990000"/>
              </a:solidFill>
            </a:endParaRPr>
          </a:p>
          <a:p>
            <a:pPr indent="0" lvl="0" marL="0" rtl="0" algn="l">
              <a:spcBef>
                <a:spcPts val="10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9b2b6f60bf_0_35"/>
          <p:cNvSpPr txBox="1"/>
          <p:nvPr>
            <p:ph type="title"/>
          </p:nvPr>
        </p:nvSpPr>
        <p:spPr>
          <a:xfrm>
            <a:off x="649224" y="365124"/>
            <a:ext cx="10552200" cy="1499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MX"/>
              <a:t>Combinaciones </a:t>
            </a:r>
            <a:r>
              <a:rPr lang="es-MX"/>
              <a:t> (Sep-2020)</a:t>
            </a:r>
            <a:endParaRPr/>
          </a:p>
        </p:txBody>
      </p:sp>
      <p:sp>
        <p:nvSpPr>
          <p:cNvPr id="180" name="Google Shape;180;g9b2b6f60bf_0_35"/>
          <p:cNvSpPr txBox="1"/>
          <p:nvPr>
            <p:ph idx="1" type="body"/>
          </p:nvPr>
        </p:nvSpPr>
        <p:spPr>
          <a:xfrm>
            <a:off x="649224" y="1984248"/>
            <a:ext cx="10552200" cy="4197000"/>
          </a:xfrm>
          <a:prstGeom prst="rect">
            <a:avLst/>
          </a:prstGeom>
        </p:spPr>
        <p:txBody>
          <a:bodyPr anchorCtr="0" anchor="t" bIns="45700" lIns="91425" spcFirstLastPara="1" rIns="91425" wrap="square" tIns="45700">
            <a:noAutofit/>
          </a:bodyPr>
          <a:lstStyle/>
          <a:p>
            <a:pPr indent="-189230" lvl="0" marL="228600" rtl="0" algn="l">
              <a:lnSpc>
                <a:spcPct val="100000"/>
              </a:lnSpc>
              <a:spcBef>
                <a:spcPts val="1000"/>
              </a:spcBef>
              <a:spcAft>
                <a:spcPts val="0"/>
              </a:spcAft>
              <a:buSzPts val="1600"/>
              <a:buChar char="•"/>
            </a:pPr>
            <a:r>
              <a:rPr lang="es-MX" sz="2220"/>
              <a:t>("mosquito" OR "Culicidae") AND ("diet" OR "diet change") AND "disease" AND ("urban" OR "rural" OR "semiurban" OR "periurban") AND “host-feeding pattern” </a:t>
            </a:r>
            <a:r>
              <a:rPr b="1" lang="es-MX" sz="2220">
                <a:solidFill>
                  <a:srgbClr val="990000"/>
                </a:solidFill>
              </a:rPr>
              <a:t>2 resultados  (Web of Science)</a:t>
            </a:r>
            <a:endParaRPr b="1" sz="2220">
              <a:solidFill>
                <a:srgbClr val="990000"/>
              </a:solidFill>
            </a:endParaRPr>
          </a:p>
          <a:p>
            <a:pPr indent="-228600" lvl="0" marL="228600" rtl="0" algn="l">
              <a:lnSpc>
                <a:spcPct val="100000"/>
              </a:lnSpc>
              <a:spcBef>
                <a:spcPts val="1000"/>
              </a:spcBef>
              <a:spcAft>
                <a:spcPts val="0"/>
              </a:spcAft>
              <a:buClr>
                <a:srgbClr val="990000"/>
              </a:buClr>
              <a:buSzPts val="2220"/>
              <a:buChar char="•"/>
            </a:pPr>
            <a:r>
              <a:rPr lang="es-MX" sz="2220"/>
              <a:t>(mosquito  OR Culicidae)  AND (diet  OR diet change)  AND host-feeding pattern) </a:t>
            </a:r>
            <a:r>
              <a:rPr b="1" lang="es-MX" sz="2220">
                <a:solidFill>
                  <a:srgbClr val="990000"/>
                </a:solidFill>
              </a:rPr>
              <a:t>2 resultados  (Web of Science)</a:t>
            </a:r>
            <a:endParaRPr b="1" sz="2220">
              <a:solidFill>
                <a:srgbClr val="990000"/>
              </a:solidFill>
            </a:endParaRPr>
          </a:p>
          <a:p>
            <a:pPr indent="-228600" lvl="0" marL="228600" rtl="0" algn="l">
              <a:lnSpc>
                <a:spcPct val="100000"/>
              </a:lnSpc>
              <a:spcBef>
                <a:spcPts val="1000"/>
              </a:spcBef>
              <a:spcAft>
                <a:spcPts val="0"/>
              </a:spcAft>
              <a:buClr>
                <a:srgbClr val="434343"/>
              </a:buClr>
              <a:buSzPts val="2220"/>
              <a:buChar char="•"/>
            </a:pPr>
            <a:r>
              <a:rPr lang="es-MX" sz="2220"/>
              <a:t>(mosquito  AND (diet  OR diet change)) </a:t>
            </a:r>
            <a:r>
              <a:rPr b="1" lang="es-MX" sz="2220">
                <a:solidFill>
                  <a:srgbClr val="990000"/>
                </a:solidFill>
              </a:rPr>
              <a:t>489 resultados  (Web of Science) </a:t>
            </a:r>
            <a:endParaRPr b="1" sz="2220">
              <a:solidFill>
                <a:srgbClr val="990000"/>
              </a:solidFill>
            </a:endParaRPr>
          </a:p>
          <a:p>
            <a:pPr indent="-228600" lvl="0" marL="228600" rtl="0" algn="l">
              <a:lnSpc>
                <a:spcPct val="100000"/>
              </a:lnSpc>
              <a:spcBef>
                <a:spcPts val="1000"/>
              </a:spcBef>
              <a:spcAft>
                <a:spcPts val="0"/>
              </a:spcAft>
              <a:buClr>
                <a:srgbClr val="990000"/>
              </a:buClr>
              <a:buSzPts val="2220"/>
              <a:buChar char="•"/>
            </a:pPr>
            <a:r>
              <a:rPr lang="es-MX" sz="2220">
                <a:solidFill>
                  <a:srgbClr val="434343"/>
                </a:solidFill>
              </a:rPr>
              <a:t>(m</a:t>
            </a:r>
            <a:r>
              <a:rPr lang="es-MX" sz="2220"/>
              <a:t>osquito  AND (diet  OR diet change)  AND ("urban"  OR "rural"  OR "semiurban"  OR "periurban")) </a:t>
            </a:r>
            <a:r>
              <a:rPr b="1" lang="es-MX" sz="2220">
                <a:solidFill>
                  <a:srgbClr val="990000"/>
                </a:solidFill>
              </a:rPr>
              <a:t>12 resultados  (Web of Science</a:t>
            </a:r>
            <a:endParaRPr b="1" sz="2220">
              <a:solidFill>
                <a:srgbClr val="990000"/>
              </a:solidFill>
            </a:endParaRPr>
          </a:p>
          <a:p>
            <a:pPr indent="-228600" lvl="0" marL="228600" rtl="0" algn="l">
              <a:lnSpc>
                <a:spcPct val="100000"/>
              </a:lnSpc>
              <a:spcBef>
                <a:spcPts val="1000"/>
              </a:spcBef>
              <a:spcAft>
                <a:spcPts val="0"/>
              </a:spcAft>
              <a:buClr>
                <a:srgbClr val="434343"/>
              </a:buClr>
              <a:buSzPts val="2220"/>
              <a:buChar char="•"/>
            </a:pPr>
            <a:r>
              <a:rPr lang="es-MX" sz="2220"/>
              <a:t>(mosquito  AND diet) </a:t>
            </a:r>
            <a:r>
              <a:rPr b="1" lang="es-MX" sz="2220">
                <a:solidFill>
                  <a:srgbClr val="990000"/>
                </a:solidFill>
              </a:rPr>
              <a:t>489 resultados (Web of Science)</a:t>
            </a:r>
            <a:endParaRPr b="1" sz="2220">
              <a:solidFill>
                <a:srgbClr val="990000"/>
              </a:solidFill>
            </a:endParaRPr>
          </a:p>
          <a:p>
            <a:pPr indent="-228600" lvl="0" marL="228600" rtl="0" algn="l">
              <a:lnSpc>
                <a:spcPct val="100000"/>
              </a:lnSpc>
              <a:spcBef>
                <a:spcPts val="1000"/>
              </a:spcBef>
              <a:spcAft>
                <a:spcPts val="0"/>
              </a:spcAft>
              <a:buClr>
                <a:srgbClr val="434343"/>
              </a:buClr>
              <a:buSzPts val="2220"/>
              <a:buChar char="•"/>
            </a:pPr>
            <a:r>
              <a:rPr lang="es-MX" sz="2220"/>
              <a:t>(mosquito  AND diet composition) </a:t>
            </a:r>
            <a:r>
              <a:rPr b="1" lang="es-MX" sz="2220">
                <a:solidFill>
                  <a:srgbClr val="990000"/>
                </a:solidFill>
              </a:rPr>
              <a:t>48 resultados (Web of Science)</a:t>
            </a:r>
            <a:endParaRPr b="1" sz="2220">
              <a:solidFill>
                <a:srgbClr val="434343"/>
              </a:solidFill>
            </a:endParaRPr>
          </a:p>
          <a:p>
            <a:pPr indent="0" lvl="0" marL="0" rtl="0" algn="l">
              <a:spcBef>
                <a:spcPts val="10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5"/>
          <p:cNvSpPr txBox="1"/>
          <p:nvPr>
            <p:ph type="title"/>
          </p:nvPr>
        </p:nvSpPr>
        <p:spPr>
          <a:xfrm>
            <a:off x="649224" y="365124"/>
            <a:ext cx="10552176" cy="14996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4800"/>
              <a:buFont typeface="Avenir"/>
              <a:buNone/>
            </a:pPr>
            <a:r>
              <a:rPr lang="es-MX"/>
              <a:t>Paso 3 : Curar los datos </a:t>
            </a:r>
            <a:r>
              <a:rPr lang="es-MX"/>
              <a:t> (Sep-2020)</a:t>
            </a:r>
            <a:r>
              <a:rPr lang="es-MX"/>
              <a:t> </a:t>
            </a:r>
            <a:endParaRPr/>
          </a:p>
        </p:txBody>
      </p:sp>
      <p:sp>
        <p:nvSpPr>
          <p:cNvPr id="186" name="Google Shape;186;p5"/>
          <p:cNvSpPr txBox="1"/>
          <p:nvPr>
            <p:ph idx="1" type="body"/>
          </p:nvPr>
        </p:nvSpPr>
        <p:spPr>
          <a:xfrm>
            <a:off x="649224" y="1984248"/>
            <a:ext cx="10552176" cy="4197096"/>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2400"/>
              <a:buChar char="•"/>
            </a:pPr>
            <a:r>
              <a:rPr lang="es-MX"/>
              <a:t>Evaluar criterios de selección </a:t>
            </a:r>
            <a:endParaRPr/>
          </a:p>
          <a:p>
            <a:pPr indent="0" lvl="0" marL="228600" rtl="0" algn="l">
              <a:lnSpc>
                <a:spcPct val="110000"/>
              </a:lnSpc>
              <a:spcBef>
                <a:spcPts val="0"/>
              </a:spcBef>
              <a:spcAft>
                <a:spcPts val="0"/>
              </a:spcAft>
              <a:buNone/>
            </a:pPr>
            <a:r>
              <a:rPr lang="es-MX"/>
              <a:t>Organización de base de datos: </a:t>
            </a:r>
            <a:endParaRPr/>
          </a:p>
          <a:p>
            <a:pPr indent="0" lvl="0" marL="228600" rtl="0" algn="l">
              <a:lnSpc>
                <a:spcPct val="110000"/>
              </a:lnSpc>
              <a:spcBef>
                <a:spcPts val="0"/>
              </a:spcBef>
              <a:spcAft>
                <a:spcPts val="0"/>
              </a:spcAft>
              <a:buNone/>
            </a:pPr>
            <a:r>
              <a:t/>
            </a:r>
            <a:endParaRPr/>
          </a:p>
          <a:p>
            <a:pPr indent="0" lvl="0" marL="0" rtl="0" algn="l">
              <a:lnSpc>
                <a:spcPct val="110000"/>
              </a:lnSpc>
              <a:spcBef>
                <a:spcPts val="0"/>
              </a:spcBef>
              <a:spcAft>
                <a:spcPts val="0"/>
              </a:spcAft>
              <a:buNone/>
            </a:pPr>
            <a:r>
              <a:t/>
            </a:r>
            <a:endParaRPr/>
          </a:p>
          <a:p>
            <a:pPr indent="0" lvl="0" marL="0" rtl="0" algn="l">
              <a:lnSpc>
                <a:spcPct val="110000"/>
              </a:lnSpc>
              <a:spcBef>
                <a:spcPts val="0"/>
              </a:spcBef>
              <a:spcAft>
                <a:spcPts val="0"/>
              </a:spcAft>
              <a:buNone/>
            </a:pPr>
            <a:r>
              <a:t/>
            </a:r>
            <a:endParaRPr/>
          </a:p>
          <a:p>
            <a:pPr indent="0" lvl="0" marL="0" rtl="0" algn="l">
              <a:lnSpc>
                <a:spcPct val="110000"/>
              </a:lnSpc>
              <a:spcBef>
                <a:spcPts val="0"/>
              </a:spcBef>
              <a:spcAft>
                <a:spcPts val="0"/>
              </a:spcAft>
              <a:buNone/>
            </a:pPr>
            <a:r>
              <a:t/>
            </a:r>
            <a:endParaRPr/>
          </a:p>
          <a:p>
            <a:pPr indent="0" lvl="0" marL="0" rtl="0" algn="l">
              <a:lnSpc>
                <a:spcPct val="110000"/>
              </a:lnSpc>
              <a:spcBef>
                <a:spcPts val="0"/>
              </a:spcBef>
              <a:spcAft>
                <a:spcPts val="0"/>
              </a:spcAft>
              <a:buNone/>
            </a:pPr>
            <a:r>
              <a:t/>
            </a:r>
            <a:endParaRPr/>
          </a:p>
          <a:p>
            <a:pPr indent="0" lvl="0" marL="0" rtl="0" algn="l">
              <a:lnSpc>
                <a:spcPct val="110000"/>
              </a:lnSpc>
              <a:spcBef>
                <a:spcPts val="0"/>
              </a:spcBef>
              <a:spcAft>
                <a:spcPts val="0"/>
              </a:spcAft>
              <a:buNone/>
            </a:pPr>
            <a:r>
              <a:t/>
            </a:r>
            <a:endParaRPr/>
          </a:p>
          <a:p>
            <a:pPr indent="0" lvl="0" marL="0" rtl="0" algn="l">
              <a:lnSpc>
                <a:spcPct val="110000"/>
              </a:lnSpc>
              <a:spcBef>
                <a:spcPts val="0"/>
              </a:spcBef>
              <a:spcAft>
                <a:spcPts val="0"/>
              </a:spcAft>
              <a:buNone/>
            </a:pPr>
            <a:r>
              <a:t/>
            </a:r>
            <a:endParaRPr/>
          </a:p>
          <a:p>
            <a:pPr indent="-190500" lvl="0" marL="228600" rtl="0" algn="l">
              <a:spcBef>
                <a:spcPts val="0"/>
              </a:spcBef>
              <a:spcAft>
                <a:spcPts val="0"/>
              </a:spcAft>
              <a:buSzPts val="1800"/>
              <a:buChar char="•"/>
            </a:pPr>
            <a:r>
              <a:rPr lang="es-MX"/>
              <a:t>Collection site: city? rural? semi urban? urban? </a:t>
            </a:r>
            <a:endParaRPr/>
          </a:p>
          <a:p>
            <a:pPr indent="-190500" lvl="0" marL="228600" rtl="0" algn="l">
              <a:spcBef>
                <a:spcPts val="0"/>
              </a:spcBef>
              <a:spcAft>
                <a:spcPts val="0"/>
              </a:spcAft>
              <a:buSzPts val="1800"/>
              <a:buChar char="•"/>
            </a:pPr>
            <a:r>
              <a:rPr lang="es-MX"/>
              <a:t>Diet: taxonomic group? species? </a:t>
            </a:r>
            <a:endParaRPr/>
          </a:p>
        </p:txBody>
      </p:sp>
      <p:graphicFrame>
        <p:nvGraphicFramePr>
          <p:cNvPr id="187" name="Google Shape;187;p5"/>
          <p:cNvGraphicFramePr/>
          <p:nvPr/>
        </p:nvGraphicFramePr>
        <p:xfrm>
          <a:off x="952500" y="2858063"/>
          <a:ext cx="3000000" cy="3000000"/>
        </p:xfrm>
        <a:graphic>
          <a:graphicData uri="http://schemas.openxmlformats.org/drawingml/2006/table">
            <a:tbl>
              <a:tblPr>
                <a:noFill/>
                <a:tableStyleId>{4299AAD2-E969-4552-971E-1658AA652D65}</a:tableStyleId>
              </a:tblPr>
              <a:tblGrid>
                <a:gridCol w="1281100"/>
                <a:gridCol w="748975"/>
                <a:gridCol w="1399375"/>
                <a:gridCol w="1505775"/>
                <a:gridCol w="1470325"/>
                <a:gridCol w="1281100"/>
                <a:gridCol w="1281100"/>
                <a:gridCol w="1281100"/>
              </a:tblGrid>
              <a:tr h="868425">
                <a:tc>
                  <a:txBody>
                    <a:bodyPr/>
                    <a:lstStyle/>
                    <a:p>
                      <a:pPr indent="0" lvl="0" marL="0" marR="0" rtl="0" algn="l">
                        <a:lnSpc>
                          <a:spcPct val="110000"/>
                        </a:lnSpc>
                        <a:spcBef>
                          <a:spcPts val="0"/>
                        </a:spcBef>
                        <a:spcAft>
                          <a:spcPts val="0"/>
                        </a:spcAft>
                        <a:buNone/>
                      </a:pPr>
                      <a:r>
                        <a:rPr lang="es-MX" sz="2400">
                          <a:solidFill>
                            <a:schemeClr val="dk1"/>
                          </a:solidFill>
                          <a:latin typeface="Avenir"/>
                          <a:ea typeface="Avenir"/>
                          <a:cs typeface="Avenir"/>
                          <a:sym typeface="Avenir"/>
                        </a:rPr>
                        <a:t>Authors</a:t>
                      </a:r>
                      <a:endParaRPr sz="2400">
                        <a:solidFill>
                          <a:schemeClr val="dk1"/>
                        </a:solidFill>
                        <a:latin typeface="Avenir"/>
                        <a:ea typeface="Avenir"/>
                        <a:cs typeface="Avenir"/>
                        <a:sym typeface="Avenir"/>
                      </a:endParaRPr>
                    </a:p>
                  </a:txBody>
                  <a:tcPr marT="91425" marB="91425" marR="91425" marL="91425"/>
                </a:tc>
                <a:tc>
                  <a:txBody>
                    <a:bodyPr/>
                    <a:lstStyle/>
                    <a:p>
                      <a:pPr indent="0" lvl="0" marL="0" marR="0" rtl="0" algn="l">
                        <a:lnSpc>
                          <a:spcPct val="110000"/>
                        </a:lnSpc>
                        <a:spcBef>
                          <a:spcPts val="0"/>
                        </a:spcBef>
                        <a:spcAft>
                          <a:spcPts val="0"/>
                        </a:spcAft>
                        <a:buNone/>
                      </a:pPr>
                      <a:r>
                        <a:rPr lang="es-MX" sz="2400">
                          <a:solidFill>
                            <a:schemeClr val="dk1"/>
                          </a:solidFill>
                          <a:latin typeface="Avenir"/>
                          <a:ea typeface="Avenir"/>
                          <a:cs typeface="Avenir"/>
                          <a:sym typeface="Avenir"/>
                        </a:rPr>
                        <a:t>Yr</a:t>
                      </a:r>
                      <a:endParaRPr sz="2400">
                        <a:solidFill>
                          <a:schemeClr val="dk1"/>
                        </a:solidFill>
                        <a:latin typeface="Avenir"/>
                        <a:ea typeface="Avenir"/>
                        <a:cs typeface="Avenir"/>
                        <a:sym typeface="Avenir"/>
                      </a:endParaRPr>
                    </a:p>
                  </a:txBody>
                  <a:tcPr marT="91425" marB="91425" marR="91425" marL="91425"/>
                </a:tc>
                <a:tc>
                  <a:txBody>
                    <a:bodyPr/>
                    <a:lstStyle/>
                    <a:p>
                      <a:pPr indent="0" lvl="0" marL="0" marR="0" rtl="0" algn="l">
                        <a:lnSpc>
                          <a:spcPct val="110000"/>
                        </a:lnSpc>
                        <a:spcBef>
                          <a:spcPts val="0"/>
                        </a:spcBef>
                        <a:spcAft>
                          <a:spcPts val="0"/>
                        </a:spcAft>
                        <a:buNone/>
                      </a:pPr>
                      <a:r>
                        <a:rPr lang="es-MX" sz="2400">
                          <a:solidFill>
                            <a:schemeClr val="dk1"/>
                          </a:solidFill>
                          <a:latin typeface="Avenir"/>
                          <a:ea typeface="Avenir"/>
                          <a:cs typeface="Avenir"/>
                          <a:sym typeface="Avenir"/>
                        </a:rPr>
                        <a:t>Collection site*</a:t>
                      </a:r>
                      <a:endParaRPr sz="2400">
                        <a:solidFill>
                          <a:schemeClr val="dk1"/>
                        </a:solidFill>
                        <a:latin typeface="Avenir"/>
                        <a:ea typeface="Avenir"/>
                        <a:cs typeface="Avenir"/>
                        <a:sym typeface="Avenir"/>
                      </a:endParaRPr>
                    </a:p>
                  </a:txBody>
                  <a:tcPr marT="91425" marB="91425" marR="91425" marL="91425"/>
                </a:tc>
                <a:tc>
                  <a:txBody>
                    <a:bodyPr/>
                    <a:lstStyle/>
                    <a:p>
                      <a:pPr indent="0" lvl="0" marL="0" marR="0" rtl="0" algn="l">
                        <a:lnSpc>
                          <a:spcPct val="110000"/>
                        </a:lnSpc>
                        <a:spcBef>
                          <a:spcPts val="0"/>
                        </a:spcBef>
                        <a:spcAft>
                          <a:spcPts val="0"/>
                        </a:spcAft>
                        <a:buNone/>
                      </a:pPr>
                      <a:r>
                        <a:rPr lang="es-MX" sz="2400">
                          <a:solidFill>
                            <a:schemeClr val="dk1"/>
                          </a:solidFill>
                          <a:latin typeface="Avenir"/>
                          <a:ea typeface="Avenir"/>
                          <a:cs typeface="Avenir"/>
                          <a:sym typeface="Avenir"/>
                        </a:rPr>
                        <a:t>Coords</a:t>
                      </a:r>
                      <a:endParaRPr sz="2400">
                        <a:solidFill>
                          <a:schemeClr val="dk1"/>
                        </a:solidFill>
                        <a:latin typeface="Avenir"/>
                        <a:ea typeface="Avenir"/>
                        <a:cs typeface="Avenir"/>
                        <a:sym typeface="Avenir"/>
                      </a:endParaRPr>
                    </a:p>
                  </a:txBody>
                  <a:tcPr marT="91425" marB="91425" marR="91425" marL="91425"/>
                </a:tc>
                <a:tc>
                  <a:txBody>
                    <a:bodyPr/>
                    <a:lstStyle/>
                    <a:p>
                      <a:pPr indent="0" lvl="0" marL="0" marR="0" rtl="0" algn="l">
                        <a:lnSpc>
                          <a:spcPct val="110000"/>
                        </a:lnSpc>
                        <a:spcBef>
                          <a:spcPts val="0"/>
                        </a:spcBef>
                        <a:spcAft>
                          <a:spcPts val="0"/>
                        </a:spcAft>
                        <a:buNone/>
                      </a:pPr>
                      <a:r>
                        <a:rPr lang="es-MX" sz="2400">
                          <a:solidFill>
                            <a:schemeClr val="dk1"/>
                          </a:solidFill>
                          <a:latin typeface="Avenir"/>
                          <a:ea typeface="Avenir"/>
                          <a:cs typeface="Avenir"/>
                          <a:sym typeface="Avenir"/>
                        </a:rPr>
                        <a:t>Seen / collected </a:t>
                      </a:r>
                      <a:endParaRPr sz="2400">
                        <a:solidFill>
                          <a:schemeClr val="dk1"/>
                        </a:solidFill>
                        <a:latin typeface="Avenir"/>
                        <a:ea typeface="Avenir"/>
                        <a:cs typeface="Avenir"/>
                        <a:sym typeface="Avenir"/>
                      </a:endParaRPr>
                    </a:p>
                  </a:txBody>
                  <a:tcPr marT="91425" marB="91425" marR="91425" marL="91425"/>
                </a:tc>
                <a:tc>
                  <a:txBody>
                    <a:bodyPr/>
                    <a:lstStyle/>
                    <a:p>
                      <a:pPr indent="0" lvl="0" marL="0" marR="0" rtl="0" algn="l">
                        <a:lnSpc>
                          <a:spcPct val="110000"/>
                        </a:lnSpc>
                        <a:spcBef>
                          <a:spcPts val="0"/>
                        </a:spcBef>
                        <a:spcAft>
                          <a:spcPts val="0"/>
                        </a:spcAft>
                        <a:buNone/>
                      </a:pPr>
                      <a:r>
                        <a:rPr lang="es-MX" sz="2400">
                          <a:solidFill>
                            <a:schemeClr val="dk1"/>
                          </a:solidFill>
                          <a:latin typeface="Avenir"/>
                          <a:ea typeface="Avenir"/>
                          <a:cs typeface="Avenir"/>
                          <a:sym typeface="Avenir"/>
                        </a:rPr>
                        <a:t>Diet* (blood meal source)</a:t>
                      </a:r>
                      <a:endParaRPr sz="2400">
                        <a:solidFill>
                          <a:schemeClr val="dk1"/>
                        </a:solidFill>
                        <a:latin typeface="Avenir"/>
                        <a:ea typeface="Avenir"/>
                        <a:cs typeface="Avenir"/>
                        <a:sym typeface="Avenir"/>
                      </a:endParaRPr>
                    </a:p>
                  </a:txBody>
                  <a:tcPr marT="91425" marB="91425" marR="91425" marL="91425"/>
                </a:tc>
                <a:tc>
                  <a:txBody>
                    <a:bodyPr/>
                    <a:lstStyle/>
                    <a:p>
                      <a:pPr indent="0" lvl="0" marL="0" marR="0" rtl="0" algn="l">
                        <a:lnSpc>
                          <a:spcPct val="110000"/>
                        </a:lnSpc>
                        <a:spcBef>
                          <a:spcPts val="0"/>
                        </a:spcBef>
                        <a:spcAft>
                          <a:spcPts val="0"/>
                        </a:spcAft>
                        <a:buNone/>
                      </a:pPr>
                      <a:r>
                        <a:rPr lang="es-MX" sz="2400">
                          <a:solidFill>
                            <a:schemeClr val="dk1"/>
                          </a:solidFill>
                          <a:latin typeface="Avenir"/>
                          <a:ea typeface="Avenir"/>
                          <a:cs typeface="Avenir"/>
                          <a:sym typeface="Avenir"/>
                        </a:rPr>
                        <a:t>Landscape</a:t>
                      </a:r>
                      <a:endParaRPr sz="2400">
                        <a:solidFill>
                          <a:schemeClr val="dk1"/>
                        </a:solidFill>
                        <a:latin typeface="Avenir"/>
                        <a:ea typeface="Avenir"/>
                        <a:cs typeface="Avenir"/>
                        <a:sym typeface="Avenir"/>
                      </a:endParaRPr>
                    </a:p>
                  </a:txBody>
                  <a:tcPr marT="91425" marB="91425" marR="91425" marL="91425"/>
                </a:tc>
                <a:tc>
                  <a:txBody>
                    <a:bodyPr/>
                    <a:lstStyle/>
                    <a:p>
                      <a:pPr indent="0" lvl="0" marL="0" marR="0" rtl="0" algn="l">
                        <a:lnSpc>
                          <a:spcPct val="110000"/>
                        </a:lnSpc>
                        <a:spcBef>
                          <a:spcPts val="0"/>
                        </a:spcBef>
                        <a:spcAft>
                          <a:spcPts val="0"/>
                        </a:spcAft>
                        <a:buNone/>
                      </a:pPr>
                      <a:r>
                        <a:rPr lang="es-MX" sz="2400">
                          <a:solidFill>
                            <a:schemeClr val="dk1"/>
                          </a:solidFill>
                          <a:latin typeface="Avenir"/>
                          <a:ea typeface="Avenir"/>
                          <a:cs typeface="Avenir"/>
                          <a:sym typeface="Avenir"/>
                        </a:rPr>
                        <a:t>Mosquito species</a:t>
                      </a:r>
                      <a:endParaRPr sz="2400">
                        <a:solidFill>
                          <a:schemeClr val="dk1"/>
                        </a:solidFill>
                        <a:latin typeface="Avenir"/>
                        <a:ea typeface="Avenir"/>
                        <a:cs typeface="Avenir"/>
                        <a:sym typeface="Avenir"/>
                      </a:endParaRPr>
                    </a:p>
                  </a:txBody>
                  <a:tcPr marT="91425" marB="91425" marR="91425" marL="91425"/>
                </a:tc>
              </a:tr>
              <a:tr h="548600">
                <a:tc>
                  <a:txBody>
                    <a:bodyPr/>
                    <a:lstStyle/>
                    <a:p>
                      <a:pPr indent="0" lvl="0" marL="228600" marR="0" rtl="0" algn="l">
                        <a:lnSpc>
                          <a:spcPct val="110000"/>
                        </a:lnSpc>
                        <a:spcBef>
                          <a:spcPts val="0"/>
                        </a:spcBef>
                        <a:spcAft>
                          <a:spcPts val="0"/>
                        </a:spcAft>
                        <a:buNone/>
                      </a:pPr>
                      <a:r>
                        <a:t/>
                      </a:r>
                      <a:endParaRPr sz="2400">
                        <a:solidFill>
                          <a:schemeClr val="dk1"/>
                        </a:solidFill>
                        <a:latin typeface="Avenir"/>
                        <a:ea typeface="Avenir"/>
                        <a:cs typeface="Avenir"/>
                        <a:sym typeface="Avenir"/>
                      </a:endParaRPr>
                    </a:p>
                  </a:txBody>
                  <a:tcPr marT="91425" marB="91425" marR="91425" marL="91425"/>
                </a:tc>
                <a:tc>
                  <a:txBody>
                    <a:bodyPr/>
                    <a:lstStyle/>
                    <a:p>
                      <a:pPr indent="0" lvl="0" marL="228600" marR="0" rtl="0" algn="l">
                        <a:lnSpc>
                          <a:spcPct val="110000"/>
                        </a:lnSpc>
                        <a:spcBef>
                          <a:spcPts val="0"/>
                        </a:spcBef>
                        <a:spcAft>
                          <a:spcPts val="0"/>
                        </a:spcAft>
                        <a:buNone/>
                      </a:pPr>
                      <a:r>
                        <a:t/>
                      </a:r>
                      <a:endParaRPr sz="2400">
                        <a:solidFill>
                          <a:schemeClr val="dk1"/>
                        </a:solidFill>
                        <a:latin typeface="Avenir"/>
                        <a:ea typeface="Avenir"/>
                        <a:cs typeface="Avenir"/>
                        <a:sym typeface="Avenir"/>
                      </a:endParaRPr>
                    </a:p>
                  </a:txBody>
                  <a:tcPr marT="91425" marB="91425" marR="91425" marL="91425"/>
                </a:tc>
                <a:tc>
                  <a:txBody>
                    <a:bodyPr/>
                    <a:lstStyle/>
                    <a:p>
                      <a:pPr indent="0" lvl="0" marL="228600" marR="0" rtl="0" algn="l">
                        <a:lnSpc>
                          <a:spcPct val="110000"/>
                        </a:lnSpc>
                        <a:spcBef>
                          <a:spcPts val="0"/>
                        </a:spcBef>
                        <a:spcAft>
                          <a:spcPts val="0"/>
                        </a:spcAft>
                        <a:buNone/>
                      </a:pPr>
                      <a:r>
                        <a:t/>
                      </a:r>
                      <a:endParaRPr sz="2400">
                        <a:solidFill>
                          <a:schemeClr val="dk1"/>
                        </a:solidFill>
                        <a:latin typeface="Avenir"/>
                        <a:ea typeface="Avenir"/>
                        <a:cs typeface="Avenir"/>
                        <a:sym typeface="Avenir"/>
                      </a:endParaRPr>
                    </a:p>
                  </a:txBody>
                  <a:tcPr marT="91425" marB="91425" marR="91425" marL="91425"/>
                </a:tc>
                <a:tc>
                  <a:txBody>
                    <a:bodyPr/>
                    <a:lstStyle/>
                    <a:p>
                      <a:pPr indent="0" lvl="0" marL="228600" marR="0" rtl="0" algn="l">
                        <a:lnSpc>
                          <a:spcPct val="110000"/>
                        </a:lnSpc>
                        <a:spcBef>
                          <a:spcPts val="0"/>
                        </a:spcBef>
                        <a:spcAft>
                          <a:spcPts val="0"/>
                        </a:spcAft>
                        <a:buNone/>
                      </a:pPr>
                      <a:r>
                        <a:t/>
                      </a:r>
                      <a:endParaRPr sz="2400">
                        <a:solidFill>
                          <a:schemeClr val="dk1"/>
                        </a:solidFill>
                        <a:latin typeface="Avenir"/>
                        <a:ea typeface="Avenir"/>
                        <a:cs typeface="Avenir"/>
                        <a:sym typeface="Avenir"/>
                      </a:endParaRPr>
                    </a:p>
                  </a:txBody>
                  <a:tcPr marT="91425" marB="91425" marR="91425" marL="91425"/>
                </a:tc>
                <a:tc>
                  <a:txBody>
                    <a:bodyPr/>
                    <a:lstStyle/>
                    <a:p>
                      <a:pPr indent="0" lvl="0" marL="228600" marR="0" rtl="0" algn="l">
                        <a:lnSpc>
                          <a:spcPct val="110000"/>
                        </a:lnSpc>
                        <a:spcBef>
                          <a:spcPts val="0"/>
                        </a:spcBef>
                        <a:spcAft>
                          <a:spcPts val="0"/>
                        </a:spcAft>
                        <a:buNone/>
                      </a:pPr>
                      <a:r>
                        <a:t/>
                      </a:r>
                      <a:endParaRPr sz="2400">
                        <a:solidFill>
                          <a:schemeClr val="dk1"/>
                        </a:solidFill>
                        <a:latin typeface="Avenir"/>
                        <a:ea typeface="Avenir"/>
                        <a:cs typeface="Avenir"/>
                        <a:sym typeface="Avenir"/>
                      </a:endParaRPr>
                    </a:p>
                  </a:txBody>
                  <a:tcPr marT="91425" marB="91425" marR="91425" marL="91425"/>
                </a:tc>
                <a:tc>
                  <a:txBody>
                    <a:bodyPr/>
                    <a:lstStyle/>
                    <a:p>
                      <a:pPr indent="0" lvl="0" marL="228600" marR="0" rtl="0" algn="l">
                        <a:lnSpc>
                          <a:spcPct val="110000"/>
                        </a:lnSpc>
                        <a:spcBef>
                          <a:spcPts val="0"/>
                        </a:spcBef>
                        <a:spcAft>
                          <a:spcPts val="0"/>
                        </a:spcAft>
                        <a:buNone/>
                      </a:pPr>
                      <a:r>
                        <a:t/>
                      </a:r>
                      <a:endParaRPr sz="2400">
                        <a:solidFill>
                          <a:schemeClr val="dk1"/>
                        </a:solidFill>
                        <a:latin typeface="Avenir"/>
                        <a:ea typeface="Avenir"/>
                        <a:cs typeface="Avenir"/>
                        <a:sym typeface="Avenir"/>
                      </a:endParaRPr>
                    </a:p>
                  </a:txBody>
                  <a:tcPr marT="91425" marB="91425" marR="91425" marL="91425"/>
                </a:tc>
                <a:tc>
                  <a:txBody>
                    <a:bodyPr/>
                    <a:lstStyle/>
                    <a:p>
                      <a:pPr indent="0" lvl="0" marL="228600" marR="0" rtl="0" algn="l">
                        <a:lnSpc>
                          <a:spcPct val="110000"/>
                        </a:lnSpc>
                        <a:spcBef>
                          <a:spcPts val="0"/>
                        </a:spcBef>
                        <a:spcAft>
                          <a:spcPts val="0"/>
                        </a:spcAft>
                        <a:buNone/>
                      </a:pPr>
                      <a:r>
                        <a:rPr lang="es-MX" sz="2400">
                          <a:solidFill>
                            <a:schemeClr val="dk1"/>
                          </a:solidFill>
                          <a:latin typeface="Avenir"/>
                          <a:ea typeface="Avenir"/>
                          <a:cs typeface="Avenir"/>
                          <a:sym typeface="Avenir"/>
                        </a:rPr>
                        <a:t>Urban</a:t>
                      </a:r>
                      <a:endParaRPr sz="2400">
                        <a:solidFill>
                          <a:schemeClr val="dk1"/>
                        </a:solidFill>
                        <a:latin typeface="Avenir"/>
                        <a:ea typeface="Avenir"/>
                        <a:cs typeface="Avenir"/>
                        <a:sym typeface="Avenir"/>
                      </a:endParaRPr>
                    </a:p>
                  </a:txBody>
                  <a:tcPr marT="91425" marB="91425" marR="91425" marL="91425"/>
                </a:tc>
                <a:tc>
                  <a:txBody>
                    <a:bodyPr/>
                    <a:lstStyle/>
                    <a:p>
                      <a:pPr indent="0" lvl="0" marL="228600" marR="0" rtl="0" algn="l">
                        <a:lnSpc>
                          <a:spcPct val="110000"/>
                        </a:lnSpc>
                        <a:spcBef>
                          <a:spcPts val="0"/>
                        </a:spcBef>
                        <a:spcAft>
                          <a:spcPts val="0"/>
                        </a:spcAft>
                        <a:buNone/>
                      </a:pPr>
                      <a:r>
                        <a:t/>
                      </a:r>
                      <a:endParaRPr sz="2400">
                        <a:solidFill>
                          <a:schemeClr val="dk1"/>
                        </a:solidFill>
                        <a:latin typeface="Avenir"/>
                        <a:ea typeface="Avenir"/>
                        <a:cs typeface="Avenir"/>
                        <a:sym typeface="Avenir"/>
                      </a:endParaRPr>
                    </a:p>
                  </a:txBody>
                  <a:tcPr marT="91425" marB="91425" marR="91425" marL="91425"/>
                </a:tc>
              </a:tr>
              <a:tr h="548600">
                <a:tc>
                  <a:txBody>
                    <a:bodyPr/>
                    <a:lstStyle/>
                    <a:p>
                      <a:pPr indent="0" lvl="0" marL="228600" marR="0" rtl="0" algn="l">
                        <a:lnSpc>
                          <a:spcPct val="110000"/>
                        </a:lnSpc>
                        <a:spcBef>
                          <a:spcPts val="0"/>
                        </a:spcBef>
                        <a:spcAft>
                          <a:spcPts val="0"/>
                        </a:spcAft>
                        <a:buNone/>
                      </a:pPr>
                      <a:r>
                        <a:t/>
                      </a:r>
                      <a:endParaRPr sz="2400">
                        <a:solidFill>
                          <a:schemeClr val="dk1"/>
                        </a:solidFill>
                        <a:latin typeface="Avenir"/>
                        <a:ea typeface="Avenir"/>
                        <a:cs typeface="Avenir"/>
                        <a:sym typeface="Avenir"/>
                      </a:endParaRPr>
                    </a:p>
                  </a:txBody>
                  <a:tcPr marT="91425" marB="91425" marR="91425" marL="91425"/>
                </a:tc>
                <a:tc>
                  <a:txBody>
                    <a:bodyPr/>
                    <a:lstStyle/>
                    <a:p>
                      <a:pPr indent="0" lvl="0" marL="228600" marR="0" rtl="0" algn="l">
                        <a:lnSpc>
                          <a:spcPct val="110000"/>
                        </a:lnSpc>
                        <a:spcBef>
                          <a:spcPts val="0"/>
                        </a:spcBef>
                        <a:spcAft>
                          <a:spcPts val="0"/>
                        </a:spcAft>
                        <a:buNone/>
                      </a:pPr>
                      <a:r>
                        <a:t/>
                      </a:r>
                      <a:endParaRPr sz="2400">
                        <a:solidFill>
                          <a:schemeClr val="dk1"/>
                        </a:solidFill>
                        <a:latin typeface="Avenir"/>
                        <a:ea typeface="Avenir"/>
                        <a:cs typeface="Avenir"/>
                        <a:sym typeface="Avenir"/>
                      </a:endParaRPr>
                    </a:p>
                  </a:txBody>
                  <a:tcPr marT="91425" marB="91425" marR="91425" marL="91425"/>
                </a:tc>
                <a:tc>
                  <a:txBody>
                    <a:bodyPr/>
                    <a:lstStyle/>
                    <a:p>
                      <a:pPr indent="0" lvl="0" marL="228600" marR="0" rtl="0" algn="l">
                        <a:lnSpc>
                          <a:spcPct val="110000"/>
                        </a:lnSpc>
                        <a:spcBef>
                          <a:spcPts val="0"/>
                        </a:spcBef>
                        <a:spcAft>
                          <a:spcPts val="0"/>
                        </a:spcAft>
                        <a:buNone/>
                      </a:pPr>
                      <a:r>
                        <a:t/>
                      </a:r>
                      <a:endParaRPr sz="2400">
                        <a:solidFill>
                          <a:schemeClr val="dk1"/>
                        </a:solidFill>
                        <a:latin typeface="Avenir"/>
                        <a:ea typeface="Avenir"/>
                        <a:cs typeface="Avenir"/>
                        <a:sym typeface="Avenir"/>
                      </a:endParaRPr>
                    </a:p>
                  </a:txBody>
                  <a:tcPr marT="91425" marB="91425" marR="91425" marL="91425"/>
                </a:tc>
                <a:tc>
                  <a:txBody>
                    <a:bodyPr/>
                    <a:lstStyle/>
                    <a:p>
                      <a:pPr indent="0" lvl="0" marL="228600" marR="0" rtl="0" algn="l">
                        <a:lnSpc>
                          <a:spcPct val="110000"/>
                        </a:lnSpc>
                        <a:spcBef>
                          <a:spcPts val="0"/>
                        </a:spcBef>
                        <a:spcAft>
                          <a:spcPts val="0"/>
                        </a:spcAft>
                        <a:buNone/>
                      </a:pPr>
                      <a:r>
                        <a:t/>
                      </a:r>
                      <a:endParaRPr sz="2400">
                        <a:solidFill>
                          <a:schemeClr val="dk1"/>
                        </a:solidFill>
                        <a:latin typeface="Avenir"/>
                        <a:ea typeface="Avenir"/>
                        <a:cs typeface="Avenir"/>
                        <a:sym typeface="Avenir"/>
                      </a:endParaRPr>
                    </a:p>
                  </a:txBody>
                  <a:tcPr marT="91425" marB="91425" marR="91425" marL="91425"/>
                </a:tc>
                <a:tc>
                  <a:txBody>
                    <a:bodyPr/>
                    <a:lstStyle/>
                    <a:p>
                      <a:pPr indent="0" lvl="0" marL="228600" marR="0" rtl="0" algn="l">
                        <a:lnSpc>
                          <a:spcPct val="110000"/>
                        </a:lnSpc>
                        <a:spcBef>
                          <a:spcPts val="0"/>
                        </a:spcBef>
                        <a:spcAft>
                          <a:spcPts val="0"/>
                        </a:spcAft>
                        <a:buNone/>
                      </a:pPr>
                      <a:r>
                        <a:t/>
                      </a:r>
                      <a:endParaRPr sz="2400">
                        <a:solidFill>
                          <a:schemeClr val="dk1"/>
                        </a:solidFill>
                        <a:latin typeface="Avenir"/>
                        <a:ea typeface="Avenir"/>
                        <a:cs typeface="Avenir"/>
                        <a:sym typeface="Avenir"/>
                      </a:endParaRPr>
                    </a:p>
                  </a:txBody>
                  <a:tcPr marT="91425" marB="91425" marR="91425" marL="91425"/>
                </a:tc>
                <a:tc>
                  <a:txBody>
                    <a:bodyPr/>
                    <a:lstStyle/>
                    <a:p>
                      <a:pPr indent="0" lvl="0" marL="228600" marR="0" rtl="0" algn="l">
                        <a:lnSpc>
                          <a:spcPct val="110000"/>
                        </a:lnSpc>
                        <a:spcBef>
                          <a:spcPts val="0"/>
                        </a:spcBef>
                        <a:spcAft>
                          <a:spcPts val="0"/>
                        </a:spcAft>
                        <a:buNone/>
                      </a:pPr>
                      <a:r>
                        <a:t/>
                      </a:r>
                      <a:endParaRPr sz="2400">
                        <a:solidFill>
                          <a:schemeClr val="dk1"/>
                        </a:solidFill>
                        <a:latin typeface="Avenir"/>
                        <a:ea typeface="Avenir"/>
                        <a:cs typeface="Avenir"/>
                        <a:sym typeface="Avenir"/>
                      </a:endParaRPr>
                    </a:p>
                  </a:txBody>
                  <a:tcPr marT="91425" marB="91425" marR="91425" marL="91425"/>
                </a:tc>
                <a:tc>
                  <a:txBody>
                    <a:bodyPr/>
                    <a:lstStyle/>
                    <a:p>
                      <a:pPr indent="0" lvl="0" marL="228600" marR="0" rtl="0" algn="l">
                        <a:lnSpc>
                          <a:spcPct val="110000"/>
                        </a:lnSpc>
                        <a:spcBef>
                          <a:spcPts val="0"/>
                        </a:spcBef>
                        <a:spcAft>
                          <a:spcPts val="0"/>
                        </a:spcAft>
                        <a:buNone/>
                      </a:pPr>
                      <a:r>
                        <a:rPr lang="es-MX" sz="2400">
                          <a:solidFill>
                            <a:schemeClr val="dk1"/>
                          </a:solidFill>
                          <a:latin typeface="Avenir"/>
                          <a:ea typeface="Avenir"/>
                          <a:cs typeface="Avenir"/>
                          <a:sym typeface="Avenir"/>
                        </a:rPr>
                        <a:t>Rural</a:t>
                      </a:r>
                      <a:endParaRPr sz="2400">
                        <a:solidFill>
                          <a:schemeClr val="dk1"/>
                        </a:solidFill>
                        <a:latin typeface="Avenir"/>
                        <a:ea typeface="Avenir"/>
                        <a:cs typeface="Avenir"/>
                        <a:sym typeface="Avenir"/>
                      </a:endParaRPr>
                    </a:p>
                  </a:txBody>
                  <a:tcPr marT="91425" marB="91425" marR="91425" marL="91425"/>
                </a:tc>
                <a:tc>
                  <a:txBody>
                    <a:bodyPr/>
                    <a:lstStyle/>
                    <a:p>
                      <a:pPr indent="0" lvl="0" marL="228600" marR="0" rtl="0" algn="l">
                        <a:lnSpc>
                          <a:spcPct val="110000"/>
                        </a:lnSpc>
                        <a:spcBef>
                          <a:spcPts val="0"/>
                        </a:spcBef>
                        <a:spcAft>
                          <a:spcPts val="0"/>
                        </a:spcAft>
                        <a:buNone/>
                      </a:pPr>
                      <a:r>
                        <a:t/>
                      </a:r>
                      <a:endParaRPr sz="2400">
                        <a:solidFill>
                          <a:schemeClr val="dk1"/>
                        </a:solidFill>
                        <a:latin typeface="Avenir"/>
                        <a:ea typeface="Avenir"/>
                        <a:cs typeface="Avenir"/>
                        <a:sym typeface="Avenir"/>
                      </a:endParaRPr>
                    </a:p>
                  </a:txBody>
                  <a:tcPr marT="91425" marB="91425" marR="91425" marL="91425"/>
                </a:tc>
              </a:tr>
              <a:tr h="548600">
                <a:tc>
                  <a:txBody>
                    <a:bodyPr/>
                    <a:lstStyle/>
                    <a:p>
                      <a:pPr indent="0" lvl="0" marL="228600" marR="0" rtl="0" algn="l">
                        <a:lnSpc>
                          <a:spcPct val="110000"/>
                        </a:lnSpc>
                        <a:spcBef>
                          <a:spcPts val="0"/>
                        </a:spcBef>
                        <a:spcAft>
                          <a:spcPts val="0"/>
                        </a:spcAft>
                        <a:buNone/>
                      </a:pPr>
                      <a:r>
                        <a:t/>
                      </a:r>
                      <a:endParaRPr sz="2400">
                        <a:solidFill>
                          <a:schemeClr val="dk1"/>
                        </a:solidFill>
                        <a:latin typeface="Avenir"/>
                        <a:ea typeface="Avenir"/>
                        <a:cs typeface="Avenir"/>
                        <a:sym typeface="Avenir"/>
                      </a:endParaRPr>
                    </a:p>
                  </a:txBody>
                  <a:tcPr marT="91425" marB="91425" marR="91425" marL="91425"/>
                </a:tc>
                <a:tc>
                  <a:txBody>
                    <a:bodyPr/>
                    <a:lstStyle/>
                    <a:p>
                      <a:pPr indent="0" lvl="0" marL="228600" marR="0" rtl="0" algn="l">
                        <a:lnSpc>
                          <a:spcPct val="110000"/>
                        </a:lnSpc>
                        <a:spcBef>
                          <a:spcPts val="0"/>
                        </a:spcBef>
                        <a:spcAft>
                          <a:spcPts val="0"/>
                        </a:spcAft>
                        <a:buNone/>
                      </a:pPr>
                      <a:r>
                        <a:t/>
                      </a:r>
                      <a:endParaRPr sz="2400">
                        <a:solidFill>
                          <a:schemeClr val="dk1"/>
                        </a:solidFill>
                        <a:latin typeface="Avenir"/>
                        <a:ea typeface="Avenir"/>
                        <a:cs typeface="Avenir"/>
                        <a:sym typeface="Avenir"/>
                      </a:endParaRPr>
                    </a:p>
                  </a:txBody>
                  <a:tcPr marT="91425" marB="91425" marR="91425" marL="91425"/>
                </a:tc>
                <a:tc>
                  <a:txBody>
                    <a:bodyPr/>
                    <a:lstStyle/>
                    <a:p>
                      <a:pPr indent="0" lvl="0" marL="228600" marR="0" rtl="0" algn="l">
                        <a:lnSpc>
                          <a:spcPct val="110000"/>
                        </a:lnSpc>
                        <a:spcBef>
                          <a:spcPts val="0"/>
                        </a:spcBef>
                        <a:spcAft>
                          <a:spcPts val="0"/>
                        </a:spcAft>
                        <a:buNone/>
                      </a:pPr>
                      <a:r>
                        <a:t/>
                      </a:r>
                      <a:endParaRPr sz="2400">
                        <a:solidFill>
                          <a:schemeClr val="dk1"/>
                        </a:solidFill>
                        <a:latin typeface="Avenir"/>
                        <a:ea typeface="Avenir"/>
                        <a:cs typeface="Avenir"/>
                        <a:sym typeface="Avenir"/>
                      </a:endParaRPr>
                    </a:p>
                  </a:txBody>
                  <a:tcPr marT="91425" marB="91425" marR="91425" marL="91425"/>
                </a:tc>
                <a:tc>
                  <a:txBody>
                    <a:bodyPr/>
                    <a:lstStyle/>
                    <a:p>
                      <a:pPr indent="0" lvl="0" marL="228600" marR="0" rtl="0" algn="l">
                        <a:lnSpc>
                          <a:spcPct val="110000"/>
                        </a:lnSpc>
                        <a:spcBef>
                          <a:spcPts val="0"/>
                        </a:spcBef>
                        <a:spcAft>
                          <a:spcPts val="0"/>
                        </a:spcAft>
                        <a:buNone/>
                      </a:pPr>
                      <a:r>
                        <a:t/>
                      </a:r>
                      <a:endParaRPr sz="2400">
                        <a:solidFill>
                          <a:schemeClr val="dk1"/>
                        </a:solidFill>
                        <a:latin typeface="Avenir"/>
                        <a:ea typeface="Avenir"/>
                        <a:cs typeface="Avenir"/>
                        <a:sym typeface="Avenir"/>
                      </a:endParaRPr>
                    </a:p>
                  </a:txBody>
                  <a:tcPr marT="91425" marB="91425" marR="91425" marL="91425"/>
                </a:tc>
                <a:tc>
                  <a:txBody>
                    <a:bodyPr/>
                    <a:lstStyle/>
                    <a:p>
                      <a:pPr indent="0" lvl="0" marL="228600" marR="0" rtl="0" algn="l">
                        <a:lnSpc>
                          <a:spcPct val="110000"/>
                        </a:lnSpc>
                        <a:spcBef>
                          <a:spcPts val="0"/>
                        </a:spcBef>
                        <a:spcAft>
                          <a:spcPts val="0"/>
                        </a:spcAft>
                        <a:buNone/>
                      </a:pPr>
                      <a:r>
                        <a:t/>
                      </a:r>
                      <a:endParaRPr sz="2400">
                        <a:solidFill>
                          <a:schemeClr val="dk1"/>
                        </a:solidFill>
                        <a:latin typeface="Avenir"/>
                        <a:ea typeface="Avenir"/>
                        <a:cs typeface="Avenir"/>
                        <a:sym typeface="Avenir"/>
                      </a:endParaRPr>
                    </a:p>
                  </a:txBody>
                  <a:tcPr marT="91425" marB="91425" marR="91425" marL="91425"/>
                </a:tc>
                <a:tc>
                  <a:txBody>
                    <a:bodyPr/>
                    <a:lstStyle/>
                    <a:p>
                      <a:pPr indent="0" lvl="0" marL="228600" marR="0" rtl="0" algn="l">
                        <a:lnSpc>
                          <a:spcPct val="110000"/>
                        </a:lnSpc>
                        <a:spcBef>
                          <a:spcPts val="0"/>
                        </a:spcBef>
                        <a:spcAft>
                          <a:spcPts val="0"/>
                        </a:spcAft>
                        <a:buNone/>
                      </a:pPr>
                      <a:r>
                        <a:t/>
                      </a:r>
                      <a:endParaRPr sz="2400">
                        <a:solidFill>
                          <a:schemeClr val="dk1"/>
                        </a:solidFill>
                        <a:latin typeface="Avenir"/>
                        <a:ea typeface="Avenir"/>
                        <a:cs typeface="Avenir"/>
                        <a:sym typeface="Avenir"/>
                      </a:endParaRPr>
                    </a:p>
                  </a:txBody>
                  <a:tcPr marT="91425" marB="91425" marR="91425" marL="91425"/>
                </a:tc>
                <a:tc>
                  <a:txBody>
                    <a:bodyPr/>
                    <a:lstStyle/>
                    <a:p>
                      <a:pPr indent="0" lvl="0" marL="228600" marR="0" rtl="0" algn="l">
                        <a:lnSpc>
                          <a:spcPct val="110000"/>
                        </a:lnSpc>
                        <a:spcBef>
                          <a:spcPts val="0"/>
                        </a:spcBef>
                        <a:spcAft>
                          <a:spcPts val="0"/>
                        </a:spcAft>
                        <a:buNone/>
                      </a:pPr>
                      <a:r>
                        <a:rPr lang="es-MX" sz="2400">
                          <a:solidFill>
                            <a:schemeClr val="dk1"/>
                          </a:solidFill>
                          <a:latin typeface="Avenir"/>
                          <a:ea typeface="Avenir"/>
                          <a:cs typeface="Avenir"/>
                          <a:sym typeface="Avenir"/>
                        </a:rPr>
                        <a:t>Wild</a:t>
                      </a:r>
                      <a:endParaRPr sz="2400">
                        <a:solidFill>
                          <a:schemeClr val="dk1"/>
                        </a:solidFill>
                        <a:latin typeface="Avenir"/>
                        <a:ea typeface="Avenir"/>
                        <a:cs typeface="Avenir"/>
                        <a:sym typeface="Avenir"/>
                      </a:endParaRPr>
                    </a:p>
                  </a:txBody>
                  <a:tcPr marT="91425" marB="91425" marR="91425" marL="91425"/>
                </a:tc>
                <a:tc>
                  <a:txBody>
                    <a:bodyPr/>
                    <a:lstStyle/>
                    <a:p>
                      <a:pPr indent="0" lvl="0" marL="228600" marR="0" rtl="0" algn="l">
                        <a:lnSpc>
                          <a:spcPct val="110000"/>
                        </a:lnSpc>
                        <a:spcBef>
                          <a:spcPts val="0"/>
                        </a:spcBef>
                        <a:spcAft>
                          <a:spcPts val="0"/>
                        </a:spcAft>
                        <a:buNone/>
                      </a:pPr>
                      <a:r>
                        <a:t/>
                      </a:r>
                      <a:endParaRPr sz="2400">
                        <a:solidFill>
                          <a:schemeClr val="dk1"/>
                        </a:solidFill>
                        <a:latin typeface="Avenir"/>
                        <a:ea typeface="Avenir"/>
                        <a:cs typeface="Avenir"/>
                        <a:sym typeface="Aveni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a4d9911666_0_0"/>
          <p:cNvSpPr txBox="1"/>
          <p:nvPr>
            <p:ph type="title"/>
          </p:nvPr>
        </p:nvSpPr>
        <p:spPr>
          <a:xfrm>
            <a:off x="649224" y="365124"/>
            <a:ext cx="10552200" cy="1499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MX" sz="2800"/>
              <a:t>Mosquito vectors developing in atypical anthropogenic habitats: Global overview of recent observations, mechanisms and impact on disease transmission - si nos topamos con más artículos así ¿qué pecs, marco teórico o que onda? (26-Oct-20)</a:t>
            </a:r>
            <a:endParaRPr sz="2600"/>
          </a:p>
        </p:txBody>
      </p:sp>
      <p:pic>
        <p:nvPicPr>
          <p:cNvPr id="193" name="Google Shape;193;ga4d9911666_0_0"/>
          <p:cNvPicPr preferRelativeResize="0"/>
          <p:nvPr/>
        </p:nvPicPr>
        <p:blipFill rotWithShape="1">
          <a:blip r:embed="rId3">
            <a:alphaModFix/>
          </a:blip>
          <a:srcRect b="30518" l="1819" r="8966" t="22202"/>
          <a:stretch/>
        </p:blipFill>
        <p:spPr>
          <a:xfrm>
            <a:off x="649225" y="2110150"/>
            <a:ext cx="10965998" cy="35114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9f91e79084_0_0"/>
          <p:cNvSpPr txBox="1"/>
          <p:nvPr>
            <p:ph type="title"/>
          </p:nvPr>
        </p:nvSpPr>
        <p:spPr>
          <a:xfrm>
            <a:off x="649225" y="365126"/>
            <a:ext cx="10552200" cy="18384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MX"/>
              <a:t>Qué hacer con Chaves et al. 2010 </a:t>
            </a:r>
            <a:r>
              <a:rPr lang="es-MX" sz="4000"/>
              <a:t>(priorizar trabajos más recientes, trabajos post-Chaves; acordado el 26-Oct-20)</a:t>
            </a:r>
            <a:endParaRPr sz="4000"/>
          </a:p>
        </p:txBody>
      </p:sp>
      <p:sp>
        <p:nvSpPr>
          <p:cNvPr id="199" name="Google Shape;199;g9f91e79084_0_0"/>
          <p:cNvSpPr txBox="1"/>
          <p:nvPr>
            <p:ph idx="1" type="body"/>
          </p:nvPr>
        </p:nvSpPr>
        <p:spPr>
          <a:xfrm>
            <a:off x="649224" y="1984248"/>
            <a:ext cx="10552200" cy="4197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MX"/>
              <a:t>Es un </a:t>
            </a:r>
            <a:r>
              <a:rPr b="1" lang="es-MX"/>
              <a:t>metanálisis </a:t>
            </a:r>
            <a:r>
              <a:rPr lang="es-MX"/>
              <a:t>(¿así se escribe correctamente la palabra?) que analiza:</a:t>
            </a:r>
            <a:endParaRPr/>
          </a:p>
          <a:p>
            <a:pPr indent="0" lvl="0" marL="0" rtl="0" algn="l">
              <a:spcBef>
                <a:spcPts val="1000"/>
              </a:spcBef>
              <a:spcAft>
                <a:spcPts val="0"/>
              </a:spcAft>
              <a:buNone/>
            </a:pPr>
            <a:r>
              <a:rPr lang="es-MX"/>
              <a:t>1 artículo de Brasil (Forattini de 1989 - este se puede usar como una de las referencias sobre los </a:t>
            </a:r>
            <a:r>
              <a:rPr b="1" lang="es-MX"/>
              <a:t>bloodmeals </a:t>
            </a:r>
            <a:r>
              <a:rPr lang="es-MX"/>
              <a:t>que tenían los mosquitos hace 31 años en un gradiente de perturbación - Forattini no utiliza técnica eficaz de identificación de bloodmeal, pero aún así puede servir)</a:t>
            </a:r>
            <a:endParaRPr/>
          </a:p>
          <a:p>
            <a:pPr indent="0" lvl="0" marL="0" rtl="0" algn="l">
              <a:spcBef>
                <a:spcPts val="1000"/>
              </a:spcBef>
              <a:spcAft>
                <a:spcPts val="0"/>
              </a:spcAft>
              <a:buNone/>
            </a:pPr>
            <a:r>
              <a:rPr lang="es-MX"/>
              <a:t>11 de EUA</a:t>
            </a:r>
            <a:endParaRPr/>
          </a:p>
          <a:p>
            <a:pPr indent="0" lvl="0" marL="0" rtl="0" algn="l">
              <a:spcBef>
                <a:spcPts val="1000"/>
              </a:spcBef>
              <a:spcAft>
                <a:spcPts val="0"/>
              </a:spcAft>
              <a:buNone/>
            </a:pPr>
            <a:r>
              <a:rPr b="1" lang="es-MX"/>
              <a:t>¿O mejor lo descartamos por que ya está trabajado por el grupo de Chaves y colaboradores?</a:t>
            </a:r>
            <a:r>
              <a:rPr lang="es-MX"/>
              <a:t> (su objetivo fue: to test whether mosquito foraging occurs randomly, i.e., revealing no host-specificity, or if mosquitoes obtain bloodmeals only from certain host species, either with a strong segregation of host species choice or the aggregation around at least one host).</a:t>
            </a:r>
            <a:endParaRPr/>
          </a:p>
          <a:p>
            <a:pPr indent="0" lvl="0" marL="0" rtl="0" algn="l">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9b2e6f647e_0_9"/>
          <p:cNvSpPr txBox="1"/>
          <p:nvPr>
            <p:ph type="title"/>
          </p:nvPr>
        </p:nvSpPr>
        <p:spPr>
          <a:xfrm>
            <a:off x="649224" y="365124"/>
            <a:ext cx="10552200" cy="1499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MX"/>
              <a:t>Hipótesis (Sep-2020)</a:t>
            </a:r>
            <a:endParaRPr/>
          </a:p>
        </p:txBody>
      </p:sp>
      <p:sp>
        <p:nvSpPr>
          <p:cNvPr id="95" name="Google Shape;95;g9b2e6f647e_0_9"/>
          <p:cNvSpPr txBox="1"/>
          <p:nvPr>
            <p:ph idx="1" type="body"/>
          </p:nvPr>
        </p:nvSpPr>
        <p:spPr>
          <a:xfrm>
            <a:off x="649224" y="1984248"/>
            <a:ext cx="10552200" cy="4197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MX"/>
              <a:t>urbanos-&gt; reducción de huéspedes. </a:t>
            </a:r>
            <a:endParaRPr/>
          </a:p>
          <a:p>
            <a:pPr indent="0" lvl="0" marL="0" rtl="0" algn="l">
              <a:spcBef>
                <a:spcPts val="1000"/>
              </a:spcBef>
              <a:spcAft>
                <a:spcPts val="0"/>
              </a:spcAft>
              <a:buNone/>
            </a:pPr>
            <a:r>
              <a:t/>
            </a:r>
            <a:endParaRPr/>
          </a:p>
          <a:p>
            <a:pPr indent="0" lvl="0" marL="0" rtl="0" algn="l">
              <a:lnSpc>
                <a:spcPct val="115000"/>
              </a:lnSpc>
              <a:spcBef>
                <a:spcPts val="1200"/>
              </a:spcBef>
              <a:spcAft>
                <a:spcPts val="0"/>
              </a:spcAft>
              <a:buClr>
                <a:schemeClr val="dk1"/>
              </a:buClr>
              <a:buSzPts val="1100"/>
              <a:buFont typeface="Arial"/>
              <a:buNone/>
            </a:pPr>
            <a:r>
              <a:rPr lang="es-MX"/>
              <a:t>Por cuestión de reducción de huéspedes naturales, por causas de reducción de paisaje como la antropogénica, se espera que haya una mayor especialización en la dieta de los mosquitos en ambientes urbanos que en rurales o silvestres.</a:t>
            </a:r>
            <a:endParaRPr/>
          </a:p>
          <a:p>
            <a:pPr indent="0" lvl="0" marL="0" rtl="0" algn="l">
              <a:spcBef>
                <a:spcPts val="12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9ed34a4feb_0_0"/>
          <p:cNvSpPr txBox="1"/>
          <p:nvPr>
            <p:ph type="title"/>
          </p:nvPr>
        </p:nvSpPr>
        <p:spPr>
          <a:xfrm>
            <a:off x="649224" y="365124"/>
            <a:ext cx="10552200" cy="1499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MX"/>
              <a:t>Tipos de paisaje (tentativo, charlado el 26-Oct-20)</a:t>
            </a:r>
            <a:endParaRPr/>
          </a:p>
        </p:txBody>
      </p:sp>
      <p:sp>
        <p:nvSpPr>
          <p:cNvPr id="205" name="Google Shape;205;g9ed34a4feb_0_0"/>
          <p:cNvSpPr txBox="1"/>
          <p:nvPr>
            <p:ph idx="1" type="body"/>
          </p:nvPr>
        </p:nvSpPr>
        <p:spPr>
          <a:xfrm>
            <a:off x="649224" y="1984248"/>
            <a:ext cx="10552200" cy="4197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MX"/>
              <a:t>Las que propuso Sandoval:</a:t>
            </a:r>
            <a:endParaRPr/>
          </a:p>
          <a:p>
            <a:pPr indent="0" lvl="0" marL="0" rtl="0" algn="l">
              <a:spcBef>
                <a:spcPts val="1000"/>
              </a:spcBef>
              <a:spcAft>
                <a:spcPts val="0"/>
              </a:spcAft>
              <a:buNone/>
            </a:pPr>
            <a:r>
              <a:rPr lang="es-MX"/>
              <a:t>Asentamiento humano: rural o urbano</a:t>
            </a:r>
            <a:endParaRPr/>
          </a:p>
          <a:p>
            <a:pPr indent="0" lvl="0" marL="0" rtl="0" algn="l">
              <a:spcBef>
                <a:spcPts val="1000"/>
              </a:spcBef>
              <a:spcAft>
                <a:spcPts val="0"/>
              </a:spcAft>
              <a:buNone/>
            </a:pPr>
            <a:r>
              <a:rPr lang="es-MX"/>
              <a:t>Agroecosistema</a:t>
            </a:r>
            <a:endParaRPr/>
          </a:p>
          <a:p>
            <a:pPr indent="0" lvl="0" marL="0" rtl="0" algn="l">
              <a:spcBef>
                <a:spcPts val="1000"/>
              </a:spcBef>
              <a:spcAft>
                <a:spcPts val="0"/>
              </a:spcAft>
              <a:buNone/>
            </a:pPr>
            <a:r>
              <a:rPr lang="es-MX"/>
              <a:t>Ambiente natural</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s-MX"/>
              <a:t>Las que proponemos nosotros (4-Nov-20):</a:t>
            </a:r>
            <a:endParaRPr/>
          </a:p>
          <a:p>
            <a:pPr indent="0" lvl="0" marL="0" rtl="0" algn="l">
              <a:spcBef>
                <a:spcPts val="1000"/>
              </a:spcBef>
              <a:spcAft>
                <a:spcPts val="0"/>
              </a:spcAft>
              <a:buNone/>
            </a:pPr>
            <a:r>
              <a:rPr lang="es-MX"/>
              <a:t>Urban, rural, wild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9ed34a4feb_0_5"/>
          <p:cNvSpPr txBox="1"/>
          <p:nvPr>
            <p:ph type="title"/>
          </p:nvPr>
        </p:nvSpPr>
        <p:spPr>
          <a:xfrm>
            <a:off x="649225" y="365125"/>
            <a:ext cx="10552200" cy="1021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MX"/>
              <a:t>SELEA - para engrosar ése CV</a:t>
            </a:r>
            <a:endParaRPr/>
          </a:p>
        </p:txBody>
      </p:sp>
      <p:sp>
        <p:nvSpPr>
          <p:cNvPr id="211" name="Google Shape;211;g9ed34a4feb_0_5"/>
          <p:cNvSpPr txBox="1"/>
          <p:nvPr>
            <p:ph idx="1" type="body"/>
          </p:nvPr>
        </p:nvSpPr>
        <p:spPr>
          <a:xfrm>
            <a:off x="649224" y="1608023"/>
            <a:ext cx="10552200" cy="4197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MX"/>
              <a:t>Mosquitos - su botana y efecto del paisaje en la dieta ¿comen diferente en urbano que en rural, agroecosistema o silvestre?</a:t>
            </a:r>
            <a:endParaRPr/>
          </a:p>
          <a:p>
            <a:pPr indent="0" lvl="0" marL="0" rtl="0" algn="l">
              <a:spcBef>
                <a:spcPts val="1000"/>
              </a:spcBef>
              <a:spcAft>
                <a:spcPts val="0"/>
              </a:spcAft>
              <a:buNone/>
            </a:pPr>
            <a:r>
              <a:rPr lang="es-MX"/>
              <a:t>Gráficas bibliométricas: publicaciones contra año, para graficar la asociación de botana y el paisaje (checar artículo de Wesley - ¿árbol de haplotipos, pero en lugar de haplotipos paisajes y en lugar de poblaciones huéspedes?)</a:t>
            </a:r>
            <a:endParaRPr/>
          </a:p>
          <a:p>
            <a:pPr indent="0" lvl="0" marL="0" rtl="0" algn="l">
              <a:spcBef>
                <a:spcPts val="1000"/>
              </a:spcBef>
              <a:spcAft>
                <a:spcPts val="0"/>
              </a:spcAft>
              <a:buNone/>
            </a:pPr>
            <a:r>
              <a:rPr lang="es-MX"/>
              <a:t>Relevancia de un trabajo así (realizado en áreas donde enfermedades transmitidas por mosquitos son endémicas/nativas: latinoamérica)</a:t>
            </a:r>
            <a:endParaRPr/>
          </a:p>
          <a:p>
            <a:pPr indent="0" lvl="0" marL="0" rtl="0" algn="l">
              <a:spcBef>
                <a:spcPts val="1000"/>
              </a:spcBef>
              <a:spcAft>
                <a:spcPts val="0"/>
              </a:spcAft>
              <a:buNone/>
            </a:pPr>
            <a:r>
              <a:rPr lang="es-MX"/>
              <a:t>Cuáles son las necesidades: hay mucho trabajos afroasiáticos, pero para latinoamérica son muy escasos. </a:t>
            </a:r>
            <a:endParaRPr/>
          </a:p>
          <a:p>
            <a:pPr indent="0" lvl="0" marL="0" rtl="0" algn="l">
              <a:spcBef>
                <a:spcPts val="1000"/>
              </a:spcBef>
              <a:spcAft>
                <a:spcPts val="0"/>
              </a:spcAft>
              <a:buNone/>
            </a:pPr>
            <a:r>
              <a:rPr lang="es-MX"/>
              <a:t>Para el 20-25 de noviembre (charla el 3 de diciembre)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a98cdf218a_0_0"/>
          <p:cNvSpPr txBox="1"/>
          <p:nvPr>
            <p:ph type="title"/>
          </p:nvPr>
        </p:nvSpPr>
        <p:spPr>
          <a:xfrm>
            <a:off x="649225" y="365125"/>
            <a:ext cx="10552200" cy="634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MX"/>
              <a:t>Reunión con Romeo (10-Nov-20)</a:t>
            </a:r>
            <a:endParaRPr/>
          </a:p>
        </p:txBody>
      </p:sp>
      <p:sp>
        <p:nvSpPr>
          <p:cNvPr id="101" name="Google Shape;101;ga98cdf218a_0_0"/>
          <p:cNvSpPr txBox="1"/>
          <p:nvPr>
            <p:ph idx="1" type="body"/>
          </p:nvPr>
        </p:nvSpPr>
        <p:spPr>
          <a:xfrm>
            <a:off x="649225" y="999925"/>
            <a:ext cx="10552200" cy="4638000"/>
          </a:xfrm>
          <a:prstGeom prst="rect">
            <a:avLst/>
          </a:prstGeom>
        </p:spPr>
        <p:txBody>
          <a:bodyPr anchorCtr="0" anchor="t" bIns="45700" lIns="91425" spcFirstLastPara="1" rIns="91425" wrap="square" tIns="45700">
            <a:noAutofit/>
          </a:bodyPr>
          <a:lstStyle/>
          <a:p>
            <a:pPr indent="-318770" lvl="0" marL="457200" rtl="0" algn="l">
              <a:lnSpc>
                <a:spcPct val="90000"/>
              </a:lnSpc>
              <a:spcBef>
                <a:spcPts val="0"/>
              </a:spcBef>
              <a:spcAft>
                <a:spcPts val="0"/>
              </a:spcAft>
              <a:buClr>
                <a:schemeClr val="accent1"/>
              </a:buClr>
              <a:buSzPts val="1420"/>
              <a:buAutoNum type="arabicPeriod"/>
            </a:pPr>
            <a:r>
              <a:rPr b="1" lang="es-MX" sz="1420">
                <a:solidFill>
                  <a:schemeClr val="accent1"/>
                </a:solidFill>
              </a:rPr>
              <a:t>Pregunta descartada: </a:t>
            </a:r>
            <a:r>
              <a:rPr b="1" lang="es-MX" sz="1420">
                <a:solidFill>
                  <a:schemeClr val="accent1"/>
                </a:solidFill>
              </a:rPr>
              <a:t>Mosquito blood meal preference changes according to the landscape? (¿La preferencia por huéspedes de los mosquitos cambia según el paisaje?). Cambios de dieta asociados al ambiente (más que preferencia).</a:t>
            </a:r>
            <a:endParaRPr b="1" sz="1420">
              <a:solidFill>
                <a:schemeClr val="accent1"/>
              </a:solidFill>
            </a:endParaRPr>
          </a:p>
          <a:p>
            <a:pPr indent="-318770" lvl="0" marL="457200" rtl="0" algn="l">
              <a:lnSpc>
                <a:spcPct val="90000"/>
              </a:lnSpc>
              <a:spcBef>
                <a:spcPts val="0"/>
              </a:spcBef>
              <a:spcAft>
                <a:spcPts val="0"/>
              </a:spcAft>
              <a:buClr>
                <a:schemeClr val="accent1"/>
              </a:buClr>
              <a:buSzPts val="1420"/>
              <a:buAutoNum type="arabicPeriod"/>
            </a:pPr>
            <a:r>
              <a:rPr b="1" lang="es-MX" sz="1420">
                <a:solidFill>
                  <a:schemeClr val="accent1"/>
                </a:solidFill>
              </a:rPr>
              <a:t>Estudios que hayan evaluado en dos ambientes diferentes (cercanos espacialmente)</a:t>
            </a:r>
            <a:endParaRPr b="1" sz="1420">
              <a:solidFill>
                <a:schemeClr val="accent1"/>
              </a:solidFill>
            </a:endParaRPr>
          </a:p>
          <a:p>
            <a:pPr indent="-318770" lvl="0" marL="457200" rtl="0" algn="l">
              <a:lnSpc>
                <a:spcPct val="90000"/>
              </a:lnSpc>
              <a:spcBef>
                <a:spcPts val="0"/>
              </a:spcBef>
              <a:spcAft>
                <a:spcPts val="0"/>
              </a:spcAft>
              <a:buClr>
                <a:schemeClr val="accent1"/>
              </a:buClr>
              <a:buSzPts val="1420"/>
              <a:buAutoNum type="arabicPeriod"/>
            </a:pPr>
            <a:r>
              <a:rPr b="1" lang="es-MX" sz="1420">
                <a:solidFill>
                  <a:schemeClr val="accent1"/>
                </a:solidFill>
              </a:rPr>
              <a:t>Las mismas especies de mosquito estén en los dos lugares</a:t>
            </a:r>
            <a:endParaRPr b="1" sz="1420">
              <a:solidFill>
                <a:schemeClr val="accent1"/>
              </a:solidFill>
            </a:endParaRPr>
          </a:p>
          <a:p>
            <a:pPr indent="-318770" lvl="0" marL="457200" rtl="0" algn="l">
              <a:lnSpc>
                <a:spcPct val="90000"/>
              </a:lnSpc>
              <a:spcBef>
                <a:spcPts val="0"/>
              </a:spcBef>
              <a:spcAft>
                <a:spcPts val="0"/>
              </a:spcAft>
              <a:buClr>
                <a:schemeClr val="accent1"/>
              </a:buClr>
              <a:buSzPts val="1420"/>
              <a:buAutoNum type="arabicPeriod"/>
            </a:pPr>
            <a:r>
              <a:rPr b="1" lang="es-MX" sz="1420">
                <a:solidFill>
                  <a:schemeClr val="accent1"/>
                </a:solidFill>
              </a:rPr>
              <a:t>Otras variables asociadas al cambio de dieta de mosquitos (entender mejor los factores: proponer como predicciones sustentadas en estudios previos o bien reconocer que son una limitante)</a:t>
            </a:r>
            <a:endParaRPr b="1" sz="1220">
              <a:solidFill>
                <a:schemeClr val="accent1"/>
              </a:solidFill>
            </a:endParaRPr>
          </a:p>
          <a:p>
            <a:pPr indent="-318770" lvl="0" marL="457200" rtl="0" algn="l">
              <a:lnSpc>
                <a:spcPct val="90000"/>
              </a:lnSpc>
              <a:spcBef>
                <a:spcPts val="0"/>
              </a:spcBef>
              <a:spcAft>
                <a:spcPts val="0"/>
              </a:spcAft>
              <a:buClr>
                <a:schemeClr val="accent1"/>
              </a:buClr>
              <a:buSzPts val="1420"/>
              <a:buAutoNum type="arabicPeriod"/>
            </a:pPr>
            <a:r>
              <a:rPr b="1" lang="es-MX" sz="1420">
                <a:solidFill>
                  <a:schemeClr val="accent1"/>
                </a:solidFill>
              </a:rPr>
              <a:t>Medir diversidad de huéspedes en lugar de preferencia de huéspedes (¿cuál es la diversidad de huéspedes de mosquitos dependiendo del grado de perturbación del hábitat?) - que los artículos reporten una riqueza promedio de huespedes (pueden ser de ítems, en lugar de especie) ¿grado de perturbación explica riqueza de huéspedes?</a:t>
            </a:r>
            <a:endParaRPr b="1" sz="1420">
              <a:solidFill>
                <a:schemeClr val="accent1"/>
              </a:solidFill>
            </a:endParaRPr>
          </a:p>
          <a:p>
            <a:pPr indent="-318770" lvl="0" marL="457200" rtl="0" algn="l">
              <a:lnSpc>
                <a:spcPct val="90000"/>
              </a:lnSpc>
              <a:spcBef>
                <a:spcPts val="0"/>
              </a:spcBef>
              <a:spcAft>
                <a:spcPts val="0"/>
              </a:spcAft>
              <a:buClr>
                <a:schemeClr val="accent1"/>
              </a:buClr>
              <a:buSzPts val="1420"/>
              <a:buAutoNum type="arabicPeriod"/>
            </a:pPr>
            <a:r>
              <a:rPr b="1" lang="es-MX" sz="1420">
                <a:solidFill>
                  <a:schemeClr val="accent1"/>
                </a:solidFill>
              </a:rPr>
              <a:t>Comparar diversidad de huéspedes de mosquitos especialistas vs. generalistas (corroborar lo de especialista o generalista por su ancestro: si es reciente y asociado a lugares perturbados o basal y asociado a lugares silvestres)</a:t>
            </a:r>
            <a:endParaRPr b="1" sz="1420">
              <a:solidFill>
                <a:schemeClr val="accent1"/>
              </a:solidFill>
            </a:endParaRPr>
          </a:p>
          <a:p>
            <a:pPr indent="-318770" lvl="0" marL="457200" rtl="0" algn="l">
              <a:lnSpc>
                <a:spcPct val="90000"/>
              </a:lnSpc>
              <a:spcBef>
                <a:spcPts val="0"/>
              </a:spcBef>
              <a:spcAft>
                <a:spcPts val="0"/>
              </a:spcAft>
              <a:buClr>
                <a:schemeClr val="accent1"/>
              </a:buClr>
              <a:buSzPts val="1420"/>
              <a:buAutoNum type="arabicPeriod"/>
            </a:pPr>
            <a:r>
              <a:rPr b="1" lang="es-MX" sz="1420">
                <a:solidFill>
                  <a:schemeClr val="accent1"/>
                </a:solidFill>
              </a:rPr>
              <a:t>Checar la filogenia reciente de mosquitos (del Journal of the Linnean Society)</a:t>
            </a:r>
            <a:endParaRPr b="1" sz="1420">
              <a:solidFill>
                <a:schemeClr val="accent1"/>
              </a:solidFill>
            </a:endParaRPr>
          </a:p>
          <a:p>
            <a:pPr indent="-318770" lvl="0" marL="457200" rtl="0" algn="l">
              <a:lnSpc>
                <a:spcPct val="90000"/>
              </a:lnSpc>
              <a:spcBef>
                <a:spcPts val="0"/>
              </a:spcBef>
              <a:spcAft>
                <a:spcPts val="0"/>
              </a:spcAft>
              <a:buClr>
                <a:schemeClr val="accent1"/>
              </a:buClr>
              <a:buSzPts val="1420"/>
              <a:buAutoNum type="arabicPeriod"/>
            </a:pPr>
            <a:r>
              <a:rPr b="1" lang="es-MX" sz="1420">
                <a:solidFill>
                  <a:schemeClr val="accent1"/>
                </a:solidFill>
              </a:rPr>
              <a:t>Cómo codificar ambientes: i) utilizar la clasificación del autor (problemática: muchas categorías), ii) conseguir cobertura boscosa (o cobertura gris) del momento temporal en que se realizó el estudio y a escala coherente con el área de estudio, iii) buscar índices de impacto urbano, huella ecológica, para los lugares de estudio (entre más alto el índice mayor la perturbación, checar que la escala coincida)</a:t>
            </a:r>
            <a:endParaRPr b="1" sz="1420">
              <a:solidFill>
                <a:schemeClr val="accent1"/>
              </a:solidFill>
            </a:endParaRPr>
          </a:p>
          <a:p>
            <a:pPr indent="-318770" lvl="0" marL="457200" rtl="0" algn="l">
              <a:lnSpc>
                <a:spcPct val="90000"/>
              </a:lnSpc>
              <a:spcBef>
                <a:spcPts val="0"/>
              </a:spcBef>
              <a:spcAft>
                <a:spcPts val="0"/>
              </a:spcAft>
              <a:buClr>
                <a:schemeClr val="accent1"/>
              </a:buClr>
              <a:buSzPts val="1420"/>
              <a:buAutoNum type="arabicPeriod"/>
            </a:pPr>
            <a:r>
              <a:rPr b="1" lang="es-MX" sz="1420">
                <a:solidFill>
                  <a:schemeClr val="accent1"/>
                </a:solidFill>
              </a:rPr>
              <a:t>Si faltan coordenadas o determinación a nivel taxonómico: i) escribirle al autor pidiéndole las coordenadas, ii) desechar el estudio, iii) sacar el centroide. Si se descarta el estudio entonces evidenciarlo por qué se descartó (estos resultados también son valiosos). </a:t>
            </a:r>
            <a:endParaRPr b="1" sz="1420">
              <a:solidFill>
                <a:schemeClr val="accent1"/>
              </a:solidFill>
            </a:endParaRPr>
          </a:p>
          <a:p>
            <a:pPr indent="-318770" lvl="0" marL="457200" rtl="0" algn="l">
              <a:lnSpc>
                <a:spcPct val="90000"/>
              </a:lnSpc>
              <a:spcBef>
                <a:spcPts val="0"/>
              </a:spcBef>
              <a:spcAft>
                <a:spcPts val="0"/>
              </a:spcAft>
              <a:buClr>
                <a:schemeClr val="accent1"/>
              </a:buClr>
              <a:buSzPts val="1420"/>
              <a:buAutoNum type="arabicPeriod"/>
            </a:pPr>
            <a:r>
              <a:rPr b="1" lang="es-MX" sz="1420">
                <a:solidFill>
                  <a:schemeClr val="accent1"/>
                </a:solidFill>
              </a:rPr>
              <a:t>Mini-review artículo de opinión (si es que no hay suficientes estudios)</a:t>
            </a:r>
            <a:endParaRPr b="1" sz="1420">
              <a:solidFill>
                <a:schemeClr val="accent1"/>
              </a:solidFill>
            </a:endParaRPr>
          </a:p>
          <a:p>
            <a:pPr indent="-318770" lvl="0" marL="457200" rtl="0" algn="l">
              <a:lnSpc>
                <a:spcPct val="90000"/>
              </a:lnSpc>
              <a:spcBef>
                <a:spcPts val="0"/>
              </a:spcBef>
              <a:spcAft>
                <a:spcPts val="0"/>
              </a:spcAft>
              <a:buClr>
                <a:schemeClr val="accent1"/>
              </a:buClr>
              <a:buSzPts val="1420"/>
              <a:buAutoNum type="arabicPeriod"/>
            </a:pPr>
            <a:r>
              <a:rPr b="1" lang="es-MX" sz="1420">
                <a:solidFill>
                  <a:schemeClr val="accent1"/>
                </a:solidFill>
              </a:rPr>
              <a:t>Meter autor y año (author_key) como variable aleatoria</a:t>
            </a:r>
            <a:endParaRPr b="1" sz="1420">
              <a:solidFill>
                <a:schemeClr val="accent1"/>
              </a:solidFill>
            </a:endParaRPr>
          </a:p>
          <a:p>
            <a:pPr indent="-318770" lvl="0" marL="457200" rtl="0" algn="l">
              <a:lnSpc>
                <a:spcPct val="90000"/>
              </a:lnSpc>
              <a:spcBef>
                <a:spcPts val="0"/>
              </a:spcBef>
              <a:spcAft>
                <a:spcPts val="0"/>
              </a:spcAft>
              <a:buClr>
                <a:schemeClr val="accent1"/>
              </a:buClr>
              <a:buSzPts val="1420"/>
              <a:buAutoNum type="arabicPeriod"/>
            </a:pPr>
            <a:r>
              <a:rPr b="1" lang="es-MX" sz="1420">
                <a:solidFill>
                  <a:schemeClr val="accent1"/>
                </a:solidFill>
              </a:rPr>
              <a:t>n = número de mosquitos con sangre analizados (esfuerzo de muestreo). A mayor esfuerzo de muestreo más se satura mi número de huéspedes (refleja mejor mi host fitness)</a:t>
            </a:r>
            <a:endParaRPr b="1" sz="1420">
              <a:solidFill>
                <a:schemeClr val="accent1"/>
              </a:solidFill>
            </a:endParaRPr>
          </a:p>
          <a:p>
            <a:pPr indent="-318770" lvl="0" marL="457200" rtl="0" algn="l">
              <a:lnSpc>
                <a:spcPct val="90000"/>
              </a:lnSpc>
              <a:spcBef>
                <a:spcPts val="0"/>
              </a:spcBef>
              <a:spcAft>
                <a:spcPts val="0"/>
              </a:spcAft>
              <a:buClr>
                <a:schemeClr val="accent1"/>
              </a:buClr>
              <a:buSzPts val="1420"/>
              <a:buAutoNum type="arabicPeriod"/>
            </a:pPr>
            <a:r>
              <a:rPr b="1" lang="es-MX" sz="1420">
                <a:solidFill>
                  <a:schemeClr val="accent1"/>
                </a:solidFill>
              </a:rPr>
              <a:t>Separar en columnas las blood host species</a:t>
            </a:r>
            <a:endParaRPr b="1" sz="1420">
              <a:solidFill>
                <a:schemeClr val="accent1"/>
              </a:solidFill>
            </a:endParaRPr>
          </a:p>
          <a:p>
            <a:pPr indent="-318770" lvl="0" marL="457200" rtl="0" algn="l">
              <a:lnSpc>
                <a:spcPct val="90000"/>
              </a:lnSpc>
              <a:spcBef>
                <a:spcPts val="0"/>
              </a:spcBef>
              <a:spcAft>
                <a:spcPts val="0"/>
              </a:spcAft>
              <a:buClr>
                <a:schemeClr val="accent1"/>
              </a:buClr>
              <a:buSzPts val="1420"/>
              <a:buAutoNum type="arabicPeriod"/>
            </a:pPr>
            <a:r>
              <a:rPr b="1" lang="es-MX" sz="1420">
                <a:solidFill>
                  <a:schemeClr val="accent1"/>
                </a:solidFill>
              </a:rPr>
              <a:t>Agregar columna de afinidad de mosquitos: afines a (evolucionaron en) ambientes antropizados o afines a ambientes silvestres (evolucionaron en ambientes tropicales)</a:t>
            </a:r>
            <a:endParaRPr b="1" sz="1420">
              <a:solidFill>
                <a:schemeClr val="accent1"/>
              </a:solidFill>
            </a:endParaRPr>
          </a:p>
          <a:p>
            <a:pPr indent="-318770" lvl="0" marL="457200" rtl="0" algn="l">
              <a:lnSpc>
                <a:spcPct val="90000"/>
              </a:lnSpc>
              <a:spcBef>
                <a:spcPts val="0"/>
              </a:spcBef>
              <a:spcAft>
                <a:spcPts val="0"/>
              </a:spcAft>
              <a:buClr>
                <a:schemeClr val="accent1"/>
              </a:buClr>
              <a:buSzPts val="1420"/>
              <a:buAutoNum type="arabicPeriod"/>
            </a:pPr>
            <a:r>
              <a:rPr b="1" lang="es-MX" sz="1420">
                <a:solidFill>
                  <a:schemeClr val="accent1"/>
                </a:solidFill>
              </a:rPr>
              <a:t>Mapas altas de diversidad de vertebrados del mundo y poner la diversidad de vertebrados del sitio de estudio</a:t>
            </a:r>
            <a:endParaRPr b="1" sz="1420">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a98cdf218a_2_0"/>
          <p:cNvSpPr txBox="1"/>
          <p:nvPr>
            <p:ph type="title"/>
          </p:nvPr>
        </p:nvSpPr>
        <p:spPr>
          <a:xfrm>
            <a:off x="649224" y="365124"/>
            <a:ext cx="10552200" cy="1499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MX"/>
              <a:t>Palabras clave (26-Oct-20)</a:t>
            </a:r>
            <a:endParaRPr/>
          </a:p>
        </p:txBody>
      </p:sp>
      <p:sp>
        <p:nvSpPr>
          <p:cNvPr id="107" name="Google Shape;107;ga98cdf218a_2_0"/>
          <p:cNvSpPr txBox="1"/>
          <p:nvPr>
            <p:ph idx="1" type="body"/>
          </p:nvPr>
        </p:nvSpPr>
        <p:spPr>
          <a:xfrm>
            <a:off x="649224" y="1984248"/>
            <a:ext cx="10552200" cy="4197000"/>
          </a:xfrm>
          <a:prstGeom prst="rect">
            <a:avLst/>
          </a:prstGeom>
        </p:spPr>
        <p:txBody>
          <a:bodyPr anchorCtr="0" anchor="t" bIns="45700" lIns="91425" spcFirstLastPara="1" rIns="91425" wrap="square" tIns="45700">
            <a:noAutofit/>
          </a:bodyPr>
          <a:lstStyle/>
          <a:p>
            <a:pPr indent="-234950" lvl="0" marL="228600" rtl="0" algn="l">
              <a:lnSpc>
                <a:spcPct val="115000"/>
              </a:lnSpc>
              <a:spcBef>
                <a:spcPts val="1200"/>
              </a:spcBef>
              <a:spcAft>
                <a:spcPts val="0"/>
              </a:spcAft>
              <a:buClr>
                <a:srgbClr val="202124"/>
              </a:buClr>
              <a:buSzPts val="1900"/>
              <a:buFont typeface="Roboto"/>
              <a:buChar char="•"/>
            </a:pPr>
            <a:r>
              <a:rPr lang="es-MX" sz="1900">
                <a:solidFill>
                  <a:srgbClr val="202124"/>
                </a:solidFill>
                <a:highlight>
                  <a:schemeClr val="lt1"/>
                </a:highlight>
                <a:latin typeface="Roboto"/>
                <a:ea typeface="Roboto"/>
                <a:cs typeface="Roboto"/>
                <a:sym typeface="Roboto"/>
              </a:rPr>
              <a:t>“mosquitoes” AND (“blood meal sources” OR “blood feeding patterns”) AND “landscape”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a98cdf218a_0_5"/>
          <p:cNvSpPr txBox="1"/>
          <p:nvPr>
            <p:ph type="title"/>
          </p:nvPr>
        </p:nvSpPr>
        <p:spPr>
          <a:xfrm>
            <a:off x="649225" y="365125"/>
            <a:ext cx="10552200" cy="807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MX"/>
              <a:t>Estudios revisados (20 artículos)</a:t>
            </a:r>
            <a:endParaRPr/>
          </a:p>
        </p:txBody>
      </p:sp>
      <p:pic>
        <p:nvPicPr>
          <p:cNvPr id="113" name="Google Shape;113;ga98cdf218a_0_5"/>
          <p:cNvPicPr preferRelativeResize="0"/>
          <p:nvPr/>
        </p:nvPicPr>
        <p:blipFill rotWithShape="1">
          <a:blip r:embed="rId3">
            <a:alphaModFix/>
          </a:blip>
          <a:srcRect b="25711" l="16653" r="58828" t="30465"/>
          <a:stretch/>
        </p:blipFill>
        <p:spPr>
          <a:xfrm>
            <a:off x="3996450" y="1432875"/>
            <a:ext cx="4199099" cy="50031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
          <p:cNvSpPr txBox="1"/>
          <p:nvPr>
            <p:ph type="title"/>
          </p:nvPr>
        </p:nvSpPr>
        <p:spPr>
          <a:xfrm>
            <a:off x="990600" y="397727"/>
            <a:ext cx="10552200" cy="6024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1"/>
              </a:buClr>
              <a:buSzPts val="4320"/>
              <a:buFont typeface="Avenir"/>
              <a:buNone/>
            </a:pPr>
            <a:r>
              <a:rPr lang="es-MX" sz="2520"/>
              <a:t>Preguntas anteriores</a:t>
            </a:r>
            <a:endParaRPr sz="2520"/>
          </a:p>
          <a:p>
            <a:pPr indent="0" lvl="0" marL="0" rtl="0" algn="l">
              <a:lnSpc>
                <a:spcPct val="90000"/>
              </a:lnSpc>
              <a:spcBef>
                <a:spcPts val="0"/>
              </a:spcBef>
              <a:spcAft>
                <a:spcPts val="0"/>
              </a:spcAft>
              <a:buClr>
                <a:schemeClr val="accent1"/>
              </a:buClr>
              <a:buSzPts val="4320"/>
              <a:buFont typeface="Avenir"/>
              <a:buNone/>
            </a:pPr>
            <a:r>
              <a:t/>
            </a:r>
            <a:endParaRPr sz="2520"/>
          </a:p>
          <a:p>
            <a:pPr indent="0" lvl="0" marL="0" rtl="0" algn="l">
              <a:lnSpc>
                <a:spcPct val="90000"/>
              </a:lnSpc>
              <a:spcBef>
                <a:spcPts val="0"/>
              </a:spcBef>
              <a:spcAft>
                <a:spcPts val="0"/>
              </a:spcAft>
              <a:buClr>
                <a:schemeClr val="accent1"/>
              </a:buClr>
              <a:buSzPts val="4320"/>
              <a:buFont typeface="Avenir"/>
              <a:buNone/>
            </a:pPr>
            <a:r>
              <a:t/>
            </a:r>
            <a:endParaRPr sz="2520"/>
          </a:p>
          <a:p>
            <a:pPr indent="0" lvl="0" marL="0" rtl="0" algn="l">
              <a:lnSpc>
                <a:spcPct val="90000"/>
              </a:lnSpc>
              <a:spcBef>
                <a:spcPts val="0"/>
              </a:spcBef>
              <a:spcAft>
                <a:spcPts val="0"/>
              </a:spcAft>
              <a:buClr>
                <a:schemeClr val="accent1"/>
              </a:buClr>
              <a:buSzPts val="4320"/>
              <a:buFont typeface="Avenir"/>
              <a:buNone/>
            </a:pPr>
            <a:r>
              <a:rPr lang="es-MX" sz="2520"/>
              <a:t>¿</a:t>
            </a:r>
            <a:r>
              <a:rPr lang="es-MX" sz="2520"/>
              <a:t>La especialización en los mosquitos está asociada con ambientes urbanos? (Sep-2020)</a:t>
            </a:r>
            <a:br>
              <a:rPr lang="es-MX" sz="2520"/>
            </a:br>
            <a:br>
              <a:rPr lang="es-MX" sz="2520"/>
            </a:br>
            <a:r>
              <a:rPr lang="es-MX" sz="2520"/>
              <a:t>¿Los mosquitos generalistas asociados a zonas antropogénicas se vuelven especialistas? </a:t>
            </a:r>
            <a:r>
              <a:rPr lang="es-MX" sz="2520"/>
              <a:t>(Sep-2020)</a:t>
            </a:r>
            <a:endParaRPr sz="2520"/>
          </a:p>
          <a:p>
            <a:pPr indent="0" lvl="0" marL="0" rtl="0" algn="l">
              <a:lnSpc>
                <a:spcPct val="90000"/>
              </a:lnSpc>
              <a:spcBef>
                <a:spcPts val="0"/>
              </a:spcBef>
              <a:spcAft>
                <a:spcPts val="0"/>
              </a:spcAft>
              <a:buClr>
                <a:schemeClr val="accent1"/>
              </a:buClr>
              <a:buSzPts val="4320"/>
              <a:buFont typeface="Avenir"/>
              <a:buNone/>
            </a:pPr>
            <a:r>
              <a:t/>
            </a:r>
            <a:endParaRPr sz="2520"/>
          </a:p>
          <a:p>
            <a:pPr indent="0" lvl="0" marL="0" rtl="0" algn="l">
              <a:lnSpc>
                <a:spcPct val="90000"/>
              </a:lnSpc>
              <a:spcBef>
                <a:spcPts val="0"/>
              </a:spcBef>
              <a:spcAft>
                <a:spcPts val="0"/>
              </a:spcAft>
              <a:buClr>
                <a:schemeClr val="accent1"/>
              </a:buClr>
              <a:buSzPts val="4320"/>
              <a:buFont typeface="Avenir"/>
              <a:buNone/>
            </a:pPr>
            <a:r>
              <a:rPr lang="es-MX" sz="2520"/>
              <a:t>¿La asociación de mosquitos especialistas con ambientes urbanos ha incrementado en años recientes? </a:t>
            </a:r>
            <a:r>
              <a:rPr lang="es-MX" sz="2520"/>
              <a:t>(Sep-2020)</a:t>
            </a:r>
            <a:endParaRPr sz="2520"/>
          </a:p>
          <a:p>
            <a:pPr indent="0" lvl="0" marL="0" rtl="0" algn="l">
              <a:lnSpc>
                <a:spcPct val="90000"/>
              </a:lnSpc>
              <a:spcBef>
                <a:spcPts val="0"/>
              </a:spcBef>
              <a:spcAft>
                <a:spcPts val="0"/>
              </a:spcAft>
              <a:buClr>
                <a:schemeClr val="accent1"/>
              </a:buClr>
              <a:buSzPts val="4320"/>
              <a:buFont typeface="Avenir"/>
              <a:buNone/>
            </a:pPr>
            <a:r>
              <a:t/>
            </a:r>
            <a:endParaRPr sz="2520"/>
          </a:p>
          <a:p>
            <a:pPr indent="0" lvl="0" marL="0" rtl="0" algn="l">
              <a:lnSpc>
                <a:spcPct val="90000"/>
              </a:lnSpc>
              <a:spcBef>
                <a:spcPts val="0"/>
              </a:spcBef>
              <a:spcAft>
                <a:spcPts val="0"/>
              </a:spcAft>
              <a:buClr>
                <a:schemeClr val="accent1"/>
              </a:buClr>
              <a:buSzPts val="4320"/>
              <a:buFont typeface="Avenir"/>
              <a:buNone/>
            </a:pPr>
            <a:r>
              <a:rPr lang="es-MX" sz="2520"/>
              <a:t>¿Desde cuando se tiene una asociación entre mosquitos especialistas con ambientes urbanos? </a:t>
            </a:r>
            <a:r>
              <a:rPr lang="es-MX" sz="2520"/>
              <a:t>(Sep-2020)</a:t>
            </a:r>
            <a:endParaRPr sz="2520"/>
          </a:p>
          <a:p>
            <a:pPr indent="0" lvl="0" marL="0" rtl="0" algn="l">
              <a:lnSpc>
                <a:spcPct val="90000"/>
              </a:lnSpc>
              <a:spcBef>
                <a:spcPts val="0"/>
              </a:spcBef>
              <a:spcAft>
                <a:spcPts val="0"/>
              </a:spcAft>
              <a:buClr>
                <a:schemeClr val="accent1"/>
              </a:buClr>
              <a:buSzPts val="4320"/>
              <a:buFont typeface="Avenir"/>
              <a:buNone/>
            </a:pPr>
            <a:r>
              <a:t/>
            </a:r>
            <a:endParaRPr sz="2520"/>
          </a:p>
          <a:p>
            <a:pPr indent="0" lvl="0" marL="0" rtl="0" algn="l">
              <a:spcBef>
                <a:spcPts val="0"/>
              </a:spcBef>
              <a:spcAft>
                <a:spcPts val="0"/>
              </a:spcAft>
              <a:buClr>
                <a:schemeClr val="accent1"/>
              </a:buClr>
              <a:buSzPts val="4320"/>
              <a:buFont typeface="Avenir"/>
              <a:buNone/>
            </a:pPr>
            <a:r>
              <a:rPr lang="es-MX" sz="2500"/>
              <a:t>Mosquito blood meal preference changes according to the landscape? (¿La preferencia por huéspedes de los mosquitos cambia según el paisaje?) Pregunta investigación (según se entendió el 26-Oct-20) cuando se acordó presentar en SELEA el 3-Dic-20</a:t>
            </a:r>
            <a:endParaRPr sz="2500"/>
          </a:p>
          <a:p>
            <a:pPr indent="0" lvl="0" marL="0" rtl="0" algn="l">
              <a:lnSpc>
                <a:spcPct val="90000"/>
              </a:lnSpc>
              <a:spcBef>
                <a:spcPts val="0"/>
              </a:spcBef>
              <a:spcAft>
                <a:spcPts val="0"/>
              </a:spcAft>
              <a:buClr>
                <a:schemeClr val="accent1"/>
              </a:buClr>
              <a:buSzPts val="4320"/>
              <a:buFont typeface="Avenir"/>
              <a:buNone/>
            </a:pPr>
            <a:r>
              <a:t/>
            </a:r>
            <a:endParaRPr sz="2520"/>
          </a:p>
          <a:p>
            <a:pPr indent="0" lvl="0" marL="0" rtl="0" algn="l">
              <a:lnSpc>
                <a:spcPct val="90000"/>
              </a:lnSpc>
              <a:spcBef>
                <a:spcPts val="0"/>
              </a:spcBef>
              <a:spcAft>
                <a:spcPts val="0"/>
              </a:spcAft>
              <a:buClr>
                <a:schemeClr val="accent1"/>
              </a:buClr>
              <a:buSzPts val="4320"/>
              <a:buFont typeface="Avenir"/>
              <a:buNone/>
            </a:pPr>
            <a:r>
              <a:t/>
            </a:r>
            <a:endParaRPr sz="252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3"/>
          <p:cNvSpPr txBox="1"/>
          <p:nvPr>
            <p:ph type="title"/>
          </p:nvPr>
        </p:nvSpPr>
        <p:spPr>
          <a:xfrm>
            <a:off x="649224" y="365124"/>
            <a:ext cx="10552176" cy="14996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4800"/>
              <a:buFont typeface="Avenir"/>
              <a:buNone/>
            </a:pPr>
            <a:r>
              <a:rPr lang="es-MX"/>
              <a:t>Paso 1: Bases de datos (acordado en Sep-2020) </a:t>
            </a:r>
            <a:endParaRPr/>
          </a:p>
        </p:txBody>
      </p:sp>
      <p:sp>
        <p:nvSpPr>
          <p:cNvPr id="124" name="Google Shape;124;p3"/>
          <p:cNvSpPr txBox="1"/>
          <p:nvPr>
            <p:ph idx="1" type="body"/>
          </p:nvPr>
        </p:nvSpPr>
        <p:spPr>
          <a:xfrm>
            <a:off x="649224" y="1984248"/>
            <a:ext cx="10552176" cy="4197096"/>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2400"/>
              <a:buChar char="•"/>
            </a:pPr>
            <a:r>
              <a:rPr lang="es-MX"/>
              <a:t>web of science (+ scielo)</a:t>
            </a:r>
            <a:endParaRPr/>
          </a:p>
          <a:p>
            <a:pPr indent="-228600" lvl="0" marL="228600" rtl="0" algn="l">
              <a:lnSpc>
                <a:spcPct val="110000"/>
              </a:lnSpc>
              <a:spcBef>
                <a:spcPts val="1000"/>
              </a:spcBef>
              <a:spcAft>
                <a:spcPts val="0"/>
              </a:spcAft>
              <a:buClr>
                <a:schemeClr val="dk1"/>
              </a:buClr>
              <a:buSzPts val="2400"/>
              <a:buChar char="•"/>
            </a:pPr>
            <a:r>
              <a:rPr lang="es-MX"/>
              <a:t>scopus </a:t>
            </a:r>
            <a:endParaRPr/>
          </a:p>
          <a:p>
            <a:pPr indent="-228600" lvl="0" marL="228600" rtl="0" algn="l">
              <a:lnSpc>
                <a:spcPct val="110000"/>
              </a:lnSpc>
              <a:spcBef>
                <a:spcPts val="1000"/>
              </a:spcBef>
              <a:spcAft>
                <a:spcPts val="0"/>
              </a:spcAft>
              <a:buClr>
                <a:srgbClr val="000000"/>
              </a:buClr>
              <a:buSzPts val="2400"/>
              <a:buChar char="•"/>
            </a:pPr>
            <a:r>
              <a:rPr lang="es-MX">
                <a:solidFill>
                  <a:srgbClr val="000000"/>
                </a:solidFill>
              </a:rPr>
              <a:t>google scholar - éste ya no (acordado el 26-Oct-20)</a:t>
            </a:r>
            <a:endParaRPr>
              <a:solidFill>
                <a:srgbClr val="000000"/>
              </a:solidFill>
            </a:endParaRPr>
          </a:p>
          <a:p>
            <a:pPr indent="-228600" lvl="0" marL="228600" rtl="0" algn="l">
              <a:lnSpc>
                <a:spcPct val="110000"/>
              </a:lnSpc>
              <a:spcBef>
                <a:spcPts val="1000"/>
              </a:spcBef>
              <a:spcAft>
                <a:spcPts val="0"/>
              </a:spcAft>
              <a:buClr>
                <a:srgbClr val="814853"/>
              </a:buClr>
              <a:buSzPts val="2400"/>
              <a:buChar char="•"/>
            </a:pPr>
            <a:r>
              <a:rPr lang="es-MX">
                <a:solidFill>
                  <a:schemeClr val="accent3"/>
                </a:solidFill>
              </a:rPr>
              <a:t>scientific indexed journals that had gone through peer review.</a:t>
            </a:r>
            <a:r>
              <a:rPr lang="es-MX">
                <a:solidFill>
                  <a:srgbClr val="814853"/>
                </a:solidFill>
              </a:rPr>
              <a:t>		</a:t>
            </a:r>
            <a:endParaRPr>
              <a:solidFill>
                <a:srgbClr val="814853"/>
              </a:solidFill>
            </a:endParaRPr>
          </a:p>
          <a:p>
            <a:pPr indent="0" lvl="0" marL="0" rtl="0" algn="l">
              <a:lnSpc>
                <a:spcPct val="115000"/>
              </a:lnSpc>
              <a:spcBef>
                <a:spcPts val="4300"/>
              </a:spcBef>
              <a:spcAft>
                <a:spcPts val="0"/>
              </a:spcAft>
              <a:buNone/>
            </a:pPr>
            <a:r>
              <a:t/>
            </a:r>
            <a:endParaRPr>
              <a:solidFill>
                <a:srgbClr val="814853"/>
              </a:solidFill>
            </a:endParaRPr>
          </a:p>
          <a:p>
            <a:pPr indent="0" lvl="0" marL="0" rtl="0" algn="l">
              <a:lnSpc>
                <a:spcPct val="115000"/>
              </a:lnSpc>
              <a:spcBef>
                <a:spcPts val="4300"/>
              </a:spcBef>
              <a:spcAft>
                <a:spcPts val="0"/>
              </a:spcAft>
              <a:buNone/>
            </a:pPr>
            <a:r>
              <a:t/>
            </a:r>
            <a:endParaRPr>
              <a:solidFill>
                <a:srgbClr val="814853"/>
              </a:solidFill>
            </a:endParaRPr>
          </a:p>
          <a:p>
            <a:pPr indent="-76200" lvl="0" marL="228600" rtl="0" algn="l">
              <a:lnSpc>
                <a:spcPct val="110000"/>
              </a:lnSpc>
              <a:spcBef>
                <a:spcPts val="1000"/>
              </a:spcBef>
              <a:spcAft>
                <a:spcPts val="0"/>
              </a:spcAft>
              <a:buClr>
                <a:schemeClr val="dk1"/>
              </a:buClr>
              <a:buSzPts val="2400"/>
              <a:buNone/>
            </a:pPr>
            <a:r>
              <a:t/>
            </a:r>
            <a:endParaRPr/>
          </a:p>
          <a:p>
            <a:pPr indent="-76200" lvl="0" marL="228600" rtl="0" algn="l">
              <a:lnSpc>
                <a:spcPct val="110000"/>
              </a:lnSpc>
              <a:spcBef>
                <a:spcPts val="1000"/>
              </a:spcBef>
              <a:spcAft>
                <a:spcPts val="0"/>
              </a:spcAft>
              <a:buClr>
                <a:schemeClr val="dk1"/>
              </a:buClr>
              <a:buSzPts val="24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9ed34a4feb_0_10"/>
          <p:cNvSpPr txBox="1"/>
          <p:nvPr>
            <p:ph type="title"/>
          </p:nvPr>
        </p:nvSpPr>
        <p:spPr>
          <a:xfrm>
            <a:off x="649224" y="365124"/>
            <a:ext cx="10552200" cy="1499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MX"/>
              <a:t>Palabras clave buenas (charladas el lunes 26-Oct-20)</a:t>
            </a:r>
            <a:endParaRPr/>
          </a:p>
        </p:txBody>
      </p:sp>
      <p:sp>
        <p:nvSpPr>
          <p:cNvPr id="130" name="Google Shape;130;g9ed34a4feb_0_10"/>
          <p:cNvSpPr txBox="1"/>
          <p:nvPr>
            <p:ph idx="1" type="body"/>
          </p:nvPr>
        </p:nvSpPr>
        <p:spPr>
          <a:xfrm>
            <a:off x="649224" y="1984248"/>
            <a:ext cx="10552200" cy="4197000"/>
          </a:xfrm>
          <a:prstGeom prst="rect">
            <a:avLst/>
          </a:prstGeom>
        </p:spPr>
        <p:txBody>
          <a:bodyPr anchorCtr="0" anchor="t" bIns="45700" lIns="91425" spcFirstLastPara="1" rIns="91425" wrap="square" tIns="45700">
            <a:noAutofit/>
          </a:bodyPr>
          <a:lstStyle/>
          <a:p>
            <a:pPr indent="-234950" lvl="0" marL="228600" rtl="0" algn="l">
              <a:lnSpc>
                <a:spcPct val="115000"/>
              </a:lnSpc>
              <a:spcBef>
                <a:spcPts val="1200"/>
              </a:spcBef>
              <a:spcAft>
                <a:spcPts val="0"/>
              </a:spcAft>
              <a:buClr>
                <a:srgbClr val="202124"/>
              </a:buClr>
              <a:buSzPts val="1900"/>
              <a:buFont typeface="Roboto"/>
              <a:buChar char="•"/>
            </a:pPr>
            <a:r>
              <a:rPr lang="es-MX" sz="1900">
                <a:solidFill>
                  <a:srgbClr val="202124"/>
                </a:solidFill>
                <a:highlight>
                  <a:schemeClr val="lt1"/>
                </a:highlight>
                <a:latin typeface="Roboto"/>
                <a:ea typeface="Roboto"/>
                <a:cs typeface="Roboto"/>
                <a:sym typeface="Roboto"/>
              </a:rPr>
              <a:t>“mosquitoes” AND (“blood meal sources” OR “blood feeding patterns”) AND “landscape” - WoS y Scopus</a:t>
            </a:r>
            <a:endParaRPr sz="1900">
              <a:solidFill>
                <a:srgbClr val="202124"/>
              </a:solidFill>
              <a:highlight>
                <a:schemeClr val="lt1"/>
              </a:highlight>
              <a:latin typeface="Roboto"/>
              <a:ea typeface="Roboto"/>
              <a:cs typeface="Roboto"/>
              <a:sym typeface="Roboto"/>
            </a:endParaRPr>
          </a:p>
          <a:p>
            <a:pPr indent="-234950" lvl="0" marL="228600" rtl="0" algn="l">
              <a:lnSpc>
                <a:spcPct val="115000"/>
              </a:lnSpc>
              <a:spcBef>
                <a:spcPts val="0"/>
              </a:spcBef>
              <a:spcAft>
                <a:spcPts val="0"/>
              </a:spcAft>
              <a:buClr>
                <a:srgbClr val="202124"/>
              </a:buClr>
              <a:buSzPts val="1900"/>
              <a:buFont typeface="Roboto"/>
              <a:buChar char="•"/>
            </a:pPr>
            <a:r>
              <a:rPr lang="es-MX" sz="1900">
                <a:solidFill>
                  <a:srgbClr val="202124"/>
                </a:solidFill>
                <a:highlight>
                  <a:schemeClr val="lt1"/>
                </a:highlight>
                <a:latin typeface="Roboto"/>
                <a:ea typeface="Roboto"/>
                <a:cs typeface="Roboto"/>
                <a:sym typeface="Roboto"/>
              </a:rPr>
              <a:t>Se consultaron los artículos que citaron al metanálisis de Chaves et al. 2010 </a:t>
            </a:r>
            <a:endParaRPr sz="1900">
              <a:solidFill>
                <a:srgbClr val="202124"/>
              </a:solidFill>
              <a:highlight>
                <a:schemeClr val="lt1"/>
              </a:highlight>
              <a:latin typeface="Roboto"/>
              <a:ea typeface="Roboto"/>
              <a:cs typeface="Roboto"/>
              <a:sym typeface="Roboto"/>
            </a:endParaRPr>
          </a:p>
          <a:p>
            <a:pPr indent="-234950" lvl="0" marL="228600" rtl="0" algn="l">
              <a:lnSpc>
                <a:spcPct val="115000"/>
              </a:lnSpc>
              <a:spcBef>
                <a:spcPts val="0"/>
              </a:spcBef>
              <a:spcAft>
                <a:spcPts val="0"/>
              </a:spcAft>
              <a:buClr>
                <a:srgbClr val="202124"/>
              </a:buClr>
              <a:buSzPts val="1900"/>
              <a:buFont typeface="Roboto"/>
              <a:buChar char="•"/>
            </a:pPr>
            <a:r>
              <a:rPr lang="es-MX" sz="1900">
                <a:solidFill>
                  <a:srgbClr val="202124"/>
                </a:solidFill>
                <a:highlight>
                  <a:schemeClr val="lt1"/>
                </a:highlight>
                <a:latin typeface="Roboto"/>
                <a:ea typeface="Roboto"/>
                <a:cs typeface="Roboto"/>
                <a:sym typeface="Roboto"/>
              </a:rPr>
              <a:t>(“blood meal” OR “bloodmeal”) AND “mosquitoes” - SciELO (varios artículos ya estaban dentro de la WoS)</a:t>
            </a:r>
            <a:endParaRPr sz="1900">
              <a:solidFill>
                <a:srgbClr val="202124"/>
              </a:solidFill>
              <a:highlight>
                <a:schemeClr val="lt1"/>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4"/>
          <p:cNvSpPr txBox="1"/>
          <p:nvPr>
            <p:ph type="title"/>
          </p:nvPr>
        </p:nvSpPr>
        <p:spPr>
          <a:xfrm>
            <a:off x="649224" y="365124"/>
            <a:ext cx="10552176" cy="14996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4800"/>
              <a:buFont typeface="Avenir"/>
              <a:buNone/>
            </a:pPr>
            <a:r>
              <a:rPr lang="es-MX"/>
              <a:t>Paso 2: Palabras clave (Sep-2020) </a:t>
            </a:r>
            <a:endParaRPr/>
          </a:p>
        </p:txBody>
      </p:sp>
      <p:sp>
        <p:nvSpPr>
          <p:cNvPr id="136" name="Google Shape;136;p4"/>
          <p:cNvSpPr txBox="1"/>
          <p:nvPr>
            <p:ph idx="1" type="body"/>
          </p:nvPr>
        </p:nvSpPr>
        <p:spPr>
          <a:xfrm>
            <a:off x="649224" y="1984250"/>
            <a:ext cx="4595100" cy="42015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20"/>
              <a:buChar char="•"/>
            </a:pPr>
            <a:r>
              <a:rPr lang="es-MX"/>
              <a:t>host-feeding patterns</a:t>
            </a:r>
            <a:endParaRPr/>
          </a:p>
          <a:p>
            <a:pPr indent="-228600" lvl="0" marL="228600" rtl="0" algn="l">
              <a:lnSpc>
                <a:spcPct val="100000"/>
              </a:lnSpc>
              <a:spcBef>
                <a:spcPts val="1000"/>
              </a:spcBef>
              <a:spcAft>
                <a:spcPts val="0"/>
              </a:spcAft>
              <a:buClr>
                <a:schemeClr val="dk1"/>
              </a:buClr>
              <a:buSzPts val="2220"/>
              <a:buChar char="•"/>
            </a:pPr>
            <a:r>
              <a:rPr lang="es-MX"/>
              <a:t>diet*</a:t>
            </a:r>
            <a:endParaRPr/>
          </a:p>
          <a:p>
            <a:pPr indent="-228600" lvl="0" marL="228600" rtl="0" algn="l">
              <a:lnSpc>
                <a:spcPct val="100000"/>
              </a:lnSpc>
              <a:spcBef>
                <a:spcPts val="1000"/>
              </a:spcBef>
              <a:spcAft>
                <a:spcPts val="0"/>
              </a:spcAft>
              <a:buClr>
                <a:srgbClr val="FF0000"/>
              </a:buClr>
              <a:buSzPts val="2220"/>
              <a:buChar char="•"/>
            </a:pPr>
            <a:r>
              <a:rPr lang="es-MX" sz="2220">
                <a:solidFill>
                  <a:srgbClr val="FF0000"/>
                </a:solidFill>
              </a:rPr>
              <a:t>mosquitoes </a:t>
            </a:r>
            <a:endParaRPr>
              <a:solidFill>
                <a:srgbClr val="FF0000"/>
              </a:solidFill>
            </a:endParaRPr>
          </a:p>
          <a:p>
            <a:pPr indent="0" lvl="0" marL="228600" rtl="0" algn="l">
              <a:lnSpc>
                <a:spcPct val="100000"/>
              </a:lnSpc>
              <a:spcBef>
                <a:spcPts val="1000"/>
              </a:spcBef>
              <a:spcAft>
                <a:spcPts val="0"/>
              </a:spcAft>
              <a:buNone/>
            </a:pPr>
            <a:r>
              <a:t/>
            </a:r>
            <a:endParaRPr sz="2220"/>
          </a:p>
          <a:p>
            <a:pPr indent="0" lvl="0" marL="0" rtl="0" algn="l">
              <a:lnSpc>
                <a:spcPct val="100000"/>
              </a:lnSpc>
              <a:spcBef>
                <a:spcPts val="1000"/>
              </a:spcBef>
              <a:spcAft>
                <a:spcPts val="0"/>
              </a:spcAft>
              <a:buNone/>
            </a:pPr>
            <a:r>
              <a:t/>
            </a:r>
            <a:endParaRPr sz="2220"/>
          </a:p>
          <a:p>
            <a:pPr indent="-87629" lvl="0" marL="228600" rtl="0" algn="l">
              <a:lnSpc>
                <a:spcPct val="100000"/>
              </a:lnSpc>
              <a:spcBef>
                <a:spcPts val="1000"/>
              </a:spcBef>
              <a:spcAft>
                <a:spcPts val="0"/>
              </a:spcAft>
              <a:buClr>
                <a:schemeClr val="dk1"/>
              </a:buClr>
              <a:buSzPts val="2220"/>
              <a:buNone/>
            </a:pPr>
            <a:r>
              <a:t/>
            </a:r>
            <a:endParaRPr sz="2220"/>
          </a:p>
        </p:txBody>
      </p:sp>
      <p:sp>
        <p:nvSpPr>
          <p:cNvPr id="137" name="Google Shape;137;p4"/>
          <p:cNvSpPr txBox="1"/>
          <p:nvPr/>
        </p:nvSpPr>
        <p:spPr>
          <a:xfrm>
            <a:off x="3899650" y="1929000"/>
            <a:ext cx="7833300" cy="3375000"/>
          </a:xfrm>
          <a:prstGeom prst="rect">
            <a:avLst/>
          </a:prstGeom>
          <a:noFill/>
          <a:ln>
            <a:noFill/>
          </a:ln>
        </p:spPr>
        <p:txBody>
          <a:bodyPr anchorCtr="0" anchor="t" bIns="91425" lIns="91425" spcFirstLastPara="1" rIns="91425" wrap="square" tIns="91425">
            <a:noAutofit/>
          </a:bodyPr>
          <a:lstStyle/>
          <a:p>
            <a:pPr indent="-228600" lvl="0" marL="228600" rtl="0" algn="l">
              <a:spcBef>
                <a:spcPts val="1000"/>
              </a:spcBef>
              <a:spcAft>
                <a:spcPts val="0"/>
              </a:spcAft>
              <a:buClr>
                <a:schemeClr val="dk1"/>
              </a:buClr>
              <a:buSzPts val="2220"/>
              <a:buChar char="•"/>
            </a:pPr>
            <a:r>
              <a:rPr lang="es-MX" sz="2220">
                <a:solidFill>
                  <a:schemeClr val="dk1"/>
                </a:solidFill>
                <a:latin typeface="Avenir"/>
                <a:ea typeface="Avenir"/>
                <a:cs typeface="Avenir"/>
                <a:sym typeface="Avenir"/>
              </a:rPr>
              <a:t>urban </a:t>
            </a:r>
            <a:endParaRPr sz="2400">
              <a:solidFill>
                <a:schemeClr val="dk1"/>
              </a:solidFill>
              <a:latin typeface="Avenir"/>
              <a:ea typeface="Avenir"/>
              <a:cs typeface="Avenir"/>
              <a:sym typeface="Avenir"/>
            </a:endParaRPr>
          </a:p>
          <a:p>
            <a:pPr indent="-228600" lvl="0" marL="228600" rtl="0" algn="l">
              <a:spcBef>
                <a:spcPts val="1000"/>
              </a:spcBef>
              <a:spcAft>
                <a:spcPts val="0"/>
              </a:spcAft>
              <a:buClr>
                <a:schemeClr val="dk1"/>
              </a:buClr>
              <a:buSzPts val="2220"/>
              <a:buChar char="•"/>
            </a:pPr>
            <a:r>
              <a:rPr lang="es-MX" sz="2220">
                <a:solidFill>
                  <a:schemeClr val="dk1"/>
                </a:solidFill>
                <a:latin typeface="Avenir"/>
                <a:ea typeface="Avenir"/>
                <a:cs typeface="Avenir"/>
                <a:sym typeface="Avenir"/>
              </a:rPr>
              <a:t>rural </a:t>
            </a:r>
            <a:endParaRPr sz="2400">
              <a:solidFill>
                <a:schemeClr val="dk1"/>
              </a:solidFill>
              <a:latin typeface="Avenir"/>
              <a:ea typeface="Avenir"/>
              <a:cs typeface="Avenir"/>
              <a:sym typeface="Avenir"/>
            </a:endParaRPr>
          </a:p>
          <a:p>
            <a:pPr indent="-228600" lvl="0" marL="228600" rtl="0" algn="l">
              <a:spcBef>
                <a:spcPts val="1000"/>
              </a:spcBef>
              <a:spcAft>
                <a:spcPts val="0"/>
              </a:spcAft>
              <a:buClr>
                <a:schemeClr val="dk1"/>
              </a:buClr>
              <a:buSzPts val="2220"/>
              <a:buChar char="•"/>
            </a:pPr>
            <a:r>
              <a:rPr lang="es-MX" sz="2220">
                <a:solidFill>
                  <a:schemeClr val="dk1"/>
                </a:solidFill>
                <a:latin typeface="Avenir"/>
                <a:ea typeface="Avenir"/>
                <a:cs typeface="Avenir"/>
                <a:sym typeface="Avenir"/>
              </a:rPr>
              <a:t>semi urban</a:t>
            </a:r>
            <a:endParaRPr sz="2220">
              <a:solidFill>
                <a:schemeClr val="dk1"/>
              </a:solidFill>
              <a:latin typeface="Avenir"/>
              <a:ea typeface="Avenir"/>
              <a:cs typeface="Avenir"/>
              <a:sym typeface="Avenir"/>
            </a:endParaRPr>
          </a:p>
          <a:p>
            <a:pPr indent="-228600" lvl="0" marL="228600" rtl="0" algn="l">
              <a:spcBef>
                <a:spcPts val="1000"/>
              </a:spcBef>
              <a:spcAft>
                <a:spcPts val="0"/>
              </a:spcAft>
              <a:buClr>
                <a:srgbClr val="A61C00"/>
              </a:buClr>
              <a:buSzPts val="2220"/>
              <a:buChar char="•"/>
            </a:pPr>
            <a:r>
              <a:rPr lang="es-MX" sz="2220">
                <a:solidFill>
                  <a:srgbClr val="A61C00"/>
                </a:solidFill>
                <a:latin typeface="Avenir"/>
                <a:ea typeface="Avenir"/>
                <a:cs typeface="Avenir"/>
                <a:sym typeface="Avenir"/>
              </a:rPr>
              <a:t>landscape ?? </a:t>
            </a:r>
            <a:endParaRPr sz="2220">
              <a:solidFill>
                <a:srgbClr val="A61C00"/>
              </a:solidFill>
              <a:latin typeface="Avenir"/>
              <a:ea typeface="Avenir"/>
              <a:cs typeface="Avenir"/>
              <a:sym typeface="Avenir"/>
            </a:endParaRPr>
          </a:p>
          <a:p>
            <a:pPr indent="-285750" lvl="0" marL="228600" rtl="0" algn="l">
              <a:spcBef>
                <a:spcPts val="1000"/>
              </a:spcBef>
              <a:spcAft>
                <a:spcPts val="0"/>
              </a:spcAft>
              <a:buClr>
                <a:srgbClr val="CC0000"/>
              </a:buClr>
              <a:buSzPts val="3120"/>
              <a:buFont typeface="Avenir"/>
              <a:buChar char="•"/>
            </a:pPr>
            <a:r>
              <a:rPr lang="es-MX" sz="1900">
                <a:solidFill>
                  <a:srgbClr val="CC0000"/>
                </a:solidFill>
                <a:highlight>
                  <a:srgbClr val="FFFFFF"/>
                </a:highlight>
                <a:latin typeface="Roboto"/>
                <a:ea typeface="Roboto"/>
                <a:cs typeface="Roboto"/>
                <a:sym typeface="Roboto"/>
              </a:rPr>
              <a:t>blood meal sources</a:t>
            </a:r>
            <a:endParaRPr sz="1900">
              <a:solidFill>
                <a:srgbClr val="CC0000"/>
              </a:solidFill>
              <a:highlight>
                <a:srgbClr val="FFFFFF"/>
              </a:highlight>
              <a:latin typeface="Roboto"/>
              <a:ea typeface="Roboto"/>
              <a:cs typeface="Roboto"/>
              <a:sym typeface="Roboto"/>
            </a:endParaRPr>
          </a:p>
          <a:p>
            <a:pPr indent="-234950" lvl="0" marL="228600" rtl="0" algn="l">
              <a:lnSpc>
                <a:spcPct val="115000"/>
              </a:lnSpc>
              <a:spcBef>
                <a:spcPts val="0"/>
              </a:spcBef>
              <a:spcAft>
                <a:spcPts val="0"/>
              </a:spcAft>
              <a:buClr>
                <a:srgbClr val="202124"/>
              </a:buClr>
              <a:buSzPts val="1900"/>
              <a:buFont typeface="Roboto"/>
              <a:buChar char="•"/>
            </a:pPr>
            <a:r>
              <a:rPr lang="es-MX" sz="1900">
                <a:solidFill>
                  <a:srgbClr val="202124"/>
                </a:solidFill>
                <a:highlight>
                  <a:srgbClr val="FFFFFF"/>
                </a:highlight>
                <a:latin typeface="Roboto"/>
                <a:ea typeface="Roboto"/>
                <a:cs typeface="Roboto"/>
                <a:sym typeface="Roboto"/>
              </a:rPr>
              <a:t>“mosquitoes” AND (“blood meal sources” OR “blood feeding patterns”) AND “landscape” AND (“feeding source” OR “feeding pattern”)</a:t>
            </a:r>
            <a:endParaRPr sz="1900">
              <a:solidFill>
                <a:srgbClr val="202124"/>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900">
              <a:solidFill>
                <a:srgbClr val="202124"/>
              </a:solidFill>
              <a:highlight>
                <a:srgbClr val="FFFFFF"/>
              </a:highlight>
              <a:latin typeface="Roboto"/>
              <a:ea typeface="Roboto"/>
              <a:cs typeface="Roboto"/>
              <a:sym typeface="Roboto"/>
            </a:endParaRPr>
          </a:p>
        </p:txBody>
      </p:sp>
      <p:sp>
        <p:nvSpPr>
          <p:cNvPr id="138" name="Google Shape;138;p4"/>
          <p:cNvSpPr txBox="1"/>
          <p:nvPr/>
        </p:nvSpPr>
        <p:spPr>
          <a:xfrm>
            <a:off x="7424950" y="1864750"/>
            <a:ext cx="2890200" cy="1907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venir"/>
              <a:buChar char="●"/>
            </a:pPr>
            <a:r>
              <a:rPr lang="es-MX">
                <a:latin typeface="Avenir"/>
                <a:ea typeface="Avenir"/>
                <a:cs typeface="Avenir"/>
                <a:sym typeface="Avenir"/>
              </a:rPr>
              <a:t>establecer el número de palabras </a:t>
            </a:r>
            <a:endParaRPr>
              <a:latin typeface="Avenir"/>
              <a:ea typeface="Avenir"/>
              <a:cs typeface="Avenir"/>
              <a:sym typeface="Avenir"/>
            </a:endParaRPr>
          </a:p>
          <a:p>
            <a:pPr indent="-317500" lvl="0" marL="457200" rtl="0" algn="l">
              <a:spcBef>
                <a:spcPts val="0"/>
              </a:spcBef>
              <a:spcAft>
                <a:spcPts val="0"/>
              </a:spcAft>
              <a:buSzPts val="1400"/>
              <a:buFont typeface="Avenir"/>
              <a:buChar char="●"/>
            </a:pPr>
            <a:r>
              <a:rPr lang="es-MX">
                <a:latin typeface="Avenir"/>
                <a:ea typeface="Avenir"/>
                <a:cs typeface="Avenir"/>
                <a:sym typeface="Avenir"/>
              </a:rPr>
              <a:t>“mosquitoes” AND “blood meal sources”</a:t>
            </a:r>
            <a:endParaRPr>
              <a:latin typeface="Avenir"/>
              <a:ea typeface="Avenir"/>
              <a:cs typeface="Avenir"/>
              <a:sym typeface="Avenir"/>
            </a:endParaRPr>
          </a:p>
          <a:p>
            <a:pPr indent="-317500" lvl="0" marL="457200" rtl="0" algn="l">
              <a:spcBef>
                <a:spcPts val="0"/>
              </a:spcBef>
              <a:spcAft>
                <a:spcPts val="0"/>
              </a:spcAft>
              <a:buSzPts val="1400"/>
              <a:buFont typeface="Avenir"/>
              <a:buChar char="●"/>
            </a:pPr>
            <a:r>
              <a:rPr lang="es-MX">
                <a:latin typeface="Avenir"/>
                <a:ea typeface="Avenir"/>
                <a:cs typeface="Avenir"/>
                <a:sym typeface="Avenir"/>
              </a:rPr>
              <a:t>“mosquitoes” AND “diet”</a:t>
            </a:r>
            <a:endParaRPr>
              <a:latin typeface="Avenir"/>
              <a:ea typeface="Avenir"/>
              <a:cs typeface="Avenir"/>
              <a:sym typeface="Avenir"/>
            </a:endParaRPr>
          </a:p>
          <a:p>
            <a:pPr indent="-317500" lvl="0" marL="457200" rtl="0" algn="l">
              <a:spcBef>
                <a:spcPts val="0"/>
              </a:spcBef>
              <a:spcAft>
                <a:spcPts val="0"/>
              </a:spcAft>
              <a:buSzPts val="1400"/>
              <a:buFont typeface="Avenir"/>
              <a:buChar char="●"/>
            </a:pPr>
            <a:r>
              <a:rPr lang="es-MX">
                <a:latin typeface="Avenir"/>
                <a:ea typeface="Avenir"/>
                <a:cs typeface="Avenir"/>
                <a:sym typeface="Avenir"/>
              </a:rPr>
              <a:t>“mosquitoes” AND “blood meal sources” AND “landscape”</a:t>
            </a:r>
            <a:endParaRPr>
              <a:latin typeface="Avenir"/>
              <a:ea typeface="Avenir"/>
              <a:cs typeface="Avenir"/>
              <a:sym typeface="Avenir"/>
            </a:endParaRPr>
          </a:p>
          <a:p>
            <a:pPr indent="-317500" lvl="0" marL="457200" rtl="0" algn="l">
              <a:spcBef>
                <a:spcPts val="0"/>
              </a:spcBef>
              <a:spcAft>
                <a:spcPts val="0"/>
              </a:spcAft>
              <a:buSzPts val="1400"/>
              <a:buFont typeface="Avenir"/>
              <a:buChar char="●"/>
            </a:pPr>
            <a:r>
              <a:rPr lang="es-MX">
                <a:latin typeface="Avenir"/>
                <a:ea typeface="Avenir"/>
                <a:cs typeface="Avenir"/>
                <a:sym typeface="Avenir"/>
              </a:rPr>
              <a:t>WoS</a:t>
            </a:r>
            <a:endParaRPr>
              <a:latin typeface="Avenir"/>
              <a:ea typeface="Avenir"/>
              <a:cs typeface="Avenir"/>
              <a:sym typeface="Avenir"/>
            </a:endParaRPr>
          </a:p>
          <a:p>
            <a:pPr indent="-317500" lvl="0" marL="457200" rtl="0" algn="l">
              <a:spcBef>
                <a:spcPts val="0"/>
              </a:spcBef>
              <a:spcAft>
                <a:spcPts val="0"/>
              </a:spcAft>
              <a:buSzPts val="1400"/>
              <a:buFont typeface="Avenir"/>
              <a:buChar char="●"/>
            </a:pPr>
            <a:r>
              <a:rPr lang="es-MX">
                <a:latin typeface="Avenir"/>
                <a:ea typeface="Avenir"/>
                <a:cs typeface="Avenir"/>
                <a:sym typeface="Avenir"/>
              </a:rPr>
              <a:t>Scopus</a:t>
            </a:r>
            <a:endParaRPr>
              <a:latin typeface="Avenir"/>
              <a:ea typeface="Avenir"/>
              <a:cs typeface="Avenir"/>
              <a:sym typeface="Avenir"/>
            </a:endParaRPr>
          </a:p>
          <a:p>
            <a:pPr indent="-317500" lvl="0" marL="457200" rtl="0" algn="l">
              <a:spcBef>
                <a:spcPts val="0"/>
              </a:spcBef>
              <a:spcAft>
                <a:spcPts val="0"/>
              </a:spcAft>
              <a:buSzPts val="1400"/>
              <a:buFont typeface="Avenir"/>
              <a:buChar char="●"/>
            </a:pPr>
            <a:r>
              <a:rPr lang="es-MX">
                <a:latin typeface="Avenir"/>
                <a:ea typeface="Avenir"/>
                <a:cs typeface="Avenir"/>
                <a:sym typeface="Avenir"/>
              </a:rPr>
              <a:t>Google scholar</a:t>
            </a:r>
            <a:endParaRPr>
              <a:latin typeface="Avenir"/>
              <a:ea typeface="Avenir"/>
              <a:cs typeface="Avenir"/>
              <a:sym typeface="Avenir"/>
            </a:endParaRPr>
          </a:p>
        </p:txBody>
      </p:sp>
    </p:spTree>
  </p:cSld>
  <p:clrMapOvr>
    <a:masterClrMapping/>
  </p:clrMapOvr>
</p:sld>
</file>

<file path=ppt/theme/theme1.xml><?xml version="1.0" encoding="utf-8"?>
<a:theme xmlns:a="http://schemas.openxmlformats.org/drawingml/2006/main" xmlns:r="http://schemas.openxmlformats.org/officeDocument/2006/relationships" name="ColorBlockVTI">
  <a:themeElements>
    <a:clrScheme name="AnalogousFromRegularSeedRightStep">
      <a:dk1>
        <a:srgbClr val="000000"/>
      </a:dk1>
      <a:lt1>
        <a:srgbClr val="FFFFFF"/>
      </a:lt1>
      <a:dk2>
        <a:srgbClr val="41242A"/>
      </a:dk2>
      <a:lt2>
        <a:srgbClr val="E2E5E8"/>
      </a:lt2>
      <a:accent1>
        <a:srgbClr val="E78A29"/>
      </a:accent1>
      <a:accent2>
        <a:srgbClr val="AFA313"/>
      </a:accent2>
      <a:accent3>
        <a:srgbClr val="7EB01F"/>
      </a:accent3>
      <a:accent4>
        <a:srgbClr val="3CBA14"/>
      </a:accent4>
      <a:accent5>
        <a:srgbClr val="21BB3C"/>
      </a:accent5>
      <a:accent6>
        <a:srgbClr val="14B976"/>
      </a:accent6>
      <a:hlink>
        <a:srgbClr val="3F7EB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2020-09-18T21:01:16Z</dcterms:created>
  <dc:creator>Guadalupe López Nava</dc:creator>
</cp:coreProperties>
</file>