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Barlow"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3C441-2DBD-4203-8AAE-F513F5EB2B9B}">
  <a:tblStyle styleId="{8523C441-2DBD-4203-8AAE-F513F5EB2B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26d00c80d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26d00c80d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27ecf3e9e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27ecf3e9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27ecf3e9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27ecf3e9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500bbf8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500bbf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fb96c444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fb96c44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b96c4443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b96c444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7d5bd80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7d5bd80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d5bd800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d5bd800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5bd800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5bd80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fb96c444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fb96c444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fb96c444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fb96c444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4c88ae1a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4c88ae1a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7d5bd800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7d5bd800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4c88ae1a0_2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4c88ae1a0_2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7d5bd800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7d5bd80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b96c44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fb96c44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fb96c444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fb96c444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b96c444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fb96c444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27ecf3e9e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27ecf3e9e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fb96c444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fb96c444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8"/>
        <p:cNvGrpSpPr/>
        <p:nvPr/>
      </p:nvGrpSpPr>
      <p:grpSpPr>
        <a:xfrm>
          <a:off x="0" y="0"/>
          <a:ext cx="0" cy="0"/>
          <a:chOff x="0" y="0"/>
          <a:chExt cx="0" cy="0"/>
        </a:xfrm>
      </p:grpSpPr>
      <p:sp>
        <p:nvSpPr>
          <p:cNvPr id="59" name="Google Shape;59;p15"/>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241225" y="1770000"/>
            <a:ext cx="6509100" cy="16035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2" name="Google Shape;62;p15"/>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3"/>
        <p:cNvGrpSpPr/>
        <p:nvPr/>
      </p:nvGrpSpPr>
      <p:grpSpPr>
        <a:xfrm>
          <a:off x="0" y="0"/>
          <a:ext cx="0" cy="0"/>
          <a:chOff x="0" y="0"/>
          <a:chExt cx="0" cy="0"/>
        </a:xfrm>
      </p:grpSpPr>
      <p:sp>
        <p:nvSpPr>
          <p:cNvPr id="64" name="Google Shape;64;p16"/>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2645075"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noAutofit/>
          </a:bodyPr>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rtl="0">
              <a:lnSpc>
                <a:spcPct val="100000"/>
              </a:lnSpc>
              <a:spcBef>
                <a:spcPts val="0"/>
              </a:spcBef>
              <a:spcAft>
                <a:spcPts val="0"/>
              </a:spcAft>
              <a:buSzPts val="3600"/>
              <a:buChar char="■"/>
              <a:defRPr sz="3600" b="1"/>
            </a:lvl9pPr>
          </a:lstStyle>
          <a:p>
            <a:endParaRPr/>
          </a:p>
        </p:txBody>
      </p:sp>
      <p:sp>
        <p:nvSpPr>
          <p:cNvPr id="68" name="Google Shape;68;p16"/>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69" name="Google Shape;69;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1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5" name="Google Shape;75;p17"/>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Char char="▪"/>
              <a:defRPr/>
            </a:lvl1pPr>
            <a:lvl2pPr marL="914400" lvl="1" indent="-393700" rtl="0">
              <a:spcBef>
                <a:spcPts val="0"/>
              </a:spcBef>
              <a:spcAft>
                <a:spcPts val="0"/>
              </a:spcAft>
              <a:buSzPts val="2600"/>
              <a:buChar char="▫"/>
              <a:defRPr/>
            </a:lvl2pPr>
            <a:lvl3pPr marL="1371600" lvl="2" indent="-393700" rtl="0">
              <a:spcBef>
                <a:spcPts val="0"/>
              </a:spcBef>
              <a:spcAft>
                <a:spcPts val="0"/>
              </a:spcAft>
              <a:buSzPts val="2600"/>
              <a:buChar char="▫"/>
              <a:defRPr/>
            </a:lvl3pPr>
            <a:lvl4pPr marL="1828800" lvl="3" indent="-393700" rtl="0">
              <a:spcBef>
                <a:spcPts val="0"/>
              </a:spcBef>
              <a:spcAft>
                <a:spcPts val="0"/>
              </a:spcAft>
              <a:buSzPts val="2600"/>
              <a:buChar char="▫"/>
              <a:defRPr/>
            </a:lvl4pPr>
            <a:lvl5pPr marL="2286000" lvl="4" indent="-393700" rtl="0">
              <a:spcBef>
                <a:spcPts val="0"/>
              </a:spcBef>
              <a:spcAft>
                <a:spcPts val="0"/>
              </a:spcAft>
              <a:buSzPts val="2600"/>
              <a:buChar char="○"/>
              <a:defRPr/>
            </a:lvl5pPr>
            <a:lvl6pPr marL="2743200" lvl="5" indent="-393700" rtl="0">
              <a:spcBef>
                <a:spcPts val="0"/>
              </a:spcBef>
              <a:spcAft>
                <a:spcPts val="0"/>
              </a:spcAft>
              <a:buSzPts val="2600"/>
              <a:buChar char="■"/>
              <a:defRPr/>
            </a:lvl6pPr>
            <a:lvl7pPr marL="3200400" lvl="6" indent="-393700" rtl="0">
              <a:spcBef>
                <a:spcPts val="0"/>
              </a:spcBef>
              <a:spcAft>
                <a:spcPts val="0"/>
              </a:spcAft>
              <a:buSzPts val="2600"/>
              <a:buChar char="●"/>
              <a:defRPr/>
            </a:lvl7pPr>
            <a:lvl8pPr marL="3657600" lvl="7" indent="-393700" rtl="0">
              <a:spcBef>
                <a:spcPts val="0"/>
              </a:spcBef>
              <a:spcAft>
                <a:spcPts val="0"/>
              </a:spcAft>
              <a:buSzPts val="2600"/>
              <a:buChar char="○"/>
              <a:defRPr/>
            </a:lvl8pPr>
            <a:lvl9pPr marL="4114800" lvl="8" indent="-393700" rtl="0">
              <a:spcBef>
                <a:spcPts val="0"/>
              </a:spcBef>
              <a:spcAft>
                <a:spcPts val="0"/>
              </a:spcAft>
              <a:buSzPts val="2600"/>
              <a:buChar char="■"/>
              <a:defRPr/>
            </a:lvl9pPr>
          </a:lstStyle>
          <a:p>
            <a:endParaRPr/>
          </a:p>
        </p:txBody>
      </p:sp>
      <p:sp>
        <p:nvSpPr>
          <p:cNvPr id="76" name="Google Shape;76;p1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77" name="Google Shape;77;p1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78"/>
        <p:cNvGrpSpPr/>
        <p:nvPr/>
      </p:nvGrpSpPr>
      <p:grpSpPr>
        <a:xfrm>
          <a:off x="0" y="0"/>
          <a:ext cx="0" cy="0"/>
          <a:chOff x="0" y="0"/>
          <a:chExt cx="0" cy="0"/>
        </a:xfrm>
      </p:grpSpPr>
      <p:sp>
        <p:nvSpPr>
          <p:cNvPr id="79" name="Google Shape;79;p18"/>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8"/>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4178396" y="393525"/>
            <a:ext cx="45720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3" name="Google Shape;83;p18"/>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4" name="Google Shape;84;p1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5" name="Google Shape;85;p1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6"/>
        <p:cNvGrpSpPr/>
        <p:nvPr/>
      </p:nvGrpSpPr>
      <p:grpSpPr>
        <a:xfrm>
          <a:off x="0" y="0"/>
          <a:ext cx="0" cy="0"/>
          <a:chOff x="0" y="0"/>
          <a:chExt cx="0" cy="0"/>
        </a:xfrm>
      </p:grpSpPr>
      <p:sp>
        <p:nvSpPr>
          <p:cNvPr id="87" name="Google Shape;87;p1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1" name="Google Shape;91;p19"/>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92" name="Google Shape;92;p19"/>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93" name="Google Shape;93;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1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5"/>
        <p:cNvGrpSpPr/>
        <p:nvPr/>
      </p:nvGrpSpPr>
      <p:grpSpPr>
        <a:xfrm>
          <a:off x="0" y="0"/>
          <a:ext cx="0" cy="0"/>
          <a:chOff x="0" y="0"/>
          <a:chExt cx="0" cy="0"/>
        </a:xfrm>
      </p:grpSpPr>
      <p:sp>
        <p:nvSpPr>
          <p:cNvPr id="96" name="Google Shape;96;p20"/>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0" name="Google Shape;100;p20"/>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1" name="Google Shape;101;p20"/>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2" name="Google Shape;102;p20"/>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3" name="Google Shape;103;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04" name="Google Shape;104;p20"/>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2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10" name="Google Shape;110;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21"/>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2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877500" y="4356125"/>
            <a:ext cx="74793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1182200" y="4356200"/>
            <a:ext cx="7174500" cy="393600"/>
          </a:xfrm>
          <a:prstGeom prst="rect">
            <a:avLst/>
          </a:prstGeom>
        </p:spPr>
        <p:txBody>
          <a:bodyPr spcFirstLastPara="1" wrap="square" lIns="91425" tIns="91425" rIns="91425" bIns="91425" anchor="ctr" anchorCtr="0">
            <a:noAutofit/>
          </a:bodyPr>
          <a:lstStyle>
            <a:lvl1pPr marL="457200" lvl="0" indent="-228600" rtl="0">
              <a:spcBef>
                <a:spcPts val="0"/>
              </a:spcBef>
              <a:spcAft>
                <a:spcPts val="0"/>
              </a:spcAft>
              <a:buClr>
                <a:srgbClr val="FFFFFF"/>
              </a:buClr>
              <a:buSzPts val="1600"/>
              <a:buNone/>
              <a:defRPr sz="1600">
                <a:solidFill>
                  <a:srgbClr val="FFFFFF"/>
                </a:solidFill>
              </a:defRPr>
            </a:lvl1pPr>
          </a:lstStyle>
          <a:p>
            <a:endParaRPr/>
          </a:p>
        </p:txBody>
      </p:sp>
      <p:sp>
        <p:nvSpPr>
          <p:cNvPr id="117" name="Google Shape;117;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8" name="Google Shape;118;p22"/>
          <p:cNvSpPr/>
          <p:nvPr/>
        </p:nvSpPr>
        <p:spPr>
          <a:xfrm>
            <a:off x="7963200" y="4356125"/>
            <a:ext cx="393600" cy="3936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
        <p:nvSpPr>
          <p:cNvPr id="120" name="Google Shape;120;p23"/>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123"/>
        <p:cNvGrpSpPr/>
        <p:nvPr/>
      </p:nvGrpSpPr>
      <p:grpSpPr>
        <a:xfrm>
          <a:off x="0" y="0"/>
          <a:ext cx="0" cy="0"/>
          <a:chOff x="0" y="0"/>
          <a:chExt cx="0" cy="0"/>
        </a:xfrm>
      </p:grpSpPr>
      <p:sp>
        <p:nvSpPr>
          <p:cNvPr id="124" name="Google Shape;124;p24"/>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7" name="Google Shape;127;p24"/>
          <p:cNvSpPr/>
          <p:nvPr/>
        </p:nvSpPr>
        <p:spPr>
          <a:xfrm>
            <a:off x="867750"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128"/>
        <p:cNvGrpSpPr/>
        <p:nvPr/>
      </p:nvGrpSpPr>
      <p:grpSpPr>
        <a:xfrm>
          <a:off x="0" y="0"/>
          <a:ext cx="0" cy="0"/>
          <a:chOff x="0" y="0"/>
          <a:chExt cx="0" cy="0"/>
        </a:xfrm>
      </p:grpSpPr>
      <p:sp>
        <p:nvSpPr>
          <p:cNvPr id="129" name="Google Shape;129;p25"/>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32"/>
        <p:cNvGrpSpPr/>
        <p:nvPr/>
      </p:nvGrpSpPr>
      <p:grpSpPr>
        <a:xfrm>
          <a:off x="0" y="0"/>
          <a:ext cx="0" cy="0"/>
          <a:chOff x="0" y="0"/>
          <a:chExt cx="0" cy="0"/>
        </a:xfrm>
      </p:grpSpPr>
      <p:sp>
        <p:nvSpPr>
          <p:cNvPr id="133" name="Google Shape;133;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15">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rt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52" name="Google Shape;52;p13"/>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rtl="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53" name="Google Shape;53;p13"/>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rtl="0">
              <a:buNone/>
              <a:defRPr sz="1200" b="1">
                <a:solidFill>
                  <a:srgbClr val="FFFFFF"/>
                </a:solidFill>
                <a:latin typeface="Barlow"/>
                <a:ea typeface="Barlow"/>
                <a:cs typeface="Barlow"/>
                <a:sym typeface="Barlow"/>
              </a:defRPr>
            </a:lvl1pPr>
            <a:lvl2pPr lvl="1" algn="ctr" rtl="0">
              <a:buNone/>
              <a:defRPr sz="1200" b="1">
                <a:solidFill>
                  <a:srgbClr val="FFFFFF"/>
                </a:solidFill>
                <a:latin typeface="Barlow"/>
                <a:ea typeface="Barlow"/>
                <a:cs typeface="Barlow"/>
                <a:sym typeface="Barlow"/>
              </a:defRPr>
            </a:lvl2pPr>
            <a:lvl3pPr lvl="2" algn="ctr" rtl="0">
              <a:buNone/>
              <a:defRPr sz="1200" b="1">
                <a:solidFill>
                  <a:srgbClr val="FFFFFF"/>
                </a:solidFill>
                <a:latin typeface="Barlow"/>
                <a:ea typeface="Barlow"/>
                <a:cs typeface="Barlow"/>
                <a:sym typeface="Barlow"/>
              </a:defRPr>
            </a:lvl3pPr>
            <a:lvl4pPr lvl="3" algn="ctr" rtl="0">
              <a:buNone/>
              <a:defRPr sz="1200" b="1">
                <a:solidFill>
                  <a:srgbClr val="FFFFFF"/>
                </a:solidFill>
                <a:latin typeface="Barlow"/>
                <a:ea typeface="Barlow"/>
                <a:cs typeface="Barlow"/>
                <a:sym typeface="Barlow"/>
              </a:defRPr>
            </a:lvl4pPr>
            <a:lvl5pPr lvl="4" algn="ctr" rtl="0">
              <a:buNone/>
              <a:defRPr sz="1200" b="1">
                <a:solidFill>
                  <a:srgbClr val="FFFFFF"/>
                </a:solidFill>
                <a:latin typeface="Barlow"/>
                <a:ea typeface="Barlow"/>
                <a:cs typeface="Barlow"/>
                <a:sym typeface="Barlow"/>
              </a:defRPr>
            </a:lvl5pPr>
            <a:lvl6pPr lvl="5" algn="ctr" rtl="0">
              <a:buNone/>
              <a:defRPr sz="1200" b="1">
                <a:solidFill>
                  <a:srgbClr val="FFFFFF"/>
                </a:solidFill>
                <a:latin typeface="Barlow"/>
                <a:ea typeface="Barlow"/>
                <a:cs typeface="Barlow"/>
                <a:sym typeface="Barlow"/>
              </a:defRPr>
            </a:lvl6pPr>
            <a:lvl7pPr lvl="6" algn="ctr" rtl="0">
              <a:buNone/>
              <a:defRPr sz="1200" b="1">
                <a:solidFill>
                  <a:srgbClr val="FFFFFF"/>
                </a:solidFill>
                <a:latin typeface="Barlow"/>
                <a:ea typeface="Barlow"/>
                <a:cs typeface="Barlow"/>
                <a:sym typeface="Barlow"/>
              </a:defRPr>
            </a:lvl7pPr>
            <a:lvl8pPr lvl="7" algn="ctr" rtl="0">
              <a:buNone/>
              <a:defRPr sz="1200" b="1">
                <a:solidFill>
                  <a:srgbClr val="FFFFFF"/>
                </a:solidFill>
                <a:latin typeface="Barlow"/>
                <a:ea typeface="Barlow"/>
                <a:cs typeface="Barlow"/>
                <a:sym typeface="Barlow"/>
              </a:defRPr>
            </a:lvl8pPr>
            <a:lvl9pPr lvl="8" algn="ctr" rtl="0">
              <a:buNone/>
              <a:defRPr sz="1200" b="1">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ctrTitle"/>
          </p:nvPr>
        </p:nvSpPr>
        <p:spPr>
          <a:xfrm>
            <a:off x="4235700" y="51775"/>
            <a:ext cx="4688100" cy="35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Video Source Identification &amp; Tampering Detection</a:t>
            </a:r>
            <a:endParaRPr>
              <a:solidFill>
                <a:srgbClr val="000000"/>
              </a:solidFill>
            </a:endParaRPr>
          </a:p>
        </p:txBody>
      </p:sp>
      <p:sp>
        <p:nvSpPr>
          <p:cNvPr id="141" name="Google Shape;141;p27"/>
          <p:cNvSpPr txBox="1">
            <a:spLocks noGrp="1"/>
          </p:cNvSpPr>
          <p:nvPr>
            <p:ph type="subTitle" idx="1"/>
          </p:nvPr>
        </p:nvSpPr>
        <p:spPr>
          <a:xfrm>
            <a:off x="413600" y="2398950"/>
            <a:ext cx="3459900" cy="2301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200" dirty="0"/>
              <a:t>Group No: 21</a:t>
            </a:r>
            <a:endParaRPr sz="2200" dirty="0"/>
          </a:p>
          <a:p>
            <a:pPr marL="0" lvl="0" indent="0" algn="ctr" rtl="0">
              <a:spcBef>
                <a:spcPts val="600"/>
              </a:spcBef>
              <a:spcAft>
                <a:spcPts val="0"/>
              </a:spcAft>
              <a:buNone/>
            </a:pPr>
            <a:r>
              <a:rPr lang="en" sz="2200" dirty="0"/>
              <a:t>Group Members:-</a:t>
            </a:r>
            <a:endParaRPr sz="2200" dirty="0"/>
          </a:p>
          <a:p>
            <a:pPr marL="0" lvl="0" indent="0" algn="l" rtl="0">
              <a:spcBef>
                <a:spcPts val="600"/>
              </a:spcBef>
              <a:spcAft>
                <a:spcPts val="0"/>
              </a:spcAft>
              <a:buNone/>
            </a:pPr>
            <a:r>
              <a:rPr lang="en" sz="2200" dirty="0"/>
              <a:t>Madhavi Bhilegaonkar</a:t>
            </a:r>
            <a:endParaRPr sz="2200" dirty="0"/>
          </a:p>
          <a:p>
            <a:pPr marL="0" lvl="0" indent="0" algn="ctr" rtl="0">
              <a:spcBef>
                <a:spcPts val="600"/>
              </a:spcBef>
              <a:spcAft>
                <a:spcPts val="0"/>
              </a:spcAft>
              <a:buNone/>
            </a:pPr>
            <a:r>
              <a:rPr lang="en" sz="2200" dirty="0"/>
              <a:t>Vipul Borhade</a:t>
            </a:r>
            <a:endParaRPr sz="2200" dirty="0"/>
          </a:p>
          <a:p>
            <a:pPr marL="0" lvl="0" indent="0" algn="ctr" rtl="0">
              <a:spcBef>
                <a:spcPts val="600"/>
              </a:spcBef>
              <a:spcAft>
                <a:spcPts val="0"/>
              </a:spcAft>
              <a:buNone/>
            </a:pPr>
            <a:r>
              <a:rPr lang="en" sz="2200" dirty="0"/>
              <a:t>Shreya Pai</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3636900" y="76200"/>
            <a:ext cx="2799450" cy="5039025"/>
          </a:xfrm>
          <a:prstGeom prst="rect">
            <a:avLst/>
          </a:prstGeom>
          <a:noFill/>
          <a:ln>
            <a:noFill/>
          </a:ln>
        </p:spPr>
      </p:pic>
      <p:sp>
        <p:nvSpPr>
          <p:cNvPr id="194" name="Google Shape;194;p36"/>
          <p:cNvSpPr txBox="1">
            <a:spLocks noGrp="1"/>
          </p:cNvSpPr>
          <p:nvPr>
            <p:ph type="title" idx="4294967295"/>
          </p:nvPr>
        </p:nvSpPr>
        <p:spPr>
          <a:xfrm>
            <a:off x="1769025" y="402100"/>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PRNU</a:t>
            </a:r>
            <a:endParaRPr>
              <a:solidFill>
                <a:srgbClr val="000000"/>
              </a:solidFill>
            </a:endParaRPr>
          </a:p>
        </p:txBody>
      </p:sp>
      <p:sp>
        <p:nvSpPr>
          <p:cNvPr id="195" name="Google Shape;195;p36"/>
          <p:cNvSpPr txBox="1">
            <a:spLocks noGrp="1"/>
          </p:cNvSpPr>
          <p:nvPr>
            <p:ph type="title" idx="4294967295"/>
          </p:nvPr>
        </p:nvSpPr>
        <p:spPr>
          <a:xfrm>
            <a:off x="1575650" y="1297925"/>
            <a:ext cx="24834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Step 1:</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idx="4294967295"/>
          </p:nvPr>
        </p:nvSpPr>
        <p:spPr>
          <a:xfrm>
            <a:off x="1575650" y="1297925"/>
            <a:ext cx="24834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Step 2:</a:t>
            </a:r>
            <a:endParaRPr>
              <a:solidFill>
                <a:srgbClr val="000000"/>
              </a:solidFill>
            </a:endParaRPr>
          </a:p>
        </p:txBody>
      </p:sp>
      <p:pic>
        <p:nvPicPr>
          <p:cNvPr id="201" name="Google Shape;201;p37"/>
          <p:cNvPicPr preferRelativeResize="0"/>
          <p:nvPr/>
        </p:nvPicPr>
        <p:blipFill>
          <a:blip r:embed="rId3">
            <a:alphaModFix/>
          </a:blip>
          <a:stretch>
            <a:fillRect/>
          </a:stretch>
        </p:blipFill>
        <p:spPr>
          <a:xfrm>
            <a:off x="3600450" y="36675"/>
            <a:ext cx="4248975" cy="510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8"/>
          <p:cNvPicPr preferRelativeResize="0"/>
          <p:nvPr/>
        </p:nvPicPr>
        <p:blipFill>
          <a:blip r:embed="rId3">
            <a:alphaModFix/>
          </a:blip>
          <a:stretch>
            <a:fillRect/>
          </a:stretch>
        </p:blipFill>
        <p:spPr>
          <a:xfrm>
            <a:off x="3832125" y="152400"/>
            <a:ext cx="5069114" cy="4838700"/>
          </a:xfrm>
          <a:prstGeom prst="rect">
            <a:avLst/>
          </a:prstGeom>
          <a:noFill/>
          <a:ln>
            <a:noFill/>
          </a:ln>
        </p:spPr>
      </p:pic>
      <p:sp>
        <p:nvSpPr>
          <p:cNvPr id="207" name="Google Shape;207;p38"/>
          <p:cNvSpPr txBox="1"/>
          <p:nvPr/>
        </p:nvSpPr>
        <p:spPr>
          <a:xfrm>
            <a:off x="1766675" y="436075"/>
            <a:ext cx="2538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Barlow"/>
                <a:ea typeface="Barlow"/>
                <a:cs typeface="Barlow"/>
                <a:sym typeface="Barlow"/>
              </a:rPr>
              <a:t>Edge Detection</a:t>
            </a:r>
            <a:endParaRPr sz="2400" b="1">
              <a:latin typeface="Barlow"/>
              <a:ea typeface="Barlow"/>
              <a:cs typeface="Barlow"/>
              <a:sym typeface="Barlow"/>
            </a:endParaRPr>
          </a:p>
          <a:p>
            <a:pPr marL="0" lvl="0" indent="0" algn="l" rtl="0">
              <a:spcBef>
                <a:spcPts val="0"/>
              </a:spcBef>
              <a:spcAft>
                <a:spcPts val="0"/>
              </a:spcAft>
              <a:buNone/>
            </a:pPr>
            <a:r>
              <a:rPr lang="en" sz="2400" b="1">
                <a:latin typeface="Barlow"/>
                <a:ea typeface="Barlow"/>
                <a:cs typeface="Barlow"/>
                <a:sym typeface="Barlow"/>
              </a:rPr>
              <a:t>Technique</a:t>
            </a:r>
            <a:endParaRPr sz="2400" b="1">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p:nvPr/>
        </p:nvSpPr>
        <p:spPr>
          <a:xfrm>
            <a:off x="1789125" y="1443425"/>
            <a:ext cx="6832800" cy="1927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Barlow"/>
              <a:buChar char="-"/>
            </a:pPr>
            <a:r>
              <a:rPr lang="en" sz="1600">
                <a:latin typeface="Barlow"/>
                <a:ea typeface="Barlow"/>
                <a:cs typeface="Barlow"/>
                <a:sym typeface="Barlow"/>
              </a:rPr>
              <a:t>Here, we apply the Sobel filter while calculating whether frames have been inserted or deleted.</a:t>
            </a:r>
            <a:endParaRPr sz="1600">
              <a:latin typeface="Barlow"/>
              <a:ea typeface="Barlow"/>
              <a:cs typeface="Barlow"/>
              <a:sym typeface="Barlow"/>
            </a:endParaRPr>
          </a:p>
          <a:p>
            <a:pPr marL="457200" lvl="0" indent="-330200" algn="l" rtl="0">
              <a:spcBef>
                <a:spcPts val="0"/>
              </a:spcBef>
              <a:spcAft>
                <a:spcPts val="0"/>
              </a:spcAft>
              <a:buSzPts val="1600"/>
              <a:buFont typeface="Barlow"/>
              <a:buChar char="-"/>
            </a:pPr>
            <a:r>
              <a:rPr lang="en" sz="1600">
                <a:latin typeface="Barlow"/>
                <a:ea typeface="Barlow"/>
                <a:cs typeface="Barlow"/>
                <a:sym typeface="Barlow"/>
              </a:rPr>
              <a:t>The Sobel filter is used to perform 2D spatial gradient measurement on an image. </a:t>
            </a:r>
            <a:endParaRPr sz="1600">
              <a:latin typeface="Barlow"/>
              <a:ea typeface="Barlow"/>
              <a:cs typeface="Barlow"/>
              <a:sym typeface="Barlow"/>
            </a:endParaRPr>
          </a:p>
          <a:p>
            <a:pPr marL="457200" lvl="0" indent="-330200" algn="l" rtl="0">
              <a:spcBef>
                <a:spcPts val="0"/>
              </a:spcBef>
              <a:spcAft>
                <a:spcPts val="0"/>
              </a:spcAft>
              <a:buSzPts val="1600"/>
              <a:buFont typeface="Barlow"/>
              <a:buChar char="-"/>
            </a:pPr>
            <a:r>
              <a:rPr lang="en" sz="1600">
                <a:latin typeface="Barlow"/>
                <a:ea typeface="Barlow"/>
                <a:cs typeface="Barlow"/>
                <a:sym typeface="Barlow"/>
              </a:rPr>
              <a:t>Thus, it emphasizes the regions of high spatial frequency that otherwise correspond to edges.</a:t>
            </a:r>
            <a:endParaRPr sz="1600">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p:nvPr/>
        </p:nvSpPr>
        <p:spPr>
          <a:xfrm>
            <a:off x="1680875" y="403425"/>
            <a:ext cx="59502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Barlow"/>
                <a:ea typeface="Barlow"/>
                <a:cs typeface="Barlow"/>
                <a:sym typeface="Barlow"/>
              </a:rPr>
              <a:t>Frame Insertion &amp; Edge Detection</a:t>
            </a:r>
            <a:endParaRPr sz="2400" b="1">
              <a:latin typeface="Barlow"/>
              <a:ea typeface="Barlow"/>
              <a:cs typeface="Barlow"/>
              <a:sym typeface="Barlow"/>
            </a:endParaRPr>
          </a:p>
        </p:txBody>
      </p:sp>
      <p:sp>
        <p:nvSpPr>
          <p:cNvPr id="218" name="Google Shape;218;p40"/>
          <p:cNvSpPr txBox="1"/>
          <p:nvPr/>
        </p:nvSpPr>
        <p:spPr>
          <a:xfrm>
            <a:off x="1789050" y="1187925"/>
            <a:ext cx="6904200" cy="3829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Barlow"/>
              <a:buChar char="-"/>
            </a:pPr>
            <a:r>
              <a:rPr lang="en" sz="1600">
                <a:latin typeface="Barlow"/>
                <a:ea typeface="Barlow"/>
                <a:cs typeface="Barlow"/>
                <a:sym typeface="Barlow"/>
              </a:rPr>
              <a:t>We plot the graph of frames of a video vs change in the edge between exiting pixels and entering pixels of n th and (n+1) th frame.</a:t>
            </a:r>
            <a:endParaRPr sz="1600">
              <a:latin typeface="Barlow"/>
              <a:ea typeface="Barlow"/>
              <a:cs typeface="Barlow"/>
              <a:sym typeface="Barlow"/>
            </a:endParaRPr>
          </a:p>
          <a:p>
            <a:pPr marL="457200" lvl="0" indent="0" algn="l" rtl="0">
              <a:spcBef>
                <a:spcPts val="0"/>
              </a:spcBef>
              <a:spcAft>
                <a:spcPts val="0"/>
              </a:spcAft>
              <a:buNone/>
            </a:pPr>
            <a:endParaRPr sz="1600">
              <a:latin typeface="Barlow"/>
              <a:ea typeface="Barlow"/>
              <a:cs typeface="Barlow"/>
              <a:sym typeface="Barlow"/>
            </a:endParaRPr>
          </a:p>
          <a:p>
            <a:pPr marL="457200" lvl="0" indent="-330200" algn="l" rtl="0">
              <a:spcBef>
                <a:spcPts val="0"/>
              </a:spcBef>
              <a:spcAft>
                <a:spcPts val="0"/>
              </a:spcAft>
              <a:buSzPts val="1600"/>
              <a:buFont typeface="Barlow"/>
              <a:buChar char="-"/>
            </a:pPr>
            <a:r>
              <a:rPr lang="en" sz="1600">
                <a:latin typeface="Barlow"/>
                <a:ea typeface="Barlow"/>
                <a:cs typeface="Barlow"/>
                <a:sym typeface="Barlow"/>
              </a:rPr>
              <a:t>The sudden peak in the graph shows that the video is tampered. The value of entering and exiting pixels is determined by image dilation and filtering the frame with Sobel filter. </a:t>
            </a:r>
            <a:endParaRPr sz="1600">
              <a:latin typeface="Barlow"/>
              <a:ea typeface="Barlow"/>
              <a:cs typeface="Barlow"/>
              <a:sym typeface="Barlow"/>
            </a:endParaRPr>
          </a:p>
          <a:p>
            <a:pPr marL="457200" lvl="0" indent="0" algn="l" rtl="0">
              <a:spcBef>
                <a:spcPts val="0"/>
              </a:spcBef>
              <a:spcAft>
                <a:spcPts val="0"/>
              </a:spcAft>
              <a:buNone/>
            </a:pPr>
            <a:endParaRPr sz="1600">
              <a:latin typeface="Barlow"/>
              <a:ea typeface="Barlow"/>
              <a:cs typeface="Barlow"/>
              <a:sym typeface="Barlow"/>
            </a:endParaRPr>
          </a:p>
          <a:p>
            <a:pPr marL="457200" lvl="0" indent="-330200" algn="l" rtl="0">
              <a:spcBef>
                <a:spcPts val="0"/>
              </a:spcBef>
              <a:spcAft>
                <a:spcPts val="0"/>
              </a:spcAft>
              <a:buSzPts val="1600"/>
              <a:buFont typeface="Barlow"/>
              <a:buChar char="-"/>
            </a:pPr>
            <a:r>
              <a:rPr lang="en" sz="1600">
                <a:latin typeface="Barlow"/>
                <a:ea typeface="Barlow"/>
                <a:cs typeface="Barlow"/>
                <a:sym typeface="Barlow"/>
              </a:rPr>
              <a:t>Then, gaussian smoothing is applied to improve the accuracy of the result. </a:t>
            </a:r>
            <a:endParaRPr sz="1600">
              <a:latin typeface="Barlow"/>
              <a:ea typeface="Barlow"/>
              <a:cs typeface="Barlow"/>
              <a:sym typeface="Barlow"/>
            </a:endParaRPr>
          </a:p>
          <a:p>
            <a:pPr marL="457200" lvl="0" indent="0" algn="l" rtl="0">
              <a:spcBef>
                <a:spcPts val="0"/>
              </a:spcBef>
              <a:spcAft>
                <a:spcPts val="0"/>
              </a:spcAft>
              <a:buNone/>
            </a:pPr>
            <a:endParaRPr sz="1600">
              <a:latin typeface="Barlow"/>
              <a:ea typeface="Barlow"/>
              <a:cs typeface="Barlow"/>
              <a:sym typeface="Barlow"/>
            </a:endParaRPr>
          </a:p>
          <a:p>
            <a:pPr marL="457200" lvl="0" indent="-330200" algn="l" rtl="0">
              <a:spcBef>
                <a:spcPts val="0"/>
              </a:spcBef>
              <a:spcAft>
                <a:spcPts val="0"/>
              </a:spcAft>
              <a:buSzPts val="1600"/>
              <a:buFont typeface="Barlow"/>
              <a:buChar char="-"/>
            </a:pPr>
            <a:r>
              <a:rPr lang="en" sz="1600">
                <a:latin typeface="Barlow"/>
                <a:ea typeface="Barlow"/>
                <a:cs typeface="Barlow"/>
                <a:sym typeface="Barlow"/>
              </a:rPr>
              <a:t>The graph shows that there are no sudden peaks if video is authentic</a:t>
            </a:r>
            <a:endParaRPr sz="1600">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Technology Stack</a:t>
            </a:r>
            <a:endParaRPr/>
          </a:p>
        </p:txBody>
      </p:sp>
      <p:graphicFrame>
        <p:nvGraphicFramePr>
          <p:cNvPr id="224" name="Google Shape;224;p41"/>
          <p:cNvGraphicFramePr/>
          <p:nvPr/>
        </p:nvGraphicFramePr>
        <p:xfrm>
          <a:off x="1481100" y="1680250"/>
          <a:ext cx="6808175" cy="1981050"/>
        </p:xfrm>
        <a:graphic>
          <a:graphicData uri="http://schemas.openxmlformats.org/drawingml/2006/table">
            <a:tbl>
              <a:tblPr>
                <a:noFill/>
                <a:tableStyleId>{8523C441-2DBD-4203-8AAE-F513F5EB2B9B}</a:tableStyleId>
              </a:tblPr>
              <a:tblGrid>
                <a:gridCol w="3236375">
                  <a:extLst>
                    <a:ext uri="{9D8B030D-6E8A-4147-A177-3AD203B41FA5}">
                      <a16:colId xmlns:a16="http://schemas.microsoft.com/office/drawing/2014/main" val="20000"/>
                    </a:ext>
                  </a:extLst>
                </a:gridCol>
                <a:gridCol w="3571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Version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Python - </a:t>
                      </a:r>
                      <a:r>
                        <a:rPr lang="en">
                          <a:solidFill>
                            <a:schemeClr val="dk1"/>
                          </a:solidFill>
                        </a:rPr>
                        <a:t>numpy, scipy, cv2</a:t>
                      </a:r>
                      <a:endParaRPr/>
                    </a:p>
                  </a:txBody>
                  <a:tcPr marL="91425" marR="91425" marT="91425" marB="91425"/>
                </a:tc>
                <a:tc>
                  <a:txBody>
                    <a:bodyPr/>
                    <a:lstStyle/>
                    <a:p>
                      <a:pPr marL="0" lvl="0" indent="0" algn="l" rtl="0">
                        <a:spcBef>
                          <a:spcPts val="0"/>
                        </a:spcBef>
                        <a:spcAft>
                          <a:spcPts val="0"/>
                        </a:spcAft>
                        <a:buNone/>
                      </a:pPr>
                      <a:r>
                        <a:rPr lang="en"/>
                        <a:t>python 3.5.4 or higher</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Matlab - </a:t>
                      </a:r>
                      <a:r>
                        <a:rPr lang="en">
                          <a:solidFill>
                            <a:schemeClr val="dk1"/>
                          </a:solidFill>
                        </a:rPr>
                        <a:t>matlab engine</a:t>
                      </a:r>
                      <a:endParaRPr/>
                    </a:p>
                  </a:txBody>
                  <a:tcPr marL="91425" marR="91425" marT="91425" marB="91425"/>
                </a:tc>
                <a:tc>
                  <a:txBody>
                    <a:bodyPr/>
                    <a:lstStyle/>
                    <a:p>
                      <a:pPr marL="0" lvl="0" indent="0" algn="l" rtl="0">
                        <a:spcBef>
                          <a:spcPts val="0"/>
                        </a:spcBef>
                        <a:spcAft>
                          <a:spcPts val="0"/>
                        </a:spcAft>
                        <a:buNone/>
                      </a:pPr>
                      <a:r>
                        <a:rPr lang="en"/>
                        <a:t>matlab 2018b or higher</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Django -</a:t>
                      </a:r>
                      <a:r>
                        <a:rPr lang="en">
                          <a:solidFill>
                            <a:schemeClr val="dk1"/>
                          </a:solidFill>
                        </a:rPr>
                        <a:t>forms</a:t>
                      </a:r>
                      <a:endParaRPr/>
                    </a:p>
                  </a:txBody>
                  <a:tcPr marL="91425" marR="91425" marT="91425" marB="91425"/>
                </a:tc>
                <a:tc>
                  <a:txBody>
                    <a:bodyPr/>
                    <a:lstStyle/>
                    <a:p>
                      <a:pPr marL="0" lvl="0" indent="0" algn="l" rtl="0">
                        <a:spcBef>
                          <a:spcPts val="0"/>
                        </a:spcBef>
                        <a:spcAft>
                          <a:spcPts val="0"/>
                        </a:spcAft>
                        <a:buNone/>
                      </a:pPr>
                      <a:r>
                        <a:rPr lang="en"/>
                        <a:t>2.2.11 or higher</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Web Browser</a:t>
                      </a:r>
                      <a:endParaRPr/>
                    </a:p>
                  </a:txBody>
                  <a:tcPr marL="91425" marR="91425" marT="91425" marB="91425"/>
                </a:tc>
                <a:tc>
                  <a:txBody>
                    <a:bodyPr/>
                    <a:lstStyle/>
                    <a:p>
                      <a:pPr marL="0" lvl="0" indent="0" algn="l" rtl="0">
                        <a:spcBef>
                          <a:spcPts val="0"/>
                        </a:spcBef>
                        <a:spcAft>
                          <a:spcPts val="0"/>
                        </a:spcAft>
                        <a:buNone/>
                      </a:pPr>
                      <a:r>
                        <a:rPr lang="en"/>
                        <a:t>Chrome 65X or Firefox 25x</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p:nvPr/>
        </p:nvSpPr>
        <p:spPr>
          <a:xfrm>
            <a:off x="2565225" y="769375"/>
            <a:ext cx="5950200" cy="15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b="1">
                <a:latin typeface="Barlow"/>
                <a:ea typeface="Barlow"/>
                <a:cs typeface="Barlow"/>
                <a:sym typeface="Barlow"/>
              </a:rPr>
              <a:t>Results </a:t>
            </a:r>
            <a:endParaRPr sz="7000" b="1">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p:nvPr/>
        </p:nvSpPr>
        <p:spPr>
          <a:xfrm>
            <a:off x="1680875" y="403425"/>
            <a:ext cx="59502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Barlow"/>
                <a:ea typeface="Barlow"/>
                <a:cs typeface="Barlow"/>
                <a:sym typeface="Barlow"/>
              </a:rPr>
              <a:t>PRNU Result</a:t>
            </a:r>
            <a:endParaRPr sz="2400" b="1">
              <a:latin typeface="Barlow"/>
              <a:ea typeface="Barlow"/>
              <a:cs typeface="Barlow"/>
              <a:sym typeface="Barlow"/>
            </a:endParaRPr>
          </a:p>
        </p:txBody>
      </p:sp>
      <p:pic>
        <p:nvPicPr>
          <p:cNvPr id="235" name="Google Shape;235;p43"/>
          <p:cNvPicPr preferRelativeResize="0"/>
          <p:nvPr/>
        </p:nvPicPr>
        <p:blipFill>
          <a:blip r:embed="rId3">
            <a:alphaModFix/>
          </a:blip>
          <a:stretch>
            <a:fillRect/>
          </a:stretch>
        </p:blipFill>
        <p:spPr>
          <a:xfrm>
            <a:off x="2673325" y="1823900"/>
            <a:ext cx="5057775" cy="114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2058200" y="975775"/>
            <a:ext cx="6340124" cy="3648875"/>
          </a:xfrm>
          <a:prstGeom prst="rect">
            <a:avLst/>
          </a:prstGeom>
          <a:noFill/>
          <a:ln>
            <a:noFill/>
          </a:ln>
        </p:spPr>
      </p:pic>
      <p:sp>
        <p:nvSpPr>
          <p:cNvPr id="241" name="Google Shape;241;p44"/>
          <p:cNvSpPr txBox="1"/>
          <p:nvPr/>
        </p:nvSpPr>
        <p:spPr>
          <a:xfrm>
            <a:off x="1972025" y="4671850"/>
            <a:ext cx="6426300" cy="366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a:latin typeface="Barlow"/>
                <a:ea typeface="Barlow"/>
                <a:cs typeface="Barlow"/>
                <a:sym typeface="Barlow"/>
              </a:rPr>
              <a:t>Edge difference detection graph for a tampered video</a:t>
            </a:r>
            <a:endParaRPr sz="1600">
              <a:latin typeface="Barlow"/>
              <a:ea typeface="Barlow"/>
              <a:cs typeface="Barlow"/>
              <a:sym typeface="Barlow"/>
            </a:endParaRPr>
          </a:p>
        </p:txBody>
      </p:sp>
      <p:sp>
        <p:nvSpPr>
          <p:cNvPr id="242" name="Google Shape;242;p44"/>
          <p:cNvSpPr txBox="1"/>
          <p:nvPr/>
        </p:nvSpPr>
        <p:spPr>
          <a:xfrm>
            <a:off x="1680875" y="403425"/>
            <a:ext cx="59502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Barlow"/>
                <a:ea typeface="Barlow"/>
                <a:cs typeface="Barlow"/>
                <a:sym typeface="Barlow"/>
              </a:rPr>
              <a:t>Tampering Result</a:t>
            </a:r>
            <a:endParaRPr sz="2400" b="1">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2390825" y="384400"/>
            <a:ext cx="5895701" cy="3888625"/>
          </a:xfrm>
          <a:prstGeom prst="rect">
            <a:avLst/>
          </a:prstGeom>
          <a:noFill/>
          <a:ln>
            <a:noFill/>
          </a:ln>
        </p:spPr>
      </p:pic>
      <p:sp>
        <p:nvSpPr>
          <p:cNvPr id="248" name="Google Shape;248;p45"/>
          <p:cNvSpPr txBox="1"/>
          <p:nvPr/>
        </p:nvSpPr>
        <p:spPr>
          <a:xfrm>
            <a:off x="2960050" y="4324550"/>
            <a:ext cx="5346900" cy="630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a:latin typeface="Barlow"/>
                <a:ea typeface="Barlow"/>
                <a:cs typeface="Barlow"/>
                <a:sym typeface="Barlow"/>
              </a:rPr>
              <a:t>Edge difference detection graph for an authentic video</a:t>
            </a:r>
            <a:endParaRPr sz="1600">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NEED OF VIDEO FORENSICS</a:t>
            </a:r>
            <a:endParaRPr/>
          </a:p>
        </p:txBody>
      </p:sp>
      <p:sp>
        <p:nvSpPr>
          <p:cNvPr id="147" name="Google Shape;147;p28"/>
          <p:cNvSpPr txBox="1">
            <a:spLocks noGrp="1"/>
          </p:cNvSpPr>
          <p:nvPr>
            <p:ph type="body" idx="1"/>
          </p:nvPr>
        </p:nvSpPr>
        <p:spPr>
          <a:xfrm>
            <a:off x="1556325" y="1200175"/>
            <a:ext cx="7085700" cy="39432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500">
                <a:solidFill>
                  <a:srgbClr val="D9D9D9"/>
                </a:solidFill>
              </a:rPr>
              <a:t>▪</a:t>
            </a:r>
            <a:r>
              <a:rPr lang="en" sz="1500"/>
              <a:t>In recent years, the authentication and validation of the content has become more and more difficult.</a:t>
            </a:r>
            <a:endParaRPr sz="1500"/>
          </a:p>
          <a:p>
            <a:pPr marL="0" lvl="0" indent="0" algn="l" rtl="0">
              <a:lnSpc>
                <a:spcPct val="115000"/>
              </a:lnSpc>
              <a:spcBef>
                <a:spcPts val="600"/>
              </a:spcBef>
              <a:spcAft>
                <a:spcPts val="0"/>
              </a:spcAft>
              <a:buClr>
                <a:schemeClr val="dk1"/>
              </a:buClr>
              <a:buSzPts val="1100"/>
              <a:buFont typeface="Arial"/>
              <a:buNone/>
            </a:pPr>
            <a:r>
              <a:rPr lang="en" sz="1500">
                <a:solidFill>
                  <a:srgbClr val="D9D9D9"/>
                </a:solidFill>
              </a:rPr>
              <a:t>▪</a:t>
            </a:r>
            <a:r>
              <a:rPr lang="en" sz="1500"/>
              <a:t>This is because of easy and inexpensive availability of digital multimedia devices which has increased the possibility of generating images/ videos without any time, place or network-related constraints.</a:t>
            </a:r>
            <a:endParaRPr sz="1500"/>
          </a:p>
          <a:p>
            <a:pPr marL="0" lvl="0" indent="0" algn="l" rtl="0">
              <a:lnSpc>
                <a:spcPct val="115000"/>
              </a:lnSpc>
              <a:spcBef>
                <a:spcPts val="600"/>
              </a:spcBef>
              <a:spcAft>
                <a:spcPts val="0"/>
              </a:spcAft>
              <a:buClr>
                <a:schemeClr val="dk1"/>
              </a:buClr>
              <a:buSzPts val="1100"/>
              <a:buFont typeface="Arial"/>
              <a:buNone/>
            </a:pPr>
            <a:r>
              <a:rPr lang="en" sz="1500">
                <a:solidFill>
                  <a:srgbClr val="D9D9D9"/>
                </a:solidFill>
              </a:rPr>
              <a:t>▪</a:t>
            </a:r>
            <a:r>
              <a:rPr lang="en" sz="1500"/>
              <a:t>Thus, forging of videos has become much easier because of availability of video editing suites.</a:t>
            </a:r>
            <a:endParaRPr sz="1500"/>
          </a:p>
          <a:p>
            <a:pPr marL="0" lvl="0" indent="0" algn="l" rtl="0">
              <a:lnSpc>
                <a:spcPct val="115000"/>
              </a:lnSpc>
              <a:spcBef>
                <a:spcPts val="600"/>
              </a:spcBef>
              <a:spcAft>
                <a:spcPts val="0"/>
              </a:spcAft>
              <a:buClr>
                <a:schemeClr val="dk1"/>
              </a:buClr>
              <a:buSzPts val="1100"/>
              <a:buFont typeface="Arial"/>
              <a:buNone/>
            </a:pPr>
            <a:r>
              <a:rPr lang="en" sz="1500">
                <a:solidFill>
                  <a:srgbClr val="D9D9D9"/>
                </a:solidFill>
              </a:rPr>
              <a:t>▪</a:t>
            </a:r>
            <a:r>
              <a:rPr lang="en" sz="1500"/>
              <a:t>Videos can no longer be used to prove the occurrence of a certain event</a:t>
            </a:r>
            <a:endParaRPr sz="1500"/>
          </a:p>
          <a:p>
            <a:pPr marL="0" lvl="0" indent="0" algn="l" rtl="0">
              <a:lnSpc>
                <a:spcPct val="115000"/>
              </a:lnSpc>
              <a:spcBef>
                <a:spcPts val="600"/>
              </a:spcBef>
              <a:spcAft>
                <a:spcPts val="0"/>
              </a:spcAft>
              <a:buClr>
                <a:schemeClr val="dk1"/>
              </a:buClr>
              <a:buSzPts val="1100"/>
              <a:buFont typeface="Arial"/>
              <a:buNone/>
            </a:pPr>
            <a:r>
              <a:rPr lang="en" sz="1500">
                <a:solidFill>
                  <a:srgbClr val="D9D9D9"/>
                </a:solidFill>
              </a:rPr>
              <a:t>▪</a:t>
            </a:r>
            <a:r>
              <a:rPr lang="en" sz="1500"/>
              <a:t>The distribution of certain “fake” videos has led to high repercussions in society</a:t>
            </a:r>
            <a:endParaRPr sz="1500"/>
          </a:p>
          <a:p>
            <a:pPr marL="457200" lvl="0" indent="-323850" algn="l" rtl="0">
              <a:lnSpc>
                <a:spcPct val="115000"/>
              </a:lnSpc>
              <a:spcBef>
                <a:spcPts val="600"/>
              </a:spcBef>
              <a:spcAft>
                <a:spcPts val="0"/>
              </a:spcAft>
              <a:buSzPts val="1500"/>
              <a:buChar char="▪"/>
            </a:pPr>
            <a:r>
              <a:rPr lang="en" sz="1500"/>
              <a:t>Videos are considered much stronger proof than a single picture taken.</a:t>
            </a:r>
            <a:endParaRPr sz="1500"/>
          </a:p>
          <a:p>
            <a:pPr marL="0" lvl="0" indent="457200" algn="l" rtl="0">
              <a:lnSpc>
                <a:spcPct val="115000"/>
              </a:lnSpc>
              <a:spcBef>
                <a:spcPts val="600"/>
              </a:spcBef>
              <a:spcAft>
                <a:spcPts val="0"/>
              </a:spcAft>
              <a:buClr>
                <a:schemeClr val="dk1"/>
              </a:buClr>
              <a:buSzPts val="1100"/>
              <a:buFont typeface="Arial"/>
              <a:buNone/>
            </a:pPr>
            <a:r>
              <a:rPr lang="en" sz="1500"/>
              <a:t>Best Evidence- Real Evidence- interpretation of court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p:nvPr/>
        </p:nvSpPr>
        <p:spPr>
          <a:xfrm>
            <a:off x="3693500" y="1409675"/>
            <a:ext cx="24684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Barlow"/>
                <a:ea typeface="Barlow"/>
                <a:cs typeface="Barlow"/>
                <a:sym typeface="Barlow"/>
              </a:rPr>
              <a:t>Thank You!</a:t>
            </a:r>
            <a:endParaRPr sz="3000" b="1">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153" name="Google Shape;153;p29"/>
          <p:cNvSpPr txBox="1">
            <a:spLocks noGrp="1"/>
          </p:cNvSpPr>
          <p:nvPr>
            <p:ph type="body" idx="1"/>
          </p:nvPr>
        </p:nvSpPr>
        <p:spPr>
          <a:xfrm>
            <a:off x="1556325" y="1349152"/>
            <a:ext cx="7085700" cy="34572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600">
                <a:solidFill>
                  <a:srgbClr val="D9D9D9"/>
                </a:solidFill>
              </a:rPr>
              <a:t>▪</a:t>
            </a:r>
            <a:r>
              <a:rPr lang="en" sz="1600"/>
              <a:t>Video forensics relates to the </a:t>
            </a:r>
            <a:r>
              <a:rPr lang="en" sz="1600" b="1" i="1"/>
              <a:t>re-construction of the processing history </a:t>
            </a:r>
            <a:r>
              <a:rPr lang="en" sz="1600"/>
              <a:t>of a given multimedia signal.</a:t>
            </a:r>
            <a:endParaRPr sz="1600"/>
          </a:p>
          <a:p>
            <a:pPr marL="0" lvl="0" indent="0" algn="l" rtl="0">
              <a:lnSpc>
                <a:spcPct val="115000"/>
              </a:lnSpc>
              <a:spcBef>
                <a:spcPts val="600"/>
              </a:spcBef>
              <a:spcAft>
                <a:spcPts val="0"/>
              </a:spcAft>
              <a:buClr>
                <a:schemeClr val="dk1"/>
              </a:buClr>
              <a:buSzPts val="1100"/>
              <a:buFont typeface="Arial"/>
              <a:buNone/>
            </a:pPr>
            <a:r>
              <a:rPr lang="en" sz="1600">
                <a:solidFill>
                  <a:srgbClr val="D9D9D9"/>
                </a:solidFill>
              </a:rPr>
              <a:t>▪</a:t>
            </a:r>
            <a:r>
              <a:rPr lang="en" sz="1600"/>
              <a:t>The non-reversible operations applied to a signal leave some traces (</a:t>
            </a:r>
            <a:r>
              <a:rPr lang="en" sz="1600" b="1" i="1"/>
              <a:t>footprints</a:t>
            </a:r>
            <a:r>
              <a:rPr lang="en" sz="1600"/>
              <a:t>) that can be identified.</a:t>
            </a:r>
            <a:endParaRPr sz="1600"/>
          </a:p>
          <a:p>
            <a:pPr marL="0" lvl="0" indent="0" algn="l" rtl="0">
              <a:lnSpc>
                <a:spcPct val="115000"/>
              </a:lnSpc>
              <a:spcBef>
                <a:spcPts val="600"/>
              </a:spcBef>
              <a:spcAft>
                <a:spcPts val="0"/>
              </a:spcAft>
              <a:buClr>
                <a:schemeClr val="dk1"/>
              </a:buClr>
              <a:buSzPts val="1100"/>
              <a:buFont typeface="Arial"/>
              <a:buNone/>
            </a:pPr>
            <a:r>
              <a:rPr lang="en" sz="1600">
                <a:solidFill>
                  <a:srgbClr val="D9D9D9"/>
                </a:solidFill>
              </a:rPr>
              <a:t>▪</a:t>
            </a:r>
            <a:r>
              <a:rPr lang="en" sz="1600"/>
              <a:t>These </a:t>
            </a:r>
            <a:r>
              <a:rPr lang="en" sz="1600" b="1" i="1"/>
              <a:t>footprints are classified </a:t>
            </a:r>
            <a:r>
              <a:rPr lang="en" sz="1600"/>
              <a:t>in order to </a:t>
            </a:r>
            <a:r>
              <a:rPr lang="en" sz="1600" b="1" i="1"/>
              <a:t>reconstruct the possible alterations </a:t>
            </a:r>
            <a:r>
              <a:rPr lang="en" sz="1600"/>
              <a:t>that have been operated on the source.</a:t>
            </a:r>
            <a:endParaRPr sz="1600"/>
          </a:p>
          <a:p>
            <a:pPr marL="0" lvl="0" indent="0" algn="l" rtl="0">
              <a:lnSpc>
                <a:spcPct val="115000"/>
              </a:lnSpc>
              <a:spcBef>
                <a:spcPts val="600"/>
              </a:spcBef>
              <a:spcAft>
                <a:spcPts val="0"/>
              </a:spcAft>
              <a:buClr>
                <a:schemeClr val="dk1"/>
              </a:buClr>
              <a:buSzPts val="1100"/>
              <a:buFont typeface="Arial"/>
              <a:buNone/>
            </a:pPr>
            <a:r>
              <a:rPr lang="en" sz="1600">
                <a:solidFill>
                  <a:srgbClr val="D9D9D9"/>
                </a:solidFill>
              </a:rPr>
              <a:t>▪</a:t>
            </a:r>
            <a:r>
              <a:rPr lang="en" sz="1600"/>
              <a:t>One can say that this detection of footprints is a sort of </a:t>
            </a:r>
            <a:r>
              <a:rPr lang="en" sz="1600" b="1" i="1"/>
              <a:t>reverse engineering</a:t>
            </a:r>
            <a:r>
              <a:rPr lang="en" sz="1600"/>
              <a:t>.</a:t>
            </a:r>
            <a:endParaRPr sz="1600"/>
          </a:p>
          <a:p>
            <a:pPr marL="0" lvl="0" indent="0" algn="l" rtl="0">
              <a:lnSpc>
                <a:spcPct val="115000"/>
              </a:lnSpc>
              <a:spcBef>
                <a:spcPts val="600"/>
              </a:spcBef>
              <a:spcAft>
                <a:spcPts val="0"/>
              </a:spcAft>
              <a:buClr>
                <a:schemeClr val="dk1"/>
              </a:buClr>
              <a:buSzPts val="1100"/>
              <a:buFont typeface="Arial"/>
              <a:buNone/>
            </a:pPr>
            <a:r>
              <a:rPr lang="en" sz="1600">
                <a:solidFill>
                  <a:srgbClr val="D9D9D9"/>
                </a:solidFill>
              </a:rPr>
              <a:t>▪</a:t>
            </a:r>
            <a:r>
              <a:rPr lang="en" sz="1600"/>
              <a:t>There are 2 main modules in this project:-</a:t>
            </a:r>
            <a:endParaRPr sz="1600"/>
          </a:p>
          <a:p>
            <a:pPr marL="457200" lvl="0" indent="-330200" algn="l" rtl="0">
              <a:lnSpc>
                <a:spcPct val="115000"/>
              </a:lnSpc>
              <a:spcBef>
                <a:spcPts val="600"/>
              </a:spcBef>
              <a:spcAft>
                <a:spcPts val="0"/>
              </a:spcAft>
              <a:buSzPts val="1600"/>
              <a:buAutoNum type="alphaLcParenR"/>
            </a:pPr>
            <a:r>
              <a:rPr lang="en" sz="1600"/>
              <a:t>Identification of the source identification device</a:t>
            </a:r>
            <a:endParaRPr sz="1600"/>
          </a:p>
          <a:p>
            <a:pPr marL="457200" lvl="0" indent="-330200" algn="l" rtl="0">
              <a:lnSpc>
                <a:spcPct val="115000"/>
              </a:lnSpc>
              <a:spcBef>
                <a:spcPts val="0"/>
              </a:spcBef>
              <a:spcAft>
                <a:spcPts val="0"/>
              </a:spcAft>
              <a:buSzPts val="1600"/>
              <a:buAutoNum type="alphaLcParenR"/>
            </a:pPr>
            <a:r>
              <a:rPr lang="en" sz="1600"/>
              <a:t>Video Tampering Detection</a:t>
            </a:r>
            <a:endParaRPr sz="1600"/>
          </a:p>
          <a:p>
            <a:pPr marL="0" lvl="0" indent="0" algn="l" rtl="0">
              <a:lnSpc>
                <a:spcPct val="115000"/>
              </a:lnSpc>
              <a:spcBef>
                <a:spcPts val="600"/>
              </a:spcBef>
              <a:spcAft>
                <a:spcPts val="0"/>
              </a:spcAft>
              <a:buClr>
                <a:schemeClr val="dk1"/>
              </a:buClr>
              <a:buSzPts val="1100"/>
              <a:buFont typeface="Arial"/>
              <a:buNone/>
            </a:pPr>
            <a:r>
              <a:rPr lang="en" sz="1600"/>
              <a:t> </a:t>
            </a:r>
            <a:endParaRPr sz="1600"/>
          </a:p>
          <a:p>
            <a:pPr marL="0" lvl="0" indent="0" algn="l" rtl="0">
              <a:lnSpc>
                <a:spcPct val="115000"/>
              </a:lnSpc>
              <a:spcBef>
                <a:spcPts val="600"/>
              </a:spcBef>
              <a:spcAft>
                <a:spcPts val="0"/>
              </a:spcAft>
              <a:buClr>
                <a:schemeClr val="dk1"/>
              </a:buClr>
              <a:buSzPts val="1100"/>
              <a:buFont typeface="Arial"/>
              <a:buNone/>
            </a:pPr>
            <a:r>
              <a:rPr lang="en" sz="1600">
                <a:solidFill>
                  <a:srgbClr val="D9D9D9"/>
                </a:solidFill>
              </a:rPr>
              <a:t>▪</a:t>
            </a:r>
            <a:endParaRPr sz="1600">
              <a:solidFill>
                <a:srgbClr val="D9D9D9"/>
              </a:solidFill>
            </a:endParaRPr>
          </a:p>
          <a:p>
            <a:pPr marL="0" lvl="0" indent="0" algn="l" rtl="0">
              <a:spcBef>
                <a:spcPts val="600"/>
              </a:spcBef>
              <a:spcAft>
                <a:spcPts val="0"/>
              </a:spcAft>
              <a:buClr>
                <a:schemeClr val="dk1"/>
              </a:buClr>
              <a:buSzPts val="1100"/>
              <a:buFont typeface="Arial"/>
              <a:buNone/>
            </a:pPr>
            <a:endParaRPr sz="1600"/>
          </a:p>
          <a:p>
            <a:pPr marL="0" lvl="0" indent="0" algn="l" rtl="0">
              <a:spcBef>
                <a:spcPts val="60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Technical Aspect &amp; Legal Aspect</a:t>
            </a:r>
            <a:endParaRPr/>
          </a:p>
        </p:txBody>
      </p:sp>
      <p:sp>
        <p:nvSpPr>
          <p:cNvPr id="159" name="Google Shape;159;p30"/>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600">
                <a:solidFill>
                  <a:srgbClr val="0000FF"/>
                </a:solidFill>
              </a:rPr>
              <a:t>Demonstrative/ Subjectivity</a:t>
            </a:r>
            <a:endParaRPr sz="1600">
              <a:solidFill>
                <a:srgbClr val="0000FF"/>
              </a:solidFill>
            </a:endParaRPr>
          </a:p>
          <a:p>
            <a:pPr marL="0" lvl="0" indent="0" algn="l" rtl="0">
              <a:lnSpc>
                <a:spcPct val="115000"/>
              </a:lnSpc>
              <a:spcBef>
                <a:spcPts val="600"/>
              </a:spcBef>
              <a:spcAft>
                <a:spcPts val="0"/>
              </a:spcAft>
              <a:buClr>
                <a:schemeClr val="dk1"/>
              </a:buClr>
              <a:buSzPts val="1100"/>
              <a:buFont typeface="Arial"/>
              <a:buNone/>
            </a:pPr>
            <a:r>
              <a:rPr lang="en" sz="1600">
                <a:solidFill>
                  <a:srgbClr val="0000FF"/>
                </a:solidFill>
              </a:rPr>
              <a:t>Silent Witness/ Objectivity - CCTVs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Video Source Identification &amp; Tampering Detection</a:t>
            </a:r>
            <a:endParaRPr/>
          </a:p>
        </p:txBody>
      </p:sp>
      <p:sp>
        <p:nvSpPr>
          <p:cNvPr id="165" name="Google Shape;165;p31"/>
          <p:cNvSpPr txBox="1">
            <a:spLocks noGrp="1"/>
          </p:cNvSpPr>
          <p:nvPr>
            <p:ph type="body" idx="1"/>
          </p:nvPr>
        </p:nvSpPr>
        <p:spPr>
          <a:xfrm>
            <a:off x="1556325" y="1349152"/>
            <a:ext cx="7116600" cy="35547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 sz="1600" b="1" u="sng"/>
              <a:t>Verifiability &amp; Authenticity</a:t>
            </a:r>
            <a:endParaRPr sz="1600" b="1" u="sng"/>
          </a:p>
          <a:p>
            <a:pPr marL="457200" lvl="0" indent="-323850" algn="l" rtl="0">
              <a:spcBef>
                <a:spcPts val="600"/>
              </a:spcBef>
              <a:spcAft>
                <a:spcPts val="0"/>
              </a:spcAft>
              <a:buSzPts val="1500"/>
              <a:buAutoNum type="arabicParenR"/>
            </a:pPr>
            <a:r>
              <a:rPr lang="en" sz="1500"/>
              <a:t>The most important factor that is first established is whether the video is recorded with the device through which it claims to be.</a:t>
            </a:r>
            <a:endParaRPr sz="1500"/>
          </a:p>
          <a:p>
            <a:pPr marL="914400" lvl="0" indent="0" algn="l" rtl="0">
              <a:spcBef>
                <a:spcPts val="600"/>
              </a:spcBef>
              <a:spcAft>
                <a:spcPts val="0"/>
              </a:spcAft>
              <a:buNone/>
            </a:pPr>
            <a:r>
              <a:rPr lang="en" sz="1500"/>
              <a:t>→  Source Camera Identification</a:t>
            </a:r>
            <a:endParaRPr sz="1500"/>
          </a:p>
          <a:p>
            <a:pPr marL="457200" lvl="0" indent="-323850" algn="l" rtl="0">
              <a:spcBef>
                <a:spcPts val="600"/>
              </a:spcBef>
              <a:spcAft>
                <a:spcPts val="0"/>
              </a:spcAft>
              <a:buSzPts val="1500"/>
              <a:buAutoNum type="arabicParenR"/>
            </a:pPr>
            <a:r>
              <a:rPr lang="en" sz="1500"/>
              <a:t>“Video is what it claims to be”. </a:t>
            </a:r>
            <a:endParaRPr sz="1500"/>
          </a:p>
          <a:p>
            <a:pPr marL="914400" lvl="0" indent="0" algn="l" rtl="0">
              <a:spcBef>
                <a:spcPts val="600"/>
              </a:spcBef>
              <a:spcAft>
                <a:spcPts val="0"/>
              </a:spcAft>
              <a:buNone/>
            </a:pPr>
            <a:r>
              <a:rPr lang="en" sz="1500"/>
              <a:t>→ Content Manipulation &amp; Post Processing.  This includes Tampering. In out project we discuss whether any frames have been added or deleted from the video sequence. Inserting or deleting frames in a video affects the flow of the video. This kind of forgery is called inter-frame forgery.</a:t>
            </a:r>
            <a:endParaRPr sz="1500"/>
          </a:p>
          <a:p>
            <a:pPr marL="457200" lvl="0" indent="-323850" algn="l" rtl="0">
              <a:spcBef>
                <a:spcPts val="600"/>
              </a:spcBef>
              <a:spcAft>
                <a:spcPts val="0"/>
              </a:spcAft>
              <a:buSzPts val="1500"/>
              <a:buAutoNum type="arabicParenR"/>
            </a:pPr>
            <a:r>
              <a:rPr lang="en" sz="1500"/>
              <a:t>Taken at date, time and location when it claims to be</a:t>
            </a:r>
            <a:endParaRPr sz="1500"/>
          </a:p>
          <a:p>
            <a:pPr marL="914400" lvl="0" indent="0" algn="l" rtl="0">
              <a:spcBef>
                <a:spcPts val="600"/>
              </a:spcBef>
              <a:spcAft>
                <a:spcPts val="0"/>
              </a:spcAft>
              <a:buNone/>
            </a:pPr>
            <a:r>
              <a:rPr lang="en" sz="1500"/>
              <a:t>→ Event Verification</a:t>
            </a:r>
            <a:endParaRPr sz="1500"/>
          </a:p>
          <a:p>
            <a:pPr marL="914400" lvl="0" indent="0" algn="l" rtl="0">
              <a:spcBef>
                <a:spcPts val="600"/>
              </a:spcBef>
              <a:spcAft>
                <a:spcPts val="0"/>
              </a:spcAft>
              <a:buNone/>
            </a:pPr>
            <a:endParaRPr sz="1600"/>
          </a:p>
          <a:p>
            <a:pPr marL="914400" lvl="0" indent="0" algn="l" rtl="0">
              <a:spcBef>
                <a:spcPts val="600"/>
              </a:spcBef>
              <a:spcAft>
                <a:spcPts val="0"/>
              </a:spcAft>
              <a:buNone/>
            </a:pPr>
            <a:endParaRPr sz="1500"/>
          </a:p>
          <a:p>
            <a:pPr marL="914400" lvl="0" indent="0" algn="l" rtl="0">
              <a:spcBef>
                <a:spcPts val="600"/>
              </a:spcBef>
              <a:spcAft>
                <a:spcPts val="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PRNU (Photo Response Non-Uniformity)</a:t>
            </a:r>
            <a:endParaRPr/>
          </a:p>
        </p:txBody>
      </p:sp>
      <p:sp>
        <p:nvSpPr>
          <p:cNvPr id="171" name="Google Shape;171;p32"/>
          <p:cNvSpPr txBox="1">
            <a:spLocks noGrp="1"/>
          </p:cNvSpPr>
          <p:nvPr>
            <p:ph type="body" idx="1"/>
          </p:nvPr>
        </p:nvSpPr>
        <p:spPr>
          <a:xfrm>
            <a:off x="1556325" y="1349151"/>
            <a:ext cx="7065600" cy="33837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sz="1600"/>
              <a:t>The PRNU (Photo Response Non-Uniformity) Technique is used to find out the authenticity of the source of the video.</a:t>
            </a:r>
            <a:endParaRPr sz="1600"/>
          </a:p>
          <a:p>
            <a:pPr marL="457200" lvl="0" indent="0" algn="l" rtl="0">
              <a:spcBef>
                <a:spcPts val="600"/>
              </a:spcBef>
              <a:spcAft>
                <a:spcPts val="0"/>
              </a:spcAft>
              <a:buNone/>
            </a:pPr>
            <a:endParaRPr sz="1600"/>
          </a:p>
          <a:p>
            <a:pPr marL="457200" lvl="0" indent="-330200" algn="l" rtl="0">
              <a:spcBef>
                <a:spcPts val="600"/>
              </a:spcBef>
              <a:spcAft>
                <a:spcPts val="0"/>
              </a:spcAft>
              <a:buSzPts val="1600"/>
              <a:buChar char="-"/>
            </a:pPr>
            <a:r>
              <a:rPr lang="en" sz="1600"/>
              <a:t>Acquisition Chain</a:t>
            </a:r>
            <a:endParaRPr sz="1600"/>
          </a:p>
          <a:p>
            <a:pPr marL="457200" lvl="0" indent="0" algn="l" rtl="0">
              <a:spcBef>
                <a:spcPts val="600"/>
              </a:spcBef>
              <a:spcAft>
                <a:spcPts val="0"/>
              </a:spcAft>
              <a:buClr>
                <a:schemeClr val="dk1"/>
              </a:buClr>
              <a:buSzPts val="1100"/>
              <a:buFont typeface="Arial"/>
              <a:buNone/>
            </a:pPr>
            <a:r>
              <a:rPr lang="en" sz="1600"/>
              <a:t>Screen → optical lens → RGB Color Filter Array(CFA) → internal CCD array → in-camera software → lossy encoding → projection/ display</a:t>
            </a:r>
            <a:endParaRPr sz="1600"/>
          </a:p>
          <a:p>
            <a:pPr marL="457200" lvl="0" indent="0" algn="l" rtl="0">
              <a:spcBef>
                <a:spcPts val="600"/>
              </a:spcBef>
              <a:spcAft>
                <a:spcPts val="0"/>
              </a:spcAft>
              <a:buClr>
                <a:schemeClr val="dk1"/>
              </a:buClr>
              <a:buSzPts val="1100"/>
              <a:buFont typeface="Arial"/>
              <a:buNone/>
            </a:pPr>
            <a:endParaRPr sz="1600"/>
          </a:p>
          <a:p>
            <a:pPr marL="457200" lvl="0" indent="-330200" algn="l" rtl="0">
              <a:spcBef>
                <a:spcPts val="600"/>
              </a:spcBef>
              <a:spcAft>
                <a:spcPts val="0"/>
              </a:spcAft>
              <a:buSzPts val="1600"/>
              <a:buChar char="-"/>
            </a:pPr>
            <a:r>
              <a:rPr lang="en" sz="1600"/>
              <a:t>This acquisition leaves individual fingerprints on the acquired content.</a:t>
            </a:r>
            <a:endParaRPr sz="1600"/>
          </a:p>
          <a:p>
            <a:pPr marL="457200" lvl="0" indent="-330200" algn="l" rtl="0">
              <a:spcBef>
                <a:spcPts val="0"/>
              </a:spcBef>
              <a:spcAft>
                <a:spcPts val="0"/>
              </a:spcAft>
              <a:buSzPts val="1600"/>
              <a:buChar char="-"/>
            </a:pPr>
            <a:endParaRPr sz="1600"/>
          </a:p>
          <a:p>
            <a:pPr marL="457200" lvl="0" indent="0" algn="l" rtl="0">
              <a:spcBef>
                <a:spcPts val="600"/>
              </a:spcBef>
              <a:spcAft>
                <a:spcPts val="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p:nvPr/>
        </p:nvSpPr>
        <p:spPr>
          <a:xfrm>
            <a:off x="1933375" y="776950"/>
            <a:ext cx="6546300" cy="2988600"/>
          </a:xfrm>
          <a:prstGeom prst="rect">
            <a:avLst/>
          </a:prstGeom>
          <a:noFill/>
          <a:ln>
            <a:noFill/>
          </a:ln>
        </p:spPr>
        <p:txBody>
          <a:bodyPr spcFirstLastPara="1" wrap="square" lIns="91425" tIns="91425" rIns="91425" bIns="91425" anchor="t" anchorCtr="0">
            <a:noAutofit/>
          </a:bodyPr>
          <a:lstStyle/>
          <a:p>
            <a:pPr marL="457200" lvl="0" indent="-330200" algn="l" rtl="0">
              <a:spcBef>
                <a:spcPts val="600"/>
              </a:spcBef>
              <a:spcAft>
                <a:spcPts val="0"/>
              </a:spcAft>
              <a:buClr>
                <a:srgbClr val="D9D9D9"/>
              </a:buClr>
              <a:buSzPts val="1600"/>
              <a:buFont typeface="Barlow"/>
              <a:buChar char="-"/>
            </a:pPr>
            <a:r>
              <a:rPr lang="en" sz="1600">
                <a:solidFill>
                  <a:srgbClr val="434343"/>
                </a:solidFill>
                <a:latin typeface="Barlow"/>
                <a:ea typeface="Barlow"/>
                <a:cs typeface="Barlow"/>
                <a:sym typeface="Barlow"/>
              </a:rPr>
              <a:t>PRNU noise is a pattern noise that mainly depends on the detector dimensions, doping concentrations, the thickness of overlayers and the wavelength of illumination (spectral response) .</a:t>
            </a:r>
            <a:endParaRPr sz="1600">
              <a:solidFill>
                <a:srgbClr val="434343"/>
              </a:solidFill>
              <a:latin typeface="Barlow"/>
              <a:ea typeface="Barlow"/>
              <a:cs typeface="Barlow"/>
              <a:sym typeface="Barlow"/>
            </a:endParaRPr>
          </a:p>
          <a:p>
            <a:pPr marL="457200" lvl="0" indent="0" algn="l" rtl="0">
              <a:spcBef>
                <a:spcPts val="600"/>
              </a:spcBef>
              <a:spcAft>
                <a:spcPts val="0"/>
              </a:spcAft>
              <a:buNone/>
            </a:pPr>
            <a:endParaRPr sz="1600">
              <a:solidFill>
                <a:srgbClr val="434343"/>
              </a:solidFill>
              <a:latin typeface="Barlow"/>
              <a:ea typeface="Barlow"/>
              <a:cs typeface="Barlow"/>
              <a:sym typeface="Barlow"/>
            </a:endParaRPr>
          </a:p>
          <a:p>
            <a:pPr marL="457200" lvl="0" indent="-330200" algn="l" rtl="0">
              <a:spcBef>
                <a:spcPts val="600"/>
              </a:spcBef>
              <a:spcAft>
                <a:spcPts val="0"/>
              </a:spcAft>
              <a:buClr>
                <a:srgbClr val="D9D9D9"/>
              </a:buClr>
              <a:buSzPts val="1600"/>
              <a:buFont typeface="Barlow"/>
              <a:buChar char="-"/>
            </a:pPr>
            <a:r>
              <a:rPr lang="en" sz="1600">
                <a:solidFill>
                  <a:srgbClr val="434343"/>
                </a:solidFill>
                <a:latin typeface="Barlow"/>
                <a:ea typeface="Barlow"/>
                <a:cs typeface="Barlow"/>
                <a:sym typeface="Barlow"/>
              </a:rPr>
              <a:t>In other words, it is caused by the peculiarities/ imperfections in sensors. As PRNU is non-linear in nature, thus, it becomes extremely difficult to remove and provides a much stronger and more reliable fingerprint than any other noises. Even the compression of videos will not affect this noise. </a:t>
            </a:r>
            <a:endParaRPr sz="1600">
              <a:solidFill>
                <a:srgbClr val="434343"/>
              </a:solidFill>
              <a:latin typeface="Barlow"/>
              <a:ea typeface="Barlow"/>
              <a:cs typeface="Barlow"/>
              <a:sym typeface="Barlow"/>
            </a:endParaRPr>
          </a:p>
          <a:p>
            <a:pPr marL="457200" lvl="0" indent="-330200" algn="l" rtl="0">
              <a:spcBef>
                <a:spcPts val="0"/>
              </a:spcBef>
              <a:spcAft>
                <a:spcPts val="0"/>
              </a:spcAft>
              <a:buClr>
                <a:srgbClr val="D9D9D9"/>
              </a:buClr>
              <a:buSzPts val="1600"/>
              <a:buFont typeface="Barlow"/>
              <a:buChar char="-"/>
            </a:pPr>
            <a:r>
              <a:rPr lang="en" sz="1600">
                <a:solidFill>
                  <a:srgbClr val="434343"/>
                </a:solidFill>
                <a:latin typeface="Barlow"/>
                <a:ea typeface="Barlow"/>
                <a:cs typeface="Barlow"/>
                <a:sym typeface="Barlow"/>
              </a:rPr>
              <a:t>If we capture this noise pattern, we can create distinctive connections between the source camera and the video.</a:t>
            </a:r>
            <a:endParaRPr sz="1600">
              <a:solidFill>
                <a:srgbClr val="434343"/>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idx="4294967295"/>
          </p:nvPr>
        </p:nvSpPr>
        <p:spPr>
          <a:xfrm>
            <a:off x="1769025" y="321975"/>
            <a:ext cx="2721600" cy="7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Block Diagram</a:t>
            </a:r>
            <a:endParaRPr>
              <a:solidFill>
                <a:srgbClr val="000000"/>
              </a:solidFill>
            </a:endParaRPr>
          </a:p>
        </p:txBody>
      </p:sp>
      <p:pic>
        <p:nvPicPr>
          <p:cNvPr id="182" name="Google Shape;182;p34"/>
          <p:cNvPicPr preferRelativeResize="0"/>
          <p:nvPr/>
        </p:nvPicPr>
        <p:blipFill>
          <a:blip r:embed="rId3">
            <a:alphaModFix/>
          </a:blip>
          <a:stretch>
            <a:fillRect/>
          </a:stretch>
        </p:blipFill>
        <p:spPr>
          <a:xfrm>
            <a:off x="1769025" y="1064775"/>
            <a:ext cx="7134267" cy="377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Technique</a:t>
            </a:r>
            <a:endParaRPr/>
          </a:p>
        </p:txBody>
      </p:sp>
      <p:sp>
        <p:nvSpPr>
          <p:cNvPr id="188" name="Google Shape;188;p35"/>
          <p:cNvSpPr txBox="1">
            <a:spLocks noGrp="1"/>
          </p:cNvSpPr>
          <p:nvPr>
            <p:ph type="body" idx="1"/>
          </p:nvPr>
        </p:nvSpPr>
        <p:spPr>
          <a:xfrm>
            <a:off x="1029161" y="1594327"/>
            <a:ext cx="7085700" cy="29385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sz="1600"/>
              <a:t>The PRNU Technique will consist of two steps. </a:t>
            </a:r>
            <a:endParaRPr sz="1600"/>
          </a:p>
          <a:p>
            <a:pPr marL="457200" lvl="0" indent="0" algn="l" rtl="0">
              <a:spcBef>
                <a:spcPts val="600"/>
              </a:spcBef>
              <a:spcAft>
                <a:spcPts val="0"/>
              </a:spcAft>
              <a:buNone/>
            </a:pPr>
            <a:endParaRPr sz="1600"/>
          </a:p>
          <a:p>
            <a:pPr marL="457200" lvl="0" indent="-330200" algn="l" rtl="0">
              <a:spcBef>
                <a:spcPts val="600"/>
              </a:spcBef>
              <a:spcAft>
                <a:spcPts val="0"/>
              </a:spcAft>
              <a:buSzPts val="1600"/>
              <a:buChar char="-"/>
            </a:pPr>
            <a:r>
              <a:rPr lang="en" sz="1600"/>
              <a:t>The first step comprises of estimating the PRNU fingerprint of the source camera.</a:t>
            </a:r>
            <a:endParaRPr sz="1600"/>
          </a:p>
          <a:p>
            <a:pPr marL="457200" lvl="0" indent="0" algn="l" rtl="0">
              <a:spcBef>
                <a:spcPts val="600"/>
              </a:spcBef>
              <a:spcAft>
                <a:spcPts val="0"/>
              </a:spcAft>
              <a:buNone/>
            </a:pPr>
            <a:endParaRPr sz="1600"/>
          </a:p>
          <a:p>
            <a:pPr marL="457200" lvl="0" indent="-330200" algn="l" rtl="0">
              <a:spcBef>
                <a:spcPts val="600"/>
              </a:spcBef>
              <a:spcAft>
                <a:spcPts val="0"/>
              </a:spcAft>
              <a:buSzPts val="1600"/>
              <a:buChar char="-"/>
            </a:pPr>
            <a:r>
              <a:rPr lang="en" sz="1600"/>
              <a:t> Step two comprises of calculating the fingerprint of the query video and then identifying whether the query video has been generated from the source camera by means of the correlation value.</a:t>
            </a:r>
            <a:endParaRPr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810</Words>
  <Application>Microsoft Office PowerPoint</Application>
  <PresentationFormat>On-screen Show (16:9)</PresentationFormat>
  <Paragraphs>87</Paragraphs>
  <Slides>20</Slides>
  <Notes>20</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Barlow</vt:lpstr>
      <vt:lpstr>Arial</vt:lpstr>
      <vt:lpstr>Simple Light</vt:lpstr>
      <vt:lpstr>Basset template</vt:lpstr>
      <vt:lpstr>Video Source Identification &amp; Tampering Detection</vt:lpstr>
      <vt:lpstr>NEED OF VIDEO FORENSICS</vt:lpstr>
      <vt:lpstr>INTRODUCTION</vt:lpstr>
      <vt:lpstr>Technical Aspect &amp; Legal Aspect</vt:lpstr>
      <vt:lpstr>Video Source Identification &amp; Tampering Detection</vt:lpstr>
      <vt:lpstr>PRNU (Photo Response Non-Uniformity)</vt:lpstr>
      <vt:lpstr>PowerPoint Presentation</vt:lpstr>
      <vt:lpstr>Block Diagram</vt:lpstr>
      <vt:lpstr>The Technique</vt:lpstr>
      <vt:lpstr>PRNU</vt:lpstr>
      <vt:lpstr>Step 2:</vt:lpstr>
      <vt:lpstr>PowerPoint Presentation</vt:lpstr>
      <vt:lpstr>PowerPoint Presentation</vt:lpstr>
      <vt:lpstr>PowerPoint Presentation</vt:lpstr>
      <vt:lpstr>Technology Stack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Source Identification &amp; Tampering Detection</dc:title>
  <cp:lastModifiedBy>BORHADE VIPUL</cp:lastModifiedBy>
  <cp:revision>1</cp:revision>
  <dcterms:modified xsi:type="dcterms:W3CDTF">2020-09-19T13:28:12Z</dcterms:modified>
</cp:coreProperties>
</file>