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507089a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8507089a8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3876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grpSp>
        <p:nvGrpSpPr>
          <p:cNvPr id="27" name="Google Shape;27;p4"/>
          <p:cNvGrpSpPr/>
          <p:nvPr/>
        </p:nvGrpSpPr>
        <p:grpSpPr>
          <a:xfrm>
            <a:off x="0" y="4128572"/>
            <a:ext cx="698925" cy="684657"/>
            <a:chOff x="0" y="3785672"/>
            <a:chExt cx="698925" cy="684657"/>
          </a:xfrm>
        </p:grpSpPr>
        <p:sp>
          <p:nvSpPr>
            <p:cNvPr id="28" name="Google Shape;28;p4"/>
            <p:cNvSpPr/>
            <p:nvPr/>
          </p:nvSpPr>
          <p:spPr>
            <a:xfrm rot="-5400000">
              <a:off x="0" y="3785672"/>
              <a:ext cx="544800" cy="544800"/>
            </a:xfrm>
            <a:prstGeom prst="diagStripe">
              <a:avLst>
                <a:gd name="adj" fmla="val 5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flipH="1">
              <a:off x="154125" y="3925529"/>
              <a:ext cx="544800" cy="544800"/>
            </a:xfrm>
            <a:prstGeom prst="diagStripe">
              <a:avLst>
                <a:gd name="adj" fmla="val 5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31" name="Google Shape;3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grpSp>
        <p:nvGrpSpPr>
          <p:cNvPr id="33" name="Google Shape;33;p5"/>
          <p:cNvGrpSpPr/>
          <p:nvPr/>
        </p:nvGrpSpPr>
        <p:grpSpPr>
          <a:xfrm>
            <a:off x="4406400" y="0"/>
            <a:ext cx="4737600" cy="5143500"/>
            <a:chOff x="4406400" y="0"/>
            <a:chExt cx="4737600" cy="5143500"/>
          </a:xfrm>
        </p:grpSpPr>
        <p:sp>
          <p:nvSpPr>
            <p:cNvPr id="34" name="Google Shape;34;p5"/>
            <p:cNvSpPr/>
            <p:nvPr/>
          </p:nvSpPr>
          <p:spPr>
            <a:xfrm rot="5400000">
              <a:off x="4407900" y="-1500"/>
              <a:ext cx="4734600" cy="4737600"/>
            </a:xfrm>
            <a:prstGeom prst="diagStripe">
              <a:avLst>
                <a:gd name="adj" fmla="val 49469"/>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40825" y="6000"/>
              <a:ext cx="4298700" cy="4286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5400000">
              <a:off x="5618399" y="1236641"/>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flipH="1">
              <a:off x="5849857" y="144407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5987081" y="246974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
            <p:cNvSpPr/>
            <p:nvPr/>
          </p:nvSpPr>
          <p:spPr>
            <a:xfrm flipH="1">
              <a:off x="6222115" y="2677179"/>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
            <p:cNvSpPr/>
            <p:nvPr/>
          </p:nvSpPr>
          <p:spPr>
            <a:xfrm rot="-5400000">
              <a:off x="6675341" y="1862244"/>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
            <p:cNvSpPr/>
            <p:nvPr/>
          </p:nvSpPr>
          <p:spPr>
            <a:xfrm rot="-5400000">
              <a:off x="6861141" y="247808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p:nvPr/>
          </p:nvSpPr>
          <p:spPr>
            <a:xfrm flipH="1">
              <a:off x="7965266" y="2693191"/>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
            <p:cNvSpPr/>
            <p:nvPr/>
          </p:nvSpPr>
          <p:spPr>
            <a:xfrm flipH="1">
              <a:off x="8145082" y="330903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5400000">
              <a:off x="7047599" y="309534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p:nvPr/>
          </p:nvSpPr>
          <p:spPr>
            <a:xfrm flipH="1">
              <a:off x="7276649" y="3302781"/>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
            <p:cNvSpPr/>
            <p:nvPr/>
          </p:nvSpPr>
          <p:spPr>
            <a:xfrm flipH="1">
              <a:off x="7462448" y="391862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
            <p:cNvSpPr/>
            <p:nvPr/>
          </p:nvSpPr>
          <p:spPr>
            <a:xfrm rot="-5400000">
              <a:off x="8102491" y="371885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flipH="1">
              <a:off x="8334533" y="3926292"/>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rot="-5400000">
              <a:off x="8288290" y="433470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grpSp>
        <p:nvGrpSpPr>
          <p:cNvPr id="55" name="Google Shape;55;p6"/>
          <p:cNvGrpSpPr/>
          <p:nvPr/>
        </p:nvGrpSpPr>
        <p:grpSpPr>
          <a:xfrm>
            <a:off x="0" y="381001"/>
            <a:ext cx="1037850" cy="1016288"/>
            <a:chOff x="0" y="381001"/>
            <a:chExt cx="1037850" cy="1016288"/>
          </a:xfrm>
        </p:grpSpPr>
        <p:sp>
          <p:nvSpPr>
            <p:cNvPr id="56" name="Google Shape;56;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grpSp>
        <p:nvGrpSpPr>
          <p:cNvPr id="61" name="Google Shape;61;p7"/>
          <p:cNvGrpSpPr/>
          <p:nvPr/>
        </p:nvGrpSpPr>
        <p:grpSpPr>
          <a:xfrm>
            <a:off x="4406400" y="0"/>
            <a:ext cx="4737600" cy="5143065"/>
            <a:chOff x="4406400" y="0"/>
            <a:chExt cx="4737600" cy="5143065"/>
          </a:xfrm>
        </p:grpSpPr>
        <p:sp>
          <p:nvSpPr>
            <p:cNvPr id="62" name="Google Shape;62;p7"/>
            <p:cNvSpPr/>
            <p:nvPr/>
          </p:nvSpPr>
          <p:spPr>
            <a:xfrm rot="5400000">
              <a:off x="4408200" y="-1800"/>
              <a:ext cx="4734000" cy="4737600"/>
            </a:xfrm>
            <a:prstGeom prst="diagStripe">
              <a:avLst>
                <a:gd name="adj" fmla="val 49469"/>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p:nvPr/>
          </p:nvSpPr>
          <p:spPr>
            <a:xfrm rot="5400000">
              <a:off x="4841125" y="5700"/>
              <a:ext cx="4298100" cy="4286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7"/>
            <p:cNvSpPr/>
            <p:nvPr/>
          </p:nvSpPr>
          <p:spPr>
            <a:xfrm rot="-5400000">
              <a:off x="5618399" y="123646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5849857" y="144395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7"/>
            <p:cNvSpPr/>
            <p:nvPr/>
          </p:nvSpPr>
          <p:spPr>
            <a:xfrm rot="-5400000">
              <a:off x="5987081" y="24694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7"/>
            <p:cNvSpPr/>
            <p:nvPr/>
          </p:nvSpPr>
          <p:spPr>
            <a:xfrm flipH="1">
              <a:off x="6222115" y="267695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7"/>
            <p:cNvSpPr/>
            <p:nvPr/>
          </p:nvSpPr>
          <p:spPr>
            <a:xfrm rot="-5400000">
              <a:off x="6675341" y="186201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7"/>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7"/>
            <p:cNvSpPr/>
            <p:nvPr/>
          </p:nvSpPr>
          <p:spPr>
            <a:xfrm rot="-5400000">
              <a:off x="6861141" y="247781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7"/>
            <p:cNvSpPr/>
            <p:nvPr/>
          </p:nvSpPr>
          <p:spPr>
            <a:xfrm flipH="1">
              <a:off x="7965266" y="269296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flipH="1">
              <a:off x="8145082" y="330875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rot="-5400000">
              <a:off x="7047599" y="309501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p:nvPr/>
          </p:nvSpPr>
          <p:spPr>
            <a:xfrm flipH="1">
              <a:off x="7276649" y="3302502"/>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7"/>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7"/>
            <p:cNvSpPr/>
            <p:nvPr/>
          </p:nvSpPr>
          <p:spPr>
            <a:xfrm flipH="1">
              <a:off x="7462448" y="3918294"/>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
            <p:cNvSpPr/>
            <p:nvPr/>
          </p:nvSpPr>
          <p:spPr>
            <a:xfrm rot="-5400000">
              <a:off x="8102491" y="371847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
            <p:cNvSpPr/>
            <p:nvPr/>
          </p:nvSpPr>
          <p:spPr>
            <a:xfrm flipH="1">
              <a:off x="8334533" y="392596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p:nvPr/>
          </p:nvSpPr>
          <p:spPr>
            <a:xfrm rot="-5400000">
              <a:off x="8288290" y="43342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7"/>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grpSp>
        <p:nvGrpSpPr>
          <p:cNvPr id="83" name="Google Shape;83;p8"/>
          <p:cNvGrpSpPr/>
          <p:nvPr/>
        </p:nvGrpSpPr>
        <p:grpSpPr>
          <a:xfrm>
            <a:off x="0" y="381001"/>
            <a:ext cx="1037850" cy="1016288"/>
            <a:chOff x="0" y="381001"/>
            <a:chExt cx="1037850" cy="1016288"/>
          </a:xfrm>
        </p:grpSpPr>
        <p:sp>
          <p:nvSpPr>
            <p:cNvPr id="84" name="Google Shape;84;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7" name="Google Shape;87;p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8" name="Google Shape;88;p8"/>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9" name="Google Shape;8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grpSp>
        <p:nvGrpSpPr>
          <p:cNvPr id="91" name="Google Shape;91;p9"/>
          <p:cNvGrpSpPr/>
          <p:nvPr/>
        </p:nvGrpSpPr>
        <p:grpSpPr>
          <a:xfrm>
            <a:off x="0" y="381001"/>
            <a:ext cx="1037850" cy="1016288"/>
            <a:chOff x="0" y="381001"/>
            <a:chExt cx="1037850" cy="1016288"/>
          </a:xfrm>
        </p:grpSpPr>
        <p:sp>
          <p:nvSpPr>
            <p:cNvPr id="92" name="Google Shape;92;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9"/>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5" name="Google Shape;95;p9"/>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6" name="Google Shape;9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grpSp>
        <p:nvGrpSpPr>
          <p:cNvPr id="98" name="Google Shape;98;p10"/>
          <p:cNvGrpSpPr/>
          <p:nvPr/>
        </p:nvGrpSpPr>
        <p:grpSpPr>
          <a:xfrm>
            <a:off x="0" y="381001"/>
            <a:ext cx="1037850" cy="1016288"/>
            <a:chOff x="0" y="381001"/>
            <a:chExt cx="1037850" cy="1016288"/>
          </a:xfrm>
        </p:grpSpPr>
        <p:sp>
          <p:nvSpPr>
            <p:cNvPr id="99" name="Google Shape;99;p1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0"/>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2" name="Google Shape;102;p10"/>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03" name="Google Shape;103;p10"/>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32550" y="737900"/>
            <a:ext cx="5322000" cy="250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sz="3300" b="1"/>
              <a:t>Secure File Storage On Cloud Using Hybrid Cryptography</a:t>
            </a:r>
            <a:endParaRPr sz="3300" b="1"/>
          </a:p>
        </p:txBody>
      </p:sp>
      <p:sp>
        <p:nvSpPr>
          <p:cNvPr id="135" name="Google Shape;135;p13"/>
          <p:cNvSpPr txBox="1">
            <a:spLocks noGrp="1"/>
          </p:cNvSpPr>
          <p:nvPr>
            <p:ph type="subTitle" idx="1"/>
          </p:nvPr>
        </p:nvSpPr>
        <p:spPr>
          <a:xfrm rot="-2626" flipH="1">
            <a:off x="4913133" y="2572275"/>
            <a:ext cx="3141301" cy="49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2400"/>
              <a:t>Group Number : 24</a:t>
            </a:r>
            <a:endParaRPr sz="2400"/>
          </a:p>
        </p:txBody>
      </p:sp>
      <p:sp>
        <p:nvSpPr>
          <p:cNvPr id="136" name="Google Shape;136;p13"/>
          <p:cNvSpPr txBox="1">
            <a:spLocks noGrp="1"/>
          </p:cNvSpPr>
          <p:nvPr>
            <p:ph type="subTitle" idx="1"/>
          </p:nvPr>
        </p:nvSpPr>
        <p:spPr>
          <a:xfrm flipH="1">
            <a:off x="3638550" y="3427650"/>
            <a:ext cx="4916000" cy="105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2000" dirty="0"/>
              <a:t>Group Members :  Shruti Kanatt (101622)</a:t>
            </a:r>
            <a:endParaRPr sz="2000" dirty="0"/>
          </a:p>
          <a:p>
            <a:pPr marL="0" lvl="0" indent="0" algn="l" rtl="0">
              <a:lnSpc>
                <a:spcPct val="100000"/>
              </a:lnSpc>
              <a:spcBef>
                <a:spcPts val="0"/>
              </a:spcBef>
              <a:spcAft>
                <a:spcPts val="0"/>
              </a:spcAft>
              <a:buSzPts val="1300"/>
              <a:buNone/>
            </a:pPr>
            <a:r>
              <a:rPr lang="en" sz="2000" dirty="0"/>
              <a:t>                                          Prachi Talwar (101676)</a:t>
            </a:r>
            <a:endParaRPr sz="2000" dirty="0"/>
          </a:p>
          <a:p>
            <a:pPr marL="0" lvl="0" indent="0" algn="l" rtl="0">
              <a:lnSpc>
                <a:spcPct val="100000"/>
              </a:lnSpc>
              <a:spcBef>
                <a:spcPts val="0"/>
              </a:spcBef>
              <a:spcAft>
                <a:spcPts val="0"/>
              </a:spcAft>
              <a:buSzPts val="1300"/>
              <a:buNone/>
            </a:pPr>
            <a:r>
              <a:rPr lang="en" sz="2000" dirty="0"/>
              <a:t>                                          Amey Jadhav (101665)</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70150" y="2716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DESIGN:</a:t>
            </a:r>
            <a:endParaRPr/>
          </a:p>
          <a:p>
            <a:pPr marL="0" lvl="0" indent="0" algn="l" rtl="0">
              <a:lnSpc>
                <a:spcPct val="100000"/>
              </a:lnSpc>
              <a:spcBef>
                <a:spcPts val="0"/>
              </a:spcBef>
              <a:spcAft>
                <a:spcPts val="0"/>
              </a:spcAft>
              <a:buSzPts val="2400"/>
              <a:buNone/>
            </a:pPr>
            <a:endParaRPr/>
          </a:p>
          <a:p>
            <a:pPr marL="0" lvl="0" indent="0" algn="ctr" rtl="0">
              <a:lnSpc>
                <a:spcPct val="100000"/>
              </a:lnSpc>
              <a:spcBef>
                <a:spcPts val="0"/>
              </a:spcBef>
              <a:spcAft>
                <a:spcPts val="0"/>
              </a:spcAft>
              <a:buSzPts val="2400"/>
              <a:buNone/>
            </a:pPr>
            <a:endParaRPr sz="2000"/>
          </a:p>
        </p:txBody>
      </p:sp>
      <p:sp>
        <p:nvSpPr>
          <p:cNvPr id="191" name="Google Shape;191;p22"/>
          <p:cNvSpPr txBox="1"/>
          <p:nvPr/>
        </p:nvSpPr>
        <p:spPr>
          <a:xfrm>
            <a:off x="3159150" y="4700900"/>
            <a:ext cx="3312000" cy="19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FFFFFF"/>
                </a:solidFill>
                <a:latin typeface="Lato"/>
                <a:ea typeface="Lato"/>
                <a:cs typeface="Lato"/>
                <a:sym typeface="Lato"/>
              </a:rPr>
              <a:t>Activity diagram for </a:t>
            </a:r>
            <a:r>
              <a:rPr lang="en-IN" sz="1400" b="0" i="0" u="none" strike="noStrike" cap="none" dirty="0">
                <a:solidFill>
                  <a:srgbClr val="FFFFFF"/>
                </a:solidFill>
                <a:latin typeface="Lato"/>
                <a:ea typeface="Lato"/>
                <a:cs typeface="Lato"/>
                <a:sym typeface="Lato"/>
              </a:rPr>
              <a:t>Upload</a:t>
            </a:r>
            <a:endParaRPr sz="1400" b="0" i="0" u="none" strike="noStrike" cap="none" dirty="0">
              <a:solidFill>
                <a:srgbClr val="FFFFFF"/>
              </a:solidFill>
              <a:latin typeface="Lato"/>
              <a:ea typeface="Lato"/>
              <a:cs typeface="Lato"/>
              <a:sym typeface="Lato"/>
            </a:endParaRPr>
          </a:p>
        </p:txBody>
      </p:sp>
      <p:pic>
        <p:nvPicPr>
          <p:cNvPr id="192" name="Google Shape;192;p22"/>
          <p:cNvPicPr preferRelativeResize="0"/>
          <p:nvPr/>
        </p:nvPicPr>
        <p:blipFill rotWithShape="1">
          <a:blip r:embed="rId3">
            <a:alphaModFix/>
          </a:blip>
          <a:srcRect/>
          <a:stretch/>
        </p:blipFill>
        <p:spPr>
          <a:xfrm>
            <a:off x="2992425" y="147675"/>
            <a:ext cx="3680275" cy="4644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70150" y="2716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DESIGN:</a:t>
            </a:r>
            <a:endParaRPr/>
          </a:p>
          <a:p>
            <a:pPr marL="0" lvl="0" indent="0" algn="l" rtl="0">
              <a:lnSpc>
                <a:spcPct val="100000"/>
              </a:lnSpc>
              <a:spcBef>
                <a:spcPts val="0"/>
              </a:spcBef>
              <a:spcAft>
                <a:spcPts val="0"/>
              </a:spcAft>
              <a:buSzPts val="2400"/>
              <a:buNone/>
            </a:pPr>
            <a:endParaRPr/>
          </a:p>
          <a:p>
            <a:pPr marL="0" lvl="0" indent="0" algn="ctr" rtl="0">
              <a:lnSpc>
                <a:spcPct val="100000"/>
              </a:lnSpc>
              <a:spcBef>
                <a:spcPts val="0"/>
              </a:spcBef>
              <a:spcAft>
                <a:spcPts val="0"/>
              </a:spcAft>
              <a:buSzPts val="2400"/>
              <a:buNone/>
            </a:pPr>
            <a:endParaRPr sz="2000"/>
          </a:p>
        </p:txBody>
      </p:sp>
      <p:sp>
        <p:nvSpPr>
          <p:cNvPr id="198" name="Google Shape;198;p23"/>
          <p:cNvSpPr txBox="1"/>
          <p:nvPr/>
        </p:nvSpPr>
        <p:spPr>
          <a:xfrm>
            <a:off x="3006750" y="4700900"/>
            <a:ext cx="3312000" cy="19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FFFFFF"/>
                </a:solidFill>
                <a:latin typeface="Lato"/>
                <a:ea typeface="Lato"/>
                <a:cs typeface="Lato"/>
                <a:sym typeface="Lato"/>
              </a:rPr>
              <a:t>Activity diagram for </a:t>
            </a:r>
            <a:r>
              <a:rPr lang="en-IN" sz="1400" b="0" i="0" u="none" strike="noStrike" cap="none" dirty="0">
                <a:solidFill>
                  <a:srgbClr val="FFFFFF"/>
                </a:solidFill>
                <a:latin typeface="Lato"/>
                <a:ea typeface="Lato"/>
                <a:cs typeface="Lato"/>
                <a:sym typeface="Lato"/>
              </a:rPr>
              <a:t>Download</a:t>
            </a:r>
            <a:endParaRPr sz="1400" b="0" i="0" u="none" strike="noStrike" cap="none" dirty="0">
              <a:solidFill>
                <a:srgbClr val="FFFFFF"/>
              </a:solidFill>
              <a:latin typeface="Lato"/>
              <a:ea typeface="Lato"/>
              <a:cs typeface="Lato"/>
              <a:sym typeface="Lato"/>
            </a:endParaRPr>
          </a:p>
        </p:txBody>
      </p:sp>
      <p:pic>
        <p:nvPicPr>
          <p:cNvPr id="199" name="Google Shape;199;p23"/>
          <p:cNvPicPr preferRelativeResize="0"/>
          <p:nvPr/>
        </p:nvPicPr>
        <p:blipFill rotWithShape="1">
          <a:blip r:embed="rId3">
            <a:alphaModFix/>
          </a:blip>
          <a:srcRect/>
          <a:stretch/>
        </p:blipFill>
        <p:spPr>
          <a:xfrm>
            <a:off x="3036600" y="178200"/>
            <a:ext cx="3120743" cy="4522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70150" y="2716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DESIGN:</a:t>
            </a:r>
            <a:endParaRPr/>
          </a:p>
          <a:p>
            <a:pPr marL="0" lvl="0" indent="0" algn="l" rtl="0">
              <a:lnSpc>
                <a:spcPct val="100000"/>
              </a:lnSpc>
              <a:spcBef>
                <a:spcPts val="0"/>
              </a:spcBef>
              <a:spcAft>
                <a:spcPts val="0"/>
              </a:spcAft>
              <a:buSzPts val="2400"/>
              <a:buNone/>
            </a:pPr>
            <a:endParaRPr/>
          </a:p>
          <a:p>
            <a:pPr marL="0" lvl="0" indent="0" algn="ctr" rtl="0">
              <a:lnSpc>
                <a:spcPct val="100000"/>
              </a:lnSpc>
              <a:spcBef>
                <a:spcPts val="0"/>
              </a:spcBef>
              <a:spcAft>
                <a:spcPts val="0"/>
              </a:spcAft>
              <a:buSzPts val="2400"/>
              <a:buNone/>
            </a:pPr>
            <a:endParaRPr sz="2000"/>
          </a:p>
        </p:txBody>
      </p:sp>
      <p:pic>
        <p:nvPicPr>
          <p:cNvPr id="205" name="Google Shape;205;p24"/>
          <p:cNvPicPr preferRelativeResize="0"/>
          <p:nvPr/>
        </p:nvPicPr>
        <p:blipFill rotWithShape="1">
          <a:blip r:embed="rId3">
            <a:alphaModFix/>
          </a:blip>
          <a:srcRect/>
          <a:stretch/>
        </p:blipFill>
        <p:spPr>
          <a:xfrm>
            <a:off x="2792400" y="149550"/>
            <a:ext cx="4178501" cy="4551350"/>
          </a:xfrm>
          <a:prstGeom prst="rect">
            <a:avLst/>
          </a:prstGeom>
          <a:noFill/>
          <a:ln>
            <a:noFill/>
          </a:ln>
        </p:spPr>
      </p:pic>
      <p:sp>
        <p:nvSpPr>
          <p:cNvPr id="206" name="Google Shape;206;p24"/>
          <p:cNvSpPr txBox="1"/>
          <p:nvPr/>
        </p:nvSpPr>
        <p:spPr>
          <a:xfrm>
            <a:off x="3006750" y="4700900"/>
            <a:ext cx="3312000" cy="19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Lato"/>
                <a:ea typeface="Lato"/>
                <a:cs typeface="Lato"/>
                <a:sym typeface="Lato"/>
              </a:rPr>
              <a:t>Block Diagram</a:t>
            </a:r>
            <a:endParaRPr sz="1400" b="0" i="0" u="none" strike="noStrike" cap="none">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idx="4294967295"/>
          </p:nvPr>
        </p:nvSpPr>
        <p:spPr>
          <a:xfrm>
            <a:off x="339575" y="241125"/>
            <a:ext cx="7038900" cy="52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ALGORITHMS</a:t>
            </a:r>
            <a:endParaRPr/>
          </a:p>
          <a:p>
            <a:pPr marL="0" lvl="0" indent="0" algn="l" rtl="0">
              <a:lnSpc>
                <a:spcPct val="100000"/>
              </a:lnSpc>
              <a:spcBef>
                <a:spcPts val="0"/>
              </a:spcBef>
              <a:spcAft>
                <a:spcPts val="0"/>
              </a:spcAft>
              <a:buSzPts val="2800"/>
              <a:buNone/>
            </a:pPr>
            <a:r>
              <a:rPr lang="en"/>
              <a:t>USED</a:t>
            </a:r>
            <a:endParaRPr/>
          </a:p>
        </p:txBody>
      </p:sp>
      <p:sp>
        <p:nvSpPr>
          <p:cNvPr id="212" name="Google Shape;212;p25"/>
          <p:cNvSpPr txBox="1">
            <a:spLocks noGrp="1"/>
          </p:cNvSpPr>
          <p:nvPr>
            <p:ph type="body" idx="1"/>
          </p:nvPr>
        </p:nvSpPr>
        <p:spPr>
          <a:xfrm>
            <a:off x="425450" y="1679825"/>
            <a:ext cx="2768599" cy="523800"/>
          </a:xfrm>
          <a:prstGeom prst="rect">
            <a:avLst/>
          </a:prstGeom>
          <a:noFill/>
          <a:ln>
            <a:noFill/>
          </a:ln>
        </p:spPr>
        <p:txBody>
          <a:bodyPr spcFirstLastPara="1" wrap="square" lIns="91425" tIns="91425" rIns="91425" bIns="91425" anchor="ctr" anchorCtr="0">
            <a:noAutofit/>
          </a:bodyPr>
          <a:lstStyle/>
          <a:p>
            <a:pPr lvl="1" indent="-355600">
              <a:lnSpc>
                <a:spcPct val="100000"/>
              </a:lnSpc>
              <a:spcBef>
                <a:spcPts val="0"/>
              </a:spcBef>
              <a:buSzPts val="2000"/>
              <a:buAutoNum type="arabicPeriod"/>
            </a:pPr>
            <a:r>
              <a:rPr lang="en" sz="1800" dirty="0"/>
              <a:t> RSA</a:t>
            </a:r>
            <a:endParaRPr sz="1800" dirty="0"/>
          </a:p>
        </p:txBody>
      </p:sp>
      <p:pic>
        <p:nvPicPr>
          <p:cNvPr id="213" name="Google Shape;213;p25"/>
          <p:cNvPicPr preferRelativeResize="0"/>
          <p:nvPr/>
        </p:nvPicPr>
        <p:blipFill rotWithShape="1">
          <a:blip r:embed="rId3">
            <a:alphaModFix/>
          </a:blip>
          <a:srcRect/>
          <a:stretch/>
        </p:blipFill>
        <p:spPr>
          <a:xfrm>
            <a:off x="3417225" y="241125"/>
            <a:ext cx="3874175" cy="4706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idx="4294967295"/>
          </p:nvPr>
        </p:nvSpPr>
        <p:spPr>
          <a:xfrm>
            <a:off x="339575" y="241125"/>
            <a:ext cx="7038900" cy="52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ALGORITHMS</a:t>
            </a:r>
            <a:endParaRPr/>
          </a:p>
          <a:p>
            <a:pPr marL="0" lvl="0" indent="0" algn="l" rtl="0">
              <a:lnSpc>
                <a:spcPct val="100000"/>
              </a:lnSpc>
              <a:spcBef>
                <a:spcPts val="0"/>
              </a:spcBef>
              <a:spcAft>
                <a:spcPts val="0"/>
              </a:spcAft>
              <a:buSzPts val="2800"/>
              <a:buNone/>
            </a:pPr>
            <a:r>
              <a:rPr lang="en"/>
              <a:t>USED</a:t>
            </a:r>
            <a:endParaRPr/>
          </a:p>
        </p:txBody>
      </p:sp>
      <p:sp>
        <p:nvSpPr>
          <p:cNvPr id="219" name="Google Shape;219;p26"/>
          <p:cNvSpPr txBox="1">
            <a:spLocks noGrp="1"/>
          </p:cNvSpPr>
          <p:nvPr>
            <p:ph type="body" idx="1"/>
          </p:nvPr>
        </p:nvSpPr>
        <p:spPr>
          <a:xfrm>
            <a:off x="339575" y="1679825"/>
            <a:ext cx="1749900" cy="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en" sz="2000"/>
              <a:t>2.	AES</a:t>
            </a:r>
            <a:endParaRPr sz="2000"/>
          </a:p>
        </p:txBody>
      </p:sp>
      <p:pic>
        <p:nvPicPr>
          <p:cNvPr id="220" name="Google Shape;220;p26"/>
          <p:cNvPicPr preferRelativeResize="0"/>
          <p:nvPr/>
        </p:nvPicPr>
        <p:blipFill rotWithShape="1">
          <a:blip r:embed="rId3">
            <a:alphaModFix/>
          </a:blip>
          <a:srcRect/>
          <a:stretch/>
        </p:blipFill>
        <p:spPr>
          <a:xfrm>
            <a:off x="2394875" y="915525"/>
            <a:ext cx="5762625" cy="402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idx="4294967295"/>
          </p:nvPr>
        </p:nvSpPr>
        <p:spPr>
          <a:xfrm>
            <a:off x="339575" y="241125"/>
            <a:ext cx="7038900" cy="52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ALGORITHMS</a:t>
            </a:r>
            <a:endParaRPr/>
          </a:p>
          <a:p>
            <a:pPr marL="0" lvl="0" indent="0" algn="l" rtl="0">
              <a:lnSpc>
                <a:spcPct val="100000"/>
              </a:lnSpc>
              <a:spcBef>
                <a:spcPts val="0"/>
              </a:spcBef>
              <a:spcAft>
                <a:spcPts val="0"/>
              </a:spcAft>
              <a:buSzPts val="2800"/>
              <a:buNone/>
            </a:pPr>
            <a:r>
              <a:rPr lang="en"/>
              <a:t>USED</a:t>
            </a:r>
            <a:endParaRPr/>
          </a:p>
        </p:txBody>
      </p:sp>
      <p:sp>
        <p:nvSpPr>
          <p:cNvPr id="226" name="Google Shape;226;p27"/>
          <p:cNvSpPr txBox="1">
            <a:spLocks noGrp="1"/>
          </p:cNvSpPr>
          <p:nvPr>
            <p:ph type="body" idx="1"/>
          </p:nvPr>
        </p:nvSpPr>
        <p:spPr>
          <a:xfrm>
            <a:off x="339574" y="1679825"/>
            <a:ext cx="2708425" cy="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en" sz="2000" dirty="0"/>
              <a:t>3.	Blowfish</a:t>
            </a:r>
            <a:endParaRPr sz="2000" dirty="0"/>
          </a:p>
        </p:txBody>
      </p:sp>
      <p:pic>
        <p:nvPicPr>
          <p:cNvPr id="227" name="Google Shape;227;p27"/>
          <p:cNvPicPr preferRelativeResize="0"/>
          <p:nvPr/>
        </p:nvPicPr>
        <p:blipFill rotWithShape="1">
          <a:blip r:embed="rId3">
            <a:alphaModFix/>
          </a:blip>
          <a:srcRect/>
          <a:stretch/>
        </p:blipFill>
        <p:spPr>
          <a:xfrm>
            <a:off x="3715925" y="241125"/>
            <a:ext cx="3258750" cy="4717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body" idx="1"/>
          </p:nvPr>
        </p:nvSpPr>
        <p:spPr>
          <a:xfrm>
            <a:off x="1297500" y="1567550"/>
            <a:ext cx="7038900" cy="24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000"/>
              <a:t>• Hardware Requirements:</a:t>
            </a:r>
            <a:endParaRPr sz="2000"/>
          </a:p>
          <a:p>
            <a:pPr marL="0" lvl="0" indent="0" algn="l" rtl="0">
              <a:lnSpc>
                <a:spcPct val="115000"/>
              </a:lnSpc>
              <a:spcBef>
                <a:spcPts val="0"/>
              </a:spcBef>
              <a:spcAft>
                <a:spcPts val="0"/>
              </a:spcAft>
              <a:buSzPts val="1300"/>
              <a:buNone/>
            </a:pPr>
            <a:r>
              <a:rPr lang="en" sz="2000"/>
              <a:t> </a:t>
            </a:r>
            <a:endParaRPr sz="2000"/>
          </a:p>
          <a:p>
            <a:pPr marL="171450" lvl="0" indent="0" algn="l" rtl="0">
              <a:lnSpc>
                <a:spcPct val="115000"/>
              </a:lnSpc>
              <a:spcBef>
                <a:spcPts val="0"/>
              </a:spcBef>
              <a:spcAft>
                <a:spcPts val="0"/>
              </a:spcAft>
              <a:buSzPts val="1300"/>
              <a:buNone/>
            </a:pPr>
            <a:r>
              <a:rPr lang="en" sz="2000"/>
              <a:t>1. RAM: 512 MB or more </a:t>
            </a:r>
            <a:endParaRPr sz="2000"/>
          </a:p>
          <a:p>
            <a:pPr marL="171450" lvl="0" indent="0" algn="l" rtl="0">
              <a:lnSpc>
                <a:spcPct val="115000"/>
              </a:lnSpc>
              <a:spcBef>
                <a:spcPts val="0"/>
              </a:spcBef>
              <a:spcAft>
                <a:spcPts val="0"/>
              </a:spcAft>
              <a:buSzPts val="1300"/>
              <a:buNone/>
            </a:pPr>
            <a:r>
              <a:rPr lang="en" sz="2000"/>
              <a:t>2. Hard disk: 16 GB or more</a:t>
            </a:r>
            <a:endParaRPr sz="2000"/>
          </a:p>
          <a:p>
            <a:pPr marL="171450" lvl="0" indent="0" algn="l" rtl="0">
              <a:lnSpc>
                <a:spcPct val="115000"/>
              </a:lnSpc>
              <a:spcBef>
                <a:spcPts val="0"/>
              </a:spcBef>
              <a:spcAft>
                <a:spcPts val="0"/>
              </a:spcAft>
              <a:buSzPts val="1300"/>
              <a:buNone/>
            </a:pPr>
            <a:r>
              <a:rPr lang="en" sz="2000"/>
              <a:t>3. Internet connection </a:t>
            </a:r>
            <a:endParaRPr sz="2000"/>
          </a:p>
          <a:p>
            <a:pPr marL="0" lvl="0" indent="0" algn="l" rtl="0">
              <a:lnSpc>
                <a:spcPct val="115000"/>
              </a:lnSpc>
              <a:spcBef>
                <a:spcPts val="0"/>
              </a:spcBef>
              <a:spcAft>
                <a:spcPts val="0"/>
              </a:spcAft>
              <a:buSzPts val="1300"/>
              <a:buNone/>
            </a:pPr>
            <a:r>
              <a:rPr lang="en" sz="2000"/>
              <a:t> </a:t>
            </a:r>
            <a:endParaRPr sz="2000"/>
          </a:p>
          <a:p>
            <a:pPr marL="0" lvl="0" indent="0" algn="l" rtl="0">
              <a:lnSpc>
                <a:spcPct val="115000"/>
              </a:lnSpc>
              <a:spcBef>
                <a:spcPts val="0"/>
              </a:spcBef>
              <a:spcAft>
                <a:spcPts val="0"/>
              </a:spcAft>
              <a:buSzPts val="1300"/>
              <a:buNone/>
            </a:pPr>
            <a:endParaRPr sz="2000"/>
          </a:p>
          <a:p>
            <a:pPr marL="0" lvl="0" indent="0" algn="l" rtl="0">
              <a:lnSpc>
                <a:spcPct val="115000"/>
              </a:lnSpc>
              <a:spcBef>
                <a:spcPts val="0"/>
              </a:spcBef>
              <a:spcAft>
                <a:spcPts val="0"/>
              </a:spcAft>
              <a:buSzPts val="1300"/>
              <a:buNone/>
            </a:pPr>
            <a:endParaRPr sz="2000"/>
          </a:p>
          <a:p>
            <a:pPr marL="0" lvl="0" indent="0" algn="l" rtl="0">
              <a:lnSpc>
                <a:spcPct val="115000"/>
              </a:lnSpc>
              <a:spcBef>
                <a:spcPts val="0"/>
              </a:spcBef>
              <a:spcAft>
                <a:spcPts val="0"/>
              </a:spcAft>
              <a:buSzPts val="1300"/>
              <a:buNone/>
            </a:pPr>
            <a:endParaRPr sz="2000"/>
          </a:p>
        </p:txBody>
      </p:sp>
      <p:sp>
        <p:nvSpPr>
          <p:cNvPr id="233" name="Google Shape;233;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SYSTEM REQUIREMENTS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000"/>
              <a:t>• Software Requirements: </a:t>
            </a:r>
            <a:endParaRPr sz="2000"/>
          </a:p>
          <a:p>
            <a:pPr marL="0" lvl="0" indent="0" algn="l" rtl="0">
              <a:lnSpc>
                <a:spcPct val="115000"/>
              </a:lnSpc>
              <a:spcBef>
                <a:spcPts val="0"/>
              </a:spcBef>
              <a:spcAft>
                <a:spcPts val="0"/>
              </a:spcAft>
              <a:buSzPts val="1300"/>
              <a:buNone/>
            </a:pPr>
            <a:endParaRPr sz="2000"/>
          </a:p>
          <a:p>
            <a:pPr marL="228600" lvl="0" indent="0" algn="l" rtl="0">
              <a:lnSpc>
                <a:spcPct val="115000"/>
              </a:lnSpc>
              <a:spcBef>
                <a:spcPts val="0"/>
              </a:spcBef>
              <a:spcAft>
                <a:spcPts val="0"/>
              </a:spcAft>
              <a:buSzPts val="1300"/>
              <a:buNone/>
            </a:pPr>
            <a:r>
              <a:rPr lang="en" sz="2000"/>
              <a:t>1. JAVA JDK 7 </a:t>
            </a:r>
            <a:endParaRPr sz="2000"/>
          </a:p>
          <a:p>
            <a:pPr marL="228600" lvl="0" indent="0" algn="l" rtl="0">
              <a:lnSpc>
                <a:spcPct val="115000"/>
              </a:lnSpc>
              <a:spcBef>
                <a:spcPts val="0"/>
              </a:spcBef>
              <a:spcAft>
                <a:spcPts val="0"/>
              </a:spcAft>
              <a:buSzPts val="1300"/>
              <a:buNone/>
            </a:pPr>
            <a:r>
              <a:rPr lang="en" sz="2000"/>
              <a:t>2. Apache tomcat Server </a:t>
            </a:r>
            <a:endParaRPr sz="2000"/>
          </a:p>
          <a:p>
            <a:pPr marL="228600" lvl="0" indent="0" algn="l" rtl="0">
              <a:lnSpc>
                <a:spcPct val="115000"/>
              </a:lnSpc>
              <a:spcBef>
                <a:spcPts val="0"/>
              </a:spcBef>
              <a:spcAft>
                <a:spcPts val="0"/>
              </a:spcAft>
              <a:buSzPts val="1300"/>
              <a:buNone/>
            </a:pPr>
            <a:r>
              <a:rPr lang="en" sz="2000"/>
              <a:t>3. Eclipse </a:t>
            </a:r>
            <a:endParaRPr sz="2000"/>
          </a:p>
          <a:p>
            <a:pPr marL="228600" lvl="0" indent="0" algn="l" rtl="0">
              <a:lnSpc>
                <a:spcPct val="115000"/>
              </a:lnSpc>
              <a:spcBef>
                <a:spcPts val="0"/>
              </a:spcBef>
              <a:spcAft>
                <a:spcPts val="0"/>
              </a:spcAft>
              <a:buSzPts val="1300"/>
              <a:buNone/>
            </a:pPr>
            <a:r>
              <a:rPr lang="en" sz="2000"/>
              <a:t>4. Windows Operating System</a:t>
            </a:r>
            <a:endParaRPr sz="2000"/>
          </a:p>
          <a:p>
            <a:pPr marL="228600" lvl="0" indent="0" algn="l" rtl="0">
              <a:lnSpc>
                <a:spcPct val="115000"/>
              </a:lnSpc>
              <a:spcBef>
                <a:spcPts val="0"/>
              </a:spcBef>
              <a:spcAft>
                <a:spcPts val="0"/>
              </a:spcAft>
              <a:buSzPts val="1300"/>
              <a:buNone/>
            </a:pPr>
            <a:r>
              <a:rPr lang="en" sz="2000"/>
              <a:t>5. MySQL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ADDITIONAL FEATURES:</a:t>
            </a:r>
            <a:endParaRPr/>
          </a:p>
        </p:txBody>
      </p:sp>
      <p:sp>
        <p:nvSpPr>
          <p:cNvPr id="244" name="Google Shape;244;p30"/>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600"/>
              </a:spcBef>
              <a:spcAft>
                <a:spcPts val="0"/>
              </a:spcAft>
              <a:buSzPts val="2400"/>
              <a:buChar char="●"/>
            </a:pPr>
            <a:r>
              <a:rPr lang="en" sz="2400"/>
              <a:t>Duplication detection</a:t>
            </a:r>
            <a:endParaRPr sz="2400"/>
          </a:p>
          <a:p>
            <a:pPr marL="457200" lvl="0" indent="0" algn="l" rtl="0">
              <a:lnSpc>
                <a:spcPct val="115000"/>
              </a:lnSpc>
              <a:spcBef>
                <a:spcPts val="1600"/>
              </a:spcBef>
              <a:spcAft>
                <a:spcPts val="0"/>
              </a:spcAft>
              <a:buNone/>
            </a:pPr>
            <a:endParaRPr sz="2400"/>
          </a:p>
          <a:p>
            <a:pPr marL="457200" lvl="0" indent="-381000" algn="l" rtl="0">
              <a:lnSpc>
                <a:spcPct val="115000"/>
              </a:lnSpc>
              <a:spcBef>
                <a:spcPts val="0"/>
              </a:spcBef>
              <a:spcAft>
                <a:spcPts val="0"/>
              </a:spcAft>
              <a:buSzPts val="2400"/>
              <a:buChar char="●"/>
            </a:pPr>
            <a:r>
              <a:rPr lang="en" sz="2400"/>
              <a:t>Sharing of files between different portal users</a:t>
            </a:r>
            <a:endParaRPr sz="2400"/>
          </a:p>
          <a:p>
            <a:pPr marL="457200" lvl="0" indent="0" algn="l" rtl="0">
              <a:lnSpc>
                <a:spcPct val="115000"/>
              </a:lnSpc>
              <a:spcBef>
                <a:spcPts val="0"/>
              </a:spcBef>
              <a:spcAft>
                <a:spcPts val="0"/>
              </a:spcAft>
              <a:buNone/>
            </a:pPr>
            <a:endParaRPr sz="2400"/>
          </a:p>
          <a:p>
            <a:pPr marL="457200" lvl="0" indent="0" algn="l" rtl="0">
              <a:lnSpc>
                <a:spcPct val="115000"/>
              </a:lnSpc>
              <a:spcBef>
                <a:spcPts val="1600"/>
              </a:spcBef>
              <a:spcAft>
                <a:spcPts val="1600"/>
              </a:spcAft>
              <a:buSzPts val="1300"/>
              <a:buNone/>
            </a:pP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CONCLUSION</a:t>
            </a:r>
            <a:endParaRPr/>
          </a:p>
        </p:txBody>
      </p:sp>
      <p:sp>
        <p:nvSpPr>
          <p:cNvPr id="250" name="Google Shape;250;p3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400"/>
              <a:t>What we learnt:</a:t>
            </a:r>
            <a:endParaRPr sz="2400"/>
          </a:p>
          <a:p>
            <a:pPr marL="0" lvl="0" indent="0" algn="l" rtl="0">
              <a:lnSpc>
                <a:spcPct val="115000"/>
              </a:lnSpc>
              <a:spcBef>
                <a:spcPts val="0"/>
              </a:spcBef>
              <a:spcAft>
                <a:spcPts val="0"/>
              </a:spcAft>
              <a:buSzPts val="1300"/>
              <a:buNone/>
            </a:pPr>
            <a:endParaRPr sz="2400"/>
          </a:p>
          <a:p>
            <a:pPr marL="457200" lvl="0" indent="-381000" algn="l" rtl="0">
              <a:spcBef>
                <a:spcPts val="0"/>
              </a:spcBef>
              <a:spcAft>
                <a:spcPts val="0"/>
              </a:spcAft>
              <a:buSzPts val="2400"/>
              <a:buChar char="●"/>
            </a:pPr>
            <a:r>
              <a:rPr lang="en" sz="2400"/>
              <a:t>Understanding of different cloud systems</a:t>
            </a:r>
            <a:endParaRPr sz="2400"/>
          </a:p>
          <a:p>
            <a:pPr marL="457200" lvl="0" indent="-381000" algn="l" rtl="0">
              <a:spcBef>
                <a:spcPts val="0"/>
              </a:spcBef>
              <a:spcAft>
                <a:spcPts val="0"/>
              </a:spcAft>
              <a:buSzPts val="2400"/>
              <a:buChar char="●"/>
            </a:pPr>
            <a:r>
              <a:rPr lang="en" sz="2400"/>
              <a:t>Understanding of different security algorithms </a:t>
            </a:r>
            <a:endParaRPr sz="2400"/>
          </a:p>
          <a:p>
            <a:pPr marL="457200" lvl="0" indent="-381000" algn="l" rtl="0">
              <a:lnSpc>
                <a:spcPct val="115000"/>
              </a:lnSpc>
              <a:spcBef>
                <a:spcPts val="0"/>
              </a:spcBef>
              <a:spcAft>
                <a:spcPts val="0"/>
              </a:spcAft>
              <a:buSzPts val="2400"/>
              <a:buChar char="●"/>
            </a:pPr>
            <a:r>
              <a:rPr lang="en" sz="2400"/>
              <a:t>Developing website with cloud access using API</a:t>
            </a:r>
            <a:endParaRPr sz="2400"/>
          </a:p>
          <a:p>
            <a:pPr marL="457200" lvl="0" indent="-381000" algn="l" rtl="0">
              <a:lnSpc>
                <a:spcPct val="115000"/>
              </a:lnSpc>
              <a:spcBef>
                <a:spcPts val="0"/>
              </a:spcBef>
              <a:spcAft>
                <a:spcPts val="0"/>
              </a:spcAft>
              <a:buSzPts val="2400"/>
              <a:buChar char="●"/>
            </a:pPr>
            <a:r>
              <a:rPr lang="en" sz="2400"/>
              <a:t>Encryption and decryption of data in file</a:t>
            </a:r>
            <a:endParaRPr sz="2400"/>
          </a:p>
          <a:p>
            <a:pPr marL="457200" lvl="0" indent="-381000" algn="l" rtl="0">
              <a:lnSpc>
                <a:spcPct val="115000"/>
              </a:lnSpc>
              <a:spcBef>
                <a:spcPts val="0"/>
              </a:spcBef>
              <a:spcAft>
                <a:spcPts val="0"/>
              </a:spcAft>
              <a:buSzPts val="2400"/>
              <a:buChar char="●"/>
            </a:pPr>
            <a:r>
              <a:rPr lang="en" sz="2400"/>
              <a:t>Overall proficiency in Java</a:t>
            </a:r>
            <a:endParaRPr sz="2400"/>
          </a:p>
          <a:p>
            <a:pPr marL="457200" lvl="0" indent="0" algn="l" rtl="0">
              <a:lnSpc>
                <a:spcPct val="115000"/>
              </a:lnSpc>
              <a:spcBef>
                <a:spcPts val="1600"/>
              </a:spcBef>
              <a:spcAft>
                <a:spcPts val="1600"/>
              </a:spcAft>
              <a:buSzPts val="1300"/>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74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500"/>
              <a:t>ROADMAP</a:t>
            </a:r>
            <a:endParaRPr sz="2500"/>
          </a:p>
        </p:txBody>
      </p:sp>
      <p:sp>
        <p:nvSpPr>
          <p:cNvPr id="142" name="Google Shape;142;p14"/>
          <p:cNvSpPr txBox="1">
            <a:spLocks noGrp="1"/>
          </p:cNvSpPr>
          <p:nvPr>
            <p:ph type="body" idx="1"/>
          </p:nvPr>
        </p:nvSpPr>
        <p:spPr>
          <a:xfrm>
            <a:off x="1297500" y="1141950"/>
            <a:ext cx="7038900" cy="33369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SzPts val="2400"/>
              <a:buAutoNum type="arabicPeriod"/>
            </a:pPr>
            <a:r>
              <a:rPr lang="en" sz="2400"/>
              <a:t>Introduction</a:t>
            </a:r>
            <a:endParaRPr sz="2400"/>
          </a:p>
          <a:p>
            <a:pPr marL="457200" lvl="0" indent="-381000" algn="l" rtl="0">
              <a:lnSpc>
                <a:spcPct val="100000"/>
              </a:lnSpc>
              <a:spcBef>
                <a:spcPts val="0"/>
              </a:spcBef>
              <a:spcAft>
                <a:spcPts val="0"/>
              </a:spcAft>
              <a:buSzPts val="2400"/>
              <a:buAutoNum type="arabicPeriod"/>
            </a:pPr>
            <a:r>
              <a:rPr lang="en" sz="2400"/>
              <a:t>Problem Statement</a:t>
            </a:r>
            <a:endParaRPr sz="2400"/>
          </a:p>
          <a:p>
            <a:pPr marL="457200" lvl="0" indent="-381000" algn="l" rtl="0">
              <a:lnSpc>
                <a:spcPct val="100000"/>
              </a:lnSpc>
              <a:spcBef>
                <a:spcPts val="0"/>
              </a:spcBef>
              <a:spcAft>
                <a:spcPts val="0"/>
              </a:spcAft>
              <a:buSzPts val="2400"/>
              <a:buAutoNum type="arabicPeriod"/>
            </a:pPr>
            <a:r>
              <a:rPr lang="en" sz="2400"/>
              <a:t>Literature Survey</a:t>
            </a:r>
            <a:endParaRPr sz="2400"/>
          </a:p>
          <a:p>
            <a:pPr marL="457200" lvl="0" indent="-381000" algn="l" rtl="0">
              <a:lnSpc>
                <a:spcPct val="100000"/>
              </a:lnSpc>
              <a:spcBef>
                <a:spcPts val="0"/>
              </a:spcBef>
              <a:spcAft>
                <a:spcPts val="0"/>
              </a:spcAft>
              <a:buSzPts val="2400"/>
              <a:buAutoNum type="arabicPeriod"/>
            </a:pPr>
            <a:r>
              <a:rPr lang="en" sz="2400"/>
              <a:t>Proposed System</a:t>
            </a:r>
            <a:endParaRPr sz="2400"/>
          </a:p>
          <a:p>
            <a:pPr marL="457200" lvl="0" indent="-381000" algn="l" rtl="0">
              <a:lnSpc>
                <a:spcPct val="100000"/>
              </a:lnSpc>
              <a:spcBef>
                <a:spcPts val="0"/>
              </a:spcBef>
              <a:spcAft>
                <a:spcPts val="0"/>
              </a:spcAft>
              <a:buSzPts val="2400"/>
              <a:buAutoNum type="arabicPeriod"/>
            </a:pPr>
            <a:r>
              <a:rPr lang="en" sz="2400"/>
              <a:t>Design</a:t>
            </a:r>
            <a:endParaRPr sz="2400"/>
          </a:p>
          <a:p>
            <a:pPr marL="457200" lvl="0" indent="-381000" algn="l" rtl="0">
              <a:lnSpc>
                <a:spcPct val="100000"/>
              </a:lnSpc>
              <a:spcBef>
                <a:spcPts val="0"/>
              </a:spcBef>
              <a:spcAft>
                <a:spcPts val="0"/>
              </a:spcAft>
              <a:buSzPts val="2400"/>
              <a:buAutoNum type="arabicPeriod"/>
            </a:pPr>
            <a:r>
              <a:rPr lang="en" sz="2400"/>
              <a:t>Algorithms Used</a:t>
            </a:r>
            <a:endParaRPr sz="2400"/>
          </a:p>
          <a:p>
            <a:pPr marL="457200" lvl="0" indent="-381000" algn="l" rtl="0">
              <a:lnSpc>
                <a:spcPct val="100000"/>
              </a:lnSpc>
              <a:spcBef>
                <a:spcPts val="0"/>
              </a:spcBef>
              <a:spcAft>
                <a:spcPts val="0"/>
              </a:spcAft>
              <a:buSzPts val="2400"/>
              <a:buAutoNum type="arabicPeriod"/>
            </a:pPr>
            <a:r>
              <a:rPr lang="en" sz="2400"/>
              <a:t>Conclusion</a:t>
            </a:r>
            <a:endParaRPr sz="2400"/>
          </a:p>
          <a:p>
            <a:pPr marL="0" lvl="0" indent="0" algn="l" rtl="0">
              <a:lnSpc>
                <a:spcPct val="100000"/>
              </a:lnSpc>
              <a:spcBef>
                <a:spcPts val="1600"/>
              </a:spcBef>
              <a:spcAft>
                <a:spcPts val="0"/>
              </a:spcAft>
              <a:buSzPts val="1300"/>
              <a:buNone/>
            </a:pPr>
            <a:endParaRPr sz="2400"/>
          </a:p>
          <a:p>
            <a:pPr marL="457200" lvl="0" indent="0" algn="l" rtl="0">
              <a:lnSpc>
                <a:spcPct val="100000"/>
              </a:lnSpc>
              <a:spcBef>
                <a:spcPts val="1600"/>
              </a:spcBef>
              <a:spcAft>
                <a:spcPts val="1600"/>
              </a:spcAft>
              <a:buSzPts val="1300"/>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100775" y="2146299"/>
            <a:ext cx="1995550" cy="53342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sz="3000" b="1" dirty="0"/>
              <a:t>MODEL</a:t>
            </a:r>
            <a:r>
              <a:rPr lang="en" sz="3000" b="1" dirty="0"/>
              <a:t>:</a:t>
            </a:r>
            <a:endParaRPr sz="3000" b="1" dirty="0"/>
          </a:p>
        </p:txBody>
      </p:sp>
      <p:pic>
        <p:nvPicPr>
          <p:cNvPr id="1026" name="Picture 2">
            <a:extLst>
              <a:ext uri="{FF2B5EF4-FFF2-40B4-BE49-F238E27FC236}">
                <a16:creationId xmlns:a16="http://schemas.microsoft.com/office/drawing/2014/main" id="{0EC0E800-B700-4C9E-9CBC-1B34E1144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 t="13753" r="-117" b="8236"/>
          <a:stretch/>
        </p:blipFill>
        <p:spPr bwMode="auto">
          <a:xfrm>
            <a:off x="2331275" y="711199"/>
            <a:ext cx="6555324" cy="3835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3000" b="1" dirty="0"/>
              <a:t>DEMO:</a:t>
            </a:r>
            <a:endParaRPr sz="3000" b="1" dirty="0"/>
          </a:p>
        </p:txBody>
      </p:sp>
    </p:spTree>
    <p:extLst>
      <p:ext uri="{BB962C8B-B14F-4D97-AF65-F5344CB8AC3E}">
        <p14:creationId xmlns:p14="http://schemas.microsoft.com/office/powerpoint/2010/main" val="300971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INTRODUCTION</a:t>
            </a:r>
            <a:endParaRPr/>
          </a:p>
        </p:txBody>
      </p:sp>
      <p:sp>
        <p:nvSpPr>
          <p:cNvPr id="148" name="Google Shape;148;p15"/>
          <p:cNvSpPr txBox="1">
            <a:spLocks noGrp="1"/>
          </p:cNvSpPr>
          <p:nvPr>
            <p:ph type="body" idx="1"/>
          </p:nvPr>
        </p:nvSpPr>
        <p:spPr>
          <a:xfrm>
            <a:off x="1297500" y="1307850"/>
            <a:ext cx="7038900" cy="33000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dirty="0"/>
              <a:t>Cloud storage: cloud computing model in which data is stored on remote servers accessed from the internet, or ”cloud.”</a:t>
            </a:r>
            <a:endParaRPr sz="2000" dirty="0"/>
          </a:p>
          <a:p>
            <a:pPr marL="457200" lvl="0" indent="0" algn="l" rtl="0">
              <a:lnSpc>
                <a:spcPct val="115000"/>
              </a:lnSpc>
              <a:spcBef>
                <a:spcPts val="0"/>
              </a:spcBef>
              <a:spcAft>
                <a:spcPts val="0"/>
              </a:spcAft>
              <a:buSzPts val="1300"/>
              <a:buNone/>
            </a:pPr>
            <a:endParaRPr sz="2000" dirty="0"/>
          </a:p>
          <a:p>
            <a:pPr marL="457200" lvl="0" indent="-355600" algn="l" rtl="0">
              <a:lnSpc>
                <a:spcPct val="115000"/>
              </a:lnSpc>
              <a:spcBef>
                <a:spcPts val="0"/>
              </a:spcBef>
              <a:spcAft>
                <a:spcPts val="0"/>
              </a:spcAft>
              <a:buSzPts val="2000"/>
              <a:buChar char="●"/>
            </a:pPr>
            <a:r>
              <a:rPr lang="en" sz="2000" dirty="0"/>
              <a:t>Advantages:</a:t>
            </a:r>
            <a:endParaRPr sz="2000" dirty="0"/>
          </a:p>
          <a:p>
            <a:pPr marL="685800" lvl="0" indent="-355600" algn="l" rtl="0">
              <a:lnSpc>
                <a:spcPct val="115000"/>
              </a:lnSpc>
              <a:spcBef>
                <a:spcPts val="0"/>
              </a:spcBef>
              <a:spcAft>
                <a:spcPts val="0"/>
              </a:spcAft>
              <a:buSzPts val="2000"/>
              <a:buChar char="➔"/>
            </a:pPr>
            <a:r>
              <a:rPr lang="en" sz="2000" dirty="0"/>
              <a:t>no hardware to purchase or storage to provision</a:t>
            </a:r>
            <a:endParaRPr sz="2000" dirty="0"/>
          </a:p>
          <a:p>
            <a:pPr marL="685800" lvl="0" indent="-355600" algn="l" rtl="0">
              <a:lnSpc>
                <a:spcPct val="115000"/>
              </a:lnSpc>
              <a:spcBef>
                <a:spcPts val="0"/>
              </a:spcBef>
              <a:spcAft>
                <a:spcPts val="0"/>
              </a:spcAft>
              <a:buSzPts val="2000"/>
              <a:buChar char="➔"/>
            </a:pPr>
            <a:r>
              <a:rPr lang="en" sz="2000" dirty="0"/>
              <a:t>focus on solving complex application problems instead of on how to manage storage systems</a:t>
            </a:r>
            <a:endParaRPr sz="2000" dirty="0"/>
          </a:p>
          <a:p>
            <a:pPr marL="685800" lvl="0" indent="-355600" algn="l" rtl="0">
              <a:lnSpc>
                <a:spcPct val="115000"/>
              </a:lnSpc>
              <a:spcBef>
                <a:spcPts val="0"/>
              </a:spcBef>
              <a:spcAft>
                <a:spcPts val="0"/>
              </a:spcAft>
              <a:buSzPts val="2000"/>
              <a:buChar char="➔"/>
            </a:pPr>
            <a:r>
              <a:rPr lang="en" sz="2000" dirty="0"/>
              <a:t>improved security</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PROBLEM STATEMENT</a:t>
            </a:r>
            <a:endParaRPr/>
          </a:p>
        </p:txBody>
      </p:sp>
      <p:sp>
        <p:nvSpPr>
          <p:cNvPr id="154" name="Google Shape;154;p16"/>
          <p:cNvSpPr txBox="1">
            <a:spLocks noGrp="1"/>
          </p:cNvSpPr>
          <p:nvPr>
            <p:ph type="body" idx="1"/>
          </p:nvPr>
        </p:nvSpPr>
        <p:spPr>
          <a:xfrm>
            <a:off x="1297500" y="1204325"/>
            <a:ext cx="7038900" cy="3644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u="sng"/>
              <a:t>Aim</a:t>
            </a:r>
            <a:r>
              <a:rPr lang="en" sz="2000"/>
              <a:t>:   To build a new hybrid algorithm  to encrypt files that are to be stored on the cloud storage.</a:t>
            </a:r>
            <a:endParaRPr sz="2000"/>
          </a:p>
          <a:p>
            <a:pPr marL="0" lvl="0" indent="0" algn="l" rtl="0">
              <a:lnSpc>
                <a:spcPct val="115000"/>
              </a:lnSpc>
              <a:spcBef>
                <a:spcPts val="1600"/>
              </a:spcBef>
              <a:spcAft>
                <a:spcPts val="0"/>
              </a:spcAft>
              <a:buSzPts val="1300"/>
              <a:buNone/>
            </a:pPr>
            <a:endParaRPr sz="2000"/>
          </a:p>
          <a:p>
            <a:pPr marL="457200" lvl="0" indent="-355600" algn="l" rtl="0">
              <a:lnSpc>
                <a:spcPct val="115000"/>
              </a:lnSpc>
              <a:spcBef>
                <a:spcPts val="0"/>
              </a:spcBef>
              <a:spcAft>
                <a:spcPts val="0"/>
              </a:spcAft>
              <a:buSzPts val="2000"/>
              <a:buChar char="●"/>
            </a:pPr>
            <a:r>
              <a:rPr lang="en" sz="2000" u="sng"/>
              <a:t>What is the project about ?</a:t>
            </a:r>
            <a:endParaRPr sz="2000" u="sng"/>
          </a:p>
          <a:p>
            <a:pPr marL="457200" lvl="0" indent="0" algn="l" rtl="0">
              <a:lnSpc>
                <a:spcPct val="115000"/>
              </a:lnSpc>
              <a:spcBef>
                <a:spcPts val="1600"/>
              </a:spcBef>
              <a:spcAft>
                <a:spcPts val="0"/>
              </a:spcAft>
              <a:buSzPts val="1300"/>
              <a:buNone/>
            </a:pPr>
            <a:r>
              <a:rPr lang="en" sz="2000"/>
              <a:t>In a day and age where cloud computing and storage has become so integral with so many  important applications,  it is very important to increase the security aspect of it.</a:t>
            </a:r>
            <a:endParaRPr sz="2000"/>
          </a:p>
          <a:p>
            <a:pPr marL="0" lvl="0" indent="0" algn="l" rtl="0">
              <a:lnSpc>
                <a:spcPct val="115000"/>
              </a:lnSpc>
              <a:spcBef>
                <a:spcPts val="1600"/>
              </a:spcBef>
              <a:spcAft>
                <a:spcPts val="0"/>
              </a:spcAft>
              <a:buSzPts val="1300"/>
              <a:buNone/>
            </a:pPr>
            <a:endParaRPr sz="2000"/>
          </a:p>
          <a:p>
            <a:pPr marL="0" lvl="0" indent="0" algn="l" rtl="0">
              <a:lnSpc>
                <a:spcPct val="115000"/>
              </a:lnSpc>
              <a:spcBef>
                <a:spcPts val="1600"/>
              </a:spcBef>
              <a:spcAft>
                <a:spcPts val="1600"/>
              </a:spcAft>
              <a:buSzPts val="13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PROBLEM STATEMENT</a:t>
            </a:r>
            <a:endParaRPr/>
          </a:p>
        </p:txBody>
      </p:sp>
      <p:sp>
        <p:nvSpPr>
          <p:cNvPr id="160" name="Google Shape;160;p17"/>
          <p:cNvSpPr txBox="1">
            <a:spLocks noGrp="1"/>
          </p:cNvSpPr>
          <p:nvPr>
            <p:ph type="body" idx="1"/>
          </p:nvPr>
        </p:nvSpPr>
        <p:spPr>
          <a:xfrm>
            <a:off x="1297500" y="1204325"/>
            <a:ext cx="7038900" cy="3644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u="sng" dirty="0"/>
              <a:t>Why are we doing this project ?</a:t>
            </a:r>
            <a:endParaRPr sz="2000" u="sng" dirty="0"/>
          </a:p>
          <a:p>
            <a:pPr marL="457200" lvl="0" indent="0" algn="l" rtl="0">
              <a:lnSpc>
                <a:spcPct val="115000"/>
              </a:lnSpc>
              <a:spcBef>
                <a:spcPts val="1600"/>
              </a:spcBef>
              <a:spcAft>
                <a:spcPts val="0"/>
              </a:spcAft>
              <a:buSzPts val="1300"/>
              <a:buNone/>
            </a:pPr>
            <a:r>
              <a:rPr lang="en" sz="2000" dirty="0"/>
              <a:t>Existing system uses algorithms which </a:t>
            </a:r>
            <a:r>
              <a:rPr lang="en-IN" sz="2000" dirty="0"/>
              <a:t>can</a:t>
            </a:r>
            <a:r>
              <a:rPr lang="en" sz="2000" dirty="0"/>
              <a:t> compromise on level of security. We aim to solve this problem with our hybrid algorithm.</a:t>
            </a:r>
            <a:endParaRPr sz="2000" dirty="0"/>
          </a:p>
          <a:p>
            <a:pPr marL="0" lvl="0" indent="0" algn="l" rtl="0">
              <a:lnSpc>
                <a:spcPct val="115000"/>
              </a:lnSpc>
              <a:spcBef>
                <a:spcPts val="1600"/>
              </a:spcBef>
              <a:spcAft>
                <a:spcPts val="1600"/>
              </a:spcAft>
              <a:buSzPts val="1300"/>
              <a:buNone/>
            </a:pPr>
            <a:endParaRPr sz="20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LITERATURE SURVEY</a:t>
            </a:r>
            <a:endParaRPr/>
          </a:p>
        </p:txBody>
      </p:sp>
      <p:sp>
        <p:nvSpPr>
          <p:cNvPr id="166" name="Google Shape;166;p18"/>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Securing only text files on cloud using RC6 algorithm</a:t>
            </a:r>
            <a:endParaRPr sz="2000"/>
          </a:p>
          <a:p>
            <a:pPr marL="0" lvl="0" indent="0" algn="ctr" rtl="0">
              <a:lnSpc>
                <a:spcPct val="115000"/>
              </a:lnSpc>
              <a:spcBef>
                <a:spcPts val="0"/>
              </a:spcBef>
              <a:spcAft>
                <a:spcPts val="0"/>
              </a:spcAft>
              <a:buSzPts val="1300"/>
              <a:buNone/>
            </a:pPr>
            <a:r>
              <a:rPr lang="en" sz="2000"/>
              <a:t>                                     -Paper by Dr. Salim Ali and Amal AbdulBaqi</a:t>
            </a:r>
            <a:endParaRPr sz="2000"/>
          </a:p>
          <a:p>
            <a:pPr marL="457200" lvl="0" indent="-355600" algn="l" rtl="0">
              <a:lnSpc>
                <a:spcPct val="115000"/>
              </a:lnSpc>
              <a:spcBef>
                <a:spcPts val="0"/>
              </a:spcBef>
              <a:spcAft>
                <a:spcPts val="0"/>
              </a:spcAft>
              <a:buSzPts val="2000"/>
              <a:buChar char="●"/>
            </a:pPr>
            <a:r>
              <a:rPr lang="en" sz="2000"/>
              <a:t>Achieving security on cloud using layered approach</a:t>
            </a:r>
            <a:endParaRPr sz="2000"/>
          </a:p>
          <a:p>
            <a:pPr marL="0" lvl="0" indent="0" algn="ctr" rtl="0">
              <a:lnSpc>
                <a:spcPct val="115000"/>
              </a:lnSpc>
              <a:spcBef>
                <a:spcPts val="0"/>
              </a:spcBef>
              <a:spcAft>
                <a:spcPts val="0"/>
              </a:spcAft>
              <a:buSzPts val="1300"/>
              <a:buNone/>
            </a:pPr>
            <a:r>
              <a:rPr lang="en" sz="2000"/>
              <a:t>                                            -Paper by  Diao Zhe and Wang Qinhong</a:t>
            </a:r>
            <a:endParaRPr sz="2000"/>
          </a:p>
          <a:p>
            <a:pPr marL="457200" lvl="0" indent="-355600" algn="l" rtl="0">
              <a:lnSpc>
                <a:spcPct val="115000"/>
              </a:lnSpc>
              <a:spcBef>
                <a:spcPts val="0"/>
              </a:spcBef>
              <a:spcAft>
                <a:spcPts val="0"/>
              </a:spcAft>
              <a:buSzPts val="2000"/>
              <a:buChar char="●"/>
            </a:pPr>
            <a:r>
              <a:rPr lang="en" sz="2000"/>
              <a:t>Securing data storage using symmetric key algorithm AES</a:t>
            </a:r>
            <a:endParaRPr sz="2000"/>
          </a:p>
          <a:p>
            <a:pPr marL="457200" lvl="0" indent="0" algn="ctr" rtl="0">
              <a:lnSpc>
                <a:spcPct val="115000"/>
              </a:lnSpc>
              <a:spcBef>
                <a:spcPts val="0"/>
              </a:spcBef>
              <a:spcAft>
                <a:spcPts val="0"/>
              </a:spcAft>
              <a:buSzPts val="1300"/>
              <a:buNone/>
            </a:pPr>
            <a:r>
              <a:rPr lang="en" sz="2000"/>
              <a:t>                     -Paper by Vishal Pancholi and Dr.Bhadresh Patil</a:t>
            </a:r>
            <a:endParaRPr sz="2000"/>
          </a:p>
          <a:p>
            <a:pPr marL="457200" lvl="0" indent="-355600" algn="l" rtl="0">
              <a:lnSpc>
                <a:spcPct val="115000"/>
              </a:lnSpc>
              <a:spcBef>
                <a:spcPts val="0"/>
              </a:spcBef>
              <a:spcAft>
                <a:spcPts val="0"/>
              </a:spcAft>
              <a:buSzPts val="2000"/>
              <a:buChar char="●"/>
            </a:pPr>
            <a:r>
              <a:rPr lang="en" sz="2000"/>
              <a:t>Use of DIP for data storage and retrieval with help of PRE</a:t>
            </a:r>
            <a:endParaRPr sz="2000"/>
          </a:p>
          <a:p>
            <a:pPr marL="914400" lvl="0" indent="0" algn="ctr" rtl="0">
              <a:lnSpc>
                <a:spcPct val="115000"/>
              </a:lnSpc>
              <a:spcBef>
                <a:spcPts val="0"/>
              </a:spcBef>
              <a:spcAft>
                <a:spcPts val="0"/>
              </a:spcAft>
              <a:buSzPts val="1300"/>
              <a:buNone/>
            </a:pPr>
            <a:r>
              <a:rPr lang="en" sz="2000"/>
              <a:t>                     -Paper by Bharat Rawal and Sree Vivek</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LITERATURE SURVEY</a:t>
            </a:r>
            <a:endParaRPr/>
          </a:p>
        </p:txBody>
      </p:sp>
      <p:sp>
        <p:nvSpPr>
          <p:cNvPr id="172" name="Google Shape;172;p1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Securing data storage on cloud through digital signature using RSA </a:t>
            </a:r>
            <a:endParaRPr sz="2000"/>
          </a:p>
          <a:p>
            <a:pPr marL="457200" lvl="0" indent="0" algn="ctr" rtl="0">
              <a:lnSpc>
                <a:spcPct val="115000"/>
              </a:lnSpc>
              <a:spcBef>
                <a:spcPts val="0"/>
              </a:spcBef>
              <a:spcAft>
                <a:spcPts val="0"/>
              </a:spcAft>
              <a:buSzPts val="1300"/>
              <a:buNone/>
            </a:pPr>
            <a:r>
              <a:rPr lang="en" sz="2000"/>
              <a:t>                                  -Paper by K.Govinda and H.Satishkumar</a:t>
            </a:r>
            <a:endParaRPr sz="2000"/>
          </a:p>
          <a:p>
            <a:pPr marL="457200" lvl="0" indent="-355600" algn="l" rtl="0">
              <a:lnSpc>
                <a:spcPct val="115000"/>
              </a:lnSpc>
              <a:spcBef>
                <a:spcPts val="0"/>
              </a:spcBef>
              <a:spcAft>
                <a:spcPts val="0"/>
              </a:spcAft>
              <a:buSzPts val="2000"/>
              <a:buChar char="●"/>
            </a:pPr>
            <a:r>
              <a:rPr lang="en" sz="2000"/>
              <a:t>Securing file storage on cloud using ECC algorithm</a:t>
            </a:r>
            <a:endParaRPr sz="2000"/>
          </a:p>
          <a:p>
            <a:pPr marL="914400" lvl="0" indent="0" algn="ctr" rtl="0">
              <a:lnSpc>
                <a:spcPct val="115000"/>
              </a:lnSpc>
              <a:spcBef>
                <a:spcPts val="0"/>
              </a:spcBef>
              <a:spcAft>
                <a:spcPts val="0"/>
              </a:spcAft>
              <a:buSzPts val="1300"/>
              <a:buNone/>
            </a:pPr>
            <a:r>
              <a:rPr lang="en" sz="2000"/>
              <a:t>-Paper by Arjun Kumar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PROPOSED SYSTEM</a:t>
            </a:r>
            <a:endParaRPr/>
          </a:p>
        </p:txBody>
      </p:sp>
      <p:sp>
        <p:nvSpPr>
          <p:cNvPr id="178" name="Google Shape;178;p20"/>
          <p:cNvSpPr txBox="1">
            <a:spLocks noGrp="1"/>
          </p:cNvSpPr>
          <p:nvPr>
            <p:ph type="body" idx="1"/>
          </p:nvPr>
        </p:nvSpPr>
        <p:spPr>
          <a:xfrm>
            <a:off x="1297500" y="13078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400" dirty="0"/>
              <a:t>Build a portal for users to log onto, where they can upload, download and share multimedia files amongst themselves. In the existing system, encryption and decryption is done using RSA and AES algorithms while </a:t>
            </a:r>
            <a:r>
              <a:rPr lang="en-IN" sz="2400" dirty="0"/>
              <a:t>our</a:t>
            </a:r>
            <a:r>
              <a:rPr lang="en" sz="2400" dirty="0"/>
              <a:t> </a:t>
            </a:r>
            <a:r>
              <a:rPr lang="en" sz="2400" b="1" u="sng" dirty="0"/>
              <a:t>hybrid approach</a:t>
            </a:r>
            <a:r>
              <a:rPr lang="en" sz="2400" dirty="0"/>
              <a:t> uses AES and Blowfish algorithms.</a:t>
            </a:r>
            <a:endParaRPr sz="2400" dirty="0"/>
          </a:p>
          <a:p>
            <a:pPr marL="0" lvl="0" indent="0" algn="l" rtl="0">
              <a:lnSpc>
                <a:spcPct val="115000"/>
              </a:lnSpc>
              <a:spcBef>
                <a:spcPts val="0"/>
              </a:spcBef>
              <a:spcAft>
                <a:spcPts val="0"/>
              </a:spcAft>
              <a:buSzPts val="1300"/>
              <a:buNone/>
            </a:pP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70150" y="2716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DESIGN:</a:t>
            </a:r>
            <a:endParaRPr/>
          </a:p>
          <a:p>
            <a:pPr marL="0" lvl="0" indent="0" algn="l" rtl="0">
              <a:lnSpc>
                <a:spcPct val="100000"/>
              </a:lnSpc>
              <a:spcBef>
                <a:spcPts val="0"/>
              </a:spcBef>
              <a:spcAft>
                <a:spcPts val="0"/>
              </a:spcAft>
              <a:buSzPts val="2400"/>
              <a:buNone/>
            </a:pPr>
            <a:endParaRPr/>
          </a:p>
          <a:p>
            <a:pPr marL="0" lvl="0" indent="0" algn="ctr" rtl="0">
              <a:lnSpc>
                <a:spcPct val="100000"/>
              </a:lnSpc>
              <a:spcBef>
                <a:spcPts val="0"/>
              </a:spcBef>
              <a:spcAft>
                <a:spcPts val="0"/>
              </a:spcAft>
              <a:buSzPts val="2400"/>
              <a:buNone/>
            </a:pPr>
            <a:endParaRPr sz="2000"/>
          </a:p>
        </p:txBody>
      </p:sp>
      <p:sp>
        <p:nvSpPr>
          <p:cNvPr id="184" name="Google Shape;184;p21"/>
          <p:cNvSpPr txBox="1"/>
          <p:nvPr/>
        </p:nvSpPr>
        <p:spPr>
          <a:xfrm>
            <a:off x="3006750" y="4700900"/>
            <a:ext cx="3312000" cy="19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Lato"/>
                <a:ea typeface="Lato"/>
                <a:cs typeface="Lato"/>
                <a:sym typeface="Lato"/>
              </a:rPr>
              <a:t>Use Case Diagram</a:t>
            </a:r>
            <a:endParaRPr sz="1400" b="0" i="0" u="none" strike="noStrike" cap="none">
              <a:solidFill>
                <a:srgbClr val="FFFFFF"/>
              </a:solidFill>
              <a:latin typeface="Lato"/>
              <a:ea typeface="Lato"/>
              <a:cs typeface="Lato"/>
              <a:sym typeface="Lato"/>
            </a:endParaRPr>
          </a:p>
        </p:txBody>
      </p:sp>
      <p:pic>
        <p:nvPicPr>
          <p:cNvPr id="185" name="Google Shape;185;p21"/>
          <p:cNvPicPr preferRelativeResize="0"/>
          <p:nvPr/>
        </p:nvPicPr>
        <p:blipFill rotWithShape="1">
          <a:blip r:embed="rId3">
            <a:alphaModFix/>
          </a:blip>
          <a:srcRect b="5096"/>
          <a:stretch/>
        </p:blipFill>
        <p:spPr>
          <a:xfrm>
            <a:off x="2777575" y="208700"/>
            <a:ext cx="4428530" cy="4492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490</Words>
  <Application>Microsoft Office PowerPoint</Application>
  <PresentationFormat>On-screen Show (16:9)</PresentationFormat>
  <Paragraphs>90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Lato</vt:lpstr>
      <vt:lpstr>Montserrat</vt:lpstr>
      <vt:lpstr>Arial</vt:lpstr>
      <vt:lpstr>Focus</vt:lpstr>
      <vt:lpstr>Secure File Storage On Cloud Using Hybrid Cryptography</vt:lpstr>
      <vt:lpstr>ROADMAP</vt:lpstr>
      <vt:lpstr>INTRODUCTION</vt:lpstr>
      <vt:lpstr>PROBLEM STATEMENT</vt:lpstr>
      <vt:lpstr>PROBLEM STATEMENT</vt:lpstr>
      <vt:lpstr>LITERATURE SURVEY</vt:lpstr>
      <vt:lpstr>LITERATURE SURVEY</vt:lpstr>
      <vt:lpstr>PROPOSED SYSTEM</vt:lpstr>
      <vt:lpstr>DESIGN:  </vt:lpstr>
      <vt:lpstr>DESIGN:  </vt:lpstr>
      <vt:lpstr>DESIGN:  </vt:lpstr>
      <vt:lpstr>DESIGN:  </vt:lpstr>
      <vt:lpstr>ALGORITHMS USED</vt:lpstr>
      <vt:lpstr>ALGORITHMS USED</vt:lpstr>
      <vt:lpstr>ALGORITHMS USED</vt:lpstr>
      <vt:lpstr>SYSTEM REQUIREMENTS</vt:lpstr>
      <vt:lpstr>PowerPoint Presentation</vt:lpstr>
      <vt:lpstr>ADDITIONAL FEATURES:</vt:lpstr>
      <vt:lpstr>CONCLUSION</vt:lpstr>
      <vt:lpstr>MODEL:</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File Storage On Cloud Using Hybrid Cryptography</dc:title>
  <cp:lastModifiedBy>Shruti Kanatt</cp:lastModifiedBy>
  <cp:revision>6</cp:revision>
  <dcterms:modified xsi:type="dcterms:W3CDTF">2020-09-19T08:57:00Z</dcterms:modified>
</cp:coreProperties>
</file>