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545CD-D0C7-DD83-2AB9-93F126CF2B49}" v="420" dt="2020-10-17T19:47:36.725"/>
    <p1510:client id="{A54615DF-C0C4-4307-9A6A-702D4AF6B15C}" v="780" dt="2020-10-16T08:26:4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7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Koncentrator_sieciowy" TargetMode="External"/><Relationship Id="rId3" Type="http://schemas.openxmlformats.org/officeDocument/2006/relationships/hyperlink" Target="https://pl.wikipedia.org/wiki/Adres_IP" TargetMode="External"/><Relationship Id="rId7" Type="http://schemas.openxmlformats.org/officeDocument/2006/relationships/hyperlink" Target="https://pl.wikipedia.org/wiki/Modem" TargetMode="External"/><Relationship Id="rId2" Type="http://schemas.openxmlformats.org/officeDocument/2006/relationships/hyperlink" Target="https://pl.wikipedia.org/wiki/Informatyk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.wikipedia.org/wiki/Karta_sieciowa" TargetMode="External"/><Relationship Id="rId11" Type="http://schemas.openxmlformats.org/officeDocument/2006/relationships/hyperlink" Target="https://pl.wikipedia.org/wiki/Telekomunikacja" TargetMode="External"/><Relationship Id="rId5" Type="http://schemas.openxmlformats.org/officeDocument/2006/relationships/hyperlink" Target="https://pl.wikipedia.org/wiki/Serwer" TargetMode="External"/><Relationship Id="rId10" Type="http://schemas.openxmlformats.org/officeDocument/2006/relationships/hyperlink" Target="https://pl.wikipedia.org/wiki/Infrastruktura" TargetMode="External"/><Relationship Id="rId4" Type="http://schemas.openxmlformats.org/officeDocument/2006/relationships/hyperlink" Target="https://pl.wikipedia.org/wiki/Host" TargetMode="External"/><Relationship Id="rId9" Type="http://schemas.openxmlformats.org/officeDocument/2006/relationships/hyperlink" Target="https://pl.wikipedia.org/wiki/Protok%C3%B3%C5%82_internetow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1631719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SIECI KOMPUTEROWE – BUDOWA I USŁUGI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E51781-5A41-474D-9FB3-096BF7A2767A}"/>
              </a:ext>
            </a:extLst>
          </p:cNvPr>
          <p:cNvSpPr/>
          <p:nvPr/>
        </p:nvSpPr>
        <p:spPr>
          <a:xfrm>
            <a:off x="268381" y="189940"/>
            <a:ext cx="11530852" cy="91888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F9EC8-51D7-4BE8-8241-792466C9E326}"/>
              </a:ext>
            </a:extLst>
          </p:cNvPr>
          <p:cNvSpPr txBox="1"/>
          <p:nvPr/>
        </p:nvSpPr>
        <p:spPr>
          <a:xfrm>
            <a:off x="-110935" y="45945"/>
            <a:ext cx="1328793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 err="1">
                <a:latin typeface="Arial"/>
                <a:cs typeface="Arial"/>
              </a:rPr>
              <a:t>Sieć</a:t>
            </a:r>
            <a:r>
              <a:rPr lang="en-US" sz="5000" b="1" dirty="0">
                <a:latin typeface="Arial"/>
                <a:cs typeface="Arial"/>
              </a:rPr>
              <a:t> </a:t>
            </a:r>
            <a:r>
              <a:rPr lang="en-US" sz="5000" b="1" dirty="0" err="1">
                <a:latin typeface="Arial"/>
                <a:cs typeface="Arial"/>
              </a:rPr>
              <a:t>komputerowa</a:t>
            </a:r>
            <a:r>
              <a:rPr lang="en-US" sz="5000" b="1" dirty="0">
                <a:latin typeface="Arial"/>
                <a:cs typeface="Arial"/>
              </a:rPr>
              <a:t> I </a:t>
            </a:r>
            <a:r>
              <a:rPr lang="en-US" sz="5000" b="1" dirty="0" err="1">
                <a:latin typeface="Arial"/>
                <a:cs typeface="Arial"/>
              </a:rPr>
              <a:t>urządzenia</a:t>
            </a:r>
            <a:r>
              <a:rPr lang="en-US" sz="5000" b="1" dirty="0">
                <a:latin typeface="Arial"/>
                <a:cs typeface="Arial"/>
              </a:rPr>
              <a:t> </a:t>
            </a:r>
            <a:r>
              <a:rPr lang="en-US" sz="5000" b="1" dirty="0" err="1">
                <a:latin typeface="Arial"/>
                <a:cs typeface="Arial"/>
              </a:rPr>
              <a:t>sieciowe</a:t>
            </a:r>
            <a:endParaRPr lang="en-US" sz="5000" b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49809-F2BC-4F4B-818A-A7B6592346A3}"/>
              </a:ext>
            </a:extLst>
          </p:cNvPr>
          <p:cNvSpPr txBox="1"/>
          <p:nvPr/>
        </p:nvSpPr>
        <p:spPr>
          <a:xfrm>
            <a:off x="-1681" y="1107701"/>
            <a:ext cx="119208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cs typeface="Arial"/>
              </a:rPr>
              <a:t>Sieć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komputerowa</a:t>
            </a:r>
            <a:r>
              <a:rPr lang="en-US" sz="2400" dirty="0">
                <a:latin typeface="Arial"/>
                <a:cs typeface="Arial"/>
              </a:rPr>
              <a:t> -</a:t>
            </a:r>
            <a:r>
              <a:rPr lang="en-US" sz="2400" err="1">
                <a:latin typeface="Arial"/>
                <a:cs typeface="Arial"/>
              </a:rPr>
              <a:t>zbiór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komputerów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innych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urządzeń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połączonych</a:t>
            </a:r>
            <a:r>
              <a:rPr lang="en-US" sz="2400" dirty="0">
                <a:latin typeface="Arial"/>
                <a:cs typeface="Arial"/>
              </a:rPr>
              <a:t> z </a:t>
            </a:r>
            <a:r>
              <a:rPr lang="en-US" sz="2400" err="1">
                <a:latin typeface="Arial"/>
                <a:cs typeface="Arial"/>
              </a:rPr>
              <a:t>sobą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kanałami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komunikacyjnymi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oraz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oprogramowanie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wykorzystywane</a:t>
            </a:r>
            <a:r>
              <a:rPr lang="en-US" sz="2400" dirty="0">
                <a:latin typeface="Arial"/>
                <a:cs typeface="Arial"/>
              </a:rPr>
              <a:t> w </a:t>
            </a:r>
            <a:r>
              <a:rPr lang="en-US" sz="2400" err="1">
                <a:latin typeface="Arial"/>
                <a:cs typeface="Arial"/>
              </a:rPr>
              <a:t>tej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sieci</a:t>
            </a:r>
            <a:r>
              <a:rPr lang="en-US" sz="2400" dirty="0">
                <a:latin typeface="Arial"/>
                <a:cs typeface="Arial"/>
              </a:rPr>
              <a:t>. </a:t>
            </a:r>
            <a:r>
              <a:rPr lang="en-US" sz="2400" err="1">
                <a:latin typeface="Arial"/>
                <a:cs typeface="Arial"/>
              </a:rPr>
              <a:t>Umożliwia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ona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wzajemne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przekazywanie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informacji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oraz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udostępnianie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zasobów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własnych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między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podłączonymi</a:t>
            </a:r>
            <a:r>
              <a:rPr lang="en-US" sz="2400" dirty="0">
                <a:latin typeface="Arial"/>
                <a:cs typeface="Arial"/>
              </a:rPr>
              <a:t> do </a:t>
            </a:r>
            <a:r>
              <a:rPr lang="en-US" sz="2400" err="1">
                <a:latin typeface="Arial"/>
                <a:cs typeface="Arial"/>
              </a:rPr>
              <a:t>niej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urządzeniami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err="1">
                <a:latin typeface="Arial"/>
                <a:cs typeface="Arial"/>
              </a:rPr>
              <a:t>zwanymi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punktami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sieci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58AFC-E240-4F40-9C8C-759A5B1D6793}"/>
              </a:ext>
            </a:extLst>
          </p:cNvPr>
          <p:cNvSpPr txBox="1"/>
          <p:nvPr/>
        </p:nvSpPr>
        <p:spPr>
          <a:xfrm>
            <a:off x="85165" y="2875430"/>
            <a:ext cx="11248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Za </a:t>
            </a:r>
            <a:r>
              <a:rPr lang="en-US" sz="2400" err="1">
                <a:latin typeface="Arial"/>
                <a:cs typeface="Arial"/>
              </a:rPr>
              <a:t>komunikacje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między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urządzeniami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odpowiada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protokół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sieciowy</a:t>
            </a:r>
            <a:r>
              <a:rPr lang="en-US" sz="2400" dirty="0">
                <a:latin typeface="Arial"/>
                <a:cs typeface="Arial"/>
              </a:rPr>
              <a:t> (</a:t>
            </a:r>
            <a:r>
              <a:rPr lang="en-US" sz="2400" err="1">
                <a:latin typeface="Arial"/>
                <a:cs typeface="Arial"/>
              </a:rPr>
              <a:t>protokół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komunikacyjny</a:t>
            </a:r>
            <a:r>
              <a:rPr lang="en-US" sz="2400" dirty="0">
                <a:latin typeface="Arial"/>
                <a:cs typeface="Arial"/>
              </a:rPr>
              <a:t>). Jest to </a:t>
            </a:r>
            <a:r>
              <a:rPr lang="en-US" sz="2400" err="1">
                <a:latin typeface="Arial"/>
                <a:cs typeface="Arial"/>
              </a:rPr>
              <a:t>zbiór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ścisłych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reguł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postępowania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stosowanych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przez</a:t>
            </a:r>
            <a:r>
              <a:rPr lang="en-US" sz="2400" dirty="0">
                <a:latin typeface="Arial"/>
                <a:cs typeface="Arial"/>
              </a:rPr>
              <a:t>   </a:t>
            </a:r>
            <a:r>
              <a:rPr lang="en-US" sz="2400" err="1">
                <a:latin typeface="Arial"/>
                <a:cs typeface="Arial"/>
              </a:rPr>
              <a:t>urządzenia</a:t>
            </a:r>
            <a:r>
              <a:rPr lang="en-US" sz="2400" dirty="0">
                <a:latin typeface="Arial"/>
                <a:cs typeface="Arial"/>
              </a:rPr>
              <a:t> w </a:t>
            </a:r>
            <a:r>
              <a:rPr lang="en-US" sz="2400" err="1">
                <a:latin typeface="Arial"/>
                <a:cs typeface="Arial"/>
              </a:rPr>
              <a:t>celu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nawiązania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łączności</a:t>
            </a:r>
            <a:r>
              <a:rPr lang="en-US" sz="2400" dirty="0">
                <a:latin typeface="Arial"/>
                <a:cs typeface="Arial"/>
              </a:rPr>
              <a:t> I </a:t>
            </a:r>
            <a:r>
              <a:rPr lang="en-US" sz="2400" err="1">
                <a:latin typeface="Arial"/>
                <a:cs typeface="Arial"/>
              </a:rPr>
              <a:t>wymiany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danych</a:t>
            </a:r>
            <a:r>
              <a:rPr lang="en-US" sz="2400" dirty="0">
                <a:latin typeface="Arial"/>
                <a:cs typeface="Arial"/>
              </a:rPr>
              <a:t>. W </a:t>
            </a:r>
            <a:r>
              <a:rPr lang="en-US" sz="2400" err="1">
                <a:latin typeface="Arial"/>
                <a:cs typeface="Arial"/>
              </a:rPr>
              <a:t>sieciach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komputerowych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wykorzystuje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się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wiele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protokołów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7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60405D-E23C-49D8-9EC3-129110CAA75C}"/>
              </a:ext>
            </a:extLst>
          </p:cNvPr>
          <p:cNvSpPr/>
          <p:nvPr/>
        </p:nvSpPr>
        <p:spPr>
          <a:xfrm>
            <a:off x="114300" y="47066"/>
            <a:ext cx="11990293" cy="673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C0882-BD8F-4927-8A53-080701DCB49C}"/>
              </a:ext>
            </a:extLst>
          </p:cNvPr>
          <p:cNvSpPr txBox="1"/>
          <p:nvPr/>
        </p:nvSpPr>
        <p:spPr>
          <a:xfrm>
            <a:off x="2962276" y="3922"/>
            <a:ext cx="69454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err="1">
                <a:latin typeface="Arial"/>
                <a:cs typeface="Arial"/>
              </a:rPr>
              <a:t>Urządzenia</a:t>
            </a:r>
            <a:r>
              <a:rPr lang="en-US" sz="5000" b="1" dirty="0">
                <a:latin typeface="Arial"/>
                <a:cs typeface="Arial"/>
              </a:rPr>
              <a:t> w </a:t>
            </a:r>
            <a:r>
              <a:rPr lang="en-US" sz="5000" b="1" err="1">
                <a:latin typeface="Arial"/>
                <a:cs typeface="Arial"/>
              </a:rPr>
              <a:t>sieci</a:t>
            </a:r>
            <a:endParaRPr lang="en-US" sz="5000" b="1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D7152-7635-413F-9323-88AB1066F8E0}"/>
              </a:ext>
            </a:extLst>
          </p:cNvPr>
          <p:cNvSpPr txBox="1"/>
          <p:nvPr/>
        </p:nvSpPr>
        <p:spPr>
          <a:xfrm>
            <a:off x="40342" y="1754841"/>
            <a:ext cx="118647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rial"/>
                <a:ea typeface="+mn-lt"/>
                <a:cs typeface="+mn-lt"/>
              </a:rPr>
              <a:t>Podstawowymi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urządzeniami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stosowanymi</a:t>
            </a:r>
            <a:r>
              <a:rPr lang="en-US" sz="2400" dirty="0">
                <a:latin typeface="Arial"/>
                <a:ea typeface="+mn-lt"/>
                <a:cs typeface="+mn-lt"/>
              </a:rPr>
              <a:t> do </a:t>
            </a:r>
            <a:r>
              <a:rPr lang="en-US" sz="2400" err="1">
                <a:latin typeface="Arial"/>
                <a:ea typeface="+mn-lt"/>
                <a:cs typeface="+mn-lt"/>
              </a:rPr>
              <a:t>budowy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latin typeface="Arial"/>
                <a:ea typeface="+mn-lt"/>
                <a:cs typeface="+mn-lt"/>
              </a:rPr>
              <a:t>sieci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latin typeface="Arial"/>
                <a:ea typeface="+mn-lt"/>
                <a:cs typeface="+mn-lt"/>
              </a:rPr>
              <a:t>komputerowych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są</a:t>
            </a:r>
            <a:r>
              <a:rPr lang="en-US" sz="2400" dirty="0">
                <a:latin typeface="Arial"/>
                <a:ea typeface="+mn-lt"/>
                <a:cs typeface="+mn-lt"/>
              </a:rPr>
              <a:t>: – </a:t>
            </a:r>
            <a:r>
              <a:rPr lang="en-US" sz="2400" err="1">
                <a:latin typeface="Arial"/>
                <a:ea typeface="+mn-lt"/>
                <a:cs typeface="+mn-lt"/>
              </a:rPr>
              <a:t>modemy</a:t>
            </a:r>
            <a:r>
              <a:rPr lang="en-US" sz="2400" dirty="0">
                <a:latin typeface="Arial"/>
                <a:ea typeface="+mn-lt"/>
                <a:cs typeface="+mn-lt"/>
              </a:rPr>
              <a:t>, – </a:t>
            </a:r>
            <a:r>
              <a:rPr lang="en-US" sz="2400" err="1">
                <a:latin typeface="Arial"/>
                <a:ea typeface="+mn-lt"/>
                <a:cs typeface="+mn-lt"/>
              </a:rPr>
              <a:t>karty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sieciowe</a:t>
            </a:r>
            <a:r>
              <a:rPr lang="en-US" sz="2400" dirty="0">
                <a:latin typeface="Arial"/>
                <a:ea typeface="+mn-lt"/>
                <a:cs typeface="+mn-lt"/>
              </a:rPr>
              <a:t> (Network Interface Card), – </a:t>
            </a:r>
            <a:r>
              <a:rPr lang="en-US" sz="2400" err="1">
                <a:latin typeface="Arial"/>
                <a:ea typeface="+mn-lt"/>
                <a:cs typeface="+mn-lt"/>
              </a:rPr>
              <a:t>urządzenia</a:t>
            </a:r>
            <a:r>
              <a:rPr lang="en-US" sz="2400" dirty="0"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latin typeface="Arial"/>
                <a:ea typeface="+mn-lt"/>
                <a:cs typeface="+mn-lt"/>
              </a:rPr>
              <a:t>wzmacniające</a:t>
            </a:r>
            <a:r>
              <a:rPr lang="en-US" sz="2400" dirty="0">
                <a:latin typeface="Arial"/>
                <a:ea typeface="+mn-lt"/>
                <a:cs typeface="+mn-lt"/>
              </a:rPr>
              <a:t> (repeater), – </a:t>
            </a:r>
            <a:r>
              <a:rPr lang="en-US" sz="2400" err="1">
                <a:latin typeface="Arial"/>
                <a:ea typeface="+mn-lt"/>
                <a:cs typeface="+mn-lt"/>
              </a:rPr>
              <a:t>koncentratory</a:t>
            </a:r>
            <a:r>
              <a:rPr lang="en-US" sz="2400" dirty="0">
                <a:latin typeface="Arial"/>
                <a:ea typeface="+mn-lt"/>
                <a:cs typeface="+mn-lt"/>
              </a:rPr>
              <a:t> (hub), – </a:t>
            </a:r>
            <a:r>
              <a:rPr lang="en-US" sz="2400" err="1">
                <a:latin typeface="Arial"/>
                <a:ea typeface="+mn-lt"/>
                <a:cs typeface="+mn-lt"/>
              </a:rPr>
              <a:t>mosty</a:t>
            </a:r>
            <a:r>
              <a:rPr lang="en-US" sz="2400" dirty="0">
                <a:latin typeface="Arial"/>
                <a:ea typeface="+mn-lt"/>
                <a:cs typeface="+mn-lt"/>
              </a:rPr>
              <a:t> (bridge), – </a:t>
            </a:r>
            <a:r>
              <a:rPr lang="en-US" sz="2400" err="1">
                <a:latin typeface="Arial"/>
                <a:ea typeface="+mn-lt"/>
                <a:cs typeface="+mn-lt"/>
              </a:rPr>
              <a:t>przełączniki</a:t>
            </a:r>
            <a:r>
              <a:rPr lang="en-US" sz="2400" dirty="0">
                <a:latin typeface="Arial"/>
                <a:ea typeface="+mn-lt"/>
                <a:cs typeface="+mn-lt"/>
              </a:rPr>
              <a:t> (switch\ – </a:t>
            </a:r>
            <a:r>
              <a:rPr lang="en-US" sz="2400" err="1">
                <a:latin typeface="Arial"/>
                <a:ea typeface="+mn-lt"/>
                <a:cs typeface="+mn-lt"/>
              </a:rPr>
              <a:t>punkty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dostępowe</a:t>
            </a:r>
            <a:r>
              <a:rPr lang="en-US" sz="2400" dirty="0">
                <a:latin typeface="Arial"/>
                <a:ea typeface="+mn-lt"/>
                <a:cs typeface="+mn-lt"/>
              </a:rPr>
              <a:t> (Access Point), – </a:t>
            </a:r>
            <a:r>
              <a:rPr lang="en-US" sz="2400" err="1">
                <a:latin typeface="Arial"/>
                <a:ea typeface="+mn-lt"/>
                <a:cs typeface="+mn-lt"/>
              </a:rPr>
              <a:t>routery</a:t>
            </a:r>
            <a:r>
              <a:rPr lang="en-US" sz="2400" dirty="0">
                <a:latin typeface="Arial"/>
                <a:ea typeface="+mn-lt"/>
                <a:cs typeface="+mn-lt"/>
              </a:rPr>
              <a:t> (router), – </a:t>
            </a:r>
            <a:r>
              <a:rPr lang="en-US" sz="2400" err="1">
                <a:latin typeface="Arial"/>
                <a:ea typeface="+mn-lt"/>
                <a:cs typeface="+mn-lt"/>
              </a:rPr>
              <a:t>bramy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latin typeface="Arial"/>
                <a:ea typeface="+mn-lt"/>
                <a:cs typeface="+mn-lt"/>
              </a:rPr>
              <a:t>sieciowe</a:t>
            </a:r>
            <a:r>
              <a:rPr lang="en-US" sz="2400" dirty="0">
                <a:latin typeface="Arial"/>
                <a:ea typeface="+mn-lt"/>
                <a:cs typeface="+mn-lt"/>
              </a:rPr>
              <a:t> (gateway).</a:t>
            </a:r>
            <a:endParaRPr lang="en-US" sz="2400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B1A3C-E593-4432-A1A5-D1CC00C03AF5}"/>
              </a:ext>
            </a:extLst>
          </p:cNvPr>
          <p:cNvSpPr txBox="1"/>
          <p:nvPr/>
        </p:nvSpPr>
        <p:spPr>
          <a:xfrm>
            <a:off x="37540" y="866775"/>
            <a:ext cx="122233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Urządzenie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któe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chcemy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podłączyć</a:t>
            </a:r>
            <a:r>
              <a:rPr lang="en-US" sz="2400" dirty="0">
                <a:latin typeface="Arial"/>
                <a:cs typeface="Arial"/>
              </a:rPr>
              <a:t> do </a:t>
            </a:r>
            <a:r>
              <a:rPr lang="en-US" sz="2400" dirty="0" err="1">
                <a:latin typeface="Arial"/>
                <a:cs typeface="Arial"/>
              </a:rPr>
              <a:t>sieci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musi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być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wyposażone</a:t>
            </a:r>
            <a:r>
              <a:rPr lang="en-US" sz="2400" dirty="0">
                <a:latin typeface="Arial"/>
                <a:cs typeface="Arial"/>
              </a:rPr>
              <a:t> w </a:t>
            </a:r>
            <a:r>
              <a:rPr lang="en-US" sz="2400" dirty="0" err="1">
                <a:latin typeface="Arial"/>
                <a:cs typeface="Arial"/>
              </a:rPr>
              <a:t>kartę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sieciową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umożliwiającą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dostęp</a:t>
            </a:r>
            <a:r>
              <a:rPr lang="en-US" sz="2400" dirty="0">
                <a:latin typeface="Arial"/>
                <a:cs typeface="Arial"/>
              </a:rPr>
              <a:t> do </a:t>
            </a:r>
            <a:r>
              <a:rPr lang="en-US" sz="2400" dirty="0" err="1">
                <a:latin typeface="Arial"/>
                <a:cs typeface="Arial"/>
              </a:rPr>
              <a:t>sieci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przewodowej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lub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bezprzewodowej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7FB10-1273-4901-BDCD-B52909BBA6C6}"/>
              </a:ext>
            </a:extLst>
          </p:cNvPr>
          <p:cNvSpPr txBox="1"/>
          <p:nvPr/>
        </p:nvSpPr>
        <p:spPr>
          <a:xfrm>
            <a:off x="0" y="3361765"/>
            <a:ext cx="1203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sieci</a:t>
            </a:r>
            <a:r>
              <a:rPr lang="en-US" dirty="0"/>
              <a:t> </a:t>
            </a:r>
            <a:r>
              <a:rPr lang="en-US" dirty="0" err="1"/>
              <a:t>bezprzewodowej</a:t>
            </a:r>
            <a:r>
              <a:rPr lang="en-US" dirty="0"/>
              <a:t> (wi-fi)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łączą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z </a:t>
            </a:r>
            <a:r>
              <a:rPr lang="en-US" dirty="0" err="1"/>
              <a:t>tzw</a:t>
            </a:r>
            <a:r>
              <a:rPr lang="en-US" dirty="0"/>
              <a:t>.  </a:t>
            </a:r>
            <a:r>
              <a:rPr lang="en-US" dirty="0" err="1"/>
              <a:t>punktem</a:t>
            </a:r>
            <a:r>
              <a:rPr lang="en-US" dirty="0"/>
              <a:t> </a:t>
            </a:r>
            <a:r>
              <a:rPr lang="en-US" dirty="0" err="1"/>
              <a:t>dostępowym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6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82727D-5119-41AC-8D74-6AEC69A8F357}"/>
              </a:ext>
            </a:extLst>
          </p:cNvPr>
          <p:cNvSpPr/>
          <p:nvPr/>
        </p:nvSpPr>
        <p:spPr>
          <a:xfrm>
            <a:off x="242047" y="237565"/>
            <a:ext cx="1168997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B69D6-3D8D-4D9F-BA67-C4504320C58A}"/>
              </a:ext>
            </a:extLst>
          </p:cNvPr>
          <p:cNvSpPr txBox="1"/>
          <p:nvPr/>
        </p:nvSpPr>
        <p:spPr>
          <a:xfrm>
            <a:off x="967628" y="-27456"/>
            <a:ext cx="131870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 err="1">
                <a:latin typeface="Arial"/>
                <a:cs typeface="Arial"/>
              </a:rPr>
              <a:t>Rodzaje</a:t>
            </a:r>
            <a:r>
              <a:rPr lang="en-US" sz="6000" b="1" dirty="0">
                <a:latin typeface="Arial"/>
                <a:cs typeface="Arial"/>
              </a:rPr>
              <a:t> </a:t>
            </a:r>
            <a:r>
              <a:rPr lang="en-US" sz="6000" b="1" dirty="0" err="1">
                <a:latin typeface="Arial"/>
                <a:cs typeface="Arial"/>
              </a:rPr>
              <a:t>sieci</a:t>
            </a:r>
            <a:r>
              <a:rPr lang="en-US" sz="6000" b="1" dirty="0">
                <a:latin typeface="Arial"/>
                <a:cs typeface="Arial"/>
              </a:rPr>
              <a:t> </a:t>
            </a:r>
            <a:r>
              <a:rPr lang="en-US" sz="6000" b="1" dirty="0" err="1">
                <a:latin typeface="Arial"/>
                <a:cs typeface="Arial"/>
              </a:rPr>
              <a:t>komputerowych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D171D-21F3-416C-93F7-8D4AB1946FB1}"/>
              </a:ext>
            </a:extLst>
          </p:cNvPr>
          <p:cNvSpPr txBox="1"/>
          <p:nvPr/>
        </p:nvSpPr>
        <p:spPr>
          <a:xfrm>
            <a:off x="240926" y="1155326"/>
            <a:ext cx="117437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Sieci </a:t>
            </a:r>
            <a:r>
              <a:rPr lang="en-US" sz="2400" dirty="0" err="1">
                <a:ea typeface="+mn-lt"/>
                <a:cs typeface="+mn-lt"/>
              </a:rPr>
              <a:t>komputerowe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podzielić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można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różny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sposób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uwzględniając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różne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kryteria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Podstawowym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kryterium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podziału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sieci</a:t>
            </a:r>
            <a:r>
              <a:rPr lang="en-US" sz="2400" dirty="0">
                <a:ea typeface="+mn-lt"/>
                <a:cs typeface="+mn-lt"/>
              </a:rPr>
              <a:t> jest </a:t>
            </a:r>
            <a:r>
              <a:rPr lang="en-US" sz="2400" dirty="0" err="1">
                <a:ea typeface="+mn-lt"/>
                <a:cs typeface="+mn-lt"/>
              </a:rPr>
              <a:t>podział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względu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obszar</a:t>
            </a:r>
            <a:r>
              <a:rPr lang="en-US" sz="2400" dirty="0">
                <a:ea typeface="+mn-lt"/>
                <a:cs typeface="+mn-lt"/>
              </a:rPr>
              <a:t>, w </a:t>
            </a:r>
            <a:r>
              <a:rPr lang="en-US" sz="2400" dirty="0" err="1">
                <a:ea typeface="+mn-lt"/>
                <a:cs typeface="+mn-lt"/>
              </a:rPr>
              <a:t>którym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funkcjonuje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tak</a:t>
            </a:r>
            <a:r>
              <a:rPr lang="en-US" sz="2400" dirty="0">
                <a:ea typeface="+mn-lt"/>
                <a:cs typeface="+mn-lt"/>
              </a:rPr>
              <a:t> w </a:t>
            </a:r>
            <a:r>
              <a:rPr lang="en-US" sz="2400" dirty="0" err="1">
                <a:ea typeface="+mn-lt"/>
                <a:cs typeface="+mn-lt"/>
              </a:rPr>
              <a:t>ze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względu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obszar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zasięg</a:t>
            </a:r>
            <a:r>
              <a:rPr lang="en-US" sz="2400" dirty="0">
                <a:ea typeface="+mn-lt"/>
                <a:cs typeface="+mn-lt"/>
              </a:rPr>
              <a:t>) </a:t>
            </a:r>
            <a:r>
              <a:rPr lang="en-US" sz="2400" dirty="0" err="1">
                <a:ea typeface="+mn-lt"/>
                <a:cs typeface="+mn-lt"/>
              </a:rPr>
              <a:t>sieci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dzielimy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następująco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765C4-308B-4C14-835C-1E6CF9F67E23}"/>
              </a:ext>
            </a:extLst>
          </p:cNvPr>
          <p:cNvSpPr txBox="1"/>
          <p:nvPr/>
        </p:nvSpPr>
        <p:spPr>
          <a:xfrm>
            <a:off x="188259" y="2456329"/>
            <a:ext cx="1194098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LAN(ang. Local Area Network)</a:t>
            </a:r>
            <a:r>
              <a:rPr lang="en-US" sz="2400" dirty="0"/>
              <a:t> – </a:t>
            </a:r>
            <a:r>
              <a:rPr lang="en-US" sz="2400" dirty="0" err="1"/>
              <a:t>sieć</a:t>
            </a:r>
            <a:r>
              <a:rPr lang="en-US" sz="2400" dirty="0"/>
              <a:t> </a:t>
            </a:r>
            <a:r>
              <a:rPr lang="en-US" sz="2400" dirty="0" err="1"/>
              <a:t>zajmująca</a:t>
            </a:r>
            <a:r>
              <a:rPr lang="en-US" sz="2400" dirty="0"/>
              <a:t> </a:t>
            </a:r>
            <a:r>
              <a:rPr lang="en-US" sz="2400" dirty="0" err="1"/>
              <a:t>najmniejszy</a:t>
            </a:r>
            <a:r>
              <a:rPr lang="en-US" sz="2400" dirty="0"/>
              <a:t> </a:t>
            </a:r>
            <a:r>
              <a:rPr lang="en-US" sz="2400" dirty="0" err="1"/>
              <a:t>obszar</a:t>
            </a:r>
            <a:r>
              <a:rPr lang="en-US" sz="2400" dirty="0"/>
              <a:t>, np. w </a:t>
            </a:r>
            <a:r>
              <a:rPr lang="en-US" sz="2400" dirty="0" err="1"/>
              <a:t>pracowni</a:t>
            </a:r>
            <a:r>
              <a:rPr lang="en-US" sz="2400" dirty="0"/>
              <a:t>, </a:t>
            </a:r>
            <a:r>
              <a:rPr lang="en-US" sz="2400" dirty="0" err="1"/>
              <a:t>szkole</a:t>
            </a:r>
            <a:r>
              <a:rPr lang="en-US" sz="2400" dirty="0"/>
              <a:t>, </a:t>
            </a:r>
            <a:r>
              <a:rPr lang="en-US" sz="2400" dirty="0" err="1"/>
              <a:t>czy</a:t>
            </a:r>
            <a:r>
              <a:rPr lang="en-US" sz="2400" dirty="0"/>
              <a:t> w </a:t>
            </a:r>
            <a:r>
              <a:rPr lang="en-US" sz="2400" dirty="0" err="1"/>
              <a:t>kilku</a:t>
            </a:r>
            <a:r>
              <a:rPr lang="en-US" sz="2400" dirty="0"/>
              <a:t> </a:t>
            </a:r>
            <a:r>
              <a:rPr lang="en-US" sz="2400" dirty="0" err="1"/>
              <a:t>budynkach</a:t>
            </a:r>
            <a:r>
              <a:rPr lang="en-US" sz="2400" dirty="0"/>
              <a:t> </a:t>
            </a:r>
            <a:r>
              <a:rPr lang="en-US" sz="2400" dirty="0" err="1"/>
              <a:t>szkoły</a:t>
            </a:r>
            <a:r>
              <a:rPr lang="en-US" sz="2400" dirty="0"/>
              <a:t>. </a:t>
            </a:r>
          </a:p>
          <a:p>
            <a:r>
              <a:rPr lang="en-US" sz="2400" b="1" dirty="0" err="1"/>
              <a:t>Sieć</a:t>
            </a:r>
            <a:r>
              <a:rPr lang="en-US" sz="2400" b="1" dirty="0"/>
              <a:t> LAN </a:t>
            </a:r>
            <a:r>
              <a:rPr lang="en-US" sz="2400" dirty="0" err="1"/>
              <a:t>występuje</a:t>
            </a:r>
            <a:r>
              <a:rPr lang="en-US" sz="2400" dirty="0"/>
              <a:t> </a:t>
            </a:r>
            <a:r>
              <a:rPr lang="en-US" sz="2400" dirty="0" err="1"/>
              <a:t>również</a:t>
            </a:r>
            <a:r>
              <a:rPr lang="en-US" sz="2400" dirty="0"/>
              <a:t> w </a:t>
            </a:r>
            <a:r>
              <a:rPr lang="en-US" sz="2400" dirty="0" err="1"/>
              <a:t>Waszych</a:t>
            </a:r>
            <a:r>
              <a:rPr lang="en-US" sz="2400" dirty="0"/>
              <a:t> </a:t>
            </a:r>
            <a:r>
              <a:rPr lang="en-US" sz="2400" dirty="0" err="1"/>
              <a:t>domach</a:t>
            </a:r>
            <a:r>
              <a:rPr lang="en-US" sz="2400" dirty="0"/>
              <a:t>, </a:t>
            </a:r>
            <a:r>
              <a:rPr lang="en-US" sz="2400" dirty="0" err="1"/>
              <a:t>jeśli</a:t>
            </a:r>
            <a:r>
              <a:rPr lang="en-US" sz="2400" dirty="0"/>
              <a:t> </a:t>
            </a:r>
            <a:r>
              <a:rPr lang="en-US" sz="2400" dirty="0" err="1"/>
              <a:t>korzystacie</a:t>
            </a:r>
            <a:r>
              <a:rPr lang="en-US" sz="2400" dirty="0"/>
              <a:t> z </a:t>
            </a:r>
            <a:r>
              <a:rPr lang="en-US" sz="2400" dirty="0" err="1"/>
              <a:t>więcej</a:t>
            </a:r>
            <a:r>
              <a:rPr lang="en-US" sz="2400" dirty="0"/>
              <a:t> </a:t>
            </a:r>
            <a:r>
              <a:rPr lang="en-US" sz="2400" dirty="0" err="1"/>
              <a:t>lub</a:t>
            </a:r>
            <a:r>
              <a:rPr lang="en-US" sz="2400" dirty="0"/>
              <a:t> </a:t>
            </a:r>
            <a:r>
              <a:rPr lang="en-US" sz="2400" dirty="0" err="1"/>
              <a:t>jednego</a:t>
            </a:r>
            <a:r>
              <a:rPr lang="en-US" sz="2400" dirty="0"/>
              <a:t> </a:t>
            </a:r>
            <a:r>
              <a:rPr lang="en-US" sz="2400" dirty="0" err="1"/>
              <a:t>komputera</a:t>
            </a:r>
            <a:r>
              <a:rPr lang="en-US" sz="2400" dirty="0"/>
              <a:t>.</a:t>
            </a:r>
          </a:p>
          <a:p>
            <a:r>
              <a:rPr lang="en-US" sz="2400" b="1" dirty="0"/>
              <a:t>MAN(ang. Metropolitan Area Network) </a:t>
            </a:r>
            <a:r>
              <a:rPr lang="en-US" sz="2400" dirty="0"/>
              <a:t>– </a:t>
            </a:r>
            <a:r>
              <a:rPr lang="en-US" sz="2400" dirty="0" err="1"/>
              <a:t>sieć</a:t>
            </a:r>
            <a:r>
              <a:rPr lang="en-US" sz="2400" dirty="0"/>
              <a:t> </a:t>
            </a:r>
            <a:r>
              <a:rPr lang="en-US" sz="2400" dirty="0" err="1"/>
              <a:t>zajmująca</a:t>
            </a:r>
            <a:r>
              <a:rPr lang="en-US" sz="2400" dirty="0"/>
              <a:t> </a:t>
            </a:r>
            <a:r>
              <a:rPr lang="en-US" sz="2400" dirty="0" err="1"/>
              <a:t>większy</a:t>
            </a:r>
            <a:r>
              <a:rPr lang="en-US" sz="2400" dirty="0"/>
              <a:t> </a:t>
            </a:r>
            <a:r>
              <a:rPr lang="en-US" sz="2400" dirty="0" err="1"/>
              <a:t>obszar</a:t>
            </a:r>
            <a:r>
              <a:rPr lang="en-US" sz="2400" dirty="0"/>
              <a:t> </a:t>
            </a:r>
            <a:r>
              <a:rPr lang="en-US" sz="2400" dirty="0" err="1"/>
              <a:t>niż</a:t>
            </a:r>
            <a:r>
              <a:rPr lang="en-US" sz="2400" dirty="0"/>
              <a:t> </a:t>
            </a:r>
            <a:r>
              <a:rPr lang="en-US" sz="2400" dirty="0" err="1"/>
              <a:t>pomieszczenie</a:t>
            </a:r>
            <a:r>
              <a:rPr lang="en-US" sz="2400" dirty="0"/>
              <a:t> </a:t>
            </a:r>
            <a:r>
              <a:rPr lang="en-US" sz="2400" dirty="0" err="1"/>
              <a:t>czy</a:t>
            </a:r>
            <a:r>
              <a:rPr lang="en-US" sz="2400" dirty="0"/>
              <a:t> </a:t>
            </a:r>
            <a:r>
              <a:rPr lang="en-US" sz="2400" dirty="0" err="1"/>
              <a:t>budynek</a:t>
            </a:r>
            <a:r>
              <a:rPr lang="en-US" sz="2400" dirty="0"/>
              <a:t>. Sieci </a:t>
            </a:r>
            <a:r>
              <a:rPr lang="en-US" sz="2400" dirty="0" err="1"/>
              <a:t>typu</a:t>
            </a:r>
            <a:r>
              <a:rPr lang="en-US" sz="2400" dirty="0"/>
              <a:t> MAN </a:t>
            </a:r>
            <a:r>
              <a:rPr lang="en-US" sz="2400" dirty="0" err="1"/>
              <a:t>zlokalizowane</a:t>
            </a:r>
            <a:r>
              <a:rPr lang="en-US" sz="2400" dirty="0"/>
              <a:t> </a:t>
            </a:r>
            <a:r>
              <a:rPr lang="en-US" sz="2400" dirty="0" err="1"/>
              <a:t>są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obszarze</a:t>
            </a:r>
            <a:r>
              <a:rPr lang="en-US" sz="2400" dirty="0"/>
              <a:t> </a:t>
            </a:r>
            <a:r>
              <a:rPr lang="en-US" sz="2400" dirty="0" err="1"/>
              <a:t>całego</a:t>
            </a:r>
            <a:r>
              <a:rPr lang="en-US" sz="2400" dirty="0"/>
              <a:t> </a:t>
            </a:r>
            <a:r>
              <a:rPr lang="en-US" sz="2400" dirty="0" err="1"/>
              <a:t>miasta</a:t>
            </a:r>
            <a:r>
              <a:rPr lang="en-US" sz="2400" dirty="0"/>
              <a:t> </a:t>
            </a:r>
            <a:r>
              <a:rPr lang="en-US" sz="2400" dirty="0" err="1"/>
              <a:t>lub</a:t>
            </a:r>
            <a:r>
              <a:rPr lang="en-US" sz="2400" dirty="0"/>
              <a:t> </a:t>
            </a:r>
            <a:r>
              <a:rPr lang="en-US" sz="2400" dirty="0" err="1"/>
              <a:t>aglomeracji</a:t>
            </a:r>
            <a:r>
              <a:rPr lang="en-US" sz="2400" dirty="0"/>
              <a:t>.</a:t>
            </a:r>
          </a:p>
          <a:p>
            <a:r>
              <a:rPr lang="en-US" sz="2400" b="1" dirty="0"/>
              <a:t>WAN(ang. Wide Area Network)</a:t>
            </a:r>
            <a:r>
              <a:rPr lang="en-US" sz="2400" dirty="0"/>
              <a:t> – </a:t>
            </a:r>
            <a:r>
              <a:rPr lang="en-US" sz="2400" dirty="0" err="1"/>
              <a:t>rozległa</a:t>
            </a:r>
            <a:r>
              <a:rPr lang="en-US" sz="2400" dirty="0"/>
              <a:t> </a:t>
            </a:r>
            <a:r>
              <a:rPr lang="en-US" sz="2400" dirty="0" err="1"/>
              <a:t>sieć</a:t>
            </a:r>
            <a:r>
              <a:rPr lang="en-US" sz="2400" dirty="0"/>
              <a:t> </a:t>
            </a:r>
            <a:r>
              <a:rPr lang="en-US" sz="2400" dirty="0" err="1"/>
              <a:t>połączonych</a:t>
            </a:r>
            <a:r>
              <a:rPr lang="en-US" sz="2400" dirty="0"/>
              <a:t> </a:t>
            </a:r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sobą</a:t>
            </a:r>
            <a:r>
              <a:rPr lang="en-US" sz="2400" dirty="0"/>
              <a:t> </a:t>
            </a:r>
            <a:r>
              <a:rPr lang="en-US" sz="2400" dirty="0" err="1"/>
              <a:t>sieci</a:t>
            </a:r>
            <a:r>
              <a:rPr lang="en-US" sz="2400" dirty="0"/>
              <a:t> LAN </a:t>
            </a:r>
            <a:r>
              <a:rPr lang="en-US" sz="2400" dirty="0" err="1"/>
              <a:t>i</a:t>
            </a:r>
            <a:r>
              <a:rPr lang="en-US" sz="2400" dirty="0"/>
              <a:t> MAN.</a:t>
            </a:r>
          </a:p>
        </p:txBody>
      </p:sp>
    </p:spTree>
    <p:extLst>
      <p:ext uri="{BB962C8B-B14F-4D97-AF65-F5344CB8AC3E}">
        <p14:creationId xmlns:p14="http://schemas.microsoft.com/office/powerpoint/2010/main" val="34599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A474-1E2A-4EAD-96CD-02B0C5F90F25}"/>
              </a:ext>
            </a:extLst>
          </p:cNvPr>
          <p:cNvSpPr/>
          <p:nvPr/>
        </p:nvSpPr>
        <p:spPr>
          <a:xfrm>
            <a:off x="340659" y="237565"/>
            <a:ext cx="1163618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590D-E2C6-4B0A-A880-20164CDC7700}"/>
              </a:ext>
            </a:extLst>
          </p:cNvPr>
          <p:cNvSpPr txBox="1"/>
          <p:nvPr/>
        </p:nvSpPr>
        <p:spPr>
          <a:xfrm>
            <a:off x="1577228" y="26333"/>
            <a:ext cx="100135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Arial"/>
                <a:cs typeface="Arial"/>
              </a:rPr>
              <a:t>Internet, </a:t>
            </a:r>
            <a:r>
              <a:rPr lang="en-US" sz="6000" b="1" dirty="0" err="1">
                <a:latin typeface="Arial"/>
                <a:cs typeface="Arial"/>
              </a:rPr>
              <a:t>czyli</a:t>
            </a:r>
            <a:r>
              <a:rPr lang="en-US" sz="6000" b="1" dirty="0">
                <a:latin typeface="Arial"/>
                <a:cs typeface="Arial"/>
              </a:rPr>
              <a:t> </a:t>
            </a:r>
            <a:r>
              <a:rPr lang="en-US" sz="6000" b="1" dirty="0" err="1">
                <a:latin typeface="Arial"/>
                <a:cs typeface="Arial"/>
              </a:rPr>
              <a:t>sieć</a:t>
            </a:r>
            <a:r>
              <a:rPr lang="en-US" sz="6000" b="1" dirty="0">
                <a:latin typeface="Arial"/>
                <a:cs typeface="Arial"/>
              </a:rPr>
              <a:t> </a:t>
            </a:r>
            <a:r>
              <a:rPr lang="en-US" sz="6000" b="1" dirty="0" err="1">
                <a:latin typeface="Arial"/>
                <a:cs typeface="Arial"/>
              </a:rPr>
              <a:t>sieci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2E15-022B-4DA3-AC2C-E0252364BD69}"/>
              </a:ext>
            </a:extLst>
          </p:cNvPr>
          <p:cNvSpPr txBox="1"/>
          <p:nvPr/>
        </p:nvSpPr>
        <p:spPr>
          <a:xfrm>
            <a:off x="124385" y="967068"/>
            <a:ext cx="116899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Internet</a:t>
            </a:r>
            <a:r>
              <a:rPr lang="en-US" sz="2400" dirty="0">
                <a:ea typeface="+mn-lt"/>
                <a:cs typeface="+mn-lt"/>
              </a:rPr>
              <a:t> – </a:t>
            </a:r>
            <a:r>
              <a:rPr lang="en-US" sz="2400" dirty="0" err="1">
                <a:ea typeface="+mn-lt"/>
                <a:cs typeface="+mn-lt"/>
              </a:rPr>
              <a:t>ogólnoświatowy</a:t>
            </a:r>
            <a:r>
              <a:rPr lang="en-US" sz="2400" dirty="0">
                <a:ea typeface="+mn-lt"/>
                <a:cs typeface="+mn-lt"/>
              </a:rPr>
              <a:t> system </a:t>
            </a:r>
            <a:r>
              <a:rPr lang="en-US" sz="2400" dirty="0" err="1">
                <a:ea typeface="+mn-lt"/>
                <a:cs typeface="+mn-lt"/>
              </a:rPr>
              <a:t>połączeń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między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komputerami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określany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również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jako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sieci</a:t>
            </a:r>
            <a:r>
              <a:rPr lang="en-US" sz="2400" dirty="0">
                <a:ea typeface="+mn-lt"/>
                <a:cs typeface="+mn-lt"/>
              </a:rPr>
              <a:t>. W </a:t>
            </a:r>
            <a:r>
              <a:rPr lang="en-US" sz="2400" dirty="0" err="1">
                <a:ea typeface="+mn-lt"/>
                <a:cs typeface="+mn-lt"/>
              </a:rPr>
              <a:t>znaczeniu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2"/>
              </a:rPr>
              <a:t>informatycznym</a:t>
            </a:r>
            <a:r>
              <a:rPr lang="en-US" sz="2400" dirty="0">
                <a:ea typeface="+mn-lt"/>
                <a:cs typeface="+mn-lt"/>
              </a:rPr>
              <a:t> Internet to </a:t>
            </a:r>
            <a:r>
              <a:rPr lang="en-US" sz="2400" dirty="0" err="1">
                <a:ea typeface="+mn-lt"/>
                <a:cs typeface="+mn-lt"/>
              </a:rPr>
              <a:t>przestrzeń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3"/>
              </a:rPr>
              <a:t>adresów IP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przydzielonych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4"/>
              </a:rPr>
              <a:t>hostom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5"/>
              </a:rPr>
              <a:t>serwerom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połączonym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pomocą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urządzeń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sieciowych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takich</a:t>
            </a:r>
            <a:r>
              <a:rPr lang="en-US" sz="2400" dirty="0">
                <a:ea typeface="+mn-lt"/>
                <a:cs typeface="+mn-lt"/>
              </a:rPr>
              <a:t> jak </a:t>
            </a:r>
            <a:r>
              <a:rPr lang="en-US" sz="2400" dirty="0">
                <a:ea typeface="+mn-lt"/>
                <a:cs typeface="+mn-lt"/>
                <a:hlinkClick r:id="rId6"/>
              </a:rPr>
              <a:t>karty sieciowe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>
                <a:ea typeface="+mn-lt"/>
                <a:cs typeface="+mn-lt"/>
                <a:hlinkClick r:id="rId7"/>
              </a:rPr>
              <a:t>modemy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8"/>
              </a:rPr>
              <a:t>koncentratory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komunikujących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się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pomocą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9"/>
              </a:rPr>
              <a:t>protokołu internetowego</a:t>
            </a:r>
            <a:r>
              <a:rPr lang="en-US" sz="2400" dirty="0">
                <a:ea typeface="+mn-lt"/>
                <a:cs typeface="+mn-lt"/>
              </a:rPr>
              <a:t> z </a:t>
            </a:r>
            <a:r>
              <a:rPr lang="en-US" sz="2400" dirty="0" err="1">
                <a:ea typeface="+mn-lt"/>
                <a:cs typeface="+mn-lt"/>
              </a:rPr>
              <a:t>wykorzystaniem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10"/>
              </a:rPr>
              <a:t>infrastruktury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  <a:hlinkClick r:id="rId11"/>
              </a:rPr>
              <a:t>telekomunikacyjnej</a:t>
            </a:r>
            <a:r>
              <a:rPr lang="en-US" sz="24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8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FAFB8A6-1ACA-42D0-BA06-ACB684A2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86845"/>
            <a:ext cx="11905129" cy="6027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9A11E-70D9-4662-93B2-F06BA21F00CF}"/>
              </a:ext>
            </a:extLst>
          </p:cNvPr>
          <p:cNvSpPr txBox="1"/>
          <p:nvPr/>
        </p:nvSpPr>
        <p:spPr>
          <a:xfrm>
            <a:off x="304800" y="152400"/>
            <a:ext cx="11627223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latin typeface="Arial"/>
                <a:cs typeface="Arial"/>
              </a:rPr>
              <a:t>Wiele </a:t>
            </a:r>
            <a:r>
              <a:rPr lang="en-US" sz="2400" b="1" dirty="0" err="1">
                <a:latin typeface="Arial"/>
                <a:cs typeface="Arial"/>
              </a:rPr>
              <a:t>osób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postrzega</a:t>
            </a:r>
            <a:r>
              <a:rPr lang="en-US" sz="2400" b="1" dirty="0">
                <a:latin typeface="Arial"/>
                <a:cs typeface="Arial"/>
              </a:rPr>
              <a:t> Internet </a:t>
            </a:r>
            <a:r>
              <a:rPr lang="en-US" sz="2400" b="1" dirty="0" err="1">
                <a:latin typeface="Arial"/>
                <a:cs typeface="Arial"/>
              </a:rPr>
              <a:t>jako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pewną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całość</a:t>
            </a:r>
            <a:r>
              <a:rPr lang="en-US" sz="2400" b="1" dirty="0">
                <a:latin typeface="Arial"/>
                <a:cs typeface="Arial"/>
              </a:rPr>
              <a:t>, w </a:t>
            </a:r>
            <a:r>
              <a:rPr lang="en-US" sz="2400" b="1" dirty="0" err="1">
                <a:latin typeface="Arial"/>
                <a:cs typeface="Arial"/>
              </a:rPr>
              <a:t>rzeczywistości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zaś</a:t>
            </a:r>
            <a:r>
              <a:rPr lang="en-US" sz="2400" b="1" dirty="0">
                <a:latin typeface="Arial"/>
                <a:cs typeface="Arial"/>
              </a:rPr>
              <a:t> jest to </a:t>
            </a:r>
            <a:r>
              <a:rPr lang="en-US" sz="2400" b="1" dirty="0" err="1">
                <a:latin typeface="Arial"/>
                <a:cs typeface="Arial"/>
              </a:rPr>
              <a:t>zbiór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wielu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elementów</a:t>
            </a:r>
            <a:r>
              <a:rPr lang="en-US" sz="2400" b="1" dirty="0">
                <a:latin typeface="Arial"/>
                <a:cs typeface="Arial"/>
              </a:rPr>
              <a:t>, z </a:t>
            </a:r>
            <a:r>
              <a:rPr lang="en-US" sz="2400" b="1" dirty="0" err="1">
                <a:latin typeface="Arial"/>
                <a:cs typeface="Arial"/>
              </a:rPr>
              <a:t>których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każdy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spełnia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inne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funkcje</a:t>
            </a:r>
            <a:r>
              <a:rPr lang="en-US" sz="2400" b="1" dirty="0">
                <a:latin typeface="Arial"/>
                <a:cs typeface="Arial"/>
              </a:rPr>
              <a:t>, </a:t>
            </a:r>
            <a:r>
              <a:rPr lang="en-US" sz="2400" b="1" dirty="0" err="1">
                <a:latin typeface="Arial"/>
                <a:cs typeface="Arial"/>
              </a:rPr>
              <a:t>określamy</a:t>
            </a:r>
            <a:r>
              <a:rPr lang="en-US" sz="2400" b="1" dirty="0">
                <a:latin typeface="Arial"/>
                <a:cs typeface="Arial"/>
              </a:rPr>
              <a:t> je </a:t>
            </a:r>
            <a:r>
              <a:rPr lang="en-US" sz="2400" b="1" dirty="0" err="1">
                <a:latin typeface="Arial"/>
                <a:cs typeface="Arial"/>
              </a:rPr>
              <a:t>jako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usługi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internetowe</a:t>
            </a:r>
            <a:r>
              <a:rPr lang="en-US" sz="2400" b="1" dirty="0">
                <a:latin typeface="Arial"/>
                <a:cs typeface="Arial"/>
              </a:rPr>
              <a:t>. </a:t>
            </a:r>
            <a:r>
              <a:rPr lang="en-US" sz="2400" b="1" dirty="0" err="1">
                <a:latin typeface="Arial"/>
                <a:cs typeface="Arial"/>
              </a:rPr>
              <a:t>Każda</a:t>
            </a:r>
            <a:r>
              <a:rPr lang="en-US" sz="2400" b="1" dirty="0">
                <a:latin typeface="Arial"/>
                <a:cs typeface="Arial"/>
              </a:rPr>
              <a:t> z </a:t>
            </a:r>
            <a:r>
              <a:rPr lang="en-US" sz="2400" b="1" dirty="0" err="1">
                <a:latin typeface="Arial"/>
                <a:cs typeface="Arial"/>
              </a:rPr>
              <a:t>usług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wymaga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specyficznych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narzędzi</a:t>
            </a:r>
            <a:r>
              <a:rPr lang="en-US" sz="2400" b="1" dirty="0">
                <a:latin typeface="Arial"/>
                <a:cs typeface="Arial"/>
              </a:rPr>
              <a:t> (</a:t>
            </a:r>
            <a:r>
              <a:rPr lang="en-US" sz="2400" b="1" dirty="0" err="1">
                <a:latin typeface="Arial"/>
                <a:cs typeface="Arial"/>
              </a:rPr>
              <a:t>oprogramowania</a:t>
            </a:r>
            <a:r>
              <a:rPr lang="en-US" sz="2400" b="1" dirty="0">
                <a:latin typeface="Arial"/>
                <a:cs typeface="Arial"/>
              </a:rPr>
              <a:t>):</a:t>
            </a:r>
            <a:endParaRPr lang="en-US" sz="2400" b="1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200" err="1">
                <a:latin typeface="Arial"/>
                <a:cs typeface="Arial"/>
              </a:rPr>
              <a:t>poczta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elektroniczna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dirty="0">
                <a:latin typeface="Arial"/>
                <a:cs typeface="Arial"/>
              </a:rPr>
              <a:t>World Wide Web</a:t>
            </a:r>
          </a:p>
          <a:p>
            <a:pPr>
              <a:buFontTx/>
              <a:buChar char="•"/>
            </a:pPr>
            <a:r>
              <a:rPr lang="en-US" sz="2200" dirty="0" err="1">
                <a:latin typeface="Arial"/>
                <a:cs typeface="Arial"/>
              </a:rPr>
              <a:t>serwer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err="1">
                <a:latin typeface="Arial"/>
                <a:cs typeface="Arial"/>
              </a:rPr>
              <a:t>plików</a:t>
            </a:r>
            <a:r>
              <a:rPr lang="en-US" sz="2200" dirty="0">
                <a:latin typeface="Arial"/>
                <a:cs typeface="Arial"/>
              </a:rPr>
              <a:t>, np. FTP </a:t>
            </a:r>
            <a:r>
              <a:rPr lang="en-US" sz="2200" dirty="0" err="1">
                <a:latin typeface="Arial"/>
                <a:cs typeface="Arial"/>
              </a:rPr>
              <a:t>lub</a:t>
            </a:r>
            <a:r>
              <a:rPr lang="en-US" sz="2200" dirty="0">
                <a:latin typeface="Arial"/>
                <a:cs typeface="Arial"/>
              </a:rPr>
              <a:t> SFTP (</a:t>
            </a:r>
            <a:r>
              <a:rPr lang="en-US" sz="2200" dirty="0" err="1">
                <a:latin typeface="Arial"/>
                <a:cs typeface="Arial"/>
              </a:rPr>
              <a:t>Dysk</a:t>
            </a:r>
            <a:r>
              <a:rPr lang="en-US" sz="2200" dirty="0">
                <a:latin typeface="Arial"/>
                <a:cs typeface="Arial"/>
              </a:rPr>
              <a:t> Google)</a:t>
            </a: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dyskusja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internetowa</a:t>
            </a:r>
            <a:r>
              <a:rPr lang="en-US" sz="2200" dirty="0">
                <a:latin typeface="Arial"/>
                <a:cs typeface="Arial"/>
              </a:rPr>
              <a:t>, w </a:t>
            </a:r>
            <a:r>
              <a:rPr lang="en-US" sz="2200" err="1">
                <a:latin typeface="Arial"/>
                <a:cs typeface="Arial"/>
              </a:rPr>
              <a:t>tym</a:t>
            </a:r>
            <a:r>
              <a:rPr lang="en-US" sz="2200" dirty="0">
                <a:latin typeface="Arial"/>
                <a:cs typeface="Arial"/>
              </a:rPr>
              <a:t>: </a:t>
            </a:r>
            <a:r>
              <a:rPr lang="en-US" sz="2200" err="1">
                <a:latin typeface="Arial"/>
                <a:cs typeface="Arial"/>
              </a:rPr>
              <a:t>grupa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dyskusyjna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err="1">
                <a:latin typeface="Arial"/>
                <a:cs typeface="Arial"/>
              </a:rPr>
              <a:t>lista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dyskusyjna</a:t>
            </a:r>
            <a:r>
              <a:rPr lang="en-US" sz="2200" dirty="0">
                <a:latin typeface="Arial"/>
                <a:cs typeface="Arial"/>
              </a:rPr>
              <a:t>, forum </a:t>
            </a:r>
            <a:r>
              <a:rPr lang="en-US" sz="2200" err="1">
                <a:latin typeface="Arial"/>
                <a:cs typeface="Arial"/>
              </a:rPr>
              <a:t>dyskusyjne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komunikator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internetowy</a:t>
            </a:r>
            <a:r>
              <a:rPr lang="en-US" sz="2200" dirty="0">
                <a:latin typeface="Arial"/>
                <a:cs typeface="Arial"/>
              </a:rPr>
              <a:t>, np.  (Skype, TeamSpeak, Facebook)</a:t>
            </a:r>
          </a:p>
          <a:p>
            <a:pPr>
              <a:buFontTx/>
              <a:buChar char="•"/>
            </a:pPr>
            <a:r>
              <a:rPr lang="en-US" sz="2200" dirty="0">
                <a:latin typeface="Arial"/>
                <a:cs typeface="Arial"/>
              </a:rPr>
              <a:t>IRC </a:t>
            </a:r>
            <a:r>
              <a:rPr lang="en-US" sz="2200" err="1">
                <a:latin typeface="Arial"/>
                <a:cs typeface="Arial"/>
              </a:rPr>
              <a:t>czyli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rozmowy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tekstowe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prowadzone</a:t>
            </a:r>
            <a:r>
              <a:rPr lang="en-US" sz="2200" dirty="0">
                <a:latin typeface="Arial"/>
                <a:cs typeface="Arial"/>
              </a:rPr>
              <a:t> w </a:t>
            </a:r>
            <a:r>
              <a:rPr lang="en-US" sz="2200" err="1">
                <a:latin typeface="Arial"/>
                <a:cs typeface="Arial"/>
              </a:rPr>
              <a:t>czasie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rzeczywistym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dirty="0">
                <a:latin typeface="Arial"/>
                <a:cs typeface="Arial"/>
              </a:rPr>
              <a:t>VoIP </a:t>
            </a:r>
            <a:r>
              <a:rPr lang="en-US" sz="2200" err="1">
                <a:latin typeface="Arial"/>
                <a:cs typeface="Arial"/>
              </a:rPr>
              <a:t>czyli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telefonia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internetowa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dirty="0">
                <a:latin typeface="Arial"/>
                <a:cs typeface="Arial"/>
              </a:rPr>
              <a:t>radio </a:t>
            </a:r>
            <a:r>
              <a:rPr lang="en-US" sz="2200" err="1">
                <a:latin typeface="Arial"/>
                <a:cs typeface="Arial"/>
              </a:rPr>
              <a:t>internetowe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telewizja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internetowa</a:t>
            </a:r>
            <a:r>
              <a:rPr lang="en-US" sz="2200" dirty="0">
                <a:latin typeface="Arial"/>
                <a:cs typeface="Arial"/>
              </a:rPr>
              <a:t> (</a:t>
            </a:r>
            <a:r>
              <a:rPr lang="en-US" sz="2200" err="1">
                <a:latin typeface="Arial"/>
                <a:cs typeface="Arial"/>
              </a:rPr>
              <a:t>Ipla</a:t>
            </a:r>
            <a:r>
              <a:rPr lang="en-US" sz="2200" dirty="0">
                <a:latin typeface="Arial"/>
                <a:cs typeface="Arial"/>
              </a:rPr>
              <a:t>, Netflix)</a:t>
            </a: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telekonferencja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faks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przez</a:t>
            </a:r>
            <a:r>
              <a:rPr lang="en-US" sz="2200" dirty="0">
                <a:latin typeface="Arial"/>
                <a:cs typeface="Arial"/>
              </a:rPr>
              <a:t> internet</a:t>
            </a: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sklepy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internetowej</a:t>
            </a:r>
            <a:r>
              <a:rPr lang="en-US" sz="2200" dirty="0">
                <a:latin typeface="Arial"/>
                <a:cs typeface="Arial"/>
              </a:rPr>
              <a:t> (Allegro)</a:t>
            </a: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aukcje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internetowe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bankowość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err="1">
                <a:latin typeface="Arial"/>
                <a:cs typeface="Arial"/>
              </a:rPr>
              <a:t>elektroniczna</a:t>
            </a:r>
            <a:endParaRPr lang="en-US" sz="2200" dirty="0">
              <a:latin typeface="Arial"/>
              <a:cs typeface="Arial"/>
            </a:endParaRPr>
          </a:p>
          <a:p>
            <a:pPr>
              <a:buFontTx/>
              <a:buChar char="•"/>
            </a:pPr>
            <a:r>
              <a:rPr lang="en-US" sz="2200" err="1">
                <a:latin typeface="Arial"/>
                <a:cs typeface="Arial"/>
              </a:rPr>
              <a:t>gry</a:t>
            </a:r>
            <a:r>
              <a:rPr lang="en-US" sz="2200" dirty="0">
                <a:latin typeface="Arial"/>
                <a:cs typeface="Arial"/>
              </a:rPr>
              <a:t> online</a:t>
            </a:r>
            <a:endParaRPr lang="en-US"/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71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BF92A-CE9E-4E02-87C8-1F7E99BDE703}"/>
              </a:ext>
            </a:extLst>
          </p:cNvPr>
          <p:cNvSpPr txBox="1"/>
          <p:nvPr/>
        </p:nvSpPr>
        <p:spPr>
          <a:xfrm>
            <a:off x="233083" y="26894"/>
            <a:ext cx="1203959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err="1">
                <a:latin typeface="Arial"/>
                <a:cs typeface="Arial"/>
              </a:rPr>
              <a:t>Diagnostyka</a:t>
            </a:r>
            <a:r>
              <a:rPr lang="en-US" sz="5000" b="1" dirty="0">
                <a:latin typeface="Arial"/>
                <a:cs typeface="Arial"/>
              </a:rPr>
              <a:t> </a:t>
            </a:r>
            <a:r>
              <a:rPr lang="en-US" sz="5000" b="1" err="1">
                <a:latin typeface="Arial"/>
                <a:cs typeface="Arial"/>
              </a:rPr>
              <a:t>dostępu</a:t>
            </a:r>
            <a:r>
              <a:rPr lang="en-US" sz="5000" b="1" dirty="0">
                <a:latin typeface="Arial"/>
                <a:cs typeface="Arial"/>
              </a:rPr>
              <a:t> do </a:t>
            </a:r>
            <a:r>
              <a:rPr lang="en-US" sz="5000" b="1" err="1">
                <a:latin typeface="Arial"/>
                <a:cs typeface="Arial"/>
              </a:rPr>
              <a:t>sieci</a:t>
            </a:r>
            <a:r>
              <a:rPr lang="en-US" sz="5000" b="1" dirty="0">
                <a:latin typeface="Arial"/>
                <a:cs typeface="Arial"/>
              </a:rPr>
              <a:t> Internet</a:t>
            </a:r>
            <a:endParaRPr lang="en-US" sz="5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17A9F-3595-4325-B8CE-B686A1343C44}"/>
              </a:ext>
            </a:extLst>
          </p:cNvPr>
          <p:cNvSpPr txBox="1"/>
          <p:nvPr/>
        </p:nvSpPr>
        <p:spPr>
          <a:xfrm>
            <a:off x="169769" y="1030380"/>
            <a:ext cx="118423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latin typeface="Arial"/>
                <a:cs typeface="Arial"/>
              </a:rPr>
              <a:t>Diagnostyka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połączeń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sieciowych</a:t>
            </a:r>
            <a:endParaRPr lang="en-US" sz="2400">
              <a:latin typeface="Arial"/>
              <a:cs typeface="Arial"/>
            </a:endParaRPr>
          </a:p>
          <a:p>
            <a:pPr algn="just"/>
            <a:r>
              <a:rPr lang="en-US" sz="2400" dirty="0">
                <a:latin typeface="Arial"/>
                <a:ea typeface="+mn-lt"/>
                <a:cs typeface="+mn-lt"/>
              </a:rPr>
              <a:t>System Windows jest </a:t>
            </a:r>
            <a:r>
              <a:rPr lang="en-US" sz="2400" dirty="0" err="1">
                <a:latin typeface="Arial"/>
                <a:ea typeface="+mn-lt"/>
                <a:cs typeface="+mn-lt"/>
              </a:rPr>
              <a:t>wyposażony</a:t>
            </a:r>
            <a:r>
              <a:rPr lang="en-US" sz="2400" dirty="0">
                <a:latin typeface="Arial"/>
                <a:ea typeface="+mn-lt"/>
                <a:cs typeface="+mn-lt"/>
              </a:rPr>
              <a:t> w </a:t>
            </a:r>
            <a:r>
              <a:rPr lang="en-US" sz="2400" dirty="0" err="1">
                <a:latin typeface="Arial"/>
                <a:ea typeface="+mn-lt"/>
                <a:cs typeface="+mn-lt"/>
              </a:rPr>
              <a:t>pełny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zestaw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poleceń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umożliwiających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diagnozowanie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działania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połączeń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sieciowych</a:t>
            </a:r>
            <a:r>
              <a:rPr lang="en-US" sz="2400" dirty="0">
                <a:latin typeface="Arial"/>
                <a:ea typeface="+mn-lt"/>
                <a:cs typeface="+mn-lt"/>
              </a:rPr>
              <a:t> z </a:t>
            </a:r>
            <a:r>
              <a:rPr lang="en-US" sz="2400" dirty="0" err="1">
                <a:latin typeface="Arial"/>
                <a:ea typeface="+mn-lt"/>
                <a:cs typeface="+mn-lt"/>
              </a:rPr>
              <a:t>poziomu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wiersza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poleceń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systemu</a:t>
            </a:r>
            <a:r>
              <a:rPr lang="en-US" sz="2400" dirty="0">
                <a:latin typeface="Arial"/>
                <a:ea typeface="+mn-lt"/>
                <a:cs typeface="+mn-lt"/>
              </a:rPr>
              <a:t> MS-DOS </a:t>
            </a:r>
            <a:r>
              <a:rPr lang="en-US" sz="2400" dirty="0" err="1">
                <a:latin typeface="Arial"/>
                <a:ea typeface="+mn-lt"/>
                <a:cs typeface="+mn-lt"/>
              </a:rPr>
              <a:t>lub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okna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tekstowej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konsoli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systemu</a:t>
            </a:r>
            <a:r>
              <a:rPr lang="en-US" sz="2400" dirty="0">
                <a:latin typeface="Arial"/>
                <a:ea typeface="+mn-lt"/>
                <a:cs typeface="+mn-lt"/>
              </a:rPr>
              <a:t>. W </a:t>
            </a:r>
            <a:r>
              <a:rPr lang="en-US" sz="2400" dirty="0" err="1">
                <a:latin typeface="Arial"/>
                <a:ea typeface="+mn-lt"/>
                <a:cs typeface="+mn-lt"/>
              </a:rPr>
              <a:t>polecenia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te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nie</a:t>
            </a:r>
            <a:r>
              <a:rPr lang="en-US" sz="2400" dirty="0">
                <a:latin typeface="Arial"/>
                <a:ea typeface="+mn-lt"/>
                <a:cs typeface="+mn-lt"/>
              </a:rPr>
              <a:t> jest </a:t>
            </a:r>
            <a:r>
              <a:rPr lang="en-US" sz="2400" dirty="0" err="1">
                <a:latin typeface="Arial"/>
                <a:ea typeface="+mn-lt"/>
                <a:cs typeface="+mn-lt"/>
              </a:rPr>
              <a:t>wyposażona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samodzielna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wersja</a:t>
            </a:r>
            <a:r>
              <a:rPr lang="en-US" sz="2400" dirty="0">
                <a:latin typeface="Arial"/>
                <a:ea typeface="+mn-lt"/>
                <a:cs typeface="+mn-lt"/>
              </a:rPr>
              <a:t> </a:t>
            </a:r>
            <a:r>
              <a:rPr lang="en-US" sz="2400" dirty="0" err="1">
                <a:latin typeface="Arial"/>
                <a:ea typeface="+mn-lt"/>
                <a:cs typeface="+mn-lt"/>
              </a:rPr>
              <a:t>systemu</a:t>
            </a:r>
            <a:r>
              <a:rPr lang="en-US" sz="2400" dirty="0">
                <a:latin typeface="Arial"/>
                <a:ea typeface="+mn-lt"/>
                <a:cs typeface="+mn-lt"/>
              </a:rPr>
              <a:t> MS-DOS. </a:t>
            </a:r>
            <a:endParaRPr lang="en-US" sz="2400">
              <a:latin typeface="Arial"/>
              <a:cs typeface="Arial"/>
            </a:endParaRP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022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82143CC59A01488D4F95216CE2F1B1" ma:contentTypeVersion="15" ma:contentTypeDescription="Create a new document." ma:contentTypeScope="" ma:versionID="deab51c1ca824221a8ed6cd51b0afdf5">
  <xsd:schema xmlns:xsd="http://www.w3.org/2001/XMLSchema" xmlns:xs="http://www.w3.org/2001/XMLSchema" xmlns:p="http://schemas.microsoft.com/office/2006/metadata/properties" xmlns:ns2="7d66d742-76a2-4e4e-b211-59435da4a704" xmlns:ns3="397d4aaf-d6a2-418d-99c2-a340e4c16cd0" targetNamespace="http://schemas.microsoft.com/office/2006/metadata/properties" ma:root="true" ma:fieldsID="bd41907eacfe473144515bb50affaa7b" ns2:_="" ns3:_="">
    <xsd:import namespace="7d66d742-76a2-4e4e-b211-59435da4a704"/>
    <xsd:import namespace="397d4aaf-d6a2-418d-99c2-a340e4c16cd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6d742-76a2-4e4e-b211-59435da4a70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5da75dad-534c-4340-8773-bc320699d0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4aaf-d6a2-418d-99c2-a340e4c16cd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3247331c-1279-4b3d-bcd1-8e11fadcbfdb}" ma:internalName="TaxCatchAll" ma:showField="CatchAllData" ma:web="397d4aaf-d6a2-418d-99c2-a340e4c16c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d66d742-76a2-4e4e-b211-59435da4a704" xsi:nil="true"/>
    <lcf76f155ced4ddcb4097134ff3c332f xmlns="7d66d742-76a2-4e4e-b211-59435da4a704">
      <Terms xmlns="http://schemas.microsoft.com/office/infopath/2007/PartnerControls"/>
    </lcf76f155ced4ddcb4097134ff3c332f>
    <TaxCatchAll xmlns="397d4aaf-d6a2-418d-99c2-a340e4c16cd0" xsi:nil="true"/>
  </documentManagement>
</p:properties>
</file>

<file path=customXml/itemProps1.xml><?xml version="1.0" encoding="utf-8"?>
<ds:datastoreItem xmlns:ds="http://schemas.openxmlformats.org/officeDocument/2006/customXml" ds:itemID="{9F69E20F-0192-4D73-AD0E-7741741D3E32}"/>
</file>

<file path=customXml/itemProps2.xml><?xml version="1.0" encoding="utf-8"?>
<ds:datastoreItem xmlns:ds="http://schemas.openxmlformats.org/officeDocument/2006/customXml" ds:itemID="{3D932302-20CA-44F2-B393-BE91BDEE0BDC}"/>
</file>

<file path=customXml/itemProps3.xml><?xml version="1.0" encoding="utf-8"?>
<ds:datastoreItem xmlns:ds="http://schemas.openxmlformats.org/officeDocument/2006/customXml" ds:itemID="{749A3BF9-C527-434B-9297-D1823A03C63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SIECI KOMPUTEROWE – BUDOWA I USŁUGI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270</cp:revision>
  <dcterms:created xsi:type="dcterms:W3CDTF">2020-10-16T08:03:09Z</dcterms:created>
  <dcterms:modified xsi:type="dcterms:W3CDTF">2020-10-17T19:47:49Z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0x0101009382143CC59A01488D4F95216CE2F1B1</vt:lpwstr>
  </property>
  <property fmtid="{D5CDD505-2E9C-101B-9397-08002B2CF9AE}" pid="3" name="MediaServiceImageTags">
    <vt:lpwstr/>
  </property>
</Properties>
</file>