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mia\Desktop\ufc_fightss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FIGHTS</a:t>
            </a:r>
            <a:r>
              <a:rPr lang="pl-PL" baseline="0"/>
              <a:t> BY CITY - TOP 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</c:pivotFmt>
      <c:pivotFmt>
        <c:idx val="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D0-4939-90FF-AA820CB8A1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Eda_Pivot_Tables!$A$6:$A$16</c:f>
              <c:strCache>
                <c:ptCount val="10"/>
                <c:pt idx="0">
                  <c:v>Las Vegas</c:v>
                </c:pt>
                <c:pt idx="1">
                  <c:v>Abu Dhabi</c:v>
                </c:pt>
                <c:pt idx="2">
                  <c:v>Rio de Janeiro</c:v>
                </c:pt>
                <c:pt idx="3">
                  <c:v>London</c:v>
                </c:pt>
                <c:pt idx="4">
                  <c:v>Sao Paulo</c:v>
                </c:pt>
                <c:pt idx="5">
                  <c:v>Newark</c:v>
                </c:pt>
                <c:pt idx="6">
                  <c:v>Anaheim</c:v>
                </c:pt>
                <c:pt idx="7">
                  <c:v>Montreal</c:v>
                </c:pt>
                <c:pt idx="8">
                  <c:v>Chicago</c:v>
                </c:pt>
                <c:pt idx="9">
                  <c:v>Atlantic City</c:v>
                </c:pt>
              </c:strCache>
            </c:strRef>
          </c:cat>
          <c:val>
            <c:numRef>
              <c:f>Eda_Pivot_Tables!$B$6:$B$16</c:f>
              <c:numCache>
                <c:formatCode>General</c:formatCode>
                <c:ptCount val="10"/>
                <c:pt idx="0">
                  <c:v>1451</c:v>
                </c:pt>
                <c:pt idx="1">
                  <c:v>169</c:v>
                </c:pt>
                <c:pt idx="2">
                  <c:v>113</c:v>
                </c:pt>
                <c:pt idx="3">
                  <c:v>109</c:v>
                </c:pt>
                <c:pt idx="4">
                  <c:v>86</c:v>
                </c:pt>
                <c:pt idx="5">
                  <c:v>85</c:v>
                </c:pt>
                <c:pt idx="6">
                  <c:v>80</c:v>
                </c:pt>
                <c:pt idx="7">
                  <c:v>79</c:v>
                </c:pt>
                <c:pt idx="8">
                  <c:v>77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D0-4939-90FF-AA820CB8A1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1065775"/>
        <c:axId val="506325215"/>
      </c:barChart>
      <c:catAx>
        <c:axId val="62106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25215"/>
        <c:crosses val="autoZero"/>
        <c:auto val="1"/>
        <c:lblAlgn val="ctr"/>
        <c:lblOffset val="100"/>
        <c:noMultiLvlLbl val="0"/>
      </c:catAx>
      <c:valAx>
        <c:axId val="50632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06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>
                <a:solidFill>
                  <a:sysClr val="windowText" lastClr="000000"/>
                </a:solidFill>
              </a:rPr>
              <a:t>COUNT OF FIGHT BY FIGHT TYPE</a:t>
            </a:r>
            <a:endParaRPr 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Eda_Pivot_Tables!$B$26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Eda_Pivot_Tables!$A$27:$A$42</c:f>
              <c:strCache>
                <c:ptCount val="15"/>
                <c:pt idx="0">
                  <c:v>UFC Lightweight</c:v>
                </c:pt>
                <c:pt idx="1">
                  <c:v>UFC Welterweight</c:v>
                </c:pt>
                <c:pt idx="2">
                  <c:v>UFC Middleweight</c:v>
                </c:pt>
                <c:pt idx="3">
                  <c:v>UFC Heavyweight</c:v>
                </c:pt>
                <c:pt idx="4">
                  <c:v>UFC Featherweight</c:v>
                </c:pt>
                <c:pt idx="5">
                  <c:v>Light Heavyweight</c:v>
                </c:pt>
                <c:pt idx="6">
                  <c:v>UFC Bantamweight</c:v>
                </c:pt>
                <c:pt idx="7">
                  <c:v>UFC Flyweight</c:v>
                </c:pt>
                <c:pt idx="8">
                  <c:v>Women's Strawweight</c:v>
                </c:pt>
                <c:pt idx="9">
                  <c:v>Women's Banttamweight</c:v>
                </c:pt>
                <c:pt idx="10">
                  <c:v>Women's Flyweight</c:v>
                </c:pt>
                <c:pt idx="11">
                  <c:v>Open Weight</c:v>
                </c:pt>
                <c:pt idx="12">
                  <c:v>Catch Weight</c:v>
                </c:pt>
                <c:pt idx="13">
                  <c:v>Women's Featherweight</c:v>
                </c:pt>
                <c:pt idx="14">
                  <c:v>Super Heavyweight</c:v>
                </c:pt>
              </c:strCache>
            </c:strRef>
          </c:cat>
          <c:val>
            <c:numRef>
              <c:f>Eda_Pivot_Tables!$B$27:$B$42</c:f>
              <c:numCache>
                <c:formatCode>General</c:formatCode>
                <c:ptCount val="15"/>
                <c:pt idx="0">
                  <c:v>1056</c:v>
                </c:pt>
                <c:pt idx="1">
                  <c:v>1050</c:v>
                </c:pt>
                <c:pt idx="2">
                  <c:v>788</c:v>
                </c:pt>
                <c:pt idx="3">
                  <c:v>557</c:v>
                </c:pt>
                <c:pt idx="4">
                  <c:v>531</c:v>
                </c:pt>
                <c:pt idx="5">
                  <c:v>507</c:v>
                </c:pt>
                <c:pt idx="6">
                  <c:v>455</c:v>
                </c:pt>
                <c:pt idx="7">
                  <c:v>226</c:v>
                </c:pt>
                <c:pt idx="8">
                  <c:v>177</c:v>
                </c:pt>
                <c:pt idx="9">
                  <c:v>134</c:v>
                </c:pt>
                <c:pt idx="10">
                  <c:v>104</c:v>
                </c:pt>
                <c:pt idx="11">
                  <c:v>86</c:v>
                </c:pt>
                <c:pt idx="12">
                  <c:v>38</c:v>
                </c:pt>
                <c:pt idx="13">
                  <c:v>8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F-4C1A-9AD2-D288F3619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7"/>
        <c:axId val="417193967"/>
        <c:axId val="1577132831"/>
      </c:barChart>
      <c:catAx>
        <c:axId val="417193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132831"/>
        <c:crosses val="autoZero"/>
        <c:auto val="1"/>
        <c:lblAlgn val="ctr"/>
        <c:lblOffset val="100"/>
        <c:noMultiLvlLbl val="0"/>
      </c:catAx>
      <c:valAx>
        <c:axId val="1577132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9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rgbClr val="0070C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[ufc_fightssS.xlsx]Eda_Pivot_Tables!PivotTable4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>
                <a:solidFill>
                  <a:sysClr val="windowText" lastClr="000000"/>
                </a:solidFill>
              </a:rPr>
              <a:t>COUNT</a:t>
            </a:r>
            <a:r>
              <a:rPr lang="pl-PL" b="1" baseline="0">
                <a:solidFill>
                  <a:sysClr val="windowText" lastClr="000000"/>
                </a:solidFill>
              </a:rPr>
              <a:t> OF FIGHT BY WIN BY</a:t>
            </a:r>
            <a:endParaRPr 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Eda_Pivot_Tables!$B$50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Eda_Pivot_Tables!$A$51:$A$58</c:f>
              <c:strCache>
                <c:ptCount val="7"/>
                <c:pt idx="0">
                  <c:v>Decision - Unanimous</c:v>
                </c:pt>
                <c:pt idx="1">
                  <c:v>KO/TKO</c:v>
                </c:pt>
                <c:pt idx="2">
                  <c:v>Submission</c:v>
                </c:pt>
                <c:pt idx="3">
                  <c:v>Decision - Split</c:v>
                </c:pt>
                <c:pt idx="4">
                  <c:v>TKO - Doctor's Stoppage</c:v>
                </c:pt>
                <c:pt idx="5">
                  <c:v>Decision - Majority</c:v>
                </c:pt>
                <c:pt idx="6">
                  <c:v>DQ</c:v>
                </c:pt>
              </c:strCache>
            </c:strRef>
          </c:cat>
          <c:val>
            <c:numRef>
              <c:f>Eda_Pivot_Tables!$B$51:$B$58</c:f>
              <c:numCache>
                <c:formatCode>General</c:formatCode>
                <c:ptCount val="7"/>
                <c:pt idx="0">
                  <c:v>2037</c:v>
                </c:pt>
                <c:pt idx="1">
                  <c:v>1842</c:v>
                </c:pt>
                <c:pt idx="2">
                  <c:v>1160</c:v>
                </c:pt>
                <c:pt idx="3">
                  <c:v>542</c:v>
                </c:pt>
                <c:pt idx="4">
                  <c:v>78</c:v>
                </c:pt>
                <c:pt idx="5">
                  <c:v>41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A-48D0-B840-205487B4E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1519551"/>
        <c:axId val="1559246143"/>
      </c:barChart>
      <c:catAx>
        <c:axId val="1631519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246143"/>
        <c:crosses val="autoZero"/>
        <c:auto val="1"/>
        <c:lblAlgn val="ctr"/>
        <c:lblOffset val="100"/>
        <c:noMultiLvlLbl val="0"/>
      </c:catAx>
      <c:valAx>
        <c:axId val="155924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5195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[ufc_fightssS.xlsx]Eda_Pivot_Tables!PivotTable5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>
                <a:solidFill>
                  <a:sysClr val="windowText" lastClr="000000"/>
                </a:solidFill>
              </a:rPr>
              <a:t>THE</a:t>
            </a:r>
            <a:r>
              <a:rPr lang="pl-PL" b="1" baseline="0">
                <a:solidFill>
                  <a:sysClr val="windowText" lastClr="000000"/>
                </a:solidFill>
              </a:rPr>
              <a:t> BEST OF THE BEST - TOP 11 FIGHTERS</a:t>
            </a:r>
            <a:endParaRPr lang="en-US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469059405940594"/>
          <c:y val="0.104281649373267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/>
          </a:solidFill>
          <a:ln>
            <a:noFill/>
          </a:ln>
          <a:effectLst/>
        </c:spPr>
      </c:pivotFmt>
      <c:pivotFmt>
        <c:idx val="2"/>
        <c:spPr>
          <a:solidFill>
            <a:schemeClr val="tx1"/>
          </a:solidFill>
          <a:ln>
            <a:noFill/>
          </a:ln>
          <a:effectLst/>
        </c:spPr>
      </c:pivotFmt>
      <c:pivotFmt>
        <c:idx val="3"/>
        <c:spPr>
          <a:solidFill>
            <a:schemeClr val="tx1"/>
          </a:solidFill>
          <a:ln>
            <a:noFill/>
          </a:ln>
          <a:effectLst/>
        </c:spPr>
      </c:pivotFmt>
      <c:pivotFmt>
        <c:idx val="4"/>
        <c:spPr>
          <a:solidFill>
            <a:schemeClr val="tx1"/>
          </a:solidFill>
          <a:ln>
            <a:noFill/>
          </a:ln>
          <a:effectLst/>
        </c:spPr>
      </c:pivotFmt>
      <c:pivotFmt>
        <c:idx val="5"/>
        <c:spPr>
          <a:solidFill>
            <a:schemeClr val="tx1"/>
          </a:solidFill>
          <a:ln>
            <a:noFill/>
          </a:ln>
          <a:effectLst/>
        </c:spPr>
      </c:pivotFmt>
      <c:pivotFmt>
        <c:idx val="6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Eda_Pivot_Tables!$B$81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Eda_Pivot_Tables!$A$82:$A$93</c:f>
              <c:strCache>
                <c:ptCount val="11"/>
                <c:pt idx="0">
                  <c:v>Donald Cerrone</c:v>
                </c:pt>
                <c:pt idx="1">
                  <c:v>Demian Maia</c:v>
                </c:pt>
                <c:pt idx="2">
                  <c:v>Jim Miller</c:v>
                </c:pt>
                <c:pt idx="3">
                  <c:v>Michael Bisping</c:v>
                </c:pt>
                <c:pt idx="4">
                  <c:v>Rafael Dos Anjos</c:v>
                </c:pt>
                <c:pt idx="5">
                  <c:v>Georges St-Pierre</c:v>
                </c:pt>
                <c:pt idx="6">
                  <c:v>Matt Hughes</c:v>
                </c:pt>
                <c:pt idx="7">
                  <c:v>Diego Sanchez</c:v>
                </c:pt>
                <c:pt idx="8">
                  <c:v>Dustin Poirier</c:v>
                </c:pt>
                <c:pt idx="9">
                  <c:v>Charles Oliveira</c:v>
                </c:pt>
                <c:pt idx="10">
                  <c:v>Frankie Edgar</c:v>
                </c:pt>
              </c:strCache>
            </c:strRef>
          </c:cat>
          <c:val>
            <c:numRef>
              <c:f>Eda_Pivot_Tables!$B$82:$B$93</c:f>
              <c:numCache>
                <c:formatCode>General</c:formatCode>
                <c:ptCount val="11"/>
                <c:pt idx="0">
                  <c:v>23</c:v>
                </c:pt>
                <c:pt idx="1">
                  <c:v>22</c:v>
                </c:pt>
                <c:pt idx="2">
                  <c:v>21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7-417A-8AD4-4B816812B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9908879"/>
        <c:axId val="428021599"/>
      </c:barChart>
      <c:catAx>
        <c:axId val="41990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021599"/>
        <c:crosses val="autoZero"/>
        <c:auto val="1"/>
        <c:lblAlgn val="ctr"/>
        <c:lblOffset val="100"/>
        <c:noMultiLvlLbl val="0"/>
      </c:catAx>
      <c:valAx>
        <c:axId val="42802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9088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[ufc_fightssS.xlsx]Eda_Pivot_Tables!PivotTable6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Eda_Pivot_Tables!$B$108:$B$109</c:f>
              <c:strCache>
                <c:ptCount val="1"/>
                <c:pt idx="0">
                  <c:v>DQ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Eda_Pivot_Tables!$A$110:$A$125</c:f>
              <c:strCache>
                <c:ptCount val="15"/>
                <c:pt idx="0">
                  <c:v>Derrick Lewis</c:v>
                </c:pt>
                <c:pt idx="1">
                  <c:v>Matt Brown</c:v>
                </c:pt>
                <c:pt idx="2">
                  <c:v>Thiago Santos</c:v>
                </c:pt>
                <c:pt idx="3">
                  <c:v>Anderson Silva</c:v>
                </c:pt>
                <c:pt idx="4">
                  <c:v>Anthony Johnson</c:v>
                </c:pt>
                <c:pt idx="5">
                  <c:v>Vitor Belfort</c:v>
                </c:pt>
                <c:pt idx="6">
                  <c:v>Junior Dos Santos</c:v>
                </c:pt>
                <c:pt idx="7">
                  <c:v>Cain Velasquez</c:v>
                </c:pt>
                <c:pt idx="8">
                  <c:v>Donald Cerrone</c:v>
                </c:pt>
                <c:pt idx="9">
                  <c:v>Stipe Miocic</c:v>
                </c:pt>
                <c:pt idx="10">
                  <c:v>Rich Franklin</c:v>
                </c:pt>
                <c:pt idx="11">
                  <c:v>Alistair Overeem</c:v>
                </c:pt>
                <c:pt idx="12">
                  <c:v>Michael Bisping</c:v>
                </c:pt>
                <c:pt idx="13">
                  <c:v>Dustin Poirier</c:v>
                </c:pt>
                <c:pt idx="14">
                  <c:v>Francis Ngannou</c:v>
                </c:pt>
              </c:strCache>
            </c:strRef>
          </c:cat>
          <c:val>
            <c:numRef>
              <c:f>Eda_Pivot_Tables!$B$110:$B$125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E843-485C-8533-0AF7F16B77F5}"/>
            </c:ext>
          </c:extLst>
        </c:ser>
        <c:ser>
          <c:idx val="1"/>
          <c:order val="1"/>
          <c:tx>
            <c:strRef>
              <c:f>Eda_Pivot_Tables!$C$108:$C$109</c:f>
              <c:strCache>
                <c:ptCount val="1"/>
                <c:pt idx="0">
                  <c:v>KO/TKO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843-485C-8533-0AF7F16B77F5}"/>
              </c:ext>
            </c:extLst>
          </c:dPt>
          <c:cat>
            <c:strRef>
              <c:f>Eda_Pivot_Tables!$A$110:$A$125</c:f>
              <c:strCache>
                <c:ptCount val="15"/>
                <c:pt idx="0">
                  <c:v>Derrick Lewis</c:v>
                </c:pt>
                <c:pt idx="1">
                  <c:v>Matt Brown</c:v>
                </c:pt>
                <c:pt idx="2">
                  <c:v>Thiago Santos</c:v>
                </c:pt>
                <c:pt idx="3">
                  <c:v>Anderson Silva</c:v>
                </c:pt>
                <c:pt idx="4">
                  <c:v>Anthony Johnson</c:v>
                </c:pt>
                <c:pt idx="5">
                  <c:v>Vitor Belfort</c:v>
                </c:pt>
                <c:pt idx="6">
                  <c:v>Junior Dos Santos</c:v>
                </c:pt>
                <c:pt idx="7">
                  <c:v>Cain Velasquez</c:v>
                </c:pt>
                <c:pt idx="8">
                  <c:v>Donald Cerrone</c:v>
                </c:pt>
                <c:pt idx="9">
                  <c:v>Stipe Miocic</c:v>
                </c:pt>
                <c:pt idx="10">
                  <c:v>Rich Franklin</c:v>
                </c:pt>
                <c:pt idx="11">
                  <c:v>Alistair Overeem</c:v>
                </c:pt>
                <c:pt idx="12">
                  <c:v>Michael Bisping</c:v>
                </c:pt>
                <c:pt idx="13">
                  <c:v>Dustin Poirier</c:v>
                </c:pt>
                <c:pt idx="14">
                  <c:v>Francis Ngannou</c:v>
                </c:pt>
              </c:strCache>
            </c:strRef>
          </c:cat>
          <c:val>
            <c:numRef>
              <c:f>Eda_Pivot_Tables!$C$110:$C$125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43-485C-8533-0AF7F16B77F5}"/>
            </c:ext>
          </c:extLst>
        </c:ser>
        <c:ser>
          <c:idx val="2"/>
          <c:order val="2"/>
          <c:tx>
            <c:strRef>
              <c:f>Eda_Pivot_Tables!$D$108:$D$109</c:f>
              <c:strCache>
                <c:ptCount val="1"/>
                <c:pt idx="0">
                  <c:v>TKO - Doctor's Stoppage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Eda_Pivot_Tables!$A$110:$A$125</c:f>
              <c:strCache>
                <c:ptCount val="15"/>
                <c:pt idx="0">
                  <c:v>Derrick Lewis</c:v>
                </c:pt>
                <c:pt idx="1">
                  <c:v>Matt Brown</c:v>
                </c:pt>
                <c:pt idx="2">
                  <c:v>Thiago Santos</c:v>
                </c:pt>
                <c:pt idx="3">
                  <c:v>Anderson Silva</c:v>
                </c:pt>
                <c:pt idx="4">
                  <c:v>Anthony Johnson</c:v>
                </c:pt>
                <c:pt idx="5">
                  <c:v>Vitor Belfort</c:v>
                </c:pt>
                <c:pt idx="6">
                  <c:v>Junior Dos Santos</c:v>
                </c:pt>
                <c:pt idx="7">
                  <c:v>Cain Velasquez</c:v>
                </c:pt>
                <c:pt idx="8">
                  <c:v>Donald Cerrone</c:v>
                </c:pt>
                <c:pt idx="9">
                  <c:v>Stipe Miocic</c:v>
                </c:pt>
                <c:pt idx="10">
                  <c:v>Rich Franklin</c:v>
                </c:pt>
                <c:pt idx="11">
                  <c:v>Alistair Overeem</c:v>
                </c:pt>
                <c:pt idx="12">
                  <c:v>Michael Bisping</c:v>
                </c:pt>
                <c:pt idx="13">
                  <c:v>Dustin Poirier</c:v>
                </c:pt>
                <c:pt idx="14">
                  <c:v>Francis Ngannou</c:v>
                </c:pt>
              </c:strCache>
            </c:strRef>
          </c:cat>
          <c:val>
            <c:numRef>
              <c:f>Eda_Pivot_Tables!$D$110:$D$125</c:f>
              <c:numCache>
                <c:formatCode>General</c:formatCode>
                <c:ptCount val="15"/>
                <c:pt idx="10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43-485C-8533-0AF7F16B7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7118975"/>
        <c:axId val="1559255263"/>
      </c:barChart>
      <c:catAx>
        <c:axId val="5771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255263"/>
        <c:crosses val="autoZero"/>
        <c:auto val="1"/>
        <c:lblAlgn val="ctr"/>
        <c:lblOffset val="100"/>
        <c:noMultiLvlLbl val="0"/>
      </c:catAx>
      <c:valAx>
        <c:axId val="155925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1189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pl-PL"/>
              <a:t>HE</a:t>
            </a:r>
            <a:r>
              <a:rPr lang="pl-PL" baseline="0"/>
              <a:t> WORST FIGHTERS - TOP 16 LOSERS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Eda_Pivot_Tables!$B$131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Eda_Pivot_Tables!$A$132:$A$148</c:f>
              <c:strCache>
                <c:ptCount val="16"/>
                <c:pt idx="0">
                  <c:v>Joe Lauzon</c:v>
                </c:pt>
                <c:pt idx="1">
                  <c:v>Joshua Burkman</c:v>
                </c:pt>
                <c:pt idx="2">
                  <c:v>Tim Boetsch</c:v>
                </c:pt>
                <c:pt idx="3">
                  <c:v>Thiago Alves</c:v>
                </c:pt>
                <c:pt idx="4">
                  <c:v>Matt Brown</c:v>
                </c:pt>
                <c:pt idx="5">
                  <c:v>Gleison Tibau</c:v>
                </c:pt>
                <c:pt idx="6">
                  <c:v>Michael Johnson</c:v>
                </c:pt>
                <c:pt idx="7">
                  <c:v>Donald Cerrone</c:v>
                </c:pt>
                <c:pt idx="8">
                  <c:v>Nate Marquardt</c:v>
                </c:pt>
                <c:pt idx="9">
                  <c:v>BJ Penn</c:v>
                </c:pt>
                <c:pt idx="10">
                  <c:v>Ross Pearson</c:v>
                </c:pt>
                <c:pt idx="11">
                  <c:v>Diego Sanchez</c:v>
                </c:pt>
                <c:pt idx="12">
                  <c:v>Jim Miller</c:v>
                </c:pt>
                <c:pt idx="13">
                  <c:v>Clay Guida</c:v>
                </c:pt>
                <c:pt idx="14">
                  <c:v>Andrei Arlovski</c:v>
                </c:pt>
                <c:pt idx="15">
                  <c:v>Jeremy Stephens</c:v>
                </c:pt>
              </c:strCache>
            </c:strRef>
          </c:cat>
          <c:val>
            <c:numRef>
              <c:f>Eda_Pivot_Tables!$B$132:$B$148</c:f>
              <c:numCache>
                <c:formatCode>General</c:formatCode>
                <c:ptCount val="1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6-4A49-AA36-6B7F25A0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3528959"/>
        <c:axId val="566554079"/>
      </c:barChart>
      <c:catAx>
        <c:axId val="513528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554079"/>
        <c:crosses val="autoZero"/>
        <c:auto val="1"/>
        <c:lblAlgn val="ctr"/>
        <c:lblOffset val="100"/>
        <c:noMultiLvlLbl val="0"/>
      </c:catAx>
      <c:valAx>
        <c:axId val="56655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52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772598890598595"/>
          <c:y val="0.10507112984557854"/>
          <c:w val="0.66193961994130124"/>
          <c:h val="0.8176818256821235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Eda_Pivot_Tables!$B$156:$B$157</c:f>
              <c:strCache>
                <c:ptCount val="1"/>
                <c:pt idx="0">
                  <c:v>DQ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Eda_Pivot_Tables!$A$158:$A$169</c:f>
              <c:strCache>
                <c:ptCount val="11"/>
                <c:pt idx="0">
                  <c:v>Alistair Overeem</c:v>
                </c:pt>
                <c:pt idx="1">
                  <c:v>Gabriel Gonzaga</c:v>
                </c:pt>
                <c:pt idx="2">
                  <c:v>Stefan Struve</c:v>
                </c:pt>
                <c:pt idx="3">
                  <c:v>Antonio Silva</c:v>
                </c:pt>
                <c:pt idx="4">
                  <c:v>Junior Dos Santos</c:v>
                </c:pt>
                <c:pt idx="5">
                  <c:v>Jake Ellenberger</c:v>
                </c:pt>
                <c:pt idx="6">
                  <c:v>Mike Pyle</c:v>
                </c:pt>
                <c:pt idx="7">
                  <c:v>Ben Saunders</c:v>
                </c:pt>
                <c:pt idx="8">
                  <c:v>Andrei Arlovski</c:v>
                </c:pt>
                <c:pt idx="9">
                  <c:v>Donald Cerrone</c:v>
                </c:pt>
                <c:pt idx="10">
                  <c:v>Frank Mir</c:v>
                </c:pt>
              </c:strCache>
            </c:strRef>
          </c:cat>
          <c:val>
            <c:numRef>
              <c:f>Eda_Pivot_Tables!$B$158:$B$169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0-B7BD-4E59-BA9A-5D9F64E68DFE}"/>
            </c:ext>
          </c:extLst>
        </c:ser>
        <c:ser>
          <c:idx val="1"/>
          <c:order val="1"/>
          <c:tx>
            <c:strRef>
              <c:f>Eda_Pivot_Tables!$C$156:$C$157</c:f>
              <c:strCache>
                <c:ptCount val="1"/>
                <c:pt idx="0">
                  <c:v>KO/TKO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Eda_Pivot_Tables!$A$158:$A$169</c:f>
              <c:strCache>
                <c:ptCount val="11"/>
                <c:pt idx="0">
                  <c:v>Alistair Overeem</c:v>
                </c:pt>
                <c:pt idx="1">
                  <c:v>Gabriel Gonzaga</c:v>
                </c:pt>
                <c:pt idx="2">
                  <c:v>Stefan Struve</c:v>
                </c:pt>
                <c:pt idx="3">
                  <c:v>Antonio Silva</c:v>
                </c:pt>
                <c:pt idx="4">
                  <c:v>Junior Dos Santos</c:v>
                </c:pt>
                <c:pt idx="5">
                  <c:v>Jake Ellenberger</c:v>
                </c:pt>
                <c:pt idx="6">
                  <c:v>Mike Pyle</c:v>
                </c:pt>
                <c:pt idx="7">
                  <c:v>Ben Saunders</c:v>
                </c:pt>
                <c:pt idx="8">
                  <c:v>Andrei Arlovski</c:v>
                </c:pt>
                <c:pt idx="9">
                  <c:v>Donald Cerrone</c:v>
                </c:pt>
                <c:pt idx="10">
                  <c:v>Frank Mir</c:v>
                </c:pt>
              </c:strCache>
            </c:strRef>
          </c:cat>
          <c:val>
            <c:numRef>
              <c:f>Eda_Pivot_Tables!$C$158:$C$169</c:f>
              <c:numCache>
                <c:formatCode>General</c:formatCode>
                <c:ptCount val="1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BD-4E59-BA9A-5D9F64E68DFE}"/>
            </c:ext>
          </c:extLst>
        </c:ser>
        <c:ser>
          <c:idx val="2"/>
          <c:order val="2"/>
          <c:tx>
            <c:strRef>
              <c:f>Eda_Pivot_Tables!$D$156:$D$157</c:f>
              <c:strCache>
                <c:ptCount val="1"/>
                <c:pt idx="0">
                  <c:v>TKO - Doctor's Stoppage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Eda_Pivot_Tables!$A$158:$A$169</c:f>
              <c:strCache>
                <c:ptCount val="11"/>
                <c:pt idx="0">
                  <c:v>Alistair Overeem</c:v>
                </c:pt>
                <c:pt idx="1">
                  <c:v>Gabriel Gonzaga</c:v>
                </c:pt>
                <c:pt idx="2">
                  <c:v>Stefan Struve</c:v>
                </c:pt>
                <c:pt idx="3">
                  <c:v>Antonio Silva</c:v>
                </c:pt>
                <c:pt idx="4">
                  <c:v>Junior Dos Santos</c:v>
                </c:pt>
                <c:pt idx="5">
                  <c:v>Jake Ellenberger</c:v>
                </c:pt>
                <c:pt idx="6">
                  <c:v>Mike Pyle</c:v>
                </c:pt>
                <c:pt idx="7">
                  <c:v>Ben Saunders</c:v>
                </c:pt>
                <c:pt idx="8">
                  <c:v>Andrei Arlovski</c:v>
                </c:pt>
                <c:pt idx="9">
                  <c:v>Donald Cerrone</c:v>
                </c:pt>
                <c:pt idx="10">
                  <c:v>Frank Mir</c:v>
                </c:pt>
              </c:strCache>
            </c:strRef>
          </c:cat>
          <c:val>
            <c:numRef>
              <c:f>Eda_Pivot_Tables!$D$158:$D$169</c:f>
              <c:numCache>
                <c:formatCode>General</c:formatCode>
                <c:ptCount val="11"/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BD-4E59-BA9A-5D9F64E68DF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4820191"/>
        <c:axId val="1646027231"/>
      </c:barChart>
      <c:catAx>
        <c:axId val="574820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27231"/>
        <c:crosses val="autoZero"/>
        <c:auto val="1"/>
        <c:lblAlgn val="ctr"/>
        <c:lblOffset val="100"/>
        <c:noMultiLvlLbl val="0"/>
      </c:catAx>
      <c:valAx>
        <c:axId val="1646027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600" b="1" dirty="0">
                    <a:solidFill>
                      <a:sysClr val="windowText" lastClr="000000"/>
                    </a:solidFill>
                  </a:rPr>
                  <a:t>TOP</a:t>
                </a:r>
                <a:r>
                  <a:rPr lang="pl-PL" sz="1600" b="1" baseline="0" dirty="0">
                    <a:solidFill>
                      <a:sysClr val="windowText" lastClr="000000"/>
                    </a:solidFill>
                  </a:rPr>
                  <a:t> 11 LOSERS BY KO/TKO/TKO DOCTOR STOPPAGE</a:t>
                </a:r>
                <a:endParaRPr lang="en-GB" sz="1600" b="1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8341022557144557"/>
              <c:y val="9.9481750827658168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82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[ufc_fightssS.xlsx]Eda_Pivot_Tables!PivotTable9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pl-PL"/>
              <a:t>OP</a:t>
            </a:r>
            <a:r>
              <a:rPr lang="pl-PL" baseline="0"/>
              <a:t> 10 REFEREE BY COUNT OF REFEREES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Eda_Pivot_Tables!$B$188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Eda_Pivot_Tables!$A$189:$A$199</c:f>
              <c:strCache>
                <c:ptCount val="10"/>
                <c:pt idx="0">
                  <c:v>Herb Dean</c:v>
                </c:pt>
                <c:pt idx="1">
                  <c:v>John McCarthy</c:v>
                </c:pt>
                <c:pt idx="2">
                  <c:v>Dan Miragliotta</c:v>
                </c:pt>
                <c:pt idx="3">
                  <c:v>Mario Yamasaki</c:v>
                </c:pt>
                <c:pt idx="4">
                  <c:v>Marc Goddard</c:v>
                </c:pt>
                <c:pt idx="5">
                  <c:v>Yves Lavigne</c:v>
                </c:pt>
                <c:pt idx="6">
                  <c:v>Steve Mazzagatti</c:v>
                </c:pt>
                <c:pt idx="7">
                  <c:v>Leon Roberts</c:v>
                </c:pt>
                <c:pt idx="8">
                  <c:v>Keith Peterson</c:v>
                </c:pt>
                <c:pt idx="9">
                  <c:v>Jason Herzog</c:v>
                </c:pt>
              </c:strCache>
            </c:strRef>
          </c:cat>
          <c:val>
            <c:numRef>
              <c:f>Eda_Pivot_Tables!$B$189:$B$199</c:f>
              <c:numCache>
                <c:formatCode>General</c:formatCode>
                <c:ptCount val="10"/>
                <c:pt idx="0">
                  <c:v>801</c:v>
                </c:pt>
                <c:pt idx="1">
                  <c:v>558</c:v>
                </c:pt>
                <c:pt idx="2">
                  <c:v>389</c:v>
                </c:pt>
                <c:pt idx="3">
                  <c:v>379</c:v>
                </c:pt>
                <c:pt idx="4">
                  <c:v>328</c:v>
                </c:pt>
                <c:pt idx="5">
                  <c:v>252</c:v>
                </c:pt>
                <c:pt idx="6">
                  <c:v>190</c:v>
                </c:pt>
                <c:pt idx="7">
                  <c:v>190</c:v>
                </c:pt>
                <c:pt idx="8">
                  <c:v>182</c:v>
                </c:pt>
                <c:pt idx="9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E-4E10-BF3C-4B0387C9B8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8489135"/>
        <c:axId val="1559259583"/>
      </c:barChart>
      <c:catAx>
        <c:axId val="56848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259583"/>
        <c:crosses val="autoZero"/>
        <c:auto val="1"/>
        <c:lblAlgn val="ctr"/>
        <c:lblOffset val="100"/>
        <c:noMultiLvlLbl val="0"/>
      </c:catAx>
      <c:valAx>
        <c:axId val="155925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8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6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6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5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BF253F5-E18B-4858-81F3-0C421E61790E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88873D-247B-495A-8EB6-69072246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1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8556A-FEBB-3A90-DF98-47F4590A2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531" y="0"/>
            <a:ext cx="4837922" cy="6858000"/>
          </a:xfrm>
        </p:spPr>
        <p:txBody>
          <a:bodyPr>
            <a:normAutofit/>
          </a:bodyPr>
          <a:lstStyle/>
          <a:p>
            <a:endParaRPr lang="pl-PL" sz="6000" b="1" i="1" dirty="0">
              <a:solidFill>
                <a:schemeClr val="bg1"/>
              </a:solidFill>
            </a:endParaRPr>
          </a:p>
          <a:p>
            <a:endParaRPr lang="pl-PL" sz="6000" b="1" i="1" dirty="0"/>
          </a:p>
          <a:p>
            <a:r>
              <a:rPr lang="pl-PL" sz="6000" b="1" i="1" dirty="0"/>
              <a:t>UFC HISTORY 1994 - 2021</a:t>
            </a:r>
            <a:endParaRPr lang="en-GB" sz="6000" b="1" i="1" dirty="0"/>
          </a:p>
        </p:txBody>
      </p:sp>
      <p:pic>
        <p:nvPicPr>
          <p:cNvPr id="1032" name="Picture 8" descr="Ufc Logo Wallpapers - Wallpaper Cave">
            <a:extLst>
              <a:ext uri="{FF2B5EF4-FFF2-40B4-BE49-F238E27FC236}">
                <a16:creationId xmlns:a16="http://schemas.microsoft.com/office/drawing/2014/main" id="{78E89D22-81AB-F3AB-6F98-59A14ADA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60" y="0"/>
            <a:ext cx="73494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57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47A5-0108-BF7F-A6F1-9F221E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TOP 11 LOSERS BY KO…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00A95D-49C3-F380-9FAB-12DF21A15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86466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972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C41-B71B-F564-81C4-AE00E496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 FOR THE END..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E1A3-85AA-76B8-CF3B-A2F9F3C7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THANKS TO THE BEST REFEERES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78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3AF-1656-47A0-4259-697FF06C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TOP 10 REFEREES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CEA4B-F764-409A-D5A8-99A397EE92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29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03D0-0C87-1789-5BBD-A438C7AE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51441" cy="1325563"/>
          </a:xfrm>
        </p:spPr>
        <p:txBody>
          <a:bodyPr>
            <a:normAutofit/>
          </a:bodyPr>
          <a:lstStyle/>
          <a:p>
            <a:r>
              <a:rPr lang="pl-PL" sz="4800" b="1" dirty="0"/>
              <a:t>UFC IN NUMBERS!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DB63-F8C7-3528-9F27-05D7EC60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l-PL" dirty="0"/>
              <a:t>NUMBER OF FIGHTERS: 3446</a:t>
            </a:r>
          </a:p>
          <a:p>
            <a:r>
              <a:rPr lang="pl-PL" dirty="0"/>
              <a:t>THE OLDEST FIGHTER AGE: 47</a:t>
            </a:r>
          </a:p>
          <a:p>
            <a:r>
              <a:rPr lang="pl-PL" dirty="0"/>
              <a:t>THE YOUNGEST FIGHTER AGE: 20</a:t>
            </a:r>
          </a:p>
          <a:p>
            <a:r>
              <a:rPr lang="pl-PL" dirty="0"/>
              <a:t>NUMBER OF EVENTS: 550</a:t>
            </a:r>
          </a:p>
          <a:p>
            <a:r>
              <a:rPr lang="pl-PL" dirty="0"/>
              <a:t>COUNT OF FIGHTS: 5718</a:t>
            </a:r>
          </a:p>
          <a:p>
            <a:endParaRPr lang="en-GB" dirty="0"/>
          </a:p>
        </p:txBody>
      </p:sp>
      <p:pic>
        <p:nvPicPr>
          <p:cNvPr id="2052" name="Picture 4" descr="Пин на доске UFC">
            <a:extLst>
              <a:ext uri="{FF2B5EF4-FFF2-40B4-BE49-F238E27FC236}">
                <a16:creationId xmlns:a16="http://schemas.microsoft.com/office/drawing/2014/main" id="{9272D0D1-319B-965C-F905-38EBB44A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0"/>
            <a:ext cx="386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3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4DA5-1864-5D40-C43B-ACAA13D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CITIES WITH THE MOST FIGHTS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79860-049B-C5A9-13B1-26C7A3E4D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1498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5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2A14-6557-1CBF-B92D-CB38723E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fights took place in each division?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4F60862-DA7F-FACE-BDE7-B69FCA669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069005"/>
              </p:ext>
            </p:extLst>
          </p:nvPr>
        </p:nvGraphicFramePr>
        <p:xfrm>
          <a:off x="1056788" y="1640322"/>
          <a:ext cx="9692449" cy="4851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99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114A-1C99-8BD4-62E7-C270C1B0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BEST WAY TO WIN FIGHT!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A1C3DC-A37B-3077-7EF2-E8BC6EE49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14749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5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54C5-723D-6F61-EB1E-BFA2E001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TOP 11 FIGHTERS!!!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408C56-2930-8C9C-9ACB-C6DC81C71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4768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194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0751-08F0-5354-0A81-A8A6AA74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43" y="18661"/>
            <a:ext cx="9692640" cy="1318098"/>
          </a:xfrm>
        </p:spPr>
        <p:txBody>
          <a:bodyPr/>
          <a:lstStyle/>
          <a:p>
            <a:r>
              <a:rPr lang="pl-PL" dirty="0"/>
              <a:t>THE BEST STRIKERS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4CB419-6B62-F291-305E-D00240A6D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45533"/>
              </p:ext>
            </p:extLst>
          </p:nvPr>
        </p:nvGraphicFramePr>
        <p:xfrm>
          <a:off x="1" y="1464907"/>
          <a:ext cx="11318032" cy="537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0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B350-1AFA-2120-7352-5DF25693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 NOW…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3E55-501F-48EF-0859-17637931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SOME CURIOSITY…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6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6F93-787E-2178-A1E7-721B6B15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WORST FIGHTERS…….. 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0CD914-BC2F-E429-DEBB-416554E0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826094"/>
              </p:ext>
            </p:extLst>
          </p:nvPr>
        </p:nvGraphicFramePr>
        <p:xfrm>
          <a:off x="1262063" y="1828800"/>
          <a:ext cx="9449480" cy="4749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0227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148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PowerPoint Presentation</vt:lpstr>
      <vt:lpstr>UFC IN NUMBERS!</vt:lpstr>
      <vt:lpstr>CITIES WITH THE MOST FIGHTS</vt:lpstr>
      <vt:lpstr>How many fights took place in each division? </vt:lpstr>
      <vt:lpstr>THE BEST WAY TO WIN FIGHT!</vt:lpstr>
      <vt:lpstr>TOP 11 FIGHTERS!!!</vt:lpstr>
      <vt:lpstr>THE BEST STRIKERS</vt:lpstr>
      <vt:lpstr>AND NOW… </vt:lpstr>
      <vt:lpstr>THE WORST FIGHTERS…….. </vt:lpstr>
      <vt:lpstr>TOP 11 LOSERS BY KO…</vt:lpstr>
      <vt:lpstr>AND FOR THE END..</vt:lpstr>
      <vt:lpstr>TOP 10 REFEREES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Pientka</dc:creator>
  <cp:lastModifiedBy>Damian Pientka</cp:lastModifiedBy>
  <cp:revision>1</cp:revision>
  <dcterms:created xsi:type="dcterms:W3CDTF">2023-08-13T11:42:26Z</dcterms:created>
  <dcterms:modified xsi:type="dcterms:W3CDTF">2023-08-13T12:22:13Z</dcterms:modified>
</cp:coreProperties>
</file>