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 id="2147483684" r:id="rId5"/>
    <p:sldMasterId id="214748368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font" Target="fonts/Roboto-bold.fntdata"/><Relationship Id="rId10" Type="http://schemas.openxmlformats.org/officeDocument/2006/relationships/slide" Target="slides/slide3.xml"/><Relationship Id="rId21" Type="http://schemas.openxmlformats.org/officeDocument/2006/relationships/font" Target="fonts/Roboto-regular.fntdata"/><Relationship Id="rId13" Type="http://schemas.openxmlformats.org/officeDocument/2006/relationships/slide" Target="slides/slide6.xml"/><Relationship Id="rId24" Type="http://schemas.openxmlformats.org/officeDocument/2006/relationships/font" Target="fonts/Roboto-boldItalic.fntdata"/><Relationship Id="rId12" Type="http://schemas.openxmlformats.org/officeDocument/2006/relationships/slide" Target="slides/slide5.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84e91b809_0_175:notes"/>
          <p:cNvSpPr txBox="1"/>
          <p:nvPr>
            <p:ph idx="1" type="body"/>
          </p:nvPr>
        </p:nvSpPr>
        <p:spPr>
          <a:xfrm>
            <a:off x="756000" y="5078520"/>
            <a:ext cx="6047700" cy="48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1384e91b809_0_175: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84e91b809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384e91b809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384e91b809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384e91b809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84e91b809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1384e91b809_0_5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384e91b809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1384e91b809_0_6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84e91b809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84e91b809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84e91b809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84e91b809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84e91b809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384e91b809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384e91b809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384e91b809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84e91b809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384e91b809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84e91b809_0_571:notes"/>
          <p:cNvSpPr txBox="1"/>
          <p:nvPr>
            <p:ph idx="1" type="body"/>
          </p:nvPr>
        </p:nvSpPr>
        <p:spPr>
          <a:xfrm>
            <a:off x="756000" y="5078520"/>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g1384e91b809_0_571: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84e91b809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1384e91b809_0_5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84e91b809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1384e91b809_0_5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3" name="Shape 5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54" name="Shape 54"/>
        <p:cNvGrpSpPr/>
        <p:nvPr/>
      </p:nvGrpSpPr>
      <p:grpSpPr>
        <a:xfrm>
          <a:off x="0" y="0"/>
          <a:ext cx="0" cy="0"/>
          <a:chOff x="0" y="0"/>
          <a:chExt cx="0" cy="0"/>
        </a:xfrm>
      </p:grpSpPr>
      <p:sp>
        <p:nvSpPr>
          <p:cNvPr id="55" name="Google Shape;55;p15"/>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6" name="Google Shape;56;p15"/>
          <p:cNvSpPr txBox="1"/>
          <p:nvPr>
            <p:ph idx="1" type="subTitle"/>
          </p:nvPr>
        </p:nvSpPr>
        <p:spPr>
          <a:xfrm>
            <a:off x="457110" y="1203390"/>
            <a:ext cx="8229300" cy="2983200"/>
          </a:xfrm>
          <a:prstGeom prst="rect">
            <a:avLst/>
          </a:prstGeom>
          <a:noFill/>
          <a:ln>
            <a:noFill/>
          </a:ln>
        </p:spPr>
        <p:txBody>
          <a:bodyPr anchorCtr="0" anchor="ctr" bIns="0" lIns="0" spcFirstLastPara="1" rIns="0" wrap="square" tIns="0">
            <a:norm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57" name="Shape 57"/>
        <p:cNvGrpSpPr/>
        <p:nvPr/>
      </p:nvGrpSpPr>
      <p:grpSpPr>
        <a:xfrm>
          <a:off x="0" y="0"/>
          <a:ext cx="0" cy="0"/>
          <a:chOff x="0" y="0"/>
          <a:chExt cx="0" cy="0"/>
        </a:xfrm>
      </p:grpSpPr>
      <p:sp>
        <p:nvSpPr>
          <p:cNvPr id="58" name="Google Shape;58;p16"/>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9" name="Google Shape;59;p16"/>
          <p:cNvSpPr txBox="1"/>
          <p:nvPr>
            <p:ph idx="1" type="body"/>
          </p:nvPr>
        </p:nvSpPr>
        <p:spPr>
          <a:xfrm>
            <a:off x="457110" y="1203390"/>
            <a:ext cx="8229300" cy="29832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0" name="Shape 60"/>
        <p:cNvGrpSpPr/>
        <p:nvPr/>
      </p:nvGrpSpPr>
      <p:grpSpPr>
        <a:xfrm>
          <a:off x="0" y="0"/>
          <a:ext cx="0" cy="0"/>
          <a:chOff x="0" y="0"/>
          <a:chExt cx="0" cy="0"/>
        </a:xfrm>
      </p:grpSpPr>
      <p:sp>
        <p:nvSpPr>
          <p:cNvPr id="61" name="Google Shape;61;p17"/>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2" name="Google Shape;62;p17"/>
          <p:cNvSpPr txBox="1"/>
          <p:nvPr>
            <p:ph idx="1" type="body"/>
          </p:nvPr>
        </p:nvSpPr>
        <p:spPr>
          <a:xfrm>
            <a:off x="457110" y="1203390"/>
            <a:ext cx="4015800" cy="29832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63" name="Google Shape;63;p17"/>
          <p:cNvSpPr txBox="1"/>
          <p:nvPr>
            <p:ph idx="2" type="body"/>
          </p:nvPr>
        </p:nvSpPr>
        <p:spPr>
          <a:xfrm>
            <a:off x="4673970" y="1203390"/>
            <a:ext cx="4015800" cy="29832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18"/>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66" name="Shape 66"/>
        <p:cNvGrpSpPr/>
        <p:nvPr/>
      </p:nvGrpSpPr>
      <p:grpSpPr>
        <a:xfrm>
          <a:off x="0" y="0"/>
          <a:ext cx="0" cy="0"/>
          <a:chOff x="0" y="0"/>
          <a:chExt cx="0" cy="0"/>
        </a:xfrm>
      </p:grpSpPr>
      <p:sp>
        <p:nvSpPr>
          <p:cNvPr id="67" name="Google Shape;67;p19"/>
          <p:cNvSpPr txBox="1"/>
          <p:nvPr>
            <p:ph idx="1" type="subTitle"/>
          </p:nvPr>
        </p:nvSpPr>
        <p:spPr>
          <a:xfrm>
            <a:off x="457110" y="205200"/>
            <a:ext cx="8229300" cy="3981000"/>
          </a:xfrm>
          <a:prstGeom prst="rect">
            <a:avLst/>
          </a:prstGeom>
          <a:noFill/>
          <a:ln>
            <a:noFill/>
          </a:ln>
        </p:spPr>
        <p:txBody>
          <a:bodyPr anchorCtr="0" anchor="ctr" bIns="0" lIns="0" spcFirstLastPara="1" rIns="0" wrap="square" tIns="0">
            <a:norm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68" name="Shape 68"/>
        <p:cNvGrpSpPr/>
        <p:nvPr/>
      </p:nvGrpSpPr>
      <p:grpSpPr>
        <a:xfrm>
          <a:off x="0" y="0"/>
          <a:ext cx="0" cy="0"/>
          <a:chOff x="0" y="0"/>
          <a:chExt cx="0" cy="0"/>
        </a:xfrm>
      </p:grpSpPr>
      <p:sp>
        <p:nvSpPr>
          <p:cNvPr id="69" name="Google Shape;69;p20"/>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0" name="Google Shape;70;p20"/>
          <p:cNvSpPr txBox="1"/>
          <p:nvPr>
            <p:ph idx="1" type="body"/>
          </p:nvPr>
        </p:nvSpPr>
        <p:spPr>
          <a:xfrm>
            <a:off x="457110" y="120339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71" name="Google Shape;71;p20"/>
          <p:cNvSpPr txBox="1"/>
          <p:nvPr>
            <p:ph idx="2" type="body"/>
          </p:nvPr>
        </p:nvSpPr>
        <p:spPr>
          <a:xfrm>
            <a:off x="4673970" y="1203390"/>
            <a:ext cx="4015800" cy="29832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72" name="Google Shape;72;p20"/>
          <p:cNvSpPr txBox="1"/>
          <p:nvPr>
            <p:ph idx="3" type="body"/>
          </p:nvPr>
        </p:nvSpPr>
        <p:spPr>
          <a:xfrm>
            <a:off x="457110" y="276156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3" name="Shape 73"/>
        <p:cNvGrpSpPr/>
        <p:nvPr/>
      </p:nvGrpSpPr>
      <p:grpSpPr>
        <a:xfrm>
          <a:off x="0" y="0"/>
          <a:ext cx="0" cy="0"/>
          <a:chOff x="0" y="0"/>
          <a:chExt cx="0" cy="0"/>
        </a:xfrm>
      </p:grpSpPr>
      <p:sp>
        <p:nvSpPr>
          <p:cNvPr id="74" name="Google Shape;74;p21"/>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5" name="Google Shape;75;p21"/>
          <p:cNvSpPr txBox="1"/>
          <p:nvPr>
            <p:ph idx="1" type="body"/>
          </p:nvPr>
        </p:nvSpPr>
        <p:spPr>
          <a:xfrm>
            <a:off x="457110" y="1203390"/>
            <a:ext cx="4015800" cy="29832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76" name="Google Shape;76;p21"/>
          <p:cNvSpPr txBox="1"/>
          <p:nvPr>
            <p:ph idx="2" type="body"/>
          </p:nvPr>
        </p:nvSpPr>
        <p:spPr>
          <a:xfrm>
            <a:off x="4673970" y="120339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77" name="Google Shape;77;p21"/>
          <p:cNvSpPr txBox="1"/>
          <p:nvPr>
            <p:ph idx="3" type="body"/>
          </p:nvPr>
        </p:nvSpPr>
        <p:spPr>
          <a:xfrm>
            <a:off x="4673970" y="276156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78" name="Shape 78"/>
        <p:cNvGrpSpPr/>
        <p:nvPr/>
      </p:nvGrpSpPr>
      <p:grpSpPr>
        <a:xfrm>
          <a:off x="0" y="0"/>
          <a:ext cx="0" cy="0"/>
          <a:chOff x="0" y="0"/>
          <a:chExt cx="0" cy="0"/>
        </a:xfrm>
      </p:grpSpPr>
      <p:sp>
        <p:nvSpPr>
          <p:cNvPr id="79" name="Google Shape;79;p22"/>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0" name="Google Shape;80;p22"/>
          <p:cNvSpPr txBox="1"/>
          <p:nvPr>
            <p:ph idx="1" type="body"/>
          </p:nvPr>
        </p:nvSpPr>
        <p:spPr>
          <a:xfrm>
            <a:off x="457110" y="120339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81" name="Google Shape;81;p22"/>
          <p:cNvSpPr txBox="1"/>
          <p:nvPr>
            <p:ph idx="2" type="body"/>
          </p:nvPr>
        </p:nvSpPr>
        <p:spPr>
          <a:xfrm>
            <a:off x="4673970" y="120339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82" name="Google Shape;82;p22"/>
          <p:cNvSpPr txBox="1"/>
          <p:nvPr>
            <p:ph idx="3" type="body"/>
          </p:nvPr>
        </p:nvSpPr>
        <p:spPr>
          <a:xfrm>
            <a:off x="457110" y="2761560"/>
            <a:ext cx="82293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3" name="Shape 83"/>
        <p:cNvGrpSpPr/>
        <p:nvPr/>
      </p:nvGrpSpPr>
      <p:grpSpPr>
        <a:xfrm>
          <a:off x="0" y="0"/>
          <a:ext cx="0" cy="0"/>
          <a:chOff x="0" y="0"/>
          <a:chExt cx="0" cy="0"/>
        </a:xfrm>
      </p:grpSpPr>
      <p:sp>
        <p:nvSpPr>
          <p:cNvPr id="84" name="Google Shape;84;p23"/>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 name="Google Shape;85;p23"/>
          <p:cNvSpPr txBox="1"/>
          <p:nvPr>
            <p:ph idx="1" type="body"/>
          </p:nvPr>
        </p:nvSpPr>
        <p:spPr>
          <a:xfrm>
            <a:off x="457110" y="1203390"/>
            <a:ext cx="82293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86" name="Google Shape;86;p23"/>
          <p:cNvSpPr txBox="1"/>
          <p:nvPr>
            <p:ph idx="2" type="body"/>
          </p:nvPr>
        </p:nvSpPr>
        <p:spPr>
          <a:xfrm>
            <a:off x="457110" y="2761560"/>
            <a:ext cx="82293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87" name="Shape 87"/>
        <p:cNvGrpSpPr/>
        <p:nvPr/>
      </p:nvGrpSpPr>
      <p:grpSpPr>
        <a:xfrm>
          <a:off x="0" y="0"/>
          <a:ext cx="0" cy="0"/>
          <a:chOff x="0" y="0"/>
          <a:chExt cx="0" cy="0"/>
        </a:xfrm>
      </p:grpSpPr>
      <p:sp>
        <p:nvSpPr>
          <p:cNvPr id="88" name="Google Shape;88;p24"/>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9" name="Google Shape;89;p24"/>
          <p:cNvSpPr txBox="1"/>
          <p:nvPr>
            <p:ph idx="1" type="body"/>
          </p:nvPr>
        </p:nvSpPr>
        <p:spPr>
          <a:xfrm>
            <a:off x="457110" y="120339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90" name="Google Shape;90;p24"/>
          <p:cNvSpPr txBox="1"/>
          <p:nvPr>
            <p:ph idx="2" type="body"/>
          </p:nvPr>
        </p:nvSpPr>
        <p:spPr>
          <a:xfrm>
            <a:off x="4673970" y="120339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91" name="Google Shape;91;p24"/>
          <p:cNvSpPr txBox="1"/>
          <p:nvPr>
            <p:ph idx="3" type="body"/>
          </p:nvPr>
        </p:nvSpPr>
        <p:spPr>
          <a:xfrm>
            <a:off x="457110" y="276156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92" name="Google Shape;92;p24"/>
          <p:cNvSpPr txBox="1"/>
          <p:nvPr>
            <p:ph idx="4" type="body"/>
          </p:nvPr>
        </p:nvSpPr>
        <p:spPr>
          <a:xfrm>
            <a:off x="4673970" y="276156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3" name="Shape 93"/>
        <p:cNvGrpSpPr/>
        <p:nvPr/>
      </p:nvGrpSpPr>
      <p:grpSpPr>
        <a:xfrm>
          <a:off x="0" y="0"/>
          <a:ext cx="0" cy="0"/>
          <a:chOff x="0" y="0"/>
          <a:chExt cx="0" cy="0"/>
        </a:xfrm>
      </p:grpSpPr>
      <p:sp>
        <p:nvSpPr>
          <p:cNvPr id="94" name="Google Shape;94;p25"/>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5" name="Google Shape;95;p25"/>
          <p:cNvSpPr txBox="1"/>
          <p:nvPr>
            <p:ph idx="1" type="body"/>
          </p:nvPr>
        </p:nvSpPr>
        <p:spPr>
          <a:xfrm>
            <a:off x="457110" y="1203390"/>
            <a:ext cx="26499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96" name="Google Shape;96;p25"/>
          <p:cNvSpPr txBox="1"/>
          <p:nvPr>
            <p:ph idx="2" type="body"/>
          </p:nvPr>
        </p:nvSpPr>
        <p:spPr>
          <a:xfrm>
            <a:off x="3239730" y="1203390"/>
            <a:ext cx="26499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97" name="Google Shape;97;p25"/>
          <p:cNvSpPr txBox="1"/>
          <p:nvPr>
            <p:ph idx="3" type="body"/>
          </p:nvPr>
        </p:nvSpPr>
        <p:spPr>
          <a:xfrm>
            <a:off x="6022350" y="1203390"/>
            <a:ext cx="26499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98" name="Google Shape;98;p25"/>
          <p:cNvSpPr txBox="1"/>
          <p:nvPr>
            <p:ph idx="4" type="body"/>
          </p:nvPr>
        </p:nvSpPr>
        <p:spPr>
          <a:xfrm>
            <a:off x="457110" y="2761560"/>
            <a:ext cx="26499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99" name="Google Shape;99;p25"/>
          <p:cNvSpPr txBox="1"/>
          <p:nvPr>
            <p:ph idx="5" type="body"/>
          </p:nvPr>
        </p:nvSpPr>
        <p:spPr>
          <a:xfrm>
            <a:off x="3239730" y="2761560"/>
            <a:ext cx="26499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100" name="Google Shape;100;p25"/>
          <p:cNvSpPr txBox="1"/>
          <p:nvPr>
            <p:ph idx="6" type="body"/>
          </p:nvPr>
        </p:nvSpPr>
        <p:spPr>
          <a:xfrm>
            <a:off x="6022350" y="2761560"/>
            <a:ext cx="26499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04" name="Shape 104"/>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05" name="Shape 105"/>
        <p:cNvGrpSpPr/>
        <p:nvPr/>
      </p:nvGrpSpPr>
      <p:grpSpPr>
        <a:xfrm>
          <a:off x="0" y="0"/>
          <a:ext cx="0" cy="0"/>
          <a:chOff x="0" y="0"/>
          <a:chExt cx="0" cy="0"/>
        </a:xfrm>
      </p:grpSpPr>
      <p:sp>
        <p:nvSpPr>
          <p:cNvPr id="106" name="Google Shape;106;p28"/>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7" name="Google Shape;107;p28"/>
          <p:cNvSpPr txBox="1"/>
          <p:nvPr>
            <p:ph idx="1" type="subTitle"/>
          </p:nvPr>
        </p:nvSpPr>
        <p:spPr>
          <a:xfrm>
            <a:off x="457110" y="1203390"/>
            <a:ext cx="8229300" cy="2983200"/>
          </a:xfrm>
          <a:prstGeom prst="rect">
            <a:avLst/>
          </a:prstGeom>
          <a:noFill/>
          <a:ln>
            <a:noFill/>
          </a:ln>
        </p:spPr>
        <p:txBody>
          <a:bodyPr anchorCtr="0" anchor="ctr" bIns="0" lIns="0" spcFirstLastPara="1" rIns="0" wrap="square" tIns="0">
            <a:norm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08" name="Shape 108"/>
        <p:cNvGrpSpPr/>
        <p:nvPr/>
      </p:nvGrpSpPr>
      <p:grpSpPr>
        <a:xfrm>
          <a:off x="0" y="0"/>
          <a:ext cx="0" cy="0"/>
          <a:chOff x="0" y="0"/>
          <a:chExt cx="0" cy="0"/>
        </a:xfrm>
      </p:grpSpPr>
      <p:sp>
        <p:nvSpPr>
          <p:cNvPr id="109" name="Google Shape;109;p29"/>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0" name="Google Shape;110;p29"/>
          <p:cNvSpPr txBox="1"/>
          <p:nvPr>
            <p:ph idx="1" type="body"/>
          </p:nvPr>
        </p:nvSpPr>
        <p:spPr>
          <a:xfrm>
            <a:off x="457110" y="1203390"/>
            <a:ext cx="8229300" cy="29832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11" name="Shape 111"/>
        <p:cNvGrpSpPr/>
        <p:nvPr/>
      </p:nvGrpSpPr>
      <p:grpSpPr>
        <a:xfrm>
          <a:off x="0" y="0"/>
          <a:ext cx="0" cy="0"/>
          <a:chOff x="0" y="0"/>
          <a:chExt cx="0" cy="0"/>
        </a:xfrm>
      </p:grpSpPr>
      <p:sp>
        <p:nvSpPr>
          <p:cNvPr id="112" name="Google Shape;112;p30"/>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3" name="Google Shape;113;p30"/>
          <p:cNvSpPr txBox="1"/>
          <p:nvPr>
            <p:ph idx="1" type="body"/>
          </p:nvPr>
        </p:nvSpPr>
        <p:spPr>
          <a:xfrm>
            <a:off x="457110" y="1203390"/>
            <a:ext cx="4015800" cy="29832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114" name="Google Shape;114;p30"/>
          <p:cNvSpPr txBox="1"/>
          <p:nvPr>
            <p:ph idx="2" type="body"/>
          </p:nvPr>
        </p:nvSpPr>
        <p:spPr>
          <a:xfrm>
            <a:off x="4673970" y="1203390"/>
            <a:ext cx="4015800" cy="29832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5" name="Shape 115"/>
        <p:cNvGrpSpPr/>
        <p:nvPr/>
      </p:nvGrpSpPr>
      <p:grpSpPr>
        <a:xfrm>
          <a:off x="0" y="0"/>
          <a:ext cx="0" cy="0"/>
          <a:chOff x="0" y="0"/>
          <a:chExt cx="0" cy="0"/>
        </a:xfrm>
      </p:grpSpPr>
      <p:sp>
        <p:nvSpPr>
          <p:cNvPr id="116" name="Google Shape;116;p31"/>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17" name="Shape 117"/>
        <p:cNvGrpSpPr/>
        <p:nvPr/>
      </p:nvGrpSpPr>
      <p:grpSpPr>
        <a:xfrm>
          <a:off x="0" y="0"/>
          <a:ext cx="0" cy="0"/>
          <a:chOff x="0" y="0"/>
          <a:chExt cx="0" cy="0"/>
        </a:xfrm>
      </p:grpSpPr>
      <p:sp>
        <p:nvSpPr>
          <p:cNvPr id="118" name="Google Shape;118;p32"/>
          <p:cNvSpPr txBox="1"/>
          <p:nvPr>
            <p:ph idx="1" type="subTitle"/>
          </p:nvPr>
        </p:nvSpPr>
        <p:spPr>
          <a:xfrm>
            <a:off x="457110" y="205200"/>
            <a:ext cx="8229300" cy="3981000"/>
          </a:xfrm>
          <a:prstGeom prst="rect">
            <a:avLst/>
          </a:prstGeom>
          <a:noFill/>
          <a:ln>
            <a:noFill/>
          </a:ln>
        </p:spPr>
        <p:txBody>
          <a:bodyPr anchorCtr="0" anchor="ctr" bIns="0" lIns="0" spcFirstLastPara="1" rIns="0" wrap="square" tIns="0">
            <a:norm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19" name="Shape 119"/>
        <p:cNvGrpSpPr/>
        <p:nvPr/>
      </p:nvGrpSpPr>
      <p:grpSpPr>
        <a:xfrm>
          <a:off x="0" y="0"/>
          <a:ext cx="0" cy="0"/>
          <a:chOff x="0" y="0"/>
          <a:chExt cx="0" cy="0"/>
        </a:xfrm>
      </p:grpSpPr>
      <p:sp>
        <p:nvSpPr>
          <p:cNvPr id="120" name="Google Shape;120;p33"/>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1" name="Google Shape;121;p33"/>
          <p:cNvSpPr txBox="1"/>
          <p:nvPr>
            <p:ph idx="1" type="body"/>
          </p:nvPr>
        </p:nvSpPr>
        <p:spPr>
          <a:xfrm>
            <a:off x="457110" y="120339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122" name="Google Shape;122;p33"/>
          <p:cNvSpPr txBox="1"/>
          <p:nvPr>
            <p:ph idx="2" type="body"/>
          </p:nvPr>
        </p:nvSpPr>
        <p:spPr>
          <a:xfrm>
            <a:off x="4673970" y="1203390"/>
            <a:ext cx="4015800" cy="29832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123" name="Google Shape;123;p33"/>
          <p:cNvSpPr txBox="1"/>
          <p:nvPr>
            <p:ph idx="3" type="body"/>
          </p:nvPr>
        </p:nvSpPr>
        <p:spPr>
          <a:xfrm>
            <a:off x="457110" y="276156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24" name="Shape 124"/>
        <p:cNvGrpSpPr/>
        <p:nvPr/>
      </p:nvGrpSpPr>
      <p:grpSpPr>
        <a:xfrm>
          <a:off x="0" y="0"/>
          <a:ext cx="0" cy="0"/>
          <a:chOff x="0" y="0"/>
          <a:chExt cx="0" cy="0"/>
        </a:xfrm>
      </p:grpSpPr>
      <p:sp>
        <p:nvSpPr>
          <p:cNvPr id="125" name="Google Shape;125;p34"/>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6" name="Google Shape;126;p34"/>
          <p:cNvSpPr txBox="1"/>
          <p:nvPr>
            <p:ph idx="1" type="body"/>
          </p:nvPr>
        </p:nvSpPr>
        <p:spPr>
          <a:xfrm>
            <a:off x="457110" y="1203390"/>
            <a:ext cx="4015800" cy="29832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127" name="Google Shape;127;p34"/>
          <p:cNvSpPr txBox="1"/>
          <p:nvPr>
            <p:ph idx="2" type="body"/>
          </p:nvPr>
        </p:nvSpPr>
        <p:spPr>
          <a:xfrm>
            <a:off x="4673970" y="120339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128" name="Google Shape;128;p34"/>
          <p:cNvSpPr txBox="1"/>
          <p:nvPr>
            <p:ph idx="3" type="body"/>
          </p:nvPr>
        </p:nvSpPr>
        <p:spPr>
          <a:xfrm>
            <a:off x="4673970" y="276156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29" name="Shape 129"/>
        <p:cNvGrpSpPr/>
        <p:nvPr/>
      </p:nvGrpSpPr>
      <p:grpSpPr>
        <a:xfrm>
          <a:off x="0" y="0"/>
          <a:ext cx="0" cy="0"/>
          <a:chOff x="0" y="0"/>
          <a:chExt cx="0" cy="0"/>
        </a:xfrm>
      </p:grpSpPr>
      <p:sp>
        <p:nvSpPr>
          <p:cNvPr id="130" name="Google Shape;130;p35"/>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1" name="Google Shape;131;p35"/>
          <p:cNvSpPr txBox="1"/>
          <p:nvPr>
            <p:ph idx="1" type="body"/>
          </p:nvPr>
        </p:nvSpPr>
        <p:spPr>
          <a:xfrm>
            <a:off x="457110" y="120339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132" name="Google Shape;132;p35"/>
          <p:cNvSpPr txBox="1"/>
          <p:nvPr>
            <p:ph idx="2" type="body"/>
          </p:nvPr>
        </p:nvSpPr>
        <p:spPr>
          <a:xfrm>
            <a:off x="4673970" y="120339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133" name="Google Shape;133;p35"/>
          <p:cNvSpPr txBox="1"/>
          <p:nvPr>
            <p:ph idx="3" type="body"/>
          </p:nvPr>
        </p:nvSpPr>
        <p:spPr>
          <a:xfrm>
            <a:off x="457110" y="2761560"/>
            <a:ext cx="82293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34" name="Shape 134"/>
        <p:cNvGrpSpPr/>
        <p:nvPr/>
      </p:nvGrpSpPr>
      <p:grpSpPr>
        <a:xfrm>
          <a:off x="0" y="0"/>
          <a:ext cx="0" cy="0"/>
          <a:chOff x="0" y="0"/>
          <a:chExt cx="0" cy="0"/>
        </a:xfrm>
      </p:grpSpPr>
      <p:sp>
        <p:nvSpPr>
          <p:cNvPr id="135" name="Google Shape;135;p36"/>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6" name="Google Shape;136;p36"/>
          <p:cNvSpPr txBox="1"/>
          <p:nvPr>
            <p:ph idx="1" type="body"/>
          </p:nvPr>
        </p:nvSpPr>
        <p:spPr>
          <a:xfrm>
            <a:off x="457110" y="1203390"/>
            <a:ext cx="82293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137" name="Google Shape;137;p36"/>
          <p:cNvSpPr txBox="1"/>
          <p:nvPr>
            <p:ph idx="2" type="body"/>
          </p:nvPr>
        </p:nvSpPr>
        <p:spPr>
          <a:xfrm>
            <a:off x="457110" y="2761560"/>
            <a:ext cx="82293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38" name="Shape 138"/>
        <p:cNvGrpSpPr/>
        <p:nvPr/>
      </p:nvGrpSpPr>
      <p:grpSpPr>
        <a:xfrm>
          <a:off x="0" y="0"/>
          <a:ext cx="0" cy="0"/>
          <a:chOff x="0" y="0"/>
          <a:chExt cx="0" cy="0"/>
        </a:xfrm>
      </p:grpSpPr>
      <p:sp>
        <p:nvSpPr>
          <p:cNvPr id="139" name="Google Shape;139;p37"/>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0" name="Google Shape;140;p37"/>
          <p:cNvSpPr txBox="1"/>
          <p:nvPr>
            <p:ph idx="1" type="body"/>
          </p:nvPr>
        </p:nvSpPr>
        <p:spPr>
          <a:xfrm>
            <a:off x="457110" y="120339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141" name="Google Shape;141;p37"/>
          <p:cNvSpPr txBox="1"/>
          <p:nvPr>
            <p:ph idx="2" type="body"/>
          </p:nvPr>
        </p:nvSpPr>
        <p:spPr>
          <a:xfrm>
            <a:off x="4673970" y="120339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142" name="Google Shape;142;p37"/>
          <p:cNvSpPr txBox="1"/>
          <p:nvPr>
            <p:ph idx="3" type="body"/>
          </p:nvPr>
        </p:nvSpPr>
        <p:spPr>
          <a:xfrm>
            <a:off x="457110" y="276156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143" name="Google Shape;143;p37"/>
          <p:cNvSpPr txBox="1"/>
          <p:nvPr>
            <p:ph idx="4" type="body"/>
          </p:nvPr>
        </p:nvSpPr>
        <p:spPr>
          <a:xfrm>
            <a:off x="4673970" y="276156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44" name="Shape 144"/>
        <p:cNvGrpSpPr/>
        <p:nvPr/>
      </p:nvGrpSpPr>
      <p:grpSpPr>
        <a:xfrm>
          <a:off x="0" y="0"/>
          <a:ext cx="0" cy="0"/>
          <a:chOff x="0" y="0"/>
          <a:chExt cx="0" cy="0"/>
        </a:xfrm>
      </p:grpSpPr>
      <p:sp>
        <p:nvSpPr>
          <p:cNvPr id="145" name="Google Shape;145;p38"/>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6" name="Google Shape;146;p38"/>
          <p:cNvSpPr txBox="1"/>
          <p:nvPr>
            <p:ph idx="1" type="body"/>
          </p:nvPr>
        </p:nvSpPr>
        <p:spPr>
          <a:xfrm>
            <a:off x="457110" y="1203390"/>
            <a:ext cx="26499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147" name="Google Shape;147;p38"/>
          <p:cNvSpPr txBox="1"/>
          <p:nvPr>
            <p:ph idx="2" type="body"/>
          </p:nvPr>
        </p:nvSpPr>
        <p:spPr>
          <a:xfrm>
            <a:off x="3239730" y="1203390"/>
            <a:ext cx="26499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148" name="Google Shape;148;p38"/>
          <p:cNvSpPr txBox="1"/>
          <p:nvPr>
            <p:ph idx="3" type="body"/>
          </p:nvPr>
        </p:nvSpPr>
        <p:spPr>
          <a:xfrm>
            <a:off x="6022350" y="1203390"/>
            <a:ext cx="26499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149" name="Google Shape;149;p38"/>
          <p:cNvSpPr txBox="1"/>
          <p:nvPr>
            <p:ph idx="4" type="body"/>
          </p:nvPr>
        </p:nvSpPr>
        <p:spPr>
          <a:xfrm>
            <a:off x="457110" y="2761560"/>
            <a:ext cx="26499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150" name="Google Shape;150;p38"/>
          <p:cNvSpPr txBox="1"/>
          <p:nvPr>
            <p:ph idx="5" type="body"/>
          </p:nvPr>
        </p:nvSpPr>
        <p:spPr>
          <a:xfrm>
            <a:off x="3239730" y="2761560"/>
            <a:ext cx="26499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151" name="Google Shape;151;p38"/>
          <p:cNvSpPr txBox="1"/>
          <p:nvPr>
            <p:ph idx="6" type="body"/>
          </p:nvPr>
        </p:nvSpPr>
        <p:spPr>
          <a:xfrm>
            <a:off x="6022350" y="2761560"/>
            <a:ext cx="26499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image" Target="../media/image1.png"/><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100"/>
              <a:buNone/>
              <a:defRPr b="0" i="0" sz="1400" u="none" cap="none" strike="noStrike"/>
            </a:lvl1pPr>
            <a:lvl2pPr lvl="1" marR="0" rtl="0" algn="l">
              <a:spcBef>
                <a:spcPts val="0"/>
              </a:spcBef>
              <a:spcAft>
                <a:spcPts val="0"/>
              </a:spcAft>
              <a:buSzPts val="1100"/>
              <a:buNone/>
              <a:defRPr b="0" i="0" sz="1400" u="none" cap="none" strike="noStrike"/>
            </a:lvl2pPr>
            <a:lvl3pPr lvl="2" marR="0" rtl="0" algn="l">
              <a:spcBef>
                <a:spcPts val="0"/>
              </a:spcBef>
              <a:spcAft>
                <a:spcPts val="0"/>
              </a:spcAft>
              <a:buSzPts val="1100"/>
              <a:buNone/>
              <a:defRPr b="0" i="0" sz="1400" u="none" cap="none" strike="noStrike"/>
            </a:lvl3pPr>
            <a:lvl4pPr lvl="3" marR="0" rtl="0" algn="l">
              <a:spcBef>
                <a:spcPts val="0"/>
              </a:spcBef>
              <a:spcAft>
                <a:spcPts val="0"/>
              </a:spcAft>
              <a:buSzPts val="1100"/>
              <a:buNone/>
              <a:defRPr b="0" i="0" sz="1400" u="none" cap="none" strike="noStrike"/>
            </a:lvl4pPr>
            <a:lvl5pPr lvl="4" marR="0" rtl="0" algn="l">
              <a:spcBef>
                <a:spcPts val="0"/>
              </a:spcBef>
              <a:spcAft>
                <a:spcPts val="0"/>
              </a:spcAft>
              <a:buSzPts val="1100"/>
              <a:buNone/>
              <a:defRPr b="0" i="0" sz="1400" u="none" cap="none" strike="noStrike"/>
            </a:lvl5pPr>
            <a:lvl6pPr lvl="5" marR="0" rtl="0" algn="l">
              <a:spcBef>
                <a:spcPts val="0"/>
              </a:spcBef>
              <a:spcAft>
                <a:spcPts val="0"/>
              </a:spcAft>
              <a:buSzPts val="1100"/>
              <a:buNone/>
              <a:defRPr b="0" i="0" sz="1400" u="none" cap="none" strike="noStrike"/>
            </a:lvl6pPr>
            <a:lvl7pPr lvl="6" marR="0" rtl="0" algn="l">
              <a:spcBef>
                <a:spcPts val="0"/>
              </a:spcBef>
              <a:spcAft>
                <a:spcPts val="0"/>
              </a:spcAft>
              <a:buSzPts val="1100"/>
              <a:buNone/>
              <a:defRPr b="0" i="0" sz="1400" u="none" cap="none" strike="noStrike"/>
            </a:lvl7pPr>
            <a:lvl8pPr lvl="7" marR="0" rtl="0" algn="l">
              <a:spcBef>
                <a:spcPts val="0"/>
              </a:spcBef>
              <a:spcAft>
                <a:spcPts val="0"/>
              </a:spcAft>
              <a:buSzPts val="1100"/>
              <a:buNone/>
              <a:defRPr b="0" i="0" sz="1400" u="none" cap="none" strike="noStrike"/>
            </a:lvl8pPr>
            <a:lvl9pPr lvl="8" marR="0" rtl="0" algn="l">
              <a:spcBef>
                <a:spcPts val="0"/>
              </a:spcBef>
              <a:spcAft>
                <a:spcPts val="0"/>
              </a:spcAft>
              <a:buSzPts val="1100"/>
              <a:buNone/>
              <a:defRPr b="0" i="0" sz="1400" u="none" cap="none" strike="noStrike"/>
            </a:lvl9pPr>
          </a:lstStyle>
          <a:p/>
        </p:txBody>
      </p:sp>
      <p:sp>
        <p:nvSpPr>
          <p:cNvPr id="52" name="Google Shape;52;p13"/>
          <p:cNvSpPr txBox="1"/>
          <p:nvPr>
            <p:ph idx="1" type="body"/>
          </p:nvPr>
        </p:nvSpPr>
        <p:spPr>
          <a:xfrm>
            <a:off x="457110" y="1203390"/>
            <a:ext cx="8229300" cy="29832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100"/>
              <a:buNone/>
              <a:defRPr b="0" i="0" sz="1400" u="none" cap="none" strike="noStrike"/>
            </a:lvl1pPr>
            <a:lvl2pPr indent="-228600" lvl="1" marL="914400" marR="0" rtl="0" algn="l">
              <a:spcBef>
                <a:spcPts val="0"/>
              </a:spcBef>
              <a:spcAft>
                <a:spcPts val="0"/>
              </a:spcAft>
              <a:buSzPts val="1100"/>
              <a:buNone/>
              <a:defRPr b="0" i="0" sz="1400" u="none" cap="none" strike="noStrike"/>
            </a:lvl2pPr>
            <a:lvl3pPr indent="-228600" lvl="2" marL="1371600" marR="0" rtl="0" algn="l">
              <a:spcBef>
                <a:spcPts val="0"/>
              </a:spcBef>
              <a:spcAft>
                <a:spcPts val="0"/>
              </a:spcAft>
              <a:buSzPts val="1100"/>
              <a:buNone/>
              <a:defRPr b="0" i="0" sz="1400" u="none" cap="none" strike="noStrike"/>
            </a:lvl3pPr>
            <a:lvl4pPr indent="-228600" lvl="3" marL="1828800" marR="0" rtl="0" algn="l">
              <a:spcBef>
                <a:spcPts val="0"/>
              </a:spcBef>
              <a:spcAft>
                <a:spcPts val="0"/>
              </a:spcAft>
              <a:buSzPts val="1100"/>
              <a:buNone/>
              <a:defRPr b="0" i="0" sz="1400" u="none" cap="none" strike="noStrike"/>
            </a:lvl4pPr>
            <a:lvl5pPr indent="-228600" lvl="4" marL="2286000" marR="0" rtl="0" algn="l">
              <a:spcBef>
                <a:spcPts val="0"/>
              </a:spcBef>
              <a:spcAft>
                <a:spcPts val="0"/>
              </a:spcAft>
              <a:buSzPts val="1100"/>
              <a:buNone/>
              <a:defRPr b="0" i="0" sz="1400" u="none" cap="none" strike="noStrike"/>
            </a:lvl5pPr>
            <a:lvl6pPr indent="-228600" lvl="5" marL="2743200" marR="0" rtl="0" algn="l">
              <a:spcBef>
                <a:spcPts val="0"/>
              </a:spcBef>
              <a:spcAft>
                <a:spcPts val="0"/>
              </a:spcAft>
              <a:buSzPts val="1100"/>
              <a:buNone/>
              <a:defRPr b="0" i="0" sz="1400" u="none" cap="none" strike="noStrike"/>
            </a:lvl6pPr>
            <a:lvl7pPr indent="-228600" lvl="6" marL="3200400" marR="0" rtl="0" algn="l">
              <a:spcBef>
                <a:spcPts val="0"/>
              </a:spcBef>
              <a:spcAft>
                <a:spcPts val="0"/>
              </a:spcAft>
              <a:buSzPts val="1100"/>
              <a:buNone/>
              <a:defRPr b="0" i="0" sz="1400" u="none" cap="none" strike="noStrike"/>
            </a:lvl7pPr>
            <a:lvl8pPr indent="-228600" lvl="7" marL="3657600" marR="0" rtl="0" algn="l">
              <a:spcBef>
                <a:spcPts val="0"/>
              </a:spcBef>
              <a:spcAft>
                <a:spcPts val="0"/>
              </a:spcAft>
              <a:buSzPts val="1100"/>
              <a:buNone/>
              <a:defRPr b="0" i="0" sz="1400" u="none" cap="none" strike="noStrike"/>
            </a:lvl8pPr>
            <a:lvl9pPr indent="-228600" lvl="8" marL="4114800" marR="0" rtl="0" algn="l">
              <a:spcBef>
                <a:spcPts val="0"/>
              </a:spcBef>
              <a:spcAft>
                <a:spcPts val="0"/>
              </a:spcAft>
              <a:buSzPts val="1100"/>
              <a:buNone/>
              <a:defRPr b="0" i="0" sz="1400" u="none" cap="none" strike="noStrike"/>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1" name="Shape 101"/>
        <p:cNvGrpSpPr/>
        <p:nvPr/>
      </p:nvGrpSpPr>
      <p:grpSpPr>
        <a:xfrm>
          <a:off x="0" y="0"/>
          <a:ext cx="0" cy="0"/>
          <a:chOff x="0" y="0"/>
          <a:chExt cx="0" cy="0"/>
        </a:xfrm>
      </p:grpSpPr>
      <p:sp>
        <p:nvSpPr>
          <p:cNvPr id="102" name="Google Shape;102;p26"/>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03" name="Google Shape;103;p26"/>
          <p:cNvSpPr txBox="1"/>
          <p:nvPr>
            <p:ph idx="1" type="body"/>
          </p:nvPr>
        </p:nvSpPr>
        <p:spPr>
          <a:xfrm>
            <a:off x="457110" y="1203390"/>
            <a:ext cx="8229300" cy="298320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9"/>
          <p:cNvSpPr/>
          <p:nvPr/>
        </p:nvSpPr>
        <p:spPr>
          <a:xfrm>
            <a:off x="295200" y="989795"/>
            <a:ext cx="8846100" cy="599700"/>
          </a:xfrm>
          <a:prstGeom prst="rect">
            <a:avLst/>
          </a:prstGeom>
          <a:noFill/>
          <a:ln>
            <a:noFill/>
          </a:ln>
        </p:spPr>
        <p:txBody>
          <a:bodyPr anchorCtr="0" anchor="ctr" bIns="33750" lIns="67500" spcFirstLastPara="1" rIns="67500" wrap="square" tIns="33750">
            <a:noAutofit/>
          </a:bodyPr>
          <a:lstStyle/>
          <a:p>
            <a:pPr indent="0" lvl="0" marL="0" marR="0" rtl="0" algn="ctr">
              <a:lnSpc>
                <a:spcPct val="90000"/>
              </a:lnSpc>
              <a:spcBef>
                <a:spcPts val="0"/>
              </a:spcBef>
              <a:spcAft>
                <a:spcPts val="0"/>
              </a:spcAft>
              <a:buNone/>
            </a:pPr>
            <a:r>
              <a:rPr b="1" i="0" lang="es" sz="4500" u="none" cap="none" strike="noStrike">
                <a:solidFill>
                  <a:srgbClr val="000000"/>
                </a:solidFill>
                <a:latin typeface="Arial"/>
                <a:ea typeface="Arial"/>
                <a:cs typeface="Arial"/>
                <a:sym typeface="Arial"/>
              </a:rPr>
              <a:t>Clase </a:t>
            </a:r>
            <a:r>
              <a:rPr b="1" lang="es" sz="4500"/>
              <a:t>2</a:t>
            </a:r>
            <a:endParaRPr b="0" i="0" sz="4500" u="none" cap="none" strike="noStrike">
              <a:latin typeface="Arial"/>
              <a:ea typeface="Arial"/>
              <a:cs typeface="Arial"/>
              <a:sym typeface="Arial"/>
            </a:endParaRPr>
          </a:p>
          <a:p>
            <a:pPr indent="0" lvl="0" marL="0" marR="0" rtl="0" algn="ctr">
              <a:lnSpc>
                <a:spcPct val="90000"/>
              </a:lnSpc>
              <a:spcBef>
                <a:spcPts val="0"/>
              </a:spcBef>
              <a:spcAft>
                <a:spcPts val="0"/>
              </a:spcAft>
              <a:buNone/>
            </a:pPr>
            <a:r>
              <a:t/>
            </a:r>
            <a:endParaRPr b="0" i="0" sz="4500" u="none" cap="none" strike="noStrike">
              <a:latin typeface="Arial"/>
              <a:ea typeface="Arial"/>
              <a:cs typeface="Arial"/>
              <a:sym typeface="Arial"/>
            </a:endParaRPr>
          </a:p>
        </p:txBody>
      </p:sp>
      <p:sp>
        <p:nvSpPr>
          <p:cNvPr id="157" name="Google Shape;157;p39"/>
          <p:cNvSpPr/>
          <p:nvPr/>
        </p:nvSpPr>
        <p:spPr>
          <a:xfrm>
            <a:off x="0" y="1589500"/>
            <a:ext cx="9141300" cy="474900"/>
          </a:xfrm>
          <a:prstGeom prst="rect">
            <a:avLst/>
          </a:prstGeom>
          <a:noFill/>
          <a:ln>
            <a:noFill/>
          </a:ln>
        </p:spPr>
        <p:txBody>
          <a:bodyPr anchorCtr="0" anchor="t" bIns="33750" lIns="67500" spcFirstLastPara="1" rIns="67500" wrap="square" tIns="33750">
            <a:noAutofit/>
          </a:bodyPr>
          <a:lstStyle/>
          <a:p>
            <a:pPr indent="0" lvl="0" marL="0" marR="0" rtl="0" algn="ctr">
              <a:lnSpc>
                <a:spcPct val="100000"/>
              </a:lnSpc>
              <a:spcBef>
                <a:spcPts val="0"/>
              </a:spcBef>
              <a:spcAft>
                <a:spcPts val="0"/>
              </a:spcAft>
              <a:buNone/>
            </a:pPr>
            <a:r>
              <a:rPr b="1" lang="es" sz="2200">
                <a:latin typeface="Calibri"/>
                <a:ea typeface="Calibri"/>
                <a:cs typeface="Calibri"/>
                <a:sym typeface="Calibri"/>
              </a:rPr>
              <a:t>Inicio</a:t>
            </a:r>
            <a:r>
              <a:rPr b="1" lang="es" sz="2200">
                <a:latin typeface="Calibri"/>
                <a:ea typeface="Calibri"/>
                <a:cs typeface="Calibri"/>
                <a:sym typeface="Calibri"/>
              </a:rPr>
              <a:t> curso Spring Java</a:t>
            </a:r>
            <a:endParaRPr b="1" sz="2200">
              <a:latin typeface="Calibri"/>
              <a:ea typeface="Calibri"/>
              <a:cs typeface="Calibri"/>
              <a:sym typeface="Calibri"/>
            </a:endParaRPr>
          </a:p>
          <a:p>
            <a:pPr indent="0" lvl="0" marL="0" marR="0" rtl="0" algn="ctr">
              <a:lnSpc>
                <a:spcPct val="100000"/>
              </a:lnSpc>
              <a:spcBef>
                <a:spcPts val="0"/>
              </a:spcBef>
              <a:spcAft>
                <a:spcPts val="0"/>
              </a:spcAft>
              <a:buNone/>
            </a:pPr>
            <a:r>
              <a:rPr b="1" lang="es" sz="2200">
                <a:latin typeface="Calibri"/>
                <a:ea typeface="Calibri"/>
                <a:cs typeface="Calibri"/>
                <a:sym typeface="Calibri"/>
              </a:rPr>
              <a:t>Repaso Java</a:t>
            </a:r>
            <a:endParaRPr b="1" sz="2200">
              <a:latin typeface="Calibri"/>
              <a:ea typeface="Calibri"/>
              <a:cs typeface="Calibri"/>
              <a:sym typeface="Calibri"/>
            </a:endParaRPr>
          </a:p>
          <a:p>
            <a:pPr indent="0" lvl="0" marL="0" marR="0" rtl="0" algn="ctr">
              <a:lnSpc>
                <a:spcPct val="100000"/>
              </a:lnSpc>
              <a:spcBef>
                <a:spcPts val="0"/>
              </a:spcBef>
              <a:spcAft>
                <a:spcPts val="0"/>
              </a:spcAft>
              <a:buNone/>
            </a:pPr>
            <a:r>
              <a:t/>
            </a:r>
            <a:endParaRPr b="0" i="0" sz="2100" u="none" cap="none" strike="noStrike">
              <a:latin typeface="Arial"/>
              <a:ea typeface="Arial"/>
              <a:cs typeface="Arial"/>
              <a:sym typeface="Arial"/>
            </a:endParaRPr>
          </a:p>
        </p:txBody>
      </p:sp>
      <p:sp>
        <p:nvSpPr>
          <p:cNvPr id="158" name="Google Shape;158;p39"/>
          <p:cNvSpPr/>
          <p:nvPr/>
        </p:nvSpPr>
        <p:spPr>
          <a:xfrm>
            <a:off x="5496930" y="3492720"/>
            <a:ext cx="3237000" cy="4749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159" name="Google Shape;159;p39"/>
          <p:cNvPicPr preferRelativeResize="0"/>
          <p:nvPr/>
        </p:nvPicPr>
        <p:blipFill>
          <a:blip r:embed="rId3">
            <a:alphaModFix/>
          </a:blip>
          <a:stretch>
            <a:fillRect/>
          </a:stretch>
        </p:blipFill>
        <p:spPr>
          <a:xfrm>
            <a:off x="5227250" y="2441175"/>
            <a:ext cx="2686600" cy="2014950"/>
          </a:xfrm>
          <a:prstGeom prst="rect">
            <a:avLst/>
          </a:prstGeom>
          <a:noFill/>
          <a:ln>
            <a:noFill/>
          </a:ln>
        </p:spPr>
      </p:pic>
      <p:pic>
        <p:nvPicPr>
          <p:cNvPr id="160" name="Google Shape;160;p39"/>
          <p:cNvPicPr preferRelativeResize="0"/>
          <p:nvPr/>
        </p:nvPicPr>
        <p:blipFill>
          <a:blip r:embed="rId4">
            <a:alphaModFix/>
          </a:blip>
          <a:stretch>
            <a:fillRect/>
          </a:stretch>
        </p:blipFill>
        <p:spPr>
          <a:xfrm>
            <a:off x="482124" y="2441175"/>
            <a:ext cx="5208450" cy="2204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8"/>
          <p:cNvSpPr txBox="1"/>
          <p:nvPr/>
        </p:nvSpPr>
        <p:spPr>
          <a:xfrm>
            <a:off x="851700" y="908250"/>
            <a:ext cx="7440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s" sz="2000" u="sng"/>
              <a:t>Modificadores de acceso en Java</a:t>
            </a:r>
            <a:endParaRPr b="1" i="1" sz="2000" u="sng"/>
          </a:p>
        </p:txBody>
      </p:sp>
      <p:sp>
        <p:nvSpPr>
          <p:cNvPr id="215" name="Google Shape;215;p48"/>
          <p:cNvSpPr txBox="1"/>
          <p:nvPr/>
        </p:nvSpPr>
        <p:spPr>
          <a:xfrm>
            <a:off x="256075" y="1400850"/>
            <a:ext cx="9019200" cy="366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 sz="1350">
                <a:solidFill>
                  <a:srgbClr val="444444"/>
                </a:solidFill>
                <a:highlight>
                  <a:srgbClr val="FFFFFF"/>
                </a:highlight>
                <a:latin typeface="Georgia"/>
                <a:ea typeface="Georgia"/>
                <a:cs typeface="Georgia"/>
                <a:sym typeface="Georgia"/>
              </a:rPr>
              <a:t>Los modificadores de acceso, como su nombre indica, determinan desde qué clases se puede acceder a un determinado elemento. En Java tenemos 4 tipos: </a:t>
            </a:r>
            <a:r>
              <a:rPr lang="es" sz="1350">
                <a:solidFill>
                  <a:srgbClr val="444444"/>
                </a:solidFill>
                <a:highlight>
                  <a:srgbClr val="FFFFFF"/>
                </a:highlight>
                <a:latin typeface="Courier New"/>
                <a:ea typeface="Courier New"/>
                <a:cs typeface="Courier New"/>
                <a:sym typeface="Courier New"/>
              </a:rPr>
              <a:t>public</a:t>
            </a:r>
            <a:r>
              <a:rPr lang="es" sz="1350">
                <a:solidFill>
                  <a:srgbClr val="444444"/>
                </a:solidFill>
                <a:highlight>
                  <a:srgbClr val="FFFFFF"/>
                </a:highlight>
                <a:latin typeface="Georgia"/>
                <a:ea typeface="Georgia"/>
                <a:cs typeface="Georgia"/>
                <a:sym typeface="Georgia"/>
              </a:rPr>
              <a:t>, </a:t>
            </a:r>
            <a:r>
              <a:rPr lang="es" sz="1350">
                <a:solidFill>
                  <a:srgbClr val="444444"/>
                </a:solidFill>
                <a:highlight>
                  <a:srgbClr val="FFFFFF"/>
                </a:highlight>
                <a:latin typeface="Courier New"/>
                <a:ea typeface="Courier New"/>
                <a:cs typeface="Courier New"/>
                <a:sym typeface="Courier New"/>
              </a:rPr>
              <a:t>private</a:t>
            </a:r>
            <a:r>
              <a:rPr lang="es" sz="1350">
                <a:solidFill>
                  <a:srgbClr val="444444"/>
                </a:solidFill>
                <a:highlight>
                  <a:srgbClr val="FFFFFF"/>
                </a:highlight>
                <a:latin typeface="Georgia"/>
                <a:ea typeface="Georgia"/>
                <a:cs typeface="Georgia"/>
                <a:sym typeface="Georgia"/>
              </a:rPr>
              <a:t>, </a:t>
            </a:r>
            <a:r>
              <a:rPr lang="es" sz="1350">
                <a:solidFill>
                  <a:srgbClr val="444444"/>
                </a:solidFill>
                <a:highlight>
                  <a:srgbClr val="FFFFFF"/>
                </a:highlight>
                <a:latin typeface="Courier New"/>
                <a:ea typeface="Courier New"/>
                <a:cs typeface="Courier New"/>
                <a:sym typeface="Courier New"/>
              </a:rPr>
              <a:t>protected</a:t>
            </a:r>
            <a:r>
              <a:rPr lang="es" sz="1350">
                <a:solidFill>
                  <a:srgbClr val="444444"/>
                </a:solidFill>
                <a:highlight>
                  <a:srgbClr val="FFFFFF"/>
                </a:highlight>
                <a:latin typeface="Georgia"/>
                <a:ea typeface="Georgia"/>
                <a:cs typeface="Georgia"/>
                <a:sym typeface="Georgia"/>
              </a:rPr>
              <a:t> y el tipo por defecto, que no tiene ninguna palabra clave asociada, pero se suele conocer como </a:t>
            </a:r>
            <a:r>
              <a:rPr i="1" lang="es" sz="1350">
                <a:solidFill>
                  <a:srgbClr val="444444"/>
                </a:solidFill>
                <a:highlight>
                  <a:srgbClr val="FFFFFF"/>
                </a:highlight>
                <a:latin typeface="Georgia"/>
                <a:ea typeface="Georgia"/>
                <a:cs typeface="Georgia"/>
                <a:sym typeface="Georgia"/>
              </a:rPr>
              <a:t>default</a:t>
            </a:r>
            <a:r>
              <a:rPr lang="es" sz="1350">
                <a:solidFill>
                  <a:srgbClr val="444444"/>
                </a:solidFill>
                <a:highlight>
                  <a:srgbClr val="FFFFFF"/>
                </a:highlight>
                <a:latin typeface="Georgia"/>
                <a:ea typeface="Georgia"/>
                <a:cs typeface="Georgia"/>
                <a:sym typeface="Georgia"/>
              </a:rPr>
              <a:t> o </a:t>
            </a:r>
            <a:r>
              <a:rPr i="1" lang="es" sz="1350">
                <a:solidFill>
                  <a:srgbClr val="444444"/>
                </a:solidFill>
                <a:highlight>
                  <a:srgbClr val="FFFFFF"/>
                </a:highlight>
                <a:latin typeface="Georgia"/>
                <a:ea typeface="Georgia"/>
                <a:cs typeface="Georgia"/>
                <a:sym typeface="Georgia"/>
              </a:rPr>
              <a:t>package-private</a:t>
            </a:r>
            <a:r>
              <a:rPr lang="es" sz="1350">
                <a:solidFill>
                  <a:srgbClr val="444444"/>
                </a:solidFill>
                <a:highlight>
                  <a:srgbClr val="FFFFFF"/>
                </a:highlight>
                <a:latin typeface="Georgia"/>
                <a:ea typeface="Georgia"/>
                <a:cs typeface="Georgia"/>
                <a:sym typeface="Georgia"/>
              </a:rPr>
              <a:t>.</a:t>
            </a:r>
            <a:endParaRPr sz="1350">
              <a:solidFill>
                <a:srgbClr val="444444"/>
              </a:solidFill>
              <a:highlight>
                <a:srgbClr val="FFFFFF"/>
              </a:highlight>
              <a:latin typeface="Georgia"/>
              <a:ea typeface="Georgia"/>
              <a:cs typeface="Georgia"/>
              <a:sym typeface="Georgia"/>
            </a:endParaRPr>
          </a:p>
          <a:p>
            <a:pPr indent="0" lvl="0" marL="0" rtl="0" algn="l">
              <a:lnSpc>
                <a:spcPct val="115000"/>
              </a:lnSpc>
              <a:spcBef>
                <a:spcPts val="1700"/>
              </a:spcBef>
              <a:spcAft>
                <a:spcPts val="0"/>
              </a:spcAft>
              <a:buClr>
                <a:schemeClr val="dk1"/>
              </a:buClr>
              <a:buSzPts val="1100"/>
              <a:buFont typeface="Arial"/>
              <a:buNone/>
            </a:pPr>
            <a:r>
              <a:rPr lang="es" sz="1350">
                <a:solidFill>
                  <a:srgbClr val="444444"/>
                </a:solidFill>
                <a:highlight>
                  <a:srgbClr val="FFFFFF"/>
                </a:highlight>
                <a:latin typeface="Georgia"/>
                <a:ea typeface="Georgia"/>
                <a:cs typeface="Georgia"/>
                <a:sym typeface="Georgia"/>
              </a:rPr>
              <a:t>Si no especificamos ningún modificador de acceso se utiliza el nivel de acceso por defecto, que consiste en que el elemento puede ser accedido sólo desde las clases que pertenezcan al mismo paquete.</a:t>
            </a:r>
            <a:endParaRPr sz="1350">
              <a:solidFill>
                <a:srgbClr val="444444"/>
              </a:solidFill>
              <a:highlight>
                <a:srgbClr val="FFFFFF"/>
              </a:highlight>
              <a:latin typeface="Georgia"/>
              <a:ea typeface="Georgia"/>
              <a:cs typeface="Georgia"/>
              <a:sym typeface="Georgia"/>
            </a:endParaRPr>
          </a:p>
          <a:p>
            <a:pPr indent="0" lvl="0" marL="0" rtl="0" algn="l">
              <a:lnSpc>
                <a:spcPct val="115000"/>
              </a:lnSpc>
              <a:spcBef>
                <a:spcPts val="170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350">
                <a:solidFill>
                  <a:srgbClr val="444444"/>
                </a:solidFill>
                <a:highlight>
                  <a:srgbClr val="FFFFFF"/>
                </a:highlight>
                <a:latin typeface="Georgia"/>
                <a:ea typeface="Georgia"/>
                <a:cs typeface="Georgia"/>
                <a:sym typeface="Georgia"/>
              </a:rPr>
              <a:t>El nivel de acceso </a:t>
            </a:r>
            <a:r>
              <a:rPr lang="es" sz="1350">
                <a:solidFill>
                  <a:srgbClr val="444444"/>
                </a:solidFill>
                <a:highlight>
                  <a:srgbClr val="FFFFFF"/>
                </a:highlight>
                <a:latin typeface="Courier New"/>
                <a:ea typeface="Courier New"/>
                <a:cs typeface="Courier New"/>
                <a:sym typeface="Courier New"/>
              </a:rPr>
              <a:t>public,</a:t>
            </a:r>
            <a:r>
              <a:rPr lang="es" sz="1350">
                <a:solidFill>
                  <a:srgbClr val="444444"/>
                </a:solidFill>
                <a:highlight>
                  <a:srgbClr val="FFFFFF"/>
                </a:highlight>
                <a:latin typeface="Georgia"/>
                <a:ea typeface="Georgia"/>
                <a:cs typeface="Georgia"/>
                <a:sym typeface="Georgia"/>
              </a:rPr>
              <a:t> permite acceder al elemento desde cualquier clase, independientemente de que esta pertenezca o no al paquete en que se encuentra el elemento.</a:t>
            </a:r>
            <a:endParaRPr sz="1350">
              <a:solidFill>
                <a:srgbClr val="444444"/>
              </a:solidFill>
              <a:highlight>
                <a:srgbClr val="FFFFFF"/>
              </a:highlight>
              <a:latin typeface="Georgia"/>
              <a:ea typeface="Georgia"/>
              <a:cs typeface="Georgia"/>
              <a:sym typeface="Georgia"/>
            </a:endParaRPr>
          </a:p>
          <a:p>
            <a:pPr indent="0" lvl="0" marL="0" rtl="0" algn="l">
              <a:lnSpc>
                <a:spcPct val="115000"/>
              </a:lnSpc>
              <a:spcBef>
                <a:spcPts val="1700"/>
              </a:spcBef>
              <a:spcAft>
                <a:spcPts val="1700"/>
              </a:spcAft>
              <a:buNone/>
            </a:pPr>
            <a:r>
              <a:rPr lang="es" sz="1350">
                <a:solidFill>
                  <a:srgbClr val="444444"/>
                </a:solidFill>
                <a:highlight>
                  <a:srgbClr val="FFFFFF"/>
                </a:highlight>
                <a:latin typeface="Georgia"/>
                <a:ea typeface="Georgia"/>
                <a:cs typeface="Georgia"/>
                <a:sym typeface="Georgia"/>
              </a:rPr>
              <a:t>El nivel de acceso</a:t>
            </a:r>
            <a:r>
              <a:rPr lang="es" sz="1350">
                <a:solidFill>
                  <a:srgbClr val="444444"/>
                </a:solidFill>
                <a:highlight>
                  <a:srgbClr val="FFFFFF"/>
                </a:highlight>
                <a:latin typeface="Courier New"/>
                <a:ea typeface="Courier New"/>
                <a:cs typeface="Courier New"/>
                <a:sym typeface="Courier New"/>
              </a:rPr>
              <a:t> private</a:t>
            </a:r>
            <a:r>
              <a:rPr lang="es" sz="1350">
                <a:solidFill>
                  <a:srgbClr val="444444"/>
                </a:solidFill>
                <a:highlight>
                  <a:srgbClr val="FFFFFF"/>
                </a:highlight>
                <a:latin typeface="Georgia"/>
                <a:ea typeface="Georgia"/>
                <a:cs typeface="Georgia"/>
                <a:sym typeface="Georgia"/>
              </a:rPr>
              <a:t>, por otro lado, es el modificador más restrictivo y especifica que los elementos que lo utilizan sólo pueden ser accedidos desde la clase en la que se encuentran. Este modificador sólo puede utilizarse sobre los miembros de una clase y sobre interfaces y clases internas, no sobre clases o interfaces de primer nivel, dado que esto no tendría sentido.</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9"/>
          <p:cNvSpPr txBox="1"/>
          <p:nvPr/>
        </p:nvSpPr>
        <p:spPr>
          <a:xfrm>
            <a:off x="1102175" y="1135575"/>
            <a:ext cx="7102800" cy="137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50">
                <a:solidFill>
                  <a:srgbClr val="444444"/>
                </a:solidFill>
                <a:highlight>
                  <a:srgbClr val="FFFFFF"/>
                </a:highlight>
                <a:latin typeface="Georgia"/>
                <a:ea typeface="Georgia"/>
                <a:cs typeface="Georgia"/>
                <a:sym typeface="Georgia"/>
              </a:rPr>
              <a:t>El modificador </a:t>
            </a:r>
            <a:r>
              <a:rPr lang="es" sz="1550">
                <a:solidFill>
                  <a:srgbClr val="444444"/>
                </a:solidFill>
                <a:highlight>
                  <a:srgbClr val="FFFFFF"/>
                </a:highlight>
                <a:latin typeface="Courier New"/>
                <a:ea typeface="Courier New"/>
                <a:cs typeface="Courier New"/>
                <a:sym typeface="Courier New"/>
              </a:rPr>
              <a:t>protected</a:t>
            </a:r>
            <a:r>
              <a:rPr lang="es" sz="1550">
                <a:solidFill>
                  <a:srgbClr val="444444"/>
                </a:solidFill>
                <a:highlight>
                  <a:srgbClr val="FFFFFF"/>
                </a:highlight>
                <a:latin typeface="Georgia"/>
                <a:ea typeface="Georgia"/>
                <a:cs typeface="Georgia"/>
                <a:sym typeface="Georgia"/>
              </a:rPr>
              <a:t>, por último, indica que los elementos sólo pueden ser accedidos desde su mismo paquete (como el acceso por defecto) y desde cualquier clase que extienda la clase en que se encuentra, independientemente de si esta se encuentra en el mismo paquete o no. Este modificador, como </a:t>
            </a:r>
            <a:r>
              <a:rPr lang="es" sz="1550">
                <a:solidFill>
                  <a:srgbClr val="444444"/>
                </a:solidFill>
                <a:highlight>
                  <a:srgbClr val="FFFFFF"/>
                </a:highlight>
                <a:latin typeface="Courier New"/>
                <a:ea typeface="Courier New"/>
                <a:cs typeface="Courier New"/>
                <a:sym typeface="Courier New"/>
              </a:rPr>
              <a:t>private</a:t>
            </a:r>
            <a:r>
              <a:rPr lang="es" sz="1550">
                <a:solidFill>
                  <a:srgbClr val="444444"/>
                </a:solidFill>
                <a:highlight>
                  <a:srgbClr val="FFFFFF"/>
                </a:highlight>
                <a:latin typeface="Georgia"/>
                <a:ea typeface="Georgia"/>
                <a:cs typeface="Georgia"/>
                <a:sym typeface="Georgia"/>
              </a:rPr>
              <a:t>, no tiene sentido a nivel de clases o interfaces no internas.</a:t>
            </a:r>
            <a:endParaRPr sz="1800"/>
          </a:p>
        </p:txBody>
      </p:sp>
      <p:pic>
        <p:nvPicPr>
          <p:cNvPr id="221" name="Google Shape;221;p49"/>
          <p:cNvPicPr preferRelativeResize="0"/>
          <p:nvPr/>
        </p:nvPicPr>
        <p:blipFill>
          <a:blip r:embed="rId3">
            <a:alphaModFix/>
          </a:blip>
          <a:stretch>
            <a:fillRect/>
          </a:stretch>
        </p:blipFill>
        <p:spPr>
          <a:xfrm>
            <a:off x="152400" y="2665575"/>
            <a:ext cx="8839202" cy="20049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50"/>
          <p:cNvSpPr txBox="1"/>
          <p:nvPr>
            <p:ph type="title"/>
          </p:nvPr>
        </p:nvSpPr>
        <p:spPr>
          <a:xfrm>
            <a:off x="457360" y="534475"/>
            <a:ext cx="8229300" cy="307800"/>
          </a:xfrm>
          <a:prstGeom prst="rect">
            <a:avLst/>
          </a:prstGeom>
          <a:noFill/>
          <a:ln>
            <a:noFill/>
          </a:ln>
        </p:spPr>
        <p:txBody>
          <a:bodyPr anchorCtr="0" anchor="ctr" bIns="0" lIns="0" spcFirstLastPara="1" rIns="0" wrap="square" tIns="0">
            <a:spAutoFit/>
          </a:bodyPr>
          <a:lstStyle/>
          <a:p>
            <a:pPr indent="0" lvl="0" marL="0" rtl="0" algn="ctr">
              <a:lnSpc>
                <a:spcPct val="100000"/>
              </a:lnSpc>
              <a:spcBef>
                <a:spcPts val="0"/>
              </a:spcBef>
              <a:spcAft>
                <a:spcPts val="0"/>
              </a:spcAft>
              <a:buSzPts val="1100"/>
              <a:buNone/>
            </a:pPr>
            <a:r>
              <a:rPr b="1" i="1" lang="es" sz="2000" u="sng"/>
              <a:t>Encapsulamiento</a:t>
            </a:r>
            <a:endParaRPr b="1" i="1" sz="2000" u="sng"/>
          </a:p>
        </p:txBody>
      </p:sp>
      <p:sp>
        <p:nvSpPr>
          <p:cNvPr id="227" name="Google Shape;227;p50"/>
          <p:cNvSpPr txBox="1"/>
          <p:nvPr>
            <p:ph idx="1" type="subTitle"/>
          </p:nvPr>
        </p:nvSpPr>
        <p:spPr>
          <a:xfrm>
            <a:off x="230000" y="921773"/>
            <a:ext cx="8229300" cy="4625400"/>
          </a:xfrm>
          <a:prstGeom prst="rect">
            <a:avLst/>
          </a:prstGeom>
          <a:noFill/>
          <a:ln>
            <a:noFill/>
          </a:ln>
        </p:spPr>
        <p:txBody>
          <a:bodyPr anchorCtr="0" anchor="ctr" bIns="0" lIns="0" spcFirstLastPara="1" rIns="0" wrap="square" tIns="0">
            <a:spAutoFit/>
          </a:bodyPr>
          <a:lstStyle/>
          <a:p>
            <a:pPr indent="0" lvl="0" marL="0" rtl="0" algn="l">
              <a:lnSpc>
                <a:spcPct val="115000"/>
              </a:lnSpc>
              <a:spcBef>
                <a:spcPts val="0"/>
              </a:spcBef>
              <a:spcAft>
                <a:spcPts val="0"/>
              </a:spcAft>
              <a:buSzPts val="1100"/>
              <a:buNone/>
            </a:pPr>
            <a:r>
              <a:rPr lang="es">
                <a:solidFill>
                  <a:srgbClr val="2A2F35"/>
                </a:solidFill>
                <a:highlight>
                  <a:srgbClr val="FFFFFF"/>
                </a:highlight>
              </a:rPr>
              <a:t>La encapsulación contiene</a:t>
            </a:r>
            <a:r>
              <a:rPr b="1" lang="es">
                <a:solidFill>
                  <a:srgbClr val="2A2F35"/>
                </a:solidFill>
                <a:highlight>
                  <a:srgbClr val="FFFFFF"/>
                </a:highlight>
              </a:rPr>
              <a:t> toda la información importante de un objeto dentro del mismo</a:t>
            </a:r>
            <a:r>
              <a:rPr lang="es">
                <a:solidFill>
                  <a:srgbClr val="2A2F35"/>
                </a:solidFill>
                <a:highlight>
                  <a:srgbClr val="FFFFFF"/>
                </a:highlight>
              </a:rPr>
              <a:t> y solo expone la información seleccionada al mundo exterior.</a:t>
            </a:r>
            <a:endParaRPr>
              <a:solidFill>
                <a:srgbClr val="2A2F35"/>
              </a:solidFill>
              <a:highlight>
                <a:srgbClr val="FFFFFF"/>
              </a:highlight>
            </a:endParaRPr>
          </a:p>
          <a:p>
            <a:pPr indent="0" lvl="0" marL="0" rtl="0" algn="l">
              <a:lnSpc>
                <a:spcPct val="115000"/>
              </a:lnSpc>
              <a:spcBef>
                <a:spcPts val="1800"/>
              </a:spcBef>
              <a:spcAft>
                <a:spcPts val="0"/>
              </a:spcAft>
              <a:buSzPts val="1100"/>
              <a:buNone/>
            </a:pPr>
            <a:r>
              <a:rPr lang="es">
                <a:solidFill>
                  <a:srgbClr val="2A2F35"/>
                </a:solidFill>
                <a:highlight>
                  <a:srgbClr val="FFFFFF"/>
                </a:highlight>
              </a:rPr>
              <a:t>Esta propiedad permite asegurar que la información de un objeto esté oculta para el mundo exterior, agrupando en una Clase las características o atributos que cuentan con un acceso privado, y los comportamientos o métodos que presentan un acceso público. </a:t>
            </a:r>
            <a:endParaRPr>
              <a:solidFill>
                <a:srgbClr val="2A2F35"/>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s">
                <a:solidFill>
                  <a:srgbClr val="2A2F35"/>
                </a:solidFill>
                <a:highlight>
                  <a:srgbClr val="FFFFFF"/>
                </a:highlight>
              </a:rPr>
              <a:t>La encapsulación de cada objeto es responsable de su propia información y de su propio estado. La única forma en la que este se puede modificar es mediante los propios métodos del objeto. Por lo tanto, los atributos internos de un objeto deberían ser </a:t>
            </a:r>
            <a:r>
              <a:rPr b="1" lang="es">
                <a:solidFill>
                  <a:srgbClr val="2A2F35"/>
                </a:solidFill>
                <a:highlight>
                  <a:srgbClr val="FFFFFF"/>
                </a:highlight>
              </a:rPr>
              <a:t>inaccesibles desde fuera</a:t>
            </a:r>
            <a:r>
              <a:rPr lang="es">
                <a:solidFill>
                  <a:srgbClr val="2A2F35"/>
                </a:solidFill>
                <a:highlight>
                  <a:srgbClr val="FFFFFF"/>
                </a:highlight>
              </a:rPr>
              <a:t>, pudiéndose modificar sólo llamando a las funciones correspondientes. Con esto conseguimos mantener el estado a salvo de usos indebidos o que puedan resultar inesperados. Usamos de ejemplo un coche para explicar la encapsulación. El coche comparte información pública a través de las luces de freno o intermitentes para indicar los giros (interfaz pública). Por el contrario, tenemos la interfaz interna, que sería el mecanismo propulsor del coche, que está oculto bajo el capó. Cuando se conduce un automóvil es necesario indicar a otros conductores tus movimientos, pero no exponer datos privados sobre el tipo de carburante o la temperatura del motor.</a:t>
            </a:r>
            <a:endParaRPr>
              <a:solidFill>
                <a:srgbClr val="2A2F35"/>
              </a:solidFill>
              <a:highlight>
                <a:srgbClr val="FFFFFF"/>
              </a:highlight>
            </a:endParaRPr>
          </a:p>
          <a:p>
            <a:pPr indent="0" lvl="0" marL="0" rtl="0" algn="l">
              <a:lnSpc>
                <a:spcPct val="100000"/>
              </a:lnSpc>
              <a:spcBef>
                <a:spcPts val="1800"/>
              </a:spcBef>
              <a:spcAft>
                <a:spcPts val="0"/>
              </a:spcAft>
              <a:buSzPts val="11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51"/>
          <p:cNvSpPr txBox="1"/>
          <p:nvPr>
            <p:ph type="title"/>
          </p:nvPr>
        </p:nvSpPr>
        <p:spPr>
          <a:xfrm>
            <a:off x="457360" y="806975"/>
            <a:ext cx="8229300" cy="307800"/>
          </a:xfrm>
          <a:prstGeom prst="rect">
            <a:avLst/>
          </a:prstGeom>
          <a:noFill/>
          <a:ln>
            <a:noFill/>
          </a:ln>
        </p:spPr>
        <p:txBody>
          <a:bodyPr anchorCtr="0" anchor="ctr" bIns="0" lIns="0" spcFirstLastPara="1" rIns="0" wrap="square" tIns="0">
            <a:spAutoFit/>
          </a:bodyPr>
          <a:lstStyle/>
          <a:p>
            <a:pPr indent="0" lvl="0" marL="0" rtl="0" algn="ctr">
              <a:lnSpc>
                <a:spcPct val="100000"/>
              </a:lnSpc>
              <a:spcBef>
                <a:spcPts val="0"/>
              </a:spcBef>
              <a:spcAft>
                <a:spcPts val="0"/>
              </a:spcAft>
              <a:buSzPts val="1100"/>
              <a:buNone/>
            </a:pPr>
            <a:r>
              <a:rPr b="1" i="1" lang="es" sz="2000" u="sng"/>
              <a:t>Abstracción</a:t>
            </a:r>
            <a:endParaRPr b="1" i="1" sz="2000" u="sng"/>
          </a:p>
        </p:txBody>
      </p:sp>
      <p:sp>
        <p:nvSpPr>
          <p:cNvPr id="233" name="Google Shape;233;p51"/>
          <p:cNvSpPr txBox="1"/>
          <p:nvPr>
            <p:ph idx="1" type="subTitle"/>
          </p:nvPr>
        </p:nvSpPr>
        <p:spPr>
          <a:xfrm>
            <a:off x="457110" y="1203390"/>
            <a:ext cx="8229300" cy="3347700"/>
          </a:xfrm>
          <a:prstGeom prst="rect">
            <a:avLst/>
          </a:prstGeom>
          <a:noFill/>
          <a:ln>
            <a:noFill/>
          </a:ln>
        </p:spPr>
        <p:txBody>
          <a:bodyPr anchorCtr="0" anchor="ctr"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lang="es" sz="1500">
                <a:solidFill>
                  <a:srgbClr val="2A2F35"/>
                </a:solidFill>
                <a:highlight>
                  <a:srgbClr val="FFFFFF"/>
                </a:highlight>
              </a:rPr>
              <a:t>La abstracción es cuando </a:t>
            </a:r>
            <a:r>
              <a:rPr b="1" lang="es" sz="1500">
                <a:solidFill>
                  <a:srgbClr val="2A2F35"/>
                </a:solidFill>
                <a:highlight>
                  <a:srgbClr val="FFFFFF"/>
                </a:highlight>
              </a:rPr>
              <a:t>el usuario interactúa solo con los atributos y métodos seleccionados de un objeto</a:t>
            </a:r>
            <a:r>
              <a:rPr lang="es" sz="1500">
                <a:solidFill>
                  <a:srgbClr val="2A2F35"/>
                </a:solidFill>
                <a:highlight>
                  <a:srgbClr val="FFFFFF"/>
                </a:highlight>
              </a:rPr>
              <a:t>, utilizando herramientas simplificadas de alto nivel para acceder a un objeto complejo.</a:t>
            </a:r>
            <a:endParaRPr sz="1500">
              <a:solidFill>
                <a:srgbClr val="2A2F35"/>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s" sz="1500">
                <a:solidFill>
                  <a:srgbClr val="2A2F35"/>
                </a:solidFill>
                <a:highlight>
                  <a:srgbClr val="FFFFFF"/>
                </a:highlight>
              </a:rPr>
              <a:t>En la programación orientada a objetos, los programas suelen ser muy grandes y los objetos se comunican mucho entre sí. El concepto de abstracción </a:t>
            </a:r>
            <a:r>
              <a:rPr b="1" lang="es" sz="1500">
                <a:solidFill>
                  <a:srgbClr val="2A2F35"/>
                </a:solidFill>
                <a:highlight>
                  <a:srgbClr val="FFFFFF"/>
                </a:highlight>
              </a:rPr>
              <a:t>facilita el mantenimiento de un código de gran tamaño</a:t>
            </a:r>
            <a:r>
              <a:rPr lang="es" sz="1500">
                <a:solidFill>
                  <a:srgbClr val="2A2F35"/>
                </a:solidFill>
                <a:highlight>
                  <a:srgbClr val="FFFFFF"/>
                </a:highlight>
              </a:rPr>
              <a:t>, donde a lo largo del tiempo pueden surgir diferentes cambios.</a:t>
            </a:r>
            <a:endParaRPr sz="1500">
              <a:solidFill>
                <a:srgbClr val="2A2F35"/>
              </a:solidFill>
              <a:highlight>
                <a:srgbClr val="FFFFFF"/>
              </a:highlight>
            </a:endParaRPr>
          </a:p>
          <a:p>
            <a:pPr indent="0" lvl="0" marL="0" rtl="0" algn="l">
              <a:lnSpc>
                <a:spcPct val="115000"/>
              </a:lnSpc>
              <a:spcBef>
                <a:spcPts val="1800"/>
              </a:spcBef>
              <a:spcAft>
                <a:spcPts val="1800"/>
              </a:spcAft>
              <a:buSzPts val="1100"/>
              <a:buNone/>
            </a:pPr>
            <a:r>
              <a:rPr lang="es" sz="1500">
                <a:solidFill>
                  <a:srgbClr val="2A2F35"/>
                </a:solidFill>
                <a:highlight>
                  <a:srgbClr val="FFFFFF"/>
                </a:highlight>
              </a:rPr>
              <a:t>Así, la abstracción se basa en usar </a:t>
            </a:r>
            <a:r>
              <a:rPr b="1" lang="es" sz="1500">
                <a:solidFill>
                  <a:srgbClr val="2A2F35"/>
                </a:solidFill>
                <a:highlight>
                  <a:srgbClr val="FFFFFF"/>
                </a:highlight>
              </a:rPr>
              <a:t>cosas simples para representar la complejidad</a:t>
            </a:r>
            <a:r>
              <a:rPr lang="es" sz="1500">
                <a:solidFill>
                  <a:srgbClr val="2A2F35"/>
                </a:solidFill>
                <a:highlight>
                  <a:srgbClr val="FFFFFF"/>
                </a:highlight>
              </a:rPr>
              <a:t>. Los objetos y las clases representan código subyacente, ocultando los detalles complejos al usuario. Por consiguiente, supone una extensión de la encapsulación. Siguiendo con el ejemplo del coche, no es necesario que conozcas todos los detalles de cómo funciona el motor para poder conducirlo.</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0"/>
          <p:cNvSpPr txBox="1"/>
          <p:nvPr>
            <p:ph type="title"/>
          </p:nvPr>
        </p:nvSpPr>
        <p:spPr>
          <a:xfrm>
            <a:off x="309500" y="920525"/>
            <a:ext cx="8229300" cy="708900"/>
          </a:xfrm>
          <a:prstGeom prst="rect">
            <a:avLst/>
          </a:prstGeom>
        </p:spPr>
        <p:txBody>
          <a:bodyPr anchorCtr="0" anchor="ctr" bIns="0" lIns="0" spcFirstLastPara="1" rIns="0" wrap="square" tIns="0">
            <a:noAutofit/>
          </a:bodyPr>
          <a:lstStyle/>
          <a:p>
            <a:pPr indent="0" lvl="0" marL="0" rtl="0" algn="ctr">
              <a:lnSpc>
                <a:spcPct val="115000"/>
              </a:lnSpc>
              <a:spcBef>
                <a:spcPts val="0"/>
              </a:spcBef>
              <a:spcAft>
                <a:spcPts val="0"/>
              </a:spcAft>
              <a:buClr>
                <a:schemeClr val="dk1"/>
              </a:buClr>
              <a:buSzPts val="1100"/>
              <a:buFont typeface="Arial"/>
              <a:buNone/>
            </a:pPr>
            <a:r>
              <a:rPr b="1" i="1" lang="es" sz="3000" u="sng">
                <a:solidFill>
                  <a:srgbClr val="596172"/>
                </a:solidFill>
                <a:highlight>
                  <a:srgbClr val="FFFFFF"/>
                </a:highlight>
              </a:rPr>
              <a:t>Condicionales en Java</a:t>
            </a:r>
            <a:endParaRPr b="1" i="1" sz="3000" u="sng">
              <a:solidFill>
                <a:srgbClr val="596172"/>
              </a:solidFill>
              <a:highlight>
                <a:srgbClr val="FFFFFF"/>
              </a:highlight>
            </a:endParaRPr>
          </a:p>
          <a:p>
            <a:pPr indent="0" lvl="0" marL="0" rtl="0" algn="l">
              <a:spcBef>
                <a:spcPts val="1500"/>
              </a:spcBef>
              <a:spcAft>
                <a:spcPts val="0"/>
              </a:spcAft>
              <a:buNone/>
            </a:pPr>
            <a:r>
              <a:t/>
            </a:r>
            <a:endParaRPr/>
          </a:p>
        </p:txBody>
      </p:sp>
      <p:sp>
        <p:nvSpPr>
          <p:cNvPr id="166" name="Google Shape;166;p40"/>
          <p:cNvSpPr txBox="1"/>
          <p:nvPr>
            <p:ph idx="1" type="subTitle"/>
          </p:nvPr>
        </p:nvSpPr>
        <p:spPr>
          <a:xfrm>
            <a:off x="309510" y="1629415"/>
            <a:ext cx="8229300" cy="3045000"/>
          </a:xfrm>
          <a:prstGeom prst="rect">
            <a:avLst/>
          </a:prstGeom>
        </p:spPr>
        <p:txBody>
          <a:bodyPr anchorCtr="0" anchor="ctr" bIns="0" lIns="0" spcFirstLastPara="1" rIns="0" wrap="square" tIns="0">
            <a:spAutoFit/>
          </a:bodyPr>
          <a:lstStyle/>
          <a:p>
            <a:pPr indent="0" lvl="0" marL="0" rtl="0" algn="l">
              <a:lnSpc>
                <a:spcPct val="115000"/>
              </a:lnSpc>
              <a:spcBef>
                <a:spcPts val="1300"/>
              </a:spcBef>
              <a:spcAft>
                <a:spcPts val="0"/>
              </a:spcAft>
              <a:buClr>
                <a:schemeClr val="dk1"/>
              </a:buClr>
              <a:buSzPts val="1100"/>
              <a:buFont typeface="Arial"/>
              <a:buNone/>
            </a:pPr>
            <a:r>
              <a:rPr lang="es" sz="2000">
                <a:solidFill>
                  <a:srgbClr val="596172"/>
                </a:solidFill>
                <a:highlight>
                  <a:srgbClr val="FFFFFF"/>
                </a:highlight>
                <a:latin typeface="Roboto"/>
                <a:ea typeface="Roboto"/>
                <a:cs typeface="Roboto"/>
                <a:sym typeface="Roboto"/>
              </a:rPr>
              <a:t>Los condicionales en Java como en cualquier otro lenguaje de programación son una parte fundamental del desarrollo de software . Permiten ejecutar partes del programa de manera selectiva en función al resultado de evaluar determinadas expresiones booleanas.</a:t>
            </a:r>
            <a:endParaRPr sz="2000">
              <a:solidFill>
                <a:srgbClr val="596172"/>
              </a:solidFill>
              <a:highlight>
                <a:srgbClr val="FFFFFF"/>
              </a:highlight>
              <a:latin typeface="Roboto"/>
              <a:ea typeface="Roboto"/>
              <a:cs typeface="Roboto"/>
              <a:sym typeface="Roboto"/>
            </a:endParaRPr>
          </a:p>
          <a:p>
            <a:pPr indent="-355600" lvl="0" marL="876300" rtl="0" algn="l">
              <a:lnSpc>
                <a:spcPct val="115000"/>
              </a:lnSpc>
              <a:spcBef>
                <a:spcPts val="1900"/>
              </a:spcBef>
              <a:spcAft>
                <a:spcPts val="0"/>
              </a:spcAft>
              <a:buClr>
                <a:srgbClr val="596172"/>
              </a:buClr>
              <a:buSzPts val="2000"/>
              <a:buFont typeface="Roboto"/>
              <a:buChar char="●"/>
            </a:pPr>
            <a:r>
              <a:rPr b="1" i="1" lang="es" sz="2000">
                <a:solidFill>
                  <a:srgbClr val="596172"/>
                </a:solidFill>
                <a:highlight>
                  <a:srgbClr val="FFFFFF"/>
                </a:highlight>
                <a:latin typeface="Roboto"/>
                <a:ea typeface="Roboto"/>
                <a:cs typeface="Roboto"/>
                <a:sym typeface="Roboto"/>
              </a:rPr>
              <a:t>if -else if – else</a:t>
            </a:r>
            <a:endParaRPr b="1" i="1" sz="2000">
              <a:solidFill>
                <a:srgbClr val="596172"/>
              </a:solidFill>
              <a:highlight>
                <a:srgbClr val="FFFFFF"/>
              </a:highlight>
              <a:latin typeface="Roboto"/>
              <a:ea typeface="Roboto"/>
              <a:cs typeface="Roboto"/>
              <a:sym typeface="Roboto"/>
            </a:endParaRPr>
          </a:p>
          <a:p>
            <a:pPr indent="-355600" lvl="0" marL="876300" rtl="0" algn="l">
              <a:lnSpc>
                <a:spcPct val="115000"/>
              </a:lnSpc>
              <a:spcBef>
                <a:spcPts val="0"/>
              </a:spcBef>
              <a:spcAft>
                <a:spcPts val="0"/>
              </a:spcAft>
              <a:buClr>
                <a:srgbClr val="596172"/>
              </a:buClr>
              <a:buSzPts val="2000"/>
              <a:buFont typeface="Roboto"/>
              <a:buChar char="●"/>
            </a:pPr>
            <a:r>
              <a:rPr b="1" i="1" lang="es" sz="2000">
                <a:solidFill>
                  <a:srgbClr val="596172"/>
                </a:solidFill>
                <a:highlight>
                  <a:srgbClr val="FFFFFF"/>
                </a:highlight>
                <a:latin typeface="Roboto"/>
                <a:ea typeface="Roboto"/>
                <a:cs typeface="Roboto"/>
                <a:sym typeface="Roboto"/>
              </a:rPr>
              <a:t>switch</a:t>
            </a:r>
            <a:endParaRPr b="1" i="1" sz="2000">
              <a:solidFill>
                <a:srgbClr val="596172"/>
              </a:solidFill>
              <a:highlight>
                <a:srgbClr val="FFFFFF"/>
              </a:highlight>
              <a:latin typeface="Roboto"/>
              <a:ea typeface="Roboto"/>
              <a:cs typeface="Roboto"/>
              <a:sym typeface="Roboto"/>
            </a:endParaRPr>
          </a:p>
          <a:p>
            <a:pPr indent="0" lvl="0" marL="0" rtl="0" algn="l">
              <a:spcBef>
                <a:spcPts val="3600"/>
              </a:spcBef>
              <a:spcAft>
                <a:spcPts val="0"/>
              </a:spcAft>
              <a:buNone/>
            </a:pPr>
            <a:r>
              <a:t/>
            </a:r>
            <a:endParaRPr/>
          </a:p>
        </p:txBody>
      </p:sp>
      <p:pic>
        <p:nvPicPr>
          <p:cNvPr id="167" name="Google Shape;167;p40"/>
          <p:cNvPicPr preferRelativeResize="0"/>
          <p:nvPr/>
        </p:nvPicPr>
        <p:blipFill>
          <a:blip r:embed="rId3">
            <a:alphaModFix/>
          </a:blip>
          <a:stretch>
            <a:fillRect/>
          </a:stretch>
        </p:blipFill>
        <p:spPr>
          <a:xfrm>
            <a:off x="6188099" y="2948524"/>
            <a:ext cx="2757125" cy="208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41"/>
          <p:cNvSpPr txBox="1"/>
          <p:nvPr>
            <p:ph type="title"/>
          </p:nvPr>
        </p:nvSpPr>
        <p:spPr>
          <a:xfrm>
            <a:off x="457110" y="909175"/>
            <a:ext cx="8229300" cy="384900"/>
          </a:xfrm>
          <a:prstGeom prst="rect">
            <a:avLst/>
          </a:prstGeom>
        </p:spPr>
        <p:txBody>
          <a:bodyPr anchorCtr="0" anchor="ctr" bIns="0" lIns="0" spcFirstLastPara="1" rIns="0" wrap="square" tIns="0">
            <a:spAutoFit/>
          </a:bodyPr>
          <a:lstStyle/>
          <a:p>
            <a:pPr indent="0" lvl="0" marL="0" rtl="0" algn="ctr">
              <a:lnSpc>
                <a:spcPct val="115000"/>
              </a:lnSpc>
              <a:spcBef>
                <a:spcPts val="0"/>
              </a:spcBef>
              <a:spcAft>
                <a:spcPts val="1500"/>
              </a:spcAft>
              <a:buNone/>
            </a:pPr>
            <a:r>
              <a:rPr b="1" i="1" lang="es" sz="2500" u="sng">
                <a:solidFill>
                  <a:srgbClr val="596172"/>
                </a:solidFill>
                <a:highlight>
                  <a:srgbClr val="FFFFFF"/>
                </a:highlight>
              </a:rPr>
              <a:t>Ciclos o bucles en Java</a:t>
            </a:r>
            <a:endParaRPr i="1" sz="2200" u="sng"/>
          </a:p>
        </p:txBody>
      </p:sp>
      <p:sp>
        <p:nvSpPr>
          <p:cNvPr id="173" name="Google Shape;173;p41"/>
          <p:cNvSpPr txBox="1"/>
          <p:nvPr>
            <p:ph idx="1" type="subTitle"/>
          </p:nvPr>
        </p:nvSpPr>
        <p:spPr>
          <a:xfrm>
            <a:off x="457110" y="1634865"/>
            <a:ext cx="8229300" cy="2140200"/>
          </a:xfrm>
          <a:prstGeom prst="rect">
            <a:avLst/>
          </a:prstGeom>
        </p:spPr>
        <p:txBody>
          <a:bodyPr anchorCtr="0" anchor="ctr" bIns="0" lIns="0" spcFirstLastPara="1" rIns="0" wrap="square" tIns="0">
            <a:spAutoFit/>
          </a:bodyPr>
          <a:lstStyle/>
          <a:p>
            <a:pPr indent="0" lvl="0" marL="0" rtl="0" algn="l">
              <a:lnSpc>
                <a:spcPct val="115000"/>
              </a:lnSpc>
              <a:spcBef>
                <a:spcPts val="1300"/>
              </a:spcBef>
              <a:spcAft>
                <a:spcPts val="0"/>
              </a:spcAft>
              <a:buClr>
                <a:schemeClr val="dk1"/>
              </a:buClr>
              <a:buSzPts val="1100"/>
              <a:buFont typeface="Arial"/>
              <a:buNone/>
            </a:pPr>
            <a:r>
              <a:rPr lang="es" sz="2200">
                <a:solidFill>
                  <a:srgbClr val="596172"/>
                </a:solidFill>
                <a:highlight>
                  <a:srgbClr val="FFFFFF"/>
                </a:highlight>
                <a:latin typeface="Roboto"/>
                <a:ea typeface="Roboto"/>
                <a:cs typeface="Roboto"/>
                <a:sym typeface="Roboto"/>
              </a:rPr>
              <a:t>Un ciclo o bucle permite ejecutar un conjunto de instrucciones de manera repetida.  Los tipos de bucles en Java son :</a:t>
            </a:r>
            <a:endParaRPr sz="2200">
              <a:solidFill>
                <a:srgbClr val="596172"/>
              </a:solidFill>
              <a:highlight>
                <a:srgbClr val="FFFFFF"/>
              </a:highlight>
              <a:latin typeface="Roboto"/>
              <a:ea typeface="Roboto"/>
              <a:cs typeface="Roboto"/>
              <a:sym typeface="Roboto"/>
            </a:endParaRPr>
          </a:p>
          <a:p>
            <a:pPr indent="-368300" lvl="0" marL="876300" rtl="0" algn="l">
              <a:lnSpc>
                <a:spcPct val="115000"/>
              </a:lnSpc>
              <a:spcBef>
                <a:spcPts val="1900"/>
              </a:spcBef>
              <a:spcAft>
                <a:spcPts val="0"/>
              </a:spcAft>
              <a:buClr>
                <a:srgbClr val="596172"/>
              </a:buClr>
              <a:buSzPts val="2200"/>
              <a:buFont typeface="Roboto"/>
              <a:buChar char="●"/>
            </a:pPr>
            <a:r>
              <a:rPr lang="es" sz="2200">
                <a:solidFill>
                  <a:srgbClr val="596172"/>
                </a:solidFill>
                <a:highlight>
                  <a:srgbClr val="FFFFFF"/>
                </a:highlight>
                <a:latin typeface="Roboto"/>
                <a:ea typeface="Roboto"/>
                <a:cs typeface="Roboto"/>
                <a:sym typeface="Roboto"/>
              </a:rPr>
              <a:t>for</a:t>
            </a:r>
            <a:endParaRPr sz="2200">
              <a:solidFill>
                <a:srgbClr val="596172"/>
              </a:solidFill>
              <a:highlight>
                <a:srgbClr val="FFFFFF"/>
              </a:highlight>
              <a:latin typeface="Roboto"/>
              <a:ea typeface="Roboto"/>
              <a:cs typeface="Roboto"/>
              <a:sym typeface="Roboto"/>
            </a:endParaRPr>
          </a:p>
          <a:p>
            <a:pPr indent="-368300" lvl="0" marL="876300" rtl="0" algn="l">
              <a:lnSpc>
                <a:spcPct val="115000"/>
              </a:lnSpc>
              <a:spcBef>
                <a:spcPts val="0"/>
              </a:spcBef>
              <a:spcAft>
                <a:spcPts val="0"/>
              </a:spcAft>
              <a:buClr>
                <a:srgbClr val="596172"/>
              </a:buClr>
              <a:buSzPts val="2200"/>
              <a:buFont typeface="Roboto"/>
              <a:buChar char="●"/>
            </a:pPr>
            <a:r>
              <a:rPr lang="es" sz="2200">
                <a:solidFill>
                  <a:srgbClr val="596172"/>
                </a:solidFill>
                <a:highlight>
                  <a:srgbClr val="FFFFFF"/>
                </a:highlight>
                <a:latin typeface="Roboto"/>
                <a:ea typeface="Roboto"/>
                <a:cs typeface="Roboto"/>
                <a:sym typeface="Roboto"/>
              </a:rPr>
              <a:t>while</a:t>
            </a:r>
            <a:endParaRPr sz="2200">
              <a:solidFill>
                <a:srgbClr val="596172"/>
              </a:solidFill>
              <a:highlight>
                <a:srgbClr val="FFFFFF"/>
              </a:highlight>
              <a:latin typeface="Roboto"/>
              <a:ea typeface="Roboto"/>
              <a:cs typeface="Roboto"/>
              <a:sym typeface="Roboto"/>
            </a:endParaRPr>
          </a:p>
          <a:p>
            <a:pPr indent="-368300" lvl="0" marL="876300" rtl="0" algn="l">
              <a:lnSpc>
                <a:spcPct val="115000"/>
              </a:lnSpc>
              <a:spcBef>
                <a:spcPts val="0"/>
              </a:spcBef>
              <a:spcAft>
                <a:spcPts val="0"/>
              </a:spcAft>
              <a:buClr>
                <a:srgbClr val="596172"/>
              </a:buClr>
              <a:buSzPts val="2200"/>
              <a:buFont typeface="Roboto"/>
              <a:buChar char="●"/>
            </a:pPr>
            <a:r>
              <a:rPr lang="es" sz="2200">
                <a:solidFill>
                  <a:srgbClr val="596172"/>
                </a:solidFill>
                <a:highlight>
                  <a:srgbClr val="FFFFFF"/>
                </a:highlight>
                <a:latin typeface="Roboto"/>
                <a:ea typeface="Roboto"/>
                <a:cs typeface="Roboto"/>
                <a:sym typeface="Roboto"/>
              </a:rPr>
              <a:t>do</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2"/>
          <p:cNvSpPr txBox="1"/>
          <p:nvPr>
            <p:ph type="title"/>
          </p:nvPr>
        </p:nvSpPr>
        <p:spPr>
          <a:xfrm>
            <a:off x="457360" y="943225"/>
            <a:ext cx="8229300" cy="384900"/>
          </a:xfrm>
          <a:prstGeom prst="rect">
            <a:avLst/>
          </a:prstGeom>
        </p:spPr>
        <p:txBody>
          <a:bodyPr anchorCtr="0" anchor="ctr" bIns="0" lIns="0" spcFirstLastPara="1" rIns="0" wrap="square" tIns="0">
            <a:spAutoFit/>
          </a:bodyPr>
          <a:lstStyle/>
          <a:p>
            <a:pPr indent="0" lvl="0" marL="0" rtl="0" algn="ctr">
              <a:spcBef>
                <a:spcPts val="0"/>
              </a:spcBef>
              <a:spcAft>
                <a:spcPts val="0"/>
              </a:spcAft>
              <a:buNone/>
            </a:pPr>
            <a:r>
              <a:rPr b="1" i="1" lang="es" sz="2500" u="sng"/>
              <a:t>Clases y Objetos en Java</a:t>
            </a:r>
            <a:endParaRPr b="1" i="1" sz="2500" u="sng"/>
          </a:p>
        </p:txBody>
      </p:sp>
      <p:sp>
        <p:nvSpPr>
          <p:cNvPr id="179" name="Google Shape;179;p42"/>
          <p:cNvSpPr txBox="1"/>
          <p:nvPr>
            <p:ph idx="1" type="subTitle"/>
          </p:nvPr>
        </p:nvSpPr>
        <p:spPr>
          <a:xfrm>
            <a:off x="457360" y="1487240"/>
            <a:ext cx="8229300" cy="785100"/>
          </a:xfrm>
          <a:prstGeom prst="rect">
            <a:avLst/>
          </a:prstGeom>
        </p:spPr>
        <p:txBody>
          <a:bodyPr anchorCtr="0" anchor="ctr" bIns="0" lIns="0" spcFirstLastPara="1" rIns="0" wrap="square" tIns="0">
            <a:spAutoFit/>
          </a:bodyPr>
          <a:lstStyle/>
          <a:p>
            <a:pPr indent="0" lvl="0" marL="0" rtl="0" algn="l">
              <a:spcBef>
                <a:spcPts val="0"/>
              </a:spcBef>
              <a:spcAft>
                <a:spcPts val="0"/>
              </a:spcAft>
              <a:buNone/>
            </a:pPr>
            <a:r>
              <a:rPr lang="es" sz="1700">
                <a:solidFill>
                  <a:srgbClr val="5A5A5A"/>
                </a:solidFill>
                <a:highlight>
                  <a:srgbClr val="FFFFFF"/>
                </a:highlight>
              </a:rPr>
              <a:t>Una clase en Java se puede entender como un prototipo que define las variables y los métodos comunes a un cierto tipo de instancias, una clase define todo lo que caracteriza y pueden hacer una o varias instancias.</a:t>
            </a:r>
            <a:endParaRPr sz="1600"/>
          </a:p>
        </p:txBody>
      </p:sp>
      <p:pic>
        <p:nvPicPr>
          <p:cNvPr id="180" name="Google Shape;180;p42"/>
          <p:cNvPicPr preferRelativeResize="0"/>
          <p:nvPr/>
        </p:nvPicPr>
        <p:blipFill>
          <a:blip r:embed="rId3">
            <a:alphaModFix/>
          </a:blip>
          <a:stretch>
            <a:fillRect/>
          </a:stretch>
        </p:blipFill>
        <p:spPr>
          <a:xfrm>
            <a:off x="2557788" y="2286915"/>
            <a:ext cx="4028424" cy="26587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43"/>
          <p:cNvSpPr txBox="1"/>
          <p:nvPr>
            <p:ph idx="1" type="subTitle"/>
          </p:nvPr>
        </p:nvSpPr>
        <p:spPr>
          <a:xfrm>
            <a:off x="457110" y="1203390"/>
            <a:ext cx="8229300" cy="3402900"/>
          </a:xfrm>
          <a:prstGeom prst="rect">
            <a:avLst/>
          </a:prstGeom>
        </p:spPr>
        <p:txBody>
          <a:bodyPr anchorCtr="0" anchor="ctr" bIns="0" lIns="0" spcFirstLastPara="1" rIns="0" wrap="square" tIns="0">
            <a:spAutoFit/>
          </a:bodyPr>
          <a:lstStyle/>
          <a:p>
            <a:pPr indent="0" lvl="0" marL="0" rtl="0" algn="l">
              <a:spcBef>
                <a:spcPts val="0"/>
              </a:spcBef>
              <a:spcAft>
                <a:spcPts val="0"/>
              </a:spcAft>
              <a:buNone/>
            </a:pPr>
            <a:r>
              <a:rPr lang="es" sz="1800">
                <a:solidFill>
                  <a:srgbClr val="5A5A5A"/>
                </a:solidFill>
                <a:highlight>
                  <a:srgbClr val="FFFFFF"/>
                </a:highlight>
              </a:rPr>
              <a:t>En Java, un objeto es básicamente una instancia de una clase (las instancias de las que hablábamos hace un momento).</a:t>
            </a:r>
            <a:endParaRPr sz="1800">
              <a:solidFill>
                <a:srgbClr val="5A5A5A"/>
              </a:solidFill>
              <a:highlight>
                <a:srgbClr val="FFFFFF"/>
              </a:highlight>
            </a:endParaRPr>
          </a:p>
          <a:p>
            <a:pPr indent="0" lvl="0" marL="0" rtl="0" algn="l">
              <a:spcBef>
                <a:spcPts val="0"/>
              </a:spcBef>
              <a:spcAft>
                <a:spcPts val="0"/>
              </a:spcAft>
              <a:buNone/>
            </a:pPr>
            <a:r>
              <a:t/>
            </a:r>
            <a:endParaRPr sz="1800">
              <a:solidFill>
                <a:srgbClr val="5A5A5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s" sz="1750">
                <a:solidFill>
                  <a:schemeClr val="dk1"/>
                </a:solidFill>
                <a:latin typeface="Roboto"/>
                <a:ea typeface="Roboto"/>
                <a:cs typeface="Roboto"/>
                <a:sym typeface="Roboto"/>
              </a:rPr>
              <a:t>A partir de una clase podemos crear cualquier número de objetos de esa clase</a:t>
            </a:r>
            <a:r>
              <a:rPr lang="es" sz="1750">
                <a:solidFill>
                  <a:schemeClr val="dk1"/>
                </a:solidFill>
                <a:latin typeface="Roboto"/>
                <a:ea typeface="Roboto"/>
                <a:cs typeface="Roboto"/>
                <a:sym typeface="Roboto"/>
              </a:rPr>
              <a:t>. Por ejemplo, a partir de la clase "Coche" podemos crear un coche rojo que es de la marca Ford y modelo Fiesta, otro verde que es de la marca Seat y modelo Ibiza.</a:t>
            </a:r>
            <a:endParaRPr sz="1750">
              <a:solidFill>
                <a:schemeClr val="dk1"/>
              </a:solidFill>
              <a:latin typeface="Roboto"/>
              <a:ea typeface="Roboto"/>
              <a:cs typeface="Roboto"/>
              <a:sym typeface="Roboto"/>
            </a:endParaRPr>
          </a:p>
          <a:p>
            <a:pPr indent="0" lvl="0" marL="0" rtl="0" algn="l">
              <a:lnSpc>
                <a:spcPct val="115000"/>
              </a:lnSpc>
              <a:spcBef>
                <a:spcPts val="1700"/>
              </a:spcBef>
              <a:spcAft>
                <a:spcPts val="0"/>
              </a:spcAft>
              <a:buClr>
                <a:schemeClr val="dk1"/>
              </a:buClr>
              <a:buSzPts val="1100"/>
              <a:buFont typeface="Arial"/>
              <a:buNone/>
            </a:pPr>
            <a:r>
              <a:rPr lang="es" sz="1750">
                <a:solidFill>
                  <a:schemeClr val="dk1"/>
                </a:solidFill>
                <a:latin typeface="Roboto"/>
                <a:ea typeface="Roboto"/>
                <a:cs typeface="Roboto"/>
                <a:sym typeface="Roboto"/>
              </a:rPr>
              <a:t>Por tanto, los objetos son ejemplares de una clase, o elementos concretos creados a partir de una clase. Puedes entender a la clase como el molde y a los objetos como concreciones creadas a partir del molde de clase.</a:t>
            </a:r>
            <a:endParaRPr sz="1750">
              <a:solidFill>
                <a:schemeClr val="dk1"/>
              </a:solidFill>
              <a:latin typeface="Roboto"/>
              <a:ea typeface="Roboto"/>
              <a:cs typeface="Roboto"/>
              <a:sym typeface="Roboto"/>
            </a:endParaRPr>
          </a:p>
          <a:p>
            <a:pPr indent="0" lvl="0" marL="0" rtl="0" algn="l">
              <a:spcBef>
                <a:spcPts val="1700"/>
              </a:spcBef>
              <a:spcAft>
                <a:spcPts val="0"/>
              </a:spcAft>
              <a:buNone/>
            </a:pPr>
            <a:r>
              <a:t/>
            </a:r>
            <a:endParaRPr sz="1800">
              <a:solidFill>
                <a:srgbClr val="5A5A5A"/>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44"/>
          <p:cNvPicPr preferRelativeResize="0"/>
          <p:nvPr/>
        </p:nvPicPr>
        <p:blipFill>
          <a:blip r:embed="rId3">
            <a:alphaModFix/>
          </a:blip>
          <a:stretch>
            <a:fillRect/>
          </a:stretch>
        </p:blipFill>
        <p:spPr>
          <a:xfrm>
            <a:off x="1153813" y="1151000"/>
            <a:ext cx="6836376" cy="374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5"/>
          <p:cNvSpPr/>
          <p:nvPr/>
        </p:nvSpPr>
        <p:spPr>
          <a:xfrm>
            <a:off x="285750" y="1620590"/>
            <a:ext cx="9141300" cy="1134600"/>
          </a:xfrm>
          <a:prstGeom prst="rect">
            <a:avLst/>
          </a:prstGeom>
          <a:noFill/>
          <a:ln>
            <a:noFill/>
          </a:ln>
        </p:spPr>
        <p:txBody>
          <a:bodyPr anchorCtr="0" anchor="ctr" bIns="33750" lIns="67500" spcFirstLastPara="1" rIns="67500" wrap="square" tIns="33750">
            <a:noAutofit/>
          </a:bodyPr>
          <a:lstStyle/>
          <a:p>
            <a:pPr indent="0" lvl="0" marL="0" marR="0" rtl="0" algn="ctr">
              <a:lnSpc>
                <a:spcPct val="90000"/>
              </a:lnSpc>
              <a:spcBef>
                <a:spcPts val="0"/>
              </a:spcBef>
              <a:spcAft>
                <a:spcPts val="0"/>
              </a:spcAft>
              <a:buClr>
                <a:srgbClr val="000000"/>
              </a:buClr>
              <a:buSzPts val="4500"/>
              <a:buFont typeface="Arial"/>
              <a:buNone/>
            </a:pPr>
            <a:r>
              <a:rPr b="1" lang="es" sz="3200"/>
              <a:t>Pilares de la Programación Orientada a Objetos</a:t>
            </a:r>
            <a:endParaRPr b="0" i="0" sz="32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4500"/>
              <a:buFont typeface="Arial"/>
              <a:buNone/>
            </a:pPr>
            <a:r>
              <a:t/>
            </a:r>
            <a:endParaRPr b="0" i="0" sz="5200" u="none" cap="none" strike="noStrike">
              <a:solidFill>
                <a:srgbClr val="000000"/>
              </a:solidFill>
              <a:latin typeface="Arial"/>
              <a:ea typeface="Arial"/>
              <a:cs typeface="Arial"/>
              <a:sym typeface="Arial"/>
            </a:endParaRPr>
          </a:p>
        </p:txBody>
      </p:sp>
      <p:sp>
        <p:nvSpPr>
          <p:cNvPr id="196" name="Google Shape;196;p45"/>
          <p:cNvSpPr/>
          <p:nvPr/>
        </p:nvSpPr>
        <p:spPr>
          <a:xfrm>
            <a:off x="5496930" y="3492720"/>
            <a:ext cx="3237000" cy="474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7" name="Google Shape;197;p45"/>
          <p:cNvPicPr preferRelativeResize="0"/>
          <p:nvPr/>
        </p:nvPicPr>
        <p:blipFill rotWithShape="1">
          <a:blip r:embed="rId3">
            <a:alphaModFix/>
          </a:blip>
          <a:srcRect b="0" l="0" r="0" t="0"/>
          <a:stretch/>
        </p:blipFill>
        <p:spPr>
          <a:xfrm>
            <a:off x="3057350" y="2755200"/>
            <a:ext cx="3026600" cy="2269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6"/>
          <p:cNvSpPr txBox="1"/>
          <p:nvPr>
            <p:ph type="title"/>
          </p:nvPr>
        </p:nvSpPr>
        <p:spPr>
          <a:xfrm>
            <a:off x="499235" y="902175"/>
            <a:ext cx="8229300" cy="307800"/>
          </a:xfrm>
          <a:prstGeom prst="rect">
            <a:avLst/>
          </a:prstGeom>
          <a:noFill/>
          <a:ln>
            <a:noFill/>
          </a:ln>
        </p:spPr>
        <p:txBody>
          <a:bodyPr anchorCtr="0" anchor="ctr" bIns="0" lIns="0" spcFirstLastPara="1" rIns="0" wrap="square" tIns="0">
            <a:spAutoFit/>
          </a:bodyPr>
          <a:lstStyle/>
          <a:p>
            <a:pPr indent="0" lvl="0" marL="0" rtl="0" algn="ctr">
              <a:lnSpc>
                <a:spcPct val="115000"/>
              </a:lnSpc>
              <a:spcBef>
                <a:spcPts val="0"/>
              </a:spcBef>
              <a:spcAft>
                <a:spcPts val="0"/>
              </a:spcAft>
              <a:buClr>
                <a:schemeClr val="dk1"/>
              </a:buClr>
              <a:buSzPts val="1100"/>
              <a:buFont typeface="Arial"/>
              <a:buNone/>
            </a:pPr>
            <a:r>
              <a:rPr b="1" i="1" lang="es" sz="2000" u="sng">
                <a:solidFill>
                  <a:srgbClr val="2A2F35"/>
                </a:solidFill>
                <a:highlight>
                  <a:schemeClr val="lt1"/>
                </a:highlight>
              </a:rPr>
              <a:t>Herencia</a:t>
            </a:r>
            <a:endParaRPr b="1" i="1" sz="2500" u="sng"/>
          </a:p>
        </p:txBody>
      </p:sp>
      <p:sp>
        <p:nvSpPr>
          <p:cNvPr id="203" name="Google Shape;203;p46"/>
          <p:cNvSpPr txBox="1"/>
          <p:nvPr>
            <p:ph idx="1" type="subTitle"/>
          </p:nvPr>
        </p:nvSpPr>
        <p:spPr>
          <a:xfrm>
            <a:off x="696975" y="1484900"/>
            <a:ext cx="7479300" cy="2924700"/>
          </a:xfrm>
          <a:prstGeom prst="rect">
            <a:avLst/>
          </a:prstGeom>
          <a:noFill/>
          <a:ln>
            <a:noFill/>
          </a:ln>
        </p:spPr>
        <p:txBody>
          <a:bodyPr anchorCtr="0" anchor="ctr" bIns="0" lIns="0" spcFirstLastPara="1" rIns="0" wrap="square" tIns="0">
            <a:spAutoFit/>
          </a:bodyPr>
          <a:lstStyle/>
          <a:p>
            <a:pPr indent="0" lvl="0" marL="0" rtl="0" algn="l">
              <a:lnSpc>
                <a:spcPct val="115000"/>
              </a:lnSpc>
              <a:spcBef>
                <a:spcPts val="1800"/>
              </a:spcBef>
              <a:spcAft>
                <a:spcPts val="0"/>
              </a:spcAft>
              <a:buClr>
                <a:schemeClr val="dk1"/>
              </a:buClr>
              <a:buSzPts val="1100"/>
              <a:buFont typeface="Arial"/>
              <a:buNone/>
            </a:pPr>
            <a:r>
              <a:rPr lang="es">
                <a:solidFill>
                  <a:srgbClr val="2A2F35"/>
                </a:solidFill>
                <a:highlight>
                  <a:srgbClr val="FFFFFF"/>
                </a:highlight>
              </a:rPr>
              <a:t>La herencia define </a:t>
            </a:r>
            <a:r>
              <a:rPr b="1" lang="es">
                <a:solidFill>
                  <a:srgbClr val="2A2F35"/>
                </a:solidFill>
                <a:highlight>
                  <a:srgbClr val="FFFFFF"/>
                </a:highlight>
              </a:rPr>
              <a:t>relaciones jerárquicas entre clases</a:t>
            </a:r>
            <a:r>
              <a:rPr lang="es">
                <a:solidFill>
                  <a:srgbClr val="2A2F35"/>
                </a:solidFill>
                <a:highlight>
                  <a:srgbClr val="FFFFFF"/>
                </a:highlight>
              </a:rPr>
              <a:t>, de forma que atributos y métodos comunes puedan ser reutilizados. Las clases principales extienden atributos y comportamientos a las clases secundarias. A través de la definición en una clase de los atributos y comportamientos básicos, se pueden crear clases secundarias, ampliando así la funcionalidad de la clase principal y agregando atributos y comportamientos adicionales.</a:t>
            </a:r>
            <a:endParaRPr>
              <a:solidFill>
                <a:srgbClr val="2A2F35"/>
              </a:solidFill>
              <a:highlight>
                <a:srgbClr val="FFFFFF"/>
              </a:highlight>
            </a:endParaRPr>
          </a:p>
          <a:p>
            <a:pPr indent="0" lvl="0" marL="0" rtl="0" algn="l">
              <a:lnSpc>
                <a:spcPct val="115000"/>
              </a:lnSpc>
              <a:spcBef>
                <a:spcPts val="1800"/>
              </a:spcBef>
              <a:spcAft>
                <a:spcPts val="1800"/>
              </a:spcAft>
              <a:buSzPts val="1100"/>
              <a:buNone/>
            </a:pPr>
            <a:r>
              <a:rPr lang="es">
                <a:solidFill>
                  <a:srgbClr val="2A2F35"/>
                </a:solidFill>
                <a:highlight>
                  <a:srgbClr val="FFFFFF"/>
                </a:highlight>
              </a:rPr>
              <a:t>Volviendo al ejemplo de los animales, se puede usar una sola clase de animal y agregar un atributo de tipo de animal que especifique el tipo de animal. Los diferentes tipos de animales necesitarán diferentes métodos, por ejemplo, las aves deben poder poner huevos y los peces, nadan. Incluso cuando los animales tienen un método en común, como moverse, la implementación necesitaría muchas declaraciones «si» para garantizar el comportamiento de movimiento correcto. Por ejemplo, las ranas saltan, mientras que las serpientes se deslizan.</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7"/>
          <p:cNvSpPr txBox="1"/>
          <p:nvPr>
            <p:ph type="title"/>
          </p:nvPr>
        </p:nvSpPr>
        <p:spPr>
          <a:xfrm>
            <a:off x="457360" y="1034075"/>
            <a:ext cx="8229300" cy="307800"/>
          </a:xfrm>
          <a:prstGeom prst="rect">
            <a:avLst/>
          </a:prstGeom>
          <a:noFill/>
          <a:ln>
            <a:noFill/>
          </a:ln>
        </p:spPr>
        <p:txBody>
          <a:bodyPr anchorCtr="0" anchor="ctr" bIns="0" lIns="0" spcFirstLastPara="1" rIns="0" wrap="square" tIns="0">
            <a:spAutoFit/>
          </a:bodyPr>
          <a:lstStyle/>
          <a:p>
            <a:pPr indent="0" lvl="0" marL="0" rtl="0" algn="ctr">
              <a:lnSpc>
                <a:spcPct val="100000"/>
              </a:lnSpc>
              <a:spcBef>
                <a:spcPts val="0"/>
              </a:spcBef>
              <a:spcAft>
                <a:spcPts val="0"/>
              </a:spcAft>
              <a:buSzPts val="1100"/>
              <a:buNone/>
            </a:pPr>
            <a:r>
              <a:rPr b="1" i="1" lang="es" sz="2000" u="sng"/>
              <a:t>Polimorfismo</a:t>
            </a:r>
            <a:endParaRPr b="1" i="1" sz="2000" u="sng"/>
          </a:p>
        </p:txBody>
      </p:sp>
      <p:sp>
        <p:nvSpPr>
          <p:cNvPr id="209" name="Google Shape;209;p47"/>
          <p:cNvSpPr txBox="1"/>
          <p:nvPr>
            <p:ph idx="1" type="subTitle"/>
          </p:nvPr>
        </p:nvSpPr>
        <p:spPr>
          <a:xfrm>
            <a:off x="457360" y="1532665"/>
            <a:ext cx="8229300" cy="2586000"/>
          </a:xfrm>
          <a:prstGeom prst="rect">
            <a:avLst/>
          </a:prstGeom>
          <a:noFill/>
          <a:ln>
            <a:noFill/>
          </a:ln>
        </p:spPr>
        <p:txBody>
          <a:bodyPr anchorCtr="0" anchor="ctr"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lang="es" sz="1500">
                <a:solidFill>
                  <a:srgbClr val="2A2F35"/>
                </a:solidFill>
                <a:highlight>
                  <a:srgbClr val="FFFFFF"/>
                </a:highlight>
              </a:rPr>
              <a:t>El polimorfismo consiste en</a:t>
            </a:r>
            <a:r>
              <a:rPr b="1" lang="es" sz="1500">
                <a:solidFill>
                  <a:srgbClr val="2A2F35"/>
                </a:solidFill>
                <a:highlight>
                  <a:srgbClr val="FFFFFF"/>
                </a:highlight>
              </a:rPr>
              <a:t> diseñar objetos para compartir comportamientos</a:t>
            </a:r>
            <a:r>
              <a:rPr lang="es" sz="1500">
                <a:solidFill>
                  <a:srgbClr val="2A2F35"/>
                </a:solidFill>
                <a:highlight>
                  <a:srgbClr val="FFFFFF"/>
                </a:highlight>
              </a:rPr>
              <a:t>, lo que nos permite procesar objetos de diferentes maneras. Es la capacidad de presentar la misma interfaz para diferentes formas subyacentes o tipos de datos. Al utilizar la herencia, los objetos pueden anular los comportamientos principales compartidos, con comportamientos secundarios específicos. El polimorfismo permite que el mismo método ejecute diferentes comportamientos de dos formas: anulación de método y sobrecarga de método.</a:t>
            </a:r>
            <a:endParaRPr sz="1500">
              <a:solidFill>
                <a:srgbClr val="2A2F35"/>
              </a:solidFill>
              <a:highlight>
                <a:srgbClr val="FFFFFF"/>
              </a:highlight>
            </a:endParaRPr>
          </a:p>
          <a:p>
            <a:pPr indent="0" lvl="0" marL="0" rtl="0" algn="l">
              <a:lnSpc>
                <a:spcPct val="115000"/>
              </a:lnSpc>
              <a:spcBef>
                <a:spcPts val="1800"/>
              </a:spcBef>
              <a:spcAft>
                <a:spcPts val="1800"/>
              </a:spcAft>
              <a:buSzPts val="1100"/>
              <a:buNone/>
            </a:pPr>
            <a:r>
              <a:rPr lang="es" sz="1500">
                <a:solidFill>
                  <a:srgbClr val="2A2F35"/>
                </a:solidFill>
                <a:highlight>
                  <a:srgbClr val="FFFFFF"/>
                </a:highlight>
              </a:rPr>
              <a:t>Alrededor de estos principios de la programación orientada a objetos se construyen muchas cosas. Por ejemplo, los Principios SOLID, o los Patrones de diseño, que son recetas que se aplican a problemas recurrentes que se han encontrado y se repiten en varios proyectos.</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