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 id="2147483764" r:id="rId5"/>
    <p:sldMasterId id="2147483770" r:id="rId6"/>
  </p:sldMasterIdLst>
  <p:notesMasterIdLst>
    <p:notesMasterId r:id="rId39"/>
  </p:notesMasterIdLst>
  <p:handoutMasterIdLst>
    <p:handoutMasterId r:id="rId40"/>
  </p:handoutMasterIdLst>
  <p:sldIdLst>
    <p:sldId id="337" r:id="rId7"/>
    <p:sldId id="388" r:id="rId8"/>
    <p:sldId id="362" r:id="rId9"/>
    <p:sldId id="378" r:id="rId10"/>
    <p:sldId id="381" r:id="rId11"/>
    <p:sldId id="364" r:id="rId12"/>
    <p:sldId id="377" r:id="rId13"/>
    <p:sldId id="392" r:id="rId14"/>
    <p:sldId id="366" r:id="rId15"/>
    <p:sldId id="365" r:id="rId16"/>
    <p:sldId id="390" r:id="rId17"/>
    <p:sldId id="367" r:id="rId18"/>
    <p:sldId id="372" r:id="rId19"/>
    <p:sldId id="371" r:id="rId20"/>
    <p:sldId id="383" r:id="rId21"/>
    <p:sldId id="374" r:id="rId22"/>
    <p:sldId id="375" r:id="rId23"/>
    <p:sldId id="384" r:id="rId24"/>
    <p:sldId id="376" r:id="rId25"/>
    <p:sldId id="380" r:id="rId26"/>
    <p:sldId id="368" r:id="rId27"/>
    <p:sldId id="393" r:id="rId28"/>
    <p:sldId id="373" r:id="rId29"/>
    <p:sldId id="394" r:id="rId30"/>
    <p:sldId id="395" r:id="rId31"/>
    <p:sldId id="391" r:id="rId32"/>
    <p:sldId id="370" r:id="rId33"/>
    <p:sldId id="385" r:id="rId34"/>
    <p:sldId id="386" r:id="rId35"/>
    <p:sldId id="387" r:id="rId36"/>
    <p:sldId id="389" r:id="rId37"/>
    <p:sldId id="396" r:id="rId38"/>
  </p:sldIdLst>
  <p:sldSz cx="12192000" cy="6858000"/>
  <p:notesSz cx="6858000" cy="9144000"/>
  <p:custDataLst>
    <p:tags r:id="rId41"/>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p15:clr>
            <a:srgbClr val="A4A3A4"/>
          </p15:clr>
        </p15:guide>
        <p15:guide id="8"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ZKA, M. (MARCIN)" initials="MM(" lastIdx="2" clrIdx="6">
    <p:extLst>
      <p:ext uri="{19B8F6BF-5375-455C-9EA6-DF929625EA0E}">
        <p15:presenceInfo xmlns:p15="http://schemas.microsoft.com/office/powerpoint/2012/main" userId="S::MARCIN.MICZKA@ing.com::4ab0a401-11b3-47d3-bbe0-ed1d230a014c" providerId="AD"/>
      </p:ext>
    </p:extLst>
  </p:cmAuthor>
  <p:cmAuthor id="1" name="Bouwman, R. (Remke)" initials="RB" lastIdx="68" clrIdx="0"/>
  <p:cmAuthor id="2" name="CAV2" initials="C" lastIdx="5" clrIdx="1"/>
  <p:cmAuthor id="3" name="Bartosz, Z. (Zuzanna)" initials="BZ(" lastIdx="2" clrIdx="2">
    <p:extLst>
      <p:ext uri="{19B8F6BF-5375-455C-9EA6-DF929625EA0E}">
        <p15:presenceInfo xmlns:p15="http://schemas.microsoft.com/office/powerpoint/2012/main" userId="S-1-5-21-631068067-1468795310-178543940-14185" providerId="AD"/>
      </p:ext>
    </p:extLst>
  </p:cmAuthor>
  <p:cmAuthor id="4" name="WYPCHŁO, K. (KONRAD)" initials="WK(" lastIdx="10" clrIdx="3">
    <p:extLst>
      <p:ext uri="{19B8F6BF-5375-455C-9EA6-DF929625EA0E}">
        <p15:presenceInfo xmlns:p15="http://schemas.microsoft.com/office/powerpoint/2012/main" userId="S-1-5-21-631068067-1468795310-178543940-3807529" providerId="AD"/>
      </p:ext>
    </p:extLst>
  </p:cmAuthor>
  <p:cmAuthor id="5" name="Ameenuddin, S.N.A. (Syed)" initials="AS(" lastIdx="4" clrIdx="4">
    <p:extLst>
      <p:ext uri="{19B8F6BF-5375-455C-9EA6-DF929625EA0E}">
        <p15:presenceInfo xmlns:p15="http://schemas.microsoft.com/office/powerpoint/2012/main" userId="S-1-5-21-631068067-1468795310-178543940-1266055" providerId="AD"/>
      </p:ext>
    </p:extLst>
  </p:cmAuthor>
  <p:cmAuthor id="6" name="Swiatowski, L.T. (Lukasz)" initials="SL(" lastIdx="1" clrIdx="5">
    <p:extLst>
      <p:ext uri="{19B8F6BF-5375-455C-9EA6-DF929625EA0E}">
        <p15:presenceInfo xmlns:p15="http://schemas.microsoft.com/office/powerpoint/2012/main" userId="S-1-5-21-631068067-1468795310-178543940-1718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3C6"/>
    <a:srgbClr val="A0CAE9"/>
    <a:srgbClr val="C90068"/>
    <a:srgbClr val="FF6200"/>
    <a:srgbClr val="767676"/>
    <a:srgbClr val="F0F0F0"/>
    <a:srgbClr val="E9E9E9"/>
    <a:srgbClr val="262626"/>
    <a:srgbClr val="D0D93C"/>
    <a:srgbClr val="AB006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Styl jasny 3 — Ak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0760" autoAdjust="0"/>
  </p:normalViewPr>
  <p:slideViewPr>
    <p:cSldViewPr snapToGrid="0" showGuides="1">
      <p:cViewPr varScale="1">
        <p:scale>
          <a:sx n="117" d="100"/>
          <a:sy n="117" d="100"/>
        </p:scale>
        <p:origin x="618" y="102"/>
      </p:cViewPr>
      <p:guideLst>
        <p:guide orient="horz" pos="2160"/>
        <p:guide pos="3840"/>
      </p:guideLst>
    </p:cSldViewPr>
  </p:slideViewPr>
  <p:outlineViewPr>
    <p:cViewPr>
      <p:scale>
        <a:sx n="33" d="100"/>
        <a:sy n="33" d="100"/>
      </p:scale>
      <p:origin x="0" y="-42581"/>
    </p:cViewPr>
  </p:outlineViewPr>
  <p:notesTextViewPr>
    <p:cViewPr>
      <p:scale>
        <a:sx n="125" d="100"/>
        <a:sy n="125" d="100"/>
      </p:scale>
      <p:origin x="0" y="0"/>
    </p:cViewPr>
  </p:notesTextViewPr>
  <p:sorterViewPr>
    <p:cViewPr>
      <p:scale>
        <a:sx n="75" d="100"/>
        <a:sy n="75" d="100"/>
      </p:scale>
      <p:origin x="0" y="0"/>
    </p:cViewPr>
  </p:sorterViewPr>
  <p:notesViewPr>
    <p:cSldViewPr snapToGrid="0" showGuides="1">
      <p:cViewPr varScale="1">
        <p:scale>
          <a:sx n="74" d="100"/>
          <a:sy n="74" d="100"/>
        </p:scale>
        <p:origin x="12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20/07/2020</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20/07/2020</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685800" y="681038"/>
            <a:ext cx="5486400" cy="30861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816960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10</a:t>
            </a:fld>
            <a:endParaRPr lang="en-GB" dirty="0"/>
          </a:p>
        </p:txBody>
      </p:sp>
    </p:spTree>
    <p:extLst>
      <p:ext uri="{BB962C8B-B14F-4D97-AF65-F5344CB8AC3E}">
        <p14:creationId xmlns:p14="http://schemas.microsoft.com/office/powerpoint/2010/main" val="9054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11</a:t>
            </a:fld>
            <a:endParaRPr lang="en-GB" dirty="0"/>
          </a:p>
        </p:txBody>
      </p:sp>
    </p:spTree>
    <p:extLst>
      <p:ext uri="{BB962C8B-B14F-4D97-AF65-F5344CB8AC3E}">
        <p14:creationId xmlns:p14="http://schemas.microsoft.com/office/powerpoint/2010/main" val="288261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12</a:t>
            </a:fld>
            <a:endParaRPr lang="en-GB" dirty="0"/>
          </a:p>
        </p:txBody>
      </p:sp>
    </p:spTree>
    <p:extLst>
      <p:ext uri="{BB962C8B-B14F-4D97-AF65-F5344CB8AC3E}">
        <p14:creationId xmlns:p14="http://schemas.microsoft.com/office/powerpoint/2010/main" val="4293250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13</a:t>
            </a:fld>
            <a:endParaRPr lang="en-GB" dirty="0"/>
          </a:p>
        </p:txBody>
      </p:sp>
    </p:spTree>
    <p:extLst>
      <p:ext uri="{BB962C8B-B14F-4D97-AF65-F5344CB8AC3E}">
        <p14:creationId xmlns:p14="http://schemas.microsoft.com/office/powerpoint/2010/main" val="56468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14</a:t>
            </a:fld>
            <a:endParaRPr lang="en-GB" dirty="0"/>
          </a:p>
        </p:txBody>
      </p:sp>
    </p:spTree>
    <p:extLst>
      <p:ext uri="{BB962C8B-B14F-4D97-AF65-F5344CB8AC3E}">
        <p14:creationId xmlns:p14="http://schemas.microsoft.com/office/powerpoint/2010/main" val="157926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15</a:t>
            </a:fld>
            <a:endParaRPr lang="en-GB" dirty="0"/>
          </a:p>
        </p:txBody>
      </p:sp>
    </p:spTree>
    <p:extLst>
      <p:ext uri="{BB962C8B-B14F-4D97-AF65-F5344CB8AC3E}">
        <p14:creationId xmlns:p14="http://schemas.microsoft.com/office/powerpoint/2010/main" val="2033573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16</a:t>
            </a:fld>
            <a:endParaRPr lang="en-GB" dirty="0"/>
          </a:p>
        </p:txBody>
      </p:sp>
    </p:spTree>
    <p:extLst>
      <p:ext uri="{BB962C8B-B14F-4D97-AF65-F5344CB8AC3E}">
        <p14:creationId xmlns:p14="http://schemas.microsoft.com/office/powerpoint/2010/main" val="1892356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17</a:t>
            </a:fld>
            <a:endParaRPr lang="en-GB" dirty="0"/>
          </a:p>
        </p:txBody>
      </p:sp>
    </p:spTree>
    <p:extLst>
      <p:ext uri="{BB962C8B-B14F-4D97-AF65-F5344CB8AC3E}">
        <p14:creationId xmlns:p14="http://schemas.microsoft.com/office/powerpoint/2010/main" val="1685942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18</a:t>
            </a:fld>
            <a:endParaRPr lang="en-GB" dirty="0"/>
          </a:p>
        </p:txBody>
      </p:sp>
    </p:spTree>
    <p:extLst>
      <p:ext uri="{BB962C8B-B14F-4D97-AF65-F5344CB8AC3E}">
        <p14:creationId xmlns:p14="http://schemas.microsoft.com/office/powerpoint/2010/main" val="718478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19</a:t>
            </a:fld>
            <a:endParaRPr lang="en-GB" dirty="0"/>
          </a:p>
        </p:txBody>
      </p:sp>
    </p:spTree>
    <p:extLst>
      <p:ext uri="{BB962C8B-B14F-4D97-AF65-F5344CB8AC3E}">
        <p14:creationId xmlns:p14="http://schemas.microsoft.com/office/powerpoint/2010/main" val="344177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dirty="0"/>
          </a:p>
        </p:txBody>
      </p:sp>
    </p:spTree>
    <p:extLst>
      <p:ext uri="{BB962C8B-B14F-4D97-AF65-F5344CB8AC3E}">
        <p14:creationId xmlns:p14="http://schemas.microsoft.com/office/powerpoint/2010/main" val="2375348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20</a:t>
            </a:fld>
            <a:endParaRPr lang="en-GB" dirty="0"/>
          </a:p>
        </p:txBody>
      </p:sp>
    </p:spTree>
    <p:extLst>
      <p:ext uri="{BB962C8B-B14F-4D97-AF65-F5344CB8AC3E}">
        <p14:creationId xmlns:p14="http://schemas.microsoft.com/office/powerpoint/2010/main" val="740621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21</a:t>
            </a:fld>
            <a:endParaRPr lang="en-GB" dirty="0"/>
          </a:p>
        </p:txBody>
      </p:sp>
    </p:spTree>
    <p:extLst>
      <p:ext uri="{BB962C8B-B14F-4D97-AF65-F5344CB8AC3E}">
        <p14:creationId xmlns:p14="http://schemas.microsoft.com/office/powerpoint/2010/main" val="2402540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22</a:t>
            </a:fld>
            <a:endParaRPr lang="en-GB" dirty="0"/>
          </a:p>
        </p:txBody>
      </p:sp>
    </p:spTree>
    <p:extLst>
      <p:ext uri="{BB962C8B-B14F-4D97-AF65-F5344CB8AC3E}">
        <p14:creationId xmlns:p14="http://schemas.microsoft.com/office/powerpoint/2010/main" val="194265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23</a:t>
            </a:fld>
            <a:endParaRPr lang="en-GB" dirty="0"/>
          </a:p>
        </p:txBody>
      </p:sp>
    </p:spTree>
    <p:extLst>
      <p:ext uri="{BB962C8B-B14F-4D97-AF65-F5344CB8AC3E}">
        <p14:creationId xmlns:p14="http://schemas.microsoft.com/office/powerpoint/2010/main" val="2369260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26</a:t>
            </a:fld>
            <a:endParaRPr lang="en-GB" dirty="0"/>
          </a:p>
        </p:txBody>
      </p:sp>
    </p:spTree>
    <p:extLst>
      <p:ext uri="{BB962C8B-B14F-4D97-AF65-F5344CB8AC3E}">
        <p14:creationId xmlns:p14="http://schemas.microsoft.com/office/powerpoint/2010/main" val="950188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27</a:t>
            </a:fld>
            <a:endParaRPr lang="en-GB" dirty="0"/>
          </a:p>
        </p:txBody>
      </p:sp>
    </p:spTree>
    <p:extLst>
      <p:ext uri="{BB962C8B-B14F-4D97-AF65-F5344CB8AC3E}">
        <p14:creationId xmlns:p14="http://schemas.microsoft.com/office/powerpoint/2010/main" val="4032425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28</a:t>
            </a:fld>
            <a:endParaRPr lang="en-GB" dirty="0"/>
          </a:p>
        </p:txBody>
      </p:sp>
    </p:spTree>
    <p:extLst>
      <p:ext uri="{BB962C8B-B14F-4D97-AF65-F5344CB8AC3E}">
        <p14:creationId xmlns:p14="http://schemas.microsoft.com/office/powerpoint/2010/main" val="510545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29</a:t>
            </a:fld>
            <a:endParaRPr lang="en-GB" dirty="0"/>
          </a:p>
        </p:txBody>
      </p:sp>
    </p:spTree>
    <p:extLst>
      <p:ext uri="{BB962C8B-B14F-4D97-AF65-F5344CB8AC3E}">
        <p14:creationId xmlns:p14="http://schemas.microsoft.com/office/powerpoint/2010/main" val="255635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a:t>
            </a:fld>
            <a:endParaRPr lang="en-GB" dirty="0"/>
          </a:p>
        </p:txBody>
      </p:sp>
    </p:spTree>
    <p:extLst>
      <p:ext uri="{BB962C8B-B14F-4D97-AF65-F5344CB8AC3E}">
        <p14:creationId xmlns:p14="http://schemas.microsoft.com/office/powerpoint/2010/main" val="800694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30</a:t>
            </a:fld>
            <a:endParaRPr lang="en-GB" dirty="0"/>
          </a:p>
        </p:txBody>
      </p:sp>
    </p:spTree>
    <p:extLst>
      <p:ext uri="{BB962C8B-B14F-4D97-AF65-F5344CB8AC3E}">
        <p14:creationId xmlns:p14="http://schemas.microsoft.com/office/powerpoint/2010/main" val="1060458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31</a:t>
            </a:fld>
            <a:endParaRPr lang="en-GB" dirty="0"/>
          </a:p>
        </p:txBody>
      </p:sp>
    </p:spTree>
    <p:extLst>
      <p:ext uri="{BB962C8B-B14F-4D97-AF65-F5344CB8AC3E}">
        <p14:creationId xmlns:p14="http://schemas.microsoft.com/office/powerpoint/2010/main" val="3713415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32</a:t>
            </a:fld>
            <a:endParaRPr lang="en-GB" dirty="0"/>
          </a:p>
        </p:txBody>
      </p:sp>
    </p:spTree>
    <p:extLst>
      <p:ext uri="{BB962C8B-B14F-4D97-AF65-F5344CB8AC3E}">
        <p14:creationId xmlns:p14="http://schemas.microsoft.com/office/powerpoint/2010/main" val="2230000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4</a:t>
            </a:fld>
            <a:endParaRPr lang="en-GB" dirty="0"/>
          </a:p>
        </p:txBody>
      </p:sp>
    </p:spTree>
    <p:extLst>
      <p:ext uri="{BB962C8B-B14F-4D97-AF65-F5344CB8AC3E}">
        <p14:creationId xmlns:p14="http://schemas.microsoft.com/office/powerpoint/2010/main" val="12554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3265713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6</a:t>
            </a:fld>
            <a:endParaRPr lang="en-GB" dirty="0"/>
          </a:p>
        </p:txBody>
      </p:sp>
    </p:spTree>
    <p:extLst>
      <p:ext uri="{BB962C8B-B14F-4D97-AF65-F5344CB8AC3E}">
        <p14:creationId xmlns:p14="http://schemas.microsoft.com/office/powerpoint/2010/main" val="21913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7</a:t>
            </a:fld>
            <a:endParaRPr lang="en-GB" dirty="0"/>
          </a:p>
        </p:txBody>
      </p:sp>
    </p:spTree>
    <p:extLst>
      <p:ext uri="{BB962C8B-B14F-4D97-AF65-F5344CB8AC3E}">
        <p14:creationId xmlns:p14="http://schemas.microsoft.com/office/powerpoint/2010/main" val="276056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8</a:t>
            </a:fld>
            <a:endParaRPr lang="en-GB" dirty="0"/>
          </a:p>
        </p:txBody>
      </p:sp>
    </p:spTree>
    <p:extLst>
      <p:ext uri="{BB962C8B-B14F-4D97-AF65-F5344CB8AC3E}">
        <p14:creationId xmlns:p14="http://schemas.microsoft.com/office/powerpoint/2010/main" val="27324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9</a:t>
            </a:fld>
            <a:endParaRPr lang="en-GB" dirty="0"/>
          </a:p>
        </p:txBody>
      </p:sp>
    </p:spTree>
    <p:extLst>
      <p:ext uri="{BB962C8B-B14F-4D97-AF65-F5344CB8AC3E}">
        <p14:creationId xmlns:p14="http://schemas.microsoft.com/office/powerpoint/2010/main" val="3761985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3" name="Straight Connector 1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Min.</a:t>
            </a:r>
            <a:r>
              <a:rPr lang="en-GB" sz="1000" baseline="0" dirty="0"/>
              <a:t> height</a:t>
            </a:r>
            <a:endParaRPr lang="en-GB" sz="1000" dirty="0"/>
          </a:p>
        </p:txBody>
      </p:sp>
      <p:sp>
        <p:nvSpPr>
          <p:cNvPr id="28" name="TextBox 27"/>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77" name="Group 76"/>
          <p:cNvGrpSpPr/>
          <p:nvPr userDrawn="1"/>
        </p:nvGrpSpPr>
        <p:grpSpPr>
          <a:xfrm>
            <a:off x="-2035175" y="0"/>
            <a:ext cx="1881477" cy="5176145"/>
            <a:chOff x="-2035175" y="0"/>
            <a:chExt cx="1881477" cy="5176145"/>
          </a:xfrm>
        </p:grpSpPr>
        <p:sp>
          <p:nvSpPr>
            <p:cNvPr id="78"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79" name="Group 78"/>
            <p:cNvGrpSpPr/>
            <p:nvPr userDrawn="1"/>
          </p:nvGrpSpPr>
          <p:grpSpPr>
            <a:xfrm>
              <a:off x="-2035175" y="0"/>
              <a:ext cx="1872000" cy="5176145"/>
              <a:chOff x="-2035175" y="0"/>
              <a:chExt cx="1872000" cy="5730106"/>
            </a:xfrm>
          </p:grpSpPr>
          <p:sp>
            <p:nvSpPr>
              <p:cNvPr id="80" name="Rectangle 104"/>
              <p:cNvSpPr>
                <a:spLocks noChangeArrowheads="1"/>
              </p:cNvSpPr>
              <p:nvPr/>
            </p:nvSpPr>
            <p:spPr bwMode="gray">
              <a:xfrm>
                <a:off x="-2035175" y="4694552"/>
                <a:ext cx="1872000" cy="103555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8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8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8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9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9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9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9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9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10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01" name="Picture 10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0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10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0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10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0" name="Picture 69"/>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71029595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2" name="Picture 71"/>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5469895"/>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F Unite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7" name="Picture 66"/>
          <p:cNvPicPr>
            <a:picLocks noChangeAspect="1"/>
          </p:cNvPicPr>
          <p:nvPr userDrawn="1"/>
        </p:nvPicPr>
        <p:blipFill>
          <a:blip r:embed="rId4"/>
          <a:stretch>
            <a:fillRect/>
          </a:stretch>
        </p:blipFill>
        <p:spPr>
          <a:xfrm>
            <a:off x="660400" y="6076157"/>
            <a:ext cx="3836803" cy="766800"/>
          </a:xfrm>
          <a:prstGeom prst="rect">
            <a:avLst/>
          </a:prstGeom>
        </p:spPr>
      </p:pic>
    </p:spTree>
    <p:extLst>
      <p:ext uri="{BB962C8B-B14F-4D97-AF65-F5344CB8AC3E}">
        <p14:creationId xmlns:p14="http://schemas.microsoft.com/office/powerpoint/2010/main" val="1543732115"/>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F Unite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5" name="Picture 64"/>
          <p:cNvPicPr>
            <a:picLocks noChangeAspect="1"/>
          </p:cNvPicPr>
          <p:nvPr userDrawn="1"/>
        </p:nvPicPr>
        <p:blipFill>
          <a:blip r:embed="rId4"/>
          <a:stretch>
            <a:fillRect/>
          </a:stretch>
        </p:blipFill>
        <p:spPr>
          <a:xfrm>
            <a:off x="660400" y="6076157"/>
            <a:ext cx="3836803" cy="766800"/>
          </a:xfrm>
          <a:prstGeom prst="rect">
            <a:avLst/>
          </a:prstGeom>
        </p:spPr>
      </p:pic>
    </p:spTree>
    <p:extLst>
      <p:ext uri="{BB962C8B-B14F-4D97-AF65-F5344CB8AC3E}">
        <p14:creationId xmlns:p14="http://schemas.microsoft.com/office/powerpoint/2010/main" val="3569075123"/>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F Unite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48" name="Picture 47"/>
          <p:cNvPicPr>
            <a:picLocks noChangeAspect="1"/>
          </p:cNvPicPr>
          <p:nvPr userDrawn="1"/>
        </p:nvPicPr>
        <p:blipFill>
          <a:blip r:embed="rId4"/>
          <a:stretch>
            <a:fillRect/>
          </a:stretch>
        </p:blipFill>
        <p:spPr>
          <a:xfrm>
            <a:off x="660400" y="6076157"/>
            <a:ext cx="3836803" cy="766800"/>
          </a:xfrm>
          <a:prstGeom prst="rect">
            <a:avLst/>
          </a:prstGeom>
        </p:spPr>
      </p:pic>
    </p:spTree>
    <p:extLst>
      <p:ext uri="{BB962C8B-B14F-4D97-AF65-F5344CB8AC3E}">
        <p14:creationId xmlns:p14="http://schemas.microsoft.com/office/powerpoint/2010/main" val="1648106539"/>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F Unite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48" name="Picture 47"/>
          <p:cNvPicPr>
            <a:picLocks noChangeAspect="1"/>
          </p:cNvPicPr>
          <p:nvPr userDrawn="1"/>
        </p:nvPicPr>
        <p:blipFill>
          <a:blip r:embed="rId4"/>
          <a:stretch>
            <a:fillRect/>
          </a:stretch>
        </p:blipFill>
        <p:spPr>
          <a:xfrm>
            <a:off x="660400" y="6076157"/>
            <a:ext cx="3836803" cy="766800"/>
          </a:xfrm>
          <a:prstGeom prst="rect">
            <a:avLst/>
          </a:prstGeom>
        </p:spPr>
      </p:pic>
    </p:spTree>
    <p:extLst>
      <p:ext uri="{BB962C8B-B14F-4D97-AF65-F5344CB8AC3E}">
        <p14:creationId xmlns:p14="http://schemas.microsoft.com/office/powerpoint/2010/main" val="2572830102"/>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Unite Model Bank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44" name="Picture 43"/>
          <p:cNvPicPr>
            <a:picLocks noChangeAspect="1"/>
          </p:cNvPicPr>
          <p:nvPr userDrawn="1"/>
        </p:nvPicPr>
        <p:blipFill>
          <a:blip r:embed="rId4"/>
          <a:stretch>
            <a:fillRect/>
          </a:stretch>
        </p:blipFill>
        <p:spPr>
          <a:xfrm>
            <a:off x="660400" y="6076157"/>
            <a:ext cx="3554515" cy="766800"/>
          </a:xfrm>
          <a:prstGeom prst="rect">
            <a:avLst/>
          </a:prstGeom>
        </p:spPr>
      </p:pic>
    </p:spTree>
    <p:extLst>
      <p:ext uri="{BB962C8B-B14F-4D97-AF65-F5344CB8AC3E}">
        <p14:creationId xmlns:p14="http://schemas.microsoft.com/office/powerpoint/2010/main" val="2798196212"/>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Unite Model Bank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4" name="Picture 63"/>
          <p:cNvPicPr>
            <a:picLocks noChangeAspect="1"/>
          </p:cNvPicPr>
          <p:nvPr userDrawn="1"/>
        </p:nvPicPr>
        <p:blipFill>
          <a:blip r:embed="rId4"/>
          <a:stretch>
            <a:fillRect/>
          </a:stretch>
        </p:blipFill>
        <p:spPr>
          <a:xfrm>
            <a:off x="660400" y="6076157"/>
            <a:ext cx="3554515" cy="766800"/>
          </a:xfrm>
          <a:prstGeom prst="rect">
            <a:avLst/>
          </a:prstGeom>
        </p:spPr>
      </p:pic>
    </p:spTree>
    <p:extLst>
      <p:ext uri="{BB962C8B-B14F-4D97-AF65-F5344CB8AC3E}">
        <p14:creationId xmlns:p14="http://schemas.microsoft.com/office/powerpoint/2010/main" val="3230669812"/>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Unite Model Bank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0" name="Picture 69"/>
          <p:cNvPicPr>
            <a:picLocks noChangeAspect="1"/>
          </p:cNvPicPr>
          <p:nvPr userDrawn="1"/>
        </p:nvPicPr>
        <p:blipFill>
          <a:blip r:embed="rId4"/>
          <a:stretch>
            <a:fillRect/>
          </a:stretch>
        </p:blipFill>
        <p:spPr>
          <a:xfrm>
            <a:off x="660400" y="6076157"/>
            <a:ext cx="3554515" cy="766800"/>
          </a:xfrm>
          <a:prstGeom prst="rect">
            <a:avLst/>
          </a:prstGeom>
        </p:spPr>
      </p:pic>
    </p:spTree>
    <p:extLst>
      <p:ext uri="{BB962C8B-B14F-4D97-AF65-F5344CB8AC3E}">
        <p14:creationId xmlns:p14="http://schemas.microsoft.com/office/powerpoint/2010/main" val="673271494"/>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nite Model Bank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1" name="Picture 70"/>
          <p:cNvPicPr>
            <a:picLocks noChangeAspect="1"/>
          </p:cNvPicPr>
          <p:nvPr userDrawn="1"/>
        </p:nvPicPr>
        <p:blipFill>
          <a:blip r:embed="rId4"/>
          <a:stretch>
            <a:fillRect/>
          </a:stretch>
        </p:blipFill>
        <p:spPr>
          <a:xfrm>
            <a:off x="660400" y="6076157"/>
            <a:ext cx="3554515" cy="766800"/>
          </a:xfrm>
          <a:prstGeom prst="rect">
            <a:avLst/>
          </a:prstGeom>
        </p:spPr>
      </p:pic>
    </p:spTree>
    <p:extLst>
      <p:ext uri="{BB962C8B-B14F-4D97-AF65-F5344CB8AC3E}">
        <p14:creationId xmlns:p14="http://schemas.microsoft.com/office/powerpoint/2010/main" val="3399103862"/>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a:xfrm>
            <a:off x="845575" y="280733"/>
            <a:ext cx="10479024" cy="854075"/>
          </a:xfrm>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Unite be+nl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17" name="Picture 16">
            <a:extLst>
              <a:ext uri="{FF2B5EF4-FFF2-40B4-BE49-F238E27FC236}">
                <a16:creationId xmlns:a16="http://schemas.microsoft.com/office/drawing/2014/main" id="{CB4848CF-CA62-4E76-95DA-690ECF323DED}"/>
              </a:ext>
            </a:extLst>
          </p:cNvPr>
          <p:cNvPicPr>
            <a:picLocks noChangeAspect="1"/>
          </p:cNvPicPr>
          <p:nvPr userDrawn="1"/>
        </p:nvPicPr>
        <p:blipFill>
          <a:blip r:embed="rId4"/>
          <a:stretch>
            <a:fillRect/>
          </a:stretch>
        </p:blipFill>
        <p:spPr>
          <a:xfrm>
            <a:off x="660400" y="6076157"/>
            <a:ext cx="2632761" cy="766800"/>
          </a:xfrm>
          <a:prstGeom prst="rect">
            <a:avLst/>
          </a:prstGeom>
        </p:spPr>
      </p:pic>
    </p:spTree>
    <p:extLst>
      <p:ext uri="{BB962C8B-B14F-4D97-AF65-F5344CB8AC3E}">
        <p14:creationId xmlns:p14="http://schemas.microsoft.com/office/powerpoint/2010/main" val="1365512294"/>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Unite be+nl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4" name="Picture 63">
            <a:extLst>
              <a:ext uri="{FF2B5EF4-FFF2-40B4-BE49-F238E27FC236}">
                <a16:creationId xmlns:a16="http://schemas.microsoft.com/office/drawing/2014/main" id="{540E5E8C-1EB6-4886-8523-F65503B4C79F}"/>
              </a:ext>
            </a:extLst>
          </p:cNvPr>
          <p:cNvPicPr>
            <a:picLocks noChangeAspect="1"/>
          </p:cNvPicPr>
          <p:nvPr userDrawn="1"/>
        </p:nvPicPr>
        <p:blipFill>
          <a:blip r:embed="rId4"/>
          <a:stretch>
            <a:fillRect/>
          </a:stretch>
        </p:blipFill>
        <p:spPr>
          <a:xfrm>
            <a:off x="660400" y="6076157"/>
            <a:ext cx="2632761" cy="766800"/>
          </a:xfrm>
          <a:prstGeom prst="rect">
            <a:avLst/>
          </a:prstGeom>
        </p:spPr>
      </p:pic>
    </p:spTree>
    <p:extLst>
      <p:ext uri="{BB962C8B-B14F-4D97-AF65-F5344CB8AC3E}">
        <p14:creationId xmlns:p14="http://schemas.microsoft.com/office/powerpoint/2010/main" val="2581378038"/>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Unite be+nl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0" name="Picture 69">
            <a:extLst>
              <a:ext uri="{FF2B5EF4-FFF2-40B4-BE49-F238E27FC236}">
                <a16:creationId xmlns:a16="http://schemas.microsoft.com/office/drawing/2014/main" id="{BE96ED16-D95C-4D24-99A9-3CE711C69B53}"/>
              </a:ext>
            </a:extLst>
          </p:cNvPr>
          <p:cNvPicPr>
            <a:picLocks noChangeAspect="1"/>
          </p:cNvPicPr>
          <p:nvPr userDrawn="1"/>
        </p:nvPicPr>
        <p:blipFill>
          <a:blip r:embed="rId4"/>
          <a:stretch>
            <a:fillRect/>
          </a:stretch>
        </p:blipFill>
        <p:spPr>
          <a:xfrm>
            <a:off x="660400" y="6076157"/>
            <a:ext cx="2632761" cy="766800"/>
          </a:xfrm>
          <a:prstGeom prst="rect">
            <a:avLst/>
          </a:prstGeom>
        </p:spPr>
      </p:pic>
    </p:spTree>
    <p:extLst>
      <p:ext uri="{BB962C8B-B14F-4D97-AF65-F5344CB8AC3E}">
        <p14:creationId xmlns:p14="http://schemas.microsoft.com/office/powerpoint/2010/main" val="842741501"/>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Unite be+nl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1" name="Picture 70">
            <a:extLst>
              <a:ext uri="{FF2B5EF4-FFF2-40B4-BE49-F238E27FC236}">
                <a16:creationId xmlns:a16="http://schemas.microsoft.com/office/drawing/2014/main" id="{1A5CCA9B-37F8-4F60-927D-2DDCFCD72829}"/>
              </a:ext>
            </a:extLst>
          </p:cNvPr>
          <p:cNvPicPr>
            <a:picLocks noChangeAspect="1"/>
          </p:cNvPicPr>
          <p:nvPr userDrawn="1"/>
        </p:nvPicPr>
        <p:blipFill>
          <a:blip r:embed="rId4"/>
          <a:stretch>
            <a:fillRect/>
          </a:stretch>
        </p:blipFill>
        <p:spPr>
          <a:xfrm>
            <a:off x="660400" y="6076157"/>
            <a:ext cx="2632761" cy="766800"/>
          </a:xfrm>
          <a:prstGeom prst="rect">
            <a:avLst/>
          </a:prstGeom>
        </p:spPr>
      </p:pic>
    </p:spTree>
    <p:extLst>
      <p:ext uri="{BB962C8B-B14F-4D97-AF65-F5344CB8AC3E}">
        <p14:creationId xmlns:p14="http://schemas.microsoft.com/office/powerpoint/2010/main" val="3839209242"/>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Unite Welcome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44" name="Picture 43"/>
          <p:cNvPicPr>
            <a:picLocks noChangeAspect="1"/>
          </p:cNvPicPr>
          <p:nvPr userDrawn="1"/>
        </p:nvPicPr>
        <p:blipFill>
          <a:blip r:embed="rId4"/>
          <a:stretch>
            <a:fillRect/>
          </a:stretch>
        </p:blipFill>
        <p:spPr>
          <a:xfrm>
            <a:off x="660400" y="6076157"/>
            <a:ext cx="3208857" cy="766800"/>
          </a:xfrm>
          <a:prstGeom prst="rect">
            <a:avLst/>
          </a:prstGeom>
        </p:spPr>
      </p:pic>
    </p:spTree>
    <p:extLst>
      <p:ext uri="{BB962C8B-B14F-4D97-AF65-F5344CB8AC3E}">
        <p14:creationId xmlns:p14="http://schemas.microsoft.com/office/powerpoint/2010/main" val="2093668244"/>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Unite Welcome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4" name="Picture 63"/>
          <p:cNvPicPr>
            <a:picLocks noChangeAspect="1"/>
          </p:cNvPicPr>
          <p:nvPr userDrawn="1"/>
        </p:nvPicPr>
        <p:blipFill>
          <a:blip r:embed="rId4"/>
          <a:stretch>
            <a:fillRect/>
          </a:stretch>
        </p:blipFill>
        <p:spPr>
          <a:xfrm>
            <a:off x="660400" y="6076157"/>
            <a:ext cx="3208857" cy="766800"/>
          </a:xfrm>
          <a:prstGeom prst="rect">
            <a:avLst/>
          </a:prstGeom>
        </p:spPr>
      </p:pic>
    </p:spTree>
    <p:extLst>
      <p:ext uri="{BB962C8B-B14F-4D97-AF65-F5344CB8AC3E}">
        <p14:creationId xmlns:p14="http://schemas.microsoft.com/office/powerpoint/2010/main" val="98041048"/>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Unite Welcome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0" name="Picture 69"/>
          <p:cNvPicPr>
            <a:picLocks noChangeAspect="1"/>
          </p:cNvPicPr>
          <p:nvPr userDrawn="1"/>
        </p:nvPicPr>
        <p:blipFill>
          <a:blip r:embed="rId4"/>
          <a:stretch>
            <a:fillRect/>
          </a:stretch>
        </p:blipFill>
        <p:spPr>
          <a:xfrm>
            <a:off x="660400" y="6076157"/>
            <a:ext cx="3208857" cy="766800"/>
          </a:xfrm>
          <a:prstGeom prst="rect">
            <a:avLst/>
          </a:prstGeom>
        </p:spPr>
      </p:pic>
    </p:spTree>
    <p:extLst>
      <p:ext uri="{BB962C8B-B14F-4D97-AF65-F5344CB8AC3E}">
        <p14:creationId xmlns:p14="http://schemas.microsoft.com/office/powerpoint/2010/main" val="2296842246"/>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Unite Welcome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1" name="Picture 70"/>
          <p:cNvPicPr>
            <a:picLocks noChangeAspect="1"/>
          </p:cNvPicPr>
          <p:nvPr userDrawn="1"/>
        </p:nvPicPr>
        <p:blipFill>
          <a:blip r:embed="rId4"/>
          <a:stretch>
            <a:fillRect/>
          </a:stretch>
        </p:blipFill>
        <p:spPr>
          <a:xfrm>
            <a:off x="660400" y="6076157"/>
            <a:ext cx="3208857" cy="766800"/>
          </a:xfrm>
          <a:prstGeom prst="rect">
            <a:avLst/>
          </a:prstGeom>
        </p:spPr>
      </p:pic>
    </p:spTree>
    <p:extLst>
      <p:ext uri="{BB962C8B-B14F-4D97-AF65-F5344CB8AC3E}">
        <p14:creationId xmlns:p14="http://schemas.microsoft.com/office/powerpoint/2010/main" val="767200239"/>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Unite WTOM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6" name="Picture 65"/>
          <p:cNvPicPr>
            <a:picLocks noChangeAspect="1"/>
          </p:cNvPicPr>
          <p:nvPr userDrawn="1"/>
        </p:nvPicPr>
        <p:blipFill>
          <a:blip r:embed="rId4"/>
          <a:stretch>
            <a:fillRect/>
          </a:stretch>
        </p:blipFill>
        <p:spPr>
          <a:xfrm>
            <a:off x="660400" y="6076157"/>
            <a:ext cx="2684610" cy="766800"/>
          </a:xfrm>
          <a:prstGeom prst="rect">
            <a:avLst/>
          </a:prstGeom>
        </p:spPr>
      </p:pic>
    </p:spTree>
    <p:extLst>
      <p:ext uri="{BB962C8B-B14F-4D97-AF65-F5344CB8AC3E}">
        <p14:creationId xmlns:p14="http://schemas.microsoft.com/office/powerpoint/2010/main" val="802965782"/>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Unite WTOM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5" name="Picture 64"/>
          <p:cNvPicPr>
            <a:picLocks noChangeAspect="1"/>
          </p:cNvPicPr>
          <p:nvPr userDrawn="1"/>
        </p:nvPicPr>
        <p:blipFill>
          <a:blip r:embed="rId4"/>
          <a:stretch>
            <a:fillRect/>
          </a:stretch>
        </p:blipFill>
        <p:spPr>
          <a:xfrm>
            <a:off x="660400" y="6076157"/>
            <a:ext cx="2684610" cy="766800"/>
          </a:xfrm>
          <a:prstGeom prst="rect">
            <a:avLst/>
          </a:prstGeom>
        </p:spPr>
      </p:pic>
    </p:spTree>
    <p:extLst>
      <p:ext uri="{BB962C8B-B14F-4D97-AF65-F5344CB8AC3E}">
        <p14:creationId xmlns:p14="http://schemas.microsoft.com/office/powerpoint/2010/main" val="3865569576"/>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79024"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7" name="Text Placeholder 10"/>
          <p:cNvSpPr>
            <a:spLocks noGrp="1"/>
          </p:cNvSpPr>
          <p:nvPr>
            <p:ph type="body" sz="quarter" idx="12" hasCustomPrompt="1"/>
          </p:nvPr>
        </p:nvSpPr>
        <p:spPr>
          <a:xfrm>
            <a:off x="845574" y="1277982"/>
            <a:ext cx="10479024"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Unite WTOM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48" name="Picture 47"/>
          <p:cNvPicPr>
            <a:picLocks noChangeAspect="1"/>
          </p:cNvPicPr>
          <p:nvPr userDrawn="1"/>
        </p:nvPicPr>
        <p:blipFill>
          <a:blip r:embed="rId4"/>
          <a:stretch>
            <a:fillRect/>
          </a:stretch>
        </p:blipFill>
        <p:spPr>
          <a:xfrm>
            <a:off x="660400" y="6076157"/>
            <a:ext cx="2684610" cy="766800"/>
          </a:xfrm>
          <a:prstGeom prst="rect">
            <a:avLst/>
          </a:prstGeom>
        </p:spPr>
      </p:pic>
    </p:spTree>
    <p:extLst>
      <p:ext uri="{BB962C8B-B14F-4D97-AF65-F5344CB8AC3E}">
        <p14:creationId xmlns:p14="http://schemas.microsoft.com/office/powerpoint/2010/main" val="329579183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Unite WTOM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48" name="Picture 47"/>
          <p:cNvPicPr>
            <a:picLocks noChangeAspect="1"/>
          </p:cNvPicPr>
          <p:nvPr userDrawn="1"/>
        </p:nvPicPr>
        <p:blipFill>
          <a:blip r:embed="rId4"/>
          <a:stretch>
            <a:fillRect/>
          </a:stretch>
        </p:blipFill>
        <p:spPr>
          <a:xfrm>
            <a:off x="660400" y="6076157"/>
            <a:ext cx="2684610" cy="766800"/>
          </a:xfrm>
          <a:prstGeom prst="rect">
            <a:avLst/>
          </a:prstGeom>
        </p:spPr>
      </p:pic>
    </p:spTree>
    <p:extLst>
      <p:ext uri="{BB962C8B-B14F-4D97-AF65-F5344CB8AC3E}">
        <p14:creationId xmlns:p14="http://schemas.microsoft.com/office/powerpoint/2010/main" val="3707230287"/>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Edit Master text styles</a:t>
            </a:r>
          </a:p>
          <a:p>
            <a:pPr lvl="1"/>
            <a:r>
              <a:rPr lang="en-US" noProof="0"/>
              <a:t>Second level</a:t>
            </a:r>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Edit Master text styles</a:t>
            </a:r>
          </a:p>
          <a:p>
            <a:pPr lvl="1"/>
            <a:r>
              <a:rPr lang="en-US" noProof="0"/>
              <a:t>Second level</a:t>
            </a:r>
          </a:p>
        </p:txBody>
      </p:sp>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a:t>Click icon to add picture</a:t>
            </a:r>
            <a:endParaRPr lang="en-GB" noProof="0" dirty="0"/>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hapter Header Orange">
    <p:spTree>
      <p:nvGrpSpPr>
        <p:cNvPr id="1" name=""/>
        <p:cNvGrpSpPr/>
        <p:nvPr/>
      </p:nvGrpSpPr>
      <p:grpSpPr>
        <a:xfrm>
          <a:off x="0" y="0"/>
          <a:ext cx="0" cy="0"/>
          <a:chOff x="0" y="0"/>
          <a:chExt cx="0" cy="0"/>
        </a:xfrm>
      </p:grpSpPr>
      <p:sp>
        <p:nvSpPr>
          <p:cNvPr id="37" name="Freeform 9"/>
          <p:cNvSpPr>
            <a:spLocks noChangeAspect="1"/>
          </p:cNvSpPr>
          <p:nvPr userDrawn="1"/>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userDrawn="1">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34" name="Picture 3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56" name="Group 55"/>
          <p:cNvGrpSpPr/>
          <p:nvPr userDrawn="1"/>
        </p:nvGrpSpPr>
        <p:grpSpPr>
          <a:xfrm>
            <a:off x="-2035175" y="0"/>
            <a:ext cx="1881477" cy="5176146"/>
            <a:chOff x="-2035175" y="0"/>
            <a:chExt cx="1881477" cy="5176146"/>
          </a:xfrm>
        </p:grpSpPr>
        <p:sp>
          <p:nvSpPr>
            <p:cNvPr id="5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8" name="Group 57"/>
            <p:cNvGrpSpPr/>
            <p:nvPr userDrawn="1"/>
          </p:nvGrpSpPr>
          <p:grpSpPr>
            <a:xfrm>
              <a:off x="-2035175" y="0"/>
              <a:ext cx="1872000" cy="5176146"/>
              <a:chOff x="-2035175" y="0"/>
              <a:chExt cx="1872000" cy="5730107"/>
            </a:xfrm>
          </p:grpSpPr>
          <p:sp>
            <p:nvSpPr>
              <p:cNvPr id="59"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6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7"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8" name="Picture 8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9"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0"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1"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2"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3"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4"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5"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5904871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GB" noProof="0" dirty="0"/>
              <a:t>Click to edit </a:t>
            </a:r>
            <a:br>
              <a:rPr lang="en-GB" noProof="0" dirty="0"/>
            </a:br>
            <a:r>
              <a:rPr lang="en-GB" noProof="0" dirty="0"/>
              <a:t>Master title style</a:t>
            </a:r>
          </a:p>
        </p:txBody>
      </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35" name="Group 34"/>
          <p:cNvGrpSpPr/>
          <p:nvPr userDrawn="1"/>
        </p:nvGrpSpPr>
        <p:grpSpPr>
          <a:xfrm>
            <a:off x="-2035175" y="0"/>
            <a:ext cx="1881477" cy="5176146"/>
            <a:chOff x="-2035175" y="0"/>
            <a:chExt cx="1881477" cy="5176146"/>
          </a:xfrm>
        </p:grpSpPr>
        <p:sp>
          <p:nvSpPr>
            <p:cNvPr id="3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37" name="Group 36"/>
            <p:cNvGrpSpPr/>
            <p:nvPr userDrawn="1"/>
          </p:nvGrpSpPr>
          <p:grpSpPr>
            <a:xfrm>
              <a:off x="-2035175" y="0"/>
              <a:ext cx="1872000" cy="5176146"/>
              <a:chOff x="-2035175" y="0"/>
              <a:chExt cx="1872000" cy="5730107"/>
            </a:xfrm>
          </p:grpSpPr>
          <p:sp>
            <p:nvSpPr>
              <p:cNvPr id="39" name="Rectangle 104"/>
              <p:cNvSpPr>
                <a:spLocks noChangeArrowheads="1"/>
              </p:cNvSpPr>
              <p:nvPr/>
            </p:nvSpPr>
            <p:spPr bwMode="gray">
              <a:xfrm>
                <a:off x="-2035175" y="4653095"/>
                <a:ext cx="1872000" cy="1077012"/>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4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4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4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4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4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4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4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5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5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8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0" name="Picture 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959066176"/>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886394254"/>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1" pos="3720" userDrawn="1">
          <p15:clr>
            <a:srgbClr val="FBAE40"/>
          </p15:clr>
        </p15:guide>
        <p15:guide id="0" pos="3948" userDrawn="1">
          <p15:clr>
            <a:srgbClr val="FBAE40"/>
          </p15:clr>
        </p15:guide>
        <p15:guide id="2" orient="horz" pos="2274" userDrawn="1">
          <p15:clr>
            <a:srgbClr val="FBAE40"/>
          </p15:clr>
        </p15:guide>
        <p15:guide id="3" orient="horz" pos="2442"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a:t>Edit Master text styles</a:t>
            </a:r>
          </a:p>
          <a:p>
            <a:pPr lvl="1"/>
            <a:r>
              <a:rPr lang="en-US"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a:t>Edit Master text styles</a:t>
            </a:r>
          </a:p>
          <a:p>
            <a:pPr lvl="1"/>
            <a:r>
              <a:rPr lang="en-US"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a:t>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91" userDrawn="1">
          <p15:clr>
            <a:srgbClr val="FBAE40"/>
          </p15:clr>
        </p15:guide>
        <p15:guide id="2" pos="2808" userDrawn="1">
          <p15:clr>
            <a:srgbClr val="FBAE40"/>
          </p15:clr>
        </p15:guide>
        <p15:guide id="3" pos="4866" userDrawn="1">
          <p15:clr>
            <a:srgbClr val="FBAE40"/>
          </p15:clr>
        </p15:guide>
        <p15:guide id="4" pos="5082" userDrawn="1">
          <p15:clr>
            <a:srgbClr val="FBAE40"/>
          </p15:clr>
        </p15:guide>
        <p15:guide id="5" orient="horz" pos="2274" userDrawn="1">
          <p15:clr>
            <a:srgbClr val="FBAE40"/>
          </p15:clr>
        </p15:guide>
        <p15:guide id="6" orient="horz" pos="2442"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a:t>Edit Master text styles</a:t>
            </a:r>
          </a:p>
          <a:p>
            <a:pPr lvl="1"/>
            <a:r>
              <a:rPr lang="en-US" noProof="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a:t>Edit Master text styles</a:t>
            </a:r>
          </a:p>
          <a:p>
            <a:pPr lvl="1"/>
            <a:r>
              <a:rPr lang="en-US" noProof="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a:t>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userDrawn="1">
          <p15:clr>
            <a:srgbClr val="FBAE40"/>
          </p15:clr>
        </p15:guide>
        <p15:guide id="6" orient="horz" pos="2998" userDrawn="1">
          <p15:clr>
            <a:srgbClr val="FBAE40"/>
          </p15:clr>
        </p15:guide>
        <p15:guide id="7" pos="2592"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a:t>Text level</a:t>
            </a:r>
          </a:p>
        </p:txBody>
      </p:sp>
      <p:cxnSp>
        <p:nvCxnSpPr>
          <p:cNvPr id="9" name="Straight Connector 8"/>
          <p:cNvCxnSpPr/>
          <p:nvPr userDrawn="1"/>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a:t>Text level</a:t>
            </a:r>
          </a:p>
        </p:txBody>
      </p:sp>
      <p:cxnSp>
        <p:nvCxnSpPr>
          <p:cNvPr id="19" name="Straight Connector 18"/>
          <p:cNvCxnSpPr/>
          <p:nvPr userDrawn="1"/>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20" userDrawn="1">
          <p15:clr>
            <a:srgbClr val="FBAE40"/>
          </p15:clr>
        </p15:guide>
        <p15:guide id="3" pos="3953"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a:t>Text level</a:t>
            </a:r>
          </a:p>
        </p:txBody>
      </p:sp>
      <p:cxnSp>
        <p:nvCxnSpPr>
          <p:cNvPr id="44" name="Straight Connector 43"/>
          <p:cNvCxnSpPr/>
          <p:nvPr userDrawn="1"/>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a:t>Text level</a:t>
            </a:r>
          </a:p>
        </p:txBody>
      </p:sp>
      <p:cxnSp>
        <p:nvCxnSpPr>
          <p:cNvPr id="50" name="Straight Connector 49"/>
          <p:cNvCxnSpPr/>
          <p:nvPr userDrawn="1"/>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92" userDrawn="1">
          <p15:clr>
            <a:srgbClr val="FBAE40"/>
          </p15:clr>
        </p15:guide>
        <p15:guide id="3" pos="5082" userDrawn="1">
          <p15:clr>
            <a:srgbClr val="FBAE40"/>
          </p15:clr>
        </p15:guide>
        <p15:guide id="4" pos="2803" userDrawn="1">
          <p15:clr>
            <a:srgbClr val="FBAE40"/>
          </p15:clr>
        </p15:guide>
        <p15:guide id="5" pos="4866" userDrawn="1">
          <p15:clr>
            <a:srgbClr val="FBAE40"/>
          </p15:clr>
        </p15:guide>
        <p15:guide id="6" orient="horz" pos="2274" userDrawn="1">
          <p15:clr>
            <a:srgbClr val="FBAE40"/>
          </p15:clr>
        </p15:guide>
        <p15:guide id="7" orient="horz" pos="2442"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a:t>Text level</a:t>
            </a:r>
          </a:p>
        </p:txBody>
      </p:sp>
      <p:cxnSp>
        <p:nvCxnSpPr>
          <p:cNvPr id="55" name="Straight Connector 54"/>
          <p:cNvCxnSpPr/>
          <p:nvPr userDrawn="1"/>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a:t>Text level</a:t>
            </a:r>
          </a:p>
        </p:txBody>
      </p:sp>
      <p:cxnSp>
        <p:nvCxnSpPr>
          <p:cNvPr id="61" name="Straight Connector 60"/>
          <p:cNvCxnSpPr/>
          <p:nvPr userDrawn="1"/>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a:t>Text level</a:t>
            </a:r>
          </a:p>
        </p:txBody>
      </p:sp>
      <p:cxnSp>
        <p:nvCxnSpPr>
          <p:cNvPr id="67" name="Straight Connector 66"/>
          <p:cNvCxnSpPr/>
          <p:nvPr userDrawn="1"/>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49" userDrawn="1">
          <p15:clr>
            <a:srgbClr val="FBAE40"/>
          </p15:clr>
        </p15:guide>
        <p15:guide id="4" pos="5480" userDrawn="1">
          <p15:clr>
            <a:srgbClr val="FBAE40"/>
          </p15:clr>
        </p15:guide>
        <p15:guide id="5" pos="3864" userDrawn="1">
          <p15:clr>
            <a:srgbClr val="FBAE40"/>
          </p15:clr>
        </p15:guide>
        <p15:guide id="6" pos="2196" userDrawn="1">
          <p15:clr>
            <a:srgbClr val="FBAE40"/>
          </p15:clr>
        </p15:guide>
        <p15:guide id="7" pos="3809" userDrawn="1">
          <p15:clr>
            <a:srgbClr val="FBAE40"/>
          </p15:clr>
        </p15:guide>
        <p15:guide id="8" pos="5528"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noProof="0"/>
              <a:t>Click to edit Master title style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Title 3"/>
          <p:cNvSpPr>
            <a:spLocks noGrp="1"/>
          </p:cNvSpPr>
          <p:nvPr>
            <p:ph type="title"/>
          </p:nvPr>
        </p:nvSpPr>
        <p:spPr>
          <a:xfrm>
            <a:off x="845575" y="280733"/>
            <a:ext cx="677862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5" name="Slide Number Placeholder 4"/>
          <p:cNvSpPr>
            <a:spLocks noGrp="1"/>
          </p:cNvSpPr>
          <p:nvPr>
            <p:ph type="sldNum" sz="quarter" idx="16"/>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17967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userDrawn="1"/>
        </p:nvGrpSpPr>
        <p:grpSpPr bwMode="gray">
          <a:xfrm>
            <a:off x="0" y="1643199"/>
            <a:ext cx="5909320" cy="3045600"/>
            <a:chOff x="3465513" y="2070100"/>
            <a:chExt cx="5260975" cy="2711450"/>
          </a:xfrm>
        </p:grpSpPr>
        <p:sp>
          <p:nvSpPr>
            <p:cNvPr id="67"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67"/>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3" name="TextBox 22"/>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4" name="Straight Connector 23"/>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6"/>
              <a:chOff x="-2035175" y="0"/>
              <a:chExt cx="1872000" cy="5730107"/>
            </a:xfrm>
          </p:grpSpPr>
          <p:sp>
            <p:nvSpPr>
              <p:cNvPr id="55" name="Rectangle 104"/>
              <p:cNvSpPr>
                <a:spLocks noChangeArrowheads="1"/>
              </p:cNvSpPr>
              <p:nvPr/>
            </p:nvSpPr>
            <p:spPr bwMode="gray">
              <a:xfrm>
                <a:off x="-2035175" y="4686980"/>
                <a:ext cx="1872000" cy="104312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7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7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0" name="Picture 7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8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06601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DDD2A080-DA64-4F5C-9131-47EB793B4410}" type="slidenum">
              <a:rPr lang="en-GB" smtClean="0"/>
              <a:t>‹#›</a:t>
            </a:fld>
            <a:endParaRPr lang="en-GB" dirty="0"/>
          </a:p>
        </p:txBody>
      </p:sp>
    </p:spTree>
    <p:extLst>
      <p:ext uri="{BB962C8B-B14F-4D97-AF65-F5344CB8AC3E}">
        <p14:creationId xmlns:p14="http://schemas.microsoft.com/office/powerpoint/2010/main" val="28811907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Freeform 31"/>
          <p:cNvSpPr>
            <a:spLocks noChangeAspect="1"/>
          </p:cNvSpPr>
          <p:nvPr userDrawn="1"/>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grpSp>
        <p:nvGrpSpPr>
          <p:cNvPr id="36" name="Group 35"/>
          <p:cNvGrpSpPr/>
          <p:nvPr userDrawn="1"/>
        </p:nvGrpSpPr>
        <p:grpSpPr>
          <a:xfrm>
            <a:off x="-2025698" y="6362700"/>
            <a:ext cx="1857255" cy="500063"/>
            <a:chOff x="-2025698" y="6445247"/>
            <a:chExt cx="1857255" cy="417516"/>
          </a:xfrm>
        </p:grpSpPr>
        <p:sp>
          <p:nvSpPr>
            <p:cNvPr id="3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dirty="0">
                  <a:ln>
                    <a:noFill/>
                  </a:ln>
                  <a:solidFill>
                    <a:srgbClr val="FDFDFD"/>
                  </a:solidFill>
                  <a:effectLst/>
                  <a:uLnTx/>
                  <a:uFillTx/>
                  <a:latin typeface="+mn-lt"/>
                </a:rPr>
                <a:t>No content below </a:t>
              </a:r>
              <a:br>
                <a:rPr kumimoji="0" lang="en-GB" altLang="en-GB" sz="1200" b="1" i="0" u="none" strike="noStrike" kern="0" cap="none" spc="0" normalizeH="0" baseline="0" dirty="0">
                  <a:ln>
                    <a:noFill/>
                  </a:ln>
                  <a:solidFill>
                    <a:srgbClr val="FDFDFD"/>
                  </a:solidFill>
                  <a:effectLst/>
                  <a:uLnTx/>
                  <a:uFillTx/>
                  <a:latin typeface="+mn-lt"/>
                </a:rPr>
              </a:br>
              <a:r>
                <a:rPr kumimoji="0" lang="en-GB" altLang="en-GB" sz="1200" b="1" i="0" u="none" strike="noStrike" kern="0" cap="none" spc="0" normalizeH="0" baseline="0" dirty="0">
                  <a:ln>
                    <a:noFill/>
                  </a:ln>
                  <a:solidFill>
                    <a:srgbClr val="FDFDFD"/>
                  </a:solidFill>
                  <a:effectLst/>
                  <a:uLnTx/>
                  <a:uFillTx/>
                  <a:latin typeface="+mn-lt"/>
                </a:rPr>
                <a:t>the grey line</a:t>
              </a:r>
            </a:p>
          </p:txBody>
        </p:sp>
        <p:grpSp>
          <p:nvGrpSpPr>
            <p:cNvPr id="38" name="Group 37"/>
            <p:cNvGrpSpPr/>
            <p:nvPr userDrawn="1"/>
          </p:nvGrpSpPr>
          <p:grpSpPr bwMode="gray">
            <a:xfrm>
              <a:off x="-546100" y="6452392"/>
              <a:ext cx="377657" cy="403227"/>
              <a:chOff x="-2035174" y="6454773"/>
              <a:chExt cx="1872000" cy="403227"/>
            </a:xfrm>
          </p:grpSpPr>
          <p:cxnSp>
            <p:nvCxnSpPr>
              <p:cNvPr id="39" name="Straight Connector 3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40" name="Straight Connector 3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grpSp>
        <p:nvGrpSpPr>
          <p:cNvPr id="58" name="Group 57"/>
          <p:cNvGrpSpPr/>
          <p:nvPr userDrawn="1"/>
        </p:nvGrpSpPr>
        <p:grpSpPr>
          <a:xfrm>
            <a:off x="-2035175" y="0"/>
            <a:ext cx="1881477" cy="5176145"/>
            <a:chOff x="-2035175" y="0"/>
            <a:chExt cx="1881477" cy="5176145"/>
          </a:xfrm>
        </p:grpSpPr>
        <p:sp>
          <p:nvSpPr>
            <p:cNvPr id="59"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60" name="Group 59"/>
            <p:cNvGrpSpPr/>
            <p:nvPr userDrawn="1"/>
          </p:nvGrpSpPr>
          <p:grpSpPr>
            <a:xfrm>
              <a:off x="-2035175" y="0"/>
              <a:ext cx="1872000" cy="5176145"/>
              <a:chOff x="-2035175" y="0"/>
              <a:chExt cx="1872000" cy="5730106"/>
            </a:xfrm>
          </p:grpSpPr>
          <p:sp>
            <p:nvSpPr>
              <p:cNvPr id="61"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6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7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7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7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8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8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87"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8"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9"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0"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5" name="Picture 9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6"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7"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8"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9"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1"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2"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286184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68342-93E7-4969-A2FD-E88215F3B526}" type="datetimeFigureOut">
              <a:rPr lang="en-US" smtClean="0">
                <a:solidFill>
                  <a:prstClr val="black">
                    <a:tint val="75000"/>
                  </a:prstClr>
                </a:solidFill>
              </a:rPr>
              <a:pPr/>
              <a:t>7/20/2020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D09DE17-6863-48C7-9561-26209DBA95F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87994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9" y="164320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1"/>
              <a:endParaRPr lang="en-GB" sz="1900" dirty="0">
                <a:solidFill>
                  <a:srgbClr val="333333"/>
                </a:solidFill>
              </a:endParaRPr>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1"/>
              <a:endParaRPr lang="en-GB" sz="1900" dirty="0">
                <a:solidFill>
                  <a:srgbClr val="333333"/>
                </a:solidFill>
              </a:endParaRPr>
            </a:p>
          </p:txBody>
        </p:sp>
      </p:grpSp>
      <p:sp>
        <p:nvSpPr>
          <p:cNvPr id="8" name="Rectangle 7"/>
          <p:cNvSpPr/>
          <p:nvPr userDrawn="1"/>
        </p:nvSpPr>
        <p:spPr bwMode="gray">
          <a:xfrm>
            <a:off x="10"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8" rIns="91426" bIns="45718" rtlCol="0" anchor="ctr"/>
          <a:lstStyle/>
          <a:p>
            <a:pPr algn="ctr" defTabSz="914241"/>
            <a:endParaRPr lang="nl-NL" sz="2400" dirty="0">
              <a:solidFill>
                <a:prstClr val="white"/>
              </a:solidFill>
            </a:endParaRPr>
          </a:p>
        </p:txBody>
      </p:sp>
      <p:sp>
        <p:nvSpPr>
          <p:cNvPr id="25" name="Title 1"/>
          <p:cNvSpPr>
            <a:spLocks noGrp="1"/>
          </p:cNvSpPr>
          <p:nvPr>
            <p:ph type="ctrTitle"/>
          </p:nvPr>
        </p:nvSpPr>
        <p:spPr bwMode="gray">
          <a:xfrm>
            <a:off x="842442" y="2116800"/>
            <a:ext cx="10313209" cy="1227573"/>
          </a:xfrm>
        </p:spPr>
        <p:txBody>
          <a:bodyPr anchor="ctr" anchorCtr="0">
            <a:noAutofit/>
          </a:bodyPr>
          <a:lstStyle>
            <a:lvl1pPr algn="l">
              <a:lnSpc>
                <a:spcPts val="4600"/>
              </a:lnSpc>
              <a:defRPr sz="47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6" y="4240713"/>
            <a:ext cx="7082733" cy="306799"/>
          </a:xfrm>
        </p:spPr>
        <p:txBody>
          <a:bodyPr anchor="ctr" anchorCtr="0">
            <a:noAutofit/>
          </a:bodyPr>
          <a:lstStyle>
            <a:lvl1pPr marL="0" indent="0" algn="l">
              <a:lnSpc>
                <a:spcPts val="2200"/>
              </a:lnSpc>
              <a:buNone/>
              <a:defRPr sz="2000" b="0" i="0"/>
            </a:lvl1pPr>
            <a:lvl2pPr marL="457107" indent="0" algn="ctr">
              <a:buNone/>
              <a:defRPr sz="2000"/>
            </a:lvl2pPr>
            <a:lvl3pPr marL="914218" indent="0" algn="ctr">
              <a:buNone/>
              <a:defRPr sz="1900"/>
            </a:lvl3pPr>
            <a:lvl4pPr marL="1371328" indent="0" algn="ctr">
              <a:buNone/>
              <a:defRPr sz="1600"/>
            </a:lvl4pPr>
            <a:lvl5pPr marL="1828437" indent="0" algn="ctr">
              <a:buNone/>
              <a:defRPr sz="1600"/>
            </a:lvl5pPr>
            <a:lvl6pPr marL="2285550" indent="0" algn="ctr">
              <a:buNone/>
              <a:defRPr sz="1600"/>
            </a:lvl6pPr>
            <a:lvl7pPr marL="2742654" indent="0" algn="ctr">
              <a:buNone/>
              <a:defRPr sz="1600"/>
            </a:lvl7pPr>
            <a:lvl8pPr marL="3199760" indent="0" algn="ctr">
              <a:buNone/>
              <a:defRPr sz="1600"/>
            </a:lvl8pPr>
            <a:lvl9pPr marL="3656867"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1" y="3556809"/>
            <a:ext cx="10305675" cy="385233"/>
          </a:xfrm>
        </p:spPr>
        <p:txBody>
          <a:bodyPr>
            <a:noAutofit/>
          </a:bodyPr>
          <a:lstStyle>
            <a:lvl1pPr>
              <a:lnSpc>
                <a:spcPts val="2200"/>
              </a:lnSpc>
              <a:defRPr sz="2300">
                <a:solidFill>
                  <a:schemeClr val="bg1"/>
                </a:solidFill>
              </a:defRPr>
            </a:lvl1pPr>
          </a:lstStyle>
          <a:p>
            <a:pPr lvl="0"/>
            <a:r>
              <a:rPr lang="en-US" noProof="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userDrawn="1"/>
        </p:nvPicPr>
        <p:blipFill>
          <a:blip r:embed="rId2"/>
          <a:stretch>
            <a:fillRect/>
          </a:stretch>
        </p:blipFill>
        <p:spPr>
          <a:xfrm>
            <a:off x="10373168" y="6203775"/>
            <a:ext cx="1518197" cy="378000"/>
          </a:xfrm>
          <a:prstGeom prst="rect">
            <a:avLst/>
          </a:prstGeom>
        </p:spPr>
      </p:pic>
      <p:cxnSp>
        <p:nvCxnSpPr>
          <p:cNvPr id="13" name="Straight Connector 12"/>
          <p:cNvCxnSpPr/>
          <p:nvPr userDrawn="1"/>
        </p:nvCxnSpPr>
        <p:spPr>
          <a:xfrm>
            <a:off x="838200" y="6953251"/>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1" y="6953251"/>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7"/>
            <a:ext cx="1440000" cy="241979"/>
          </a:xfrm>
          <a:prstGeom prst="rect">
            <a:avLst/>
          </a:prstGeom>
          <a:noFill/>
        </p:spPr>
        <p:txBody>
          <a:bodyPr wrap="square" lIns="35998" tIns="35998" rIns="35998" bIns="35998" rtlCol="0">
            <a:spAutoFit/>
          </a:bodyPr>
          <a:lstStyle/>
          <a:p>
            <a:pPr algn="ctr" defTabSz="914241"/>
            <a:r>
              <a:rPr lang="en-GB" sz="1100" dirty="0">
                <a:solidFill>
                  <a:srgbClr val="333333"/>
                </a:solidFill>
              </a:rPr>
              <a:t>Max. width</a:t>
            </a:r>
          </a:p>
        </p:txBody>
      </p:sp>
      <p:sp>
        <p:nvSpPr>
          <p:cNvPr id="22" name="TextBox 21"/>
          <p:cNvSpPr txBox="1"/>
          <p:nvPr userDrawn="1"/>
        </p:nvSpPr>
        <p:spPr>
          <a:xfrm>
            <a:off x="-1506676" y="6266693"/>
            <a:ext cx="1440000" cy="241979"/>
          </a:xfrm>
          <a:prstGeom prst="rect">
            <a:avLst/>
          </a:prstGeom>
          <a:noFill/>
        </p:spPr>
        <p:txBody>
          <a:bodyPr wrap="square" lIns="35998" tIns="35998" rIns="35998" bIns="35998" rtlCol="0">
            <a:spAutoFit/>
          </a:bodyPr>
          <a:lstStyle/>
          <a:p>
            <a:pPr algn="r" defTabSz="914241"/>
            <a:r>
              <a:rPr lang="en-GB" sz="1100" dirty="0">
                <a:solidFill>
                  <a:srgbClr val="333333"/>
                </a:solidFill>
              </a:rPr>
              <a:t>Min. height</a:t>
            </a:r>
          </a:p>
        </p:txBody>
      </p:sp>
      <p:cxnSp>
        <p:nvCxnSpPr>
          <p:cNvPr id="24" name="Straight Connector 23"/>
          <p:cNvCxnSpPr/>
          <p:nvPr userDrawn="1"/>
        </p:nvCxnSpPr>
        <p:spPr>
          <a:xfrm>
            <a:off x="-426676" y="5242063"/>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userDrawn="1"/>
        </p:nvSpPr>
        <p:spPr>
          <a:xfrm>
            <a:off x="-1506676" y="5297121"/>
            <a:ext cx="1440000" cy="241979"/>
          </a:xfrm>
          <a:prstGeom prst="rect">
            <a:avLst/>
          </a:prstGeom>
          <a:noFill/>
        </p:spPr>
        <p:txBody>
          <a:bodyPr wrap="square" lIns="35998" tIns="35998" rIns="35998" bIns="35998" rtlCol="0">
            <a:spAutoFit/>
          </a:bodyPr>
          <a:lstStyle/>
          <a:p>
            <a:pPr algn="r" defTabSz="914241"/>
            <a:r>
              <a:rPr lang="en-GB" sz="1100" dirty="0">
                <a:solidFill>
                  <a:srgbClr val="333333"/>
                </a:solidFill>
              </a:rPr>
              <a:t>Max. height</a:t>
            </a:r>
          </a:p>
        </p:txBody>
      </p:sp>
      <p:grpSp>
        <p:nvGrpSpPr>
          <p:cNvPr id="53" name="Group 52"/>
          <p:cNvGrpSpPr/>
          <p:nvPr userDrawn="1"/>
        </p:nvGrpSpPr>
        <p:grpSpPr bwMode="gray">
          <a:xfrm>
            <a:off x="-2035175" y="3"/>
            <a:ext cx="1872000" cy="4689612"/>
            <a:chOff x="-2581275" y="595116"/>
            <a:chExt cx="1872000" cy="4689612"/>
          </a:xfrm>
        </p:grpSpPr>
        <p:sp>
          <p:nvSpPr>
            <p:cNvPr id="54"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pPr defTabSz="914241"/>
              <a:endParaRPr lang="en-GB" sz="1100" dirty="0">
                <a:solidFill>
                  <a:srgbClr val="333333"/>
                </a:solidFill>
              </a:endParaRPr>
            </a:p>
          </p:txBody>
        </p:sp>
        <p:sp>
          <p:nvSpPr>
            <p:cNvPr id="55"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pPr defTabSz="914241"/>
              <a:endParaRPr lang="en-GB" sz="1100" dirty="0">
                <a:solidFill>
                  <a:srgbClr val="333333"/>
                </a:solidFill>
              </a:endParaRPr>
            </a:p>
          </p:txBody>
        </p:sp>
        <p:sp>
          <p:nvSpPr>
            <p:cNvPr id="56"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pPr defTabSz="914241"/>
              <a:endParaRPr lang="en-GB" sz="1100" dirty="0">
                <a:solidFill>
                  <a:srgbClr val="333333"/>
                </a:solidFill>
              </a:endParaRPr>
            </a:p>
          </p:txBody>
        </p:sp>
        <p:sp>
          <p:nvSpPr>
            <p:cNvPr id="57"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Orange</a:t>
              </a:r>
            </a:p>
            <a:p>
              <a:pPr defTabSz="914241">
                <a:lnSpc>
                  <a:spcPct val="65000"/>
                </a:lnSpc>
                <a:spcBef>
                  <a:spcPct val="20000"/>
                </a:spcBef>
                <a:spcAft>
                  <a:spcPct val="20000"/>
                </a:spcAft>
              </a:pPr>
              <a:r>
                <a:rPr lang="en-GB" altLang="en-US" sz="1100" dirty="0">
                  <a:solidFill>
                    <a:srgbClr val="333333"/>
                  </a:solidFill>
                </a:rPr>
                <a:t>RGB= 255, 98, 0</a:t>
              </a:r>
            </a:p>
          </p:txBody>
        </p:sp>
        <p:sp>
          <p:nvSpPr>
            <p:cNvPr id="58"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pPr defTabSz="914241"/>
              <a:endParaRPr lang="en-GB" sz="1100" dirty="0">
                <a:solidFill>
                  <a:srgbClr val="333333"/>
                </a:solidFill>
              </a:endParaRPr>
            </a:p>
          </p:txBody>
        </p:sp>
        <p:sp>
          <p:nvSpPr>
            <p:cNvPr id="59"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Light Grey</a:t>
              </a:r>
            </a:p>
            <a:p>
              <a:pPr defTabSz="914241">
                <a:lnSpc>
                  <a:spcPct val="65000"/>
                </a:lnSpc>
                <a:spcBef>
                  <a:spcPct val="20000"/>
                </a:spcBef>
                <a:spcAft>
                  <a:spcPct val="20000"/>
                </a:spcAft>
              </a:pPr>
              <a:r>
                <a:rPr lang="en-GB" altLang="en-US" sz="1100" dirty="0">
                  <a:solidFill>
                    <a:srgbClr val="333333"/>
                  </a:solidFill>
                </a:rPr>
                <a:t>RGB= 168, 168, 168</a:t>
              </a:r>
            </a:p>
          </p:txBody>
        </p:sp>
        <p:sp>
          <p:nvSpPr>
            <p:cNvPr id="60"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pPr defTabSz="914241"/>
              <a:endParaRPr lang="en-GB" sz="1100" dirty="0">
                <a:solidFill>
                  <a:srgbClr val="333333"/>
                </a:solidFill>
              </a:endParaRPr>
            </a:p>
          </p:txBody>
        </p:sp>
        <p:sp>
          <p:nvSpPr>
            <p:cNvPr id="61"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Indigo</a:t>
              </a:r>
            </a:p>
            <a:p>
              <a:pPr defTabSz="914241">
                <a:lnSpc>
                  <a:spcPct val="65000"/>
                </a:lnSpc>
                <a:spcBef>
                  <a:spcPct val="20000"/>
                </a:spcBef>
                <a:spcAft>
                  <a:spcPct val="20000"/>
                </a:spcAft>
              </a:pPr>
              <a:r>
                <a:rPr lang="en-GB" altLang="en-US" sz="1100" dirty="0">
                  <a:solidFill>
                    <a:srgbClr val="333333"/>
                  </a:solidFill>
                </a:rPr>
                <a:t>RGB= 82, 81, 153</a:t>
              </a:r>
            </a:p>
          </p:txBody>
        </p:sp>
        <p:sp>
          <p:nvSpPr>
            <p:cNvPr id="62"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pPr defTabSz="914241"/>
              <a:endParaRPr lang="en-GB" sz="1100" dirty="0">
                <a:solidFill>
                  <a:srgbClr val="333333"/>
                </a:solidFill>
              </a:endParaRPr>
            </a:p>
          </p:txBody>
        </p:sp>
        <p:sp>
          <p:nvSpPr>
            <p:cNvPr id="63"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Sky</a:t>
              </a:r>
            </a:p>
            <a:p>
              <a:pPr defTabSz="914241">
                <a:lnSpc>
                  <a:spcPct val="65000"/>
                </a:lnSpc>
                <a:spcBef>
                  <a:spcPct val="20000"/>
                </a:spcBef>
                <a:spcAft>
                  <a:spcPct val="20000"/>
                </a:spcAft>
              </a:pPr>
              <a:r>
                <a:rPr lang="en-GB" altLang="en-US" sz="1100" dirty="0">
                  <a:solidFill>
                    <a:srgbClr val="333333"/>
                  </a:solidFill>
                </a:rPr>
                <a:t>RGB= 96, 166, 218</a:t>
              </a:r>
            </a:p>
          </p:txBody>
        </p:sp>
        <p:sp>
          <p:nvSpPr>
            <p:cNvPr id="64"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90000"/>
                </a:lnSpc>
                <a:spcBef>
                  <a:spcPct val="20000"/>
                </a:spcBef>
                <a:spcAft>
                  <a:spcPct val="20000"/>
                </a:spcAft>
              </a:pPr>
              <a:r>
                <a:rPr lang="en-GB" altLang="en-US" sz="1200" b="1" dirty="0">
                  <a:solidFill>
                    <a:srgbClr val="333333"/>
                  </a:solidFill>
                </a:rPr>
                <a:t>Colour Guidelines</a:t>
              </a:r>
            </a:p>
          </p:txBody>
        </p:sp>
        <p:sp>
          <p:nvSpPr>
            <p:cNvPr id="65"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pPr defTabSz="914241"/>
              <a:endParaRPr lang="en-GB" sz="1100" dirty="0">
                <a:solidFill>
                  <a:srgbClr val="333333"/>
                </a:solidFill>
              </a:endParaRPr>
            </a:p>
          </p:txBody>
        </p:sp>
        <p:sp>
          <p:nvSpPr>
            <p:cNvPr id="66"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Fuchsia</a:t>
              </a:r>
            </a:p>
            <a:p>
              <a:pPr defTabSz="914241">
                <a:lnSpc>
                  <a:spcPct val="65000"/>
                </a:lnSpc>
                <a:spcBef>
                  <a:spcPct val="20000"/>
                </a:spcBef>
                <a:spcAft>
                  <a:spcPct val="20000"/>
                </a:spcAft>
              </a:pPr>
              <a:r>
                <a:rPr lang="en-GB" altLang="en-US" sz="1100" dirty="0">
                  <a:solidFill>
                    <a:srgbClr val="333333"/>
                  </a:solidFill>
                </a:rPr>
                <a:t>RGB= 171, 0, 102</a:t>
              </a:r>
            </a:p>
          </p:txBody>
        </p:sp>
        <p:sp>
          <p:nvSpPr>
            <p:cNvPr id="67"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pPr defTabSz="914241"/>
              <a:endParaRPr lang="en-GB" sz="1100" dirty="0">
                <a:solidFill>
                  <a:srgbClr val="333333"/>
                </a:solidFill>
              </a:endParaRPr>
            </a:p>
          </p:txBody>
        </p:sp>
        <p:sp>
          <p:nvSpPr>
            <p:cNvPr id="68"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Lime</a:t>
              </a:r>
            </a:p>
            <a:p>
              <a:pPr defTabSz="914241">
                <a:lnSpc>
                  <a:spcPct val="65000"/>
                </a:lnSpc>
                <a:spcBef>
                  <a:spcPct val="20000"/>
                </a:spcBef>
                <a:spcAft>
                  <a:spcPct val="20000"/>
                </a:spcAft>
              </a:pPr>
              <a:r>
                <a:rPr lang="en-GB" altLang="en-US" sz="1100" dirty="0">
                  <a:solidFill>
                    <a:srgbClr val="333333"/>
                  </a:solidFill>
                </a:rPr>
                <a:t>RGB= 208, 217, 60</a:t>
              </a:r>
            </a:p>
          </p:txBody>
        </p:sp>
        <p:sp>
          <p:nvSpPr>
            <p:cNvPr id="69"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pPr defTabSz="914241"/>
              <a:endParaRPr lang="en-GB" sz="1100" dirty="0">
                <a:solidFill>
                  <a:srgbClr val="333333"/>
                </a:solidFill>
              </a:endParaRPr>
            </a:p>
          </p:txBody>
        </p:sp>
        <p:sp>
          <p:nvSpPr>
            <p:cNvPr id="70"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Leaf</a:t>
              </a:r>
            </a:p>
            <a:p>
              <a:pPr defTabSz="914241">
                <a:lnSpc>
                  <a:spcPct val="65000"/>
                </a:lnSpc>
                <a:spcBef>
                  <a:spcPct val="20000"/>
                </a:spcBef>
                <a:spcAft>
                  <a:spcPct val="20000"/>
                </a:spcAft>
              </a:pPr>
              <a:r>
                <a:rPr lang="en-GB" altLang="en-US" sz="1100" dirty="0">
                  <a:solidFill>
                    <a:srgbClr val="333333"/>
                  </a:solidFill>
                </a:rPr>
                <a:t>RGB= 52, 150, 81</a:t>
              </a:r>
            </a:p>
          </p:txBody>
        </p:sp>
        <p:sp>
          <p:nvSpPr>
            <p:cNvPr id="71"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pPr defTabSz="914241"/>
              <a:endParaRPr lang="en-GB" sz="1100" dirty="0">
                <a:solidFill>
                  <a:srgbClr val="333333"/>
                </a:solidFill>
              </a:endParaRPr>
            </a:p>
          </p:txBody>
        </p:sp>
        <p:sp>
          <p:nvSpPr>
            <p:cNvPr id="72"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Mid Grey</a:t>
              </a:r>
            </a:p>
            <a:p>
              <a:pPr defTabSz="914241">
                <a:lnSpc>
                  <a:spcPct val="65000"/>
                </a:lnSpc>
                <a:spcBef>
                  <a:spcPct val="20000"/>
                </a:spcBef>
                <a:spcAft>
                  <a:spcPct val="20000"/>
                </a:spcAft>
              </a:pPr>
              <a:r>
                <a:rPr lang="en-GB" altLang="en-US" sz="1100" dirty="0">
                  <a:solidFill>
                    <a:srgbClr val="333333"/>
                  </a:solidFill>
                </a:rPr>
                <a:t>RGB= 118, 118, 118</a:t>
              </a:r>
            </a:p>
          </p:txBody>
        </p:sp>
        <p:sp>
          <p:nvSpPr>
            <p:cNvPr id="73"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pPr defTabSz="914241"/>
              <a:endParaRPr lang="en-GB" sz="1100" dirty="0">
                <a:solidFill>
                  <a:srgbClr val="333333"/>
                </a:solidFill>
              </a:endParaRPr>
            </a:p>
          </p:txBody>
        </p:sp>
        <p:sp>
          <p:nvSpPr>
            <p:cNvPr id="74"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Text Colour</a:t>
              </a:r>
            </a:p>
            <a:p>
              <a:pPr defTabSz="914241">
                <a:lnSpc>
                  <a:spcPct val="65000"/>
                </a:lnSpc>
                <a:spcBef>
                  <a:spcPct val="20000"/>
                </a:spcBef>
                <a:spcAft>
                  <a:spcPct val="20000"/>
                </a:spcAft>
              </a:pPr>
              <a:r>
                <a:rPr lang="en-GB" altLang="en-US" sz="1100" dirty="0">
                  <a:solidFill>
                    <a:srgbClr val="333333"/>
                  </a:solidFill>
                </a:rPr>
                <a:t>RGB= 51, 51, 51</a:t>
              </a:r>
            </a:p>
          </p:txBody>
        </p:sp>
      </p:grpSp>
      <p:pic>
        <p:nvPicPr>
          <p:cNvPr id="42" name="Picture 41"/>
          <p:cNvPicPr>
            <a:picLocks noChangeAspect="1"/>
          </p:cNvPicPr>
          <p:nvPr userDrawn="1"/>
        </p:nvPicPr>
        <p:blipFill>
          <a:blip r:embed="rId3"/>
          <a:stretch>
            <a:fillRect/>
          </a:stretch>
        </p:blipFill>
        <p:spPr>
          <a:xfrm>
            <a:off x="-1804988" y="4402735"/>
            <a:ext cx="154783" cy="138908"/>
          </a:xfrm>
          <a:prstGeom prst="rect">
            <a:avLst/>
          </a:prstGeom>
        </p:spPr>
      </p:pic>
      <p:sp>
        <p:nvSpPr>
          <p:cNvPr id="43" name="Text Placeholder 2"/>
          <p:cNvSpPr>
            <a:spLocks noGrp="1"/>
          </p:cNvSpPr>
          <p:nvPr>
            <p:ph type="body" sz="quarter" idx="14" hasCustomPrompt="1"/>
          </p:nvPr>
        </p:nvSpPr>
        <p:spPr>
          <a:xfrm>
            <a:off x="8167643" y="4291507"/>
            <a:ext cx="2988000" cy="275612"/>
          </a:xfrm>
        </p:spPr>
        <p:txBody>
          <a:bodyPr tIns="0" bIns="0"/>
          <a:lstStyle>
            <a:lvl1pPr marL="0" indent="0" algn="r">
              <a:lnSpc>
                <a:spcPct val="100000"/>
              </a:lnSpc>
              <a:buNone/>
              <a:defRPr sz="1500">
                <a:solidFill>
                  <a:srgbClr val="000000"/>
                </a:solidFill>
                <a:latin typeface="+mn-lt"/>
              </a:defRPr>
            </a:lvl1pPr>
            <a:lvl2pPr>
              <a:defRPr sz="2300">
                <a:solidFill>
                  <a:srgbClr val="000000"/>
                </a:solidFill>
              </a:defRPr>
            </a:lvl2pPr>
            <a:lvl3pPr>
              <a:defRPr sz="2300">
                <a:solidFill>
                  <a:srgbClr val="000000"/>
                </a:solidFill>
              </a:defRPr>
            </a:lvl3pPr>
            <a:lvl4pPr>
              <a:defRPr sz="2300">
                <a:solidFill>
                  <a:srgbClr val="000000"/>
                </a:solidFill>
              </a:defRPr>
            </a:lvl4pPr>
            <a:lvl5pPr>
              <a:defRPr sz="2300">
                <a:solidFill>
                  <a:srgbClr val="000000"/>
                </a:solidFill>
              </a:defRPr>
            </a:lvl5pPr>
          </a:lstStyle>
          <a:p>
            <a:pPr lvl="0"/>
            <a:r>
              <a:rPr lang="en-GB" noProof="0" dirty="0"/>
              <a:t>Click to edit location and date</a:t>
            </a:r>
          </a:p>
        </p:txBody>
      </p:sp>
    </p:spTree>
    <p:extLst>
      <p:ext uri="{BB962C8B-B14F-4D97-AF65-F5344CB8AC3E}">
        <p14:creationId xmlns:p14="http://schemas.microsoft.com/office/powerpoint/2010/main" val="2209483095"/>
      </p:ext>
    </p:extLst>
  </p:cSld>
  <p:clrMapOvr>
    <a:masterClrMapping/>
  </p:clrMapOvr>
  <p:extLst>
    <p:ext uri="{DCECCB84-F9BA-43D5-87BE-67443E8EF086}">
      <p15:sldGuideLst xmlns:p15="http://schemas.microsoft.com/office/powerpoint/2012/main">
        <p15:guide id="1" orient="horz" pos="4135">
          <p15:clr>
            <a:srgbClr val="FBAE40"/>
          </p15:clr>
        </p15:guide>
        <p15:guide id="2" orient="horz" pos="330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85" y="1278394"/>
            <a:ext cx="10489175" cy="4922391"/>
          </a:xfrm>
          <a:prstGeom prst="rect">
            <a:avLst/>
          </a:prstGeom>
        </p:spPr>
        <p:txBody>
          <a:bodyPr vert="horz" lIns="0" tIns="0" rIns="0" bIns="0" rtlCol="0">
            <a:noAutofit/>
          </a:bodyPr>
          <a:lstStyle>
            <a:lvl2pPr marL="268241" indent="-268241">
              <a:buClr>
                <a:schemeClr val="accent1"/>
              </a:buClr>
              <a:buFont typeface="ING Me" pitchFamily="2" charset="0"/>
              <a:buChar char="•"/>
              <a:defRPr/>
            </a:lvl2pPr>
            <a:lvl3pPr marL="536481" indent="-266653">
              <a:buClr>
                <a:schemeClr val="accent2"/>
              </a:buClr>
              <a:defRPr/>
            </a:lvl3pPr>
            <a:lvl4pPr marL="807898" indent="-260304">
              <a:buClr>
                <a:schemeClr val="accent3"/>
              </a:buClr>
              <a:defRPr/>
            </a:lvl4pPr>
            <a:lvl5pPr marL="1071376" indent="-252370">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14494748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96332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1"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512"/>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512"/>
            </a:p>
          </p:txBody>
        </p:sp>
      </p:grpSp>
      <p:sp>
        <p:nvSpPr>
          <p:cNvPr id="8" name="Rectangle 7"/>
          <p:cNvSpPr/>
          <p:nvPr userDrawn="1"/>
        </p:nvSpPr>
        <p:spPr bwMode="gray">
          <a:xfrm>
            <a:off x="2"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14" noProof="0" dirty="0"/>
          </a:p>
        </p:txBody>
      </p:sp>
      <p:sp>
        <p:nvSpPr>
          <p:cNvPr id="25" name="Title 1"/>
          <p:cNvSpPr>
            <a:spLocks noGrp="1"/>
          </p:cNvSpPr>
          <p:nvPr>
            <p:ph type="ctrTitle"/>
          </p:nvPr>
        </p:nvSpPr>
        <p:spPr bwMode="gray">
          <a:xfrm>
            <a:off x="842434" y="2116801"/>
            <a:ext cx="10313209" cy="1227573"/>
          </a:xfrm>
        </p:spPr>
        <p:txBody>
          <a:bodyPr anchor="ctr" anchorCtr="0">
            <a:noAutofit/>
          </a:bodyPr>
          <a:lstStyle>
            <a:lvl1pPr algn="l">
              <a:lnSpc>
                <a:spcPts val="3286"/>
              </a:lnSpc>
              <a:defRPr sz="3286">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4" y="4240705"/>
            <a:ext cx="7082733" cy="306798"/>
          </a:xfrm>
        </p:spPr>
        <p:txBody>
          <a:bodyPr anchor="ctr" anchorCtr="0">
            <a:noAutofit/>
          </a:bodyPr>
          <a:lstStyle>
            <a:lvl1pPr marL="0" indent="0" algn="l">
              <a:lnSpc>
                <a:spcPts val="1571"/>
              </a:lnSpc>
              <a:buNone/>
              <a:defRPr sz="1429" b="0" i="0"/>
            </a:lvl1pPr>
            <a:lvl2pPr marL="326570" indent="0" algn="ctr">
              <a:buNone/>
              <a:defRPr sz="1429"/>
            </a:lvl2pPr>
            <a:lvl3pPr marL="653139" indent="0" algn="ctr">
              <a:buNone/>
              <a:defRPr sz="1286"/>
            </a:lvl3pPr>
            <a:lvl4pPr marL="979710" indent="0" algn="ctr">
              <a:buNone/>
              <a:defRPr sz="1143"/>
            </a:lvl4pPr>
            <a:lvl5pPr marL="1306279" indent="0" algn="ctr">
              <a:buNone/>
              <a:defRPr sz="1143"/>
            </a:lvl5pPr>
            <a:lvl6pPr marL="1632849" indent="0" algn="ctr">
              <a:buNone/>
              <a:defRPr sz="1143"/>
            </a:lvl6pPr>
            <a:lvl7pPr marL="1959418" indent="0" algn="ctr">
              <a:buNone/>
              <a:defRPr sz="1143"/>
            </a:lvl7pPr>
            <a:lvl8pPr marL="2285989" indent="0" algn="ctr">
              <a:buNone/>
              <a:defRPr sz="1143"/>
            </a:lvl8pPr>
            <a:lvl9pPr marL="2612559" indent="0" algn="ctr">
              <a:buNone/>
              <a:defRPr sz="1143"/>
            </a:lvl9pPr>
          </a:lstStyle>
          <a:p>
            <a:r>
              <a:rPr lang="en-US" noProof="0"/>
              <a:t>Click to edit Master subtitle style</a:t>
            </a:r>
            <a:endParaRPr lang="en-GB" noProof="0"/>
          </a:p>
        </p:txBody>
      </p:sp>
      <p:sp>
        <p:nvSpPr>
          <p:cNvPr id="27" name="Text Placeholder 6"/>
          <p:cNvSpPr>
            <a:spLocks noGrp="1"/>
          </p:cNvSpPr>
          <p:nvPr>
            <p:ph type="body" sz="quarter" idx="11"/>
          </p:nvPr>
        </p:nvSpPr>
        <p:spPr bwMode="gray">
          <a:xfrm>
            <a:off x="842401" y="3556801"/>
            <a:ext cx="10305675" cy="385233"/>
          </a:xfrm>
        </p:spPr>
        <p:txBody>
          <a:bodyPr>
            <a:noAutofit/>
          </a:bodyPr>
          <a:lstStyle>
            <a:lvl1pPr>
              <a:lnSpc>
                <a:spcPts val="1571"/>
              </a:lnSpc>
              <a:defRPr sz="1571">
                <a:solidFill>
                  <a:schemeClr val="bg1"/>
                </a:solidFill>
              </a:defRPr>
            </a:lvl1pPr>
          </a:lstStyle>
          <a:p>
            <a:pPr lvl="0"/>
            <a:r>
              <a:rPr lang="en-US" noProof="0"/>
              <a:t>Click to edit Master text styles</a:t>
            </a:r>
          </a:p>
        </p:txBody>
      </p:sp>
      <p:sp>
        <p:nvSpPr>
          <p:cNvPr id="23" name="Picture Placeholder 2"/>
          <p:cNvSpPr>
            <a:spLocks noGrp="1"/>
          </p:cNvSpPr>
          <p:nvPr>
            <p:ph type="pic" sz="quarter" idx="13" hasCustomPrompt="1"/>
          </p:nvPr>
        </p:nvSpPr>
        <p:spPr>
          <a:xfrm>
            <a:off x="838200" y="5242062"/>
            <a:ext cx="2196000" cy="1318571"/>
          </a:xfrm>
        </p:spPr>
        <p:txBody>
          <a:bodyPr lIns="0" anchor="ctr" anchorCtr="0"/>
          <a:lstStyle>
            <a:lvl1pPr algn="l">
              <a:lnSpc>
                <a:spcPct val="100000"/>
              </a:lnSpc>
              <a:defRPr sz="643" b="0"/>
            </a:lvl1pPr>
          </a:lstStyle>
          <a:p>
            <a:r>
              <a:rPr lang="en-GB" dirty="0"/>
              <a:t>Click to insert project logo</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8" y="6203775"/>
            <a:ext cx="1518197" cy="378000"/>
          </a:xfrm>
          <a:prstGeom prst="rect">
            <a:avLst/>
          </a:prstGeom>
        </p:spPr>
      </p:pic>
      <p:cxnSp>
        <p:nvCxnSpPr>
          <p:cNvPr id="13" name="Straight Connector 1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6"/>
            <a:ext cx="1440000" cy="161832"/>
          </a:xfrm>
          <a:prstGeom prst="rect">
            <a:avLst/>
          </a:prstGeom>
          <a:noFill/>
        </p:spPr>
        <p:txBody>
          <a:bodyPr wrap="square" lIns="25714" tIns="25714" rIns="25714" bIns="25714" rtlCol="0">
            <a:spAutoFit/>
          </a:bodyPr>
          <a:lstStyle/>
          <a:p>
            <a:pPr algn="ctr"/>
            <a:r>
              <a:rPr lang="en-GB" sz="714"/>
              <a:t>Max.</a:t>
            </a:r>
            <a:r>
              <a:rPr lang="en-GB" sz="714" baseline="0"/>
              <a:t> width</a:t>
            </a:r>
            <a:endParaRPr lang="en-GB" sz="714"/>
          </a:p>
        </p:txBody>
      </p:sp>
      <p:sp>
        <p:nvSpPr>
          <p:cNvPr id="22" name="TextBox 21"/>
          <p:cNvSpPr txBox="1"/>
          <p:nvPr userDrawn="1"/>
        </p:nvSpPr>
        <p:spPr>
          <a:xfrm>
            <a:off x="-1506676" y="6266693"/>
            <a:ext cx="1440000" cy="161832"/>
          </a:xfrm>
          <a:prstGeom prst="rect">
            <a:avLst/>
          </a:prstGeom>
          <a:noFill/>
        </p:spPr>
        <p:txBody>
          <a:bodyPr wrap="square" lIns="25714" tIns="25714" rIns="25714" bIns="25714" rtlCol="0">
            <a:spAutoFit/>
          </a:bodyPr>
          <a:lstStyle/>
          <a:p>
            <a:pPr algn="r"/>
            <a:r>
              <a:rPr lang="en-GB" sz="714" dirty="0"/>
              <a:t>Min.</a:t>
            </a:r>
            <a:r>
              <a:rPr lang="en-GB" sz="714" baseline="0" dirty="0"/>
              <a:t> height</a:t>
            </a:r>
            <a:endParaRPr lang="en-GB" sz="714" dirty="0"/>
          </a:p>
        </p:txBody>
      </p:sp>
      <p:sp>
        <p:nvSpPr>
          <p:cNvPr id="28" name="TextBox 27"/>
          <p:cNvSpPr txBox="1"/>
          <p:nvPr userDrawn="1"/>
        </p:nvSpPr>
        <p:spPr>
          <a:xfrm>
            <a:off x="-1506676" y="5297119"/>
            <a:ext cx="1440000" cy="161832"/>
          </a:xfrm>
          <a:prstGeom prst="rect">
            <a:avLst/>
          </a:prstGeom>
          <a:noFill/>
        </p:spPr>
        <p:txBody>
          <a:bodyPr wrap="square" lIns="25714" tIns="25714" rIns="25714" bIns="25714" rtlCol="0">
            <a:spAutoFit/>
          </a:bodyPr>
          <a:lstStyle/>
          <a:p>
            <a:pPr algn="r"/>
            <a:r>
              <a:rPr lang="en-GB" sz="714" dirty="0"/>
              <a:t>Max.</a:t>
            </a:r>
            <a:r>
              <a:rPr lang="en-GB" sz="714" baseline="0" dirty="0"/>
              <a:t> height</a:t>
            </a:r>
            <a:endParaRPr lang="en-GB" sz="714" dirty="0"/>
          </a:p>
        </p:txBody>
      </p:sp>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071">
                <a:solidFill>
                  <a:srgbClr val="000000"/>
                </a:solidFill>
                <a:latin typeface="+mn-lt"/>
              </a:defRPr>
            </a:lvl1pPr>
            <a:lvl2pPr>
              <a:defRPr sz="1571">
                <a:solidFill>
                  <a:srgbClr val="000000"/>
                </a:solidFill>
              </a:defRPr>
            </a:lvl2pPr>
            <a:lvl3pPr>
              <a:defRPr sz="1571">
                <a:solidFill>
                  <a:srgbClr val="000000"/>
                </a:solidFill>
              </a:defRPr>
            </a:lvl3pPr>
            <a:lvl4pPr>
              <a:defRPr sz="1571">
                <a:solidFill>
                  <a:srgbClr val="000000"/>
                </a:solidFill>
              </a:defRPr>
            </a:lvl4pPr>
            <a:lvl5pPr>
              <a:defRPr sz="1571">
                <a:solidFill>
                  <a:srgbClr val="000000"/>
                </a:solidFill>
              </a:defRPr>
            </a:lvl5pPr>
          </a:lstStyle>
          <a:p>
            <a:pPr lvl="0"/>
            <a:r>
              <a:rPr lang="en-GB" noProof="0" dirty="0"/>
              <a:t>Click to edit location and date</a:t>
            </a:r>
          </a:p>
        </p:txBody>
      </p:sp>
      <p:grpSp>
        <p:nvGrpSpPr>
          <p:cNvPr id="77" name="Group 76"/>
          <p:cNvGrpSpPr/>
          <p:nvPr userDrawn="1"/>
        </p:nvGrpSpPr>
        <p:grpSpPr>
          <a:xfrm>
            <a:off x="-2035174" y="1"/>
            <a:ext cx="1881477" cy="5176145"/>
            <a:chOff x="-2035175" y="0"/>
            <a:chExt cx="1881477" cy="5176145"/>
          </a:xfrm>
        </p:grpSpPr>
        <p:sp>
          <p:nvSpPr>
            <p:cNvPr id="78"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79" name="Group 78"/>
            <p:cNvGrpSpPr/>
            <p:nvPr userDrawn="1"/>
          </p:nvGrpSpPr>
          <p:grpSpPr>
            <a:xfrm>
              <a:off x="-2035175" y="0"/>
              <a:ext cx="1872000" cy="5176145"/>
              <a:chOff x="-2035175" y="0"/>
              <a:chExt cx="1872000" cy="5730106"/>
            </a:xfrm>
          </p:grpSpPr>
          <p:sp>
            <p:nvSpPr>
              <p:cNvPr id="80" name="Rectangle 104"/>
              <p:cNvSpPr>
                <a:spLocks noChangeArrowheads="1"/>
              </p:cNvSpPr>
              <p:nvPr/>
            </p:nvSpPr>
            <p:spPr bwMode="gray">
              <a:xfrm>
                <a:off x="-2035175" y="4694552"/>
                <a:ext cx="1872000" cy="1035554"/>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8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8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8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8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8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8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8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8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8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9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9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9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9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9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9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9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9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9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9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10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101" name="Picture 10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0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10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10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10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10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10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10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spTree>
    <p:extLst>
      <p:ext uri="{BB962C8B-B14F-4D97-AF65-F5344CB8AC3E}">
        <p14:creationId xmlns:p14="http://schemas.microsoft.com/office/powerpoint/2010/main" val="3775798130"/>
      </p:ext>
    </p:extLst>
  </p:cSld>
  <p:clrMapOvr>
    <a:masterClrMapping/>
  </p:clrMapOvr>
  <p:extLst>
    <p:ext uri="{DCECCB84-F9BA-43D5-87BE-67443E8EF086}">
      <p15:sldGuideLst xmlns:p15="http://schemas.microsoft.com/office/powerpoint/2012/main">
        <p15:guide id="1" orient="horz" pos="5789">
          <p15:clr>
            <a:srgbClr val="FBAE40"/>
          </p15:clr>
        </p15:guide>
        <p15:guide id="2" orient="horz" pos="462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6" y="1278385"/>
            <a:ext cx="10479024" cy="4922391"/>
          </a:xfrm>
          <a:prstGeom prst="rect">
            <a:avLst/>
          </a:prstGeom>
        </p:spPr>
        <p:txBody>
          <a:bodyPr vert="horz" lIns="0" tIns="0" rIns="0" bIns="0" rtlCol="0">
            <a:noAutofit/>
          </a:bodyPr>
          <a:lstStyle>
            <a:lvl2pPr marL="191638" indent="-191638">
              <a:buClr>
                <a:schemeClr val="accent1"/>
              </a:buClr>
              <a:buFont typeface="ING Me" pitchFamily="2" charset="0"/>
              <a:buChar char="•"/>
              <a:defRPr/>
            </a:lvl2pPr>
            <a:lvl3pPr marL="383276" indent="-190504">
              <a:buClr>
                <a:schemeClr val="accent2"/>
              </a:buClr>
              <a:defRPr/>
            </a:lvl3pPr>
            <a:lvl4pPr marL="577182" indent="-185968">
              <a:buClr>
                <a:schemeClr val="accent3"/>
              </a:buClr>
              <a:defRPr/>
            </a:lvl4pPr>
            <a:lvl5pPr marL="765417" indent="-180299">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a:xfrm>
            <a:off x="845576" y="280734"/>
            <a:ext cx="10479024" cy="854075"/>
          </a:xfrm>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8892077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6" y="1795637"/>
            <a:ext cx="10479024" cy="4405139"/>
          </a:xfrm>
          <a:prstGeom prst="rect">
            <a:avLst/>
          </a:prstGeom>
        </p:spPr>
        <p:txBody>
          <a:bodyPr vert="horz" lIns="0" tIns="0" rIns="0" bIns="0" rtlCol="0">
            <a:noAutofit/>
          </a:bodyPr>
          <a:lstStyle>
            <a:lvl2pPr marL="191638" indent="-191638">
              <a:buClr>
                <a:schemeClr val="accent1"/>
              </a:buClr>
              <a:buFont typeface="ING Me" pitchFamily="2" charset="0"/>
              <a:buChar char="•"/>
              <a:defRPr/>
            </a:lvl2pPr>
            <a:lvl3pPr marL="383276" indent="-190504">
              <a:buClr>
                <a:schemeClr val="accent2"/>
              </a:buClr>
              <a:defRPr/>
            </a:lvl3pPr>
            <a:lvl4pPr marL="577182" indent="-185968">
              <a:buClr>
                <a:schemeClr val="accent3"/>
              </a:buClr>
              <a:defRPr/>
            </a:lvl4pPr>
            <a:lvl5pPr marL="765417" indent="-180299">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7" name="Text Placeholder 10"/>
          <p:cNvSpPr>
            <a:spLocks noGrp="1"/>
          </p:cNvSpPr>
          <p:nvPr>
            <p:ph type="body" sz="quarter" idx="12" hasCustomPrompt="1"/>
          </p:nvPr>
        </p:nvSpPr>
        <p:spPr>
          <a:xfrm>
            <a:off x="845575" y="1277982"/>
            <a:ext cx="10479024" cy="436017"/>
          </a:xfrm>
        </p:spPr>
        <p:txBody>
          <a:bodyPr>
            <a:noAutofit/>
          </a:bodyPr>
          <a:lstStyle>
            <a:lvl1pPr>
              <a:lnSpc>
                <a:spcPts val="1214"/>
              </a:lnSpc>
              <a:defRPr sz="1071"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409895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userDrawn="1"/>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a:t>Click to insert project logo</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6" name="Straight Connector 15"/>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a:t>Min.</a:t>
            </a:r>
            <a:r>
              <a:rPr lang="en-GB" sz="1000" baseline="0"/>
              <a:t> height</a:t>
            </a:r>
            <a:endParaRPr lang="en-GB" sz="1000"/>
          </a:p>
        </p:txBody>
      </p:sp>
      <p:sp>
        <p:nvSpPr>
          <p:cNvPr id="32" name="TextBox 31"/>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33" name="Straight Connector 3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56" name="Group 55"/>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53" name="Group 52"/>
          <p:cNvGrpSpPr/>
          <p:nvPr userDrawn="1"/>
        </p:nvGrpSpPr>
        <p:grpSpPr>
          <a:xfrm>
            <a:off x="-2035175" y="0"/>
            <a:ext cx="1881477" cy="5176145"/>
            <a:chOff x="-2035175" y="0"/>
            <a:chExt cx="1881477" cy="5176145"/>
          </a:xfrm>
        </p:grpSpPr>
        <p:sp>
          <p:nvSpPr>
            <p:cNvPr id="5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5"/>
              <a:chOff x="-2035175" y="0"/>
              <a:chExt cx="1872000" cy="5730106"/>
            </a:xfrm>
          </p:grpSpPr>
          <p:sp>
            <p:nvSpPr>
              <p:cNvPr id="81" name="Rectangle 104"/>
              <p:cNvSpPr>
                <a:spLocks noChangeArrowheads="1"/>
              </p:cNvSpPr>
              <p:nvPr/>
            </p:nvSpPr>
            <p:spPr bwMode="gray">
              <a:xfrm>
                <a:off x="-2035175" y="4672310"/>
                <a:ext cx="1872000" cy="1057796"/>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8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8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8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9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9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9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99"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101"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10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10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10" name="Picture 10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1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11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1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11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1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1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1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6380020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6" y="1278385"/>
            <a:ext cx="10479024" cy="4922391"/>
          </a:xfrm>
          <a:prstGeom prst="rect">
            <a:avLst/>
          </a:prstGeom>
        </p:spPr>
        <p:txBody>
          <a:bodyPr vert="horz" lIns="0" tIns="0" rIns="0" bIns="0" rtlCol="0">
            <a:noAutofit/>
          </a:bodyPr>
          <a:lstStyle>
            <a:lvl1pPr marL="191638" indent="-191638">
              <a:buClr>
                <a:schemeClr val="accent1"/>
              </a:buClr>
              <a:buFont typeface="ING Me" pitchFamily="2" charset="0"/>
              <a:buChar char="•"/>
              <a:defRPr/>
            </a:lvl1pPr>
            <a:lvl2pPr marL="384410" indent="-191638">
              <a:buClr>
                <a:schemeClr val="accent2"/>
              </a:buClr>
              <a:buFont typeface="ING Me" pitchFamily="2" charset="0"/>
              <a:buChar char="•"/>
              <a:defRPr/>
            </a:lvl2pPr>
            <a:lvl3pPr marL="574914" indent="-190504">
              <a:buClr>
                <a:schemeClr val="accent3"/>
              </a:buClr>
              <a:defRPr/>
            </a:lvl3pPr>
            <a:lvl4pPr marL="769953" indent="-185968">
              <a:buClr>
                <a:schemeClr val="accent4"/>
              </a:buClr>
              <a:defRPr/>
            </a:lvl4pPr>
            <a:lvl5pPr marL="958189" indent="-180299">
              <a:buClr>
                <a:schemeClr val="accent5"/>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3917573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userDrawn="1"/>
        </p:nvGrpSpPr>
        <p:grpSpPr bwMode="gray">
          <a:xfrm>
            <a:off x="0" y="1643199"/>
            <a:ext cx="5909320" cy="3045600"/>
            <a:chOff x="3465513" y="2070100"/>
            <a:chExt cx="5260975" cy="2711450"/>
          </a:xfrm>
        </p:grpSpPr>
        <p:sp>
          <p:nvSpPr>
            <p:cNvPr id="67"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sz="1512"/>
            </a:p>
          </p:txBody>
        </p:sp>
        <p:sp>
          <p:nvSpPr>
            <p:cNvPr id="68" name="Freeform 67"/>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sz="1512"/>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2714"/>
              </a:lnSpc>
              <a:defRPr sz="2714">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1571"/>
              </a:lnSpc>
              <a:buNone/>
              <a:defRPr sz="1214" b="0" i="0"/>
            </a:lvl1pPr>
            <a:lvl2pPr marL="326570" indent="0" algn="ctr">
              <a:buNone/>
              <a:defRPr sz="1429"/>
            </a:lvl2pPr>
            <a:lvl3pPr marL="653139" indent="0" algn="ctr">
              <a:buNone/>
              <a:defRPr sz="1286"/>
            </a:lvl3pPr>
            <a:lvl4pPr marL="979710" indent="0" algn="ctr">
              <a:buNone/>
              <a:defRPr sz="1143"/>
            </a:lvl4pPr>
            <a:lvl5pPr marL="1306279" indent="0" algn="ctr">
              <a:buNone/>
              <a:defRPr sz="1143"/>
            </a:lvl5pPr>
            <a:lvl6pPr marL="1632849" indent="0" algn="ctr">
              <a:buNone/>
              <a:defRPr sz="1143"/>
            </a:lvl6pPr>
            <a:lvl7pPr marL="1959418" indent="0" algn="ctr">
              <a:buNone/>
              <a:defRPr sz="1143"/>
            </a:lvl7pPr>
            <a:lvl8pPr marL="2285989" indent="0" algn="ctr">
              <a:buNone/>
              <a:defRPr sz="1143"/>
            </a:lvl8pPr>
            <a:lvl9pPr marL="2612559" indent="0" algn="ctr">
              <a:buNone/>
              <a:defRPr sz="1143"/>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214"/>
              </a:lnSpc>
              <a:defRPr sz="1214">
                <a:solidFill>
                  <a:schemeClr val="bg1"/>
                </a:solidFill>
              </a:defRPr>
            </a:lvl1pPr>
          </a:lstStyle>
          <a:p>
            <a:pPr lvl="0"/>
            <a:r>
              <a:rPr lang="en-US" noProof="0"/>
              <a:t>Click to edit Master text styles</a:t>
            </a:r>
          </a:p>
        </p:txBody>
      </p:sp>
      <p:sp>
        <p:nvSpPr>
          <p:cNvPr id="12" name="Rectangle 11"/>
          <p:cNvSpPr/>
          <p:nvPr userDrawn="1"/>
        </p:nvSpPr>
        <p:spPr bwMode="gray">
          <a:xfrm>
            <a:off x="2"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14" noProof="0" dirty="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643" b="0"/>
            </a:lvl1pPr>
          </a:lstStyle>
          <a:p>
            <a:r>
              <a:rPr lang="en-GB" dirty="0"/>
              <a:t>Click to insert project logo</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8"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06675" y="7019956"/>
            <a:ext cx="1440000" cy="161832"/>
          </a:xfrm>
          <a:prstGeom prst="rect">
            <a:avLst/>
          </a:prstGeom>
          <a:noFill/>
        </p:spPr>
        <p:txBody>
          <a:bodyPr wrap="square" lIns="25714" tIns="25714" rIns="25714" bIns="25714" rtlCol="0">
            <a:spAutoFit/>
          </a:bodyPr>
          <a:lstStyle/>
          <a:p>
            <a:pPr algn="ctr"/>
            <a:r>
              <a:rPr lang="en-GB" sz="714"/>
              <a:t>Max.</a:t>
            </a:r>
            <a:r>
              <a:rPr lang="en-GB" sz="714" baseline="0"/>
              <a:t> width</a:t>
            </a:r>
            <a:endParaRPr lang="en-GB" sz="714"/>
          </a:p>
        </p:txBody>
      </p:sp>
      <p:sp>
        <p:nvSpPr>
          <p:cNvPr id="23" name="TextBox 22"/>
          <p:cNvSpPr txBox="1"/>
          <p:nvPr userDrawn="1"/>
        </p:nvSpPr>
        <p:spPr>
          <a:xfrm>
            <a:off x="-1506676" y="6266693"/>
            <a:ext cx="1440000" cy="161832"/>
          </a:xfrm>
          <a:prstGeom prst="rect">
            <a:avLst/>
          </a:prstGeom>
          <a:noFill/>
        </p:spPr>
        <p:txBody>
          <a:bodyPr wrap="square" lIns="25714" tIns="25714" rIns="25714" bIns="25714" rtlCol="0">
            <a:spAutoFit/>
          </a:bodyPr>
          <a:lstStyle/>
          <a:p>
            <a:pPr algn="r"/>
            <a:r>
              <a:rPr lang="en-GB" sz="714"/>
              <a:t>Max.</a:t>
            </a:r>
            <a:r>
              <a:rPr lang="en-GB" sz="714" baseline="0"/>
              <a:t> height</a:t>
            </a:r>
            <a:endParaRPr lang="en-GB" sz="714"/>
          </a:p>
        </p:txBody>
      </p:sp>
      <p:cxnSp>
        <p:nvCxnSpPr>
          <p:cNvPr id="24" name="Straight Connector 23"/>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964"/>
              </a:lnSpc>
              <a:buNone/>
              <a:defRPr sz="964">
                <a:solidFill>
                  <a:srgbClr val="000000"/>
                </a:solidFill>
                <a:latin typeface="+mn-lt"/>
              </a:defRPr>
            </a:lvl1pPr>
            <a:lvl2pPr>
              <a:defRPr sz="1571">
                <a:solidFill>
                  <a:srgbClr val="000000"/>
                </a:solidFill>
              </a:defRPr>
            </a:lvl2pPr>
            <a:lvl3pPr>
              <a:defRPr sz="1571">
                <a:solidFill>
                  <a:srgbClr val="000000"/>
                </a:solidFill>
              </a:defRPr>
            </a:lvl3pPr>
            <a:lvl4pPr>
              <a:defRPr sz="1571">
                <a:solidFill>
                  <a:srgbClr val="000000"/>
                </a:solidFill>
              </a:defRPr>
            </a:lvl4pPr>
            <a:lvl5pPr>
              <a:defRPr sz="1571">
                <a:solidFill>
                  <a:srgbClr val="000000"/>
                </a:solidFill>
              </a:defRPr>
            </a:lvl5pPr>
          </a:lstStyle>
          <a:p>
            <a:pPr lvl="0"/>
            <a:r>
              <a:rPr lang="en-GB" noProof="0" dirty="0"/>
              <a:t>Click to edit location and date</a:t>
            </a:r>
          </a:p>
        </p:txBody>
      </p:sp>
      <p:sp>
        <p:nvSpPr>
          <p:cNvPr id="65" name="Picture Placeholder 64"/>
          <p:cNvSpPr>
            <a:spLocks noGrp="1"/>
          </p:cNvSpPr>
          <p:nvPr>
            <p:ph type="pic" sz="quarter" idx="12"/>
          </p:nvPr>
        </p:nvSpPr>
        <p:spPr bwMode="gray">
          <a:xfrm>
            <a:off x="-3175" y="2"/>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000" b="0"/>
            </a:lvl1pPr>
          </a:lstStyle>
          <a:p>
            <a:r>
              <a:rPr lang="en-US" noProof="0"/>
              <a:t>Click icon to add picture</a:t>
            </a:r>
            <a:endParaRPr lang="en-GB" noProof="0" dirty="0"/>
          </a:p>
        </p:txBody>
      </p:sp>
      <p:grpSp>
        <p:nvGrpSpPr>
          <p:cNvPr id="52" name="Group 51"/>
          <p:cNvGrpSpPr/>
          <p:nvPr userDrawn="1"/>
        </p:nvGrpSpPr>
        <p:grpSpPr>
          <a:xfrm>
            <a:off x="-2035174"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54" name="Group 53"/>
            <p:cNvGrpSpPr/>
            <p:nvPr userDrawn="1"/>
          </p:nvGrpSpPr>
          <p:grpSpPr>
            <a:xfrm>
              <a:off x="-2035175" y="0"/>
              <a:ext cx="1872000" cy="5176146"/>
              <a:chOff x="-2035175" y="0"/>
              <a:chExt cx="1872000" cy="5730107"/>
            </a:xfrm>
          </p:grpSpPr>
          <p:sp>
            <p:nvSpPr>
              <p:cNvPr id="55" name="Rectangle 104"/>
              <p:cNvSpPr>
                <a:spLocks noChangeArrowheads="1"/>
              </p:cNvSpPr>
              <p:nvPr/>
            </p:nvSpPr>
            <p:spPr bwMode="gray">
              <a:xfrm>
                <a:off x="-2035175" y="4686980"/>
                <a:ext cx="1872000" cy="1043127"/>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7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7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7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80" name="Picture 7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8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8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8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8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10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spTree>
    <p:extLst>
      <p:ext uri="{BB962C8B-B14F-4D97-AF65-F5344CB8AC3E}">
        <p14:creationId xmlns:p14="http://schemas.microsoft.com/office/powerpoint/2010/main" val="2419721859"/>
      </p:ext>
    </p:extLst>
  </p:cSld>
  <p:clrMapOvr>
    <a:masterClrMapping/>
  </p:clrMapOvr>
  <p:extLst>
    <p:ext uri="{DCECCB84-F9BA-43D5-87BE-67443E8EF086}">
      <p15:sldGuideLst xmlns:p15="http://schemas.microsoft.com/office/powerpoint/2012/main">
        <p15:guide id="1" orient="horz" pos="5789">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userDrawn="1"/>
        </p:nvGrpSpPr>
        <p:grpSpPr bwMode="gray">
          <a:xfrm>
            <a:off x="1"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512"/>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512"/>
            </a:p>
          </p:txBody>
        </p:sp>
      </p:grpSp>
      <p:sp>
        <p:nvSpPr>
          <p:cNvPr id="8" name="Rectangle 7"/>
          <p:cNvSpPr/>
          <p:nvPr userDrawn="1"/>
        </p:nvSpPr>
        <p:spPr bwMode="gray">
          <a:xfrm>
            <a:off x="2"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14" noProof="0" dirty="0"/>
          </a:p>
        </p:txBody>
      </p:sp>
      <p:sp>
        <p:nvSpPr>
          <p:cNvPr id="25" name="Title 1"/>
          <p:cNvSpPr>
            <a:spLocks noGrp="1"/>
          </p:cNvSpPr>
          <p:nvPr>
            <p:ph type="ctrTitle"/>
          </p:nvPr>
        </p:nvSpPr>
        <p:spPr bwMode="gray">
          <a:xfrm>
            <a:off x="842434" y="2116801"/>
            <a:ext cx="10313209" cy="1227573"/>
          </a:xfrm>
        </p:spPr>
        <p:txBody>
          <a:bodyPr anchor="ctr" anchorCtr="0">
            <a:noAutofit/>
          </a:bodyPr>
          <a:lstStyle>
            <a:lvl1pPr algn="l">
              <a:lnSpc>
                <a:spcPts val="3286"/>
              </a:lnSpc>
              <a:defRPr sz="3286">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4" y="4240705"/>
            <a:ext cx="7082733" cy="306798"/>
          </a:xfrm>
        </p:spPr>
        <p:txBody>
          <a:bodyPr anchor="ctr" anchorCtr="0">
            <a:noAutofit/>
          </a:bodyPr>
          <a:lstStyle>
            <a:lvl1pPr marL="0" indent="0" algn="l">
              <a:lnSpc>
                <a:spcPts val="1571"/>
              </a:lnSpc>
              <a:buNone/>
              <a:defRPr sz="1429" b="0" i="0"/>
            </a:lvl1pPr>
            <a:lvl2pPr marL="326570" indent="0" algn="ctr">
              <a:buNone/>
              <a:defRPr sz="1429"/>
            </a:lvl2pPr>
            <a:lvl3pPr marL="653139" indent="0" algn="ctr">
              <a:buNone/>
              <a:defRPr sz="1286"/>
            </a:lvl3pPr>
            <a:lvl4pPr marL="979710" indent="0" algn="ctr">
              <a:buNone/>
              <a:defRPr sz="1143"/>
            </a:lvl4pPr>
            <a:lvl5pPr marL="1306279" indent="0" algn="ctr">
              <a:buNone/>
              <a:defRPr sz="1143"/>
            </a:lvl5pPr>
            <a:lvl6pPr marL="1632849" indent="0" algn="ctr">
              <a:buNone/>
              <a:defRPr sz="1143"/>
            </a:lvl6pPr>
            <a:lvl7pPr marL="1959418" indent="0" algn="ctr">
              <a:buNone/>
              <a:defRPr sz="1143"/>
            </a:lvl7pPr>
            <a:lvl8pPr marL="2285989" indent="0" algn="ctr">
              <a:buNone/>
              <a:defRPr sz="1143"/>
            </a:lvl8pPr>
            <a:lvl9pPr marL="2612559" indent="0" algn="ctr">
              <a:buNone/>
              <a:defRPr sz="1143"/>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1" y="3556801"/>
            <a:ext cx="10305675" cy="385233"/>
          </a:xfrm>
        </p:spPr>
        <p:txBody>
          <a:bodyPr>
            <a:noAutofit/>
          </a:bodyPr>
          <a:lstStyle>
            <a:lvl1pPr>
              <a:lnSpc>
                <a:spcPts val="1571"/>
              </a:lnSpc>
              <a:defRPr sz="1571">
                <a:solidFill>
                  <a:schemeClr val="bg1"/>
                </a:solidFill>
              </a:defRPr>
            </a:lvl1pPr>
          </a:lstStyle>
          <a:p>
            <a:pPr lvl="0"/>
            <a:r>
              <a:rPr lang="en-US" noProof="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643" b="0"/>
            </a:lvl1pPr>
          </a:lstStyle>
          <a:p>
            <a:r>
              <a:rPr lang="en-GB" dirty="0"/>
              <a:t>Click to insert project logo</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8" y="6203775"/>
            <a:ext cx="1518197" cy="378000"/>
          </a:xfrm>
          <a:prstGeom prst="rect">
            <a:avLst/>
          </a:prstGeom>
        </p:spPr>
      </p:pic>
      <p:cxnSp>
        <p:nvCxnSpPr>
          <p:cNvPr id="16" name="Straight Connector 15"/>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206675" y="7019956"/>
            <a:ext cx="1440000" cy="161832"/>
          </a:xfrm>
          <a:prstGeom prst="rect">
            <a:avLst/>
          </a:prstGeom>
          <a:noFill/>
        </p:spPr>
        <p:txBody>
          <a:bodyPr wrap="square" lIns="25714" tIns="25714" rIns="25714" bIns="25714" rtlCol="0">
            <a:spAutoFit/>
          </a:bodyPr>
          <a:lstStyle/>
          <a:p>
            <a:pPr algn="ctr"/>
            <a:r>
              <a:rPr lang="en-GB" sz="714"/>
              <a:t>Max.</a:t>
            </a:r>
            <a:r>
              <a:rPr lang="en-GB" sz="714" baseline="0"/>
              <a:t> width</a:t>
            </a:r>
            <a:endParaRPr lang="en-GB" sz="714"/>
          </a:p>
        </p:txBody>
      </p:sp>
      <p:sp>
        <p:nvSpPr>
          <p:cNvPr id="22" name="TextBox 21"/>
          <p:cNvSpPr txBox="1"/>
          <p:nvPr userDrawn="1"/>
        </p:nvSpPr>
        <p:spPr>
          <a:xfrm>
            <a:off x="-1506676" y="6266693"/>
            <a:ext cx="1440000" cy="161832"/>
          </a:xfrm>
          <a:prstGeom prst="rect">
            <a:avLst/>
          </a:prstGeom>
          <a:noFill/>
        </p:spPr>
        <p:txBody>
          <a:bodyPr wrap="square" lIns="25714" tIns="25714" rIns="25714" bIns="25714" rtlCol="0">
            <a:spAutoFit/>
          </a:bodyPr>
          <a:lstStyle/>
          <a:p>
            <a:pPr algn="r"/>
            <a:r>
              <a:rPr lang="en-GB" sz="714"/>
              <a:t>Min.</a:t>
            </a:r>
            <a:r>
              <a:rPr lang="en-GB" sz="714" baseline="0"/>
              <a:t> height</a:t>
            </a:r>
            <a:endParaRPr lang="en-GB" sz="714"/>
          </a:p>
        </p:txBody>
      </p:sp>
      <p:sp>
        <p:nvSpPr>
          <p:cNvPr id="32" name="TextBox 31"/>
          <p:cNvSpPr txBox="1"/>
          <p:nvPr userDrawn="1"/>
        </p:nvSpPr>
        <p:spPr>
          <a:xfrm>
            <a:off x="-1506676" y="5297119"/>
            <a:ext cx="1440000" cy="161832"/>
          </a:xfrm>
          <a:prstGeom prst="rect">
            <a:avLst/>
          </a:prstGeom>
          <a:noFill/>
        </p:spPr>
        <p:txBody>
          <a:bodyPr wrap="square" lIns="25714" tIns="25714" rIns="25714" bIns="25714" rtlCol="0">
            <a:spAutoFit/>
          </a:bodyPr>
          <a:lstStyle/>
          <a:p>
            <a:pPr algn="r"/>
            <a:r>
              <a:rPr lang="en-GB" sz="714"/>
              <a:t>Max.</a:t>
            </a:r>
            <a:r>
              <a:rPr lang="en-GB" sz="714" baseline="0"/>
              <a:t> height</a:t>
            </a:r>
            <a:endParaRPr lang="en-GB" sz="714"/>
          </a:p>
        </p:txBody>
      </p:sp>
      <p:cxnSp>
        <p:nvCxnSpPr>
          <p:cNvPr id="33" name="Straight Connector 3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071">
                <a:solidFill>
                  <a:srgbClr val="000000"/>
                </a:solidFill>
                <a:latin typeface="+mn-lt"/>
              </a:defRPr>
            </a:lvl1pPr>
            <a:lvl2pPr>
              <a:defRPr sz="1571">
                <a:solidFill>
                  <a:srgbClr val="000000"/>
                </a:solidFill>
              </a:defRPr>
            </a:lvl2pPr>
            <a:lvl3pPr>
              <a:defRPr sz="1571">
                <a:solidFill>
                  <a:srgbClr val="000000"/>
                </a:solidFill>
              </a:defRPr>
            </a:lvl3pPr>
            <a:lvl4pPr>
              <a:defRPr sz="1571">
                <a:solidFill>
                  <a:srgbClr val="000000"/>
                </a:solidFill>
              </a:defRPr>
            </a:lvl4pPr>
            <a:lvl5pPr>
              <a:defRPr sz="1571">
                <a:solidFill>
                  <a:srgbClr val="000000"/>
                </a:solidFill>
              </a:defRPr>
            </a:lvl5pPr>
          </a:lstStyle>
          <a:p>
            <a:pPr lvl="0"/>
            <a:r>
              <a:rPr lang="en-GB" noProof="0" dirty="0"/>
              <a:t>Click to edit location and date</a:t>
            </a:r>
          </a:p>
        </p:txBody>
      </p:sp>
      <p:grpSp>
        <p:nvGrpSpPr>
          <p:cNvPr id="56" name="Group 55"/>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2286"/>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143" noProof="0" dirty="0"/>
                <a:t>Confidential</a:t>
              </a:r>
            </a:p>
          </p:txBody>
        </p:sp>
      </p:grpSp>
      <p:grpSp>
        <p:nvGrpSpPr>
          <p:cNvPr id="53" name="Group 52"/>
          <p:cNvGrpSpPr/>
          <p:nvPr userDrawn="1"/>
        </p:nvGrpSpPr>
        <p:grpSpPr>
          <a:xfrm>
            <a:off x="-2035174" y="1"/>
            <a:ext cx="1881477" cy="5176145"/>
            <a:chOff x="-2035175" y="0"/>
            <a:chExt cx="1881477" cy="5176145"/>
          </a:xfrm>
        </p:grpSpPr>
        <p:sp>
          <p:nvSpPr>
            <p:cNvPr id="5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55" name="Group 54"/>
            <p:cNvGrpSpPr/>
            <p:nvPr userDrawn="1"/>
          </p:nvGrpSpPr>
          <p:grpSpPr>
            <a:xfrm>
              <a:off x="-2035175" y="0"/>
              <a:ext cx="1872000" cy="5176145"/>
              <a:chOff x="-2035175" y="0"/>
              <a:chExt cx="1872000" cy="5730106"/>
            </a:xfrm>
          </p:grpSpPr>
          <p:sp>
            <p:nvSpPr>
              <p:cNvPr id="81" name="Rectangle 104"/>
              <p:cNvSpPr>
                <a:spLocks noChangeArrowheads="1"/>
              </p:cNvSpPr>
              <p:nvPr/>
            </p:nvSpPr>
            <p:spPr bwMode="gray">
              <a:xfrm>
                <a:off x="-2035175" y="4672310"/>
                <a:ext cx="1872000" cy="1057796"/>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8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8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8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8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8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8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8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8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9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9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9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9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9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9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9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99"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100"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101"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10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10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110" name="Picture 10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1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11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11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11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11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11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11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spTree>
    <p:extLst>
      <p:ext uri="{BB962C8B-B14F-4D97-AF65-F5344CB8AC3E}">
        <p14:creationId xmlns:p14="http://schemas.microsoft.com/office/powerpoint/2010/main" val="1336077846"/>
      </p:ext>
    </p:extLst>
  </p:cSld>
  <p:clrMapOvr>
    <a:masterClrMapping/>
  </p:clrMapOvr>
  <p:extLst>
    <p:ext uri="{DCECCB84-F9BA-43D5-87BE-67443E8EF086}">
      <p15:sldGuideLst xmlns:p15="http://schemas.microsoft.com/office/powerpoint/2012/main">
        <p15:guide id="1" orient="horz" pos="5789">
          <p15:clr>
            <a:srgbClr val="FBAE40"/>
          </p15:clr>
        </p15:guide>
        <p15:guide id="2" orient="horz" pos="4626">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userDrawn="1"/>
        </p:nvGrpSpPr>
        <p:grpSpPr bwMode="gray">
          <a:xfrm>
            <a:off x="0" y="1643199"/>
            <a:ext cx="5909320" cy="3045600"/>
            <a:chOff x="3465513" y="2070100"/>
            <a:chExt cx="5260975" cy="2711450"/>
          </a:xfrm>
        </p:grpSpPr>
        <p:sp>
          <p:nvSpPr>
            <p:cNvPr id="81"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sz="1512"/>
            </a:p>
          </p:txBody>
        </p:sp>
        <p:sp>
          <p:nvSpPr>
            <p:cNvPr id="85" name="Freeform 84"/>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sz="1512"/>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2714"/>
              </a:lnSpc>
              <a:defRPr sz="2714">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1571"/>
              </a:lnSpc>
              <a:buNone/>
              <a:defRPr sz="1214" b="0" i="0"/>
            </a:lvl1pPr>
            <a:lvl2pPr marL="326570" indent="0" algn="ctr">
              <a:buNone/>
              <a:defRPr sz="1429"/>
            </a:lvl2pPr>
            <a:lvl3pPr marL="653139" indent="0" algn="ctr">
              <a:buNone/>
              <a:defRPr sz="1286"/>
            </a:lvl3pPr>
            <a:lvl4pPr marL="979710" indent="0" algn="ctr">
              <a:buNone/>
              <a:defRPr sz="1143"/>
            </a:lvl4pPr>
            <a:lvl5pPr marL="1306279" indent="0" algn="ctr">
              <a:buNone/>
              <a:defRPr sz="1143"/>
            </a:lvl5pPr>
            <a:lvl6pPr marL="1632849" indent="0" algn="ctr">
              <a:buNone/>
              <a:defRPr sz="1143"/>
            </a:lvl6pPr>
            <a:lvl7pPr marL="1959418" indent="0" algn="ctr">
              <a:buNone/>
              <a:defRPr sz="1143"/>
            </a:lvl7pPr>
            <a:lvl8pPr marL="2285989" indent="0" algn="ctr">
              <a:buNone/>
              <a:defRPr sz="1143"/>
            </a:lvl8pPr>
            <a:lvl9pPr marL="2612559" indent="0" algn="ctr">
              <a:buNone/>
              <a:defRPr sz="1143"/>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214"/>
              </a:lnSpc>
              <a:defRPr sz="1214">
                <a:solidFill>
                  <a:schemeClr val="bg1"/>
                </a:solidFill>
              </a:defRPr>
            </a:lvl1pPr>
          </a:lstStyle>
          <a:p>
            <a:pPr lvl="0"/>
            <a:r>
              <a:rPr lang="en-US" noProof="0"/>
              <a:t>Click to edit Master text styles</a:t>
            </a:r>
          </a:p>
        </p:txBody>
      </p:sp>
      <p:sp>
        <p:nvSpPr>
          <p:cNvPr id="12" name="Rectangle 11"/>
          <p:cNvSpPr/>
          <p:nvPr userDrawn="1"/>
        </p:nvSpPr>
        <p:spPr bwMode="gray">
          <a:xfrm>
            <a:off x="2"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14" noProof="0" dirty="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643" b="0"/>
            </a:lvl1pPr>
          </a:lstStyle>
          <a:p>
            <a:r>
              <a:rPr lang="en-GB" dirty="0"/>
              <a:t>Click to insert project logo</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8"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206675" y="7019956"/>
            <a:ext cx="1440000" cy="161832"/>
          </a:xfrm>
          <a:prstGeom prst="rect">
            <a:avLst/>
          </a:prstGeom>
          <a:noFill/>
        </p:spPr>
        <p:txBody>
          <a:bodyPr wrap="square" lIns="25714" tIns="25714" rIns="25714" bIns="25714" rtlCol="0">
            <a:spAutoFit/>
          </a:bodyPr>
          <a:lstStyle/>
          <a:p>
            <a:pPr algn="ctr"/>
            <a:r>
              <a:rPr lang="en-GB" sz="714"/>
              <a:t>Max.</a:t>
            </a:r>
            <a:r>
              <a:rPr lang="en-GB" sz="714" baseline="0"/>
              <a:t> width</a:t>
            </a:r>
            <a:endParaRPr lang="en-GB" sz="714"/>
          </a:p>
        </p:txBody>
      </p:sp>
      <p:sp>
        <p:nvSpPr>
          <p:cNvPr id="27" name="TextBox 26"/>
          <p:cNvSpPr txBox="1"/>
          <p:nvPr userDrawn="1"/>
        </p:nvSpPr>
        <p:spPr>
          <a:xfrm>
            <a:off x="-1506676" y="6266693"/>
            <a:ext cx="1440000" cy="161832"/>
          </a:xfrm>
          <a:prstGeom prst="rect">
            <a:avLst/>
          </a:prstGeom>
          <a:noFill/>
        </p:spPr>
        <p:txBody>
          <a:bodyPr wrap="square" lIns="25714" tIns="25714" rIns="25714" bIns="25714" rtlCol="0">
            <a:spAutoFit/>
          </a:bodyPr>
          <a:lstStyle/>
          <a:p>
            <a:pPr algn="r"/>
            <a:r>
              <a:rPr lang="en-GB" sz="714"/>
              <a:t>Max.</a:t>
            </a:r>
            <a:r>
              <a:rPr lang="en-GB" sz="714" baseline="0"/>
              <a:t> height</a:t>
            </a:r>
            <a:endParaRPr lang="en-GB" sz="714"/>
          </a:p>
        </p:txBody>
      </p:sp>
      <p:cxnSp>
        <p:nvCxnSpPr>
          <p:cNvPr id="28" name="Straight Connector 27"/>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964"/>
              </a:lnSpc>
              <a:buNone/>
              <a:defRPr sz="964">
                <a:solidFill>
                  <a:srgbClr val="000000"/>
                </a:solidFill>
                <a:latin typeface="+mn-lt"/>
              </a:defRPr>
            </a:lvl1pPr>
            <a:lvl2pPr>
              <a:defRPr sz="1571">
                <a:solidFill>
                  <a:srgbClr val="000000"/>
                </a:solidFill>
              </a:defRPr>
            </a:lvl2pPr>
            <a:lvl3pPr>
              <a:defRPr sz="1571">
                <a:solidFill>
                  <a:srgbClr val="000000"/>
                </a:solidFill>
              </a:defRPr>
            </a:lvl3pPr>
            <a:lvl4pPr>
              <a:defRPr sz="1571">
                <a:solidFill>
                  <a:srgbClr val="000000"/>
                </a:solidFill>
              </a:defRPr>
            </a:lvl4pPr>
            <a:lvl5pPr>
              <a:defRPr sz="1571">
                <a:solidFill>
                  <a:srgbClr val="000000"/>
                </a:solidFill>
              </a:defRPr>
            </a:lvl5pPr>
          </a:lstStyle>
          <a:p>
            <a:pPr lvl="0"/>
            <a:r>
              <a:rPr lang="en-GB" noProof="0" dirty="0"/>
              <a:t>Click to edit location and date</a:t>
            </a:r>
          </a:p>
        </p:txBody>
      </p:sp>
      <p:grpSp>
        <p:nvGrpSpPr>
          <p:cNvPr id="45" name="Group 44"/>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2286"/>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143" noProof="0" dirty="0"/>
                <a:t>Confidential</a:t>
              </a:r>
            </a:p>
          </p:txBody>
        </p:sp>
      </p:grpSp>
      <p:sp>
        <p:nvSpPr>
          <p:cNvPr id="54" name="Picture Placeholder 53"/>
          <p:cNvSpPr>
            <a:spLocks noGrp="1"/>
          </p:cNvSpPr>
          <p:nvPr>
            <p:ph type="pic" sz="quarter" idx="12"/>
          </p:nvPr>
        </p:nvSpPr>
        <p:spPr bwMode="gray">
          <a:xfrm>
            <a:off x="-3175" y="2"/>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000" b="0"/>
            </a:lvl1pPr>
          </a:lstStyle>
          <a:p>
            <a:r>
              <a:rPr lang="en-US" noProof="0"/>
              <a:t>Click icon to add picture</a:t>
            </a:r>
            <a:endParaRPr lang="en-GB" noProof="0" dirty="0"/>
          </a:p>
        </p:txBody>
      </p:sp>
      <p:grpSp>
        <p:nvGrpSpPr>
          <p:cNvPr id="52" name="Group 51"/>
          <p:cNvGrpSpPr/>
          <p:nvPr userDrawn="1"/>
        </p:nvGrpSpPr>
        <p:grpSpPr>
          <a:xfrm>
            <a:off x="-2035174"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55" name="Group 54"/>
            <p:cNvGrpSpPr/>
            <p:nvPr userDrawn="1"/>
          </p:nvGrpSpPr>
          <p:grpSpPr>
            <a:xfrm>
              <a:off x="-2035175" y="0"/>
              <a:ext cx="1872000" cy="5176146"/>
              <a:chOff x="-2035175" y="0"/>
              <a:chExt cx="1872000" cy="5730107"/>
            </a:xfrm>
          </p:grpSpPr>
          <p:sp>
            <p:nvSpPr>
              <p:cNvPr id="56"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5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5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5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6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6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6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6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6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6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6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6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6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6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7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7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7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7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7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7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76"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77" name="Picture 7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7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82"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83"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84"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8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spTree>
    <p:extLst>
      <p:ext uri="{BB962C8B-B14F-4D97-AF65-F5344CB8AC3E}">
        <p14:creationId xmlns:p14="http://schemas.microsoft.com/office/powerpoint/2010/main" val="4508813"/>
      </p:ext>
    </p:extLst>
  </p:cSld>
  <p:clrMapOvr>
    <a:masterClrMapping/>
  </p:clrMapOvr>
  <p:extLst>
    <p:ext uri="{DCECCB84-F9BA-43D5-87BE-67443E8EF086}">
      <p15:sldGuideLst xmlns:p15="http://schemas.microsoft.com/office/powerpoint/2012/main">
        <p15:guide id="1" orient="horz" pos="578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1"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512"/>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512"/>
            </a:p>
          </p:txBody>
        </p:sp>
      </p:grpSp>
      <p:sp>
        <p:nvSpPr>
          <p:cNvPr id="8" name="Rectangle 7"/>
          <p:cNvSpPr/>
          <p:nvPr userDrawn="1"/>
        </p:nvSpPr>
        <p:spPr bwMode="gray">
          <a:xfrm>
            <a:off x="2"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14" noProof="0" dirty="0"/>
          </a:p>
        </p:txBody>
      </p:sp>
      <p:sp>
        <p:nvSpPr>
          <p:cNvPr id="25" name="Title 1"/>
          <p:cNvSpPr>
            <a:spLocks noGrp="1"/>
          </p:cNvSpPr>
          <p:nvPr>
            <p:ph type="ctrTitle"/>
          </p:nvPr>
        </p:nvSpPr>
        <p:spPr bwMode="gray">
          <a:xfrm>
            <a:off x="842434" y="2116801"/>
            <a:ext cx="10313209" cy="1227573"/>
          </a:xfrm>
        </p:spPr>
        <p:txBody>
          <a:bodyPr anchor="ctr" anchorCtr="0">
            <a:noAutofit/>
          </a:bodyPr>
          <a:lstStyle>
            <a:lvl1pPr algn="l">
              <a:lnSpc>
                <a:spcPts val="3286"/>
              </a:lnSpc>
              <a:defRPr sz="3286">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4" y="4240705"/>
            <a:ext cx="7082733" cy="306798"/>
          </a:xfrm>
        </p:spPr>
        <p:txBody>
          <a:bodyPr anchor="ctr" anchorCtr="0">
            <a:noAutofit/>
          </a:bodyPr>
          <a:lstStyle>
            <a:lvl1pPr marL="0" indent="0" algn="l">
              <a:lnSpc>
                <a:spcPts val="1571"/>
              </a:lnSpc>
              <a:buNone/>
              <a:defRPr sz="1429" b="0" i="0"/>
            </a:lvl1pPr>
            <a:lvl2pPr marL="326570" indent="0" algn="ctr">
              <a:buNone/>
              <a:defRPr sz="1429"/>
            </a:lvl2pPr>
            <a:lvl3pPr marL="653139" indent="0" algn="ctr">
              <a:buNone/>
              <a:defRPr sz="1286"/>
            </a:lvl3pPr>
            <a:lvl4pPr marL="979710" indent="0" algn="ctr">
              <a:buNone/>
              <a:defRPr sz="1143"/>
            </a:lvl4pPr>
            <a:lvl5pPr marL="1306279" indent="0" algn="ctr">
              <a:buNone/>
              <a:defRPr sz="1143"/>
            </a:lvl5pPr>
            <a:lvl6pPr marL="1632849" indent="0" algn="ctr">
              <a:buNone/>
              <a:defRPr sz="1143"/>
            </a:lvl6pPr>
            <a:lvl7pPr marL="1959418" indent="0" algn="ctr">
              <a:buNone/>
              <a:defRPr sz="1143"/>
            </a:lvl7pPr>
            <a:lvl8pPr marL="2285989" indent="0" algn="ctr">
              <a:buNone/>
              <a:defRPr sz="1143"/>
            </a:lvl8pPr>
            <a:lvl9pPr marL="2612559" indent="0" algn="ctr">
              <a:buNone/>
              <a:defRPr sz="1143"/>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1" y="3556801"/>
            <a:ext cx="10305675" cy="385233"/>
          </a:xfrm>
        </p:spPr>
        <p:txBody>
          <a:bodyPr>
            <a:noAutofit/>
          </a:bodyPr>
          <a:lstStyle>
            <a:lvl1pPr>
              <a:lnSpc>
                <a:spcPts val="1571"/>
              </a:lnSpc>
              <a:defRPr sz="1571">
                <a:solidFill>
                  <a:schemeClr val="bg1"/>
                </a:solidFill>
              </a:defRPr>
            </a:lvl1pPr>
          </a:lstStyle>
          <a:p>
            <a:pPr lvl="0"/>
            <a:r>
              <a:rPr lang="en-US" noProof="0"/>
              <a:t>Click to 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8"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071">
                <a:solidFill>
                  <a:srgbClr val="000000"/>
                </a:solidFill>
                <a:latin typeface="+mn-lt"/>
              </a:defRPr>
            </a:lvl1pPr>
            <a:lvl2pPr>
              <a:defRPr sz="1571">
                <a:solidFill>
                  <a:srgbClr val="000000"/>
                </a:solidFill>
              </a:defRPr>
            </a:lvl2pPr>
            <a:lvl3pPr>
              <a:defRPr sz="1571">
                <a:solidFill>
                  <a:srgbClr val="000000"/>
                </a:solidFill>
              </a:defRPr>
            </a:lvl3pPr>
            <a:lvl4pPr>
              <a:defRPr sz="1571">
                <a:solidFill>
                  <a:srgbClr val="000000"/>
                </a:solidFill>
              </a:defRPr>
            </a:lvl4pPr>
            <a:lvl5pPr>
              <a:defRPr sz="1571">
                <a:solidFill>
                  <a:srgbClr val="000000"/>
                </a:solidFill>
              </a:defRPr>
            </a:lvl5pPr>
          </a:lstStyle>
          <a:p>
            <a:pPr lvl="0"/>
            <a:r>
              <a:rPr lang="en-GB" noProof="0" dirty="0"/>
              <a:t>Click to edit location and date</a:t>
            </a:r>
          </a:p>
        </p:txBody>
      </p:sp>
      <p:grpSp>
        <p:nvGrpSpPr>
          <p:cNvPr id="42" name="Group 41"/>
          <p:cNvGrpSpPr/>
          <p:nvPr userDrawn="1"/>
        </p:nvGrpSpPr>
        <p:grpSpPr>
          <a:xfrm>
            <a:off x="-2035174" y="1"/>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pic>
        <p:nvPicPr>
          <p:cNvPr id="66" name="Picture 65"/>
          <p:cNvPicPr>
            <a:picLocks noChangeAspect="1"/>
          </p:cNvPicPr>
          <p:nvPr userDrawn="1"/>
        </p:nvPicPr>
        <p:blipFill>
          <a:blip r:embed="rId4"/>
          <a:stretch>
            <a:fillRect/>
          </a:stretch>
        </p:blipFill>
        <p:spPr>
          <a:xfrm>
            <a:off x="660401" y="6076157"/>
            <a:ext cx="2552107" cy="766800"/>
          </a:xfrm>
          <a:prstGeom prst="rect">
            <a:avLst/>
          </a:prstGeom>
        </p:spPr>
      </p:pic>
    </p:spTree>
    <p:extLst>
      <p:ext uri="{BB962C8B-B14F-4D97-AF65-F5344CB8AC3E}">
        <p14:creationId xmlns:p14="http://schemas.microsoft.com/office/powerpoint/2010/main" val="607495364"/>
      </p:ext>
    </p:extLst>
  </p:cSld>
  <p:clrMapOvr>
    <a:masterClrMapping/>
  </p:clrMapOvr>
  <p:extLst>
    <p:ext uri="{DCECCB84-F9BA-43D5-87BE-67443E8EF086}">
      <p15:sldGuideLst xmlns:p15="http://schemas.microsoft.com/office/powerpoint/2012/main">
        <p15:guide id="1" orient="horz" pos="5789">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sz="1512"/>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sz="1512"/>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2714"/>
              </a:lnSpc>
              <a:defRPr sz="2714">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1571"/>
              </a:lnSpc>
              <a:buNone/>
              <a:defRPr sz="1214" b="0" i="0"/>
            </a:lvl1pPr>
            <a:lvl2pPr marL="326570" indent="0" algn="ctr">
              <a:buNone/>
              <a:defRPr sz="1429"/>
            </a:lvl2pPr>
            <a:lvl3pPr marL="653139" indent="0" algn="ctr">
              <a:buNone/>
              <a:defRPr sz="1286"/>
            </a:lvl3pPr>
            <a:lvl4pPr marL="979710" indent="0" algn="ctr">
              <a:buNone/>
              <a:defRPr sz="1143"/>
            </a:lvl4pPr>
            <a:lvl5pPr marL="1306279" indent="0" algn="ctr">
              <a:buNone/>
              <a:defRPr sz="1143"/>
            </a:lvl5pPr>
            <a:lvl6pPr marL="1632849" indent="0" algn="ctr">
              <a:buNone/>
              <a:defRPr sz="1143"/>
            </a:lvl6pPr>
            <a:lvl7pPr marL="1959418" indent="0" algn="ctr">
              <a:buNone/>
              <a:defRPr sz="1143"/>
            </a:lvl7pPr>
            <a:lvl8pPr marL="2285989" indent="0" algn="ctr">
              <a:buNone/>
              <a:defRPr sz="1143"/>
            </a:lvl8pPr>
            <a:lvl9pPr marL="2612559" indent="0" algn="ctr">
              <a:buNone/>
              <a:defRPr sz="1143"/>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214"/>
              </a:lnSpc>
              <a:defRPr sz="1214">
                <a:solidFill>
                  <a:schemeClr val="bg1"/>
                </a:solidFill>
              </a:defRPr>
            </a:lvl1pPr>
          </a:lstStyle>
          <a:p>
            <a:pPr lvl="0"/>
            <a:r>
              <a:rPr lang="en-US" noProof="0"/>
              <a:t>Click to edit Master text styles</a:t>
            </a:r>
          </a:p>
        </p:txBody>
      </p:sp>
      <p:sp>
        <p:nvSpPr>
          <p:cNvPr id="12" name="Rectangle 11"/>
          <p:cNvSpPr/>
          <p:nvPr userDrawn="1"/>
        </p:nvSpPr>
        <p:spPr bwMode="gray">
          <a:xfrm>
            <a:off x="2"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14"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8"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964"/>
              </a:lnSpc>
              <a:buNone/>
              <a:defRPr sz="964">
                <a:solidFill>
                  <a:srgbClr val="000000"/>
                </a:solidFill>
                <a:latin typeface="+mn-lt"/>
              </a:defRPr>
            </a:lvl1pPr>
            <a:lvl2pPr>
              <a:defRPr sz="1571">
                <a:solidFill>
                  <a:srgbClr val="000000"/>
                </a:solidFill>
              </a:defRPr>
            </a:lvl2pPr>
            <a:lvl3pPr>
              <a:defRPr sz="1571">
                <a:solidFill>
                  <a:srgbClr val="000000"/>
                </a:solidFill>
              </a:defRPr>
            </a:lvl3pPr>
            <a:lvl4pPr>
              <a:defRPr sz="1571">
                <a:solidFill>
                  <a:srgbClr val="000000"/>
                </a:solidFill>
              </a:defRPr>
            </a:lvl4pPr>
            <a:lvl5pPr>
              <a:defRPr sz="1571">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5" y="2"/>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000" b="0"/>
            </a:lvl1pPr>
          </a:lstStyle>
          <a:p>
            <a:r>
              <a:rPr lang="en-US" noProof="0"/>
              <a:t>Click icon to add picture</a:t>
            </a:r>
            <a:endParaRPr lang="en-GB" noProof="0" dirty="0"/>
          </a:p>
        </p:txBody>
      </p:sp>
      <p:grpSp>
        <p:nvGrpSpPr>
          <p:cNvPr id="43" name="Group 42"/>
          <p:cNvGrpSpPr/>
          <p:nvPr userDrawn="1"/>
        </p:nvGrpSpPr>
        <p:grpSpPr>
          <a:xfrm>
            <a:off x="-2035174" y="1"/>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pic>
        <p:nvPicPr>
          <p:cNvPr id="64" name="Picture 63"/>
          <p:cNvPicPr>
            <a:picLocks noChangeAspect="1"/>
          </p:cNvPicPr>
          <p:nvPr userDrawn="1"/>
        </p:nvPicPr>
        <p:blipFill>
          <a:blip r:embed="rId4"/>
          <a:stretch>
            <a:fillRect/>
          </a:stretch>
        </p:blipFill>
        <p:spPr>
          <a:xfrm>
            <a:off x="660401" y="6076157"/>
            <a:ext cx="2552107" cy="766800"/>
          </a:xfrm>
          <a:prstGeom prst="rect">
            <a:avLst/>
          </a:prstGeom>
        </p:spPr>
      </p:pic>
    </p:spTree>
    <p:extLst>
      <p:ext uri="{BB962C8B-B14F-4D97-AF65-F5344CB8AC3E}">
        <p14:creationId xmlns:p14="http://schemas.microsoft.com/office/powerpoint/2010/main" val="2913440260"/>
      </p:ext>
    </p:extLst>
  </p:cSld>
  <p:clrMapOvr>
    <a:masterClrMapping/>
  </p:clrMapOvr>
  <p:extLst>
    <p:ext uri="{DCECCB84-F9BA-43D5-87BE-67443E8EF086}">
      <p15:sldGuideLst xmlns:p15="http://schemas.microsoft.com/office/powerpoint/2012/main">
        <p15:guide id="1" orient="horz" pos="5789">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1"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512"/>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512"/>
            </a:p>
          </p:txBody>
        </p:sp>
      </p:grpSp>
      <p:sp>
        <p:nvSpPr>
          <p:cNvPr id="8" name="Rectangle 7"/>
          <p:cNvSpPr/>
          <p:nvPr userDrawn="1"/>
        </p:nvSpPr>
        <p:spPr bwMode="gray">
          <a:xfrm>
            <a:off x="2"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14" noProof="0" dirty="0"/>
          </a:p>
        </p:txBody>
      </p:sp>
      <p:sp>
        <p:nvSpPr>
          <p:cNvPr id="25" name="Title 1"/>
          <p:cNvSpPr>
            <a:spLocks noGrp="1"/>
          </p:cNvSpPr>
          <p:nvPr>
            <p:ph type="ctrTitle"/>
          </p:nvPr>
        </p:nvSpPr>
        <p:spPr bwMode="gray">
          <a:xfrm>
            <a:off x="842434" y="2116801"/>
            <a:ext cx="10313209" cy="1227573"/>
          </a:xfrm>
        </p:spPr>
        <p:txBody>
          <a:bodyPr anchor="ctr" anchorCtr="0">
            <a:noAutofit/>
          </a:bodyPr>
          <a:lstStyle>
            <a:lvl1pPr algn="l">
              <a:lnSpc>
                <a:spcPts val="3286"/>
              </a:lnSpc>
              <a:defRPr sz="3286">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4" y="4240705"/>
            <a:ext cx="7082733" cy="306798"/>
          </a:xfrm>
        </p:spPr>
        <p:txBody>
          <a:bodyPr anchor="ctr" anchorCtr="0">
            <a:noAutofit/>
          </a:bodyPr>
          <a:lstStyle>
            <a:lvl1pPr marL="0" indent="0" algn="l">
              <a:lnSpc>
                <a:spcPts val="1571"/>
              </a:lnSpc>
              <a:buNone/>
              <a:defRPr sz="1429" b="0" i="0"/>
            </a:lvl1pPr>
            <a:lvl2pPr marL="326570" indent="0" algn="ctr">
              <a:buNone/>
              <a:defRPr sz="1429"/>
            </a:lvl2pPr>
            <a:lvl3pPr marL="653139" indent="0" algn="ctr">
              <a:buNone/>
              <a:defRPr sz="1286"/>
            </a:lvl3pPr>
            <a:lvl4pPr marL="979710" indent="0" algn="ctr">
              <a:buNone/>
              <a:defRPr sz="1143"/>
            </a:lvl4pPr>
            <a:lvl5pPr marL="1306279" indent="0" algn="ctr">
              <a:buNone/>
              <a:defRPr sz="1143"/>
            </a:lvl5pPr>
            <a:lvl6pPr marL="1632849" indent="0" algn="ctr">
              <a:buNone/>
              <a:defRPr sz="1143"/>
            </a:lvl6pPr>
            <a:lvl7pPr marL="1959418" indent="0" algn="ctr">
              <a:buNone/>
              <a:defRPr sz="1143"/>
            </a:lvl7pPr>
            <a:lvl8pPr marL="2285989" indent="0" algn="ctr">
              <a:buNone/>
              <a:defRPr sz="1143"/>
            </a:lvl8pPr>
            <a:lvl9pPr marL="2612559" indent="0" algn="ctr">
              <a:buNone/>
              <a:defRPr sz="1143"/>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1" y="3556801"/>
            <a:ext cx="10305675" cy="385233"/>
          </a:xfrm>
        </p:spPr>
        <p:txBody>
          <a:bodyPr>
            <a:noAutofit/>
          </a:bodyPr>
          <a:lstStyle>
            <a:lvl1pPr>
              <a:lnSpc>
                <a:spcPts val="1571"/>
              </a:lnSpc>
              <a:defRPr sz="1571">
                <a:solidFill>
                  <a:schemeClr val="bg1"/>
                </a:solidFill>
              </a:defRPr>
            </a:lvl1pPr>
          </a:lstStyle>
          <a:p>
            <a:pPr lvl="0"/>
            <a:r>
              <a:rPr lang="en-US" noProof="0"/>
              <a:t>Click to 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8"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071">
                <a:solidFill>
                  <a:srgbClr val="000000"/>
                </a:solidFill>
                <a:latin typeface="+mn-lt"/>
              </a:defRPr>
            </a:lvl1pPr>
            <a:lvl2pPr>
              <a:defRPr sz="1571">
                <a:solidFill>
                  <a:srgbClr val="000000"/>
                </a:solidFill>
              </a:defRPr>
            </a:lvl2pPr>
            <a:lvl3pPr>
              <a:defRPr sz="1571">
                <a:solidFill>
                  <a:srgbClr val="000000"/>
                </a:solidFill>
              </a:defRPr>
            </a:lvl3pPr>
            <a:lvl4pPr>
              <a:defRPr sz="1571">
                <a:solidFill>
                  <a:srgbClr val="000000"/>
                </a:solidFill>
              </a:defRPr>
            </a:lvl4pPr>
            <a:lvl5pPr>
              <a:defRPr sz="1571">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2286"/>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143" noProof="0" dirty="0"/>
                <a:t>Confidential</a:t>
              </a:r>
            </a:p>
          </p:txBody>
        </p:sp>
      </p:grpSp>
      <p:grpSp>
        <p:nvGrpSpPr>
          <p:cNvPr id="45" name="Group 44"/>
          <p:cNvGrpSpPr/>
          <p:nvPr userDrawn="1"/>
        </p:nvGrpSpPr>
        <p:grpSpPr>
          <a:xfrm>
            <a:off x="-2035174" y="1"/>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pic>
        <p:nvPicPr>
          <p:cNvPr id="70" name="Picture 69"/>
          <p:cNvPicPr>
            <a:picLocks noChangeAspect="1"/>
          </p:cNvPicPr>
          <p:nvPr userDrawn="1"/>
        </p:nvPicPr>
        <p:blipFill>
          <a:blip r:embed="rId4"/>
          <a:stretch>
            <a:fillRect/>
          </a:stretch>
        </p:blipFill>
        <p:spPr>
          <a:xfrm>
            <a:off x="660401" y="6076157"/>
            <a:ext cx="2552107" cy="766800"/>
          </a:xfrm>
          <a:prstGeom prst="rect">
            <a:avLst/>
          </a:prstGeom>
        </p:spPr>
      </p:pic>
    </p:spTree>
    <p:extLst>
      <p:ext uri="{BB962C8B-B14F-4D97-AF65-F5344CB8AC3E}">
        <p14:creationId xmlns:p14="http://schemas.microsoft.com/office/powerpoint/2010/main" val="1546761000"/>
      </p:ext>
    </p:extLst>
  </p:cSld>
  <p:clrMapOvr>
    <a:masterClrMapping/>
  </p:clrMapOvr>
  <p:extLst>
    <p:ext uri="{DCECCB84-F9BA-43D5-87BE-67443E8EF086}">
      <p15:sldGuideLst xmlns:p15="http://schemas.microsoft.com/office/powerpoint/2012/main">
        <p15:guide id="1" orient="horz" pos="5789">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sz="1512"/>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sz="1512"/>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2714"/>
              </a:lnSpc>
              <a:defRPr sz="2714">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1571"/>
              </a:lnSpc>
              <a:buNone/>
              <a:defRPr sz="1214" b="0" i="0"/>
            </a:lvl1pPr>
            <a:lvl2pPr marL="326570" indent="0" algn="ctr">
              <a:buNone/>
              <a:defRPr sz="1429"/>
            </a:lvl2pPr>
            <a:lvl3pPr marL="653139" indent="0" algn="ctr">
              <a:buNone/>
              <a:defRPr sz="1286"/>
            </a:lvl3pPr>
            <a:lvl4pPr marL="979710" indent="0" algn="ctr">
              <a:buNone/>
              <a:defRPr sz="1143"/>
            </a:lvl4pPr>
            <a:lvl5pPr marL="1306279" indent="0" algn="ctr">
              <a:buNone/>
              <a:defRPr sz="1143"/>
            </a:lvl5pPr>
            <a:lvl6pPr marL="1632849" indent="0" algn="ctr">
              <a:buNone/>
              <a:defRPr sz="1143"/>
            </a:lvl6pPr>
            <a:lvl7pPr marL="1959418" indent="0" algn="ctr">
              <a:buNone/>
              <a:defRPr sz="1143"/>
            </a:lvl7pPr>
            <a:lvl8pPr marL="2285989" indent="0" algn="ctr">
              <a:buNone/>
              <a:defRPr sz="1143"/>
            </a:lvl8pPr>
            <a:lvl9pPr marL="2612559" indent="0" algn="ctr">
              <a:buNone/>
              <a:defRPr sz="1143"/>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214"/>
              </a:lnSpc>
              <a:defRPr sz="1214">
                <a:solidFill>
                  <a:schemeClr val="bg1"/>
                </a:solidFill>
              </a:defRPr>
            </a:lvl1pPr>
          </a:lstStyle>
          <a:p>
            <a:pPr lvl="0"/>
            <a:r>
              <a:rPr lang="en-US" noProof="0"/>
              <a:t>Click to edit Master text styles</a:t>
            </a:r>
          </a:p>
        </p:txBody>
      </p:sp>
      <p:sp>
        <p:nvSpPr>
          <p:cNvPr id="12" name="Rectangle 11"/>
          <p:cNvSpPr/>
          <p:nvPr userDrawn="1"/>
        </p:nvSpPr>
        <p:spPr bwMode="gray">
          <a:xfrm>
            <a:off x="2"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14"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8"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964"/>
              </a:lnSpc>
              <a:buNone/>
              <a:defRPr sz="964">
                <a:solidFill>
                  <a:srgbClr val="000000"/>
                </a:solidFill>
                <a:latin typeface="+mn-lt"/>
              </a:defRPr>
            </a:lvl1pPr>
            <a:lvl2pPr>
              <a:defRPr sz="1571">
                <a:solidFill>
                  <a:srgbClr val="000000"/>
                </a:solidFill>
              </a:defRPr>
            </a:lvl2pPr>
            <a:lvl3pPr>
              <a:defRPr sz="1571">
                <a:solidFill>
                  <a:srgbClr val="000000"/>
                </a:solidFill>
              </a:defRPr>
            </a:lvl3pPr>
            <a:lvl4pPr>
              <a:defRPr sz="1571">
                <a:solidFill>
                  <a:srgbClr val="000000"/>
                </a:solidFill>
              </a:defRPr>
            </a:lvl4pPr>
            <a:lvl5pPr>
              <a:defRPr sz="1571">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2286"/>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143" noProof="0" dirty="0"/>
                <a:t>Confidential</a:t>
              </a:r>
            </a:p>
          </p:txBody>
        </p:sp>
      </p:grpSp>
      <p:sp>
        <p:nvSpPr>
          <p:cNvPr id="70" name="Picture Placeholder 69"/>
          <p:cNvSpPr>
            <a:spLocks noGrp="1"/>
          </p:cNvSpPr>
          <p:nvPr>
            <p:ph type="pic" sz="quarter" idx="12"/>
          </p:nvPr>
        </p:nvSpPr>
        <p:spPr bwMode="gray">
          <a:xfrm>
            <a:off x="-3175" y="2"/>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000" b="0"/>
            </a:lvl1pPr>
          </a:lstStyle>
          <a:p>
            <a:r>
              <a:rPr lang="en-US" noProof="0"/>
              <a:t>Click icon to add picture</a:t>
            </a:r>
            <a:endParaRPr lang="en-GB" noProof="0" dirty="0"/>
          </a:p>
        </p:txBody>
      </p:sp>
      <p:grpSp>
        <p:nvGrpSpPr>
          <p:cNvPr id="46" name="Group 45"/>
          <p:cNvGrpSpPr/>
          <p:nvPr userDrawn="1"/>
        </p:nvGrpSpPr>
        <p:grpSpPr>
          <a:xfrm>
            <a:off x="-2035174"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pic>
        <p:nvPicPr>
          <p:cNvPr id="72" name="Picture 71"/>
          <p:cNvPicPr>
            <a:picLocks noChangeAspect="1"/>
          </p:cNvPicPr>
          <p:nvPr userDrawn="1"/>
        </p:nvPicPr>
        <p:blipFill>
          <a:blip r:embed="rId4"/>
          <a:stretch>
            <a:fillRect/>
          </a:stretch>
        </p:blipFill>
        <p:spPr>
          <a:xfrm>
            <a:off x="660401" y="6076157"/>
            <a:ext cx="2552107" cy="766800"/>
          </a:xfrm>
          <a:prstGeom prst="rect">
            <a:avLst/>
          </a:prstGeom>
        </p:spPr>
      </p:pic>
    </p:spTree>
    <p:extLst>
      <p:ext uri="{BB962C8B-B14F-4D97-AF65-F5344CB8AC3E}">
        <p14:creationId xmlns:p14="http://schemas.microsoft.com/office/powerpoint/2010/main" val="2530659623"/>
      </p:ext>
    </p:extLst>
  </p:cSld>
  <p:clrMapOvr>
    <a:masterClrMapping/>
  </p:clrMapOvr>
  <p:extLst>
    <p:ext uri="{DCECCB84-F9BA-43D5-87BE-67443E8EF086}">
      <p15:sldGuideLst xmlns:p15="http://schemas.microsoft.com/office/powerpoint/2012/main">
        <p15:guide id="1" orient="horz" pos="5789">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GB" sz="1512"/>
          </a:p>
        </p:txBody>
      </p:sp>
      <p:sp>
        <p:nvSpPr>
          <p:cNvPr id="13" name="Content Placeholder 2"/>
          <p:cNvSpPr>
            <a:spLocks noGrp="1"/>
          </p:cNvSpPr>
          <p:nvPr>
            <p:ph idx="1"/>
          </p:nvPr>
        </p:nvSpPr>
        <p:spPr bwMode="gray">
          <a:xfrm>
            <a:off x="845576" y="1327150"/>
            <a:ext cx="10489176" cy="4752000"/>
          </a:xfrm>
        </p:spPr>
        <p:txBody>
          <a:bodyPr>
            <a:noAutofit/>
          </a:bodyPr>
          <a:lstStyle>
            <a:lvl1pPr marL="308578" marR="0" indent="-308578" algn="l" defTabSz="653139" rtl="0" eaLnBrk="1" fontAlgn="auto" latinLnBrk="0" hangingPunct="1">
              <a:lnSpc>
                <a:spcPts val="1571"/>
              </a:lnSpc>
              <a:spcBef>
                <a:spcPts val="143"/>
              </a:spcBef>
              <a:spcAft>
                <a:spcPts val="571"/>
              </a:spcAft>
              <a:buClrTx/>
              <a:buSzTx/>
              <a:buFont typeface="+mj-lt"/>
              <a:buAutoNum type="arabicPeriod"/>
              <a:tabLst>
                <a:tab pos="253999" algn="l"/>
              </a:tabLst>
              <a:defRPr sz="1429" b="0"/>
            </a:lvl1pPr>
            <a:lvl2pPr>
              <a:defRPr sz="1429"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3324168346"/>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GB" sz="1512"/>
          </a:p>
        </p:txBody>
      </p:sp>
      <p:sp>
        <p:nvSpPr>
          <p:cNvPr id="13" name="Content Placeholder 2"/>
          <p:cNvSpPr>
            <a:spLocks noGrp="1"/>
          </p:cNvSpPr>
          <p:nvPr>
            <p:ph idx="1"/>
          </p:nvPr>
        </p:nvSpPr>
        <p:spPr bwMode="gray">
          <a:xfrm>
            <a:off x="845575" y="1327149"/>
            <a:ext cx="5987025" cy="4752000"/>
          </a:xfrm>
        </p:spPr>
        <p:txBody>
          <a:bodyPr>
            <a:noAutofit/>
          </a:bodyPr>
          <a:lstStyle>
            <a:lvl1pPr marL="308578" marR="0" indent="-308578" algn="l" defTabSz="653139" rtl="0" eaLnBrk="1" fontAlgn="auto" latinLnBrk="0" hangingPunct="1">
              <a:lnSpc>
                <a:spcPts val="1571"/>
              </a:lnSpc>
              <a:spcBef>
                <a:spcPts val="143"/>
              </a:spcBef>
              <a:spcAft>
                <a:spcPts val="571"/>
              </a:spcAft>
              <a:buClrTx/>
              <a:buSzTx/>
              <a:buFont typeface="+mj-lt"/>
              <a:buAutoNum type="arabicPeriod"/>
              <a:tabLst>
                <a:tab pos="253999" algn="l"/>
              </a:tabLst>
              <a:defRPr sz="1429" b="0"/>
            </a:lvl1pPr>
            <a:lvl2pPr>
              <a:defRPr sz="1429"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
        <p:nvSpPr>
          <p:cNvPr id="17" name="Picture Placeholder 16"/>
          <p:cNvSpPr>
            <a:spLocks noGrp="1"/>
          </p:cNvSpPr>
          <p:nvPr>
            <p:ph type="pic" sz="quarter" idx="14"/>
          </p:nvPr>
        </p:nvSpPr>
        <p:spPr bwMode="gray">
          <a:xfrm>
            <a:off x="7296150" y="1201148"/>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a:t>Click icon to add picture</a:t>
            </a:r>
            <a:endParaRPr lang="en-GB" noProof="0" dirty="0"/>
          </a:p>
        </p:txBody>
      </p:sp>
    </p:spTree>
    <p:extLst>
      <p:ext uri="{BB962C8B-B14F-4D97-AF65-F5344CB8AC3E}">
        <p14:creationId xmlns:p14="http://schemas.microsoft.com/office/powerpoint/2010/main" val="2682134475"/>
      </p:ext>
    </p:extLst>
  </p:cSld>
  <p:clrMapOvr>
    <a:masterClrMapping/>
  </p:clrMapOvr>
  <p:extLst>
    <p:ext uri="{DCECCB84-F9BA-43D5-87BE-67443E8EF086}">
      <p15:sldGuideLst xmlns:p15="http://schemas.microsoft.com/office/powerpoint/2012/main">
        <p15:guide id="1" pos="4523">
          <p15:clr>
            <a:srgbClr val="FBAE40"/>
          </p15:clr>
        </p15:guide>
        <p15:guide id="2" pos="482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userDrawn="1"/>
        </p:nvGrpSpPr>
        <p:grpSpPr bwMode="gray">
          <a:xfrm>
            <a:off x="0" y="1643199"/>
            <a:ext cx="5909320" cy="3045600"/>
            <a:chOff x="3465513" y="2070100"/>
            <a:chExt cx="5260975" cy="2711450"/>
          </a:xfrm>
        </p:grpSpPr>
        <p:sp>
          <p:nvSpPr>
            <p:cNvPr id="81"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84"/>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a:t>Max.</a:t>
            </a:r>
            <a:r>
              <a:rPr lang="en-GB" sz="1000" baseline="0"/>
              <a:t> width</a:t>
            </a:r>
            <a:endParaRPr lang="en-GB" sz="1000"/>
          </a:p>
        </p:txBody>
      </p:sp>
      <p:sp>
        <p:nvSpPr>
          <p:cNvPr id="27" name="TextBox 26"/>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a:t>Max.</a:t>
            </a:r>
            <a:r>
              <a:rPr lang="en-GB" sz="1000" baseline="0"/>
              <a:t> height</a:t>
            </a:r>
            <a:endParaRPr lang="en-GB" sz="1000"/>
          </a:p>
        </p:txBody>
      </p:sp>
      <p:cxnSp>
        <p:nvCxnSpPr>
          <p:cNvPr id="28" name="Straight Connector 27"/>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5" name="Group 44"/>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6"/>
              <a:chOff x="-2035175" y="0"/>
              <a:chExt cx="1872000" cy="5730107"/>
            </a:xfrm>
          </p:grpSpPr>
          <p:sp>
            <p:nvSpPr>
              <p:cNvPr id="56"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7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7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76"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7" name="Picture 7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7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2"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83"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4"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54550112"/>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hapter Header Orange">
    <p:spTree>
      <p:nvGrpSpPr>
        <p:cNvPr id="1" name=""/>
        <p:cNvGrpSpPr/>
        <p:nvPr/>
      </p:nvGrpSpPr>
      <p:grpSpPr>
        <a:xfrm>
          <a:off x="0" y="0"/>
          <a:ext cx="0" cy="0"/>
          <a:chOff x="0" y="0"/>
          <a:chExt cx="0" cy="0"/>
        </a:xfrm>
      </p:grpSpPr>
      <p:sp>
        <p:nvSpPr>
          <p:cNvPr id="37" name="Freeform 9"/>
          <p:cNvSpPr>
            <a:spLocks noChangeAspect="1"/>
          </p:cNvSpPr>
          <p:nvPr userDrawn="1"/>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en-GB" sz="1512"/>
          </a:p>
        </p:txBody>
      </p:sp>
      <p:sp>
        <p:nvSpPr>
          <p:cNvPr id="5" name="Title 1"/>
          <p:cNvSpPr>
            <a:spLocks noGrp="1"/>
          </p:cNvSpPr>
          <p:nvPr userDrawn="1">
            <p:ph type="ctrTitle"/>
          </p:nvPr>
        </p:nvSpPr>
        <p:spPr bwMode="gray">
          <a:xfrm>
            <a:off x="842434" y="1695452"/>
            <a:ext cx="10313209" cy="2368549"/>
          </a:xfrm>
        </p:spPr>
        <p:txBody>
          <a:bodyPr anchor="ctr" anchorCtr="0">
            <a:noAutofit/>
          </a:bodyPr>
          <a:lstStyle>
            <a:lvl1pPr algn="l">
              <a:lnSpc>
                <a:spcPts val="3286"/>
              </a:lnSpc>
              <a:defRPr sz="3286">
                <a:solidFill>
                  <a:schemeClr val="bg1"/>
                </a:solidFill>
              </a:defRPr>
            </a:lvl1pPr>
          </a:lstStyle>
          <a:p>
            <a:r>
              <a:rPr lang="en-US" noProof="0"/>
              <a:t>Click to edit Master title style</a:t>
            </a:r>
            <a:endParaRPr lang="en-GB" noProof="0" dirty="0"/>
          </a:p>
        </p:txBody>
      </p:sp>
      <p:pic>
        <p:nvPicPr>
          <p:cNvPr id="34" name="Picture 3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70"/>
            <a:ext cx="1183250" cy="294605"/>
          </a:xfrm>
          <a:prstGeom prst="rect">
            <a:avLst/>
          </a:prstGeom>
        </p:spPr>
      </p:pic>
      <p:grpSp>
        <p:nvGrpSpPr>
          <p:cNvPr id="56" name="Group 55"/>
          <p:cNvGrpSpPr/>
          <p:nvPr userDrawn="1"/>
        </p:nvGrpSpPr>
        <p:grpSpPr>
          <a:xfrm>
            <a:off x="-2035174" y="0"/>
            <a:ext cx="1881477" cy="5176146"/>
            <a:chOff x="-2035175" y="0"/>
            <a:chExt cx="1881477" cy="5176146"/>
          </a:xfrm>
        </p:grpSpPr>
        <p:sp>
          <p:nvSpPr>
            <p:cNvPr id="5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58" name="Group 57"/>
            <p:cNvGrpSpPr/>
            <p:nvPr userDrawn="1"/>
          </p:nvGrpSpPr>
          <p:grpSpPr>
            <a:xfrm>
              <a:off x="-2035175" y="0"/>
              <a:ext cx="1872000" cy="5176146"/>
              <a:chOff x="-2035175" y="0"/>
              <a:chExt cx="1872000" cy="5730107"/>
            </a:xfrm>
          </p:grpSpPr>
          <p:sp>
            <p:nvSpPr>
              <p:cNvPr id="59"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6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6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6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6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6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6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6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6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6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87"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88" name="Picture 8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9"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90"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91"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92"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93"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94"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95"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spTree>
    <p:extLst>
      <p:ext uri="{BB962C8B-B14F-4D97-AF65-F5344CB8AC3E}">
        <p14:creationId xmlns:p14="http://schemas.microsoft.com/office/powerpoint/2010/main" val="16157500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000" b="0"/>
            </a:lvl1pPr>
          </a:lstStyle>
          <a:p>
            <a:r>
              <a:rPr lang="en-US" noProof="0"/>
              <a:t>Click icon to add picture</a:t>
            </a:r>
            <a:endParaRPr lang="en-GB" noProof="0" dirty="0"/>
          </a:p>
        </p:txBody>
      </p:sp>
      <p:sp>
        <p:nvSpPr>
          <p:cNvPr id="6" name="Title Placeholder 1"/>
          <p:cNvSpPr>
            <a:spLocks noGrp="1"/>
          </p:cNvSpPr>
          <p:nvPr>
            <p:ph type="title" hasCustomPrompt="1"/>
          </p:nvPr>
        </p:nvSpPr>
        <p:spPr bwMode="gray">
          <a:xfrm>
            <a:off x="838200" y="257725"/>
            <a:ext cx="11059319" cy="1179810"/>
          </a:xfrm>
          <a:prstGeom prst="rect">
            <a:avLst/>
          </a:prstGeom>
        </p:spPr>
        <p:txBody>
          <a:bodyPr vert="horz" lIns="0" tIns="0" rIns="0" bIns="0" rtlCol="0" anchor="ctr">
            <a:noAutofit/>
          </a:bodyPr>
          <a:lstStyle>
            <a:lvl1pPr>
              <a:lnSpc>
                <a:spcPts val="3286"/>
              </a:lnSpc>
              <a:defRPr sz="3286"/>
            </a:lvl1pPr>
          </a:lstStyle>
          <a:p>
            <a:r>
              <a:rPr lang="en-GB" noProof="0" dirty="0"/>
              <a:t>Click to edit </a:t>
            </a:r>
            <a:br>
              <a:rPr lang="en-GB" noProof="0" dirty="0"/>
            </a:br>
            <a:r>
              <a:rPr lang="en-GB" noProof="0" dirty="0"/>
              <a:t>Master title style</a:t>
            </a:r>
          </a:p>
        </p:txBody>
      </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70"/>
            <a:ext cx="1183250" cy="294605"/>
          </a:xfrm>
          <a:prstGeom prst="rect">
            <a:avLst/>
          </a:prstGeom>
        </p:spPr>
      </p:pic>
      <p:grpSp>
        <p:nvGrpSpPr>
          <p:cNvPr id="35" name="Group 34"/>
          <p:cNvGrpSpPr/>
          <p:nvPr userDrawn="1"/>
        </p:nvGrpSpPr>
        <p:grpSpPr>
          <a:xfrm>
            <a:off x="-2035174" y="0"/>
            <a:ext cx="1881477" cy="5176146"/>
            <a:chOff x="-2035175" y="0"/>
            <a:chExt cx="1881477" cy="5176146"/>
          </a:xfrm>
        </p:grpSpPr>
        <p:sp>
          <p:nvSpPr>
            <p:cNvPr id="3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37" name="Group 36"/>
            <p:cNvGrpSpPr/>
            <p:nvPr userDrawn="1"/>
          </p:nvGrpSpPr>
          <p:grpSpPr>
            <a:xfrm>
              <a:off x="-2035175" y="0"/>
              <a:ext cx="1872000" cy="5176146"/>
              <a:chOff x="-2035175" y="0"/>
              <a:chExt cx="1872000" cy="5730107"/>
            </a:xfrm>
          </p:grpSpPr>
          <p:sp>
            <p:nvSpPr>
              <p:cNvPr id="39" name="Rectangle 104"/>
              <p:cNvSpPr>
                <a:spLocks noChangeArrowheads="1"/>
              </p:cNvSpPr>
              <p:nvPr/>
            </p:nvSpPr>
            <p:spPr bwMode="gray">
              <a:xfrm>
                <a:off x="-2035175" y="4653095"/>
                <a:ext cx="1872000" cy="1077012"/>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4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4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4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4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4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4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4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4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4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4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5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5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5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5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5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8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8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8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8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8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90" name="Picture 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9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9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9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9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9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9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spTree>
    <p:extLst>
      <p:ext uri="{BB962C8B-B14F-4D97-AF65-F5344CB8AC3E}">
        <p14:creationId xmlns:p14="http://schemas.microsoft.com/office/powerpoint/2010/main" val="1253409913"/>
      </p:ext>
    </p:extLst>
  </p:cSld>
  <p:clrMapOvr>
    <a:masterClrMapping/>
  </p:clrMapOvr>
  <p:extLst>
    <p:ext uri="{DCECCB84-F9BA-43D5-87BE-67443E8EF086}">
      <p15:sldGuideLst xmlns:p15="http://schemas.microsoft.com/office/powerpoint/2012/main">
        <p15:guide id="1" pos="31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4"/>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61201197"/>
      </p:ext>
    </p:extLst>
  </p:cSld>
  <p:clrMapOvr>
    <a:masterClrMapping/>
  </p:clrMapOvr>
  <p:extLst>
    <p:ext uri="{DCECCB84-F9BA-43D5-87BE-67443E8EF086}">
      <p15:sldGuideLst xmlns:p15="http://schemas.microsoft.com/office/powerpoint/2012/main">
        <p15:guide id="1" pos="3906">
          <p15:clr>
            <a:srgbClr val="FBAE40"/>
          </p15:clr>
        </p15:guide>
        <p15:guide id="2" pos="4145">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7"/>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7"/>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4"/>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5" y="1277982"/>
            <a:ext cx="5059925" cy="436017"/>
          </a:xfrm>
        </p:spPr>
        <p:txBody>
          <a:bodyPr>
            <a:noAutofit/>
          </a:bodyPr>
          <a:lstStyle>
            <a:lvl1pPr>
              <a:lnSpc>
                <a:spcPts val="1214"/>
              </a:lnSpc>
              <a:defRPr sz="1071" b="1">
                <a:solidFill>
                  <a:schemeClr val="bg2"/>
                </a:solidFill>
              </a:defRPr>
            </a:lvl1pPr>
          </a:lstStyle>
          <a:p>
            <a:pPr lvl="0"/>
            <a:r>
              <a:rPr lang="en-GB" noProof="0" dirty="0"/>
              <a:t>Click to edit title</a:t>
            </a:r>
          </a:p>
        </p:txBody>
      </p:sp>
      <p:sp>
        <p:nvSpPr>
          <p:cNvPr id="12" name="Text Placeholder 10"/>
          <p:cNvSpPr>
            <a:spLocks noGrp="1"/>
          </p:cNvSpPr>
          <p:nvPr>
            <p:ph type="body" sz="quarter" idx="13" hasCustomPrompt="1"/>
          </p:nvPr>
        </p:nvSpPr>
        <p:spPr>
          <a:xfrm>
            <a:off x="6274826" y="1277982"/>
            <a:ext cx="5059925" cy="436017"/>
          </a:xfrm>
        </p:spPr>
        <p:txBody>
          <a:bodyPr>
            <a:noAutofit/>
          </a:bodyPr>
          <a:lstStyle>
            <a:lvl1pPr>
              <a:lnSpc>
                <a:spcPts val="1214"/>
              </a:lnSpc>
              <a:defRPr sz="1071"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2782735993"/>
      </p:ext>
    </p:extLst>
  </p:cSld>
  <p:clrMapOvr>
    <a:masterClrMapping/>
  </p:clrMapOvr>
  <p:extLst>
    <p:ext uri="{DCECCB84-F9BA-43D5-87BE-67443E8EF086}">
      <p15:sldGuideLst xmlns:p15="http://schemas.microsoft.com/office/powerpoint/2012/main">
        <p15:guide id="1" pos="3906">
          <p15:clr>
            <a:srgbClr val="FBAE40"/>
          </p15:clr>
        </p15:guide>
        <p15:guide id="2" pos="4145">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7"/>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4"/>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5" y="1277982"/>
            <a:ext cx="5059925" cy="436017"/>
          </a:xfrm>
        </p:spPr>
        <p:txBody>
          <a:bodyPr>
            <a:noAutofit/>
          </a:bodyPr>
          <a:lstStyle>
            <a:lvl1pPr>
              <a:lnSpc>
                <a:spcPts val="1214"/>
              </a:lnSpc>
              <a:defRPr sz="1071"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661005936"/>
      </p:ext>
    </p:extLst>
  </p:cSld>
  <p:clrMapOvr>
    <a:masterClrMapping/>
  </p:clrMapOvr>
  <p:extLst>
    <p:ext uri="{DCECCB84-F9BA-43D5-87BE-67443E8EF086}">
      <p15:sldGuideLst xmlns:p15="http://schemas.microsoft.com/office/powerpoint/2012/main">
        <p15:guide id="1" pos="3906">
          <p15:clr>
            <a:srgbClr val="FBAE40"/>
          </p15:clr>
        </p15:guide>
        <p15:guide id="2" pos="4145">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7"/>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4"/>
            <a:ext cx="10489175" cy="854075"/>
          </a:xfrm>
        </p:spPr>
        <p:txBody>
          <a:bodyPr/>
          <a:lstStyle/>
          <a:p>
            <a:r>
              <a:rPr lang="en-US" noProof="0"/>
              <a:t>Click to edit Master title style</a:t>
            </a:r>
            <a:endParaRPr lang="en-GB" noProof="0" dirty="0"/>
          </a:p>
        </p:txBody>
      </p:sp>
      <p:sp>
        <p:nvSpPr>
          <p:cNvPr id="12" name="Text Placeholder 10"/>
          <p:cNvSpPr>
            <a:spLocks noGrp="1"/>
          </p:cNvSpPr>
          <p:nvPr>
            <p:ph type="body" sz="quarter" idx="13" hasCustomPrompt="1"/>
          </p:nvPr>
        </p:nvSpPr>
        <p:spPr>
          <a:xfrm>
            <a:off x="6274826" y="1277982"/>
            <a:ext cx="5059925" cy="436017"/>
          </a:xfrm>
        </p:spPr>
        <p:txBody>
          <a:bodyPr>
            <a:noAutofit/>
          </a:bodyPr>
          <a:lstStyle>
            <a:lvl1pPr>
              <a:lnSpc>
                <a:spcPts val="1214"/>
              </a:lnSpc>
              <a:defRPr sz="1071"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4262844096"/>
      </p:ext>
    </p:extLst>
  </p:cSld>
  <p:clrMapOvr>
    <a:masterClrMapping/>
  </p:clrMapOvr>
  <p:extLst>
    <p:ext uri="{DCECCB84-F9BA-43D5-87BE-67443E8EF086}">
      <p15:sldGuideLst xmlns:p15="http://schemas.microsoft.com/office/powerpoint/2012/main">
        <p15:guide id="1" pos="3906">
          <p15:clr>
            <a:srgbClr val="FBAE40"/>
          </p15:clr>
        </p15:guide>
        <p15:guide id="2" pos="4145">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p:nvPr>
        </p:nvSpPr>
        <p:spPr bwMode="gray">
          <a:xfrm>
            <a:off x="6276750" y="1278001"/>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2"/>
          <p:cNvSpPr>
            <a:spLocks noGrp="1"/>
          </p:cNvSpPr>
          <p:nvPr>
            <p:ph idx="28"/>
          </p:nvPr>
        </p:nvSpPr>
        <p:spPr bwMode="gray">
          <a:xfrm>
            <a:off x="845575" y="1278001"/>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5" name="Content Placeholder 3"/>
          <p:cNvSpPr>
            <a:spLocks noGrp="1"/>
          </p:cNvSpPr>
          <p:nvPr>
            <p:ph sz="half" idx="29"/>
          </p:nvPr>
        </p:nvSpPr>
        <p:spPr bwMode="gray">
          <a:xfrm>
            <a:off x="6276750" y="3877592"/>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6" name="Text Placeholder 2"/>
          <p:cNvSpPr>
            <a:spLocks noGrp="1"/>
          </p:cNvSpPr>
          <p:nvPr>
            <p:ph idx="30"/>
          </p:nvPr>
        </p:nvSpPr>
        <p:spPr bwMode="gray">
          <a:xfrm>
            <a:off x="845575" y="3877592"/>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itle 2"/>
          <p:cNvSpPr>
            <a:spLocks noGrp="1"/>
          </p:cNvSpPr>
          <p:nvPr>
            <p:ph type="title"/>
          </p:nvPr>
        </p:nvSpPr>
        <p:spPr>
          <a:xfrm>
            <a:off x="845575" y="280734"/>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1163202873"/>
      </p:ext>
    </p:extLst>
  </p:cSld>
  <p:clrMapOvr>
    <a:masterClrMapping/>
  </p:clrMapOvr>
  <p:extLst>
    <p:ext uri="{DCECCB84-F9BA-43D5-87BE-67443E8EF086}">
      <p15:sldGuideLst xmlns:p15="http://schemas.microsoft.com/office/powerpoint/2012/main">
        <p15:guide id="1" pos="3906">
          <p15:clr>
            <a:srgbClr val="FBAE40"/>
          </p15:clr>
        </p15:guide>
        <p15:guide id="0" pos="4145">
          <p15:clr>
            <a:srgbClr val="FBAE40"/>
          </p15:clr>
        </p15:guide>
        <p15:guide id="2" orient="horz" pos="3184">
          <p15:clr>
            <a:srgbClr val="FBAE40"/>
          </p15:clr>
        </p15:guide>
        <p15:guide id="3" orient="horz" pos="3419">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4"/>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594180620"/>
      </p:ext>
    </p:extLst>
  </p:cSld>
  <p:clrMapOvr>
    <a:masterClrMapping/>
  </p:clrMapOvr>
  <p:extLst>
    <p:ext uri="{DCECCB84-F9BA-43D5-87BE-67443E8EF086}">
      <p15:sldGuideLst xmlns:p15="http://schemas.microsoft.com/office/powerpoint/2012/main">
        <p15:guide id="1" pos="2721">
          <p15:clr>
            <a:srgbClr val="FBAE40"/>
          </p15:clr>
        </p15:guide>
        <p15:guide id="2" pos="2948">
          <p15:clr>
            <a:srgbClr val="FBAE40"/>
          </p15:clr>
        </p15:guide>
        <p15:guide id="3" pos="5109">
          <p15:clr>
            <a:srgbClr val="FBAE40"/>
          </p15:clr>
        </p15:guide>
        <p15:guide id="4" pos="5336">
          <p15:clr>
            <a:srgbClr val="FBAE40"/>
          </p15:clr>
        </p15:guide>
        <p15:guide id="5" orient="horz" pos="3184">
          <p15:clr>
            <a:srgbClr val="FBAE40"/>
          </p15:clr>
        </p15:guide>
        <p15:guide id="6" orient="horz" pos="3419">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4760735"/>
            <a:ext cx="3265200" cy="1440042"/>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4760735"/>
            <a:ext cx="3265200" cy="1440042"/>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4760735"/>
            <a:ext cx="3265200" cy="1440042"/>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4"/>
            <a:ext cx="10489175" cy="854075"/>
          </a:xfrm>
        </p:spPr>
        <p:txBody>
          <a:bodyPr/>
          <a:lstStyle/>
          <a:p>
            <a:r>
              <a:rPr lang="en-US" noProof="0"/>
              <a:t>Click to edit Master title style</a:t>
            </a:r>
            <a:endParaRPr lang="en-GB" noProof="0" dirty="0"/>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214"/>
              </a:lnSpc>
              <a:defRPr sz="1071"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214"/>
              </a:lnSpc>
              <a:defRPr sz="1071"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214"/>
              </a:lnSpc>
              <a:defRPr sz="1071"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577140289"/>
      </p:ext>
    </p:extLst>
  </p:cSld>
  <p:clrMapOvr>
    <a:masterClrMapping/>
  </p:clrMapOvr>
  <p:extLst>
    <p:ext uri="{DCECCB84-F9BA-43D5-87BE-67443E8EF086}">
      <p15:sldGuideLst xmlns:p15="http://schemas.microsoft.com/office/powerpoint/2012/main">
        <p15:guide id="2" pos="2948">
          <p15:clr>
            <a:srgbClr val="FBAE40"/>
          </p15:clr>
        </p15:guide>
        <p15:guide id="3" pos="5109">
          <p15:clr>
            <a:srgbClr val="FBAE40"/>
          </p15:clr>
        </p15:guide>
        <p15:guide id="4" pos="5336">
          <p15:clr>
            <a:srgbClr val="FBAE40"/>
          </p15:clr>
        </p15:guide>
        <p15:guide id="5" orient="horz" pos="3962">
          <p15:clr>
            <a:srgbClr val="FBAE40"/>
          </p15:clr>
        </p15:guide>
        <p15:guide id="6" orient="horz" pos="4197">
          <p15:clr>
            <a:srgbClr val="FBAE40"/>
          </p15:clr>
        </p15:guide>
        <p15:guide id="7" pos="272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1500"/>
              </a:lnSpc>
              <a:defRPr sz="1286"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1571"/>
              </a:lnSpc>
              <a:defRPr sz="1429"/>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1500"/>
              </a:lnSpc>
              <a:defRPr sz="1286"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1571"/>
              </a:lnSpc>
              <a:defRPr sz="1429"/>
            </a:lvl3pPr>
          </a:lstStyle>
          <a:p>
            <a:pPr lvl="2"/>
            <a:r>
              <a:rPr lang="en-GB" noProof="0" dirty="0"/>
              <a:t>Text level</a:t>
            </a:r>
          </a:p>
        </p:txBody>
      </p:sp>
      <p:cxnSp>
        <p:nvCxnSpPr>
          <p:cNvPr id="9" name="Straight Connector 8"/>
          <p:cNvCxnSpPr/>
          <p:nvPr userDrawn="1"/>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1500"/>
              </a:lnSpc>
              <a:defRPr sz="1286" b="1"/>
            </a:lvl1pPr>
          </a:lstStyle>
          <a:p>
            <a:pPr lvl="0"/>
            <a:r>
              <a:rPr lang="en-GB" noProof="0"/>
              <a:t>Click to edit title</a:t>
            </a:r>
            <a:endParaRPr lang="en-GB" noProof="0" dirty="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1571"/>
              </a:lnSpc>
              <a:defRPr sz="1429"/>
            </a:lvl3pPr>
          </a:lstStyle>
          <a:p>
            <a:pPr lvl="2"/>
            <a:r>
              <a:rPr lang="en-GB" noProof="0" dirty="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1500"/>
              </a:lnSpc>
              <a:defRPr sz="1286" b="1"/>
            </a:lvl1pPr>
          </a:lstStyle>
          <a:p>
            <a:pPr lvl="0"/>
            <a:r>
              <a:rPr lang="en-GB" noProof="0"/>
              <a:t>Click to edit title</a:t>
            </a:r>
            <a:endParaRPr lang="en-GB" noProof="0" dirty="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1571"/>
              </a:lnSpc>
              <a:defRPr sz="1429"/>
            </a:lvl3pPr>
          </a:lstStyle>
          <a:p>
            <a:pPr lvl="2"/>
            <a:r>
              <a:rPr lang="en-GB" noProof="0" dirty="0"/>
              <a:t>Text level</a:t>
            </a:r>
          </a:p>
        </p:txBody>
      </p:sp>
      <p:cxnSp>
        <p:nvCxnSpPr>
          <p:cNvPr id="19" name="Straight Connector 18"/>
          <p:cNvCxnSpPr/>
          <p:nvPr userDrawn="1"/>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3" name="Title 2"/>
          <p:cNvSpPr>
            <a:spLocks noGrp="1"/>
          </p:cNvSpPr>
          <p:nvPr>
            <p:ph type="title"/>
          </p:nvPr>
        </p:nvSpPr>
        <p:spPr>
          <a:xfrm>
            <a:off x="845575" y="280734"/>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624209012"/>
      </p:ext>
    </p:extLst>
  </p:cSld>
  <p:clrMapOvr>
    <a:masterClrMapping/>
  </p:clrMapOvr>
  <p:extLst>
    <p:ext uri="{DCECCB84-F9BA-43D5-87BE-67443E8EF086}">
      <p15:sldGuideLst xmlns:p15="http://schemas.microsoft.com/office/powerpoint/2012/main">
        <p15:guide id="2" pos="3906">
          <p15:clr>
            <a:srgbClr val="FBAE40"/>
          </p15:clr>
        </p15:guide>
        <p15:guide id="3" pos="4151">
          <p15:clr>
            <a:srgbClr val="FBAE40"/>
          </p15:clr>
        </p15:guide>
        <p15:guide id="4" orient="horz" pos="3184">
          <p15:clr>
            <a:srgbClr val="FBAE40"/>
          </p15:clr>
        </p15:guide>
        <p15:guide id="5" orient="horz" pos="34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6" name="Picture 65"/>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1894182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4"/>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1500"/>
              </a:lnSpc>
              <a:defRPr sz="1286"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9"/>
            <a:ext cx="3265200" cy="1850305"/>
          </a:xfrm>
        </p:spPr>
        <p:txBody>
          <a:bodyPr/>
          <a:lstStyle>
            <a:lvl3pPr>
              <a:lnSpc>
                <a:spcPts val="1500"/>
              </a:lnSpc>
              <a:defRPr sz="1286"/>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1500"/>
              </a:lnSpc>
              <a:defRPr sz="1286"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1500"/>
              </a:lnSpc>
              <a:defRPr sz="1286"/>
            </a:lvl3pPr>
          </a:lstStyle>
          <a:p>
            <a:pPr lvl="2"/>
            <a:r>
              <a:rPr lang="en-GB" noProof="0" dirty="0"/>
              <a:t>Text level</a:t>
            </a:r>
          </a:p>
        </p:txBody>
      </p:sp>
      <p:cxnSp>
        <p:nvCxnSpPr>
          <p:cNvPr id="9" name="Straight Connector 8"/>
          <p:cNvCxnSpPr/>
          <p:nvPr userDrawn="1"/>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1500"/>
              </a:lnSpc>
              <a:defRPr sz="1286"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9"/>
            <a:ext cx="3265200" cy="1850305"/>
          </a:xfrm>
        </p:spPr>
        <p:txBody>
          <a:bodyPr/>
          <a:lstStyle>
            <a:lvl3pPr>
              <a:lnSpc>
                <a:spcPts val="1500"/>
              </a:lnSpc>
              <a:defRPr sz="1286"/>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1500"/>
              </a:lnSpc>
              <a:defRPr sz="1286"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1500"/>
              </a:lnSpc>
              <a:defRPr sz="1286"/>
            </a:lvl3pPr>
          </a:lstStyle>
          <a:p>
            <a:pPr lvl="2"/>
            <a:r>
              <a:rPr lang="en-GB" noProof="0" dirty="0"/>
              <a:t>Text level</a:t>
            </a:r>
          </a:p>
        </p:txBody>
      </p:sp>
      <p:cxnSp>
        <p:nvCxnSpPr>
          <p:cNvPr id="44" name="Straight Connector 43"/>
          <p:cNvCxnSpPr/>
          <p:nvPr userDrawn="1"/>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1500"/>
              </a:lnSpc>
              <a:defRPr sz="1286"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9"/>
            <a:ext cx="3265200" cy="1850305"/>
          </a:xfrm>
        </p:spPr>
        <p:txBody>
          <a:bodyPr/>
          <a:lstStyle>
            <a:lvl3pPr>
              <a:lnSpc>
                <a:spcPts val="1500"/>
              </a:lnSpc>
              <a:defRPr sz="1286"/>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1500"/>
              </a:lnSpc>
              <a:defRPr sz="1286"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1500"/>
              </a:lnSpc>
              <a:defRPr sz="1286"/>
            </a:lvl3pPr>
          </a:lstStyle>
          <a:p>
            <a:pPr lvl="2"/>
            <a:r>
              <a:rPr lang="en-GB" noProof="0" dirty="0"/>
              <a:t>Text level</a:t>
            </a:r>
          </a:p>
        </p:txBody>
      </p:sp>
      <p:cxnSp>
        <p:nvCxnSpPr>
          <p:cNvPr id="50" name="Straight Connector 49"/>
          <p:cNvCxnSpPr/>
          <p:nvPr userDrawn="1"/>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3328340018"/>
      </p:ext>
    </p:extLst>
  </p:cSld>
  <p:clrMapOvr>
    <a:masterClrMapping/>
  </p:clrMapOvr>
  <p:extLst>
    <p:ext uri="{DCECCB84-F9BA-43D5-87BE-67443E8EF086}">
      <p15:sldGuideLst xmlns:p15="http://schemas.microsoft.com/office/powerpoint/2012/main">
        <p15:guide id="2" pos="2722">
          <p15:clr>
            <a:srgbClr val="FBAE40"/>
          </p15:clr>
        </p15:guide>
        <p15:guide id="3" pos="5336">
          <p15:clr>
            <a:srgbClr val="FBAE40"/>
          </p15:clr>
        </p15:guide>
        <p15:guide id="4" pos="2943">
          <p15:clr>
            <a:srgbClr val="FBAE40"/>
          </p15:clr>
        </p15:guide>
        <p15:guide id="5" pos="5109">
          <p15:clr>
            <a:srgbClr val="FBAE40"/>
          </p15:clr>
        </p15:guide>
        <p15:guide id="6" orient="horz" pos="3184">
          <p15:clr>
            <a:srgbClr val="FBAE40"/>
          </p15:clr>
        </p15:guide>
        <p15:guide id="7" orient="horz" pos="3419">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4"/>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1500"/>
              </a:lnSpc>
              <a:defRPr sz="1286"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1500"/>
              </a:lnSpc>
              <a:defRPr sz="1286"/>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1500"/>
              </a:lnSpc>
              <a:defRPr sz="1286"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1500"/>
              </a:lnSpc>
              <a:defRPr sz="1286"/>
            </a:lvl3pPr>
          </a:lstStyle>
          <a:p>
            <a:pPr lvl="2"/>
            <a:r>
              <a:rPr lang="en-GB" noProof="0" dirty="0"/>
              <a:t>Text level</a:t>
            </a:r>
          </a:p>
        </p:txBody>
      </p:sp>
      <p:cxnSp>
        <p:nvCxnSpPr>
          <p:cNvPr id="9" name="Straight Connector 8"/>
          <p:cNvCxnSpPr/>
          <p:nvPr userDrawn="1"/>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1500"/>
              </a:lnSpc>
              <a:defRPr sz="1286"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1500"/>
              </a:lnSpc>
              <a:defRPr sz="1286"/>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1500"/>
              </a:lnSpc>
              <a:defRPr sz="1286"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1500"/>
              </a:lnSpc>
              <a:defRPr sz="1286"/>
            </a:lvl3pPr>
          </a:lstStyle>
          <a:p>
            <a:pPr lvl="2"/>
            <a:r>
              <a:rPr lang="en-GB" noProof="0" dirty="0"/>
              <a:t>Text level</a:t>
            </a:r>
          </a:p>
        </p:txBody>
      </p:sp>
      <p:cxnSp>
        <p:nvCxnSpPr>
          <p:cNvPr id="55" name="Straight Connector 54"/>
          <p:cNvCxnSpPr/>
          <p:nvPr userDrawn="1"/>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1500"/>
              </a:lnSpc>
              <a:defRPr sz="1286"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1500"/>
              </a:lnSpc>
              <a:defRPr sz="1286"/>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1500"/>
              </a:lnSpc>
              <a:defRPr sz="1286"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1500"/>
              </a:lnSpc>
              <a:defRPr sz="1286"/>
            </a:lvl3pPr>
          </a:lstStyle>
          <a:p>
            <a:pPr lvl="2"/>
            <a:r>
              <a:rPr lang="en-GB" noProof="0" dirty="0"/>
              <a:t>Text level</a:t>
            </a:r>
          </a:p>
        </p:txBody>
      </p:sp>
      <p:cxnSp>
        <p:nvCxnSpPr>
          <p:cNvPr id="61" name="Straight Connector 60"/>
          <p:cNvCxnSpPr/>
          <p:nvPr userDrawn="1"/>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1500"/>
              </a:lnSpc>
              <a:defRPr sz="1286"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1500"/>
              </a:lnSpc>
              <a:defRPr sz="1286"/>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1500"/>
              </a:lnSpc>
              <a:defRPr sz="1286"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1500"/>
              </a:lnSpc>
              <a:defRPr sz="1286"/>
            </a:lvl3pPr>
          </a:lstStyle>
          <a:p>
            <a:pPr lvl="2"/>
            <a:r>
              <a:rPr lang="en-GB" noProof="0" dirty="0"/>
              <a:t>Text level</a:t>
            </a:r>
          </a:p>
        </p:txBody>
      </p:sp>
      <p:cxnSp>
        <p:nvCxnSpPr>
          <p:cNvPr id="67" name="Straight Connector 66"/>
          <p:cNvCxnSpPr/>
          <p:nvPr userDrawn="1"/>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4045403792"/>
      </p:ext>
    </p:extLst>
  </p:cSld>
  <p:clrMapOvr>
    <a:masterClrMapping/>
  </p:clrMapOvr>
  <p:extLst>
    <p:ext uri="{DCECCB84-F9BA-43D5-87BE-67443E8EF086}">
      <p15:sldGuideLst xmlns:p15="http://schemas.microsoft.com/office/powerpoint/2012/main">
        <p15:guide id="2" pos="2256">
          <p15:clr>
            <a:srgbClr val="FBAE40"/>
          </p15:clr>
        </p15:guide>
        <p15:guide id="4" pos="5754">
          <p15:clr>
            <a:srgbClr val="FBAE40"/>
          </p15:clr>
        </p15:guide>
        <p15:guide id="5" pos="4057">
          <p15:clr>
            <a:srgbClr val="FBAE40"/>
          </p15:clr>
        </p15:guide>
        <p15:guide id="6" pos="2306">
          <p15:clr>
            <a:srgbClr val="FBAE40"/>
          </p15:clr>
        </p15:guide>
        <p15:guide id="7" pos="3999">
          <p15:clr>
            <a:srgbClr val="FBAE40"/>
          </p15:clr>
        </p15:guide>
        <p15:guide id="8" pos="5804">
          <p15:clr>
            <a:srgbClr val="FBAE40"/>
          </p15:clr>
        </p15:guide>
        <p15:guide id="9" orient="horz" pos="3184">
          <p15:clr>
            <a:srgbClr val="FBAE40"/>
          </p15:clr>
        </p15:guide>
        <p15:guide id="10" orient="horz" pos="3419">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2" name="Picture Placeholder 11"/>
          <p:cNvSpPr>
            <a:spLocks noGrp="1"/>
          </p:cNvSpPr>
          <p:nvPr>
            <p:ph type="pic" sz="quarter" idx="16"/>
          </p:nvPr>
        </p:nvSpPr>
        <p:spPr bwMode="gray">
          <a:xfrm>
            <a:off x="693740"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000" b="0"/>
            </a:lvl1pPr>
          </a:lstStyle>
          <a:p>
            <a:r>
              <a:rPr lang="en-US" noProof="0"/>
              <a:t>Click icon to add picture</a:t>
            </a:r>
            <a:endParaRPr lang="en-GB" noProof="0" dirty="0"/>
          </a:p>
        </p:txBody>
      </p:sp>
      <p:sp>
        <p:nvSpPr>
          <p:cNvPr id="2" name="Title 1"/>
          <p:cNvSpPr>
            <a:spLocks noGrp="1"/>
          </p:cNvSpPr>
          <p:nvPr>
            <p:ph type="title"/>
          </p:nvPr>
        </p:nvSpPr>
        <p:spPr>
          <a:xfrm>
            <a:off x="4547528" y="280734"/>
            <a:ext cx="6787223" cy="854075"/>
          </a:xfrm>
        </p:spPr>
        <p:txBody>
          <a:bodyPr/>
          <a:lstStyle/>
          <a:p>
            <a:r>
              <a:rPr lang="en-US" noProof="0"/>
              <a:t>Click to edit Master title style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89779439"/>
      </p:ext>
    </p:extLst>
  </p:cSld>
  <p:clrMapOvr>
    <a:masterClrMapping/>
  </p:clrMapOvr>
  <p:extLst>
    <p:ext uri="{DCECCB84-F9BA-43D5-87BE-67443E8EF086}">
      <p15:sldGuideLst xmlns:p15="http://schemas.microsoft.com/office/powerpoint/2012/main">
        <p15:guide id="1" pos="2997">
          <p15:clr>
            <a:srgbClr val="FBAE40"/>
          </p15:clr>
        </p15:guide>
        <p15:guide id="2" pos="27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000" b="0"/>
            </a:lvl1pPr>
          </a:lstStyle>
          <a:p>
            <a:r>
              <a:rPr lang="en-US" noProof="0"/>
              <a:t>Click icon to add picture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Title 3"/>
          <p:cNvSpPr>
            <a:spLocks noGrp="1"/>
          </p:cNvSpPr>
          <p:nvPr>
            <p:ph type="title"/>
          </p:nvPr>
        </p:nvSpPr>
        <p:spPr>
          <a:xfrm>
            <a:off x="845575" y="280734"/>
            <a:ext cx="677862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3266056994"/>
      </p:ext>
    </p:extLst>
  </p:cSld>
  <p:clrMapOvr>
    <a:masterClrMapping/>
  </p:clrMapOvr>
  <p:extLst>
    <p:ext uri="{DCECCB84-F9BA-43D5-87BE-67443E8EF086}">
      <p15:sldGuideLst xmlns:p15="http://schemas.microsoft.com/office/powerpoint/2012/main">
        <p15:guide id="1" pos="5046">
          <p15:clr>
            <a:srgbClr val="FBAE40"/>
          </p15:clr>
        </p15:guide>
        <p15:guide id="2" pos="5588">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14" name="Picture Placeholder 13"/>
          <p:cNvSpPr>
            <a:spLocks noGrp="1"/>
          </p:cNvSpPr>
          <p:nvPr>
            <p:ph type="pic" sz="quarter" idx="19"/>
          </p:nvPr>
        </p:nvSpPr>
        <p:spPr bwMode="gray">
          <a:xfrm>
            <a:off x="696912" y="1201148"/>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000" b="0"/>
            </a:lvl1pPr>
          </a:lstStyle>
          <a:p>
            <a:r>
              <a:rPr lang="en-US" noProof="0"/>
              <a:t>Click icon to add picture</a:t>
            </a:r>
            <a:endParaRPr lang="en-GB" noProof="0" dirty="0"/>
          </a:p>
        </p:txBody>
      </p:sp>
    </p:spTree>
    <p:extLst>
      <p:ext uri="{BB962C8B-B14F-4D97-AF65-F5344CB8AC3E}">
        <p14:creationId xmlns:p14="http://schemas.microsoft.com/office/powerpoint/2010/main" val="3915217017"/>
      </p:ext>
    </p:extLst>
  </p:cSld>
  <p:clrMapOvr>
    <a:masterClrMapping/>
  </p:clrMapOvr>
  <p:extLst>
    <p:ext uri="{DCECCB84-F9BA-43D5-87BE-67443E8EF086}">
      <p15:sldGuideLst xmlns:p15="http://schemas.microsoft.com/office/powerpoint/2012/main">
        <p15:guide id="1" pos="317">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4"/>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000" b="0"/>
            </a:lvl1pPr>
          </a:lstStyle>
          <a:p>
            <a:r>
              <a:rPr lang="en-US" noProof="0"/>
              <a:t>Click icon to add picture</a:t>
            </a:r>
            <a:endParaRPr lang="en-GB" noProof="0" dirty="0"/>
          </a:p>
        </p:txBody>
      </p:sp>
      <p:sp>
        <p:nvSpPr>
          <p:cNvPr id="5" name="Slide Number Placeholder 4"/>
          <p:cNvSpPr>
            <a:spLocks noGrp="1"/>
          </p:cNvSpPr>
          <p:nvPr>
            <p:ph type="sldNum" sz="quarter" idx="16"/>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6615563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93304019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DDD2A080-DA64-4F5C-9131-47EB793B4410}" type="slidenum">
              <a:rPr lang="en-GB" smtClean="0"/>
              <a:t>‹#›</a:t>
            </a:fld>
            <a:endParaRPr lang="en-GB" dirty="0"/>
          </a:p>
        </p:txBody>
      </p:sp>
    </p:spTree>
    <p:extLst>
      <p:ext uri="{BB962C8B-B14F-4D97-AF65-F5344CB8AC3E}">
        <p14:creationId xmlns:p14="http://schemas.microsoft.com/office/powerpoint/2010/main" val="28378791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Freeform 31"/>
          <p:cNvSpPr>
            <a:spLocks noChangeAspect="1"/>
          </p:cNvSpPr>
          <p:nvPr userDrawn="1"/>
        </p:nvSpPr>
        <p:spPr bwMode="gray">
          <a:xfrm>
            <a:off x="693738" y="1695450"/>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en-GB" sz="1512"/>
          </a:p>
        </p:txBody>
      </p:sp>
      <p:sp>
        <p:nvSpPr>
          <p:cNvPr id="5" name="Title 1"/>
          <p:cNvSpPr>
            <a:spLocks noGrp="1"/>
          </p:cNvSpPr>
          <p:nvPr>
            <p:ph type="ctrTitle"/>
          </p:nvPr>
        </p:nvSpPr>
        <p:spPr bwMode="gray">
          <a:xfrm>
            <a:off x="1172150" y="1695452"/>
            <a:ext cx="10162600" cy="2368549"/>
          </a:xfrm>
        </p:spPr>
        <p:txBody>
          <a:bodyPr anchor="ctr" anchorCtr="0">
            <a:noAutofit/>
          </a:bodyPr>
          <a:lstStyle>
            <a:lvl1pPr algn="l">
              <a:lnSpc>
                <a:spcPts val="3286"/>
              </a:lnSpc>
              <a:defRPr sz="3286">
                <a:solidFill>
                  <a:schemeClr val="bg1"/>
                </a:solidFill>
              </a:defRPr>
            </a:lvl1pPr>
          </a:lstStyle>
          <a:p>
            <a:r>
              <a:rPr lang="en-US" noProof="0"/>
              <a:t>Click to edit Master title style</a:t>
            </a:r>
            <a:endParaRPr lang="en-GB" noProof="0" dirty="0"/>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8" y="6203775"/>
            <a:ext cx="1518197" cy="378000"/>
          </a:xfrm>
          <a:prstGeom prst="rect">
            <a:avLst/>
          </a:prstGeom>
        </p:spPr>
      </p:pic>
      <p:grpSp>
        <p:nvGrpSpPr>
          <p:cNvPr id="36" name="Group 35"/>
          <p:cNvGrpSpPr/>
          <p:nvPr userDrawn="1"/>
        </p:nvGrpSpPr>
        <p:grpSpPr>
          <a:xfrm>
            <a:off x="-2025698" y="6362701"/>
            <a:ext cx="1857255" cy="500063"/>
            <a:chOff x="-2025698" y="6445247"/>
            <a:chExt cx="1857255" cy="417516"/>
          </a:xfrm>
        </p:grpSpPr>
        <p:sp>
          <p:nvSpPr>
            <p:cNvPr id="3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653156" eaLnBrk="1" fontAlgn="auto" latinLnBrk="0" hangingPunct="1">
                <a:lnSpc>
                  <a:spcPct val="90000"/>
                </a:lnSpc>
                <a:spcBef>
                  <a:spcPct val="20000"/>
                </a:spcBef>
                <a:spcAft>
                  <a:spcPct val="20000"/>
                </a:spcAft>
                <a:buClrTx/>
                <a:buSzTx/>
                <a:buFontTx/>
                <a:buNone/>
                <a:tabLst/>
                <a:defRPr/>
              </a:pPr>
              <a:r>
                <a:rPr kumimoji="0" lang="en-GB" altLang="en-GB" sz="857" b="1" i="0" u="none" strike="noStrike" kern="0" cap="none" spc="0" normalizeH="0" baseline="0" dirty="0">
                  <a:ln>
                    <a:noFill/>
                  </a:ln>
                  <a:solidFill>
                    <a:srgbClr val="FDFDFD"/>
                  </a:solidFill>
                  <a:effectLst/>
                  <a:uLnTx/>
                  <a:uFillTx/>
                  <a:latin typeface="+mn-lt"/>
                </a:rPr>
                <a:t>No content below </a:t>
              </a:r>
              <a:br>
                <a:rPr kumimoji="0" lang="en-GB" altLang="en-GB" sz="857" b="1" i="0" u="none" strike="noStrike" kern="0" cap="none" spc="0" normalizeH="0" baseline="0" dirty="0">
                  <a:ln>
                    <a:noFill/>
                  </a:ln>
                  <a:solidFill>
                    <a:srgbClr val="FDFDFD"/>
                  </a:solidFill>
                  <a:effectLst/>
                  <a:uLnTx/>
                  <a:uFillTx/>
                  <a:latin typeface="+mn-lt"/>
                </a:rPr>
              </a:br>
              <a:r>
                <a:rPr kumimoji="0" lang="en-GB" altLang="en-GB" sz="857" b="1" i="0" u="none" strike="noStrike" kern="0" cap="none" spc="0" normalizeH="0" baseline="0" dirty="0">
                  <a:ln>
                    <a:noFill/>
                  </a:ln>
                  <a:solidFill>
                    <a:srgbClr val="FDFDFD"/>
                  </a:solidFill>
                  <a:effectLst/>
                  <a:uLnTx/>
                  <a:uFillTx/>
                  <a:latin typeface="+mn-lt"/>
                </a:rPr>
                <a:t>the grey line</a:t>
              </a:r>
            </a:p>
          </p:txBody>
        </p:sp>
        <p:grpSp>
          <p:nvGrpSpPr>
            <p:cNvPr id="38" name="Group 37"/>
            <p:cNvGrpSpPr/>
            <p:nvPr userDrawn="1"/>
          </p:nvGrpSpPr>
          <p:grpSpPr bwMode="gray">
            <a:xfrm>
              <a:off x="-546100" y="6452392"/>
              <a:ext cx="377657" cy="403227"/>
              <a:chOff x="-2035174" y="6454773"/>
              <a:chExt cx="1872000" cy="403227"/>
            </a:xfrm>
          </p:grpSpPr>
          <p:cxnSp>
            <p:nvCxnSpPr>
              <p:cNvPr id="39" name="Straight Connector 3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40" name="Straight Connector 3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grpSp>
        <p:nvGrpSpPr>
          <p:cNvPr id="58" name="Group 57"/>
          <p:cNvGrpSpPr/>
          <p:nvPr userDrawn="1"/>
        </p:nvGrpSpPr>
        <p:grpSpPr>
          <a:xfrm>
            <a:off x="-2035174" y="1"/>
            <a:ext cx="1881477" cy="5176145"/>
            <a:chOff x="-2035175" y="0"/>
            <a:chExt cx="1881477" cy="5176145"/>
          </a:xfrm>
        </p:grpSpPr>
        <p:sp>
          <p:nvSpPr>
            <p:cNvPr id="59"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60" name="Group 59"/>
            <p:cNvGrpSpPr/>
            <p:nvPr userDrawn="1"/>
          </p:nvGrpSpPr>
          <p:grpSpPr>
            <a:xfrm>
              <a:off x="-2035175" y="0"/>
              <a:ext cx="1872000" cy="5176145"/>
              <a:chOff x="-2035175" y="0"/>
              <a:chExt cx="1872000" cy="5730106"/>
            </a:xfrm>
          </p:grpSpPr>
          <p:sp>
            <p:nvSpPr>
              <p:cNvPr id="61"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6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6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6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6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6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6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6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6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7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7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7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7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8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8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8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87"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88"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89"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90"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95" name="Picture 9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6"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97"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98"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99"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100"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101"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102"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spTree>
    <p:extLst>
      <p:ext uri="{BB962C8B-B14F-4D97-AF65-F5344CB8AC3E}">
        <p14:creationId xmlns:p14="http://schemas.microsoft.com/office/powerpoint/2010/main" val="78933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4" name="Picture 63"/>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317490681"/>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2.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56.xml"/><Relationship Id="rId7" Type="http://schemas.openxmlformats.org/officeDocument/2006/relationships/oleObject" Target="../embeddings/oleObject1.bin"/><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ags" Target="../tags/tag2.xml"/><Relationship Id="rId5" Type="http://schemas.openxmlformats.org/officeDocument/2006/relationships/vmlDrawing" Target="../drawings/vmlDrawing1.vml"/><Relationship Id="rId10" Type="http://schemas.openxmlformats.org/officeDocument/2006/relationships/image" Target="../media/image1.emf"/><Relationship Id="rId4" Type="http://schemas.openxmlformats.org/officeDocument/2006/relationships/theme" Target="../theme/theme2.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34" Type="http://schemas.openxmlformats.org/officeDocument/2006/relationships/image" Target="../media/image1.emf"/><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theme" Target="../theme/theme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slideLayout" Target="../slideLayouts/slideLayout8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31" Type="http://schemas.openxmlformats.org/officeDocument/2006/relationships/slideLayout" Target="../slideLayouts/slideLayout87.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693738" y="6230179"/>
            <a:ext cx="11498262" cy="627821"/>
            <a:chOff x="693738" y="6230179"/>
            <a:chExt cx="11498262" cy="627821"/>
          </a:xfrm>
        </p:grpSpPr>
        <p:sp>
          <p:nvSpPr>
            <p:cNvPr id="41"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Rectangle 38"/>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a:p>
          </p:txBody>
        </p:sp>
      </p:grpSp>
      <p:sp>
        <p:nvSpPr>
          <p:cNvPr id="2" name="Title Placeholder 1"/>
          <p:cNvSpPr>
            <a:spLocks noGrp="1"/>
          </p:cNvSpPr>
          <p:nvPr>
            <p:ph type="title"/>
          </p:nvPr>
        </p:nvSpPr>
        <p:spPr bwMode="auto">
          <a:xfrm>
            <a:off x="845575" y="280733"/>
            <a:ext cx="10479024"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75" y="1278000"/>
            <a:ext cx="10479024" cy="4922799"/>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1" name="Slide Number Placeholder 5"/>
          <p:cNvSpPr>
            <a:spLocks noGrp="1"/>
          </p:cNvSpPr>
          <p:nvPr>
            <p:ph type="sldNum" sz="quarter" idx="4"/>
          </p:nvPr>
        </p:nvSpPr>
        <p:spPr bwMode="gray">
          <a:xfrm>
            <a:off x="838200" y="6498000"/>
            <a:ext cx="495300" cy="188119"/>
          </a:xfrm>
          <a:prstGeom prst="rect">
            <a:avLst/>
          </a:prstGeom>
        </p:spPr>
        <p:txBody>
          <a:bodyPr vert="horz" lIns="0" tIns="0" rIns="0" bIns="0" rtlCol="0" anchor="ctr"/>
          <a:lstStyle>
            <a:lvl1pPr algn="l">
              <a:defRPr sz="1000" b="1">
                <a:solidFill>
                  <a:schemeClr val="tx1"/>
                </a:solidFill>
              </a:defRPr>
            </a:lvl1pPr>
          </a:lstStyle>
          <a:p>
            <a:fld id="{DDD2A080-DA64-4F5C-9131-47EB793B4410}" type="slidenum">
              <a:rPr lang="en-GB" noProof="0" smtClean="0"/>
              <a:pPr/>
              <a:t>‹#›</a:t>
            </a:fld>
            <a:endParaRPr lang="en-GB" noProof="0" dirty="0"/>
          </a:p>
        </p:txBody>
      </p:sp>
      <p:grpSp>
        <p:nvGrpSpPr>
          <p:cNvPr id="46" name="Group 45"/>
          <p:cNvGrpSpPr/>
          <p:nvPr userDrawn="1"/>
        </p:nvGrpSpPr>
        <p:grpSpPr>
          <a:xfrm>
            <a:off x="-2025698" y="6362700"/>
            <a:ext cx="1857255" cy="500063"/>
            <a:chOff x="-2025698" y="6445247"/>
            <a:chExt cx="1857255" cy="417516"/>
          </a:xfrm>
        </p:grpSpPr>
        <p:sp>
          <p:nvSpPr>
            <p:cNvPr id="4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noProof="0" dirty="0">
                  <a:ln>
                    <a:noFill/>
                  </a:ln>
                  <a:solidFill>
                    <a:srgbClr val="FDFDFD"/>
                  </a:solidFill>
                  <a:effectLst/>
                  <a:uLnTx/>
                  <a:uFillTx/>
                  <a:latin typeface="+mn-lt"/>
                </a:rPr>
                <a:t>No content below </a:t>
              </a:r>
              <a:br>
                <a:rPr kumimoji="0" lang="en-GB" altLang="en-GB" sz="1200" b="1" i="0" u="none" strike="noStrike" kern="0" cap="none" spc="0" normalizeH="0" baseline="0" noProof="0" dirty="0">
                  <a:ln>
                    <a:noFill/>
                  </a:ln>
                  <a:solidFill>
                    <a:srgbClr val="FDFDFD"/>
                  </a:solidFill>
                  <a:effectLst/>
                  <a:uLnTx/>
                  <a:uFillTx/>
                  <a:latin typeface="+mn-lt"/>
                </a:rPr>
              </a:br>
              <a:r>
                <a:rPr kumimoji="0" lang="en-GB" altLang="en-GB" sz="1200" b="1" i="0" u="none" strike="noStrike" kern="0" cap="none" spc="0" normalizeH="0" baseline="0" noProof="0" dirty="0">
                  <a:ln>
                    <a:noFill/>
                  </a:ln>
                  <a:solidFill>
                    <a:srgbClr val="FDFDFD"/>
                  </a:solidFill>
                  <a:effectLst/>
                  <a:uLnTx/>
                  <a:uFillTx/>
                  <a:latin typeface="+mn-lt"/>
                </a:rPr>
                <a:t>the grey line</a:t>
              </a: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8" name="Picture 37"/>
          <p:cNvPicPr>
            <a:picLocks noChangeAspect="1"/>
          </p:cNvPicPr>
          <p:nvPr userDrawn="1"/>
        </p:nvPicPr>
        <p:blipFill>
          <a:blip r:embed="rId55"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6" name="Group 5"/>
          <p:cNvGrpSpPr/>
          <p:nvPr userDrawn="1"/>
        </p:nvGrpSpPr>
        <p:grpSpPr>
          <a:xfrm>
            <a:off x="-2035175" y="0"/>
            <a:ext cx="1881477" cy="5176145"/>
            <a:chOff x="-2035175" y="0"/>
            <a:chExt cx="1881477" cy="5176145"/>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5"/>
              <a:chOff x="-2035175" y="0"/>
              <a:chExt cx="1872000" cy="5730106"/>
            </a:xfrm>
          </p:grpSpPr>
          <p:sp>
            <p:nvSpPr>
              <p:cNvPr id="55"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5"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6"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a:p>
            </p:txBody>
          </p:sp>
          <p:sp>
            <p:nvSpPr>
              <p:cNvPr id="67"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8"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a:p>
            </p:txBody>
          </p:sp>
          <p:sp>
            <p:nvSpPr>
              <p:cNvPr id="69"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0"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a:p>
            </p:txBody>
          </p:sp>
          <p:sp>
            <p:nvSpPr>
              <p:cNvPr id="71"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2"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4"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6" name="Picture 75"/>
              <p:cNvPicPr>
                <a:picLocks noChangeAspect="1"/>
              </p:cNvPicPr>
              <p:nvPr userDrawn="1"/>
            </p:nvPicPr>
            <p:blipFill>
              <a:blip r:embed="rId56"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7"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a:p>
            </p:txBody>
          </p:sp>
          <p:sp>
            <p:nvSpPr>
              <p:cNvPr id="78"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79"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a:p>
            </p:txBody>
          </p:sp>
          <p:sp>
            <p:nvSpPr>
              <p:cNvPr id="80"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1"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2"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3"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27" r:id="rId6"/>
    <p:sldLayoutId id="2147483728" r:id="rId7"/>
    <p:sldLayoutId id="2147483732" r:id="rId8"/>
    <p:sldLayoutId id="2147483733" r:id="rId9"/>
    <p:sldLayoutId id="2147483734" r:id="rId10"/>
    <p:sldLayoutId id="2147483735"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692" r:id="rId32"/>
    <p:sldLayoutId id="2147483711" r:id="rId33"/>
    <p:sldLayoutId id="2147483694" r:id="rId34"/>
    <p:sldLayoutId id="2147483695" r:id="rId35"/>
    <p:sldLayoutId id="2147483696" r:id="rId36"/>
    <p:sldLayoutId id="2147483736" r:id="rId37"/>
    <p:sldLayoutId id="2147483738" r:id="rId38"/>
    <p:sldLayoutId id="2147483739" r:id="rId39"/>
    <p:sldLayoutId id="2147483731" r:id="rId40"/>
    <p:sldLayoutId id="2147483697" r:id="rId41"/>
    <p:sldLayoutId id="2147483740" r:id="rId42"/>
    <p:sldLayoutId id="2147483716" r:id="rId43"/>
    <p:sldLayoutId id="2147483718" r:id="rId44"/>
    <p:sldLayoutId id="2147483719" r:id="rId45"/>
    <p:sldLayoutId id="2147483700" r:id="rId46"/>
    <p:sldLayoutId id="2147483743" r:id="rId47"/>
    <p:sldLayoutId id="2147483742" r:id="rId48"/>
    <p:sldLayoutId id="2147483741" r:id="rId49"/>
    <p:sldLayoutId id="2147483702" r:id="rId50"/>
    <p:sldLayoutId id="2147483706" r:id="rId51"/>
    <p:sldLayoutId id="2147483726" r:id="rId52"/>
    <p:sldLayoutId id="2147483805" r:id="rId53"/>
  </p:sldLayoutIdLst>
  <p:hf hdr="0" ftr="0" dt="0"/>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6" pos="7140" userDrawn="1">
          <p15:clr>
            <a:srgbClr val="F26B43"/>
          </p15:clr>
        </p15:guide>
        <p15:guide id="8" pos="528" userDrawn="1">
          <p15:clr>
            <a:srgbClr val="F26B43"/>
          </p15:clr>
        </p15:guide>
        <p15:guide id="9" orient="horz" pos="173" userDrawn="1">
          <p15:clr>
            <a:srgbClr val="F26B43"/>
          </p15:clr>
        </p15:guide>
        <p15:guide id="10" orient="horz" pos="4008" userDrawn="1">
          <p15:clr>
            <a:srgbClr val="F26B43"/>
          </p15:clr>
        </p15:guide>
        <p15:guide id="11" orient="horz" pos="3906" userDrawn="1">
          <p15:clr>
            <a:srgbClr val="F26B43"/>
          </p15:clr>
        </p15:guide>
        <p15:guide id="12" orient="horz" pos="800" userDrawn="1">
          <p15:clr>
            <a:srgbClr val="F26B43"/>
          </p15:clr>
        </p15:guide>
        <p15:guide id="13" pos="7491" userDrawn="1">
          <p15:clr>
            <a:srgbClr val="F26B43"/>
          </p15:clr>
        </p15:guide>
        <p15:guide id="14" pos="437" userDrawn="1">
          <p15:clr>
            <a:srgbClr val="F26B43"/>
          </p15:clr>
        </p15:guide>
        <p15:guide id="15" pos="3834" userDrawn="1">
          <p15:clr>
            <a:srgbClr val="F26B43"/>
          </p15:clr>
        </p15:guide>
        <p15:guide id="16" orient="horz" pos="2358" userDrawn="1">
          <p15:clr>
            <a:srgbClr val="F26B43"/>
          </p15:clr>
        </p15:guide>
        <p15:guide id="17" pos="739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6"/>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130" name="think-cell Slide" r:id="rId7" imgW="353" imgH="353" progId="TCLayout.ActiveDocument.1">
                  <p:embed/>
                </p:oleObj>
              </mc:Choice>
              <mc:Fallback>
                <p:oleObj name="think-cell Slide" r:id="rId7" imgW="353" imgH="353" progId="TCLayout.ActiveDocument.1">
                  <p:embed/>
                  <p:pic>
                    <p:nvPicPr>
                      <p:cNvPr id="0" name=""/>
                      <p:cNvPicPr/>
                      <p:nvPr/>
                    </p:nvPicPr>
                    <p:blipFill>
                      <a:blip r:embed="rId8"/>
                      <a:stretch>
                        <a:fillRect/>
                      </a:stretch>
                    </p:blipFill>
                    <p:spPr>
                      <a:xfrm>
                        <a:off x="1589" y="1589"/>
                        <a:ext cx="1587" cy="1587"/>
                      </a:xfrm>
                      <a:prstGeom prst="rect">
                        <a:avLst/>
                      </a:prstGeom>
                    </p:spPr>
                  </p:pic>
                </p:oleObj>
              </mc:Fallback>
            </mc:AlternateContent>
          </a:graphicData>
        </a:graphic>
      </p:graphicFrame>
      <p:grpSp>
        <p:nvGrpSpPr>
          <p:cNvPr id="4" name="Group 3"/>
          <p:cNvGrpSpPr/>
          <p:nvPr userDrawn="1"/>
        </p:nvGrpSpPr>
        <p:grpSpPr>
          <a:xfrm>
            <a:off x="693746" y="6230180"/>
            <a:ext cx="11498263" cy="627821"/>
            <a:chOff x="693738" y="6230179"/>
            <a:chExt cx="11498262" cy="627821"/>
          </a:xfrm>
        </p:grpSpPr>
        <p:sp>
          <p:nvSpPr>
            <p:cNvPr id="41"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241"/>
              <a:endParaRPr lang="en-GB" sz="1900" dirty="0">
                <a:solidFill>
                  <a:srgbClr val="333333"/>
                </a:solidFill>
              </a:endParaRPr>
            </a:p>
          </p:txBody>
        </p:sp>
        <p:sp>
          <p:nvSpPr>
            <p:cNvPr id="39" name="Rectangle 38"/>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14241">
                <a:lnSpc>
                  <a:spcPct val="90000"/>
                </a:lnSpc>
              </a:pPr>
              <a:endParaRPr lang="en-GB" sz="1600" dirty="0">
                <a:solidFill>
                  <a:prstClr val="white"/>
                </a:solidFill>
              </a:endParaRPr>
            </a:p>
          </p:txBody>
        </p:sp>
      </p:grpSp>
      <p:sp>
        <p:nvSpPr>
          <p:cNvPr id="2" name="Title Placeholder 1"/>
          <p:cNvSpPr>
            <a:spLocks noGrp="1"/>
          </p:cNvSpPr>
          <p:nvPr>
            <p:ph type="title"/>
          </p:nvPr>
        </p:nvSpPr>
        <p:spPr bwMode="auto">
          <a:xfrm>
            <a:off x="845585" y="280733"/>
            <a:ext cx="10489175"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85" y="1278010"/>
            <a:ext cx="10489175" cy="4922799"/>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grpSp>
        <p:nvGrpSpPr>
          <p:cNvPr id="102" name="Group 101"/>
          <p:cNvGrpSpPr/>
          <p:nvPr userDrawn="1"/>
        </p:nvGrpSpPr>
        <p:grpSpPr bwMode="gray">
          <a:xfrm>
            <a:off x="-2035175" y="3"/>
            <a:ext cx="1872000" cy="4689612"/>
            <a:chOff x="-2581275" y="595116"/>
            <a:chExt cx="1872000" cy="4689612"/>
          </a:xfrm>
        </p:grpSpPr>
        <p:sp>
          <p:nvSpPr>
            <p:cNvPr id="103"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pPr defTabSz="914241"/>
              <a:endParaRPr lang="en-GB" sz="1100" dirty="0">
                <a:solidFill>
                  <a:srgbClr val="333333"/>
                </a:solidFill>
              </a:endParaRPr>
            </a:p>
          </p:txBody>
        </p:sp>
        <p:sp>
          <p:nvSpPr>
            <p:cNvPr id="104"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pPr defTabSz="914241"/>
              <a:endParaRPr lang="en-GB" sz="1100" dirty="0">
                <a:solidFill>
                  <a:srgbClr val="333333"/>
                </a:solidFill>
              </a:endParaRPr>
            </a:p>
          </p:txBody>
        </p:sp>
        <p:sp>
          <p:nvSpPr>
            <p:cNvPr id="105"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pPr defTabSz="914241"/>
              <a:endParaRPr lang="en-GB" sz="1100" dirty="0">
                <a:solidFill>
                  <a:srgbClr val="333333"/>
                </a:solidFill>
              </a:endParaRPr>
            </a:p>
          </p:txBody>
        </p:sp>
        <p:sp>
          <p:nvSpPr>
            <p:cNvPr id="106"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Orange</a:t>
              </a:r>
            </a:p>
            <a:p>
              <a:pPr defTabSz="914241">
                <a:lnSpc>
                  <a:spcPct val="65000"/>
                </a:lnSpc>
                <a:spcBef>
                  <a:spcPct val="20000"/>
                </a:spcBef>
                <a:spcAft>
                  <a:spcPct val="20000"/>
                </a:spcAft>
              </a:pPr>
              <a:r>
                <a:rPr lang="en-GB" altLang="en-US" sz="1100" dirty="0">
                  <a:solidFill>
                    <a:srgbClr val="333333"/>
                  </a:solidFill>
                </a:rPr>
                <a:t>RGB= 255, 98, 0</a:t>
              </a:r>
            </a:p>
          </p:txBody>
        </p:sp>
        <p:sp>
          <p:nvSpPr>
            <p:cNvPr id="107"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pPr defTabSz="914241"/>
              <a:endParaRPr lang="en-GB" sz="1100" dirty="0">
                <a:solidFill>
                  <a:srgbClr val="333333"/>
                </a:solidFill>
              </a:endParaRPr>
            </a:p>
          </p:txBody>
        </p:sp>
        <p:sp>
          <p:nvSpPr>
            <p:cNvPr id="108"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Light Grey</a:t>
              </a:r>
            </a:p>
            <a:p>
              <a:pPr defTabSz="914241">
                <a:lnSpc>
                  <a:spcPct val="65000"/>
                </a:lnSpc>
                <a:spcBef>
                  <a:spcPct val="20000"/>
                </a:spcBef>
                <a:spcAft>
                  <a:spcPct val="20000"/>
                </a:spcAft>
              </a:pPr>
              <a:r>
                <a:rPr lang="en-GB" altLang="en-US" sz="1100" dirty="0">
                  <a:solidFill>
                    <a:srgbClr val="333333"/>
                  </a:solidFill>
                </a:rPr>
                <a:t>RGB= 168, 168, 168</a:t>
              </a:r>
            </a:p>
          </p:txBody>
        </p:sp>
        <p:sp>
          <p:nvSpPr>
            <p:cNvPr id="109"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pPr defTabSz="914241"/>
              <a:endParaRPr lang="en-GB" sz="1100" dirty="0">
                <a:solidFill>
                  <a:srgbClr val="333333"/>
                </a:solidFill>
              </a:endParaRPr>
            </a:p>
          </p:txBody>
        </p:sp>
        <p:sp>
          <p:nvSpPr>
            <p:cNvPr id="110"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Indigo</a:t>
              </a:r>
            </a:p>
            <a:p>
              <a:pPr defTabSz="914241">
                <a:lnSpc>
                  <a:spcPct val="65000"/>
                </a:lnSpc>
                <a:spcBef>
                  <a:spcPct val="20000"/>
                </a:spcBef>
                <a:spcAft>
                  <a:spcPct val="20000"/>
                </a:spcAft>
              </a:pPr>
              <a:r>
                <a:rPr lang="en-GB" altLang="en-US" sz="1100" dirty="0">
                  <a:solidFill>
                    <a:srgbClr val="333333"/>
                  </a:solidFill>
                </a:rPr>
                <a:t>RGB= 82, 81, 153</a:t>
              </a:r>
            </a:p>
          </p:txBody>
        </p:sp>
        <p:sp>
          <p:nvSpPr>
            <p:cNvPr id="111"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pPr defTabSz="914241"/>
              <a:endParaRPr lang="en-GB" sz="1100" dirty="0">
                <a:solidFill>
                  <a:srgbClr val="333333"/>
                </a:solidFill>
              </a:endParaRPr>
            </a:p>
          </p:txBody>
        </p:sp>
        <p:sp>
          <p:nvSpPr>
            <p:cNvPr id="112"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Sky</a:t>
              </a:r>
            </a:p>
            <a:p>
              <a:pPr defTabSz="914241">
                <a:lnSpc>
                  <a:spcPct val="65000"/>
                </a:lnSpc>
                <a:spcBef>
                  <a:spcPct val="20000"/>
                </a:spcBef>
                <a:spcAft>
                  <a:spcPct val="20000"/>
                </a:spcAft>
              </a:pPr>
              <a:r>
                <a:rPr lang="en-GB" altLang="en-US" sz="1100" dirty="0">
                  <a:solidFill>
                    <a:srgbClr val="333333"/>
                  </a:solidFill>
                </a:rPr>
                <a:t>RGB= 96, 166, 218</a:t>
              </a:r>
            </a:p>
          </p:txBody>
        </p:sp>
        <p:sp>
          <p:nvSpPr>
            <p:cNvPr id="113"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90000"/>
                </a:lnSpc>
                <a:spcBef>
                  <a:spcPct val="20000"/>
                </a:spcBef>
                <a:spcAft>
                  <a:spcPct val="20000"/>
                </a:spcAft>
              </a:pPr>
              <a:r>
                <a:rPr lang="en-GB" altLang="en-US" sz="1200" b="1" dirty="0">
                  <a:solidFill>
                    <a:srgbClr val="333333"/>
                  </a:solidFill>
                </a:rPr>
                <a:t>Colour Guidelines</a:t>
              </a:r>
            </a:p>
          </p:txBody>
        </p:sp>
        <p:sp>
          <p:nvSpPr>
            <p:cNvPr id="114"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pPr defTabSz="914241"/>
              <a:endParaRPr lang="en-GB" sz="1100" dirty="0">
                <a:solidFill>
                  <a:srgbClr val="333333"/>
                </a:solidFill>
              </a:endParaRPr>
            </a:p>
          </p:txBody>
        </p:sp>
        <p:sp>
          <p:nvSpPr>
            <p:cNvPr id="115"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Fuchsia</a:t>
              </a:r>
            </a:p>
            <a:p>
              <a:pPr defTabSz="914241">
                <a:lnSpc>
                  <a:spcPct val="65000"/>
                </a:lnSpc>
                <a:spcBef>
                  <a:spcPct val="20000"/>
                </a:spcBef>
                <a:spcAft>
                  <a:spcPct val="20000"/>
                </a:spcAft>
              </a:pPr>
              <a:r>
                <a:rPr lang="en-GB" altLang="en-US" sz="1100" dirty="0">
                  <a:solidFill>
                    <a:srgbClr val="333333"/>
                  </a:solidFill>
                </a:rPr>
                <a:t>RGB= 171, 0, 102</a:t>
              </a:r>
            </a:p>
          </p:txBody>
        </p:sp>
        <p:sp>
          <p:nvSpPr>
            <p:cNvPr id="116"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pPr defTabSz="914241"/>
              <a:endParaRPr lang="en-GB" sz="1100" dirty="0">
                <a:solidFill>
                  <a:srgbClr val="333333"/>
                </a:solidFill>
              </a:endParaRPr>
            </a:p>
          </p:txBody>
        </p:sp>
        <p:sp>
          <p:nvSpPr>
            <p:cNvPr id="117"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Lime</a:t>
              </a:r>
            </a:p>
            <a:p>
              <a:pPr defTabSz="914241">
                <a:lnSpc>
                  <a:spcPct val="65000"/>
                </a:lnSpc>
                <a:spcBef>
                  <a:spcPct val="20000"/>
                </a:spcBef>
                <a:spcAft>
                  <a:spcPct val="20000"/>
                </a:spcAft>
              </a:pPr>
              <a:r>
                <a:rPr lang="en-GB" altLang="en-US" sz="1100" dirty="0">
                  <a:solidFill>
                    <a:srgbClr val="333333"/>
                  </a:solidFill>
                </a:rPr>
                <a:t>RGB= 208, 217, 60</a:t>
              </a:r>
            </a:p>
          </p:txBody>
        </p:sp>
        <p:sp>
          <p:nvSpPr>
            <p:cNvPr id="118"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pPr defTabSz="914241"/>
              <a:endParaRPr lang="en-GB" sz="1100" dirty="0">
                <a:solidFill>
                  <a:srgbClr val="333333"/>
                </a:solidFill>
              </a:endParaRPr>
            </a:p>
          </p:txBody>
        </p:sp>
        <p:sp>
          <p:nvSpPr>
            <p:cNvPr id="119"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Leaf</a:t>
              </a:r>
            </a:p>
            <a:p>
              <a:pPr defTabSz="914241">
                <a:lnSpc>
                  <a:spcPct val="65000"/>
                </a:lnSpc>
                <a:spcBef>
                  <a:spcPct val="20000"/>
                </a:spcBef>
                <a:spcAft>
                  <a:spcPct val="20000"/>
                </a:spcAft>
              </a:pPr>
              <a:r>
                <a:rPr lang="en-GB" altLang="en-US" sz="1100" dirty="0">
                  <a:solidFill>
                    <a:srgbClr val="333333"/>
                  </a:solidFill>
                </a:rPr>
                <a:t>RGB= 52, 150, 81</a:t>
              </a:r>
            </a:p>
          </p:txBody>
        </p:sp>
        <p:sp>
          <p:nvSpPr>
            <p:cNvPr id="120"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pPr defTabSz="914241"/>
              <a:endParaRPr lang="en-GB" sz="1100" dirty="0">
                <a:solidFill>
                  <a:srgbClr val="333333"/>
                </a:solidFill>
              </a:endParaRPr>
            </a:p>
          </p:txBody>
        </p:sp>
        <p:sp>
          <p:nvSpPr>
            <p:cNvPr id="121"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ING Mid Grey</a:t>
              </a:r>
            </a:p>
            <a:p>
              <a:pPr defTabSz="914241">
                <a:lnSpc>
                  <a:spcPct val="65000"/>
                </a:lnSpc>
                <a:spcBef>
                  <a:spcPct val="20000"/>
                </a:spcBef>
                <a:spcAft>
                  <a:spcPct val="20000"/>
                </a:spcAft>
              </a:pPr>
              <a:r>
                <a:rPr lang="en-GB" altLang="en-US" sz="1100" dirty="0">
                  <a:solidFill>
                    <a:srgbClr val="333333"/>
                  </a:solidFill>
                </a:rPr>
                <a:t>RGB= 118, 118, 118</a:t>
              </a:r>
            </a:p>
          </p:txBody>
        </p:sp>
        <p:sp>
          <p:nvSpPr>
            <p:cNvPr id="122"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pPr defTabSz="914241"/>
              <a:endParaRPr lang="en-GB" sz="1100" dirty="0">
                <a:solidFill>
                  <a:srgbClr val="333333"/>
                </a:solidFill>
              </a:endParaRPr>
            </a:p>
          </p:txBody>
        </p:sp>
        <p:sp>
          <p:nvSpPr>
            <p:cNvPr id="123"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defTabSz="914241">
                <a:lnSpc>
                  <a:spcPct val="65000"/>
                </a:lnSpc>
                <a:spcBef>
                  <a:spcPct val="20000"/>
                </a:spcBef>
                <a:spcAft>
                  <a:spcPct val="20000"/>
                </a:spcAft>
              </a:pPr>
              <a:r>
                <a:rPr lang="en-GB" altLang="en-US" sz="1100" dirty="0">
                  <a:solidFill>
                    <a:srgbClr val="333333"/>
                  </a:solidFill>
                </a:rPr>
                <a:t>Text Colour</a:t>
              </a:r>
            </a:p>
            <a:p>
              <a:pPr defTabSz="914241">
                <a:lnSpc>
                  <a:spcPct val="65000"/>
                </a:lnSpc>
                <a:spcBef>
                  <a:spcPct val="20000"/>
                </a:spcBef>
                <a:spcAft>
                  <a:spcPct val="20000"/>
                </a:spcAft>
              </a:pPr>
              <a:r>
                <a:rPr lang="en-GB" altLang="en-US" sz="1100" dirty="0">
                  <a:solidFill>
                    <a:srgbClr val="333333"/>
                  </a:solidFill>
                </a:rPr>
                <a:t>RGB= 51, 51, 51</a:t>
              </a:r>
            </a:p>
          </p:txBody>
        </p:sp>
      </p:grpSp>
      <p:grpSp>
        <p:nvGrpSpPr>
          <p:cNvPr id="46" name="Group 45"/>
          <p:cNvGrpSpPr/>
          <p:nvPr userDrawn="1"/>
        </p:nvGrpSpPr>
        <p:grpSpPr>
          <a:xfrm>
            <a:off x="-2040443" y="6362710"/>
            <a:ext cx="1872000" cy="500063"/>
            <a:chOff x="-2040443" y="6445247"/>
            <a:chExt cx="1872000" cy="417516"/>
          </a:xfrm>
        </p:grpSpPr>
        <p:sp>
          <p:nvSpPr>
            <p:cNvPr id="47" name="Rectangle 104"/>
            <p:cNvSpPr>
              <a:spLocks noChangeArrowheads="1"/>
            </p:cNvSpPr>
            <p:nvPr userDrawn="1"/>
          </p:nvSpPr>
          <p:spPr bwMode="gray">
            <a:xfrm>
              <a:off x="-2040443" y="6445247"/>
              <a:ext cx="1462593" cy="417516"/>
            </a:xfrm>
            <a:prstGeom prst="rect">
              <a:avLst/>
            </a:prstGeom>
            <a:solidFill>
              <a:srgbClr val="60A6DA"/>
            </a:solidFill>
            <a:ln>
              <a:noFill/>
            </a:ln>
            <a:effectLst/>
          </p:spPr>
          <p:txBody>
            <a:bodyPr wrap="square" lIns="72000" tIns="180000" rIns="72000" bIns="180000" anchor="ctr">
              <a:noAutofit/>
            </a:bodyPr>
            <a:lstStyle/>
            <a:p>
              <a:pPr defTabSz="914241">
                <a:lnSpc>
                  <a:spcPct val="90000"/>
                </a:lnSpc>
                <a:spcBef>
                  <a:spcPct val="20000"/>
                </a:spcBef>
                <a:spcAft>
                  <a:spcPct val="20000"/>
                </a:spcAft>
                <a:defRPr/>
              </a:pPr>
              <a:r>
                <a:rPr lang="en-GB" altLang="en-US" sz="1200" b="1" kern="0" dirty="0">
                  <a:solidFill>
                    <a:srgbClr val="FDFDFD"/>
                  </a:solidFill>
                </a:rPr>
                <a:t>No content below </a:t>
              </a:r>
              <a:br>
                <a:rPr lang="en-GB" altLang="en-US" sz="1200" b="1" kern="0" dirty="0">
                  <a:solidFill>
                    <a:srgbClr val="FDFDFD"/>
                  </a:solidFill>
                </a:rPr>
              </a:br>
              <a:r>
                <a:rPr lang="en-GB" altLang="en-US" sz="1200" b="1" kern="0" dirty="0">
                  <a:solidFill>
                    <a:srgbClr val="FDFDFD"/>
                  </a:solidFill>
                </a:rPr>
                <a:t>the grey line</a:t>
              </a: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5" name="Picture 34"/>
          <p:cNvPicPr>
            <a:picLocks noChangeAspect="1"/>
          </p:cNvPicPr>
          <p:nvPr userDrawn="1"/>
        </p:nvPicPr>
        <p:blipFill>
          <a:blip r:embed="rId9"/>
          <a:stretch>
            <a:fillRect/>
          </a:stretch>
        </p:blipFill>
        <p:spPr>
          <a:xfrm>
            <a:off x="-1804988" y="4402735"/>
            <a:ext cx="154783" cy="138908"/>
          </a:xfrm>
          <a:prstGeom prst="rect">
            <a:avLst/>
          </a:prstGeom>
        </p:spPr>
      </p:pic>
      <p:pic>
        <p:nvPicPr>
          <p:cNvPr id="38" name="Picture 37"/>
          <p:cNvPicPr>
            <a:picLocks noChangeAspect="1"/>
          </p:cNvPicPr>
          <p:nvPr userDrawn="1"/>
        </p:nvPicPr>
        <p:blipFill>
          <a:blip r:embed="rId10"/>
          <a:stretch>
            <a:fillRect/>
          </a:stretch>
        </p:blipFill>
        <p:spPr>
          <a:xfrm>
            <a:off x="10723433" y="6358072"/>
            <a:ext cx="1183251" cy="294605"/>
          </a:xfrm>
          <a:prstGeom prst="rect">
            <a:avLst/>
          </a:prstGeom>
        </p:spPr>
      </p:pic>
      <p:sp>
        <p:nvSpPr>
          <p:cNvPr id="40" name="Slide Number"/>
          <p:cNvSpPr txBox="1">
            <a:spLocks/>
          </p:cNvSpPr>
          <p:nvPr userDrawn="1"/>
        </p:nvSpPr>
        <p:spPr>
          <a:xfrm>
            <a:off x="838200" y="6515115"/>
            <a:ext cx="149080" cy="153888"/>
          </a:xfrm>
          <a:prstGeom prst="rect">
            <a:avLst/>
          </a:prstGeom>
        </p:spPr>
        <p:txBody>
          <a:bodyPr vert="horz" wrap="none" lIns="0" tIns="0" rIns="0" bIns="0" rtlCol="0" anchor="ctr">
            <a:spAutoFit/>
          </a:bodyPr>
          <a:lstStyle>
            <a:defPPr>
              <a:defRPr lang="en-US"/>
            </a:defPPr>
            <a:lvl1pPr>
              <a:defRPr sz="1000" baseline="0">
                <a:latin typeface="+mn-lt"/>
              </a:defRPr>
            </a:lvl1pPr>
          </a:lstStyle>
          <a:p>
            <a:pPr defTabSz="914241"/>
            <a:fld id="{42C328C1-A84F-4A39-A664-DBA00541A8C6}" type="slidenum">
              <a:rPr lang="en-US" smtClean="0">
                <a:solidFill>
                  <a:srgbClr val="333333"/>
                </a:solidFill>
              </a:rPr>
              <a:pPr defTabSz="914241"/>
              <a:t>‹#›</a:t>
            </a:fld>
            <a:endParaRPr lang="en-US" dirty="0">
              <a:solidFill>
                <a:srgbClr val="333333"/>
              </a:solidFill>
            </a:endParaRPr>
          </a:p>
        </p:txBody>
      </p:sp>
    </p:spTree>
    <p:extLst>
      <p:ext uri="{BB962C8B-B14F-4D97-AF65-F5344CB8AC3E}">
        <p14:creationId xmlns:p14="http://schemas.microsoft.com/office/powerpoint/2010/main" val="297220851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Lst>
  <p:hf sldNum="0" hdr="0" ftr="0" dt="0"/>
  <p:txStyles>
    <p:titleStyle>
      <a:lvl1pPr algn="l" defTabSz="914241"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241"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241"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653" indent="-266653" algn="l" defTabSz="914241"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678" indent="-260304" algn="l" defTabSz="914241"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1869" indent="-252370" algn="l" defTabSz="914241"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161" indent="-228562" algn="l" defTabSz="91424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282" indent="-228562" algn="l" defTabSz="91424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402" indent="-228562" algn="l" defTabSz="91424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526" indent="-228562" algn="l" defTabSz="91424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241" rtl="0" eaLnBrk="1" latinLnBrk="0" hangingPunct="1">
        <a:defRPr sz="1900" kern="1200">
          <a:solidFill>
            <a:schemeClr val="tx1"/>
          </a:solidFill>
          <a:latin typeface="+mn-lt"/>
          <a:ea typeface="+mn-ea"/>
          <a:cs typeface="+mn-cs"/>
        </a:defRPr>
      </a:lvl1pPr>
      <a:lvl2pPr marL="457119" algn="l" defTabSz="914241" rtl="0" eaLnBrk="1" latinLnBrk="0" hangingPunct="1">
        <a:defRPr sz="1900" kern="1200">
          <a:solidFill>
            <a:schemeClr val="tx1"/>
          </a:solidFill>
          <a:latin typeface="+mn-lt"/>
          <a:ea typeface="+mn-ea"/>
          <a:cs typeface="+mn-cs"/>
        </a:defRPr>
      </a:lvl2pPr>
      <a:lvl3pPr marL="914241" algn="l" defTabSz="914241" rtl="0" eaLnBrk="1" latinLnBrk="0" hangingPunct="1">
        <a:defRPr sz="1900" kern="1200">
          <a:solidFill>
            <a:schemeClr val="tx1"/>
          </a:solidFill>
          <a:latin typeface="+mn-lt"/>
          <a:ea typeface="+mn-ea"/>
          <a:cs typeface="+mn-cs"/>
        </a:defRPr>
      </a:lvl3pPr>
      <a:lvl4pPr marL="1371362" algn="l" defTabSz="914241" rtl="0" eaLnBrk="1" latinLnBrk="0" hangingPunct="1">
        <a:defRPr sz="1900" kern="1200">
          <a:solidFill>
            <a:schemeClr val="tx1"/>
          </a:solidFill>
          <a:latin typeface="+mn-lt"/>
          <a:ea typeface="+mn-ea"/>
          <a:cs typeface="+mn-cs"/>
        </a:defRPr>
      </a:lvl4pPr>
      <a:lvl5pPr marL="1828482" algn="l" defTabSz="914241" rtl="0" eaLnBrk="1" latinLnBrk="0" hangingPunct="1">
        <a:defRPr sz="1900" kern="1200">
          <a:solidFill>
            <a:schemeClr val="tx1"/>
          </a:solidFill>
          <a:latin typeface="+mn-lt"/>
          <a:ea typeface="+mn-ea"/>
          <a:cs typeface="+mn-cs"/>
        </a:defRPr>
      </a:lvl5pPr>
      <a:lvl6pPr marL="2285606" algn="l" defTabSz="914241" rtl="0" eaLnBrk="1" latinLnBrk="0" hangingPunct="1">
        <a:defRPr sz="1900" kern="1200">
          <a:solidFill>
            <a:schemeClr val="tx1"/>
          </a:solidFill>
          <a:latin typeface="+mn-lt"/>
          <a:ea typeface="+mn-ea"/>
          <a:cs typeface="+mn-cs"/>
        </a:defRPr>
      </a:lvl6pPr>
      <a:lvl7pPr marL="2742722" algn="l" defTabSz="914241" rtl="0" eaLnBrk="1" latinLnBrk="0" hangingPunct="1">
        <a:defRPr sz="1900" kern="1200">
          <a:solidFill>
            <a:schemeClr val="tx1"/>
          </a:solidFill>
          <a:latin typeface="+mn-lt"/>
          <a:ea typeface="+mn-ea"/>
          <a:cs typeface="+mn-cs"/>
        </a:defRPr>
      </a:lvl7pPr>
      <a:lvl8pPr marL="3199840" algn="l" defTabSz="914241" rtl="0" eaLnBrk="1" latinLnBrk="0" hangingPunct="1">
        <a:defRPr sz="1900" kern="1200">
          <a:solidFill>
            <a:schemeClr val="tx1"/>
          </a:solidFill>
          <a:latin typeface="+mn-lt"/>
          <a:ea typeface="+mn-ea"/>
          <a:cs typeface="+mn-cs"/>
        </a:defRPr>
      </a:lvl8pPr>
      <a:lvl9pPr marL="3656959" algn="l" defTabSz="91424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1">
          <p15:clr>
            <a:srgbClr val="F26B43"/>
          </p15:clr>
        </p15:guide>
        <p15:guide id="2" pos="7140">
          <p15:clr>
            <a:srgbClr val="F26B43"/>
          </p15:clr>
        </p15:guide>
        <p15:guide id="3" pos="528">
          <p15:clr>
            <a:srgbClr val="F26B43"/>
          </p15:clr>
        </p15:guide>
        <p15:guide id="4" orient="horz" pos="173">
          <p15:clr>
            <a:srgbClr val="F26B43"/>
          </p15:clr>
        </p15:guide>
        <p15:guide id="5" orient="horz" pos="4008">
          <p15:clr>
            <a:srgbClr val="F26B43"/>
          </p15:clr>
        </p15:guide>
        <p15:guide id="6" orient="horz" pos="3906">
          <p15:clr>
            <a:srgbClr val="F26B43"/>
          </p15:clr>
        </p15:guide>
        <p15:guide id="7" orient="horz" pos="800">
          <p15:clr>
            <a:srgbClr val="F26B43"/>
          </p15:clr>
        </p15:guide>
        <p15:guide id="8" pos="7491">
          <p15:clr>
            <a:srgbClr val="F26B43"/>
          </p15:clr>
        </p15:guide>
        <p15:guide id="9" pos="437">
          <p15:clr>
            <a:srgbClr val="F26B43"/>
          </p15:clr>
        </p15:guide>
        <p15:guide id="10" pos="3834">
          <p15:clr>
            <a:srgbClr val="F26B43"/>
          </p15:clr>
        </p15:guide>
        <p15:guide id="11" orient="horz" pos="2358">
          <p15:clr>
            <a:srgbClr val="F26B43"/>
          </p15:clr>
        </p15:guide>
        <p15:guide id="12" pos="739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693739" y="6230180"/>
            <a:ext cx="11498262" cy="627821"/>
            <a:chOff x="693738" y="6230179"/>
            <a:chExt cx="11498262" cy="627821"/>
          </a:xfrm>
        </p:grpSpPr>
        <p:sp>
          <p:nvSpPr>
            <p:cNvPr id="41"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512"/>
            </a:p>
          </p:txBody>
        </p:sp>
        <p:sp>
          <p:nvSpPr>
            <p:cNvPr id="39" name="Rectangle 38"/>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143"/>
            </a:p>
          </p:txBody>
        </p:sp>
      </p:grpSp>
      <p:sp>
        <p:nvSpPr>
          <p:cNvPr id="2" name="Title Placeholder 1"/>
          <p:cNvSpPr>
            <a:spLocks noGrp="1"/>
          </p:cNvSpPr>
          <p:nvPr>
            <p:ph type="title"/>
          </p:nvPr>
        </p:nvSpPr>
        <p:spPr bwMode="auto">
          <a:xfrm>
            <a:off x="845576" y="280734"/>
            <a:ext cx="10479024"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76" y="1278001"/>
            <a:ext cx="10479024" cy="4922799"/>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1" name="Slide Number Placeholder 5"/>
          <p:cNvSpPr>
            <a:spLocks noGrp="1"/>
          </p:cNvSpPr>
          <p:nvPr>
            <p:ph type="sldNum" sz="quarter" idx="4"/>
          </p:nvPr>
        </p:nvSpPr>
        <p:spPr bwMode="gray">
          <a:xfrm>
            <a:off x="838200" y="6498001"/>
            <a:ext cx="495300" cy="188119"/>
          </a:xfrm>
          <a:prstGeom prst="rect">
            <a:avLst/>
          </a:prstGeom>
        </p:spPr>
        <p:txBody>
          <a:bodyPr vert="horz" lIns="0" tIns="0" rIns="0" bIns="0" rtlCol="0" anchor="ctr"/>
          <a:lstStyle>
            <a:lvl1pPr algn="l">
              <a:defRPr sz="714" b="1">
                <a:solidFill>
                  <a:schemeClr val="tx1"/>
                </a:solidFill>
              </a:defRPr>
            </a:lvl1pPr>
          </a:lstStyle>
          <a:p>
            <a:fld id="{DDD2A080-DA64-4F5C-9131-47EB793B4410}" type="slidenum">
              <a:rPr lang="en-GB" noProof="0" smtClean="0"/>
              <a:pPr/>
              <a:t>‹#›</a:t>
            </a:fld>
            <a:endParaRPr lang="en-GB" noProof="0" dirty="0"/>
          </a:p>
        </p:txBody>
      </p:sp>
      <p:grpSp>
        <p:nvGrpSpPr>
          <p:cNvPr id="46" name="Group 45"/>
          <p:cNvGrpSpPr/>
          <p:nvPr userDrawn="1"/>
        </p:nvGrpSpPr>
        <p:grpSpPr>
          <a:xfrm>
            <a:off x="-2025698" y="6362701"/>
            <a:ext cx="1857255" cy="500063"/>
            <a:chOff x="-2025698" y="6445247"/>
            <a:chExt cx="1857255" cy="417516"/>
          </a:xfrm>
        </p:grpSpPr>
        <p:sp>
          <p:nvSpPr>
            <p:cNvPr id="4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653156" eaLnBrk="1" fontAlgn="auto" latinLnBrk="0" hangingPunct="1">
                <a:lnSpc>
                  <a:spcPct val="90000"/>
                </a:lnSpc>
                <a:spcBef>
                  <a:spcPct val="20000"/>
                </a:spcBef>
                <a:spcAft>
                  <a:spcPct val="20000"/>
                </a:spcAft>
                <a:buClrTx/>
                <a:buSzTx/>
                <a:buFontTx/>
                <a:buNone/>
                <a:tabLst/>
                <a:defRPr/>
              </a:pPr>
              <a:r>
                <a:rPr kumimoji="0" lang="en-GB" altLang="en-GB" sz="857" b="1" i="0" u="none" strike="noStrike" kern="0" cap="none" spc="0" normalizeH="0" baseline="0" noProof="0" dirty="0">
                  <a:ln>
                    <a:noFill/>
                  </a:ln>
                  <a:solidFill>
                    <a:srgbClr val="FDFDFD"/>
                  </a:solidFill>
                  <a:effectLst/>
                  <a:uLnTx/>
                  <a:uFillTx/>
                  <a:latin typeface="+mn-lt"/>
                </a:rPr>
                <a:t>No content below </a:t>
              </a:r>
              <a:br>
                <a:rPr kumimoji="0" lang="en-GB" altLang="en-GB" sz="857" b="1" i="0" u="none" strike="noStrike" kern="0" cap="none" spc="0" normalizeH="0" baseline="0" noProof="0" dirty="0">
                  <a:ln>
                    <a:noFill/>
                  </a:ln>
                  <a:solidFill>
                    <a:srgbClr val="FDFDFD"/>
                  </a:solidFill>
                  <a:effectLst/>
                  <a:uLnTx/>
                  <a:uFillTx/>
                  <a:latin typeface="+mn-lt"/>
                </a:rPr>
              </a:br>
              <a:r>
                <a:rPr kumimoji="0" lang="en-GB" altLang="en-GB" sz="857" b="1" i="0" u="none" strike="noStrike" kern="0" cap="none" spc="0" normalizeH="0" baseline="0" noProof="0" dirty="0">
                  <a:ln>
                    <a:noFill/>
                  </a:ln>
                  <a:solidFill>
                    <a:srgbClr val="FDFDFD"/>
                  </a:solidFill>
                  <a:effectLst/>
                  <a:uLnTx/>
                  <a:uFillTx/>
                  <a:latin typeface="+mn-lt"/>
                </a:rPr>
                <a:t>the grey line</a:t>
              </a: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8" name="Picture 37"/>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10723433" y="6358070"/>
            <a:ext cx="1183250" cy="294605"/>
          </a:xfrm>
          <a:prstGeom prst="rect">
            <a:avLst/>
          </a:prstGeom>
        </p:spPr>
      </p:pic>
      <p:grpSp>
        <p:nvGrpSpPr>
          <p:cNvPr id="6" name="Group 5"/>
          <p:cNvGrpSpPr/>
          <p:nvPr userDrawn="1"/>
        </p:nvGrpSpPr>
        <p:grpSpPr>
          <a:xfrm>
            <a:off x="-2035174" y="1"/>
            <a:ext cx="1881477" cy="5176145"/>
            <a:chOff x="-2035175" y="0"/>
            <a:chExt cx="1881477" cy="5176145"/>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714" noProof="0" dirty="0"/>
            </a:p>
          </p:txBody>
        </p:sp>
        <p:grpSp>
          <p:nvGrpSpPr>
            <p:cNvPr id="54" name="Group 53"/>
            <p:cNvGrpSpPr/>
            <p:nvPr userDrawn="1"/>
          </p:nvGrpSpPr>
          <p:grpSpPr>
            <a:xfrm>
              <a:off x="-2035175" y="0"/>
              <a:ext cx="1872000" cy="5176145"/>
              <a:chOff x="-2035175" y="0"/>
              <a:chExt cx="1872000" cy="5730106"/>
            </a:xfrm>
          </p:grpSpPr>
          <p:sp>
            <p:nvSpPr>
              <p:cNvPr id="55"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714"/>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714"/>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Orange</a:t>
                </a:r>
              </a:p>
              <a:p>
                <a:pPr>
                  <a:lnSpc>
                    <a:spcPct val="65000"/>
                  </a:lnSpc>
                  <a:spcBef>
                    <a:spcPct val="20000"/>
                  </a:spcBef>
                  <a:spcAft>
                    <a:spcPct val="20000"/>
                  </a:spcAft>
                </a:pPr>
                <a:r>
                  <a:rPr lang="en-GB" altLang="en-GB" sz="714"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714"/>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Light Grey</a:t>
                </a:r>
              </a:p>
              <a:p>
                <a:pPr>
                  <a:lnSpc>
                    <a:spcPct val="65000"/>
                  </a:lnSpc>
                  <a:spcBef>
                    <a:spcPct val="20000"/>
                  </a:spcBef>
                  <a:spcAft>
                    <a:spcPct val="20000"/>
                  </a:spcAft>
                </a:pPr>
                <a:r>
                  <a:rPr lang="en-GB" altLang="en-GB" sz="714"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714"/>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Indigo</a:t>
                </a:r>
              </a:p>
              <a:p>
                <a:pPr>
                  <a:lnSpc>
                    <a:spcPct val="65000"/>
                  </a:lnSpc>
                  <a:spcBef>
                    <a:spcPct val="20000"/>
                  </a:spcBef>
                  <a:spcAft>
                    <a:spcPct val="20000"/>
                  </a:spcAft>
                </a:pPr>
                <a:r>
                  <a:rPr lang="en-GB" altLang="en-GB" sz="714"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714"/>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Sky</a:t>
                </a:r>
              </a:p>
              <a:p>
                <a:pPr>
                  <a:lnSpc>
                    <a:spcPct val="65000"/>
                  </a:lnSpc>
                  <a:spcBef>
                    <a:spcPct val="20000"/>
                  </a:spcBef>
                  <a:spcAft>
                    <a:spcPct val="20000"/>
                  </a:spcAft>
                </a:pPr>
                <a:r>
                  <a:rPr lang="en-GB" altLang="en-GB" sz="714" dirty="0">
                    <a:solidFill>
                      <a:srgbClr val="333333"/>
                    </a:solidFill>
                  </a:rPr>
                  <a:t>RGB= 96, 166, 218</a:t>
                </a:r>
              </a:p>
            </p:txBody>
          </p:sp>
          <p:sp>
            <p:nvSpPr>
              <p:cNvPr id="65"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857" b="1" dirty="0">
                    <a:solidFill>
                      <a:srgbClr val="333333"/>
                    </a:solidFill>
                  </a:rPr>
                  <a:t>Colour guidelines</a:t>
                </a:r>
              </a:p>
            </p:txBody>
          </p:sp>
          <p:sp>
            <p:nvSpPr>
              <p:cNvPr id="66"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714"/>
              </a:p>
            </p:txBody>
          </p:sp>
          <p:sp>
            <p:nvSpPr>
              <p:cNvPr id="67"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Fuchsia</a:t>
                </a:r>
              </a:p>
              <a:p>
                <a:pPr>
                  <a:lnSpc>
                    <a:spcPct val="65000"/>
                  </a:lnSpc>
                  <a:spcBef>
                    <a:spcPct val="20000"/>
                  </a:spcBef>
                  <a:spcAft>
                    <a:spcPct val="20000"/>
                  </a:spcAft>
                </a:pPr>
                <a:r>
                  <a:rPr lang="en-GB" altLang="en-GB" sz="714" dirty="0">
                    <a:solidFill>
                      <a:srgbClr val="333333"/>
                    </a:solidFill>
                  </a:rPr>
                  <a:t>RGB= 171, 0, 102</a:t>
                </a:r>
              </a:p>
            </p:txBody>
          </p:sp>
          <p:sp>
            <p:nvSpPr>
              <p:cNvPr id="68"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714"/>
              </a:p>
            </p:txBody>
          </p:sp>
          <p:sp>
            <p:nvSpPr>
              <p:cNvPr id="69"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Lime</a:t>
                </a:r>
              </a:p>
              <a:p>
                <a:pPr>
                  <a:lnSpc>
                    <a:spcPct val="65000"/>
                  </a:lnSpc>
                  <a:spcBef>
                    <a:spcPct val="20000"/>
                  </a:spcBef>
                  <a:spcAft>
                    <a:spcPct val="20000"/>
                  </a:spcAft>
                </a:pPr>
                <a:r>
                  <a:rPr lang="en-GB" altLang="en-GB" sz="714" dirty="0">
                    <a:solidFill>
                      <a:srgbClr val="333333"/>
                    </a:solidFill>
                  </a:rPr>
                  <a:t>RGB= 208, 217, 60</a:t>
                </a:r>
              </a:p>
            </p:txBody>
          </p:sp>
          <p:sp>
            <p:nvSpPr>
              <p:cNvPr id="70"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714"/>
              </a:p>
            </p:txBody>
          </p:sp>
          <p:sp>
            <p:nvSpPr>
              <p:cNvPr id="71"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Leaf</a:t>
                </a:r>
              </a:p>
              <a:p>
                <a:pPr>
                  <a:lnSpc>
                    <a:spcPct val="65000"/>
                  </a:lnSpc>
                  <a:spcBef>
                    <a:spcPct val="20000"/>
                  </a:spcBef>
                  <a:spcAft>
                    <a:spcPct val="20000"/>
                  </a:spcAft>
                </a:pPr>
                <a:r>
                  <a:rPr lang="en-GB" altLang="en-GB" sz="714" dirty="0">
                    <a:solidFill>
                      <a:srgbClr val="333333"/>
                    </a:solidFill>
                  </a:rPr>
                  <a:t>RGB= 52, 150, 81</a:t>
                </a:r>
              </a:p>
            </p:txBody>
          </p:sp>
          <p:sp>
            <p:nvSpPr>
              <p:cNvPr id="72"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714"/>
              </a:p>
            </p:txBody>
          </p:sp>
          <p:sp>
            <p:nvSpPr>
              <p:cNvPr id="73"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Mid Grey</a:t>
                </a:r>
              </a:p>
              <a:p>
                <a:pPr>
                  <a:lnSpc>
                    <a:spcPct val="65000"/>
                  </a:lnSpc>
                  <a:spcBef>
                    <a:spcPct val="20000"/>
                  </a:spcBef>
                  <a:spcAft>
                    <a:spcPct val="20000"/>
                  </a:spcAft>
                </a:pPr>
                <a:r>
                  <a:rPr lang="en-GB" altLang="en-GB" sz="714" dirty="0">
                    <a:solidFill>
                      <a:srgbClr val="333333"/>
                    </a:solidFill>
                  </a:rPr>
                  <a:t>RGB= 105, 105, 105</a:t>
                </a:r>
              </a:p>
            </p:txBody>
          </p:sp>
          <p:sp>
            <p:nvSpPr>
              <p:cNvPr id="74"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714"/>
              </a:p>
            </p:txBody>
          </p:sp>
          <p:sp>
            <p:nvSpPr>
              <p:cNvPr id="75"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Text Colour</a:t>
                </a:r>
              </a:p>
              <a:p>
                <a:pPr>
                  <a:lnSpc>
                    <a:spcPct val="65000"/>
                  </a:lnSpc>
                  <a:spcBef>
                    <a:spcPct val="20000"/>
                  </a:spcBef>
                  <a:spcAft>
                    <a:spcPct val="20000"/>
                  </a:spcAft>
                </a:pPr>
                <a:r>
                  <a:rPr lang="en-GB" altLang="en-GB" sz="714" dirty="0">
                    <a:solidFill>
                      <a:srgbClr val="333333"/>
                    </a:solidFill>
                  </a:rPr>
                  <a:t>RGB= 51, 51, 51</a:t>
                </a:r>
              </a:p>
            </p:txBody>
          </p:sp>
          <p:pic>
            <p:nvPicPr>
              <p:cNvPr id="76" name="Picture 75"/>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7"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714"/>
              </a:p>
            </p:txBody>
          </p:sp>
          <p:sp>
            <p:nvSpPr>
              <p:cNvPr id="78"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Minus</a:t>
                </a:r>
              </a:p>
              <a:p>
                <a:pPr>
                  <a:lnSpc>
                    <a:spcPct val="65000"/>
                  </a:lnSpc>
                  <a:spcBef>
                    <a:spcPct val="20000"/>
                  </a:spcBef>
                  <a:spcAft>
                    <a:spcPct val="20000"/>
                  </a:spcAft>
                </a:pPr>
                <a:r>
                  <a:rPr lang="en-GB" altLang="en-GB" sz="714" dirty="0">
                    <a:solidFill>
                      <a:srgbClr val="333333"/>
                    </a:solidFill>
                  </a:rPr>
                  <a:t>RGB= 255, 0, 0</a:t>
                </a:r>
              </a:p>
            </p:txBody>
          </p:sp>
          <p:sp>
            <p:nvSpPr>
              <p:cNvPr id="79"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714"/>
              </a:p>
            </p:txBody>
          </p:sp>
          <p:sp>
            <p:nvSpPr>
              <p:cNvPr id="80"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714" dirty="0">
                    <a:solidFill>
                      <a:srgbClr val="333333"/>
                    </a:solidFill>
                  </a:rPr>
                  <a:t>ING Plus</a:t>
                </a:r>
              </a:p>
              <a:p>
                <a:pPr>
                  <a:lnSpc>
                    <a:spcPct val="65000"/>
                  </a:lnSpc>
                  <a:spcBef>
                    <a:spcPct val="20000"/>
                  </a:spcBef>
                  <a:spcAft>
                    <a:spcPct val="20000"/>
                  </a:spcAft>
                </a:pPr>
                <a:r>
                  <a:rPr lang="en-GB" altLang="en-GB" sz="714" dirty="0">
                    <a:solidFill>
                      <a:srgbClr val="333333"/>
                    </a:solidFill>
                  </a:rPr>
                  <a:t>RGB= 52, 150, 81</a:t>
                </a:r>
              </a:p>
            </p:txBody>
          </p:sp>
          <p:sp>
            <p:nvSpPr>
              <p:cNvPr id="81"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Primary colours</a:t>
                </a:r>
              </a:p>
            </p:txBody>
          </p:sp>
          <p:sp>
            <p:nvSpPr>
              <p:cNvPr id="82"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Secondary colours</a:t>
                </a:r>
              </a:p>
            </p:txBody>
          </p:sp>
          <p:sp>
            <p:nvSpPr>
              <p:cNvPr id="83"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714" b="1" dirty="0">
                    <a:solidFill>
                      <a:srgbClr val="333333"/>
                    </a:solidFill>
                  </a:rPr>
                  <a:t>Functional colours</a:t>
                </a:r>
              </a:p>
            </p:txBody>
          </p:sp>
        </p:grpSp>
      </p:grpSp>
    </p:spTree>
    <p:extLst>
      <p:ext uri="{BB962C8B-B14F-4D97-AF65-F5344CB8AC3E}">
        <p14:creationId xmlns:p14="http://schemas.microsoft.com/office/powerpoint/2010/main" val="1737123741"/>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 id="2147483795" r:id="rId25"/>
    <p:sldLayoutId id="2147483796" r:id="rId26"/>
    <p:sldLayoutId id="2147483797" r:id="rId27"/>
    <p:sldLayoutId id="2147483798" r:id="rId28"/>
    <p:sldLayoutId id="2147483799" r:id="rId29"/>
    <p:sldLayoutId id="2147483800" r:id="rId30"/>
    <p:sldLayoutId id="2147483801" r:id="rId31"/>
    <p:sldLayoutId id="2147483802" r:id="rId32"/>
  </p:sldLayoutIdLst>
  <p:hf hdr="0" ftr="0" dt="0"/>
  <p:txStyles>
    <p:titleStyle>
      <a:lvl1pPr algn="l" defTabSz="653156" rtl="0" eaLnBrk="1" latinLnBrk="0" hangingPunct="1">
        <a:lnSpc>
          <a:spcPts val="2000"/>
        </a:lnSpc>
        <a:spcBef>
          <a:spcPct val="0"/>
        </a:spcBef>
        <a:buNone/>
        <a:defRPr sz="2000" b="1" kern="1200" baseline="0">
          <a:solidFill>
            <a:schemeClr val="tx2"/>
          </a:solidFill>
          <a:latin typeface="+mj-lt"/>
          <a:ea typeface="+mj-ea"/>
          <a:cs typeface="ING Me" pitchFamily="2" charset="0"/>
        </a:defRPr>
      </a:lvl1pPr>
    </p:titleStyle>
    <p:bodyStyle>
      <a:lvl1pPr marL="0" indent="0" algn="l" defTabSz="653156" rtl="0" eaLnBrk="1" latinLnBrk="0" hangingPunct="1">
        <a:lnSpc>
          <a:spcPts val="1714"/>
        </a:lnSpc>
        <a:spcBef>
          <a:spcPts val="0"/>
        </a:spcBef>
        <a:spcAft>
          <a:spcPts val="0"/>
        </a:spcAft>
        <a:buFont typeface="Arial" panose="020B0604020202020204" pitchFamily="34" charset="0"/>
        <a:buNone/>
        <a:defRPr sz="1429" b="0" kern="1200" baseline="0">
          <a:solidFill>
            <a:schemeClr val="tx1"/>
          </a:solidFill>
          <a:latin typeface="+mn-lt"/>
          <a:ea typeface="+mn-ea"/>
          <a:cs typeface="ING Me" pitchFamily="2" charset="0"/>
        </a:defRPr>
      </a:lvl1pPr>
      <a:lvl2pPr marL="0" indent="0" algn="l" defTabSz="653156" rtl="0" eaLnBrk="1" latinLnBrk="0" hangingPunct="1">
        <a:lnSpc>
          <a:spcPts val="1714"/>
        </a:lnSpc>
        <a:spcBef>
          <a:spcPts val="0"/>
        </a:spcBef>
        <a:spcAft>
          <a:spcPts val="0"/>
        </a:spcAft>
        <a:buFont typeface="Arial" panose="020B0604020202020204" pitchFamily="34" charset="0"/>
        <a:buNone/>
        <a:defRPr sz="1429" kern="1200" baseline="0">
          <a:solidFill>
            <a:schemeClr val="tx1"/>
          </a:solidFill>
          <a:latin typeface="+mn-lt"/>
          <a:ea typeface="+mn-ea"/>
          <a:cs typeface="ING Me" pitchFamily="2" charset="0"/>
        </a:defRPr>
      </a:lvl2pPr>
      <a:lvl3pPr marL="190504" indent="-190504" algn="l" defTabSz="653156" rtl="0" eaLnBrk="1" latinLnBrk="0" hangingPunct="1">
        <a:lnSpc>
          <a:spcPts val="1714"/>
        </a:lnSpc>
        <a:spcBef>
          <a:spcPts val="0"/>
        </a:spcBef>
        <a:spcAft>
          <a:spcPts val="0"/>
        </a:spcAft>
        <a:buClr>
          <a:schemeClr val="tx2"/>
        </a:buClr>
        <a:buFont typeface="ING Me" pitchFamily="2" charset="0"/>
        <a:buChar char="•"/>
        <a:defRPr sz="1429" kern="1200" baseline="0">
          <a:solidFill>
            <a:schemeClr val="tx1"/>
          </a:solidFill>
          <a:latin typeface="+mn-lt"/>
          <a:ea typeface="+mn-ea"/>
          <a:cs typeface="ING Me" pitchFamily="2" charset="0"/>
        </a:defRPr>
      </a:lvl3pPr>
      <a:lvl4pPr marL="366267" indent="-185968" algn="l" defTabSz="653156" rtl="0" eaLnBrk="1" latinLnBrk="0" hangingPunct="1">
        <a:lnSpc>
          <a:spcPts val="1714"/>
        </a:lnSpc>
        <a:spcBef>
          <a:spcPts val="0"/>
        </a:spcBef>
        <a:spcAft>
          <a:spcPts val="0"/>
        </a:spcAft>
        <a:buClr>
          <a:schemeClr val="bg2"/>
        </a:buClr>
        <a:buFont typeface="ING Me" pitchFamily="2" charset="0"/>
        <a:buChar char="•"/>
        <a:defRPr sz="1429" kern="1200" baseline="0">
          <a:solidFill>
            <a:schemeClr val="tx1"/>
          </a:solidFill>
          <a:latin typeface="+mn-lt"/>
          <a:ea typeface="+mn-ea"/>
          <a:cs typeface="ING Me" pitchFamily="2" charset="0"/>
        </a:defRPr>
      </a:lvl4pPr>
      <a:lvl5pPr marL="544297" indent="-180299" algn="l" defTabSz="653156" rtl="0" eaLnBrk="1" latinLnBrk="0" hangingPunct="1">
        <a:lnSpc>
          <a:spcPts val="1714"/>
        </a:lnSpc>
        <a:spcBef>
          <a:spcPts val="0"/>
        </a:spcBef>
        <a:spcAft>
          <a:spcPts val="0"/>
        </a:spcAft>
        <a:buClr>
          <a:schemeClr val="accent3"/>
        </a:buClr>
        <a:buFont typeface="ING Me" pitchFamily="2" charset="0"/>
        <a:buChar char="•"/>
        <a:defRPr sz="1429" kern="1200" baseline="0">
          <a:solidFill>
            <a:schemeClr val="tx1"/>
          </a:solidFill>
          <a:latin typeface="+mn-lt"/>
          <a:ea typeface="+mn-ea"/>
          <a:cs typeface="ING Me" pitchFamily="2" charset="0"/>
        </a:defRPr>
      </a:lvl5pPr>
      <a:lvl6pPr marL="1796179" indent="-163289" algn="l" defTabSz="653156" rtl="0" eaLnBrk="1" latinLnBrk="0" hangingPunct="1">
        <a:lnSpc>
          <a:spcPct val="90000"/>
        </a:lnSpc>
        <a:spcBef>
          <a:spcPts val="357"/>
        </a:spcBef>
        <a:buFont typeface="Arial" panose="020B0604020202020204" pitchFamily="34" charset="0"/>
        <a:buChar char="•"/>
        <a:defRPr sz="1286" kern="1200">
          <a:solidFill>
            <a:schemeClr val="tx1"/>
          </a:solidFill>
          <a:latin typeface="+mn-lt"/>
          <a:ea typeface="+mn-ea"/>
          <a:cs typeface="+mn-cs"/>
        </a:defRPr>
      </a:lvl6pPr>
      <a:lvl7pPr marL="2122757" indent="-163289" algn="l" defTabSz="653156" rtl="0" eaLnBrk="1" latinLnBrk="0" hangingPunct="1">
        <a:lnSpc>
          <a:spcPct val="90000"/>
        </a:lnSpc>
        <a:spcBef>
          <a:spcPts val="357"/>
        </a:spcBef>
        <a:buFont typeface="Arial" panose="020B0604020202020204" pitchFamily="34" charset="0"/>
        <a:buChar char="•"/>
        <a:defRPr sz="1286" kern="1200">
          <a:solidFill>
            <a:schemeClr val="tx1"/>
          </a:solidFill>
          <a:latin typeface="+mn-lt"/>
          <a:ea typeface="+mn-ea"/>
          <a:cs typeface="+mn-cs"/>
        </a:defRPr>
      </a:lvl7pPr>
      <a:lvl8pPr marL="2449335" indent="-163289" algn="l" defTabSz="653156" rtl="0" eaLnBrk="1" latinLnBrk="0" hangingPunct="1">
        <a:lnSpc>
          <a:spcPct val="90000"/>
        </a:lnSpc>
        <a:spcBef>
          <a:spcPts val="357"/>
        </a:spcBef>
        <a:buFont typeface="Arial" panose="020B0604020202020204" pitchFamily="34" charset="0"/>
        <a:buChar char="•"/>
        <a:defRPr sz="1286" kern="1200">
          <a:solidFill>
            <a:schemeClr val="tx1"/>
          </a:solidFill>
          <a:latin typeface="+mn-lt"/>
          <a:ea typeface="+mn-ea"/>
          <a:cs typeface="+mn-cs"/>
        </a:defRPr>
      </a:lvl8pPr>
      <a:lvl9pPr marL="2775913" indent="-163289" algn="l" defTabSz="653156" rtl="0" eaLnBrk="1" latinLnBrk="0" hangingPunct="1">
        <a:lnSpc>
          <a:spcPct val="90000"/>
        </a:lnSpc>
        <a:spcBef>
          <a:spcPts val="357"/>
        </a:spcBef>
        <a:buFont typeface="Arial" panose="020B0604020202020204" pitchFamily="34" charset="0"/>
        <a:buChar char="•"/>
        <a:defRPr sz="1286" kern="1200">
          <a:solidFill>
            <a:schemeClr val="tx1"/>
          </a:solidFill>
          <a:latin typeface="+mn-lt"/>
          <a:ea typeface="+mn-ea"/>
          <a:cs typeface="+mn-cs"/>
        </a:defRPr>
      </a:lvl9pPr>
    </p:bodyStyle>
    <p:otherStyle>
      <a:defPPr>
        <a:defRPr lang="en-GB"/>
      </a:defPPr>
      <a:lvl1pPr marL="0" algn="l" defTabSz="653156" rtl="0" eaLnBrk="1" latinLnBrk="0" hangingPunct="1">
        <a:defRPr sz="1000" kern="1200">
          <a:solidFill>
            <a:schemeClr val="tx1"/>
          </a:solidFill>
          <a:latin typeface="+mn-lt"/>
          <a:ea typeface="+mn-ea"/>
          <a:cs typeface="+mn-cs"/>
        </a:defRPr>
      </a:lvl1pPr>
      <a:lvl2pPr marL="0" algn="l" defTabSz="653156" rtl="0" eaLnBrk="1" latinLnBrk="0" hangingPunct="1">
        <a:defRPr sz="1000" kern="1200">
          <a:solidFill>
            <a:schemeClr val="tx1"/>
          </a:solidFill>
          <a:latin typeface="+mn-lt"/>
          <a:ea typeface="+mn-ea"/>
          <a:cs typeface="+mn-cs"/>
        </a:defRPr>
      </a:lvl2pPr>
      <a:lvl3pPr marL="0" algn="l" defTabSz="653156" rtl="0" eaLnBrk="1" latinLnBrk="0" hangingPunct="1">
        <a:defRPr sz="1000" kern="1200">
          <a:solidFill>
            <a:schemeClr val="tx1"/>
          </a:solidFill>
          <a:latin typeface="+mn-lt"/>
          <a:ea typeface="+mn-ea"/>
          <a:cs typeface="+mn-cs"/>
        </a:defRPr>
      </a:lvl3pPr>
      <a:lvl4pPr marL="0" algn="l" defTabSz="653156" rtl="0" eaLnBrk="1" latinLnBrk="0" hangingPunct="1">
        <a:defRPr sz="1000" kern="1200">
          <a:solidFill>
            <a:schemeClr val="tx1"/>
          </a:solidFill>
          <a:latin typeface="+mn-lt"/>
          <a:ea typeface="+mn-ea"/>
          <a:cs typeface="+mn-cs"/>
        </a:defRPr>
      </a:lvl4pPr>
      <a:lvl5pPr marL="0" algn="l" defTabSz="653156" rtl="0" eaLnBrk="1" latinLnBrk="0" hangingPunct="1">
        <a:defRPr sz="1000" kern="1200">
          <a:solidFill>
            <a:schemeClr val="tx1"/>
          </a:solidFill>
          <a:latin typeface="+mn-lt"/>
          <a:ea typeface="+mn-ea"/>
          <a:cs typeface="+mn-cs"/>
        </a:defRPr>
      </a:lvl5pPr>
      <a:lvl6pPr marL="0" algn="l" defTabSz="653156" rtl="0" eaLnBrk="1" latinLnBrk="0" hangingPunct="1">
        <a:defRPr sz="1000" kern="1200">
          <a:solidFill>
            <a:schemeClr val="tx1"/>
          </a:solidFill>
          <a:latin typeface="+mn-lt"/>
          <a:ea typeface="+mn-ea"/>
          <a:cs typeface="+mn-cs"/>
        </a:defRPr>
      </a:lvl6pPr>
      <a:lvl7pPr marL="0" algn="l" defTabSz="653156" rtl="0" eaLnBrk="1" latinLnBrk="0" hangingPunct="1">
        <a:defRPr sz="1000" kern="1200">
          <a:solidFill>
            <a:schemeClr val="tx1"/>
          </a:solidFill>
          <a:latin typeface="+mn-lt"/>
          <a:ea typeface="+mn-ea"/>
          <a:cs typeface="+mn-cs"/>
        </a:defRPr>
      </a:lvl7pPr>
      <a:lvl8pPr marL="0" algn="l" defTabSz="653156" rtl="0" eaLnBrk="1" latinLnBrk="0" hangingPunct="1">
        <a:defRPr sz="1000" kern="1200">
          <a:solidFill>
            <a:schemeClr val="tx1"/>
          </a:solidFill>
          <a:latin typeface="+mn-lt"/>
          <a:ea typeface="+mn-ea"/>
          <a:cs typeface="+mn-cs"/>
        </a:defRPr>
      </a:lvl8pPr>
      <a:lvl9pPr marL="0" algn="l" defTabSz="653156" rtl="0" eaLnBrk="1" latinLnBrk="0" hangingPunct="1">
        <a:defRPr sz="10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009">
          <p15:clr>
            <a:srgbClr val="F26B43"/>
          </p15:clr>
        </p15:guide>
        <p15:guide id="6" pos="7497">
          <p15:clr>
            <a:srgbClr val="F26B43"/>
          </p15:clr>
        </p15:guide>
        <p15:guide id="8" pos="554">
          <p15:clr>
            <a:srgbClr val="F26B43"/>
          </p15:clr>
        </p15:guide>
        <p15:guide id="9" orient="horz" pos="242">
          <p15:clr>
            <a:srgbClr val="F26B43"/>
          </p15:clr>
        </p15:guide>
        <p15:guide id="10" orient="horz" pos="5611">
          <p15:clr>
            <a:srgbClr val="F26B43"/>
          </p15:clr>
        </p15:guide>
        <p15:guide id="11" orient="horz" pos="5468">
          <p15:clr>
            <a:srgbClr val="F26B43"/>
          </p15:clr>
        </p15:guide>
        <p15:guide id="12" orient="horz" pos="1120">
          <p15:clr>
            <a:srgbClr val="F26B43"/>
          </p15:clr>
        </p15:guide>
        <p15:guide id="13" pos="7866">
          <p15:clr>
            <a:srgbClr val="F26B43"/>
          </p15:clr>
        </p15:guide>
        <p15:guide id="14" pos="459">
          <p15:clr>
            <a:srgbClr val="F26B43"/>
          </p15:clr>
        </p15:guide>
        <p15:guide id="15" pos="4026">
          <p15:clr>
            <a:srgbClr val="F26B43"/>
          </p15:clr>
        </p15:guide>
        <p15:guide id="16" orient="horz" pos="3301">
          <p15:clr>
            <a:srgbClr val="F26B43"/>
          </p15:clr>
        </p15:guide>
        <p15:guide id="17" pos="77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2.png"/><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AF2C-E3DE-4991-9CBC-8870CE1E82C3}"/>
              </a:ext>
            </a:extLst>
          </p:cNvPr>
          <p:cNvSpPr>
            <a:spLocks noGrp="1"/>
          </p:cNvSpPr>
          <p:nvPr>
            <p:ph type="ctrTitle"/>
          </p:nvPr>
        </p:nvSpPr>
        <p:spPr/>
        <p:txBody>
          <a:bodyPr/>
          <a:lstStyle/>
          <a:p>
            <a:r>
              <a:rPr lang="pl-PL" dirty="0" err="1"/>
              <a:t>Operational</a:t>
            </a:r>
            <a:r>
              <a:rPr lang="pl-PL" dirty="0"/>
              <a:t> </a:t>
            </a:r>
            <a:r>
              <a:rPr lang="pl-PL" dirty="0" err="1"/>
              <a:t>Risk</a:t>
            </a:r>
            <a:r>
              <a:rPr lang="pl-PL" dirty="0"/>
              <a:t> </a:t>
            </a:r>
            <a:r>
              <a:rPr lang="pl-PL" dirty="0" err="1"/>
              <a:t>Modelling</a:t>
            </a:r>
            <a:br>
              <a:rPr lang="pl-PL" dirty="0"/>
            </a:br>
            <a:r>
              <a:rPr lang="pl-PL" sz="2000" dirty="0"/>
              <a:t>AMA (</a:t>
            </a:r>
            <a:r>
              <a:rPr lang="en-US" sz="2000" dirty="0"/>
              <a:t>The advanced measurement approach for banks</a:t>
            </a:r>
            <a:r>
              <a:rPr lang="pl-PL" sz="2000" dirty="0"/>
              <a:t>)</a:t>
            </a:r>
            <a:br>
              <a:rPr lang="pl-PL" sz="2000" dirty="0"/>
            </a:br>
            <a:r>
              <a:rPr lang="pl-PL" sz="2000" dirty="0"/>
              <a:t>DRAFT – </a:t>
            </a:r>
            <a:r>
              <a:rPr lang="pl-PL" sz="2000" dirty="0" err="1"/>
              <a:t>under</a:t>
            </a:r>
            <a:r>
              <a:rPr lang="pl-PL" sz="2000" dirty="0"/>
              <a:t> </a:t>
            </a:r>
            <a:r>
              <a:rPr lang="pl-PL" sz="2000" dirty="0" err="1"/>
              <a:t>construction</a:t>
            </a:r>
            <a:endParaRPr lang="en-US" sz="2000" dirty="0"/>
          </a:p>
        </p:txBody>
      </p:sp>
      <p:sp>
        <p:nvSpPr>
          <p:cNvPr id="3" name="Subtitle 2">
            <a:extLst>
              <a:ext uri="{FF2B5EF4-FFF2-40B4-BE49-F238E27FC236}">
                <a16:creationId xmlns:a16="http://schemas.microsoft.com/office/drawing/2014/main" id="{E7658BAA-9B32-41CD-B8D0-C86E08592C55}"/>
              </a:ext>
            </a:extLst>
          </p:cNvPr>
          <p:cNvSpPr>
            <a:spLocks noGrp="1"/>
          </p:cNvSpPr>
          <p:nvPr>
            <p:ph type="subTitle" idx="1"/>
          </p:nvPr>
        </p:nvSpPr>
        <p:spPr/>
        <p:txBody>
          <a:bodyPr/>
          <a:lstStyle/>
          <a:p>
            <a:r>
              <a:rPr lang="pl-PL" dirty="0"/>
              <a:t>Marcin Miczka</a:t>
            </a:r>
            <a:endParaRPr lang="en-US" dirty="0"/>
          </a:p>
        </p:txBody>
      </p:sp>
      <p:sp>
        <p:nvSpPr>
          <p:cNvPr id="6" name="Text Placeholder 5">
            <a:extLst>
              <a:ext uri="{FF2B5EF4-FFF2-40B4-BE49-F238E27FC236}">
                <a16:creationId xmlns:a16="http://schemas.microsoft.com/office/drawing/2014/main" id="{2C3A2935-BACB-427D-9DAE-58F1E1B7697A}"/>
              </a:ext>
            </a:extLst>
          </p:cNvPr>
          <p:cNvSpPr>
            <a:spLocks noGrp="1"/>
          </p:cNvSpPr>
          <p:nvPr>
            <p:ph type="body" sz="quarter" idx="14"/>
          </p:nvPr>
        </p:nvSpPr>
        <p:spPr/>
        <p:txBody>
          <a:bodyPr/>
          <a:lstStyle/>
          <a:p>
            <a:r>
              <a:rPr lang="pl-PL" dirty="0"/>
              <a:t>Warszawa</a:t>
            </a:r>
            <a:r>
              <a:rPr lang="en-US" dirty="0"/>
              <a:t>,  </a:t>
            </a:r>
            <a:r>
              <a:rPr lang="pl-PL" dirty="0"/>
              <a:t>August</a:t>
            </a:r>
            <a:r>
              <a:rPr lang="en-US" dirty="0"/>
              <a:t> 2019</a:t>
            </a:r>
          </a:p>
        </p:txBody>
      </p:sp>
      <p:pic>
        <p:nvPicPr>
          <p:cNvPr id="5" name="Obraz 4">
            <a:extLst>
              <a:ext uri="{FF2B5EF4-FFF2-40B4-BE49-F238E27FC236}">
                <a16:creationId xmlns:a16="http://schemas.microsoft.com/office/drawing/2014/main" id="{4848BD8E-7A34-4C14-92C9-D3F490FE7DDD}"/>
              </a:ext>
            </a:extLst>
          </p:cNvPr>
          <p:cNvPicPr>
            <a:picLocks noChangeAspect="1"/>
          </p:cNvPicPr>
          <p:nvPr/>
        </p:nvPicPr>
        <p:blipFill>
          <a:blip r:embed="rId3"/>
          <a:stretch>
            <a:fillRect/>
          </a:stretch>
        </p:blipFill>
        <p:spPr>
          <a:xfrm>
            <a:off x="8812134" y="2116800"/>
            <a:ext cx="2126865" cy="1537189"/>
          </a:xfrm>
          <a:prstGeom prst="rect">
            <a:avLst/>
          </a:prstGeom>
        </p:spPr>
      </p:pic>
    </p:spTree>
    <p:extLst>
      <p:ext uri="{BB962C8B-B14F-4D97-AF65-F5344CB8AC3E}">
        <p14:creationId xmlns:p14="http://schemas.microsoft.com/office/powerpoint/2010/main" val="14769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4793" y="-28397"/>
            <a:ext cx="10479024" cy="854075"/>
          </a:xfrm>
        </p:spPr>
        <p:txBody>
          <a:bodyPr/>
          <a:lstStyle/>
          <a:p>
            <a:br>
              <a:rPr lang="pl-PL" dirty="0"/>
            </a:b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10</a:t>
            </a:fld>
            <a:endParaRPr lang="en-GB" noProof="0" dirty="0"/>
          </a:p>
        </p:txBody>
      </p:sp>
      <p:cxnSp>
        <p:nvCxnSpPr>
          <p:cNvPr id="31" name="Łącznik prosty ze strzałką 30">
            <a:extLst>
              <a:ext uri="{FF2B5EF4-FFF2-40B4-BE49-F238E27FC236}">
                <a16:creationId xmlns:a16="http://schemas.microsoft.com/office/drawing/2014/main" id="{09C1E00F-AB62-4019-8801-96F27D0C8DA4}"/>
              </a:ext>
            </a:extLst>
          </p:cNvPr>
          <p:cNvCxnSpPr/>
          <p:nvPr/>
        </p:nvCxnSpPr>
        <p:spPr>
          <a:xfrm flipV="1">
            <a:off x="838200" y="1134808"/>
            <a:ext cx="0" cy="4822647"/>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33" name="Łącznik prosty ze strzałką 32">
            <a:extLst>
              <a:ext uri="{FF2B5EF4-FFF2-40B4-BE49-F238E27FC236}">
                <a16:creationId xmlns:a16="http://schemas.microsoft.com/office/drawing/2014/main" id="{7E1FB928-CA49-4913-B2A0-5364B3EF4350}"/>
              </a:ext>
            </a:extLst>
          </p:cNvPr>
          <p:cNvCxnSpPr/>
          <p:nvPr/>
        </p:nvCxnSpPr>
        <p:spPr>
          <a:xfrm>
            <a:off x="845575" y="5966691"/>
            <a:ext cx="9573043" cy="92364"/>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sp>
        <p:nvSpPr>
          <p:cNvPr id="37" name="Dowolny kształt: kształt 36">
            <a:extLst>
              <a:ext uri="{FF2B5EF4-FFF2-40B4-BE49-F238E27FC236}">
                <a16:creationId xmlns:a16="http://schemas.microsoft.com/office/drawing/2014/main" id="{A2D864E4-B6F7-48F6-979B-1E22A1988F43}"/>
              </a:ext>
            </a:extLst>
          </p:cNvPr>
          <p:cNvSpPr/>
          <p:nvPr/>
        </p:nvSpPr>
        <p:spPr>
          <a:xfrm>
            <a:off x="930343" y="1173173"/>
            <a:ext cx="9033163" cy="4608946"/>
          </a:xfrm>
          <a:custGeom>
            <a:avLst/>
            <a:gdLst>
              <a:gd name="connsiteX0" fmla="*/ 0 w 9033163"/>
              <a:gd name="connsiteY0" fmla="*/ 0 h 4608946"/>
              <a:gd name="connsiteX1" fmla="*/ 221673 w 9033163"/>
              <a:gd name="connsiteY1" fmla="*/ 2410691 h 4608946"/>
              <a:gd name="connsiteX2" fmla="*/ 840509 w 9033163"/>
              <a:gd name="connsiteY2" fmla="*/ 3565237 h 4608946"/>
              <a:gd name="connsiteX3" fmla="*/ 2032000 w 9033163"/>
              <a:gd name="connsiteY3" fmla="*/ 4184073 h 4608946"/>
              <a:gd name="connsiteX4" fmla="*/ 4359563 w 9033163"/>
              <a:gd name="connsiteY4" fmla="*/ 4405746 h 4608946"/>
              <a:gd name="connsiteX5" fmla="*/ 9033163 w 9033163"/>
              <a:gd name="connsiteY5" fmla="*/ 4608946 h 460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3163" h="4608946">
                <a:moveTo>
                  <a:pt x="0" y="0"/>
                </a:moveTo>
                <a:cubicBezTo>
                  <a:pt x="40794" y="908242"/>
                  <a:pt x="81588" y="1816485"/>
                  <a:pt x="221673" y="2410691"/>
                </a:cubicBezTo>
                <a:cubicBezTo>
                  <a:pt x="361758" y="3004897"/>
                  <a:pt x="538788" y="3269673"/>
                  <a:pt x="840509" y="3565237"/>
                </a:cubicBezTo>
                <a:cubicBezTo>
                  <a:pt x="1142230" y="3860801"/>
                  <a:pt x="1445491" y="4043988"/>
                  <a:pt x="2032000" y="4184073"/>
                </a:cubicBezTo>
                <a:cubicBezTo>
                  <a:pt x="2618509" y="4324158"/>
                  <a:pt x="3192702" y="4334934"/>
                  <a:pt x="4359563" y="4405746"/>
                </a:cubicBezTo>
                <a:cubicBezTo>
                  <a:pt x="5526424" y="4476558"/>
                  <a:pt x="8248072" y="4599710"/>
                  <a:pt x="9033163" y="4608946"/>
                </a:cubicBezTo>
              </a:path>
            </a:pathLst>
          </a:cu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pl-PL" dirty="0"/>
          </a:p>
        </p:txBody>
      </p:sp>
      <p:sp>
        <p:nvSpPr>
          <p:cNvPr id="38" name="pole tekstowe 37">
            <a:extLst>
              <a:ext uri="{FF2B5EF4-FFF2-40B4-BE49-F238E27FC236}">
                <a16:creationId xmlns:a16="http://schemas.microsoft.com/office/drawing/2014/main" id="{DA4E790D-0D5F-40DE-A587-AE47F5497BE3}"/>
              </a:ext>
            </a:extLst>
          </p:cNvPr>
          <p:cNvSpPr txBox="1"/>
          <p:nvPr/>
        </p:nvSpPr>
        <p:spPr>
          <a:xfrm>
            <a:off x="326072" y="1484354"/>
            <a:ext cx="288147" cy="2153370"/>
          </a:xfrm>
          <a:prstGeom prst="rect">
            <a:avLst/>
          </a:prstGeom>
          <a:noFill/>
        </p:spPr>
        <p:txBody>
          <a:bodyPr vert="vert270" wrap="square" lIns="36000" tIns="36000" rIns="36000" bIns="36000" rtlCol="0">
            <a:spAutoFit/>
          </a:bodyPr>
          <a:lstStyle/>
          <a:p>
            <a:r>
              <a:rPr lang="pl-PL" sz="1400" b="1" dirty="0" err="1"/>
              <a:t>Frequency</a:t>
            </a:r>
            <a:r>
              <a:rPr lang="pl-PL" sz="1400" b="1" dirty="0"/>
              <a:t> </a:t>
            </a:r>
          </a:p>
        </p:txBody>
      </p:sp>
      <p:sp>
        <p:nvSpPr>
          <p:cNvPr id="39" name="pole tekstowe 38">
            <a:extLst>
              <a:ext uri="{FF2B5EF4-FFF2-40B4-BE49-F238E27FC236}">
                <a16:creationId xmlns:a16="http://schemas.microsoft.com/office/drawing/2014/main" id="{6DD7409A-75A5-45EB-AD07-BA389F42D307}"/>
              </a:ext>
            </a:extLst>
          </p:cNvPr>
          <p:cNvSpPr txBox="1"/>
          <p:nvPr/>
        </p:nvSpPr>
        <p:spPr>
          <a:xfrm>
            <a:off x="4174836" y="6132945"/>
            <a:ext cx="2715491" cy="288147"/>
          </a:xfrm>
          <a:prstGeom prst="rect">
            <a:avLst/>
          </a:prstGeom>
          <a:noFill/>
        </p:spPr>
        <p:txBody>
          <a:bodyPr wrap="square" lIns="36000" tIns="36000" rIns="36000" bIns="36000" rtlCol="0">
            <a:spAutoFit/>
          </a:bodyPr>
          <a:lstStyle/>
          <a:p>
            <a:pPr algn="ctr"/>
            <a:r>
              <a:rPr lang="pl-PL" sz="1400" b="1" dirty="0" err="1"/>
              <a:t>Severity</a:t>
            </a:r>
            <a:endParaRPr lang="pl-PL" sz="1400" b="1" dirty="0"/>
          </a:p>
        </p:txBody>
      </p:sp>
      <p:cxnSp>
        <p:nvCxnSpPr>
          <p:cNvPr id="41" name="Łącznik prosty 40">
            <a:extLst>
              <a:ext uri="{FF2B5EF4-FFF2-40B4-BE49-F238E27FC236}">
                <a16:creationId xmlns:a16="http://schemas.microsoft.com/office/drawing/2014/main" id="{A4F8AF29-622F-4308-A791-351FB227C0D2}"/>
              </a:ext>
            </a:extLst>
          </p:cNvPr>
          <p:cNvCxnSpPr>
            <a:cxnSpLocks/>
          </p:cNvCxnSpPr>
          <p:nvPr/>
        </p:nvCxnSpPr>
        <p:spPr>
          <a:xfrm flipV="1">
            <a:off x="5419216" y="1188873"/>
            <a:ext cx="0" cy="4824000"/>
          </a:xfrm>
          <a:prstGeom prst="line">
            <a:avLst/>
          </a:prstGeom>
          <a:ln w="762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pole tekstowe 46">
            <a:extLst>
              <a:ext uri="{FF2B5EF4-FFF2-40B4-BE49-F238E27FC236}">
                <a16:creationId xmlns:a16="http://schemas.microsoft.com/office/drawing/2014/main" id="{746FAA58-FC95-4384-9B4F-197D9C4CBD5B}"/>
              </a:ext>
            </a:extLst>
          </p:cNvPr>
          <p:cNvSpPr txBox="1"/>
          <p:nvPr/>
        </p:nvSpPr>
        <p:spPr>
          <a:xfrm>
            <a:off x="4975408" y="1437758"/>
            <a:ext cx="288147" cy="1801090"/>
          </a:xfrm>
          <a:prstGeom prst="rect">
            <a:avLst/>
          </a:prstGeom>
          <a:noFill/>
        </p:spPr>
        <p:txBody>
          <a:bodyPr vert="vert270" wrap="square" lIns="36000" tIns="36000" rIns="36000" bIns="36000" rtlCol="0">
            <a:spAutoFit/>
          </a:bodyPr>
          <a:lstStyle/>
          <a:p>
            <a:r>
              <a:rPr lang="pl-PL" sz="1400" b="1" dirty="0"/>
              <a:t>Reporting </a:t>
            </a:r>
            <a:r>
              <a:rPr lang="pl-PL" sz="1400" b="1" dirty="0" err="1"/>
              <a:t>threshold</a:t>
            </a:r>
            <a:endParaRPr lang="pl-PL" sz="1400" b="1" dirty="0"/>
          </a:p>
        </p:txBody>
      </p:sp>
      <p:sp>
        <p:nvSpPr>
          <p:cNvPr id="48" name="Prostokąt 47">
            <a:extLst>
              <a:ext uri="{FF2B5EF4-FFF2-40B4-BE49-F238E27FC236}">
                <a16:creationId xmlns:a16="http://schemas.microsoft.com/office/drawing/2014/main" id="{16F766C3-49B9-4212-B445-8F9E8DD786B4}"/>
              </a:ext>
            </a:extLst>
          </p:cNvPr>
          <p:cNvSpPr/>
          <p:nvPr/>
        </p:nvSpPr>
        <p:spPr>
          <a:xfrm>
            <a:off x="5762957" y="745300"/>
            <a:ext cx="3845925" cy="369332"/>
          </a:xfrm>
          <a:prstGeom prst="rect">
            <a:avLst/>
          </a:prstGeom>
        </p:spPr>
        <p:txBody>
          <a:bodyPr wrap="none">
            <a:spAutoFit/>
          </a:bodyPr>
          <a:lstStyle/>
          <a:p>
            <a:r>
              <a:rPr lang="pl-PL" i="1" dirty="0" err="1"/>
              <a:t>Low</a:t>
            </a:r>
            <a:r>
              <a:rPr lang="pl-PL" i="1" dirty="0"/>
              <a:t> </a:t>
            </a:r>
            <a:r>
              <a:rPr lang="pl-PL" i="1" dirty="0" err="1"/>
              <a:t>frequency</a:t>
            </a:r>
            <a:r>
              <a:rPr lang="pl-PL" i="1" dirty="0"/>
              <a:t> high </a:t>
            </a:r>
            <a:r>
              <a:rPr lang="pl-PL" i="1" dirty="0" err="1"/>
              <a:t>severity</a:t>
            </a:r>
            <a:r>
              <a:rPr lang="pl-PL" i="1" dirty="0"/>
              <a:t> </a:t>
            </a:r>
            <a:r>
              <a:rPr lang="pl-PL" i="1" dirty="0" err="1"/>
              <a:t>events</a:t>
            </a:r>
            <a:endParaRPr lang="pl-PL" i="1" dirty="0"/>
          </a:p>
        </p:txBody>
      </p:sp>
      <p:sp>
        <p:nvSpPr>
          <p:cNvPr id="49" name="pole tekstowe 48">
            <a:extLst>
              <a:ext uri="{FF2B5EF4-FFF2-40B4-BE49-F238E27FC236}">
                <a16:creationId xmlns:a16="http://schemas.microsoft.com/office/drawing/2014/main" id="{F4064973-6B16-412A-A9E8-43641E91C90A}"/>
              </a:ext>
            </a:extLst>
          </p:cNvPr>
          <p:cNvSpPr txBox="1"/>
          <p:nvPr/>
        </p:nvSpPr>
        <p:spPr>
          <a:xfrm>
            <a:off x="5585471" y="4190302"/>
            <a:ext cx="2537678" cy="503590"/>
          </a:xfrm>
          <a:prstGeom prst="rect">
            <a:avLst/>
          </a:prstGeom>
          <a:noFill/>
        </p:spPr>
        <p:txBody>
          <a:bodyPr wrap="square" lIns="36000" tIns="36000" rIns="36000" bIns="36000" rtlCol="0">
            <a:spAutoFit/>
          </a:bodyPr>
          <a:lstStyle/>
          <a:p>
            <a:r>
              <a:rPr lang="pl-PL" sz="1400" b="1" dirty="0" err="1"/>
              <a:t>Number</a:t>
            </a:r>
            <a:r>
              <a:rPr lang="pl-PL" sz="1400" b="1" dirty="0"/>
              <a:t> of </a:t>
            </a:r>
            <a:r>
              <a:rPr lang="pl-PL" sz="1400" b="1" dirty="0" err="1"/>
              <a:t>events</a:t>
            </a:r>
            <a:r>
              <a:rPr lang="pl-PL" sz="1400" b="1" dirty="0"/>
              <a:t> </a:t>
            </a:r>
            <a:r>
              <a:rPr lang="pl-PL" sz="1400" b="1" dirty="0" err="1"/>
              <a:t>decrease</a:t>
            </a:r>
            <a:endParaRPr lang="pl-PL" sz="1400" b="1" dirty="0"/>
          </a:p>
          <a:p>
            <a:r>
              <a:rPr lang="pl-PL" sz="1400" b="1" dirty="0" err="1"/>
              <a:t>Bias</a:t>
            </a:r>
            <a:r>
              <a:rPr lang="pl-PL" sz="1400" b="1" dirty="0"/>
              <a:t> </a:t>
            </a:r>
            <a:r>
              <a:rPr lang="pl-PL" sz="1400" b="1" dirty="0" err="1"/>
              <a:t>decrease</a:t>
            </a:r>
            <a:endParaRPr lang="pl-PL" sz="1400" b="1" dirty="0"/>
          </a:p>
        </p:txBody>
      </p:sp>
      <p:cxnSp>
        <p:nvCxnSpPr>
          <p:cNvPr id="51" name="Łącznik prosty ze strzałką 50">
            <a:extLst>
              <a:ext uri="{FF2B5EF4-FFF2-40B4-BE49-F238E27FC236}">
                <a16:creationId xmlns:a16="http://schemas.microsoft.com/office/drawing/2014/main" id="{CF45DC9B-460D-426D-80EC-FFBD2368D207}"/>
              </a:ext>
            </a:extLst>
          </p:cNvPr>
          <p:cNvCxnSpPr>
            <a:cxnSpLocks/>
          </p:cNvCxnSpPr>
          <p:nvPr/>
        </p:nvCxnSpPr>
        <p:spPr>
          <a:xfrm>
            <a:off x="5566997" y="4914862"/>
            <a:ext cx="2653367" cy="0"/>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54" name="Łącznik prosty ze strzałką 53">
            <a:extLst>
              <a:ext uri="{FF2B5EF4-FFF2-40B4-BE49-F238E27FC236}">
                <a16:creationId xmlns:a16="http://schemas.microsoft.com/office/drawing/2014/main" id="{E523EA8D-388C-45FE-B258-2893CE7D63AA}"/>
              </a:ext>
            </a:extLst>
          </p:cNvPr>
          <p:cNvCxnSpPr/>
          <p:nvPr/>
        </p:nvCxnSpPr>
        <p:spPr>
          <a:xfrm flipH="1">
            <a:off x="3024412" y="4914862"/>
            <a:ext cx="2212111" cy="0"/>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sp>
        <p:nvSpPr>
          <p:cNvPr id="55" name="Prostokąt 54">
            <a:extLst>
              <a:ext uri="{FF2B5EF4-FFF2-40B4-BE49-F238E27FC236}">
                <a16:creationId xmlns:a16="http://schemas.microsoft.com/office/drawing/2014/main" id="{CB6DF576-7202-4745-A687-76AFBF908D72}"/>
              </a:ext>
            </a:extLst>
          </p:cNvPr>
          <p:cNvSpPr/>
          <p:nvPr/>
        </p:nvSpPr>
        <p:spPr>
          <a:xfrm>
            <a:off x="911772" y="805892"/>
            <a:ext cx="3801041" cy="369332"/>
          </a:xfrm>
          <a:prstGeom prst="rect">
            <a:avLst/>
          </a:prstGeom>
        </p:spPr>
        <p:txBody>
          <a:bodyPr wrap="none">
            <a:spAutoFit/>
          </a:bodyPr>
          <a:lstStyle/>
          <a:p>
            <a:r>
              <a:rPr lang="pl-PL" i="1" dirty="0"/>
              <a:t>High </a:t>
            </a:r>
            <a:r>
              <a:rPr lang="pl-PL" i="1" dirty="0" err="1"/>
              <a:t>frequency</a:t>
            </a:r>
            <a:r>
              <a:rPr lang="pl-PL" i="1" dirty="0"/>
              <a:t> </a:t>
            </a:r>
            <a:r>
              <a:rPr lang="pl-PL" i="1" dirty="0" err="1"/>
              <a:t>low</a:t>
            </a:r>
            <a:r>
              <a:rPr lang="pl-PL" i="1" dirty="0"/>
              <a:t> </a:t>
            </a:r>
            <a:r>
              <a:rPr lang="pl-PL" i="1" dirty="0" err="1"/>
              <a:t>severity</a:t>
            </a:r>
            <a:r>
              <a:rPr lang="pl-PL" i="1" dirty="0"/>
              <a:t> </a:t>
            </a:r>
            <a:r>
              <a:rPr lang="pl-PL" i="1" dirty="0" err="1"/>
              <a:t>events</a:t>
            </a:r>
            <a:endParaRPr lang="pl-PL" i="1" dirty="0"/>
          </a:p>
        </p:txBody>
      </p:sp>
      <p:sp>
        <p:nvSpPr>
          <p:cNvPr id="56" name="pole tekstowe 55">
            <a:extLst>
              <a:ext uri="{FF2B5EF4-FFF2-40B4-BE49-F238E27FC236}">
                <a16:creationId xmlns:a16="http://schemas.microsoft.com/office/drawing/2014/main" id="{29733D1A-0995-468B-8D6C-83038D76373C}"/>
              </a:ext>
            </a:extLst>
          </p:cNvPr>
          <p:cNvSpPr txBox="1"/>
          <p:nvPr/>
        </p:nvSpPr>
        <p:spPr>
          <a:xfrm>
            <a:off x="3024412" y="4182569"/>
            <a:ext cx="2542585" cy="503590"/>
          </a:xfrm>
          <a:prstGeom prst="rect">
            <a:avLst/>
          </a:prstGeom>
          <a:noFill/>
        </p:spPr>
        <p:txBody>
          <a:bodyPr wrap="square" lIns="36000" tIns="36000" rIns="36000" bIns="36000" rtlCol="0">
            <a:spAutoFit/>
          </a:bodyPr>
          <a:lstStyle/>
          <a:p>
            <a:r>
              <a:rPr lang="pl-PL" sz="1400" b="1" dirty="0" err="1"/>
              <a:t>Number</a:t>
            </a:r>
            <a:r>
              <a:rPr lang="pl-PL" sz="1400" b="1" dirty="0"/>
              <a:t> of </a:t>
            </a:r>
            <a:r>
              <a:rPr lang="pl-PL" sz="1400" b="1" dirty="0" err="1"/>
              <a:t>events</a:t>
            </a:r>
            <a:r>
              <a:rPr lang="pl-PL" sz="1400" b="1" dirty="0"/>
              <a:t> </a:t>
            </a:r>
            <a:r>
              <a:rPr lang="pl-PL" sz="1400" b="1" dirty="0" err="1"/>
              <a:t>increase</a:t>
            </a:r>
            <a:r>
              <a:rPr lang="pl-PL" sz="1400" b="1" dirty="0"/>
              <a:t> </a:t>
            </a:r>
          </a:p>
          <a:p>
            <a:r>
              <a:rPr lang="pl-PL" sz="1400" b="1" dirty="0" err="1"/>
              <a:t>Bias</a:t>
            </a:r>
            <a:r>
              <a:rPr lang="pl-PL" sz="1400" b="1" dirty="0"/>
              <a:t> </a:t>
            </a:r>
            <a:r>
              <a:rPr lang="pl-PL" sz="1400" b="1" dirty="0" err="1"/>
              <a:t>increase</a:t>
            </a:r>
            <a:endParaRPr lang="pl-PL" sz="1400" b="1" dirty="0"/>
          </a:p>
        </p:txBody>
      </p:sp>
      <p:sp>
        <p:nvSpPr>
          <p:cNvPr id="57" name="Title 2">
            <a:extLst>
              <a:ext uri="{FF2B5EF4-FFF2-40B4-BE49-F238E27FC236}">
                <a16:creationId xmlns:a16="http://schemas.microsoft.com/office/drawing/2014/main" id="{9F00A71C-BEDA-480D-86F7-3D50985B7951}"/>
              </a:ext>
            </a:extLst>
          </p:cNvPr>
          <p:cNvSpPr txBox="1">
            <a:spLocks/>
          </p:cNvSpPr>
          <p:nvPr/>
        </p:nvSpPr>
        <p:spPr bwMode="auto">
          <a:xfrm>
            <a:off x="888183" y="-8024"/>
            <a:ext cx="10479024" cy="854075"/>
          </a:xfrm>
          <a:prstGeom prst="rect">
            <a:avLst/>
          </a:prstGeom>
        </p:spPr>
        <p:txBody>
          <a:bodyPr vert="horz" lIns="0" tIns="0" rIns="0" bIns="0" rtlCol="0" anchor="ctr">
            <a:noAutofit/>
          </a:bodyPr>
          <a:lst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a:lstStyle>
          <a:p>
            <a:r>
              <a:rPr lang="pl-PL" dirty="0" err="1"/>
              <a:t>Low</a:t>
            </a:r>
            <a:r>
              <a:rPr lang="pl-PL" dirty="0"/>
              <a:t>/High </a:t>
            </a:r>
            <a:r>
              <a:rPr lang="pl-PL" dirty="0" err="1"/>
              <a:t>frequency</a:t>
            </a:r>
            <a:r>
              <a:rPr lang="pl-PL" dirty="0"/>
              <a:t> high/</a:t>
            </a:r>
            <a:r>
              <a:rPr lang="pl-PL" dirty="0" err="1"/>
              <a:t>low</a:t>
            </a:r>
            <a:r>
              <a:rPr lang="pl-PL" dirty="0"/>
              <a:t> </a:t>
            </a:r>
            <a:r>
              <a:rPr lang="pl-PL" dirty="0" err="1"/>
              <a:t>severity</a:t>
            </a:r>
            <a:r>
              <a:rPr lang="pl-PL" dirty="0"/>
              <a:t> </a:t>
            </a:r>
            <a:r>
              <a:rPr lang="pl-PL" dirty="0" err="1"/>
              <a:t>events</a:t>
            </a:r>
            <a:endParaRPr lang="en-GB" dirty="0"/>
          </a:p>
        </p:txBody>
      </p:sp>
      <p:cxnSp>
        <p:nvCxnSpPr>
          <p:cNvPr id="60" name="Łącznik prosty ze strzałką 59">
            <a:extLst>
              <a:ext uri="{FF2B5EF4-FFF2-40B4-BE49-F238E27FC236}">
                <a16:creationId xmlns:a16="http://schemas.microsoft.com/office/drawing/2014/main" id="{D845F97D-D3DB-41B2-85FB-FA088AC7520E}"/>
              </a:ext>
            </a:extLst>
          </p:cNvPr>
          <p:cNvCxnSpPr>
            <a:cxnSpLocks/>
          </p:cNvCxnSpPr>
          <p:nvPr/>
        </p:nvCxnSpPr>
        <p:spPr>
          <a:xfrm flipV="1">
            <a:off x="6230457" y="5261707"/>
            <a:ext cx="0" cy="367928"/>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Łącznik prosty ze strzałką 60">
            <a:extLst>
              <a:ext uri="{FF2B5EF4-FFF2-40B4-BE49-F238E27FC236}">
                <a16:creationId xmlns:a16="http://schemas.microsoft.com/office/drawing/2014/main" id="{92FFF360-A77A-4AAF-BCBB-67C63F91730A}"/>
              </a:ext>
            </a:extLst>
          </p:cNvPr>
          <p:cNvCxnSpPr>
            <a:cxnSpLocks/>
          </p:cNvCxnSpPr>
          <p:nvPr/>
        </p:nvCxnSpPr>
        <p:spPr>
          <a:xfrm flipV="1">
            <a:off x="6890327" y="5394812"/>
            <a:ext cx="0" cy="271005"/>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70" name="Łącznik prosty 69">
            <a:extLst>
              <a:ext uri="{FF2B5EF4-FFF2-40B4-BE49-F238E27FC236}">
                <a16:creationId xmlns:a16="http://schemas.microsoft.com/office/drawing/2014/main" id="{D823415B-40EC-4D83-847C-984EB22D6B65}"/>
              </a:ext>
            </a:extLst>
          </p:cNvPr>
          <p:cNvCxnSpPr/>
          <p:nvPr/>
        </p:nvCxnSpPr>
        <p:spPr>
          <a:xfrm>
            <a:off x="1043709" y="1230642"/>
            <a:ext cx="0" cy="47822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Łącznik prosty 71">
            <a:extLst>
              <a:ext uri="{FF2B5EF4-FFF2-40B4-BE49-F238E27FC236}">
                <a16:creationId xmlns:a16="http://schemas.microsoft.com/office/drawing/2014/main" id="{BA67B80B-0925-4C31-9637-EC560C2AD91F}"/>
              </a:ext>
            </a:extLst>
          </p:cNvPr>
          <p:cNvCxnSpPr/>
          <p:nvPr/>
        </p:nvCxnSpPr>
        <p:spPr>
          <a:xfrm>
            <a:off x="1898072" y="1230642"/>
            <a:ext cx="0" cy="47822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Łącznik prosty 72">
            <a:extLst>
              <a:ext uri="{FF2B5EF4-FFF2-40B4-BE49-F238E27FC236}">
                <a16:creationId xmlns:a16="http://schemas.microsoft.com/office/drawing/2014/main" id="{FF0BD49C-EFA3-47DD-9119-69758B668738}"/>
              </a:ext>
            </a:extLst>
          </p:cNvPr>
          <p:cNvCxnSpPr>
            <a:cxnSpLocks/>
          </p:cNvCxnSpPr>
          <p:nvPr/>
        </p:nvCxnSpPr>
        <p:spPr>
          <a:xfrm>
            <a:off x="838200" y="5394812"/>
            <a:ext cx="8619836" cy="5085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Dowolny kształt: kształt 8">
            <a:extLst>
              <a:ext uri="{FF2B5EF4-FFF2-40B4-BE49-F238E27FC236}">
                <a16:creationId xmlns:a16="http://schemas.microsoft.com/office/drawing/2014/main" id="{852AEFCA-E09A-4A32-BC30-35176322ED02}"/>
              </a:ext>
            </a:extLst>
          </p:cNvPr>
          <p:cNvSpPr/>
          <p:nvPr/>
        </p:nvSpPr>
        <p:spPr>
          <a:xfrm>
            <a:off x="5428576" y="4955867"/>
            <a:ext cx="4534930" cy="679622"/>
          </a:xfrm>
          <a:custGeom>
            <a:avLst/>
            <a:gdLst>
              <a:gd name="connsiteX0" fmla="*/ 0 w 4534930"/>
              <a:gd name="connsiteY0" fmla="*/ 0 h 679622"/>
              <a:gd name="connsiteX1" fmla="*/ 457200 w 4534930"/>
              <a:gd name="connsiteY1" fmla="*/ 222422 h 679622"/>
              <a:gd name="connsiteX2" fmla="*/ 2248930 w 4534930"/>
              <a:gd name="connsiteY2" fmla="*/ 518984 h 679622"/>
              <a:gd name="connsiteX3" fmla="*/ 4534930 w 4534930"/>
              <a:gd name="connsiteY3" fmla="*/ 679622 h 679622"/>
            </a:gdLst>
            <a:ahLst/>
            <a:cxnLst>
              <a:cxn ang="0">
                <a:pos x="connsiteX0" y="connsiteY0"/>
              </a:cxn>
              <a:cxn ang="0">
                <a:pos x="connsiteX1" y="connsiteY1"/>
              </a:cxn>
              <a:cxn ang="0">
                <a:pos x="connsiteX2" y="connsiteY2"/>
              </a:cxn>
              <a:cxn ang="0">
                <a:pos x="connsiteX3" y="connsiteY3"/>
              </a:cxn>
            </a:cxnLst>
            <a:rect l="l" t="t" r="r" b="b"/>
            <a:pathLst>
              <a:path w="4534930" h="679622">
                <a:moveTo>
                  <a:pt x="0" y="0"/>
                </a:moveTo>
                <a:cubicBezTo>
                  <a:pt x="41189" y="67962"/>
                  <a:pt x="82378" y="135925"/>
                  <a:pt x="457200" y="222422"/>
                </a:cubicBezTo>
                <a:cubicBezTo>
                  <a:pt x="832022" y="308919"/>
                  <a:pt x="1569308" y="442784"/>
                  <a:pt x="2248930" y="518984"/>
                </a:cubicBezTo>
                <a:cubicBezTo>
                  <a:pt x="2928552" y="595184"/>
                  <a:pt x="3731741" y="637403"/>
                  <a:pt x="4534930" y="679622"/>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Oval 71">
            <a:extLst>
              <a:ext uri="{FF2B5EF4-FFF2-40B4-BE49-F238E27FC236}">
                <a16:creationId xmlns:a16="http://schemas.microsoft.com/office/drawing/2014/main" id="{17B9448C-78AB-47FE-BB0E-D07FFD60CA87}"/>
              </a:ext>
            </a:extLst>
          </p:cNvPr>
          <p:cNvSpPr>
            <a:spLocks noChangeAspect="1"/>
          </p:cNvSpPr>
          <p:nvPr/>
        </p:nvSpPr>
        <p:spPr bwMode="gray">
          <a:xfrm>
            <a:off x="8304591" y="1238535"/>
            <a:ext cx="2660890" cy="15909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pl-PL" sz="1200" dirty="0"/>
              <a:t>Reporting </a:t>
            </a:r>
            <a:r>
              <a:rPr lang="pl-PL" sz="1200" dirty="0" err="1"/>
              <a:t>threshold</a:t>
            </a:r>
            <a:r>
              <a:rPr lang="pl-PL" sz="1200" dirty="0"/>
              <a:t> </a:t>
            </a:r>
            <a:r>
              <a:rPr lang="pl-PL" sz="1200" dirty="0" err="1"/>
              <a:t>is</a:t>
            </a:r>
            <a:r>
              <a:rPr lang="pl-PL" sz="1200" dirty="0"/>
              <a:t> </a:t>
            </a:r>
            <a:r>
              <a:rPr lang="pl-PL" sz="1200" dirty="0" err="1"/>
              <a:t>calculated</a:t>
            </a:r>
            <a:r>
              <a:rPr lang="pl-PL" sz="1200" dirty="0"/>
              <a:t> on the </a:t>
            </a:r>
            <a:r>
              <a:rPr lang="pl-PL" sz="1200" dirty="0" err="1"/>
              <a:t>basis</a:t>
            </a:r>
            <a:r>
              <a:rPr lang="pl-PL" sz="1200" dirty="0"/>
              <a:t> of </a:t>
            </a:r>
            <a:r>
              <a:rPr lang="pl-PL" sz="1200" dirty="0" err="1"/>
              <a:t>external</a:t>
            </a:r>
            <a:r>
              <a:rPr lang="pl-PL" sz="1200" dirty="0"/>
              <a:t> data (</a:t>
            </a:r>
            <a:r>
              <a:rPr lang="pl-PL" sz="1200" dirty="0" err="1"/>
              <a:t>proper</a:t>
            </a:r>
            <a:r>
              <a:rPr lang="pl-PL" sz="1200" dirty="0"/>
              <a:t> </a:t>
            </a:r>
            <a:r>
              <a:rPr lang="pl-PL" sz="1200" dirty="0" err="1"/>
              <a:t>quantile</a:t>
            </a:r>
            <a:r>
              <a:rPr lang="pl-PL" sz="1200" dirty="0"/>
              <a:t>), and </a:t>
            </a:r>
            <a:r>
              <a:rPr lang="pl-PL" sz="1200" dirty="0" err="1"/>
              <a:t>use</a:t>
            </a:r>
            <a:r>
              <a:rPr lang="pl-PL" sz="1200" dirty="0"/>
              <a:t> to ELD, ILD. </a:t>
            </a:r>
            <a:r>
              <a:rPr lang="pl-PL" sz="1200" dirty="0" err="1"/>
              <a:t>Scenario</a:t>
            </a:r>
            <a:r>
              <a:rPr lang="pl-PL" sz="1200" dirty="0"/>
              <a:t> </a:t>
            </a:r>
            <a:r>
              <a:rPr lang="pl-PL" sz="1200" dirty="0" err="1"/>
              <a:t>threshold</a:t>
            </a:r>
            <a:r>
              <a:rPr lang="pl-PL" sz="1200" dirty="0"/>
              <a:t> </a:t>
            </a:r>
            <a:r>
              <a:rPr lang="pl-PL" sz="1200" dirty="0" err="1"/>
              <a:t>is</a:t>
            </a:r>
            <a:r>
              <a:rPr lang="pl-PL" sz="1200" dirty="0"/>
              <a:t> </a:t>
            </a:r>
            <a:r>
              <a:rPr lang="pl-PL" sz="1200" dirty="0" err="1"/>
              <a:t>assumed</a:t>
            </a:r>
            <a:r>
              <a:rPr lang="pl-PL" sz="1200" dirty="0"/>
              <a:t> by 1:10 </a:t>
            </a:r>
            <a:r>
              <a:rPr lang="pl-PL" sz="1200" dirty="0" err="1"/>
              <a:t>years</a:t>
            </a:r>
            <a:r>
              <a:rPr lang="pl-PL" sz="1200" dirty="0"/>
              <a:t>.</a:t>
            </a:r>
          </a:p>
        </p:txBody>
      </p:sp>
      <p:sp>
        <p:nvSpPr>
          <p:cNvPr id="26" name="Oval 71">
            <a:extLst>
              <a:ext uri="{FF2B5EF4-FFF2-40B4-BE49-F238E27FC236}">
                <a16:creationId xmlns:a16="http://schemas.microsoft.com/office/drawing/2014/main" id="{2D956702-5551-4264-9874-BE2CBA1CF031}"/>
              </a:ext>
            </a:extLst>
          </p:cNvPr>
          <p:cNvSpPr>
            <a:spLocks noChangeAspect="1"/>
          </p:cNvSpPr>
          <p:nvPr/>
        </p:nvSpPr>
        <p:spPr bwMode="gray">
          <a:xfrm>
            <a:off x="8340890" y="3221986"/>
            <a:ext cx="2570530" cy="13399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pl-PL" sz="1200" dirty="0"/>
              <a:t>ORX data </a:t>
            </a:r>
            <a:r>
              <a:rPr lang="pl-PL" sz="1200" dirty="0" err="1"/>
              <a:t>are</a:t>
            </a:r>
            <a:r>
              <a:rPr lang="pl-PL" sz="1200" dirty="0"/>
              <a:t> not </a:t>
            </a:r>
            <a:r>
              <a:rPr lang="pl-PL" sz="1200" dirty="0" err="1"/>
              <a:t>filtered</a:t>
            </a:r>
            <a:r>
              <a:rPr lang="pl-PL" sz="1200" dirty="0"/>
              <a:t> to </a:t>
            </a:r>
            <a:r>
              <a:rPr lang="pl-PL" sz="1200" dirty="0" err="1"/>
              <a:t>exclude</a:t>
            </a:r>
            <a:r>
              <a:rPr lang="pl-PL" sz="1200" dirty="0"/>
              <a:t> ING data</a:t>
            </a:r>
          </a:p>
        </p:txBody>
      </p:sp>
    </p:spTree>
    <p:extLst>
      <p:ext uri="{BB962C8B-B14F-4D97-AF65-F5344CB8AC3E}">
        <p14:creationId xmlns:p14="http://schemas.microsoft.com/office/powerpoint/2010/main" val="163130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1261" y="301945"/>
            <a:ext cx="10479024" cy="854075"/>
          </a:xfrm>
        </p:spPr>
        <p:txBody>
          <a:bodyPr/>
          <a:lstStyle/>
          <a:p>
            <a:r>
              <a:rPr lang="pl-PL" dirty="0"/>
              <a:t>Data </a:t>
            </a:r>
            <a:r>
              <a:rPr lang="pl-PL" dirty="0" err="1"/>
              <a:t>sources</a:t>
            </a:r>
            <a:r>
              <a:rPr lang="pl-PL" dirty="0"/>
              <a:t> and data </a:t>
            </a:r>
            <a:r>
              <a:rPr lang="pl-PL" dirty="0" err="1"/>
              <a:t>processing</a:t>
            </a:r>
            <a:r>
              <a:rPr lang="pl-PL" dirty="0"/>
              <a:t> (SAS)</a:t>
            </a:r>
            <a:endParaRPr lang="en-GB" dirty="0"/>
          </a:p>
        </p:txBody>
      </p:sp>
      <p:pic>
        <p:nvPicPr>
          <p:cNvPr id="2050" name="Obraz 2" descr="image004">
            <a:extLst>
              <a:ext uri="{FF2B5EF4-FFF2-40B4-BE49-F238E27FC236}">
                <a16:creationId xmlns:a16="http://schemas.microsoft.com/office/drawing/2014/main" id="{FB932D05-BD88-4DB0-9CFD-CF351EA59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3" y="832919"/>
            <a:ext cx="4269588" cy="553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ole tekstowe 1">
            <a:extLst>
              <a:ext uri="{FF2B5EF4-FFF2-40B4-BE49-F238E27FC236}">
                <a16:creationId xmlns:a16="http://schemas.microsoft.com/office/drawing/2014/main" id="{26202608-A5DE-4A15-86B2-18623513E3D5}"/>
              </a:ext>
            </a:extLst>
          </p:cNvPr>
          <p:cNvSpPr txBox="1"/>
          <p:nvPr/>
        </p:nvSpPr>
        <p:spPr>
          <a:xfrm>
            <a:off x="179107" y="3200052"/>
            <a:ext cx="3083551" cy="226591"/>
          </a:xfrm>
          <a:prstGeom prst="rect">
            <a:avLst/>
          </a:prstGeom>
          <a:noFill/>
        </p:spPr>
        <p:txBody>
          <a:bodyPr wrap="square" lIns="36000" tIns="36000" rIns="36000" bIns="36000" rtlCol="0">
            <a:spAutoFit/>
          </a:bodyPr>
          <a:lstStyle/>
          <a:p>
            <a:r>
              <a:rPr lang="pl-PL" sz="1000" dirty="0"/>
              <a:t>NFR </a:t>
            </a:r>
            <a:r>
              <a:rPr lang="pl-PL" sz="1000" dirty="0" err="1"/>
              <a:t>doesn’t</a:t>
            </a:r>
            <a:r>
              <a:rPr lang="pl-PL" sz="1000" dirty="0"/>
              <a:t> </a:t>
            </a:r>
            <a:r>
              <a:rPr lang="pl-PL" sz="1000" dirty="0" err="1"/>
              <a:t>use</a:t>
            </a:r>
            <a:r>
              <a:rPr lang="pl-PL" sz="1000" dirty="0"/>
              <a:t> </a:t>
            </a:r>
            <a:r>
              <a:rPr lang="pl-PL" sz="1000" dirty="0" err="1"/>
              <a:t>trending</a:t>
            </a:r>
            <a:r>
              <a:rPr lang="pl-PL" sz="1000" dirty="0"/>
              <a:t> in </a:t>
            </a:r>
            <a:r>
              <a:rPr lang="pl-PL" sz="1000" dirty="0" err="1"/>
              <a:t>case</a:t>
            </a:r>
            <a:r>
              <a:rPr lang="pl-PL" sz="1000" dirty="0"/>
              <a:t> of CPI </a:t>
            </a:r>
            <a:r>
              <a:rPr lang="pl-PL" sz="1000" dirty="0" err="1"/>
              <a:t>calculation</a:t>
            </a:r>
            <a:endParaRPr lang="pl-PL" sz="1000" dirty="0"/>
          </a:p>
        </p:txBody>
      </p:sp>
    </p:spTree>
    <p:extLst>
      <p:ext uri="{BB962C8B-B14F-4D97-AF65-F5344CB8AC3E}">
        <p14:creationId xmlns:p14="http://schemas.microsoft.com/office/powerpoint/2010/main" val="66326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1261" y="301945"/>
            <a:ext cx="10479024" cy="854075"/>
          </a:xfrm>
        </p:spPr>
        <p:txBody>
          <a:bodyPr/>
          <a:lstStyle/>
          <a:p>
            <a:r>
              <a:rPr lang="pl-PL" dirty="0" err="1"/>
              <a:t>Process</a:t>
            </a:r>
            <a:r>
              <a:rPr lang="pl-PL" dirty="0"/>
              <a:t> of Capital </a:t>
            </a:r>
            <a:r>
              <a:rPr lang="pl-PL" dirty="0" err="1"/>
              <a:t>Calculation</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14" name="Chevron 22">
            <a:extLst>
              <a:ext uri="{FF2B5EF4-FFF2-40B4-BE49-F238E27FC236}">
                <a16:creationId xmlns:a16="http://schemas.microsoft.com/office/drawing/2014/main" id="{62EC0AF7-CB4E-4069-83F7-4C49DE0476BB}"/>
              </a:ext>
            </a:extLst>
          </p:cNvPr>
          <p:cNvSpPr/>
          <p:nvPr/>
        </p:nvSpPr>
        <p:spPr>
          <a:xfrm>
            <a:off x="5374298" y="939616"/>
            <a:ext cx="1616429" cy="454819"/>
          </a:xfrm>
          <a:prstGeom prst="chevron">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400" b="1" dirty="0" err="1">
                <a:solidFill>
                  <a:srgbClr val="FDFDFD"/>
                </a:solidFill>
              </a:rPr>
              <a:t>Simulation</a:t>
            </a:r>
            <a:endParaRPr lang="pl-PL" sz="1400" b="1" dirty="0">
              <a:solidFill>
                <a:srgbClr val="FDFDFD"/>
              </a:solidFill>
            </a:endParaRPr>
          </a:p>
          <a:p>
            <a:pPr algn="ctr">
              <a:lnSpc>
                <a:spcPct val="90000"/>
              </a:lnSpc>
            </a:pPr>
            <a:r>
              <a:rPr lang="pl-PL" sz="1400" b="1" dirty="0">
                <a:solidFill>
                  <a:srgbClr val="FDFDFD"/>
                </a:solidFill>
              </a:rPr>
              <a:t>(</a:t>
            </a:r>
            <a:r>
              <a:rPr lang="pl-PL" sz="1400" b="1" dirty="0" err="1">
                <a:solidFill>
                  <a:srgbClr val="FDFDFD"/>
                </a:solidFill>
              </a:rPr>
              <a:t>UoM</a:t>
            </a:r>
            <a:r>
              <a:rPr lang="pl-PL" sz="1400" b="1" dirty="0">
                <a:solidFill>
                  <a:srgbClr val="FDFDFD"/>
                </a:solidFill>
              </a:rPr>
              <a:t> </a:t>
            </a:r>
            <a:r>
              <a:rPr lang="pl-PL" sz="1400" b="1" dirty="0" err="1">
                <a:solidFill>
                  <a:srgbClr val="FDFDFD"/>
                </a:solidFill>
              </a:rPr>
              <a:t>level</a:t>
            </a:r>
            <a:r>
              <a:rPr lang="pl-PL" sz="1400" b="1" dirty="0">
                <a:solidFill>
                  <a:srgbClr val="FDFDFD"/>
                </a:solidFill>
              </a:rPr>
              <a:t>)</a:t>
            </a:r>
            <a:endParaRPr lang="es-ES" sz="1400" b="1" dirty="0">
              <a:solidFill>
                <a:srgbClr val="FDFDFD"/>
              </a:solidFill>
            </a:endParaRPr>
          </a:p>
        </p:txBody>
      </p:sp>
      <p:sp>
        <p:nvSpPr>
          <p:cNvPr id="16" name="Chevron 23">
            <a:extLst>
              <a:ext uri="{FF2B5EF4-FFF2-40B4-BE49-F238E27FC236}">
                <a16:creationId xmlns:a16="http://schemas.microsoft.com/office/drawing/2014/main" id="{B18377B3-9D9F-49D2-BCCA-E5479FBA793D}"/>
              </a:ext>
            </a:extLst>
          </p:cNvPr>
          <p:cNvSpPr/>
          <p:nvPr/>
        </p:nvSpPr>
        <p:spPr>
          <a:xfrm>
            <a:off x="6802786" y="932057"/>
            <a:ext cx="3195135" cy="470985"/>
          </a:xfrm>
          <a:prstGeom prst="chevron">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400" b="1" dirty="0" err="1">
                <a:solidFill>
                  <a:srgbClr val="FDFDFD"/>
                </a:solidFill>
              </a:rPr>
              <a:t>Aggregation</a:t>
            </a:r>
            <a:endParaRPr lang="pl-PL" sz="1400" b="1" dirty="0">
              <a:solidFill>
                <a:srgbClr val="FDFDFD"/>
              </a:solidFill>
            </a:endParaRPr>
          </a:p>
          <a:p>
            <a:pPr algn="ctr">
              <a:lnSpc>
                <a:spcPct val="90000"/>
              </a:lnSpc>
            </a:pPr>
            <a:r>
              <a:rPr lang="pl-PL" sz="1400" b="1" dirty="0">
                <a:solidFill>
                  <a:srgbClr val="FDFDFD"/>
                </a:solidFill>
              </a:rPr>
              <a:t>(Org. Unit/ING </a:t>
            </a:r>
            <a:r>
              <a:rPr lang="pl-PL" sz="1400" b="1" dirty="0" err="1">
                <a:solidFill>
                  <a:srgbClr val="FDFDFD"/>
                </a:solidFill>
              </a:rPr>
              <a:t>level</a:t>
            </a:r>
            <a:r>
              <a:rPr lang="pl-PL" sz="1400" b="1" dirty="0">
                <a:solidFill>
                  <a:srgbClr val="FDFDFD"/>
                </a:solidFill>
              </a:rPr>
              <a:t>)</a:t>
            </a:r>
            <a:endParaRPr lang="es-ES" sz="1400" b="1" dirty="0">
              <a:solidFill>
                <a:srgbClr val="FDFDFD"/>
              </a:solidFill>
            </a:endParaRPr>
          </a:p>
        </p:txBody>
      </p:sp>
      <p:sp>
        <p:nvSpPr>
          <p:cNvPr id="25" name="Pentagon 20">
            <a:extLst>
              <a:ext uri="{FF2B5EF4-FFF2-40B4-BE49-F238E27FC236}">
                <a16:creationId xmlns:a16="http://schemas.microsoft.com/office/drawing/2014/main" id="{6B34EEA8-7EAC-4F86-8B73-6C92CE13B0A1}"/>
              </a:ext>
            </a:extLst>
          </p:cNvPr>
          <p:cNvSpPr/>
          <p:nvPr/>
        </p:nvSpPr>
        <p:spPr>
          <a:xfrm>
            <a:off x="770577" y="944352"/>
            <a:ext cx="1592321" cy="456015"/>
          </a:xfrm>
          <a:prstGeom prst="homePlate">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400" b="1" dirty="0"/>
              <a:t>Data </a:t>
            </a:r>
            <a:br>
              <a:rPr lang="pl-PL" sz="1400" b="1" dirty="0"/>
            </a:br>
            <a:r>
              <a:rPr lang="pl-PL" sz="1400" b="1" dirty="0"/>
              <a:t>(</a:t>
            </a:r>
            <a:r>
              <a:rPr lang="pl-PL" sz="1400" b="1" dirty="0" err="1"/>
              <a:t>UoM</a:t>
            </a:r>
            <a:r>
              <a:rPr lang="pl-PL" sz="1400" b="1" dirty="0"/>
              <a:t> </a:t>
            </a:r>
            <a:r>
              <a:rPr lang="pl-PL" sz="1400" b="1" dirty="0" err="1"/>
              <a:t>level</a:t>
            </a:r>
            <a:r>
              <a:rPr lang="pl-PL" sz="1400" b="1" dirty="0"/>
              <a:t>)</a:t>
            </a:r>
            <a:endParaRPr lang="es-ES" sz="1400" b="1" baseline="30000" dirty="0"/>
          </a:p>
        </p:txBody>
      </p:sp>
      <p:sp>
        <p:nvSpPr>
          <p:cNvPr id="27" name="Chevron 23">
            <a:extLst>
              <a:ext uri="{FF2B5EF4-FFF2-40B4-BE49-F238E27FC236}">
                <a16:creationId xmlns:a16="http://schemas.microsoft.com/office/drawing/2014/main" id="{E868D0DB-1266-4C2A-B45C-D95C44FDE7BD}"/>
              </a:ext>
            </a:extLst>
          </p:cNvPr>
          <p:cNvSpPr/>
          <p:nvPr/>
        </p:nvSpPr>
        <p:spPr>
          <a:xfrm>
            <a:off x="9822094" y="932057"/>
            <a:ext cx="2278897" cy="470985"/>
          </a:xfrm>
          <a:prstGeom prst="chevron">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400" b="1" dirty="0" err="1">
                <a:solidFill>
                  <a:srgbClr val="FDFDFD"/>
                </a:solidFill>
              </a:rPr>
              <a:t>Allocation</a:t>
            </a:r>
            <a:endParaRPr lang="pl-PL" sz="1400" b="1" dirty="0">
              <a:solidFill>
                <a:srgbClr val="FDFDFD"/>
              </a:solidFill>
            </a:endParaRPr>
          </a:p>
          <a:p>
            <a:pPr algn="ctr">
              <a:lnSpc>
                <a:spcPct val="90000"/>
              </a:lnSpc>
            </a:pPr>
            <a:r>
              <a:rPr lang="nl-NL" sz="1400" b="1" dirty="0">
                <a:solidFill>
                  <a:srgbClr val="FDFDFD"/>
                </a:solidFill>
              </a:rPr>
              <a:t>(</a:t>
            </a:r>
            <a:r>
              <a:rPr lang="pl-PL" sz="1400" b="1" dirty="0">
                <a:solidFill>
                  <a:srgbClr val="FDFDFD"/>
                </a:solidFill>
              </a:rPr>
              <a:t>Org. Unit/UoM level</a:t>
            </a:r>
            <a:r>
              <a:rPr lang="nl-NL" sz="1400" b="1" dirty="0">
                <a:solidFill>
                  <a:srgbClr val="FDFDFD"/>
                </a:solidFill>
              </a:rPr>
              <a:t>)</a:t>
            </a:r>
            <a:endParaRPr lang="es-ES" sz="1400" b="1" dirty="0">
              <a:solidFill>
                <a:srgbClr val="FDFDFD"/>
              </a:solidFill>
            </a:endParaRPr>
          </a:p>
        </p:txBody>
      </p:sp>
      <p:sp>
        <p:nvSpPr>
          <p:cNvPr id="29" name="Chevron 22">
            <a:extLst>
              <a:ext uri="{FF2B5EF4-FFF2-40B4-BE49-F238E27FC236}">
                <a16:creationId xmlns:a16="http://schemas.microsoft.com/office/drawing/2014/main" id="{131D5BBB-1532-43FD-80A8-543E46FBC1A0}"/>
              </a:ext>
            </a:extLst>
          </p:cNvPr>
          <p:cNvSpPr/>
          <p:nvPr/>
        </p:nvSpPr>
        <p:spPr>
          <a:xfrm>
            <a:off x="2194079" y="954747"/>
            <a:ext cx="1616429" cy="439850"/>
          </a:xfrm>
          <a:prstGeom prst="chevron">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400" b="1" dirty="0" err="1">
                <a:solidFill>
                  <a:srgbClr val="FDFDFD"/>
                </a:solidFill>
              </a:rPr>
              <a:t>Estimation</a:t>
            </a:r>
            <a:endParaRPr lang="pl-PL" sz="1400" b="1" dirty="0">
              <a:solidFill>
                <a:srgbClr val="FDFDFD"/>
              </a:solidFill>
            </a:endParaRPr>
          </a:p>
          <a:p>
            <a:pPr algn="ctr">
              <a:lnSpc>
                <a:spcPct val="90000"/>
              </a:lnSpc>
            </a:pPr>
            <a:r>
              <a:rPr lang="pl-PL" sz="1400" b="1" dirty="0">
                <a:solidFill>
                  <a:srgbClr val="FDFDFD"/>
                </a:solidFill>
              </a:rPr>
              <a:t>(</a:t>
            </a:r>
            <a:r>
              <a:rPr lang="pl-PL" sz="1400" b="1" dirty="0" err="1">
                <a:solidFill>
                  <a:srgbClr val="FDFDFD"/>
                </a:solidFill>
              </a:rPr>
              <a:t>UoM</a:t>
            </a:r>
            <a:r>
              <a:rPr lang="pl-PL" sz="1400" b="1" dirty="0">
                <a:solidFill>
                  <a:srgbClr val="FDFDFD"/>
                </a:solidFill>
              </a:rPr>
              <a:t> </a:t>
            </a:r>
            <a:r>
              <a:rPr lang="pl-PL" sz="1400" b="1" dirty="0" err="1">
                <a:solidFill>
                  <a:srgbClr val="FDFDFD"/>
                </a:solidFill>
              </a:rPr>
              <a:t>level</a:t>
            </a:r>
            <a:r>
              <a:rPr lang="pl-PL" sz="1400" b="1" dirty="0">
                <a:solidFill>
                  <a:srgbClr val="FDFDFD"/>
                </a:solidFill>
              </a:rPr>
              <a:t>)</a:t>
            </a:r>
            <a:endParaRPr lang="es-ES" sz="1400" b="1" dirty="0">
              <a:solidFill>
                <a:srgbClr val="FDFDFD"/>
              </a:solidFill>
            </a:endParaRPr>
          </a:p>
        </p:txBody>
      </p:sp>
      <p:sp>
        <p:nvSpPr>
          <p:cNvPr id="31" name="Rectangle 53">
            <a:extLst>
              <a:ext uri="{FF2B5EF4-FFF2-40B4-BE49-F238E27FC236}">
                <a16:creationId xmlns:a16="http://schemas.microsoft.com/office/drawing/2014/main" id="{8738360E-76A6-40F7-B615-E69F9E23E6A4}"/>
              </a:ext>
            </a:extLst>
          </p:cNvPr>
          <p:cNvSpPr>
            <a:spLocks noGrp="1"/>
          </p:cNvSpPr>
          <p:nvPr>
            <p:ph idx="1"/>
          </p:nvPr>
        </p:nvSpPr>
        <p:spPr>
          <a:xfrm>
            <a:off x="770578" y="3507381"/>
            <a:ext cx="1332345" cy="454299"/>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t>External Data </a:t>
            </a:r>
            <a:br>
              <a:rPr lang="pl-PL" sz="1200" dirty="0"/>
            </a:br>
            <a:r>
              <a:rPr lang="en-US" sz="1200" dirty="0"/>
              <a:t>– ORX</a:t>
            </a:r>
          </a:p>
        </p:txBody>
      </p:sp>
      <p:sp>
        <p:nvSpPr>
          <p:cNvPr id="32" name="Rectangle 53">
            <a:extLst>
              <a:ext uri="{FF2B5EF4-FFF2-40B4-BE49-F238E27FC236}">
                <a16:creationId xmlns:a16="http://schemas.microsoft.com/office/drawing/2014/main" id="{06961C13-5C51-4097-B412-D8D87336ABE5}"/>
              </a:ext>
            </a:extLst>
          </p:cNvPr>
          <p:cNvSpPr txBox="1">
            <a:spLocks/>
          </p:cNvSpPr>
          <p:nvPr/>
        </p:nvSpPr>
        <p:spPr bwMode="gray">
          <a:xfrm>
            <a:off x="748848" y="2733095"/>
            <a:ext cx="1332345" cy="423839"/>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200" dirty="0" err="1"/>
              <a:t>Internal</a:t>
            </a:r>
            <a:r>
              <a:rPr lang="en-US" sz="1200" dirty="0"/>
              <a:t> Data </a:t>
            </a:r>
            <a:br>
              <a:rPr lang="pl-PL" sz="1200" dirty="0"/>
            </a:br>
            <a:r>
              <a:rPr lang="en-US" sz="1200" dirty="0"/>
              <a:t>– </a:t>
            </a:r>
            <a:r>
              <a:rPr lang="pl-PL" sz="1200" dirty="0"/>
              <a:t>ILD</a:t>
            </a:r>
            <a:endParaRPr lang="en-US" sz="1200" dirty="0"/>
          </a:p>
        </p:txBody>
      </p:sp>
      <p:sp>
        <p:nvSpPr>
          <p:cNvPr id="33" name="Rectangle 53">
            <a:extLst>
              <a:ext uri="{FF2B5EF4-FFF2-40B4-BE49-F238E27FC236}">
                <a16:creationId xmlns:a16="http://schemas.microsoft.com/office/drawing/2014/main" id="{CE8EFF66-8484-477F-855B-BF8CE89872F5}"/>
              </a:ext>
            </a:extLst>
          </p:cNvPr>
          <p:cNvSpPr txBox="1">
            <a:spLocks/>
          </p:cNvSpPr>
          <p:nvPr/>
        </p:nvSpPr>
        <p:spPr bwMode="gray">
          <a:xfrm>
            <a:off x="745781" y="2142384"/>
            <a:ext cx="1332345" cy="431442"/>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200" dirty="0"/>
              <a:t>RCSA</a:t>
            </a:r>
            <a:endParaRPr lang="en-US" sz="1200" dirty="0"/>
          </a:p>
        </p:txBody>
      </p:sp>
      <p:sp>
        <p:nvSpPr>
          <p:cNvPr id="34" name="Rectangle 53">
            <a:extLst>
              <a:ext uri="{FF2B5EF4-FFF2-40B4-BE49-F238E27FC236}">
                <a16:creationId xmlns:a16="http://schemas.microsoft.com/office/drawing/2014/main" id="{C6FA993C-5169-4C7C-8D0B-161206A655EC}"/>
              </a:ext>
            </a:extLst>
          </p:cNvPr>
          <p:cNvSpPr txBox="1">
            <a:spLocks/>
          </p:cNvSpPr>
          <p:nvPr/>
        </p:nvSpPr>
        <p:spPr bwMode="gray">
          <a:xfrm>
            <a:off x="751556" y="5130315"/>
            <a:ext cx="1326570" cy="532534"/>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200" dirty="0"/>
              <a:t>B</a:t>
            </a:r>
            <a:r>
              <a:rPr lang="nl-NL" sz="1200" dirty="0"/>
              <a:t>E</a:t>
            </a:r>
            <a:r>
              <a:rPr lang="pl-PL" sz="1200" dirty="0"/>
              <a:t>ICF</a:t>
            </a:r>
            <a:endParaRPr lang="en-US" sz="1200" dirty="0"/>
          </a:p>
        </p:txBody>
      </p:sp>
      <p:sp>
        <p:nvSpPr>
          <p:cNvPr id="35" name="Rectangle 53">
            <a:extLst>
              <a:ext uri="{FF2B5EF4-FFF2-40B4-BE49-F238E27FC236}">
                <a16:creationId xmlns:a16="http://schemas.microsoft.com/office/drawing/2014/main" id="{AF43758E-F427-40D3-BF45-5778DD033209}"/>
              </a:ext>
            </a:extLst>
          </p:cNvPr>
          <p:cNvSpPr txBox="1">
            <a:spLocks/>
          </p:cNvSpPr>
          <p:nvPr/>
        </p:nvSpPr>
        <p:spPr bwMode="gray">
          <a:xfrm>
            <a:off x="745781" y="5814157"/>
            <a:ext cx="1326570" cy="532534"/>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200" dirty="0"/>
              <a:t>ALGO First Data</a:t>
            </a:r>
            <a:endParaRPr lang="en-US" sz="1200" dirty="0"/>
          </a:p>
        </p:txBody>
      </p:sp>
      <p:sp>
        <p:nvSpPr>
          <p:cNvPr id="36" name="Pentagon 20">
            <a:extLst>
              <a:ext uri="{FF2B5EF4-FFF2-40B4-BE49-F238E27FC236}">
                <a16:creationId xmlns:a16="http://schemas.microsoft.com/office/drawing/2014/main" id="{F1331FFE-E0B8-4A5E-BCD6-832260258911}"/>
              </a:ext>
            </a:extLst>
          </p:cNvPr>
          <p:cNvSpPr/>
          <p:nvPr/>
        </p:nvSpPr>
        <p:spPr>
          <a:xfrm>
            <a:off x="745781" y="4650898"/>
            <a:ext cx="3253694" cy="297682"/>
          </a:xfrm>
          <a:prstGeom prst="homePlate">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600" b="1" dirty="0" err="1"/>
              <a:t>Scenarios</a:t>
            </a:r>
            <a:endParaRPr lang="es-ES" sz="1600" b="1" baseline="30000" dirty="0"/>
          </a:p>
        </p:txBody>
      </p:sp>
      <p:sp>
        <p:nvSpPr>
          <p:cNvPr id="37" name="Rectangle 6">
            <a:extLst>
              <a:ext uri="{FF2B5EF4-FFF2-40B4-BE49-F238E27FC236}">
                <a16:creationId xmlns:a16="http://schemas.microsoft.com/office/drawing/2014/main" id="{C4474141-2076-4635-A634-FD682267DADB}"/>
              </a:ext>
            </a:extLst>
          </p:cNvPr>
          <p:cNvSpPr/>
          <p:nvPr/>
        </p:nvSpPr>
        <p:spPr>
          <a:xfrm>
            <a:off x="2461739" y="5413153"/>
            <a:ext cx="852589" cy="554464"/>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t>Scenario Analysis</a:t>
            </a:r>
          </a:p>
        </p:txBody>
      </p:sp>
      <p:sp>
        <p:nvSpPr>
          <p:cNvPr id="49" name="Rectangle 12">
            <a:extLst>
              <a:ext uri="{FF2B5EF4-FFF2-40B4-BE49-F238E27FC236}">
                <a16:creationId xmlns:a16="http://schemas.microsoft.com/office/drawing/2014/main" id="{FB5731DE-D690-4BD5-8424-2291B14243B2}"/>
              </a:ext>
            </a:extLst>
          </p:cNvPr>
          <p:cNvSpPr/>
          <p:nvPr/>
        </p:nvSpPr>
        <p:spPr>
          <a:xfrm>
            <a:off x="2472988" y="3768677"/>
            <a:ext cx="1103273" cy="431442"/>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200" dirty="0" err="1"/>
              <a:t>Severity</a:t>
            </a:r>
            <a:r>
              <a:rPr lang="pl-PL" sz="1200" dirty="0"/>
              <a:t> </a:t>
            </a:r>
            <a:r>
              <a:rPr lang="pl-PL" sz="1200" dirty="0" err="1"/>
              <a:t>Distr</a:t>
            </a:r>
            <a:r>
              <a:rPr lang="pl-PL" sz="1200" dirty="0"/>
              <a:t>.</a:t>
            </a:r>
            <a:br>
              <a:rPr lang="pl-PL" sz="1200" dirty="0"/>
            </a:br>
            <a:r>
              <a:rPr lang="pl-PL" sz="1200" dirty="0"/>
              <a:t>- </a:t>
            </a:r>
            <a:r>
              <a:rPr lang="pl-PL" sz="1200" dirty="0" err="1"/>
              <a:t>Tail</a:t>
            </a:r>
            <a:r>
              <a:rPr lang="pl-PL" sz="1200" dirty="0"/>
              <a:t> (ELD)</a:t>
            </a:r>
            <a:endParaRPr lang="en-US" sz="1200" dirty="0"/>
          </a:p>
        </p:txBody>
      </p:sp>
      <p:sp>
        <p:nvSpPr>
          <p:cNvPr id="50" name="Rectangle 14">
            <a:extLst>
              <a:ext uri="{FF2B5EF4-FFF2-40B4-BE49-F238E27FC236}">
                <a16:creationId xmlns:a16="http://schemas.microsoft.com/office/drawing/2014/main" id="{1E213727-B3C7-4F43-8C68-3E2387797608}"/>
              </a:ext>
            </a:extLst>
          </p:cNvPr>
          <p:cNvSpPr/>
          <p:nvPr/>
        </p:nvSpPr>
        <p:spPr>
          <a:xfrm>
            <a:off x="2475053" y="2730557"/>
            <a:ext cx="1103273" cy="431442"/>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t>Severity Distr. – Body</a:t>
            </a:r>
            <a:r>
              <a:rPr lang="pl-PL" sz="1200" dirty="0"/>
              <a:t> </a:t>
            </a:r>
            <a:r>
              <a:rPr lang="nl-NL" sz="1200" dirty="0"/>
              <a:t>(ILD)</a:t>
            </a:r>
            <a:endParaRPr lang="en-US" sz="1200" dirty="0"/>
          </a:p>
        </p:txBody>
      </p:sp>
      <p:sp>
        <p:nvSpPr>
          <p:cNvPr id="61" name="Rectangle 15">
            <a:extLst>
              <a:ext uri="{FF2B5EF4-FFF2-40B4-BE49-F238E27FC236}">
                <a16:creationId xmlns:a16="http://schemas.microsoft.com/office/drawing/2014/main" id="{CBC5A989-0F7E-4BB8-B0AC-408A1DD2AA53}"/>
              </a:ext>
            </a:extLst>
          </p:cNvPr>
          <p:cNvSpPr/>
          <p:nvPr/>
        </p:nvSpPr>
        <p:spPr>
          <a:xfrm>
            <a:off x="2479273" y="1587463"/>
            <a:ext cx="1103273" cy="481568"/>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t>Overall Freq</a:t>
            </a:r>
            <a:r>
              <a:rPr lang="pl-PL" sz="1200" dirty="0" err="1"/>
              <a:t>uency</a:t>
            </a:r>
            <a:r>
              <a:rPr lang="en-US" sz="1200" dirty="0"/>
              <a:t> Distr. </a:t>
            </a:r>
          </a:p>
        </p:txBody>
      </p:sp>
      <p:sp>
        <p:nvSpPr>
          <p:cNvPr id="62" name="Chevron 22">
            <a:extLst>
              <a:ext uri="{FF2B5EF4-FFF2-40B4-BE49-F238E27FC236}">
                <a16:creationId xmlns:a16="http://schemas.microsoft.com/office/drawing/2014/main" id="{DD27BA3C-A026-4AF8-88F6-B80E63D283D0}"/>
              </a:ext>
            </a:extLst>
          </p:cNvPr>
          <p:cNvSpPr/>
          <p:nvPr/>
        </p:nvSpPr>
        <p:spPr>
          <a:xfrm>
            <a:off x="3641533" y="954747"/>
            <a:ext cx="1894142" cy="439849"/>
          </a:xfrm>
          <a:prstGeom prst="chevron">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400" b="1" dirty="0" err="1">
                <a:solidFill>
                  <a:srgbClr val="FDFDFD"/>
                </a:solidFill>
              </a:rPr>
              <a:t>Mixing</a:t>
            </a:r>
            <a:r>
              <a:rPr lang="pl-PL" sz="1400" b="1" dirty="0">
                <a:solidFill>
                  <a:srgbClr val="FDFDFD"/>
                </a:solidFill>
              </a:rPr>
              <a:t>/</a:t>
            </a:r>
            <a:r>
              <a:rPr lang="pl-PL" sz="1400" b="1" dirty="0" err="1">
                <a:solidFill>
                  <a:srgbClr val="FDFDFD"/>
                </a:solidFill>
              </a:rPr>
              <a:t>Gluing</a:t>
            </a:r>
            <a:endParaRPr lang="pl-PL" sz="1400" b="1" dirty="0">
              <a:solidFill>
                <a:srgbClr val="FDFDFD"/>
              </a:solidFill>
            </a:endParaRPr>
          </a:p>
          <a:p>
            <a:pPr algn="ctr">
              <a:lnSpc>
                <a:spcPct val="90000"/>
              </a:lnSpc>
            </a:pPr>
            <a:r>
              <a:rPr lang="pl-PL" sz="1400" b="1" dirty="0">
                <a:solidFill>
                  <a:srgbClr val="FDFDFD"/>
                </a:solidFill>
              </a:rPr>
              <a:t>(</a:t>
            </a:r>
            <a:r>
              <a:rPr lang="pl-PL" sz="1400" b="1" dirty="0" err="1">
                <a:solidFill>
                  <a:srgbClr val="FDFDFD"/>
                </a:solidFill>
              </a:rPr>
              <a:t>UoM</a:t>
            </a:r>
            <a:r>
              <a:rPr lang="pl-PL" sz="1400" b="1" dirty="0">
                <a:solidFill>
                  <a:srgbClr val="FDFDFD"/>
                </a:solidFill>
              </a:rPr>
              <a:t> </a:t>
            </a:r>
            <a:r>
              <a:rPr lang="pl-PL" sz="1400" b="1" dirty="0" err="1">
                <a:solidFill>
                  <a:srgbClr val="FDFDFD"/>
                </a:solidFill>
              </a:rPr>
              <a:t>level</a:t>
            </a:r>
            <a:r>
              <a:rPr lang="pl-PL" sz="1400" b="1" dirty="0">
                <a:solidFill>
                  <a:srgbClr val="FDFDFD"/>
                </a:solidFill>
              </a:rPr>
              <a:t>)</a:t>
            </a:r>
            <a:endParaRPr lang="es-ES" sz="1400" b="1" dirty="0">
              <a:solidFill>
                <a:srgbClr val="FDFDFD"/>
              </a:solidFill>
            </a:endParaRPr>
          </a:p>
        </p:txBody>
      </p:sp>
      <p:sp>
        <p:nvSpPr>
          <p:cNvPr id="63" name="Rectangle 14">
            <a:extLst>
              <a:ext uri="{FF2B5EF4-FFF2-40B4-BE49-F238E27FC236}">
                <a16:creationId xmlns:a16="http://schemas.microsoft.com/office/drawing/2014/main" id="{B32365B6-A304-4ABE-8A71-B24ED1BF3754}"/>
              </a:ext>
            </a:extLst>
          </p:cNvPr>
          <p:cNvSpPr/>
          <p:nvPr/>
        </p:nvSpPr>
        <p:spPr>
          <a:xfrm>
            <a:off x="2482832" y="2142384"/>
            <a:ext cx="1103273" cy="431442"/>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t>Severity Distr. – Body (RCSA)</a:t>
            </a:r>
          </a:p>
        </p:txBody>
      </p:sp>
      <p:cxnSp>
        <p:nvCxnSpPr>
          <p:cNvPr id="68" name="Łącznik prosty ze strzałką 67">
            <a:extLst>
              <a:ext uri="{FF2B5EF4-FFF2-40B4-BE49-F238E27FC236}">
                <a16:creationId xmlns:a16="http://schemas.microsoft.com/office/drawing/2014/main" id="{256FF485-AE77-44E8-AAA8-3FC264E4A5B1}"/>
              </a:ext>
            </a:extLst>
          </p:cNvPr>
          <p:cNvCxnSpPr>
            <a:cxnSpLocks/>
            <a:stCxn id="33" idx="3"/>
            <a:endCxn id="63" idx="1"/>
          </p:cNvCxnSpPr>
          <p:nvPr/>
        </p:nvCxnSpPr>
        <p:spPr>
          <a:xfrm>
            <a:off x="2078126" y="2358105"/>
            <a:ext cx="404706" cy="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74" name="Łącznik prosty ze strzałką 73">
            <a:extLst>
              <a:ext uri="{FF2B5EF4-FFF2-40B4-BE49-F238E27FC236}">
                <a16:creationId xmlns:a16="http://schemas.microsoft.com/office/drawing/2014/main" id="{B9B77116-843E-454C-8406-FB2E639F2934}"/>
              </a:ext>
            </a:extLst>
          </p:cNvPr>
          <p:cNvCxnSpPr>
            <a:cxnSpLocks/>
            <a:stCxn id="32" idx="3"/>
            <a:endCxn id="50" idx="1"/>
          </p:cNvCxnSpPr>
          <p:nvPr/>
        </p:nvCxnSpPr>
        <p:spPr>
          <a:xfrm>
            <a:off x="2081193" y="2945015"/>
            <a:ext cx="393860" cy="1263"/>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76" name="Rectangle 14">
            <a:extLst>
              <a:ext uri="{FF2B5EF4-FFF2-40B4-BE49-F238E27FC236}">
                <a16:creationId xmlns:a16="http://schemas.microsoft.com/office/drawing/2014/main" id="{3C18DC6A-9F40-464A-B267-771C9E6B2956}"/>
              </a:ext>
            </a:extLst>
          </p:cNvPr>
          <p:cNvSpPr/>
          <p:nvPr/>
        </p:nvSpPr>
        <p:spPr>
          <a:xfrm>
            <a:off x="5153693" y="2902578"/>
            <a:ext cx="871376" cy="1050543"/>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200" dirty="0"/>
              <a:t>Mixed </a:t>
            </a:r>
            <a:r>
              <a:rPr lang="en-US" sz="1200" dirty="0"/>
              <a:t>Severity Distr.</a:t>
            </a:r>
            <a:br>
              <a:rPr lang="pl-PL" sz="1200" dirty="0"/>
            </a:br>
            <a:r>
              <a:rPr lang="en-US" sz="1200" dirty="0"/>
              <a:t> – Body</a:t>
            </a:r>
            <a:r>
              <a:rPr lang="pl-PL" sz="1200" dirty="0"/>
              <a:t> and </a:t>
            </a:r>
            <a:r>
              <a:rPr lang="pl-PL" sz="1200" dirty="0" err="1"/>
              <a:t>Tail</a:t>
            </a:r>
            <a:endParaRPr lang="en-US" sz="1200" dirty="0"/>
          </a:p>
        </p:txBody>
      </p:sp>
      <p:sp>
        <p:nvSpPr>
          <p:cNvPr id="90" name="Rectangle 14">
            <a:extLst>
              <a:ext uri="{FF2B5EF4-FFF2-40B4-BE49-F238E27FC236}">
                <a16:creationId xmlns:a16="http://schemas.microsoft.com/office/drawing/2014/main" id="{E665C113-39E9-4F35-8C31-DBCF52D34A03}"/>
              </a:ext>
            </a:extLst>
          </p:cNvPr>
          <p:cNvSpPr/>
          <p:nvPr/>
        </p:nvSpPr>
        <p:spPr>
          <a:xfrm>
            <a:off x="6390657" y="2945016"/>
            <a:ext cx="789857" cy="970748"/>
          </a:xfrm>
          <a:prstGeom prst="rect">
            <a:avLst/>
          </a:prstGeom>
          <a:ln w="57150">
            <a:solidFill>
              <a:srgbClr val="FF6200"/>
            </a:soli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600" dirty="0" err="1"/>
              <a:t>Loss</a:t>
            </a:r>
            <a:r>
              <a:rPr lang="pl-PL" sz="1600" dirty="0"/>
              <a:t> </a:t>
            </a:r>
            <a:r>
              <a:rPr lang="pl-PL" sz="1600" dirty="0" err="1"/>
              <a:t>Distr</a:t>
            </a:r>
            <a:r>
              <a:rPr lang="pl-PL" sz="1600" dirty="0"/>
              <a:t>.</a:t>
            </a:r>
          </a:p>
          <a:p>
            <a:pPr algn="ctr">
              <a:lnSpc>
                <a:spcPct val="90000"/>
              </a:lnSpc>
            </a:pPr>
            <a:r>
              <a:rPr lang="nl-NL" sz="1600" dirty="0"/>
              <a:t>Overall</a:t>
            </a:r>
            <a:endParaRPr lang="en-US" sz="1600" dirty="0"/>
          </a:p>
        </p:txBody>
      </p:sp>
      <p:cxnSp>
        <p:nvCxnSpPr>
          <p:cNvPr id="98" name="Łącznik: łamany 97">
            <a:extLst>
              <a:ext uri="{FF2B5EF4-FFF2-40B4-BE49-F238E27FC236}">
                <a16:creationId xmlns:a16="http://schemas.microsoft.com/office/drawing/2014/main" id="{C9CC1900-E1E0-4CFC-A997-C430ACB447C8}"/>
              </a:ext>
            </a:extLst>
          </p:cNvPr>
          <p:cNvCxnSpPr>
            <a:cxnSpLocks/>
            <a:stCxn id="61" idx="3"/>
            <a:endCxn id="90" idx="0"/>
          </p:cNvCxnSpPr>
          <p:nvPr/>
        </p:nvCxnSpPr>
        <p:spPr>
          <a:xfrm>
            <a:off x="3582546" y="1828247"/>
            <a:ext cx="3203040" cy="11167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2" name="Rectangle 53">
            <a:extLst>
              <a:ext uri="{FF2B5EF4-FFF2-40B4-BE49-F238E27FC236}">
                <a16:creationId xmlns:a16="http://schemas.microsoft.com/office/drawing/2014/main" id="{A95A47E1-B44A-4743-A5AD-A27500F08FD2}"/>
              </a:ext>
            </a:extLst>
          </p:cNvPr>
          <p:cNvSpPr txBox="1">
            <a:spLocks/>
          </p:cNvSpPr>
          <p:nvPr/>
        </p:nvSpPr>
        <p:spPr bwMode="gray">
          <a:xfrm>
            <a:off x="4021618" y="2272393"/>
            <a:ext cx="891917" cy="660265"/>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200" dirty="0" err="1"/>
              <a:t>Weights</a:t>
            </a:r>
            <a:endParaRPr lang="pl-PL" sz="1200" dirty="0"/>
          </a:p>
          <a:p>
            <a:pPr algn="ctr">
              <a:lnSpc>
                <a:spcPct val="90000"/>
              </a:lnSpc>
            </a:pPr>
            <a:r>
              <a:rPr lang="pl-PL" sz="1200" dirty="0"/>
              <a:t>Body</a:t>
            </a:r>
          </a:p>
          <a:p>
            <a:pPr algn="ctr">
              <a:lnSpc>
                <a:spcPct val="90000"/>
              </a:lnSpc>
            </a:pPr>
            <a:r>
              <a:rPr lang="pl-PL" sz="1200" dirty="0" err="1"/>
              <a:t>Weight</a:t>
            </a:r>
            <a:r>
              <a:rPr lang="pl-PL" sz="1200" dirty="0"/>
              <a:t>=0.5</a:t>
            </a:r>
            <a:endParaRPr lang="en-US" sz="1200" dirty="0"/>
          </a:p>
        </p:txBody>
      </p:sp>
      <p:sp>
        <p:nvSpPr>
          <p:cNvPr id="133" name="Rectangle 14">
            <a:extLst>
              <a:ext uri="{FF2B5EF4-FFF2-40B4-BE49-F238E27FC236}">
                <a16:creationId xmlns:a16="http://schemas.microsoft.com/office/drawing/2014/main" id="{5D385EB0-9CBE-43E0-A095-365FFA06DE11}"/>
              </a:ext>
            </a:extLst>
          </p:cNvPr>
          <p:cNvSpPr/>
          <p:nvPr/>
        </p:nvSpPr>
        <p:spPr>
          <a:xfrm>
            <a:off x="3571324" y="5617032"/>
            <a:ext cx="1040974" cy="544676"/>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t>Severity Distr. – </a:t>
            </a:r>
            <a:r>
              <a:rPr lang="pl-PL" sz="1200" dirty="0"/>
              <a:t>Tail</a:t>
            </a:r>
            <a:r>
              <a:rPr lang="nl-NL" sz="1200" dirty="0"/>
              <a:t> (SA)</a:t>
            </a:r>
            <a:endParaRPr lang="en-US" sz="1200" dirty="0"/>
          </a:p>
        </p:txBody>
      </p:sp>
      <p:sp>
        <p:nvSpPr>
          <p:cNvPr id="163" name="Rectangle 53">
            <a:extLst>
              <a:ext uri="{FF2B5EF4-FFF2-40B4-BE49-F238E27FC236}">
                <a16:creationId xmlns:a16="http://schemas.microsoft.com/office/drawing/2014/main" id="{BA537622-0ABF-41EC-A371-7D9B053590F8}"/>
              </a:ext>
            </a:extLst>
          </p:cNvPr>
          <p:cNvSpPr txBox="1">
            <a:spLocks/>
          </p:cNvSpPr>
          <p:nvPr/>
        </p:nvSpPr>
        <p:spPr bwMode="gray">
          <a:xfrm>
            <a:off x="7281574" y="2404249"/>
            <a:ext cx="921168" cy="641477"/>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en-US" sz="1200" dirty="0"/>
              <a:t> </a:t>
            </a:r>
            <a:r>
              <a:rPr lang="pl-PL" sz="1200" dirty="0"/>
              <a:t>V</a:t>
            </a:r>
            <a:r>
              <a:rPr lang="en-US" sz="1200" dirty="0" err="1"/>
              <a:t>alue</a:t>
            </a:r>
            <a:r>
              <a:rPr lang="en-US" sz="1200" dirty="0"/>
              <a:t> of tail dependence</a:t>
            </a:r>
            <a:r>
              <a:rPr lang="pl-PL" sz="1200" dirty="0"/>
              <a:t> (Teta) </a:t>
            </a:r>
          </a:p>
        </p:txBody>
      </p:sp>
      <p:sp>
        <p:nvSpPr>
          <p:cNvPr id="164" name="Rectangle 53">
            <a:extLst>
              <a:ext uri="{FF2B5EF4-FFF2-40B4-BE49-F238E27FC236}">
                <a16:creationId xmlns:a16="http://schemas.microsoft.com/office/drawing/2014/main" id="{AA73C5E4-57AD-4F5A-82F6-5D6C6D79A531}"/>
              </a:ext>
            </a:extLst>
          </p:cNvPr>
          <p:cNvSpPr txBox="1">
            <a:spLocks/>
          </p:cNvSpPr>
          <p:nvPr/>
        </p:nvSpPr>
        <p:spPr bwMode="gray">
          <a:xfrm>
            <a:off x="8181099" y="3102601"/>
            <a:ext cx="921168" cy="652798"/>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en-US" sz="1200" dirty="0"/>
              <a:t> </a:t>
            </a:r>
            <a:r>
              <a:rPr lang="pl-PL" sz="1200" dirty="0"/>
              <a:t>Clayton copula</a:t>
            </a:r>
            <a:endParaRPr lang="en-US" sz="1200" dirty="0"/>
          </a:p>
        </p:txBody>
      </p:sp>
      <p:sp>
        <p:nvSpPr>
          <p:cNvPr id="166" name="Rectangle 53">
            <a:extLst>
              <a:ext uri="{FF2B5EF4-FFF2-40B4-BE49-F238E27FC236}">
                <a16:creationId xmlns:a16="http://schemas.microsoft.com/office/drawing/2014/main" id="{C4F66552-8671-4A51-AA9D-117B056066AC}"/>
              </a:ext>
            </a:extLst>
          </p:cNvPr>
          <p:cNvSpPr txBox="1">
            <a:spLocks/>
          </p:cNvSpPr>
          <p:nvPr/>
        </p:nvSpPr>
        <p:spPr bwMode="gray">
          <a:xfrm>
            <a:off x="7281575" y="1751451"/>
            <a:ext cx="921168" cy="454819"/>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en-US" sz="1200" dirty="0"/>
              <a:t> </a:t>
            </a:r>
            <a:r>
              <a:rPr lang="pl-PL" sz="1200" dirty="0" err="1"/>
              <a:t>Volatility</a:t>
            </a:r>
            <a:r>
              <a:rPr lang="pl-PL" sz="1200" dirty="0"/>
              <a:t> Tau</a:t>
            </a:r>
          </a:p>
        </p:txBody>
      </p:sp>
      <p:cxnSp>
        <p:nvCxnSpPr>
          <p:cNvPr id="169" name="Łącznik: łamany 168">
            <a:extLst>
              <a:ext uri="{FF2B5EF4-FFF2-40B4-BE49-F238E27FC236}">
                <a16:creationId xmlns:a16="http://schemas.microsoft.com/office/drawing/2014/main" id="{E4961DD8-48B1-4B2C-A034-97EAC0E945BB}"/>
              </a:ext>
            </a:extLst>
          </p:cNvPr>
          <p:cNvCxnSpPr>
            <a:cxnSpLocks/>
            <a:stCxn id="35" idx="1"/>
            <a:endCxn id="166" idx="0"/>
          </p:cNvCxnSpPr>
          <p:nvPr/>
        </p:nvCxnSpPr>
        <p:spPr>
          <a:xfrm rot="10800000" flipH="1">
            <a:off x="745781" y="1751452"/>
            <a:ext cx="6996378" cy="4328973"/>
          </a:xfrm>
          <a:prstGeom prst="bentConnector4">
            <a:avLst>
              <a:gd name="adj1" fmla="val -3267"/>
              <a:gd name="adj2" fmla="val 10528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2" name="Rectangle 14">
            <a:extLst>
              <a:ext uri="{FF2B5EF4-FFF2-40B4-BE49-F238E27FC236}">
                <a16:creationId xmlns:a16="http://schemas.microsoft.com/office/drawing/2014/main" id="{7E137BFE-D2C8-46B9-97D6-77ED05DA288D}"/>
              </a:ext>
            </a:extLst>
          </p:cNvPr>
          <p:cNvSpPr/>
          <p:nvPr/>
        </p:nvSpPr>
        <p:spPr>
          <a:xfrm>
            <a:off x="8439563" y="4118784"/>
            <a:ext cx="1140570" cy="607118"/>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200" dirty="0" err="1"/>
              <a:t>Aggregated</a:t>
            </a:r>
            <a:r>
              <a:rPr lang="pl-PL" sz="1200" dirty="0"/>
              <a:t> </a:t>
            </a:r>
            <a:r>
              <a:rPr lang="pl-PL" sz="1200" dirty="0" err="1"/>
              <a:t>Loss</a:t>
            </a:r>
            <a:r>
              <a:rPr lang="pl-PL" sz="1200" dirty="0"/>
              <a:t> </a:t>
            </a:r>
            <a:r>
              <a:rPr lang="pl-PL" sz="1200" dirty="0" err="1"/>
              <a:t>Distr</a:t>
            </a:r>
            <a:r>
              <a:rPr lang="pl-PL" sz="1200" dirty="0"/>
              <a:t>.</a:t>
            </a:r>
          </a:p>
          <a:p>
            <a:pPr algn="ctr">
              <a:lnSpc>
                <a:spcPct val="90000"/>
              </a:lnSpc>
            </a:pPr>
            <a:r>
              <a:rPr lang="nl-NL" sz="1200" dirty="0"/>
              <a:t>Overall</a:t>
            </a:r>
            <a:endParaRPr lang="en-US" sz="1200" dirty="0"/>
          </a:p>
        </p:txBody>
      </p:sp>
      <p:cxnSp>
        <p:nvCxnSpPr>
          <p:cNvPr id="198" name="Łącznik: łamany 197">
            <a:extLst>
              <a:ext uri="{FF2B5EF4-FFF2-40B4-BE49-F238E27FC236}">
                <a16:creationId xmlns:a16="http://schemas.microsoft.com/office/drawing/2014/main" id="{26491E17-CB8E-470D-B897-13FE2B83DE87}"/>
              </a:ext>
            </a:extLst>
          </p:cNvPr>
          <p:cNvCxnSpPr>
            <a:cxnSpLocks/>
            <a:stCxn id="163" idx="3"/>
            <a:endCxn id="164" idx="0"/>
          </p:cNvCxnSpPr>
          <p:nvPr/>
        </p:nvCxnSpPr>
        <p:spPr>
          <a:xfrm>
            <a:off x="8202742" y="2724988"/>
            <a:ext cx="438941" cy="37761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1" name="Łącznik: łamany 200">
            <a:extLst>
              <a:ext uri="{FF2B5EF4-FFF2-40B4-BE49-F238E27FC236}">
                <a16:creationId xmlns:a16="http://schemas.microsoft.com/office/drawing/2014/main" id="{7EEA7050-99C4-440E-8C54-F9EE730EC310}"/>
              </a:ext>
            </a:extLst>
          </p:cNvPr>
          <p:cNvCxnSpPr>
            <a:cxnSpLocks/>
            <a:stCxn id="166" idx="2"/>
            <a:endCxn id="163" idx="0"/>
          </p:cNvCxnSpPr>
          <p:nvPr/>
        </p:nvCxnSpPr>
        <p:spPr>
          <a:xfrm rot="5400000">
            <a:off x="7643170" y="2305259"/>
            <a:ext cx="197979"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4" name="Łącznik: łamany 203">
            <a:extLst>
              <a:ext uri="{FF2B5EF4-FFF2-40B4-BE49-F238E27FC236}">
                <a16:creationId xmlns:a16="http://schemas.microsoft.com/office/drawing/2014/main" id="{9676C883-2930-4FF0-A9D4-48A1B7A412A1}"/>
              </a:ext>
            </a:extLst>
          </p:cNvPr>
          <p:cNvCxnSpPr>
            <a:cxnSpLocks/>
            <a:stCxn id="164" idx="2"/>
            <a:endCxn id="192" idx="0"/>
          </p:cNvCxnSpPr>
          <p:nvPr/>
        </p:nvCxnSpPr>
        <p:spPr>
          <a:xfrm rot="16200000" flipH="1">
            <a:off x="8644073" y="3753008"/>
            <a:ext cx="363385" cy="36816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8" name="Rectangle 53">
            <a:extLst>
              <a:ext uri="{FF2B5EF4-FFF2-40B4-BE49-F238E27FC236}">
                <a16:creationId xmlns:a16="http://schemas.microsoft.com/office/drawing/2014/main" id="{DCC01BD5-2759-49E8-A28E-6ABF1C6AA727}"/>
              </a:ext>
            </a:extLst>
          </p:cNvPr>
          <p:cNvSpPr txBox="1">
            <a:spLocks/>
          </p:cNvSpPr>
          <p:nvPr/>
        </p:nvSpPr>
        <p:spPr bwMode="gray">
          <a:xfrm>
            <a:off x="8605191" y="4989417"/>
            <a:ext cx="1140570" cy="532534"/>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400" dirty="0" err="1"/>
              <a:t>Aggregated</a:t>
            </a:r>
            <a:r>
              <a:rPr lang="pl-PL" sz="1400" dirty="0"/>
              <a:t> </a:t>
            </a:r>
            <a:r>
              <a:rPr lang="pl-PL" sz="1400" dirty="0" err="1"/>
              <a:t>Diversified</a:t>
            </a:r>
            <a:r>
              <a:rPr lang="pl-PL" sz="1400" dirty="0"/>
              <a:t> Capital</a:t>
            </a:r>
            <a:endParaRPr lang="en-US" sz="1400" dirty="0"/>
          </a:p>
        </p:txBody>
      </p:sp>
      <p:cxnSp>
        <p:nvCxnSpPr>
          <p:cNvPr id="210" name="Łącznik: łamany 209">
            <a:extLst>
              <a:ext uri="{FF2B5EF4-FFF2-40B4-BE49-F238E27FC236}">
                <a16:creationId xmlns:a16="http://schemas.microsoft.com/office/drawing/2014/main" id="{950BA51C-3D39-4FA6-AF65-5A48D23AB38C}"/>
              </a:ext>
            </a:extLst>
          </p:cNvPr>
          <p:cNvCxnSpPr>
            <a:cxnSpLocks/>
            <a:stCxn id="192" idx="2"/>
            <a:endCxn id="208" idx="0"/>
          </p:cNvCxnSpPr>
          <p:nvPr/>
        </p:nvCxnSpPr>
        <p:spPr>
          <a:xfrm rot="16200000" flipH="1">
            <a:off x="8960905" y="4774845"/>
            <a:ext cx="263515" cy="16562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1" name="Rectangle 53">
            <a:extLst>
              <a:ext uri="{FF2B5EF4-FFF2-40B4-BE49-F238E27FC236}">
                <a16:creationId xmlns:a16="http://schemas.microsoft.com/office/drawing/2014/main" id="{A6AE15E8-B2EA-4C53-9594-0997D7B9C3F7}"/>
              </a:ext>
            </a:extLst>
          </p:cNvPr>
          <p:cNvSpPr txBox="1">
            <a:spLocks/>
          </p:cNvSpPr>
          <p:nvPr/>
        </p:nvSpPr>
        <p:spPr bwMode="gray">
          <a:xfrm>
            <a:off x="8998466" y="5803749"/>
            <a:ext cx="1162889" cy="532534"/>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400" dirty="0" err="1"/>
              <a:t>Exp</a:t>
            </a:r>
            <a:r>
              <a:rPr lang="pl-PL" sz="1400" dirty="0"/>
              <a:t>. </a:t>
            </a:r>
            <a:r>
              <a:rPr lang="pl-PL" sz="1400" dirty="0" err="1"/>
              <a:t>loss</a:t>
            </a:r>
            <a:endParaRPr lang="pl-PL" sz="1400" dirty="0"/>
          </a:p>
          <a:p>
            <a:pPr algn="ctr">
              <a:lnSpc>
                <a:spcPct val="90000"/>
              </a:lnSpc>
            </a:pPr>
            <a:r>
              <a:rPr lang="nl-NL" sz="1400" dirty="0"/>
              <a:t>Reg. </a:t>
            </a:r>
            <a:r>
              <a:rPr lang="nl-NL" sz="1400" dirty="0" err="1"/>
              <a:t>Capital</a:t>
            </a:r>
            <a:endParaRPr lang="en-US" sz="1400" dirty="0"/>
          </a:p>
        </p:txBody>
      </p:sp>
      <p:cxnSp>
        <p:nvCxnSpPr>
          <p:cNvPr id="222" name="Łącznik: łamany 221">
            <a:extLst>
              <a:ext uri="{FF2B5EF4-FFF2-40B4-BE49-F238E27FC236}">
                <a16:creationId xmlns:a16="http://schemas.microsoft.com/office/drawing/2014/main" id="{02E1A362-E829-4CA4-961A-DB877CE1EFF0}"/>
              </a:ext>
            </a:extLst>
          </p:cNvPr>
          <p:cNvCxnSpPr>
            <a:cxnSpLocks/>
            <a:stCxn id="208" idx="2"/>
            <a:endCxn id="221" idx="0"/>
          </p:cNvCxnSpPr>
          <p:nvPr/>
        </p:nvCxnSpPr>
        <p:spPr>
          <a:xfrm rot="16200000" flipH="1">
            <a:off x="9236794" y="5460632"/>
            <a:ext cx="281798" cy="40443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0" name="Łącznik: łamany 249">
            <a:extLst>
              <a:ext uri="{FF2B5EF4-FFF2-40B4-BE49-F238E27FC236}">
                <a16:creationId xmlns:a16="http://schemas.microsoft.com/office/drawing/2014/main" id="{A13E3357-B497-4E53-833F-8E23A9EBFFFD}"/>
              </a:ext>
            </a:extLst>
          </p:cNvPr>
          <p:cNvCxnSpPr>
            <a:cxnSpLocks/>
            <a:stCxn id="90" idx="3"/>
            <a:endCxn id="164" idx="1"/>
          </p:cNvCxnSpPr>
          <p:nvPr/>
        </p:nvCxnSpPr>
        <p:spPr>
          <a:xfrm flipV="1">
            <a:off x="7180514" y="3429000"/>
            <a:ext cx="1000585" cy="139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4" name="Rectangle 53">
            <a:extLst>
              <a:ext uri="{FF2B5EF4-FFF2-40B4-BE49-F238E27FC236}">
                <a16:creationId xmlns:a16="http://schemas.microsoft.com/office/drawing/2014/main" id="{B820DA34-06F0-4FD0-97FF-C1B0168C9FB5}"/>
              </a:ext>
            </a:extLst>
          </p:cNvPr>
          <p:cNvSpPr txBox="1">
            <a:spLocks/>
          </p:cNvSpPr>
          <p:nvPr/>
        </p:nvSpPr>
        <p:spPr bwMode="gray">
          <a:xfrm>
            <a:off x="10628449" y="1583220"/>
            <a:ext cx="1162889" cy="532534"/>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400" dirty="0" err="1"/>
              <a:t>Exp</a:t>
            </a:r>
            <a:r>
              <a:rPr lang="pl-PL" sz="1400" dirty="0"/>
              <a:t>. </a:t>
            </a:r>
            <a:r>
              <a:rPr lang="pl-PL" sz="1400" dirty="0" err="1"/>
              <a:t>Shortfall</a:t>
            </a:r>
            <a:endParaRPr lang="en-US" sz="1400" dirty="0"/>
          </a:p>
        </p:txBody>
      </p:sp>
      <p:sp>
        <p:nvSpPr>
          <p:cNvPr id="295" name="Rectangle 53">
            <a:extLst>
              <a:ext uri="{FF2B5EF4-FFF2-40B4-BE49-F238E27FC236}">
                <a16:creationId xmlns:a16="http://schemas.microsoft.com/office/drawing/2014/main" id="{E3BA00C8-F7BC-4CC7-B8C3-352BD2FE6E9F}"/>
              </a:ext>
            </a:extLst>
          </p:cNvPr>
          <p:cNvSpPr txBox="1">
            <a:spLocks/>
          </p:cNvSpPr>
          <p:nvPr/>
        </p:nvSpPr>
        <p:spPr bwMode="gray">
          <a:xfrm>
            <a:off x="10628449" y="3451864"/>
            <a:ext cx="1162889" cy="532534"/>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400" dirty="0"/>
              <a:t>Euler </a:t>
            </a:r>
            <a:r>
              <a:rPr lang="nl-NL" sz="1400" dirty="0" err="1"/>
              <a:t>method</a:t>
            </a:r>
            <a:endParaRPr lang="en-US" sz="1400" dirty="0"/>
          </a:p>
        </p:txBody>
      </p:sp>
      <p:sp>
        <p:nvSpPr>
          <p:cNvPr id="296" name="Rectangle 53">
            <a:extLst>
              <a:ext uri="{FF2B5EF4-FFF2-40B4-BE49-F238E27FC236}">
                <a16:creationId xmlns:a16="http://schemas.microsoft.com/office/drawing/2014/main" id="{03EDE78C-CC8C-4FF7-A0FE-74294587ABC8}"/>
              </a:ext>
            </a:extLst>
          </p:cNvPr>
          <p:cNvSpPr txBox="1">
            <a:spLocks/>
          </p:cNvSpPr>
          <p:nvPr/>
        </p:nvSpPr>
        <p:spPr bwMode="gray">
          <a:xfrm>
            <a:off x="10628449" y="4997455"/>
            <a:ext cx="1162889" cy="981421"/>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400" dirty="0"/>
              <a:t>Capital </a:t>
            </a:r>
            <a:r>
              <a:rPr lang="pl-PL" sz="1400" dirty="0" err="1"/>
              <a:t>at</a:t>
            </a:r>
            <a:r>
              <a:rPr lang="pl-PL" sz="1400" dirty="0"/>
              <a:t> </a:t>
            </a:r>
            <a:r>
              <a:rPr lang="pl-PL" sz="1400" dirty="0" err="1"/>
              <a:t>all</a:t>
            </a:r>
            <a:r>
              <a:rPr lang="pl-PL" sz="1400" dirty="0"/>
              <a:t> </a:t>
            </a:r>
            <a:r>
              <a:rPr lang="pl-PL" sz="1400" dirty="0" err="1"/>
              <a:t>required</a:t>
            </a:r>
            <a:r>
              <a:rPr lang="pl-PL" sz="1400" dirty="0"/>
              <a:t> Bank </a:t>
            </a:r>
            <a:r>
              <a:rPr lang="pl-PL" sz="1400" dirty="0" err="1"/>
              <a:t>levels</a:t>
            </a:r>
            <a:endParaRPr lang="en-US" sz="1400" dirty="0"/>
          </a:p>
        </p:txBody>
      </p:sp>
      <p:cxnSp>
        <p:nvCxnSpPr>
          <p:cNvPr id="297" name="Łącznik prosty ze strzałką 296">
            <a:extLst>
              <a:ext uri="{FF2B5EF4-FFF2-40B4-BE49-F238E27FC236}">
                <a16:creationId xmlns:a16="http://schemas.microsoft.com/office/drawing/2014/main" id="{BF3761FE-A087-4CAF-B89B-624BFEC13BE4}"/>
              </a:ext>
            </a:extLst>
          </p:cNvPr>
          <p:cNvCxnSpPr>
            <a:cxnSpLocks/>
            <a:stCxn id="294" idx="2"/>
            <a:endCxn id="295" idx="0"/>
          </p:cNvCxnSpPr>
          <p:nvPr/>
        </p:nvCxnSpPr>
        <p:spPr>
          <a:xfrm>
            <a:off x="11209894" y="2115754"/>
            <a:ext cx="0" cy="133611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300" name="Łącznik prosty ze strzałką 299">
            <a:extLst>
              <a:ext uri="{FF2B5EF4-FFF2-40B4-BE49-F238E27FC236}">
                <a16:creationId xmlns:a16="http://schemas.microsoft.com/office/drawing/2014/main" id="{B94E986D-0582-4EAC-9AAE-95AA770C84E8}"/>
              </a:ext>
            </a:extLst>
          </p:cNvPr>
          <p:cNvCxnSpPr>
            <a:cxnSpLocks/>
            <a:stCxn id="295" idx="2"/>
            <a:endCxn id="296" idx="0"/>
          </p:cNvCxnSpPr>
          <p:nvPr/>
        </p:nvCxnSpPr>
        <p:spPr>
          <a:xfrm>
            <a:off x="11209894" y="3984398"/>
            <a:ext cx="0" cy="1013057"/>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308" name="Łącznik: łamany 307">
            <a:extLst>
              <a:ext uri="{FF2B5EF4-FFF2-40B4-BE49-F238E27FC236}">
                <a16:creationId xmlns:a16="http://schemas.microsoft.com/office/drawing/2014/main" id="{D248632D-6D6F-4A5D-8D3B-C8D7BFBB19F2}"/>
              </a:ext>
            </a:extLst>
          </p:cNvPr>
          <p:cNvCxnSpPr>
            <a:cxnSpLocks/>
            <a:stCxn id="221" idx="3"/>
            <a:endCxn id="294" idx="1"/>
          </p:cNvCxnSpPr>
          <p:nvPr/>
        </p:nvCxnSpPr>
        <p:spPr>
          <a:xfrm flipV="1">
            <a:off x="10161355" y="1849487"/>
            <a:ext cx="467094" cy="422052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2" name="Łącznik: łamany 311">
            <a:extLst>
              <a:ext uri="{FF2B5EF4-FFF2-40B4-BE49-F238E27FC236}">
                <a16:creationId xmlns:a16="http://schemas.microsoft.com/office/drawing/2014/main" id="{4B58D2DC-855A-49E6-9B29-015295325F3E}"/>
              </a:ext>
            </a:extLst>
          </p:cNvPr>
          <p:cNvCxnSpPr>
            <a:cxnSpLocks/>
            <a:stCxn id="34" idx="3"/>
            <a:endCxn id="37" idx="1"/>
          </p:cNvCxnSpPr>
          <p:nvPr/>
        </p:nvCxnSpPr>
        <p:spPr>
          <a:xfrm>
            <a:off x="2078126" y="5396582"/>
            <a:ext cx="383613" cy="29380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6" name="Łącznik: łamany 315">
            <a:extLst>
              <a:ext uri="{FF2B5EF4-FFF2-40B4-BE49-F238E27FC236}">
                <a16:creationId xmlns:a16="http://schemas.microsoft.com/office/drawing/2014/main" id="{8CEF79E8-6465-4359-A1B0-EE85175B0A81}"/>
              </a:ext>
            </a:extLst>
          </p:cNvPr>
          <p:cNvCxnSpPr>
            <a:cxnSpLocks/>
            <a:stCxn id="35" idx="3"/>
            <a:endCxn id="37" idx="1"/>
          </p:cNvCxnSpPr>
          <p:nvPr/>
        </p:nvCxnSpPr>
        <p:spPr>
          <a:xfrm flipV="1">
            <a:off x="2072351" y="5690385"/>
            <a:ext cx="389388" cy="39003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9" name="Rectangle 53">
            <a:extLst>
              <a:ext uri="{FF2B5EF4-FFF2-40B4-BE49-F238E27FC236}">
                <a16:creationId xmlns:a16="http://schemas.microsoft.com/office/drawing/2014/main" id="{E8303F95-0EF7-4F96-BF21-2E16C5DA6674}"/>
              </a:ext>
            </a:extLst>
          </p:cNvPr>
          <p:cNvSpPr txBox="1">
            <a:spLocks/>
          </p:cNvSpPr>
          <p:nvPr/>
        </p:nvSpPr>
        <p:spPr bwMode="gray">
          <a:xfrm>
            <a:off x="5715496" y="4229624"/>
            <a:ext cx="820438" cy="658105"/>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200" dirty="0" err="1"/>
              <a:t>Credibility</a:t>
            </a:r>
            <a:r>
              <a:rPr lang="pl-PL" sz="1200" dirty="0"/>
              <a:t> </a:t>
            </a:r>
            <a:r>
              <a:rPr lang="pl-PL" sz="1200" dirty="0" err="1"/>
              <a:t>weights</a:t>
            </a:r>
            <a:endParaRPr lang="pl-PL" sz="1200" dirty="0"/>
          </a:p>
        </p:txBody>
      </p:sp>
      <p:cxnSp>
        <p:nvCxnSpPr>
          <p:cNvPr id="369" name="Łącznik: łamany 368">
            <a:extLst>
              <a:ext uri="{FF2B5EF4-FFF2-40B4-BE49-F238E27FC236}">
                <a16:creationId xmlns:a16="http://schemas.microsoft.com/office/drawing/2014/main" id="{5204EC93-9725-4A2F-A642-97644DF4DB1C}"/>
              </a:ext>
            </a:extLst>
          </p:cNvPr>
          <p:cNvCxnSpPr>
            <a:cxnSpLocks/>
            <a:stCxn id="50" idx="3"/>
            <a:endCxn id="132" idx="1"/>
          </p:cNvCxnSpPr>
          <p:nvPr/>
        </p:nvCxnSpPr>
        <p:spPr>
          <a:xfrm flipV="1">
            <a:off x="3578326" y="2602526"/>
            <a:ext cx="443292" cy="34375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2" name="Łącznik: łamany 371">
            <a:extLst>
              <a:ext uri="{FF2B5EF4-FFF2-40B4-BE49-F238E27FC236}">
                <a16:creationId xmlns:a16="http://schemas.microsoft.com/office/drawing/2014/main" id="{0B25AA23-8F8B-4D1D-BB51-7FBEE3000E3E}"/>
              </a:ext>
            </a:extLst>
          </p:cNvPr>
          <p:cNvCxnSpPr>
            <a:cxnSpLocks/>
            <a:stCxn id="63" idx="3"/>
            <a:endCxn id="132" idx="1"/>
          </p:cNvCxnSpPr>
          <p:nvPr/>
        </p:nvCxnSpPr>
        <p:spPr>
          <a:xfrm>
            <a:off x="3586105" y="2358105"/>
            <a:ext cx="435513" cy="24442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5" name="Łącznik: łamany 374">
            <a:extLst>
              <a:ext uri="{FF2B5EF4-FFF2-40B4-BE49-F238E27FC236}">
                <a16:creationId xmlns:a16="http://schemas.microsoft.com/office/drawing/2014/main" id="{908CDF11-7041-46ED-BA22-77E9DCF32178}"/>
              </a:ext>
            </a:extLst>
          </p:cNvPr>
          <p:cNvCxnSpPr>
            <a:cxnSpLocks/>
            <a:stCxn id="319" idx="0"/>
            <a:endCxn id="76" idx="2"/>
          </p:cNvCxnSpPr>
          <p:nvPr/>
        </p:nvCxnSpPr>
        <p:spPr>
          <a:xfrm rot="16200000" flipV="1">
            <a:off x="5719297" y="3823206"/>
            <a:ext cx="276503" cy="53633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6" name="Rectangle 53">
            <a:extLst>
              <a:ext uri="{FF2B5EF4-FFF2-40B4-BE49-F238E27FC236}">
                <a16:creationId xmlns:a16="http://schemas.microsoft.com/office/drawing/2014/main" id="{5F4E30CD-62F9-43BE-A81E-6033E9D2E8D7}"/>
              </a:ext>
            </a:extLst>
          </p:cNvPr>
          <p:cNvSpPr txBox="1">
            <a:spLocks/>
          </p:cNvSpPr>
          <p:nvPr/>
        </p:nvSpPr>
        <p:spPr bwMode="gray">
          <a:xfrm>
            <a:off x="771357" y="4094814"/>
            <a:ext cx="1332345" cy="480430"/>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200" dirty="0" err="1"/>
              <a:t>Threshold</a:t>
            </a:r>
            <a:r>
              <a:rPr lang="pl-PL" sz="1200" dirty="0"/>
              <a:t> </a:t>
            </a:r>
            <a:r>
              <a:rPr lang="pl-PL" sz="1200" dirty="0" err="1"/>
              <a:t>detection</a:t>
            </a:r>
            <a:endParaRPr lang="en-US" sz="1200" dirty="0"/>
          </a:p>
        </p:txBody>
      </p:sp>
      <p:cxnSp>
        <p:nvCxnSpPr>
          <p:cNvPr id="437" name="Łącznik prosty ze strzałką 436">
            <a:extLst>
              <a:ext uri="{FF2B5EF4-FFF2-40B4-BE49-F238E27FC236}">
                <a16:creationId xmlns:a16="http://schemas.microsoft.com/office/drawing/2014/main" id="{37AF8371-DD5E-4769-AC7B-20C06BFF78A4}"/>
              </a:ext>
            </a:extLst>
          </p:cNvPr>
          <p:cNvCxnSpPr>
            <a:cxnSpLocks/>
            <a:stCxn id="31" idx="2"/>
            <a:endCxn id="436" idx="0"/>
          </p:cNvCxnSpPr>
          <p:nvPr/>
        </p:nvCxnSpPr>
        <p:spPr>
          <a:xfrm>
            <a:off x="1436751" y="3961680"/>
            <a:ext cx="779" cy="133134"/>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441" name="Łącznik: łamany 440">
            <a:extLst>
              <a:ext uri="{FF2B5EF4-FFF2-40B4-BE49-F238E27FC236}">
                <a16:creationId xmlns:a16="http://schemas.microsoft.com/office/drawing/2014/main" id="{5D643A7F-C67B-4ACE-AEF2-CDE1781256C3}"/>
              </a:ext>
            </a:extLst>
          </p:cNvPr>
          <p:cNvCxnSpPr>
            <a:cxnSpLocks/>
            <a:stCxn id="436" idx="3"/>
            <a:endCxn id="49" idx="2"/>
          </p:cNvCxnSpPr>
          <p:nvPr/>
        </p:nvCxnSpPr>
        <p:spPr>
          <a:xfrm flipV="1">
            <a:off x="2103702" y="4200119"/>
            <a:ext cx="920923" cy="1349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7" name="Łącznik: łamany 446">
            <a:extLst>
              <a:ext uri="{FF2B5EF4-FFF2-40B4-BE49-F238E27FC236}">
                <a16:creationId xmlns:a16="http://schemas.microsoft.com/office/drawing/2014/main" id="{D0DE7B64-7711-4096-9F7D-795504B15FBE}"/>
              </a:ext>
            </a:extLst>
          </p:cNvPr>
          <p:cNvCxnSpPr>
            <a:cxnSpLocks/>
            <a:endCxn id="133" idx="0"/>
          </p:cNvCxnSpPr>
          <p:nvPr/>
        </p:nvCxnSpPr>
        <p:spPr>
          <a:xfrm>
            <a:off x="2124275" y="4466386"/>
            <a:ext cx="1967536" cy="11506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3" name="Łącznik: łamany 452">
            <a:extLst>
              <a:ext uri="{FF2B5EF4-FFF2-40B4-BE49-F238E27FC236}">
                <a16:creationId xmlns:a16="http://schemas.microsoft.com/office/drawing/2014/main" id="{82E24316-768D-4891-949C-34D0E0BE67BE}"/>
              </a:ext>
            </a:extLst>
          </p:cNvPr>
          <p:cNvCxnSpPr>
            <a:cxnSpLocks/>
            <a:stCxn id="32" idx="1"/>
            <a:endCxn id="61" idx="1"/>
          </p:cNvCxnSpPr>
          <p:nvPr/>
        </p:nvCxnSpPr>
        <p:spPr>
          <a:xfrm rot="10800000" flipH="1">
            <a:off x="748847" y="1828247"/>
            <a:ext cx="1730425" cy="1116768"/>
          </a:xfrm>
          <a:prstGeom prst="bentConnector3">
            <a:avLst>
              <a:gd name="adj1" fmla="val -1321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1" name="Łącznik: łamany 480">
            <a:extLst>
              <a:ext uri="{FF2B5EF4-FFF2-40B4-BE49-F238E27FC236}">
                <a16:creationId xmlns:a16="http://schemas.microsoft.com/office/drawing/2014/main" id="{FD82F05D-62D4-46E1-943E-50B9C5AAC3D5}"/>
              </a:ext>
            </a:extLst>
          </p:cNvPr>
          <p:cNvCxnSpPr>
            <a:cxnSpLocks/>
            <a:stCxn id="49" idx="3"/>
            <a:endCxn id="82" idx="1"/>
          </p:cNvCxnSpPr>
          <p:nvPr/>
        </p:nvCxnSpPr>
        <p:spPr>
          <a:xfrm>
            <a:off x="3576261" y="3984398"/>
            <a:ext cx="1409503" cy="138745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7" name="Łącznik: łamany 496">
            <a:extLst>
              <a:ext uri="{FF2B5EF4-FFF2-40B4-BE49-F238E27FC236}">
                <a16:creationId xmlns:a16="http://schemas.microsoft.com/office/drawing/2014/main" id="{12D988BE-E2DC-46E2-813A-8ACAB97CB0EB}"/>
              </a:ext>
            </a:extLst>
          </p:cNvPr>
          <p:cNvCxnSpPr>
            <a:cxnSpLocks/>
            <a:stCxn id="31" idx="3"/>
            <a:endCxn id="49" idx="1"/>
          </p:cNvCxnSpPr>
          <p:nvPr/>
        </p:nvCxnSpPr>
        <p:spPr>
          <a:xfrm>
            <a:off x="2102923" y="3734531"/>
            <a:ext cx="370065" cy="249867"/>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2" name="Rectangle 53">
            <a:extLst>
              <a:ext uri="{FF2B5EF4-FFF2-40B4-BE49-F238E27FC236}">
                <a16:creationId xmlns:a16="http://schemas.microsoft.com/office/drawing/2014/main" id="{74826EBA-EAC4-497B-8338-B895604C61E0}"/>
              </a:ext>
            </a:extLst>
          </p:cNvPr>
          <p:cNvSpPr txBox="1">
            <a:spLocks/>
          </p:cNvSpPr>
          <p:nvPr/>
        </p:nvSpPr>
        <p:spPr bwMode="gray">
          <a:xfrm>
            <a:off x="4985764" y="5041715"/>
            <a:ext cx="797325" cy="660265"/>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200" dirty="0"/>
              <a:t>Gluing body and tail</a:t>
            </a:r>
          </a:p>
        </p:txBody>
      </p:sp>
      <p:sp>
        <p:nvSpPr>
          <p:cNvPr id="84" name="Rectangle 15">
            <a:extLst>
              <a:ext uri="{FF2B5EF4-FFF2-40B4-BE49-F238E27FC236}">
                <a16:creationId xmlns:a16="http://schemas.microsoft.com/office/drawing/2014/main" id="{D6233D37-7A71-4BAC-9D0B-EB6170D710E3}"/>
              </a:ext>
            </a:extLst>
          </p:cNvPr>
          <p:cNvSpPr/>
          <p:nvPr/>
        </p:nvSpPr>
        <p:spPr>
          <a:xfrm>
            <a:off x="3826215" y="3251342"/>
            <a:ext cx="1103273" cy="370534"/>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200" dirty="0"/>
              <a:t>Mixed Body </a:t>
            </a:r>
            <a:r>
              <a:rPr lang="pl-PL" sz="1200" dirty="0" err="1"/>
              <a:t>Dist</a:t>
            </a:r>
            <a:r>
              <a:rPr lang="pl-PL" sz="1200" dirty="0"/>
              <a:t>.</a:t>
            </a:r>
            <a:endParaRPr lang="en-US" sz="1200" dirty="0"/>
          </a:p>
        </p:txBody>
      </p:sp>
      <p:cxnSp>
        <p:nvCxnSpPr>
          <p:cNvPr id="85" name="Łącznik: łamany 84">
            <a:extLst>
              <a:ext uri="{FF2B5EF4-FFF2-40B4-BE49-F238E27FC236}">
                <a16:creationId xmlns:a16="http://schemas.microsoft.com/office/drawing/2014/main" id="{E9B56617-3DE9-4F99-A15B-D185DF185CAD}"/>
              </a:ext>
            </a:extLst>
          </p:cNvPr>
          <p:cNvCxnSpPr>
            <a:cxnSpLocks/>
            <a:stCxn id="132" idx="2"/>
            <a:endCxn id="84" idx="0"/>
          </p:cNvCxnSpPr>
          <p:nvPr/>
        </p:nvCxnSpPr>
        <p:spPr>
          <a:xfrm rot="5400000">
            <a:off x="4263373" y="3047138"/>
            <a:ext cx="318684" cy="8972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Łącznik: łamany 87">
            <a:extLst>
              <a:ext uri="{FF2B5EF4-FFF2-40B4-BE49-F238E27FC236}">
                <a16:creationId xmlns:a16="http://schemas.microsoft.com/office/drawing/2014/main" id="{3912F9DB-796F-4A49-A965-195888C528DB}"/>
              </a:ext>
            </a:extLst>
          </p:cNvPr>
          <p:cNvCxnSpPr>
            <a:cxnSpLocks/>
            <a:stCxn id="84" idx="2"/>
            <a:endCxn id="82" idx="0"/>
          </p:cNvCxnSpPr>
          <p:nvPr/>
        </p:nvCxnSpPr>
        <p:spPr>
          <a:xfrm rot="16200000" flipH="1">
            <a:off x="4171220" y="3828507"/>
            <a:ext cx="1419839" cy="100657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9" name="Łącznik: łamany 98">
            <a:extLst>
              <a:ext uri="{FF2B5EF4-FFF2-40B4-BE49-F238E27FC236}">
                <a16:creationId xmlns:a16="http://schemas.microsoft.com/office/drawing/2014/main" id="{2A2FDC54-7856-4BC1-8FB2-411699F47519}"/>
              </a:ext>
            </a:extLst>
          </p:cNvPr>
          <p:cNvCxnSpPr>
            <a:cxnSpLocks/>
            <a:stCxn id="82" idx="3"/>
            <a:endCxn id="209" idx="2"/>
          </p:cNvCxnSpPr>
          <p:nvPr/>
        </p:nvCxnSpPr>
        <p:spPr>
          <a:xfrm>
            <a:off x="5783089" y="5371848"/>
            <a:ext cx="889321" cy="513556"/>
          </a:xfrm>
          <a:prstGeom prst="bentConnector4">
            <a:avLst>
              <a:gd name="adj1" fmla="val 18985"/>
              <a:gd name="adj2" fmla="val 14451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5" name="Łącznik: łamany 144">
            <a:extLst>
              <a:ext uri="{FF2B5EF4-FFF2-40B4-BE49-F238E27FC236}">
                <a16:creationId xmlns:a16="http://schemas.microsoft.com/office/drawing/2014/main" id="{12BC19CD-C433-41A5-B0C1-78B98D617BB8}"/>
              </a:ext>
            </a:extLst>
          </p:cNvPr>
          <p:cNvCxnSpPr>
            <a:cxnSpLocks/>
            <a:stCxn id="133" idx="3"/>
            <a:endCxn id="82" idx="2"/>
          </p:cNvCxnSpPr>
          <p:nvPr/>
        </p:nvCxnSpPr>
        <p:spPr>
          <a:xfrm flipV="1">
            <a:off x="4612298" y="5701980"/>
            <a:ext cx="772129" cy="18739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7" name="Łącznik: łamany 166">
            <a:extLst>
              <a:ext uri="{FF2B5EF4-FFF2-40B4-BE49-F238E27FC236}">
                <a16:creationId xmlns:a16="http://schemas.microsoft.com/office/drawing/2014/main" id="{711416A3-268D-4203-B31E-9A231768F099}"/>
              </a:ext>
            </a:extLst>
          </p:cNvPr>
          <p:cNvCxnSpPr>
            <a:cxnSpLocks/>
            <a:stCxn id="37" idx="3"/>
            <a:endCxn id="133" idx="1"/>
          </p:cNvCxnSpPr>
          <p:nvPr/>
        </p:nvCxnSpPr>
        <p:spPr>
          <a:xfrm>
            <a:off x="3314328" y="5690385"/>
            <a:ext cx="256996" cy="19898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5" name="Łącznik prosty ze strzałką 164">
            <a:extLst>
              <a:ext uri="{FF2B5EF4-FFF2-40B4-BE49-F238E27FC236}">
                <a16:creationId xmlns:a16="http://schemas.microsoft.com/office/drawing/2014/main" id="{17A187BF-C1E9-4ACE-B696-444425019B3E}"/>
              </a:ext>
            </a:extLst>
          </p:cNvPr>
          <p:cNvCxnSpPr>
            <a:stCxn id="76" idx="3"/>
            <a:endCxn id="90" idx="1"/>
          </p:cNvCxnSpPr>
          <p:nvPr/>
        </p:nvCxnSpPr>
        <p:spPr>
          <a:xfrm>
            <a:off x="6025069" y="3427850"/>
            <a:ext cx="365588" cy="2540"/>
          </a:xfrm>
          <a:prstGeom prst="straightConnector1">
            <a:avLst/>
          </a:prstGeom>
          <a:ln w="28575">
            <a:solidFill>
              <a:srgbClr val="FF6200"/>
            </a:solidFill>
            <a:tailEnd type="triangle"/>
          </a:ln>
        </p:spPr>
        <p:style>
          <a:lnRef idx="1">
            <a:schemeClr val="accent1"/>
          </a:lnRef>
          <a:fillRef idx="0">
            <a:schemeClr val="accent1"/>
          </a:fillRef>
          <a:effectRef idx="0">
            <a:schemeClr val="accent1"/>
          </a:effectRef>
          <a:fontRef idx="minor">
            <a:schemeClr val="tx1"/>
          </a:fontRef>
        </p:style>
      </p:cxnSp>
      <p:sp>
        <p:nvSpPr>
          <p:cNvPr id="209" name="Rectangle 15">
            <a:extLst>
              <a:ext uri="{FF2B5EF4-FFF2-40B4-BE49-F238E27FC236}">
                <a16:creationId xmlns:a16="http://schemas.microsoft.com/office/drawing/2014/main" id="{A106DDEC-26B1-4F6B-AA62-309CE34EB642}"/>
              </a:ext>
            </a:extLst>
          </p:cNvPr>
          <p:cNvSpPr/>
          <p:nvPr/>
        </p:nvSpPr>
        <p:spPr>
          <a:xfrm>
            <a:off x="6120773" y="5242532"/>
            <a:ext cx="1103273" cy="642872"/>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200" dirty="0"/>
              <a:t>Body  </a:t>
            </a:r>
            <a:br>
              <a:rPr lang="pl-PL" sz="1200" dirty="0"/>
            </a:br>
            <a:r>
              <a:rPr lang="pl-PL" sz="1200" dirty="0"/>
              <a:t>and ELD </a:t>
            </a:r>
            <a:r>
              <a:rPr lang="pl-PL" sz="1200" dirty="0" err="1"/>
              <a:t>tail</a:t>
            </a:r>
            <a:r>
              <a:rPr lang="pl-PL" sz="1200" dirty="0"/>
              <a:t> </a:t>
            </a:r>
            <a:r>
              <a:rPr lang="pl-PL" sz="1200" dirty="0" err="1"/>
              <a:t>Dist</a:t>
            </a:r>
            <a:r>
              <a:rPr lang="pl-PL" sz="1200" dirty="0"/>
              <a:t>.</a:t>
            </a:r>
            <a:endParaRPr lang="en-US" sz="1200" dirty="0"/>
          </a:p>
        </p:txBody>
      </p:sp>
      <p:sp>
        <p:nvSpPr>
          <p:cNvPr id="211" name="Rectangle 15">
            <a:extLst>
              <a:ext uri="{FF2B5EF4-FFF2-40B4-BE49-F238E27FC236}">
                <a16:creationId xmlns:a16="http://schemas.microsoft.com/office/drawing/2014/main" id="{EA54D830-BE20-4F78-97F8-D3661C54010F}"/>
              </a:ext>
            </a:extLst>
          </p:cNvPr>
          <p:cNvSpPr/>
          <p:nvPr/>
        </p:nvSpPr>
        <p:spPr>
          <a:xfrm>
            <a:off x="7331044" y="5246498"/>
            <a:ext cx="1200328" cy="642872"/>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200" dirty="0"/>
              <a:t>Body </a:t>
            </a:r>
            <a:br>
              <a:rPr lang="pl-PL" sz="1200" dirty="0"/>
            </a:br>
            <a:r>
              <a:rPr lang="pl-PL" sz="1200" dirty="0"/>
              <a:t>and </a:t>
            </a:r>
            <a:r>
              <a:rPr lang="pl-PL" sz="1200" dirty="0" err="1"/>
              <a:t>scenario</a:t>
            </a:r>
            <a:r>
              <a:rPr lang="pl-PL" sz="1200" dirty="0"/>
              <a:t> </a:t>
            </a:r>
            <a:r>
              <a:rPr lang="pl-PL" sz="1200" dirty="0" err="1"/>
              <a:t>tail</a:t>
            </a:r>
            <a:r>
              <a:rPr lang="pl-PL" sz="1200" dirty="0"/>
              <a:t> </a:t>
            </a:r>
            <a:r>
              <a:rPr lang="pl-PL" sz="1200" dirty="0" err="1"/>
              <a:t>Dist</a:t>
            </a:r>
            <a:r>
              <a:rPr lang="pl-PL" sz="1200" dirty="0"/>
              <a:t>.</a:t>
            </a:r>
            <a:endParaRPr lang="en-US" sz="1200" dirty="0"/>
          </a:p>
        </p:txBody>
      </p:sp>
      <p:cxnSp>
        <p:nvCxnSpPr>
          <p:cNvPr id="214" name="Łącznik: łamany 213">
            <a:extLst>
              <a:ext uri="{FF2B5EF4-FFF2-40B4-BE49-F238E27FC236}">
                <a16:creationId xmlns:a16="http://schemas.microsoft.com/office/drawing/2014/main" id="{C75E0BA9-E518-407E-AF9A-277D5A975DF9}"/>
              </a:ext>
            </a:extLst>
          </p:cNvPr>
          <p:cNvCxnSpPr>
            <a:cxnSpLocks/>
            <a:endCxn id="211" idx="2"/>
          </p:cNvCxnSpPr>
          <p:nvPr/>
        </p:nvCxnSpPr>
        <p:spPr>
          <a:xfrm>
            <a:off x="5760681" y="5383244"/>
            <a:ext cx="2170527" cy="506126"/>
          </a:xfrm>
          <a:prstGeom prst="bentConnector4">
            <a:avLst>
              <a:gd name="adj1" fmla="val 8941"/>
              <a:gd name="adj2" fmla="val 14516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7" name="Łącznik: łamany 216">
            <a:extLst>
              <a:ext uri="{FF2B5EF4-FFF2-40B4-BE49-F238E27FC236}">
                <a16:creationId xmlns:a16="http://schemas.microsoft.com/office/drawing/2014/main" id="{E4C324EF-B5E8-42E9-8C64-070E20E73CE2}"/>
              </a:ext>
            </a:extLst>
          </p:cNvPr>
          <p:cNvCxnSpPr>
            <a:cxnSpLocks/>
            <a:stCxn id="209" idx="0"/>
            <a:endCxn id="319" idx="2"/>
          </p:cNvCxnSpPr>
          <p:nvPr/>
        </p:nvCxnSpPr>
        <p:spPr>
          <a:xfrm rot="16200000" flipV="1">
            <a:off x="6221662" y="4791783"/>
            <a:ext cx="354803" cy="54669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0" name="Łącznik: łamany 219">
            <a:extLst>
              <a:ext uri="{FF2B5EF4-FFF2-40B4-BE49-F238E27FC236}">
                <a16:creationId xmlns:a16="http://schemas.microsoft.com/office/drawing/2014/main" id="{55862082-A902-4850-99EA-11B83FEA74BA}"/>
              </a:ext>
            </a:extLst>
          </p:cNvPr>
          <p:cNvCxnSpPr>
            <a:cxnSpLocks/>
            <a:stCxn id="211" idx="0"/>
            <a:endCxn id="319" idx="3"/>
          </p:cNvCxnSpPr>
          <p:nvPr/>
        </p:nvCxnSpPr>
        <p:spPr>
          <a:xfrm rot="16200000" flipV="1">
            <a:off x="6889661" y="4204951"/>
            <a:ext cx="687821" cy="139527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94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Loss</a:t>
            </a:r>
            <a:r>
              <a:rPr lang="pl-PL" dirty="0"/>
              <a:t> Distribution </a:t>
            </a:r>
            <a:r>
              <a:rPr lang="pl-PL" dirty="0" err="1"/>
              <a:t>Approach</a:t>
            </a:r>
            <a:r>
              <a:rPr lang="pl-PL" dirty="0"/>
              <a:t> (LDA) – </a:t>
            </a:r>
            <a:r>
              <a:rPr lang="pl-PL" dirty="0" err="1"/>
              <a:t>Risk</a:t>
            </a:r>
            <a:r>
              <a:rPr lang="pl-PL" dirty="0"/>
              <a:t> </a:t>
            </a:r>
            <a:r>
              <a:rPr lang="pl-PL" dirty="0" err="1"/>
              <a:t>Measures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13</a:t>
            </a:fld>
            <a:endParaRPr lang="en-GB" noProof="0" dirty="0"/>
          </a:p>
        </p:txBody>
      </p:sp>
      <mc:AlternateContent xmlns:mc="http://schemas.openxmlformats.org/markup-compatibility/2006" xmlns:a14="http://schemas.microsoft.com/office/drawing/2010/main">
        <mc:Choice Requires="a14">
          <p:sp>
            <p:nvSpPr>
              <p:cNvPr id="2" name="pole tekstowe 1">
                <a:extLst>
                  <a:ext uri="{FF2B5EF4-FFF2-40B4-BE49-F238E27FC236}">
                    <a16:creationId xmlns:a16="http://schemas.microsoft.com/office/drawing/2014/main" id="{8034FF71-FADC-4111-8CE2-B1DD7F635810}"/>
                  </a:ext>
                </a:extLst>
              </p:cNvPr>
              <p:cNvSpPr txBox="1"/>
              <p:nvPr/>
            </p:nvSpPr>
            <p:spPr>
              <a:xfrm>
                <a:off x="762785" y="996287"/>
                <a:ext cx="10180948" cy="3519801"/>
              </a:xfrm>
              <a:prstGeom prst="rect">
                <a:avLst/>
              </a:prstGeom>
              <a:noFill/>
            </p:spPr>
            <p:txBody>
              <a:bodyPr wrap="square" lIns="36000" tIns="36000" rIns="36000" bIns="36000" rtlCol="0">
                <a:spAutoFit/>
              </a:bodyPr>
              <a:lstStyle/>
              <a:p>
                <a:r>
                  <a:rPr lang="pl-PL" sz="1400" b="1" dirty="0"/>
                  <a:t>A </a:t>
                </a:r>
                <a:r>
                  <a:rPr lang="pl-PL" sz="1400" b="1" dirty="0" err="1"/>
                  <a:t>coherent</a:t>
                </a:r>
                <a:r>
                  <a:rPr lang="pl-PL" sz="1400" b="1" dirty="0"/>
                  <a:t> </a:t>
                </a:r>
                <a:r>
                  <a:rPr lang="pl-PL" sz="1400" b="1" dirty="0" err="1"/>
                  <a:t>risk</a:t>
                </a:r>
                <a:r>
                  <a:rPr lang="pl-PL" sz="1400" b="1" dirty="0"/>
                  <a:t> </a:t>
                </a:r>
                <a:r>
                  <a:rPr lang="pl-PL" sz="1400" b="1" dirty="0" err="1"/>
                  <a:t>measure</a:t>
                </a:r>
                <a:r>
                  <a:rPr lang="pl-PL" sz="1400" b="1" dirty="0"/>
                  <a:t> </a:t>
                </a:r>
                <a:r>
                  <a:rPr lang="el-GR" sz="1400" dirty="0"/>
                  <a:t>ρ</a:t>
                </a:r>
                <a:r>
                  <a:rPr lang="pl-PL" sz="1400" dirty="0"/>
                  <a:t>(X) </a:t>
                </a:r>
                <a:r>
                  <a:rPr lang="pl-PL" sz="1400" dirty="0" err="1"/>
                  <a:t>is</a:t>
                </a:r>
                <a:r>
                  <a:rPr lang="pl-PL" sz="1400" dirty="0"/>
                  <a:t> </a:t>
                </a:r>
                <a:r>
                  <a:rPr lang="pl-PL" sz="1400" dirty="0" err="1"/>
                  <a:t>defined</a:t>
                </a:r>
                <a:r>
                  <a:rPr lang="pl-PL" sz="1400" dirty="0"/>
                  <a:t> as one </a:t>
                </a:r>
                <a:r>
                  <a:rPr lang="pl-PL" sz="1400" dirty="0" err="1"/>
                  <a:t>that</a:t>
                </a:r>
                <a:r>
                  <a:rPr lang="pl-PL" sz="1400" dirty="0"/>
                  <a:t> </a:t>
                </a:r>
                <a:r>
                  <a:rPr lang="pl-PL" sz="1400" dirty="0" err="1"/>
                  <a:t>has</a:t>
                </a:r>
                <a:r>
                  <a:rPr lang="pl-PL" sz="1400" dirty="0"/>
                  <a:t> the </a:t>
                </a:r>
                <a:r>
                  <a:rPr lang="pl-PL" sz="1400" dirty="0" err="1"/>
                  <a:t>following</a:t>
                </a:r>
                <a:r>
                  <a:rPr lang="pl-PL" sz="1400" dirty="0"/>
                  <a:t> </a:t>
                </a:r>
                <a:r>
                  <a:rPr lang="pl-PL" sz="1400" dirty="0" err="1"/>
                  <a:t>four</a:t>
                </a:r>
                <a:r>
                  <a:rPr lang="pl-PL" sz="1400" dirty="0"/>
                  <a:t> </a:t>
                </a:r>
                <a:r>
                  <a:rPr lang="pl-PL" sz="1400" dirty="0" err="1"/>
                  <a:t>properties</a:t>
                </a:r>
                <a:r>
                  <a:rPr lang="pl-PL" sz="1400" dirty="0"/>
                  <a:t> for </a:t>
                </a:r>
                <a:r>
                  <a:rPr lang="pl-PL" sz="1400" dirty="0" err="1"/>
                  <a:t>any</a:t>
                </a:r>
                <a:r>
                  <a:rPr lang="pl-PL" sz="1400" dirty="0"/>
                  <a:t> </a:t>
                </a:r>
                <a:r>
                  <a:rPr lang="pl-PL" sz="1400" dirty="0" err="1"/>
                  <a:t>two</a:t>
                </a:r>
                <a:r>
                  <a:rPr lang="pl-PL" sz="1400" dirty="0"/>
                  <a:t> </a:t>
                </a:r>
                <a:r>
                  <a:rPr lang="pl-PL" sz="1400" dirty="0" err="1"/>
                  <a:t>bounded</a:t>
                </a:r>
                <a:r>
                  <a:rPr lang="pl-PL" sz="1400" dirty="0"/>
                  <a:t> </a:t>
                </a:r>
                <a:r>
                  <a:rPr lang="pl-PL" sz="1400" dirty="0" err="1"/>
                  <a:t>loss</a:t>
                </a:r>
                <a:r>
                  <a:rPr lang="pl-PL" sz="1400" dirty="0"/>
                  <a:t> </a:t>
                </a:r>
                <a:r>
                  <a:rPr lang="pl-PL" sz="1400" dirty="0" err="1"/>
                  <a:t>random</a:t>
                </a:r>
                <a:r>
                  <a:rPr lang="pl-PL" sz="1400" dirty="0"/>
                  <a:t> </a:t>
                </a:r>
                <a:r>
                  <a:rPr lang="pl-PL" sz="1400" dirty="0" err="1"/>
                  <a:t>variables</a:t>
                </a:r>
                <a:r>
                  <a:rPr lang="pl-PL" sz="1400" dirty="0"/>
                  <a:t> X and Y:</a:t>
                </a:r>
              </a:p>
              <a:p>
                <a:endParaRPr lang="pl-PL" sz="1400" dirty="0"/>
              </a:p>
              <a:p>
                <a:pPr marL="342900" indent="-342900">
                  <a:buFont typeface="+mj-lt"/>
                  <a:buAutoNum type="arabicPeriod"/>
                </a:pPr>
                <a:r>
                  <a:rPr lang="pl-PL" sz="1400" dirty="0" err="1"/>
                  <a:t>Subaddivity</a:t>
                </a:r>
                <a:r>
                  <a:rPr lang="pl-PL" sz="1400" dirty="0"/>
                  <a:t>: </a:t>
                </a:r>
                <a:r>
                  <a:rPr lang="el-GR" sz="1400" b="1" dirty="0"/>
                  <a:t>ρ</a:t>
                </a:r>
                <a:r>
                  <a:rPr lang="pl-PL" sz="1400" b="1" dirty="0"/>
                  <a:t>(X+Y)</a:t>
                </a:r>
                <a14:m>
                  <m:oMath xmlns:m="http://schemas.openxmlformats.org/officeDocument/2006/math">
                    <m:r>
                      <a:rPr lang="pl-PL" sz="1400" b="1" i="1" smtClean="0">
                        <a:latin typeface="Cambria Math" panose="02040503050406030204" pitchFamily="18" charset="0"/>
                        <a:ea typeface="Cambria Math" panose="02040503050406030204" pitchFamily="18" charset="0"/>
                      </a:rPr>
                      <m:t>≤</m:t>
                    </m:r>
                    <m:r>
                      <m:rPr>
                        <m:nor/>
                      </m:rPr>
                      <a:rPr lang="el-GR" sz="1400" b="1" dirty="0"/>
                      <m:t>ρ</m:t>
                    </m:r>
                    <m:r>
                      <m:rPr>
                        <m:nor/>
                      </m:rPr>
                      <a:rPr lang="pl-PL" sz="1400" b="1" dirty="0"/>
                      <m:t>(</m:t>
                    </m:r>
                    <m:r>
                      <m:rPr>
                        <m:nor/>
                      </m:rPr>
                      <a:rPr lang="pl-PL" sz="1400" b="1" dirty="0"/>
                      <m:t>X</m:t>
                    </m:r>
                    <m:r>
                      <m:rPr>
                        <m:nor/>
                      </m:rPr>
                      <a:rPr lang="pl-PL" sz="1400" b="1" dirty="0"/>
                      <m:t>)</m:t>
                    </m:r>
                  </m:oMath>
                </a14:m>
                <a:r>
                  <a:rPr lang="pl-PL" sz="1400" b="1" dirty="0"/>
                  <a:t>+</a:t>
                </a:r>
                <a:r>
                  <a:rPr lang="el-GR" sz="1400" b="1" dirty="0"/>
                  <a:t> ρ</a:t>
                </a:r>
                <a:r>
                  <a:rPr lang="pl-PL" sz="1400" b="1" dirty="0"/>
                  <a:t>(Y)</a:t>
                </a:r>
              </a:p>
              <a:p>
                <a:pPr marL="342900" indent="-342900">
                  <a:buFont typeface="+mj-lt"/>
                  <a:buAutoNum type="arabicPeriod"/>
                </a:pPr>
                <a:r>
                  <a:rPr lang="pl-PL" sz="1400" dirty="0" err="1"/>
                  <a:t>Monotinicity</a:t>
                </a:r>
                <a:r>
                  <a:rPr lang="pl-PL" sz="1400" dirty="0"/>
                  <a:t>: </a:t>
                </a:r>
                <a:r>
                  <a:rPr lang="pl-PL" sz="1400" dirty="0" err="1"/>
                  <a:t>If</a:t>
                </a:r>
                <a:r>
                  <a:rPr lang="pl-PL" sz="1400" dirty="0"/>
                  <a:t> X</a:t>
                </a:r>
                <a:r>
                  <a:rPr lang="pl-PL" sz="1400" dirty="0">
                    <a:ea typeface="Cambria Math" panose="02040503050406030204" pitchFamily="18" charset="0"/>
                  </a:rPr>
                  <a:t> </a:t>
                </a:r>
                <a14:m>
                  <m:oMath xmlns:m="http://schemas.openxmlformats.org/officeDocument/2006/math">
                    <m:r>
                      <a:rPr lang="pl-PL" sz="1400" i="1">
                        <a:latin typeface="Cambria Math" panose="02040503050406030204" pitchFamily="18" charset="0"/>
                        <a:ea typeface="Cambria Math" panose="02040503050406030204" pitchFamily="18" charset="0"/>
                      </a:rPr>
                      <m:t>≤</m:t>
                    </m:r>
                  </m:oMath>
                </a14:m>
                <a:r>
                  <a:rPr lang="pl-PL" sz="1400" dirty="0"/>
                  <a:t> Y for </a:t>
                </a:r>
                <a:r>
                  <a:rPr lang="pl-PL" sz="1400" dirty="0" err="1"/>
                  <a:t>all</a:t>
                </a:r>
                <a:r>
                  <a:rPr lang="pl-PL" sz="1400" dirty="0"/>
                  <a:t> </a:t>
                </a:r>
                <a:r>
                  <a:rPr lang="pl-PL" sz="1400" dirty="0" err="1"/>
                  <a:t>possible</a:t>
                </a:r>
                <a:r>
                  <a:rPr lang="pl-PL" sz="1400" dirty="0"/>
                  <a:t> </a:t>
                </a:r>
                <a:r>
                  <a:rPr lang="pl-PL" sz="1400" dirty="0" err="1"/>
                  <a:t>outcomes</a:t>
                </a:r>
                <a:r>
                  <a:rPr lang="pl-PL" sz="1400" dirty="0"/>
                  <a:t>, </a:t>
                </a:r>
                <a:r>
                  <a:rPr lang="pl-PL" sz="1400" dirty="0" err="1"/>
                  <a:t>then</a:t>
                </a:r>
                <a:r>
                  <a:rPr lang="pl-PL" sz="1400" dirty="0"/>
                  <a:t> </a:t>
                </a:r>
                <a:r>
                  <a:rPr lang="el-GR" sz="1400" b="1" dirty="0"/>
                  <a:t>ρ</a:t>
                </a:r>
                <a:r>
                  <a:rPr lang="pl-PL" sz="1400" b="1" dirty="0"/>
                  <a:t>(X)</a:t>
                </a:r>
                <a:r>
                  <a:rPr lang="pl-PL" sz="1400" b="1" dirty="0">
                    <a:ea typeface="Cambria Math" panose="02040503050406030204" pitchFamily="18" charset="0"/>
                  </a:rPr>
                  <a:t> </a:t>
                </a:r>
                <a14:m>
                  <m:oMath xmlns:m="http://schemas.openxmlformats.org/officeDocument/2006/math">
                    <m:r>
                      <a:rPr lang="pl-PL" sz="1400" b="1" i="1">
                        <a:latin typeface="Cambria Math" panose="02040503050406030204" pitchFamily="18" charset="0"/>
                        <a:ea typeface="Cambria Math" panose="02040503050406030204" pitchFamily="18" charset="0"/>
                      </a:rPr>
                      <m:t>≤</m:t>
                    </m:r>
                    <m:r>
                      <m:rPr>
                        <m:nor/>
                      </m:rPr>
                      <a:rPr lang="el-GR" sz="1400" b="1" dirty="0"/>
                      <m:t>ρ</m:t>
                    </m:r>
                    <m:r>
                      <m:rPr>
                        <m:nor/>
                      </m:rPr>
                      <a:rPr lang="pl-PL" sz="1400" b="1" dirty="0"/>
                      <m:t>(</m:t>
                    </m:r>
                    <m:r>
                      <m:rPr>
                        <m:nor/>
                      </m:rPr>
                      <a:rPr lang="pl-PL" sz="1400" b="1" i="0" dirty="0" smtClean="0"/>
                      <m:t>Y</m:t>
                    </m:r>
                    <m:r>
                      <m:rPr>
                        <m:nor/>
                      </m:rPr>
                      <a:rPr lang="pl-PL" sz="1400" b="1" dirty="0"/>
                      <m:t>)</m:t>
                    </m:r>
                  </m:oMath>
                </a14:m>
                <a:endParaRPr lang="pl-PL" sz="1400" b="1" dirty="0"/>
              </a:p>
              <a:p>
                <a:pPr marL="342900" indent="-342900">
                  <a:buFont typeface="+mj-lt"/>
                  <a:buAutoNum type="arabicPeriod"/>
                </a:pPr>
                <a:r>
                  <a:rPr lang="pl-PL" sz="1400" dirty="0" err="1"/>
                  <a:t>Positive</a:t>
                </a:r>
                <a:r>
                  <a:rPr lang="pl-PL" sz="1400" dirty="0"/>
                  <a:t> </a:t>
                </a:r>
                <a:r>
                  <a:rPr lang="pl-PL" sz="1400" dirty="0" err="1"/>
                  <a:t>homogeneity</a:t>
                </a:r>
                <a:r>
                  <a:rPr lang="pl-PL" sz="1400" dirty="0"/>
                  <a:t>: For </a:t>
                </a:r>
                <a:r>
                  <a:rPr lang="pl-PL" sz="1400" dirty="0" err="1"/>
                  <a:t>any</a:t>
                </a:r>
                <a:r>
                  <a:rPr lang="pl-PL" sz="1400" dirty="0"/>
                  <a:t> </a:t>
                </a:r>
                <a:r>
                  <a:rPr lang="pl-PL" sz="1400" dirty="0" err="1"/>
                  <a:t>positive</a:t>
                </a:r>
                <a:r>
                  <a:rPr lang="pl-PL" sz="1400" dirty="0"/>
                  <a:t> </a:t>
                </a:r>
                <a:r>
                  <a:rPr lang="pl-PL" sz="1400" dirty="0" err="1"/>
                  <a:t>constant</a:t>
                </a:r>
                <a:r>
                  <a:rPr lang="pl-PL" sz="1400" dirty="0"/>
                  <a:t> c, </a:t>
                </a:r>
                <a:r>
                  <a:rPr lang="el-GR" sz="1400" b="1" dirty="0"/>
                  <a:t>ρ</a:t>
                </a:r>
                <a:r>
                  <a:rPr lang="pl-PL" sz="1400" b="1" dirty="0"/>
                  <a:t>(</a:t>
                </a:r>
                <a:r>
                  <a:rPr lang="pl-PL" sz="1400" b="1" dirty="0" err="1"/>
                  <a:t>cX</a:t>
                </a:r>
                <a:r>
                  <a:rPr lang="pl-PL" sz="1400" b="1" dirty="0"/>
                  <a:t>)</a:t>
                </a:r>
                <a:r>
                  <a:rPr lang="pl-PL" sz="1400" b="1" dirty="0">
                    <a:ea typeface="Cambria Math" panose="02040503050406030204" pitchFamily="18" charset="0"/>
                  </a:rPr>
                  <a:t> </a:t>
                </a:r>
                <a14:m>
                  <m:oMath xmlns:m="http://schemas.openxmlformats.org/officeDocument/2006/math">
                    <m:r>
                      <a:rPr lang="pl-PL" sz="1400" b="1" i="1">
                        <a:latin typeface="Cambria Math" panose="02040503050406030204" pitchFamily="18" charset="0"/>
                        <a:ea typeface="Cambria Math" panose="02040503050406030204" pitchFamily="18" charset="0"/>
                      </a:rPr>
                      <m:t>=</m:t>
                    </m:r>
                    <m:r>
                      <m:rPr>
                        <m:nor/>
                      </m:rPr>
                      <a:rPr lang="pl-PL" sz="1400" b="1" i="0" smtClean="0">
                        <a:latin typeface="Cambria Math" panose="02040503050406030204" pitchFamily="18" charset="0"/>
                        <a:ea typeface="Cambria Math" panose="02040503050406030204" pitchFamily="18" charset="0"/>
                      </a:rPr>
                      <m:t>c</m:t>
                    </m:r>
                    <m:r>
                      <m:rPr>
                        <m:nor/>
                      </m:rPr>
                      <a:rPr lang="el-GR" sz="1400" b="1" dirty="0"/>
                      <m:t>ρ</m:t>
                    </m:r>
                    <m:r>
                      <m:rPr>
                        <m:nor/>
                      </m:rPr>
                      <a:rPr lang="pl-PL" sz="1400" b="1" dirty="0"/>
                      <m:t>(</m:t>
                    </m:r>
                    <m:r>
                      <m:rPr>
                        <m:nor/>
                      </m:rPr>
                      <a:rPr lang="pl-PL" sz="1400" b="1" i="0" dirty="0" smtClean="0"/>
                      <m:t>X</m:t>
                    </m:r>
                    <m:r>
                      <m:rPr>
                        <m:nor/>
                      </m:rPr>
                      <a:rPr lang="pl-PL" sz="1400" b="1" dirty="0"/>
                      <m:t>)</m:t>
                    </m:r>
                  </m:oMath>
                </a14:m>
                <a:endParaRPr lang="pl-PL" sz="1400" b="1" dirty="0"/>
              </a:p>
              <a:p>
                <a:pPr marL="342900" indent="-342900">
                  <a:buFont typeface="+mj-lt"/>
                  <a:buAutoNum type="arabicPeriod"/>
                </a:pPr>
                <a:r>
                  <a:rPr lang="pl-PL" sz="1400" dirty="0" err="1"/>
                  <a:t>Translation</a:t>
                </a:r>
                <a:r>
                  <a:rPr lang="pl-PL" sz="1400" dirty="0"/>
                  <a:t> </a:t>
                </a:r>
                <a:r>
                  <a:rPr lang="pl-PL" sz="1400" dirty="0" err="1"/>
                  <a:t>invariance</a:t>
                </a:r>
                <a:r>
                  <a:rPr lang="pl-PL" sz="1400" dirty="0"/>
                  <a:t>: For </a:t>
                </a:r>
                <a:r>
                  <a:rPr lang="pl-PL" sz="1400" dirty="0" err="1"/>
                  <a:t>any</a:t>
                </a:r>
                <a:r>
                  <a:rPr lang="pl-PL" sz="1400" dirty="0"/>
                  <a:t> </a:t>
                </a:r>
                <a:r>
                  <a:rPr lang="pl-PL" sz="1400" dirty="0" err="1"/>
                  <a:t>positive</a:t>
                </a:r>
                <a:r>
                  <a:rPr lang="pl-PL" sz="1400" dirty="0"/>
                  <a:t> </a:t>
                </a:r>
                <a:r>
                  <a:rPr lang="pl-PL" sz="1400" dirty="0" err="1"/>
                  <a:t>constant</a:t>
                </a:r>
                <a:r>
                  <a:rPr lang="pl-PL" sz="1400" dirty="0"/>
                  <a:t> c, </a:t>
                </a:r>
                <a:r>
                  <a:rPr lang="el-GR" sz="1400" b="1" dirty="0"/>
                  <a:t>ρ</a:t>
                </a:r>
                <a:r>
                  <a:rPr lang="pl-PL" sz="1400" b="1" dirty="0"/>
                  <a:t>(</a:t>
                </a:r>
                <a:r>
                  <a:rPr lang="pl-PL" sz="1400" b="1" dirty="0" err="1"/>
                  <a:t>X+c</a:t>
                </a:r>
                <a:r>
                  <a:rPr lang="pl-PL" sz="1400" b="1" dirty="0"/>
                  <a:t>)</a:t>
                </a:r>
                <a:r>
                  <a:rPr lang="pl-PL" sz="1400" b="1" dirty="0">
                    <a:ea typeface="Cambria Math" panose="02040503050406030204" pitchFamily="18" charset="0"/>
                  </a:rPr>
                  <a:t> </a:t>
                </a:r>
                <a14:m>
                  <m:oMath xmlns:m="http://schemas.openxmlformats.org/officeDocument/2006/math">
                    <m:r>
                      <a:rPr lang="pl-PL" sz="1400" b="1" i="1" smtClean="0">
                        <a:latin typeface="Cambria Math" panose="02040503050406030204" pitchFamily="18" charset="0"/>
                        <a:ea typeface="Cambria Math" panose="02040503050406030204" pitchFamily="18" charset="0"/>
                      </a:rPr>
                      <m:t>=</m:t>
                    </m:r>
                    <m:r>
                      <m:rPr>
                        <m:nor/>
                      </m:rPr>
                      <a:rPr lang="el-GR" sz="1400" b="1" dirty="0"/>
                      <m:t>ρ</m:t>
                    </m:r>
                    <m:r>
                      <m:rPr>
                        <m:nor/>
                      </m:rPr>
                      <a:rPr lang="pl-PL" sz="1400" b="1" dirty="0"/>
                      <m:t>(</m:t>
                    </m:r>
                    <m:r>
                      <m:rPr>
                        <m:nor/>
                      </m:rPr>
                      <a:rPr lang="pl-PL" sz="1400" b="1" dirty="0"/>
                      <m:t>X</m:t>
                    </m:r>
                    <m:r>
                      <m:rPr>
                        <m:nor/>
                      </m:rPr>
                      <a:rPr lang="pl-PL" sz="1400" b="1" dirty="0"/>
                      <m:t>)+</m:t>
                    </m:r>
                    <m:r>
                      <m:rPr>
                        <m:nor/>
                      </m:rPr>
                      <a:rPr lang="pl-PL" sz="1400" b="1" i="0" dirty="0" smtClean="0"/>
                      <m:t>c</m:t>
                    </m:r>
                  </m:oMath>
                </a14:m>
                <a:endParaRPr lang="pl-PL" sz="1400" b="1" dirty="0"/>
              </a:p>
              <a:p>
                <a:endParaRPr lang="pl-PL" sz="1400" dirty="0"/>
              </a:p>
              <a:p>
                <a:r>
                  <a:rPr lang="pl-PL" sz="1400" b="1" dirty="0" err="1"/>
                  <a:t>Risk</a:t>
                </a:r>
                <a:r>
                  <a:rPr lang="pl-PL" sz="1400" b="1" dirty="0"/>
                  <a:t> </a:t>
                </a:r>
                <a:r>
                  <a:rPr lang="pl-PL" sz="1400" b="1" dirty="0" err="1"/>
                  <a:t>measures</a:t>
                </a:r>
                <a:r>
                  <a:rPr lang="pl-PL" sz="1400" b="1" dirty="0"/>
                  <a:t>:</a:t>
                </a:r>
              </a:p>
              <a:p>
                <a:endParaRPr lang="pl-PL" sz="1400" dirty="0"/>
              </a:p>
              <a:p>
                <a:pPr marL="342900" indent="-342900">
                  <a:buFont typeface="+mj-lt"/>
                  <a:buAutoNum type="arabicPeriod"/>
                </a:pPr>
                <a:r>
                  <a:rPr lang="pl-PL" sz="1400" dirty="0"/>
                  <a:t>Value </a:t>
                </a:r>
                <a:r>
                  <a:rPr lang="pl-PL" sz="1400" dirty="0" err="1"/>
                  <a:t>at</a:t>
                </a:r>
                <a:r>
                  <a:rPr lang="pl-PL" sz="1400" dirty="0"/>
                  <a:t> </a:t>
                </a:r>
                <a:r>
                  <a:rPr lang="pl-PL" sz="1400" dirty="0" err="1"/>
                  <a:t>Risk</a:t>
                </a:r>
                <a:r>
                  <a:rPr lang="pl-PL" sz="1400" dirty="0"/>
                  <a:t>, </a:t>
                </a:r>
                <a:r>
                  <a:rPr lang="pl-PL" sz="1400" dirty="0" err="1"/>
                  <a:t>satisfies</a:t>
                </a:r>
                <a:r>
                  <a:rPr lang="pl-PL" sz="1400" dirty="0"/>
                  <a:t> </a:t>
                </a:r>
                <a:r>
                  <a:rPr lang="pl-PL" sz="1400" dirty="0" err="1"/>
                  <a:t>all</a:t>
                </a:r>
                <a:r>
                  <a:rPr lang="pl-PL" sz="1400" dirty="0"/>
                  <a:t> </a:t>
                </a:r>
                <a:r>
                  <a:rPr lang="pl-PL" sz="1400" dirty="0" err="1"/>
                  <a:t>coherency</a:t>
                </a:r>
                <a:r>
                  <a:rPr lang="pl-PL" sz="1400" dirty="0"/>
                  <a:t> </a:t>
                </a:r>
                <a:r>
                  <a:rPr lang="pl-PL" sz="1400" dirty="0" err="1"/>
                  <a:t>requirements</a:t>
                </a:r>
                <a:r>
                  <a:rPr lang="pl-PL" sz="1400" dirty="0"/>
                  <a:t> </a:t>
                </a:r>
                <a:r>
                  <a:rPr lang="pl-PL" sz="1400" dirty="0" err="1"/>
                  <a:t>if</a:t>
                </a:r>
                <a:r>
                  <a:rPr lang="pl-PL" sz="1400" dirty="0"/>
                  <a:t> </a:t>
                </a:r>
                <a:r>
                  <a:rPr lang="pl-PL" sz="1400" dirty="0" err="1"/>
                  <a:t>distributions</a:t>
                </a:r>
                <a:r>
                  <a:rPr lang="pl-PL" sz="1400" dirty="0"/>
                  <a:t> of </a:t>
                </a:r>
                <a:r>
                  <a:rPr lang="pl-PL" sz="1400" dirty="0" err="1"/>
                  <a:t>losses</a:t>
                </a:r>
                <a:r>
                  <a:rPr lang="pl-PL" sz="1400" dirty="0"/>
                  <a:t> </a:t>
                </a:r>
                <a:r>
                  <a:rPr lang="pl-PL" sz="1400" dirty="0" err="1"/>
                  <a:t>are</a:t>
                </a:r>
                <a:r>
                  <a:rPr lang="pl-PL" sz="1400" dirty="0"/>
                  <a:t> </a:t>
                </a:r>
                <a:r>
                  <a:rPr lang="pl-PL" sz="1400" dirty="0" err="1"/>
                  <a:t>restricted</a:t>
                </a:r>
                <a:r>
                  <a:rPr lang="pl-PL" sz="1400" dirty="0"/>
                  <a:t> to the </a:t>
                </a:r>
                <a:r>
                  <a:rPr lang="pl-PL" sz="1400" dirty="0" err="1"/>
                  <a:t>normal</a:t>
                </a:r>
                <a:r>
                  <a:rPr lang="pl-PL" sz="1400" dirty="0"/>
                  <a:t> </a:t>
                </a:r>
                <a:r>
                  <a:rPr lang="pl-PL" sz="1400" dirty="0" err="1"/>
                  <a:t>distribution</a:t>
                </a:r>
                <a:r>
                  <a:rPr lang="pl-PL" sz="1400" dirty="0"/>
                  <a:t>,</a:t>
                </a:r>
              </a:p>
              <a:p>
                <a:pPr marL="342900" indent="-342900">
                  <a:buFont typeface="+mj-lt"/>
                  <a:buAutoNum type="arabicPeriod"/>
                </a:pPr>
                <a:r>
                  <a:rPr lang="pl-PL" sz="1400" dirty="0" err="1"/>
                  <a:t>Expected</a:t>
                </a:r>
                <a:r>
                  <a:rPr lang="pl-PL" sz="1400" dirty="0"/>
                  <a:t> </a:t>
                </a:r>
                <a:r>
                  <a:rPr lang="pl-PL" sz="1400" dirty="0" err="1"/>
                  <a:t>Shortfall</a:t>
                </a:r>
                <a:r>
                  <a:rPr lang="pl-PL" sz="1400" dirty="0"/>
                  <a:t> (</a:t>
                </a:r>
                <a:r>
                  <a:rPr lang="pl-PL" sz="1400" dirty="0" err="1"/>
                  <a:t>Tail</a:t>
                </a:r>
                <a:r>
                  <a:rPr lang="pl-PL" sz="1400" dirty="0"/>
                  <a:t> Value </a:t>
                </a:r>
                <a:r>
                  <a:rPr lang="pl-PL" sz="1400" dirty="0" err="1"/>
                  <a:t>at</a:t>
                </a:r>
                <a:r>
                  <a:rPr lang="pl-PL" sz="1400" dirty="0"/>
                  <a:t> </a:t>
                </a:r>
                <a:r>
                  <a:rPr lang="pl-PL" sz="1400" dirty="0" err="1"/>
                  <a:t>Risk</a:t>
                </a:r>
                <a:r>
                  <a:rPr lang="pl-PL" sz="1400" dirty="0"/>
                  <a:t>), </a:t>
                </a:r>
                <a:r>
                  <a:rPr lang="pl-PL" sz="1400" dirty="0" err="1"/>
                  <a:t>satisfies</a:t>
                </a:r>
                <a:r>
                  <a:rPr lang="pl-PL" sz="1400" dirty="0"/>
                  <a:t> </a:t>
                </a:r>
                <a:r>
                  <a:rPr lang="pl-PL" sz="1400" dirty="0" err="1"/>
                  <a:t>all</a:t>
                </a:r>
                <a:r>
                  <a:rPr lang="pl-PL" sz="1400" dirty="0"/>
                  <a:t> </a:t>
                </a:r>
                <a:r>
                  <a:rPr lang="pl-PL" sz="1400" dirty="0" err="1"/>
                  <a:t>coherency</a:t>
                </a:r>
                <a:r>
                  <a:rPr lang="pl-PL" sz="1400" dirty="0"/>
                  <a:t> </a:t>
                </a:r>
                <a:r>
                  <a:rPr lang="pl-PL" sz="1400" dirty="0" err="1"/>
                  <a:t>requirements</a:t>
                </a:r>
                <a:r>
                  <a:rPr lang="pl-PL" sz="1400" dirty="0"/>
                  <a:t> </a:t>
                </a:r>
                <a:r>
                  <a:rPr lang="pl-PL" sz="1400" dirty="0" err="1"/>
                  <a:t>if</a:t>
                </a:r>
                <a:r>
                  <a:rPr lang="pl-PL" sz="1400" dirty="0"/>
                  <a:t> </a:t>
                </a:r>
                <a:r>
                  <a:rPr lang="pl-PL" sz="1400" dirty="0" err="1"/>
                  <a:t>distrubutions</a:t>
                </a:r>
                <a:r>
                  <a:rPr lang="pl-PL" sz="1400" dirty="0"/>
                  <a:t> of </a:t>
                </a:r>
                <a:r>
                  <a:rPr lang="pl-PL" sz="1400" dirty="0" err="1"/>
                  <a:t>losses</a:t>
                </a:r>
                <a:r>
                  <a:rPr lang="pl-PL" sz="1400" dirty="0"/>
                  <a:t> </a:t>
                </a:r>
                <a:r>
                  <a:rPr lang="pl-PL" sz="1400" dirty="0" err="1"/>
                  <a:t>are</a:t>
                </a:r>
                <a:r>
                  <a:rPr lang="pl-PL" sz="1400" dirty="0"/>
                  <a:t> not </a:t>
                </a:r>
                <a:r>
                  <a:rPr lang="pl-PL" sz="1400" dirty="0" err="1"/>
                  <a:t>restricted</a:t>
                </a:r>
                <a:r>
                  <a:rPr lang="pl-PL" sz="1400" dirty="0"/>
                  <a:t> to the </a:t>
                </a:r>
                <a:r>
                  <a:rPr lang="pl-PL" sz="1400" dirty="0" err="1"/>
                  <a:t>normal</a:t>
                </a:r>
                <a:r>
                  <a:rPr lang="pl-PL" sz="1400" dirty="0"/>
                  <a:t> </a:t>
                </a:r>
                <a:r>
                  <a:rPr lang="pl-PL" sz="1400" dirty="0" err="1"/>
                  <a:t>distribution</a:t>
                </a:r>
                <a:r>
                  <a:rPr lang="pl-PL" sz="1400" dirty="0"/>
                  <a:t>.</a:t>
                </a:r>
              </a:p>
              <a:p>
                <a:endParaRPr lang="pl-PL" sz="1400" dirty="0"/>
              </a:p>
              <a:p>
                <a:r>
                  <a:rPr lang="pl-PL" sz="1000" dirty="0" err="1"/>
                  <a:t>Let</a:t>
                </a:r>
                <a:r>
                  <a:rPr lang="pl-PL" sz="1000" dirty="0"/>
                  <a:t> X </a:t>
                </a:r>
                <a:r>
                  <a:rPr lang="pl-PL" sz="1000" dirty="0" err="1"/>
                  <a:t>denote</a:t>
                </a:r>
                <a:r>
                  <a:rPr lang="pl-PL" sz="1000" dirty="0"/>
                  <a:t> a </a:t>
                </a:r>
                <a:r>
                  <a:rPr lang="pl-PL" sz="1000" dirty="0" err="1"/>
                  <a:t>loss</a:t>
                </a:r>
                <a:r>
                  <a:rPr lang="pl-PL" sz="1000" dirty="0"/>
                  <a:t> </a:t>
                </a:r>
                <a:r>
                  <a:rPr lang="pl-PL" sz="1000" dirty="0" err="1"/>
                  <a:t>random</a:t>
                </a:r>
                <a:r>
                  <a:rPr lang="pl-PL" sz="1000" dirty="0"/>
                  <a:t> </a:t>
                </a:r>
                <a:r>
                  <a:rPr lang="pl-PL" sz="1000" dirty="0" err="1"/>
                  <a:t>variable</a:t>
                </a:r>
                <a:r>
                  <a:rPr lang="pl-PL" sz="1000" dirty="0"/>
                  <a:t>. </a:t>
                </a:r>
                <a:r>
                  <a:rPr lang="pl-PL" sz="1000" b="1" dirty="0"/>
                  <a:t>The </a:t>
                </a:r>
                <a:r>
                  <a:rPr lang="pl-PL" sz="1000" b="1" dirty="0" err="1"/>
                  <a:t>Tail</a:t>
                </a:r>
                <a:r>
                  <a:rPr lang="pl-PL" sz="1000" b="1" dirty="0"/>
                  <a:t> Value </a:t>
                </a:r>
                <a:r>
                  <a:rPr lang="pl-PL" sz="1000" b="1" dirty="0" err="1"/>
                  <a:t>at</a:t>
                </a:r>
                <a:r>
                  <a:rPr lang="pl-PL" sz="1000" b="1" dirty="0"/>
                  <a:t> </a:t>
                </a:r>
                <a:r>
                  <a:rPr lang="pl-PL" sz="1000" b="1" dirty="0" err="1"/>
                  <a:t>Risk</a:t>
                </a:r>
                <a:r>
                  <a:rPr lang="pl-PL" sz="1000" b="1" dirty="0"/>
                  <a:t> </a:t>
                </a:r>
                <a:r>
                  <a:rPr lang="pl-PL" sz="1000" dirty="0"/>
                  <a:t>of X </a:t>
                </a:r>
                <a:r>
                  <a:rPr lang="pl-PL" sz="1000" dirty="0" err="1"/>
                  <a:t>at</a:t>
                </a:r>
                <a:r>
                  <a:rPr lang="pl-PL" sz="1000" dirty="0"/>
                  <a:t> the 100p% </a:t>
                </a:r>
                <a:r>
                  <a:rPr lang="pl-PL" sz="1000" dirty="0" err="1"/>
                  <a:t>confidence</a:t>
                </a:r>
                <a:r>
                  <a:rPr lang="pl-PL" sz="1000" dirty="0"/>
                  <a:t> </a:t>
                </a:r>
                <a:r>
                  <a:rPr lang="pl-PL" sz="1000" dirty="0" err="1"/>
                  <a:t>level</a:t>
                </a:r>
                <a:r>
                  <a:rPr lang="pl-PL" sz="1000" dirty="0"/>
                  <a:t>, </a:t>
                </a:r>
                <a:r>
                  <a:rPr lang="pl-PL" sz="1000" dirty="0" err="1"/>
                  <a:t>denoted</a:t>
                </a:r>
                <a:r>
                  <a:rPr lang="pl-PL" sz="1000" dirty="0"/>
                  <a:t> </a:t>
                </a:r>
                <a:r>
                  <a:rPr lang="pl-PL" sz="1000" dirty="0" err="1"/>
                  <a:t>TVaRp</a:t>
                </a:r>
                <a:r>
                  <a:rPr lang="pl-PL" sz="1000" dirty="0"/>
                  <a:t>(X), </a:t>
                </a:r>
                <a:r>
                  <a:rPr lang="pl-PL" sz="1000" dirty="0" err="1"/>
                  <a:t>is</a:t>
                </a:r>
                <a:r>
                  <a:rPr lang="pl-PL" sz="1000" dirty="0"/>
                  <a:t> the </a:t>
                </a:r>
                <a:r>
                  <a:rPr lang="pl-PL" sz="1000" dirty="0" err="1"/>
                  <a:t>expected</a:t>
                </a:r>
                <a:r>
                  <a:rPr lang="pl-PL" sz="1000" dirty="0"/>
                  <a:t> </a:t>
                </a:r>
                <a:r>
                  <a:rPr lang="pl-PL" sz="1000" dirty="0" err="1"/>
                  <a:t>loss</a:t>
                </a:r>
                <a:r>
                  <a:rPr lang="pl-PL" sz="1000" dirty="0"/>
                  <a:t> </a:t>
                </a:r>
                <a:r>
                  <a:rPr lang="pl-PL" sz="1000" dirty="0" err="1"/>
                  <a:t>given</a:t>
                </a:r>
                <a:r>
                  <a:rPr lang="pl-PL" sz="1000" dirty="0"/>
                  <a:t> </a:t>
                </a:r>
                <a:r>
                  <a:rPr lang="pl-PL" sz="1000" dirty="0" err="1"/>
                  <a:t>that</a:t>
                </a:r>
                <a:r>
                  <a:rPr lang="pl-PL" sz="1000" dirty="0"/>
                  <a:t> the </a:t>
                </a:r>
                <a:r>
                  <a:rPr lang="pl-PL" sz="1000" dirty="0" err="1"/>
                  <a:t>loss</a:t>
                </a:r>
                <a:r>
                  <a:rPr lang="pl-PL" sz="1000" dirty="0"/>
                  <a:t> </a:t>
                </a:r>
                <a:r>
                  <a:rPr lang="pl-PL" sz="1000" dirty="0" err="1"/>
                  <a:t>exceeds</a:t>
                </a:r>
                <a:r>
                  <a:rPr lang="pl-PL" sz="1000" dirty="0"/>
                  <a:t> the 100p </a:t>
                </a:r>
                <a:r>
                  <a:rPr lang="pl-PL" sz="1000" dirty="0" err="1"/>
                  <a:t>percentise</a:t>
                </a:r>
                <a:r>
                  <a:rPr lang="pl-PL" sz="1000" dirty="0"/>
                  <a:t> (</a:t>
                </a:r>
                <a:r>
                  <a:rPr lang="pl-PL" sz="1000" dirty="0" err="1"/>
                  <a:t>or</a:t>
                </a:r>
                <a:r>
                  <a:rPr lang="pl-PL" sz="1000" dirty="0"/>
                  <a:t> </a:t>
                </a:r>
                <a:r>
                  <a:rPr lang="pl-PL" sz="1000" dirty="0" err="1"/>
                  <a:t>quantile</a:t>
                </a:r>
                <a:r>
                  <a:rPr lang="pl-PL" sz="1000" dirty="0"/>
                  <a:t>) of the </a:t>
                </a:r>
                <a:r>
                  <a:rPr lang="pl-PL" sz="1000" dirty="0" err="1"/>
                  <a:t>distribution</a:t>
                </a:r>
                <a:r>
                  <a:rPr lang="pl-PL" sz="1000" dirty="0"/>
                  <a:t> of X.</a:t>
                </a:r>
              </a:p>
            </p:txBody>
          </p:sp>
        </mc:Choice>
        <mc:Fallback xmlns="">
          <p:sp>
            <p:nvSpPr>
              <p:cNvPr id="2" name="pole tekstowe 1">
                <a:extLst>
                  <a:ext uri="{FF2B5EF4-FFF2-40B4-BE49-F238E27FC236}">
                    <a16:creationId xmlns:a16="http://schemas.microsoft.com/office/drawing/2014/main" id="{8034FF71-FADC-4111-8CE2-B1DD7F635810}"/>
                  </a:ext>
                </a:extLst>
              </p:cNvPr>
              <p:cNvSpPr txBox="1">
                <a:spLocks noRot="1" noChangeAspect="1" noMove="1" noResize="1" noEditPoints="1" noAdjustHandles="1" noChangeArrowheads="1" noChangeShapeType="1" noTextEdit="1"/>
              </p:cNvSpPr>
              <p:nvPr/>
            </p:nvSpPr>
            <p:spPr>
              <a:xfrm>
                <a:off x="762785" y="996287"/>
                <a:ext cx="10180948" cy="3519801"/>
              </a:xfrm>
              <a:prstGeom prst="rect">
                <a:avLst/>
              </a:prstGeom>
              <a:blipFill>
                <a:blip r:embed="rId3"/>
                <a:stretch>
                  <a:fillRect l="-778" t="-346" r="-1138"/>
                </a:stretch>
              </a:blipFill>
            </p:spPr>
            <p:txBody>
              <a:bodyPr/>
              <a:lstStyle/>
              <a:p>
                <a:r>
                  <a:rPr lang="pl-PL">
                    <a:noFill/>
                  </a:rPr>
                  <a:t> </a:t>
                </a:r>
              </a:p>
            </p:txBody>
          </p:sp>
        </mc:Fallback>
      </mc:AlternateContent>
      <p:sp>
        <p:nvSpPr>
          <p:cNvPr id="5" name="pole tekstowe 4">
            <a:extLst>
              <a:ext uri="{FF2B5EF4-FFF2-40B4-BE49-F238E27FC236}">
                <a16:creationId xmlns:a16="http://schemas.microsoft.com/office/drawing/2014/main" id="{D1445B2A-652D-4D9D-BC08-8F3DCCEE834C}"/>
              </a:ext>
            </a:extLst>
          </p:cNvPr>
          <p:cNvSpPr txBox="1"/>
          <p:nvPr/>
        </p:nvSpPr>
        <p:spPr>
          <a:xfrm>
            <a:off x="762785" y="4494391"/>
            <a:ext cx="10078040" cy="1765474"/>
          </a:xfrm>
          <a:prstGeom prst="rect">
            <a:avLst/>
          </a:prstGeom>
          <a:noFill/>
        </p:spPr>
        <p:txBody>
          <a:bodyPr wrap="square" lIns="36000" tIns="36000" rIns="36000" bIns="36000" rtlCol="0">
            <a:spAutoFit/>
          </a:bodyPr>
          <a:lstStyle/>
          <a:p>
            <a:r>
              <a:rPr lang="en-US" sz="1000" b="1" dirty="0"/>
              <a:t>Subadditivity</a:t>
            </a:r>
            <a:r>
              <a:rPr lang="en-US" sz="1000" dirty="0"/>
              <a:t> means that the risk measure (and hence the capital required to support it) for two risks combined will not be greater than for the risks treated separately. This reflects the fact that there should be some diversification benefit from combining risks. This is necessary at the corporate level, because otherwise companies would find it to be an advantage to disaggregate into smaller companies. There has been some debate about the appropriate- ness of the subadditivity requirement. In particular, the merger of several small companies into a larger one exposes each of the small companies to the reputational risk of the others. We will continue to require subadditivity as it reflects the possibility of diversification. </a:t>
            </a:r>
            <a:r>
              <a:rPr lang="en-US" sz="1000" b="1" dirty="0"/>
              <a:t>Monotonicity</a:t>
            </a:r>
            <a:r>
              <a:rPr lang="en-US" sz="1000" dirty="0"/>
              <a:t> means that if one risk always has greater losses than another risk under all circumstances, the risk measure (and hence the capital required to support it) should always be greater. This requirement should be self- evident from an economic viewpoint</a:t>
            </a:r>
            <a:r>
              <a:rPr lang="en-US" sz="1000" b="1" dirty="0"/>
              <a:t>. </a:t>
            </a:r>
            <a:r>
              <a:rPr lang="en-US" sz="1000" dirty="0"/>
              <a:t>. </a:t>
            </a:r>
            <a:r>
              <a:rPr lang="en-US" sz="1000" b="1" dirty="0"/>
              <a:t>Positive homogeneity </a:t>
            </a:r>
            <a:r>
              <a:rPr lang="en-US" sz="1000" dirty="0"/>
              <a:t>means that the risk measure (and hence the capital required to support it) is independent of the currency in which the risk is measured. Equivalently, it means that, for example, doubling the exposure to a particular risk requires double the capital. This is sensible because doubling the position provides no diversification.</a:t>
            </a:r>
            <a:r>
              <a:rPr lang="pl-PL" sz="1000" dirty="0"/>
              <a:t> </a:t>
            </a:r>
            <a:r>
              <a:rPr lang="en-US" sz="1000" b="1" dirty="0"/>
              <a:t>Translation invariance </a:t>
            </a:r>
            <a:r>
              <a:rPr lang="en-US" sz="1000" dirty="0"/>
              <a:t>means that there is no additional risk (and hence capital required to support it) for an additional risk for which there is no additional uncertainty. In particular, by making X identically zero, the assets required for a certain outcome is exactly the value of that outcome. Also, when a company meets the capital requirement by setting up additional risk- free capital, the act of injecting the additional capital does not, in itself, trigger a further injection (or reduction) of capital</a:t>
            </a:r>
            <a:endParaRPr lang="pl-PL" sz="1000" dirty="0" err="1"/>
          </a:p>
        </p:txBody>
      </p:sp>
    </p:spTree>
    <p:extLst>
      <p:ext uri="{BB962C8B-B14F-4D97-AF65-F5344CB8AC3E}">
        <p14:creationId xmlns:p14="http://schemas.microsoft.com/office/powerpoint/2010/main" val="394808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Scenarios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14</a:t>
            </a:fld>
            <a:endParaRPr lang="en-GB" noProof="0" dirty="0"/>
          </a:p>
        </p:txBody>
      </p:sp>
      <p:cxnSp>
        <p:nvCxnSpPr>
          <p:cNvPr id="7" name="Łącznik prosty ze strzałką 6">
            <a:extLst>
              <a:ext uri="{FF2B5EF4-FFF2-40B4-BE49-F238E27FC236}">
                <a16:creationId xmlns:a16="http://schemas.microsoft.com/office/drawing/2014/main" id="{1A8CFDD9-50FE-4E78-8F0B-0D336A89F40A}"/>
              </a:ext>
            </a:extLst>
          </p:cNvPr>
          <p:cNvCxnSpPr>
            <a:cxnSpLocks/>
          </p:cNvCxnSpPr>
          <p:nvPr/>
        </p:nvCxnSpPr>
        <p:spPr>
          <a:xfrm flipV="1">
            <a:off x="754144" y="1376314"/>
            <a:ext cx="0" cy="2177591"/>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Łącznik prosty ze strzałką 9">
            <a:extLst>
              <a:ext uri="{FF2B5EF4-FFF2-40B4-BE49-F238E27FC236}">
                <a16:creationId xmlns:a16="http://schemas.microsoft.com/office/drawing/2014/main" id="{F4B3D3D8-C534-4486-85DB-7ADFB85871EA}"/>
              </a:ext>
            </a:extLst>
          </p:cNvPr>
          <p:cNvCxnSpPr/>
          <p:nvPr/>
        </p:nvCxnSpPr>
        <p:spPr>
          <a:xfrm>
            <a:off x="763571" y="3553905"/>
            <a:ext cx="10331777" cy="75415"/>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15" name="Łącznik prosty 14">
            <a:extLst>
              <a:ext uri="{FF2B5EF4-FFF2-40B4-BE49-F238E27FC236}">
                <a16:creationId xmlns:a16="http://schemas.microsoft.com/office/drawing/2014/main" id="{4C0E6547-59C3-4D8E-A65E-49AD63DADD0E}"/>
              </a:ext>
            </a:extLst>
          </p:cNvPr>
          <p:cNvCxnSpPr>
            <a:cxnSpLocks/>
          </p:cNvCxnSpPr>
          <p:nvPr/>
        </p:nvCxnSpPr>
        <p:spPr>
          <a:xfrm flipV="1">
            <a:off x="2384983" y="2344355"/>
            <a:ext cx="0" cy="1247258"/>
          </a:xfrm>
          <a:prstGeom prst="line">
            <a:avLst/>
          </a:prstGeom>
          <a:ln>
            <a:solidFill>
              <a:srgbClr val="A8A8A8"/>
            </a:solidFill>
            <a:prstDash val="dash"/>
          </a:ln>
        </p:spPr>
        <p:style>
          <a:lnRef idx="1">
            <a:schemeClr val="accent1"/>
          </a:lnRef>
          <a:fillRef idx="0">
            <a:schemeClr val="accent1"/>
          </a:fillRef>
          <a:effectRef idx="0">
            <a:schemeClr val="accent1"/>
          </a:effectRef>
          <a:fontRef idx="minor">
            <a:schemeClr val="tx1"/>
          </a:fontRef>
        </p:style>
      </p:cxnSp>
      <p:cxnSp>
        <p:nvCxnSpPr>
          <p:cNvPr id="16" name="Łącznik prosty 15">
            <a:extLst>
              <a:ext uri="{FF2B5EF4-FFF2-40B4-BE49-F238E27FC236}">
                <a16:creationId xmlns:a16="http://schemas.microsoft.com/office/drawing/2014/main" id="{BBA42944-B399-4CB4-A5AF-C3903F8DB5A8}"/>
              </a:ext>
            </a:extLst>
          </p:cNvPr>
          <p:cNvCxnSpPr>
            <a:cxnSpLocks/>
            <a:endCxn id="30" idx="4"/>
          </p:cNvCxnSpPr>
          <p:nvPr/>
        </p:nvCxnSpPr>
        <p:spPr>
          <a:xfrm flipV="1">
            <a:off x="4894793" y="2773052"/>
            <a:ext cx="0" cy="813597"/>
          </a:xfrm>
          <a:prstGeom prst="line">
            <a:avLst/>
          </a:prstGeom>
          <a:ln>
            <a:solidFill>
              <a:srgbClr val="A8A8A8"/>
            </a:solidFill>
            <a:prstDash val="dash"/>
          </a:ln>
        </p:spPr>
        <p:style>
          <a:lnRef idx="1">
            <a:schemeClr val="accent1"/>
          </a:lnRef>
          <a:fillRef idx="0">
            <a:schemeClr val="accent1"/>
          </a:fillRef>
          <a:effectRef idx="0">
            <a:schemeClr val="accent1"/>
          </a:effectRef>
          <a:fontRef idx="minor">
            <a:schemeClr val="tx1"/>
          </a:fontRef>
        </p:style>
      </p:cxnSp>
      <p:cxnSp>
        <p:nvCxnSpPr>
          <p:cNvPr id="17" name="Łącznik prosty 16">
            <a:extLst>
              <a:ext uri="{FF2B5EF4-FFF2-40B4-BE49-F238E27FC236}">
                <a16:creationId xmlns:a16="http://schemas.microsoft.com/office/drawing/2014/main" id="{08A98474-AFEB-4D08-A49D-CE30FA8F9A96}"/>
              </a:ext>
            </a:extLst>
          </p:cNvPr>
          <p:cNvCxnSpPr>
            <a:cxnSpLocks/>
          </p:cNvCxnSpPr>
          <p:nvPr/>
        </p:nvCxnSpPr>
        <p:spPr>
          <a:xfrm flipV="1">
            <a:off x="9010452" y="3054285"/>
            <a:ext cx="0" cy="575036"/>
          </a:xfrm>
          <a:prstGeom prst="line">
            <a:avLst/>
          </a:prstGeom>
          <a:ln>
            <a:solidFill>
              <a:srgbClr val="A8A8A8"/>
            </a:solidFill>
            <a:prstDash val="dash"/>
          </a:ln>
        </p:spPr>
        <p:style>
          <a:lnRef idx="1">
            <a:schemeClr val="accent1"/>
          </a:lnRef>
          <a:fillRef idx="0">
            <a:schemeClr val="accent1"/>
          </a:fillRef>
          <a:effectRef idx="0">
            <a:schemeClr val="accent1"/>
          </a:effectRef>
          <a:fontRef idx="minor">
            <a:schemeClr val="tx1"/>
          </a:fontRef>
        </p:style>
      </p:cxnSp>
      <p:sp>
        <p:nvSpPr>
          <p:cNvPr id="18" name="pole tekstowe 17">
            <a:extLst>
              <a:ext uri="{FF2B5EF4-FFF2-40B4-BE49-F238E27FC236}">
                <a16:creationId xmlns:a16="http://schemas.microsoft.com/office/drawing/2014/main" id="{EA5A262A-632C-4F54-A01D-8FCB8E0F63F6}"/>
              </a:ext>
            </a:extLst>
          </p:cNvPr>
          <p:cNvSpPr txBox="1"/>
          <p:nvPr/>
        </p:nvSpPr>
        <p:spPr>
          <a:xfrm>
            <a:off x="1835868" y="3846909"/>
            <a:ext cx="1121789" cy="288147"/>
          </a:xfrm>
          <a:prstGeom prst="rect">
            <a:avLst/>
          </a:prstGeom>
          <a:noFill/>
        </p:spPr>
        <p:txBody>
          <a:bodyPr wrap="square" lIns="36000" tIns="36000" rIns="36000" bIns="36000" rtlCol="0">
            <a:spAutoFit/>
          </a:bodyPr>
          <a:lstStyle/>
          <a:p>
            <a:r>
              <a:rPr lang="pl-PL" sz="1400" dirty="0"/>
              <a:t>1 in 10 </a:t>
            </a:r>
            <a:r>
              <a:rPr lang="pl-PL" sz="1400" dirty="0" err="1"/>
              <a:t>years</a:t>
            </a:r>
            <a:endParaRPr lang="pl-PL" sz="1400" dirty="0"/>
          </a:p>
        </p:txBody>
      </p:sp>
      <p:sp>
        <p:nvSpPr>
          <p:cNvPr id="19" name="pole tekstowe 18">
            <a:extLst>
              <a:ext uri="{FF2B5EF4-FFF2-40B4-BE49-F238E27FC236}">
                <a16:creationId xmlns:a16="http://schemas.microsoft.com/office/drawing/2014/main" id="{9EF2A461-48C0-4853-8269-967073A5A73F}"/>
              </a:ext>
            </a:extLst>
          </p:cNvPr>
          <p:cNvSpPr txBox="1"/>
          <p:nvPr/>
        </p:nvSpPr>
        <p:spPr>
          <a:xfrm>
            <a:off x="4554714" y="3846909"/>
            <a:ext cx="1121789" cy="288147"/>
          </a:xfrm>
          <a:prstGeom prst="rect">
            <a:avLst/>
          </a:prstGeom>
          <a:noFill/>
        </p:spPr>
        <p:txBody>
          <a:bodyPr wrap="square" lIns="36000" tIns="36000" rIns="36000" bIns="36000" rtlCol="0">
            <a:spAutoFit/>
          </a:bodyPr>
          <a:lstStyle/>
          <a:p>
            <a:r>
              <a:rPr lang="pl-PL" sz="1400" dirty="0"/>
              <a:t>1 in 25 </a:t>
            </a:r>
            <a:r>
              <a:rPr lang="pl-PL" sz="1400" dirty="0" err="1"/>
              <a:t>years</a:t>
            </a:r>
            <a:endParaRPr lang="pl-PL" sz="1400" dirty="0"/>
          </a:p>
        </p:txBody>
      </p:sp>
      <p:sp>
        <p:nvSpPr>
          <p:cNvPr id="20" name="pole tekstowe 19">
            <a:extLst>
              <a:ext uri="{FF2B5EF4-FFF2-40B4-BE49-F238E27FC236}">
                <a16:creationId xmlns:a16="http://schemas.microsoft.com/office/drawing/2014/main" id="{40AC29AF-5B65-410E-A6F4-76145CA392D9}"/>
              </a:ext>
            </a:extLst>
          </p:cNvPr>
          <p:cNvSpPr txBox="1"/>
          <p:nvPr/>
        </p:nvSpPr>
        <p:spPr>
          <a:xfrm>
            <a:off x="8395351" y="3846908"/>
            <a:ext cx="1230202" cy="288147"/>
          </a:xfrm>
          <a:prstGeom prst="rect">
            <a:avLst/>
          </a:prstGeom>
          <a:noFill/>
        </p:spPr>
        <p:txBody>
          <a:bodyPr wrap="square" lIns="36000" tIns="36000" rIns="36000" bIns="36000" rtlCol="0">
            <a:spAutoFit/>
          </a:bodyPr>
          <a:lstStyle/>
          <a:p>
            <a:r>
              <a:rPr lang="pl-PL" sz="1400" dirty="0"/>
              <a:t>1 in 100 </a:t>
            </a:r>
            <a:r>
              <a:rPr lang="pl-PL" sz="1400" dirty="0" err="1"/>
              <a:t>years</a:t>
            </a:r>
            <a:endParaRPr lang="pl-PL" sz="1400" dirty="0"/>
          </a:p>
        </p:txBody>
      </p:sp>
      <p:sp>
        <p:nvSpPr>
          <p:cNvPr id="21" name="pole tekstowe 20">
            <a:extLst>
              <a:ext uri="{FF2B5EF4-FFF2-40B4-BE49-F238E27FC236}">
                <a16:creationId xmlns:a16="http://schemas.microsoft.com/office/drawing/2014/main" id="{8AEBA5C6-F0D7-440B-9280-A53E2734B3F7}"/>
              </a:ext>
            </a:extLst>
          </p:cNvPr>
          <p:cNvSpPr txBox="1"/>
          <p:nvPr/>
        </p:nvSpPr>
        <p:spPr>
          <a:xfrm>
            <a:off x="10265790" y="3765678"/>
            <a:ext cx="1058809" cy="288147"/>
          </a:xfrm>
          <a:prstGeom prst="rect">
            <a:avLst/>
          </a:prstGeom>
          <a:noFill/>
        </p:spPr>
        <p:txBody>
          <a:bodyPr wrap="square" lIns="36000" tIns="36000" rIns="36000" bIns="36000" rtlCol="0">
            <a:spAutoFit/>
          </a:bodyPr>
          <a:lstStyle/>
          <a:p>
            <a:r>
              <a:rPr lang="pl-PL" sz="1400" b="1" dirty="0" err="1"/>
              <a:t>Severity</a:t>
            </a:r>
            <a:endParaRPr lang="pl-PL" sz="1400" b="1" dirty="0"/>
          </a:p>
        </p:txBody>
      </p:sp>
      <p:sp>
        <p:nvSpPr>
          <p:cNvPr id="22" name="pole tekstowe 21">
            <a:extLst>
              <a:ext uri="{FF2B5EF4-FFF2-40B4-BE49-F238E27FC236}">
                <a16:creationId xmlns:a16="http://schemas.microsoft.com/office/drawing/2014/main" id="{85DAE0F4-A706-4890-8D17-0D0A74EC21EE}"/>
              </a:ext>
            </a:extLst>
          </p:cNvPr>
          <p:cNvSpPr txBox="1"/>
          <p:nvPr/>
        </p:nvSpPr>
        <p:spPr>
          <a:xfrm>
            <a:off x="130877" y="1871439"/>
            <a:ext cx="288147" cy="945833"/>
          </a:xfrm>
          <a:prstGeom prst="rect">
            <a:avLst/>
          </a:prstGeom>
          <a:noFill/>
        </p:spPr>
        <p:txBody>
          <a:bodyPr vert="vert270" wrap="square" lIns="36000" tIns="36000" rIns="36000" bIns="36000" rtlCol="0">
            <a:spAutoFit/>
          </a:bodyPr>
          <a:lstStyle/>
          <a:p>
            <a:r>
              <a:rPr lang="pl-PL" sz="1400" b="1" dirty="0" err="1"/>
              <a:t>Frequency</a:t>
            </a:r>
            <a:endParaRPr lang="pl-PL" sz="1400" b="1" dirty="0"/>
          </a:p>
        </p:txBody>
      </p:sp>
      <p:cxnSp>
        <p:nvCxnSpPr>
          <p:cNvPr id="31" name="Łącznik prosty 30">
            <a:extLst>
              <a:ext uri="{FF2B5EF4-FFF2-40B4-BE49-F238E27FC236}">
                <a16:creationId xmlns:a16="http://schemas.microsoft.com/office/drawing/2014/main" id="{61CF0D17-BA69-490C-8F52-2D7C725D5ACE}"/>
              </a:ext>
            </a:extLst>
          </p:cNvPr>
          <p:cNvCxnSpPr>
            <a:cxnSpLocks/>
            <a:stCxn id="30" idx="4"/>
          </p:cNvCxnSpPr>
          <p:nvPr/>
        </p:nvCxnSpPr>
        <p:spPr>
          <a:xfrm flipH="1">
            <a:off x="744719" y="2773052"/>
            <a:ext cx="4150074" cy="14484"/>
          </a:xfrm>
          <a:prstGeom prst="line">
            <a:avLst/>
          </a:prstGeom>
          <a:ln>
            <a:solidFill>
              <a:srgbClr val="A8A8A8"/>
            </a:solidFill>
            <a:prstDash val="dash"/>
          </a:ln>
        </p:spPr>
        <p:style>
          <a:lnRef idx="1">
            <a:schemeClr val="accent1"/>
          </a:lnRef>
          <a:fillRef idx="0">
            <a:schemeClr val="accent1"/>
          </a:fillRef>
          <a:effectRef idx="0">
            <a:schemeClr val="accent1"/>
          </a:effectRef>
          <a:fontRef idx="minor">
            <a:schemeClr val="tx1"/>
          </a:fontRef>
        </p:style>
      </p:cxnSp>
      <p:cxnSp>
        <p:nvCxnSpPr>
          <p:cNvPr id="33" name="Łącznik prosty 32">
            <a:extLst>
              <a:ext uri="{FF2B5EF4-FFF2-40B4-BE49-F238E27FC236}">
                <a16:creationId xmlns:a16="http://schemas.microsoft.com/office/drawing/2014/main" id="{92AEC25B-6940-4D53-83D8-780D3E381F98}"/>
              </a:ext>
            </a:extLst>
          </p:cNvPr>
          <p:cNvCxnSpPr>
            <a:cxnSpLocks/>
          </p:cNvCxnSpPr>
          <p:nvPr/>
        </p:nvCxnSpPr>
        <p:spPr>
          <a:xfrm flipH="1" flipV="1">
            <a:off x="736076" y="2942468"/>
            <a:ext cx="8274376" cy="52677"/>
          </a:xfrm>
          <a:prstGeom prst="line">
            <a:avLst/>
          </a:prstGeom>
          <a:ln>
            <a:solidFill>
              <a:srgbClr val="A8A8A8"/>
            </a:solidFill>
            <a:prstDash val="dash"/>
          </a:ln>
        </p:spPr>
        <p:style>
          <a:lnRef idx="1">
            <a:schemeClr val="accent1"/>
          </a:lnRef>
          <a:fillRef idx="0">
            <a:schemeClr val="accent1"/>
          </a:fillRef>
          <a:effectRef idx="0">
            <a:schemeClr val="accent1"/>
          </a:effectRef>
          <a:fontRef idx="minor">
            <a:schemeClr val="tx1"/>
          </a:fontRef>
        </p:style>
      </p:cxnSp>
      <p:sp>
        <p:nvSpPr>
          <p:cNvPr id="37" name="pole tekstowe 36">
            <a:extLst>
              <a:ext uri="{FF2B5EF4-FFF2-40B4-BE49-F238E27FC236}">
                <a16:creationId xmlns:a16="http://schemas.microsoft.com/office/drawing/2014/main" id="{029B2B15-C5AF-488E-861C-8F48A5C91BF0}"/>
              </a:ext>
            </a:extLst>
          </p:cNvPr>
          <p:cNvSpPr txBox="1"/>
          <p:nvPr/>
        </p:nvSpPr>
        <p:spPr>
          <a:xfrm>
            <a:off x="736076" y="5525814"/>
            <a:ext cx="10155505" cy="934478"/>
          </a:xfrm>
          <a:prstGeom prst="rect">
            <a:avLst/>
          </a:prstGeom>
          <a:noFill/>
        </p:spPr>
        <p:txBody>
          <a:bodyPr wrap="square" lIns="36000" tIns="36000" rIns="36000" bIns="36000" rtlCol="0">
            <a:spAutoFit/>
          </a:bodyPr>
          <a:lstStyle/>
          <a:p>
            <a:r>
              <a:rPr lang="en-US" sz="1400" dirty="0"/>
              <a:t>To model the severity of losses above the modelling threshold, we fit a shifted distribution to the data using the method of maximum likelihood. This corresponds to deducting the value of the modelling threshold (T1) from all losses (above modelling threshold) and fitting a distribution as if there was no threshold.  </a:t>
            </a:r>
          </a:p>
          <a:p>
            <a:r>
              <a:rPr lang="en-US" sz="1400" dirty="0"/>
              <a:t> </a:t>
            </a:r>
            <a:endParaRPr lang="pl-PL" sz="1400" dirty="0"/>
          </a:p>
        </p:txBody>
      </p:sp>
      <p:sp>
        <p:nvSpPr>
          <p:cNvPr id="38" name="pole tekstowe 37">
            <a:extLst>
              <a:ext uri="{FF2B5EF4-FFF2-40B4-BE49-F238E27FC236}">
                <a16:creationId xmlns:a16="http://schemas.microsoft.com/office/drawing/2014/main" id="{BB60395A-BA04-4426-AA4B-9B60994A54C6}"/>
              </a:ext>
            </a:extLst>
          </p:cNvPr>
          <p:cNvSpPr txBox="1"/>
          <p:nvPr/>
        </p:nvSpPr>
        <p:spPr>
          <a:xfrm>
            <a:off x="8550111" y="1531281"/>
            <a:ext cx="2253007" cy="288147"/>
          </a:xfrm>
          <a:prstGeom prst="rect">
            <a:avLst/>
          </a:prstGeom>
          <a:noFill/>
          <a:ln>
            <a:solidFill>
              <a:schemeClr val="accent1"/>
            </a:solidFill>
          </a:ln>
        </p:spPr>
        <p:txBody>
          <a:bodyPr wrap="square" lIns="36000" tIns="36000" rIns="36000" bIns="36000" rtlCol="0">
            <a:spAutoFit/>
          </a:bodyPr>
          <a:lstStyle/>
          <a:p>
            <a:r>
              <a:rPr lang="pl-PL" sz="1400" b="1" dirty="0" err="1"/>
              <a:t>External</a:t>
            </a:r>
            <a:r>
              <a:rPr lang="pl-PL" sz="1400" b="1" dirty="0"/>
              <a:t> Data Benchmark</a:t>
            </a:r>
          </a:p>
        </p:txBody>
      </p:sp>
      <p:cxnSp>
        <p:nvCxnSpPr>
          <p:cNvPr id="40" name="Łącznik prosty ze strzałką 39">
            <a:extLst>
              <a:ext uri="{FF2B5EF4-FFF2-40B4-BE49-F238E27FC236}">
                <a16:creationId xmlns:a16="http://schemas.microsoft.com/office/drawing/2014/main" id="{365BA51A-1DAC-46DE-B18A-A96E64237BB0}"/>
              </a:ext>
            </a:extLst>
          </p:cNvPr>
          <p:cNvCxnSpPr>
            <a:cxnSpLocks/>
          </p:cNvCxnSpPr>
          <p:nvPr/>
        </p:nvCxnSpPr>
        <p:spPr>
          <a:xfrm flipH="1">
            <a:off x="6399196" y="1819428"/>
            <a:ext cx="2472956" cy="6770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Łącznik prosty ze strzałką 41">
            <a:extLst>
              <a:ext uri="{FF2B5EF4-FFF2-40B4-BE49-F238E27FC236}">
                <a16:creationId xmlns:a16="http://schemas.microsoft.com/office/drawing/2014/main" id="{831CCAFA-F0A6-47BD-9C80-0180AF787461}"/>
              </a:ext>
            </a:extLst>
          </p:cNvPr>
          <p:cNvCxnSpPr>
            <a:cxnSpLocks/>
            <a:stCxn id="38" idx="2"/>
          </p:cNvCxnSpPr>
          <p:nvPr/>
        </p:nvCxnSpPr>
        <p:spPr>
          <a:xfrm flipH="1">
            <a:off x="9406799" y="1819428"/>
            <a:ext cx="269816" cy="14719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Oval 71">
            <a:extLst>
              <a:ext uri="{FF2B5EF4-FFF2-40B4-BE49-F238E27FC236}">
                <a16:creationId xmlns:a16="http://schemas.microsoft.com/office/drawing/2014/main" id="{5BC0A2AC-3FA6-4277-9A23-7B988F9A0E1D}"/>
              </a:ext>
            </a:extLst>
          </p:cNvPr>
          <p:cNvSpPr>
            <a:spLocks noChangeAspect="1"/>
          </p:cNvSpPr>
          <p:nvPr/>
        </p:nvSpPr>
        <p:spPr bwMode="gray">
          <a:xfrm>
            <a:off x="353417" y="4206928"/>
            <a:ext cx="1960166" cy="653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pl-PL" sz="1200" b="1" dirty="0" err="1">
                <a:solidFill>
                  <a:schemeClr val="bg1"/>
                </a:solidFill>
              </a:rPr>
              <a:t>Scenario</a:t>
            </a:r>
            <a:r>
              <a:rPr lang="pl-PL" sz="1200" b="1" dirty="0">
                <a:solidFill>
                  <a:schemeClr val="bg1"/>
                </a:solidFill>
              </a:rPr>
              <a:t> </a:t>
            </a:r>
            <a:r>
              <a:rPr lang="pl-PL" sz="1200" b="1" dirty="0" err="1">
                <a:solidFill>
                  <a:schemeClr val="bg1"/>
                </a:solidFill>
              </a:rPr>
              <a:t>frequency</a:t>
            </a:r>
            <a:r>
              <a:rPr lang="pl-PL" sz="1200" b="1" dirty="0">
                <a:solidFill>
                  <a:schemeClr val="bg1"/>
                </a:solidFill>
              </a:rPr>
              <a:t> </a:t>
            </a:r>
            <a:r>
              <a:rPr lang="pl-PL" sz="1200" b="1" dirty="0" err="1">
                <a:solidFill>
                  <a:schemeClr val="bg1"/>
                </a:solidFill>
              </a:rPr>
              <a:t>is</a:t>
            </a:r>
            <a:r>
              <a:rPr lang="pl-PL" sz="1200" b="1" dirty="0">
                <a:solidFill>
                  <a:schemeClr val="bg1"/>
                </a:solidFill>
              </a:rPr>
              <a:t> </a:t>
            </a:r>
            <a:r>
              <a:rPr lang="pl-PL" sz="1200" b="1" dirty="0" err="1">
                <a:solidFill>
                  <a:schemeClr val="bg1"/>
                </a:solidFill>
              </a:rPr>
              <a:t>given</a:t>
            </a:r>
            <a:r>
              <a:rPr lang="pl-PL" sz="1200" b="1" dirty="0">
                <a:solidFill>
                  <a:schemeClr val="bg1"/>
                </a:solidFill>
              </a:rPr>
              <a:t> by 0,1 (1:10 </a:t>
            </a:r>
            <a:r>
              <a:rPr lang="pl-PL" sz="1200" b="1" dirty="0" err="1">
                <a:solidFill>
                  <a:schemeClr val="bg1"/>
                </a:solidFill>
              </a:rPr>
              <a:t>years</a:t>
            </a:r>
            <a:r>
              <a:rPr lang="pl-PL" sz="1200" b="1" dirty="0">
                <a:solidFill>
                  <a:schemeClr val="bg1"/>
                </a:solidFill>
              </a:rPr>
              <a:t>)</a:t>
            </a:r>
          </a:p>
        </p:txBody>
      </p:sp>
      <p:sp>
        <p:nvSpPr>
          <p:cNvPr id="26" name="Oval 71">
            <a:extLst>
              <a:ext uri="{FF2B5EF4-FFF2-40B4-BE49-F238E27FC236}">
                <a16:creationId xmlns:a16="http://schemas.microsoft.com/office/drawing/2014/main" id="{EFD90B5B-E959-4F3F-9608-DF36408CFA31}"/>
              </a:ext>
            </a:extLst>
          </p:cNvPr>
          <p:cNvSpPr>
            <a:spLocks noChangeAspect="1"/>
          </p:cNvSpPr>
          <p:nvPr/>
        </p:nvSpPr>
        <p:spPr bwMode="gray">
          <a:xfrm>
            <a:off x="5929459" y="1057142"/>
            <a:ext cx="1960166" cy="653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r>
              <a:rPr lang="pl-PL" sz="1200" b="1" dirty="0">
                <a:solidFill>
                  <a:schemeClr val="bg1"/>
                </a:solidFill>
              </a:rPr>
              <a:t>GDP </a:t>
            </a:r>
            <a:r>
              <a:rPr lang="pl-PL" sz="1200" b="1" dirty="0" err="1">
                <a:solidFill>
                  <a:schemeClr val="bg1"/>
                </a:solidFill>
              </a:rPr>
              <a:t>or</a:t>
            </a:r>
            <a:r>
              <a:rPr lang="pl-PL" sz="1200" b="1" dirty="0">
                <a:solidFill>
                  <a:schemeClr val="bg1"/>
                </a:solidFill>
              </a:rPr>
              <a:t> </a:t>
            </a:r>
            <a:r>
              <a:rPr lang="pl-PL" sz="1200" b="1" dirty="0" err="1">
                <a:solidFill>
                  <a:schemeClr val="bg1"/>
                </a:solidFill>
              </a:rPr>
              <a:t>Lognormal</a:t>
            </a:r>
            <a:r>
              <a:rPr lang="pl-PL" sz="1200" b="1" dirty="0">
                <a:solidFill>
                  <a:schemeClr val="bg1"/>
                </a:solidFill>
              </a:rPr>
              <a:t> CDF</a:t>
            </a:r>
          </a:p>
        </p:txBody>
      </p:sp>
      <mc:AlternateContent xmlns:mc="http://schemas.openxmlformats.org/markup-compatibility/2006" xmlns:a14="http://schemas.microsoft.com/office/drawing/2010/main">
        <mc:Choice Requires="a14">
          <p:sp>
            <p:nvSpPr>
              <p:cNvPr id="27" name="Oval 71">
                <a:extLst>
                  <a:ext uri="{FF2B5EF4-FFF2-40B4-BE49-F238E27FC236}">
                    <a16:creationId xmlns:a16="http://schemas.microsoft.com/office/drawing/2014/main" id="{81183C81-08FB-4D9D-8097-9FB6425A98A8}"/>
                  </a:ext>
                </a:extLst>
              </p:cNvPr>
              <p:cNvSpPr>
                <a:spLocks noChangeAspect="1"/>
              </p:cNvSpPr>
              <p:nvPr/>
            </p:nvSpPr>
            <p:spPr bwMode="gray">
              <a:xfrm>
                <a:off x="2090372" y="942672"/>
                <a:ext cx="1960166" cy="653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r>
                  <a:rPr lang="pl-PL" sz="1200" b="1" dirty="0">
                    <a:solidFill>
                      <a:schemeClr val="bg1"/>
                    </a:solidFill>
                  </a:rPr>
                  <a:t>Starting point</a:t>
                </a:r>
              </a:p>
              <a:p>
                <a:pPr algn="ctr"/>
                <a14:m>
                  <m:oMathPara xmlns:m="http://schemas.openxmlformats.org/officeDocument/2006/math">
                    <m:oMathParaPr>
                      <m:jc m:val="centerGroup"/>
                    </m:oMathParaPr>
                    <m:oMath xmlns:m="http://schemas.openxmlformats.org/officeDocument/2006/math">
                      <m:sSubSup>
                        <m:sSubSupPr>
                          <m:ctrlPr>
                            <a:rPr lang="pl-PL" sz="1200" b="1" i="1" smtClean="0">
                              <a:solidFill>
                                <a:schemeClr val="bg1"/>
                              </a:solidFill>
                              <a:latin typeface="Cambria Math" panose="02040503050406030204" pitchFamily="18" charset="0"/>
                            </a:rPr>
                          </m:ctrlPr>
                        </m:sSubSupPr>
                        <m:e>
                          <m:r>
                            <a:rPr lang="pl-PL" sz="1200" b="1" i="1" smtClean="0">
                              <a:solidFill>
                                <a:schemeClr val="bg1"/>
                              </a:solidFill>
                              <a:latin typeface="Cambria Math" panose="02040503050406030204" pitchFamily="18" charset="0"/>
                            </a:rPr>
                            <m:t>𝑭</m:t>
                          </m:r>
                        </m:e>
                        <m:sub>
                          <m:r>
                            <a:rPr lang="pl-PL" sz="1200" b="1" i="1" smtClean="0">
                              <a:solidFill>
                                <a:schemeClr val="bg1"/>
                              </a:solidFill>
                              <a:latin typeface="Cambria Math" panose="02040503050406030204" pitchFamily="18" charset="0"/>
                            </a:rPr>
                            <m:t>𝑺𝑪𝑵</m:t>
                          </m:r>
                        </m:sub>
                        <m:sup/>
                      </m:sSubSup>
                      <m:d>
                        <m:dPr>
                          <m:ctrlPr>
                            <a:rPr lang="pl-PL" sz="1200" b="1" i="1" smtClean="0">
                              <a:solidFill>
                                <a:schemeClr val="bg1"/>
                              </a:solidFill>
                              <a:latin typeface="Cambria Math" panose="02040503050406030204" pitchFamily="18" charset="0"/>
                            </a:rPr>
                          </m:ctrlPr>
                        </m:dPr>
                        <m:e>
                          <m:sSub>
                            <m:sSubPr>
                              <m:ctrlPr>
                                <a:rPr lang="pl-PL" sz="1200" b="1" i="1" smtClean="0">
                                  <a:solidFill>
                                    <a:schemeClr val="bg1"/>
                                  </a:solidFill>
                                  <a:latin typeface="Cambria Math" panose="02040503050406030204" pitchFamily="18" charset="0"/>
                                </a:rPr>
                              </m:ctrlPr>
                            </m:sSubPr>
                            <m:e>
                              <m:r>
                                <a:rPr lang="pl-PL" sz="1200" b="1" i="1" smtClean="0">
                                  <a:solidFill>
                                    <a:schemeClr val="bg1"/>
                                  </a:solidFill>
                                  <a:latin typeface="Cambria Math" panose="02040503050406030204" pitchFamily="18" charset="0"/>
                                </a:rPr>
                                <m:t>𝒙</m:t>
                              </m:r>
                            </m:e>
                            <m:sub>
                              <m:r>
                                <a:rPr lang="pl-PL" sz="1200" b="1" i="1" smtClean="0">
                                  <a:solidFill>
                                    <a:schemeClr val="bg1"/>
                                  </a:solidFill>
                                  <a:latin typeface="Cambria Math" panose="02040503050406030204" pitchFamily="18" charset="0"/>
                                </a:rPr>
                                <m:t>𝟏𝟎</m:t>
                              </m:r>
                            </m:sub>
                          </m:sSub>
                        </m:e>
                      </m:d>
                      <m:r>
                        <a:rPr lang="pl-PL" sz="1200" b="1" i="0" smtClean="0">
                          <a:solidFill>
                            <a:schemeClr val="bg1"/>
                          </a:solidFill>
                          <a:latin typeface="Cambria Math" panose="02040503050406030204" pitchFamily="18" charset="0"/>
                        </a:rPr>
                        <m:t>=</m:t>
                      </m:r>
                      <m:r>
                        <a:rPr lang="pl-PL" sz="1200" b="1" i="0" smtClean="0">
                          <a:solidFill>
                            <a:schemeClr val="bg1"/>
                          </a:solidFill>
                          <a:latin typeface="Cambria Math" panose="02040503050406030204" pitchFamily="18" charset="0"/>
                        </a:rPr>
                        <m:t>𝟎</m:t>
                      </m:r>
                    </m:oMath>
                  </m:oMathPara>
                </a14:m>
                <a:endParaRPr lang="pl-PL" sz="1200" b="1" dirty="0">
                  <a:solidFill>
                    <a:schemeClr val="bg1"/>
                  </a:solidFill>
                </a:endParaRPr>
              </a:p>
            </p:txBody>
          </p:sp>
        </mc:Choice>
        <mc:Fallback xmlns="">
          <p:sp>
            <p:nvSpPr>
              <p:cNvPr id="27" name="Oval 71">
                <a:extLst>
                  <a:ext uri="{FF2B5EF4-FFF2-40B4-BE49-F238E27FC236}">
                    <a16:creationId xmlns:a16="http://schemas.microsoft.com/office/drawing/2014/main" id="{81183C81-08FB-4D9D-8097-9FB6425A98A8}"/>
                  </a:ext>
                </a:extLst>
              </p:cNvPr>
              <p:cNvSpPr>
                <a:spLocks noRot="1" noChangeAspect="1" noMove="1" noResize="1" noEditPoints="1" noAdjustHandles="1" noChangeArrowheads="1" noChangeShapeType="1" noTextEdit="1"/>
              </p:cNvSpPr>
              <p:nvPr/>
            </p:nvSpPr>
            <p:spPr bwMode="gray">
              <a:xfrm>
                <a:off x="2090372" y="942672"/>
                <a:ext cx="1960166" cy="653016"/>
              </a:xfrm>
              <a:prstGeom prst="ellipse">
                <a:avLst/>
              </a:prstGeom>
              <a:blipFill>
                <a:blip r:embed="rId3"/>
                <a:stretch>
                  <a:fillRect/>
                </a:stretch>
              </a:blipFill>
              <a:ln>
                <a:noFill/>
              </a:ln>
            </p:spPr>
            <p:txBody>
              <a:bodyPr/>
              <a:lstStyle/>
              <a:p>
                <a:r>
                  <a:rPr lang="pl-PL">
                    <a:noFill/>
                  </a:rPr>
                  <a:t> </a:t>
                </a:r>
              </a:p>
            </p:txBody>
          </p:sp>
        </mc:Fallback>
      </mc:AlternateContent>
      <p:sp>
        <p:nvSpPr>
          <p:cNvPr id="28" name="Oval 71">
            <a:extLst>
              <a:ext uri="{FF2B5EF4-FFF2-40B4-BE49-F238E27FC236}">
                <a16:creationId xmlns:a16="http://schemas.microsoft.com/office/drawing/2014/main" id="{2CC848ED-0578-4EEA-9529-30B4BCDF3E11}"/>
              </a:ext>
            </a:extLst>
          </p:cNvPr>
          <p:cNvSpPr>
            <a:spLocks noChangeAspect="1"/>
          </p:cNvSpPr>
          <p:nvPr/>
        </p:nvSpPr>
        <p:spPr bwMode="gray">
          <a:xfrm>
            <a:off x="4823395" y="4139779"/>
            <a:ext cx="4853219" cy="13739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r>
              <a:rPr lang="pl-PL" sz="1200" b="1" dirty="0" err="1">
                <a:solidFill>
                  <a:schemeClr val="bg1"/>
                </a:solidFill>
              </a:rPr>
              <a:t>Fitting</a:t>
            </a:r>
            <a:r>
              <a:rPr lang="pl-PL" sz="1200" b="1" dirty="0">
                <a:solidFill>
                  <a:schemeClr val="bg1"/>
                </a:solidFill>
              </a:rPr>
              <a:t> </a:t>
            </a:r>
            <a:r>
              <a:rPr lang="pl-PL" sz="1200" b="1" dirty="0" err="1">
                <a:solidFill>
                  <a:schemeClr val="bg1"/>
                </a:solidFill>
              </a:rPr>
              <a:t>severity</a:t>
            </a:r>
            <a:r>
              <a:rPr lang="pl-PL" sz="1200" b="1" dirty="0">
                <a:solidFill>
                  <a:schemeClr val="bg1"/>
                </a:solidFill>
              </a:rPr>
              <a:t> </a:t>
            </a:r>
            <a:r>
              <a:rPr lang="pl-PL" sz="1200" b="1" dirty="0" err="1">
                <a:solidFill>
                  <a:schemeClr val="bg1"/>
                </a:solidFill>
              </a:rPr>
              <a:t>distribution</a:t>
            </a:r>
            <a:r>
              <a:rPr lang="pl-PL" sz="1200" b="1" dirty="0">
                <a:solidFill>
                  <a:schemeClr val="bg1"/>
                </a:solidFill>
              </a:rPr>
              <a:t> to </a:t>
            </a:r>
            <a:r>
              <a:rPr lang="pl-PL" sz="1200" b="1" dirty="0" err="1">
                <a:solidFill>
                  <a:schemeClr val="bg1"/>
                </a:solidFill>
              </a:rPr>
              <a:t>assesment</a:t>
            </a:r>
            <a:r>
              <a:rPr lang="pl-PL" sz="1200" b="1" dirty="0">
                <a:solidFill>
                  <a:schemeClr val="bg1"/>
                </a:solidFill>
              </a:rPr>
              <a:t> </a:t>
            </a:r>
            <a:r>
              <a:rPr lang="pl-PL" sz="1200" b="1" dirty="0" err="1">
                <a:solidFill>
                  <a:schemeClr val="bg1"/>
                </a:solidFill>
              </a:rPr>
              <a:t>points</a:t>
            </a:r>
            <a:r>
              <a:rPr lang="pl-PL" sz="1200" b="1" dirty="0">
                <a:solidFill>
                  <a:schemeClr val="bg1"/>
                </a:solidFill>
              </a:rPr>
              <a:t> by </a:t>
            </a:r>
            <a:r>
              <a:rPr lang="pl-PL" sz="1200" b="1" dirty="0" err="1">
                <a:solidFill>
                  <a:schemeClr val="bg1"/>
                </a:solidFill>
              </a:rPr>
              <a:t>Weighted</a:t>
            </a:r>
            <a:r>
              <a:rPr lang="pl-PL" sz="1200" b="1" dirty="0">
                <a:solidFill>
                  <a:schemeClr val="bg1"/>
                </a:solidFill>
              </a:rPr>
              <a:t> Maximum </a:t>
            </a:r>
            <a:r>
              <a:rPr lang="pl-PL" sz="1200" b="1" dirty="0" err="1">
                <a:solidFill>
                  <a:schemeClr val="bg1"/>
                </a:solidFill>
              </a:rPr>
              <a:t>Likelihood</a:t>
            </a:r>
            <a:r>
              <a:rPr lang="pl-PL" sz="1200" b="1" dirty="0">
                <a:solidFill>
                  <a:schemeClr val="bg1"/>
                </a:solidFill>
              </a:rPr>
              <a:t> Method: </a:t>
            </a:r>
            <a:r>
              <a:rPr lang="en-US" sz="1200" b="1" dirty="0" err="1">
                <a:solidFill>
                  <a:schemeClr val="bg1"/>
                </a:solidFill>
              </a:rPr>
              <a:t>maximising</a:t>
            </a:r>
            <a:r>
              <a:rPr lang="en-US" sz="1200" b="1" dirty="0">
                <a:solidFill>
                  <a:schemeClr val="bg1"/>
                </a:solidFill>
              </a:rPr>
              <a:t> the frequency weighted probability mass between 1 in 10 </a:t>
            </a:r>
            <a:r>
              <a:rPr lang="pl-PL" sz="1200" b="1" dirty="0">
                <a:solidFill>
                  <a:schemeClr val="bg1"/>
                </a:solidFill>
              </a:rPr>
              <a:t>, 1 in 25 and 1 in 100 </a:t>
            </a:r>
            <a:r>
              <a:rPr lang="en-US" sz="1200" b="1" dirty="0">
                <a:solidFill>
                  <a:schemeClr val="bg1"/>
                </a:solidFill>
              </a:rPr>
              <a:t>scenario severity</a:t>
            </a:r>
            <a:endParaRPr lang="pl-PL" sz="1200" b="1" dirty="0">
              <a:solidFill>
                <a:schemeClr val="bg1"/>
              </a:solidFill>
            </a:endParaRPr>
          </a:p>
        </p:txBody>
      </p:sp>
      <p:sp>
        <p:nvSpPr>
          <p:cNvPr id="5" name="Dowolny kształt: kształt 4">
            <a:extLst>
              <a:ext uri="{FF2B5EF4-FFF2-40B4-BE49-F238E27FC236}">
                <a16:creationId xmlns:a16="http://schemas.microsoft.com/office/drawing/2014/main" id="{C06A311F-3F95-47C3-A1CA-C8E2611C29BB}"/>
              </a:ext>
            </a:extLst>
          </p:cNvPr>
          <p:cNvSpPr/>
          <p:nvPr/>
        </p:nvSpPr>
        <p:spPr>
          <a:xfrm>
            <a:off x="1079511" y="1045974"/>
            <a:ext cx="8931714" cy="1625245"/>
          </a:xfrm>
          <a:custGeom>
            <a:avLst/>
            <a:gdLst>
              <a:gd name="connsiteX0" fmla="*/ 0 w 8818259"/>
              <a:gd name="connsiteY0" fmla="*/ 0 h 2100425"/>
              <a:gd name="connsiteX1" fmla="*/ 235390 w 8818259"/>
              <a:gd name="connsiteY1" fmla="*/ 561315 h 2100425"/>
              <a:gd name="connsiteX2" fmla="*/ 1149790 w 8818259"/>
              <a:gd name="connsiteY2" fmla="*/ 1186004 h 2100425"/>
              <a:gd name="connsiteX3" fmla="*/ 2344848 w 8818259"/>
              <a:gd name="connsiteY3" fmla="*/ 1584357 h 2100425"/>
              <a:gd name="connsiteX4" fmla="*/ 3757188 w 8818259"/>
              <a:gd name="connsiteY4" fmla="*/ 1801640 h 2100425"/>
              <a:gd name="connsiteX5" fmla="*/ 6672404 w 8818259"/>
              <a:gd name="connsiteY5" fmla="*/ 1991762 h 2100425"/>
              <a:gd name="connsiteX6" fmla="*/ 8818075 w 8818259"/>
              <a:gd name="connsiteY6" fmla="*/ 2091351 h 210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18259" h="2100425">
                <a:moveTo>
                  <a:pt x="0" y="0"/>
                </a:moveTo>
                <a:cubicBezTo>
                  <a:pt x="21879" y="181824"/>
                  <a:pt x="43758" y="363648"/>
                  <a:pt x="235390" y="561315"/>
                </a:cubicBezTo>
                <a:cubicBezTo>
                  <a:pt x="427022" y="758982"/>
                  <a:pt x="798214" y="1015497"/>
                  <a:pt x="1149790" y="1186004"/>
                </a:cubicBezTo>
                <a:cubicBezTo>
                  <a:pt x="1501366" y="1356511"/>
                  <a:pt x="1910282" y="1481751"/>
                  <a:pt x="2344848" y="1584357"/>
                </a:cubicBezTo>
                <a:cubicBezTo>
                  <a:pt x="2779414" y="1686963"/>
                  <a:pt x="3035929" y="1733739"/>
                  <a:pt x="3757188" y="1801640"/>
                </a:cubicBezTo>
                <a:cubicBezTo>
                  <a:pt x="4478447" y="1869541"/>
                  <a:pt x="5828923" y="1943477"/>
                  <a:pt x="6672404" y="1991762"/>
                </a:cubicBezTo>
                <a:cubicBezTo>
                  <a:pt x="7515885" y="2040047"/>
                  <a:pt x="8836182" y="2129074"/>
                  <a:pt x="8818075" y="2091351"/>
                </a:cubicBez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0" name="Dowolny kształt: kształt 29">
            <a:extLst>
              <a:ext uri="{FF2B5EF4-FFF2-40B4-BE49-F238E27FC236}">
                <a16:creationId xmlns:a16="http://schemas.microsoft.com/office/drawing/2014/main" id="{2F54884C-E4DC-4CC0-A8A3-A45292DFEB76}"/>
              </a:ext>
            </a:extLst>
          </p:cNvPr>
          <p:cNvSpPr/>
          <p:nvPr/>
        </p:nvSpPr>
        <p:spPr>
          <a:xfrm>
            <a:off x="1089265" y="1378998"/>
            <a:ext cx="8931714" cy="1625245"/>
          </a:xfrm>
          <a:custGeom>
            <a:avLst/>
            <a:gdLst>
              <a:gd name="connsiteX0" fmla="*/ 0 w 8818259"/>
              <a:gd name="connsiteY0" fmla="*/ 0 h 2100425"/>
              <a:gd name="connsiteX1" fmla="*/ 235390 w 8818259"/>
              <a:gd name="connsiteY1" fmla="*/ 561315 h 2100425"/>
              <a:gd name="connsiteX2" fmla="*/ 1149790 w 8818259"/>
              <a:gd name="connsiteY2" fmla="*/ 1186004 h 2100425"/>
              <a:gd name="connsiteX3" fmla="*/ 2344848 w 8818259"/>
              <a:gd name="connsiteY3" fmla="*/ 1584357 h 2100425"/>
              <a:gd name="connsiteX4" fmla="*/ 3757188 w 8818259"/>
              <a:gd name="connsiteY4" fmla="*/ 1801640 h 2100425"/>
              <a:gd name="connsiteX5" fmla="*/ 6672404 w 8818259"/>
              <a:gd name="connsiteY5" fmla="*/ 1991762 h 2100425"/>
              <a:gd name="connsiteX6" fmla="*/ 8818075 w 8818259"/>
              <a:gd name="connsiteY6" fmla="*/ 2091351 h 210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18259" h="2100425">
                <a:moveTo>
                  <a:pt x="0" y="0"/>
                </a:moveTo>
                <a:cubicBezTo>
                  <a:pt x="21879" y="181824"/>
                  <a:pt x="43758" y="363648"/>
                  <a:pt x="235390" y="561315"/>
                </a:cubicBezTo>
                <a:cubicBezTo>
                  <a:pt x="427022" y="758982"/>
                  <a:pt x="798214" y="1015497"/>
                  <a:pt x="1149790" y="1186004"/>
                </a:cubicBezTo>
                <a:cubicBezTo>
                  <a:pt x="1501366" y="1356511"/>
                  <a:pt x="1910282" y="1481751"/>
                  <a:pt x="2344848" y="1584357"/>
                </a:cubicBezTo>
                <a:cubicBezTo>
                  <a:pt x="2779414" y="1686963"/>
                  <a:pt x="3035929" y="1733739"/>
                  <a:pt x="3757188" y="1801640"/>
                </a:cubicBezTo>
                <a:cubicBezTo>
                  <a:pt x="4478447" y="1869541"/>
                  <a:pt x="5828923" y="1943477"/>
                  <a:pt x="6672404" y="1991762"/>
                </a:cubicBezTo>
                <a:cubicBezTo>
                  <a:pt x="7515885" y="2040047"/>
                  <a:pt x="8836182" y="2129074"/>
                  <a:pt x="8818075" y="2091351"/>
                </a:cubicBezTo>
              </a:path>
            </a:pathLst>
          </a:cu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pl-PL"/>
          </a:p>
        </p:txBody>
      </p:sp>
      <p:sp>
        <p:nvSpPr>
          <p:cNvPr id="32" name="Dowolny kształt: kształt 31">
            <a:extLst>
              <a:ext uri="{FF2B5EF4-FFF2-40B4-BE49-F238E27FC236}">
                <a16:creationId xmlns:a16="http://schemas.microsoft.com/office/drawing/2014/main" id="{FB06A78D-55B7-42E6-AF1F-E663C9D5A79C}"/>
              </a:ext>
            </a:extLst>
          </p:cNvPr>
          <p:cNvSpPr/>
          <p:nvPr/>
        </p:nvSpPr>
        <p:spPr>
          <a:xfrm>
            <a:off x="1152943" y="1694160"/>
            <a:ext cx="8931714" cy="1625245"/>
          </a:xfrm>
          <a:custGeom>
            <a:avLst/>
            <a:gdLst>
              <a:gd name="connsiteX0" fmla="*/ 0 w 8818259"/>
              <a:gd name="connsiteY0" fmla="*/ 0 h 2100425"/>
              <a:gd name="connsiteX1" fmla="*/ 235390 w 8818259"/>
              <a:gd name="connsiteY1" fmla="*/ 561315 h 2100425"/>
              <a:gd name="connsiteX2" fmla="*/ 1149790 w 8818259"/>
              <a:gd name="connsiteY2" fmla="*/ 1186004 h 2100425"/>
              <a:gd name="connsiteX3" fmla="*/ 2344848 w 8818259"/>
              <a:gd name="connsiteY3" fmla="*/ 1584357 h 2100425"/>
              <a:gd name="connsiteX4" fmla="*/ 3757188 w 8818259"/>
              <a:gd name="connsiteY4" fmla="*/ 1801640 h 2100425"/>
              <a:gd name="connsiteX5" fmla="*/ 6672404 w 8818259"/>
              <a:gd name="connsiteY5" fmla="*/ 1991762 h 2100425"/>
              <a:gd name="connsiteX6" fmla="*/ 8818075 w 8818259"/>
              <a:gd name="connsiteY6" fmla="*/ 2091351 h 210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18259" h="2100425">
                <a:moveTo>
                  <a:pt x="0" y="0"/>
                </a:moveTo>
                <a:cubicBezTo>
                  <a:pt x="21879" y="181824"/>
                  <a:pt x="43758" y="363648"/>
                  <a:pt x="235390" y="561315"/>
                </a:cubicBezTo>
                <a:cubicBezTo>
                  <a:pt x="427022" y="758982"/>
                  <a:pt x="798214" y="1015497"/>
                  <a:pt x="1149790" y="1186004"/>
                </a:cubicBezTo>
                <a:cubicBezTo>
                  <a:pt x="1501366" y="1356511"/>
                  <a:pt x="1910282" y="1481751"/>
                  <a:pt x="2344848" y="1584357"/>
                </a:cubicBezTo>
                <a:cubicBezTo>
                  <a:pt x="2779414" y="1686963"/>
                  <a:pt x="3035929" y="1733739"/>
                  <a:pt x="3757188" y="1801640"/>
                </a:cubicBezTo>
                <a:cubicBezTo>
                  <a:pt x="4478447" y="1869541"/>
                  <a:pt x="5828923" y="1943477"/>
                  <a:pt x="6672404" y="1991762"/>
                </a:cubicBezTo>
                <a:cubicBezTo>
                  <a:pt x="7515885" y="2040047"/>
                  <a:pt x="8836182" y="2129074"/>
                  <a:pt x="8818075" y="2091351"/>
                </a:cubicBez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Tree>
    <p:extLst>
      <p:ext uri="{BB962C8B-B14F-4D97-AF65-F5344CB8AC3E}">
        <p14:creationId xmlns:p14="http://schemas.microsoft.com/office/powerpoint/2010/main" val="1012762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Scenarios-Weighted</a:t>
            </a:r>
            <a:r>
              <a:rPr lang="pl-PL" dirty="0"/>
              <a:t> Maximum </a:t>
            </a:r>
            <a:r>
              <a:rPr lang="pl-PL" dirty="0" err="1"/>
              <a:t>Likelihood</a:t>
            </a:r>
            <a:r>
              <a:rPr lang="pl-PL" dirty="0"/>
              <a:t> Method</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15</a:t>
            </a:fld>
            <a:endParaRPr lang="en-GB" noProof="0" dirty="0"/>
          </a:p>
        </p:txBody>
      </p:sp>
      <mc:AlternateContent xmlns:mc="http://schemas.openxmlformats.org/markup-compatibility/2006" xmlns:a14="http://schemas.microsoft.com/office/drawing/2010/main">
        <mc:Choice Requires="a14">
          <p:sp>
            <p:nvSpPr>
              <p:cNvPr id="6" name="pole tekstowe 5">
                <a:extLst>
                  <a:ext uri="{FF2B5EF4-FFF2-40B4-BE49-F238E27FC236}">
                    <a16:creationId xmlns:a16="http://schemas.microsoft.com/office/drawing/2014/main" id="{F5F772AD-CDAF-4419-97F4-38046224B34F}"/>
                  </a:ext>
                </a:extLst>
              </p:cNvPr>
              <p:cNvSpPr txBox="1"/>
              <p:nvPr/>
            </p:nvSpPr>
            <p:spPr>
              <a:xfrm>
                <a:off x="921327" y="1428224"/>
                <a:ext cx="8678594" cy="1233351"/>
              </a:xfrm>
              <a:prstGeom prst="rect">
                <a:avLst/>
              </a:prstGeom>
              <a:noFill/>
            </p:spPr>
            <p:txBody>
              <a:bodyPr wrap="none" lIns="0" tIns="0" rIns="0" bIns="0" rtlCol="0">
                <a:spAutoFit/>
              </a:bodyPr>
              <a:lstStyle/>
              <a:p>
                <a:r>
                  <a:rPr lang="pl-PL" sz="1400" b="1" dirty="0">
                    <a:latin typeface="Cambria Math" panose="02040503050406030204" pitchFamily="18" charset="0"/>
                  </a:rPr>
                  <a:t>Weighted Maximum </a:t>
                </a:r>
                <a:r>
                  <a:rPr lang="pl-PL" sz="1400" b="1" dirty="0" err="1">
                    <a:latin typeface="Cambria Math" panose="02040503050406030204" pitchFamily="18" charset="0"/>
                  </a:rPr>
                  <a:t>Likelihood</a:t>
                </a:r>
                <a:endParaRPr lang="pl-PL" sz="1400" b="1" dirty="0">
                  <a:latin typeface="Cambria Math" panose="02040503050406030204" pitchFamily="18" charset="0"/>
                </a:endParaRPr>
              </a:p>
              <a:p>
                <a:endParaRPr lang="pl-PL" sz="1400" b="1" dirty="0">
                  <a:latin typeface="Cambria Math" panose="02040503050406030204" pitchFamily="18" charset="0"/>
                </a:endParaRPr>
              </a:p>
              <a:p>
                <a14:m>
                  <m:oMath xmlns:m="http://schemas.openxmlformats.org/officeDocument/2006/math">
                    <m:r>
                      <a:rPr lang="pl-PL" sz="1400" b="0" i="1" smtClean="0">
                        <a:latin typeface="Cambria Math" panose="02040503050406030204" pitchFamily="18" charset="0"/>
                      </a:rPr>
                      <m:t>𝐹</m:t>
                    </m:r>
                    <m:d>
                      <m:dPr>
                        <m:ctrlPr>
                          <a:rPr lang="pl-PL" sz="1400" b="0" i="1" smtClean="0">
                            <a:latin typeface="Cambria Math" panose="02040503050406030204" pitchFamily="18" charset="0"/>
                          </a:rPr>
                        </m:ctrlPr>
                      </m:dPr>
                      <m:e>
                        <m:sSub>
                          <m:sSubPr>
                            <m:ctrlPr>
                              <a:rPr lang="pl-PL" sz="1400" b="0" i="1" smtClean="0">
                                <a:latin typeface="Cambria Math" panose="02040503050406030204" pitchFamily="18" charset="0"/>
                              </a:rPr>
                            </m:ctrlPr>
                          </m:sSubPr>
                          <m:e>
                            <m:r>
                              <a:rPr lang="pl-PL" sz="1400" b="0" i="1" smtClean="0">
                                <a:latin typeface="Cambria Math" panose="02040503050406030204" pitchFamily="18" charset="0"/>
                              </a:rPr>
                              <m:t>𝑥</m:t>
                            </m:r>
                          </m:e>
                          <m:sub>
                            <m:r>
                              <a:rPr lang="pl-PL" sz="1400" b="0" i="1" smtClean="0">
                                <a:latin typeface="Cambria Math" panose="02040503050406030204" pitchFamily="18" charset="0"/>
                              </a:rPr>
                              <m:t>𝑖</m:t>
                            </m:r>
                          </m:sub>
                        </m:sSub>
                        <m:r>
                          <a:rPr lang="pl-PL" sz="1400" b="0" i="1" smtClean="0">
                            <a:latin typeface="Cambria Math" panose="02040503050406030204" pitchFamily="18" charset="0"/>
                          </a:rPr>
                          <m:t>, </m:t>
                        </m:r>
                        <m:r>
                          <a:rPr lang="pl-PL" sz="1400" b="0" i="1" smtClean="0">
                            <a:latin typeface="Cambria Math" panose="02040503050406030204" pitchFamily="18" charset="0"/>
                            <a:ea typeface="Cambria Math" panose="02040503050406030204" pitchFamily="18" charset="0"/>
                          </a:rPr>
                          <m:t>𝜃</m:t>
                        </m:r>
                      </m:e>
                    </m:d>
                  </m:oMath>
                </a14:m>
                <a:r>
                  <a:rPr lang="pl-PL" sz="1400" dirty="0"/>
                  <a:t> - CDF with </a:t>
                </a:r>
                <a:r>
                  <a:rPr lang="pl-PL" sz="1400" dirty="0" err="1"/>
                  <a:t>vector</a:t>
                </a:r>
                <a:r>
                  <a:rPr lang="pl-PL" sz="1400" dirty="0"/>
                  <a:t> of </a:t>
                </a:r>
                <a:r>
                  <a:rPr lang="pl-PL" sz="1400" dirty="0" err="1"/>
                  <a:t>parameters</a:t>
                </a:r>
                <a:r>
                  <a:rPr lang="pl-PL" sz="1400" dirty="0"/>
                  <a:t> </a:t>
                </a:r>
                <a14:m>
                  <m:oMath xmlns:m="http://schemas.openxmlformats.org/officeDocument/2006/math">
                    <m:r>
                      <a:rPr lang="pl-PL" sz="1400" i="1" smtClean="0">
                        <a:latin typeface="Cambria Math" panose="02040503050406030204" pitchFamily="18" charset="0"/>
                        <a:ea typeface="Cambria Math" panose="02040503050406030204" pitchFamily="18" charset="0"/>
                      </a:rPr>
                      <m:t>𝜃</m:t>
                    </m:r>
                  </m:oMath>
                </a14:m>
                <a:endParaRPr lang="pl-PL" sz="14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pl-PL" sz="1400" b="0" i="1" smtClean="0">
                          <a:latin typeface="Cambria Math" panose="02040503050406030204" pitchFamily="18" charset="0"/>
                        </a:rPr>
                        <m:t>𝐿</m:t>
                      </m:r>
                      <m:d>
                        <m:dPr>
                          <m:ctrlPr>
                            <a:rPr lang="pl-PL" sz="1400" b="0" i="1" smtClean="0">
                              <a:latin typeface="Cambria Math" panose="02040503050406030204" pitchFamily="18" charset="0"/>
                            </a:rPr>
                          </m:ctrlPr>
                        </m:dPr>
                        <m:e>
                          <m:r>
                            <a:rPr lang="pl-PL" sz="1400" i="1">
                              <a:latin typeface="Cambria Math" panose="02040503050406030204" pitchFamily="18" charset="0"/>
                              <a:ea typeface="Cambria Math" panose="02040503050406030204" pitchFamily="18" charset="0"/>
                            </a:rPr>
                            <m:t>𝜃</m:t>
                          </m:r>
                        </m:e>
                      </m:d>
                      <m:r>
                        <a:rPr lang="pl-PL" sz="1400" b="0" i="0" smtClean="0">
                          <a:latin typeface="Cambria Math" panose="02040503050406030204" pitchFamily="18" charset="0"/>
                        </a:rPr>
                        <m:t>=</m:t>
                      </m:r>
                      <m:nary>
                        <m:naryPr>
                          <m:chr m:val="∏"/>
                          <m:ctrlPr>
                            <a:rPr lang="pl-PL" sz="1400" b="0" i="1" smtClean="0">
                              <a:latin typeface="Cambria Math" panose="02040503050406030204" pitchFamily="18" charset="0"/>
                            </a:rPr>
                          </m:ctrlPr>
                        </m:naryPr>
                        <m:sub>
                          <m:r>
                            <m:rPr>
                              <m:brk m:alnAt="23"/>
                            </m:rPr>
                            <a:rPr lang="pl-PL" sz="1400" b="0" i="1" smtClean="0">
                              <a:latin typeface="Cambria Math" panose="02040503050406030204" pitchFamily="18" charset="0"/>
                            </a:rPr>
                            <m:t>𝐼</m:t>
                          </m:r>
                          <m:r>
                            <a:rPr lang="pl-PL" sz="1400" b="0" i="1" smtClean="0">
                              <a:latin typeface="Cambria Math" panose="02040503050406030204" pitchFamily="18" charset="0"/>
                            </a:rPr>
                            <m:t>=1</m:t>
                          </m:r>
                        </m:sub>
                        <m:sup>
                          <m:r>
                            <a:rPr lang="pl-PL" sz="1400" b="0" i="1" smtClean="0">
                              <a:latin typeface="Cambria Math" panose="02040503050406030204" pitchFamily="18" charset="0"/>
                            </a:rPr>
                            <m:t>𝑛</m:t>
                          </m:r>
                        </m:sup>
                        <m:e>
                          <m:sSup>
                            <m:sSupPr>
                              <m:ctrlPr>
                                <a:rPr lang="pl-PL" sz="1400" b="0" i="1" smtClean="0">
                                  <a:latin typeface="Cambria Math" panose="02040503050406030204" pitchFamily="18" charset="0"/>
                                </a:rPr>
                              </m:ctrlPr>
                            </m:sSupPr>
                            <m:e>
                              <m:r>
                                <a:rPr lang="pl-PL" sz="1400" b="0" i="1" smtClean="0">
                                  <a:latin typeface="Cambria Math" panose="02040503050406030204" pitchFamily="18" charset="0"/>
                                </a:rPr>
                                <m:t>𝑓</m:t>
                              </m:r>
                            </m:e>
                            <m:sup>
                              <m:sSub>
                                <m:sSubPr>
                                  <m:ctrlPr>
                                    <a:rPr lang="pl-PL" sz="1400" b="0" i="1" smtClean="0">
                                      <a:latin typeface="Cambria Math" panose="02040503050406030204" pitchFamily="18" charset="0"/>
                                    </a:rPr>
                                  </m:ctrlPr>
                                </m:sSubPr>
                                <m:e>
                                  <m:r>
                                    <a:rPr lang="pl-PL" sz="1400" b="0" i="1" smtClean="0">
                                      <a:latin typeface="Cambria Math" panose="02040503050406030204" pitchFamily="18" charset="0"/>
                                      <a:ea typeface="Cambria Math" panose="02040503050406030204" pitchFamily="18" charset="0"/>
                                    </a:rPr>
                                    <m:t>𝛿</m:t>
                                  </m:r>
                                </m:e>
                                <m:sub>
                                  <m:r>
                                    <a:rPr lang="pl-PL" sz="1400" b="0" i="1" smtClean="0">
                                      <a:latin typeface="Cambria Math" panose="02040503050406030204" pitchFamily="18" charset="0"/>
                                    </a:rPr>
                                    <m:t>𝑖</m:t>
                                  </m:r>
                                </m:sub>
                              </m:sSub>
                            </m:sup>
                          </m:sSup>
                        </m:e>
                      </m:nary>
                      <m:d>
                        <m:dPr>
                          <m:ctrlPr>
                            <a:rPr lang="pl-PL" sz="1400" i="1">
                              <a:latin typeface="Cambria Math" panose="02040503050406030204" pitchFamily="18" charset="0"/>
                            </a:rPr>
                          </m:ctrlPr>
                        </m:dPr>
                        <m:e>
                          <m:sSub>
                            <m:sSubPr>
                              <m:ctrlPr>
                                <a:rPr lang="pl-PL" sz="1400" i="1">
                                  <a:latin typeface="Cambria Math" panose="02040503050406030204" pitchFamily="18" charset="0"/>
                                </a:rPr>
                              </m:ctrlPr>
                            </m:sSubPr>
                            <m:e>
                              <m:r>
                                <a:rPr lang="pl-PL" sz="1400" i="1">
                                  <a:latin typeface="Cambria Math" panose="02040503050406030204" pitchFamily="18" charset="0"/>
                                </a:rPr>
                                <m:t>𝑥</m:t>
                              </m:r>
                            </m:e>
                            <m:sub>
                              <m:r>
                                <a:rPr lang="pl-PL" sz="1400" i="1">
                                  <a:latin typeface="Cambria Math" panose="02040503050406030204" pitchFamily="18" charset="0"/>
                                </a:rPr>
                                <m:t>𝑖</m:t>
                              </m:r>
                            </m:sub>
                          </m:sSub>
                          <m:r>
                            <a:rPr lang="pl-PL" sz="1400" i="1">
                              <a:latin typeface="Cambria Math" panose="02040503050406030204" pitchFamily="18" charset="0"/>
                            </a:rPr>
                            <m:t>, </m:t>
                          </m:r>
                          <m:r>
                            <a:rPr lang="pl-PL" sz="1400" i="1">
                              <a:latin typeface="Cambria Math" panose="02040503050406030204" pitchFamily="18" charset="0"/>
                              <a:ea typeface="Cambria Math" panose="02040503050406030204" pitchFamily="18" charset="0"/>
                            </a:rPr>
                            <m:t>𝜃</m:t>
                          </m:r>
                        </m:e>
                      </m:d>
                      <m:r>
                        <a:rPr lang="pl-PL" sz="1400" b="0" i="0" smtClean="0">
                          <a:latin typeface="Cambria Math" panose="02040503050406030204" pitchFamily="18" charset="0"/>
                          <a:ea typeface="Cambria Math" panose="02040503050406030204" pitchFamily="18" charset="0"/>
                        </a:rPr>
                        <m:t>, </m:t>
                      </m:r>
                      <m:sSub>
                        <m:sSubPr>
                          <m:ctrlPr>
                            <a:rPr lang="pl-PL" sz="1400" i="1">
                              <a:latin typeface="Cambria Math" panose="02040503050406030204" pitchFamily="18" charset="0"/>
                            </a:rPr>
                          </m:ctrlPr>
                        </m:sSubPr>
                        <m:e>
                          <m:r>
                            <a:rPr lang="pl-PL" sz="1400" i="1">
                              <a:latin typeface="Cambria Math" panose="02040503050406030204" pitchFamily="18" charset="0"/>
                              <a:ea typeface="Cambria Math" panose="02040503050406030204" pitchFamily="18" charset="0"/>
                            </a:rPr>
                            <m:t>𝛿</m:t>
                          </m:r>
                        </m:e>
                        <m:sub>
                          <m:r>
                            <a:rPr lang="pl-PL" sz="1400" i="1">
                              <a:latin typeface="Cambria Math" panose="02040503050406030204" pitchFamily="18" charset="0"/>
                            </a:rPr>
                            <m:t>𝑖</m:t>
                          </m:r>
                        </m:sub>
                      </m:sSub>
                      <m:r>
                        <a:rPr lang="pl-PL" sz="1400" b="0" i="1" smtClean="0">
                          <a:latin typeface="Cambria Math" panose="02040503050406030204" pitchFamily="18" charset="0"/>
                        </a:rPr>
                        <m:t>−</m:t>
                      </m:r>
                      <m:r>
                        <a:rPr lang="pl-PL" sz="1400" b="0" i="1" smtClean="0">
                          <a:latin typeface="Cambria Math" panose="02040503050406030204" pitchFamily="18" charset="0"/>
                        </a:rPr>
                        <m:t>𝑖𝑛𝑑𝑖𝑐𝑎𝑡𝑒𝑠</m:t>
                      </m:r>
                      <m:r>
                        <a:rPr lang="pl-PL" sz="1400" b="0" i="1" smtClean="0">
                          <a:latin typeface="Cambria Math" panose="02040503050406030204" pitchFamily="18" charset="0"/>
                        </a:rPr>
                        <m:t> </m:t>
                      </m:r>
                      <m:r>
                        <a:rPr lang="pl-PL" sz="1400" b="0" i="1" smtClean="0">
                          <a:latin typeface="Cambria Math" panose="02040503050406030204" pitchFamily="18" charset="0"/>
                        </a:rPr>
                        <m:t>𝑤𝑒𝑡h𝑒𝑟</m:t>
                      </m:r>
                      <m:r>
                        <a:rPr lang="pl-PL" sz="1400" b="0" i="1" smtClean="0">
                          <a:latin typeface="Cambria Math" panose="02040503050406030204" pitchFamily="18" charset="0"/>
                        </a:rPr>
                        <m:t> </m:t>
                      </m:r>
                      <m:r>
                        <a:rPr lang="pl-PL" sz="1400" b="0" i="1" smtClean="0">
                          <a:latin typeface="Cambria Math" panose="02040503050406030204" pitchFamily="18" charset="0"/>
                        </a:rPr>
                        <m:t>𝑜𝑏𝑠𝑒𝑟𝑣𝑎𝑡𝑖𝑜𝑛</m:t>
                      </m:r>
                      <m:sSub>
                        <m:sSubPr>
                          <m:ctrlPr>
                            <a:rPr lang="pl-PL" sz="1400" i="1">
                              <a:latin typeface="Cambria Math" panose="02040503050406030204" pitchFamily="18" charset="0"/>
                            </a:rPr>
                          </m:ctrlPr>
                        </m:sSubPr>
                        <m:e>
                          <m:r>
                            <a:rPr lang="pl-PL" sz="1400" b="0" i="1" smtClean="0">
                              <a:latin typeface="Cambria Math" panose="02040503050406030204" pitchFamily="18" charset="0"/>
                            </a:rPr>
                            <m:t> </m:t>
                          </m:r>
                          <m:r>
                            <a:rPr lang="pl-PL" sz="1400" i="1">
                              <a:latin typeface="Cambria Math" panose="02040503050406030204" pitchFamily="18" charset="0"/>
                            </a:rPr>
                            <m:t>𝑥</m:t>
                          </m:r>
                        </m:e>
                        <m:sub>
                          <m:r>
                            <a:rPr lang="pl-PL" sz="1400" i="1">
                              <a:latin typeface="Cambria Math" panose="02040503050406030204" pitchFamily="18" charset="0"/>
                            </a:rPr>
                            <m:t>𝑖</m:t>
                          </m:r>
                        </m:sub>
                      </m:sSub>
                      <m:r>
                        <a:rPr lang="pl-PL" sz="1400" b="0" i="1" smtClean="0">
                          <a:latin typeface="Cambria Math" panose="02040503050406030204" pitchFamily="18" charset="0"/>
                        </a:rPr>
                        <m:t> </m:t>
                      </m:r>
                      <m:r>
                        <a:rPr lang="pl-PL" sz="1400" b="0" i="1" smtClean="0">
                          <a:latin typeface="Cambria Math" panose="02040503050406030204" pitchFamily="18" charset="0"/>
                        </a:rPr>
                        <m:t>𝑖𝑠</m:t>
                      </m:r>
                      <m:r>
                        <a:rPr lang="pl-PL" sz="1400" b="0" i="1" smtClean="0">
                          <a:latin typeface="Cambria Math" panose="02040503050406030204" pitchFamily="18" charset="0"/>
                        </a:rPr>
                        <m:t> </m:t>
                      </m:r>
                      <m:r>
                        <a:rPr lang="pl-PL" sz="1400" b="0" i="1" smtClean="0">
                          <a:latin typeface="Cambria Math" panose="02040503050406030204" pitchFamily="18" charset="0"/>
                        </a:rPr>
                        <m:t>𝑎𝑛</m:t>
                      </m:r>
                      <m:r>
                        <a:rPr lang="pl-PL" sz="1400" b="0" i="1" smtClean="0">
                          <a:latin typeface="Cambria Math" panose="02040503050406030204" pitchFamily="18" charset="0"/>
                        </a:rPr>
                        <m:t> </m:t>
                      </m:r>
                      <m:r>
                        <a:rPr lang="pl-PL" sz="1400" b="0" i="1" smtClean="0">
                          <a:latin typeface="Cambria Math" panose="02040503050406030204" pitchFamily="18" charset="0"/>
                        </a:rPr>
                        <m:t>𝑜𝑢𝑡𝑙𝑖𝑛𝑔</m:t>
                      </m:r>
                      <m:r>
                        <a:rPr lang="pl-PL" sz="1400" b="0" i="1" smtClean="0">
                          <a:latin typeface="Cambria Math" panose="02040503050406030204" pitchFamily="18" charset="0"/>
                        </a:rPr>
                        <m:t> </m:t>
                      </m:r>
                      <m:r>
                        <a:rPr lang="pl-PL" sz="1400" b="0" i="1" smtClean="0">
                          <a:latin typeface="Cambria Math" panose="02040503050406030204" pitchFamily="18" charset="0"/>
                        </a:rPr>
                        <m:t>𝑜𝑏𝑠𝑒𝑟𝑣𝑎𝑡𝑖𝑜𝑛</m:t>
                      </m:r>
                      <m:r>
                        <a:rPr lang="pl-PL" sz="1400" b="0" i="1" smtClean="0">
                          <a:latin typeface="Cambria Math" panose="02040503050406030204" pitchFamily="18" charset="0"/>
                        </a:rPr>
                        <m:t> </m:t>
                      </m:r>
                      <m:d>
                        <m:dPr>
                          <m:ctrlPr>
                            <a:rPr lang="pl-PL" sz="1400" b="0" i="1" smtClean="0">
                              <a:latin typeface="Cambria Math" panose="02040503050406030204" pitchFamily="18" charset="0"/>
                            </a:rPr>
                          </m:ctrlPr>
                        </m:dPr>
                        <m:e>
                          <m:sSub>
                            <m:sSubPr>
                              <m:ctrlPr>
                                <a:rPr lang="pl-PL" sz="1400" i="1">
                                  <a:latin typeface="Cambria Math" panose="02040503050406030204" pitchFamily="18" charset="0"/>
                                </a:rPr>
                              </m:ctrlPr>
                            </m:sSubPr>
                            <m:e>
                              <m:r>
                                <a:rPr lang="pl-PL" sz="1400" i="1">
                                  <a:latin typeface="Cambria Math" panose="02040503050406030204" pitchFamily="18" charset="0"/>
                                  <a:ea typeface="Cambria Math" panose="02040503050406030204" pitchFamily="18" charset="0"/>
                                </a:rPr>
                                <m:t>𝛿</m:t>
                              </m:r>
                            </m:e>
                            <m:sub>
                              <m:r>
                                <a:rPr lang="pl-PL" sz="1400" i="1">
                                  <a:latin typeface="Cambria Math" panose="02040503050406030204" pitchFamily="18" charset="0"/>
                                </a:rPr>
                                <m:t>𝑖</m:t>
                              </m:r>
                            </m:sub>
                          </m:sSub>
                          <m:r>
                            <a:rPr lang="pl-PL" sz="1400" b="0" i="1" smtClean="0">
                              <a:latin typeface="Cambria Math" panose="02040503050406030204" pitchFamily="18" charset="0"/>
                            </a:rPr>
                            <m:t>=0</m:t>
                          </m:r>
                        </m:e>
                      </m:d>
                      <m:r>
                        <a:rPr lang="pl-PL" sz="1400" b="0" i="1" smtClean="0">
                          <a:latin typeface="Cambria Math" panose="02040503050406030204" pitchFamily="18" charset="0"/>
                        </a:rPr>
                        <m:t>𝑜𝑟</m:t>
                      </m:r>
                      <m:r>
                        <a:rPr lang="pl-PL" sz="1400" b="0" i="1" smtClean="0">
                          <a:latin typeface="Cambria Math" panose="02040503050406030204" pitchFamily="18" charset="0"/>
                        </a:rPr>
                        <m:t> </m:t>
                      </m:r>
                      <m:r>
                        <a:rPr lang="pl-PL" sz="1400" b="0" i="1" smtClean="0">
                          <a:latin typeface="Cambria Math" panose="02040503050406030204" pitchFamily="18" charset="0"/>
                        </a:rPr>
                        <m:t>𝑛𝑜𝑡</m:t>
                      </m:r>
                      <m:r>
                        <a:rPr lang="pl-PL" sz="1400" i="1">
                          <a:latin typeface="Cambria Math" panose="02040503050406030204" pitchFamily="18" charset="0"/>
                        </a:rPr>
                        <m:t>(</m:t>
                      </m:r>
                      <m:sSub>
                        <m:sSubPr>
                          <m:ctrlPr>
                            <a:rPr lang="pl-PL" sz="1400" i="1">
                              <a:latin typeface="Cambria Math" panose="02040503050406030204" pitchFamily="18" charset="0"/>
                            </a:rPr>
                          </m:ctrlPr>
                        </m:sSubPr>
                        <m:e>
                          <m:r>
                            <a:rPr lang="pl-PL" sz="1400" i="1">
                              <a:latin typeface="Cambria Math" panose="02040503050406030204" pitchFamily="18" charset="0"/>
                              <a:ea typeface="Cambria Math" panose="02040503050406030204" pitchFamily="18" charset="0"/>
                            </a:rPr>
                            <m:t>𝛿</m:t>
                          </m:r>
                        </m:e>
                        <m:sub>
                          <m:r>
                            <a:rPr lang="pl-PL" sz="1400" i="1">
                              <a:latin typeface="Cambria Math" panose="02040503050406030204" pitchFamily="18" charset="0"/>
                            </a:rPr>
                            <m:t>𝑖</m:t>
                          </m:r>
                        </m:sub>
                      </m:sSub>
                      <m:r>
                        <a:rPr lang="pl-PL" sz="1400" i="1">
                          <a:latin typeface="Cambria Math" panose="02040503050406030204" pitchFamily="18" charset="0"/>
                        </a:rPr>
                        <m:t>=</m:t>
                      </m:r>
                      <m:r>
                        <a:rPr lang="pl-PL" sz="1400" b="0" i="1" smtClean="0">
                          <a:latin typeface="Cambria Math" panose="02040503050406030204" pitchFamily="18" charset="0"/>
                        </a:rPr>
                        <m:t>1</m:t>
                      </m:r>
                      <m:r>
                        <a:rPr lang="pl-PL" sz="1400" i="1">
                          <a:latin typeface="Cambria Math" panose="02040503050406030204" pitchFamily="18" charset="0"/>
                        </a:rPr>
                        <m:t>)</m:t>
                      </m:r>
                    </m:oMath>
                  </m:oMathPara>
                </a14:m>
                <a:endParaRPr lang="pl-PL" sz="1400" dirty="0"/>
              </a:p>
            </p:txBody>
          </p:sp>
        </mc:Choice>
        <mc:Fallback xmlns="">
          <p:sp>
            <p:nvSpPr>
              <p:cNvPr id="6" name="pole tekstowe 5">
                <a:extLst>
                  <a:ext uri="{FF2B5EF4-FFF2-40B4-BE49-F238E27FC236}">
                    <a16:creationId xmlns:a16="http://schemas.microsoft.com/office/drawing/2014/main" id="{F5F772AD-CDAF-4419-97F4-38046224B34F}"/>
                  </a:ext>
                </a:extLst>
              </p:cNvPr>
              <p:cNvSpPr txBox="1">
                <a:spLocks noRot="1" noChangeAspect="1" noMove="1" noResize="1" noEditPoints="1" noAdjustHandles="1" noChangeArrowheads="1" noChangeShapeType="1" noTextEdit="1"/>
              </p:cNvSpPr>
              <p:nvPr/>
            </p:nvSpPr>
            <p:spPr>
              <a:xfrm>
                <a:off x="921327" y="1428224"/>
                <a:ext cx="8678594" cy="1233351"/>
              </a:xfrm>
              <a:prstGeom prst="rect">
                <a:avLst/>
              </a:prstGeom>
              <a:blipFill>
                <a:blip r:embed="rId3"/>
                <a:stretch>
                  <a:fillRect l="-1264" t="-4926"/>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9" name="pole tekstowe 8">
                <a:extLst>
                  <a:ext uri="{FF2B5EF4-FFF2-40B4-BE49-F238E27FC236}">
                    <a16:creationId xmlns:a16="http://schemas.microsoft.com/office/drawing/2014/main" id="{9A0BF1ED-F0FF-4BEE-A895-FA57931155B4}"/>
                  </a:ext>
                </a:extLst>
              </p:cNvPr>
              <p:cNvSpPr txBox="1"/>
              <p:nvPr/>
            </p:nvSpPr>
            <p:spPr>
              <a:xfrm>
                <a:off x="921327" y="2852255"/>
                <a:ext cx="10108752" cy="2355764"/>
              </a:xfrm>
              <a:prstGeom prst="rect">
                <a:avLst/>
              </a:prstGeom>
              <a:noFill/>
            </p:spPr>
            <p:txBody>
              <a:bodyPr wrap="square" lIns="36000" tIns="36000" rIns="36000" bIns="36000" rtlCol="0">
                <a:spAutoFit/>
              </a:bodyPr>
              <a:lstStyle/>
              <a:p>
                <a:r>
                  <a:rPr lang="pl-PL" sz="1400" dirty="0"/>
                  <a:t>In </a:t>
                </a:r>
                <a:r>
                  <a:rPr lang="pl-PL" sz="1400" dirty="0" err="1"/>
                  <a:t>terms</a:t>
                </a:r>
                <a:r>
                  <a:rPr lang="pl-PL" sz="1400" dirty="0"/>
                  <a:t> of </a:t>
                </a:r>
                <a:r>
                  <a:rPr lang="pl-PL" sz="1400" dirty="0" err="1"/>
                  <a:t>scenario</a:t>
                </a:r>
                <a:r>
                  <a:rPr lang="pl-PL" sz="1400" dirty="0"/>
                  <a:t> model </a:t>
                </a:r>
                <a:r>
                  <a:rPr lang="pl-PL" sz="1400" dirty="0" err="1"/>
                  <a:t>assumed</a:t>
                </a:r>
                <a:r>
                  <a:rPr lang="pl-PL" sz="1400" dirty="0"/>
                  <a:t> </a:t>
                </a:r>
                <a:r>
                  <a:rPr lang="pl-PL" sz="1400" dirty="0" err="1"/>
                  <a:t>that</a:t>
                </a:r>
                <a:r>
                  <a:rPr lang="pl-PL" sz="1400" dirty="0"/>
                  <a:t> </a:t>
                </a:r>
                <a:r>
                  <a:rPr lang="pl-PL" sz="1400" dirty="0" err="1"/>
                  <a:t>probability</a:t>
                </a:r>
                <a:r>
                  <a:rPr lang="pl-PL" sz="1400" dirty="0"/>
                  <a:t> mass </a:t>
                </a:r>
                <a:r>
                  <a:rPr lang="pl-PL" sz="1400" dirty="0" err="1"/>
                  <a:t>is</a:t>
                </a:r>
                <a:r>
                  <a:rPr lang="pl-PL" sz="1400" dirty="0"/>
                  <a:t> </a:t>
                </a:r>
                <a:r>
                  <a:rPr lang="pl-PL" sz="1400" dirty="0" err="1"/>
                  <a:t>weighted</a:t>
                </a:r>
                <a:r>
                  <a:rPr lang="pl-PL" sz="1400" dirty="0"/>
                  <a:t> by </a:t>
                </a:r>
                <a:r>
                  <a:rPr lang="pl-PL" sz="1400" dirty="0" err="1"/>
                  <a:t>frequency</a:t>
                </a:r>
                <a:r>
                  <a:rPr lang="pl-PL" sz="1400" dirty="0"/>
                  <a:t> (1:10, 1:25 and 1:100). </a:t>
                </a:r>
              </a:p>
              <a:p>
                <a:r>
                  <a:rPr lang="pl-PL" sz="1400" b="1" dirty="0"/>
                  <a:t>The log </a:t>
                </a:r>
                <a:r>
                  <a:rPr lang="pl-PL" sz="1400" b="1" dirty="0" err="1"/>
                  <a:t>likelihood</a:t>
                </a:r>
                <a:r>
                  <a:rPr lang="pl-PL" sz="1400" b="1" dirty="0"/>
                  <a:t> </a:t>
                </a:r>
                <a:r>
                  <a:rPr lang="pl-PL" sz="1400" b="1" dirty="0" err="1"/>
                  <a:t>function</a:t>
                </a:r>
                <a:r>
                  <a:rPr lang="pl-PL" sz="1400" b="1" dirty="0"/>
                  <a:t> </a:t>
                </a:r>
                <a:r>
                  <a:rPr lang="pl-PL" sz="1400" b="1" dirty="0" err="1"/>
                  <a:t>is</a:t>
                </a:r>
                <a:r>
                  <a:rPr lang="pl-PL" sz="1400" b="1" dirty="0"/>
                  <a:t> as </a:t>
                </a:r>
                <a:r>
                  <a:rPr lang="pl-PL" sz="1400" b="1" dirty="0" err="1"/>
                  <a:t>follows</a:t>
                </a:r>
                <a:r>
                  <a:rPr lang="pl-PL" sz="1400" b="1" dirty="0"/>
                  <a:t>:</a:t>
                </a:r>
              </a:p>
              <a:p>
                <a:endParaRPr lang="pl-PL" sz="1400" dirty="0"/>
              </a:p>
              <a:p>
                <a14:m>
                  <m:oMath xmlns:m="http://schemas.openxmlformats.org/officeDocument/2006/math">
                    <m:r>
                      <m:rPr>
                        <m:sty m:val="p"/>
                      </m:rPr>
                      <a:rPr lang="pl-PL" sz="1400" b="0" i="0" smtClean="0">
                        <a:latin typeface="Cambria Math" panose="02040503050406030204" pitchFamily="18" charset="0"/>
                      </a:rPr>
                      <m:t>log</m:t>
                    </m:r>
                    <m:r>
                      <a:rPr lang="pl-PL" sz="1400" b="0" i="1" smtClean="0">
                        <a:latin typeface="Cambria Math" panose="02040503050406030204" pitchFamily="18" charset="0"/>
                      </a:rPr>
                      <m:t>⁡</m:t>
                    </m:r>
                    <m:sSup>
                      <m:sSupPr>
                        <m:ctrlPr>
                          <a:rPr lang="pl-PL" sz="1400" b="0" i="1" smtClean="0">
                            <a:latin typeface="Cambria Math" panose="02040503050406030204" pitchFamily="18" charset="0"/>
                          </a:rPr>
                        </m:ctrlPr>
                      </m:sSupPr>
                      <m:e>
                        <m:d>
                          <m:dPr>
                            <m:ctrlPr>
                              <a:rPr lang="pl-PL" sz="1400" b="0" i="1" smtClean="0">
                                <a:latin typeface="Cambria Math" panose="02040503050406030204" pitchFamily="18" charset="0"/>
                              </a:rPr>
                            </m:ctrlPr>
                          </m:dPr>
                          <m:e>
                            <m:r>
                              <a:rPr lang="pl-PL" sz="1400" i="1">
                                <a:latin typeface="Cambria Math" panose="02040503050406030204" pitchFamily="18" charset="0"/>
                              </a:rPr>
                              <m:t>(</m:t>
                            </m:r>
                            <m:sSub>
                              <m:sSubPr>
                                <m:ctrlPr>
                                  <a:rPr lang="pl-PL" sz="1400" i="1">
                                    <a:latin typeface="Cambria Math" panose="02040503050406030204" pitchFamily="18" charset="0"/>
                                  </a:rPr>
                                </m:ctrlPr>
                              </m:sSubPr>
                              <m:e>
                                <m:r>
                                  <a:rPr lang="pl-PL" sz="1400" i="1">
                                    <a:latin typeface="Cambria Math" panose="02040503050406030204" pitchFamily="18" charset="0"/>
                                  </a:rPr>
                                  <m:t>𝐹</m:t>
                                </m:r>
                              </m:e>
                              <m:sub>
                                <m:r>
                                  <a:rPr lang="pl-PL" sz="1400" i="1">
                                    <a:latin typeface="Cambria Math" panose="02040503050406030204" pitchFamily="18" charset="0"/>
                                  </a:rPr>
                                  <m:t>𝑆𝐶𝑁</m:t>
                                </m:r>
                              </m:sub>
                            </m:sSub>
                            <m:d>
                              <m:dPr>
                                <m:ctrlPr>
                                  <a:rPr lang="pl-PL" sz="1400" i="1">
                                    <a:latin typeface="Cambria Math" panose="02040503050406030204" pitchFamily="18" charset="0"/>
                                  </a:rPr>
                                </m:ctrlPr>
                              </m:dPr>
                              <m:e>
                                <m:sSub>
                                  <m:sSubPr>
                                    <m:ctrlPr>
                                      <a:rPr lang="pl-PL" sz="1400" i="1">
                                        <a:latin typeface="Cambria Math" panose="02040503050406030204" pitchFamily="18" charset="0"/>
                                      </a:rPr>
                                    </m:ctrlPr>
                                  </m:sSubPr>
                                  <m:e>
                                    <m:r>
                                      <a:rPr lang="pl-PL" sz="1400" i="1">
                                        <a:latin typeface="Cambria Math" panose="02040503050406030204" pitchFamily="18" charset="0"/>
                                      </a:rPr>
                                      <m:t>𝑥</m:t>
                                    </m:r>
                                  </m:e>
                                  <m:sub>
                                    <m:r>
                                      <a:rPr lang="pl-PL" sz="1400" i="1">
                                        <a:latin typeface="Cambria Math" panose="02040503050406030204" pitchFamily="18" charset="0"/>
                                      </a:rPr>
                                      <m:t>25</m:t>
                                    </m:r>
                                  </m:sub>
                                </m:sSub>
                              </m:e>
                            </m:d>
                            <m:r>
                              <a:rPr lang="pl-PL" sz="1400" i="1">
                                <a:latin typeface="Cambria Math" panose="02040503050406030204" pitchFamily="18" charset="0"/>
                              </a:rPr>
                              <m:t>−</m:t>
                            </m:r>
                            <m:sSub>
                              <m:sSubPr>
                                <m:ctrlPr>
                                  <a:rPr lang="pl-PL" sz="1400" i="1">
                                    <a:latin typeface="Cambria Math" panose="02040503050406030204" pitchFamily="18" charset="0"/>
                                  </a:rPr>
                                </m:ctrlPr>
                              </m:sSubPr>
                              <m:e>
                                <m:r>
                                  <a:rPr lang="pl-PL" sz="1400" i="1">
                                    <a:latin typeface="Cambria Math" panose="02040503050406030204" pitchFamily="18" charset="0"/>
                                  </a:rPr>
                                  <m:t>𝐹</m:t>
                                </m:r>
                              </m:e>
                              <m:sub>
                                <m:r>
                                  <a:rPr lang="pl-PL" sz="1400" i="1">
                                    <a:latin typeface="Cambria Math" panose="02040503050406030204" pitchFamily="18" charset="0"/>
                                  </a:rPr>
                                  <m:t>𝑆𝐶𝑁</m:t>
                                </m:r>
                              </m:sub>
                            </m:sSub>
                            <m:d>
                              <m:dPr>
                                <m:ctrlPr>
                                  <a:rPr lang="pl-PL" sz="1400" i="1">
                                    <a:latin typeface="Cambria Math" panose="02040503050406030204" pitchFamily="18" charset="0"/>
                                  </a:rPr>
                                </m:ctrlPr>
                              </m:dPr>
                              <m:e>
                                <m:sSub>
                                  <m:sSubPr>
                                    <m:ctrlPr>
                                      <a:rPr lang="pl-PL" sz="1400" i="1">
                                        <a:latin typeface="Cambria Math" panose="02040503050406030204" pitchFamily="18" charset="0"/>
                                      </a:rPr>
                                    </m:ctrlPr>
                                  </m:sSubPr>
                                  <m:e>
                                    <m:r>
                                      <a:rPr lang="pl-PL" sz="1400" i="1">
                                        <a:latin typeface="Cambria Math" panose="02040503050406030204" pitchFamily="18" charset="0"/>
                                      </a:rPr>
                                      <m:t>𝑥</m:t>
                                    </m:r>
                                  </m:e>
                                  <m:sub>
                                    <m:r>
                                      <a:rPr lang="pl-PL" sz="1400" i="1">
                                        <a:latin typeface="Cambria Math" panose="02040503050406030204" pitchFamily="18" charset="0"/>
                                      </a:rPr>
                                      <m:t>10</m:t>
                                    </m:r>
                                  </m:sub>
                                </m:sSub>
                              </m:e>
                            </m:d>
                          </m:e>
                        </m:d>
                      </m:e>
                      <m:sup>
                        <m:r>
                          <a:rPr lang="pl-PL" sz="1400" b="0" i="1" smtClean="0">
                            <a:latin typeface="Cambria Math" panose="02040503050406030204" pitchFamily="18" charset="0"/>
                          </a:rPr>
                          <m:t>(</m:t>
                        </m:r>
                        <m:f>
                          <m:fPr>
                            <m:ctrlPr>
                              <a:rPr lang="pl-PL" sz="1400" b="0" i="1" smtClean="0">
                                <a:latin typeface="Cambria Math" panose="02040503050406030204" pitchFamily="18" charset="0"/>
                              </a:rPr>
                            </m:ctrlPr>
                          </m:fPr>
                          <m:num>
                            <m:r>
                              <a:rPr lang="pl-PL" sz="1400" b="0" i="1" smtClean="0">
                                <a:latin typeface="Cambria Math" panose="02040503050406030204" pitchFamily="18" charset="0"/>
                              </a:rPr>
                              <m:t>1</m:t>
                            </m:r>
                          </m:num>
                          <m:den>
                            <m:r>
                              <a:rPr lang="pl-PL" sz="1400" b="0" i="1" smtClean="0">
                                <a:latin typeface="Cambria Math" panose="02040503050406030204" pitchFamily="18" charset="0"/>
                              </a:rPr>
                              <m:t>10</m:t>
                            </m:r>
                          </m:den>
                        </m:f>
                        <m:r>
                          <a:rPr lang="pl-PL" sz="1400" b="0" i="1" smtClean="0">
                            <a:latin typeface="Cambria Math" panose="02040503050406030204" pitchFamily="18" charset="0"/>
                          </a:rPr>
                          <m:t>−</m:t>
                        </m:r>
                        <m:f>
                          <m:fPr>
                            <m:ctrlPr>
                              <a:rPr lang="pl-PL" sz="1400" b="0" i="1" smtClean="0">
                                <a:latin typeface="Cambria Math" panose="02040503050406030204" pitchFamily="18" charset="0"/>
                              </a:rPr>
                            </m:ctrlPr>
                          </m:fPr>
                          <m:num>
                            <m:r>
                              <a:rPr lang="pl-PL" sz="1400" b="0" i="1" smtClean="0">
                                <a:latin typeface="Cambria Math" panose="02040503050406030204" pitchFamily="18" charset="0"/>
                              </a:rPr>
                              <m:t>1</m:t>
                            </m:r>
                          </m:num>
                          <m:den>
                            <m:r>
                              <a:rPr lang="pl-PL" sz="1400" b="0" i="1" smtClean="0">
                                <a:latin typeface="Cambria Math" panose="02040503050406030204" pitchFamily="18" charset="0"/>
                              </a:rPr>
                              <m:t>25</m:t>
                            </m:r>
                          </m:den>
                        </m:f>
                        <m:r>
                          <a:rPr lang="pl-PL" sz="1400" b="0" i="1" smtClean="0">
                            <a:latin typeface="Cambria Math" panose="02040503050406030204" pitchFamily="18" charset="0"/>
                          </a:rPr>
                          <m:t>)</m:t>
                        </m:r>
                      </m:sup>
                    </m:sSup>
                    <m:r>
                      <a:rPr lang="pl-PL" sz="1400" b="0" i="1" smtClean="0">
                        <a:latin typeface="Cambria Math" panose="02040503050406030204" pitchFamily="18" charset="0"/>
                      </a:rPr>
                      <m:t>)</m:t>
                    </m:r>
                  </m:oMath>
                </a14:m>
                <a:r>
                  <a:rPr lang="pl-PL" sz="1400" dirty="0"/>
                  <a:t>+</a:t>
                </a:r>
                <a14:m>
                  <m:oMath xmlns:m="http://schemas.openxmlformats.org/officeDocument/2006/math">
                    <m:r>
                      <m:rPr>
                        <m:sty m:val="p"/>
                      </m:rPr>
                      <a:rPr lang="pl-PL" sz="1400">
                        <a:latin typeface="Cambria Math" panose="02040503050406030204" pitchFamily="18" charset="0"/>
                      </a:rPr>
                      <m:t>log</m:t>
                    </m:r>
                    <m:r>
                      <a:rPr lang="pl-PL" sz="1400" i="1">
                        <a:latin typeface="Cambria Math" panose="02040503050406030204" pitchFamily="18" charset="0"/>
                      </a:rPr>
                      <m:t>⁡</m:t>
                    </m:r>
                    <m:sSup>
                      <m:sSupPr>
                        <m:ctrlPr>
                          <a:rPr lang="pl-PL" sz="1400" i="1">
                            <a:latin typeface="Cambria Math" panose="02040503050406030204" pitchFamily="18" charset="0"/>
                          </a:rPr>
                        </m:ctrlPr>
                      </m:sSupPr>
                      <m:e>
                        <m:r>
                          <a:rPr lang="pl-PL" sz="1400" i="1">
                            <a:latin typeface="Cambria Math" panose="02040503050406030204" pitchFamily="18" charset="0"/>
                          </a:rPr>
                          <m:t>(</m:t>
                        </m:r>
                        <m:d>
                          <m:dPr>
                            <m:ctrlPr>
                              <a:rPr lang="pl-PL" sz="1400" i="1" smtClean="0">
                                <a:latin typeface="Cambria Math" panose="02040503050406030204" pitchFamily="18" charset="0"/>
                              </a:rPr>
                            </m:ctrlPr>
                          </m:dPr>
                          <m:e>
                            <m:sSub>
                              <m:sSubPr>
                                <m:ctrlPr>
                                  <a:rPr lang="pl-PL" sz="1400" i="1">
                                    <a:latin typeface="Cambria Math" panose="02040503050406030204" pitchFamily="18" charset="0"/>
                                  </a:rPr>
                                </m:ctrlPr>
                              </m:sSubPr>
                              <m:e>
                                <m:r>
                                  <a:rPr lang="pl-PL" sz="1400" i="1">
                                    <a:latin typeface="Cambria Math" panose="02040503050406030204" pitchFamily="18" charset="0"/>
                                  </a:rPr>
                                  <m:t>𝐹</m:t>
                                </m:r>
                              </m:e>
                              <m:sub>
                                <m:r>
                                  <a:rPr lang="pl-PL" sz="1400" i="1">
                                    <a:latin typeface="Cambria Math" panose="02040503050406030204" pitchFamily="18" charset="0"/>
                                  </a:rPr>
                                  <m:t>𝑆𝐶𝑁</m:t>
                                </m:r>
                              </m:sub>
                            </m:sSub>
                            <m:d>
                              <m:dPr>
                                <m:ctrlPr>
                                  <a:rPr lang="pl-PL" sz="1400" i="1">
                                    <a:latin typeface="Cambria Math" panose="02040503050406030204" pitchFamily="18" charset="0"/>
                                  </a:rPr>
                                </m:ctrlPr>
                              </m:dPr>
                              <m:e>
                                <m:sSub>
                                  <m:sSubPr>
                                    <m:ctrlPr>
                                      <a:rPr lang="pl-PL" sz="1400" i="1">
                                        <a:latin typeface="Cambria Math" panose="02040503050406030204" pitchFamily="18" charset="0"/>
                                      </a:rPr>
                                    </m:ctrlPr>
                                  </m:sSubPr>
                                  <m:e>
                                    <m:r>
                                      <a:rPr lang="pl-PL" sz="1400" i="1">
                                        <a:latin typeface="Cambria Math" panose="02040503050406030204" pitchFamily="18" charset="0"/>
                                      </a:rPr>
                                      <m:t>𝑥</m:t>
                                    </m:r>
                                  </m:e>
                                  <m:sub>
                                    <m:r>
                                      <a:rPr lang="pl-PL" sz="1400" i="1">
                                        <a:latin typeface="Cambria Math" panose="02040503050406030204" pitchFamily="18" charset="0"/>
                                      </a:rPr>
                                      <m:t>100</m:t>
                                    </m:r>
                                  </m:sub>
                                </m:sSub>
                              </m:e>
                            </m:d>
                            <m:r>
                              <a:rPr lang="pl-PL" sz="1400" i="1">
                                <a:latin typeface="Cambria Math" panose="02040503050406030204" pitchFamily="18" charset="0"/>
                              </a:rPr>
                              <m:t>−</m:t>
                            </m:r>
                            <m:sSub>
                              <m:sSubPr>
                                <m:ctrlPr>
                                  <a:rPr lang="pl-PL" sz="1400" i="1">
                                    <a:latin typeface="Cambria Math" panose="02040503050406030204" pitchFamily="18" charset="0"/>
                                  </a:rPr>
                                </m:ctrlPr>
                              </m:sSubPr>
                              <m:e>
                                <m:r>
                                  <a:rPr lang="pl-PL" sz="1400" i="1">
                                    <a:latin typeface="Cambria Math" panose="02040503050406030204" pitchFamily="18" charset="0"/>
                                  </a:rPr>
                                  <m:t>𝐹</m:t>
                                </m:r>
                              </m:e>
                              <m:sub>
                                <m:r>
                                  <a:rPr lang="pl-PL" sz="1400" i="1">
                                    <a:latin typeface="Cambria Math" panose="02040503050406030204" pitchFamily="18" charset="0"/>
                                  </a:rPr>
                                  <m:t>𝑆𝐶𝑁</m:t>
                                </m:r>
                              </m:sub>
                            </m:sSub>
                            <m:d>
                              <m:dPr>
                                <m:ctrlPr>
                                  <a:rPr lang="pl-PL" sz="1400" i="1">
                                    <a:latin typeface="Cambria Math" panose="02040503050406030204" pitchFamily="18" charset="0"/>
                                  </a:rPr>
                                </m:ctrlPr>
                              </m:dPr>
                              <m:e>
                                <m:sSub>
                                  <m:sSubPr>
                                    <m:ctrlPr>
                                      <a:rPr lang="pl-PL" sz="1400" i="1">
                                        <a:latin typeface="Cambria Math" panose="02040503050406030204" pitchFamily="18" charset="0"/>
                                      </a:rPr>
                                    </m:ctrlPr>
                                  </m:sSubPr>
                                  <m:e>
                                    <m:r>
                                      <a:rPr lang="pl-PL" sz="1400" i="1">
                                        <a:latin typeface="Cambria Math" panose="02040503050406030204" pitchFamily="18" charset="0"/>
                                      </a:rPr>
                                      <m:t>𝑥</m:t>
                                    </m:r>
                                  </m:e>
                                  <m:sub>
                                    <m:r>
                                      <a:rPr lang="pl-PL" sz="1400" i="1">
                                        <a:latin typeface="Cambria Math" panose="02040503050406030204" pitchFamily="18" charset="0"/>
                                      </a:rPr>
                                      <m:t>25</m:t>
                                    </m:r>
                                  </m:sub>
                                </m:sSub>
                              </m:e>
                            </m:d>
                          </m:e>
                        </m:d>
                      </m:e>
                      <m:sup>
                        <m:r>
                          <a:rPr lang="pl-PL" sz="1400" i="1">
                            <a:latin typeface="Cambria Math" panose="02040503050406030204" pitchFamily="18" charset="0"/>
                          </a:rPr>
                          <m:t>(</m:t>
                        </m:r>
                        <m:f>
                          <m:fPr>
                            <m:ctrlPr>
                              <a:rPr lang="pl-PL" sz="1400" i="1">
                                <a:latin typeface="Cambria Math" panose="02040503050406030204" pitchFamily="18" charset="0"/>
                              </a:rPr>
                            </m:ctrlPr>
                          </m:fPr>
                          <m:num>
                            <m:r>
                              <a:rPr lang="pl-PL" sz="1400" i="1">
                                <a:latin typeface="Cambria Math" panose="02040503050406030204" pitchFamily="18" charset="0"/>
                              </a:rPr>
                              <m:t>1</m:t>
                            </m:r>
                          </m:num>
                          <m:den>
                            <m:r>
                              <a:rPr lang="pl-PL" sz="1400" b="0" i="1" smtClean="0">
                                <a:latin typeface="Cambria Math" panose="02040503050406030204" pitchFamily="18" charset="0"/>
                              </a:rPr>
                              <m:t>25</m:t>
                            </m:r>
                          </m:den>
                        </m:f>
                        <m:r>
                          <a:rPr lang="pl-PL" sz="1400" i="1">
                            <a:latin typeface="Cambria Math" panose="02040503050406030204" pitchFamily="18" charset="0"/>
                          </a:rPr>
                          <m:t>−</m:t>
                        </m:r>
                        <m:f>
                          <m:fPr>
                            <m:ctrlPr>
                              <a:rPr lang="pl-PL" sz="1400" i="1">
                                <a:latin typeface="Cambria Math" panose="02040503050406030204" pitchFamily="18" charset="0"/>
                              </a:rPr>
                            </m:ctrlPr>
                          </m:fPr>
                          <m:num>
                            <m:r>
                              <a:rPr lang="pl-PL" sz="1400" i="1">
                                <a:latin typeface="Cambria Math" panose="02040503050406030204" pitchFamily="18" charset="0"/>
                              </a:rPr>
                              <m:t>1</m:t>
                            </m:r>
                          </m:num>
                          <m:den>
                            <m:r>
                              <a:rPr lang="pl-PL" sz="1400" b="0" i="1" smtClean="0">
                                <a:latin typeface="Cambria Math" panose="02040503050406030204" pitchFamily="18" charset="0"/>
                              </a:rPr>
                              <m:t>100</m:t>
                            </m:r>
                          </m:den>
                        </m:f>
                        <m:r>
                          <a:rPr lang="pl-PL" sz="1400" i="1">
                            <a:latin typeface="Cambria Math" panose="02040503050406030204" pitchFamily="18" charset="0"/>
                          </a:rPr>
                          <m:t>)</m:t>
                        </m:r>
                      </m:sup>
                    </m:sSup>
                    <m:r>
                      <a:rPr lang="pl-PL" sz="1400" i="1">
                        <a:latin typeface="Cambria Math" panose="02040503050406030204" pitchFamily="18" charset="0"/>
                      </a:rPr>
                      <m:t>)</m:t>
                    </m:r>
                  </m:oMath>
                </a14:m>
                <a:r>
                  <a:rPr lang="pl-PL" sz="1400" dirty="0"/>
                  <a:t>+</a:t>
                </a:r>
                <a14:m>
                  <m:oMath xmlns:m="http://schemas.openxmlformats.org/officeDocument/2006/math">
                    <m:r>
                      <m:rPr>
                        <m:sty m:val="p"/>
                      </m:rPr>
                      <a:rPr lang="pl-PL" sz="1400">
                        <a:latin typeface="Cambria Math" panose="02040503050406030204" pitchFamily="18" charset="0"/>
                      </a:rPr>
                      <m:t>log</m:t>
                    </m:r>
                    <m:r>
                      <a:rPr lang="pl-PL" sz="1400" i="1">
                        <a:latin typeface="Cambria Math" panose="02040503050406030204" pitchFamily="18" charset="0"/>
                      </a:rPr>
                      <m:t>⁡</m:t>
                    </m:r>
                    <m:sSup>
                      <m:sSupPr>
                        <m:ctrlPr>
                          <a:rPr lang="pl-PL" sz="1400" i="1">
                            <a:latin typeface="Cambria Math" panose="02040503050406030204" pitchFamily="18" charset="0"/>
                          </a:rPr>
                        </m:ctrlPr>
                      </m:sSupPr>
                      <m:e>
                        <m:r>
                          <a:rPr lang="pl-PL" sz="1400" i="1" smtClean="0">
                            <a:latin typeface="Cambria Math" panose="02040503050406030204" pitchFamily="18" charset="0"/>
                          </a:rPr>
                          <m:t>(</m:t>
                        </m:r>
                        <m:d>
                          <m:dPr>
                            <m:ctrlPr>
                              <a:rPr lang="pl-PL" sz="1400" i="1" smtClean="0">
                                <a:latin typeface="Cambria Math" panose="02040503050406030204" pitchFamily="18" charset="0"/>
                              </a:rPr>
                            </m:ctrlPr>
                          </m:dPr>
                          <m:e>
                            <m:r>
                              <a:rPr lang="pl-PL" sz="1400" i="1">
                                <a:latin typeface="Cambria Math" panose="02040503050406030204" pitchFamily="18" charset="0"/>
                              </a:rPr>
                              <m:t>1−</m:t>
                            </m:r>
                            <m:sSub>
                              <m:sSubPr>
                                <m:ctrlPr>
                                  <a:rPr lang="pl-PL" sz="1400" i="1">
                                    <a:latin typeface="Cambria Math" panose="02040503050406030204" pitchFamily="18" charset="0"/>
                                  </a:rPr>
                                </m:ctrlPr>
                              </m:sSubPr>
                              <m:e>
                                <m:r>
                                  <a:rPr lang="pl-PL" sz="1400" i="1">
                                    <a:latin typeface="Cambria Math" panose="02040503050406030204" pitchFamily="18" charset="0"/>
                                  </a:rPr>
                                  <m:t>𝐹</m:t>
                                </m:r>
                              </m:e>
                              <m:sub>
                                <m:r>
                                  <a:rPr lang="pl-PL" sz="1400" i="1">
                                    <a:latin typeface="Cambria Math" panose="02040503050406030204" pitchFamily="18" charset="0"/>
                                  </a:rPr>
                                  <m:t>𝑆𝐶𝑁</m:t>
                                </m:r>
                              </m:sub>
                            </m:sSub>
                            <m:d>
                              <m:dPr>
                                <m:ctrlPr>
                                  <a:rPr lang="pl-PL" sz="1400" i="1">
                                    <a:latin typeface="Cambria Math" panose="02040503050406030204" pitchFamily="18" charset="0"/>
                                  </a:rPr>
                                </m:ctrlPr>
                              </m:dPr>
                              <m:e>
                                <m:sSub>
                                  <m:sSubPr>
                                    <m:ctrlPr>
                                      <a:rPr lang="pl-PL" sz="1400" i="1">
                                        <a:latin typeface="Cambria Math" panose="02040503050406030204" pitchFamily="18" charset="0"/>
                                      </a:rPr>
                                    </m:ctrlPr>
                                  </m:sSubPr>
                                  <m:e>
                                    <m:r>
                                      <a:rPr lang="pl-PL" sz="1400" i="1">
                                        <a:latin typeface="Cambria Math" panose="02040503050406030204" pitchFamily="18" charset="0"/>
                                      </a:rPr>
                                      <m:t>𝑥</m:t>
                                    </m:r>
                                  </m:e>
                                  <m:sub>
                                    <m:r>
                                      <a:rPr lang="pl-PL" sz="1400" i="1">
                                        <a:latin typeface="Cambria Math" panose="02040503050406030204" pitchFamily="18" charset="0"/>
                                      </a:rPr>
                                      <m:t>100</m:t>
                                    </m:r>
                                  </m:sub>
                                </m:sSub>
                              </m:e>
                            </m:d>
                          </m:e>
                        </m:d>
                      </m:e>
                      <m:sup>
                        <m:r>
                          <a:rPr lang="pl-PL" sz="1400" i="1">
                            <a:latin typeface="Cambria Math" panose="02040503050406030204" pitchFamily="18" charset="0"/>
                          </a:rPr>
                          <m:t>(</m:t>
                        </m:r>
                        <m:f>
                          <m:fPr>
                            <m:ctrlPr>
                              <a:rPr lang="pl-PL" sz="1400" i="1">
                                <a:latin typeface="Cambria Math" panose="02040503050406030204" pitchFamily="18" charset="0"/>
                              </a:rPr>
                            </m:ctrlPr>
                          </m:fPr>
                          <m:num>
                            <m:r>
                              <a:rPr lang="pl-PL" sz="1400" i="1">
                                <a:latin typeface="Cambria Math" panose="02040503050406030204" pitchFamily="18" charset="0"/>
                              </a:rPr>
                              <m:t>1</m:t>
                            </m:r>
                          </m:num>
                          <m:den>
                            <m:r>
                              <a:rPr lang="pl-PL" sz="1400" i="1">
                                <a:latin typeface="Cambria Math" panose="02040503050406030204" pitchFamily="18" charset="0"/>
                              </a:rPr>
                              <m:t>10</m:t>
                            </m:r>
                            <m:r>
                              <a:rPr lang="pl-PL" sz="1400" b="0" i="1" smtClean="0">
                                <a:latin typeface="Cambria Math" panose="02040503050406030204" pitchFamily="18" charset="0"/>
                              </a:rPr>
                              <m:t>0</m:t>
                            </m:r>
                          </m:den>
                        </m:f>
                        <m:r>
                          <a:rPr lang="pl-PL" sz="1400" i="1">
                            <a:latin typeface="Cambria Math" panose="02040503050406030204" pitchFamily="18" charset="0"/>
                          </a:rPr>
                          <m:t>)</m:t>
                        </m:r>
                      </m:sup>
                    </m:sSup>
                    <m:r>
                      <a:rPr lang="pl-PL" sz="1400" i="1">
                        <a:latin typeface="Cambria Math" panose="02040503050406030204" pitchFamily="18" charset="0"/>
                      </a:rPr>
                      <m:t>)</m:t>
                    </m:r>
                  </m:oMath>
                </a14:m>
                <a:endParaRPr lang="pl-PL" sz="1400" dirty="0"/>
              </a:p>
              <a:p>
                <a:endParaRPr lang="pl-PL" sz="1400" dirty="0"/>
              </a:p>
              <a:p>
                <a:endParaRPr lang="pl-PL" sz="1400" b="1" dirty="0"/>
              </a:p>
              <a:p>
                <a:r>
                  <a:rPr lang="pl-PL" sz="1400" b="1" dirty="0"/>
                  <a:t>Sum of </a:t>
                </a:r>
                <a:r>
                  <a:rPr lang="pl-PL" sz="1400" b="1" dirty="0" err="1"/>
                  <a:t>probability</a:t>
                </a:r>
                <a:r>
                  <a:rPr lang="pl-PL" sz="1400" b="1" dirty="0"/>
                  <a:t> mass </a:t>
                </a:r>
                <a:r>
                  <a:rPr lang="pl-PL" sz="1400" b="1" dirty="0" err="1"/>
                  <a:t>between</a:t>
                </a:r>
                <a:r>
                  <a:rPr lang="pl-PL" sz="1400" b="1" dirty="0"/>
                  <a:t> </a:t>
                </a:r>
                <a:r>
                  <a:rPr lang="pl-PL" sz="1400" b="1" dirty="0" err="1"/>
                  <a:t>proper</a:t>
                </a:r>
                <a:r>
                  <a:rPr lang="pl-PL" sz="1400" b="1" dirty="0"/>
                  <a:t> </a:t>
                </a:r>
                <a:r>
                  <a:rPr lang="pl-PL" sz="1400" b="1" dirty="0" err="1"/>
                  <a:t>quantiles</a:t>
                </a:r>
                <a:r>
                  <a:rPr lang="pl-PL" sz="1400" b="1" dirty="0"/>
                  <a:t> </a:t>
                </a:r>
                <a:r>
                  <a:rPr lang="pl-PL" sz="1400" b="1" dirty="0" err="1"/>
                  <a:t>weighted</a:t>
                </a:r>
                <a:r>
                  <a:rPr lang="pl-PL" sz="1400" b="1" dirty="0"/>
                  <a:t> by </a:t>
                </a:r>
                <a:r>
                  <a:rPr lang="pl-PL" sz="1400" b="1" dirty="0" err="1"/>
                  <a:t>frequency</a:t>
                </a:r>
                <a:endParaRPr lang="pl-PL" sz="1400" b="1" dirty="0"/>
              </a:p>
              <a:p>
                <a:endParaRPr lang="pl-PL" sz="1400" dirty="0"/>
              </a:p>
              <a:p>
                <a:endParaRPr lang="pl-PL" sz="1400" dirty="0"/>
              </a:p>
              <a:p>
                <a:endParaRPr lang="pl-PL" sz="1400" dirty="0"/>
              </a:p>
            </p:txBody>
          </p:sp>
        </mc:Choice>
        <mc:Fallback xmlns="">
          <p:sp>
            <p:nvSpPr>
              <p:cNvPr id="9" name="pole tekstowe 8">
                <a:extLst>
                  <a:ext uri="{FF2B5EF4-FFF2-40B4-BE49-F238E27FC236}">
                    <a16:creationId xmlns:a16="http://schemas.microsoft.com/office/drawing/2014/main" id="{9A0BF1ED-F0FF-4BEE-A895-FA57931155B4}"/>
                  </a:ext>
                </a:extLst>
              </p:cNvPr>
              <p:cNvSpPr txBox="1">
                <a:spLocks noRot="1" noChangeAspect="1" noMove="1" noResize="1" noEditPoints="1" noAdjustHandles="1" noChangeArrowheads="1" noChangeShapeType="1" noTextEdit="1"/>
              </p:cNvSpPr>
              <p:nvPr/>
            </p:nvSpPr>
            <p:spPr>
              <a:xfrm>
                <a:off x="921327" y="2852255"/>
                <a:ext cx="10108752" cy="2355764"/>
              </a:xfrm>
              <a:prstGeom prst="rect">
                <a:avLst/>
              </a:prstGeom>
              <a:blipFill>
                <a:blip r:embed="rId4"/>
                <a:stretch>
                  <a:fillRect l="-724" t="-518"/>
                </a:stretch>
              </a:blipFill>
            </p:spPr>
            <p:txBody>
              <a:bodyPr/>
              <a:lstStyle/>
              <a:p>
                <a:r>
                  <a:rPr lang="pl-PL">
                    <a:noFill/>
                  </a:rPr>
                  <a:t> </a:t>
                </a:r>
              </a:p>
            </p:txBody>
          </p:sp>
        </mc:Fallback>
      </mc:AlternateContent>
      <p:sp>
        <p:nvSpPr>
          <p:cNvPr id="34" name="Oval 71">
            <a:extLst>
              <a:ext uri="{FF2B5EF4-FFF2-40B4-BE49-F238E27FC236}">
                <a16:creationId xmlns:a16="http://schemas.microsoft.com/office/drawing/2014/main" id="{5F0653E5-E5D4-4606-82CB-949109FAE85B}"/>
              </a:ext>
            </a:extLst>
          </p:cNvPr>
          <p:cNvSpPr>
            <a:spLocks noChangeAspect="1"/>
          </p:cNvSpPr>
          <p:nvPr/>
        </p:nvSpPr>
        <p:spPr bwMode="gray">
          <a:xfrm>
            <a:off x="4577871" y="4577685"/>
            <a:ext cx="2795664" cy="17041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r>
              <a:rPr lang="en-US" sz="1200"/>
              <a:t>The method of maximum likelihood selects the set of values of the model parameters that maximizes the likelihood function.</a:t>
            </a:r>
            <a:endParaRPr lang="pl-PL" sz="1200" b="1" dirty="0">
              <a:solidFill>
                <a:schemeClr val="bg1"/>
              </a:solidFill>
            </a:endParaRPr>
          </a:p>
        </p:txBody>
      </p:sp>
      <p:sp>
        <p:nvSpPr>
          <p:cNvPr id="35" name="Oval 71">
            <a:extLst>
              <a:ext uri="{FF2B5EF4-FFF2-40B4-BE49-F238E27FC236}">
                <a16:creationId xmlns:a16="http://schemas.microsoft.com/office/drawing/2014/main" id="{73A629CB-E835-4536-8B39-50B422E098F4}"/>
              </a:ext>
            </a:extLst>
          </p:cNvPr>
          <p:cNvSpPr>
            <a:spLocks noChangeAspect="1"/>
          </p:cNvSpPr>
          <p:nvPr/>
        </p:nvSpPr>
        <p:spPr bwMode="gray">
          <a:xfrm>
            <a:off x="1243769" y="4577685"/>
            <a:ext cx="2795664" cy="17041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r>
              <a:rPr lang="en-US" sz="1200" dirty="0"/>
              <a:t>Intuitively, this maximizes the "agreement" of the selected model with the observed data.</a:t>
            </a:r>
          </a:p>
        </p:txBody>
      </p:sp>
      <p:sp>
        <p:nvSpPr>
          <p:cNvPr id="36" name="Oval 71">
            <a:extLst>
              <a:ext uri="{FF2B5EF4-FFF2-40B4-BE49-F238E27FC236}">
                <a16:creationId xmlns:a16="http://schemas.microsoft.com/office/drawing/2014/main" id="{8A7BFEA6-DF74-42D0-9A49-8E8BE8A6665C}"/>
              </a:ext>
            </a:extLst>
          </p:cNvPr>
          <p:cNvSpPr>
            <a:spLocks noChangeAspect="1"/>
          </p:cNvSpPr>
          <p:nvPr/>
        </p:nvSpPr>
        <p:spPr bwMode="gray">
          <a:xfrm>
            <a:off x="7803975" y="4577684"/>
            <a:ext cx="2795664" cy="17041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pl-PL" sz="1200"/>
              <a:t>Weighted Maximum Likelihood is a kind of robust approach to estimation of distribution’s parameters (if exist outlying observations).</a:t>
            </a:r>
            <a:endParaRPr lang="pl-PL" sz="1200" dirty="0"/>
          </a:p>
        </p:txBody>
      </p:sp>
    </p:spTree>
    <p:extLst>
      <p:ext uri="{BB962C8B-B14F-4D97-AF65-F5344CB8AC3E}">
        <p14:creationId xmlns:p14="http://schemas.microsoft.com/office/powerpoint/2010/main" val="4114208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Loss</a:t>
            </a:r>
            <a:r>
              <a:rPr lang="pl-PL" dirty="0"/>
              <a:t> Distribution </a:t>
            </a:r>
            <a:r>
              <a:rPr lang="pl-PL" dirty="0" err="1"/>
              <a:t>Approach</a:t>
            </a:r>
            <a:r>
              <a:rPr lang="pl-PL" dirty="0"/>
              <a:t> (LDA) –</a:t>
            </a:r>
            <a:r>
              <a:rPr lang="pl-PL" dirty="0" err="1"/>
              <a:t>Estimation</a:t>
            </a:r>
            <a:r>
              <a:rPr lang="pl-PL" dirty="0"/>
              <a:t> of </a:t>
            </a:r>
            <a:r>
              <a:rPr lang="pl-PL" dirty="0" err="1"/>
              <a:t>parameters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16</a:t>
            </a:fld>
            <a:endParaRPr lang="en-GB" noProof="0" dirty="0"/>
          </a:p>
        </p:txBody>
      </p:sp>
      <p:graphicFrame>
        <p:nvGraphicFramePr>
          <p:cNvPr id="5" name="Tabela 4">
            <a:extLst>
              <a:ext uri="{FF2B5EF4-FFF2-40B4-BE49-F238E27FC236}">
                <a16:creationId xmlns:a16="http://schemas.microsoft.com/office/drawing/2014/main" id="{C44455DD-55D7-4CEE-9729-5C82AD030D3E}"/>
              </a:ext>
            </a:extLst>
          </p:cNvPr>
          <p:cNvGraphicFramePr>
            <a:graphicFrameLocks noGrp="1"/>
          </p:cNvGraphicFramePr>
          <p:nvPr>
            <p:extLst>
              <p:ext uri="{D42A27DB-BD31-4B8C-83A1-F6EECF244321}">
                <p14:modId xmlns:p14="http://schemas.microsoft.com/office/powerpoint/2010/main" val="4191454003"/>
              </p:ext>
            </p:extLst>
          </p:nvPr>
        </p:nvGraphicFramePr>
        <p:xfrm>
          <a:off x="838200" y="1126465"/>
          <a:ext cx="10939672" cy="3327400"/>
        </p:xfrm>
        <a:graphic>
          <a:graphicData uri="http://schemas.openxmlformats.org/drawingml/2006/table">
            <a:tbl>
              <a:tblPr firstRow="1" bandRow="1">
                <a:tableStyleId>{C07AF9EF-7F60-4BE2-B048-E21843C071CA}</a:tableStyleId>
              </a:tblPr>
              <a:tblGrid>
                <a:gridCol w="2734918">
                  <a:extLst>
                    <a:ext uri="{9D8B030D-6E8A-4147-A177-3AD203B41FA5}">
                      <a16:colId xmlns:a16="http://schemas.microsoft.com/office/drawing/2014/main" val="2023781895"/>
                    </a:ext>
                  </a:extLst>
                </a:gridCol>
                <a:gridCol w="2734918">
                  <a:extLst>
                    <a:ext uri="{9D8B030D-6E8A-4147-A177-3AD203B41FA5}">
                      <a16:colId xmlns:a16="http://schemas.microsoft.com/office/drawing/2014/main" val="3039796171"/>
                    </a:ext>
                  </a:extLst>
                </a:gridCol>
                <a:gridCol w="2734918">
                  <a:extLst>
                    <a:ext uri="{9D8B030D-6E8A-4147-A177-3AD203B41FA5}">
                      <a16:colId xmlns:a16="http://schemas.microsoft.com/office/drawing/2014/main" val="2231923277"/>
                    </a:ext>
                  </a:extLst>
                </a:gridCol>
                <a:gridCol w="2734918">
                  <a:extLst>
                    <a:ext uri="{9D8B030D-6E8A-4147-A177-3AD203B41FA5}">
                      <a16:colId xmlns:a16="http://schemas.microsoft.com/office/drawing/2014/main" val="1511974926"/>
                    </a:ext>
                  </a:extLst>
                </a:gridCol>
              </a:tblGrid>
              <a:tr h="370840">
                <a:tc>
                  <a:txBody>
                    <a:bodyPr/>
                    <a:lstStyle/>
                    <a:p>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err="1"/>
                        <a:t>Severity</a:t>
                      </a:r>
                      <a:r>
                        <a:rPr lang="pl-PL" dirty="0"/>
                        <a:t> Body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err="1"/>
                        <a:t>Severity</a:t>
                      </a:r>
                      <a:r>
                        <a:rPr lang="pl-PL" dirty="0"/>
                        <a:t> </a:t>
                      </a:r>
                      <a:r>
                        <a:rPr lang="pl-PL" dirty="0" err="1"/>
                        <a:t>tail</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err="1"/>
                        <a:t>Frequency</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4544150"/>
                  </a:ext>
                </a:extLst>
              </a:tr>
              <a:tr h="370840">
                <a:tc>
                  <a:txBody>
                    <a:bodyPr/>
                    <a:lstStyle/>
                    <a:p>
                      <a:r>
                        <a:rPr lang="pl-PL" dirty="0"/>
                        <a:t>ILD (</a:t>
                      </a:r>
                      <a:r>
                        <a:rPr lang="pl-PL" dirty="0" err="1"/>
                        <a:t>Internal</a:t>
                      </a:r>
                      <a:r>
                        <a:rPr lang="pl-PL" dirty="0"/>
                        <a:t> </a:t>
                      </a:r>
                      <a:r>
                        <a:rPr lang="pl-PL" dirty="0" err="1"/>
                        <a:t>losses</a:t>
                      </a:r>
                      <a:r>
                        <a:rPr lang="pl-PL"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l-PL" sz="1400" b="0" i="0" kern="1200" dirty="0">
                        <a:solidFill>
                          <a:srgbClr val="333333">
                            <a:alpha val="100000"/>
                          </a:srgbClr>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1" i="0" kern="1200" dirty="0" err="1">
                          <a:solidFill>
                            <a:srgbClr val="333333">
                              <a:alpha val="100000"/>
                            </a:srgbClr>
                          </a:solidFill>
                          <a:latin typeface="+mn-lt"/>
                          <a:ea typeface="+mn-ea"/>
                          <a:cs typeface="+mn-cs"/>
                        </a:rPr>
                        <a:t>Shifted</a:t>
                      </a:r>
                      <a:r>
                        <a:rPr lang="pl-PL" sz="1400" b="1" i="0" kern="1200" dirty="0">
                          <a:solidFill>
                            <a:srgbClr val="333333">
                              <a:alpha val="100000"/>
                            </a:srgbClr>
                          </a:solidFill>
                          <a:latin typeface="+mn-lt"/>
                          <a:ea typeface="+mn-ea"/>
                          <a:cs typeface="+mn-cs"/>
                        </a:rPr>
                        <a:t>: </a:t>
                      </a:r>
                      <a:r>
                        <a:rPr lang="pl-PL" sz="1400" b="1" i="0" kern="1200" dirty="0" err="1">
                          <a:solidFill>
                            <a:srgbClr val="333333">
                              <a:alpha val="100000"/>
                            </a:srgbClr>
                          </a:solidFill>
                          <a:latin typeface="+mn-lt"/>
                          <a:ea typeface="+mn-ea"/>
                          <a:cs typeface="+mn-cs"/>
                        </a:rPr>
                        <a:t>Exponential</a:t>
                      </a:r>
                      <a:r>
                        <a:rPr lang="pl-PL" sz="1400" b="1" i="0" kern="1200" dirty="0">
                          <a:solidFill>
                            <a:srgbClr val="333333">
                              <a:alpha val="100000"/>
                            </a:srgbClr>
                          </a:solidFill>
                          <a:latin typeface="+mn-lt"/>
                          <a:ea typeface="+mn-ea"/>
                          <a:cs typeface="+mn-cs"/>
                        </a:rPr>
                        <a:t>, Gamma, </a:t>
                      </a:r>
                      <a:r>
                        <a:rPr lang="pl-PL" sz="1400" b="1" i="0" kern="1200" dirty="0" err="1">
                          <a:solidFill>
                            <a:srgbClr val="333333">
                              <a:alpha val="100000"/>
                            </a:srgbClr>
                          </a:solidFill>
                          <a:latin typeface="+mn-lt"/>
                          <a:ea typeface="+mn-ea"/>
                          <a:cs typeface="+mn-cs"/>
                        </a:rPr>
                        <a:t>Lognormal</a:t>
                      </a:r>
                      <a:r>
                        <a:rPr lang="pl-PL" sz="1400" b="1" i="0" kern="1200" dirty="0">
                          <a:solidFill>
                            <a:srgbClr val="333333">
                              <a:alpha val="100000"/>
                            </a:srgbClr>
                          </a:solidFill>
                          <a:latin typeface="+mn-lt"/>
                          <a:ea typeface="+mn-ea"/>
                          <a:cs typeface="+mn-cs"/>
                        </a:rPr>
                        <a:t>, </a:t>
                      </a:r>
                      <a:r>
                        <a:rPr lang="pl-PL" sz="1400" b="1" i="0" kern="1200" dirty="0" err="1">
                          <a:solidFill>
                            <a:srgbClr val="333333">
                              <a:alpha val="100000"/>
                            </a:srgbClr>
                          </a:solidFill>
                          <a:latin typeface="+mn-lt"/>
                          <a:ea typeface="+mn-ea"/>
                          <a:cs typeface="+mn-cs"/>
                        </a:rPr>
                        <a:t>Weibull</a:t>
                      </a:r>
                      <a:endParaRPr lang="pl-PL" sz="1400" b="1" i="0" kern="1200" dirty="0">
                        <a:solidFill>
                          <a:srgbClr val="333333">
                            <a:alpha val="100000"/>
                          </a:srgbClr>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i="0" kern="1200" dirty="0">
                          <a:solidFill>
                            <a:srgbClr val="333333">
                              <a:alpha val="100000"/>
                            </a:srgbClr>
                          </a:solidFill>
                          <a:latin typeface="+mn-lt"/>
                          <a:ea typeface="+mn-ea"/>
                          <a:cs typeface="+mn-cs"/>
                        </a:rPr>
                        <a:t>(Maximum </a:t>
                      </a:r>
                      <a:r>
                        <a:rPr lang="pl-PL" sz="1400" b="0" i="0" kern="1200" dirty="0" err="1">
                          <a:solidFill>
                            <a:srgbClr val="333333">
                              <a:alpha val="100000"/>
                            </a:srgbClr>
                          </a:solidFill>
                          <a:latin typeface="+mn-lt"/>
                          <a:ea typeface="+mn-ea"/>
                          <a:cs typeface="+mn-cs"/>
                        </a:rPr>
                        <a:t>likelihood</a:t>
                      </a:r>
                      <a:r>
                        <a:rPr lang="pl-PL" sz="1400" b="0" i="0" kern="1200" dirty="0">
                          <a:solidFill>
                            <a:srgbClr val="333333">
                              <a:alpha val="100000"/>
                            </a:srgbClr>
                          </a:solidFill>
                          <a:latin typeface="+mn-lt"/>
                          <a:ea typeface="+mn-ea"/>
                          <a:cs typeface="+mn-cs"/>
                        </a:rPr>
                        <a:t> </a:t>
                      </a:r>
                      <a:r>
                        <a:rPr lang="pl-PL" sz="1400" b="0" i="0" kern="1200" dirty="0" err="1">
                          <a:solidFill>
                            <a:srgbClr val="333333">
                              <a:alpha val="100000"/>
                            </a:srgbClr>
                          </a:solidFill>
                          <a:latin typeface="+mn-lt"/>
                          <a:ea typeface="+mn-ea"/>
                          <a:cs typeface="+mn-cs"/>
                        </a:rPr>
                        <a:t>estimation</a:t>
                      </a:r>
                      <a:r>
                        <a:rPr lang="pl-PL" sz="1400" b="0" i="0" kern="1200" dirty="0">
                          <a:solidFill>
                            <a:srgbClr val="333333">
                              <a:alpha val="100000"/>
                            </a:srgbClr>
                          </a:solidFill>
                          <a:latin typeface="+mn-lt"/>
                          <a:ea typeface="+mn-ea"/>
                          <a:cs typeface="+mn-cs"/>
                        </a:rPr>
                        <a:t>)</a:t>
                      </a:r>
                      <a:endParaRPr lang="pl-PL" dirty="0"/>
                    </a:p>
                    <a:p>
                      <a:pPr algn="ctr"/>
                      <a:endParaRPr lang="pl-P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a:r>
                        <a:rPr lang="pl-PL" sz="4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algn="ctr"/>
                      <a:r>
                        <a:rPr lang="pl-PL" b="1" dirty="0"/>
                        <a:t>Poisson</a:t>
                      </a:r>
                    </a:p>
                    <a:p>
                      <a:pPr algn="ctr"/>
                      <a:r>
                        <a:rPr lang="pl-PL" dirty="0"/>
                        <a:t>(</a:t>
                      </a:r>
                      <a:r>
                        <a:rPr lang="pl-PL" dirty="0" err="1"/>
                        <a:t>Average</a:t>
                      </a:r>
                      <a:r>
                        <a:rPr lang="pl-PL" dirty="0"/>
                        <a:t> </a:t>
                      </a:r>
                      <a:r>
                        <a:rPr lang="pl-PL" dirty="0" err="1"/>
                        <a:t>yearly</a:t>
                      </a:r>
                      <a:r>
                        <a:rPr lang="pl-PL" dirty="0"/>
                        <a:t> </a:t>
                      </a:r>
                      <a:r>
                        <a:rPr lang="pl-PL" dirty="0" err="1"/>
                        <a:t>count</a:t>
                      </a:r>
                      <a:endParaRPr lang="pl-PL" dirty="0"/>
                    </a:p>
                    <a:p>
                      <a:pPr algn="ctr"/>
                      <a:r>
                        <a:rPr lang="pl-PL" dirty="0"/>
                        <a:t>of </a:t>
                      </a:r>
                      <a:r>
                        <a:rPr lang="pl-PL" dirty="0" err="1"/>
                        <a:t>internal</a:t>
                      </a:r>
                      <a:r>
                        <a:rPr lang="pl-PL" dirty="0"/>
                        <a:t> </a:t>
                      </a:r>
                      <a:r>
                        <a:rPr lang="pl-PL" dirty="0" err="1"/>
                        <a:t>losses</a:t>
                      </a:r>
                      <a:r>
                        <a:rPr lang="pl-PL" dirty="0"/>
                        <a:t> </a:t>
                      </a:r>
                      <a:r>
                        <a:rPr lang="pl-PL" dirty="0" err="1"/>
                        <a:t>or</a:t>
                      </a:r>
                      <a:r>
                        <a:rPr lang="pl-PL" dirty="0"/>
                        <a:t> 1:10 </a:t>
                      </a:r>
                      <a:r>
                        <a:rPr lang="pl-PL" dirty="0" err="1"/>
                        <a:t>years</a:t>
                      </a:r>
                      <a:r>
                        <a:rPr lang="pl-PL"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7292507"/>
                  </a:ext>
                </a:extLst>
              </a:tr>
              <a:tr h="370840">
                <a:tc>
                  <a:txBody>
                    <a:bodyPr/>
                    <a:lstStyle/>
                    <a:p>
                      <a:r>
                        <a:rPr lang="pl-PL" dirty="0"/>
                        <a:t>RCSA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pl-PL" dirty="0"/>
                    </a:p>
                  </a:txBody>
                  <a:tcPr/>
                </a:tc>
                <a:tc vMerge="1">
                  <a:txBody>
                    <a:bodyPr/>
                    <a:lstStyle/>
                    <a:p>
                      <a:endParaRPr lang="pl-PL" dirty="0"/>
                    </a:p>
                  </a:txBody>
                  <a:tcPr/>
                </a:tc>
                <a:tc vMerge="1">
                  <a:txBody>
                    <a:bodyPr/>
                    <a:lstStyle/>
                    <a:p>
                      <a:endParaRPr lang="pl-PL" dirty="0"/>
                    </a:p>
                  </a:txBody>
                  <a:tcPr/>
                </a:tc>
                <a:extLst>
                  <a:ext uri="{0D108BD9-81ED-4DB2-BD59-A6C34878D82A}">
                    <a16:rowId xmlns:a16="http://schemas.microsoft.com/office/drawing/2014/main" val="3908274378"/>
                  </a:ext>
                </a:extLst>
              </a:tr>
              <a:tr h="370840">
                <a:tc>
                  <a:txBody>
                    <a:bodyPr/>
                    <a:lstStyle/>
                    <a:p>
                      <a:r>
                        <a:rPr lang="pl-PL" dirty="0"/>
                        <a:t>ILD+RCSA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pl-PL" dirty="0"/>
                    </a:p>
                  </a:txBody>
                  <a:tcPr/>
                </a:tc>
                <a:tc vMerge="1">
                  <a:txBody>
                    <a:bodyPr/>
                    <a:lstStyle/>
                    <a:p>
                      <a:endParaRPr lang="pl-PL" dirty="0"/>
                    </a:p>
                  </a:txBody>
                  <a:tcPr/>
                </a:tc>
                <a:tc vMerge="1">
                  <a:txBody>
                    <a:bodyPr/>
                    <a:lstStyle/>
                    <a:p>
                      <a:endParaRPr lang="pl-PL" dirty="0"/>
                    </a:p>
                  </a:txBody>
                  <a:tcPr/>
                </a:tc>
                <a:extLst>
                  <a:ext uri="{0D108BD9-81ED-4DB2-BD59-A6C34878D82A}">
                    <a16:rowId xmlns:a16="http://schemas.microsoft.com/office/drawing/2014/main" val="70067516"/>
                  </a:ext>
                </a:extLst>
              </a:tr>
              <a:tr h="370840">
                <a:tc>
                  <a:txBody>
                    <a:bodyPr/>
                    <a:lstStyle/>
                    <a:p>
                      <a:r>
                        <a:rPr lang="pl-PL" dirty="0" err="1"/>
                        <a:t>Scenario</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a:r>
                        <a:rPr lang="pl-PL" sz="4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b="1" dirty="0"/>
                        <a:t>Burr, Gamma, </a:t>
                      </a:r>
                      <a:r>
                        <a:rPr lang="pl-PL" b="1" dirty="0" err="1"/>
                        <a:t>Generalised</a:t>
                      </a:r>
                      <a:r>
                        <a:rPr lang="pl-PL" b="1" dirty="0"/>
                        <a:t> </a:t>
                      </a:r>
                      <a:r>
                        <a:rPr lang="pl-PL" b="1" dirty="0" err="1"/>
                        <a:t>Pareto</a:t>
                      </a:r>
                      <a:r>
                        <a:rPr lang="pl-PL" b="1" dirty="0"/>
                        <a:t>, </a:t>
                      </a:r>
                      <a:r>
                        <a:rPr lang="pl-PL" b="1" dirty="0" err="1"/>
                        <a:t>Inverse</a:t>
                      </a:r>
                      <a:r>
                        <a:rPr lang="pl-PL" b="1" dirty="0"/>
                        <a:t> </a:t>
                      </a:r>
                      <a:r>
                        <a:rPr lang="pl-PL" b="1" dirty="0" err="1"/>
                        <a:t>Gaussian</a:t>
                      </a:r>
                      <a:r>
                        <a:rPr lang="pl-PL" b="1" dirty="0"/>
                        <a:t>, </a:t>
                      </a:r>
                      <a:r>
                        <a:rPr lang="pl-PL" b="1" dirty="0" err="1"/>
                        <a:t>Levy</a:t>
                      </a:r>
                      <a:r>
                        <a:rPr lang="pl-PL" b="1" dirty="0"/>
                        <a:t>, </a:t>
                      </a:r>
                      <a:r>
                        <a:rPr lang="pl-PL" b="1" dirty="0" err="1"/>
                        <a:t>LogGamma</a:t>
                      </a:r>
                      <a:r>
                        <a:rPr lang="pl-PL" b="1" dirty="0"/>
                        <a:t>, </a:t>
                      </a:r>
                      <a:r>
                        <a:rPr lang="pl-PL" b="1" dirty="0" err="1"/>
                        <a:t>LogLogistic</a:t>
                      </a:r>
                      <a:r>
                        <a:rPr lang="pl-PL" b="1" dirty="0"/>
                        <a:t>, </a:t>
                      </a:r>
                      <a:r>
                        <a:rPr lang="pl-PL" b="1" dirty="0" err="1"/>
                        <a:t>LogNormal</a:t>
                      </a:r>
                      <a:r>
                        <a:rPr lang="pl-PL" b="1" dirty="0"/>
                        <a:t>, </a:t>
                      </a:r>
                      <a:r>
                        <a:rPr lang="pl-PL" b="1" dirty="0" err="1"/>
                        <a:t>Weibull</a:t>
                      </a:r>
                      <a:r>
                        <a:rPr lang="pl-PL" b="1" dirty="0"/>
                        <a:t> </a:t>
                      </a:r>
                      <a:br>
                        <a:rPr lang="pl-PL" b="1" dirty="0"/>
                      </a:br>
                      <a:r>
                        <a:rPr lang="pl-PL" dirty="0"/>
                        <a:t>(</a:t>
                      </a:r>
                      <a:r>
                        <a:rPr lang="pl-PL" dirty="0" err="1"/>
                        <a:t>Maximulm</a:t>
                      </a:r>
                      <a:r>
                        <a:rPr lang="pl-PL" dirty="0"/>
                        <a:t> </a:t>
                      </a:r>
                      <a:r>
                        <a:rPr lang="pl-PL" dirty="0" err="1"/>
                        <a:t>likelihood</a:t>
                      </a:r>
                      <a:r>
                        <a:rPr lang="pl-PL" dirty="0"/>
                        <a:t> </a:t>
                      </a:r>
                      <a:r>
                        <a:rPr lang="pl-PL" dirty="0" err="1"/>
                        <a:t>estimation</a:t>
                      </a:r>
                      <a:r>
                        <a:rPr lang="pl-PL" dirty="0"/>
                        <a:t>)</a:t>
                      </a:r>
                    </a:p>
                    <a:p>
                      <a:pPr algn="ctr"/>
                      <a:endParaRPr lang="pl-P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pl-P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0214347"/>
                  </a:ext>
                </a:extLst>
              </a:tr>
              <a:tr h="370840">
                <a:tc>
                  <a:txBody>
                    <a:bodyPr/>
                    <a:lstStyle/>
                    <a:p>
                      <a:r>
                        <a:rPr lang="pl-PL" dirty="0"/>
                        <a:t>ORX (</a:t>
                      </a:r>
                      <a:r>
                        <a:rPr lang="pl-PL" dirty="0" err="1"/>
                        <a:t>External</a:t>
                      </a:r>
                      <a:r>
                        <a:rPr lang="pl-PL" dirty="0"/>
                        <a:t> </a:t>
                      </a:r>
                      <a:r>
                        <a:rPr lang="pl-PL" dirty="0" err="1"/>
                        <a:t>losses</a:t>
                      </a:r>
                      <a:r>
                        <a:rPr lang="pl-PL"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pl-PL" dirty="0"/>
                    </a:p>
                  </a:txBody>
                  <a:tcPr/>
                </a:tc>
                <a:tc vMerge="1">
                  <a:txBody>
                    <a:bodyPr/>
                    <a:lstStyle/>
                    <a:p>
                      <a:endParaRPr lang="pl-PL" dirty="0"/>
                    </a:p>
                  </a:txBody>
                  <a:tcPr/>
                </a:tc>
                <a:tc vMerge="1">
                  <a:txBody>
                    <a:bodyPr/>
                    <a:lstStyle/>
                    <a:p>
                      <a:endParaRPr lang="pl-PL" dirty="0"/>
                    </a:p>
                  </a:txBody>
                  <a:tcPr/>
                </a:tc>
                <a:extLst>
                  <a:ext uri="{0D108BD9-81ED-4DB2-BD59-A6C34878D82A}">
                    <a16:rowId xmlns:a16="http://schemas.microsoft.com/office/drawing/2014/main" val="2834618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Scenario+ORX</a:t>
                      </a:r>
                      <a:r>
                        <a:rPr lang="pl-PL" dirty="0"/>
                        <a:t> </a:t>
                      </a:r>
                    </a:p>
                    <a:p>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pl-PL" dirty="0"/>
                    </a:p>
                  </a:txBody>
                  <a:tcPr/>
                </a:tc>
                <a:tc vMerge="1">
                  <a:txBody>
                    <a:bodyPr/>
                    <a:lstStyle/>
                    <a:p>
                      <a:endParaRPr lang="pl-PL" dirty="0"/>
                    </a:p>
                  </a:txBody>
                  <a:tcPr/>
                </a:tc>
                <a:tc vMerge="1">
                  <a:txBody>
                    <a:bodyPr/>
                    <a:lstStyle/>
                    <a:p>
                      <a:endParaRPr lang="pl-PL" dirty="0"/>
                    </a:p>
                  </a:txBody>
                  <a:tcPr/>
                </a:tc>
                <a:extLst>
                  <a:ext uri="{0D108BD9-81ED-4DB2-BD59-A6C34878D82A}">
                    <a16:rowId xmlns:a16="http://schemas.microsoft.com/office/drawing/2014/main" val="2354994622"/>
                  </a:ext>
                </a:extLst>
              </a:tr>
            </a:tbl>
          </a:graphicData>
        </a:graphic>
      </p:graphicFrame>
      <p:sp>
        <p:nvSpPr>
          <p:cNvPr id="6" name="pole tekstowe 5">
            <a:extLst>
              <a:ext uri="{FF2B5EF4-FFF2-40B4-BE49-F238E27FC236}">
                <a16:creationId xmlns:a16="http://schemas.microsoft.com/office/drawing/2014/main" id="{2770959A-DDD6-42B6-ACF4-F71539260F89}"/>
              </a:ext>
            </a:extLst>
          </p:cNvPr>
          <p:cNvSpPr txBox="1"/>
          <p:nvPr/>
        </p:nvSpPr>
        <p:spPr>
          <a:xfrm>
            <a:off x="845575" y="4358174"/>
            <a:ext cx="10085656" cy="2873470"/>
          </a:xfrm>
          <a:prstGeom prst="rect">
            <a:avLst/>
          </a:prstGeom>
          <a:noFill/>
        </p:spPr>
        <p:txBody>
          <a:bodyPr wrap="square" lIns="36000" tIns="36000" rIns="36000" bIns="36000" rtlCol="0">
            <a:spAutoFit/>
          </a:bodyPr>
          <a:lstStyle/>
          <a:p>
            <a:endParaRPr lang="pl-PL" sz="1400" b="1" dirty="0"/>
          </a:p>
          <a:p>
            <a:r>
              <a:rPr lang="pl-PL" sz="1400" b="1" dirty="0" err="1"/>
              <a:t>Goodness</a:t>
            </a:r>
            <a:r>
              <a:rPr lang="pl-PL" sz="1400" b="1" dirty="0"/>
              <a:t> of </a:t>
            </a:r>
            <a:r>
              <a:rPr lang="pl-PL" sz="1400" b="1" dirty="0" err="1"/>
              <a:t>fit</a:t>
            </a:r>
            <a:r>
              <a:rPr lang="pl-PL" sz="1400" b="1" dirty="0"/>
              <a:t> </a:t>
            </a:r>
            <a:r>
              <a:rPr lang="pl-PL" sz="1400" b="1" dirty="0" err="1"/>
              <a:t>tests</a:t>
            </a:r>
            <a:r>
              <a:rPr lang="pl-PL" sz="1400" b="1" dirty="0"/>
              <a:t>:</a:t>
            </a:r>
          </a:p>
          <a:p>
            <a:pPr marL="342900" indent="-342900">
              <a:buAutoNum type="arabicPeriod"/>
            </a:pPr>
            <a:r>
              <a:rPr lang="pl-PL" sz="1400" dirty="0"/>
              <a:t>Log </a:t>
            </a:r>
            <a:r>
              <a:rPr lang="pl-PL" sz="1400" dirty="0" err="1"/>
              <a:t>likelihood</a:t>
            </a:r>
            <a:r>
              <a:rPr lang="pl-PL" sz="1400" dirty="0"/>
              <a:t>, </a:t>
            </a:r>
          </a:p>
          <a:p>
            <a:pPr marL="342900" indent="-342900">
              <a:buAutoNum type="arabicPeriod"/>
            </a:pPr>
            <a:r>
              <a:rPr lang="pl-PL" sz="1400" b="1" dirty="0" err="1"/>
              <a:t>Kolmogorov-Smirnov</a:t>
            </a:r>
            <a:r>
              <a:rPr lang="pl-PL" sz="1400" b="1" dirty="0"/>
              <a:t> (body)</a:t>
            </a:r>
            <a:r>
              <a:rPr lang="pl-PL" sz="1400" dirty="0"/>
              <a:t>,</a:t>
            </a:r>
          </a:p>
          <a:p>
            <a:pPr marL="342900" indent="-342900">
              <a:buAutoNum type="arabicPeriod"/>
            </a:pPr>
            <a:r>
              <a:rPr lang="pl-PL" sz="1400" dirty="0" err="1"/>
              <a:t>Cramer</a:t>
            </a:r>
            <a:r>
              <a:rPr lang="pl-PL" sz="1400" dirty="0"/>
              <a:t>-von </a:t>
            </a:r>
            <a:r>
              <a:rPr lang="pl-PL" sz="1400" dirty="0" err="1"/>
              <a:t>Mises</a:t>
            </a:r>
            <a:r>
              <a:rPr lang="pl-PL" sz="1400" dirty="0"/>
              <a:t>,</a:t>
            </a:r>
          </a:p>
          <a:p>
            <a:pPr marL="342900" indent="-342900">
              <a:buAutoNum type="arabicPeriod"/>
            </a:pPr>
            <a:r>
              <a:rPr lang="pl-PL" sz="1400" dirty="0"/>
              <a:t>Anderson </a:t>
            </a:r>
            <a:r>
              <a:rPr lang="pl-PL" sz="1400" dirty="0" err="1"/>
              <a:t>Darling</a:t>
            </a:r>
            <a:r>
              <a:rPr lang="pl-PL" sz="1400" dirty="0"/>
              <a:t> </a:t>
            </a:r>
            <a:r>
              <a:rPr lang="pl-PL" sz="1400" dirty="0" err="1"/>
              <a:t>Supermum</a:t>
            </a:r>
            <a:r>
              <a:rPr lang="pl-PL" sz="1400" dirty="0"/>
              <a:t>,</a:t>
            </a:r>
          </a:p>
          <a:p>
            <a:pPr marL="342900" indent="-342900">
              <a:buAutoNum type="arabicPeriod"/>
            </a:pPr>
            <a:r>
              <a:rPr lang="pl-PL" sz="1400" dirty="0"/>
              <a:t>Anderson </a:t>
            </a:r>
            <a:r>
              <a:rPr lang="pl-PL" sz="1400" dirty="0" err="1"/>
              <a:t>Darling</a:t>
            </a:r>
            <a:r>
              <a:rPr lang="pl-PL" sz="1400" dirty="0"/>
              <a:t> Right </a:t>
            </a:r>
            <a:r>
              <a:rPr lang="pl-PL" sz="1400" dirty="0" err="1"/>
              <a:t>Tail</a:t>
            </a:r>
            <a:r>
              <a:rPr lang="pl-PL" sz="1400" dirty="0"/>
              <a:t> Supremum,</a:t>
            </a:r>
          </a:p>
          <a:p>
            <a:pPr marL="342900" indent="-342900">
              <a:buFontTx/>
              <a:buAutoNum type="arabicPeriod"/>
            </a:pPr>
            <a:r>
              <a:rPr lang="pl-PL" sz="1400" dirty="0"/>
              <a:t>Anderson </a:t>
            </a:r>
            <a:r>
              <a:rPr lang="pl-PL" sz="1400" dirty="0" err="1"/>
              <a:t>Darling</a:t>
            </a:r>
            <a:r>
              <a:rPr lang="pl-PL" sz="1400" dirty="0"/>
              <a:t> Right </a:t>
            </a:r>
            <a:r>
              <a:rPr lang="pl-PL" sz="1400" dirty="0" err="1"/>
              <a:t>Tail</a:t>
            </a:r>
            <a:r>
              <a:rPr lang="pl-PL" sz="1400" dirty="0"/>
              <a:t> </a:t>
            </a:r>
            <a:r>
              <a:rPr lang="pl-PL" sz="1400" dirty="0" err="1"/>
              <a:t>Quadratic</a:t>
            </a:r>
            <a:r>
              <a:rPr lang="pl-PL" sz="1400" dirty="0"/>
              <a:t>,</a:t>
            </a:r>
          </a:p>
          <a:p>
            <a:pPr marL="342900" indent="-342900">
              <a:buFontTx/>
              <a:buAutoNum type="arabicPeriod"/>
            </a:pPr>
            <a:r>
              <a:rPr lang="pl-PL" sz="1400" b="1" u="sng" dirty="0"/>
              <a:t>Anderson </a:t>
            </a:r>
            <a:r>
              <a:rPr lang="pl-PL" sz="1400" b="1" u="sng" dirty="0" err="1"/>
              <a:t>Darling</a:t>
            </a:r>
            <a:r>
              <a:rPr lang="pl-PL" sz="1400" b="1" u="sng" dirty="0"/>
              <a:t> Right </a:t>
            </a:r>
            <a:r>
              <a:rPr lang="pl-PL" sz="1400" b="1" u="sng" dirty="0" err="1"/>
              <a:t>Tail</a:t>
            </a:r>
            <a:r>
              <a:rPr lang="pl-PL" sz="1400" b="1" u="sng" dirty="0"/>
              <a:t> </a:t>
            </a:r>
            <a:r>
              <a:rPr lang="pl-PL" sz="1400" b="1" u="sng" dirty="0" err="1"/>
              <a:t>Quadratic</a:t>
            </a:r>
            <a:r>
              <a:rPr lang="pl-PL" sz="1400" b="1" u="sng" dirty="0"/>
              <a:t> </a:t>
            </a:r>
            <a:r>
              <a:rPr lang="pl-PL" sz="1400" b="1" u="sng" dirty="0" err="1"/>
              <a:t>Adjusted</a:t>
            </a:r>
            <a:r>
              <a:rPr lang="pl-PL" sz="1400" b="1" u="sng" dirty="0"/>
              <a:t> (</a:t>
            </a:r>
            <a:r>
              <a:rPr lang="pl-PL" sz="1400" b="1" u="sng" dirty="0" err="1"/>
              <a:t>tail</a:t>
            </a:r>
            <a:r>
              <a:rPr lang="pl-PL" sz="1400" b="1" u="sng" dirty="0"/>
              <a:t>).</a:t>
            </a:r>
          </a:p>
          <a:p>
            <a:pPr marL="342900" indent="-342900">
              <a:buAutoNum type="arabicPeriod"/>
            </a:pPr>
            <a:endParaRPr lang="pl-PL" sz="1400" b="1" u="sng" dirty="0"/>
          </a:p>
          <a:p>
            <a:endParaRPr lang="pl-PL" sz="1400" dirty="0"/>
          </a:p>
          <a:p>
            <a:endParaRPr lang="pl-PL" sz="1400" dirty="0"/>
          </a:p>
          <a:p>
            <a:endParaRPr lang="pl-PL" sz="1400" dirty="0" err="1"/>
          </a:p>
        </p:txBody>
      </p:sp>
    </p:spTree>
    <p:extLst>
      <p:ext uri="{BB962C8B-B14F-4D97-AF65-F5344CB8AC3E}">
        <p14:creationId xmlns:p14="http://schemas.microsoft.com/office/powerpoint/2010/main" val="2582415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6076" y="-69630"/>
            <a:ext cx="10479024" cy="854075"/>
          </a:xfrm>
        </p:spPr>
        <p:txBody>
          <a:bodyPr/>
          <a:lstStyle/>
          <a:p>
            <a:r>
              <a:rPr lang="pl-PL" dirty="0" err="1"/>
              <a:t>Loss</a:t>
            </a:r>
            <a:r>
              <a:rPr lang="pl-PL" dirty="0"/>
              <a:t> Distribution </a:t>
            </a:r>
            <a:r>
              <a:rPr lang="pl-PL" dirty="0" err="1"/>
              <a:t>Approach</a:t>
            </a:r>
            <a:r>
              <a:rPr lang="pl-PL" dirty="0"/>
              <a:t> (LDA) – </a:t>
            </a:r>
            <a:r>
              <a:rPr lang="pl-PL" dirty="0" err="1"/>
              <a:t>Gluing</a:t>
            </a:r>
            <a:r>
              <a:rPr lang="pl-PL" dirty="0"/>
              <a:t>/</a:t>
            </a:r>
            <a:r>
              <a:rPr lang="pl-PL" dirty="0" err="1"/>
              <a:t>Mixing</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17</a:t>
            </a:fld>
            <a:endParaRPr lang="en-GB" noProof="0" dirty="0"/>
          </a:p>
        </p:txBody>
      </p:sp>
      <p:sp>
        <p:nvSpPr>
          <p:cNvPr id="5" name="Slide Number Placeholder 3">
            <a:extLst>
              <a:ext uri="{FF2B5EF4-FFF2-40B4-BE49-F238E27FC236}">
                <a16:creationId xmlns:a16="http://schemas.microsoft.com/office/drawing/2014/main" id="{838F8C32-931F-49B1-9DF8-2C6DD73C8D04}"/>
              </a:ext>
            </a:extLst>
          </p:cNvPr>
          <p:cNvSpPr txBox="1">
            <a:spLocks/>
          </p:cNvSpPr>
          <p:nvPr/>
        </p:nvSpPr>
        <p:spPr bwMode="gray">
          <a:xfrm>
            <a:off x="838200" y="6498000"/>
            <a:ext cx="495300" cy="188119"/>
          </a:xfrm>
          <a:prstGeom prst="rect">
            <a:avLst/>
          </a:prstGeom>
        </p:spPr>
        <p:txBody>
          <a:bodyPr vert="horz" lIns="0" tIns="0" rIns="0" bIns="0" rtlCol="0" anchor="ctr"/>
          <a:lstStyle>
            <a:defPPr>
              <a:defRPr lang="en-GB"/>
            </a:defPPr>
            <a:lvl1pPr marL="0" algn="l" defTabSz="914400" rtl="0" eaLnBrk="1" latinLnBrk="0" hangingPunct="1">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D2A080-DA64-4F5C-9131-47EB793B4410}" type="slidenum">
              <a:rPr lang="en-GB" smtClean="0"/>
              <a:pPr/>
              <a:t>17</a:t>
            </a:fld>
            <a:endParaRPr lang="en-GB" dirty="0"/>
          </a:p>
        </p:txBody>
      </p:sp>
      <p:cxnSp>
        <p:nvCxnSpPr>
          <p:cNvPr id="6" name="Łącznik prosty ze strzałką 5">
            <a:extLst>
              <a:ext uri="{FF2B5EF4-FFF2-40B4-BE49-F238E27FC236}">
                <a16:creationId xmlns:a16="http://schemas.microsoft.com/office/drawing/2014/main" id="{91020CD3-7EB3-4ACB-BAEC-DF544D23644F}"/>
              </a:ext>
            </a:extLst>
          </p:cNvPr>
          <p:cNvCxnSpPr/>
          <p:nvPr/>
        </p:nvCxnSpPr>
        <p:spPr>
          <a:xfrm flipV="1">
            <a:off x="838200" y="1134808"/>
            <a:ext cx="0" cy="4822647"/>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7" name="Łącznik prosty ze strzałką 6">
            <a:extLst>
              <a:ext uri="{FF2B5EF4-FFF2-40B4-BE49-F238E27FC236}">
                <a16:creationId xmlns:a16="http://schemas.microsoft.com/office/drawing/2014/main" id="{A410F0E8-2868-4503-BB73-2E32F9850CA4}"/>
              </a:ext>
            </a:extLst>
          </p:cNvPr>
          <p:cNvCxnSpPr/>
          <p:nvPr/>
        </p:nvCxnSpPr>
        <p:spPr>
          <a:xfrm>
            <a:off x="845575" y="5966691"/>
            <a:ext cx="9573043" cy="92364"/>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sp>
        <p:nvSpPr>
          <p:cNvPr id="8" name="Dowolny kształt: kształt 7">
            <a:extLst>
              <a:ext uri="{FF2B5EF4-FFF2-40B4-BE49-F238E27FC236}">
                <a16:creationId xmlns:a16="http://schemas.microsoft.com/office/drawing/2014/main" id="{FEF1A247-3E7D-489E-AC35-6E741246D62F}"/>
              </a:ext>
            </a:extLst>
          </p:cNvPr>
          <p:cNvSpPr/>
          <p:nvPr/>
        </p:nvSpPr>
        <p:spPr>
          <a:xfrm>
            <a:off x="904670" y="2253032"/>
            <a:ext cx="5203962" cy="3555460"/>
          </a:xfrm>
          <a:custGeom>
            <a:avLst/>
            <a:gdLst>
              <a:gd name="connsiteX0" fmla="*/ 0 w 9033163"/>
              <a:gd name="connsiteY0" fmla="*/ 0 h 4608946"/>
              <a:gd name="connsiteX1" fmla="*/ 221673 w 9033163"/>
              <a:gd name="connsiteY1" fmla="*/ 2410691 h 4608946"/>
              <a:gd name="connsiteX2" fmla="*/ 840509 w 9033163"/>
              <a:gd name="connsiteY2" fmla="*/ 3565237 h 4608946"/>
              <a:gd name="connsiteX3" fmla="*/ 2032000 w 9033163"/>
              <a:gd name="connsiteY3" fmla="*/ 4184073 h 4608946"/>
              <a:gd name="connsiteX4" fmla="*/ 4359563 w 9033163"/>
              <a:gd name="connsiteY4" fmla="*/ 4405746 h 4608946"/>
              <a:gd name="connsiteX5" fmla="*/ 9033163 w 9033163"/>
              <a:gd name="connsiteY5" fmla="*/ 4608946 h 460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3163" h="4608946">
                <a:moveTo>
                  <a:pt x="0" y="0"/>
                </a:moveTo>
                <a:cubicBezTo>
                  <a:pt x="40794" y="908242"/>
                  <a:pt x="81588" y="1816485"/>
                  <a:pt x="221673" y="2410691"/>
                </a:cubicBezTo>
                <a:cubicBezTo>
                  <a:pt x="361758" y="3004897"/>
                  <a:pt x="538788" y="3269673"/>
                  <a:pt x="840509" y="3565237"/>
                </a:cubicBezTo>
                <a:cubicBezTo>
                  <a:pt x="1142230" y="3860801"/>
                  <a:pt x="1445491" y="4043988"/>
                  <a:pt x="2032000" y="4184073"/>
                </a:cubicBezTo>
                <a:cubicBezTo>
                  <a:pt x="2618509" y="4324158"/>
                  <a:pt x="3192702" y="4334934"/>
                  <a:pt x="4359563" y="4405746"/>
                </a:cubicBezTo>
                <a:cubicBezTo>
                  <a:pt x="5526424" y="4476558"/>
                  <a:pt x="8248072" y="4599710"/>
                  <a:pt x="9033163" y="4608946"/>
                </a:cubicBezTo>
              </a:path>
            </a:pathLst>
          </a:custGeom>
          <a:ln>
            <a:solidFill>
              <a:srgbClr val="FFFF00"/>
            </a:solidFill>
            <a:prstDash val="dash"/>
          </a:ln>
        </p:spPr>
        <p:style>
          <a:lnRef idx="3">
            <a:schemeClr val="dk1"/>
          </a:lnRef>
          <a:fillRef idx="0">
            <a:schemeClr val="dk1"/>
          </a:fillRef>
          <a:effectRef idx="2">
            <a:schemeClr val="dk1"/>
          </a:effectRef>
          <a:fontRef idx="minor">
            <a:schemeClr val="tx1"/>
          </a:fontRef>
        </p:style>
        <p:txBody>
          <a:bodyPr rtlCol="0" anchor="ctr"/>
          <a:lstStyle/>
          <a:p>
            <a:pPr algn="ctr"/>
            <a:endParaRPr lang="pl-PL" dirty="0"/>
          </a:p>
        </p:txBody>
      </p:sp>
      <p:sp>
        <p:nvSpPr>
          <p:cNvPr id="9" name="pole tekstowe 8">
            <a:extLst>
              <a:ext uri="{FF2B5EF4-FFF2-40B4-BE49-F238E27FC236}">
                <a16:creationId xmlns:a16="http://schemas.microsoft.com/office/drawing/2014/main" id="{2CB93FE0-10F1-42C2-A8B2-3A165495270F}"/>
              </a:ext>
            </a:extLst>
          </p:cNvPr>
          <p:cNvSpPr txBox="1"/>
          <p:nvPr/>
        </p:nvSpPr>
        <p:spPr>
          <a:xfrm>
            <a:off x="326072" y="2540000"/>
            <a:ext cx="288147" cy="1097724"/>
          </a:xfrm>
          <a:prstGeom prst="rect">
            <a:avLst/>
          </a:prstGeom>
          <a:noFill/>
        </p:spPr>
        <p:txBody>
          <a:bodyPr vert="vert270" wrap="square" lIns="36000" tIns="36000" rIns="36000" bIns="36000" rtlCol="0">
            <a:spAutoFit/>
          </a:bodyPr>
          <a:lstStyle/>
          <a:p>
            <a:r>
              <a:rPr lang="pl-PL" sz="1400" b="1" dirty="0" err="1"/>
              <a:t>Frequency</a:t>
            </a:r>
            <a:endParaRPr lang="pl-PL" sz="1400" b="1" dirty="0"/>
          </a:p>
        </p:txBody>
      </p:sp>
      <p:sp>
        <p:nvSpPr>
          <p:cNvPr id="10" name="pole tekstowe 9">
            <a:extLst>
              <a:ext uri="{FF2B5EF4-FFF2-40B4-BE49-F238E27FC236}">
                <a16:creationId xmlns:a16="http://schemas.microsoft.com/office/drawing/2014/main" id="{B2FF5EE7-206B-419A-B8B4-8D9786212911}"/>
              </a:ext>
            </a:extLst>
          </p:cNvPr>
          <p:cNvSpPr txBox="1"/>
          <p:nvPr/>
        </p:nvSpPr>
        <p:spPr>
          <a:xfrm>
            <a:off x="4174836" y="6132945"/>
            <a:ext cx="2715491" cy="288147"/>
          </a:xfrm>
          <a:prstGeom prst="rect">
            <a:avLst/>
          </a:prstGeom>
          <a:noFill/>
        </p:spPr>
        <p:txBody>
          <a:bodyPr wrap="square" lIns="36000" tIns="36000" rIns="36000" bIns="36000" rtlCol="0">
            <a:spAutoFit/>
          </a:bodyPr>
          <a:lstStyle/>
          <a:p>
            <a:pPr algn="ctr"/>
            <a:r>
              <a:rPr lang="pl-PL" sz="1400" b="1" dirty="0" err="1"/>
              <a:t>Severity</a:t>
            </a:r>
            <a:endParaRPr lang="pl-PL" sz="1400" b="1" dirty="0"/>
          </a:p>
        </p:txBody>
      </p:sp>
      <p:sp>
        <p:nvSpPr>
          <p:cNvPr id="25" name="Dowolny kształt: kształt 24">
            <a:extLst>
              <a:ext uri="{FF2B5EF4-FFF2-40B4-BE49-F238E27FC236}">
                <a16:creationId xmlns:a16="http://schemas.microsoft.com/office/drawing/2014/main" id="{1E720C76-6596-4C2A-9A9C-EDD6C141E363}"/>
              </a:ext>
            </a:extLst>
          </p:cNvPr>
          <p:cNvSpPr/>
          <p:nvPr/>
        </p:nvSpPr>
        <p:spPr>
          <a:xfrm>
            <a:off x="1365430" y="2144159"/>
            <a:ext cx="4757351" cy="3245750"/>
          </a:xfrm>
          <a:custGeom>
            <a:avLst/>
            <a:gdLst>
              <a:gd name="connsiteX0" fmla="*/ 0 w 9033163"/>
              <a:gd name="connsiteY0" fmla="*/ 0 h 4608946"/>
              <a:gd name="connsiteX1" fmla="*/ 221673 w 9033163"/>
              <a:gd name="connsiteY1" fmla="*/ 2410691 h 4608946"/>
              <a:gd name="connsiteX2" fmla="*/ 840509 w 9033163"/>
              <a:gd name="connsiteY2" fmla="*/ 3565237 h 4608946"/>
              <a:gd name="connsiteX3" fmla="*/ 2032000 w 9033163"/>
              <a:gd name="connsiteY3" fmla="*/ 4184073 h 4608946"/>
              <a:gd name="connsiteX4" fmla="*/ 4359563 w 9033163"/>
              <a:gd name="connsiteY4" fmla="*/ 4405746 h 4608946"/>
              <a:gd name="connsiteX5" fmla="*/ 9033163 w 9033163"/>
              <a:gd name="connsiteY5" fmla="*/ 4608946 h 460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3163" h="4608946">
                <a:moveTo>
                  <a:pt x="0" y="0"/>
                </a:moveTo>
                <a:cubicBezTo>
                  <a:pt x="40794" y="908242"/>
                  <a:pt x="81588" y="1816485"/>
                  <a:pt x="221673" y="2410691"/>
                </a:cubicBezTo>
                <a:cubicBezTo>
                  <a:pt x="361758" y="3004897"/>
                  <a:pt x="538788" y="3269673"/>
                  <a:pt x="840509" y="3565237"/>
                </a:cubicBezTo>
                <a:cubicBezTo>
                  <a:pt x="1142230" y="3860801"/>
                  <a:pt x="1445491" y="4043988"/>
                  <a:pt x="2032000" y="4184073"/>
                </a:cubicBezTo>
                <a:cubicBezTo>
                  <a:pt x="2618509" y="4324158"/>
                  <a:pt x="3192702" y="4334934"/>
                  <a:pt x="4359563" y="4405746"/>
                </a:cubicBezTo>
                <a:cubicBezTo>
                  <a:pt x="5526424" y="4476558"/>
                  <a:pt x="8248072" y="4599710"/>
                  <a:pt x="9033163" y="4608946"/>
                </a:cubicBezTo>
              </a:path>
            </a:pathLst>
          </a:custGeom>
          <a:ln>
            <a:solidFill>
              <a:srgbClr val="92D050"/>
            </a:solidFill>
            <a:prstDash val="dash"/>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pl-PL" dirty="0"/>
          </a:p>
        </p:txBody>
      </p:sp>
      <p:sp>
        <p:nvSpPr>
          <p:cNvPr id="26" name="Dowolny kształt: kształt 25">
            <a:extLst>
              <a:ext uri="{FF2B5EF4-FFF2-40B4-BE49-F238E27FC236}">
                <a16:creationId xmlns:a16="http://schemas.microsoft.com/office/drawing/2014/main" id="{C1271F63-04FE-4D94-8B90-452A3528F165}"/>
              </a:ext>
            </a:extLst>
          </p:cNvPr>
          <p:cNvSpPr/>
          <p:nvPr/>
        </p:nvSpPr>
        <p:spPr>
          <a:xfrm>
            <a:off x="6456346" y="2962282"/>
            <a:ext cx="3771698" cy="2388855"/>
          </a:xfrm>
          <a:custGeom>
            <a:avLst/>
            <a:gdLst>
              <a:gd name="connsiteX0" fmla="*/ 0 w 9033163"/>
              <a:gd name="connsiteY0" fmla="*/ 0 h 4608946"/>
              <a:gd name="connsiteX1" fmla="*/ 221673 w 9033163"/>
              <a:gd name="connsiteY1" fmla="*/ 2410691 h 4608946"/>
              <a:gd name="connsiteX2" fmla="*/ 840509 w 9033163"/>
              <a:gd name="connsiteY2" fmla="*/ 3565237 h 4608946"/>
              <a:gd name="connsiteX3" fmla="*/ 2032000 w 9033163"/>
              <a:gd name="connsiteY3" fmla="*/ 4184073 h 4608946"/>
              <a:gd name="connsiteX4" fmla="*/ 4359563 w 9033163"/>
              <a:gd name="connsiteY4" fmla="*/ 4405746 h 4608946"/>
              <a:gd name="connsiteX5" fmla="*/ 9033163 w 9033163"/>
              <a:gd name="connsiteY5" fmla="*/ 4608946 h 460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3163" h="4608946">
                <a:moveTo>
                  <a:pt x="0" y="0"/>
                </a:moveTo>
                <a:cubicBezTo>
                  <a:pt x="40794" y="908242"/>
                  <a:pt x="81588" y="1816485"/>
                  <a:pt x="221673" y="2410691"/>
                </a:cubicBezTo>
                <a:cubicBezTo>
                  <a:pt x="361758" y="3004897"/>
                  <a:pt x="538788" y="3269673"/>
                  <a:pt x="840509" y="3565237"/>
                </a:cubicBezTo>
                <a:cubicBezTo>
                  <a:pt x="1142230" y="3860801"/>
                  <a:pt x="1445491" y="4043988"/>
                  <a:pt x="2032000" y="4184073"/>
                </a:cubicBezTo>
                <a:cubicBezTo>
                  <a:pt x="2618509" y="4324158"/>
                  <a:pt x="3192702" y="4334934"/>
                  <a:pt x="4359563" y="4405746"/>
                </a:cubicBezTo>
                <a:cubicBezTo>
                  <a:pt x="5526424" y="4476558"/>
                  <a:pt x="8248072" y="4599710"/>
                  <a:pt x="9033163" y="4608946"/>
                </a:cubicBezTo>
              </a:path>
            </a:pathLst>
          </a:custGeom>
          <a:ln>
            <a:solidFill>
              <a:srgbClr val="0070C0"/>
            </a:solidFill>
            <a:prstDash val="dash"/>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pl-PL" dirty="0"/>
          </a:p>
        </p:txBody>
      </p:sp>
      <p:sp>
        <p:nvSpPr>
          <p:cNvPr id="27" name="Dowolny kształt: kształt 26">
            <a:extLst>
              <a:ext uri="{FF2B5EF4-FFF2-40B4-BE49-F238E27FC236}">
                <a16:creationId xmlns:a16="http://schemas.microsoft.com/office/drawing/2014/main" id="{11336F2B-F2CE-43CD-A67A-A41A049E7C82}"/>
              </a:ext>
            </a:extLst>
          </p:cNvPr>
          <p:cNvSpPr/>
          <p:nvPr/>
        </p:nvSpPr>
        <p:spPr>
          <a:xfrm>
            <a:off x="8169306" y="2963607"/>
            <a:ext cx="2058737" cy="1512042"/>
          </a:xfrm>
          <a:custGeom>
            <a:avLst/>
            <a:gdLst>
              <a:gd name="connsiteX0" fmla="*/ 0 w 9033163"/>
              <a:gd name="connsiteY0" fmla="*/ 0 h 4608946"/>
              <a:gd name="connsiteX1" fmla="*/ 221673 w 9033163"/>
              <a:gd name="connsiteY1" fmla="*/ 2410691 h 4608946"/>
              <a:gd name="connsiteX2" fmla="*/ 840509 w 9033163"/>
              <a:gd name="connsiteY2" fmla="*/ 3565237 h 4608946"/>
              <a:gd name="connsiteX3" fmla="*/ 2032000 w 9033163"/>
              <a:gd name="connsiteY3" fmla="*/ 4184073 h 4608946"/>
              <a:gd name="connsiteX4" fmla="*/ 4359563 w 9033163"/>
              <a:gd name="connsiteY4" fmla="*/ 4405746 h 4608946"/>
              <a:gd name="connsiteX5" fmla="*/ 9033163 w 9033163"/>
              <a:gd name="connsiteY5" fmla="*/ 4608946 h 460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3163" h="4608946">
                <a:moveTo>
                  <a:pt x="0" y="0"/>
                </a:moveTo>
                <a:cubicBezTo>
                  <a:pt x="40794" y="908242"/>
                  <a:pt x="81588" y="1816485"/>
                  <a:pt x="221673" y="2410691"/>
                </a:cubicBezTo>
                <a:cubicBezTo>
                  <a:pt x="361758" y="3004897"/>
                  <a:pt x="538788" y="3269673"/>
                  <a:pt x="840509" y="3565237"/>
                </a:cubicBezTo>
                <a:cubicBezTo>
                  <a:pt x="1142230" y="3860801"/>
                  <a:pt x="1445491" y="4043988"/>
                  <a:pt x="2032000" y="4184073"/>
                </a:cubicBezTo>
                <a:cubicBezTo>
                  <a:pt x="2618509" y="4324158"/>
                  <a:pt x="3192702" y="4334934"/>
                  <a:pt x="4359563" y="4405746"/>
                </a:cubicBezTo>
                <a:cubicBezTo>
                  <a:pt x="5526424" y="4476558"/>
                  <a:pt x="8248072" y="4599710"/>
                  <a:pt x="9033163" y="4608946"/>
                </a:cubicBezTo>
              </a:path>
            </a:pathLst>
          </a:custGeom>
          <a:ln>
            <a:solidFill>
              <a:srgbClr val="002060"/>
            </a:solidFill>
            <a:prstDash val="lgDash"/>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pl-PL" dirty="0"/>
          </a:p>
        </p:txBody>
      </p:sp>
      <p:sp>
        <p:nvSpPr>
          <p:cNvPr id="2" name="pole tekstowe 1">
            <a:extLst>
              <a:ext uri="{FF2B5EF4-FFF2-40B4-BE49-F238E27FC236}">
                <a16:creationId xmlns:a16="http://schemas.microsoft.com/office/drawing/2014/main" id="{33B6AE16-5AD5-4981-AFBE-D3351C549F55}"/>
              </a:ext>
            </a:extLst>
          </p:cNvPr>
          <p:cNvSpPr txBox="1"/>
          <p:nvPr/>
        </p:nvSpPr>
        <p:spPr>
          <a:xfrm>
            <a:off x="6254803" y="5259962"/>
            <a:ext cx="1072551" cy="288147"/>
          </a:xfrm>
          <a:prstGeom prst="rect">
            <a:avLst/>
          </a:prstGeom>
          <a:noFill/>
        </p:spPr>
        <p:txBody>
          <a:bodyPr wrap="square" lIns="36000" tIns="36000" rIns="36000" bIns="36000" rtlCol="0">
            <a:spAutoFit/>
          </a:bodyPr>
          <a:lstStyle/>
          <a:p>
            <a:r>
              <a:rPr lang="pl-PL" sz="1400" b="1" dirty="0"/>
              <a:t>ILD (Body) </a:t>
            </a:r>
          </a:p>
        </p:txBody>
      </p:sp>
      <p:sp>
        <p:nvSpPr>
          <p:cNvPr id="29" name="pole tekstowe 28">
            <a:extLst>
              <a:ext uri="{FF2B5EF4-FFF2-40B4-BE49-F238E27FC236}">
                <a16:creationId xmlns:a16="http://schemas.microsoft.com/office/drawing/2014/main" id="{2EB21CFB-CA02-4553-8D72-E6AB58EFA27A}"/>
              </a:ext>
            </a:extLst>
          </p:cNvPr>
          <p:cNvSpPr txBox="1"/>
          <p:nvPr/>
        </p:nvSpPr>
        <p:spPr>
          <a:xfrm>
            <a:off x="9389736" y="5383672"/>
            <a:ext cx="898317" cy="288147"/>
          </a:xfrm>
          <a:prstGeom prst="rect">
            <a:avLst/>
          </a:prstGeom>
          <a:noFill/>
        </p:spPr>
        <p:txBody>
          <a:bodyPr wrap="square" lIns="36000" tIns="36000" rIns="36000" bIns="36000" rtlCol="0">
            <a:spAutoFit/>
          </a:bodyPr>
          <a:lstStyle/>
          <a:p>
            <a:r>
              <a:rPr lang="pl-PL" sz="1400" b="1" dirty="0"/>
              <a:t>ELD (</a:t>
            </a:r>
            <a:r>
              <a:rPr lang="pl-PL" sz="1400" b="1" dirty="0" err="1"/>
              <a:t>tail</a:t>
            </a:r>
            <a:r>
              <a:rPr lang="pl-PL" sz="1400" b="1" dirty="0"/>
              <a:t>)</a:t>
            </a:r>
          </a:p>
        </p:txBody>
      </p:sp>
      <p:sp>
        <p:nvSpPr>
          <p:cNvPr id="30" name="pole tekstowe 29">
            <a:extLst>
              <a:ext uri="{FF2B5EF4-FFF2-40B4-BE49-F238E27FC236}">
                <a16:creationId xmlns:a16="http://schemas.microsoft.com/office/drawing/2014/main" id="{8BD7AD5B-362E-4D98-8D5D-AF2E18F0B3CB}"/>
              </a:ext>
            </a:extLst>
          </p:cNvPr>
          <p:cNvSpPr txBox="1"/>
          <p:nvPr/>
        </p:nvSpPr>
        <p:spPr>
          <a:xfrm>
            <a:off x="9113834" y="4054025"/>
            <a:ext cx="1309336" cy="288147"/>
          </a:xfrm>
          <a:prstGeom prst="rect">
            <a:avLst/>
          </a:prstGeom>
          <a:noFill/>
        </p:spPr>
        <p:txBody>
          <a:bodyPr wrap="square" lIns="36000" tIns="36000" rIns="36000" bIns="36000" rtlCol="0">
            <a:spAutoFit/>
          </a:bodyPr>
          <a:lstStyle/>
          <a:p>
            <a:r>
              <a:rPr lang="pl-PL" sz="1400" b="1" dirty="0" err="1"/>
              <a:t>Scenario</a:t>
            </a:r>
            <a:r>
              <a:rPr lang="pl-PL" sz="1400" b="1" dirty="0"/>
              <a:t> (</a:t>
            </a:r>
            <a:r>
              <a:rPr lang="pl-PL" sz="1400" b="1" dirty="0" err="1"/>
              <a:t>tail</a:t>
            </a:r>
            <a:r>
              <a:rPr lang="pl-PL" sz="1400" b="1" dirty="0"/>
              <a:t>)</a:t>
            </a:r>
          </a:p>
        </p:txBody>
      </p:sp>
      <p:sp>
        <p:nvSpPr>
          <p:cNvPr id="31" name="pole tekstowe 30">
            <a:extLst>
              <a:ext uri="{FF2B5EF4-FFF2-40B4-BE49-F238E27FC236}">
                <a16:creationId xmlns:a16="http://schemas.microsoft.com/office/drawing/2014/main" id="{A53E1949-5DFE-458D-9B9F-DD5DEE69B78B}"/>
              </a:ext>
            </a:extLst>
          </p:cNvPr>
          <p:cNvSpPr txBox="1"/>
          <p:nvPr/>
        </p:nvSpPr>
        <p:spPr>
          <a:xfrm>
            <a:off x="6256121" y="5678544"/>
            <a:ext cx="1147214" cy="288147"/>
          </a:xfrm>
          <a:prstGeom prst="rect">
            <a:avLst/>
          </a:prstGeom>
          <a:noFill/>
        </p:spPr>
        <p:txBody>
          <a:bodyPr wrap="square" lIns="36000" tIns="36000" rIns="36000" bIns="36000" rtlCol="0">
            <a:spAutoFit/>
          </a:bodyPr>
          <a:lstStyle/>
          <a:p>
            <a:r>
              <a:rPr lang="pl-PL" sz="1400" b="1" dirty="0"/>
              <a:t>RCSA (Body)</a:t>
            </a:r>
          </a:p>
        </p:txBody>
      </p:sp>
      <p:sp>
        <p:nvSpPr>
          <p:cNvPr id="20" name="Dowolny kształt: kształt 19">
            <a:extLst>
              <a:ext uri="{FF2B5EF4-FFF2-40B4-BE49-F238E27FC236}">
                <a16:creationId xmlns:a16="http://schemas.microsoft.com/office/drawing/2014/main" id="{D7A576B9-9C2D-4630-8A30-442A3EA31E5E}"/>
              </a:ext>
            </a:extLst>
          </p:cNvPr>
          <p:cNvSpPr/>
          <p:nvPr/>
        </p:nvSpPr>
        <p:spPr>
          <a:xfrm>
            <a:off x="1195492" y="2253032"/>
            <a:ext cx="4895955" cy="3341777"/>
          </a:xfrm>
          <a:custGeom>
            <a:avLst/>
            <a:gdLst>
              <a:gd name="connsiteX0" fmla="*/ 0 w 9033163"/>
              <a:gd name="connsiteY0" fmla="*/ 0 h 4608946"/>
              <a:gd name="connsiteX1" fmla="*/ 221673 w 9033163"/>
              <a:gd name="connsiteY1" fmla="*/ 2410691 h 4608946"/>
              <a:gd name="connsiteX2" fmla="*/ 840509 w 9033163"/>
              <a:gd name="connsiteY2" fmla="*/ 3565237 h 4608946"/>
              <a:gd name="connsiteX3" fmla="*/ 2032000 w 9033163"/>
              <a:gd name="connsiteY3" fmla="*/ 4184073 h 4608946"/>
              <a:gd name="connsiteX4" fmla="*/ 4359563 w 9033163"/>
              <a:gd name="connsiteY4" fmla="*/ 4405746 h 4608946"/>
              <a:gd name="connsiteX5" fmla="*/ 9033163 w 9033163"/>
              <a:gd name="connsiteY5" fmla="*/ 4608946 h 460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3163" h="4608946">
                <a:moveTo>
                  <a:pt x="0" y="0"/>
                </a:moveTo>
                <a:cubicBezTo>
                  <a:pt x="40794" y="908242"/>
                  <a:pt x="81588" y="1816485"/>
                  <a:pt x="221673" y="2410691"/>
                </a:cubicBezTo>
                <a:cubicBezTo>
                  <a:pt x="361758" y="3004897"/>
                  <a:pt x="538788" y="3269673"/>
                  <a:pt x="840509" y="3565237"/>
                </a:cubicBezTo>
                <a:cubicBezTo>
                  <a:pt x="1142230" y="3860801"/>
                  <a:pt x="1445491" y="4043988"/>
                  <a:pt x="2032000" y="4184073"/>
                </a:cubicBezTo>
                <a:cubicBezTo>
                  <a:pt x="2618509" y="4324158"/>
                  <a:pt x="3192702" y="4334934"/>
                  <a:pt x="4359563" y="4405746"/>
                </a:cubicBezTo>
                <a:cubicBezTo>
                  <a:pt x="5526424" y="4476558"/>
                  <a:pt x="8248072" y="4599710"/>
                  <a:pt x="9033163" y="4608946"/>
                </a:cubicBezTo>
              </a:path>
            </a:pathLst>
          </a:custGeom>
          <a:ln w="57150">
            <a:solidFill>
              <a:srgbClr val="FF0000"/>
            </a:solidFill>
            <a:prstDash val="dash"/>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pl-PL" dirty="0"/>
          </a:p>
        </p:txBody>
      </p:sp>
      <p:cxnSp>
        <p:nvCxnSpPr>
          <p:cNvPr id="13" name="Łącznik prosty ze strzałką 12">
            <a:extLst>
              <a:ext uri="{FF2B5EF4-FFF2-40B4-BE49-F238E27FC236}">
                <a16:creationId xmlns:a16="http://schemas.microsoft.com/office/drawing/2014/main" id="{8FFC3B24-3403-4334-B563-476175151D81}"/>
              </a:ext>
            </a:extLst>
          </p:cNvPr>
          <p:cNvCxnSpPr>
            <a:cxnSpLocks/>
          </p:cNvCxnSpPr>
          <p:nvPr/>
        </p:nvCxnSpPr>
        <p:spPr>
          <a:xfrm flipH="1" flipV="1">
            <a:off x="6131461" y="5382166"/>
            <a:ext cx="2117" cy="432274"/>
          </a:xfrm>
          <a:prstGeom prst="straightConnector1">
            <a:avLst/>
          </a:prstGeom>
          <a:ln>
            <a:solidFill>
              <a:srgbClr val="A8A8A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Łącznik prosty ze strzałką 23">
            <a:extLst>
              <a:ext uri="{FF2B5EF4-FFF2-40B4-BE49-F238E27FC236}">
                <a16:creationId xmlns:a16="http://schemas.microsoft.com/office/drawing/2014/main" id="{2450B65C-0B5F-48C4-A73A-4A7212CA7E7C}"/>
              </a:ext>
            </a:extLst>
          </p:cNvPr>
          <p:cNvCxnSpPr>
            <a:cxnSpLocks/>
          </p:cNvCxnSpPr>
          <p:nvPr/>
        </p:nvCxnSpPr>
        <p:spPr>
          <a:xfrm flipV="1">
            <a:off x="4069534" y="3264566"/>
            <a:ext cx="4094131" cy="2209653"/>
          </a:xfrm>
          <a:prstGeom prst="straightConnector1">
            <a:avLst/>
          </a:prstGeom>
          <a:ln>
            <a:solidFill>
              <a:srgbClr val="A8A8A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Łącznik prosty ze strzałką 32">
            <a:extLst>
              <a:ext uri="{FF2B5EF4-FFF2-40B4-BE49-F238E27FC236}">
                <a16:creationId xmlns:a16="http://schemas.microsoft.com/office/drawing/2014/main" id="{A0EA30C1-DD2C-47D8-94C4-2FB19433D78E}"/>
              </a:ext>
            </a:extLst>
          </p:cNvPr>
          <p:cNvCxnSpPr>
            <a:cxnSpLocks/>
          </p:cNvCxnSpPr>
          <p:nvPr/>
        </p:nvCxnSpPr>
        <p:spPr>
          <a:xfrm flipV="1">
            <a:off x="4467074" y="4369392"/>
            <a:ext cx="2113734" cy="1146458"/>
          </a:xfrm>
          <a:prstGeom prst="straightConnector1">
            <a:avLst/>
          </a:prstGeom>
          <a:ln>
            <a:solidFill>
              <a:srgbClr val="A8A8A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pole tekstowe 33">
            <a:extLst>
              <a:ext uri="{FF2B5EF4-FFF2-40B4-BE49-F238E27FC236}">
                <a16:creationId xmlns:a16="http://schemas.microsoft.com/office/drawing/2014/main" id="{63BF0455-BADD-4555-8A3A-E261124501D0}"/>
              </a:ext>
            </a:extLst>
          </p:cNvPr>
          <p:cNvSpPr txBox="1"/>
          <p:nvPr/>
        </p:nvSpPr>
        <p:spPr>
          <a:xfrm>
            <a:off x="6254803" y="5482776"/>
            <a:ext cx="2045923" cy="288147"/>
          </a:xfrm>
          <a:prstGeom prst="rect">
            <a:avLst/>
          </a:prstGeom>
          <a:noFill/>
        </p:spPr>
        <p:txBody>
          <a:bodyPr wrap="square" lIns="36000" tIns="36000" rIns="36000" bIns="36000" rtlCol="0">
            <a:spAutoFit/>
          </a:bodyPr>
          <a:lstStyle/>
          <a:p>
            <a:r>
              <a:rPr lang="pl-PL" sz="1400" b="1" dirty="0"/>
              <a:t>Mix1 ILD(0.5)+RCSA(0.5)</a:t>
            </a:r>
          </a:p>
        </p:txBody>
      </p:sp>
      <p:cxnSp>
        <p:nvCxnSpPr>
          <p:cNvPr id="45" name="Łącznik prosty 44">
            <a:extLst>
              <a:ext uri="{FF2B5EF4-FFF2-40B4-BE49-F238E27FC236}">
                <a16:creationId xmlns:a16="http://schemas.microsoft.com/office/drawing/2014/main" id="{D69DBFF1-D60F-460D-B6D6-BEF5B5D844FD}"/>
              </a:ext>
            </a:extLst>
          </p:cNvPr>
          <p:cNvCxnSpPr>
            <a:cxnSpLocks/>
          </p:cNvCxnSpPr>
          <p:nvPr/>
        </p:nvCxnSpPr>
        <p:spPr>
          <a:xfrm flipH="1" flipV="1">
            <a:off x="6202837" y="1225485"/>
            <a:ext cx="7542" cy="4786821"/>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ole tekstowe 48">
            <a:extLst>
              <a:ext uri="{FF2B5EF4-FFF2-40B4-BE49-F238E27FC236}">
                <a16:creationId xmlns:a16="http://schemas.microsoft.com/office/drawing/2014/main" id="{2A2A48D2-7035-4984-BD60-E0419AAE4738}"/>
              </a:ext>
            </a:extLst>
          </p:cNvPr>
          <p:cNvSpPr txBox="1"/>
          <p:nvPr/>
        </p:nvSpPr>
        <p:spPr>
          <a:xfrm>
            <a:off x="5810374" y="1007778"/>
            <a:ext cx="288147" cy="2281588"/>
          </a:xfrm>
          <a:prstGeom prst="rect">
            <a:avLst/>
          </a:prstGeom>
          <a:noFill/>
        </p:spPr>
        <p:txBody>
          <a:bodyPr vert="vert270" wrap="square" lIns="36000" tIns="36000" rIns="36000" bIns="36000" rtlCol="0">
            <a:spAutoFit/>
          </a:bodyPr>
          <a:lstStyle/>
          <a:p>
            <a:r>
              <a:rPr lang="pl-PL" sz="1400" dirty="0"/>
              <a:t>Reporting ORX </a:t>
            </a:r>
            <a:r>
              <a:rPr lang="pl-PL" sz="1400" dirty="0" err="1"/>
              <a:t>threshold</a:t>
            </a:r>
            <a:endParaRPr lang="pl-PL" sz="1400" dirty="0"/>
          </a:p>
        </p:txBody>
      </p:sp>
      <p:cxnSp>
        <p:nvCxnSpPr>
          <p:cNvPr id="50" name="Łącznik prosty 49">
            <a:extLst>
              <a:ext uri="{FF2B5EF4-FFF2-40B4-BE49-F238E27FC236}">
                <a16:creationId xmlns:a16="http://schemas.microsoft.com/office/drawing/2014/main" id="{52D5B581-8A90-42F3-93A3-682E90B4BBD9}"/>
              </a:ext>
            </a:extLst>
          </p:cNvPr>
          <p:cNvCxnSpPr>
            <a:cxnSpLocks/>
          </p:cNvCxnSpPr>
          <p:nvPr/>
        </p:nvCxnSpPr>
        <p:spPr>
          <a:xfrm flipV="1">
            <a:off x="8038723" y="677477"/>
            <a:ext cx="0" cy="359207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pole tekstowe 51">
            <a:extLst>
              <a:ext uri="{FF2B5EF4-FFF2-40B4-BE49-F238E27FC236}">
                <a16:creationId xmlns:a16="http://schemas.microsoft.com/office/drawing/2014/main" id="{8435741E-48BF-460F-ADBF-9BA2953BD61C}"/>
              </a:ext>
            </a:extLst>
          </p:cNvPr>
          <p:cNvSpPr txBox="1"/>
          <p:nvPr/>
        </p:nvSpPr>
        <p:spPr>
          <a:xfrm>
            <a:off x="8081874" y="493660"/>
            <a:ext cx="288147" cy="2407082"/>
          </a:xfrm>
          <a:prstGeom prst="rect">
            <a:avLst/>
          </a:prstGeom>
          <a:noFill/>
        </p:spPr>
        <p:txBody>
          <a:bodyPr vert="vert270" wrap="square" lIns="36000" tIns="36000" rIns="36000" bIns="36000" rtlCol="0">
            <a:spAutoFit/>
          </a:bodyPr>
          <a:lstStyle/>
          <a:p>
            <a:r>
              <a:rPr lang="pl-PL" sz="1400" dirty="0"/>
              <a:t>Reporting </a:t>
            </a:r>
            <a:r>
              <a:rPr lang="pl-PL" sz="1400" dirty="0" err="1"/>
              <a:t>scenario</a:t>
            </a:r>
            <a:r>
              <a:rPr lang="pl-PL" sz="1400" dirty="0"/>
              <a:t> </a:t>
            </a:r>
            <a:r>
              <a:rPr lang="pl-PL" sz="1400" dirty="0" err="1"/>
              <a:t>threshold</a:t>
            </a:r>
            <a:endParaRPr lang="pl-PL" sz="1400" dirty="0"/>
          </a:p>
        </p:txBody>
      </p:sp>
      <p:sp>
        <p:nvSpPr>
          <p:cNvPr id="53" name="Dowolny kształt: kształt 52">
            <a:extLst>
              <a:ext uri="{FF2B5EF4-FFF2-40B4-BE49-F238E27FC236}">
                <a16:creationId xmlns:a16="http://schemas.microsoft.com/office/drawing/2014/main" id="{3E91A712-0B1C-4521-A5C6-19FBF444D310}"/>
              </a:ext>
            </a:extLst>
          </p:cNvPr>
          <p:cNvSpPr/>
          <p:nvPr/>
        </p:nvSpPr>
        <p:spPr>
          <a:xfrm>
            <a:off x="7251463" y="2839201"/>
            <a:ext cx="3020704" cy="2127238"/>
          </a:xfrm>
          <a:custGeom>
            <a:avLst/>
            <a:gdLst>
              <a:gd name="connsiteX0" fmla="*/ 0 w 9033163"/>
              <a:gd name="connsiteY0" fmla="*/ 0 h 4608946"/>
              <a:gd name="connsiteX1" fmla="*/ 221673 w 9033163"/>
              <a:gd name="connsiteY1" fmla="*/ 2410691 h 4608946"/>
              <a:gd name="connsiteX2" fmla="*/ 840509 w 9033163"/>
              <a:gd name="connsiteY2" fmla="*/ 3565237 h 4608946"/>
              <a:gd name="connsiteX3" fmla="*/ 2032000 w 9033163"/>
              <a:gd name="connsiteY3" fmla="*/ 4184073 h 4608946"/>
              <a:gd name="connsiteX4" fmla="*/ 4359563 w 9033163"/>
              <a:gd name="connsiteY4" fmla="*/ 4405746 h 4608946"/>
              <a:gd name="connsiteX5" fmla="*/ 9033163 w 9033163"/>
              <a:gd name="connsiteY5" fmla="*/ 4608946 h 460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3163" h="4608946">
                <a:moveTo>
                  <a:pt x="0" y="0"/>
                </a:moveTo>
                <a:cubicBezTo>
                  <a:pt x="40794" y="908242"/>
                  <a:pt x="81588" y="1816485"/>
                  <a:pt x="221673" y="2410691"/>
                </a:cubicBezTo>
                <a:cubicBezTo>
                  <a:pt x="361758" y="3004897"/>
                  <a:pt x="538788" y="3269673"/>
                  <a:pt x="840509" y="3565237"/>
                </a:cubicBezTo>
                <a:cubicBezTo>
                  <a:pt x="1142230" y="3860801"/>
                  <a:pt x="1445491" y="4043988"/>
                  <a:pt x="2032000" y="4184073"/>
                </a:cubicBezTo>
                <a:cubicBezTo>
                  <a:pt x="2618509" y="4324158"/>
                  <a:pt x="3192702" y="4334934"/>
                  <a:pt x="4359563" y="4405746"/>
                </a:cubicBezTo>
                <a:cubicBezTo>
                  <a:pt x="5526424" y="4476558"/>
                  <a:pt x="8248072" y="4599710"/>
                  <a:pt x="9033163" y="4608946"/>
                </a:cubicBezTo>
              </a:path>
            </a:pathLst>
          </a:custGeom>
          <a:ln w="57150">
            <a:solidFill>
              <a:srgbClr val="FF0000"/>
            </a:solidFill>
            <a:prstDash val="solid"/>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pl-PL" dirty="0">
              <a:ln w="57150">
                <a:solidFill>
                  <a:schemeClr val="tx2"/>
                </a:solidFill>
              </a:ln>
            </a:endParaRPr>
          </a:p>
        </p:txBody>
      </p:sp>
      <p:cxnSp>
        <p:nvCxnSpPr>
          <p:cNvPr id="54" name="Łącznik prosty ze strzałką 53">
            <a:extLst>
              <a:ext uri="{FF2B5EF4-FFF2-40B4-BE49-F238E27FC236}">
                <a16:creationId xmlns:a16="http://schemas.microsoft.com/office/drawing/2014/main" id="{3AB25034-FF64-455F-882B-E6665BF9437F}"/>
              </a:ext>
            </a:extLst>
          </p:cNvPr>
          <p:cNvCxnSpPr>
            <a:cxnSpLocks/>
          </p:cNvCxnSpPr>
          <p:nvPr/>
        </p:nvCxnSpPr>
        <p:spPr>
          <a:xfrm flipV="1">
            <a:off x="10303940" y="4464230"/>
            <a:ext cx="0" cy="925679"/>
          </a:xfrm>
          <a:prstGeom prst="straightConnector1">
            <a:avLst/>
          </a:prstGeom>
          <a:ln>
            <a:solidFill>
              <a:srgbClr val="A8A8A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pole tekstowe 55">
            <a:extLst>
              <a:ext uri="{FF2B5EF4-FFF2-40B4-BE49-F238E27FC236}">
                <a16:creationId xmlns:a16="http://schemas.microsoft.com/office/drawing/2014/main" id="{F73795E6-5157-4EE3-B041-3B75BBA78B3F}"/>
              </a:ext>
            </a:extLst>
          </p:cNvPr>
          <p:cNvSpPr txBox="1"/>
          <p:nvPr/>
        </p:nvSpPr>
        <p:spPr>
          <a:xfrm>
            <a:off x="10380923" y="4679694"/>
            <a:ext cx="1583535" cy="503590"/>
          </a:xfrm>
          <a:prstGeom prst="rect">
            <a:avLst/>
          </a:prstGeom>
          <a:noFill/>
        </p:spPr>
        <p:txBody>
          <a:bodyPr wrap="square" lIns="36000" tIns="36000" rIns="36000" bIns="36000" rtlCol="0">
            <a:spAutoFit/>
          </a:bodyPr>
          <a:lstStyle/>
          <a:p>
            <a:r>
              <a:rPr lang="pl-PL" sz="1400" b="1" dirty="0"/>
              <a:t>Mix2 </a:t>
            </a:r>
          </a:p>
          <a:p>
            <a:r>
              <a:rPr lang="pl-PL" sz="1400" b="1" dirty="0"/>
              <a:t>(WSCN+(1-W)ELD)</a:t>
            </a:r>
          </a:p>
        </p:txBody>
      </p:sp>
      <p:sp>
        <p:nvSpPr>
          <p:cNvPr id="61" name="pole tekstowe 60">
            <a:extLst>
              <a:ext uri="{FF2B5EF4-FFF2-40B4-BE49-F238E27FC236}">
                <a16:creationId xmlns:a16="http://schemas.microsoft.com/office/drawing/2014/main" id="{312C20E8-B0C8-41A8-8E48-9633EBE8B667}"/>
              </a:ext>
            </a:extLst>
          </p:cNvPr>
          <p:cNvSpPr txBox="1"/>
          <p:nvPr/>
        </p:nvSpPr>
        <p:spPr>
          <a:xfrm rot="3662073">
            <a:off x="5144180" y="3461029"/>
            <a:ext cx="288147" cy="2336900"/>
          </a:xfrm>
          <a:prstGeom prst="rect">
            <a:avLst/>
          </a:prstGeom>
          <a:noFill/>
        </p:spPr>
        <p:txBody>
          <a:bodyPr vert="vert270" wrap="square" lIns="36000" tIns="36000" rIns="36000" bIns="36000" rtlCol="0">
            <a:spAutoFit/>
          </a:bodyPr>
          <a:lstStyle/>
          <a:p>
            <a:r>
              <a:rPr lang="pl-PL" sz="1400" b="1" dirty="0" err="1"/>
              <a:t>Gluing</a:t>
            </a:r>
            <a:r>
              <a:rPr lang="pl-PL" sz="1400" b="1" dirty="0"/>
              <a:t> (0.1 body+0.9 </a:t>
            </a:r>
            <a:r>
              <a:rPr lang="pl-PL" sz="1400" b="1" dirty="0" err="1"/>
              <a:t>tail</a:t>
            </a:r>
            <a:r>
              <a:rPr lang="pl-PL" sz="1400" b="1" dirty="0"/>
              <a:t>)</a:t>
            </a:r>
          </a:p>
        </p:txBody>
      </p:sp>
      <p:sp>
        <p:nvSpPr>
          <p:cNvPr id="71" name="Oval 71">
            <a:extLst>
              <a:ext uri="{FF2B5EF4-FFF2-40B4-BE49-F238E27FC236}">
                <a16:creationId xmlns:a16="http://schemas.microsoft.com/office/drawing/2014/main" id="{9ADB1AC4-6839-4E45-8E4D-EF9101E4B6F6}"/>
              </a:ext>
            </a:extLst>
          </p:cNvPr>
          <p:cNvSpPr>
            <a:spLocks noChangeAspect="1"/>
          </p:cNvSpPr>
          <p:nvPr/>
        </p:nvSpPr>
        <p:spPr bwMode="gray">
          <a:xfrm>
            <a:off x="3129200" y="2344259"/>
            <a:ext cx="2282963" cy="653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pl-PL" sz="1200" b="1" dirty="0" err="1">
                <a:solidFill>
                  <a:schemeClr val="bg1"/>
                </a:solidFill>
              </a:rPr>
              <a:t>Gluing</a:t>
            </a:r>
            <a:r>
              <a:rPr lang="pl-PL" sz="1200" b="1" dirty="0">
                <a:solidFill>
                  <a:schemeClr val="bg1"/>
                </a:solidFill>
              </a:rPr>
              <a:t> for </a:t>
            </a:r>
            <a:r>
              <a:rPr lang="pl-PL" sz="1200" b="1" dirty="0" err="1">
                <a:solidFill>
                  <a:schemeClr val="bg1"/>
                </a:solidFill>
              </a:rPr>
              <a:t>calculating</a:t>
            </a:r>
            <a:r>
              <a:rPr lang="pl-PL" sz="1200" b="1" dirty="0">
                <a:solidFill>
                  <a:schemeClr val="bg1"/>
                </a:solidFill>
              </a:rPr>
              <a:t> </a:t>
            </a:r>
            <a:r>
              <a:rPr lang="pl-PL" sz="1200" b="1" dirty="0" err="1">
                <a:solidFill>
                  <a:schemeClr val="bg1"/>
                </a:solidFill>
              </a:rPr>
              <a:t>scenario</a:t>
            </a:r>
            <a:r>
              <a:rPr lang="pl-PL" sz="1200" b="1" dirty="0">
                <a:solidFill>
                  <a:schemeClr val="bg1"/>
                </a:solidFill>
              </a:rPr>
              <a:t> </a:t>
            </a:r>
            <a:r>
              <a:rPr lang="pl-PL" sz="1200" b="1" dirty="0" err="1">
                <a:solidFill>
                  <a:schemeClr val="bg1"/>
                </a:solidFill>
              </a:rPr>
              <a:t>variance</a:t>
            </a:r>
            <a:endParaRPr lang="pl-PL" sz="1200" b="1" dirty="0">
              <a:solidFill>
                <a:schemeClr val="bg1"/>
              </a:solidFill>
            </a:endParaRPr>
          </a:p>
        </p:txBody>
      </p:sp>
      <p:sp>
        <p:nvSpPr>
          <p:cNvPr id="79" name="Oval 71">
            <a:extLst>
              <a:ext uri="{FF2B5EF4-FFF2-40B4-BE49-F238E27FC236}">
                <a16:creationId xmlns:a16="http://schemas.microsoft.com/office/drawing/2014/main" id="{8DBBE9F7-3735-4B12-A18D-EB7089707331}"/>
              </a:ext>
            </a:extLst>
          </p:cNvPr>
          <p:cNvSpPr>
            <a:spLocks noChangeAspect="1"/>
          </p:cNvSpPr>
          <p:nvPr/>
        </p:nvSpPr>
        <p:spPr bwMode="gray">
          <a:xfrm>
            <a:off x="9248127" y="293157"/>
            <a:ext cx="2375851" cy="17443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pl-PL" sz="1200" b="1" dirty="0" err="1">
                <a:solidFill>
                  <a:schemeClr val="bg1"/>
                </a:solidFill>
              </a:rPr>
              <a:t>Mixing</a:t>
            </a:r>
            <a:r>
              <a:rPr lang="pl-PL" sz="1200" b="1" dirty="0">
                <a:solidFill>
                  <a:schemeClr val="bg1"/>
                </a:solidFill>
              </a:rPr>
              <a:t> </a:t>
            </a:r>
            <a:r>
              <a:rPr lang="pl-PL" sz="1200" b="1" dirty="0" err="1">
                <a:solidFill>
                  <a:schemeClr val="bg1"/>
                </a:solidFill>
              </a:rPr>
              <a:t>internal</a:t>
            </a:r>
            <a:r>
              <a:rPr lang="pl-PL" sz="1200" b="1" dirty="0">
                <a:solidFill>
                  <a:schemeClr val="bg1"/>
                </a:solidFill>
              </a:rPr>
              <a:t> and </a:t>
            </a:r>
            <a:r>
              <a:rPr lang="pl-PL" sz="1200" b="1" dirty="0" err="1">
                <a:solidFill>
                  <a:schemeClr val="bg1"/>
                </a:solidFill>
              </a:rPr>
              <a:t>external</a:t>
            </a:r>
            <a:r>
              <a:rPr lang="pl-PL" sz="1200" b="1" dirty="0">
                <a:solidFill>
                  <a:schemeClr val="bg1"/>
                </a:solidFill>
              </a:rPr>
              <a:t> </a:t>
            </a:r>
            <a:r>
              <a:rPr lang="pl-PL" sz="1200" b="1" dirty="0" err="1">
                <a:solidFill>
                  <a:schemeClr val="bg1"/>
                </a:solidFill>
              </a:rPr>
              <a:t>distributions</a:t>
            </a:r>
            <a:r>
              <a:rPr lang="pl-PL" sz="1200" b="1" dirty="0">
                <a:solidFill>
                  <a:schemeClr val="bg1"/>
                </a:solidFill>
              </a:rPr>
              <a:t> by </a:t>
            </a:r>
            <a:r>
              <a:rPr lang="pl-PL" sz="1200" b="1" dirty="0" err="1">
                <a:solidFill>
                  <a:schemeClr val="bg1"/>
                </a:solidFill>
              </a:rPr>
              <a:t>use</a:t>
            </a:r>
            <a:r>
              <a:rPr lang="pl-PL" sz="1200" b="1" dirty="0">
                <a:solidFill>
                  <a:schemeClr val="bg1"/>
                </a:solidFill>
              </a:rPr>
              <a:t> </a:t>
            </a:r>
            <a:r>
              <a:rPr lang="pl-PL" sz="1200" b="1" dirty="0" err="1">
                <a:solidFill>
                  <a:schemeClr val="bg1"/>
                </a:solidFill>
              </a:rPr>
              <a:t>credibility</a:t>
            </a:r>
            <a:r>
              <a:rPr lang="pl-PL" sz="1200" b="1" dirty="0">
                <a:solidFill>
                  <a:schemeClr val="bg1"/>
                </a:solidFill>
              </a:rPr>
              <a:t> </a:t>
            </a:r>
            <a:r>
              <a:rPr lang="pl-PL" sz="1200" b="1" dirty="0" err="1">
                <a:solidFill>
                  <a:schemeClr val="bg1"/>
                </a:solidFill>
              </a:rPr>
              <a:t>weights</a:t>
            </a:r>
            <a:endParaRPr lang="pl-PL" sz="1200" b="1" dirty="0">
              <a:solidFill>
                <a:schemeClr val="bg1"/>
              </a:solidFill>
            </a:endParaRPr>
          </a:p>
        </p:txBody>
      </p:sp>
      <mc:AlternateContent xmlns:mc="http://schemas.openxmlformats.org/markup-compatibility/2006" xmlns:a14="http://schemas.microsoft.com/office/drawing/2010/main">
        <mc:Choice Requires="a14">
          <p:sp>
            <p:nvSpPr>
              <p:cNvPr id="80" name="pole tekstowe 79">
                <a:extLst>
                  <a:ext uri="{FF2B5EF4-FFF2-40B4-BE49-F238E27FC236}">
                    <a16:creationId xmlns:a16="http://schemas.microsoft.com/office/drawing/2014/main" id="{C3381A50-F53D-4B7C-9E36-3F81E80CBA1B}"/>
                  </a:ext>
                </a:extLst>
              </p:cNvPr>
              <p:cNvSpPr txBox="1"/>
              <p:nvPr/>
            </p:nvSpPr>
            <p:spPr>
              <a:xfrm>
                <a:off x="860435" y="711347"/>
                <a:ext cx="5013745" cy="1636538"/>
              </a:xfrm>
              <a:prstGeom prst="rect">
                <a:avLst/>
              </a:prstGeom>
              <a:noFill/>
            </p:spPr>
            <p:txBody>
              <a:bodyPr wrap="none" lIns="0" tIns="0" rIns="0" bIns="0" rtlCol="0">
                <a:spAutoFit/>
              </a:bodyPr>
              <a:lstStyle/>
              <a:p>
                <a:r>
                  <a:rPr lang="pl-PL" sz="1400" b="0" i="1" dirty="0">
                    <a:latin typeface="Cambria Math" panose="02040503050406030204" pitchFamily="18" charset="0"/>
                  </a:rPr>
                  <a:t>Reporting </a:t>
                </a:r>
                <a:r>
                  <a:rPr lang="pl-PL" sz="1400" b="0" i="1" dirty="0" err="1">
                    <a:latin typeface="Cambria Math" panose="02040503050406030204" pitchFamily="18" charset="0"/>
                  </a:rPr>
                  <a:t>threshold</a:t>
                </a:r>
                <a:r>
                  <a:rPr lang="pl-PL" sz="1400" b="0" i="1" dirty="0">
                    <a:latin typeface="Cambria Math" panose="02040503050406030204" pitchFamily="18" charset="0"/>
                  </a:rPr>
                  <a:t> </a:t>
                </a:r>
                <a14:m>
                  <m:oMath xmlns:m="http://schemas.openxmlformats.org/officeDocument/2006/math">
                    <m:sSubSup>
                      <m:sSubSupPr>
                        <m:ctrlPr>
                          <a:rPr lang="pl-PL" sz="1400" i="1">
                            <a:latin typeface="Cambria Math" panose="02040503050406030204" pitchFamily="18" charset="0"/>
                          </a:rPr>
                        </m:ctrlPr>
                      </m:sSubSupPr>
                      <m:e>
                        <m:r>
                          <a:rPr lang="pl-PL" sz="1400" b="0" i="1" smtClean="0">
                            <a:latin typeface="Cambria Math" panose="02040503050406030204" pitchFamily="18" charset="0"/>
                          </a:rPr>
                          <m:t> </m:t>
                        </m:r>
                        <m:r>
                          <a:rPr lang="pl-PL" sz="1400" i="1">
                            <a:latin typeface="Cambria Math" panose="02040503050406030204" pitchFamily="18" charset="0"/>
                          </a:rPr>
                          <m:t>𝑇</m:t>
                        </m:r>
                      </m:e>
                      <m:sub>
                        <m:r>
                          <a:rPr lang="pl-PL" sz="1400" i="1">
                            <a:latin typeface="Cambria Math" panose="02040503050406030204" pitchFamily="18" charset="0"/>
                          </a:rPr>
                          <m:t>2</m:t>
                        </m:r>
                      </m:sub>
                      <m:sup>
                        <m:r>
                          <a:rPr lang="pl-PL" sz="1400" i="1">
                            <a:latin typeface="Cambria Math" panose="02040503050406030204" pitchFamily="18" charset="0"/>
                          </a:rPr>
                          <m:t>𝑂𝑅𝑋</m:t>
                        </m:r>
                      </m:sup>
                    </m:sSubSup>
                  </m:oMath>
                </a14:m>
                <a:r>
                  <a:rPr lang="pl-PL" sz="1400" b="0" i="1" dirty="0">
                    <a:latin typeface="Cambria Math" panose="02040503050406030204" pitchFamily="18" charset="0"/>
                  </a:rPr>
                  <a:t> </a:t>
                </a:r>
                <a:r>
                  <a:rPr lang="pl-PL" sz="1400" b="0" i="1" dirty="0" err="1">
                    <a:latin typeface="Cambria Math" panose="02040503050406030204" pitchFamily="18" charset="0"/>
                  </a:rPr>
                  <a:t>is</a:t>
                </a:r>
                <a:r>
                  <a:rPr lang="pl-PL" sz="1400" b="0" i="1" dirty="0">
                    <a:latin typeface="Cambria Math" panose="02040503050406030204" pitchFamily="18" charset="0"/>
                  </a:rPr>
                  <a:t> </a:t>
                </a:r>
                <a:r>
                  <a:rPr lang="pl-PL" sz="1400" b="0" i="1" dirty="0" err="1">
                    <a:latin typeface="Cambria Math" panose="02040503050406030204" pitchFamily="18" charset="0"/>
                  </a:rPr>
                  <a:t>loss</a:t>
                </a:r>
                <a:r>
                  <a:rPr lang="pl-PL" sz="1400" b="0" i="1" dirty="0">
                    <a:latin typeface="Cambria Math" panose="02040503050406030204" pitchFamily="18" charset="0"/>
                  </a:rPr>
                  <a:t> </a:t>
                </a:r>
                <a:r>
                  <a:rPr lang="pl-PL" sz="1400" b="0" i="1" dirty="0" err="1">
                    <a:latin typeface="Cambria Math" panose="02040503050406030204" pitchFamily="18" charset="0"/>
                  </a:rPr>
                  <a:t>solving</a:t>
                </a:r>
                <a:r>
                  <a:rPr lang="pl-PL" sz="1400" b="0" i="1" dirty="0">
                    <a:latin typeface="Cambria Math" panose="02040503050406030204" pitchFamily="18" charset="0"/>
                  </a:rPr>
                  <a:t> </a:t>
                </a:r>
              </a:p>
              <a:p>
                <a:r>
                  <a:rPr lang="pl-PL" sz="1400" b="0" i="1" dirty="0">
                    <a:latin typeface="Cambria Math" panose="02040503050406030204" pitchFamily="18" charset="0"/>
                  </a:rPr>
                  <a:t>the </a:t>
                </a:r>
                <a:r>
                  <a:rPr lang="pl-PL" sz="1400" b="0" i="1" dirty="0" err="1">
                    <a:latin typeface="Cambria Math" panose="02040503050406030204" pitchFamily="18" charset="0"/>
                  </a:rPr>
                  <a:t>following</a:t>
                </a:r>
                <a:r>
                  <a:rPr lang="pl-PL" sz="1400" b="0" i="1" dirty="0">
                    <a:latin typeface="Cambria Math" panose="02040503050406030204" pitchFamily="18" charset="0"/>
                  </a:rPr>
                  <a:t> </a:t>
                </a:r>
                <a:r>
                  <a:rPr lang="pl-PL" sz="1400" b="0" i="1" dirty="0" err="1">
                    <a:latin typeface="Cambria Math" panose="02040503050406030204" pitchFamily="18" charset="0"/>
                  </a:rPr>
                  <a:t>equation</a:t>
                </a:r>
                <a:r>
                  <a:rPr lang="pl-PL" sz="1400" b="0" i="1" dirty="0">
                    <a:latin typeface="Cambria Math" panose="02040503050406030204" pitchFamily="18" charset="0"/>
                  </a:rPr>
                  <a:t> (by </a:t>
                </a:r>
                <a:r>
                  <a:rPr lang="pl-PL" sz="1400" b="0" i="1" dirty="0" err="1">
                    <a:latin typeface="Cambria Math" panose="02040503050406030204" pitchFamily="18" charset="0"/>
                  </a:rPr>
                  <a:t>use</a:t>
                </a:r>
                <a:r>
                  <a:rPr lang="pl-PL" sz="1400" b="0" i="1" dirty="0">
                    <a:latin typeface="Cambria Math" panose="02040503050406030204" pitchFamily="18" charset="0"/>
                  </a:rPr>
                  <a:t> </a:t>
                </a:r>
                <a:r>
                  <a:rPr lang="pl-PL" sz="1400" b="0" i="1" dirty="0" err="1">
                    <a:latin typeface="Cambria Math" panose="02040503050406030204" pitchFamily="18" charset="0"/>
                  </a:rPr>
                  <a:t>empirical</a:t>
                </a:r>
                <a:r>
                  <a:rPr lang="pl-PL" sz="1400" b="0" i="1" dirty="0">
                    <a:latin typeface="Cambria Math" panose="02040503050406030204" pitchFamily="18" charset="0"/>
                  </a:rPr>
                  <a:t> CDF)*</a:t>
                </a:r>
              </a:p>
              <a:p>
                <a:endParaRPr lang="pl-PL"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pl-PL" sz="1400" b="0" i="1" smtClean="0">
                              <a:latin typeface="Cambria Math" panose="02040503050406030204" pitchFamily="18" charset="0"/>
                            </a:rPr>
                          </m:ctrlPr>
                        </m:sSupPr>
                        <m:e>
                          <m:r>
                            <a:rPr lang="pl-PL" sz="1400" b="0" i="1" smtClean="0">
                              <a:latin typeface="Cambria Math" panose="02040503050406030204" pitchFamily="18" charset="0"/>
                              <a:ea typeface="Cambria Math" panose="02040503050406030204" pitchFamily="18" charset="0"/>
                            </a:rPr>
                            <m:t>𝜆</m:t>
                          </m:r>
                        </m:e>
                        <m:sup>
                          <m:r>
                            <a:rPr lang="pl-PL" sz="1400" b="0" i="1" smtClean="0">
                              <a:latin typeface="Cambria Math" panose="02040503050406030204" pitchFamily="18" charset="0"/>
                            </a:rPr>
                            <m:t>𝐼𝑁𝐺</m:t>
                          </m:r>
                          <m:r>
                            <a:rPr lang="pl-PL" sz="1400" b="0" i="1" smtClean="0">
                              <a:latin typeface="Cambria Math" panose="02040503050406030204" pitchFamily="18" charset="0"/>
                            </a:rPr>
                            <m:t> </m:t>
                          </m:r>
                        </m:sup>
                      </m:sSup>
                      <m:d>
                        <m:dPr>
                          <m:ctrlPr>
                            <a:rPr lang="pl-PL" sz="1400" b="0" i="1" smtClean="0">
                              <a:latin typeface="Cambria Math" panose="02040503050406030204" pitchFamily="18" charset="0"/>
                            </a:rPr>
                          </m:ctrlPr>
                        </m:dPr>
                        <m:e>
                          <m:r>
                            <a:rPr lang="pl-PL" sz="1400" b="0" i="1" smtClean="0">
                              <a:latin typeface="Cambria Math" panose="02040503050406030204" pitchFamily="18" charset="0"/>
                            </a:rPr>
                            <m:t>1−</m:t>
                          </m:r>
                          <m:sSubSup>
                            <m:sSubSupPr>
                              <m:ctrlPr>
                                <a:rPr lang="pl-PL" sz="1400" b="0" i="1" smtClean="0">
                                  <a:latin typeface="Cambria Math" panose="02040503050406030204" pitchFamily="18" charset="0"/>
                                </a:rPr>
                              </m:ctrlPr>
                            </m:sSubSupPr>
                            <m:e>
                              <m:r>
                                <a:rPr lang="pl-PL" sz="1400" b="0" i="1" smtClean="0">
                                  <a:latin typeface="Cambria Math" panose="02040503050406030204" pitchFamily="18" charset="0"/>
                                </a:rPr>
                                <m:t>𝐹</m:t>
                              </m:r>
                            </m:e>
                            <m:sub>
                              <m:r>
                                <a:rPr lang="pl-PL" sz="1400" b="0" i="1" smtClean="0">
                                  <a:latin typeface="Cambria Math" panose="02040503050406030204" pitchFamily="18" charset="0"/>
                                </a:rPr>
                                <m:t>𝑂𝑅𝑋</m:t>
                              </m:r>
                            </m:sub>
                            <m:sup>
                              <m:r>
                                <a:rPr lang="pl-PL" sz="1400" b="0" i="1" smtClean="0">
                                  <a:latin typeface="Cambria Math" panose="02040503050406030204" pitchFamily="18" charset="0"/>
                                </a:rPr>
                                <m:t>𝐸𝑚𝑝𝑖𝑟𝑖𝑐𝑎𝑙</m:t>
                              </m:r>
                            </m:sup>
                          </m:sSubSup>
                          <m:d>
                            <m:dPr>
                              <m:ctrlPr>
                                <a:rPr lang="pl-PL" sz="1400" b="0" i="1" smtClean="0">
                                  <a:latin typeface="Cambria Math" panose="02040503050406030204" pitchFamily="18" charset="0"/>
                                </a:rPr>
                              </m:ctrlPr>
                            </m:dPr>
                            <m:e>
                              <m:sSubSup>
                                <m:sSubSupPr>
                                  <m:ctrlPr>
                                    <a:rPr lang="pl-PL" sz="1400" b="0" i="1" smtClean="0">
                                      <a:latin typeface="Cambria Math" panose="02040503050406030204" pitchFamily="18" charset="0"/>
                                    </a:rPr>
                                  </m:ctrlPr>
                                </m:sSubSupPr>
                                <m:e>
                                  <m:r>
                                    <a:rPr lang="pl-PL" sz="1400" b="0" i="1" smtClean="0">
                                      <a:latin typeface="Cambria Math" panose="02040503050406030204" pitchFamily="18" charset="0"/>
                                    </a:rPr>
                                    <m:t>𝑇</m:t>
                                  </m:r>
                                </m:e>
                                <m:sub>
                                  <m:r>
                                    <a:rPr lang="pl-PL" sz="1400" b="0" i="1" smtClean="0">
                                      <a:latin typeface="Cambria Math" panose="02040503050406030204" pitchFamily="18" charset="0"/>
                                    </a:rPr>
                                    <m:t>2</m:t>
                                  </m:r>
                                </m:sub>
                                <m:sup>
                                  <m:r>
                                    <a:rPr lang="pl-PL" sz="1400" b="0" i="1" smtClean="0">
                                      <a:latin typeface="Cambria Math" panose="02040503050406030204" pitchFamily="18" charset="0"/>
                                    </a:rPr>
                                    <m:t>𝑂𝑅𝑋</m:t>
                                  </m:r>
                                </m:sup>
                              </m:sSubSup>
                            </m:e>
                          </m:d>
                        </m:e>
                      </m:d>
                      <m:r>
                        <a:rPr lang="pl-PL" sz="1400" b="0" i="1" smtClean="0">
                          <a:latin typeface="Cambria Math" panose="02040503050406030204" pitchFamily="18" charset="0"/>
                        </a:rPr>
                        <m:t>=0,1</m:t>
                      </m:r>
                    </m:oMath>
                  </m:oMathPara>
                </a14:m>
                <a:endParaRPr lang="pl-PL" sz="1400" b="0" dirty="0"/>
              </a:p>
              <a:p>
                <a:pPr/>
                <a14:m>
                  <m:oMathPara xmlns:m="http://schemas.openxmlformats.org/officeDocument/2006/math">
                    <m:oMathParaPr>
                      <m:jc m:val="centerGroup"/>
                    </m:oMathParaPr>
                    <m:oMath xmlns:m="http://schemas.openxmlformats.org/officeDocument/2006/math">
                      <m:sSup>
                        <m:sSupPr>
                          <m:ctrlPr>
                            <a:rPr lang="pl-PL" sz="1400" i="1">
                              <a:latin typeface="Cambria Math" panose="02040503050406030204" pitchFamily="18" charset="0"/>
                            </a:rPr>
                          </m:ctrlPr>
                        </m:sSupPr>
                        <m:e>
                          <m:r>
                            <a:rPr lang="pl-PL" sz="1400" i="1">
                              <a:latin typeface="Cambria Math" panose="02040503050406030204" pitchFamily="18" charset="0"/>
                              <a:ea typeface="Cambria Math" panose="02040503050406030204" pitchFamily="18" charset="0"/>
                            </a:rPr>
                            <m:t>𝜆</m:t>
                          </m:r>
                        </m:e>
                        <m:sup>
                          <m:r>
                            <a:rPr lang="pl-PL" sz="1400" i="1">
                              <a:latin typeface="Cambria Math" panose="02040503050406030204" pitchFamily="18" charset="0"/>
                            </a:rPr>
                            <m:t>𝐼𝑁𝐺</m:t>
                          </m:r>
                          <m:r>
                            <a:rPr lang="pl-PL" sz="1400" i="1">
                              <a:latin typeface="Cambria Math" panose="02040503050406030204" pitchFamily="18" charset="0"/>
                            </a:rPr>
                            <m:t> </m:t>
                          </m:r>
                        </m:sup>
                      </m:sSup>
                      <m:r>
                        <a:rPr lang="pl-PL" sz="1400" b="0" i="0" smtClean="0">
                          <a:latin typeface="Cambria Math" panose="02040503050406030204" pitchFamily="18" charset="0"/>
                        </a:rPr>
                        <m:t>=</m:t>
                      </m:r>
                      <m:r>
                        <m:rPr>
                          <m:sty m:val="p"/>
                        </m:rPr>
                        <a:rPr lang="pl-PL" sz="1400" b="0" i="0" smtClean="0">
                          <a:latin typeface="Cambria Math" panose="02040503050406030204" pitchFamily="18" charset="0"/>
                        </a:rPr>
                        <m:t>Number</m:t>
                      </m:r>
                      <m:r>
                        <a:rPr lang="pl-PL" sz="1400" b="0" i="0" smtClean="0">
                          <a:latin typeface="Cambria Math" panose="02040503050406030204" pitchFamily="18" charset="0"/>
                        </a:rPr>
                        <m:t> </m:t>
                      </m:r>
                      <m:r>
                        <m:rPr>
                          <m:sty m:val="p"/>
                        </m:rPr>
                        <a:rPr lang="pl-PL" sz="1400" b="0" i="0" smtClean="0">
                          <a:latin typeface="Cambria Math" panose="02040503050406030204" pitchFamily="18" charset="0"/>
                        </a:rPr>
                        <m:t>of</m:t>
                      </m:r>
                      <m:r>
                        <a:rPr lang="pl-PL" sz="1400" b="0" i="0" smtClean="0">
                          <a:latin typeface="Cambria Math" panose="02040503050406030204" pitchFamily="18" charset="0"/>
                        </a:rPr>
                        <m:t>  </m:t>
                      </m:r>
                      <m:r>
                        <m:rPr>
                          <m:sty m:val="p"/>
                        </m:rPr>
                        <a:rPr lang="pl-PL" sz="1400" b="0" i="0" smtClean="0">
                          <a:latin typeface="Cambria Math" panose="02040503050406030204" pitchFamily="18" charset="0"/>
                        </a:rPr>
                        <m:t>losses</m:t>
                      </m:r>
                      <m:r>
                        <a:rPr lang="pl-PL" sz="1400" b="0" i="0" smtClean="0">
                          <a:latin typeface="Cambria Math" panose="02040503050406030204" pitchFamily="18" charset="0"/>
                        </a:rPr>
                        <m:t>10</m:t>
                      </m:r>
                      <m:r>
                        <m:rPr>
                          <m:sty m:val="p"/>
                        </m:rPr>
                        <a:rPr lang="pl-PL" sz="1400" b="0" i="0" smtClean="0">
                          <a:latin typeface="Cambria Math" panose="02040503050406030204" pitchFamily="18" charset="0"/>
                        </a:rPr>
                        <m:t>y</m:t>
                      </m:r>
                      <m:r>
                        <a:rPr lang="pl-PL" sz="1400" i="1" dirty="0" smtClean="0">
                          <a:latin typeface="Cambria Math" panose="02040503050406030204" pitchFamily="18" charset="0"/>
                          <a:ea typeface="Cambria Math" panose="02040503050406030204" pitchFamily="18" charset="0"/>
                        </a:rPr>
                        <m:t>∙</m:t>
                      </m:r>
                      <m:f>
                        <m:fPr>
                          <m:ctrlPr>
                            <a:rPr lang="pl-PL" sz="1400" i="1" dirty="0" smtClean="0">
                              <a:latin typeface="Cambria Math" panose="02040503050406030204" pitchFamily="18" charset="0"/>
                              <a:ea typeface="Cambria Math" panose="02040503050406030204" pitchFamily="18" charset="0"/>
                            </a:rPr>
                          </m:ctrlPr>
                        </m:fPr>
                        <m:num>
                          <m:r>
                            <a:rPr lang="pl-PL" sz="1400" b="0" i="1" dirty="0" smtClean="0">
                              <a:latin typeface="Cambria Math" panose="02040503050406030204" pitchFamily="18" charset="0"/>
                              <a:ea typeface="Cambria Math" panose="02040503050406030204" pitchFamily="18" charset="0"/>
                            </a:rPr>
                            <m:t>𝐼𝑁𝐺</m:t>
                          </m:r>
                          <m:r>
                            <a:rPr lang="pl-PL" sz="1400" b="0" i="1" dirty="0" smtClean="0">
                              <a:latin typeface="Cambria Math" panose="02040503050406030204" pitchFamily="18" charset="0"/>
                              <a:ea typeface="Cambria Math" panose="02040503050406030204" pitchFamily="18" charset="0"/>
                            </a:rPr>
                            <m:t> </m:t>
                          </m:r>
                          <m:r>
                            <a:rPr lang="pl-PL" sz="1400" b="0" i="1" dirty="0" smtClean="0">
                              <a:latin typeface="Cambria Math" panose="02040503050406030204" pitchFamily="18" charset="0"/>
                              <a:ea typeface="Cambria Math" panose="02040503050406030204" pitchFamily="18" charset="0"/>
                            </a:rPr>
                            <m:t>𝑦𝑒𝑎𝑟𝑙𝑦</m:t>
                          </m:r>
                          <m:r>
                            <a:rPr lang="pl-PL" sz="1400" b="0" i="1" dirty="0" smtClean="0">
                              <a:latin typeface="Cambria Math" panose="02040503050406030204" pitchFamily="18" charset="0"/>
                              <a:ea typeface="Cambria Math" panose="02040503050406030204" pitchFamily="18" charset="0"/>
                            </a:rPr>
                            <m:t> </m:t>
                          </m:r>
                          <m:r>
                            <a:rPr lang="pl-PL" sz="1400" b="0" i="1" dirty="0" smtClean="0">
                              <a:latin typeface="Cambria Math" panose="02040503050406030204" pitchFamily="18" charset="0"/>
                              <a:ea typeface="Cambria Math" panose="02040503050406030204" pitchFamily="18" charset="0"/>
                            </a:rPr>
                            <m:t>𝑔𝑟𝑜𝑠𝑠</m:t>
                          </m:r>
                          <m:r>
                            <a:rPr lang="pl-PL" sz="1400" b="0" i="1" dirty="0" smtClean="0">
                              <a:latin typeface="Cambria Math" panose="02040503050406030204" pitchFamily="18" charset="0"/>
                              <a:ea typeface="Cambria Math" panose="02040503050406030204" pitchFamily="18" charset="0"/>
                            </a:rPr>
                            <m:t> </m:t>
                          </m:r>
                          <m:r>
                            <a:rPr lang="pl-PL" sz="1400" b="0" i="1" dirty="0" smtClean="0">
                              <a:latin typeface="Cambria Math" panose="02040503050406030204" pitchFamily="18" charset="0"/>
                              <a:ea typeface="Cambria Math" panose="02040503050406030204" pitchFamily="18" charset="0"/>
                            </a:rPr>
                            <m:t>𝑖𝑛𝑐𝑜𝑚𝑒</m:t>
                          </m:r>
                        </m:num>
                        <m:den>
                          <m:r>
                            <a:rPr lang="pl-PL" sz="1400" b="0" i="1" dirty="0" smtClean="0">
                              <a:latin typeface="Cambria Math" panose="02040503050406030204" pitchFamily="18" charset="0"/>
                              <a:ea typeface="Cambria Math" panose="02040503050406030204" pitchFamily="18" charset="0"/>
                            </a:rPr>
                            <m:t>𝑂𝑅𝑋</m:t>
                          </m:r>
                          <m:r>
                            <a:rPr lang="pl-PL" sz="1400" b="0" i="1" dirty="0" smtClean="0">
                              <a:latin typeface="Cambria Math" panose="02040503050406030204" pitchFamily="18" charset="0"/>
                              <a:ea typeface="Cambria Math" panose="02040503050406030204" pitchFamily="18" charset="0"/>
                            </a:rPr>
                            <m:t> 10</m:t>
                          </m:r>
                          <m:r>
                            <a:rPr lang="pl-PL" sz="1400" b="0" i="1" dirty="0" smtClean="0">
                              <a:latin typeface="Cambria Math" panose="02040503050406030204" pitchFamily="18" charset="0"/>
                              <a:ea typeface="Cambria Math" panose="02040503050406030204" pitchFamily="18" charset="0"/>
                            </a:rPr>
                            <m:t>𝑦</m:t>
                          </m:r>
                          <m:r>
                            <a:rPr lang="pl-PL" sz="1400" b="0" i="1" dirty="0" smtClean="0">
                              <a:latin typeface="Cambria Math" panose="02040503050406030204" pitchFamily="18" charset="0"/>
                              <a:ea typeface="Cambria Math" panose="02040503050406030204" pitchFamily="18" charset="0"/>
                            </a:rPr>
                            <m:t> </m:t>
                          </m:r>
                          <m:r>
                            <a:rPr lang="pl-PL" sz="1400" b="0" i="1" dirty="0" smtClean="0">
                              <a:latin typeface="Cambria Math" panose="02040503050406030204" pitchFamily="18" charset="0"/>
                              <a:ea typeface="Cambria Math" panose="02040503050406030204" pitchFamily="18" charset="0"/>
                            </a:rPr>
                            <m:t>𝑎𝑣𝑒𝑟𝑎𝑔𝑒</m:t>
                          </m:r>
                          <m:r>
                            <a:rPr lang="pl-PL" sz="1400" b="0" i="1" dirty="0" smtClean="0">
                              <a:latin typeface="Cambria Math" panose="02040503050406030204" pitchFamily="18" charset="0"/>
                              <a:ea typeface="Cambria Math" panose="02040503050406030204" pitchFamily="18" charset="0"/>
                            </a:rPr>
                            <m:t> </m:t>
                          </m:r>
                          <m:r>
                            <a:rPr lang="pl-PL" sz="1400" b="0" i="1" dirty="0" smtClean="0">
                              <a:latin typeface="Cambria Math" panose="02040503050406030204" pitchFamily="18" charset="0"/>
                              <a:ea typeface="Cambria Math" panose="02040503050406030204" pitchFamily="18" charset="0"/>
                            </a:rPr>
                            <m:t>𝑔𝑟𝑜𝑠𝑠</m:t>
                          </m:r>
                          <m:r>
                            <a:rPr lang="pl-PL" sz="1400" b="0" i="1" dirty="0" smtClean="0">
                              <a:latin typeface="Cambria Math" panose="02040503050406030204" pitchFamily="18" charset="0"/>
                              <a:ea typeface="Cambria Math" panose="02040503050406030204" pitchFamily="18" charset="0"/>
                            </a:rPr>
                            <m:t> </m:t>
                          </m:r>
                          <m:r>
                            <a:rPr lang="pl-PL" sz="1400" b="0" i="1" dirty="0" smtClean="0">
                              <a:latin typeface="Cambria Math" panose="02040503050406030204" pitchFamily="18" charset="0"/>
                              <a:ea typeface="Cambria Math" panose="02040503050406030204" pitchFamily="18" charset="0"/>
                            </a:rPr>
                            <m:t>𝑖𝑛𝑐𝑜𝑚𝑒</m:t>
                          </m:r>
                        </m:den>
                      </m:f>
                    </m:oMath>
                  </m:oMathPara>
                </a14:m>
                <a:endParaRPr lang="pl-PL" sz="1400" dirty="0"/>
              </a:p>
              <a:p>
                <a:endParaRPr lang="pl-PL" sz="1400" dirty="0"/>
              </a:p>
            </p:txBody>
          </p:sp>
        </mc:Choice>
        <mc:Fallback xmlns="">
          <p:sp>
            <p:nvSpPr>
              <p:cNvPr id="80" name="pole tekstowe 79">
                <a:extLst>
                  <a:ext uri="{FF2B5EF4-FFF2-40B4-BE49-F238E27FC236}">
                    <a16:creationId xmlns:a16="http://schemas.microsoft.com/office/drawing/2014/main" id="{C3381A50-F53D-4B7C-9E36-3F81E80CBA1B}"/>
                  </a:ext>
                </a:extLst>
              </p:cNvPr>
              <p:cNvSpPr txBox="1">
                <a:spLocks noRot="1" noChangeAspect="1" noMove="1" noResize="1" noEditPoints="1" noAdjustHandles="1" noChangeArrowheads="1" noChangeShapeType="1" noTextEdit="1"/>
              </p:cNvSpPr>
              <p:nvPr/>
            </p:nvSpPr>
            <p:spPr>
              <a:xfrm>
                <a:off x="860435" y="711347"/>
                <a:ext cx="5013745" cy="1636538"/>
              </a:xfrm>
              <a:prstGeom prst="rect">
                <a:avLst/>
              </a:prstGeom>
              <a:blipFill>
                <a:blip r:embed="rId3"/>
                <a:stretch>
                  <a:fillRect l="-2187" t="-3731"/>
                </a:stretch>
              </a:blipFill>
            </p:spPr>
            <p:txBody>
              <a:bodyPr/>
              <a:lstStyle/>
              <a:p>
                <a:r>
                  <a:rPr lang="pl-PL">
                    <a:noFill/>
                  </a:rPr>
                  <a:t> </a:t>
                </a:r>
              </a:p>
            </p:txBody>
          </p:sp>
        </mc:Fallback>
      </mc:AlternateContent>
      <p:sp>
        <p:nvSpPr>
          <p:cNvPr id="82" name="Oval 71">
            <a:extLst>
              <a:ext uri="{FF2B5EF4-FFF2-40B4-BE49-F238E27FC236}">
                <a16:creationId xmlns:a16="http://schemas.microsoft.com/office/drawing/2014/main" id="{45972886-A45B-418D-B32F-ECC0AB6E7BE0}"/>
              </a:ext>
            </a:extLst>
          </p:cNvPr>
          <p:cNvSpPr>
            <a:spLocks noChangeAspect="1"/>
          </p:cNvSpPr>
          <p:nvPr/>
        </p:nvSpPr>
        <p:spPr bwMode="gray">
          <a:xfrm>
            <a:off x="1734668" y="3816586"/>
            <a:ext cx="1960166" cy="653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pl-PL" sz="1200" b="1" dirty="0" err="1">
                <a:solidFill>
                  <a:schemeClr val="bg1"/>
                </a:solidFill>
              </a:rPr>
              <a:t>Overall</a:t>
            </a:r>
            <a:r>
              <a:rPr lang="pl-PL" sz="1200" b="1" dirty="0">
                <a:solidFill>
                  <a:schemeClr val="bg1"/>
                </a:solidFill>
              </a:rPr>
              <a:t> </a:t>
            </a:r>
            <a:r>
              <a:rPr lang="pl-PL" sz="1200" b="1" dirty="0" err="1">
                <a:solidFill>
                  <a:schemeClr val="bg1"/>
                </a:solidFill>
              </a:rPr>
              <a:t>disribution</a:t>
            </a:r>
            <a:r>
              <a:rPr lang="pl-PL" sz="1200" b="1" dirty="0">
                <a:solidFill>
                  <a:schemeClr val="bg1"/>
                </a:solidFill>
              </a:rPr>
              <a:t> = body + </a:t>
            </a:r>
            <a:r>
              <a:rPr lang="pl-PL" sz="1200" b="1" dirty="0" err="1">
                <a:solidFill>
                  <a:schemeClr val="bg1"/>
                </a:solidFill>
              </a:rPr>
              <a:t>tail</a:t>
            </a:r>
            <a:endParaRPr lang="pl-PL" sz="1200" b="1" dirty="0">
              <a:solidFill>
                <a:schemeClr val="bg1"/>
              </a:solidFill>
            </a:endParaRPr>
          </a:p>
        </p:txBody>
      </p:sp>
      <mc:AlternateContent xmlns:mc="http://schemas.openxmlformats.org/markup-compatibility/2006" xmlns:a14="http://schemas.microsoft.com/office/drawing/2010/main">
        <mc:Choice Requires="a14">
          <p:sp>
            <p:nvSpPr>
              <p:cNvPr id="86" name="Prostokąt 85">
                <a:extLst>
                  <a:ext uri="{FF2B5EF4-FFF2-40B4-BE49-F238E27FC236}">
                    <a16:creationId xmlns:a16="http://schemas.microsoft.com/office/drawing/2014/main" id="{A773B9AD-7C32-4121-8473-7F6650957C70}"/>
                  </a:ext>
                </a:extLst>
              </p:cNvPr>
              <p:cNvSpPr/>
              <p:nvPr/>
            </p:nvSpPr>
            <p:spPr>
              <a:xfrm>
                <a:off x="5865151" y="677477"/>
                <a:ext cx="748923" cy="3765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l-PL" i="1">
                              <a:latin typeface="Cambria Math" panose="02040503050406030204" pitchFamily="18" charset="0"/>
                            </a:rPr>
                          </m:ctrlPr>
                        </m:sSubSupPr>
                        <m:e>
                          <m:r>
                            <a:rPr lang="pl-PL" i="1">
                              <a:latin typeface="Cambria Math" panose="02040503050406030204" pitchFamily="18" charset="0"/>
                            </a:rPr>
                            <m:t>𝑇</m:t>
                          </m:r>
                        </m:e>
                        <m:sub>
                          <m:r>
                            <a:rPr lang="pl-PL" i="1">
                              <a:latin typeface="Cambria Math" panose="02040503050406030204" pitchFamily="18" charset="0"/>
                            </a:rPr>
                            <m:t>2</m:t>
                          </m:r>
                        </m:sub>
                        <m:sup>
                          <m:r>
                            <a:rPr lang="pl-PL" i="1">
                              <a:latin typeface="Cambria Math" panose="02040503050406030204" pitchFamily="18" charset="0"/>
                            </a:rPr>
                            <m:t>𝑂𝑅𝑋</m:t>
                          </m:r>
                        </m:sup>
                      </m:sSubSup>
                    </m:oMath>
                  </m:oMathPara>
                </a14:m>
                <a:endParaRPr lang="pl-PL" dirty="0"/>
              </a:p>
            </p:txBody>
          </p:sp>
        </mc:Choice>
        <mc:Fallback xmlns="">
          <p:sp>
            <p:nvSpPr>
              <p:cNvPr id="86" name="Prostokąt 85">
                <a:extLst>
                  <a:ext uri="{FF2B5EF4-FFF2-40B4-BE49-F238E27FC236}">
                    <a16:creationId xmlns:a16="http://schemas.microsoft.com/office/drawing/2014/main" id="{A773B9AD-7C32-4121-8473-7F6650957C70}"/>
                  </a:ext>
                </a:extLst>
              </p:cNvPr>
              <p:cNvSpPr>
                <a:spLocks noRot="1" noChangeAspect="1" noMove="1" noResize="1" noEditPoints="1" noAdjustHandles="1" noChangeArrowheads="1" noChangeShapeType="1" noTextEdit="1"/>
              </p:cNvSpPr>
              <p:nvPr/>
            </p:nvSpPr>
            <p:spPr>
              <a:xfrm>
                <a:off x="5865151" y="677477"/>
                <a:ext cx="748923" cy="376578"/>
              </a:xfrm>
              <a:prstGeom prst="rect">
                <a:avLst/>
              </a:prstGeom>
              <a:blipFill>
                <a:blip r:embed="rId4"/>
                <a:stretch>
                  <a:fillRect b="-1613"/>
                </a:stretch>
              </a:blipFill>
            </p:spPr>
            <p:txBody>
              <a:bodyPr/>
              <a:lstStyle/>
              <a:p>
                <a:r>
                  <a:rPr lang="pl-PL">
                    <a:noFill/>
                  </a:rPr>
                  <a:t> </a:t>
                </a:r>
              </a:p>
            </p:txBody>
          </p:sp>
        </mc:Fallback>
      </mc:AlternateContent>
      <p:sp>
        <p:nvSpPr>
          <p:cNvPr id="87" name="Prostokąt 86">
            <a:extLst>
              <a:ext uri="{FF2B5EF4-FFF2-40B4-BE49-F238E27FC236}">
                <a16:creationId xmlns:a16="http://schemas.microsoft.com/office/drawing/2014/main" id="{653E0241-7E8F-45BC-B1BC-E78019AE40EE}"/>
              </a:ext>
            </a:extLst>
          </p:cNvPr>
          <p:cNvSpPr/>
          <p:nvPr/>
        </p:nvSpPr>
        <p:spPr>
          <a:xfrm>
            <a:off x="888850" y="6070720"/>
            <a:ext cx="3676006" cy="276999"/>
          </a:xfrm>
          <a:prstGeom prst="rect">
            <a:avLst/>
          </a:prstGeom>
        </p:spPr>
        <p:txBody>
          <a:bodyPr wrap="none">
            <a:spAutoFit/>
          </a:bodyPr>
          <a:lstStyle/>
          <a:p>
            <a:r>
              <a:rPr lang="pl-PL" sz="1200" dirty="0"/>
              <a:t>*</a:t>
            </a:r>
            <a:r>
              <a:rPr lang="pl-PL" sz="1200" dirty="0" err="1"/>
              <a:t>loss</a:t>
            </a:r>
            <a:r>
              <a:rPr lang="pl-PL" sz="1200" dirty="0"/>
              <a:t> </a:t>
            </a:r>
            <a:r>
              <a:rPr lang="pl-PL" sz="1200" dirty="0" err="1"/>
              <a:t>amount</a:t>
            </a:r>
            <a:r>
              <a:rPr lang="pl-PL" sz="1200" dirty="0"/>
              <a:t> </a:t>
            </a:r>
            <a:r>
              <a:rPr lang="pl-PL" sz="1200" dirty="0" err="1"/>
              <a:t>corresponding</a:t>
            </a:r>
            <a:r>
              <a:rPr lang="pl-PL" sz="1200" dirty="0"/>
              <a:t> to the 1:10 </a:t>
            </a:r>
            <a:r>
              <a:rPr lang="pl-PL" sz="1200" dirty="0" err="1"/>
              <a:t>frequency</a:t>
            </a:r>
            <a:r>
              <a:rPr lang="pl-PL" sz="1200" dirty="0"/>
              <a:t>.</a:t>
            </a:r>
          </a:p>
        </p:txBody>
      </p:sp>
      <p:sp>
        <p:nvSpPr>
          <p:cNvPr id="88" name="Oval 71">
            <a:extLst>
              <a:ext uri="{FF2B5EF4-FFF2-40B4-BE49-F238E27FC236}">
                <a16:creationId xmlns:a16="http://schemas.microsoft.com/office/drawing/2014/main" id="{11E49DCF-57DA-4394-B0F3-028720E3223B}"/>
              </a:ext>
            </a:extLst>
          </p:cNvPr>
          <p:cNvSpPr>
            <a:spLocks noChangeAspect="1"/>
          </p:cNvSpPr>
          <p:nvPr/>
        </p:nvSpPr>
        <p:spPr bwMode="gray">
          <a:xfrm>
            <a:off x="9303174" y="2104363"/>
            <a:ext cx="2375851" cy="17443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pl-PL" sz="1200" b="1" dirty="0" err="1">
                <a:solidFill>
                  <a:schemeClr val="bg1"/>
                </a:solidFill>
              </a:rPr>
              <a:t>Have</a:t>
            </a:r>
            <a:r>
              <a:rPr lang="pl-PL" sz="1200" b="1" dirty="0">
                <a:solidFill>
                  <a:schemeClr val="bg1"/>
                </a:solidFill>
              </a:rPr>
              <a:t> to </a:t>
            </a:r>
            <a:r>
              <a:rPr lang="pl-PL" sz="1200" b="1" dirty="0" err="1">
                <a:solidFill>
                  <a:schemeClr val="bg1"/>
                </a:solidFill>
              </a:rPr>
              <a:t>check</a:t>
            </a:r>
            <a:r>
              <a:rPr lang="pl-PL" sz="1200" b="1" dirty="0">
                <a:solidFill>
                  <a:schemeClr val="bg1"/>
                </a:solidFill>
              </a:rPr>
              <a:t> </a:t>
            </a:r>
            <a:r>
              <a:rPr lang="pl-PL" sz="1200" b="1" dirty="0" err="1">
                <a:solidFill>
                  <a:schemeClr val="bg1"/>
                </a:solidFill>
              </a:rPr>
              <a:t>reason</a:t>
            </a:r>
            <a:r>
              <a:rPr lang="pl-PL" sz="1200" b="1" dirty="0">
                <a:solidFill>
                  <a:schemeClr val="bg1"/>
                </a:solidFill>
              </a:rPr>
              <a:t> for </a:t>
            </a:r>
            <a:r>
              <a:rPr lang="pl-PL" sz="1200" b="1" dirty="0" err="1">
                <a:solidFill>
                  <a:schemeClr val="bg1"/>
                </a:solidFill>
              </a:rPr>
              <a:t>gluing</a:t>
            </a:r>
            <a:r>
              <a:rPr lang="pl-PL" sz="1200" b="1" dirty="0">
                <a:solidFill>
                  <a:schemeClr val="bg1"/>
                </a:solidFill>
              </a:rPr>
              <a:t> </a:t>
            </a:r>
            <a:r>
              <a:rPr lang="pl-PL" sz="1200" b="1" dirty="0" err="1">
                <a:solidFill>
                  <a:schemeClr val="bg1"/>
                </a:solidFill>
              </a:rPr>
              <a:t>scenario</a:t>
            </a:r>
            <a:r>
              <a:rPr lang="pl-PL" sz="1200" b="1" dirty="0">
                <a:solidFill>
                  <a:schemeClr val="bg1"/>
                </a:solidFill>
              </a:rPr>
              <a:t> </a:t>
            </a:r>
            <a:r>
              <a:rPr lang="pl-PL" sz="1200" b="1" dirty="0" err="1">
                <a:solidFill>
                  <a:schemeClr val="bg1"/>
                </a:solidFill>
              </a:rPr>
              <a:t>tail</a:t>
            </a:r>
            <a:r>
              <a:rPr lang="pl-PL" sz="1200" b="1" dirty="0">
                <a:solidFill>
                  <a:schemeClr val="bg1"/>
                </a:solidFill>
              </a:rPr>
              <a:t> and body </a:t>
            </a:r>
            <a:r>
              <a:rPr lang="pl-PL" sz="1200" b="1" dirty="0" err="1">
                <a:solidFill>
                  <a:schemeClr val="bg1"/>
                </a:solidFill>
              </a:rPr>
              <a:t>dystributions</a:t>
            </a:r>
            <a:r>
              <a:rPr lang="pl-PL" sz="1200" b="1" dirty="0">
                <a:solidFill>
                  <a:schemeClr val="bg1"/>
                </a:solidFill>
              </a:rPr>
              <a:t> ??????</a:t>
            </a:r>
          </a:p>
        </p:txBody>
      </p:sp>
    </p:spTree>
    <p:extLst>
      <p:ext uri="{BB962C8B-B14F-4D97-AF65-F5344CB8AC3E}">
        <p14:creationId xmlns:p14="http://schemas.microsoft.com/office/powerpoint/2010/main" val="124313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6076" y="-69630"/>
            <a:ext cx="10479024" cy="854075"/>
          </a:xfrm>
        </p:spPr>
        <p:txBody>
          <a:bodyPr/>
          <a:lstStyle/>
          <a:p>
            <a:r>
              <a:rPr lang="pl-PL" dirty="0" err="1"/>
              <a:t>Loss</a:t>
            </a:r>
            <a:r>
              <a:rPr lang="pl-PL" dirty="0"/>
              <a:t> Distribution </a:t>
            </a:r>
            <a:r>
              <a:rPr lang="pl-PL" dirty="0" err="1"/>
              <a:t>Approach</a:t>
            </a:r>
            <a:r>
              <a:rPr lang="pl-PL" dirty="0"/>
              <a:t> (LDA) – </a:t>
            </a:r>
            <a:r>
              <a:rPr lang="pl-PL" dirty="0" err="1"/>
              <a:t>Threshold</a:t>
            </a:r>
            <a:r>
              <a:rPr lang="pl-PL" dirty="0"/>
              <a:t> </a:t>
            </a:r>
            <a:r>
              <a:rPr lang="pl-PL" dirty="0" err="1"/>
              <a:t>detection</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18</a:t>
            </a:fld>
            <a:endParaRPr lang="en-GB" noProof="0" dirty="0"/>
          </a:p>
        </p:txBody>
      </p:sp>
      <p:sp>
        <p:nvSpPr>
          <p:cNvPr id="5" name="Slide Number Placeholder 3">
            <a:extLst>
              <a:ext uri="{FF2B5EF4-FFF2-40B4-BE49-F238E27FC236}">
                <a16:creationId xmlns:a16="http://schemas.microsoft.com/office/drawing/2014/main" id="{838F8C32-931F-49B1-9DF8-2C6DD73C8D04}"/>
              </a:ext>
            </a:extLst>
          </p:cNvPr>
          <p:cNvSpPr txBox="1">
            <a:spLocks/>
          </p:cNvSpPr>
          <p:nvPr/>
        </p:nvSpPr>
        <p:spPr bwMode="gray">
          <a:xfrm>
            <a:off x="838200" y="6498000"/>
            <a:ext cx="495300" cy="188119"/>
          </a:xfrm>
          <a:prstGeom prst="rect">
            <a:avLst/>
          </a:prstGeom>
        </p:spPr>
        <p:txBody>
          <a:bodyPr vert="horz" lIns="0" tIns="0" rIns="0" bIns="0" rtlCol="0" anchor="ctr"/>
          <a:lstStyle>
            <a:defPPr>
              <a:defRPr lang="en-GB"/>
            </a:defPPr>
            <a:lvl1pPr marL="0" algn="l" defTabSz="914400" rtl="0" eaLnBrk="1" latinLnBrk="0" hangingPunct="1">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D2A080-DA64-4F5C-9131-47EB793B4410}" type="slidenum">
              <a:rPr lang="en-GB" smtClean="0"/>
              <a:pPr/>
              <a:t>18</a:t>
            </a:fld>
            <a:endParaRPr lang="en-GB" dirty="0"/>
          </a:p>
        </p:txBody>
      </p:sp>
      <p:sp>
        <p:nvSpPr>
          <p:cNvPr id="11" name="pole tekstowe 10">
            <a:extLst>
              <a:ext uri="{FF2B5EF4-FFF2-40B4-BE49-F238E27FC236}">
                <a16:creationId xmlns:a16="http://schemas.microsoft.com/office/drawing/2014/main" id="{4337BA5C-0508-4599-A3FF-0443EDDB27D7}"/>
              </a:ext>
            </a:extLst>
          </p:cNvPr>
          <p:cNvSpPr txBox="1"/>
          <p:nvPr/>
        </p:nvSpPr>
        <p:spPr>
          <a:xfrm>
            <a:off x="838200" y="1006764"/>
            <a:ext cx="10605655" cy="1149921"/>
          </a:xfrm>
          <a:prstGeom prst="rect">
            <a:avLst/>
          </a:prstGeom>
          <a:noFill/>
        </p:spPr>
        <p:txBody>
          <a:bodyPr wrap="square" lIns="36000" tIns="36000" rIns="36000" bIns="36000" rtlCol="0">
            <a:spAutoFit/>
          </a:bodyPr>
          <a:lstStyle/>
          <a:p>
            <a:r>
              <a:rPr lang="pl-PL" sz="1400" b="1" dirty="0"/>
              <a:t>Graphics </a:t>
            </a:r>
            <a:r>
              <a:rPr lang="pl-PL" sz="1400" b="1" dirty="0" err="1"/>
              <a:t>tools</a:t>
            </a:r>
            <a:r>
              <a:rPr lang="pl-PL" sz="1400" b="1" dirty="0"/>
              <a:t>:</a:t>
            </a:r>
          </a:p>
          <a:p>
            <a:endParaRPr lang="pl-PL" sz="1400" dirty="0"/>
          </a:p>
          <a:p>
            <a:pPr marL="285750" indent="-285750">
              <a:buFont typeface="Arial" panose="020B0604020202020204" pitchFamily="34" charset="0"/>
              <a:buChar char="•"/>
            </a:pPr>
            <a:r>
              <a:rPr lang="pl-PL" sz="1400" dirty="0" err="1"/>
              <a:t>Mean</a:t>
            </a:r>
            <a:r>
              <a:rPr lang="pl-PL" sz="1400" dirty="0"/>
              <a:t> </a:t>
            </a:r>
            <a:r>
              <a:rPr lang="pl-PL" sz="1400" dirty="0" err="1"/>
              <a:t>Excess</a:t>
            </a:r>
            <a:r>
              <a:rPr lang="pl-PL" sz="1400" dirty="0"/>
              <a:t> Plot,</a:t>
            </a:r>
          </a:p>
          <a:p>
            <a:pPr marL="285750" indent="-285750">
              <a:buFont typeface="Arial" panose="020B0604020202020204" pitchFamily="34" charset="0"/>
              <a:buChar char="•"/>
            </a:pPr>
            <a:r>
              <a:rPr lang="pl-PL" sz="1400" dirty="0"/>
              <a:t>Hill Plot,</a:t>
            </a:r>
          </a:p>
          <a:p>
            <a:pPr marL="285750" indent="-285750">
              <a:buFont typeface="Arial" panose="020B0604020202020204" pitchFamily="34" charset="0"/>
              <a:buChar char="•"/>
            </a:pPr>
            <a:r>
              <a:rPr lang="pl-PL" sz="1400" dirty="0" err="1"/>
              <a:t>Gerstengarbe</a:t>
            </a:r>
            <a:r>
              <a:rPr lang="pl-PL" sz="1400" dirty="0"/>
              <a:t> and Werner </a:t>
            </a:r>
            <a:r>
              <a:rPr lang="pl-PL" sz="1400" dirty="0" err="1"/>
              <a:t>approach</a:t>
            </a:r>
            <a:r>
              <a:rPr lang="pl-PL" sz="1400" dirty="0"/>
              <a:t>.</a:t>
            </a:r>
          </a:p>
        </p:txBody>
      </p:sp>
      <p:sp>
        <p:nvSpPr>
          <p:cNvPr id="38" name="pole tekstowe 37">
            <a:extLst>
              <a:ext uri="{FF2B5EF4-FFF2-40B4-BE49-F238E27FC236}">
                <a16:creationId xmlns:a16="http://schemas.microsoft.com/office/drawing/2014/main" id="{7A65D37E-0E15-4A0C-995E-DC20FEA1166F}"/>
              </a:ext>
            </a:extLst>
          </p:cNvPr>
          <p:cNvSpPr txBox="1"/>
          <p:nvPr/>
        </p:nvSpPr>
        <p:spPr>
          <a:xfrm>
            <a:off x="930564" y="2562671"/>
            <a:ext cx="10605655" cy="719034"/>
          </a:xfrm>
          <a:prstGeom prst="rect">
            <a:avLst/>
          </a:prstGeom>
          <a:noFill/>
        </p:spPr>
        <p:txBody>
          <a:bodyPr wrap="square" lIns="36000" tIns="36000" rIns="36000" bIns="36000" rtlCol="0">
            <a:spAutoFit/>
          </a:bodyPr>
          <a:lstStyle/>
          <a:p>
            <a:r>
              <a:rPr lang="pl-PL" sz="1400" b="1" dirty="0" err="1"/>
              <a:t>Quantitative</a:t>
            </a:r>
            <a:r>
              <a:rPr lang="pl-PL" sz="1400" b="1" dirty="0"/>
              <a:t> </a:t>
            </a:r>
            <a:r>
              <a:rPr lang="pl-PL" sz="1400" b="1" dirty="0" err="1"/>
              <a:t>techniques</a:t>
            </a:r>
            <a:r>
              <a:rPr lang="pl-PL" sz="1400" b="1" dirty="0"/>
              <a:t>:</a:t>
            </a:r>
          </a:p>
          <a:p>
            <a:endParaRPr lang="pl-PL" sz="1400" dirty="0"/>
          </a:p>
          <a:p>
            <a:pPr marL="285750" indent="-285750">
              <a:buFont typeface="Arial" panose="020B0604020202020204" pitchFamily="34" charset="0"/>
              <a:buChar char="•"/>
            </a:pPr>
            <a:r>
              <a:rPr lang="pl-PL" sz="1400" dirty="0" err="1"/>
              <a:t>Goodness</a:t>
            </a:r>
            <a:r>
              <a:rPr lang="pl-PL" sz="1400" dirty="0"/>
              <a:t> of </a:t>
            </a:r>
            <a:r>
              <a:rPr lang="pl-PL" sz="1400" dirty="0" err="1"/>
              <a:t>fit</a:t>
            </a:r>
            <a:r>
              <a:rPr lang="pl-PL" sz="1400" dirty="0"/>
              <a:t> </a:t>
            </a:r>
            <a:r>
              <a:rPr lang="pl-PL" sz="1400" dirty="0" err="1"/>
              <a:t>tests</a:t>
            </a:r>
            <a:r>
              <a:rPr lang="pl-PL" sz="1400" dirty="0"/>
              <a:t> (</a:t>
            </a:r>
            <a:r>
              <a:rPr lang="pl-PL" sz="1400" dirty="0" err="1"/>
              <a:t>weighted</a:t>
            </a:r>
            <a:r>
              <a:rPr lang="pl-PL" sz="1400" dirty="0"/>
              <a:t> </a:t>
            </a:r>
            <a:r>
              <a:rPr lang="pl-PL" sz="1400" dirty="0" err="1"/>
              <a:t>average</a:t>
            </a:r>
            <a:r>
              <a:rPr lang="pl-PL" sz="1400" dirty="0"/>
              <a:t>)</a:t>
            </a:r>
          </a:p>
        </p:txBody>
      </p:sp>
    </p:spTree>
    <p:extLst>
      <p:ext uri="{BB962C8B-B14F-4D97-AF65-F5344CB8AC3E}">
        <p14:creationId xmlns:p14="http://schemas.microsoft.com/office/powerpoint/2010/main" val="1120039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6942" y="408532"/>
            <a:ext cx="10479024" cy="854075"/>
          </a:xfrm>
        </p:spPr>
        <p:txBody>
          <a:bodyPr/>
          <a:lstStyle/>
          <a:p>
            <a:r>
              <a:rPr lang="pl-PL" dirty="0" err="1"/>
              <a:t>Loss</a:t>
            </a:r>
            <a:r>
              <a:rPr lang="pl-PL" dirty="0"/>
              <a:t> Distribution </a:t>
            </a:r>
            <a:r>
              <a:rPr lang="pl-PL" dirty="0" err="1"/>
              <a:t>Approach</a:t>
            </a:r>
            <a:r>
              <a:rPr lang="pl-PL" dirty="0"/>
              <a:t> (LDA) – </a:t>
            </a:r>
            <a:r>
              <a:rPr lang="pl-PL" dirty="0" err="1"/>
              <a:t>Credibility</a:t>
            </a:r>
            <a:r>
              <a:rPr lang="pl-PL" dirty="0"/>
              <a:t> </a:t>
            </a:r>
            <a:r>
              <a:rPr lang="pl-PL" dirty="0" err="1"/>
              <a:t>Weights</a:t>
            </a:r>
            <a:br>
              <a:rPr lang="pl-PL" dirty="0"/>
            </a:br>
            <a:r>
              <a:rPr lang="pl-PL" dirty="0" err="1"/>
              <a:t>Scenario</a:t>
            </a:r>
            <a:r>
              <a:rPr lang="pl-PL" dirty="0"/>
              <a:t> vs. </a:t>
            </a:r>
            <a:r>
              <a:rPr lang="pl-PL" dirty="0" err="1"/>
              <a:t>External</a:t>
            </a:r>
            <a:r>
              <a:rPr lang="pl-PL" dirty="0"/>
              <a:t> data </a:t>
            </a:r>
            <a:br>
              <a:rPr lang="pl-PL" dirty="0"/>
            </a:br>
            <a:r>
              <a:rPr lang="pl-PL" dirty="0"/>
              <a:t>(c</a:t>
            </a:r>
            <a:r>
              <a:rPr lang="en-US" dirty="0" err="1"/>
              <a:t>ombining</a:t>
            </a:r>
            <a:r>
              <a:rPr lang="en-US" dirty="0"/>
              <a:t> operational loss data with expert opinions through advanced credibility theory</a:t>
            </a:r>
            <a:r>
              <a:rPr lang="pl-PL" dirty="0"/>
              <a:t>)</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19</a:t>
            </a:fld>
            <a:endParaRPr lang="en-GB" noProof="0" dirty="0"/>
          </a:p>
        </p:txBody>
      </p:sp>
      <mc:AlternateContent xmlns:mc="http://schemas.openxmlformats.org/markup-compatibility/2006" xmlns:a14="http://schemas.microsoft.com/office/drawing/2010/main">
        <mc:Choice Requires="a14">
          <p:sp>
            <p:nvSpPr>
              <p:cNvPr id="2" name="pole tekstowe 1">
                <a:extLst>
                  <a:ext uri="{FF2B5EF4-FFF2-40B4-BE49-F238E27FC236}">
                    <a16:creationId xmlns:a16="http://schemas.microsoft.com/office/drawing/2014/main" id="{5FC641D4-1266-448C-A666-6FF48120CABC}"/>
                  </a:ext>
                </a:extLst>
              </p:cNvPr>
              <p:cNvSpPr txBox="1"/>
              <p:nvPr/>
            </p:nvSpPr>
            <p:spPr>
              <a:xfrm>
                <a:off x="838200" y="1588655"/>
                <a:ext cx="10393218" cy="2257917"/>
              </a:xfrm>
              <a:prstGeom prst="rect">
                <a:avLst/>
              </a:prstGeom>
              <a:noFill/>
            </p:spPr>
            <p:txBody>
              <a:bodyPr wrap="square" lIns="36000" tIns="36000" rIns="36000" bIns="36000" rtlCol="0">
                <a:spAutoFit/>
              </a:bodyPr>
              <a:lstStyle/>
              <a:p>
                <a:r>
                  <a:rPr lang="pl-PL" sz="1400" dirty="0"/>
                  <a:t>Credibility </a:t>
                </a:r>
                <a:r>
                  <a:rPr lang="pl-PL" sz="1400" dirty="0" err="1"/>
                  <a:t>approach</a:t>
                </a:r>
                <a:r>
                  <a:rPr lang="pl-PL" sz="1400" dirty="0"/>
                  <a:t> </a:t>
                </a:r>
                <a:r>
                  <a:rPr lang="pl-PL" sz="1400" dirty="0" err="1"/>
                  <a:t>rise</a:t>
                </a:r>
                <a:r>
                  <a:rPr lang="pl-PL" sz="1400" dirty="0"/>
                  <a:t> from </a:t>
                </a:r>
                <a:r>
                  <a:rPr lang="pl-PL" sz="1400" dirty="0" err="1"/>
                  <a:t>Bayesian</a:t>
                </a:r>
                <a:r>
                  <a:rPr lang="pl-PL" sz="1400" dirty="0"/>
                  <a:t> </a:t>
                </a:r>
                <a:r>
                  <a:rPr lang="pl-PL" sz="1400" dirty="0" err="1"/>
                  <a:t>paradigm</a:t>
                </a:r>
                <a:r>
                  <a:rPr lang="pl-PL" sz="1400" dirty="0"/>
                  <a:t> in </a:t>
                </a:r>
                <a:r>
                  <a:rPr lang="pl-PL" sz="1400" dirty="0" err="1"/>
                  <a:t>oposite</a:t>
                </a:r>
                <a:r>
                  <a:rPr lang="pl-PL" sz="1400" dirty="0"/>
                  <a:t> to </a:t>
                </a:r>
                <a:r>
                  <a:rPr lang="pl-PL" sz="1400" dirty="0" err="1"/>
                  <a:t>classical</a:t>
                </a:r>
                <a:r>
                  <a:rPr lang="pl-PL" sz="1400" dirty="0"/>
                  <a:t>, </a:t>
                </a:r>
                <a:r>
                  <a:rPr lang="pl-PL" sz="1400" dirty="0" err="1"/>
                  <a:t>frequentist</a:t>
                </a:r>
                <a:r>
                  <a:rPr lang="pl-PL" sz="1400" dirty="0"/>
                  <a:t> </a:t>
                </a:r>
                <a:r>
                  <a:rPr lang="pl-PL" sz="1400" dirty="0" err="1"/>
                  <a:t>paradigm</a:t>
                </a:r>
                <a:r>
                  <a:rPr lang="pl-PL" sz="1400" dirty="0"/>
                  <a:t>. </a:t>
                </a:r>
                <a:r>
                  <a:rPr lang="pl-PL" sz="1400" dirty="0" err="1"/>
                  <a:t>That</a:t>
                </a:r>
                <a:r>
                  <a:rPr lang="pl-PL" sz="1400" dirty="0"/>
                  <a:t> </a:t>
                </a:r>
                <a:r>
                  <a:rPr lang="pl-PL" sz="1400" dirty="0" err="1"/>
                  <a:t>means</a:t>
                </a:r>
                <a:r>
                  <a:rPr lang="pl-PL" sz="1400" dirty="0"/>
                  <a:t> we </a:t>
                </a:r>
                <a:r>
                  <a:rPr lang="pl-PL" sz="1400" dirty="0" err="1"/>
                  <a:t>have</a:t>
                </a:r>
                <a:r>
                  <a:rPr lang="pl-PL" sz="1400" dirty="0"/>
                  <a:t> </a:t>
                </a:r>
                <a:r>
                  <a:rPr lang="pl-PL" sz="1400" dirty="0" err="1"/>
                  <a:t>information</a:t>
                </a:r>
                <a:r>
                  <a:rPr lang="pl-PL" sz="1400" dirty="0"/>
                  <a:t> from </a:t>
                </a:r>
                <a:r>
                  <a:rPr lang="pl-PL" sz="1400" dirty="0" err="1"/>
                  <a:t>current</a:t>
                </a:r>
                <a:r>
                  <a:rPr lang="pl-PL" sz="1400" dirty="0"/>
                  <a:t> data (ORX) and a priori </a:t>
                </a:r>
                <a:r>
                  <a:rPr lang="pl-PL" sz="1400" dirty="0" err="1"/>
                  <a:t>information</a:t>
                </a:r>
                <a:r>
                  <a:rPr lang="pl-PL" sz="1400" dirty="0"/>
                  <a:t> from </a:t>
                </a:r>
                <a:r>
                  <a:rPr lang="pl-PL" sz="1400" dirty="0" err="1"/>
                  <a:t>outside</a:t>
                </a:r>
                <a:r>
                  <a:rPr lang="pl-PL" sz="1400" dirty="0"/>
                  <a:t> the data set (</a:t>
                </a:r>
                <a:r>
                  <a:rPr lang="pl-PL" sz="1400" dirty="0" err="1"/>
                  <a:t>scenario</a:t>
                </a:r>
                <a:r>
                  <a:rPr lang="pl-PL" sz="1400" dirty="0"/>
                  <a:t>). </a:t>
                </a:r>
                <a:r>
                  <a:rPr lang="en-US" sz="1400" dirty="0"/>
                  <a:t>In the Bayesian paradigm, probability is treated as a rational measure of belief</a:t>
                </a:r>
                <a:r>
                  <a:rPr lang="pl-PL" sz="1400" dirty="0"/>
                  <a:t> (ex. </a:t>
                </a:r>
                <a:r>
                  <a:rPr lang="pl-PL" sz="1400" dirty="0" err="1"/>
                  <a:t>scenario</a:t>
                </a:r>
                <a:r>
                  <a:rPr lang="pl-PL" sz="1400" dirty="0"/>
                  <a:t>)</a:t>
                </a:r>
                <a:r>
                  <a:rPr lang="en-US" sz="1400" dirty="0"/>
                  <a:t>. </a:t>
                </a:r>
                <a:r>
                  <a:rPr lang="pl-PL" sz="1400" dirty="0"/>
                  <a:t>The </a:t>
                </a:r>
                <a:r>
                  <a:rPr lang="pl-PL" sz="1400" dirty="0" err="1"/>
                  <a:t>credibility</a:t>
                </a:r>
                <a:r>
                  <a:rPr lang="pl-PL" sz="1400" dirty="0"/>
                  <a:t>, a </a:t>
                </a:r>
                <a:r>
                  <a:rPr lang="pl-PL" sz="1400" dirty="0" err="1"/>
                  <a:t>compromise</a:t>
                </a:r>
                <a:r>
                  <a:rPr lang="pl-PL" sz="1400" dirty="0"/>
                  <a:t> </a:t>
                </a:r>
                <a:r>
                  <a:rPr lang="pl-PL" sz="1400" dirty="0" err="1"/>
                  <a:t>estimator</a:t>
                </a:r>
                <a:r>
                  <a:rPr lang="pl-PL" sz="1400" dirty="0"/>
                  <a:t>-C, </a:t>
                </a:r>
                <a:r>
                  <a:rPr lang="pl-PL" sz="1400" dirty="0" err="1"/>
                  <a:t>is</a:t>
                </a:r>
                <a:r>
                  <a:rPr lang="pl-PL" sz="1400" dirty="0"/>
                  <a:t> </a:t>
                </a:r>
                <a:r>
                  <a:rPr lang="pl-PL" sz="1400" dirty="0" err="1"/>
                  <a:t>calculated</a:t>
                </a:r>
                <a:r>
                  <a:rPr lang="pl-PL" sz="1400" dirty="0"/>
                  <a:t> from the </a:t>
                </a:r>
                <a:r>
                  <a:rPr lang="pl-PL" sz="1400" dirty="0" err="1"/>
                  <a:t>relationship</a:t>
                </a:r>
                <a:r>
                  <a:rPr lang="pl-PL" sz="1400" dirty="0"/>
                  <a:t>: </a:t>
                </a:r>
                <a:endParaRPr lang="pl-PL" sz="1400" b="0" i="1" dirty="0">
                  <a:latin typeface="Cambria Math" panose="02040503050406030204" pitchFamily="18" charset="0"/>
                </a:endParaRPr>
              </a:p>
              <a:p>
                <a:pPr algn="ctr"/>
                <a14:m>
                  <m:oMath xmlns:m="http://schemas.openxmlformats.org/officeDocument/2006/math">
                    <m:r>
                      <a:rPr lang="pl-PL" sz="1600" b="1" i="1" smtClean="0">
                        <a:latin typeface="Cambria Math" panose="02040503050406030204" pitchFamily="18" charset="0"/>
                      </a:rPr>
                      <m:t>𝑪</m:t>
                    </m:r>
                    <m:r>
                      <a:rPr lang="pl-PL" sz="1600" b="1" i="1" smtClean="0">
                        <a:latin typeface="Cambria Math" panose="02040503050406030204" pitchFamily="18" charset="0"/>
                      </a:rPr>
                      <m:t>=</m:t>
                    </m:r>
                    <m:r>
                      <a:rPr lang="pl-PL" sz="1600" b="1" i="1" smtClean="0">
                        <a:latin typeface="Cambria Math" panose="02040503050406030204" pitchFamily="18" charset="0"/>
                      </a:rPr>
                      <m:t>𝑾𝑹</m:t>
                    </m:r>
                    <m:r>
                      <a:rPr lang="pl-PL" sz="1600" b="1" i="1" smtClean="0">
                        <a:latin typeface="Cambria Math" panose="02040503050406030204" pitchFamily="18" charset="0"/>
                      </a:rPr>
                      <m:t>+</m:t>
                    </m:r>
                    <m:d>
                      <m:dPr>
                        <m:ctrlPr>
                          <a:rPr lang="pl-PL" sz="1600" b="1" i="1" smtClean="0">
                            <a:latin typeface="Cambria Math" panose="02040503050406030204" pitchFamily="18" charset="0"/>
                          </a:rPr>
                        </m:ctrlPr>
                      </m:dPr>
                      <m:e>
                        <m:r>
                          <a:rPr lang="pl-PL" sz="1600" b="1" i="1" smtClean="0">
                            <a:latin typeface="Cambria Math" panose="02040503050406030204" pitchFamily="18" charset="0"/>
                          </a:rPr>
                          <m:t>𝟏</m:t>
                        </m:r>
                        <m:r>
                          <a:rPr lang="pl-PL" sz="1600" b="1" i="1" smtClean="0">
                            <a:latin typeface="Cambria Math" panose="02040503050406030204" pitchFamily="18" charset="0"/>
                          </a:rPr>
                          <m:t>−</m:t>
                        </m:r>
                        <m:r>
                          <a:rPr lang="pl-PL" sz="1600" b="1" i="1" smtClean="0">
                            <a:latin typeface="Cambria Math" panose="02040503050406030204" pitchFamily="18" charset="0"/>
                          </a:rPr>
                          <m:t>𝑾</m:t>
                        </m:r>
                      </m:e>
                    </m:d>
                    <m:r>
                      <a:rPr lang="pl-PL" sz="1600" b="1" i="1" smtClean="0">
                        <a:latin typeface="Cambria Math" panose="02040503050406030204" pitchFamily="18" charset="0"/>
                      </a:rPr>
                      <m:t>𝑯</m:t>
                    </m:r>
                  </m:oMath>
                </a14:m>
                <a:r>
                  <a:rPr lang="pl-PL" sz="1600" b="1" dirty="0"/>
                  <a:t> </a:t>
                </a:r>
              </a:p>
              <a:p>
                <a:endParaRPr lang="pl-PL" sz="1400" dirty="0"/>
              </a:p>
              <a:p>
                <a:r>
                  <a:rPr lang="pl-PL" sz="1400" dirty="0" err="1"/>
                  <a:t>where</a:t>
                </a:r>
                <a:r>
                  <a:rPr lang="pl-PL" sz="1400" dirty="0"/>
                  <a:t> </a:t>
                </a:r>
                <a:r>
                  <a:rPr lang="pl-PL" sz="1400" i="1" dirty="0"/>
                  <a:t>R</a:t>
                </a:r>
                <a:r>
                  <a:rPr lang="pl-PL" sz="1400" dirty="0"/>
                  <a:t> </a:t>
                </a:r>
                <a:r>
                  <a:rPr lang="pl-PL" sz="1400" dirty="0" err="1"/>
                  <a:t>is</a:t>
                </a:r>
                <a:r>
                  <a:rPr lang="pl-PL" sz="1400" dirty="0"/>
                  <a:t> the </a:t>
                </a:r>
                <a:r>
                  <a:rPr lang="pl-PL" sz="1400" dirty="0" err="1"/>
                  <a:t>mean</a:t>
                </a:r>
                <a:r>
                  <a:rPr lang="pl-PL" sz="1400" dirty="0"/>
                  <a:t> of the </a:t>
                </a:r>
                <a:r>
                  <a:rPr lang="pl-PL" sz="1400" dirty="0" err="1"/>
                  <a:t>current</a:t>
                </a:r>
                <a:r>
                  <a:rPr lang="pl-PL" sz="1400" dirty="0"/>
                  <a:t> </a:t>
                </a:r>
                <a:r>
                  <a:rPr lang="pl-PL" sz="1400" dirty="0" err="1"/>
                  <a:t>observations</a:t>
                </a:r>
                <a:r>
                  <a:rPr lang="pl-PL" sz="1400" dirty="0"/>
                  <a:t>, </a:t>
                </a:r>
                <a:r>
                  <a:rPr lang="pl-PL" sz="1400" i="1" dirty="0"/>
                  <a:t>H</a:t>
                </a:r>
                <a:r>
                  <a:rPr lang="pl-PL" sz="1400" dirty="0"/>
                  <a:t> </a:t>
                </a:r>
                <a:r>
                  <a:rPr lang="pl-PL" sz="1400" dirty="0" err="1"/>
                  <a:t>is</a:t>
                </a:r>
                <a:r>
                  <a:rPr lang="pl-PL" sz="1400" dirty="0"/>
                  <a:t> the </a:t>
                </a:r>
                <a:r>
                  <a:rPr lang="pl-PL" sz="1400" dirty="0" err="1"/>
                  <a:t>prior</a:t>
                </a:r>
                <a:r>
                  <a:rPr lang="pl-PL" sz="1400" dirty="0"/>
                  <a:t> </a:t>
                </a:r>
                <a:r>
                  <a:rPr lang="pl-PL" sz="1400" dirty="0" err="1"/>
                  <a:t>mean</a:t>
                </a:r>
                <a:r>
                  <a:rPr lang="pl-PL" sz="1400" dirty="0"/>
                  <a:t> (for </a:t>
                </a:r>
                <a:r>
                  <a:rPr lang="pl-PL" sz="1400" dirty="0" err="1"/>
                  <a:t>example</a:t>
                </a:r>
                <a:r>
                  <a:rPr lang="pl-PL" sz="1400" dirty="0"/>
                  <a:t> , </a:t>
                </a:r>
                <a:r>
                  <a:rPr lang="pl-PL" sz="1400" dirty="0" err="1"/>
                  <a:t>an</a:t>
                </a:r>
                <a:r>
                  <a:rPr lang="pl-PL" sz="1400" dirty="0"/>
                  <a:t> </a:t>
                </a:r>
                <a:r>
                  <a:rPr lang="pl-PL" sz="1400" dirty="0" err="1"/>
                  <a:t>estimate</a:t>
                </a:r>
                <a:r>
                  <a:rPr lang="pl-PL" sz="1400" dirty="0"/>
                  <a:t> </a:t>
                </a:r>
                <a:r>
                  <a:rPr lang="pl-PL" sz="1400" dirty="0" err="1"/>
                  <a:t>based</a:t>
                </a:r>
                <a:r>
                  <a:rPr lang="pl-PL" sz="1400" dirty="0"/>
                  <a:t> on the </a:t>
                </a:r>
                <a:r>
                  <a:rPr lang="pl-PL" sz="1400" dirty="0" err="1"/>
                  <a:t>expert</a:t>
                </a:r>
                <a:r>
                  <a:rPr lang="pl-PL" sz="1400" dirty="0"/>
                  <a:t> </a:t>
                </a:r>
                <a:r>
                  <a:rPr lang="pl-PL" sz="1400" dirty="0" err="1"/>
                  <a:t>opinion</a:t>
                </a:r>
                <a:r>
                  <a:rPr lang="pl-PL" sz="1400" dirty="0"/>
                  <a:t>).</a:t>
                </a:r>
              </a:p>
              <a:p>
                <a:r>
                  <a:rPr lang="pl-PL" sz="1400" dirty="0"/>
                  <a:t>C</a:t>
                </a:r>
                <a:r>
                  <a:rPr lang="en-US" sz="1400" dirty="0" err="1"/>
                  <a:t>redibility</a:t>
                </a:r>
                <a:r>
                  <a:rPr lang="en-US" sz="1400" dirty="0"/>
                  <a:t> weights determine the geometric weighted average of ORX and scenario distributions, and therefore the weight between ORX and scenarios in the tail. </a:t>
                </a:r>
                <a:r>
                  <a:rPr lang="pl-PL" sz="1400" dirty="0"/>
                  <a:t>C</a:t>
                </a:r>
                <a:r>
                  <a:rPr lang="en-US" sz="1400" dirty="0" err="1"/>
                  <a:t>redibility</a:t>
                </a:r>
                <a:r>
                  <a:rPr lang="en-US" sz="1400" dirty="0"/>
                  <a:t> weight approach made clear that the uncertainty around the scenario severity distribution and the uncertainty around the ORX severity distribution do really matter</a:t>
                </a:r>
                <a:r>
                  <a:rPr lang="pl-PL" sz="1400" dirty="0"/>
                  <a:t>. </a:t>
                </a:r>
                <a:endParaRPr lang="en-US" sz="1400" dirty="0"/>
              </a:p>
            </p:txBody>
          </p:sp>
        </mc:Choice>
        <mc:Fallback xmlns="">
          <p:sp>
            <p:nvSpPr>
              <p:cNvPr id="2" name="pole tekstowe 1">
                <a:extLst>
                  <a:ext uri="{FF2B5EF4-FFF2-40B4-BE49-F238E27FC236}">
                    <a16:creationId xmlns:a16="http://schemas.microsoft.com/office/drawing/2014/main" id="{5FC641D4-1266-448C-A666-6FF48120CABC}"/>
                  </a:ext>
                </a:extLst>
              </p:cNvPr>
              <p:cNvSpPr txBox="1">
                <a:spLocks noRot="1" noChangeAspect="1" noMove="1" noResize="1" noEditPoints="1" noAdjustHandles="1" noChangeArrowheads="1" noChangeShapeType="1" noTextEdit="1"/>
              </p:cNvSpPr>
              <p:nvPr/>
            </p:nvSpPr>
            <p:spPr>
              <a:xfrm>
                <a:off x="838200" y="1588655"/>
                <a:ext cx="10393218" cy="2257917"/>
              </a:xfrm>
              <a:prstGeom prst="rect">
                <a:avLst/>
              </a:prstGeom>
              <a:blipFill>
                <a:blip r:embed="rId3"/>
                <a:stretch>
                  <a:fillRect l="-763" t="-811" b="-2703"/>
                </a:stretch>
              </a:blipFill>
            </p:spPr>
            <p:txBody>
              <a:bodyPr/>
              <a:lstStyle/>
              <a:p>
                <a:r>
                  <a:rPr lang="pl-PL">
                    <a:noFill/>
                  </a:rPr>
                  <a:t> </a:t>
                </a:r>
              </a:p>
            </p:txBody>
          </p:sp>
        </mc:Fallback>
      </mc:AlternateContent>
      <p:cxnSp>
        <p:nvCxnSpPr>
          <p:cNvPr id="6" name="Łącznik prosty ze strzałką 5">
            <a:extLst>
              <a:ext uri="{FF2B5EF4-FFF2-40B4-BE49-F238E27FC236}">
                <a16:creationId xmlns:a16="http://schemas.microsoft.com/office/drawing/2014/main" id="{E0C9BB9D-8B73-41D7-88ED-834450D49C14}"/>
              </a:ext>
            </a:extLst>
          </p:cNvPr>
          <p:cNvCxnSpPr>
            <a:cxnSpLocks/>
          </p:cNvCxnSpPr>
          <p:nvPr/>
        </p:nvCxnSpPr>
        <p:spPr>
          <a:xfrm flipV="1">
            <a:off x="7008516" y="3846572"/>
            <a:ext cx="10694" cy="1806617"/>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8" name="Łącznik prosty ze strzałką 7">
            <a:extLst>
              <a:ext uri="{FF2B5EF4-FFF2-40B4-BE49-F238E27FC236}">
                <a16:creationId xmlns:a16="http://schemas.microsoft.com/office/drawing/2014/main" id="{EA46A53B-31F2-48B3-A9B6-6D715289030A}"/>
              </a:ext>
            </a:extLst>
          </p:cNvPr>
          <p:cNvCxnSpPr>
            <a:cxnSpLocks/>
          </p:cNvCxnSpPr>
          <p:nvPr/>
        </p:nvCxnSpPr>
        <p:spPr>
          <a:xfrm>
            <a:off x="7008515" y="5660455"/>
            <a:ext cx="2959807" cy="1"/>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sp>
        <p:nvSpPr>
          <p:cNvPr id="12" name="Dowolny kształt: kształt 11">
            <a:extLst>
              <a:ext uri="{FF2B5EF4-FFF2-40B4-BE49-F238E27FC236}">
                <a16:creationId xmlns:a16="http://schemas.microsoft.com/office/drawing/2014/main" id="{3CE75C36-AC8D-40B1-B47B-E0E5C0C13A0A}"/>
              </a:ext>
            </a:extLst>
          </p:cNvPr>
          <p:cNvSpPr/>
          <p:nvPr/>
        </p:nvSpPr>
        <p:spPr>
          <a:xfrm>
            <a:off x="7158977" y="3813891"/>
            <a:ext cx="2736034" cy="1786978"/>
          </a:xfrm>
          <a:custGeom>
            <a:avLst/>
            <a:gdLst>
              <a:gd name="connsiteX0" fmla="*/ 0 w 9153237"/>
              <a:gd name="connsiteY0" fmla="*/ 0 h 3731491"/>
              <a:gd name="connsiteX1" fmla="*/ 110837 w 9153237"/>
              <a:gd name="connsiteY1" fmla="*/ 1625600 h 3731491"/>
              <a:gd name="connsiteX2" fmla="*/ 480291 w 9153237"/>
              <a:gd name="connsiteY2" fmla="*/ 2419927 h 3731491"/>
              <a:gd name="connsiteX3" fmla="*/ 1311564 w 9153237"/>
              <a:gd name="connsiteY3" fmla="*/ 2992582 h 3731491"/>
              <a:gd name="connsiteX4" fmla="*/ 2595418 w 9153237"/>
              <a:gd name="connsiteY4" fmla="*/ 3371273 h 3731491"/>
              <a:gd name="connsiteX5" fmla="*/ 4525818 w 9153237"/>
              <a:gd name="connsiteY5" fmla="*/ 3565237 h 3731491"/>
              <a:gd name="connsiteX6" fmla="*/ 9153237 w 9153237"/>
              <a:gd name="connsiteY6" fmla="*/ 3731491 h 373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3237" h="3731491">
                <a:moveTo>
                  <a:pt x="0" y="0"/>
                </a:moveTo>
                <a:cubicBezTo>
                  <a:pt x="15394" y="611139"/>
                  <a:pt x="30788" y="1222279"/>
                  <a:pt x="110837" y="1625600"/>
                </a:cubicBezTo>
                <a:cubicBezTo>
                  <a:pt x="190886" y="2028921"/>
                  <a:pt x="280170" y="2192097"/>
                  <a:pt x="480291" y="2419927"/>
                </a:cubicBezTo>
                <a:cubicBezTo>
                  <a:pt x="680412" y="2647757"/>
                  <a:pt x="959043" y="2834024"/>
                  <a:pt x="1311564" y="2992582"/>
                </a:cubicBezTo>
                <a:cubicBezTo>
                  <a:pt x="1664085" y="3151140"/>
                  <a:pt x="2059709" y="3275831"/>
                  <a:pt x="2595418" y="3371273"/>
                </a:cubicBezTo>
                <a:cubicBezTo>
                  <a:pt x="3131127" y="3466715"/>
                  <a:pt x="3432848" y="3505201"/>
                  <a:pt x="4525818" y="3565237"/>
                </a:cubicBezTo>
                <a:cubicBezTo>
                  <a:pt x="5618788" y="3625273"/>
                  <a:pt x="8392776" y="3711479"/>
                  <a:pt x="9153237" y="3731491"/>
                </a:cubicBezTo>
              </a:path>
            </a:pathLst>
          </a:custGeom>
          <a:ln/>
        </p:spPr>
        <p:style>
          <a:lnRef idx="3">
            <a:schemeClr val="dk1"/>
          </a:lnRef>
          <a:fillRef idx="0">
            <a:schemeClr val="dk1"/>
          </a:fillRef>
          <a:effectRef idx="2">
            <a:schemeClr val="dk1"/>
          </a:effectRef>
          <a:fontRef idx="minor">
            <a:schemeClr val="tx1"/>
          </a:fontRef>
        </p:style>
        <p:txBody>
          <a:bodyPr rtlCol="0" anchor="ctr"/>
          <a:lstStyle/>
          <a:p>
            <a:pPr algn="ctr"/>
            <a:endParaRPr lang="pl-PL"/>
          </a:p>
        </p:txBody>
      </p:sp>
      <p:sp>
        <p:nvSpPr>
          <p:cNvPr id="13" name="Dowolny kształt: kształt 12">
            <a:extLst>
              <a:ext uri="{FF2B5EF4-FFF2-40B4-BE49-F238E27FC236}">
                <a16:creationId xmlns:a16="http://schemas.microsoft.com/office/drawing/2014/main" id="{9586BFD0-0905-4E6D-8304-8EF105E77358}"/>
              </a:ext>
            </a:extLst>
          </p:cNvPr>
          <p:cNvSpPr/>
          <p:nvPr/>
        </p:nvSpPr>
        <p:spPr>
          <a:xfrm>
            <a:off x="7314854" y="3846572"/>
            <a:ext cx="2573435" cy="1394677"/>
          </a:xfrm>
          <a:custGeom>
            <a:avLst/>
            <a:gdLst>
              <a:gd name="connsiteX0" fmla="*/ 0 w 9153237"/>
              <a:gd name="connsiteY0" fmla="*/ 0 h 3731491"/>
              <a:gd name="connsiteX1" fmla="*/ 110837 w 9153237"/>
              <a:gd name="connsiteY1" fmla="*/ 1625600 h 3731491"/>
              <a:gd name="connsiteX2" fmla="*/ 480291 w 9153237"/>
              <a:gd name="connsiteY2" fmla="*/ 2419927 h 3731491"/>
              <a:gd name="connsiteX3" fmla="*/ 1311564 w 9153237"/>
              <a:gd name="connsiteY3" fmla="*/ 2992582 h 3731491"/>
              <a:gd name="connsiteX4" fmla="*/ 2595418 w 9153237"/>
              <a:gd name="connsiteY4" fmla="*/ 3371273 h 3731491"/>
              <a:gd name="connsiteX5" fmla="*/ 4525818 w 9153237"/>
              <a:gd name="connsiteY5" fmla="*/ 3565237 h 3731491"/>
              <a:gd name="connsiteX6" fmla="*/ 9153237 w 9153237"/>
              <a:gd name="connsiteY6" fmla="*/ 3731491 h 373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3237" h="3731491">
                <a:moveTo>
                  <a:pt x="0" y="0"/>
                </a:moveTo>
                <a:cubicBezTo>
                  <a:pt x="15394" y="611139"/>
                  <a:pt x="30788" y="1222279"/>
                  <a:pt x="110837" y="1625600"/>
                </a:cubicBezTo>
                <a:cubicBezTo>
                  <a:pt x="190886" y="2028921"/>
                  <a:pt x="280170" y="2192097"/>
                  <a:pt x="480291" y="2419927"/>
                </a:cubicBezTo>
                <a:cubicBezTo>
                  <a:pt x="680412" y="2647757"/>
                  <a:pt x="959043" y="2834024"/>
                  <a:pt x="1311564" y="2992582"/>
                </a:cubicBezTo>
                <a:cubicBezTo>
                  <a:pt x="1664085" y="3151140"/>
                  <a:pt x="2059709" y="3275831"/>
                  <a:pt x="2595418" y="3371273"/>
                </a:cubicBezTo>
                <a:cubicBezTo>
                  <a:pt x="3131127" y="3466715"/>
                  <a:pt x="3432848" y="3505201"/>
                  <a:pt x="4525818" y="3565237"/>
                </a:cubicBezTo>
                <a:cubicBezTo>
                  <a:pt x="5618788" y="3625273"/>
                  <a:pt x="8392776" y="3711479"/>
                  <a:pt x="9153237" y="3731491"/>
                </a:cubicBez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16" name="pole tekstowe 15">
            <a:extLst>
              <a:ext uri="{FF2B5EF4-FFF2-40B4-BE49-F238E27FC236}">
                <a16:creationId xmlns:a16="http://schemas.microsoft.com/office/drawing/2014/main" id="{E73A0F22-E332-4616-9183-BFDFDCF5EB67}"/>
              </a:ext>
            </a:extLst>
          </p:cNvPr>
          <p:cNvSpPr txBox="1"/>
          <p:nvPr/>
        </p:nvSpPr>
        <p:spPr>
          <a:xfrm>
            <a:off x="8586507" y="3927164"/>
            <a:ext cx="2736033" cy="503590"/>
          </a:xfrm>
          <a:prstGeom prst="rect">
            <a:avLst/>
          </a:prstGeom>
          <a:noFill/>
        </p:spPr>
        <p:txBody>
          <a:bodyPr wrap="square" lIns="36000" tIns="36000" rIns="36000" bIns="36000" rtlCol="0">
            <a:spAutoFit/>
          </a:bodyPr>
          <a:lstStyle/>
          <a:p>
            <a:r>
              <a:rPr lang="pl-PL" sz="1400" dirty="0" err="1"/>
              <a:t>Overall</a:t>
            </a:r>
            <a:r>
              <a:rPr lang="pl-PL" sz="1400" dirty="0"/>
              <a:t> </a:t>
            </a:r>
            <a:r>
              <a:rPr lang="pl-PL" sz="1400" dirty="0" err="1"/>
              <a:t>scenario</a:t>
            </a:r>
            <a:r>
              <a:rPr lang="pl-PL" sz="1400" dirty="0"/>
              <a:t> </a:t>
            </a:r>
            <a:r>
              <a:rPr lang="pl-PL" sz="1400" dirty="0" err="1"/>
              <a:t>or</a:t>
            </a:r>
            <a:r>
              <a:rPr lang="pl-PL" sz="1400" dirty="0"/>
              <a:t> </a:t>
            </a:r>
            <a:r>
              <a:rPr lang="pl-PL" sz="1400" dirty="0" err="1"/>
              <a:t>overall</a:t>
            </a:r>
            <a:r>
              <a:rPr lang="pl-PL" sz="1400" dirty="0"/>
              <a:t> ORX </a:t>
            </a:r>
            <a:r>
              <a:rPr lang="pl-PL" sz="1400" dirty="0" err="1"/>
              <a:t>distribution</a:t>
            </a:r>
            <a:endParaRPr lang="pl-PL" sz="1400" dirty="0"/>
          </a:p>
        </p:txBody>
      </p:sp>
      <p:sp>
        <p:nvSpPr>
          <p:cNvPr id="17" name="pole tekstowe 16">
            <a:extLst>
              <a:ext uri="{FF2B5EF4-FFF2-40B4-BE49-F238E27FC236}">
                <a16:creationId xmlns:a16="http://schemas.microsoft.com/office/drawing/2014/main" id="{92614003-C24F-43F2-A57D-08924B1B3DBC}"/>
              </a:ext>
            </a:extLst>
          </p:cNvPr>
          <p:cNvSpPr txBox="1"/>
          <p:nvPr/>
        </p:nvSpPr>
        <p:spPr>
          <a:xfrm>
            <a:off x="7019210" y="5779629"/>
            <a:ext cx="2959807" cy="503590"/>
          </a:xfrm>
          <a:prstGeom prst="rect">
            <a:avLst/>
          </a:prstGeom>
          <a:noFill/>
        </p:spPr>
        <p:txBody>
          <a:bodyPr wrap="square" lIns="36000" tIns="36000" rIns="36000" bIns="36000" rtlCol="0">
            <a:spAutoFit/>
          </a:bodyPr>
          <a:lstStyle/>
          <a:p>
            <a:r>
              <a:rPr lang="pl-PL" sz="1400" dirty="0" err="1"/>
              <a:t>Estimated</a:t>
            </a:r>
            <a:r>
              <a:rPr lang="pl-PL" sz="1400" dirty="0"/>
              <a:t> by </a:t>
            </a:r>
            <a:r>
              <a:rPr lang="pl-PL" sz="1400" dirty="0" err="1"/>
              <a:t>use</a:t>
            </a:r>
            <a:r>
              <a:rPr lang="pl-PL" sz="1400" dirty="0"/>
              <a:t> </a:t>
            </a:r>
            <a:r>
              <a:rPr lang="pl-PL" sz="1400" dirty="0" err="1"/>
              <a:t>bootstrap</a:t>
            </a:r>
            <a:r>
              <a:rPr lang="pl-PL" sz="1400" dirty="0"/>
              <a:t> </a:t>
            </a:r>
            <a:r>
              <a:rPr lang="pl-PL" sz="1400" dirty="0" err="1"/>
              <a:t>sample</a:t>
            </a:r>
            <a:r>
              <a:rPr lang="pl-PL" sz="1400" dirty="0"/>
              <a:t> from </a:t>
            </a:r>
            <a:r>
              <a:rPr lang="pl-PL" sz="1400" dirty="0" err="1"/>
              <a:t>external</a:t>
            </a:r>
            <a:r>
              <a:rPr lang="pl-PL" sz="1400" dirty="0"/>
              <a:t> data</a:t>
            </a:r>
          </a:p>
        </p:txBody>
      </p:sp>
      <p:cxnSp>
        <p:nvCxnSpPr>
          <p:cNvPr id="19" name="Łącznik prosty ze strzałką 18">
            <a:extLst>
              <a:ext uri="{FF2B5EF4-FFF2-40B4-BE49-F238E27FC236}">
                <a16:creationId xmlns:a16="http://schemas.microsoft.com/office/drawing/2014/main" id="{CECBF926-23BF-4DD3-B62B-F9C5CFAB87F5}"/>
              </a:ext>
            </a:extLst>
          </p:cNvPr>
          <p:cNvCxnSpPr>
            <a:stCxn id="12" idx="6"/>
            <a:endCxn id="13" idx="6"/>
          </p:cNvCxnSpPr>
          <p:nvPr/>
        </p:nvCxnSpPr>
        <p:spPr>
          <a:xfrm flipH="1" flipV="1">
            <a:off x="9888289" y="5241249"/>
            <a:ext cx="6722" cy="359620"/>
          </a:xfrm>
          <a:prstGeom prst="straightConnector1">
            <a:avLst/>
          </a:prstGeom>
          <a:ln>
            <a:solidFill>
              <a:srgbClr val="A8A8A8"/>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pole tekstowe 20">
                <a:extLst>
                  <a:ext uri="{FF2B5EF4-FFF2-40B4-BE49-F238E27FC236}">
                    <a16:creationId xmlns:a16="http://schemas.microsoft.com/office/drawing/2014/main" id="{BA9357B1-3F45-4B63-BB78-43DFF6F54CB4}"/>
                  </a:ext>
                </a:extLst>
              </p:cNvPr>
              <p:cNvSpPr txBox="1"/>
              <p:nvPr/>
            </p:nvSpPr>
            <p:spPr>
              <a:xfrm>
                <a:off x="10050536" y="5377016"/>
                <a:ext cx="221671" cy="288147"/>
              </a:xfrm>
              <a:prstGeom prst="rect">
                <a:avLst/>
              </a:prstGeom>
              <a:noFill/>
            </p:spPr>
            <p:txBody>
              <a:bodyPr wrap="squar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l-GR" sz="1400" i="1" dirty="0" smtClean="0">
                              <a:latin typeface="Cambria Math" panose="02040503050406030204" pitchFamily="18" charset="0"/>
                            </a:rPr>
                          </m:ctrlPr>
                        </m:sSubPr>
                        <m:e>
                          <m:r>
                            <m:rPr>
                              <m:sty m:val="p"/>
                            </m:rPr>
                            <a:rPr lang="el-GR" sz="1400" dirty="0">
                              <a:latin typeface="Cambria Math" panose="02040503050406030204" pitchFamily="18" charset="0"/>
                            </a:rPr>
                            <m:t>Δ</m:t>
                          </m:r>
                        </m:e>
                        <m:sub>
                          <m:r>
                            <a:rPr lang="pl-PL" sz="1400" b="0" i="1" dirty="0" smtClean="0">
                              <a:latin typeface="Cambria Math" panose="02040503050406030204" pitchFamily="18" charset="0"/>
                            </a:rPr>
                            <m:t>𝑖</m:t>
                          </m:r>
                          <m:r>
                            <a:rPr lang="pl-PL" sz="1400" b="0" i="1" dirty="0" smtClean="0">
                              <a:latin typeface="Cambria Math" panose="02040503050406030204" pitchFamily="18" charset="0"/>
                            </a:rPr>
                            <m:t>2</m:t>
                          </m:r>
                        </m:sub>
                      </m:sSub>
                    </m:oMath>
                  </m:oMathPara>
                </a14:m>
                <a:endParaRPr lang="pl-PL" sz="1400" dirty="0" err="1"/>
              </a:p>
            </p:txBody>
          </p:sp>
        </mc:Choice>
        <mc:Fallback xmlns="">
          <p:sp>
            <p:nvSpPr>
              <p:cNvPr id="21" name="pole tekstowe 20">
                <a:extLst>
                  <a:ext uri="{FF2B5EF4-FFF2-40B4-BE49-F238E27FC236}">
                    <a16:creationId xmlns:a16="http://schemas.microsoft.com/office/drawing/2014/main" id="{BA9357B1-3F45-4B63-BB78-43DFF6F54CB4}"/>
                  </a:ext>
                </a:extLst>
              </p:cNvPr>
              <p:cNvSpPr txBox="1">
                <a:spLocks noRot="1" noChangeAspect="1" noMove="1" noResize="1" noEditPoints="1" noAdjustHandles="1" noChangeArrowheads="1" noChangeShapeType="1" noTextEdit="1"/>
              </p:cNvSpPr>
              <p:nvPr/>
            </p:nvSpPr>
            <p:spPr>
              <a:xfrm>
                <a:off x="10050536" y="5377016"/>
                <a:ext cx="221671" cy="288147"/>
              </a:xfrm>
              <a:prstGeom prst="rect">
                <a:avLst/>
              </a:prstGeom>
              <a:blipFill>
                <a:blip r:embed="rId4"/>
                <a:stretch>
                  <a:fillRect l="-11111" r="-36111"/>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4" name="pole tekstowe 23">
                <a:extLst>
                  <a:ext uri="{FF2B5EF4-FFF2-40B4-BE49-F238E27FC236}">
                    <a16:creationId xmlns:a16="http://schemas.microsoft.com/office/drawing/2014/main" id="{8DF3EF8A-D214-4579-BB60-CC1111123AEC}"/>
                  </a:ext>
                </a:extLst>
              </p:cNvPr>
              <p:cNvSpPr txBox="1"/>
              <p:nvPr/>
            </p:nvSpPr>
            <p:spPr>
              <a:xfrm>
                <a:off x="9611756" y="5356379"/>
                <a:ext cx="3239324" cy="5041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l-PL" sz="1200" i="1" smtClean="0">
                              <a:latin typeface="Cambria Math" panose="02040503050406030204" pitchFamily="18" charset="0"/>
                            </a:rPr>
                          </m:ctrlPr>
                        </m:sSubSupPr>
                        <m:e>
                          <m:r>
                            <a:rPr lang="pl-PL" sz="1200" i="1">
                              <a:latin typeface="Cambria Math" panose="02040503050406030204" pitchFamily="18" charset="0"/>
                              <a:ea typeface="Cambria Math" panose="02040503050406030204" pitchFamily="18" charset="0"/>
                            </a:rPr>
                            <m:t>𝜎</m:t>
                          </m:r>
                        </m:e>
                        <m:sub>
                          <m:sSubSup>
                            <m:sSubSupPr>
                              <m:ctrlPr>
                                <a:rPr lang="pl-PL" sz="1200" i="1" smtClean="0">
                                  <a:latin typeface="Cambria Math" panose="02040503050406030204" pitchFamily="18" charset="0"/>
                                </a:rPr>
                              </m:ctrlPr>
                            </m:sSubSupPr>
                            <m:e>
                              <m:r>
                                <a:rPr lang="pl-PL" sz="1200" b="0" i="1" smtClean="0">
                                  <a:latin typeface="Cambria Math" panose="02040503050406030204" pitchFamily="18" charset="0"/>
                                </a:rPr>
                                <m:t>𝐹</m:t>
                              </m:r>
                            </m:e>
                            <m:sub>
                              <m:r>
                                <a:rPr lang="pl-PL" sz="1200" b="0" i="1" smtClean="0">
                                  <a:latin typeface="Cambria Math" panose="02040503050406030204" pitchFamily="18" charset="0"/>
                                </a:rPr>
                                <m:t>𝑜𝑣𝑒𝑟𝑎𝑙𝑙</m:t>
                              </m:r>
                            </m:sub>
                            <m:sup>
                              <m:r>
                                <a:rPr lang="pl-PL" sz="1200" b="0" i="1" smtClean="0">
                                  <a:latin typeface="Cambria Math" panose="02040503050406030204" pitchFamily="18" charset="0"/>
                                </a:rPr>
                                <m:t>𝑂𝑅𝑋</m:t>
                              </m:r>
                            </m:sup>
                          </m:sSubSup>
                        </m:sub>
                        <m:sup>
                          <m:r>
                            <a:rPr lang="pl-PL" sz="1200" b="0" i="1" smtClean="0">
                              <a:latin typeface="Cambria Math" panose="02040503050406030204" pitchFamily="18" charset="0"/>
                            </a:rPr>
                            <m:t>2</m:t>
                          </m:r>
                        </m:sup>
                      </m:sSubSup>
                      <m:r>
                        <a:rPr lang="pl-PL" sz="1200" b="0" i="1" smtClean="0">
                          <a:latin typeface="Cambria Math" panose="02040503050406030204" pitchFamily="18" charset="0"/>
                        </a:rPr>
                        <m:t>=</m:t>
                      </m:r>
                      <m:f>
                        <m:fPr>
                          <m:ctrlPr>
                            <a:rPr lang="pl-PL" sz="1200" b="0" i="1" smtClean="0">
                              <a:latin typeface="Cambria Math" panose="02040503050406030204" pitchFamily="18" charset="0"/>
                            </a:rPr>
                          </m:ctrlPr>
                        </m:fPr>
                        <m:num>
                          <m:r>
                            <a:rPr lang="pl-PL" sz="1200" b="0" i="1" smtClean="0">
                              <a:latin typeface="Cambria Math" panose="02040503050406030204" pitchFamily="18" charset="0"/>
                            </a:rPr>
                            <m:t>1</m:t>
                          </m:r>
                        </m:num>
                        <m:den>
                          <m:r>
                            <a:rPr lang="pl-PL" sz="1200" b="0" i="1" smtClean="0">
                              <a:latin typeface="Cambria Math" panose="02040503050406030204" pitchFamily="18" charset="0"/>
                            </a:rPr>
                            <m:t>𝑛</m:t>
                          </m:r>
                        </m:den>
                      </m:f>
                      <m:nary>
                        <m:naryPr>
                          <m:chr m:val="∑"/>
                          <m:ctrlPr>
                            <a:rPr lang="pl-PL" sz="1200" b="0" i="1" smtClean="0">
                              <a:latin typeface="Cambria Math" panose="02040503050406030204" pitchFamily="18" charset="0"/>
                            </a:rPr>
                          </m:ctrlPr>
                        </m:naryPr>
                        <m:sub>
                          <m:r>
                            <m:rPr>
                              <m:brk m:alnAt="23"/>
                            </m:rPr>
                            <a:rPr lang="pl-PL" sz="1200" b="0" i="1" smtClean="0">
                              <a:latin typeface="Cambria Math" panose="02040503050406030204" pitchFamily="18" charset="0"/>
                            </a:rPr>
                            <m:t>𝑖</m:t>
                          </m:r>
                          <m:r>
                            <a:rPr lang="pl-PL" sz="1200" b="0" i="1" smtClean="0">
                              <a:latin typeface="Cambria Math" panose="02040503050406030204" pitchFamily="18" charset="0"/>
                            </a:rPr>
                            <m:t>=1</m:t>
                          </m:r>
                        </m:sub>
                        <m:sup>
                          <m:r>
                            <a:rPr lang="pl-PL" sz="1200" b="0" i="1" smtClean="0">
                              <a:latin typeface="Cambria Math" panose="02040503050406030204" pitchFamily="18" charset="0"/>
                            </a:rPr>
                            <m:t>𝑛</m:t>
                          </m:r>
                        </m:sup>
                        <m:e>
                          <m:sSup>
                            <m:sSupPr>
                              <m:ctrlPr>
                                <a:rPr lang="pl-PL" sz="1200" b="0" i="1" smtClean="0">
                                  <a:latin typeface="Cambria Math" panose="02040503050406030204" pitchFamily="18" charset="0"/>
                                </a:rPr>
                              </m:ctrlPr>
                            </m:sSupPr>
                            <m:e>
                              <m:sSub>
                                <m:sSubPr>
                                  <m:ctrlPr>
                                    <a:rPr lang="el-GR" sz="1200" i="1" dirty="0">
                                      <a:latin typeface="Cambria Math" panose="02040503050406030204" pitchFamily="18" charset="0"/>
                                    </a:rPr>
                                  </m:ctrlPr>
                                </m:sSubPr>
                                <m:e>
                                  <m:r>
                                    <m:rPr>
                                      <m:sty m:val="p"/>
                                    </m:rPr>
                                    <a:rPr lang="el-GR" sz="1200" dirty="0">
                                      <a:latin typeface="Cambria Math" panose="02040503050406030204" pitchFamily="18" charset="0"/>
                                    </a:rPr>
                                    <m:t>Δ</m:t>
                                  </m:r>
                                </m:e>
                                <m:sub>
                                  <m:r>
                                    <a:rPr lang="pl-PL" sz="1200" i="1" dirty="0">
                                      <a:latin typeface="Cambria Math" panose="02040503050406030204" pitchFamily="18" charset="0"/>
                                    </a:rPr>
                                    <m:t>𝑖</m:t>
                                  </m:r>
                                  <m:r>
                                    <a:rPr lang="pl-PL" sz="1200" b="0" i="1" dirty="0" smtClean="0">
                                      <a:latin typeface="Cambria Math" panose="02040503050406030204" pitchFamily="18" charset="0"/>
                                    </a:rPr>
                                    <m:t>2</m:t>
                                  </m:r>
                                </m:sub>
                              </m:sSub>
                            </m:e>
                            <m:sup>
                              <m:r>
                                <a:rPr lang="pl-PL" sz="1200" b="0" i="1" smtClean="0">
                                  <a:latin typeface="Cambria Math" panose="02040503050406030204" pitchFamily="18" charset="0"/>
                                </a:rPr>
                                <m:t>2</m:t>
                              </m:r>
                            </m:sup>
                          </m:sSup>
                        </m:e>
                      </m:nary>
                    </m:oMath>
                  </m:oMathPara>
                </a14:m>
                <a:endParaRPr lang="pl-PL" sz="1200" dirty="0" err="1"/>
              </a:p>
            </p:txBody>
          </p:sp>
        </mc:Choice>
        <mc:Fallback xmlns="">
          <p:sp>
            <p:nvSpPr>
              <p:cNvPr id="24" name="pole tekstowe 23">
                <a:extLst>
                  <a:ext uri="{FF2B5EF4-FFF2-40B4-BE49-F238E27FC236}">
                    <a16:creationId xmlns:a16="http://schemas.microsoft.com/office/drawing/2014/main" id="{8DF3EF8A-D214-4579-BB60-CC1111123AEC}"/>
                  </a:ext>
                </a:extLst>
              </p:cNvPr>
              <p:cNvSpPr txBox="1">
                <a:spLocks noRot="1" noChangeAspect="1" noMove="1" noResize="1" noEditPoints="1" noAdjustHandles="1" noChangeArrowheads="1" noChangeShapeType="1" noTextEdit="1"/>
              </p:cNvSpPr>
              <p:nvPr/>
            </p:nvSpPr>
            <p:spPr>
              <a:xfrm>
                <a:off x="9611756" y="5356379"/>
                <a:ext cx="3239324" cy="504112"/>
              </a:xfrm>
              <a:prstGeom prst="rect">
                <a:avLst/>
              </a:prstGeom>
              <a:blipFill>
                <a:blip r:embed="rId5"/>
                <a:stretch>
                  <a:fillRect t="-124390" b="-186585"/>
                </a:stretch>
              </a:blipFill>
            </p:spPr>
            <p:txBody>
              <a:bodyPr/>
              <a:lstStyle/>
              <a:p>
                <a:r>
                  <a:rPr lang="pl-PL">
                    <a:noFill/>
                  </a:rPr>
                  <a:t> </a:t>
                </a:r>
              </a:p>
            </p:txBody>
          </p:sp>
        </mc:Fallback>
      </mc:AlternateContent>
      <p:cxnSp>
        <p:nvCxnSpPr>
          <p:cNvPr id="26" name="Łącznik prosty ze strzałką 25">
            <a:extLst>
              <a:ext uri="{FF2B5EF4-FFF2-40B4-BE49-F238E27FC236}">
                <a16:creationId xmlns:a16="http://schemas.microsoft.com/office/drawing/2014/main" id="{A34AEBE3-9980-45D5-8160-EF553C7321E3}"/>
              </a:ext>
            </a:extLst>
          </p:cNvPr>
          <p:cNvCxnSpPr>
            <a:cxnSpLocks/>
            <a:endCxn id="47" idx="4"/>
          </p:cNvCxnSpPr>
          <p:nvPr/>
        </p:nvCxnSpPr>
        <p:spPr>
          <a:xfrm flipH="1">
            <a:off x="8357608" y="4430754"/>
            <a:ext cx="929292" cy="663126"/>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Łącznik prosty ze strzałką 27">
            <a:extLst>
              <a:ext uri="{FF2B5EF4-FFF2-40B4-BE49-F238E27FC236}">
                <a16:creationId xmlns:a16="http://schemas.microsoft.com/office/drawing/2014/main" id="{B1A09A0B-45EC-4512-9792-C95395BC39BC}"/>
              </a:ext>
            </a:extLst>
          </p:cNvPr>
          <p:cNvCxnSpPr>
            <a:cxnSpLocks/>
          </p:cNvCxnSpPr>
          <p:nvPr/>
        </p:nvCxnSpPr>
        <p:spPr>
          <a:xfrm flipH="1" flipV="1">
            <a:off x="8114523" y="5493491"/>
            <a:ext cx="869297" cy="401465"/>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pole tekstowe 41">
                <a:extLst>
                  <a:ext uri="{FF2B5EF4-FFF2-40B4-BE49-F238E27FC236}">
                    <a16:creationId xmlns:a16="http://schemas.microsoft.com/office/drawing/2014/main" id="{35B4B69A-8EBF-4C51-999F-9E984817ED6C}"/>
                  </a:ext>
                </a:extLst>
              </p:cNvPr>
              <p:cNvSpPr txBox="1"/>
              <p:nvPr/>
            </p:nvSpPr>
            <p:spPr>
              <a:xfrm>
                <a:off x="948313" y="3849941"/>
                <a:ext cx="2975045" cy="652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l-PL" sz="1400" b="0" i="1" smtClean="0">
                              <a:latin typeface="Cambria Math" panose="02040503050406030204" pitchFamily="18" charset="0"/>
                            </a:rPr>
                          </m:ctrlPr>
                        </m:sSubPr>
                        <m:e>
                          <m:r>
                            <a:rPr lang="pl-PL" sz="1400" b="0" i="1" smtClean="0">
                              <a:latin typeface="Cambria Math" panose="02040503050406030204" pitchFamily="18" charset="0"/>
                            </a:rPr>
                            <m:t>𝑊</m:t>
                          </m:r>
                        </m:e>
                        <m:sub>
                          <m:r>
                            <a:rPr lang="pl-PL" sz="1400" b="0" i="1" smtClean="0">
                              <a:latin typeface="Cambria Math" panose="02040503050406030204" pitchFamily="18" charset="0"/>
                            </a:rPr>
                            <m:t>1</m:t>
                          </m:r>
                        </m:sub>
                      </m:sSub>
                      <m:r>
                        <a:rPr lang="pl-PL" sz="1400" b="0" i="1" smtClean="0">
                          <a:latin typeface="Cambria Math" panose="02040503050406030204" pitchFamily="18" charset="0"/>
                        </a:rPr>
                        <m:t>=</m:t>
                      </m:r>
                      <m:f>
                        <m:fPr>
                          <m:ctrlPr>
                            <a:rPr lang="pl-PL" sz="1400" b="0" i="1" smtClean="0">
                              <a:latin typeface="Cambria Math" panose="02040503050406030204" pitchFamily="18" charset="0"/>
                            </a:rPr>
                          </m:ctrlPr>
                        </m:fPr>
                        <m:num>
                          <m:sSubSup>
                            <m:sSubSupPr>
                              <m:ctrlPr>
                                <a:rPr lang="pl-PL" sz="1400" i="1">
                                  <a:latin typeface="Cambria Math" panose="02040503050406030204" pitchFamily="18" charset="0"/>
                                </a:rPr>
                              </m:ctrlPr>
                            </m:sSubSupPr>
                            <m:e>
                              <m:r>
                                <a:rPr lang="pl-PL" sz="1400" i="1">
                                  <a:latin typeface="Cambria Math" panose="02040503050406030204" pitchFamily="18" charset="0"/>
                                  <a:ea typeface="Cambria Math" panose="02040503050406030204" pitchFamily="18" charset="0"/>
                                </a:rPr>
                                <m:t>𝜎</m:t>
                              </m:r>
                            </m:e>
                            <m:sub>
                              <m:sSubSup>
                                <m:sSubSupPr>
                                  <m:ctrlPr>
                                    <a:rPr lang="pl-PL" sz="1400" i="1">
                                      <a:latin typeface="Cambria Math" panose="02040503050406030204" pitchFamily="18" charset="0"/>
                                    </a:rPr>
                                  </m:ctrlPr>
                                </m:sSubSupPr>
                                <m:e>
                                  <m:r>
                                    <a:rPr lang="pl-PL" sz="1400" i="1">
                                      <a:latin typeface="Cambria Math" panose="02040503050406030204" pitchFamily="18" charset="0"/>
                                    </a:rPr>
                                    <m:t>𝐹</m:t>
                                  </m:r>
                                </m:e>
                                <m:sub>
                                  <m:r>
                                    <a:rPr lang="pl-PL" sz="1400" i="1">
                                      <a:latin typeface="Cambria Math" panose="02040503050406030204" pitchFamily="18" charset="0"/>
                                    </a:rPr>
                                    <m:t>𝑜𝑣𝑒𝑟𝑎𝑙𝑙</m:t>
                                  </m:r>
                                </m:sub>
                                <m:sup>
                                  <m:r>
                                    <a:rPr lang="pl-PL" sz="1400" b="0" i="1" smtClean="0">
                                      <a:latin typeface="Cambria Math" panose="02040503050406030204" pitchFamily="18" charset="0"/>
                                    </a:rPr>
                                    <m:t>𝑂𝑅𝑋</m:t>
                                  </m:r>
                                </m:sup>
                              </m:sSubSup>
                            </m:sub>
                            <m:sup>
                              <m:r>
                                <a:rPr lang="pl-PL" sz="1400" i="1">
                                  <a:latin typeface="Cambria Math" panose="02040503050406030204" pitchFamily="18" charset="0"/>
                                </a:rPr>
                                <m:t>2</m:t>
                              </m:r>
                            </m:sup>
                          </m:sSubSup>
                        </m:num>
                        <m:den>
                          <m:sSubSup>
                            <m:sSubSupPr>
                              <m:ctrlPr>
                                <a:rPr lang="pl-PL" sz="1400" i="1">
                                  <a:latin typeface="Cambria Math" panose="02040503050406030204" pitchFamily="18" charset="0"/>
                                </a:rPr>
                              </m:ctrlPr>
                            </m:sSubSupPr>
                            <m:e>
                              <m:r>
                                <a:rPr lang="pl-PL" sz="1400" i="1">
                                  <a:latin typeface="Cambria Math" panose="02040503050406030204" pitchFamily="18" charset="0"/>
                                  <a:ea typeface="Cambria Math" panose="02040503050406030204" pitchFamily="18" charset="0"/>
                                </a:rPr>
                                <m:t>𝜎</m:t>
                              </m:r>
                            </m:e>
                            <m:sub>
                              <m:sSubSup>
                                <m:sSubSupPr>
                                  <m:ctrlPr>
                                    <a:rPr lang="pl-PL" sz="1400" i="1">
                                      <a:latin typeface="Cambria Math" panose="02040503050406030204" pitchFamily="18" charset="0"/>
                                    </a:rPr>
                                  </m:ctrlPr>
                                </m:sSubSupPr>
                                <m:e>
                                  <m:r>
                                    <a:rPr lang="pl-PL" sz="1400" i="1">
                                      <a:latin typeface="Cambria Math" panose="02040503050406030204" pitchFamily="18" charset="0"/>
                                    </a:rPr>
                                    <m:t>𝐹</m:t>
                                  </m:r>
                                </m:e>
                                <m:sub>
                                  <m:r>
                                    <a:rPr lang="pl-PL" sz="1400" i="1">
                                      <a:latin typeface="Cambria Math" panose="02040503050406030204" pitchFamily="18" charset="0"/>
                                    </a:rPr>
                                    <m:t>𝑜𝑣𝑒𝑟𝑎𝑙𝑙</m:t>
                                  </m:r>
                                </m:sub>
                                <m:sup>
                                  <m:r>
                                    <a:rPr lang="pl-PL" sz="1400" b="0" i="1" smtClean="0">
                                      <a:latin typeface="Cambria Math" panose="02040503050406030204" pitchFamily="18" charset="0"/>
                                    </a:rPr>
                                    <m:t>𝑆𝑐𝑛</m:t>
                                  </m:r>
                                </m:sup>
                              </m:sSubSup>
                            </m:sub>
                            <m:sup>
                              <m:r>
                                <a:rPr lang="pl-PL" sz="1400" i="1">
                                  <a:latin typeface="Cambria Math" panose="02040503050406030204" pitchFamily="18" charset="0"/>
                                </a:rPr>
                                <m:t>2</m:t>
                              </m:r>
                            </m:sup>
                          </m:sSubSup>
                          <m:r>
                            <a:rPr lang="pl-PL" sz="1400" b="0" i="1" smtClean="0">
                              <a:latin typeface="Cambria Math" panose="02040503050406030204" pitchFamily="18" charset="0"/>
                            </a:rPr>
                            <m:t>+</m:t>
                          </m:r>
                          <m:sSubSup>
                            <m:sSubSupPr>
                              <m:ctrlPr>
                                <a:rPr lang="pl-PL" sz="1400" i="1">
                                  <a:latin typeface="Cambria Math" panose="02040503050406030204" pitchFamily="18" charset="0"/>
                                </a:rPr>
                              </m:ctrlPr>
                            </m:sSubSupPr>
                            <m:e>
                              <m:r>
                                <a:rPr lang="pl-PL" sz="1400" i="1">
                                  <a:latin typeface="Cambria Math" panose="02040503050406030204" pitchFamily="18" charset="0"/>
                                  <a:ea typeface="Cambria Math" panose="02040503050406030204" pitchFamily="18" charset="0"/>
                                </a:rPr>
                                <m:t>𝜎</m:t>
                              </m:r>
                            </m:e>
                            <m:sub>
                              <m:sSubSup>
                                <m:sSubSupPr>
                                  <m:ctrlPr>
                                    <a:rPr lang="pl-PL" sz="1400" i="1">
                                      <a:latin typeface="Cambria Math" panose="02040503050406030204" pitchFamily="18" charset="0"/>
                                    </a:rPr>
                                  </m:ctrlPr>
                                </m:sSubSupPr>
                                <m:e>
                                  <m:r>
                                    <a:rPr lang="pl-PL" sz="1400" i="1">
                                      <a:latin typeface="Cambria Math" panose="02040503050406030204" pitchFamily="18" charset="0"/>
                                    </a:rPr>
                                    <m:t>𝐹</m:t>
                                  </m:r>
                                </m:e>
                                <m:sub>
                                  <m:r>
                                    <a:rPr lang="pl-PL" sz="1400" i="1">
                                      <a:latin typeface="Cambria Math" panose="02040503050406030204" pitchFamily="18" charset="0"/>
                                    </a:rPr>
                                    <m:t>𝑜𝑣𝑒𝑟𝑎𝑙𝑙</m:t>
                                  </m:r>
                                </m:sub>
                                <m:sup>
                                  <m:r>
                                    <a:rPr lang="pl-PL" sz="1400" i="1">
                                      <a:latin typeface="Cambria Math" panose="02040503050406030204" pitchFamily="18" charset="0"/>
                                    </a:rPr>
                                    <m:t>𝑂𝑅𝑋</m:t>
                                  </m:r>
                                </m:sup>
                              </m:sSubSup>
                            </m:sub>
                            <m:sup>
                              <m:r>
                                <a:rPr lang="pl-PL" sz="1400" i="1">
                                  <a:latin typeface="Cambria Math" panose="02040503050406030204" pitchFamily="18" charset="0"/>
                                </a:rPr>
                                <m:t>2</m:t>
                              </m:r>
                            </m:sup>
                          </m:sSubSup>
                        </m:den>
                      </m:f>
                      <m:r>
                        <a:rPr lang="pl-PL" sz="1400" b="0" i="1" smtClean="0">
                          <a:latin typeface="Cambria Math" panose="02040503050406030204" pitchFamily="18" charset="0"/>
                        </a:rPr>
                        <m:t>,</m:t>
                      </m:r>
                      <m:sSub>
                        <m:sSubPr>
                          <m:ctrlPr>
                            <a:rPr lang="pl-PL" sz="1400" i="1">
                              <a:latin typeface="Cambria Math" panose="02040503050406030204" pitchFamily="18" charset="0"/>
                            </a:rPr>
                          </m:ctrlPr>
                        </m:sSubPr>
                        <m:e>
                          <m:r>
                            <a:rPr lang="pl-PL" sz="1400" i="1">
                              <a:latin typeface="Cambria Math" panose="02040503050406030204" pitchFamily="18" charset="0"/>
                            </a:rPr>
                            <m:t>𝑊</m:t>
                          </m:r>
                        </m:e>
                        <m:sub>
                          <m:r>
                            <a:rPr lang="pl-PL" sz="1400" b="0" i="1" smtClean="0">
                              <a:latin typeface="Cambria Math" panose="02040503050406030204" pitchFamily="18" charset="0"/>
                            </a:rPr>
                            <m:t>2</m:t>
                          </m:r>
                        </m:sub>
                      </m:sSub>
                      <m:r>
                        <a:rPr lang="pl-PL" sz="1400" b="0" i="1" smtClean="0">
                          <a:latin typeface="Cambria Math" panose="02040503050406030204" pitchFamily="18" charset="0"/>
                        </a:rPr>
                        <m:t>=1−</m:t>
                      </m:r>
                      <m:sSub>
                        <m:sSubPr>
                          <m:ctrlPr>
                            <a:rPr lang="pl-PL" sz="1400" i="1">
                              <a:latin typeface="Cambria Math" panose="02040503050406030204" pitchFamily="18" charset="0"/>
                            </a:rPr>
                          </m:ctrlPr>
                        </m:sSubPr>
                        <m:e>
                          <m:r>
                            <a:rPr lang="pl-PL" sz="1400" i="1">
                              <a:latin typeface="Cambria Math" panose="02040503050406030204" pitchFamily="18" charset="0"/>
                            </a:rPr>
                            <m:t>𝑊</m:t>
                          </m:r>
                        </m:e>
                        <m:sub>
                          <m:r>
                            <a:rPr lang="pl-PL" sz="1400" i="1">
                              <a:latin typeface="Cambria Math" panose="02040503050406030204" pitchFamily="18" charset="0"/>
                            </a:rPr>
                            <m:t>1</m:t>
                          </m:r>
                        </m:sub>
                      </m:sSub>
                    </m:oMath>
                  </m:oMathPara>
                </a14:m>
                <a:endParaRPr lang="pl-PL" sz="1400" dirty="0" err="1"/>
              </a:p>
            </p:txBody>
          </p:sp>
        </mc:Choice>
        <mc:Fallback xmlns="">
          <p:sp>
            <p:nvSpPr>
              <p:cNvPr id="42" name="pole tekstowe 41">
                <a:extLst>
                  <a:ext uri="{FF2B5EF4-FFF2-40B4-BE49-F238E27FC236}">
                    <a16:creationId xmlns:a16="http://schemas.microsoft.com/office/drawing/2014/main" id="{35B4B69A-8EBF-4C51-999F-9E984817ED6C}"/>
                  </a:ext>
                </a:extLst>
              </p:cNvPr>
              <p:cNvSpPr txBox="1">
                <a:spLocks noRot="1" noChangeAspect="1" noMove="1" noResize="1" noEditPoints="1" noAdjustHandles="1" noChangeArrowheads="1" noChangeShapeType="1" noTextEdit="1"/>
              </p:cNvSpPr>
              <p:nvPr/>
            </p:nvSpPr>
            <p:spPr>
              <a:xfrm>
                <a:off x="948313" y="3849941"/>
                <a:ext cx="2975045" cy="652294"/>
              </a:xfrm>
              <a:prstGeom prst="rect">
                <a:avLst/>
              </a:prstGeom>
              <a:blipFill>
                <a:blip r:embed="rId6"/>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43" name="pole tekstowe 42">
                <a:extLst>
                  <a:ext uri="{FF2B5EF4-FFF2-40B4-BE49-F238E27FC236}">
                    <a16:creationId xmlns:a16="http://schemas.microsoft.com/office/drawing/2014/main" id="{D1F8B5A3-6367-40AD-8C94-D0FEF44AF0BF}"/>
                  </a:ext>
                </a:extLst>
              </p:cNvPr>
              <p:cNvSpPr txBox="1"/>
              <p:nvPr/>
            </p:nvSpPr>
            <p:spPr>
              <a:xfrm>
                <a:off x="929459" y="4781085"/>
                <a:ext cx="3880229" cy="252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l-PL" sz="1400" i="1" smtClean="0">
                              <a:latin typeface="Cambria Math" panose="02040503050406030204" pitchFamily="18" charset="0"/>
                            </a:rPr>
                          </m:ctrlPr>
                        </m:sSubSupPr>
                        <m:e>
                          <m:r>
                            <a:rPr lang="pl-PL" sz="1400" i="1">
                              <a:latin typeface="Cambria Math" panose="02040503050406030204" pitchFamily="18" charset="0"/>
                            </a:rPr>
                            <m:t>𝐹</m:t>
                          </m:r>
                        </m:e>
                        <m:sub>
                          <m:r>
                            <a:rPr lang="pl-PL" sz="1400" b="0" i="1" smtClean="0">
                              <a:latin typeface="Cambria Math" panose="02040503050406030204" pitchFamily="18" charset="0"/>
                            </a:rPr>
                            <m:t>𝑂𝑣𝑒𝑟𝑎𝑙𝑙</m:t>
                          </m:r>
                        </m:sub>
                        <m:sup>
                          <m:r>
                            <a:rPr lang="pl-PL" sz="1400" b="0" i="1" smtClean="0">
                              <a:latin typeface="Cambria Math" panose="02040503050406030204" pitchFamily="18" charset="0"/>
                            </a:rPr>
                            <m:t>−1</m:t>
                          </m:r>
                        </m:sup>
                      </m:sSubSup>
                      <m:r>
                        <a:rPr lang="pl-PL" sz="1400" i="1" smtClean="0">
                          <a:latin typeface="Cambria Math" panose="02040503050406030204" pitchFamily="18" charset="0"/>
                        </a:rPr>
                        <m:t> </m:t>
                      </m:r>
                      <m:d>
                        <m:dPr>
                          <m:ctrlPr>
                            <a:rPr lang="pl-PL" sz="1400" b="0" i="1" smtClean="0">
                              <a:latin typeface="Cambria Math" panose="02040503050406030204" pitchFamily="18" charset="0"/>
                            </a:rPr>
                          </m:ctrlPr>
                        </m:dPr>
                        <m:e>
                          <m:r>
                            <a:rPr lang="pl-PL" sz="1400" b="0" i="1" smtClean="0">
                              <a:latin typeface="Cambria Math" panose="02040503050406030204" pitchFamily="18" charset="0"/>
                            </a:rPr>
                            <m:t>𝑞</m:t>
                          </m:r>
                        </m:e>
                      </m:d>
                      <m:r>
                        <a:rPr lang="pl-PL" sz="1400" b="0" i="1" smtClean="0">
                          <a:latin typeface="Cambria Math" panose="02040503050406030204" pitchFamily="18" charset="0"/>
                        </a:rPr>
                        <m:t>=</m:t>
                      </m:r>
                      <m:sSup>
                        <m:sSupPr>
                          <m:ctrlPr>
                            <a:rPr lang="pl-PL" sz="1400" b="0" i="1" smtClean="0">
                              <a:latin typeface="Cambria Math" panose="02040503050406030204" pitchFamily="18" charset="0"/>
                            </a:rPr>
                          </m:ctrlPr>
                        </m:sSupPr>
                        <m:e>
                          <m:d>
                            <m:dPr>
                              <m:ctrlPr>
                                <a:rPr lang="pl-PL" sz="1400" i="1">
                                  <a:latin typeface="Cambria Math" panose="02040503050406030204" pitchFamily="18" charset="0"/>
                                </a:rPr>
                              </m:ctrlPr>
                            </m:dPr>
                            <m:e>
                              <m:sSubSup>
                                <m:sSubSupPr>
                                  <m:ctrlPr>
                                    <a:rPr lang="pl-PL" sz="1400" i="1">
                                      <a:latin typeface="Cambria Math" panose="02040503050406030204" pitchFamily="18" charset="0"/>
                                    </a:rPr>
                                  </m:ctrlPr>
                                </m:sSubSupPr>
                                <m:e>
                                  <m:r>
                                    <a:rPr lang="pl-PL" sz="1400" i="1">
                                      <a:latin typeface="Cambria Math" panose="02040503050406030204" pitchFamily="18" charset="0"/>
                                    </a:rPr>
                                    <m:t>𝐹</m:t>
                                  </m:r>
                                </m:e>
                                <m:sub>
                                  <m:r>
                                    <a:rPr lang="pl-PL" sz="1400" i="1">
                                      <a:latin typeface="Cambria Math" panose="02040503050406030204" pitchFamily="18" charset="0"/>
                                    </a:rPr>
                                    <m:t>𝑂𝑣𝑒𝑟𝑎𝑙𝑙</m:t>
                                  </m:r>
                                </m:sub>
                                <m:sup>
                                  <m:r>
                                    <a:rPr lang="pl-PL" sz="1400" i="1">
                                      <a:latin typeface="Cambria Math" panose="02040503050406030204" pitchFamily="18" charset="0"/>
                                    </a:rPr>
                                    <m:t>𝑆𝑐𝑛</m:t>
                                  </m:r>
                                  <m:r>
                                    <a:rPr lang="pl-PL" sz="1400" i="1">
                                      <a:latin typeface="Cambria Math" panose="02040503050406030204" pitchFamily="18" charset="0"/>
                                    </a:rPr>
                                    <m:t>, −1</m:t>
                                  </m:r>
                                </m:sup>
                              </m:sSubSup>
                              <m:r>
                                <a:rPr lang="pl-PL" sz="1400" i="1">
                                  <a:latin typeface="Cambria Math" panose="02040503050406030204" pitchFamily="18" charset="0"/>
                                </a:rPr>
                                <m:t> (</m:t>
                              </m:r>
                              <m:r>
                                <a:rPr lang="pl-PL" sz="1400" i="1">
                                  <a:latin typeface="Cambria Math" panose="02040503050406030204" pitchFamily="18" charset="0"/>
                                </a:rPr>
                                <m:t>𝑞</m:t>
                              </m:r>
                              <m:r>
                                <a:rPr lang="pl-PL" sz="1400" i="1">
                                  <a:latin typeface="Cambria Math" panose="02040503050406030204" pitchFamily="18" charset="0"/>
                                </a:rPr>
                                <m:t>)</m:t>
                              </m:r>
                            </m:e>
                          </m:d>
                          <m:r>
                            <m:rPr>
                              <m:nor/>
                            </m:rPr>
                            <a:rPr lang="pl-PL" sz="1400" dirty="0" err="1"/>
                            <m:t> </m:t>
                          </m:r>
                        </m:e>
                        <m:sup>
                          <m:sSub>
                            <m:sSubPr>
                              <m:ctrlPr>
                                <a:rPr lang="pl-PL" sz="1400" b="0" i="1" smtClean="0">
                                  <a:latin typeface="Cambria Math" panose="02040503050406030204" pitchFamily="18" charset="0"/>
                                </a:rPr>
                              </m:ctrlPr>
                            </m:sSubPr>
                            <m:e>
                              <m:r>
                                <a:rPr lang="pl-PL" sz="1400" b="0" i="1" smtClean="0">
                                  <a:latin typeface="Cambria Math" panose="02040503050406030204" pitchFamily="18" charset="0"/>
                                </a:rPr>
                                <m:t>𝑊</m:t>
                              </m:r>
                            </m:e>
                            <m:sub>
                              <m:r>
                                <a:rPr lang="pl-PL" sz="1400" b="0" i="1" smtClean="0">
                                  <a:latin typeface="Cambria Math" panose="02040503050406030204" pitchFamily="18" charset="0"/>
                                </a:rPr>
                                <m:t>1</m:t>
                              </m:r>
                            </m:sub>
                          </m:sSub>
                        </m:sup>
                      </m:sSup>
                      <m:r>
                        <a:rPr lang="pl-PL" sz="1400" b="0" i="1" smtClean="0">
                          <a:latin typeface="Cambria Math" panose="02040503050406030204" pitchFamily="18" charset="0"/>
                          <a:ea typeface="Cambria Math" panose="02040503050406030204" pitchFamily="18" charset="0"/>
                        </a:rPr>
                        <m:t>×</m:t>
                      </m:r>
                      <m:sSup>
                        <m:sSupPr>
                          <m:ctrlPr>
                            <a:rPr lang="pl-PL" sz="1400" i="1">
                              <a:latin typeface="Cambria Math" panose="02040503050406030204" pitchFamily="18" charset="0"/>
                            </a:rPr>
                          </m:ctrlPr>
                        </m:sSupPr>
                        <m:e>
                          <m:d>
                            <m:dPr>
                              <m:ctrlPr>
                                <a:rPr lang="pl-PL" sz="1400" i="1">
                                  <a:latin typeface="Cambria Math" panose="02040503050406030204" pitchFamily="18" charset="0"/>
                                </a:rPr>
                              </m:ctrlPr>
                            </m:dPr>
                            <m:e>
                              <m:sSubSup>
                                <m:sSubSupPr>
                                  <m:ctrlPr>
                                    <a:rPr lang="pl-PL" sz="1400" i="1">
                                      <a:latin typeface="Cambria Math" panose="02040503050406030204" pitchFamily="18" charset="0"/>
                                    </a:rPr>
                                  </m:ctrlPr>
                                </m:sSubSupPr>
                                <m:e>
                                  <m:r>
                                    <a:rPr lang="pl-PL" sz="1400" i="1">
                                      <a:latin typeface="Cambria Math" panose="02040503050406030204" pitchFamily="18" charset="0"/>
                                    </a:rPr>
                                    <m:t>𝐹</m:t>
                                  </m:r>
                                </m:e>
                                <m:sub>
                                  <m:r>
                                    <a:rPr lang="pl-PL" sz="1400" i="1">
                                      <a:latin typeface="Cambria Math" panose="02040503050406030204" pitchFamily="18" charset="0"/>
                                    </a:rPr>
                                    <m:t>𝑂𝑣𝑒𝑟𝑎𝑙𝑙</m:t>
                                  </m:r>
                                </m:sub>
                                <m:sup>
                                  <m:r>
                                    <a:rPr lang="pl-PL" sz="1400" b="0" i="1" smtClean="0">
                                      <a:latin typeface="Cambria Math" panose="02040503050406030204" pitchFamily="18" charset="0"/>
                                    </a:rPr>
                                    <m:t>𝑂𝑅𝑋</m:t>
                                  </m:r>
                                  <m:r>
                                    <a:rPr lang="pl-PL" sz="1400" i="1">
                                      <a:latin typeface="Cambria Math" panose="02040503050406030204" pitchFamily="18" charset="0"/>
                                    </a:rPr>
                                    <m:t>, −1</m:t>
                                  </m:r>
                                </m:sup>
                              </m:sSubSup>
                              <m:r>
                                <a:rPr lang="pl-PL" sz="1400" i="1">
                                  <a:latin typeface="Cambria Math" panose="02040503050406030204" pitchFamily="18" charset="0"/>
                                </a:rPr>
                                <m:t> (</m:t>
                              </m:r>
                              <m:r>
                                <a:rPr lang="pl-PL" sz="1400" i="1">
                                  <a:latin typeface="Cambria Math" panose="02040503050406030204" pitchFamily="18" charset="0"/>
                                </a:rPr>
                                <m:t>𝑞</m:t>
                              </m:r>
                              <m:r>
                                <a:rPr lang="pl-PL" sz="1400" i="1">
                                  <a:latin typeface="Cambria Math" panose="02040503050406030204" pitchFamily="18" charset="0"/>
                                </a:rPr>
                                <m:t>)</m:t>
                              </m:r>
                            </m:e>
                          </m:d>
                          <m:r>
                            <m:rPr>
                              <m:nor/>
                            </m:rPr>
                            <a:rPr lang="pl-PL" sz="1400" dirty="0" err="1"/>
                            <m:t> </m:t>
                          </m:r>
                        </m:e>
                        <m:sup>
                          <m:sSub>
                            <m:sSubPr>
                              <m:ctrlPr>
                                <a:rPr lang="pl-PL" sz="1400" i="1" smtClean="0">
                                  <a:latin typeface="Cambria Math" panose="02040503050406030204" pitchFamily="18" charset="0"/>
                                </a:rPr>
                              </m:ctrlPr>
                            </m:sSubPr>
                            <m:e>
                              <m:r>
                                <a:rPr lang="pl-PL" sz="1400" i="1">
                                  <a:latin typeface="Cambria Math" panose="02040503050406030204" pitchFamily="18" charset="0"/>
                                </a:rPr>
                                <m:t>𝑊</m:t>
                              </m:r>
                            </m:e>
                            <m:sub>
                              <m:r>
                                <a:rPr lang="pl-PL" sz="1400" b="0" i="1" smtClean="0">
                                  <a:latin typeface="Cambria Math" panose="02040503050406030204" pitchFamily="18" charset="0"/>
                                </a:rPr>
                                <m:t>2</m:t>
                              </m:r>
                            </m:sub>
                          </m:sSub>
                        </m:sup>
                      </m:sSup>
                    </m:oMath>
                  </m:oMathPara>
                </a14:m>
                <a:endParaRPr lang="pl-PL" sz="1400" dirty="0" err="1"/>
              </a:p>
            </p:txBody>
          </p:sp>
        </mc:Choice>
        <mc:Fallback xmlns="">
          <p:sp>
            <p:nvSpPr>
              <p:cNvPr id="43" name="pole tekstowe 42">
                <a:extLst>
                  <a:ext uri="{FF2B5EF4-FFF2-40B4-BE49-F238E27FC236}">
                    <a16:creationId xmlns:a16="http://schemas.microsoft.com/office/drawing/2014/main" id="{D1F8B5A3-6367-40AD-8C94-D0FEF44AF0BF}"/>
                  </a:ext>
                </a:extLst>
              </p:cNvPr>
              <p:cNvSpPr txBox="1">
                <a:spLocks noRot="1" noChangeAspect="1" noMove="1" noResize="1" noEditPoints="1" noAdjustHandles="1" noChangeArrowheads="1" noChangeShapeType="1" noTextEdit="1"/>
              </p:cNvSpPr>
              <p:nvPr/>
            </p:nvSpPr>
            <p:spPr>
              <a:xfrm>
                <a:off x="929459" y="4781085"/>
                <a:ext cx="3880229" cy="252313"/>
              </a:xfrm>
              <a:prstGeom prst="rect">
                <a:avLst/>
              </a:prstGeom>
              <a:blipFill>
                <a:blip r:embed="rId7"/>
                <a:stretch>
                  <a:fillRect l="-628" b="-2381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44" name="pole tekstowe 43">
                <a:extLst>
                  <a:ext uri="{FF2B5EF4-FFF2-40B4-BE49-F238E27FC236}">
                    <a16:creationId xmlns:a16="http://schemas.microsoft.com/office/drawing/2014/main" id="{9486B49A-0DBF-4136-8505-9151B182B9D9}"/>
                  </a:ext>
                </a:extLst>
              </p:cNvPr>
              <p:cNvSpPr txBox="1"/>
              <p:nvPr/>
            </p:nvSpPr>
            <p:spPr>
              <a:xfrm>
                <a:off x="851386" y="5579828"/>
                <a:ext cx="4863563" cy="788155"/>
              </a:xfrm>
              <a:prstGeom prst="rect">
                <a:avLst/>
              </a:prstGeom>
              <a:noFill/>
            </p:spPr>
            <p:txBody>
              <a:bodyPr wrap="square" lIns="36000" tIns="36000" rIns="36000" bIns="36000" rtlCol="0">
                <a:spAutoFit/>
              </a:bodyPr>
              <a:lstStyle/>
              <a:p>
                <a:r>
                  <a:rPr lang="pl-PL" sz="1400" dirty="0"/>
                  <a:t>A</a:t>
                </a:r>
                <a:r>
                  <a:rPr lang="en-US" sz="1400" dirty="0" err="1"/>
                  <a:t>ssume</a:t>
                </a:r>
                <a:r>
                  <a:rPr lang="pl-PL" sz="1400" dirty="0"/>
                  <a:t>d</a:t>
                </a:r>
                <a:r>
                  <a:rPr lang="en-US" sz="1400" dirty="0"/>
                  <a:t> that any quantile of the overall scenario distribution</a:t>
                </a:r>
                <a:r>
                  <a:rPr lang="pl-PL" sz="1400" dirty="0"/>
                  <a:t> </a:t>
                </a:r>
                <a14:m>
                  <m:oMath xmlns:m="http://schemas.openxmlformats.org/officeDocument/2006/math">
                    <m:sSubSup>
                      <m:sSubSupPr>
                        <m:ctrlPr>
                          <a:rPr lang="pl-PL" sz="1400" i="1">
                            <a:latin typeface="Cambria Math" panose="02040503050406030204" pitchFamily="18" charset="0"/>
                          </a:rPr>
                        </m:ctrlPr>
                      </m:sSubSupPr>
                      <m:e>
                        <m:r>
                          <a:rPr lang="pl-PL" sz="1400" i="1">
                            <a:latin typeface="Cambria Math" panose="02040503050406030204" pitchFamily="18" charset="0"/>
                          </a:rPr>
                          <m:t>𝐹</m:t>
                        </m:r>
                      </m:e>
                      <m:sub>
                        <m:r>
                          <a:rPr lang="pl-PL" sz="1400" i="1">
                            <a:latin typeface="Cambria Math" panose="02040503050406030204" pitchFamily="18" charset="0"/>
                          </a:rPr>
                          <m:t>𝑂𝑣𝑒𝑟𝑎𝑙𝑙</m:t>
                        </m:r>
                      </m:sub>
                      <m:sup>
                        <m:r>
                          <a:rPr lang="pl-PL" sz="1400" i="1">
                            <a:latin typeface="Cambria Math" panose="02040503050406030204" pitchFamily="18" charset="0"/>
                          </a:rPr>
                          <m:t>𝑆𝑐𝑛</m:t>
                        </m:r>
                        <m:r>
                          <a:rPr lang="pl-PL" sz="1400" i="1">
                            <a:latin typeface="Cambria Math" panose="02040503050406030204" pitchFamily="18" charset="0"/>
                          </a:rPr>
                          <m:t>, −1</m:t>
                        </m:r>
                      </m:sup>
                    </m:sSubSup>
                    <m:r>
                      <a:rPr lang="pl-PL" sz="1400" i="1">
                        <a:latin typeface="Cambria Math" panose="02040503050406030204" pitchFamily="18" charset="0"/>
                      </a:rPr>
                      <m:t> (</m:t>
                    </m:r>
                    <m:r>
                      <a:rPr lang="pl-PL" sz="1400" i="1">
                        <a:latin typeface="Cambria Math" panose="02040503050406030204" pitchFamily="18" charset="0"/>
                      </a:rPr>
                      <m:t>𝑞</m:t>
                    </m:r>
                    <m:r>
                      <a:rPr lang="pl-PL" sz="1400" i="1">
                        <a:latin typeface="Cambria Math" panose="02040503050406030204" pitchFamily="18" charset="0"/>
                      </a:rPr>
                      <m:t>)</m:t>
                    </m:r>
                  </m:oMath>
                </a14:m>
                <a:r>
                  <a:rPr lang="en-US" sz="1400" dirty="0"/>
                  <a:t> and any quantile of the overall ORX distribution </a:t>
                </a:r>
                <a14:m>
                  <m:oMath xmlns:m="http://schemas.openxmlformats.org/officeDocument/2006/math">
                    <m:d>
                      <m:dPr>
                        <m:ctrlPr>
                          <a:rPr lang="pl-PL" sz="1400" i="1">
                            <a:latin typeface="Cambria Math" panose="02040503050406030204" pitchFamily="18" charset="0"/>
                          </a:rPr>
                        </m:ctrlPr>
                      </m:dPr>
                      <m:e>
                        <m:sSubSup>
                          <m:sSubSupPr>
                            <m:ctrlPr>
                              <a:rPr lang="pl-PL" sz="1400" i="1">
                                <a:latin typeface="Cambria Math" panose="02040503050406030204" pitchFamily="18" charset="0"/>
                              </a:rPr>
                            </m:ctrlPr>
                          </m:sSubSupPr>
                          <m:e>
                            <m:r>
                              <a:rPr lang="pl-PL" sz="1400" i="1">
                                <a:latin typeface="Cambria Math" panose="02040503050406030204" pitchFamily="18" charset="0"/>
                              </a:rPr>
                              <m:t>𝐹</m:t>
                            </m:r>
                          </m:e>
                          <m:sub>
                            <m:r>
                              <a:rPr lang="pl-PL" sz="1400" i="1">
                                <a:latin typeface="Cambria Math" panose="02040503050406030204" pitchFamily="18" charset="0"/>
                              </a:rPr>
                              <m:t>𝑂𝑣𝑒𝑟𝑎𝑙𝑙</m:t>
                            </m:r>
                          </m:sub>
                          <m:sup>
                            <m:r>
                              <a:rPr lang="pl-PL" sz="1400" i="1">
                                <a:latin typeface="Cambria Math" panose="02040503050406030204" pitchFamily="18" charset="0"/>
                              </a:rPr>
                              <m:t>𝑂𝑅𝑋</m:t>
                            </m:r>
                            <m:r>
                              <a:rPr lang="pl-PL" sz="1400" i="1">
                                <a:latin typeface="Cambria Math" panose="02040503050406030204" pitchFamily="18" charset="0"/>
                              </a:rPr>
                              <m:t>, −1</m:t>
                            </m:r>
                          </m:sup>
                        </m:sSubSup>
                        <m:r>
                          <a:rPr lang="pl-PL" sz="1400" i="1">
                            <a:latin typeface="Cambria Math" panose="02040503050406030204" pitchFamily="18" charset="0"/>
                          </a:rPr>
                          <m:t> (</m:t>
                        </m:r>
                        <m:r>
                          <a:rPr lang="pl-PL" sz="1400" i="1">
                            <a:latin typeface="Cambria Math" panose="02040503050406030204" pitchFamily="18" charset="0"/>
                          </a:rPr>
                          <m:t>𝑞</m:t>
                        </m:r>
                        <m:r>
                          <a:rPr lang="pl-PL" sz="1400" i="1">
                            <a:latin typeface="Cambria Math" panose="02040503050406030204" pitchFamily="18" charset="0"/>
                          </a:rPr>
                          <m:t>)</m:t>
                        </m:r>
                      </m:e>
                    </m:d>
                    <m:r>
                      <m:rPr>
                        <m:nor/>
                      </m:rPr>
                      <a:rPr lang="pl-PL" sz="1400" dirty="0" err="1"/>
                      <m:t> </m:t>
                    </m:r>
                  </m:oMath>
                </a14:m>
                <a:r>
                  <a:rPr lang="en-US" sz="1400" dirty="0"/>
                  <a:t>are Lognormal distributed.</a:t>
                </a:r>
                <a:endParaRPr lang="pl-PL" sz="1400" dirty="0" err="1"/>
              </a:p>
            </p:txBody>
          </p:sp>
        </mc:Choice>
        <mc:Fallback xmlns="">
          <p:sp>
            <p:nvSpPr>
              <p:cNvPr id="44" name="pole tekstowe 43">
                <a:extLst>
                  <a:ext uri="{FF2B5EF4-FFF2-40B4-BE49-F238E27FC236}">
                    <a16:creationId xmlns:a16="http://schemas.microsoft.com/office/drawing/2014/main" id="{9486B49A-0DBF-4136-8505-9151B182B9D9}"/>
                  </a:ext>
                </a:extLst>
              </p:cNvPr>
              <p:cNvSpPr txBox="1">
                <a:spLocks noRot="1" noChangeAspect="1" noMove="1" noResize="1" noEditPoints="1" noAdjustHandles="1" noChangeArrowheads="1" noChangeShapeType="1" noTextEdit="1"/>
              </p:cNvSpPr>
              <p:nvPr/>
            </p:nvSpPr>
            <p:spPr>
              <a:xfrm>
                <a:off x="851386" y="5579828"/>
                <a:ext cx="4863563" cy="788155"/>
              </a:xfrm>
              <a:prstGeom prst="rect">
                <a:avLst/>
              </a:prstGeom>
              <a:blipFill>
                <a:blip r:embed="rId8"/>
                <a:stretch>
                  <a:fillRect l="-1506" t="-1538" b="-6923"/>
                </a:stretch>
              </a:blipFill>
            </p:spPr>
            <p:txBody>
              <a:bodyPr/>
              <a:lstStyle/>
              <a:p>
                <a:r>
                  <a:rPr lang="pl-PL">
                    <a:noFill/>
                  </a:rPr>
                  <a:t> </a:t>
                </a:r>
              </a:p>
            </p:txBody>
          </p:sp>
        </mc:Fallback>
      </mc:AlternateContent>
      <p:sp>
        <p:nvSpPr>
          <p:cNvPr id="47" name="Dowolny kształt: kształt 46">
            <a:extLst>
              <a:ext uri="{FF2B5EF4-FFF2-40B4-BE49-F238E27FC236}">
                <a16:creationId xmlns:a16="http://schemas.microsoft.com/office/drawing/2014/main" id="{50D82BDE-8BD3-4404-9BF4-465CA33E42F1}"/>
              </a:ext>
            </a:extLst>
          </p:cNvPr>
          <p:cNvSpPr/>
          <p:nvPr/>
        </p:nvSpPr>
        <p:spPr>
          <a:xfrm>
            <a:off x="7759571" y="4987678"/>
            <a:ext cx="2109090" cy="117550"/>
          </a:xfrm>
          <a:custGeom>
            <a:avLst/>
            <a:gdLst>
              <a:gd name="connsiteX0" fmla="*/ 0 w 9153237"/>
              <a:gd name="connsiteY0" fmla="*/ 0 h 3731491"/>
              <a:gd name="connsiteX1" fmla="*/ 110837 w 9153237"/>
              <a:gd name="connsiteY1" fmla="*/ 1625600 h 3731491"/>
              <a:gd name="connsiteX2" fmla="*/ 480291 w 9153237"/>
              <a:gd name="connsiteY2" fmla="*/ 2419927 h 3731491"/>
              <a:gd name="connsiteX3" fmla="*/ 1311564 w 9153237"/>
              <a:gd name="connsiteY3" fmla="*/ 2992582 h 3731491"/>
              <a:gd name="connsiteX4" fmla="*/ 2595418 w 9153237"/>
              <a:gd name="connsiteY4" fmla="*/ 3371273 h 3731491"/>
              <a:gd name="connsiteX5" fmla="*/ 4525818 w 9153237"/>
              <a:gd name="connsiteY5" fmla="*/ 3565237 h 3731491"/>
              <a:gd name="connsiteX6" fmla="*/ 9153237 w 9153237"/>
              <a:gd name="connsiteY6" fmla="*/ 3731491 h 373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3237" h="3731491">
                <a:moveTo>
                  <a:pt x="0" y="0"/>
                </a:moveTo>
                <a:cubicBezTo>
                  <a:pt x="15394" y="611139"/>
                  <a:pt x="30788" y="1222279"/>
                  <a:pt x="110837" y="1625600"/>
                </a:cubicBezTo>
                <a:cubicBezTo>
                  <a:pt x="190886" y="2028921"/>
                  <a:pt x="280170" y="2192097"/>
                  <a:pt x="480291" y="2419927"/>
                </a:cubicBezTo>
                <a:cubicBezTo>
                  <a:pt x="680412" y="2647757"/>
                  <a:pt x="959043" y="2834024"/>
                  <a:pt x="1311564" y="2992582"/>
                </a:cubicBezTo>
                <a:cubicBezTo>
                  <a:pt x="1664085" y="3151140"/>
                  <a:pt x="2059709" y="3275831"/>
                  <a:pt x="2595418" y="3371273"/>
                </a:cubicBezTo>
                <a:cubicBezTo>
                  <a:pt x="3131127" y="3466715"/>
                  <a:pt x="3432848" y="3505201"/>
                  <a:pt x="4525818" y="3565237"/>
                </a:cubicBezTo>
                <a:cubicBezTo>
                  <a:pt x="5618788" y="3625273"/>
                  <a:pt x="8392776" y="3711479"/>
                  <a:pt x="9153237" y="3731491"/>
                </a:cubicBez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cxnSp>
        <p:nvCxnSpPr>
          <p:cNvPr id="49" name="Łącznik prosty ze strzałką 48">
            <a:extLst>
              <a:ext uri="{FF2B5EF4-FFF2-40B4-BE49-F238E27FC236}">
                <a16:creationId xmlns:a16="http://schemas.microsoft.com/office/drawing/2014/main" id="{9FE870DB-EBD8-4988-B83D-56F138C657FE}"/>
              </a:ext>
            </a:extLst>
          </p:cNvPr>
          <p:cNvCxnSpPr>
            <a:cxnSpLocks/>
          </p:cNvCxnSpPr>
          <p:nvPr/>
        </p:nvCxnSpPr>
        <p:spPr>
          <a:xfrm flipV="1">
            <a:off x="9653047" y="5105228"/>
            <a:ext cx="0" cy="474601"/>
          </a:xfrm>
          <a:prstGeom prst="straightConnector1">
            <a:avLst/>
          </a:prstGeom>
          <a:ln>
            <a:solidFill>
              <a:srgbClr val="A8A8A8"/>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Prostokąt 49">
                <a:extLst>
                  <a:ext uri="{FF2B5EF4-FFF2-40B4-BE49-F238E27FC236}">
                    <a16:creationId xmlns:a16="http://schemas.microsoft.com/office/drawing/2014/main" id="{B67C86B7-36EA-4DAB-A586-E5063F5075DC}"/>
                  </a:ext>
                </a:extLst>
              </p:cNvPr>
              <p:cNvSpPr/>
              <p:nvPr/>
            </p:nvSpPr>
            <p:spPr>
              <a:xfrm>
                <a:off x="10391842" y="4742135"/>
                <a:ext cx="1679151" cy="59644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l-PL" sz="1200" i="1" smtClean="0">
                              <a:latin typeface="Cambria Math" panose="02040503050406030204" pitchFamily="18" charset="0"/>
                            </a:rPr>
                          </m:ctrlPr>
                        </m:sSubSupPr>
                        <m:e>
                          <m:r>
                            <a:rPr lang="pl-PL" sz="1200" i="1">
                              <a:latin typeface="Cambria Math" panose="02040503050406030204" pitchFamily="18" charset="0"/>
                              <a:ea typeface="Cambria Math" panose="02040503050406030204" pitchFamily="18" charset="0"/>
                            </a:rPr>
                            <m:t>𝜎</m:t>
                          </m:r>
                        </m:e>
                        <m:sub>
                          <m:sSubSup>
                            <m:sSubSupPr>
                              <m:ctrlPr>
                                <a:rPr lang="pl-PL" sz="1200" i="1">
                                  <a:latin typeface="Cambria Math" panose="02040503050406030204" pitchFamily="18" charset="0"/>
                                </a:rPr>
                              </m:ctrlPr>
                            </m:sSubSupPr>
                            <m:e>
                              <m:r>
                                <a:rPr lang="pl-PL" sz="1200" i="1">
                                  <a:latin typeface="Cambria Math" panose="02040503050406030204" pitchFamily="18" charset="0"/>
                                </a:rPr>
                                <m:t>𝐹</m:t>
                              </m:r>
                            </m:e>
                            <m:sub>
                              <m:r>
                                <a:rPr lang="pl-PL" sz="1200" i="1">
                                  <a:latin typeface="Cambria Math" panose="02040503050406030204" pitchFamily="18" charset="0"/>
                                </a:rPr>
                                <m:t>𝑜𝑣𝑒𝑟𝑎𝑙𝑙</m:t>
                              </m:r>
                            </m:sub>
                            <m:sup>
                              <m:r>
                                <a:rPr lang="pl-PL" sz="1200" b="0" i="1" smtClean="0">
                                  <a:latin typeface="Cambria Math" panose="02040503050406030204" pitchFamily="18" charset="0"/>
                                </a:rPr>
                                <m:t>𝑆𝐶𝑁</m:t>
                              </m:r>
                            </m:sup>
                          </m:sSubSup>
                        </m:sub>
                        <m:sup>
                          <m:r>
                            <a:rPr lang="pl-PL" sz="1200" i="1">
                              <a:latin typeface="Cambria Math" panose="02040503050406030204" pitchFamily="18" charset="0"/>
                            </a:rPr>
                            <m:t>2</m:t>
                          </m:r>
                        </m:sup>
                      </m:sSubSup>
                      <m:r>
                        <a:rPr lang="pl-PL" sz="1200" i="1">
                          <a:latin typeface="Cambria Math" panose="02040503050406030204" pitchFamily="18" charset="0"/>
                        </a:rPr>
                        <m:t>=</m:t>
                      </m:r>
                      <m:f>
                        <m:fPr>
                          <m:ctrlPr>
                            <a:rPr lang="pl-PL" sz="1200" i="1">
                              <a:latin typeface="Cambria Math" panose="02040503050406030204" pitchFamily="18" charset="0"/>
                            </a:rPr>
                          </m:ctrlPr>
                        </m:fPr>
                        <m:num>
                          <m:r>
                            <a:rPr lang="pl-PL" sz="1200" i="1">
                              <a:latin typeface="Cambria Math" panose="02040503050406030204" pitchFamily="18" charset="0"/>
                            </a:rPr>
                            <m:t>1</m:t>
                          </m:r>
                        </m:num>
                        <m:den>
                          <m:r>
                            <a:rPr lang="pl-PL" sz="1200" i="1">
                              <a:latin typeface="Cambria Math" panose="02040503050406030204" pitchFamily="18" charset="0"/>
                            </a:rPr>
                            <m:t>𝑛</m:t>
                          </m:r>
                        </m:den>
                      </m:f>
                      <m:nary>
                        <m:naryPr>
                          <m:chr m:val="∑"/>
                          <m:ctrlPr>
                            <a:rPr lang="pl-PL" sz="1200" i="1">
                              <a:latin typeface="Cambria Math" panose="02040503050406030204" pitchFamily="18" charset="0"/>
                            </a:rPr>
                          </m:ctrlPr>
                        </m:naryPr>
                        <m:sub>
                          <m:r>
                            <m:rPr>
                              <m:brk m:alnAt="23"/>
                            </m:rPr>
                            <a:rPr lang="pl-PL" sz="1200" i="1">
                              <a:latin typeface="Cambria Math" panose="02040503050406030204" pitchFamily="18" charset="0"/>
                            </a:rPr>
                            <m:t>𝑖</m:t>
                          </m:r>
                          <m:r>
                            <a:rPr lang="pl-PL" sz="1200" i="1">
                              <a:latin typeface="Cambria Math" panose="02040503050406030204" pitchFamily="18" charset="0"/>
                            </a:rPr>
                            <m:t>=1</m:t>
                          </m:r>
                        </m:sub>
                        <m:sup>
                          <m:r>
                            <a:rPr lang="pl-PL" sz="1200" i="1">
                              <a:latin typeface="Cambria Math" panose="02040503050406030204" pitchFamily="18" charset="0"/>
                            </a:rPr>
                            <m:t>𝑛</m:t>
                          </m:r>
                        </m:sup>
                        <m:e>
                          <m:sSup>
                            <m:sSupPr>
                              <m:ctrlPr>
                                <a:rPr lang="pl-PL" sz="1200" i="1">
                                  <a:latin typeface="Cambria Math" panose="02040503050406030204" pitchFamily="18" charset="0"/>
                                </a:rPr>
                              </m:ctrlPr>
                            </m:sSupPr>
                            <m:e>
                              <m:sSub>
                                <m:sSubPr>
                                  <m:ctrlPr>
                                    <a:rPr lang="el-GR" sz="1200" i="1" dirty="0">
                                      <a:latin typeface="Cambria Math" panose="02040503050406030204" pitchFamily="18" charset="0"/>
                                    </a:rPr>
                                  </m:ctrlPr>
                                </m:sSubPr>
                                <m:e>
                                  <m:r>
                                    <m:rPr>
                                      <m:sty m:val="p"/>
                                    </m:rPr>
                                    <a:rPr lang="el-GR" sz="1200" dirty="0">
                                      <a:latin typeface="Cambria Math" panose="02040503050406030204" pitchFamily="18" charset="0"/>
                                    </a:rPr>
                                    <m:t>Δ</m:t>
                                  </m:r>
                                </m:e>
                                <m:sub>
                                  <m:r>
                                    <a:rPr lang="pl-PL" sz="1200" i="1" dirty="0">
                                      <a:latin typeface="Cambria Math" panose="02040503050406030204" pitchFamily="18" charset="0"/>
                                    </a:rPr>
                                    <m:t>𝑖</m:t>
                                  </m:r>
                                  <m:r>
                                    <a:rPr lang="pl-PL" sz="1200" b="0" i="1" dirty="0" smtClean="0">
                                      <a:latin typeface="Cambria Math" panose="02040503050406030204" pitchFamily="18" charset="0"/>
                                    </a:rPr>
                                    <m:t>1</m:t>
                                  </m:r>
                                </m:sub>
                              </m:sSub>
                            </m:e>
                            <m:sup>
                              <m:r>
                                <a:rPr lang="pl-PL" sz="1200" i="1">
                                  <a:latin typeface="Cambria Math" panose="02040503050406030204" pitchFamily="18" charset="0"/>
                                </a:rPr>
                                <m:t>2</m:t>
                              </m:r>
                            </m:sup>
                          </m:sSup>
                        </m:e>
                      </m:nary>
                    </m:oMath>
                  </m:oMathPara>
                </a14:m>
                <a:endParaRPr lang="pl-PL" sz="1200" dirty="0"/>
              </a:p>
            </p:txBody>
          </p:sp>
        </mc:Choice>
        <mc:Fallback xmlns="">
          <p:sp>
            <p:nvSpPr>
              <p:cNvPr id="50" name="Prostokąt 49">
                <a:extLst>
                  <a:ext uri="{FF2B5EF4-FFF2-40B4-BE49-F238E27FC236}">
                    <a16:creationId xmlns:a16="http://schemas.microsoft.com/office/drawing/2014/main" id="{B67C86B7-36EA-4DAB-A586-E5063F5075DC}"/>
                  </a:ext>
                </a:extLst>
              </p:cNvPr>
              <p:cNvSpPr>
                <a:spLocks noRot="1" noChangeAspect="1" noMove="1" noResize="1" noEditPoints="1" noAdjustHandles="1" noChangeArrowheads="1" noChangeShapeType="1" noTextEdit="1"/>
              </p:cNvSpPr>
              <p:nvPr/>
            </p:nvSpPr>
            <p:spPr>
              <a:xfrm>
                <a:off x="10391842" y="4742135"/>
                <a:ext cx="1679151" cy="596445"/>
              </a:xfrm>
              <a:prstGeom prst="rect">
                <a:avLst/>
              </a:prstGeom>
              <a:blipFill>
                <a:blip r:embed="rId9"/>
                <a:stretch>
                  <a:fillRect t="-95918" r="-39273" b="-147959"/>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1" name="pole tekstowe 50">
                <a:extLst>
                  <a:ext uri="{FF2B5EF4-FFF2-40B4-BE49-F238E27FC236}">
                    <a16:creationId xmlns:a16="http://schemas.microsoft.com/office/drawing/2014/main" id="{B665ECB7-4C26-436C-B12A-78844B32DF7B}"/>
                  </a:ext>
                </a:extLst>
              </p:cNvPr>
              <p:cNvSpPr txBox="1"/>
              <p:nvPr/>
            </p:nvSpPr>
            <p:spPr>
              <a:xfrm>
                <a:off x="10019416" y="4991994"/>
                <a:ext cx="221671" cy="288147"/>
              </a:xfrm>
              <a:prstGeom prst="rect">
                <a:avLst/>
              </a:prstGeom>
              <a:noFill/>
            </p:spPr>
            <p:txBody>
              <a:bodyPr wrap="squar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l-GR" sz="1400" i="1" dirty="0" smtClean="0">
                              <a:latin typeface="Cambria Math" panose="02040503050406030204" pitchFamily="18" charset="0"/>
                            </a:rPr>
                          </m:ctrlPr>
                        </m:sSubPr>
                        <m:e>
                          <m:r>
                            <m:rPr>
                              <m:sty m:val="p"/>
                            </m:rPr>
                            <a:rPr lang="el-GR" sz="1400" dirty="0">
                              <a:latin typeface="Cambria Math" panose="02040503050406030204" pitchFamily="18" charset="0"/>
                            </a:rPr>
                            <m:t>Δ</m:t>
                          </m:r>
                        </m:e>
                        <m:sub>
                          <m:r>
                            <a:rPr lang="pl-PL" sz="1400" b="0" i="1" dirty="0" smtClean="0">
                              <a:latin typeface="Cambria Math" panose="02040503050406030204" pitchFamily="18" charset="0"/>
                            </a:rPr>
                            <m:t>𝑖</m:t>
                          </m:r>
                          <m:r>
                            <a:rPr lang="pl-PL" sz="1400" b="0" i="1" dirty="0" smtClean="0">
                              <a:latin typeface="Cambria Math" panose="02040503050406030204" pitchFamily="18" charset="0"/>
                            </a:rPr>
                            <m:t>1</m:t>
                          </m:r>
                        </m:sub>
                      </m:sSub>
                    </m:oMath>
                  </m:oMathPara>
                </a14:m>
                <a:endParaRPr lang="pl-PL" sz="1400" dirty="0" err="1"/>
              </a:p>
            </p:txBody>
          </p:sp>
        </mc:Choice>
        <mc:Fallback xmlns="">
          <p:sp>
            <p:nvSpPr>
              <p:cNvPr id="51" name="pole tekstowe 50">
                <a:extLst>
                  <a:ext uri="{FF2B5EF4-FFF2-40B4-BE49-F238E27FC236}">
                    <a16:creationId xmlns:a16="http://schemas.microsoft.com/office/drawing/2014/main" id="{B665ECB7-4C26-436C-B12A-78844B32DF7B}"/>
                  </a:ext>
                </a:extLst>
              </p:cNvPr>
              <p:cNvSpPr txBox="1">
                <a:spLocks noRot="1" noChangeAspect="1" noMove="1" noResize="1" noEditPoints="1" noAdjustHandles="1" noChangeArrowheads="1" noChangeShapeType="1" noTextEdit="1"/>
              </p:cNvSpPr>
              <p:nvPr/>
            </p:nvSpPr>
            <p:spPr>
              <a:xfrm>
                <a:off x="10019416" y="4991994"/>
                <a:ext cx="221671" cy="288147"/>
              </a:xfrm>
              <a:prstGeom prst="rect">
                <a:avLst/>
              </a:prstGeom>
              <a:blipFill>
                <a:blip r:embed="rId10"/>
                <a:stretch>
                  <a:fillRect l="-11111" r="-36111"/>
                </a:stretch>
              </a:blipFill>
            </p:spPr>
            <p:txBody>
              <a:bodyPr/>
              <a:lstStyle/>
              <a:p>
                <a:r>
                  <a:rPr lang="pl-PL">
                    <a:noFill/>
                  </a:rPr>
                  <a:t> </a:t>
                </a:r>
              </a:p>
            </p:txBody>
          </p:sp>
        </mc:Fallback>
      </mc:AlternateContent>
      <p:cxnSp>
        <p:nvCxnSpPr>
          <p:cNvPr id="53" name="Łącznik prosty ze strzałką 52">
            <a:extLst>
              <a:ext uri="{FF2B5EF4-FFF2-40B4-BE49-F238E27FC236}">
                <a16:creationId xmlns:a16="http://schemas.microsoft.com/office/drawing/2014/main" id="{0A749210-C5F9-4763-9ABE-64B27CE87C43}"/>
              </a:ext>
            </a:extLst>
          </p:cNvPr>
          <p:cNvCxnSpPr>
            <a:cxnSpLocks/>
          </p:cNvCxnSpPr>
          <p:nvPr/>
        </p:nvCxnSpPr>
        <p:spPr>
          <a:xfrm flipH="1">
            <a:off x="8983821" y="4430754"/>
            <a:ext cx="345740" cy="786956"/>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3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Summary</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a:t>
            </a:fld>
            <a:endParaRPr lang="en-GB" noProof="0" dirty="0"/>
          </a:p>
        </p:txBody>
      </p:sp>
      <p:sp>
        <p:nvSpPr>
          <p:cNvPr id="2" name="Prostokąt 1">
            <a:extLst>
              <a:ext uri="{FF2B5EF4-FFF2-40B4-BE49-F238E27FC236}">
                <a16:creationId xmlns:a16="http://schemas.microsoft.com/office/drawing/2014/main" id="{4CB2A647-0C6B-4C6A-9647-FBF54E4E7E02}"/>
              </a:ext>
            </a:extLst>
          </p:cNvPr>
          <p:cNvSpPr/>
          <p:nvPr/>
        </p:nvSpPr>
        <p:spPr>
          <a:xfrm>
            <a:off x="2983872" y="899486"/>
            <a:ext cx="8116324" cy="6186309"/>
          </a:xfrm>
          <a:prstGeom prst="rect">
            <a:avLst/>
          </a:prstGeom>
        </p:spPr>
        <p:txBody>
          <a:bodyPr wrap="none">
            <a:spAutoFit/>
          </a:bodyPr>
          <a:lstStyle/>
          <a:p>
            <a:pPr marL="342900" indent="-342900">
              <a:buFont typeface="+mj-lt"/>
              <a:buAutoNum type="arabicPeriod"/>
            </a:pPr>
            <a:r>
              <a:rPr lang="pl-PL" b="1" dirty="0"/>
              <a:t>Definition of </a:t>
            </a:r>
            <a:r>
              <a:rPr lang="pl-PL" b="1" dirty="0" err="1"/>
              <a:t>Operational</a:t>
            </a:r>
            <a:r>
              <a:rPr lang="pl-PL" b="1" dirty="0"/>
              <a:t> </a:t>
            </a:r>
            <a:r>
              <a:rPr lang="pl-PL" b="1" dirty="0" err="1"/>
              <a:t>Risk</a:t>
            </a:r>
            <a:r>
              <a:rPr lang="pl-PL" b="1" dirty="0"/>
              <a:t>,</a:t>
            </a:r>
          </a:p>
          <a:p>
            <a:pPr marL="342900" indent="-342900">
              <a:buFont typeface="+mj-lt"/>
              <a:buAutoNum type="arabicPeriod"/>
            </a:pPr>
            <a:r>
              <a:rPr lang="pl-PL" b="1" dirty="0" err="1"/>
              <a:t>Main</a:t>
            </a:r>
            <a:r>
              <a:rPr lang="pl-PL" b="1" dirty="0"/>
              <a:t> </a:t>
            </a:r>
            <a:r>
              <a:rPr lang="pl-PL" b="1" dirty="0" err="1"/>
              <a:t>approaches</a:t>
            </a:r>
            <a:r>
              <a:rPr lang="pl-PL" b="1" dirty="0"/>
              <a:t> to </a:t>
            </a:r>
            <a:r>
              <a:rPr lang="pl-PL" b="1" dirty="0" err="1"/>
              <a:t>Operational</a:t>
            </a:r>
            <a:r>
              <a:rPr lang="pl-PL" b="1" dirty="0"/>
              <a:t> </a:t>
            </a:r>
            <a:r>
              <a:rPr lang="pl-PL" b="1" dirty="0" err="1"/>
              <a:t>Risk</a:t>
            </a:r>
            <a:r>
              <a:rPr lang="pl-PL" b="1" dirty="0"/>
              <a:t> </a:t>
            </a:r>
            <a:r>
              <a:rPr lang="pl-PL" b="1" dirty="0" err="1"/>
              <a:t>Measurement</a:t>
            </a:r>
            <a:r>
              <a:rPr lang="pl-PL" b="1" dirty="0"/>
              <a:t>,</a:t>
            </a:r>
          </a:p>
          <a:p>
            <a:pPr marL="342900" indent="-342900">
              <a:buFont typeface="+mj-lt"/>
              <a:buAutoNum type="arabicPeriod"/>
            </a:pPr>
            <a:r>
              <a:rPr lang="pl-PL" b="1" dirty="0"/>
              <a:t>Capital </a:t>
            </a:r>
            <a:r>
              <a:rPr lang="pl-PL" b="1" dirty="0" err="1"/>
              <a:t>calculation</a:t>
            </a:r>
            <a:r>
              <a:rPr lang="pl-PL" b="1" dirty="0"/>
              <a:t>,</a:t>
            </a:r>
          </a:p>
          <a:p>
            <a:pPr marL="342900" indent="-342900">
              <a:buFont typeface="+mj-lt"/>
              <a:buAutoNum type="arabicPeriod"/>
            </a:pPr>
            <a:r>
              <a:rPr lang="pl-PL" b="1" dirty="0"/>
              <a:t>AMA </a:t>
            </a:r>
            <a:r>
              <a:rPr lang="pl-PL" b="1" dirty="0" err="1"/>
              <a:t>risk</a:t>
            </a:r>
            <a:r>
              <a:rPr lang="pl-PL" b="1" dirty="0"/>
              <a:t> management and </a:t>
            </a:r>
            <a:r>
              <a:rPr lang="pl-PL" b="1" dirty="0" err="1"/>
              <a:t>measurement</a:t>
            </a:r>
            <a:r>
              <a:rPr lang="pl-PL" b="1" dirty="0"/>
              <a:t> </a:t>
            </a:r>
            <a:r>
              <a:rPr lang="pl-PL" b="1" dirty="0" err="1"/>
              <a:t>tools</a:t>
            </a:r>
            <a:r>
              <a:rPr lang="pl-PL" b="1" dirty="0"/>
              <a:t>,</a:t>
            </a:r>
          </a:p>
          <a:p>
            <a:pPr marL="342900" indent="-342900">
              <a:buFont typeface="+mj-lt"/>
              <a:buAutoNum type="arabicPeriod"/>
            </a:pPr>
            <a:r>
              <a:rPr lang="pl-PL" b="1" dirty="0" err="1"/>
              <a:t>Units</a:t>
            </a:r>
            <a:r>
              <a:rPr lang="pl-PL" b="1" dirty="0"/>
              <a:t> of </a:t>
            </a:r>
            <a:r>
              <a:rPr lang="pl-PL" b="1" dirty="0" err="1"/>
              <a:t>Measure</a:t>
            </a:r>
            <a:r>
              <a:rPr lang="pl-PL" b="1" dirty="0"/>
              <a:t> - </a:t>
            </a:r>
            <a:r>
              <a:rPr lang="pl-PL" b="1" dirty="0" err="1"/>
              <a:t>combination</a:t>
            </a:r>
            <a:r>
              <a:rPr lang="pl-PL" b="1" dirty="0"/>
              <a:t> of </a:t>
            </a:r>
            <a:r>
              <a:rPr lang="pl-PL" b="1" dirty="0" err="1"/>
              <a:t>risk</a:t>
            </a:r>
            <a:r>
              <a:rPr lang="pl-PL" b="1" dirty="0"/>
              <a:t> </a:t>
            </a:r>
            <a:r>
              <a:rPr lang="pl-PL" b="1" dirty="0" err="1"/>
              <a:t>category</a:t>
            </a:r>
            <a:r>
              <a:rPr lang="pl-PL" b="1" dirty="0"/>
              <a:t> and </a:t>
            </a:r>
            <a:r>
              <a:rPr lang="pl-PL" b="1" dirty="0" err="1"/>
              <a:t>organizational</a:t>
            </a:r>
            <a:r>
              <a:rPr lang="pl-PL" b="1" dirty="0"/>
              <a:t> unit,</a:t>
            </a:r>
          </a:p>
          <a:p>
            <a:pPr marL="342900" indent="-342900">
              <a:buFont typeface="+mj-lt"/>
              <a:buAutoNum type="arabicPeriod"/>
            </a:pPr>
            <a:r>
              <a:rPr lang="pl-PL" b="1" dirty="0"/>
              <a:t>Regulatory </a:t>
            </a:r>
            <a:r>
              <a:rPr lang="pl-PL" b="1" dirty="0" err="1"/>
              <a:t>capital</a:t>
            </a:r>
            <a:r>
              <a:rPr lang="pl-PL" b="1" dirty="0"/>
              <a:t> vs. </a:t>
            </a:r>
            <a:r>
              <a:rPr lang="pl-PL" b="1" dirty="0" err="1"/>
              <a:t>Economic</a:t>
            </a:r>
            <a:r>
              <a:rPr lang="pl-PL" b="1" dirty="0"/>
              <a:t> </a:t>
            </a:r>
            <a:r>
              <a:rPr lang="pl-PL" b="1" dirty="0" err="1"/>
              <a:t>capital</a:t>
            </a:r>
            <a:r>
              <a:rPr lang="pl-PL" b="1" dirty="0"/>
              <a:t>,</a:t>
            </a:r>
          </a:p>
          <a:p>
            <a:pPr marL="342900" indent="-342900">
              <a:buFont typeface="+mj-lt"/>
              <a:buAutoNum type="arabicPeriod"/>
            </a:pPr>
            <a:r>
              <a:rPr lang="pl-PL" b="1" dirty="0" err="1"/>
              <a:t>Low</a:t>
            </a:r>
            <a:r>
              <a:rPr lang="pl-PL" b="1" dirty="0"/>
              <a:t>/High </a:t>
            </a:r>
            <a:r>
              <a:rPr lang="pl-PL" b="1" dirty="0" err="1"/>
              <a:t>frequency</a:t>
            </a:r>
            <a:r>
              <a:rPr lang="pl-PL" b="1" dirty="0"/>
              <a:t> high/</a:t>
            </a:r>
            <a:r>
              <a:rPr lang="pl-PL" b="1" dirty="0" err="1"/>
              <a:t>low</a:t>
            </a:r>
            <a:r>
              <a:rPr lang="pl-PL" b="1" dirty="0"/>
              <a:t> </a:t>
            </a:r>
            <a:r>
              <a:rPr lang="pl-PL" b="1" dirty="0" err="1"/>
              <a:t>severity</a:t>
            </a:r>
            <a:r>
              <a:rPr lang="pl-PL" b="1" dirty="0"/>
              <a:t> </a:t>
            </a:r>
            <a:r>
              <a:rPr lang="pl-PL" b="1" dirty="0" err="1"/>
              <a:t>events</a:t>
            </a:r>
            <a:r>
              <a:rPr lang="pl-PL" b="1" dirty="0"/>
              <a:t>,</a:t>
            </a:r>
          </a:p>
          <a:p>
            <a:pPr marL="342900" indent="-342900">
              <a:buFont typeface="+mj-lt"/>
              <a:buAutoNum type="arabicPeriod"/>
            </a:pPr>
            <a:r>
              <a:rPr lang="pl-PL" b="1" dirty="0" err="1"/>
              <a:t>Process</a:t>
            </a:r>
            <a:r>
              <a:rPr lang="pl-PL" b="1" dirty="0"/>
              <a:t> of </a:t>
            </a:r>
            <a:r>
              <a:rPr lang="pl-PL" b="1" dirty="0" err="1"/>
              <a:t>Economic</a:t>
            </a:r>
            <a:r>
              <a:rPr lang="pl-PL" b="1" dirty="0"/>
              <a:t> Capital </a:t>
            </a:r>
            <a:r>
              <a:rPr lang="pl-PL" b="1" dirty="0" err="1"/>
              <a:t>Calculation</a:t>
            </a:r>
            <a:r>
              <a:rPr lang="pl-PL" b="1" dirty="0"/>
              <a:t>,</a:t>
            </a:r>
          </a:p>
          <a:p>
            <a:pPr marL="342900" indent="-342900">
              <a:buFont typeface="+mj-lt"/>
              <a:buAutoNum type="arabicPeriod"/>
            </a:pPr>
            <a:r>
              <a:rPr lang="pl-PL" b="1" dirty="0" err="1"/>
              <a:t>Risk</a:t>
            </a:r>
            <a:r>
              <a:rPr lang="pl-PL" b="1" dirty="0"/>
              <a:t> </a:t>
            </a:r>
            <a:r>
              <a:rPr lang="pl-PL" b="1" dirty="0" err="1"/>
              <a:t>Measures</a:t>
            </a:r>
            <a:r>
              <a:rPr lang="pl-PL" b="1" dirty="0"/>
              <a:t>,</a:t>
            </a:r>
          </a:p>
          <a:p>
            <a:pPr marL="342900" indent="-342900">
              <a:buFont typeface="+mj-lt"/>
              <a:buAutoNum type="arabicPeriod"/>
            </a:pPr>
            <a:r>
              <a:rPr lang="pl-PL" b="1" dirty="0"/>
              <a:t> </a:t>
            </a:r>
            <a:r>
              <a:rPr lang="pl-PL" b="1" dirty="0" err="1"/>
              <a:t>Scenarios</a:t>
            </a:r>
            <a:r>
              <a:rPr lang="pl-PL" b="1" dirty="0"/>
              <a:t>,</a:t>
            </a:r>
          </a:p>
          <a:p>
            <a:pPr marL="342900" indent="-342900">
              <a:buFont typeface="+mj-lt"/>
              <a:buAutoNum type="arabicPeriod"/>
            </a:pPr>
            <a:r>
              <a:rPr lang="pl-PL" b="1" dirty="0"/>
              <a:t> </a:t>
            </a:r>
            <a:r>
              <a:rPr lang="pl-PL" b="1" dirty="0" err="1"/>
              <a:t>Scenarios-Weighted</a:t>
            </a:r>
            <a:r>
              <a:rPr lang="pl-PL" b="1" dirty="0"/>
              <a:t> Maximum </a:t>
            </a:r>
            <a:r>
              <a:rPr lang="pl-PL" b="1" dirty="0" err="1"/>
              <a:t>Likelihood</a:t>
            </a:r>
            <a:r>
              <a:rPr lang="pl-PL" b="1" dirty="0"/>
              <a:t> </a:t>
            </a:r>
            <a:r>
              <a:rPr lang="pl-PL" b="1" dirty="0" err="1"/>
              <a:t>Approach</a:t>
            </a:r>
            <a:r>
              <a:rPr lang="pl-PL" b="1" dirty="0"/>
              <a:t>,</a:t>
            </a:r>
          </a:p>
          <a:p>
            <a:pPr marL="342900" indent="-342900">
              <a:buFont typeface="+mj-lt"/>
              <a:buAutoNum type="arabicPeriod"/>
            </a:pPr>
            <a:r>
              <a:rPr lang="pl-PL" b="1" dirty="0"/>
              <a:t> LDA-</a:t>
            </a:r>
            <a:r>
              <a:rPr lang="pl-PL" b="1" dirty="0" err="1"/>
              <a:t>Estimation</a:t>
            </a:r>
            <a:r>
              <a:rPr lang="pl-PL" b="1" dirty="0"/>
              <a:t> of </a:t>
            </a:r>
            <a:r>
              <a:rPr lang="pl-PL" b="1" dirty="0" err="1"/>
              <a:t>parameters</a:t>
            </a:r>
            <a:r>
              <a:rPr lang="pl-PL" b="1" dirty="0"/>
              <a:t>,</a:t>
            </a:r>
          </a:p>
          <a:p>
            <a:pPr marL="342900" indent="-342900">
              <a:buFont typeface="+mj-lt"/>
              <a:buAutoNum type="arabicPeriod"/>
            </a:pPr>
            <a:r>
              <a:rPr lang="pl-PL" b="1" dirty="0"/>
              <a:t> LDA-</a:t>
            </a:r>
            <a:r>
              <a:rPr lang="pl-PL" b="1" dirty="0" err="1"/>
              <a:t>Gluing</a:t>
            </a:r>
            <a:r>
              <a:rPr lang="pl-PL" b="1" dirty="0"/>
              <a:t>/</a:t>
            </a:r>
            <a:r>
              <a:rPr lang="pl-PL" b="1" dirty="0" err="1"/>
              <a:t>Mixing</a:t>
            </a:r>
            <a:r>
              <a:rPr lang="pl-PL" b="1" dirty="0"/>
              <a:t>,</a:t>
            </a:r>
          </a:p>
          <a:p>
            <a:pPr marL="342900" indent="-342900">
              <a:buFont typeface="+mj-lt"/>
              <a:buAutoNum type="arabicPeriod"/>
            </a:pPr>
            <a:r>
              <a:rPr lang="pl-PL" b="1" dirty="0"/>
              <a:t> LDA-</a:t>
            </a:r>
            <a:r>
              <a:rPr lang="pl-PL" b="1" dirty="0" err="1"/>
              <a:t>Credibility</a:t>
            </a:r>
            <a:r>
              <a:rPr lang="pl-PL" b="1" dirty="0"/>
              <a:t> </a:t>
            </a:r>
            <a:r>
              <a:rPr lang="pl-PL" b="1" dirty="0" err="1"/>
              <a:t>Weights</a:t>
            </a:r>
            <a:r>
              <a:rPr lang="pl-PL" b="1" dirty="0"/>
              <a:t>,</a:t>
            </a:r>
          </a:p>
          <a:p>
            <a:pPr marL="342900" indent="-342900">
              <a:buFont typeface="+mj-lt"/>
              <a:buAutoNum type="arabicPeriod"/>
            </a:pPr>
            <a:r>
              <a:rPr lang="pl-PL" b="1" dirty="0"/>
              <a:t> LDA-</a:t>
            </a:r>
            <a:r>
              <a:rPr lang="pl-PL" b="1" dirty="0" err="1"/>
              <a:t>Simulation</a:t>
            </a:r>
            <a:r>
              <a:rPr lang="pl-PL" b="1" dirty="0"/>
              <a:t>,</a:t>
            </a:r>
          </a:p>
          <a:p>
            <a:pPr marL="342900" indent="-342900">
              <a:buFont typeface="+mj-lt"/>
              <a:buAutoNum type="arabicPeriod"/>
            </a:pPr>
            <a:r>
              <a:rPr lang="pl-PL" b="1" dirty="0"/>
              <a:t> LDA-</a:t>
            </a:r>
            <a:r>
              <a:rPr lang="pl-PL" b="1" dirty="0" err="1"/>
              <a:t>Aggregation</a:t>
            </a:r>
            <a:r>
              <a:rPr lang="pl-PL" b="1" dirty="0"/>
              <a:t>, Clayton copula,</a:t>
            </a:r>
          </a:p>
          <a:p>
            <a:pPr marL="342900" indent="-342900">
              <a:buFont typeface="+mj-lt"/>
              <a:buAutoNum type="arabicPeriod"/>
            </a:pPr>
            <a:r>
              <a:rPr lang="pl-PL" b="1" dirty="0"/>
              <a:t> LDA-</a:t>
            </a:r>
            <a:r>
              <a:rPr lang="pl-PL" b="1" dirty="0" err="1"/>
              <a:t>Allocation</a:t>
            </a:r>
            <a:r>
              <a:rPr lang="pl-PL" b="1" dirty="0"/>
              <a:t>,</a:t>
            </a:r>
          </a:p>
          <a:p>
            <a:pPr marL="342900" indent="-342900">
              <a:buFont typeface="+mj-lt"/>
              <a:buAutoNum type="arabicPeriod"/>
            </a:pPr>
            <a:r>
              <a:rPr lang="pl-PL" b="1" dirty="0"/>
              <a:t> </a:t>
            </a:r>
            <a:r>
              <a:rPr lang="pl-PL" b="1" dirty="0" err="1"/>
              <a:t>Operational</a:t>
            </a:r>
            <a:r>
              <a:rPr lang="pl-PL" b="1" dirty="0"/>
              <a:t> </a:t>
            </a:r>
            <a:r>
              <a:rPr lang="pl-PL" b="1" dirty="0" err="1"/>
              <a:t>Risk</a:t>
            </a:r>
            <a:r>
              <a:rPr lang="pl-PL" b="1" dirty="0"/>
              <a:t> Management – </a:t>
            </a:r>
            <a:r>
              <a:rPr lang="pl-PL" b="1" dirty="0" err="1"/>
              <a:t>future</a:t>
            </a:r>
            <a:r>
              <a:rPr lang="pl-PL" b="1" dirty="0"/>
              <a:t> </a:t>
            </a:r>
            <a:r>
              <a:rPr lang="pl-PL" b="1" dirty="0" err="1"/>
              <a:t>directions</a:t>
            </a:r>
            <a:r>
              <a:rPr lang="pl-PL" b="1" dirty="0"/>
              <a:t>, </a:t>
            </a:r>
            <a:endParaRPr lang="en-GB" b="1" dirty="0"/>
          </a:p>
          <a:p>
            <a:pPr marL="342900" indent="-342900">
              <a:buFont typeface="+mj-lt"/>
              <a:buAutoNum type="arabicPeriod"/>
            </a:pPr>
            <a:r>
              <a:rPr lang="pl-PL" b="1" dirty="0"/>
              <a:t> The </a:t>
            </a:r>
            <a:r>
              <a:rPr lang="pl-PL" b="1" dirty="0" err="1"/>
              <a:t>future</a:t>
            </a:r>
            <a:r>
              <a:rPr lang="pl-PL" b="1" dirty="0"/>
              <a:t> of bank </a:t>
            </a:r>
            <a:r>
              <a:rPr lang="pl-PL" b="1" dirty="0" err="1"/>
              <a:t>risk</a:t>
            </a:r>
            <a:r>
              <a:rPr lang="pl-PL" b="1" dirty="0"/>
              <a:t> management (</a:t>
            </a:r>
            <a:r>
              <a:rPr lang="pl-PL" b="1" dirty="0" err="1"/>
              <a:t>McKinsey&amp;Company</a:t>
            </a:r>
            <a:r>
              <a:rPr lang="pl-PL" b="1" dirty="0"/>
              <a:t>).</a:t>
            </a:r>
          </a:p>
          <a:p>
            <a:endParaRPr lang="pl-PL" dirty="0"/>
          </a:p>
          <a:p>
            <a:endParaRPr lang="pl-PL" dirty="0"/>
          </a:p>
          <a:p>
            <a:endParaRPr lang="pl-PL" dirty="0"/>
          </a:p>
        </p:txBody>
      </p:sp>
    </p:spTree>
    <p:extLst>
      <p:ext uri="{BB962C8B-B14F-4D97-AF65-F5344CB8AC3E}">
        <p14:creationId xmlns:p14="http://schemas.microsoft.com/office/powerpoint/2010/main" val="117738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6942" y="408532"/>
            <a:ext cx="10479024" cy="854075"/>
          </a:xfrm>
        </p:spPr>
        <p:txBody>
          <a:bodyPr/>
          <a:lstStyle/>
          <a:p>
            <a:r>
              <a:rPr lang="pl-PL" dirty="0" err="1"/>
              <a:t>Loss</a:t>
            </a:r>
            <a:r>
              <a:rPr lang="pl-PL" dirty="0"/>
              <a:t> Distribution </a:t>
            </a:r>
            <a:r>
              <a:rPr lang="pl-PL" dirty="0" err="1"/>
              <a:t>Approach</a:t>
            </a:r>
            <a:r>
              <a:rPr lang="pl-PL" dirty="0"/>
              <a:t> (LDA) – </a:t>
            </a:r>
            <a:r>
              <a:rPr lang="pl-PL" dirty="0" err="1"/>
              <a:t>Credibility</a:t>
            </a:r>
            <a:r>
              <a:rPr lang="pl-PL" dirty="0"/>
              <a:t> </a:t>
            </a:r>
            <a:r>
              <a:rPr lang="pl-PL" dirty="0" err="1"/>
              <a:t>Weights</a:t>
            </a:r>
            <a:br>
              <a:rPr lang="pl-PL" dirty="0"/>
            </a:br>
            <a:r>
              <a:rPr lang="pl-PL" dirty="0" err="1"/>
              <a:t>Scenario</a:t>
            </a:r>
            <a:r>
              <a:rPr lang="pl-PL" dirty="0"/>
              <a:t> vs. </a:t>
            </a:r>
            <a:r>
              <a:rPr lang="pl-PL" dirty="0" err="1"/>
              <a:t>External</a:t>
            </a:r>
            <a:r>
              <a:rPr lang="pl-PL" dirty="0"/>
              <a:t> data </a:t>
            </a:r>
            <a:br>
              <a:rPr lang="pl-PL" dirty="0"/>
            </a:br>
            <a:r>
              <a:rPr lang="pl-PL" dirty="0" err="1"/>
              <a:t>Loss</a:t>
            </a:r>
            <a:r>
              <a:rPr lang="pl-PL" dirty="0"/>
              <a:t> </a:t>
            </a:r>
            <a:r>
              <a:rPr lang="pl-PL" dirty="0" err="1"/>
              <a:t>function</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20</a:t>
            </a:fld>
            <a:endParaRPr lang="en-GB" noProof="0" dirty="0"/>
          </a:p>
        </p:txBody>
      </p:sp>
      <p:cxnSp>
        <p:nvCxnSpPr>
          <p:cNvPr id="6" name="Łącznik prosty ze strzałką 5">
            <a:extLst>
              <a:ext uri="{FF2B5EF4-FFF2-40B4-BE49-F238E27FC236}">
                <a16:creationId xmlns:a16="http://schemas.microsoft.com/office/drawing/2014/main" id="{E0C9BB9D-8B73-41D7-88ED-834450D49C14}"/>
              </a:ext>
            </a:extLst>
          </p:cNvPr>
          <p:cNvCxnSpPr>
            <a:cxnSpLocks/>
          </p:cNvCxnSpPr>
          <p:nvPr/>
        </p:nvCxnSpPr>
        <p:spPr>
          <a:xfrm flipV="1">
            <a:off x="5199616" y="3750875"/>
            <a:ext cx="10694" cy="1806617"/>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8" name="Łącznik prosty ze strzałką 7">
            <a:extLst>
              <a:ext uri="{FF2B5EF4-FFF2-40B4-BE49-F238E27FC236}">
                <a16:creationId xmlns:a16="http://schemas.microsoft.com/office/drawing/2014/main" id="{EA46A53B-31F2-48B3-A9B6-6D715289030A}"/>
              </a:ext>
            </a:extLst>
          </p:cNvPr>
          <p:cNvCxnSpPr>
            <a:cxnSpLocks/>
          </p:cNvCxnSpPr>
          <p:nvPr/>
        </p:nvCxnSpPr>
        <p:spPr>
          <a:xfrm>
            <a:off x="5210310" y="5557491"/>
            <a:ext cx="2959807" cy="1"/>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sp>
        <p:nvSpPr>
          <p:cNvPr id="12" name="Dowolny kształt: kształt 11">
            <a:extLst>
              <a:ext uri="{FF2B5EF4-FFF2-40B4-BE49-F238E27FC236}">
                <a16:creationId xmlns:a16="http://schemas.microsoft.com/office/drawing/2014/main" id="{3CE75C36-AC8D-40B1-B47B-E0E5C0C13A0A}"/>
              </a:ext>
            </a:extLst>
          </p:cNvPr>
          <p:cNvSpPr/>
          <p:nvPr/>
        </p:nvSpPr>
        <p:spPr>
          <a:xfrm>
            <a:off x="5349863" y="3696694"/>
            <a:ext cx="2736034" cy="1786978"/>
          </a:xfrm>
          <a:custGeom>
            <a:avLst/>
            <a:gdLst>
              <a:gd name="connsiteX0" fmla="*/ 0 w 9153237"/>
              <a:gd name="connsiteY0" fmla="*/ 0 h 3731491"/>
              <a:gd name="connsiteX1" fmla="*/ 110837 w 9153237"/>
              <a:gd name="connsiteY1" fmla="*/ 1625600 h 3731491"/>
              <a:gd name="connsiteX2" fmla="*/ 480291 w 9153237"/>
              <a:gd name="connsiteY2" fmla="*/ 2419927 h 3731491"/>
              <a:gd name="connsiteX3" fmla="*/ 1311564 w 9153237"/>
              <a:gd name="connsiteY3" fmla="*/ 2992582 h 3731491"/>
              <a:gd name="connsiteX4" fmla="*/ 2595418 w 9153237"/>
              <a:gd name="connsiteY4" fmla="*/ 3371273 h 3731491"/>
              <a:gd name="connsiteX5" fmla="*/ 4525818 w 9153237"/>
              <a:gd name="connsiteY5" fmla="*/ 3565237 h 3731491"/>
              <a:gd name="connsiteX6" fmla="*/ 9153237 w 9153237"/>
              <a:gd name="connsiteY6" fmla="*/ 3731491 h 373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3237" h="3731491">
                <a:moveTo>
                  <a:pt x="0" y="0"/>
                </a:moveTo>
                <a:cubicBezTo>
                  <a:pt x="15394" y="611139"/>
                  <a:pt x="30788" y="1222279"/>
                  <a:pt x="110837" y="1625600"/>
                </a:cubicBezTo>
                <a:cubicBezTo>
                  <a:pt x="190886" y="2028921"/>
                  <a:pt x="280170" y="2192097"/>
                  <a:pt x="480291" y="2419927"/>
                </a:cubicBezTo>
                <a:cubicBezTo>
                  <a:pt x="680412" y="2647757"/>
                  <a:pt x="959043" y="2834024"/>
                  <a:pt x="1311564" y="2992582"/>
                </a:cubicBezTo>
                <a:cubicBezTo>
                  <a:pt x="1664085" y="3151140"/>
                  <a:pt x="2059709" y="3275831"/>
                  <a:pt x="2595418" y="3371273"/>
                </a:cubicBezTo>
                <a:cubicBezTo>
                  <a:pt x="3131127" y="3466715"/>
                  <a:pt x="3432848" y="3505201"/>
                  <a:pt x="4525818" y="3565237"/>
                </a:cubicBezTo>
                <a:cubicBezTo>
                  <a:pt x="5618788" y="3625273"/>
                  <a:pt x="8392776" y="3711479"/>
                  <a:pt x="9153237" y="3731491"/>
                </a:cubicBezTo>
              </a:path>
            </a:pathLst>
          </a:custGeom>
          <a:ln/>
        </p:spPr>
        <p:style>
          <a:lnRef idx="3">
            <a:schemeClr val="dk1"/>
          </a:lnRef>
          <a:fillRef idx="0">
            <a:schemeClr val="dk1"/>
          </a:fillRef>
          <a:effectRef idx="2">
            <a:schemeClr val="dk1"/>
          </a:effectRef>
          <a:fontRef idx="minor">
            <a:schemeClr val="tx1"/>
          </a:fontRef>
        </p:style>
        <p:txBody>
          <a:bodyPr rtlCol="0" anchor="ctr"/>
          <a:lstStyle/>
          <a:p>
            <a:pPr algn="ctr"/>
            <a:endParaRPr lang="pl-PL"/>
          </a:p>
        </p:txBody>
      </p:sp>
      <p:sp>
        <p:nvSpPr>
          <p:cNvPr id="13" name="Dowolny kształt: kształt 12">
            <a:extLst>
              <a:ext uri="{FF2B5EF4-FFF2-40B4-BE49-F238E27FC236}">
                <a16:creationId xmlns:a16="http://schemas.microsoft.com/office/drawing/2014/main" id="{9586BFD0-0905-4E6D-8304-8EF105E77358}"/>
              </a:ext>
            </a:extLst>
          </p:cNvPr>
          <p:cNvSpPr/>
          <p:nvPr/>
        </p:nvSpPr>
        <p:spPr>
          <a:xfrm>
            <a:off x="5512462" y="3685820"/>
            <a:ext cx="2573435" cy="1394677"/>
          </a:xfrm>
          <a:custGeom>
            <a:avLst/>
            <a:gdLst>
              <a:gd name="connsiteX0" fmla="*/ 0 w 9153237"/>
              <a:gd name="connsiteY0" fmla="*/ 0 h 3731491"/>
              <a:gd name="connsiteX1" fmla="*/ 110837 w 9153237"/>
              <a:gd name="connsiteY1" fmla="*/ 1625600 h 3731491"/>
              <a:gd name="connsiteX2" fmla="*/ 480291 w 9153237"/>
              <a:gd name="connsiteY2" fmla="*/ 2419927 h 3731491"/>
              <a:gd name="connsiteX3" fmla="*/ 1311564 w 9153237"/>
              <a:gd name="connsiteY3" fmla="*/ 2992582 h 3731491"/>
              <a:gd name="connsiteX4" fmla="*/ 2595418 w 9153237"/>
              <a:gd name="connsiteY4" fmla="*/ 3371273 h 3731491"/>
              <a:gd name="connsiteX5" fmla="*/ 4525818 w 9153237"/>
              <a:gd name="connsiteY5" fmla="*/ 3565237 h 3731491"/>
              <a:gd name="connsiteX6" fmla="*/ 9153237 w 9153237"/>
              <a:gd name="connsiteY6" fmla="*/ 3731491 h 373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3237" h="3731491">
                <a:moveTo>
                  <a:pt x="0" y="0"/>
                </a:moveTo>
                <a:cubicBezTo>
                  <a:pt x="15394" y="611139"/>
                  <a:pt x="30788" y="1222279"/>
                  <a:pt x="110837" y="1625600"/>
                </a:cubicBezTo>
                <a:cubicBezTo>
                  <a:pt x="190886" y="2028921"/>
                  <a:pt x="280170" y="2192097"/>
                  <a:pt x="480291" y="2419927"/>
                </a:cubicBezTo>
                <a:cubicBezTo>
                  <a:pt x="680412" y="2647757"/>
                  <a:pt x="959043" y="2834024"/>
                  <a:pt x="1311564" y="2992582"/>
                </a:cubicBezTo>
                <a:cubicBezTo>
                  <a:pt x="1664085" y="3151140"/>
                  <a:pt x="2059709" y="3275831"/>
                  <a:pt x="2595418" y="3371273"/>
                </a:cubicBezTo>
                <a:cubicBezTo>
                  <a:pt x="3131127" y="3466715"/>
                  <a:pt x="3432848" y="3505201"/>
                  <a:pt x="4525818" y="3565237"/>
                </a:cubicBezTo>
                <a:cubicBezTo>
                  <a:pt x="5618788" y="3625273"/>
                  <a:pt x="8392776" y="3711479"/>
                  <a:pt x="9153237" y="3731491"/>
                </a:cubicBez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16" name="pole tekstowe 15">
            <a:extLst>
              <a:ext uri="{FF2B5EF4-FFF2-40B4-BE49-F238E27FC236}">
                <a16:creationId xmlns:a16="http://schemas.microsoft.com/office/drawing/2014/main" id="{E73A0F22-E332-4616-9183-BFDFDCF5EB67}"/>
              </a:ext>
            </a:extLst>
          </p:cNvPr>
          <p:cNvSpPr txBox="1"/>
          <p:nvPr/>
        </p:nvSpPr>
        <p:spPr>
          <a:xfrm>
            <a:off x="6096000" y="3995916"/>
            <a:ext cx="2736033" cy="288147"/>
          </a:xfrm>
          <a:prstGeom prst="rect">
            <a:avLst/>
          </a:prstGeom>
          <a:noFill/>
        </p:spPr>
        <p:txBody>
          <a:bodyPr wrap="square" lIns="36000" tIns="36000" rIns="36000" bIns="36000" rtlCol="0">
            <a:spAutoFit/>
          </a:bodyPr>
          <a:lstStyle/>
          <a:p>
            <a:r>
              <a:rPr lang="pl-PL" sz="1400" dirty="0" err="1"/>
              <a:t>Estimated</a:t>
            </a:r>
            <a:r>
              <a:rPr lang="pl-PL" sz="1400" dirty="0"/>
              <a:t> by </a:t>
            </a:r>
            <a:r>
              <a:rPr lang="pl-PL" sz="1400" dirty="0" err="1"/>
              <a:t>use</a:t>
            </a:r>
            <a:r>
              <a:rPr lang="pl-PL" sz="1400" dirty="0"/>
              <a:t> </a:t>
            </a:r>
            <a:r>
              <a:rPr lang="pl-PL" sz="1400" dirty="0" err="1"/>
              <a:t>external</a:t>
            </a:r>
            <a:r>
              <a:rPr lang="pl-PL" sz="1400" dirty="0"/>
              <a:t> data</a:t>
            </a:r>
          </a:p>
        </p:txBody>
      </p:sp>
      <p:sp>
        <p:nvSpPr>
          <p:cNvPr id="17" name="pole tekstowe 16">
            <a:extLst>
              <a:ext uri="{FF2B5EF4-FFF2-40B4-BE49-F238E27FC236}">
                <a16:creationId xmlns:a16="http://schemas.microsoft.com/office/drawing/2014/main" id="{92614003-C24F-43F2-A57D-08924B1B3DBC}"/>
              </a:ext>
            </a:extLst>
          </p:cNvPr>
          <p:cNvSpPr txBox="1"/>
          <p:nvPr/>
        </p:nvSpPr>
        <p:spPr>
          <a:xfrm>
            <a:off x="5319275" y="5816156"/>
            <a:ext cx="2959807" cy="503590"/>
          </a:xfrm>
          <a:prstGeom prst="rect">
            <a:avLst/>
          </a:prstGeom>
          <a:noFill/>
        </p:spPr>
        <p:txBody>
          <a:bodyPr wrap="square" lIns="36000" tIns="36000" rIns="36000" bIns="36000" rtlCol="0">
            <a:spAutoFit/>
          </a:bodyPr>
          <a:lstStyle/>
          <a:p>
            <a:r>
              <a:rPr lang="pl-PL" sz="1400" dirty="0" err="1"/>
              <a:t>Estimated</a:t>
            </a:r>
            <a:r>
              <a:rPr lang="pl-PL" sz="1400" dirty="0"/>
              <a:t> by </a:t>
            </a:r>
            <a:r>
              <a:rPr lang="pl-PL" sz="1400" dirty="0" err="1"/>
              <a:t>use</a:t>
            </a:r>
            <a:r>
              <a:rPr lang="pl-PL" sz="1400" dirty="0"/>
              <a:t> </a:t>
            </a:r>
            <a:r>
              <a:rPr lang="pl-PL" sz="1400" dirty="0" err="1"/>
              <a:t>bootstrap</a:t>
            </a:r>
            <a:r>
              <a:rPr lang="pl-PL" sz="1400" dirty="0"/>
              <a:t> </a:t>
            </a:r>
            <a:r>
              <a:rPr lang="pl-PL" sz="1400" dirty="0" err="1"/>
              <a:t>sample</a:t>
            </a:r>
            <a:r>
              <a:rPr lang="pl-PL" sz="1400" dirty="0"/>
              <a:t> from </a:t>
            </a:r>
            <a:r>
              <a:rPr lang="pl-PL" sz="1400" dirty="0" err="1"/>
              <a:t>external</a:t>
            </a:r>
            <a:r>
              <a:rPr lang="pl-PL" sz="1400" dirty="0"/>
              <a:t> data</a:t>
            </a:r>
          </a:p>
        </p:txBody>
      </p:sp>
      <p:cxnSp>
        <p:nvCxnSpPr>
          <p:cNvPr id="19" name="Łącznik prosty ze strzałką 18">
            <a:extLst>
              <a:ext uri="{FF2B5EF4-FFF2-40B4-BE49-F238E27FC236}">
                <a16:creationId xmlns:a16="http://schemas.microsoft.com/office/drawing/2014/main" id="{CECBF926-23BF-4DD3-B62B-F9C5CFAB87F5}"/>
              </a:ext>
            </a:extLst>
          </p:cNvPr>
          <p:cNvCxnSpPr>
            <a:stCxn id="12" idx="6"/>
            <a:endCxn id="13" idx="6"/>
          </p:cNvCxnSpPr>
          <p:nvPr/>
        </p:nvCxnSpPr>
        <p:spPr>
          <a:xfrm flipV="1">
            <a:off x="8085897" y="5080497"/>
            <a:ext cx="0" cy="403175"/>
          </a:xfrm>
          <a:prstGeom prst="straightConnector1">
            <a:avLst/>
          </a:prstGeom>
          <a:ln>
            <a:solidFill>
              <a:srgbClr val="A8A8A8"/>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pole tekstowe 20">
                <a:extLst>
                  <a:ext uri="{FF2B5EF4-FFF2-40B4-BE49-F238E27FC236}">
                    <a16:creationId xmlns:a16="http://schemas.microsoft.com/office/drawing/2014/main" id="{BA9357B1-3F45-4B63-BB78-43DFF6F54CB4}"/>
                  </a:ext>
                </a:extLst>
              </p:cNvPr>
              <p:cNvSpPr txBox="1"/>
              <p:nvPr/>
            </p:nvSpPr>
            <p:spPr>
              <a:xfrm>
                <a:off x="8225450" y="5117966"/>
                <a:ext cx="221671" cy="288147"/>
              </a:xfrm>
              <a:prstGeom prst="rect">
                <a:avLst/>
              </a:prstGeom>
              <a:noFill/>
            </p:spPr>
            <p:txBody>
              <a:bodyPr wrap="squar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l-GR" sz="1400" i="1" dirty="0" smtClean="0">
                              <a:latin typeface="Cambria Math" panose="02040503050406030204" pitchFamily="18" charset="0"/>
                            </a:rPr>
                          </m:ctrlPr>
                        </m:sSubPr>
                        <m:e>
                          <m:r>
                            <m:rPr>
                              <m:sty m:val="p"/>
                            </m:rPr>
                            <a:rPr lang="el-GR" sz="1400" dirty="0">
                              <a:latin typeface="Cambria Math" panose="02040503050406030204" pitchFamily="18" charset="0"/>
                            </a:rPr>
                            <m:t>Δ</m:t>
                          </m:r>
                        </m:e>
                        <m:sub>
                          <m:r>
                            <a:rPr lang="pl-PL" sz="1400" b="0" i="1" dirty="0" smtClean="0">
                              <a:latin typeface="Cambria Math" panose="02040503050406030204" pitchFamily="18" charset="0"/>
                            </a:rPr>
                            <m:t>𝑖</m:t>
                          </m:r>
                        </m:sub>
                      </m:sSub>
                    </m:oMath>
                  </m:oMathPara>
                </a14:m>
                <a:endParaRPr lang="pl-PL" sz="1400" dirty="0" err="1"/>
              </a:p>
            </p:txBody>
          </p:sp>
        </mc:Choice>
        <mc:Fallback xmlns="">
          <p:sp>
            <p:nvSpPr>
              <p:cNvPr id="21" name="pole tekstowe 20">
                <a:extLst>
                  <a:ext uri="{FF2B5EF4-FFF2-40B4-BE49-F238E27FC236}">
                    <a16:creationId xmlns:a16="http://schemas.microsoft.com/office/drawing/2014/main" id="{BA9357B1-3F45-4B63-BB78-43DFF6F54CB4}"/>
                  </a:ext>
                </a:extLst>
              </p:cNvPr>
              <p:cNvSpPr txBox="1">
                <a:spLocks noRot="1" noChangeAspect="1" noMove="1" noResize="1" noEditPoints="1" noAdjustHandles="1" noChangeArrowheads="1" noChangeShapeType="1" noTextEdit="1"/>
              </p:cNvSpPr>
              <p:nvPr/>
            </p:nvSpPr>
            <p:spPr>
              <a:xfrm>
                <a:off x="8225450" y="5117966"/>
                <a:ext cx="221671" cy="288147"/>
              </a:xfrm>
              <a:prstGeom prst="rect">
                <a:avLst/>
              </a:prstGeom>
              <a:blipFill>
                <a:blip r:embed="rId3"/>
                <a:stretch>
                  <a:fillRect l="-10811" r="-2703"/>
                </a:stretch>
              </a:blipFill>
            </p:spPr>
            <p:txBody>
              <a:bodyPr/>
              <a:lstStyle/>
              <a:p>
                <a:r>
                  <a:rPr lang="pl-PL">
                    <a:noFill/>
                  </a:rPr>
                  <a:t> </a:t>
                </a:r>
              </a:p>
            </p:txBody>
          </p:sp>
        </mc:Fallback>
      </mc:AlternateContent>
      <p:cxnSp>
        <p:nvCxnSpPr>
          <p:cNvPr id="26" name="Łącznik prosty ze strzałką 25">
            <a:extLst>
              <a:ext uri="{FF2B5EF4-FFF2-40B4-BE49-F238E27FC236}">
                <a16:creationId xmlns:a16="http://schemas.microsoft.com/office/drawing/2014/main" id="{A34AEBE3-9980-45D5-8160-EF553C7321E3}"/>
              </a:ext>
            </a:extLst>
          </p:cNvPr>
          <p:cNvCxnSpPr/>
          <p:nvPr/>
        </p:nvCxnSpPr>
        <p:spPr>
          <a:xfrm flipH="1">
            <a:off x="6006722" y="4321220"/>
            <a:ext cx="1366982" cy="512155"/>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Łącznik prosty ze strzałką 27">
            <a:extLst>
              <a:ext uri="{FF2B5EF4-FFF2-40B4-BE49-F238E27FC236}">
                <a16:creationId xmlns:a16="http://schemas.microsoft.com/office/drawing/2014/main" id="{B1A09A0B-45EC-4512-9792-C95395BC39BC}"/>
              </a:ext>
            </a:extLst>
          </p:cNvPr>
          <p:cNvCxnSpPr>
            <a:cxnSpLocks/>
          </p:cNvCxnSpPr>
          <p:nvPr/>
        </p:nvCxnSpPr>
        <p:spPr>
          <a:xfrm flipH="1" flipV="1">
            <a:off x="6213455" y="5379719"/>
            <a:ext cx="869297" cy="401465"/>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pole tekstowe 19">
                <a:extLst>
                  <a:ext uri="{FF2B5EF4-FFF2-40B4-BE49-F238E27FC236}">
                    <a16:creationId xmlns:a16="http://schemas.microsoft.com/office/drawing/2014/main" id="{9806C853-D3A3-4DB2-B150-A99E97261A31}"/>
                  </a:ext>
                </a:extLst>
              </p:cNvPr>
              <p:cNvSpPr txBox="1"/>
              <p:nvPr/>
            </p:nvSpPr>
            <p:spPr>
              <a:xfrm>
                <a:off x="838200" y="1588655"/>
                <a:ext cx="10393218" cy="2074341"/>
              </a:xfrm>
              <a:prstGeom prst="rect">
                <a:avLst/>
              </a:prstGeom>
              <a:noFill/>
            </p:spPr>
            <p:txBody>
              <a:bodyPr wrap="square" lIns="36000" tIns="36000" rIns="36000" bIns="36000" rtlCol="0">
                <a:spAutoFit/>
              </a:bodyPr>
              <a:lstStyle/>
              <a:p>
                <a:r>
                  <a:rPr lang="en-US" sz="1400" dirty="0"/>
                  <a:t>Under </a:t>
                </a:r>
                <a:r>
                  <a:rPr lang="en-US" sz="1400" b="1" dirty="0"/>
                  <a:t>the frequentist paradigm </a:t>
                </a:r>
                <a:r>
                  <a:rPr lang="en-US" sz="1400" dirty="0"/>
                  <a:t>of statistics, every parameter,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Θ</m:t>
                    </m:r>
                  </m:oMath>
                </a14:m>
                <a:r>
                  <a:rPr lang="en-US" sz="1400" dirty="0"/>
                  <a:t>, is assumed to be a fixed, but unknown, quantity with an underlying "true value." Statistical inference involves constructing either (</a:t>
                </a:r>
                <a:r>
                  <a:rPr lang="en-US" sz="1400" dirty="0" err="1"/>
                  <a:t>i</a:t>
                </a:r>
                <a:r>
                  <a:rPr lang="en-US" sz="1400" dirty="0"/>
                  <a:t>) a point estimate of e or (ii) a confidence interval around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Θ</m:t>
                    </m:r>
                  </m:oMath>
                </a14:m>
                <a:r>
                  <a:rPr lang="en-US" sz="1400" dirty="0"/>
                  <a:t>. </a:t>
                </a:r>
              </a:p>
              <a:p>
                <a:r>
                  <a:rPr lang="en-US" sz="1400" dirty="0"/>
                  <a:t>In contrast, under </a:t>
                </a:r>
                <a:r>
                  <a:rPr lang="en-US" sz="1400" b="1" dirty="0"/>
                  <a:t>the Bayesian paradigm</a:t>
                </a:r>
                <a:r>
                  <a:rPr lang="en-US" sz="1400" dirty="0"/>
                  <a:t>, every parameter is assumed to be a random variable. Before any data are observed, </a:t>
                </a:r>
                <a:endParaRPr lang="pl-PL" sz="1400" dirty="0"/>
              </a:p>
              <a:p>
                <a14:m>
                  <m:oMath xmlns:m="http://schemas.openxmlformats.org/officeDocument/2006/math">
                    <m:r>
                      <m:rPr>
                        <m:sty m:val="p"/>
                      </m:rPr>
                      <a:rPr lang="el-GR" sz="1400" i="1">
                        <a:latin typeface="Cambria Math" panose="02040503050406030204" pitchFamily="18" charset="0"/>
                        <a:ea typeface="Cambria Math" panose="02040503050406030204" pitchFamily="18" charset="0"/>
                      </a:rPr>
                      <m:t>Θ</m:t>
                    </m:r>
                  </m:oMath>
                </a14:m>
                <a:r>
                  <a:rPr lang="en-US" sz="1400" dirty="0"/>
                  <a:t> is assumed to have a particular prior distribution. After the observation of pertinent data, a revised or posterior distribution can be computed for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Θ</m:t>
                    </m:r>
                  </m:oMath>
                </a14:m>
                <a:r>
                  <a:rPr lang="en-US" sz="1400" dirty="0"/>
                  <a:t> via Bayes' theorem.</a:t>
                </a:r>
                <a:endParaRPr lang="pl-PL" sz="1400" dirty="0"/>
              </a:p>
              <a:p>
                <a:r>
                  <a:rPr lang="en-US" sz="1400" dirty="0"/>
                  <a:t>In order to obtain a point estimate of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Θ</m:t>
                    </m:r>
                  </m:oMath>
                </a14:m>
                <a:r>
                  <a:rPr lang="en-US" sz="1400" dirty="0"/>
                  <a:t> from its p</a:t>
                </a:r>
                <a:r>
                  <a:rPr lang="pl-PL" sz="1400" dirty="0"/>
                  <a:t>o</a:t>
                </a:r>
                <a:r>
                  <a:rPr lang="en-US" sz="1400" dirty="0" err="1"/>
                  <a:t>sterior</a:t>
                </a:r>
                <a:r>
                  <a:rPr lang="en-US" sz="1400" dirty="0"/>
                  <a:t> </a:t>
                </a:r>
                <a:r>
                  <a:rPr lang="en-US" sz="1400" dirty="0" err="1"/>
                  <a:t>distributio</a:t>
                </a:r>
                <a:r>
                  <a:rPr lang="pl-PL" sz="1400" dirty="0"/>
                  <a:t>n</a:t>
                </a:r>
                <a:r>
                  <a:rPr lang="en-US" sz="1400" dirty="0"/>
                  <a:t>, it is necessary to specify a loss function of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Θ</m:t>
                    </m:r>
                  </m:oMath>
                </a14:m>
                <a:r>
                  <a:rPr lang="en-US" sz="1400" dirty="0"/>
                  <a:t>, </a:t>
                </a:r>
                <a:r>
                  <a:rPr lang="pl-PL" sz="1400" dirty="0"/>
                  <a:t>L</a:t>
                </a:r>
                <a14:m>
                  <m:oMath xmlns:m="http://schemas.openxmlformats.org/officeDocument/2006/math">
                    <m:d>
                      <m:dPr>
                        <m:ctrlPr>
                          <a:rPr lang="pl-PL" sz="1400" i="1">
                            <a:latin typeface="Cambria Math" panose="02040503050406030204" pitchFamily="18" charset="0"/>
                            <a:ea typeface="Cambria Math" panose="02040503050406030204" pitchFamily="18" charset="0"/>
                          </a:rPr>
                        </m:ctrlPr>
                      </m:dPr>
                      <m:e>
                        <m:r>
                          <m:rPr>
                            <m:sty m:val="p"/>
                          </m:rPr>
                          <a:rPr lang="el-GR" sz="1400" i="1">
                            <a:latin typeface="Cambria Math" panose="02040503050406030204" pitchFamily="18" charset="0"/>
                            <a:ea typeface="Cambria Math" panose="02040503050406030204" pitchFamily="18" charset="0"/>
                          </a:rPr>
                          <m:t>Θ</m:t>
                        </m:r>
                        <m:r>
                          <a:rPr lang="pl-PL" sz="1400" i="1">
                            <a:latin typeface="Cambria Math" panose="02040503050406030204" pitchFamily="18" charset="0"/>
                            <a:ea typeface="Cambria Math" panose="02040503050406030204" pitchFamily="18" charset="0"/>
                          </a:rPr>
                          <m:t>,</m:t>
                        </m:r>
                        <m:acc>
                          <m:accPr>
                            <m:chr m:val="̂"/>
                            <m:ctrlPr>
                              <a:rPr lang="pl-PL" sz="1400" i="1">
                                <a:latin typeface="Cambria Math" panose="02040503050406030204" pitchFamily="18" charset="0"/>
                                <a:ea typeface="Cambria Math" panose="02040503050406030204" pitchFamily="18" charset="0"/>
                              </a:rPr>
                            </m:ctrlPr>
                          </m:accPr>
                          <m:e>
                            <m:r>
                              <m:rPr>
                                <m:sty m:val="p"/>
                              </m:rPr>
                              <a:rPr lang="el-GR" sz="1400" i="1">
                                <a:latin typeface="Cambria Math" panose="02040503050406030204" pitchFamily="18" charset="0"/>
                                <a:ea typeface="Cambria Math" panose="02040503050406030204" pitchFamily="18" charset="0"/>
                              </a:rPr>
                              <m:t>Θ</m:t>
                            </m:r>
                          </m:e>
                        </m:acc>
                      </m:e>
                    </m:d>
                  </m:oMath>
                </a14:m>
                <a:r>
                  <a:rPr lang="en-US" sz="1400" dirty="0"/>
                  <a:t>, where we use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Θ</m:t>
                    </m:r>
                  </m:oMath>
                </a14:m>
                <a:r>
                  <a:rPr lang="en-US" sz="1400" dirty="0"/>
                  <a:t> to denote an estimator of </a:t>
                </a:r>
                <a14:m>
                  <m:oMath xmlns:m="http://schemas.openxmlformats.org/officeDocument/2006/math">
                    <m:acc>
                      <m:accPr>
                        <m:chr m:val="̂"/>
                        <m:ctrlPr>
                          <a:rPr lang="pl-PL" sz="1400" i="1">
                            <a:latin typeface="Cambria Math" panose="02040503050406030204" pitchFamily="18" charset="0"/>
                            <a:ea typeface="Cambria Math" panose="02040503050406030204" pitchFamily="18" charset="0"/>
                          </a:rPr>
                        </m:ctrlPr>
                      </m:accPr>
                      <m:e>
                        <m:r>
                          <m:rPr>
                            <m:sty m:val="p"/>
                          </m:rPr>
                          <a:rPr lang="el-GR" sz="1400" i="1">
                            <a:latin typeface="Cambria Math" panose="02040503050406030204" pitchFamily="18" charset="0"/>
                            <a:ea typeface="Cambria Math" panose="02040503050406030204" pitchFamily="18" charset="0"/>
                          </a:rPr>
                          <m:t>Θ</m:t>
                        </m:r>
                      </m:e>
                    </m:acc>
                  </m:oMath>
                </a14:m>
                <a:r>
                  <a:rPr lang="en-US" sz="1400" dirty="0"/>
                  <a:t>. As in Bayesian decision, we employ the estimator of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Θ</m:t>
                    </m:r>
                  </m:oMath>
                </a14:m>
                <a:r>
                  <a:rPr lang="en-US" sz="1400" dirty="0"/>
                  <a:t> that minimizes the expected value of </a:t>
                </a:r>
                <a:r>
                  <a:rPr lang="pl-PL" sz="1400" dirty="0"/>
                  <a:t>L</a:t>
                </a:r>
                <a14:m>
                  <m:oMath xmlns:m="http://schemas.openxmlformats.org/officeDocument/2006/math">
                    <m:d>
                      <m:dPr>
                        <m:ctrlPr>
                          <a:rPr lang="pl-PL" sz="1400" i="1">
                            <a:latin typeface="Cambria Math" panose="02040503050406030204" pitchFamily="18" charset="0"/>
                            <a:ea typeface="Cambria Math" panose="02040503050406030204" pitchFamily="18" charset="0"/>
                          </a:rPr>
                        </m:ctrlPr>
                      </m:dPr>
                      <m:e>
                        <m:r>
                          <m:rPr>
                            <m:sty m:val="p"/>
                          </m:rPr>
                          <a:rPr lang="el-GR" sz="1400" i="1">
                            <a:latin typeface="Cambria Math" panose="02040503050406030204" pitchFamily="18" charset="0"/>
                            <a:ea typeface="Cambria Math" panose="02040503050406030204" pitchFamily="18" charset="0"/>
                          </a:rPr>
                          <m:t>Θ</m:t>
                        </m:r>
                        <m:r>
                          <a:rPr lang="pl-PL" sz="1400" i="1">
                            <a:latin typeface="Cambria Math" panose="02040503050406030204" pitchFamily="18" charset="0"/>
                            <a:ea typeface="Cambria Math" panose="02040503050406030204" pitchFamily="18" charset="0"/>
                          </a:rPr>
                          <m:t>,</m:t>
                        </m:r>
                        <m:acc>
                          <m:accPr>
                            <m:chr m:val="̂"/>
                            <m:ctrlPr>
                              <a:rPr lang="pl-PL" sz="1400" i="1">
                                <a:latin typeface="Cambria Math" panose="02040503050406030204" pitchFamily="18" charset="0"/>
                                <a:ea typeface="Cambria Math" panose="02040503050406030204" pitchFamily="18" charset="0"/>
                              </a:rPr>
                            </m:ctrlPr>
                          </m:accPr>
                          <m:e>
                            <m:r>
                              <m:rPr>
                                <m:sty m:val="p"/>
                              </m:rPr>
                              <a:rPr lang="el-GR" sz="1400" i="1">
                                <a:latin typeface="Cambria Math" panose="02040503050406030204" pitchFamily="18" charset="0"/>
                                <a:ea typeface="Cambria Math" panose="02040503050406030204" pitchFamily="18" charset="0"/>
                              </a:rPr>
                              <m:t>Θ</m:t>
                            </m:r>
                          </m:e>
                        </m:acc>
                      </m:e>
                    </m:d>
                  </m:oMath>
                </a14:m>
                <a:r>
                  <a:rPr lang="en-US" sz="1400" dirty="0"/>
                  <a:t>.</a:t>
                </a:r>
              </a:p>
            </p:txBody>
          </p:sp>
        </mc:Choice>
        <mc:Fallback xmlns="">
          <p:sp>
            <p:nvSpPr>
              <p:cNvPr id="20" name="pole tekstowe 19">
                <a:extLst>
                  <a:ext uri="{FF2B5EF4-FFF2-40B4-BE49-F238E27FC236}">
                    <a16:creationId xmlns:a16="http://schemas.microsoft.com/office/drawing/2014/main" id="{9806C853-D3A3-4DB2-B150-A99E97261A31}"/>
                  </a:ext>
                </a:extLst>
              </p:cNvPr>
              <p:cNvSpPr txBox="1">
                <a:spLocks noRot="1" noChangeAspect="1" noMove="1" noResize="1" noEditPoints="1" noAdjustHandles="1" noChangeArrowheads="1" noChangeShapeType="1" noTextEdit="1"/>
              </p:cNvSpPr>
              <p:nvPr/>
            </p:nvSpPr>
            <p:spPr>
              <a:xfrm>
                <a:off x="838200" y="1588655"/>
                <a:ext cx="10393218" cy="2074341"/>
              </a:xfrm>
              <a:prstGeom prst="rect">
                <a:avLst/>
              </a:prstGeom>
              <a:blipFill>
                <a:blip r:embed="rId4"/>
                <a:stretch>
                  <a:fillRect l="-763" t="-882" r="-528" b="-235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2" name="pole tekstowe 21">
                <a:extLst>
                  <a:ext uri="{FF2B5EF4-FFF2-40B4-BE49-F238E27FC236}">
                    <a16:creationId xmlns:a16="http://schemas.microsoft.com/office/drawing/2014/main" id="{F0435DB0-6DB8-4658-A2D1-8826EC1CAC54}"/>
                  </a:ext>
                </a:extLst>
              </p:cNvPr>
              <p:cNvSpPr txBox="1"/>
              <p:nvPr/>
            </p:nvSpPr>
            <p:spPr>
              <a:xfrm>
                <a:off x="1630526" y="4373202"/>
                <a:ext cx="2314805" cy="408189"/>
              </a:xfrm>
              <a:prstGeom prst="rect">
                <a:avLst/>
              </a:prstGeom>
              <a:noFill/>
            </p:spPr>
            <p:txBody>
              <a:bodyPr wrap="square" lIns="0" tIns="0" rIns="0" bIns="0" rtlCol="0">
                <a:spAutoFit/>
              </a:bodyPr>
              <a:lstStyle/>
              <a:p>
                <a:r>
                  <a:rPr lang="pl-PL" sz="2000" b="0" dirty="0"/>
                  <a:t>L</a:t>
                </a:r>
                <a14:m>
                  <m:oMath xmlns:m="http://schemas.openxmlformats.org/officeDocument/2006/math">
                    <m:d>
                      <m:dPr>
                        <m:ctrlPr>
                          <a:rPr lang="pl-PL" sz="2000" b="0" i="1" smtClean="0">
                            <a:latin typeface="Cambria Math" panose="02040503050406030204" pitchFamily="18" charset="0"/>
                            <a:ea typeface="Cambria Math" panose="02040503050406030204" pitchFamily="18" charset="0"/>
                          </a:rPr>
                        </m:ctrlPr>
                      </m:dPr>
                      <m:e>
                        <m:r>
                          <m:rPr>
                            <m:sty m:val="p"/>
                          </m:rPr>
                          <a:rPr lang="el-GR" sz="2000" b="0" i="1" smtClean="0">
                            <a:latin typeface="Cambria Math" panose="02040503050406030204" pitchFamily="18" charset="0"/>
                            <a:ea typeface="Cambria Math" panose="02040503050406030204" pitchFamily="18" charset="0"/>
                          </a:rPr>
                          <m:t>Θ</m:t>
                        </m:r>
                        <m:r>
                          <a:rPr lang="pl-PL" sz="2000" b="0" i="1" smtClean="0">
                            <a:latin typeface="Cambria Math" panose="02040503050406030204" pitchFamily="18" charset="0"/>
                            <a:ea typeface="Cambria Math" panose="02040503050406030204" pitchFamily="18" charset="0"/>
                          </a:rPr>
                          <m:t>,</m:t>
                        </m:r>
                        <m:acc>
                          <m:accPr>
                            <m:chr m:val="̂"/>
                            <m:ctrlPr>
                              <a:rPr lang="pl-PL" sz="2000" b="0" i="1" smtClean="0">
                                <a:latin typeface="Cambria Math" panose="02040503050406030204" pitchFamily="18" charset="0"/>
                                <a:ea typeface="Cambria Math" panose="02040503050406030204" pitchFamily="18" charset="0"/>
                              </a:rPr>
                            </m:ctrlPr>
                          </m:accPr>
                          <m:e>
                            <m:r>
                              <m:rPr>
                                <m:sty m:val="p"/>
                              </m:rPr>
                              <a:rPr lang="el-GR" sz="2000" b="0" i="1" smtClean="0">
                                <a:latin typeface="Cambria Math" panose="02040503050406030204" pitchFamily="18" charset="0"/>
                                <a:ea typeface="Cambria Math" panose="02040503050406030204" pitchFamily="18" charset="0"/>
                              </a:rPr>
                              <m:t>Θ</m:t>
                            </m:r>
                          </m:e>
                        </m:acc>
                      </m:e>
                    </m:d>
                    <m:r>
                      <a:rPr lang="pl-PL" sz="2000" b="0" i="1" smtClean="0">
                        <a:latin typeface="Cambria Math" panose="02040503050406030204" pitchFamily="18" charset="0"/>
                      </a:rPr>
                      <m:t>=</m:t>
                    </m:r>
                    <m:sSup>
                      <m:sSupPr>
                        <m:ctrlPr>
                          <a:rPr lang="pl-PL" sz="2000" b="0" i="1" smtClean="0">
                            <a:latin typeface="Cambria Math" panose="02040503050406030204" pitchFamily="18" charset="0"/>
                          </a:rPr>
                        </m:ctrlPr>
                      </m:sSupPr>
                      <m:e>
                        <m:d>
                          <m:dPr>
                            <m:ctrlPr>
                              <a:rPr lang="pl-PL" sz="2000" i="1">
                                <a:latin typeface="Cambria Math" panose="02040503050406030204" pitchFamily="18" charset="0"/>
                                <a:ea typeface="Cambria Math" panose="02040503050406030204" pitchFamily="18" charset="0"/>
                              </a:rPr>
                            </m:ctrlPr>
                          </m:dPr>
                          <m:e>
                            <m:r>
                              <m:rPr>
                                <m:sty m:val="p"/>
                              </m:rPr>
                              <a:rPr lang="el-GR" sz="2000" i="1">
                                <a:latin typeface="Cambria Math" panose="02040503050406030204" pitchFamily="18" charset="0"/>
                                <a:ea typeface="Cambria Math" panose="02040503050406030204" pitchFamily="18" charset="0"/>
                              </a:rPr>
                              <m:t>Θ</m:t>
                            </m:r>
                            <m:r>
                              <a:rPr lang="pl-PL" sz="2000" b="0" i="1" smtClean="0">
                                <a:latin typeface="Cambria Math" panose="02040503050406030204" pitchFamily="18" charset="0"/>
                                <a:ea typeface="Cambria Math" panose="02040503050406030204" pitchFamily="18" charset="0"/>
                              </a:rPr>
                              <m:t>−</m:t>
                            </m:r>
                            <m:acc>
                              <m:accPr>
                                <m:chr m:val="̂"/>
                                <m:ctrlPr>
                                  <a:rPr lang="pl-PL" sz="2000" i="1">
                                    <a:latin typeface="Cambria Math" panose="02040503050406030204" pitchFamily="18" charset="0"/>
                                    <a:ea typeface="Cambria Math" panose="02040503050406030204" pitchFamily="18" charset="0"/>
                                  </a:rPr>
                                </m:ctrlPr>
                              </m:accPr>
                              <m:e>
                                <m:r>
                                  <m:rPr>
                                    <m:sty m:val="p"/>
                                  </m:rPr>
                                  <a:rPr lang="el-GR" sz="2000" i="1">
                                    <a:latin typeface="Cambria Math" panose="02040503050406030204" pitchFamily="18" charset="0"/>
                                    <a:ea typeface="Cambria Math" panose="02040503050406030204" pitchFamily="18" charset="0"/>
                                  </a:rPr>
                                  <m:t>Θ</m:t>
                                </m:r>
                              </m:e>
                            </m:acc>
                          </m:e>
                        </m:d>
                      </m:e>
                      <m:sup>
                        <m:r>
                          <a:rPr lang="pl-PL" sz="2000" b="0" i="1" smtClean="0">
                            <a:latin typeface="Cambria Math" panose="02040503050406030204" pitchFamily="18" charset="0"/>
                          </a:rPr>
                          <m:t>2</m:t>
                        </m:r>
                      </m:sup>
                    </m:sSup>
                  </m:oMath>
                </a14:m>
                <a:endParaRPr lang="pl-PL" sz="2000" dirty="0" err="1"/>
              </a:p>
            </p:txBody>
          </p:sp>
        </mc:Choice>
        <mc:Fallback xmlns="">
          <p:sp>
            <p:nvSpPr>
              <p:cNvPr id="22" name="pole tekstowe 21">
                <a:extLst>
                  <a:ext uri="{FF2B5EF4-FFF2-40B4-BE49-F238E27FC236}">
                    <a16:creationId xmlns:a16="http://schemas.microsoft.com/office/drawing/2014/main" id="{F0435DB0-6DB8-4658-A2D1-8826EC1CAC54}"/>
                  </a:ext>
                </a:extLst>
              </p:cNvPr>
              <p:cNvSpPr txBox="1">
                <a:spLocks noRot="1" noChangeAspect="1" noMove="1" noResize="1" noEditPoints="1" noAdjustHandles="1" noChangeArrowheads="1" noChangeShapeType="1" noTextEdit="1"/>
              </p:cNvSpPr>
              <p:nvPr/>
            </p:nvSpPr>
            <p:spPr>
              <a:xfrm>
                <a:off x="1630526" y="4373202"/>
                <a:ext cx="2314805" cy="408189"/>
              </a:xfrm>
              <a:prstGeom prst="rect">
                <a:avLst/>
              </a:prstGeom>
              <a:blipFill>
                <a:blip r:embed="rId5"/>
                <a:stretch>
                  <a:fillRect l="-6579" b="-32836"/>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3" name="pole tekstowe 22">
                <a:extLst>
                  <a:ext uri="{FF2B5EF4-FFF2-40B4-BE49-F238E27FC236}">
                    <a16:creationId xmlns:a16="http://schemas.microsoft.com/office/drawing/2014/main" id="{4299215A-083F-43CA-B466-4ED848964CD9}"/>
                  </a:ext>
                </a:extLst>
              </p:cNvPr>
              <p:cNvSpPr txBox="1"/>
              <p:nvPr/>
            </p:nvSpPr>
            <p:spPr>
              <a:xfrm>
                <a:off x="7864104" y="4934940"/>
                <a:ext cx="3367314" cy="5881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l-PL" sz="1400" i="1" smtClean="0">
                              <a:latin typeface="Cambria Math" panose="02040503050406030204" pitchFamily="18" charset="0"/>
                            </a:rPr>
                          </m:ctrlPr>
                        </m:sSubSupPr>
                        <m:e>
                          <m:r>
                            <a:rPr lang="pl-PL" sz="1400" i="1">
                              <a:latin typeface="Cambria Math" panose="02040503050406030204" pitchFamily="18" charset="0"/>
                              <a:ea typeface="Cambria Math" panose="02040503050406030204" pitchFamily="18" charset="0"/>
                            </a:rPr>
                            <m:t>𝜎</m:t>
                          </m:r>
                        </m:e>
                        <m:sub>
                          <m:sSubSup>
                            <m:sSubSupPr>
                              <m:ctrlPr>
                                <a:rPr lang="pl-PL" sz="1400" i="1" smtClean="0">
                                  <a:latin typeface="Cambria Math" panose="02040503050406030204" pitchFamily="18" charset="0"/>
                                </a:rPr>
                              </m:ctrlPr>
                            </m:sSubSupPr>
                            <m:e>
                              <m:r>
                                <a:rPr lang="pl-PL" sz="1400" b="0" i="1" smtClean="0">
                                  <a:latin typeface="Cambria Math" panose="02040503050406030204" pitchFamily="18" charset="0"/>
                                </a:rPr>
                                <m:t>𝐹</m:t>
                              </m:r>
                            </m:e>
                            <m:sub>
                              <m:r>
                                <a:rPr lang="pl-PL" sz="1400" b="0" i="1" smtClean="0">
                                  <a:latin typeface="Cambria Math" panose="02040503050406030204" pitchFamily="18" charset="0"/>
                                </a:rPr>
                                <m:t>𝑜𝑣𝑒𝑟𝑎𝑙𝑙</m:t>
                              </m:r>
                            </m:sub>
                            <m:sup/>
                          </m:sSubSup>
                        </m:sub>
                        <m:sup>
                          <m:r>
                            <a:rPr lang="pl-PL" sz="1400" b="0" i="1" smtClean="0">
                              <a:latin typeface="Cambria Math" panose="02040503050406030204" pitchFamily="18" charset="0"/>
                            </a:rPr>
                            <m:t>2</m:t>
                          </m:r>
                        </m:sup>
                      </m:sSubSup>
                      <m:r>
                        <a:rPr lang="pl-PL" sz="1400" b="0" i="1" smtClean="0">
                          <a:latin typeface="Cambria Math" panose="02040503050406030204" pitchFamily="18" charset="0"/>
                        </a:rPr>
                        <m:t>=</m:t>
                      </m:r>
                      <m:f>
                        <m:fPr>
                          <m:ctrlPr>
                            <a:rPr lang="pl-PL" sz="1400" b="0" i="1" smtClean="0">
                              <a:latin typeface="Cambria Math" panose="02040503050406030204" pitchFamily="18" charset="0"/>
                            </a:rPr>
                          </m:ctrlPr>
                        </m:fPr>
                        <m:num>
                          <m:r>
                            <a:rPr lang="pl-PL" sz="1400" b="0" i="1" smtClean="0">
                              <a:latin typeface="Cambria Math" panose="02040503050406030204" pitchFamily="18" charset="0"/>
                            </a:rPr>
                            <m:t>1</m:t>
                          </m:r>
                        </m:num>
                        <m:den>
                          <m:r>
                            <a:rPr lang="pl-PL" sz="1400" b="0" i="1" smtClean="0">
                              <a:latin typeface="Cambria Math" panose="02040503050406030204" pitchFamily="18" charset="0"/>
                            </a:rPr>
                            <m:t>𝑛</m:t>
                          </m:r>
                        </m:den>
                      </m:f>
                      <m:nary>
                        <m:naryPr>
                          <m:chr m:val="∑"/>
                          <m:ctrlPr>
                            <a:rPr lang="pl-PL" sz="1400" b="0" i="1" smtClean="0">
                              <a:latin typeface="Cambria Math" panose="02040503050406030204" pitchFamily="18" charset="0"/>
                            </a:rPr>
                          </m:ctrlPr>
                        </m:naryPr>
                        <m:sub>
                          <m:r>
                            <m:rPr>
                              <m:brk m:alnAt="23"/>
                            </m:rPr>
                            <a:rPr lang="pl-PL" sz="1400" b="0" i="1" smtClean="0">
                              <a:latin typeface="Cambria Math" panose="02040503050406030204" pitchFamily="18" charset="0"/>
                            </a:rPr>
                            <m:t>𝑖</m:t>
                          </m:r>
                          <m:r>
                            <a:rPr lang="pl-PL" sz="1400" b="0" i="1" smtClean="0">
                              <a:latin typeface="Cambria Math" panose="02040503050406030204" pitchFamily="18" charset="0"/>
                            </a:rPr>
                            <m:t>=1</m:t>
                          </m:r>
                        </m:sub>
                        <m:sup>
                          <m:r>
                            <a:rPr lang="pl-PL" sz="1400" b="0" i="1" smtClean="0">
                              <a:latin typeface="Cambria Math" panose="02040503050406030204" pitchFamily="18" charset="0"/>
                            </a:rPr>
                            <m:t>𝑛</m:t>
                          </m:r>
                        </m:sup>
                        <m:e>
                          <m:sSup>
                            <m:sSupPr>
                              <m:ctrlPr>
                                <a:rPr lang="pl-PL" sz="1400" b="0" i="1" smtClean="0">
                                  <a:latin typeface="Cambria Math" panose="02040503050406030204" pitchFamily="18" charset="0"/>
                                </a:rPr>
                              </m:ctrlPr>
                            </m:sSupPr>
                            <m:e>
                              <m:sSub>
                                <m:sSubPr>
                                  <m:ctrlPr>
                                    <a:rPr lang="el-GR" sz="1400" i="1" dirty="0">
                                      <a:latin typeface="Cambria Math" panose="02040503050406030204" pitchFamily="18" charset="0"/>
                                    </a:rPr>
                                  </m:ctrlPr>
                                </m:sSubPr>
                                <m:e>
                                  <m:r>
                                    <m:rPr>
                                      <m:sty m:val="p"/>
                                    </m:rPr>
                                    <a:rPr lang="el-GR" sz="1400" dirty="0">
                                      <a:latin typeface="Cambria Math" panose="02040503050406030204" pitchFamily="18" charset="0"/>
                                    </a:rPr>
                                    <m:t>Δ</m:t>
                                  </m:r>
                                </m:e>
                                <m:sub>
                                  <m:r>
                                    <a:rPr lang="pl-PL" sz="1400" i="1" dirty="0">
                                      <a:latin typeface="Cambria Math" panose="02040503050406030204" pitchFamily="18" charset="0"/>
                                    </a:rPr>
                                    <m:t>𝑖</m:t>
                                  </m:r>
                                </m:sub>
                              </m:sSub>
                            </m:e>
                            <m:sup>
                              <m:r>
                                <a:rPr lang="pl-PL" sz="1400" b="0" i="1" smtClean="0">
                                  <a:latin typeface="Cambria Math" panose="02040503050406030204" pitchFamily="18" charset="0"/>
                                </a:rPr>
                                <m:t>2</m:t>
                              </m:r>
                            </m:sup>
                          </m:sSup>
                        </m:e>
                      </m:nary>
                    </m:oMath>
                  </m:oMathPara>
                </a14:m>
                <a:endParaRPr lang="pl-PL" sz="1400" dirty="0" err="1"/>
              </a:p>
            </p:txBody>
          </p:sp>
        </mc:Choice>
        <mc:Fallback xmlns="">
          <p:sp>
            <p:nvSpPr>
              <p:cNvPr id="23" name="pole tekstowe 22">
                <a:extLst>
                  <a:ext uri="{FF2B5EF4-FFF2-40B4-BE49-F238E27FC236}">
                    <a16:creationId xmlns:a16="http://schemas.microsoft.com/office/drawing/2014/main" id="{4299215A-083F-43CA-B466-4ED848964CD9}"/>
                  </a:ext>
                </a:extLst>
              </p:cNvPr>
              <p:cNvSpPr txBox="1">
                <a:spLocks noRot="1" noChangeAspect="1" noMove="1" noResize="1" noEditPoints="1" noAdjustHandles="1" noChangeArrowheads="1" noChangeShapeType="1" noTextEdit="1"/>
              </p:cNvSpPr>
              <p:nvPr/>
            </p:nvSpPr>
            <p:spPr>
              <a:xfrm>
                <a:off x="7864104" y="4934940"/>
                <a:ext cx="3367314" cy="588174"/>
              </a:xfrm>
              <a:prstGeom prst="rect">
                <a:avLst/>
              </a:prstGeom>
              <a:blipFill>
                <a:blip r:embed="rId6"/>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963967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4" y="280733"/>
            <a:ext cx="10758821" cy="854075"/>
          </a:xfrm>
        </p:spPr>
        <p:txBody>
          <a:bodyPr/>
          <a:lstStyle/>
          <a:p>
            <a:r>
              <a:rPr lang="pl-PL" dirty="0" err="1"/>
              <a:t>Loss</a:t>
            </a:r>
            <a:r>
              <a:rPr lang="pl-PL" dirty="0"/>
              <a:t> Distribution </a:t>
            </a:r>
            <a:r>
              <a:rPr lang="pl-PL" dirty="0" err="1"/>
              <a:t>Approach</a:t>
            </a:r>
            <a:r>
              <a:rPr lang="pl-PL" dirty="0"/>
              <a:t> (LDA) – </a:t>
            </a:r>
            <a:r>
              <a:rPr lang="pl-PL" dirty="0" err="1"/>
              <a:t>Simulation</a:t>
            </a:r>
            <a:r>
              <a:rPr lang="pl-PL" dirty="0"/>
              <a:t> (ograniczenie wariancji ???)</a:t>
            </a:r>
            <a:endParaRPr lang="en-GB" dirty="0"/>
          </a:p>
        </p:txBody>
      </p:sp>
      <p:sp>
        <p:nvSpPr>
          <p:cNvPr id="4" name="Slide Number Placeholder 3"/>
          <p:cNvSpPr>
            <a:spLocks noGrp="1"/>
          </p:cNvSpPr>
          <p:nvPr>
            <p:ph type="sldNum" sz="quarter" idx="11"/>
          </p:nvPr>
        </p:nvSpPr>
        <p:spPr>
          <a:xfrm>
            <a:off x="867401" y="6901782"/>
            <a:ext cx="507084" cy="179380"/>
          </a:xfrm>
        </p:spPr>
        <p:txBody>
          <a:bodyPr/>
          <a:lstStyle/>
          <a:p>
            <a:fld id="{DDD2A080-DA64-4F5C-9131-47EB793B4410}" type="slidenum">
              <a:rPr lang="en-GB" noProof="0" smtClean="0"/>
              <a:pPr/>
              <a:t>21</a:t>
            </a:fld>
            <a:endParaRPr lang="en-GB" noProof="0" dirty="0"/>
          </a:p>
        </p:txBody>
      </p:sp>
      <p:pic>
        <p:nvPicPr>
          <p:cNvPr id="11" name="Obraz 10">
            <a:extLst>
              <a:ext uri="{FF2B5EF4-FFF2-40B4-BE49-F238E27FC236}">
                <a16:creationId xmlns:a16="http://schemas.microsoft.com/office/drawing/2014/main" id="{34D5B7A3-1509-4737-ADAA-9076BD110A2A}"/>
              </a:ext>
            </a:extLst>
          </p:cNvPr>
          <p:cNvPicPr>
            <a:picLocks noChangeAspect="1"/>
          </p:cNvPicPr>
          <p:nvPr/>
        </p:nvPicPr>
        <p:blipFill>
          <a:blip r:embed="rId3"/>
          <a:stretch>
            <a:fillRect/>
          </a:stretch>
        </p:blipFill>
        <p:spPr>
          <a:xfrm>
            <a:off x="867401" y="943903"/>
            <a:ext cx="7401554" cy="4477842"/>
          </a:xfrm>
          <a:prstGeom prst="rect">
            <a:avLst/>
          </a:prstGeom>
        </p:spPr>
      </p:pic>
      <p:graphicFrame>
        <p:nvGraphicFramePr>
          <p:cNvPr id="12" name="Tabela 11">
            <a:extLst>
              <a:ext uri="{FF2B5EF4-FFF2-40B4-BE49-F238E27FC236}">
                <a16:creationId xmlns:a16="http://schemas.microsoft.com/office/drawing/2014/main" id="{355000AB-75DA-4150-86CB-BF1B7F1671BC}"/>
              </a:ext>
            </a:extLst>
          </p:cNvPr>
          <p:cNvGraphicFramePr>
            <a:graphicFrameLocks noGrp="1"/>
          </p:cNvGraphicFramePr>
          <p:nvPr>
            <p:extLst>
              <p:ext uri="{D42A27DB-BD31-4B8C-83A1-F6EECF244321}">
                <p14:modId xmlns:p14="http://schemas.microsoft.com/office/powerpoint/2010/main" val="4289289145"/>
              </p:ext>
            </p:extLst>
          </p:nvPr>
        </p:nvGraphicFramePr>
        <p:xfrm>
          <a:off x="867401" y="5605539"/>
          <a:ext cx="9523512" cy="762000"/>
        </p:xfrm>
        <a:graphic>
          <a:graphicData uri="http://schemas.openxmlformats.org/drawingml/2006/table">
            <a:tbl>
              <a:tblPr>
                <a:tableStyleId>{BDBED569-4797-4DF1-A0F4-6AAB3CD982D8}</a:tableStyleId>
              </a:tblPr>
              <a:tblGrid>
                <a:gridCol w="1058168">
                  <a:extLst>
                    <a:ext uri="{9D8B030D-6E8A-4147-A177-3AD203B41FA5}">
                      <a16:colId xmlns:a16="http://schemas.microsoft.com/office/drawing/2014/main" val="2465880806"/>
                    </a:ext>
                  </a:extLst>
                </a:gridCol>
                <a:gridCol w="1058168">
                  <a:extLst>
                    <a:ext uri="{9D8B030D-6E8A-4147-A177-3AD203B41FA5}">
                      <a16:colId xmlns:a16="http://schemas.microsoft.com/office/drawing/2014/main" val="382116644"/>
                    </a:ext>
                  </a:extLst>
                </a:gridCol>
                <a:gridCol w="1058168">
                  <a:extLst>
                    <a:ext uri="{9D8B030D-6E8A-4147-A177-3AD203B41FA5}">
                      <a16:colId xmlns:a16="http://schemas.microsoft.com/office/drawing/2014/main" val="2616289716"/>
                    </a:ext>
                  </a:extLst>
                </a:gridCol>
                <a:gridCol w="1058168">
                  <a:extLst>
                    <a:ext uri="{9D8B030D-6E8A-4147-A177-3AD203B41FA5}">
                      <a16:colId xmlns:a16="http://schemas.microsoft.com/office/drawing/2014/main" val="362715590"/>
                    </a:ext>
                  </a:extLst>
                </a:gridCol>
                <a:gridCol w="1058168">
                  <a:extLst>
                    <a:ext uri="{9D8B030D-6E8A-4147-A177-3AD203B41FA5}">
                      <a16:colId xmlns:a16="http://schemas.microsoft.com/office/drawing/2014/main" val="3671228474"/>
                    </a:ext>
                  </a:extLst>
                </a:gridCol>
                <a:gridCol w="1058168">
                  <a:extLst>
                    <a:ext uri="{9D8B030D-6E8A-4147-A177-3AD203B41FA5}">
                      <a16:colId xmlns:a16="http://schemas.microsoft.com/office/drawing/2014/main" val="2120477764"/>
                    </a:ext>
                  </a:extLst>
                </a:gridCol>
                <a:gridCol w="1058168">
                  <a:extLst>
                    <a:ext uri="{9D8B030D-6E8A-4147-A177-3AD203B41FA5}">
                      <a16:colId xmlns:a16="http://schemas.microsoft.com/office/drawing/2014/main" val="3964892172"/>
                    </a:ext>
                  </a:extLst>
                </a:gridCol>
                <a:gridCol w="1058168">
                  <a:extLst>
                    <a:ext uri="{9D8B030D-6E8A-4147-A177-3AD203B41FA5}">
                      <a16:colId xmlns:a16="http://schemas.microsoft.com/office/drawing/2014/main" val="3579997073"/>
                    </a:ext>
                  </a:extLst>
                </a:gridCol>
                <a:gridCol w="1058168">
                  <a:extLst>
                    <a:ext uri="{9D8B030D-6E8A-4147-A177-3AD203B41FA5}">
                      <a16:colId xmlns:a16="http://schemas.microsoft.com/office/drawing/2014/main" val="4278537293"/>
                    </a:ext>
                  </a:extLst>
                </a:gridCol>
              </a:tblGrid>
              <a:tr h="190500">
                <a:tc>
                  <a:txBody>
                    <a:bodyPr/>
                    <a:lstStyle/>
                    <a:p>
                      <a:pPr algn="ctr" fontAlgn="b"/>
                      <a:r>
                        <a:rPr lang="pl-PL" sz="1100" b="1" u="none" strike="noStrike" dirty="0" err="1">
                          <a:effectLst/>
                        </a:rPr>
                        <a:t>Frequency</a:t>
                      </a:r>
                      <a:endParaRPr lang="pl-PL"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dirty="0">
                          <a:effectLst/>
                        </a:rPr>
                        <a:t>Sym 1</a:t>
                      </a:r>
                      <a:endParaRPr lang="pl-PL"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dirty="0">
                          <a:effectLst/>
                        </a:rPr>
                        <a:t>Sym 2</a:t>
                      </a:r>
                      <a:endParaRPr lang="pl-PL"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dirty="0">
                          <a:effectLst/>
                        </a:rPr>
                        <a:t>Sym 3</a:t>
                      </a:r>
                      <a:endParaRPr lang="pl-PL"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Sym 4</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Sym 5</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dirty="0">
                          <a:effectLst/>
                        </a:rPr>
                        <a:t>Sym 6</a:t>
                      </a:r>
                      <a:endParaRPr lang="pl-PL"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dirty="0">
                          <a:effectLst/>
                        </a:rPr>
                        <a:t>Sym 7</a:t>
                      </a:r>
                      <a:endParaRPr lang="pl-PL"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dirty="0">
                          <a:effectLst/>
                        </a:rPr>
                        <a:t>Total</a:t>
                      </a:r>
                      <a:endParaRPr lang="pl-PL"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34520388"/>
                  </a:ext>
                </a:extLst>
              </a:tr>
              <a:tr h="190500">
                <a:tc>
                  <a:txBody>
                    <a:bodyPr/>
                    <a:lstStyle/>
                    <a:p>
                      <a:pPr algn="ctr" fontAlgn="b"/>
                      <a:r>
                        <a:rPr lang="pl-PL" sz="1100" b="1" u="none" strike="noStrike">
                          <a:effectLst/>
                        </a:rPr>
                        <a:t>2,000</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4,5</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3,6</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 </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 </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 </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 </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 </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dirty="0">
                          <a:effectLst/>
                        </a:rPr>
                        <a:t>8,14</a:t>
                      </a:r>
                      <a:endParaRPr lang="pl-PL"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08489741"/>
                  </a:ext>
                </a:extLst>
              </a:tr>
              <a:tr h="190500">
                <a:tc>
                  <a:txBody>
                    <a:bodyPr/>
                    <a:lstStyle/>
                    <a:p>
                      <a:pPr algn="ctr" fontAlgn="b"/>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pl-PL"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70283824"/>
                  </a:ext>
                </a:extLst>
              </a:tr>
              <a:tr h="190500">
                <a:tc>
                  <a:txBody>
                    <a:bodyPr/>
                    <a:lstStyle/>
                    <a:p>
                      <a:pPr algn="ctr" fontAlgn="b"/>
                      <a:r>
                        <a:rPr lang="pl-PL" sz="1100" b="1" u="none" strike="noStrike">
                          <a:effectLst/>
                        </a:rPr>
                        <a:t>los log-norm</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0,77</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0,66</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0,68</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0,70</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0,54</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0,32</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pl-PL" sz="1100" b="1" u="none" strike="noStrike">
                          <a:effectLst/>
                        </a:rPr>
                        <a:t>0,89</a:t>
                      </a:r>
                      <a:endParaRPr lang="pl-PL" sz="11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pl-PL"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57543612"/>
                  </a:ext>
                </a:extLst>
              </a:tr>
            </a:tbl>
          </a:graphicData>
        </a:graphic>
      </p:graphicFrame>
      <p:sp>
        <p:nvSpPr>
          <p:cNvPr id="7" name="Oval 71">
            <a:extLst>
              <a:ext uri="{FF2B5EF4-FFF2-40B4-BE49-F238E27FC236}">
                <a16:creationId xmlns:a16="http://schemas.microsoft.com/office/drawing/2014/main" id="{0C93F338-56F1-4A51-A302-C10342EC115B}"/>
              </a:ext>
            </a:extLst>
          </p:cNvPr>
          <p:cNvSpPr>
            <a:spLocks noChangeAspect="1"/>
          </p:cNvSpPr>
          <p:nvPr/>
        </p:nvSpPr>
        <p:spPr bwMode="gray">
          <a:xfrm>
            <a:off x="8981455" y="986062"/>
            <a:ext cx="2364970" cy="17715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pl-PL" sz="1200" b="1">
                <a:solidFill>
                  <a:schemeClr val="bg1"/>
                </a:solidFill>
              </a:rPr>
              <a:t>Continous distibution can be discretized </a:t>
            </a:r>
            <a:br>
              <a:rPr lang="pl-PL" sz="1200" b="1">
                <a:solidFill>
                  <a:schemeClr val="bg1"/>
                </a:solidFill>
              </a:rPr>
            </a:br>
            <a:r>
              <a:rPr lang="pl-PL" sz="1200" b="1">
                <a:solidFill>
                  <a:schemeClr val="bg1"/>
                </a:solidFill>
              </a:rPr>
              <a:t>to speed up the proces (simulation). </a:t>
            </a:r>
            <a:endParaRPr lang="pl-PL" sz="1200" b="1" dirty="0">
              <a:solidFill>
                <a:schemeClr val="bg1"/>
              </a:solidFill>
            </a:endParaRPr>
          </a:p>
        </p:txBody>
      </p:sp>
      <p:sp>
        <p:nvSpPr>
          <p:cNvPr id="8" name="Oval 71">
            <a:extLst>
              <a:ext uri="{FF2B5EF4-FFF2-40B4-BE49-F238E27FC236}">
                <a16:creationId xmlns:a16="http://schemas.microsoft.com/office/drawing/2014/main" id="{86DC397A-FC61-49BE-989F-B228AE234560}"/>
              </a:ext>
            </a:extLst>
          </p:cNvPr>
          <p:cNvSpPr>
            <a:spLocks noChangeAspect="1"/>
          </p:cNvSpPr>
          <p:nvPr/>
        </p:nvSpPr>
        <p:spPr bwMode="gray">
          <a:xfrm>
            <a:off x="8466428" y="2777590"/>
            <a:ext cx="1348940" cy="10104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r>
              <a:rPr lang="pl-PL" sz="1200" b="1" dirty="0" err="1">
                <a:solidFill>
                  <a:schemeClr val="bg1"/>
                </a:solidFill>
              </a:rPr>
              <a:t>Fluctuations</a:t>
            </a:r>
            <a:endParaRPr lang="pl-PL" sz="1200" b="1" dirty="0">
              <a:solidFill>
                <a:schemeClr val="bg1"/>
              </a:solidFill>
            </a:endParaRPr>
          </a:p>
        </p:txBody>
      </p:sp>
      <p:sp>
        <p:nvSpPr>
          <p:cNvPr id="9" name="Oval 71">
            <a:extLst>
              <a:ext uri="{FF2B5EF4-FFF2-40B4-BE49-F238E27FC236}">
                <a16:creationId xmlns:a16="http://schemas.microsoft.com/office/drawing/2014/main" id="{98D2AB1F-8082-4F53-9754-3DAE15A579E7}"/>
              </a:ext>
            </a:extLst>
          </p:cNvPr>
          <p:cNvSpPr>
            <a:spLocks noChangeAspect="1"/>
          </p:cNvSpPr>
          <p:nvPr/>
        </p:nvSpPr>
        <p:spPr bwMode="gray">
          <a:xfrm>
            <a:off x="10390913" y="3528226"/>
            <a:ext cx="1348940" cy="10104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r>
              <a:rPr lang="pl-PL" sz="1200" b="1" dirty="0">
                <a:solidFill>
                  <a:schemeClr val="bg1"/>
                </a:solidFill>
              </a:rPr>
              <a:t>SAS </a:t>
            </a:r>
            <a:r>
              <a:rPr lang="pl-PL" sz="1200" b="1" dirty="0" err="1">
                <a:solidFill>
                  <a:schemeClr val="bg1"/>
                </a:solidFill>
              </a:rPr>
              <a:t>random</a:t>
            </a:r>
            <a:r>
              <a:rPr lang="pl-PL" sz="1200" b="1" dirty="0">
                <a:solidFill>
                  <a:schemeClr val="bg1"/>
                </a:solidFill>
              </a:rPr>
              <a:t> </a:t>
            </a:r>
            <a:r>
              <a:rPr lang="pl-PL" sz="1200" b="1" dirty="0" err="1">
                <a:solidFill>
                  <a:schemeClr val="bg1"/>
                </a:solidFill>
              </a:rPr>
              <a:t>loss</a:t>
            </a:r>
            <a:r>
              <a:rPr lang="pl-PL" sz="1200" b="1" dirty="0">
                <a:solidFill>
                  <a:schemeClr val="bg1"/>
                </a:solidFill>
              </a:rPr>
              <a:t> generator ???</a:t>
            </a:r>
          </a:p>
        </p:txBody>
      </p:sp>
    </p:spTree>
    <p:extLst>
      <p:ext uri="{BB962C8B-B14F-4D97-AF65-F5344CB8AC3E}">
        <p14:creationId xmlns:p14="http://schemas.microsoft.com/office/powerpoint/2010/main" val="2917306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Loss</a:t>
            </a:r>
            <a:r>
              <a:rPr lang="pl-PL" dirty="0"/>
              <a:t> Distribution </a:t>
            </a:r>
            <a:r>
              <a:rPr lang="pl-PL" dirty="0" err="1"/>
              <a:t>Approach</a:t>
            </a:r>
            <a:r>
              <a:rPr lang="pl-PL" dirty="0"/>
              <a:t> (LDA) – </a:t>
            </a:r>
            <a:r>
              <a:rPr lang="pl-PL" dirty="0" err="1"/>
              <a:t>Aggregation</a:t>
            </a:r>
            <a:br>
              <a:rPr lang="pl-PL" dirty="0"/>
            </a:br>
            <a:r>
              <a:rPr lang="pl-PL" dirty="0"/>
              <a:t>Clayton Copula, </a:t>
            </a:r>
            <a:r>
              <a:rPr lang="pl-PL" dirty="0" err="1"/>
              <a:t>impact</a:t>
            </a:r>
            <a:r>
              <a:rPr lang="pl-PL" dirty="0"/>
              <a:t> of </a:t>
            </a:r>
            <a:r>
              <a:rPr lang="pl-PL" dirty="0" err="1"/>
              <a:t>dependence</a:t>
            </a:r>
            <a:r>
              <a:rPr lang="pl-PL" dirty="0"/>
              <a:t> </a:t>
            </a:r>
            <a:r>
              <a:rPr lang="pl-PL" dirty="0" err="1"/>
              <a:t>between</a:t>
            </a:r>
            <a:r>
              <a:rPr lang="pl-PL" dirty="0"/>
              <a:t> </a:t>
            </a:r>
            <a:r>
              <a:rPr lang="pl-PL" dirty="0" err="1"/>
              <a:t>risks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22</a:t>
            </a:fld>
            <a:endParaRPr lang="en-GB" noProof="0" dirty="0"/>
          </a:p>
        </p:txBody>
      </p:sp>
      <p:sp>
        <p:nvSpPr>
          <p:cNvPr id="2" name="Prostokąt 1">
            <a:extLst>
              <a:ext uri="{FF2B5EF4-FFF2-40B4-BE49-F238E27FC236}">
                <a16:creationId xmlns:a16="http://schemas.microsoft.com/office/drawing/2014/main" id="{59D15651-C7AC-4384-AB6F-4C2B0A2A6381}"/>
              </a:ext>
            </a:extLst>
          </p:cNvPr>
          <p:cNvSpPr/>
          <p:nvPr/>
        </p:nvSpPr>
        <p:spPr>
          <a:xfrm>
            <a:off x="838199" y="1134808"/>
            <a:ext cx="11021841" cy="5078313"/>
          </a:xfrm>
          <a:prstGeom prst="rect">
            <a:avLst/>
          </a:prstGeom>
        </p:spPr>
        <p:txBody>
          <a:bodyPr wrap="square">
            <a:spAutoFit/>
          </a:bodyPr>
          <a:lstStyle/>
          <a:p>
            <a:r>
              <a:rPr lang="en-US" dirty="0"/>
              <a:t>In operational risk, due to the nature of risk, dependence between the risks may arise in</a:t>
            </a:r>
          </a:p>
          <a:p>
            <a:r>
              <a:rPr lang="pl-PL" dirty="0" err="1"/>
              <a:t>several</a:t>
            </a:r>
            <a:r>
              <a:rPr lang="pl-PL" dirty="0"/>
              <a:t> </a:t>
            </a:r>
            <a:r>
              <a:rPr lang="pl-PL" dirty="0" err="1"/>
              <a:t>ways</a:t>
            </a:r>
            <a:r>
              <a:rPr lang="pl-PL" dirty="0"/>
              <a:t>:</a:t>
            </a:r>
          </a:p>
          <a:p>
            <a:endParaRPr lang="pl-PL" dirty="0"/>
          </a:p>
          <a:p>
            <a:pPr marL="285750" indent="-285750">
              <a:buFont typeface="Arial" panose="020B0604020202020204" pitchFamily="34" charset="0"/>
              <a:buChar char="•"/>
            </a:pPr>
            <a:r>
              <a:rPr lang="pl-PL" dirty="0" err="1"/>
              <a:t>Frequency</a:t>
            </a:r>
            <a:r>
              <a:rPr lang="pl-PL" dirty="0"/>
              <a:t> </a:t>
            </a:r>
            <a:r>
              <a:rPr lang="pl-PL" dirty="0" err="1"/>
              <a:t>dependence</a:t>
            </a:r>
            <a:r>
              <a:rPr lang="pl-PL" dirty="0"/>
              <a:t>.</a:t>
            </a:r>
          </a:p>
          <a:p>
            <a:pPr marL="285750" indent="-285750">
              <a:buFont typeface="Arial" panose="020B0604020202020204" pitchFamily="34" charset="0"/>
              <a:buChar char="•"/>
            </a:pPr>
            <a:r>
              <a:rPr lang="pl-PL" dirty="0" err="1"/>
              <a:t>Severity</a:t>
            </a:r>
            <a:r>
              <a:rPr lang="pl-PL" dirty="0"/>
              <a:t> </a:t>
            </a:r>
            <a:r>
              <a:rPr lang="pl-PL" dirty="0" err="1"/>
              <a:t>dependence</a:t>
            </a:r>
            <a:r>
              <a:rPr lang="pl-PL" dirty="0"/>
              <a:t>.</a:t>
            </a:r>
          </a:p>
          <a:p>
            <a:pPr marL="285750" indent="-285750">
              <a:buFont typeface="Arial" panose="020B0604020202020204" pitchFamily="34" charset="0"/>
              <a:buChar char="•"/>
            </a:pPr>
            <a:r>
              <a:rPr lang="pl-PL" dirty="0" err="1"/>
              <a:t>Frequency</a:t>
            </a:r>
            <a:r>
              <a:rPr lang="pl-PL" dirty="0"/>
              <a:t> and </a:t>
            </a:r>
            <a:r>
              <a:rPr lang="pl-PL" dirty="0" err="1"/>
              <a:t>severity</a:t>
            </a:r>
            <a:r>
              <a:rPr lang="pl-PL" dirty="0"/>
              <a:t> </a:t>
            </a:r>
            <a:r>
              <a:rPr lang="pl-PL" dirty="0" err="1"/>
              <a:t>dependence</a:t>
            </a:r>
            <a:r>
              <a:rPr lang="pl-PL" dirty="0"/>
              <a:t>.</a:t>
            </a:r>
          </a:p>
          <a:p>
            <a:pPr marL="285750" indent="-285750">
              <a:buFont typeface="Arial" panose="020B0604020202020204" pitchFamily="34" charset="0"/>
              <a:buChar char="•"/>
            </a:pPr>
            <a:r>
              <a:rPr lang="pl-PL" dirty="0" err="1"/>
              <a:t>Aggregate</a:t>
            </a:r>
            <a:r>
              <a:rPr lang="pl-PL" dirty="0"/>
              <a:t> </a:t>
            </a:r>
            <a:r>
              <a:rPr lang="pl-PL" dirty="0" err="1"/>
              <a:t>risk</a:t>
            </a:r>
            <a:r>
              <a:rPr lang="pl-PL" dirty="0"/>
              <a:t> </a:t>
            </a:r>
            <a:r>
              <a:rPr lang="pl-PL" dirty="0" err="1"/>
              <a:t>dependence</a:t>
            </a:r>
            <a:r>
              <a:rPr lang="pl-PL" dirty="0"/>
              <a:t>.</a:t>
            </a:r>
          </a:p>
          <a:p>
            <a:pPr marL="285750" indent="-285750">
              <a:buFont typeface="Arial" panose="020B0604020202020204" pitchFamily="34" charset="0"/>
              <a:buChar char="•"/>
            </a:pPr>
            <a:endParaRPr lang="pl-PL" dirty="0"/>
          </a:p>
          <a:p>
            <a:r>
              <a:rPr lang="pl-PL" dirty="0"/>
              <a:t>I</a:t>
            </a:r>
            <a:r>
              <a:rPr lang="en-US" dirty="0"/>
              <a:t>n case the dependence is modelled through the aggregate risks, all the three</a:t>
            </a:r>
            <a:r>
              <a:rPr lang="pl-PL" dirty="0"/>
              <a:t> </a:t>
            </a:r>
            <a:r>
              <a:rPr lang="en-US" dirty="0"/>
              <a:t>dependence types are implicitly taken into account</a:t>
            </a:r>
            <a:r>
              <a:rPr lang="pl-PL" dirty="0"/>
              <a:t>.</a:t>
            </a:r>
          </a:p>
          <a:p>
            <a:endParaRPr lang="pl-PL" dirty="0"/>
          </a:p>
          <a:p>
            <a:r>
              <a:rPr lang="en-US" dirty="0"/>
              <a:t>In view of the implementation of the dependence model, we obtain the following</a:t>
            </a:r>
            <a:r>
              <a:rPr lang="pl-PL" dirty="0"/>
              <a:t> </a:t>
            </a:r>
            <a:r>
              <a:rPr lang="pl-PL" dirty="0" err="1"/>
              <a:t>algorithm</a:t>
            </a:r>
            <a:r>
              <a:rPr lang="pl-PL" dirty="0"/>
              <a:t>:</a:t>
            </a:r>
          </a:p>
          <a:p>
            <a:r>
              <a:rPr lang="en-US" dirty="0"/>
              <a:t>1. Generate aggregate loss values at each UoM (convolution of overall frequency and</a:t>
            </a:r>
            <a:r>
              <a:rPr lang="pl-PL" dirty="0"/>
              <a:t> </a:t>
            </a:r>
            <a:r>
              <a:rPr lang="pl-PL" dirty="0" err="1"/>
              <a:t>overall</a:t>
            </a:r>
            <a:r>
              <a:rPr lang="pl-PL" dirty="0"/>
              <a:t> </a:t>
            </a:r>
            <a:r>
              <a:rPr lang="pl-PL" dirty="0" err="1"/>
              <a:t>severity</a:t>
            </a:r>
            <a:r>
              <a:rPr lang="pl-PL" dirty="0"/>
              <a:t> </a:t>
            </a:r>
            <a:r>
              <a:rPr lang="pl-PL" dirty="0" err="1"/>
              <a:t>distributions</a:t>
            </a:r>
            <a:r>
              <a:rPr lang="pl-PL" dirty="0"/>
              <a:t>).</a:t>
            </a:r>
          </a:p>
          <a:p>
            <a:r>
              <a:rPr lang="en-US" dirty="0"/>
              <a:t>2. Generate aggregate loss values at each division, using a Clayton copula and</a:t>
            </a:r>
            <a:r>
              <a:rPr lang="pl-PL" dirty="0"/>
              <a:t> </a:t>
            </a:r>
            <a:r>
              <a:rPr lang="en-US" dirty="0"/>
              <a:t>marginal</a:t>
            </a:r>
            <a:r>
              <a:rPr lang="pl-PL" dirty="0"/>
              <a:t> </a:t>
            </a:r>
            <a:r>
              <a:rPr lang="en-US" dirty="0"/>
              <a:t>aggregate loss distributions of </a:t>
            </a:r>
            <a:r>
              <a:rPr lang="en-US" dirty="0" err="1"/>
              <a:t>UoMs</a:t>
            </a:r>
            <a:r>
              <a:rPr lang="en-US" dirty="0"/>
              <a:t>.</a:t>
            </a:r>
          </a:p>
          <a:p>
            <a:r>
              <a:rPr lang="en-US" dirty="0"/>
              <a:t>3. Generate aggregate loss values at ING Bank level, using a Clayton copula and</a:t>
            </a:r>
            <a:r>
              <a:rPr lang="pl-PL" dirty="0"/>
              <a:t> </a:t>
            </a:r>
            <a:r>
              <a:rPr lang="en-US" dirty="0"/>
              <a:t>marginal aggregate loss distributions of each division.</a:t>
            </a:r>
            <a:endParaRPr lang="pl-PL" dirty="0"/>
          </a:p>
        </p:txBody>
      </p:sp>
    </p:spTree>
    <p:extLst>
      <p:ext uri="{BB962C8B-B14F-4D97-AF65-F5344CB8AC3E}">
        <p14:creationId xmlns:p14="http://schemas.microsoft.com/office/powerpoint/2010/main" val="133845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Loss</a:t>
            </a:r>
            <a:r>
              <a:rPr lang="pl-PL" dirty="0"/>
              <a:t> Distribution </a:t>
            </a:r>
            <a:r>
              <a:rPr lang="pl-PL" dirty="0" err="1"/>
              <a:t>Approach</a:t>
            </a:r>
            <a:r>
              <a:rPr lang="pl-PL" dirty="0"/>
              <a:t> (LDA) – </a:t>
            </a:r>
            <a:r>
              <a:rPr lang="pl-PL" dirty="0" err="1"/>
              <a:t>Aggregation</a:t>
            </a:r>
            <a:br>
              <a:rPr lang="pl-PL" dirty="0"/>
            </a:br>
            <a:r>
              <a:rPr lang="pl-PL" dirty="0"/>
              <a:t>Clayton Copula, </a:t>
            </a:r>
            <a:r>
              <a:rPr lang="pl-PL" dirty="0" err="1"/>
              <a:t>impact</a:t>
            </a:r>
            <a:r>
              <a:rPr lang="pl-PL" dirty="0"/>
              <a:t> of </a:t>
            </a:r>
            <a:r>
              <a:rPr lang="pl-PL" dirty="0" err="1"/>
              <a:t>dependence</a:t>
            </a:r>
            <a:r>
              <a:rPr lang="pl-PL" dirty="0"/>
              <a:t> </a:t>
            </a:r>
            <a:r>
              <a:rPr lang="pl-PL" dirty="0" err="1"/>
              <a:t>between</a:t>
            </a:r>
            <a:r>
              <a:rPr lang="pl-PL" dirty="0"/>
              <a:t> </a:t>
            </a:r>
            <a:r>
              <a:rPr lang="pl-PL" dirty="0" err="1"/>
              <a:t>risks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23</a:t>
            </a:fld>
            <a:endParaRPr lang="en-GB" noProof="0" dirty="0"/>
          </a:p>
        </p:txBody>
      </p:sp>
      <mc:AlternateContent xmlns:mc="http://schemas.openxmlformats.org/markup-compatibility/2006" xmlns:a14="http://schemas.microsoft.com/office/drawing/2010/main">
        <mc:Choice Requires="a14">
          <p:sp>
            <p:nvSpPr>
              <p:cNvPr id="5" name="Prostokąt 4">
                <a:extLst>
                  <a:ext uri="{FF2B5EF4-FFF2-40B4-BE49-F238E27FC236}">
                    <a16:creationId xmlns:a16="http://schemas.microsoft.com/office/drawing/2014/main" id="{B366254D-D6D4-4013-B4A0-1AA5D991AFBE}"/>
                  </a:ext>
                </a:extLst>
              </p:cNvPr>
              <p:cNvSpPr/>
              <p:nvPr/>
            </p:nvSpPr>
            <p:spPr>
              <a:xfrm>
                <a:off x="790514" y="2379433"/>
                <a:ext cx="10953059" cy="4761625"/>
              </a:xfrm>
              <a:prstGeom prst="rect">
                <a:avLst/>
              </a:prstGeom>
            </p:spPr>
            <p:txBody>
              <a:bodyPr wrap="square">
                <a:spAutoFit/>
              </a:bodyPr>
              <a:lstStyle/>
              <a:p>
                <a:pPr>
                  <a:lnSpc>
                    <a:spcPct val="90000"/>
                  </a:lnSpc>
                </a:pPr>
                <a:r>
                  <a:rPr lang="en-US" sz="1400" b="1" dirty="0"/>
                  <a:t>Volatility tau </a:t>
                </a:r>
                <a:r>
                  <a:rPr lang="en-US" sz="1400" dirty="0"/>
                  <a:t>captures tail dependence:</a:t>
                </a:r>
              </a:p>
              <a:p>
                <a:pPr>
                  <a:lnSpc>
                    <a:spcPct val="90000"/>
                  </a:lnSpc>
                  <a:spcBef>
                    <a:spcPts val="100"/>
                  </a:spcBef>
                  <a:spcAft>
                    <a:spcPts val="20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a:ea typeface="Cambria Math"/>
                            </a:rPr>
                            <m:t>𝜏</m:t>
                          </m:r>
                        </m:e>
                        <m:sub>
                          <m:r>
                            <a:rPr lang="es-ES" sz="1400" i="1">
                              <a:latin typeface="Cambria Math"/>
                            </a:rPr>
                            <m:t>𝑇</m:t>
                          </m:r>
                        </m:sub>
                      </m:sSub>
                      <m:r>
                        <a:rPr lang="es-ES" sz="1400" i="1">
                          <a:latin typeface="Cambria Math"/>
                        </a:rPr>
                        <m:t>=</m:t>
                      </m:r>
                      <m:f>
                        <m:fPr>
                          <m:ctrlPr>
                            <a:rPr lang="es-ES" sz="1400" i="1">
                              <a:latin typeface="Cambria Math" panose="02040503050406030204" pitchFamily="18" charset="0"/>
                            </a:rPr>
                          </m:ctrlPr>
                        </m:fPr>
                        <m:num>
                          <m:r>
                            <m:rPr>
                              <m:nor/>
                            </m:rPr>
                            <a:rPr lang="es-ES" sz="1400">
                              <a:latin typeface="Cambria Math"/>
                            </a:rPr>
                            <m:t>Var</m:t>
                          </m:r>
                          <m:d>
                            <m:dPr>
                              <m:begChr m:val="["/>
                              <m:endChr m:val="]"/>
                              <m:ctrlPr>
                                <a:rPr lang="es-ES" sz="1400" i="1">
                                  <a:latin typeface="Cambria Math" panose="02040503050406030204" pitchFamily="18" charset="0"/>
                                </a:rPr>
                              </m:ctrlPr>
                            </m:dPr>
                            <m:e>
                              <m:sSub>
                                <m:sSubPr>
                                  <m:ctrlPr>
                                    <a:rPr lang="es-ES" sz="1400" i="1">
                                      <a:latin typeface="Cambria Math" panose="02040503050406030204" pitchFamily="18" charset="0"/>
                                    </a:rPr>
                                  </m:ctrlPr>
                                </m:sSubPr>
                                <m:e>
                                  <m:r>
                                    <a:rPr lang="es-ES" sz="1400" i="1">
                                      <a:latin typeface="Cambria Math"/>
                                    </a:rPr>
                                    <m:t>𝑁</m:t>
                                  </m:r>
                                </m:e>
                                <m:sub>
                                  <m:r>
                                    <a:rPr lang="es-ES" sz="1400" i="1">
                                      <a:latin typeface="Cambria Math"/>
                                    </a:rPr>
                                    <m:t>𝑇</m:t>
                                  </m:r>
                                </m:sub>
                              </m:sSub>
                            </m:e>
                          </m:d>
                        </m:num>
                        <m:den>
                          <m:r>
                            <m:rPr>
                              <m:nor/>
                            </m:rPr>
                            <a:rPr lang="es-ES" sz="1400">
                              <a:latin typeface="Cambria Math"/>
                            </a:rPr>
                            <m:t>E</m:t>
                          </m:r>
                          <m:d>
                            <m:dPr>
                              <m:begChr m:val="["/>
                              <m:endChr m:val="]"/>
                              <m:ctrlPr>
                                <a:rPr lang="es-ES" sz="1400" i="1">
                                  <a:latin typeface="Cambria Math" panose="02040503050406030204" pitchFamily="18" charset="0"/>
                                </a:rPr>
                              </m:ctrlPr>
                            </m:dPr>
                            <m:e>
                              <m:sSub>
                                <m:sSubPr>
                                  <m:ctrlPr>
                                    <a:rPr lang="es-ES" sz="1400" i="1">
                                      <a:latin typeface="Cambria Math" panose="02040503050406030204" pitchFamily="18" charset="0"/>
                                    </a:rPr>
                                  </m:ctrlPr>
                                </m:sSubPr>
                                <m:e>
                                  <m:r>
                                    <a:rPr lang="es-ES" sz="1400" i="1">
                                      <a:latin typeface="Cambria Math"/>
                                    </a:rPr>
                                    <m:t>𝑁</m:t>
                                  </m:r>
                                </m:e>
                                <m:sub>
                                  <m:r>
                                    <a:rPr lang="es-ES" sz="1400" i="1">
                                      <a:latin typeface="Cambria Math"/>
                                    </a:rPr>
                                    <m:t>𝑇</m:t>
                                  </m:r>
                                </m:sub>
                              </m:sSub>
                            </m:e>
                          </m:d>
                        </m:den>
                      </m:f>
                      <m:r>
                        <a:rPr lang="es-ES" sz="1400" i="1">
                          <a:latin typeface="Cambria Math"/>
                        </a:rPr>
                        <m:t>−1+</m:t>
                      </m:r>
                      <m:r>
                        <m:rPr>
                          <m:nor/>
                        </m:rPr>
                        <a:rPr lang="es-ES" sz="1400">
                          <a:latin typeface="Cambria Math"/>
                        </a:rPr>
                        <m:t>E</m:t>
                      </m:r>
                      <m:d>
                        <m:dPr>
                          <m:begChr m:val="["/>
                          <m:endChr m:val="]"/>
                          <m:ctrlPr>
                            <a:rPr lang="es-ES" sz="1400" i="1">
                              <a:latin typeface="Cambria Math" panose="02040503050406030204" pitchFamily="18" charset="0"/>
                            </a:rPr>
                          </m:ctrlPr>
                        </m:dPr>
                        <m:e>
                          <m:sSub>
                            <m:sSubPr>
                              <m:ctrlPr>
                                <a:rPr lang="es-ES" sz="1400" i="1">
                                  <a:latin typeface="Cambria Math" panose="02040503050406030204" pitchFamily="18" charset="0"/>
                                </a:rPr>
                              </m:ctrlPr>
                            </m:sSubPr>
                            <m:e>
                              <m:r>
                                <a:rPr lang="es-ES" sz="1400" i="1">
                                  <a:latin typeface="Cambria Math"/>
                                </a:rPr>
                                <m:t>𝑁</m:t>
                              </m:r>
                            </m:e>
                            <m:sub>
                              <m:r>
                                <a:rPr lang="es-ES" sz="1400" i="1">
                                  <a:latin typeface="Cambria Math"/>
                                </a:rPr>
                                <m:t>𝑇</m:t>
                              </m:r>
                            </m:sub>
                          </m:sSub>
                        </m:e>
                      </m:d>
                      <m:r>
                        <a:rPr lang="es-ES" sz="1400" i="1">
                          <a:latin typeface="Cambria Math"/>
                        </a:rPr>
                        <m:t>=</m:t>
                      </m:r>
                      <m:sSub>
                        <m:sSubPr>
                          <m:ctrlPr>
                            <a:rPr lang="es-ES" sz="1400" i="1">
                              <a:latin typeface="Cambria Math" panose="02040503050406030204" pitchFamily="18" charset="0"/>
                            </a:rPr>
                          </m:ctrlPr>
                        </m:sSubPr>
                        <m:e>
                          <m:r>
                            <a:rPr lang="es-ES" sz="1400" i="1">
                              <a:latin typeface="Cambria Math"/>
                              <a:ea typeface="Cambria Math"/>
                            </a:rPr>
                            <m:t>𝜃</m:t>
                          </m:r>
                        </m:e>
                        <m:sub>
                          <m:r>
                            <a:rPr lang="es-ES" sz="1400" i="1">
                              <a:latin typeface="Cambria Math"/>
                            </a:rPr>
                            <m:t>𝑇</m:t>
                          </m:r>
                        </m:sub>
                      </m:sSub>
                      <m:f>
                        <m:fPr>
                          <m:ctrlPr>
                            <a:rPr lang="es-ES" sz="1400" i="1">
                              <a:latin typeface="Cambria Math" panose="02040503050406030204" pitchFamily="18" charset="0"/>
                            </a:rPr>
                          </m:ctrlPr>
                        </m:fPr>
                        <m:num>
                          <m:r>
                            <m:rPr>
                              <m:nor/>
                            </m:rPr>
                            <a:rPr lang="es-ES" sz="1400">
                              <a:latin typeface="Cambria Math"/>
                            </a:rPr>
                            <m:t>E</m:t>
                          </m:r>
                          <m:d>
                            <m:dPr>
                              <m:begChr m:val="["/>
                              <m:endChr m:val="]"/>
                              <m:ctrlPr>
                                <a:rPr lang="es-ES" sz="1400" i="1">
                                  <a:latin typeface="Cambria Math" panose="02040503050406030204" pitchFamily="18" charset="0"/>
                                </a:rPr>
                              </m:ctrlPr>
                            </m:dPr>
                            <m:e>
                              <m:sSup>
                                <m:sSupPr>
                                  <m:ctrlPr>
                                    <a:rPr lang="es-ES" sz="1400" i="1">
                                      <a:latin typeface="Cambria Math" panose="02040503050406030204" pitchFamily="18" charset="0"/>
                                    </a:rPr>
                                  </m:ctrlPr>
                                </m:sSupPr>
                                <m:e>
                                  <m:r>
                                    <a:rPr lang="es-ES" sz="1400" i="1">
                                      <a:latin typeface="Cambria Math"/>
                                    </a:rPr>
                                    <m:t>𝑁</m:t>
                                  </m:r>
                                </m:e>
                                <m:sup>
                                  <m:r>
                                    <a:rPr lang="es-ES" sz="1400" i="1">
                                      <a:latin typeface="Cambria Math"/>
                                    </a:rPr>
                                    <m:t>2</m:t>
                                  </m:r>
                                </m:sup>
                              </m:sSup>
                            </m:e>
                          </m:d>
                          <m:r>
                            <a:rPr lang="es-ES" sz="1400" i="1">
                              <a:latin typeface="Cambria Math"/>
                            </a:rPr>
                            <m:t>−</m:t>
                          </m:r>
                          <m:r>
                            <m:rPr>
                              <m:nor/>
                            </m:rPr>
                            <a:rPr lang="es-ES" sz="1400">
                              <a:latin typeface="Cambria Math"/>
                            </a:rPr>
                            <m:t>E</m:t>
                          </m:r>
                          <m:d>
                            <m:dPr>
                              <m:begChr m:val="["/>
                              <m:endChr m:val="]"/>
                              <m:ctrlPr>
                                <a:rPr lang="es-ES" sz="1400" i="1">
                                  <a:latin typeface="Cambria Math" panose="02040503050406030204" pitchFamily="18" charset="0"/>
                                </a:rPr>
                              </m:ctrlPr>
                            </m:dPr>
                            <m:e>
                              <m:r>
                                <a:rPr lang="es-ES" sz="1400" i="1">
                                  <a:latin typeface="Cambria Math"/>
                                </a:rPr>
                                <m:t>𝑁</m:t>
                              </m:r>
                            </m:e>
                          </m:d>
                        </m:num>
                        <m:den>
                          <m:r>
                            <m:rPr>
                              <m:nor/>
                            </m:rPr>
                            <a:rPr lang="es-ES" sz="1400">
                              <a:latin typeface="Cambria Math"/>
                            </a:rPr>
                            <m:t>E</m:t>
                          </m:r>
                          <m:d>
                            <m:dPr>
                              <m:begChr m:val="["/>
                              <m:endChr m:val="]"/>
                              <m:ctrlPr>
                                <a:rPr lang="es-ES" sz="1400" i="1">
                                  <a:latin typeface="Cambria Math" panose="02040503050406030204" pitchFamily="18" charset="0"/>
                                </a:rPr>
                              </m:ctrlPr>
                            </m:dPr>
                            <m:e>
                              <m:r>
                                <a:rPr lang="es-ES" sz="1400" i="1">
                                  <a:latin typeface="Cambria Math"/>
                                </a:rPr>
                                <m:t>𝑁</m:t>
                              </m:r>
                            </m:e>
                          </m:d>
                        </m:den>
                      </m:f>
                      <m:r>
                        <a:rPr lang="es-ES" sz="1400" i="1">
                          <a:latin typeface="Cambria Math"/>
                        </a:rPr>
                        <m:t>=</m:t>
                      </m:r>
                      <m:sSub>
                        <m:sSubPr>
                          <m:ctrlPr>
                            <a:rPr lang="es-ES" sz="1400" i="1">
                              <a:latin typeface="Cambria Math" panose="02040503050406030204" pitchFamily="18" charset="0"/>
                            </a:rPr>
                          </m:ctrlPr>
                        </m:sSubPr>
                        <m:e>
                          <m:r>
                            <a:rPr lang="es-ES" sz="1400" i="1">
                              <a:latin typeface="Cambria Math"/>
                              <a:ea typeface="Cambria Math"/>
                            </a:rPr>
                            <m:t>𝜃</m:t>
                          </m:r>
                        </m:e>
                        <m:sub>
                          <m:r>
                            <a:rPr lang="es-ES" sz="1400" i="1">
                              <a:latin typeface="Cambria Math"/>
                            </a:rPr>
                            <m:t>𝑇</m:t>
                          </m:r>
                        </m:sub>
                      </m:sSub>
                      <m:sSub>
                        <m:sSubPr>
                          <m:ctrlPr>
                            <a:rPr lang="en-US" sz="1400" i="1">
                              <a:latin typeface="Cambria Math" panose="02040503050406030204" pitchFamily="18" charset="0"/>
                            </a:rPr>
                          </m:ctrlPr>
                        </m:sSubPr>
                        <m:e>
                          <m:r>
                            <a:rPr lang="en-US" sz="1400" i="1">
                              <a:latin typeface="Cambria Math"/>
                              <a:ea typeface="Cambria Math"/>
                            </a:rPr>
                            <m:t>𝜏</m:t>
                          </m:r>
                        </m:e>
                        <m:sub>
                          <m:r>
                            <a:rPr lang="es-ES" sz="1400" i="1">
                              <a:latin typeface="Cambria Math"/>
                              <a:ea typeface="Cambria Math"/>
                            </a:rPr>
                            <m:t>0</m:t>
                          </m:r>
                        </m:sub>
                      </m:sSub>
                    </m:oMath>
                  </m:oMathPara>
                </a14:m>
                <a:endParaRPr lang="en-US" sz="1400" dirty="0"/>
              </a:p>
              <a:p>
                <a:pPr marL="82550">
                  <a:lnSpc>
                    <a:spcPct val="90000"/>
                  </a:lnSpc>
                  <a:spcBef>
                    <a:spcPts val="100"/>
                  </a:spcBef>
                  <a:spcAft>
                    <a:spcPts val="200"/>
                  </a:spcAft>
                </a:pPr>
                <a:r>
                  <a:rPr lang="en-US" sz="1400" dirty="0"/>
                  <a:t>Where </a:t>
                </a:r>
                <a14:m>
                  <m:oMath xmlns:m="http://schemas.openxmlformats.org/officeDocument/2006/math">
                    <m:sSub>
                      <m:sSubPr>
                        <m:ctrlPr>
                          <a:rPr lang="es-ES" sz="1400" i="1">
                            <a:latin typeface="Cambria Math" panose="02040503050406030204" pitchFamily="18" charset="0"/>
                          </a:rPr>
                        </m:ctrlPr>
                      </m:sSubPr>
                      <m:e>
                        <m:r>
                          <a:rPr lang="es-ES" sz="1400" i="1">
                            <a:latin typeface="Cambria Math"/>
                          </a:rPr>
                          <m:t>𝑁</m:t>
                        </m:r>
                      </m:e>
                      <m:sub>
                        <m:r>
                          <a:rPr lang="es-ES" sz="1400" i="1">
                            <a:latin typeface="Cambria Math"/>
                          </a:rPr>
                          <m:t>𝑇</m:t>
                        </m:r>
                      </m:sub>
                    </m:sSub>
                  </m:oMath>
                </a14:m>
                <a:r>
                  <a:rPr lang="en-US" sz="1400" dirty="0"/>
                  <a:t> </a:t>
                </a:r>
                <a:r>
                  <a:rPr lang="pl-PL" sz="1400" dirty="0"/>
                  <a:t>- </a:t>
                </a:r>
                <a:r>
                  <a:rPr lang="en-US" sz="1400" dirty="0"/>
                  <a:t>number of losses greater than a threshold T, </a:t>
                </a:r>
                <a14:m>
                  <m:oMath xmlns:m="http://schemas.openxmlformats.org/officeDocument/2006/math">
                    <m:r>
                      <a:rPr lang="es-ES" sz="1400" i="1">
                        <a:latin typeface="Cambria Math"/>
                      </a:rPr>
                      <m:t>𝑁</m:t>
                    </m:r>
                  </m:oMath>
                </a14:m>
                <a:r>
                  <a:rPr lang="pl-PL" sz="1400" dirty="0"/>
                  <a:t>-</a:t>
                </a:r>
                <a:r>
                  <a:rPr lang="en-US" sz="1400" dirty="0"/>
                  <a:t> total number of losses and </a:t>
                </a:r>
                <a14:m>
                  <m:oMath xmlns:m="http://schemas.openxmlformats.org/officeDocument/2006/math">
                    <m:sSub>
                      <m:sSubPr>
                        <m:ctrlPr>
                          <a:rPr lang="es-ES" sz="1400" i="1">
                            <a:latin typeface="Cambria Math" panose="02040503050406030204" pitchFamily="18" charset="0"/>
                          </a:rPr>
                        </m:ctrlPr>
                      </m:sSubPr>
                      <m:e>
                        <m:r>
                          <a:rPr lang="es-ES" sz="1400" i="1">
                            <a:latin typeface="Cambria Math"/>
                            <a:ea typeface="Cambria Math"/>
                          </a:rPr>
                          <m:t>𝜃</m:t>
                        </m:r>
                      </m:e>
                      <m:sub>
                        <m:r>
                          <a:rPr lang="es-ES" sz="1400" i="1">
                            <a:latin typeface="Cambria Math"/>
                          </a:rPr>
                          <m:t>𝑇</m:t>
                        </m:r>
                      </m:sub>
                    </m:sSub>
                  </m:oMath>
                </a14:m>
                <a:r>
                  <a:rPr lang="en-US" sz="1400" dirty="0"/>
                  <a:t> </a:t>
                </a:r>
                <a:r>
                  <a:rPr lang="pl-PL" sz="1400" dirty="0"/>
                  <a:t>-</a:t>
                </a:r>
                <a:r>
                  <a:rPr lang="en-US" sz="1400" dirty="0"/>
                  <a:t> tail dependence. A number of volatility taus is calculated from different banks in order to make ING’s tail dependence similar to these peer banks. From these volatility parameters, copula parameter can be calibrated.</a:t>
                </a:r>
                <a:r>
                  <a:rPr lang="pl-PL" sz="1400" dirty="0"/>
                  <a:t> </a:t>
                </a:r>
                <a:r>
                  <a:rPr lang="en-US" sz="1400" dirty="0"/>
                  <a:t>It can be shown that</a:t>
                </a:r>
                <a:r>
                  <a:rPr lang="pl-PL"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ea typeface="Cambria Math"/>
                          </a:rPr>
                          <m:t>𝜏</m:t>
                        </m:r>
                      </m:e>
                      <m:sub>
                        <m:r>
                          <a:rPr lang="es-ES" sz="1400" i="1">
                            <a:latin typeface="Cambria Math"/>
                          </a:rPr>
                          <m:t>𝑇</m:t>
                        </m:r>
                      </m:sub>
                    </m:sSub>
                  </m:oMath>
                </a14:m>
                <a:r>
                  <a:rPr lang="en-US" sz="1400" dirty="0"/>
                  <a:t> captures both frequency and severity dependence and, therefore, can be used for their</a:t>
                </a:r>
                <a:r>
                  <a:rPr lang="pl-PL" sz="1400" dirty="0"/>
                  <a:t> </a:t>
                </a:r>
                <a:r>
                  <a:rPr lang="en-US" sz="1400" dirty="0"/>
                  <a:t>calibration.</a:t>
                </a:r>
              </a:p>
              <a:p>
                <a:pPr>
                  <a:lnSpc>
                    <a:spcPct val="90000"/>
                  </a:lnSpc>
                </a:pPr>
                <a:r>
                  <a:rPr lang="pl-PL" sz="1400" dirty="0"/>
                  <a:t>  </a:t>
                </a:r>
                <a:r>
                  <a:rPr lang="en-US" sz="1400" dirty="0"/>
                  <a:t>Knowing this, </a:t>
                </a:r>
                <a:r>
                  <a:rPr lang="en-US" sz="1400" b="1" dirty="0"/>
                  <a:t>copula parameters </a:t>
                </a:r>
                <a:r>
                  <a:rPr lang="en-US" sz="1400" dirty="0"/>
                  <a:t>can be estimated as</a:t>
                </a:r>
              </a:p>
              <a:p>
                <a:pPr>
                  <a:lnSpc>
                    <a:spcPct val="90000"/>
                  </a:lnSpc>
                </a:pPr>
                <a14:m>
                  <m:oMathPara xmlns:m="http://schemas.openxmlformats.org/officeDocument/2006/math">
                    <m:oMathParaPr>
                      <m:jc m:val="centerGroup"/>
                    </m:oMathParaPr>
                    <m:oMath xmlns:m="http://schemas.openxmlformats.org/officeDocument/2006/math">
                      <m:r>
                        <a:rPr lang="en-US" sz="1400" i="1">
                          <a:latin typeface="Cambria Math"/>
                          <a:ea typeface="Cambria Math"/>
                        </a:rPr>
                        <m:t>𝜃</m:t>
                      </m:r>
                      <m:r>
                        <a:rPr lang="es-ES" sz="1400" i="1">
                          <a:latin typeface="Cambria Math"/>
                          <a:ea typeface="Cambria Math"/>
                        </a:rPr>
                        <m:t>=−</m:t>
                      </m:r>
                      <m:f>
                        <m:fPr>
                          <m:ctrlPr>
                            <a:rPr lang="es-ES" sz="1400" i="1">
                              <a:latin typeface="Cambria Math" panose="02040503050406030204" pitchFamily="18" charset="0"/>
                              <a:ea typeface="Cambria Math"/>
                            </a:rPr>
                          </m:ctrlPr>
                        </m:fPr>
                        <m:num>
                          <m:func>
                            <m:funcPr>
                              <m:ctrlPr>
                                <a:rPr lang="es-ES" sz="1400" i="1">
                                  <a:latin typeface="Cambria Math" panose="02040503050406030204" pitchFamily="18" charset="0"/>
                                  <a:ea typeface="Cambria Math"/>
                                </a:rPr>
                              </m:ctrlPr>
                            </m:funcPr>
                            <m:fName>
                              <m:r>
                                <m:rPr>
                                  <m:sty m:val="p"/>
                                </m:rPr>
                                <a:rPr lang="es-ES" sz="1400">
                                  <a:latin typeface="Cambria Math"/>
                                  <a:ea typeface="Cambria Math"/>
                                </a:rPr>
                                <m:t>log</m:t>
                              </m:r>
                              <m:r>
                                <a:rPr lang="es-ES" sz="1400">
                                  <a:latin typeface="Cambria Math"/>
                                  <a:ea typeface="Cambria Math"/>
                                </a:rPr>
                                <m:t>(</m:t>
                              </m:r>
                            </m:fName>
                            <m:e>
                              <m:r>
                                <a:rPr lang="es-ES" sz="1400" i="1">
                                  <a:latin typeface="Cambria Math"/>
                                  <a:ea typeface="Cambria Math"/>
                                </a:rPr>
                                <m:t>2)</m:t>
                              </m:r>
                            </m:e>
                          </m:func>
                        </m:num>
                        <m:den>
                          <m:func>
                            <m:funcPr>
                              <m:ctrlPr>
                                <a:rPr lang="es-ES" sz="1400" i="1">
                                  <a:latin typeface="Cambria Math" panose="02040503050406030204" pitchFamily="18" charset="0"/>
                                  <a:ea typeface="Cambria Math"/>
                                </a:rPr>
                              </m:ctrlPr>
                            </m:funcPr>
                            <m:fName>
                              <m:r>
                                <m:rPr>
                                  <m:sty m:val="p"/>
                                </m:rPr>
                                <a:rPr lang="es-ES" sz="1400">
                                  <a:latin typeface="Cambria Math"/>
                                  <a:ea typeface="Cambria Math"/>
                                </a:rPr>
                                <m:t>log</m:t>
                              </m:r>
                            </m:fName>
                            <m:e>
                              <m:r>
                                <a:rPr lang="es-ES" sz="1400" i="1">
                                  <a:latin typeface="Cambria Math"/>
                                  <a:ea typeface="Cambria Math"/>
                                </a:rPr>
                                <m:t>(</m:t>
                              </m:r>
                              <m:sSub>
                                <m:sSubPr>
                                  <m:ctrlPr>
                                    <a:rPr lang="es-ES" sz="1400" i="1">
                                      <a:latin typeface="Cambria Math" panose="02040503050406030204" pitchFamily="18" charset="0"/>
                                      <a:ea typeface="Cambria Math"/>
                                    </a:rPr>
                                  </m:ctrlPr>
                                </m:sSubPr>
                                <m:e>
                                  <m:r>
                                    <a:rPr lang="es-ES" sz="1400" i="1">
                                      <a:latin typeface="Cambria Math"/>
                                      <a:ea typeface="Cambria Math"/>
                                    </a:rPr>
                                    <m:t>𝜃</m:t>
                                  </m:r>
                                </m:e>
                                <m:sub>
                                  <m:r>
                                    <a:rPr lang="es-ES" sz="1400" i="1">
                                      <a:latin typeface="Cambria Math"/>
                                      <a:ea typeface="Cambria Math"/>
                                    </a:rPr>
                                    <m:t>𝑇</m:t>
                                  </m:r>
                                </m:sub>
                              </m:sSub>
                              <m:r>
                                <a:rPr lang="es-ES" sz="1400" i="1">
                                  <a:latin typeface="Cambria Math"/>
                                  <a:ea typeface="Cambria Math"/>
                                </a:rPr>
                                <m:t>)</m:t>
                              </m:r>
                            </m:e>
                          </m:func>
                        </m:den>
                      </m:f>
                    </m:oMath>
                  </m:oMathPara>
                </a14:m>
                <a:endParaRPr lang="en-US" sz="1400" dirty="0"/>
              </a:p>
              <a:p>
                <a:pPr marL="95250">
                  <a:lnSpc>
                    <a:spcPct val="90000"/>
                  </a:lnSpc>
                </a:pPr>
                <a:endParaRPr lang="pl-PL" sz="1400" dirty="0"/>
              </a:p>
              <a:p>
                <a:r>
                  <a:rPr lang="en-US" sz="1400" dirty="0"/>
                  <a:t>At Bank level </a:t>
                </a:r>
                <a14:m>
                  <m:oMath xmlns:m="http://schemas.openxmlformats.org/officeDocument/2006/math">
                    <m:sSub>
                      <m:sSubPr>
                        <m:ctrlPr>
                          <a:rPr lang="en-US" sz="1400" b="1" i="1">
                            <a:latin typeface="Cambria Math" panose="02040503050406030204" pitchFamily="18" charset="0"/>
                          </a:rPr>
                        </m:ctrlPr>
                      </m:sSubPr>
                      <m:e>
                        <m:r>
                          <a:rPr lang="en-US" sz="1400" i="1">
                            <a:latin typeface="Cambria Math"/>
                            <a:ea typeface="Cambria Math"/>
                          </a:rPr>
                          <m:t>𝜃</m:t>
                        </m:r>
                      </m:e>
                      <m:sub>
                        <m:r>
                          <a:rPr lang="es-ES" sz="1400" i="1">
                            <a:latin typeface="Cambria Math"/>
                          </a:rPr>
                          <m:t>𝐵𝑎𝑛𝑘</m:t>
                        </m:r>
                      </m:sub>
                    </m:sSub>
                    <m:r>
                      <a:rPr lang="es-ES" sz="1400" i="1">
                        <a:latin typeface="Cambria Math"/>
                      </a:rPr>
                      <m:t>=0.02</m:t>
                    </m:r>
                  </m:oMath>
                </a14:m>
                <a:r>
                  <a:rPr lang="en-US" sz="1400" dirty="0"/>
                  <a:t>, and at Division level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ea typeface="Cambria Math"/>
                          </a:rPr>
                          <m:t>𝜃</m:t>
                        </m:r>
                      </m:e>
                      <m:sub>
                        <m:r>
                          <a:rPr lang="es-ES" sz="1400" i="1">
                            <a:latin typeface="Cambria Math"/>
                          </a:rPr>
                          <m:t>1</m:t>
                        </m:r>
                      </m:sub>
                    </m:sSub>
                    <m:r>
                      <a:rPr lang="es-ES" sz="1400" i="1">
                        <a:latin typeface="Cambria Math"/>
                      </a:rPr>
                      <m:t>=…=</m:t>
                    </m:r>
                    <m:sSub>
                      <m:sSubPr>
                        <m:ctrlPr>
                          <a:rPr lang="es-ES" sz="1400" i="1">
                            <a:latin typeface="Cambria Math" panose="02040503050406030204" pitchFamily="18" charset="0"/>
                          </a:rPr>
                        </m:ctrlPr>
                      </m:sSubPr>
                      <m:e>
                        <m:r>
                          <a:rPr lang="en-US" sz="1400" i="1">
                            <a:latin typeface="Cambria Math"/>
                            <a:ea typeface="Cambria Math"/>
                          </a:rPr>
                          <m:t>𝜃</m:t>
                        </m:r>
                      </m:e>
                      <m:sub>
                        <m:r>
                          <a:rPr lang="es-ES" sz="1400" i="1">
                            <a:latin typeface="Cambria Math"/>
                          </a:rPr>
                          <m:t>8</m:t>
                        </m:r>
                      </m:sub>
                    </m:sSub>
                    <m:r>
                      <a:rPr lang="es-ES" sz="1400" i="1">
                        <a:latin typeface="Cambria Math"/>
                      </a:rPr>
                      <m:t>=</m:t>
                    </m:r>
                    <m:sSub>
                      <m:sSubPr>
                        <m:ctrlPr>
                          <a:rPr lang="es-ES" sz="1400" i="1">
                            <a:latin typeface="Cambria Math" panose="02040503050406030204" pitchFamily="18" charset="0"/>
                          </a:rPr>
                        </m:ctrlPr>
                      </m:sSubPr>
                      <m:e>
                        <m:r>
                          <a:rPr lang="en-US" sz="1400" i="1">
                            <a:latin typeface="Cambria Math"/>
                            <a:ea typeface="Cambria Math"/>
                          </a:rPr>
                          <m:t>𝜃</m:t>
                        </m:r>
                      </m:e>
                      <m:sub>
                        <m:r>
                          <a:rPr lang="es-ES" sz="1400" i="1">
                            <a:latin typeface="Cambria Math"/>
                          </a:rPr>
                          <m:t>𝑀𝑒𝑑𝑖𝑢𝑚</m:t>
                        </m:r>
                      </m:sub>
                    </m:sSub>
                    <m:r>
                      <a:rPr lang="es-ES" sz="1400" i="1">
                        <a:latin typeface="Cambria Math"/>
                      </a:rPr>
                      <m:t>=0.06</m:t>
                    </m:r>
                  </m:oMath>
                </a14:m>
                <a:r>
                  <a:rPr lang="pl-PL" sz="1400" dirty="0"/>
                  <a:t> (</a:t>
                </a:r>
                <a:r>
                  <a:rPr lang="pl-PL" sz="1400" dirty="0" err="1"/>
                  <a:t>fixed</a:t>
                </a:r>
                <a:r>
                  <a:rPr lang="pl-PL" sz="1400" dirty="0"/>
                  <a:t> </a:t>
                </a:r>
                <a:r>
                  <a:rPr lang="pl-PL" sz="1400" dirty="0" err="1"/>
                  <a:t>assumptions</a:t>
                </a:r>
                <a:r>
                  <a:rPr lang="pl-PL" sz="1400" dirty="0"/>
                  <a:t> </a:t>
                </a:r>
                <a:r>
                  <a:rPr lang="pl-PL" sz="1400" dirty="0" err="1"/>
                  <a:t>based</a:t>
                </a:r>
                <a:r>
                  <a:rPr lang="pl-PL" sz="1400" dirty="0"/>
                  <a:t> on </a:t>
                </a:r>
                <a:r>
                  <a:rPr lang="pl-PL" sz="1400" dirty="0" err="1"/>
                  <a:t>previous</a:t>
                </a:r>
                <a:r>
                  <a:rPr lang="pl-PL" sz="1400" dirty="0"/>
                  <a:t> </a:t>
                </a:r>
                <a:r>
                  <a:rPr lang="pl-PL" sz="1400" dirty="0" err="1"/>
                  <a:t>investigations</a:t>
                </a:r>
                <a:r>
                  <a:rPr lang="pl-PL" sz="1400" dirty="0"/>
                  <a:t>, </a:t>
                </a:r>
                <a:r>
                  <a:rPr lang="en-US" sz="1400" dirty="0"/>
                  <a:t>relations between different Division cross Business Line combinations, set by expert judgment</a:t>
                </a:r>
                <a:r>
                  <a:rPr lang="pl-PL" sz="1400" dirty="0"/>
                  <a:t> )</a:t>
                </a:r>
                <a:r>
                  <a:rPr lang="en-US" sz="1400" dirty="0"/>
                  <a:t>.</a:t>
                </a:r>
                <a:endParaRPr lang="pl-PL" sz="1400" dirty="0"/>
              </a:p>
              <a:p>
                <a:pPr marL="95250">
                  <a:lnSpc>
                    <a:spcPct val="90000"/>
                  </a:lnSpc>
                </a:pPr>
                <a:endParaRPr lang="pl-PL" sz="1400" dirty="0"/>
              </a:p>
              <a:p>
                <a:pPr marL="95250">
                  <a:lnSpc>
                    <a:spcPct val="90000"/>
                  </a:lnSpc>
                </a:pPr>
                <a:r>
                  <a:rPr lang="pl-PL" sz="1400" b="1" dirty="0" err="1"/>
                  <a:t>Diversification</a:t>
                </a:r>
                <a:r>
                  <a:rPr lang="pl-PL" sz="1400" b="1" dirty="0"/>
                  <a:t> benefit:</a:t>
                </a:r>
              </a:p>
              <a:p>
                <a:pPr marL="95250">
                  <a:lnSpc>
                    <a:spcPct val="90000"/>
                  </a:lnSpc>
                </a:pPr>
                <a:endParaRPr lang="pl-PL" sz="1400" b="1" dirty="0"/>
              </a:p>
              <a:p>
                <a:pPr marL="95250">
                  <a:lnSpc>
                    <a:spcPct val="90000"/>
                  </a:lnSpc>
                </a:pPr>
                <a14:m>
                  <m:oMathPara xmlns:m="http://schemas.openxmlformats.org/officeDocument/2006/math">
                    <m:oMathParaPr>
                      <m:jc m:val="left"/>
                    </m:oMathParaPr>
                    <m:oMath xmlns:m="http://schemas.openxmlformats.org/officeDocument/2006/math">
                      <m:r>
                        <a:rPr lang="pl-PL" sz="1400" b="0" i="1" smtClean="0">
                          <a:latin typeface="Cambria Math" panose="02040503050406030204" pitchFamily="18" charset="0"/>
                        </a:rPr>
                        <m:t>𝐷</m:t>
                      </m:r>
                      <m:r>
                        <a:rPr lang="pl-PL" sz="1400" b="0" i="1" smtClean="0">
                          <a:latin typeface="Cambria Math" panose="02040503050406030204" pitchFamily="18" charset="0"/>
                        </a:rPr>
                        <m:t>=1−</m:t>
                      </m:r>
                      <m:f>
                        <m:fPr>
                          <m:ctrlPr>
                            <a:rPr lang="pl-PL" sz="1400" b="0" i="1" smtClean="0">
                              <a:latin typeface="Cambria Math" panose="02040503050406030204" pitchFamily="18" charset="0"/>
                            </a:rPr>
                          </m:ctrlPr>
                        </m:fPr>
                        <m:num>
                          <m:sSub>
                            <m:sSubPr>
                              <m:ctrlPr>
                                <a:rPr lang="pl-PL" sz="1400" b="0" i="1" smtClean="0">
                                  <a:latin typeface="Cambria Math" panose="02040503050406030204" pitchFamily="18" charset="0"/>
                                </a:rPr>
                              </m:ctrlPr>
                            </m:sSubPr>
                            <m:e>
                              <m:r>
                                <a:rPr lang="pl-PL" sz="1400" b="0" i="1" smtClean="0">
                                  <a:latin typeface="Cambria Math" panose="02040503050406030204" pitchFamily="18" charset="0"/>
                                </a:rPr>
                                <m:t>𝐶</m:t>
                              </m:r>
                            </m:e>
                            <m:sub>
                              <m:r>
                                <a:rPr lang="pl-PL" sz="1400" b="0" i="1" smtClean="0">
                                  <a:latin typeface="Cambria Math" panose="02040503050406030204" pitchFamily="18" charset="0"/>
                                </a:rPr>
                                <m:t>𝑎𝑔𝑔</m:t>
                              </m:r>
                            </m:sub>
                          </m:sSub>
                        </m:num>
                        <m:den>
                          <m:nary>
                            <m:naryPr>
                              <m:chr m:val="∑"/>
                              <m:supHide m:val="on"/>
                              <m:ctrlPr>
                                <a:rPr lang="pl-PL" sz="1400" b="0" i="1" smtClean="0">
                                  <a:latin typeface="Cambria Math" panose="02040503050406030204" pitchFamily="18" charset="0"/>
                                </a:rPr>
                              </m:ctrlPr>
                            </m:naryPr>
                            <m:sub>
                              <m:r>
                                <m:rPr>
                                  <m:brk m:alnAt="7"/>
                                </m:rPr>
                                <a:rPr lang="pl-PL" sz="1400" b="0" i="1" smtClean="0">
                                  <a:latin typeface="Cambria Math" panose="02040503050406030204" pitchFamily="18" charset="0"/>
                                </a:rPr>
                                <m:t>𝑖</m:t>
                              </m:r>
                            </m:sub>
                            <m:sup/>
                            <m:e>
                              <m:sSub>
                                <m:sSubPr>
                                  <m:ctrlPr>
                                    <a:rPr lang="pl-PL" sz="1400" b="0" i="1" smtClean="0">
                                      <a:latin typeface="Cambria Math" panose="02040503050406030204" pitchFamily="18" charset="0"/>
                                    </a:rPr>
                                  </m:ctrlPr>
                                </m:sSubPr>
                                <m:e>
                                  <m:r>
                                    <a:rPr lang="pl-PL" sz="1400" b="0" i="1" smtClean="0">
                                      <a:latin typeface="Cambria Math" panose="02040503050406030204" pitchFamily="18" charset="0"/>
                                    </a:rPr>
                                    <m:t>𝐶</m:t>
                                  </m:r>
                                </m:e>
                                <m:sub>
                                  <m:sSub>
                                    <m:sSubPr>
                                      <m:ctrlPr>
                                        <a:rPr lang="pl-PL" sz="1400" b="0" i="1" smtClean="0">
                                          <a:latin typeface="Cambria Math" panose="02040503050406030204" pitchFamily="18" charset="0"/>
                                        </a:rPr>
                                      </m:ctrlPr>
                                    </m:sSubPr>
                                    <m:e>
                                      <m:r>
                                        <a:rPr lang="pl-PL" sz="1400" b="0" i="1" smtClean="0">
                                          <a:latin typeface="Cambria Math" panose="02040503050406030204" pitchFamily="18" charset="0"/>
                                        </a:rPr>
                                        <m:t>𝑈𝑜𝑀</m:t>
                                      </m:r>
                                    </m:e>
                                    <m:sub>
                                      <m:r>
                                        <a:rPr lang="pl-PL" sz="1400" b="0" i="1" smtClean="0">
                                          <a:latin typeface="Cambria Math" panose="02040503050406030204" pitchFamily="18" charset="0"/>
                                        </a:rPr>
                                        <m:t>𝐼</m:t>
                                      </m:r>
                                    </m:sub>
                                  </m:sSub>
                                </m:sub>
                              </m:sSub>
                            </m:e>
                          </m:nary>
                        </m:den>
                      </m:f>
                    </m:oMath>
                  </m:oMathPara>
                </a14:m>
                <a:endParaRPr lang="pl-PL" sz="1400" dirty="0"/>
              </a:p>
              <a:p>
                <a:pPr marL="95250">
                  <a:lnSpc>
                    <a:spcPct val="90000"/>
                  </a:lnSpc>
                </a:pPr>
                <a:endParaRPr lang="pl-PL" sz="1400" dirty="0"/>
              </a:p>
              <a:p>
                <a:pPr marL="95250">
                  <a:lnSpc>
                    <a:spcPct val="90000"/>
                  </a:lnSpc>
                </a:pPr>
                <a:r>
                  <a:rPr lang="en-US" sz="1400" dirty="0"/>
                  <a:t>with increasing dependence </a:t>
                </a:r>
                <a:r>
                  <a:rPr lang="en-US" sz="1400" i="1" dirty="0"/>
                  <a:t>D</a:t>
                </a:r>
                <a:r>
                  <a:rPr lang="en-US" sz="1400" dirty="0"/>
                  <a:t> decreases</a:t>
                </a:r>
                <a:r>
                  <a:rPr lang="pl-PL" sz="1400" dirty="0"/>
                  <a:t> (</a:t>
                </a:r>
                <a14:m>
                  <m:oMath xmlns:m="http://schemas.openxmlformats.org/officeDocument/2006/math">
                    <m:sSub>
                      <m:sSubPr>
                        <m:ctrlPr>
                          <a:rPr lang="pl-PL" sz="1400" i="1">
                            <a:latin typeface="Cambria Math" panose="02040503050406030204" pitchFamily="18" charset="0"/>
                          </a:rPr>
                        </m:ctrlPr>
                      </m:sSubPr>
                      <m:e>
                        <m:r>
                          <a:rPr lang="pl-PL" sz="1400" i="1">
                            <a:latin typeface="Cambria Math" panose="02040503050406030204" pitchFamily="18" charset="0"/>
                          </a:rPr>
                          <m:t>𝐶</m:t>
                        </m:r>
                      </m:e>
                      <m:sub>
                        <m:r>
                          <a:rPr lang="pl-PL" sz="1400" i="1">
                            <a:latin typeface="Cambria Math" panose="02040503050406030204" pitchFamily="18" charset="0"/>
                          </a:rPr>
                          <m:t>𝑎𝑔𝑔</m:t>
                        </m:r>
                      </m:sub>
                    </m:sSub>
                  </m:oMath>
                </a14:m>
                <a:r>
                  <a:rPr lang="pl-PL" sz="1400" dirty="0"/>
                  <a:t>-</a:t>
                </a:r>
                <a:r>
                  <a:rPr lang="pl-PL" sz="1400" dirty="0" err="1"/>
                  <a:t>increases</a:t>
                </a:r>
                <a:r>
                  <a:rPr lang="pl-PL" sz="1400" dirty="0"/>
                  <a:t>).</a:t>
                </a:r>
              </a:p>
              <a:p>
                <a:pPr marL="95250">
                  <a:lnSpc>
                    <a:spcPct val="90000"/>
                  </a:lnSpc>
                </a:pPr>
                <a:r>
                  <a:rPr lang="en-US" sz="1400" dirty="0"/>
                  <a:t>2 layers structure with 9 dependence</a:t>
                </a:r>
                <a:r>
                  <a:rPr lang="pl-PL" sz="1400" dirty="0"/>
                  <a:t> </a:t>
                </a:r>
                <a:r>
                  <a:rPr lang="en-US" sz="1400" dirty="0"/>
                  <a:t>nodes: 8 division x business line</a:t>
                </a:r>
                <a:r>
                  <a:rPr lang="pl-PL" sz="1400" dirty="0"/>
                  <a:t> </a:t>
                </a:r>
                <a:r>
                  <a:rPr lang="en-US" sz="1400" dirty="0"/>
                  <a:t>combinations and 10 NFR risk areas,</a:t>
                </a:r>
              </a:p>
              <a:p>
                <a:pPr marL="95250">
                  <a:lnSpc>
                    <a:spcPct val="90000"/>
                  </a:lnSpc>
                </a:pPr>
                <a:r>
                  <a:rPr lang="en-US" sz="1400" dirty="0"/>
                  <a:t>leading to 80 Units of Measure (</a:t>
                </a:r>
                <a:r>
                  <a:rPr lang="en-US" sz="1400" dirty="0" err="1"/>
                  <a:t>UoMs</a:t>
                </a:r>
                <a:r>
                  <a:rPr lang="en-US" sz="1400" dirty="0"/>
                  <a:t>).</a:t>
                </a:r>
                <a:endParaRPr lang="pl-PL" sz="1400" dirty="0"/>
              </a:p>
              <a:p>
                <a:pPr marL="95250">
                  <a:lnSpc>
                    <a:spcPct val="90000"/>
                  </a:lnSpc>
                </a:pPr>
                <a:endParaRPr lang="en-US" sz="1400" dirty="0"/>
              </a:p>
            </p:txBody>
          </p:sp>
        </mc:Choice>
        <mc:Fallback xmlns="">
          <p:sp>
            <p:nvSpPr>
              <p:cNvPr id="5" name="Prostokąt 4">
                <a:extLst>
                  <a:ext uri="{FF2B5EF4-FFF2-40B4-BE49-F238E27FC236}">
                    <a16:creationId xmlns:a16="http://schemas.microsoft.com/office/drawing/2014/main" id="{B366254D-D6D4-4013-B4A0-1AA5D991AFBE}"/>
                  </a:ext>
                </a:extLst>
              </p:cNvPr>
              <p:cNvSpPr>
                <a:spLocks noRot="1" noChangeAspect="1" noMove="1" noResize="1" noEditPoints="1" noAdjustHandles="1" noChangeArrowheads="1" noChangeShapeType="1" noTextEdit="1"/>
              </p:cNvSpPr>
              <p:nvPr/>
            </p:nvSpPr>
            <p:spPr>
              <a:xfrm>
                <a:off x="790514" y="2379433"/>
                <a:ext cx="10953059" cy="4761625"/>
              </a:xfrm>
              <a:prstGeom prst="rect">
                <a:avLst/>
              </a:prstGeom>
              <a:blipFill>
                <a:blip r:embed="rId7"/>
                <a:stretch>
                  <a:fillRect l="-167" t="-512"/>
                </a:stretch>
              </a:blipFill>
            </p:spPr>
            <p:txBody>
              <a:bodyPr/>
              <a:lstStyle/>
              <a:p>
                <a:r>
                  <a:rPr lang="pl-PL">
                    <a:noFill/>
                  </a:rPr>
                  <a:t> </a:t>
                </a:r>
              </a:p>
            </p:txBody>
          </p:sp>
        </mc:Fallback>
      </mc:AlternateContent>
      <p:pic>
        <p:nvPicPr>
          <p:cNvPr id="8" name="Obraz 7">
            <a:extLst>
              <a:ext uri="{FF2B5EF4-FFF2-40B4-BE49-F238E27FC236}">
                <a16:creationId xmlns:a16="http://schemas.microsoft.com/office/drawing/2014/main" id="{6DE29876-4728-41DF-BEB6-DA95AD4AAE4C}"/>
              </a:ext>
            </a:extLst>
          </p:cNvPr>
          <p:cNvPicPr>
            <a:picLocks noChangeAspect="1"/>
          </p:cNvPicPr>
          <p:nvPr/>
        </p:nvPicPr>
        <p:blipFill>
          <a:blip r:embed="rId8"/>
          <a:stretch>
            <a:fillRect/>
          </a:stretch>
        </p:blipFill>
        <p:spPr>
          <a:xfrm>
            <a:off x="7636171" y="1185327"/>
            <a:ext cx="2252994" cy="1408121"/>
          </a:xfrm>
          <a:prstGeom prst="rect">
            <a:avLst/>
          </a:prstGeom>
        </p:spPr>
      </p:pic>
      <p:pic>
        <p:nvPicPr>
          <p:cNvPr id="10" name="Obraz 9">
            <a:extLst>
              <a:ext uri="{FF2B5EF4-FFF2-40B4-BE49-F238E27FC236}">
                <a16:creationId xmlns:a16="http://schemas.microsoft.com/office/drawing/2014/main" id="{E98723E9-62C7-4C2E-8431-5DB01EA9104C}"/>
              </a:ext>
            </a:extLst>
          </p:cNvPr>
          <p:cNvPicPr>
            <a:picLocks noChangeAspect="1"/>
          </p:cNvPicPr>
          <p:nvPr/>
        </p:nvPicPr>
        <p:blipFill>
          <a:blip r:embed="rId9"/>
          <a:stretch>
            <a:fillRect/>
          </a:stretch>
        </p:blipFill>
        <p:spPr>
          <a:xfrm>
            <a:off x="10109143" y="1735689"/>
            <a:ext cx="1707756" cy="1287488"/>
          </a:xfrm>
          <a:prstGeom prst="rect">
            <a:avLst/>
          </a:prstGeom>
        </p:spPr>
      </p:pic>
      <mc:AlternateContent xmlns:mc="http://schemas.openxmlformats.org/markup-compatibility/2006" xmlns:a14="http://schemas.microsoft.com/office/drawing/2010/main">
        <mc:Choice Requires="a14">
          <p:sp>
            <p:nvSpPr>
              <p:cNvPr id="11" name="pole tekstowe 10">
                <a:extLst>
                  <a:ext uri="{FF2B5EF4-FFF2-40B4-BE49-F238E27FC236}">
                    <a16:creationId xmlns:a16="http://schemas.microsoft.com/office/drawing/2014/main" id="{12B8F0E0-98E9-42A4-A4A1-C3C5EBA0FBF8}"/>
                  </a:ext>
                </a:extLst>
              </p:cNvPr>
              <p:cNvSpPr txBox="1"/>
              <p:nvPr/>
            </p:nvSpPr>
            <p:spPr>
              <a:xfrm>
                <a:off x="845575" y="1338994"/>
                <a:ext cx="10395075" cy="886772"/>
              </a:xfrm>
              <a:prstGeom prst="rect">
                <a:avLst/>
              </a:prstGeom>
              <a:noFill/>
            </p:spPr>
            <p:txBody>
              <a:bodyPr wrap="square" lIns="36000" tIns="36000" rIns="36000" bIns="36000" rtlCol="0">
                <a:spAutoFit/>
              </a:bodyPr>
              <a:lstStyle/>
              <a:p>
                <a:pPr>
                  <a:lnSpc>
                    <a:spcPct val="90000"/>
                  </a:lnSpc>
                </a:pPr>
                <a:r>
                  <a:rPr lang="pl-PL" sz="1400" b="1" dirty="0"/>
                  <a:t>C</a:t>
                </a:r>
                <a:r>
                  <a:rPr lang="en-US" sz="1400" b="1" dirty="0" err="1"/>
                  <a:t>opula</a:t>
                </a:r>
                <a:r>
                  <a:rPr lang="pl-PL" sz="1400" b="1" dirty="0"/>
                  <a:t> (Clayton)</a:t>
                </a:r>
                <a:r>
                  <a:rPr lang="en-US" sz="1400" b="1" dirty="0"/>
                  <a:t> allows for a joint distribution </a:t>
                </a:r>
                <a:endParaRPr lang="pl-PL" sz="1400" b="1" dirty="0"/>
              </a:p>
              <a:p>
                <a:pPr>
                  <a:lnSpc>
                    <a:spcPct val="90000"/>
                  </a:lnSpc>
                </a:pPr>
                <a:r>
                  <a:rPr lang="en-US" sz="1400" dirty="0"/>
                  <a:t>that takes into account the dependencies between loss distributions:</a:t>
                </a:r>
              </a:p>
              <a:p>
                <a:pPr>
                  <a:lnSpc>
                    <a:spcPct val="90000"/>
                  </a:lnSpc>
                  <a:spcBef>
                    <a:spcPts val="100"/>
                  </a:spcBef>
                  <a:spcAft>
                    <a:spcPts val="200"/>
                  </a:spcAft>
                </a:pPr>
                <a14:m>
                  <m:oMathPara xmlns:m="http://schemas.openxmlformats.org/officeDocument/2006/math">
                    <m:oMathParaPr>
                      <m:jc m:val="centerGroup"/>
                    </m:oMathParaPr>
                    <m:oMath xmlns:m="http://schemas.openxmlformats.org/officeDocument/2006/math">
                      <m:r>
                        <a:rPr lang="es-ES" sz="1400" i="1">
                          <a:latin typeface="Cambria Math"/>
                        </a:rPr>
                        <m:t>𝐹</m:t>
                      </m:r>
                      <m:d>
                        <m:dPr>
                          <m:ctrlPr>
                            <a:rPr lang="es-ES" sz="1400" i="1">
                              <a:latin typeface="Cambria Math" panose="02040503050406030204" pitchFamily="18" charset="0"/>
                            </a:rPr>
                          </m:ctrlPr>
                        </m:dPr>
                        <m:e>
                          <m:sSub>
                            <m:sSubPr>
                              <m:ctrlPr>
                                <a:rPr lang="es-ES" sz="1400" i="1">
                                  <a:latin typeface="Cambria Math" panose="02040503050406030204" pitchFamily="18" charset="0"/>
                                </a:rPr>
                              </m:ctrlPr>
                            </m:sSubPr>
                            <m:e>
                              <m:r>
                                <a:rPr lang="es-ES" sz="1400" i="1">
                                  <a:latin typeface="Cambria Math"/>
                                </a:rPr>
                                <m:t>𝑥</m:t>
                              </m:r>
                            </m:e>
                            <m:sub>
                              <m:r>
                                <a:rPr lang="es-ES" sz="1400" i="1">
                                  <a:latin typeface="Cambria Math"/>
                                </a:rPr>
                                <m:t>1</m:t>
                              </m:r>
                            </m:sub>
                          </m:sSub>
                          <m:r>
                            <a:rPr lang="es-ES" sz="1400" i="1">
                              <a:latin typeface="Cambria Math"/>
                            </a:rPr>
                            <m:t>,…,</m:t>
                          </m:r>
                          <m:sSub>
                            <m:sSubPr>
                              <m:ctrlPr>
                                <a:rPr lang="es-ES" sz="1400" i="1">
                                  <a:latin typeface="Cambria Math" panose="02040503050406030204" pitchFamily="18" charset="0"/>
                                </a:rPr>
                              </m:ctrlPr>
                            </m:sSubPr>
                            <m:e>
                              <m:r>
                                <a:rPr lang="es-ES" sz="1400" i="1">
                                  <a:latin typeface="Cambria Math"/>
                                </a:rPr>
                                <m:t>𝑥</m:t>
                              </m:r>
                            </m:e>
                            <m:sub>
                              <m:r>
                                <a:rPr lang="es-ES" sz="1400" i="1">
                                  <a:latin typeface="Cambria Math"/>
                                </a:rPr>
                                <m:t>𝑛</m:t>
                              </m:r>
                            </m:sub>
                          </m:sSub>
                        </m:e>
                      </m:d>
                      <m:r>
                        <a:rPr lang="es-ES" sz="1400" i="1">
                          <a:latin typeface="Cambria Math"/>
                        </a:rPr>
                        <m:t>=</m:t>
                      </m:r>
                      <m:r>
                        <a:rPr lang="es-ES" sz="1400" i="1">
                          <a:latin typeface="Cambria Math"/>
                        </a:rPr>
                        <m:t>𝐶</m:t>
                      </m:r>
                      <m:d>
                        <m:dPr>
                          <m:ctrlPr>
                            <a:rPr lang="es-ES" sz="1400" i="1">
                              <a:latin typeface="Cambria Math" panose="02040503050406030204" pitchFamily="18" charset="0"/>
                            </a:rPr>
                          </m:ctrlPr>
                        </m:dPr>
                        <m:e>
                          <m:r>
                            <a:rPr lang="es-ES" sz="1400" i="1">
                              <a:latin typeface="Cambria Math"/>
                            </a:rPr>
                            <m:t>𝐹</m:t>
                          </m:r>
                          <m:sSub>
                            <m:sSubPr>
                              <m:ctrlPr>
                                <a:rPr lang="es-ES" sz="1400" i="1">
                                  <a:latin typeface="Cambria Math" panose="02040503050406030204" pitchFamily="18" charset="0"/>
                                </a:rPr>
                              </m:ctrlPr>
                            </m:sSubPr>
                            <m:e>
                              <m:r>
                                <a:rPr lang="es-ES" sz="1400" i="1">
                                  <a:latin typeface="Cambria Math"/>
                                </a:rPr>
                                <m:t>(</m:t>
                              </m:r>
                              <m:r>
                                <a:rPr lang="es-ES" sz="1400" i="1">
                                  <a:latin typeface="Cambria Math"/>
                                </a:rPr>
                                <m:t>𝑥</m:t>
                              </m:r>
                            </m:e>
                            <m:sub>
                              <m:r>
                                <a:rPr lang="es-ES" sz="1400" i="1">
                                  <a:latin typeface="Cambria Math"/>
                                </a:rPr>
                                <m:t>1</m:t>
                              </m:r>
                            </m:sub>
                          </m:sSub>
                        </m:e>
                      </m:d>
                      <m:r>
                        <a:rPr lang="es-ES" sz="1400" i="1">
                          <a:latin typeface="Cambria Math"/>
                        </a:rPr>
                        <m:t>,…,</m:t>
                      </m:r>
                      <m:r>
                        <a:rPr lang="es-ES" sz="1400" i="1">
                          <a:latin typeface="Cambria Math"/>
                        </a:rPr>
                        <m:t>𝐹</m:t>
                      </m:r>
                      <m:r>
                        <a:rPr lang="es-ES" sz="1400" i="1">
                          <a:latin typeface="Cambria Math"/>
                        </a:rPr>
                        <m:t>(</m:t>
                      </m:r>
                      <m:sSub>
                        <m:sSubPr>
                          <m:ctrlPr>
                            <a:rPr lang="es-ES" sz="1400" i="1">
                              <a:latin typeface="Cambria Math" panose="02040503050406030204" pitchFamily="18" charset="0"/>
                            </a:rPr>
                          </m:ctrlPr>
                        </m:sSubPr>
                        <m:e>
                          <m:r>
                            <a:rPr lang="es-ES" sz="1400" i="1">
                              <a:latin typeface="Cambria Math"/>
                            </a:rPr>
                            <m:t>𝑥</m:t>
                          </m:r>
                        </m:e>
                        <m:sub>
                          <m:r>
                            <a:rPr lang="es-ES" sz="1400" i="1">
                              <a:latin typeface="Cambria Math"/>
                            </a:rPr>
                            <m:t>𝑛</m:t>
                          </m:r>
                        </m:sub>
                      </m:sSub>
                      <m:r>
                        <a:rPr lang="es-ES" sz="1400" i="1">
                          <a:latin typeface="Cambria Math"/>
                        </a:rPr>
                        <m:t>))</m:t>
                      </m:r>
                    </m:oMath>
                  </m:oMathPara>
                </a14:m>
                <a:endParaRPr lang="pl-PL" sz="1400" dirty="0"/>
              </a:p>
              <a:p>
                <a:pPr>
                  <a:lnSpc>
                    <a:spcPct val="90000"/>
                  </a:lnSpc>
                  <a:spcBef>
                    <a:spcPts val="100"/>
                  </a:spcBef>
                  <a:spcAft>
                    <a:spcPts val="200"/>
                  </a:spcAft>
                </a:pPr>
                <a:r>
                  <a:rPr lang="en-US" sz="1400" dirty="0"/>
                  <a:t>Where </a:t>
                </a:r>
                <a14:m>
                  <m:oMath xmlns:m="http://schemas.openxmlformats.org/officeDocument/2006/math">
                    <m:r>
                      <a:rPr lang="es-ES" sz="1400" i="1">
                        <a:latin typeface="Cambria Math"/>
                      </a:rPr>
                      <m:t>𝐶</m:t>
                    </m:r>
                  </m:oMath>
                </a14:m>
                <a:r>
                  <a:rPr lang="en-US" sz="1400" dirty="0"/>
                  <a:t> is the copula and </a:t>
                </a:r>
                <a14:m>
                  <m:oMath xmlns:m="http://schemas.openxmlformats.org/officeDocument/2006/math">
                    <m:r>
                      <a:rPr lang="es-ES" sz="1400" i="1">
                        <a:latin typeface="Cambria Math"/>
                      </a:rPr>
                      <m:t>𝐹</m:t>
                    </m:r>
                    <m:r>
                      <a:rPr lang="es-ES" sz="1400" i="1">
                        <a:latin typeface="Cambria Math"/>
                      </a:rPr>
                      <m:t>(</m:t>
                    </m:r>
                    <m:sSub>
                      <m:sSubPr>
                        <m:ctrlPr>
                          <a:rPr lang="es-ES" sz="1400" i="1">
                            <a:latin typeface="Cambria Math" panose="02040503050406030204" pitchFamily="18" charset="0"/>
                          </a:rPr>
                        </m:ctrlPr>
                      </m:sSubPr>
                      <m:e>
                        <m:r>
                          <a:rPr lang="es-ES" sz="1400" i="1">
                            <a:latin typeface="Cambria Math"/>
                          </a:rPr>
                          <m:t>𝑥</m:t>
                        </m:r>
                      </m:e>
                      <m:sub>
                        <m:r>
                          <a:rPr lang="es-ES" sz="1400" i="1">
                            <a:latin typeface="Cambria Math"/>
                          </a:rPr>
                          <m:t>1</m:t>
                        </m:r>
                      </m:sub>
                    </m:sSub>
                    <m:r>
                      <a:rPr lang="es-ES" sz="1400" i="1">
                        <a:latin typeface="Cambria Math"/>
                      </a:rPr>
                      <m:t>),…,</m:t>
                    </m:r>
                    <m:r>
                      <a:rPr lang="es-ES" sz="1400" i="1">
                        <a:latin typeface="Cambria Math"/>
                      </a:rPr>
                      <m:t>𝐹</m:t>
                    </m:r>
                    <m:r>
                      <a:rPr lang="es-ES" sz="1400" i="1">
                        <a:latin typeface="Cambria Math"/>
                      </a:rPr>
                      <m:t>(</m:t>
                    </m:r>
                    <m:sSub>
                      <m:sSubPr>
                        <m:ctrlPr>
                          <a:rPr lang="es-ES" sz="1400" i="1">
                            <a:latin typeface="Cambria Math" panose="02040503050406030204" pitchFamily="18" charset="0"/>
                          </a:rPr>
                        </m:ctrlPr>
                      </m:sSubPr>
                      <m:e>
                        <m:r>
                          <a:rPr lang="es-ES" sz="1400" i="1">
                            <a:latin typeface="Cambria Math"/>
                          </a:rPr>
                          <m:t>𝑥</m:t>
                        </m:r>
                      </m:e>
                      <m:sub>
                        <m:r>
                          <a:rPr lang="es-ES" sz="1400" i="1">
                            <a:latin typeface="Cambria Math"/>
                          </a:rPr>
                          <m:t>𝑛</m:t>
                        </m:r>
                      </m:sub>
                    </m:sSub>
                    <m:r>
                      <a:rPr lang="es-ES" sz="1400" i="1">
                        <a:latin typeface="Cambria Math"/>
                      </a:rPr>
                      <m:t>)</m:t>
                    </m:r>
                  </m:oMath>
                </a14:m>
                <a:r>
                  <a:rPr lang="en-US" sz="1400" dirty="0"/>
                  <a:t> the loss distributions.</a:t>
                </a:r>
              </a:p>
            </p:txBody>
          </p:sp>
        </mc:Choice>
        <mc:Fallback xmlns="">
          <p:sp>
            <p:nvSpPr>
              <p:cNvPr id="11" name="pole tekstowe 10">
                <a:extLst>
                  <a:ext uri="{FF2B5EF4-FFF2-40B4-BE49-F238E27FC236}">
                    <a16:creationId xmlns:a16="http://schemas.microsoft.com/office/drawing/2014/main" id="{12B8F0E0-98E9-42A4-A4A1-C3C5EBA0FBF8}"/>
                  </a:ext>
                </a:extLst>
              </p:cNvPr>
              <p:cNvSpPr txBox="1">
                <a:spLocks noRot="1" noChangeAspect="1" noMove="1" noResize="1" noEditPoints="1" noAdjustHandles="1" noChangeArrowheads="1" noChangeShapeType="1" noTextEdit="1"/>
              </p:cNvSpPr>
              <p:nvPr/>
            </p:nvSpPr>
            <p:spPr>
              <a:xfrm>
                <a:off x="845575" y="1338994"/>
                <a:ext cx="10395075" cy="886772"/>
              </a:xfrm>
              <a:prstGeom prst="rect">
                <a:avLst/>
              </a:prstGeom>
              <a:blipFill>
                <a:blip r:embed="rId6"/>
                <a:stretch>
                  <a:fillRect l="-704" t="-4828" b="-8276"/>
                </a:stretch>
              </a:blipFill>
            </p:spPr>
            <p:txBody>
              <a:bodyPr/>
              <a:lstStyle/>
              <a:p>
                <a:r>
                  <a:rPr lang="pl-PL">
                    <a:noFill/>
                  </a:rPr>
                  <a:t> </a:t>
                </a:r>
              </a:p>
            </p:txBody>
          </p:sp>
        </mc:Fallback>
      </mc:AlternateContent>
      <p:grpSp>
        <p:nvGrpSpPr>
          <p:cNvPr id="15" name="Group 25">
            <a:extLst>
              <a:ext uri="{FF2B5EF4-FFF2-40B4-BE49-F238E27FC236}">
                <a16:creationId xmlns:a16="http://schemas.microsoft.com/office/drawing/2014/main" id="{3242E5CB-29AE-48C9-A70F-3EF5E51F1D4B}"/>
              </a:ext>
            </a:extLst>
          </p:cNvPr>
          <p:cNvGrpSpPr/>
          <p:nvPr/>
        </p:nvGrpSpPr>
        <p:grpSpPr>
          <a:xfrm rot="9000000">
            <a:off x="9561144" y="441453"/>
            <a:ext cx="2678273" cy="1437232"/>
            <a:chOff x="4805376" y="1463002"/>
            <a:chExt cx="1764011" cy="2220401"/>
          </a:xfrm>
        </p:grpSpPr>
        <p:sp>
          <p:nvSpPr>
            <p:cNvPr id="16" name="Freeform 17">
              <a:extLst>
                <a:ext uri="{FF2B5EF4-FFF2-40B4-BE49-F238E27FC236}">
                  <a16:creationId xmlns:a16="http://schemas.microsoft.com/office/drawing/2014/main" id="{8EEAF5EA-751A-48FE-8BCC-843BC61A1C82}"/>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17" name="Oval 71">
              <a:extLst>
                <a:ext uri="{FF2B5EF4-FFF2-40B4-BE49-F238E27FC236}">
                  <a16:creationId xmlns:a16="http://schemas.microsoft.com/office/drawing/2014/main" id="{C0145A10-0F8B-4913-B46D-BA3472556B2D}"/>
                </a:ext>
              </a:extLst>
            </p:cNvPr>
            <p:cNvSpPr>
              <a:spLocks noChangeAspect="1"/>
            </p:cNvSpPr>
            <p:nvPr/>
          </p:nvSpPr>
          <p:spPr bwMode="gray">
            <a:xfrm rot="12600000">
              <a:off x="4805376" y="1614804"/>
              <a:ext cx="1764011" cy="2068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pl-PL" sz="1200" dirty="0" err="1"/>
                <a:t>If</a:t>
              </a:r>
              <a:r>
                <a:rPr lang="pl-PL" sz="1200" dirty="0"/>
                <a:t> </a:t>
              </a:r>
              <a:r>
                <a:rPr lang="pl-PL" sz="1200" dirty="0" err="1"/>
                <a:t>things</a:t>
              </a:r>
              <a:r>
                <a:rPr lang="pl-PL" sz="1200" dirty="0"/>
                <a:t> go </a:t>
              </a:r>
              <a:r>
                <a:rPr lang="pl-PL" sz="1200" dirty="0" err="1"/>
                <a:t>really</a:t>
              </a:r>
              <a:r>
                <a:rPr lang="pl-PL" sz="1200" dirty="0"/>
                <a:t> </a:t>
              </a:r>
              <a:r>
                <a:rPr lang="pl-PL" sz="1200" dirty="0" err="1"/>
                <a:t>wrong</a:t>
              </a:r>
              <a:r>
                <a:rPr lang="pl-PL" sz="1200" dirty="0"/>
                <a:t> for one </a:t>
              </a:r>
              <a:r>
                <a:rPr lang="pl-PL" sz="1200" dirty="0" err="1"/>
                <a:t>type</a:t>
              </a:r>
              <a:r>
                <a:rPr lang="pl-PL" sz="1200" dirty="0"/>
                <a:t> of </a:t>
              </a:r>
              <a:r>
                <a:rPr lang="pl-PL" sz="1200" dirty="0" err="1"/>
                <a:t>risk</a:t>
              </a:r>
              <a:r>
                <a:rPr lang="pl-PL" sz="1200" dirty="0"/>
                <a:t>, </a:t>
              </a:r>
              <a:r>
                <a:rPr lang="pl-PL" sz="1200" dirty="0" err="1"/>
                <a:t>are</a:t>
              </a:r>
              <a:r>
                <a:rPr lang="pl-PL" sz="1200" dirty="0"/>
                <a:t> </a:t>
              </a:r>
              <a:r>
                <a:rPr lang="pl-PL" sz="1200" dirty="0" err="1"/>
                <a:t>they</a:t>
              </a:r>
              <a:r>
                <a:rPr lang="pl-PL" sz="1200" dirty="0"/>
                <a:t> </a:t>
              </a:r>
              <a:r>
                <a:rPr lang="pl-PL" sz="1200" dirty="0" err="1"/>
                <a:t>more</a:t>
              </a:r>
              <a:r>
                <a:rPr lang="pl-PL" sz="1200" dirty="0"/>
                <a:t> </a:t>
              </a:r>
              <a:r>
                <a:rPr lang="pl-PL" sz="1200" dirty="0" err="1"/>
                <a:t>likely</a:t>
              </a:r>
              <a:r>
                <a:rPr lang="pl-PL" sz="1200" dirty="0"/>
                <a:t> to go </a:t>
              </a:r>
              <a:r>
                <a:rPr lang="pl-PL" sz="1200" dirty="0" err="1"/>
                <a:t>wrong</a:t>
              </a:r>
              <a:r>
                <a:rPr lang="pl-PL" sz="1200" dirty="0"/>
                <a:t> for </a:t>
              </a:r>
              <a:r>
                <a:rPr lang="pl-PL" sz="1200" dirty="0" err="1"/>
                <a:t>other</a:t>
              </a:r>
              <a:r>
                <a:rPr lang="pl-PL" sz="1200" dirty="0"/>
                <a:t> </a:t>
              </a:r>
              <a:r>
                <a:rPr lang="pl-PL" sz="1200" dirty="0" err="1"/>
                <a:t>risk</a:t>
              </a:r>
              <a:r>
                <a:rPr lang="pl-PL" sz="1200" dirty="0"/>
                <a:t> </a:t>
              </a:r>
              <a:r>
                <a:rPr lang="pl-PL" sz="1200" dirty="0" err="1"/>
                <a:t>catergories</a:t>
              </a:r>
              <a:r>
                <a:rPr lang="pl-PL" sz="1200" dirty="0"/>
                <a:t>? </a:t>
              </a:r>
            </a:p>
          </p:txBody>
        </p:sp>
      </p:grpSp>
      <p:sp>
        <p:nvSpPr>
          <p:cNvPr id="20" name="Oval 71">
            <a:extLst>
              <a:ext uri="{FF2B5EF4-FFF2-40B4-BE49-F238E27FC236}">
                <a16:creationId xmlns:a16="http://schemas.microsoft.com/office/drawing/2014/main" id="{84093C76-7D62-4B52-8DCA-239CB0E0B531}"/>
              </a:ext>
            </a:extLst>
          </p:cNvPr>
          <p:cNvSpPr>
            <a:spLocks noChangeAspect="1"/>
          </p:cNvSpPr>
          <p:nvPr/>
        </p:nvSpPr>
        <p:spPr bwMode="gray">
          <a:xfrm>
            <a:off x="9291457" y="4908084"/>
            <a:ext cx="2580513" cy="1408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pl-PL" sz="1200" dirty="0" err="1"/>
              <a:t>What</a:t>
            </a:r>
            <a:r>
              <a:rPr lang="pl-PL" sz="1200" dirty="0"/>
              <a:t> </a:t>
            </a:r>
            <a:r>
              <a:rPr lang="pl-PL" sz="1200" dirty="0" err="1"/>
              <a:t>impact</a:t>
            </a:r>
            <a:r>
              <a:rPr lang="pl-PL" sz="1200" dirty="0"/>
              <a:t> </a:t>
            </a:r>
            <a:r>
              <a:rPr lang="pl-PL" sz="1200" dirty="0" err="1"/>
              <a:t>does</a:t>
            </a:r>
            <a:r>
              <a:rPr lang="pl-PL" sz="1200" dirty="0"/>
              <a:t> </a:t>
            </a:r>
            <a:r>
              <a:rPr lang="pl-PL" sz="1200" dirty="0" err="1"/>
              <a:t>dependence</a:t>
            </a:r>
            <a:r>
              <a:rPr lang="pl-PL" sz="1200" dirty="0"/>
              <a:t> </a:t>
            </a:r>
            <a:r>
              <a:rPr lang="pl-PL" sz="1200" dirty="0" err="1"/>
              <a:t>have</a:t>
            </a:r>
            <a:r>
              <a:rPr lang="pl-PL" sz="1200" dirty="0"/>
              <a:t> on the </a:t>
            </a:r>
            <a:r>
              <a:rPr lang="pl-PL" sz="1200" dirty="0" err="1"/>
              <a:t>tail</a:t>
            </a:r>
            <a:r>
              <a:rPr lang="pl-PL" sz="1200" dirty="0"/>
              <a:t> of the </a:t>
            </a:r>
            <a:r>
              <a:rPr lang="pl-PL" sz="1200" dirty="0" err="1"/>
              <a:t>aggregate</a:t>
            </a:r>
            <a:r>
              <a:rPr lang="pl-PL" sz="1200" dirty="0"/>
              <a:t> </a:t>
            </a:r>
            <a:r>
              <a:rPr lang="pl-PL" sz="1200" dirty="0" err="1"/>
              <a:t>loss</a:t>
            </a:r>
            <a:r>
              <a:rPr lang="pl-PL" sz="1200" dirty="0"/>
              <a:t> </a:t>
            </a:r>
            <a:r>
              <a:rPr lang="pl-PL" sz="1200" dirty="0" err="1"/>
              <a:t>distribution</a:t>
            </a:r>
            <a:r>
              <a:rPr lang="pl-PL" sz="1200" dirty="0"/>
              <a:t>?</a:t>
            </a:r>
          </a:p>
        </p:txBody>
      </p:sp>
      <p:sp>
        <p:nvSpPr>
          <p:cNvPr id="21" name="Oval 71">
            <a:extLst>
              <a:ext uri="{FF2B5EF4-FFF2-40B4-BE49-F238E27FC236}">
                <a16:creationId xmlns:a16="http://schemas.microsoft.com/office/drawing/2014/main" id="{B1144F28-47BE-456F-B4D4-EB9EA7507D70}"/>
              </a:ext>
            </a:extLst>
          </p:cNvPr>
          <p:cNvSpPr>
            <a:spLocks noChangeAspect="1"/>
          </p:cNvSpPr>
          <p:nvPr/>
        </p:nvSpPr>
        <p:spPr bwMode="gray">
          <a:xfrm>
            <a:off x="5266818" y="5074475"/>
            <a:ext cx="3395005" cy="13384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r>
              <a:rPr lang="en-US" sz="1200" dirty="0"/>
              <a:t>While risk aggregation results in diversification benefit, dependence between the risk models reduces the impact of the risk diversification</a:t>
            </a:r>
            <a:r>
              <a:rPr lang="pl-PL" sz="1200" dirty="0"/>
              <a:t>.</a:t>
            </a:r>
          </a:p>
        </p:txBody>
      </p:sp>
    </p:spTree>
    <p:extLst>
      <p:ext uri="{BB962C8B-B14F-4D97-AF65-F5344CB8AC3E}">
        <p14:creationId xmlns:p14="http://schemas.microsoft.com/office/powerpoint/2010/main" val="1937439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Loss</a:t>
            </a:r>
            <a:r>
              <a:rPr lang="pl-PL" dirty="0"/>
              <a:t> Distribution </a:t>
            </a:r>
            <a:r>
              <a:rPr lang="pl-PL" dirty="0" err="1"/>
              <a:t>Approach</a:t>
            </a:r>
            <a:r>
              <a:rPr lang="pl-PL" dirty="0"/>
              <a:t> (LDA) – </a:t>
            </a:r>
            <a:r>
              <a:rPr lang="pl-PL" dirty="0" err="1"/>
              <a:t>Aggregation</a:t>
            </a:r>
            <a:br>
              <a:rPr lang="pl-PL" dirty="0"/>
            </a:br>
            <a:r>
              <a:rPr lang="pl-PL" dirty="0"/>
              <a:t>Clayton Copula, </a:t>
            </a:r>
            <a:r>
              <a:rPr lang="pl-PL" dirty="0" err="1"/>
              <a:t>impact</a:t>
            </a:r>
            <a:r>
              <a:rPr lang="pl-PL" dirty="0"/>
              <a:t> of </a:t>
            </a:r>
            <a:r>
              <a:rPr lang="pl-PL" dirty="0" err="1"/>
              <a:t>dependence</a:t>
            </a:r>
            <a:r>
              <a:rPr lang="pl-PL" dirty="0"/>
              <a:t> </a:t>
            </a:r>
            <a:r>
              <a:rPr lang="pl-PL" dirty="0" err="1"/>
              <a:t>between</a:t>
            </a:r>
            <a:r>
              <a:rPr lang="pl-PL" dirty="0"/>
              <a:t> </a:t>
            </a:r>
            <a:r>
              <a:rPr lang="pl-PL" dirty="0" err="1"/>
              <a:t>risks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24</a:t>
            </a:fld>
            <a:endParaRPr lang="en-GB" noProof="0" dirty="0"/>
          </a:p>
        </p:txBody>
      </p:sp>
      <mc:AlternateContent xmlns:mc="http://schemas.openxmlformats.org/markup-compatibility/2006" xmlns:a14="http://schemas.microsoft.com/office/drawing/2010/main">
        <mc:Choice Requires="a14">
          <p:sp>
            <p:nvSpPr>
              <p:cNvPr id="7" name="Prostokąt 6">
                <a:extLst>
                  <a:ext uri="{FF2B5EF4-FFF2-40B4-BE49-F238E27FC236}">
                    <a16:creationId xmlns:a16="http://schemas.microsoft.com/office/drawing/2014/main" id="{E7999B68-DF38-41FF-B679-43896E9BE631}"/>
                  </a:ext>
                </a:extLst>
              </p:cNvPr>
              <p:cNvSpPr/>
              <p:nvPr/>
            </p:nvSpPr>
            <p:spPr>
              <a:xfrm>
                <a:off x="612267" y="1341679"/>
                <a:ext cx="10945639" cy="2585323"/>
              </a:xfrm>
              <a:prstGeom prst="rect">
                <a:avLst/>
              </a:prstGeom>
            </p:spPr>
            <p:txBody>
              <a:bodyPr wrap="square">
                <a:spAutoFit/>
              </a:bodyPr>
              <a:lstStyle/>
              <a:p>
                <a:r>
                  <a:rPr lang="en-US" dirty="0"/>
                  <a:t>A concentration of the large losses in one year does not have an impact on their</a:t>
                </a:r>
                <a:r>
                  <a:rPr lang="pl-PL" dirty="0"/>
                  <a:t> </a:t>
                </a:r>
                <a:r>
                  <a:rPr lang="en-US" dirty="0"/>
                  <a:t>expected frequency, but has an impact on Var</a:t>
                </a:r>
                <a:r>
                  <a:rPr lang="pl-PL" dirty="0"/>
                  <a:t>[</a:t>
                </a:r>
                <a:r>
                  <a:rPr lang="en-US" dirty="0"/>
                  <a:t>N</a:t>
                </a:r>
                <a:r>
                  <a:rPr lang="pl-PL" dirty="0"/>
                  <a:t>]</a:t>
                </a:r>
                <a:r>
                  <a:rPr lang="en-US" dirty="0"/>
                  <a:t>, so Var</a:t>
                </a:r>
                <a:r>
                  <a:rPr lang="pl-PL" dirty="0"/>
                  <a:t>[</a:t>
                </a:r>
                <a:r>
                  <a:rPr lang="en-US" dirty="0"/>
                  <a:t>N</a:t>
                </a:r>
                <a:r>
                  <a:rPr lang="pl-PL" dirty="0"/>
                  <a:t>]</a:t>
                </a:r>
                <a:r>
                  <a:rPr lang="en-US" dirty="0"/>
                  <a:t> is a possible measure</a:t>
                </a:r>
                <a:r>
                  <a:rPr lang="pl-PL" dirty="0"/>
                  <a:t> for the </a:t>
                </a:r>
                <a:r>
                  <a:rPr lang="pl-PL" dirty="0" err="1"/>
                  <a:t>concentration</a:t>
                </a:r>
                <a:r>
                  <a:rPr lang="pl-PL" dirty="0"/>
                  <a:t>.</a:t>
                </a:r>
              </a:p>
              <a:p>
                <a:endParaRPr lang="pl-PL" dirty="0"/>
              </a:p>
              <a:p>
                <a:r>
                  <a:rPr lang="en-US" dirty="0"/>
                  <a:t>If the timing of losses is independent, than the frequency of losses is approximately</a:t>
                </a:r>
                <a:r>
                  <a:rPr lang="pl-PL" dirty="0"/>
                  <a:t> </a:t>
                </a:r>
                <a:r>
                  <a:rPr lang="en-US" dirty="0"/>
                  <a:t>Poisson. For Poisson process Var</a:t>
                </a:r>
                <a:r>
                  <a:rPr lang="pl-PL" dirty="0"/>
                  <a:t>[</a:t>
                </a:r>
                <a:r>
                  <a:rPr lang="en-US" dirty="0"/>
                  <a:t>N</a:t>
                </a:r>
                <a:r>
                  <a:rPr lang="pl-PL" dirty="0"/>
                  <a:t>]/</a:t>
                </a:r>
                <a:r>
                  <a:rPr lang="en-US" dirty="0"/>
                  <a:t>E</a:t>
                </a:r>
                <a:r>
                  <a:rPr lang="pl-PL" dirty="0"/>
                  <a:t>[</a:t>
                </a:r>
                <a:r>
                  <a:rPr lang="en-US" dirty="0"/>
                  <a:t>N</a:t>
                </a:r>
                <a:r>
                  <a:rPr lang="pl-PL" dirty="0"/>
                  <a:t>]</a:t>
                </a:r>
                <a:r>
                  <a:rPr lang="en-US" dirty="0"/>
                  <a:t> </a:t>
                </a:r>
                <a:r>
                  <a:rPr lang="pl-PL" dirty="0"/>
                  <a:t>=</a:t>
                </a:r>
                <a:r>
                  <a:rPr lang="en-US" dirty="0"/>
                  <a:t> 1, so the term Var</a:t>
                </a:r>
                <a:r>
                  <a:rPr lang="pl-PL" dirty="0"/>
                  <a:t>[</a:t>
                </a:r>
                <a:r>
                  <a:rPr lang="en-US" dirty="0"/>
                  <a:t>N</a:t>
                </a:r>
                <a:r>
                  <a:rPr lang="pl-PL" dirty="0"/>
                  <a:t>]/</a:t>
                </a:r>
                <a:r>
                  <a:rPr lang="en-US" dirty="0"/>
                  <a:t>E</a:t>
                </a:r>
                <a:r>
                  <a:rPr lang="pl-PL" dirty="0"/>
                  <a:t>[</a:t>
                </a:r>
                <a:r>
                  <a:rPr lang="en-US" dirty="0"/>
                  <a:t>N</a:t>
                </a:r>
                <a:r>
                  <a:rPr lang="pl-PL" dirty="0"/>
                  <a:t>]-</a:t>
                </a:r>
                <a:r>
                  <a:rPr lang="en-US" dirty="0"/>
                  <a:t>1</a:t>
                </a:r>
                <a:r>
                  <a:rPr lang="pl-PL" dirty="0"/>
                  <a:t> </a:t>
                </a:r>
                <a:r>
                  <a:rPr lang="en-US" dirty="0"/>
                  <a:t>can be</a:t>
                </a:r>
                <a:r>
                  <a:rPr lang="pl-PL" dirty="0"/>
                  <a:t> </a:t>
                </a:r>
                <a:r>
                  <a:rPr lang="en-US" dirty="0"/>
                  <a:t>used to measure deviation of the frequency from the Poisson process and, therefore,</a:t>
                </a:r>
                <a:r>
                  <a:rPr lang="pl-PL" dirty="0"/>
                  <a:t> to </a:t>
                </a:r>
                <a:r>
                  <a:rPr lang="pl-PL" dirty="0" err="1"/>
                  <a:t>capture</a:t>
                </a:r>
                <a:r>
                  <a:rPr lang="pl-PL" dirty="0"/>
                  <a:t> </a:t>
                </a:r>
                <a:r>
                  <a:rPr lang="pl-PL" dirty="0" err="1"/>
                  <a:t>frequency</a:t>
                </a:r>
                <a:r>
                  <a:rPr lang="pl-PL" dirty="0"/>
                  <a:t> </a:t>
                </a:r>
                <a:r>
                  <a:rPr lang="pl-PL" dirty="0" err="1"/>
                  <a:t>dependence</a:t>
                </a:r>
                <a:r>
                  <a:rPr lang="pl-PL" dirty="0"/>
                  <a:t>.</a:t>
                </a:r>
              </a:p>
              <a:p>
                <a:endParaRPr lang="pl-PL" dirty="0"/>
              </a:p>
              <a:p>
                <a:r>
                  <a:rPr lang="en-US" dirty="0"/>
                  <a:t>To measure the severity tail dependence between two random variables X and Y,</a:t>
                </a:r>
                <a:r>
                  <a:rPr lang="pl-PL" dirty="0"/>
                  <a:t> </a:t>
                </a:r>
                <a:r>
                  <a:rPr lang="en-US" dirty="0"/>
                  <a:t>the quantity</a:t>
                </a:r>
                <a:r>
                  <a:rPr lang="pl-PL" dirty="0"/>
                  <a:t> </a:t>
                </a:r>
                <a:br>
                  <a:rPr lang="pl-PL" dirty="0"/>
                </a:b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ea typeface="Cambria Math"/>
                          </a:rPr>
                          <m:t>𝜃</m:t>
                        </m:r>
                      </m:e>
                      <m:sub>
                        <m:r>
                          <a:rPr lang="es-ES" i="1">
                            <a:latin typeface="Cambria Math" panose="02040503050406030204" pitchFamily="18" charset="0"/>
                          </a:rPr>
                          <m:t>𝑇</m:t>
                        </m:r>
                      </m:sub>
                    </m:sSub>
                    <m:r>
                      <a:rPr lang="pl-PL" b="0" i="1" smtClean="0">
                        <a:latin typeface="Cambria Math" panose="02040503050406030204" pitchFamily="18" charset="0"/>
                      </a:rPr>
                      <m:t>=</m:t>
                    </m:r>
                    <m:r>
                      <m:rPr>
                        <m:sty m:val="p"/>
                      </m:rPr>
                      <a:rPr lang="pl-PL" b="0" i="0" smtClean="0">
                        <a:latin typeface="Cambria Math" panose="02040503050406030204" pitchFamily="18" charset="0"/>
                      </a:rPr>
                      <m:t>Pr</m:t>
                    </m:r>
                    <m:r>
                      <a:rPr lang="pl-PL" b="0" i="1" smtClean="0">
                        <a:latin typeface="Cambria Math" panose="02040503050406030204" pitchFamily="18" charset="0"/>
                      </a:rPr>
                      <m:t>(</m:t>
                    </m:r>
                    <m:r>
                      <a:rPr lang="pl-PL" b="0" i="1" smtClean="0">
                        <a:latin typeface="Cambria Math" panose="02040503050406030204" pitchFamily="18" charset="0"/>
                      </a:rPr>
                      <m:t>𝑋</m:t>
                    </m:r>
                    <m:r>
                      <a:rPr lang="pl-PL" b="0" i="1" smtClean="0">
                        <a:latin typeface="Cambria Math" panose="02040503050406030204" pitchFamily="18" charset="0"/>
                      </a:rPr>
                      <m:t>&gt;</m:t>
                    </m:r>
                    <m:r>
                      <a:rPr lang="pl-PL" b="0" i="1" smtClean="0">
                        <a:latin typeface="Cambria Math" panose="02040503050406030204" pitchFamily="18" charset="0"/>
                      </a:rPr>
                      <m:t>𝑇</m:t>
                    </m:r>
                    <m:r>
                      <a:rPr lang="pl-PL" b="0" i="1" smtClean="0">
                        <a:latin typeface="Cambria Math" panose="02040503050406030204" pitchFamily="18" charset="0"/>
                      </a:rPr>
                      <m:t>|</m:t>
                    </m:r>
                    <m:r>
                      <a:rPr lang="pl-PL" b="0" i="1" smtClean="0">
                        <a:latin typeface="Cambria Math" panose="02040503050406030204" pitchFamily="18" charset="0"/>
                      </a:rPr>
                      <m:t>𝑌</m:t>
                    </m:r>
                    <m:r>
                      <a:rPr lang="pl-PL" b="0" i="1" smtClean="0">
                        <a:latin typeface="Cambria Math" panose="02040503050406030204" pitchFamily="18" charset="0"/>
                      </a:rPr>
                      <m:t>&gt;</m:t>
                    </m:r>
                    <m:r>
                      <a:rPr lang="pl-PL" b="0" i="1" smtClean="0">
                        <a:latin typeface="Cambria Math" panose="02040503050406030204" pitchFamily="18" charset="0"/>
                      </a:rPr>
                      <m:t>𝑇</m:t>
                    </m:r>
                    <m:r>
                      <a:rPr lang="pl-PL" b="0" i="1" smtClean="0">
                        <a:latin typeface="Cambria Math" panose="02040503050406030204" pitchFamily="18" charset="0"/>
                      </a:rPr>
                      <m:t>)</m:t>
                    </m:r>
                  </m:oMath>
                </a14:m>
                <a:r>
                  <a:rPr lang="en-US" dirty="0"/>
                  <a:t> is used. As it is shown in a technical section,</a:t>
                </a:r>
                <a:r>
                  <a:rPr lang="pl-PL"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a:rPr>
                          <m:t>𝜏</m:t>
                        </m:r>
                      </m:e>
                      <m:sub>
                        <m:r>
                          <a:rPr lang="es-ES" i="1">
                            <a:latin typeface="Cambria Math" panose="02040503050406030204" pitchFamily="18" charset="0"/>
                          </a:rPr>
                          <m:t>𝑇</m:t>
                        </m:r>
                      </m:sub>
                    </m:sSub>
                  </m:oMath>
                </a14:m>
                <a:r>
                  <a:rPr lang="pl-PL" dirty="0"/>
                  <a:t> captures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ea typeface="Cambria Math"/>
                          </a:rPr>
                          <m:t>𝜃</m:t>
                        </m:r>
                      </m:e>
                      <m:sub>
                        <m:r>
                          <a:rPr lang="es-ES" i="1">
                            <a:latin typeface="Cambria Math" panose="02040503050406030204" pitchFamily="18" charset="0"/>
                          </a:rPr>
                          <m:t>𝑇</m:t>
                        </m:r>
                      </m:sub>
                    </m:sSub>
                  </m:oMath>
                </a14:m>
                <a:r>
                  <a:rPr lang="pl-PL" dirty="0"/>
                  <a:t> as </a:t>
                </a:r>
                <a:r>
                  <a:rPr lang="pl-PL" dirty="0" err="1"/>
                  <a:t>well</a:t>
                </a:r>
                <a:r>
                  <a:rPr lang="pl-PL" dirty="0"/>
                  <a:t>.</a:t>
                </a:r>
              </a:p>
            </p:txBody>
          </p:sp>
        </mc:Choice>
        <mc:Fallback xmlns="">
          <p:sp>
            <p:nvSpPr>
              <p:cNvPr id="7" name="Prostokąt 6">
                <a:extLst>
                  <a:ext uri="{FF2B5EF4-FFF2-40B4-BE49-F238E27FC236}">
                    <a16:creationId xmlns:a16="http://schemas.microsoft.com/office/drawing/2014/main" id="{E7999B68-DF38-41FF-B679-43896E9BE631}"/>
                  </a:ext>
                </a:extLst>
              </p:cNvPr>
              <p:cNvSpPr>
                <a:spLocks noRot="1" noChangeAspect="1" noMove="1" noResize="1" noEditPoints="1" noAdjustHandles="1" noChangeArrowheads="1" noChangeShapeType="1" noTextEdit="1"/>
              </p:cNvSpPr>
              <p:nvPr/>
            </p:nvSpPr>
            <p:spPr>
              <a:xfrm>
                <a:off x="612267" y="1341679"/>
                <a:ext cx="10945639" cy="2585323"/>
              </a:xfrm>
              <a:prstGeom prst="rect">
                <a:avLst/>
              </a:prstGeom>
              <a:blipFill>
                <a:blip r:embed="rId5"/>
                <a:stretch>
                  <a:fillRect l="-445" t="-1179" r="-947" b="-2830"/>
                </a:stretch>
              </a:blipFill>
            </p:spPr>
            <p:txBody>
              <a:bodyPr/>
              <a:lstStyle/>
              <a:p>
                <a:r>
                  <a:rPr lang="pl-PL">
                    <a:noFill/>
                  </a:rPr>
                  <a:t> </a:t>
                </a:r>
              </a:p>
            </p:txBody>
          </p:sp>
        </mc:Fallback>
      </mc:AlternateContent>
    </p:spTree>
    <p:extLst>
      <p:ext uri="{BB962C8B-B14F-4D97-AF65-F5344CB8AC3E}">
        <p14:creationId xmlns:p14="http://schemas.microsoft.com/office/powerpoint/2010/main" val="207470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Loss</a:t>
            </a:r>
            <a:r>
              <a:rPr lang="pl-PL" dirty="0"/>
              <a:t> Distribution </a:t>
            </a:r>
            <a:r>
              <a:rPr lang="pl-PL" dirty="0" err="1"/>
              <a:t>Approach</a:t>
            </a:r>
            <a:r>
              <a:rPr lang="pl-PL" dirty="0"/>
              <a:t> (LDA) – </a:t>
            </a:r>
            <a:r>
              <a:rPr lang="pl-PL" dirty="0" err="1"/>
              <a:t>Aggregation</a:t>
            </a:r>
            <a:br>
              <a:rPr lang="pl-PL" dirty="0"/>
            </a:br>
            <a:r>
              <a:rPr lang="pl-PL" dirty="0"/>
              <a:t>Clayton Copula, </a:t>
            </a:r>
            <a:r>
              <a:rPr lang="pl-PL" dirty="0" err="1"/>
              <a:t>impact</a:t>
            </a:r>
            <a:r>
              <a:rPr lang="pl-PL" dirty="0"/>
              <a:t> of </a:t>
            </a:r>
            <a:r>
              <a:rPr lang="pl-PL" dirty="0" err="1"/>
              <a:t>dependence</a:t>
            </a:r>
            <a:r>
              <a:rPr lang="pl-PL" dirty="0"/>
              <a:t> </a:t>
            </a:r>
            <a:r>
              <a:rPr lang="pl-PL" dirty="0" err="1"/>
              <a:t>between</a:t>
            </a:r>
            <a:r>
              <a:rPr lang="pl-PL" dirty="0"/>
              <a:t> </a:t>
            </a:r>
            <a:r>
              <a:rPr lang="pl-PL" dirty="0" err="1"/>
              <a:t>risks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25</a:t>
            </a:fld>
            <a:endParaRPr lang="en-GB" noProof="0" dirty="0"/>
          </a:p>
        </p:txBody>
      </p:sp>
      <mc:AlternateContent xmlns:mc="http://schemas.openxmlformats.org/markup-compatibility/2006" xmlns:a14="http://schemas.microsoft.com/office/drawing/2010/main">
        <mc:Choice Requires="a14">
          <p:sp>
            <p:nvSpPr>
              <p:cNvPr id="7" name="Prostokąt 6">
                <a:extLst>
                  <a:ext uri="{FF2B5EF4-FFF2-40B4-BE49-F238E27FC236}">
                    <a16:creationId xmlns:a16="http://schemas.microsoft.com/office/drawing/2014/main" id="{E7999B68-DF38-41FF-B679-43896E9BE631}"/>
                  </a:ext>
                </a:extLst>
              </p:cNvPr>
              <p:cNvSpPr/>
              <p:nvPr/>
            </p:nvSpPr>
            <p:spPr>
              <a:xfrm>
                <a:off x="612267" y="1341679"/>
                <a:ext cx="10945639" cy="4524315"/>
              </a:xfrm>
              <a:prstGeom prst="rect">
                <a:avLst/>
              </a:prstGeom>
            </p:spPr>
            <p:txBody>
              <a:bodyPr wrap="square">
                <a:spAutoFit/>
              </a:bodyPr>
              <a:lstStyle/>
              <a:p>
                <a:r>
                  <a:rPr lang="pl-PL" dirty="0"/>
                  <a:t>C</a:t>
                </a:r>
                <a:r>
                  <a:rPr lang="en-US" dirty="0" err="1"/>
                  <a:t>alibration</a:t>
                </a:r>
                <a:r>
                  <a:rPr lang="en-US" dirty="0"/>
                  <a:t> is done using the following iterative process</a:t>
                </a:r>
                <a:r>
                  <a:rPr lang="pl-PL" dirty="0"/>
                  <a:t>:</a:t>
                </a:r>
              </a:p>
              <a:p>
                <a:endParaRPr lang="pl-PL" dirty="0"/>
              </a:p>
              <a:p>
                <a:r>
                  <a:rPr lang="en-US" dirty="0"/>
                  <a:t>1</a:t>
                </a:r>
                <a:r>
                  <a:rPr lang="pl-PL" dirty="0"/>
                  <a:t>.</a:t>
                </a:r>
                <a:r>
                  <a:rPr lang="en-US" dirty="0"/>
                  <a:t> Generate dependent individual losses within each of the </a:t>
                </a:r>
                <a:r>
                  <a:rPr lang="en-US" dirty="0" err="1"/>
                  <a:t>UoMs</a:t>
                </a:r>
                <a:r>
                  <a:rPr lang="en-US" dirty="0"/>
                  <a:t> with the </a:t>
                </a:r>
                <a:r>
                  <a:rPr lang="en-US" dirty="0" err="1"/>
                  <a:t>OpRisk</a:t>
                </a:r>
                <a:r>
                  <a:rPr lang="pl-PL" dirty="0"/>
                  <a:t> </a:t>
                </a:r>
                <a:r>
                  <a:rPr lang="en-US" dirty="0"/>
                  <a:t>Capital Model by setting a starting value for </a:t>
                </a:r>
                <a14:m>
                  <m:oMath xmlns:m="http://schemas.openxmlformats.org/officeDocument/2006/math">
                    <m:r>
                      <a:rPr lang="en-US" i="1">
                        <a:latin typeface="Cambria Math"/>
                        <a:ea typeface="Cambria Math"/>
                      </a:rPr>
                      <m:t>𝜃</m:t>
                    </m:r>
                  </m:oMath>
                </a14:m>
                <a:r>
                  <a:rPr lang="en-US" dirty="0"/>
                  <a:t> (e.g. 0.195).</a:t>
                </a:r>
              </a:p>
              <a:p>
                <a:endParaRPr lang="pl-PL" dirty="0"/>
              </a:p>
              <a:p>
                <a:r>
                  <a:rPr lang="en-US" dirty="0"/>
                  <a:t>2</a:t>
                </a:r>
                <a:r>
                  <a:rPr lang="pl-PL" dirty="0"/>
                  <a:t>.</a:t>
                </a:r>
                <a:r>
                  <a:rPr lang="en-US" dirty="0"/>
                  <a:t> Calculate the tau statistic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a:rPr>
                          <m:t>𝜏</m:t>
                        </m:r>
                      </m:e>
                      <m:sub>
                        <m:r>
                          <a:rPr lang="es-ES" i="1">
                            <a:latin typeface="Cambria Math" panose="02040503050406030204" pitchFamily="18" charset="0"/>
                          </a:rPr>
                          <m:t>𝑇</m:t>
                        </m:r>
                      </m:sub>
                    </m:sSub>
                  </m:oMath>
                </a14:m>
                <a:r>
                  <a:rPr lang="en-US" dirty="0"/>
                  <a:t> for the loss set with T corresponding to the same tail</a:t>
                </a:r>
                <a:r>
                  <a:rPr lang="pl-PL" dirty="0"/>
                  <a:t> </a:t>
                </a:r>
                <a:r>
                  <a:rPr lang="en-US" dirty="0"/>
                  <a:t>frequency (e.g. 40%) used for determining the targeted tau.</a:t>
                </a:r>
              </a:p>
              <a:p>
                <a:endParaRPr lang="pl-PL" dirty="0"/>
              </a:p>
              <a:p>
                <a:r>
                  <a:rPr lang="en-US" dirty="0"/>
                  <a:t>3</a:t>
                </a:r>
                <a:r>
                  <a:rPr lang="pl-PL" dirty="0"/>
                  <a:t>.</a:t>
                </a:r>
                <a:r>
                  <a:rPr lang="en-US" dirty="0"/>
                  <a:t> Compare the observed value with the targeted tau value (e.g. 0.82), which is</a:t>
                </a:r>
                <a:r>
                  <a:rPr lang="pl-PL" dirty="0"/>
                  <a:t> </a:t>
                </a:r>
                <a:r>
                  <a:rPr lang="en-US" dirty="0"/>
                  <a:t>informed by the tau values of the selected peer banks.</a:t>
                </a:r>
              </a:p>
              <a:p>
                <a:endParaRPr lang="pl-PL" dirty="0"/>
              </a:p>
              <a:p>
                <a:r>
                  <a:rPr lang="en-US" dirty="0"/>
                  <a:t>4</a:t>
                </a:r>
                <a:r>
                  <a:rPr lang="pl-PL" dirty="0"/>
                  <a:t>.</a:t>
                </a:r>
                <a:r>
                  <a:rPr lang="en-US" dirty="0"/>
                  <a:t> Re-adjust the copula parameters based on the comparison on step 3. There is a</a:t>
                </a:r>
                <a:r>
                  <a:rPr lang="pl-PL" dirty="0"/>
                  <a:t> </a:t>
                </a:r>
                <a:r>
                  <a:rPr lang="en-US" dirty="0"/>
                  <a:t>monotonic relationship between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a:rPr>
                          <m:t>𝜏</m:t>
                        </m:r>
                      </m:e>
                      <m:sub>
                        <m:r>
                          <a:rPr lang="es-ES" i="1">
                            <a:latin typeface="Cambria Math" panose="02040503050406030204" pitchFamily="18" charset="0"/>
                          </a:rPr>
                          <m:t>𝑇</m:t>
                        </m:r>
                      </m:sub>
                    </m:sSub>
                  </m:oMath>
                </a14:m>
                <a:r>
                  <a:rPr lang="en-US" dirty="0"/>
                  <a:t> and </a:t>
                </a:r>
                <a14:m>
                  <m:oMath xmlns:m="http://schemas.openxmlformats.org/officeDocument/2006/math">
                    <m:r>
                      <a:rPr lang="en-US" i="1">
                        <a:latin typeface="Cambria Math"/>
                        <a:ea typeface="Cambria Math"/>
                      </a:rPr>
                      <m:t>𝜃</m:t>
                    </m:r>
                  </m:oMath>
                </a14:m>
                <a:r>
                  <a:rPr lang="en-US" dirty="0"/>
                  <a:t> , which means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a:rPr>
                          <m:t>𝜏</m:t>
                        </m:r>
                      </m:e>
                      <m:sub>
                        <m:r>
                          <a:rPr lang="es-ES" i="1">
                            <a:latin typeface="Cambria Math" panose="02040503050406030204" pitchFamily="18" charset="0"/>
                          </a:rPr>
                          <m:t>𝑇</m:t>
                        </m:r>
                      </m:sub>
                    </m:sSub>
                  </m:oMath>
                </a14:m>
                <a:r>
                  <a:rPr lang="en-US" dirty="0"/>
                  <a:t> is too high, </a:t>
                </a:r>
                <a14:m>
                  <m:oMath xmlns:m="http://schemas.openxmlformats.org/officeDocument/2006/math">
                    <m:r>
                      <a:rPr lang="en-US" i="1">
                        <a:latin typeface="Cambria Math"/>
                        <a:ea typeface="Cambria Math"/>
                      </a:rPr>
                      <m:t>𝜃</m:t>
                    </m:r>
                  </m:oMath>
                </a14:m>
                <a:endParaRPr lang="en-US" dirty="0"/>
              </a:p>
              <a:p>
                <a:r>
                  <a:rPr lang="en-US" dirty="0"/>
                  <a:t>needs to be decreased.</a:t>
                </a:r>
              </a:p>
              <a:p>
                <a:endParaRPr lang="pl-PL" dirty="0"/>
              </a:p>
              <a:p>
                <a:r>
                  <a:rPr lang="en-US" dirty="0"/>
                  <a:t>5</a:t>
                </a:r>
                <a:r>
                  <a:rPr lang="pl-PL" dirty="0"/>
                  <a:t>.</a:t>
                </a:r>
                <a:r>
                  <a:rPr lang="en-US" dirty="0"/>
                  <a:t> Repeat the process with the adjusted parameter until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a:rPr>
                          <m:t>𝜏</m:t>
                        </m:r>
                      </m:e>
                      <m:sub>
                        <m:r>
                          <a:rPr lang="es-ES" i="1">
                            <a:latin typeface="Cambria Math" panose="02040503050406030204" pitchFamily="18" charset="0"/>
                          </a:rPr>
                          <m:t>𝑇</m:t>
                        </m:r>
                      </m:sub>
                    </m:sSub>
                  </m:oMath>
                </a14:m>
                <a:r>
                  <a:rPr lang="en-US" dirty="0"/>
                  <a:t> is close to targeted tau</a:t>
                </a:r>
                <a:r>
                  <a:rPr lang="pl-PL" dirty="0"/>
                  <a:t> </a:t>
                </a:r>
                <a:r>
                  <a:rPr lang="en-US" dirty="0"/>
                  <a:t>value e.g. 0.82.</a:t>
                </a:r>
                <a:endParaRPr lang="pl-PL" dirty="0"/>
              </a:p>
            </p:txBody>
          </p:sp>
        </mc:Choice>
        <mc:Fallback xmlns="">
          <p:sp>
            <p:nvSpPr>
              <p:cNvPr id="7" name="Prostokąt 6">
                <a:extLst>
                  <a:ext uri="{FF2B5EF4-FFF2-40B4-BE49-F238E27FC236}">
                    <a16:creationId xmlns:a16="http://schemas.microsoft.com/office/drawing/2014/main" id="{E7999B68-DF38-41FF-B679-43896E9BE631}"/>
                  </a:ext>
                </a:extLst>
              </p:cNvPr>
              <p:cNvSpPr>
                <a:spLocks noRot="1" noChangeAspect="1" noMove="1" noResize="1" noEditPoints="1" noAdjustHandles="1" noChangeArrowheads="1" noChangeShapeType="1" noTextEdit="1"/>
              </p:cNvSpPr>
              <p:nvPr/>
            </p:nvSpPr>
            <p:spPr>
              <a:xfrm>
                <a:off x="612267" y="1341679"/>
                <a:ext cx="10945639" cy="4524315"/>
              </a:xfrm>
              <a:prstGeom prst="rect">
                <a:avLst/>
              </a:prstGeom>
              <a:blipFill>
                <a:blip r:embed="rId4"/>
                <a:stretch>
                  <a:fillRect l="-445" t="-674" r="-835" b="-1213"/>
                </a:stretch>
              </a:blipFill>
            </p:spPr>
            <p:txBody>
              <a:bodyPr/>
              <a:lstStyle/>
              <a:p>
                <a:r>
                  <a:rPr lang="pl-PL">
                    <a:noFill/>
                  </a:rPr>
                  <a:t> </a:t>
                </a:r>
              </a:p>
            </p:txBody>
          </p:sp>
        </mc:Fallback>
      </mc:AlternateContent>
    </p:spTree>
    <p:extLst>
      <p:ext uri="{BB962C8B-B14F-4D97-AF65-F5344CB8AC3E}">
        <p14:creationId xmlns:p14="http://schemas.microsoft.com/office/powerpoint/2010/main" val="2420240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Loss</a:t>
            </a:r>
            <a:r>
              <a:rPr lang="pl-PL" dirty="0"/>
              <a:t> Distribution </a:t>
            </a:r>
            <a:r>
              <a:rPr lang="pl-PL" dirty="0" err="1"/>
              <a:t>Approach</a:t>
            </a:r>
            <a:r>
              <a:rPr lang="pl-PL" dirty="0"/>
              <a:t> (LDA) – </a:t>
            </a:r>
            <a:r>
              <a:rPr lang="pl-PL" dirty="0" err="1"/>
              <a:t>Aggregation</a:t>
            </a:r>
            <a:br>
              <a:rPr lang="pl-PL" dirty="0"/>
            </a:br>
            <a:r>
              <a:rPr lang="pl-PL" dirty="0" err="1"/>
              <a:t>Dependence</a:t>
            </a:r>
            <a:r>
              <a:rPr lang="pl-PL" dirty="0"/>
              <a:t> </a:t>
            </a:r>
            <a:r>
              <a:rPr lang="pl-PL" dirty="0" err="1"/>
              <a:t>structure</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26</a:t>
            </a:fld>
            <a:endParaRPr lang="en-GB" noProof="0" dirty="0"/>
          </a:p>
        </p:txBody>
      </p:sp>
      <p:sp>
        <p:nvSpPr>
          <p:cNvPr id="2" name="Prostokąt 1">
            <a:extLst>
              <a:ext uri="{FF2B5EF4-FFF2-40B4-BE49-F238E27FC236}">
                <a16:creationId xmlns:a16="http://schemas.microsoft.com/office/drawing/2014/main" id="{847D226B-7AE5-45DF-9216-68A98389243F}"/>
              </a:ext>
            </a:extLst>
          </p:cNvPr>
          <p:cNvSpPr/>
          <p:nvPr/>
        </p:nvSpPr>
        <p:spPr>
          <a:xfrm>
            <a:off x="424206" y="1142688"/>
            <a:ext cx="11397006" cy="4524315"/>
          </a:xfrm>
          <a:prstGeom prst="rect">
            <a:avLst/>
          </a:prstGeom>
        </p:spPr>
        <p:txBody>
          <a:bodyPr wrap="square">
            <a:spAutoFit/>
          </a:bodyPr>
          <a:lstStyle/>
          <a:p>
            <a:r>
              <a:rPr lang="en-US" b="1" dirty="0"/>
              <a:t>Pair-wise dependence </a:t>
            </a:r>
            <a:r>
              <a:rPr lang="en-US" dirty="0"/>
              <a:t>structure assumes dependence between pairs of UoM. The</a:t>
            </a:r>
            <a:r>
              <a:rPr lang="pl-PL" dirty="0"/>
              <a:t> </a:t>
            </a:r>
            <a:r>
              <a:rPr lang="en-US" dirty="0"/>
              <a:t>next figure depicts an example of pair-wise structure where each UoM is assumed to be</a:t>
            </a:r>
            <a:r>
              <a:rPr lang="pl-PL" dirty="0"/>
              <a:t> </a:t>
            </a:r>
            <a:r>
              <a:rPr lang="en-US" dirty="0"/>
              <a:t>dependent on all the other </a:t>
            </a:r>
            <a:r>
              <a:rPr lang="en-US" dirty="0" err="1"/>
              <a:t>UoMs</a:t>
            </a:r>
            <a:r>
              <a:rPr lang="en-US" dirty="0"/>
              <a:t>. A pair-wise dependence structure results in matrix that</a:t>
            </a:r>
            <a:r>
              <a:rPr lang="pl-PL" dirty="0"/>
              <a:t> </a:t>
            </a:r>
            <a:r>
              <a:rPr lang="en-US" dirty="0"/>
              <a:t>captures the mutual dependence parameters. Depending on the number of </a:t>
            </a:r>
            <a:r>
              <a:rPr lang="en-US" dirty="0" err="1"/>
              <a:t>UoMs</a:t>
            </a:r>
            <a:r>
              <a:rPr lang="en-US" dirty="0"/>
              <a:t> and</a:t>
            </a:r>
            <a:r>
              <a:rPr lang="pl-PL" dirty="0"/>
              <a:t> </a:t>
            </a:r>
            <a:r>
              <a:rPr lang="en-US" dirty="0"/>
              <a:t>their degree of dependence, this approach may lead to a large number of parameters to</a:t>
            </a:r>
            <a:r>
              <a:rPr lang="pl-PL" dirty="0"/>
              <a:t> </a:t>
            </a:r>
            <a:r>
              <a:rPr lang="en-US" dirty="0"/>
              <a:t>be calibrated. Furthermore, the dependence structure assumes dependence of only two</a:t>
            </a:r>
            <a:r>
              <a:rPr lang="pl-PL" dirty="0"/>
              <a:t> </a:t>
            </a:r>
            <a:r>
              <a:rPr lang="en-US" dirty="0" err="1"/>
              <a:t>UoMs</a:t>
            </a:r>
            <a:r>
              <a:rPr lang="en-US" dirty="0"/>
              <a:t> at a time. In practice, one can observe two or more risks being dependent at the</a:t>
            </a:r>
            <a:r>
              <a:rPr lang="pl-PL" dirty="0"/>
              <a:t> same </a:t>
            </a:r>
            <a:r>
              <a:rPr lang="pl-PL" dirty="0" err="1"/>
              <a:t>time</a:t>
            </a:r>
            <a:r>
              <a:rPr lang="pl-PL" dirty="0"/>
              <a:t>.</a:t>
            </a:r>
          </a:p>
          <a:p>
            <a:endParaRPr lang="pl-PL" dirty="0"/>
          </a:p>
          <a:p>
            <a:r>
              <a:rPr lang="en-US" b="1" dirty="0"/>
              <a:t>Hierarchical dependence</a:t>
            </a:r>
            <a:r>
              <a:rPr lang="en-US" dirty="0"/>
              <a:t> builds dependent groups of </a:t>
            </a:r>
            <a:r>
              <a:rPr lang="en-US" dirty="0" err="1"/>
              <a:t>UoMs</a:t>
            </a:r>
            <a:r>
              <a:rPr lang="en-US" dirty="0"/>
              <a:t> according to a specified</a:t>
            </a:r>
            <a:r>
              <a:rPr lang="pl-PL" dirty="0"/>
              <a:t> </a:t>
            </a:r>
            <a:r>
              <a:rPr lang="en-US" dirty="0"/>
              <a:t>hierarchy and models the dependence of the groups. The next figure provides an</a:t>
            </a:r>
            <a:r>
              <a:rPr lang="pl-PL" dirty="0"/>
              <a:t> </a:t>
            </a:r>
            <a:r>
              <a:rPr lang="en-US" dirty="0"/>
              <a:t>example of a hierarchical dependence structure. At each node a dependence parameter</a:t>
            </a:r>
            <a:r>
              <a:rPr lang="pl-PL" dirty="0"/>
              <a:t> </a:t>
            </a:r>
            <a:r>
              <a:rPr lang="en-US" dirty="0"/>
              <a:t>is specified to model the dependence of </a:t>
            </a:r>
            <a:r>
              <a:rPr lang="en-US" dirty="0" err="1"/>
              <a:t>UoMs</a:t>
            </a:r>
            <a:r>
              <a:rPr lang="en-US" dirty="0"/>
              <a:t> connected to that node. By using</a:t>
            </a:r>
            <a:r>
              <a:rPr lang="pl-PL" dirty="0"/>
              <a:t> </a:t>
            </a:r>
            <a:r>
              <a:rPr lang="en-US" dirty="0"/>
              <a:t>hierarchical structure the number of dependence parameters can be noticeably reduced.</a:t>
            </a:r>
            <a:r>
              <a:rPr lang="pl-PL" dirty="0"/>
              <a:t> </a:t>
            </a:r>
            <a:r>
              <a:rPr lang="en-US" dirty="0"/>
              <a:t>In addition, these structures allow grouping of two or more </a:t>
            </a:r>
            <a:r>
              <a:rPr lang="en-US" dirty="0" err="1"/>
              <a:t>UoMs</a:t>
            </a:r>
            <a:r>
              <a:rPr lang="en-US" dirty="0"/>
              <a:t> into dependent groups.</a:t>
            </a:r>
            <a:endParaRPr lang="pl-PL" dirty="0"/>
          </a:p>
          <a:p>
            <a:endParaRPr lang="pl-PL" dirty="0"/>
          </a:p>
          <a:p>
            <a:r>
              <a:rPr lang="en-US" b="1" dirty="0"/>
              <a:t>Division level: </a:t>
            </a:r>
            <a:r>
              <a:rPr lang="en-US" dirty="0"/>
              <a:t>At each division, the 10 </a:t>
            </a:r>
            <a:r>
              <a:rPr lang="en-US" dirty="0" err="1"/>
              <a:t>UoMs</a:t>
            </a:r>
            <a:r>
              <a:rPr lang="en-US" dirty="0"/>
              <a:t> are combined to obtain the</a:t>
            </a:r>
            <a:r>
              <a:rPr lang="pl-PL" dirty="0"/>
              <a:t> </a:t>
            </a:r>
            <a:r>
              <a:rPr lang="en-US" dirty="0"/>
              <a:t>aggregated loss at each division. There are 8 divisions.</a:t>
            </a:r>
          </a:p>
          <a:p>
            <a:r>
              <a:rPr lang="en-US" b="1" dirty="0"/>
              <a:t>Bank level:</a:t>
            </a:r>
            <a:r>
              <a:rPr lang="en-US" dirty="0"/>
              <a:t> The losses obtained for each division are combined to obtain</a:t>
            </a:r>
            <a:r>
              <a:rPr lang="pl-PL" dirty="0"/>
              <a:t> </a:t>
            </a:r>
            <a:r>
              <a:rPr lang="en-US" dirty="0"/>
              <a:t>the aggregated loss at Bank level.</a:t>
            </a:r>
            <a:endParaRPr lang="pl-PL" dirty="0"/>
          </a:p>
        </p:txBody>
      </p:sp>
    </p:spTree>
    <p:extLst>
      <p:ext uri="{BB962C8B-B14F-4D97-AF65-F5344CB8AC3E}">
        <p14:creationId xmlns:p14="http://schemas.microsoft.com/office/powerpoint/2010/main" val="2954472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Loss</a:t>
            </a:r>
            <a:r>
              <a:rPr lang="pl-PL" dirty="0"/>
              <a:t> Distribution </a:t>
            </a:r>
            <a:r>
              <a:rPr lang="pl-PL" dirty="0" err="1"/>
              <a:t>Approach</a:t>
            </a:r>
            <a:r>
              <a:rPr lang="pl-PL" dirty="0"/>
              <a:t> (LDA) - </a:t>
            </a:r>
            <a:r>
              <a:rPr lang="pl-PL" dirty="0" err="1"/>
              <a:t>Allocation</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27</a:t>
            </a:fld>
            <a:endParaRPr lang="en-GB" noProof="0" dirty="0"/>
          </a:p>
        </p:txBody>
      </p:sp>
      <p:sp>
        <p:nvSpPr>
          <p:cNvPr id="23" name="Rectangle 6">
            <a:extLst>
              <a:ext uri="{FF2B5EF4-FFF2-40B4-BE49-F238E27FC236}">
                <a16:creationId xmlns:a16="http://schemas.microsoft.com/office/drawing/2014/main" id="{D7F5AF8C-2549-49B6-9781-828DB5BD525C}"/>
              </a:ext>
            </a:extLst>
          </p:cNvPr>
          <p:cNvSpPr/>
          <p:nvPr/>
        </p:nvSpPr>
        <p:spPr>
          <a:xfrm>
            <a:off x="2232618" y="3283477"/>
            <a:ext cx="1365160" cy="501038"/>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t>Other inputs: ES, gross income…</a:t>
            </a:r>
          </a:p>
        </p:txBody>
      </p:sp>
      <p:sp>
        <p:nvSpPr>
          <p:cNvPr id="24" name="Rectangle 7">
            <a:extLst>
              <a:ext uri="{FF2B5EF4-FFF2-40B4-BE49-F238E27FC236}">
                <a16:creationId xmlns:a16="http://schemas.microsoft.com/office/drawing/2014/main" id="{19C6BCF9-4180-4C39-A6F6-BDB3D77C4B86}"/>
              </a:ext>
            </a:extLst>
          </p:cNvPr>
          <p:cNvSpPr/>
          <p:nvPr/>
        </p:nvSpPr>
        <p:spPr>
          <a:xfrm>
            <a:off x="2232618" y="2393434"/>
            <a:ext cx="1365160" cy="501038"/>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t>Diversified Capital</a:t>
            </a:r>
          </a:p>
        </p:txBody>
      </p:sp>
      <p:sp>
        <p:nvSpPr>
          <p:cNvPr id="25" name="Rectangle 8">
            <a:extLst>
              <a:ext uri="{FF2B5EF4-FFF2-40B4-BE49-F238E27FC236}">
                <a16:creationId xmlns:a16="http://schemas.microsoft.com/office/drawing/2014/main" id="{E43121DB-E2D4-4EC1-B6D1-250B80084905}"/>
              </a:ext>
            </a:extLst>
          </p:cNvPr>
          <p:cNvSpPr/>
          <p:nvPr/>
        </p:nvSpPr>
        <p:spPr>
          <a:xfrm>
            <a:off x="4313036" y="2894472"/>
            <a:ext cx="1365160" cy="431442"/>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t>Allocation at UoM Level</a:t>
            </a:r>
          </a:p>
        </p:txBody>
      </p:sp>
      <p:sp>
        <p:nvSpPr>
          <p:cNvPr id="26" name="Rectangle 9">
            <a:extLst>
              <a:ext uri="{FF2B5EF4-FFF2-40B4-BE49-F238E27FC236}">
                <a16:creationId xmlns:a16="http://schemas.microsoft.com/office/drawing/2014/main" id="{648A3FEA-D608-4332-B1DA-8F3EFF5ACC2C}"/>
              </a:ext>
            </a:extLst>
          </p:cNvPr>
          <p:cNvSpPr/>
          <p:nvPr/>
        </p:nvSpPr>
        <p:spPr>
          <a:xfrm>
            <a:off x="6222984" y="2894472"/>
            <a:ext cx="1365160" cy="431442"/>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t>Allocation at underlying levels</a:t>
            </a:r>
          </a:p>
        </p:txBody>
      </p:sp>
      <p:sp>
        <p:nvSpPr>
          <p:cNvPr id="27" name="Rectangle 10">
            <a:extLst>
              <a:ext uri="{FF2B5EF4-FFF2-40B4-BE49-F238E27FC236}">
                <a16:creationId xmlns:a16="http://schemas.microsoft.com/office/drawing/2014/main" id="{D6BE8BD1-E60C-41B5-A798-4433CC8269F1}"/>
              </a:ext>
            </a:extLst>
          </p:cNvPr>
          <p:cNvSpPr/>
          <p:nvPr/>
        </p:nvSpPr>
        <p:spPr>
          <a:xfrm>
            <a:off x="8204184" y="2894472"/>
            <a:ext cx="1365160" cy="431442"/>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US" sz="1200" dirty="0"/>
              <a:t>Allocated capital at all levels</a:t>
            </a:r>
          </a:p>
        </p:txBody>
      </p:sp>
      <p:cxnSp>
        <p:nvCxnSpPr>
          <p:cNvPr id="28" name="Elbow Connector 4">
            <a:extLst>
              <a:ext uri="{FF2B5EF4-FFF2-40B4-BE49-F238E27FC236}">
                <a16:creationId xmlns:a16="http://schemas.microsoft.com/office/drawing/2014/main" id="{34EDD355-C156-45BB-9F51-2101AB07F4BC}"/>
              </a:ext>
            </a:extLst>
          </p:cNvPr>
          <p:cNvCxnSpPr>
            <a:stCxn id="24" idx="3"/>
            <a:endCxn id="25" idx="1"/>
          </p:cNvCxnSpPr>
          <p:nvPr/>
        </p:nvCxnSpPr>
        <p:spPr>
          <a:xfrm>
            <a:off x="3597778" y="2643953"/>
            <a:ext cx="715258" cy="46624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Elbow Connector 11">
            <a:extLst>
              <a:ext uri="{FF2B5EF4-FFF2-40B4-BE49-F238E27FC236}">
                <a16:creationId xmlns:a16="http://schemas.microsoft.com/office/drawing/2014/main" id="{66723CD6-B961-46A5-92A2-1EA238783F96}"/>
              </a:ext>
            </a:extLst>
          </p:cNvPr>
          <p:cNvCxnSpPr>
            <a:stCxn id="23" idx="3"/>
            <a:endCxn id="25" idx="1"/>
          </p:cNvCxnSpPr>
          <p:nvPr/>
        </p:nvCxnSpPr>
        <p:spPr>
          <a:xfrm flipV="1">
            <a:off x="3597778" y="3110193"/>
            <a:ext cx="715258" cy="42380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13">
            <a:extLst>
              <a:ext uri="{FF2B5EF4-FFF2-40B4-BE49-F238E27FC236}">
                <a16:creationId xmlns:a16="http://schemas.microsoft.com/office/drawing/2014/main" id="{B3EF4164-2420-43CD-B6BB-537A2E2E0BB8}"/>
              </a:ext>
            </a:extLst>
          </p:cNvPr>
          <p:cNvCxnSpPr>
            <a:stCxn id="25" idx="3"/>
            <a:endCxn id="26" idx="1"/>
          </p:cNvCxnSpPr>
          <p:nvPr/>
        </p:nvCxnSpPr>
        <p:spPr>
          <a:xfrm>
            <a:off x="5678196" y="3110193"/>
            <a:ext cx="54478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18">
            <a:extLst>
              <a:ext uri="{FF2B5EF4-FFF2-40B4-BE49-F238E27FC236}">
                <a16:creationId xmlns:a16="http://schemas.microsoft.com/office/drawing/2014/main" id="{3A1A3A86-E7E9-49B1-BEBC-335AE9CAC390}"/>
              </a:ext>
            </a:extLst>
          </p:cNvPr>
          <p:cNvCxnSpPr>
            <a:stCxn id="26" idx="3"/>
            <a:endCxn id="27" idx="1"/>
          </p:cNvCxnSpPr>
          <p:nvPr/>
        </p:nvCxnSpPr>
        <p:spPr>
          <a:xfrm>
            <a:off x="7588144" y="3110193"/>
            <a:ext cx="6160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4046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Loss</a:t>
            </a:r>
            <a:r>
              <a:rPr lang="pl-PL" dirty="0"/>
              <a:t> Distribution </a:t>
            </a:r>
            <a:r>
              <a:rPr lang="pl-PL" dirty="0" err="1"/>
              <a:t>Approach</a:t>
            </a:r>
            <a:r>
              <a:rPr lang="pl-PL" dirty="0"/>
              <a:t> (LDA) – </a:t>
            </a:r>
            <a:r>
              <a:rPr lang="pl-PL" dirty="0" err="1"/>
              <a:t>Allocation</a:t>
            </a:r>
            <a:br>
              <a:rPr lang="pl-PL" dirty="0"/>
            </a:br>
            <a:r>
              <a:rPr lang="pl-PL" dirty="0" err="1"/>
              <a:t>Euler</a:t>
            </a:r>
            <a:r>
              <a:rPr lang="pl-PL" dirty="0"/>
              <a:t> </a:t>
            </a:r>
            <a:r>
              <a:rPr lang="pl-PL" dirty="0" err="1"/>
              <a:t>Approach</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28</a:t>
            </a:fld>
            <a:endParaRPr lang="en-GB" noProof="0" dirty="0"/>
          </a:p>
        </p:txBody>
      </p:sp>
      <mc:AlternateContent xmlns:mc="http://schemas.openxmlformats.org/markup-compatibility/2006" xmlns:a14="http://schemas.microsoft.com/office/drawing/2010/main">
        <mc:Choice Requires="a14">
          <p:sp>
            <p:nvSpPr>
              <p:cNvPr id="5" name="pole tekstowe 4">
                <a:extLst>
                  <a:ext uri="{FF2B5EF4-FFF2-40B4-BE49-F238E27FC236}">
                    <a16:creationId xmlns:a16="http://schemas.microsoft.com/office/drawing/2014/main" id="{BEE51B34-19ED-4085-8B38-79B5E5528AAF}"/>
                  </a:ext>
                </a:extLst>
              </p:cNvPr>
              <p:cNvSpPr txBox="1"/>
              <p:nvPr/>
            </p:nvSpPr>
            <p:spPr>
              <a:xfrm>
                <a:off x="845575" y="1343890"/>
                <a:ext cx="5084170" cy="310406"/>
              </a:xfrm>
              <a:prstGeom prst="rect">
                <a:avLst/>
              </a:prstGeom>
              <a:noFill/>
            </p:spPr>
            <p:txBody>
              <a:bodyPr wrap="square" lIns="0" tIns="0" rIns="0" bIns="0" rtlCol="0">
                <a:spAutoFit/>
              </a:bodyPr>
              <a:lstStyle/>
              <a:p>
                <a14:m>
                  <m:oMath xmlns:m="http://schemas.openxmlformats.org/officeDocument/2006/math">
                    <m:r>
                      <a:rPr lang="pl-PL" b="0" i="1" smtClean="0">
                        <a:latin typeface="Cambria Math" panose="02040503050406030204" pitchFamily="18" charset="0"/>
                      </a:rPr>
                      <m:t>𝐿</m:t>
                    </m:r>
                    <m:d>
                      <m:dPr>
                        <m:ctrlPr>
                          <a:rPr lang="pl-PL" b="0" i="1" smtClean="0">
                            <a:latin typeface="Cambria Math" panose="02040503050406030204" pitchFamily="18" charset="0"/>
                          </a:rPr>
                        </m:ctrlPr>
                      </m:dPr>
                      <m:e>
                        <m:r>
                          <a:rPr lang="pl-PL" b="0" i="1" smtClean="0">
                            <a:latin typeface="Cambria Math" panose="02040503050406030204" pitchFamily="18" charset="0"/>
                            <a:ea typeface="Cambria Math" panose="02040503050406030204" pitchFamily="18" charset="0"/>
                          </a:rPr>
                          <m:t>𝜆</m:t>
                        </m:r>
                      </m:e>
                    </m:d>
                    <m:r>
                      <a:rPr lang="pl-PL" b="0" i="1" smtClean="0">
                        <a:latin typeface="Cambria Math" panose="02040503050406030204" pitchFamily="18" charset="0"/>
                      </a:rPr>
                      <m:t>=</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𝑑</m:t>
                        </m:r>
                      </m:sup>
                      <m:e>
                        <m:sSub>
                          <m:sSubPr>
                            <m:ctrlPr>
                              <a:rPr lang="pl-PL" b="0" i="1"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𝜆</m:t>
                            </m:r>
                          </m:e>
                          <m:sub>
                            <m:r>
                              <a:rPr lang="pl-PL" b="0" i="1" smtClean="0">
                                <a:latin typeface="Cambria Math" panose="02040503050406030204" pitchFamily="18" charset="0"/>
                              </a:rPr>
                              <m:t>𝑖</m:t>
                            </m:r>
                          </m:sub>
                        </m:sSub>
                        <m:sSub>
                          <m:sSubPr>
                            <m:ctrlPr>
                              <a:rPr lang="pl-PL" i="1" smtClean="0">
                                <a:latin typeface="Cambria Math" panose="02040503050406030204" pitchFamily="18" charset="0"/>
                              </a:rPr>
                            </m:ctrlPr>
                          </m:sSubPr>
                          <m:e>
                            <m:r>
                              <a:rPr lang="pl-PL" b="0" i="1" smtClean="0">
                                <a:latin typeface="Cambria Math" panose="02040503050406030204" pitchFamily="18" charset="0"/>
                              </a:rPr>
                              <m:t>𝐿</m:t>
                            </m:r>
                          </m:e>
                          <m:sub>
                            <m:r>
                              <a:rPr lang="pl-PL" b="0" i="1" smtClean="0">
                                <a:latin typeface="Cambria Math" panose="02040503050406030204" pitchFamily="18" charset="0"/>
                              </a:rPr>
                              <m:t>𝑖</m:t>
                            </m:r>
                          </m:sub>
                        </m:sSub>
                        <m:r>
                          <a:rPr lang="pl-PL" b="0" i="1" smtClean="0">
                            <a:latin typeface="Cambria Math" panose="02040503050406030204" pitchFamily="18" charset="0"/>
                          </a:rPr>
                          <m:t>, </m:t>
                        </m:r>
                        <m:sSub>
                          <m:sSubPr>
                            <m:ctrlPr>
                              <a:rPr lang="pl-PL" b="0" i="1" smtClean="0">
                                <a:latin typeface="Cambria Math" panose="02040503050406030204" pitchFamily="18" charset="0"/>
                              </a:rPr>
                            </m:ctrlPr>
                          </m:sSubPr>
                          <m:e>
                            <m:r>
                              <a:rPr lang="pl-PL" b="0" i="1" smtClean="0">
                                <a:latin typeface="Cambria Math" panose="02040503050406030204" pitchFamily="18" charset="0"/>
                              </a:rPr>
                              <m:t>(</m:t>
                            </m:r>
                            <m:r>
                              <a:rPr lang="pl-PL" b="0" i="1" smtClean="0">
                                <a:latin typeface="Cambria Math" panose="02040503050406030204" pitchFamily="18" charset="0"/>
                              </a:rPr>
                              <m:t>𝐿</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𝐿</m:t>
                            </m:r>
                          </m:e>
                          <m:sub>
                            <m:r>
                              <a:rPr lang="pl-PL" b="0" i="1" smtClean="0">
                                <a:latin typeface="Cambria Math" panose="02040503050406030204" pitchFamily="18" charset="0"/>
                              </a:rPr>
                              <m:t>2,</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𝐿</m:t>
                            </m:r>
                          </m:e>
                          <m:sub>
                            <m:r>
                              <a:rPr lang="pl-PL" b="0" i="1" smtClean="0">
                                <a:latin typeface="Cambria Math" panose="02040503050406030204" pitchFamily="18" charset="0"/>
                              </a:rPr>
                              <m:t>𝑑</m:t>
                            </m:r>
                          </m:sub>
                        </m:sSub>
                        <m:r>
                          <a:rPr lang="pl-PL" b="0" i="1" smtClean="0">
                            <a:latin typeface="Cambria Math" panose="02040503050406030204" pitchFamily="18" charset="0"/>
                          </a:rPr>
                          <m:t>)</m:t>
                        </m:r>
                      </m:e>
                    </m:nary>
                  </m:oMath>
                </a14:m>
                <a:r>
                  <a:rPr lang="pl-PL" sz="1400" dirty="0"/>
                  <a:t> - </a:t>
                </a:r>
                <a:r>
                  <a:rPr lang="pl-PL" sz="1400" dirty="0" err="1"/>
                  <a:t>aggregated</a:t>
                </a:r>
                <a:r>
                  <a:rPr lang="pl-PL" sz="1400" dirty="0"/>
                  <a:t> </a:t>
                </a:r>
                <a:r>
                  <a:rPr lang="pl-PL" sz="1400" dirty="0" err="1"/>
                  <a:t>loss</a:t>
                </a:r>
                <a:r>
                  <a:rPr lang="pl-PL" sz="1400" dirty="0"/>
                  <a:t> (</a:t>
                </a:r>
                <a14:m>
                  <m:oMath xmlns:m="http://schemas.openxmlformats.org/officeDocument/2006/math">
                    <m:r>
                      <a:rPr lang="pl-PL" sz="1400" i="1">
                        <a:latin typeface="Cambria Math" panose="02040503050406030204" pitchFamily="18" charset="0"/>
                        <a:ea typeface="Cambria Math" panose="02040503050406030204" pitchFamily="18" charset="0"/>
                      </a:rPr>
                      <m:t>𝜆</m:t>
                    </m:r>
                  </m:oMath>
                </a14:m>
                <a:r>
                  <a:rPr lang="pl-PL" sz="1400" dirty="0"/>
                  <a:t>=1)</a:t>
                </a:r>
              </a:p>
            </p:txBody>
          </p:sp>
        </mc:Choice>
        <mc:Fallback xmlns="">
          <p:sp>
            <p:nvSpPr>
              <p:cNvPr id="5" name="pole tekstowe 4">
                <a:extLst>
                  <a:ext uri="{FF2B5EF4-FFF2-40B4-BE49-F238E27FC236}">
                    <a16:creationId xmlns:a16="http://schemas.microsoft.com/office/drawing/2014/main" id="{BEE51B34-19ED-4085-8B38-79B5E5528AAF}"/>
                  </a:ext>
                </a:extLst>
              </p:cNvPr>
              <p:cNvSpPr txBox="1">
                <a:spLocks noRot="1" noChangeAspect="1" noMove="1" noResize="1" noEditPoints="1" noAdjustHandles="1" noChangeArrowheads="1" noChangeShapeType="1" noTextEdit="1"/>
              </p:cNvSpPr>
              <p:nvPr/>
            </p:nvSpPr>
            <p:spPr>
              <a:xfrm>
                <a:off x="845575" y="1343890"/>
                <a:ext cx="5084170" cy="310406"/>
              </a:xfrm>
              <a:prstGeom prst="rect">
                <a:avLst/>
              </a:prstGeom>
              <a:blipFill>
                <a:blip r:embed="rId3"/>
                <a:stretch>
                  <a:fillRect l="-1679" t="-149020" b="-23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 name="Prostokąt 5">
                <a:extLst>
                  <a:ext uri="{FF2B5EF4-FFF2-40B4-BE49-F238E27FC236}">
                    <a16:creationId xmlns:a16="http://schemas.microsoft.com/office/drawing/2014/main" id="{246517ED-FC22-4F0B-828C-95CA9054E3C8}"/>
                  </a:ext>
                </a:extLst>
              </p:cNvPr>
              <p:cNvSpPr/>
              <p:nvPr/>
            </p:nvSpPr>
            <p:spPr>
              <a:xfrm>
                <a:off x="710705" y="1731668"/>
                <a:ext cx="1714572" cy="394019"/>
              </a:xfrm>
              <a:prstGeom prst="rect">
                <a:avLst/>
              </a:prstGeom>
            </p:spPr>
            <p:txBody>
              <a:bodyPr wrap="none">
                <a:spAutoFit/>
              </a:bodyPr>
              <a:lstStyle/>
              <a:p>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𝑟</m:t>
                        </m:r>
                      </m:e>
                      <m:sub>
                        <m:r>
                          <a:rPr lang="pl-PL" i="1" smtClean="0">
                            <a:latin typeface="Cambria Math" panose="02040503050406030204" pitchFamily="18" charset="0"/>
                            <a:ea typeface="Cambria Math" panose="02040503050406030204" pitchFamily="18" charset="0"/>
                          </a:rPr>
                          <m:t>𝜌</m:t>
                        </m:r>
                      </m:sub>
                    </m:sSub>
                    <m:d>
                      <m:dPr>
                        <m:ctrlPr>
                          <a:rPr lang="pl-PL" i="1">
                            <a:latin typeface="Cambria Math" panose="02040503050406030204" pitchFamily="18" charset="0"/>
                          </a:rPr>
                        </m:ctrlPr>
                      </m:dPr>
                      <m:e>
                        <m:r>
                          <a:rPr lang="pl-PL" i="1">
                            <a:latin typeface="Cambria Math" panose="02040503050406030204" pitchFamily="18" charset="0"/>
                            <a:ea typeface="Cambria Math" panose="02040503050406030204" pitchFamily="18" charset="0"/>
                          </a:rPr>
                          <m:t>𝜆</m:t>
                        </m:r>
                      </m:e>
                    </m:d>
                    <m:r>
                      <a:rPr lang="pl-PL" i="1">
                        <a:latin typeface="Cambria Math" panose="02040503050406030204" pitchFamily="18" charset="0"/>
                      </a:rPr>
                      <m:t>=</m:t>
                    </m:r>
                    <m:r>
                      <a:rPr lang="pl-PL" i="1">
                        <a:latin typeface="Cambria Math" panose="02040503050406030204" pitchFamily="18" charset="0"/>
                        <a:ea typeface="Cambria Math" panose="02040503050406030204" pitchFamily="18" charset="0"/>
                      </a:rPr>
                      <m:t>𝜌</m:t>
                    </m:r>
                    <m:r>
                      <a:rPr lang="pl-PL" i="1">
                        <a:latin typeface="Cambria Math" panose="02040503050406030204" pitchFamily="18" charset="0"/>
                        <a:ea typeface="Cambria Math" panose="02040503050406030204" pitchFamily="18" charset="0"/>
                      </a:rPr>
                      <m:t>(</m:t>
                    </m:r>
                    <m:r>
                      <a:rPr lang="pl-PL" i="1">
                        <a:latin typeface="Cambria Math" panose="02040503050406030204" pitchFamily="18" charset="0"/>
                      </a:rPr>
                      <m:t>𝐿</m:t>
                    </m:r>
                    <m:d>
                      <m:dPr>
                        <m:ctrlPr>
                          <a:rPr lang="pl-PL" i="1">
                            <a:latin typeface="Cambria Math" panose="02040503050406030204" pitchFamily="18" charset="0"/>
                          </a:rPr>
                        </m:ctrlPr>
                      </m:dPr>
                      <m:e>
                        <m:r>
                          <a:rPr lang="pl-PL" i="1">
                            <a:latin typeface="Cambria Math" panose="02040503050406030204" pitchFamily="18" charset="0"/>
                            <a:ea typeface="Cambria Math" panose="02040503050406030204" pitchFamily="18" charset="0"/>
                          </a:rPr>
                          <m:t>𝜆</m:t>
                        </m:r>
                      </m:e>
                    </m:d>
                  </m:oMath>
                </a14:m>
                <a:r>
                  <a:rPr lang="pl-PL" dirty="0"/>
                  <a:t>)</a:t>
                </a:r>
              </a:p>
            </p:txBody>
          </p:sp>
        </mc:Choice>
        <mc:Fallback xmlns="">
          <p:sp>
            <p:nvSpPr>
              <p:cNvPr id="6" name="Prostokąt 5">
                <a:extLst>
                  <a:ext uri="{FF2B5EF4-FFF2-40B4-BE49-F238E27FC236}">
                    <a16:creationId xmlns:a16="http://schemas.microsoft.com/office/drawing/2014/main" id="{246517ED-FC22-4F0B-828C-95CA9054E3C8}"/>
                  </a:ext>
                </a:extLst>
              </p:cNvPr>
              <p:cNvSpPr>
                <a:spLocks noRot="1" noChangeAspect="1" noMove="1" noResize="1" noEditPoints="1" noAdjustHandles="1" noChangeArrowheads="1" noChangeShapeType="1" noTextEdit="1"/>
              </p:cNvSpPr>
              <p:nvPr/>
            </p:nvSpPr>
            <p:spPr>
              <a:xfrm>
                <a:off x="710705" y="1731668"/>
                <a:ext cx="1714572" cy="394019"/>
              </a:xfrm>
              <a:prstGeom prst="rect">
                <a:avLst/>
              </a:prstGeom>
              <a:blipFill>
                <a:blip r:embed="rId4"/>
                <a:stretch>
                  <a:fillRect t="-6154" r="-2847" b="-18462"/>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6" name="Prostokąt 15">
                <a:extLst>
                  <a:ext uri="{FF2B5EF4-FFF2-40B4-BE49-F238E27FC236}">
                    <a16:creationId xmlns:a16="http://schemas.microsoft.com/office/drawing/2014/main" id="{17F3F21D-C572-4935-8B9B-B22E70D7258C}"/>
                  </a:ext>
                </a:extLst>
              </p:cNvPr>
              <p:cNvSpPr/>
              <p:nvPr/>
            </p:nvSpPr>
            <p:spPr>
              <a:xfrm>
                <a:off x="710705" y="2191305"/>
                <a:ext cx="2420791" cy="446084"/>
              </a:xfrm>
              <a:prstGeom prst="rect">
                <a:avLst/>
              </a:prstGeom>
            </p:spPr>
            <p:txBody>
              <a:bodyPr wrap="none">
                <a:spAutoFit/>
              </a:bodyPr>
              <a:lstStyle/>
              <a:p>
                <a14:m>
                  <m:oMath xmlns:m="http://schemas.openxmlformats.org/officeDocument/2006/math">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𝑑</m:t>
                        </m:r>
                      </m:sup>
                      <m:e>
                        <m:sSub>
                          <m:sSubPr>
                            <m:ctrlPr>
                              <a:rPr lang="pl-PL" i="1">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𝜆</m:t>
                            </m:r>
                          </m:e>
                          <m:sub>
                            <m:r>
                              <a:rPr lang="pl-PL" i="1">
                                <a:latin typeface="Cambria Math" panose="02040503050406030204" pitchFamily="18" charset="0"/>
                              </a:rPr>
                              <m:t>𝑖</m:t>
                            </m:r>
                          </m:sub>
                        </m:sSub>
                        <m:sSubSup>
                          <m:sSubSupPr>
                            <m:ctrlPr>
                              <a:rPr lang="pl-PL" i="1" smtClean="0">
                                <a:latin typeface="Cambria Math" panose="02040503050406030204" pitchFamily="18" charset="0"/>
                              </a:rPr>
                            </m:ctrlPr>
                          </m:sSubSupPr>
                          <m:e>
                            <m:r>
                              <a:rPr lang="pl-PL" i="1" smtClean="0">
                                <a:latin typeface="Cambria Math" panose="02040503050406030204" pitchFamily="18" charset="0"/>
                                <a:ea typeface="Cambria Math" panose="02040503050406030204" pitchFamily="18" charset="0"/>
                              </a:rPr>
                              <m:t>𝜋</m:t>
                            </m:r>
                          </m:e>
                          <m:sub>
                            <m:r>
                              <a:rPr lang="pl-PL" b="0" i="1" smtClean="0">
                                <a:latin typeface="Cambria Math" panose="02040503050406030204" pitchFamily="18" charset="0"/>
                              </a:rPr>
                              <m:t>𝑖</m:t>
                            </m:r>
                          </m:sub>
                          <m:sup>
                            <m:sSub>
                              <m:sSubPr>
                                <m:ctrlPr>
                                  <a:rPr lang="pl-PL" i="1">
                                    <a:latin typeface="Cambria Math" panose="02040503050406030204" pitchFamily="18" charset="0"/>
                                  </a:rPr>
                                </m:ctrlPr>
                              </m:sSubPr>
                              <m:e>
                                <m:r>
                                  <a:rPr lang="pl-PL" i="1">
                                    <a:latin typeface="Cambria Math" panose="02040503050406030204" pitchFamily="18" charset="0"/>
                                  </a:rPr>
                                  <m:t>𝑟</m:t>
                                </m:r>
                              </m:e>
                              <m:sub>
                                <m:r>
                                  <a:rPr lang="pl-PL" i="1">
                                    <a:latin typeface="Cambria Math" panose="02040503050406030204" pitchFamily="18" charset="0"/>
                                    <a:ea typeface="Cambria Math" panose="02040503050406030204" pitchFamily="18" charset="0"/>
                                  </a:rPr>
                                  <m:t>𝜌</m:t>
                                </m:r>
                              </m:sub>
                            </m:sSub>
                          </m:sup>
                        </m:sSubSup>
                        <m:d>
                          <m:dPr>
                            <m:ctrlPr>
                              <a:rPr lang="pl-PL" i="1">
                                <a:latin typeface="Cambria Math" panose="02040503050406030204" pitchFamily="18" charset="0"/>
                              </a:rPr>
                            </m:ctrlPr>
                          </m:dPr>
                          <m:e>
                            <m:r>
                              <a:rPr lang="pl-PL" i="1">
                                <a:latin typeface="Cambria Math" panose="02040503050406030204" pitchFamily="18" charset="0"/>
                                <a:ea typeface="Cambria Math" panose="02040503050406030204" pitchFamily="18" charset="0"/>
                              </a:rPr>
                              <m:t>𝜆</m:t>
                            </m:r>
                          </m:e>
                        </m:d>
                      </m:e>
                    </m:nary>
                    <m:r>
                      <a:rPr lang="pl-PL" i="1">
                        <a:latin typeface="Cambria Math" panose="02040503050406030204" pitchFamily="18" charset="0"/>
                        <a:ea typeface="Cambria Math" panose="02040503050406030204" pitchFamily="18" charset="0"/>
                      </a:rPr>
                      <m:t> </m:t>
                    </m:r>
                    <m:r>
                      <a:rPr lang="pl-PL" i="1">
                        <a:latin typeface="Cambria Math" panose="02040503050406030204" pitchFamily="18" charset="0"/>
                      </a:rPr>
                      <m:t>=</m:t>
                    </m:r>
                  </m:oMath>
                </a14:m>
                <a:r>
                  <a:rPr lang="pl-PL" dirty="0"/>
                  <a:t>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𝑟</m:t>
                        </m:r>
                      </m:e>
                      <m:sub>
                        <m:r>
                          <a:rPr lang="pl-PL" i="1">
                            <a:latin typeface="Cambria Math" panose="02040503050406030204" pitchFamily="18" charset="0"/>
                            <a:ea typeface="Cambria Math" panose="02040503050406030204" pitchFamily="18" charset="0"/>
                          </a:rPr>
                          <m:t>𝜌</m:t>
                        </m:r>
                      </m:sub>
                    </m:sSub>
                  </m:oMath>
                </a14:m>
                <a:r>
                  <a:rPr lang="pl-PL" dirty="0"/>
                  <a:t> </a:t>
                </a:r>
                <a14:m>
                  <m:oMath xmlns:m="http://schemas.openxmlformats.org/officeDocument/2006/math">
                    <m:d>
                      <m:dPr>
                        <m:ctrlPr>
                          <a:rPr lang="pl-PL" i="1">
                            <a:latin typeface="Cambria Math" panose="02040503050406030204" pitchFamily="18" charset="0"/>
                          </a:rPr>
                        </m:ctrlPr>
                      </m:dPr>
                      <m:e>
                        <m:r>
                          <a:rPr lang="pl-PL" i="1">
                            <a:latin typeface="Cambria Math" panose="02040503050406030204" pitchFamily="18" charset="0"/>
                            <a:ea typeface="Cambria Math" panose="02040503050406030204" pitchFamily="18" charset="0"/>
                          </a:rPr>
                          <m:t>𝜆</m:t>
                        </m:r>
                      </m:e>
                    </m:d>
                  </m:oMath>
                </a14:m>
                <a:endParaRPr lang="pl-PL" dirty="0"/>
              </a:p>
            </p:txBody>
          </p:sp>
        </mc:Choice>
        <mc:Fallback xmlns="">
          <p:sp>
            <p:nvSpPr>
              <p:cNvPr id="16" name="Prostokąt 15">
                <a:extLst>
                  <a:ext uri="{FF2B5EF4-FFF2-40B4-BE49-F238E27FC236}">
                    <a16:creationId xmlns:a16="http://schemas.microsoft.com/office/drawing/2014/main" id="{17F3F21D-C572-4935-8B9B-B22E70D7258C}"/>
                  </a:ext>
                </a:extLst>
              </p:cNvPr>
              <p:cNvSpPr>
                <a:spLocks noRot="1" noChangeAspect="1" noMove="1" noResize="1" noEditPoints="1" noAdjustHandles="1" noChangeArrowheads="1" noChangeShapeType="1" noTextEdit="1"/>
              </p:cNvSpPr>
              <p:nvPr/>
            </p:nvSpPr>
            <p:spPr>
              <a:xfrm>
                <a:off x="710705" y="2191305"/>
                <a:ext cx="2420791" cy="446084"/>
              </a:xfrm>
              <a:prstGeom prst="rect">
                <a:avLst/>
              </a:prstGeom>
              <a:blipFill>
                <a:blip r:embed="rId5"/>
                <a:stretch>
                  <a:fillRect l="-14106" t="-87838" b="-144595"/>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7" name="Prostokąt 6">
                <a:extLst>
                  <a:ext uri="{FF2B5EF4-FFF2-40B4-BE49-F238E27FC236}">
                    <a16:creationId xmlns:a16="http://schemas.microsoft.com/office/drawing/2014/main" id="{F7E019C2-83F8-4F7D-AB92-63F86E1CF0DB}"/>
                  </a:ext>
                </a:extLst>
              </p:cNvPr>
              <p:cNvSpPr/>
              <p:nvPr/>
            </p:nvSpPr>
            <p:spPr>
              <a:xfrm>
                <a:off x="710705" y="2641223"/>
                <a:ext cx="1924116" cy="580287"/>
              </a:xfrm>
              <a:prstGeom prst="rect">
                <a:avLst/>
              </a:prstGeom>
            </p:spPr>
            <p:txBody>
              <a:bodyPr wrap="none">
                <a:spAutoFit/>
              </a:bodyPr>
              <a:lstStyle/>
              <a:p>
                <a14:m>
                  <m:oMath xmlns:m="http://schemas.openxmlformats.org/officeDocument/2006/math">
                    <m:sSub>
                      <m:sSubPr>
                        <m:ctrlPr>
                          <a:rPr lang="pl-PL" i="1" smtClean="0">
                            <a:latin typeface="Cambria Math" panose="02040503050406030204" pitchFamily="18" charset="0"/>
                          </a:rPr>
                        </m:ctrlPr>
                      </m:sSubPr>
                      <m:e>
                        <m:r>
                          <a:rPr lang="pl-PL" i="1">
                            <a:latin typeface="Cambria Math" panose="02040503050406030204" pitchFamily="18" charset="0"/>
                          </a:rPr>
                          <m:t>𝑟</m:t>
                        </m:r>
                      </m:e>
                      <m:sub>
                        <m:r>
                          <a:rPr lang="pl-PL" i="1">
                            <a:latin typeface="Cambria Math" panose="02040503050406030204" pitchFamily="18" charset="0"/>
                            <a:ea typeface="Cambria Math" panose="02040503050406030204" pitchFamily="18" charset="0"/>
                          </a:rPr>
                          <m:t>𝜌</m:t>
                        </m:r>
                      </m:sub>
                    </m:sSub>
                  </m:oMath>
                </a14:m>
                <a:r>
                  <a:rPr lang="pl-PL" dirty="0"/>
                  <a:t> </a:t>
                </a:r>
                <a14:m>
                  <m:oMath xmlns:m="http://schemas.openxmlformats.org/officeDocument/2006/math">
                    <m:d>
                      <m:dPr>
                        <m:ctrlPr>
                          <a:rPr lang="pl-PL" i="1">
                            <a:latin typeface="Cambria Math" panose="02040503050406030204" pitchFamily="18" charset="0"/>
                          </a:rPr>
                        </m:ctrlPr>
                      </m:dPr>
                      <m:e>
                        <m:r>
                          <a:rPr lang="pl-PL" i="1">
                            <a:latin typeface="Cambria Math" panose="02040503050406030204" pitchFamily="18" charset="0"/>
                            <a:ea typeface="Cambria Math" panose="02040503050406030204" pitchFamily="18" charset="0"/>
                          </a:rPr>
                          <m:t>𝜆</m:t>
                        </m:r>
                      </m:e>
                    </m:d>
                  </m:oMath>
                </a14:m>
                <a:r>
                  <a:rPr lang="pl-PL" dirty="0"/>
                  <a:t>=</a:t>
                </a:r>
                <a:r>
                  <a:rPr lang="pl-PL" dirty="0">
                    <a:ea typeface="Cambria Math" panose="02040503050406030204" pitchFamily="18" charset="0"/>
                  </a:rPr>
                  <a:t> </a:t>
                </a:r>
                <a14:m>
                  <m:oMath xmlns:m="http://schemas.openxmlformats.org/officeDocument/2006/math">
                    <m:r>
                      <a:rPr lang="pl-PL" i="1">
                        <a:latin typeface="Cambria Math" panose="02040503050406030204" pitchFamily="18" charset="0"/>
                        <a:ea typeface="Cambria Math" panose="02040503050406030204" pitchFamily="18" charset="0"/>
                      </a:rPr>
                      <m:t>𝜆</m:t>
                    </m:r>
                    <m:r>
                      <a:rPr lang="pl-PL" i="1" smtClean="0">
                        <a:latin typeface="Cambria Math" panose="02040503050406030204" pitchFamily="18" charset="0"/>
                        <a:ea typeface="Cambria Math" panose="02040503050406030204" pitchFamily="18" charset="0"/>
                      </a:rPr>
                      <m:t>∘</m:t>
                    </m:r>
                    <m:f>
                      <m:fPr>
                        <m:ctrlPr>
                          <a:rPr lang="pl-PL" i="1" smtClean="0">
                            <a:latin typeface="Cambria Math" panose="02040503050406030204" pitchFamily="18" charset="0"/>
                            <a:ea typeface="Cambria Math" panose="02040503050406030204" pitchFamily="18" charset="0"/>
                          </a:rPr>
                        </m:ctrlPr>
                      </m:fPr>
                      <m:num>
                        <m:sSub>
                          <m:sSubPr>
                            <m:ctrlPr>
                              <a:rPr lang="pl-PL" i="1" smtClean="0">
                                <a:latin typeface="Cambria Math" panose="02040503050406030204" pitchFamily="18" charset="0"/>
                                <a:ea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m:t>
                            </m:r>
                          </m:e>
                          <m:sub>
                            <m:sSub>
                              <m:sSubPr>
                                <m:ctrlPr>
                                  <a:rPr lang="pl-PL"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𝑟</m:t>
                                </m:r>
                              </m:e>
                              <m:sub>
                                <m:r>
                                  <a:rPr lang="pl-PL" i="1">
                                    <a:latin typeface="Cambria Math" panose="02040503050406030204" pitchFamily="18" charset="0"/>
                                    <a:ea typeface="Cambria Math" panose="02040503050406030204" pitchFamily="18" charset="0"/>
                                  </a:rPr>
                                  <m:t>𝜌</m:t>
                                </m:r>
                              </m:sub>
                            </m:sSub>
                          </m:sub>
                        </m:sSub>
                      </m:num>
                      <m:den>
                        <m:r>
                          <a:rPr lang="pl-PL" i="1" smtClean="0">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𝜆</m:t>
                            </m:r>
                          </m:e>
                          <m:sub>
                            <m:r>
                              <a:rPr lang="pl-PL" i="1">
                                <a:latin typeface="Cambria Math" panose="02040503050406030204" pitchFamily="18" charset="0"/>
                              </a:rPr>
                              <m:t>𝑖</m:t>
                            </m:r>
                          </m:sub>
                        </m:sSub>
                      </m:den>
                    </m:f>
                  </m:oMath>
                </a14:m>
                <a:r>
                  <a:rPr lang="pl-PL" dirty="0"/>
                  <a:t> </a:t>
                </a:r>
                <a14:m>
                  <m:oMath xmlns:m="http://schemas.openxmlformats.org/officeDocument/2006/math">
                    <m:d>
                      <m:dPr>
                        <m:ctrlPr>
                          <a:rPr lang="pl-PL" i="1">
                            <a:latin typeface="Cambria Math" panose="02040503050406030204" pitchFamily="18" charset="0"/>
                          </a:rPr>
                        </m:ctrlPr>
                      </m:dPr>
                      <m:e>
                        <m:r>
                          <a:rPr lang="pl-PL" i="1">
                            <a:latin typeface="Cambria Math" panose="02040503050406030204" pitchFamily="18" charset="0"/>
                            <a:ea typeface="Cambria Math" panose="02040503050406030204" pitchFamily="18" charset="0"/>
                          </a:rPr>
                          <m:t>𝜆</m:t>
                        </m:r>
                      </m:e>
                    </m:d>
                  </m:oMath>
                </a14:m>
                <a:endParaRPr lang="pl-PL" dirty="0"/>
              </a:p>
            </p:txBody>
          </p:sp>
        </mc:Choice>
        <mc:Fallback xmlns="">
          <p:sp>
            <p:nvSpPr>
              <p:cNvPr id="7" name="Prostokąt 6">
                <a:extLst>
                  <a:ext uri="{FF2B5EF4-FFF2-40B4-BE49-F238E27FC236}">
                    <a16:creationId xmlns:a16="http://schemas.microsoft.com/office/drawing/2014/main" id="{F7E019C2-83F8-4F7D-AB92-63F86E1CF0DB}"/>
                  </a:ext>
                </a:extLst>
              </p:cNvPr>
              <p:cNvSpPr>
                <a:spLocks noRot="1" noChangeAspect="1" noMove="1" noResize="1" noEditPoints="1" noAdjustHandles="1" noChangeArrowheads="1" noChangeShapeType="1" noTextEdit="1"/>
              </p:cNvSpPr>
              <p:nvPr/>
            </p:nvSpPr>
            <p:spPr>
              <a:xfrm>
                <a:off x="710705" y="2641223"/>
                <a:ext cx="1924116" cy="580287"/>
              </a:xfrm>
              <a:prstGeom prst="rect">
                <a:avLst/>
              </a:prstGeom>
              <a:blipFill>
                <a:blip r:embed="rId6"/>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8" name="Prostokąt 7">
                <a:extLst>
                  <a:ext uri="{FF2B5EF4-FFF2-40B4-BE49-F238E27FC236}">
                    <a16:creationId xmlns:a16="http://schemas.microsoft.com/office/drawing/2014/main" id="{B38C1E95-D062-4065-BD83-F53BA136D3FA}"/>
                  </a:ext>
                </a:extLst>
              </p:cNvPr>
              <p:cNvSpPr/>
              <p:nvPr/>
            </p:nvSpPr>
            <p:spPr>
              <a:xfrm>
                <a:off x="710705" y="3138856"/>
                <a:ext cx="1800558" cy="580287"/>
              </a:xfrm>
              <a:prstGeom prst="rect">
                <a:avLst/>
              </a:prstGeom>
            </p:spPr>
            <p:txBody>
              <a:bodyPr wrap="none">
                <a:spAutoFit/>
              </a:bodyPr>
              <a:lstStyle/>
              <a:p>
                <a14:m>
                  <m:oMath xmlns:m="http://schemas.openxmlformats.org/officeDocument/2006/math">
                    <m:sSubSup>
                      <m:sSubSupPr>
                        <m:ctrlPr>
                          <a:rPr lang="pl-PL" i="1">
                            <a:latin typeface="Cambria Math" panose="02040503050406030204" pitchFamily="18" charset="0"/>
                          </a:rPr>
                        </m:ctrlPr>
                      </m:sSubSupPr>
                      <m:e>
                        <m:r>
                          <a:rPr lang="pl-PL" i="1">
                            <a:latin typeface="Cambria Math" panose="02040503050406030204" pitchFamily="18" charset="0"/>
                            <a:ea typeface="Cambria Math" panose="02040503050406030204" pitchFamily="18" charset="0"/>
                          </a:rPr>
                          <m:t>𝜋</m:t>
                        </m:r>
                      </m:e>
                      <m:sub>
                        <m:r>
                          <a:rPr lang="pl-PL" i="1">
                            <a:latin typeface="Cambria Math" panose="02040503050406030204" pitchFamily="18" charset="0"/>
                          </a:rPr>
                          <m:t>𝑖</m:t>
                        </m:r>
                      </m:sub>
                      <m:sup>
                        <m:sSub>
                          <m:sSubPr>
                            <m:ctrlPr>
                              <a:rPr lang="pl-PL" i="1">
                                <a:latin typeface="Cambria Math" panose="02040503050406030204" pitchFamily="18" charset="0"/>
                              </a:rPr>
                            </m:ctrlPr>
                          </m:sSubPr>
                          <m:e>
                            <m:r>
                              <a:rPr lang="pl-PL" i="1">
                                <a:latin typeface="Cambria Math" panose="02040503050406030204" pitchFamily="18" charset="0"/>
                              </a:rPr>
                              <m:t>𝑟</m:t>
                            </m:r>
                          </m:e>
                          <m:sub>
                            <m:r>
                              <a:rPr lang="pl-PL" i="1">
                                <a:latin typeface="Cambria Math" panose="02040503050406030204" pitchFamily="18" charset="0"/>
                                <a:ea typeface="Cambria Math" panose="02040503050406030204" pitchFamily="18" charset="0"/>
                              </a:rPr>
                              <m:t>𝜌</m:t>
                            </m:r>
                          </m:sub>
                        </m:sSub>
                      </m:sup>
                    </m:sSubSup>
                  </m:oMath>
                </a14:m>
                <a:r>
                  <a:rPr lang="pl-PL" dirty="0"/>
                  <a:t> </a:t>
                </a:r>
                <a14:m>
                  <m:oMath xmlns:m="http://schemas.openxmlformats.org/officeDocument/2006/math">
                    <m:d>
                      <m:dPr>
                        <m:ctrlPr>
                          <a:rPr lang="pl-PL" i="1">
                            <a:latin typeface="Cambria Math" panose="02040503050406030204" pitchFamily="18" charset="0"/>
                          </a:rPr>
                        </m:ctrlPr>
                      </m:dPr>
                      <m:e>
                        <m:r>
                          <a:rPr lang="pl-PL" i="1">
                            <a:latin typeface="Cambria Math" panose="02040503050406030204" pitchFamily="18" charset="0"/>
                            <a:ea typeface="Cambria Math" panose="02040503050406030204" pitchFamily="18" charset="0"/>
                          </a:rPr>
                          <m:t>𝜆</m:t>
                        </m:r>
                      </m:e>
                    </m:d>
                    <m:r>
                      <a:rPr lang="pl-PL" i="1">
                        <a:latin typeface="Cambria Math" panose="02040503050406030204" pitchFamily="18" charset="0"/>
                        <a:ea typeface="Cambria Math" panose="02040503050406030204" pitchFamily="18" charset="0"/>
                      </a:rPr>
                      <m:t> </m:t>
                    </m:r>
                  </m:oMath>
                </a14:m>
                <a:r>
                  <a:rPr lang="pl-PL" dirty="0"/>
                  <a:t>=</a:t>
                </a:r>
                <a:r>
                  <a:rPr lang="pl-PL" dirty="0">
                    <a:ea typeface="Cambria Math" panose="02040503050406030204" pitchFamily="18" charset="0"/>
                  </a:rPr>
                  <a:t> </a:t>
                </a:r>
                <a14:m>
                  <m:oMath xmlns:m="http://schemas.openxmlformats.org/officeDocument/2006/math">
                    <m:f>
                      <m:fPr>
                        <m:ctrlPr>
                          <a:rPr lang="pl-PL" i="1">
                            <a:latin typeface="Cambria Math" panose="02040503050406030204" pitchFamily="18" charset="0"/>
                            <a:ea typeface="Cambria Math" panose="02040503050406030204" pitchFamily="18" charset="0"/>
                          </a:rPr>
                        </m:ctrlPr>
                      </m:fPr>
                      <m:num>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m:t>
                            </m:r>
                          </m:e>
                          <m:sub>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𝑟</m:t>
                                </m:r>
                              </m:e>
                              <m:sub>
                                <m:r>
                                  <a:rPr lang="pl-PL" i="1">
                                    <a:latin typeface="Cambria Math" panose="02040503050406030204" pitchFamily="18" charset="0"/>
                                    <a:ea typeface="Cambria Math" panose="02040503050406030204" pitchFamily="18" charset="0"/>
                                  </a:rPr>
                                  <m:t>𝜌</m:t>
                                </m:r>
                              </m:sub>
                            </m:sSub>
                          </m:sub>
                        </m:sSub>
                      </m:num>
                      <m:den>
                        <m:r>
                          <a:rPr lang="pl-PL" i="1">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𝜆</m:t>
                            </m:r>
                          </m:e>
                          <m:sub>
                            <m:r>
                              <a:rPr lang="pl-PL" i="1">
                                <a:latin typeface="Cambria Math" panose="02040503050406030204" pitchFamily="18" charset="0"/>
                              </a:rPr>
                              <m:t>𝑖</m:t>
                            </m:r>
                          </m:sub>
                        </m:sSub>
                      </m:den>
                    </m:f>
                  </m:oMath>
                </a14:m>
                <a:r>
                  <a:rPr lang="pl-PL" dirty="0"/>
                  <a:t> </a:t>
                </a:r>
                <a14:m>
                  <m:oMath xmlns:m="http://schemas.openxmlformats.org/officeDocument/2006/math">
                    <m:d>
                      <m:dPr>
                        <m:ctrlPr>
                          <a:rPr lang="pl-PL" i="1">
                            <a:latin typeface="Cambria Math" panose="02040503050406030204" pitchFamily="18" charset="0"/>
                          </a:rPr>
                        </m:ctrlPr>
                      </m:dPr>
                      <m:e>
                        <m:r>
                          <a:rPr lang="pl-PL" i="1">
                            <a:latin typeface="Cambria Math" panose="02040503050406030204" pitchFamily="18" charset="0"/>
                            <a:ea typeface="Cambria Math" panose="02040503050406030204" pitchFamily="18" charset="0"/>
                          </a:rPr>
                          <m:t>𝜆</m:t>
                        </m:r>
                      </m:e>
                    </m:d>
                  </m:oMath>
                </a14:m>
                <a:endParaRPr lang="pl-PL" dirty="0"/>
              </a:p>
            </p:txBody>
          </p:sp>
        </mc:Choice>
        <mc:Fallback xmlns="">
          <p:sp>
            <p:nvSpPr>
              <p:cNvPr id="8" name="Prostokąt 7">
                <a:extLst>
                  <a:ext uri="{FF2B5EF4-FFF2-40B4-BE49-F238E27FC236}">
                    <a16:creationId xmlns:a16="http://schemas.microsoft.com/office/drawing/2014/main" id="{B38C1E95-D062-4065-BD83-F53BA136D3FA}"/>
                  </a:ext>
                </a:extLst>
              </p:cNvPr>
              <p:cNvSpPr>
                <a:spLocks noRot="1" noChangeAspect="1" noMove="1" noResize="1" noEditPoints="1" noAdjustHandles="1" noChangeArrowheads="1" noChangeShapeType="1" noTextEdit="1"/>
              </p:cNvSpPr>
              <p:nvPr/>
            </p:nvSpPr>
            <p:spPr>
              <a:xfrm>
                <a:off x="710705" y="3138856"/>
                <a:ext cx="1800558" cy="580287"/>
              </a:xfrm>
              <a:prstGeom prst="rect">
                <a:avLst/>
              </a:prstGeom>
              <a:blipFill>
                <a:blip r:embed="rId7"/>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9" name="pole tekstowe 8">
                <a:extLst>
                  <a:ext uri="{FF2B5EF4-FFF2-40B4-BE49-F238E27FC236}">
                    <a16:creationId xmlns:a16="http://schemas.microsoft.com/office/drawing/2014/main" id="{348A8A31-9888-426A-AE2A-597ED06973F0}"/>
                  </a:ext>
                </a:extLst>
              </p:cNvPr>
              <p:cNvSpPr txBox="1"/>
              <p:nvPr/>
            </p:nvSpPr>
            <p:spPr>
              <a:xfrm>
                <a:off x="710705" y="4433153"/>
                <a:ext cx="9617364" cy="1774579"/>
              </a:xfrm>
              <a:prstGeom prst="rect">
                <a:avLst/>
              </a:prstGeom>
              <a:noFill/>
            </p:spPr>
            <p:txBody>
              <a:bodyPr wrap="square" lIns="36000" tIns="36000" rIns="36000" bIns="36000" rtlCol="0">
                <a:spAutoFit/>
              </a:bodyPr>
              <a:lstStyle/>
              <a:p>
                <a:r>
                  <a:rPr lang="pl-PL" sz="1400" dirty="0"/>
                  <a:t>L	</a:t>
                </a:r>
                <a:r>
                  <a:rPr lang="pl-PL" dirty="0"/>
                  <a:t>- </a:t>
                </a:r>
                <a:r>
                  <a:rPr lang="pl-PL" dirty="0" err="1"/>
                  <a:t>aggregated</a:t>
                </a:r>
                <a:r>
                  <a:rPr lang="pl-PL" dirty="0"/>
                  <a:t> </a:t>
                </a:r>
                <a:r>
                  <a:rPr lang="pl-PL" dirty="0" err="1"/>
                  <a:t>loss</a:t>
                </a:r>
                <a:r>
                  <a:rPr lang="pl-PL" dirty="0"/>
                  <a:t>,</a:t>
                </a:r>
              </a:p>
              <a:p>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𝜆</m:t>
                        </m:r>
                      </m:e>
                      <m:sub>
                        <m:r>
                          <a:rPr lang="pl-PL" i="1">
                            <a:latin typeface="Cambria Math" panose="02040503050406030204" pitchFamily="18" charset="0"/>
                          </a:rPr>
                          <m:t>𝑖</m:t>
                        </m:r>
                      </m:sub>
                    </m:sSub>
                  </m:oMath>
                </a14:m>
                <a:r>
                  <a:rPr lang="pl-PL" dirty="0"/>
                  <a:t>	- </a:t>
                </a:r>
                <a:r>
                  <a:rPr lang="pl-PL" dirty="0" err="1"/>
                  <a:t>weight</a:t>
                </a:r>
                <a:r>
                  <a:rPr lang="pl-PL" dirty="0"/>
                  <a:t>,</a:t>
                </a:r>
              </a:p>
              <a:p>
                <a14:m>
                  <m:oMath xmlns:m="http://schemas.openxmlformats.org/officeDocument/2006/math">
                    <m:r>
                      <a:rPr lang="pl-PL" i="1">
                        <a:latin typeface="Cambria Math" panose="02040503050406030204" pitchFamily="18" charset="0"/>
                        <a:ea typeface="Cambria Math" panose="02040503050406030204" pitchFamily="18" charset="0"/>
                      </a:rPr>
                      <m:t>𝜌</m:t>
                    </m:r>
                  </m:oMath>
                </a14:m>
                <a:r>
                  <a:rPr lang="pl-PL" dirty="0"/>
                  <a:t> 	– </a:t>
                </a:r>
                <a:r>
                  <a:rPr lang="pl-PL" dirty="0" err="1"/>
                  <a:t>risk</a:t>
                </a:r>
                <a:r>
                  <a:rPr lang="pl-PL" dirty="0"/>
                  <a:t> </a:t>
                </a:r>
                <a:r>
                  <a:rPr lang="pl-PL" dirty="0" err="1"/>
                  <a:t>measure</a:t>
                </a:r>
                <a:r>
                  <a:rPr lang="pl-PL" dirty="0"/>
                  <a:t>,</a:t>
                </a:r>
              </a:p>
              <a:p>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𝑟</m:t>
                        </m:r>
                      </m:e>
                      <m:sub>
                        <m:r>
                          <a:rPr lang="pl-PL" i="1">
                            <a:latin typeface="Cambria Math" panose="02040503050406030204" pitchFamily="18" charset="0"/>
                            <a:ea typeface="Cambria Math" panose="02040503050406030204" pitchFamily="18" charset="0"/>
                          </a:rPr>
                          <m:t>𝜌</m:t>
                        </m:r>
                      </m:sub>
                    </m:sSub>
                  </m:oMath>
                </a14:m>
                <a:r>
                  <a:rPr lang="pl-PL" dirty="0"/>
                  <a:t>	- </a:t>
                </a:r>
                <a:r>
                  <a:rPr lang="pl-PL" dirty="0" err="1"/>
                  <a:t>risk</a:t>
                </a:r>
                <a:r>
                  <a:rPr lang="pl-PL" dirty="0"/>
                  <a:t> </a:t>
                </a:r>
                <a:r>
                  <a:rPr lang="pl-PL" dirty="0" err="1"/>
                  <a:t>measure</a:t>
                </a:r>
                <a:r>
                  <a:rPr lang="pl-PL" dirty="0"/>
                  <a:t> </a:t>
                </a:r>
                <a:r>
                  <a:rPr lang="pl-PL" dirty="0" err="1"/>
                  <a:t>function</a:t>
                </a:r>
                <a:r>
                  <a:rPr lang="pl-PL" dirty="0"/>
                  <a:t>,</a:t>
                </a:r>
              </a:p>
              <a:p>
                <a14:m>
                  <m:oMath xmlns:m="http://schemas.openxmlformats.org/officeDocument/2006/math">
                    <m:sSubSup>
                      <m:sSubSupPr>
                        <m:ctrlPr>
                          <a:rPr lang="pl-PL" i="1">
                            <a:latin typeface="Cambria Math" panose="02040503050406030204" pitchFamily="18" charset="0"/>
                          </a:rPr>
                        </m:ctrlPr>
                      </m:sSubSupPr>
                      <m:e>
                        <m:r>
                          <a:rPr lang="pl-PL" i="1">
                            <a:latin typeface="Cambria Math" panose="02040503050406030204" pitchFamily="18" charset="0"/>
                            <a:ea typeface="Cambria Math" panose="02040503050406030204" pitchFamily="18" charset="0"/>
                          </a:rPr>
                          <m:t>𝜋</m:t>
                        </m:r>
                      </m:e>
                      <m:sub>
                        <m:r>
                          <a:rPr lang="pl-PL" i="1">
                            <a:latin typeface="Cambria Math" panose="02040503050406030204" pitchFamily="18" charset="0"/>
                          </a:rPr>
                          <m:t>𝑖</m:t>
                        </m:r>
                      </m:sub>
                      <m:sup>
                        <m:sSub>
                          <m:sSubPr>
                            <m:ctrlPr>
                              <a:rPr lang="pl-PL" i="1">
                                <a:latin typeface="Cambria Math" panose="02040503050406030204" pitchFamily="18" charset="0"/>
                              </a:rPr>
                            </m:ctrlPr>
                          </m:sSubPr>
                          <m:e>
                            <m:r>
                              <a:rPr lang="pl-PL" i="1">
                                <a:latin typeface="Cambria Math" panose="02040503050406030204" pitchFamily="18" charset="0"/>
                              </a:rPr>
                              <m:t>𝑟</m:t>
                            </m:r>
                          </m:e>
                          <m:sub>
                            <m:r>
                              <a:rPr lang="pl-PL" i="1">
                                <a:latin typeface="Cambria Math" panose="02040503050406030204" pitchFamily="18" charset="0"/>
                                <a:ea typeface="Cambria Math" panose="02040503050406030204" pitchFamily="18" charset="0"/>
                              </a:rPr>
                              <m:t>𝜌</m:t>
                            </m:r>
                          </m:sub>
                        </m:sSub>
                      </m:sup>
                    </m:sSubSup>
                    <m:d>
                      <m:dPr>
                        <m:ctrlPr>
                          <a:rPr lang="pl-PL" i="1">
                            <a:latin typeface="Cambria Math" panose="02040503050406030204" pitchFamily="18" charset="0"/>
                          </a:rPr>
                        </m:ctrlPr>
                      </m:dPr>
                      <m:e>
                        <m:r>
                          <a:rPr lang="pl-PL" i="1">
                            <a:latin typeface="Cambria Math" panose="02040503050406030204" pitchFamily="18" charset="0"/>
                            <a:ea typeface="Cambria Math" panose="02040503050406030204" pitchFamily="18" charset="0"/>
                          </a:rPr>
                          <m:t>𝜆</m:t>
                        </m:r>
                      </m:e>
                    </m:d>
                  </m:oMath>
                </a14:m>
                <a:r>
                  <a:rPr lang="pl-PL" dirty="0"/>
                  <a:t> 	- the </a:t>
                </a:r>
                <a:r>
                  <a:rPr lang="pl-PL" dirty="0" err="1"/>
                  <a:t>value</a:t>
                </a:r>
                <a:r>
                  <a:rPr lang="pl-PL" dirty="0"/>
                  <a:t> of </a:t>
                </a:r>
                <a:r>
                  <a:rPr lang="pl-PL" dirty="0" err="1"/>
                  <a:t>capital</a:t>
                </a:r>
                <a:r>
                  <a:rPr lang="pl-PL" dirty="0"/>
                  <a:t> in the unit.</a:t>
                </a:r>
              </a:p>
              <a:p>
                <a:endParaRPr lang="pl-PL" sz="1400" dirty="0" err="1"/>
              </a:p>
            </p:txBody>
          </p:sp>
        </mc:Choice>
        <mc:Fallback xmlns="">
          <p:sp>
            <p:nvSpPr>
              <p:cNvPr id="9" name="pole tekstowe 8">
                <a:extLst>
                  <a:ext uri="{FF2B5EF4-FFF2-40B4-BE49-F238E27FC236}">
                    <a16:creationId xmlns:a16="http://schemas.microsoft.com/office/drawing/2014/main" id="{348A8A31-9888-426A-AE2A-597ED06973F0}"/>
                  </a:ext>
                </a:extLst>
              </p:cNvPr>
              <p:cNvSpPr txBox="1">
                <a:spLocks noRot="1" noChangeAspect="1" noMove="1" noResize="1" noEditPoints="1" noAdjustHandles="1" noChangeArrowheads="1" noChangeShapeType="1" noTextEdit="1"/>
              </p:cNvSpPr>
              <p:nvPr/>
            </p:nvSpPr>
            <p:spPr>
              <a:xfrm>
                <a:off x="710705" y="4433153"/>
                <a:ext cx="9617364" cy="1774579"/>
              </a:xfrm>
              <a:prstGeom prst="rect">
                <a:avLst/>
              </a:prstGeom>
              <a:blipFill>
                <a:blip r:embed="rId8"/>
                <a:stretch>
                  <a:fillRect l="-824" t="-2405"/>
                </a:stretch>
              </a:blipFill>
            </p:spPr>
            <p:txBody>
              <a:bodyPr/>
              <a:lstStyle/>
              <a:p>
                <a:r>
                  <a:rPr lang="pl-PL">
                    <a:noFill/>
                  </a:rPr>
                  <a:t> </a:t>
                </a:r>
              </a:p>
            </p:txBody>
          </p:sp>
        </mc:Fallback>
      </mc:AlternateContent>
    </p:spTree>
    <p:extLst>
      <p:ext uri="{BB962C8B-B14F-4D97-AF65-F5344CB8AC3E}">
        <p14:creationId xmlns:p14="http://schemas.microsoft.com/office/powerpoint/2010/main" val="2708087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Operational</a:t>
            </a:r>
            <a:r>
              <a:rPr lang="pl-PL" dirty="0"/>
              <a:t> </a:t>
            </a:r>
            <a:r>
              <a:rPr lang="pl-PL" dirty="0" err="1"/>
              <a:t>Risk</a:t>
            </a:r>
            <a:r>
              <a:rPr lang="pl-PL" dirty="0"/>
              <a:t> Management – </a:t>
            </a:r>
            <a:r>
              <a:rPr lang="pl-PL" dirty="0" err="1"/>
              <a:t>future</a:t>
            </a:r>
            <a:r>
              <a:rPr lang="pl-PL" dirty="0"/>
              <a:t> </a:t>
            </a:r>
            <a:r>
              <a:rPr lang="pl-PL" dirty="0" err="1"/>
              <a:t>directions</a:t>
            </a:r>
            <a:r>
              <a:rPr lang="pl-PL" dirty="0"/>
              <a:t> </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29</a:t>
            </a:fld>
            <a:endParaRPr lang="en-GB" noProof="0" dirty="0"/>
          </a:p>
        </p:txBody>
      </p:sp>
      <p:sp>
        <p:nvSpPr>
          <p:cNvPr id="6" name="Rectangle 10">
            <a:extLst>
              <a:ext uri="{FF2B5EF4-FFF2-40B4-BE49-F238E27FC236}">
                <a16:creationId xmlns:a16="http://schemas.microsoft.com/office/drawing/2014/main" id="{7CE47431-15ED-4469-A169-9F2690F92548}"/>
              </a:ext>
            </a:extLst>
          </p:cNvPr>
          <p:cNvSpPr/>
          <p:nvPr/>
        </p:nvSpPr>
        <p:spPr>
          <a:xfrm>
            <a:off x="838200" y="1219417"/>
            <a:ext cx="10310152" cy="1039926"/>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b="1" dirty="0"/>
              <a:t>The objective is to produce a useful business tool rather than just a means of calculating capital</a:t>
            </a:r>
            <a:endParaRPr lang="pl-PL" b="1" dirty="0"/>
          </a:p>
        </p:txBody>
      </p:sp>
      <p:sp>
        <p:nvSpPr>
          <p:cNvPr id="7" name="Rectangle 10">
            <a:extLst>
              <a:ext uri="{FF2B5EF4-FFF2-40B4-BE49-F238E27FC236}">
                <a16:creationId xmlns:a16="http://schemas.microsoft.com/office/drawing/2014/main" id="{FA0B6EB2-58BD-4876-9B38-FC9E5BE0746E}"/>
              </a:ext>
            </a:extLst>
          </p:cNvPr>
          <p:cNvSpPr/>
          <p:nvPr/>
        </p:nvSpPr>
        <p:spPr>
          <a:xfrm>
            <a:off x="845575" y="3047851"/>
            <a:ext cx="10310152" cy="1039926"/>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pl-PL" b="1" dirty="0"/>
              <a:t>T</a:t>
            </a:r>
            <a:r>
              <a:rPr lang="en-US" b="1" dirty="0"/>
              <a:t>he use of insurance as a direct input into the capital model</a:t>
            </a:r>
            <a:endParaRPr lang="pl-PL" b="1" dirty="0"/>
          </a:p>
          <a:p>
            <a:pPr algn="ctr"/>
            <a:endParaRPr lang="pl-PL" sz="1200" b="1" dirty="0"/>
          </a:p>
        </p:txBody>
      </p:sp>
      <p:sp>
        <p:nvSpPr>
          <p:cNvPr id="8" name="Rectangle 10">
            <a:extLst>
              <a:ext uri="{FF2B5EF4-FFF2-40B4-BE49-F238E27FC236}">
                <a16:creationId xmlns:a16="http://schemas.microsoft.com/office/drawing/2014/main" id="{E3826329-6C9F-41AE-A57E-AD209FA6CE03}"/>
              </a:ext>
            </a:extLst>
          </p:cNvPr>
          <p:cNvSpPr/>
          <p:nvPr/>
        </p:nvSpPr>
        <p:spPr>
          <a:xfrm>
            <a:off x="845575" y="4876286"/>
            <a:ext cx="10310152" cy="1039926"/>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pl-PL" b="1" dirty="0" err="1"/>
              <a:t>Dynamic</a:t>
            </a:r>
            <a:r>
              <a:rPr lang="pl-PL" b="1" dirty="0"/>
              <a:t> </a:t>
            </a:r>
            <a:r>
              <a:rPr lang="pl-PL" b="1" dirty="0" err="1"/>
              <a:t>approach</a:t>
            </a:r>
            <a:r>
              <a:rPr lang="pl-PL" b="1" dirty="0"/>
              <a:t> to </a:t>
            </a:r>
            <a:r>
              <a:rPr lang="pl-PL" b="1" dirty="0" err="1"/>
              <a:t>simulation</a:t>
            </a:r>
            <a:r>
              <a:rPr lang="pl-PL" b="1" dirty="0"/>
              <a:t> </a:t>
            </a:r>
          </a:p>
          <a:p>
            <a:pPr algn="ctr"/>
            <a:r>
              <a:rPr lang="pl-PL" b="1" dirty="0"/>
              <a:t>(</a:t>
            </a:r>
            <a:r>
              <a:rPr lang="en-US" b="1" dirty="0"/>
              <a:t>backward simulation method for modeling the dynamics of the operational risk events</a:t>
            </a:r>
            <a:r>
              <a:rPr lang="pl-PL" b="1" dirty="0"/>
              <a:t>)</a:t>
            </a:r>
          </a:p>
        </p:txBody>
      </p:sp>
    </p:spTree>
    <p:extLst>
      <p:ext uri="{BB962C8B-B14F-4D97-AF65-F5344CB8AC3E}">
        <p14:creationId xmlns:p14="http://schemas.microsoft.com/office/powerpoint/2010/main" val="235385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0479024" cy="4922391"/>
          </a:xfrm>
        </p:spPr>
        <p:txBody>
          <a:bodyPr/>
          <a:lstStyle/>
          <a:p>
            <a:pPr algn="ctr"/>
            <a:r>
              <a:rPr lang="en-US" sz="1500" b="1" dirty="0"/>
              <a:t>Operational risk is the risk of loss resulting from inadequate and failed internal processes, people or systems or from external events. This definition includes legal risk, but excludes strategic and reputational risk. </a:t>
            </a:r>
            <a:endParaRPr lang="en-GB" sz="1500" b="1" dirty="0"/>
          </a:p>
        </p:txBody>
      </p:sp>
      <p:sp>
        <p:nvSpPr>
          <p:cNvPr id="3" name="Title 2"/>
          <p:cNvSpPr>
            <a:spLocks noGrp="1"/>
          </p:cNvSpPr>
          <p:nvPr>
            <p:ph type="title"/>
          </p:nvPr>
        </p:nvSpPr>
        <p:spPr/>
        <p:txBody>
          <a:bodyPr/>
          <a:lstStyle/>
          <a:p>
            <a:r>
              <a:rPr lang="pl-PL" dirty="0"/>
              <a:t>Definition of </a:t>
            </a:r>
            <a:r>
              <a:rPr lang="pl-PL" dirty="0" err="1"/>
              <a:t>Operational</a:t>
            </a:r>
            <a:r>
              <a:rPr lang="pl-PL" dirty="0"/>
              <a:t> </a:t>
            </a:r>
            <a:r>
              <a:rPr lang="pl-PL" dirty="0" err="1"/>
              <a:t>Risk</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a:t>
            </a:fld>
            <a:endParaRPr lang="en-GB" noProof="0" dirty="0"/>
          </a:p>
        </p:txBody>
      </p:sp>
      <p:grpSp>
        <p:nvGrpSpPr>
          <p:cNvPr id="6" name="Group 25">
            <a:extLst>
              <a:ext uri="{FF2B5EF4-FFF2-40B4-BE49-F238E27FC236}">
                <a16:creationId xmlns:a16="http://schemas.microsoft.com/office/drawing/2014/main" id="{B11E22F2-AD1C-4DA2-93E2-D451A33DDA96}"/>
              </a:ext>
            </a:extLst>
          </p:cNvPr>
          <p:cNvGrpSpPr/>
          <p:nvPr/>
        </p:nvGrpSpPr>
        <p:grpSpPr>
          <a:xfrm rot="9000000">
            <a:off x="4921063" y="2179391"/>
            <a:ext cx="1764011" cy="1905456"/>
            <a:chOff x="4841353" y="1463002"/>
            <a:chExt cx="1764011" cy="1905456"/>
          </a:xfrm>
        </p:grpSpPr>
        <p:sp>
          <p:nvSpPr>
            <p:cNvPr id="7" name="Freeform 17">
              <a:extLst>
                <a:ext uri="{FF2B5EF4-FFF2-40B4-BE49-F238E27FC236}">
                  <a16:creationId xmlns:a16="http://schemas.microsoft.com/office/drawing/2014/main" id="{A9AEC77F-3938-473D-93B7-3E8A896B8D4C}"/>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8" name="Oval 71">
              <a:extLst>
                <a:ext uri="{FF2B5EF4-FFF2-40B4-BE49-F238E27FC236}">
                  <a16:creationId xmlns:a16="http://schemas.microsoft.com/office/drawing/2014/main" id="{896245D9-35F0-4050-92AC-B40EFF5355C1}"/>
                </a:ext>
              </a:extLst>
            </p:cNvPr>
            <p:cNvSpPr>
              <a:spLocks noChangeAspect="1"/>
            </p:cNvSpPr>
            <p:nvPr/>
          </p:nvSpPr>
          <p:spPr bwMode="gray">
            <a:xfrm rot="12600000">
              <a:off x="4841353" y="1637417"/>
              <a:ext cx="1764011" cy="1731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lnSpc>
                  <a:spcPct val="90000"/>
                </a:lnSpc>
              </a:pPr>
              <a:r>
                <a:rPr lang="pl-PL" sz="1600" b="1" dirty="0" err="1"/>
                <a:t>Losses</a:t>
              </a:r>
              <a:endParaRPr lang="en-US" sz="1600" b="1" dirty="0"/>
            </a:p>
          </p:txBody>
        </p:sp>
      </p:grpSp>
      <p:grpSp>
        <p:nvGrpSpPr>
          <p:cNvPr id="9" name="Group 25">
            <a:extLst>
              <a:ext uri="{FF2B5EF4-FFF2-40B4-BE49-F238E27FC236}">
                <a16:creationId xmlns:a16="http://schemas.microsoft.com/office/drawing/2014/main" id="{F17FA1FA-1D74-4F4D-B665-C9997DD9CFF6}"/>
              </a:ext>
            </a:extLst>
          </p:cNvPr>
          <p:cNvGrpSpPr/>
          <p:nvPr/>
        </p:nvGrpSpPr>
        <p:grpSpPr>
          <a:xfrm rot="9000000">
            <a:off x="835613" y="4090933"/>
            <a:ext cx="1764011" cy="1905456"/>
            <a:chOff x="4841353" y="1463002"/>
            <a:chExt cx="1764011" cy="1905456"/>
          </a:xfrm>
        </p:grpSpPr>
        <p:sp>
          <p:nvSpPr>
            <p:cNvPr id="10" name="Freeform 17">
              <a:extLst>
                <a:ext uri="{FF2B5EF4-FFF2-40B4-BE49-F238E27FC236}">
                  <a16:creationId xmlns:a16="http://schemas.microsoft.com/office/drawing/2014/main" id="{5164D067-B063-45F1-A88B-DE02D3B94366}"/>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11" name="Oval 71">
              <a:extLst>
                <a:ext uri="{FF2B5EF4-FFF2-40B4-BE49-F238E27FC236}">
                  <a16:creationId xmlns:a16="http://schemas.microsoft.com/office/drawing/2014/main" id="{CBA12213-1670-4B08-82FC-35D0FF5D14F6}"/>
                </a:ext>
              </a:extLst>
            </p:cNvPr>
            <p:cNvSpPr>
              <a:spLocks noChangeAspect="1"/>
            </p:cNvSpPr>
            <p:nvPr/>
          </p:nvSpPr>
          <p:spPr bwMode="gray">
            <a:xfrm rot="12600000">
              <a:off x="4841353" y="1637417"/>
              <a:ext cx="1764011" cy="1731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lnSpc>
                  <a:spcPct val="90000"/>
                </a:lnSpc>
              </a:pPr>
              <a:r>
                <a:rPr lang="pl-PL" sz="1600" b="1" dirty="0" err="1"/>
                <a:t>Internal</a:t>
              </a:r>
              <a:r>
                <a:rPr lang="pl-PL" sz="1600" b="1" dirty="0"/>
                <a:t> </a:t>
              </a:r>
              <a:r>
                <a:rPr lang="pl-PL" sz="1600" b="1" dirty="0" err="1"/>
                <a:t>processes</a:t>
              </a:r>
              <a:endParaRPr lang="en-US" sz="1600" b="1" dirty="0"/>
            </a:p>
          </p:txBody>
        </p:sp>
      </p:grpSp>
      <p:grpSp>
        <p:nvGrpSpPr>
          <p:cNvPr id="12" name="Group 25">
            <a:extLst>
              <a:ext uri="{FF2B5EF4-FFF2-40B4-BE49-F238E27FC236}">
                <a16:creationId xmlns:a16="http://schemas.microsoft.com/office/drawing/2014/main" id="{BE67A525-3E67-4F7D-81B8-7AB9CA5C1011}"/>
              </a:ext>
            </a:extLst>
          </p:cNvPr>
          <p:cNvGrpSpPr/>
          <p:nvPr/>
        </p:nvGrpSpPr>
        <p:grpSpPr>
          <a:xfrm rot="9000000">
            <a:off x="3014612" y="4052941"/>
            <a:ext cx="1764011" cy="1905456"/>
            <a:chOff x="4841353" y="1463002"/>
            <a:chExt cx="1764011" cy="1905456"/>
          </a:xfrm>
        </p:grpSpPr>
        <p:sp>
          <p:nvSpPr>
            <p:cNvPr id="13" name="Freeform 17">
              <a:extLst>
                <a:ext uri="{FF2B5EF4-FFF2-40B4-BE49-F238E27FC236}">
                  <a16:creationId xmlns:a16="http://schemas.microsoft.com/office/drawing/2014/main" id="{83C95E90-87F7-40B7-BB1D-B13EDBF04969}"/>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14" name="Oval 71">
              <a:extLst>
                <a:ext uri="{FF2B5EF4-FFF2-40B4-BE49-F238E27FC236}">
                  <a16:creationId xmlns:a16="http://schemas.microsoft.com/office/drawing/2014/main" id="{BCB8F65A-A609-46FB-AF8A-A4182CB2C4F3}"/>
                </a:ext>
              </a:extLst>
            </p:cNvPr>
            <p:cNvSpPr>
              <a:spLocks noChangeAspect="1"/>
            </p:cNvSpPr>
            <p:nvPr/>
          </p:nvSpPr>
          <p:spPr bwMode="gray">
            <a:xfrm rot="12600000">
              <a:off x="4841353" y="1637417"/>
              <a:ext cx="1764011" cy="1731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lnSpc>
                  <a:spcPct val="90000"/>
                </a:lnSpc>
              </a:pPr>
              <a:r>
                <a:rPr lang="pl-PL" sz="1600" b="1" dirty="0"/>
                <a:t>People</a:t>
              </a:r>
              <a:endParaRPr lang="en-US" sz="1600" b="1" dirty="0"/>
            </a:p>
          </p:txBody>
        </p:sp>
      </p:grpSp>
      <p:grpSp>
        <p:nvGrpSpPr>
          <p:cNvPr id="15" name="Group 25">
            <a:extLst>
              <a:ext uri="{FF2B5EF4-FFF2-40B4-BE49-F238E27FC236}">
                <a16:creationId xmlns:a16="http://schemas.microsoft.com/office/drawing/2014/main" id="{ED20733A-A3F4-4A27-A7A8-570F75BD17CD}"/>
              </a:ext>
            </a:extLst>
          </p:cNvPr>
          <p:cNvGrpSpPr/>
          <p:nvPr/>
        </p:nvGrpSpPr>
        <p:grpSpPr>
          <a:xfrm rot="9000000">
            <a:off x="7110630" y="3981958"/>
            <a:ext cx="1764011" cy="1905456"/>
            <a:chOff x="4841353" y="1463002"/>
            <a:chExt cx="1764011" cy="1905456"/>
          </a:xfrm>
        </p:grpSpPr>
        <p:sp>
          <p:nvSpPr>
            <p:cNvPr id="16" name="Freeform 17">
              <a:extLst>
                <a:ext uri="{FF2B5EF4-FFF2-40B4-BE49-F238E27FC236}">
                  <a16:creationId xmlns:a16="http://schemas.microsoft.com/office/drawing/2014/main" id="{F210108B-EA00-4D49-9986-43484968DEEF}"/>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17" name="Oval 71">
              <a:extLst>
                <a:ext uri="{FF2B5EF4-FFF2-40B4-BE49-F238E27FC236}">
                  <a16:creationId xmlns:a16="http://schemas.microsoft.com/office/drawing/2014/main" id="{34E892CE-F0F2-4ED6-8066-F61CD5FEA351}"/>
                </a:ext>
              </a:extLst>
            </p:cNvPr>
            <p:cNvSpPr>
              <a:spLocks noChangeAspect="1"/>
            </p:cNvSpPr>
            <p:nvPr/>
          </p:nvSpPr>
          <p:spPr bwMode="gray">
            <a:xfrm rot="12600000">
              <a:off x="4841353" y="1637417"/>
              <a:ext cx="1764011" cy="1731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lnSpc>
                  <a:spcPct val="90000"/>
                </a:lnSpc>
              </a:pPr>
              <a:r>
                <a:rPr lang="pl-PL" sz="1600" b="1" dirty="0"/>
                <a:t>Systems</a:t>
              </a:r>
              <a:endParaRPr lang="en-US" sz="1600" b="1" dirty="0"/>
            </a:p>
          </p:txBody>
        </p:sp>
      </p:grpSp>
      <p:grpSp>
        <p:nvGrpSpPr>
          <p:cNvPr id="18" name="Group 25">
            <a:extLst>
              <a:ext uri="{FF2B5EF4-FFF2-40B4-BE49-F238E27FC236}">
                <a16:creationId xmlns:a16="http://schemas.microsoft.com/office/drawing/2014/main" id="{C156640F-E7F6-4A2C-8BAB-A14107E52ACC}"/>
              </a:ext>
            </a:extLst>
          </p:cNvPr>
          <p:cNvGrpSpPr/>
          <p:nvPr/>
        </p:nvGrpSpPr>
        <p:grpSpPr>
          <a:xfrm rot="9000000">
            <a:off x="9440316" y="3962140"/>
            <a:ext cx="1764011" cy="1905456"/>
            <a:chOff x="4841353" y="1463002"/>
            <a:chExt cx="1764011" cy="1905456"/>
          </a:xfrm>
        </p:grpSpPr>
        <p:sp>
          <p:nvSpPr>
            <p:cNvPr id="19" name="Freeform 17">
              <a:extLst>
                <a:ext uri="{FF2B5EF4-FFF2-40B4-BE49-F238E27FC236}">
                  <a16:creationId xmlns:a16="http://schemas.microsoft.com/office/drawing/2014/main" id="{318CD4ED-7962-4A4F-A8B7-B6AAB0E00D15}"/>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20" name="Oval 71">
              <a:extLst>
                <a:ext uri="{FF2B5EF4-FFF2-40B4-BE49-F238E27FC236}">
                  <a16:creationId xmlns:a16="http://schemas.microsoft.com/office/drawing/2014/main" id="{D0B0B414-A1D3-46B4-A75A-7B00596046FD}"/>
                </a:ext>
              </a:extLst>
            </p:cNvPr>
            <p:cNvSpPr>
              <a:spLocks noChangeAspect="1"/>
            </p:cNvSpPr>
            <p:nvPr/>
          </p:nvSpPr>
          <p:spPr bwMode="gray">
            <a:xfrm rot="12600000">
              <a:off x="4841353" y="1637417"/>
              <a:ext cx="1764011" cy="1731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lnSpc>
                  <a:spcPct val="90000"/>
                </a:lnSpc>
              </a:pPr>
              <a:r>
                <a:rPr lang="pl-PL" sz="1600" b="1" dirty="0" err="1"/>
                <a:t>External</a:t>
              </a:r>
              <a:r>
                <a:rPr lang="pl-PL" sz="1600" b="1" dirty="0"/>
                <a:t> </a:t>
              </a:r>
              <a:r>
                <a:rPr lang="pl-PL" sz="1600" b="1" dirty="0" err="1"/>
                <a:t>events</a:t>
              </a:r>
              <a:endParaRPr lang="en-US" sz="1600" b="1" dirty="0"/>
            </a:p>
          </p:txBody>
        </p:sp>
      </p:grpSp>
      <p:sp>
        <p:nvSpPr>
          <p:cNvPr id="5" name="Prostokąt 4">
            <a:extLst>
              <a:ext uri="{FF2B5EF4-FFF2-40B4-BE49-F238E27FC236}">
                <a16:creationId xmlns:a16="http://schemas.microsoft.com/office/drawing/2014/main" id="{932AFDF8-61DD-4926-A56B-F718C35F3089}"/>
              </a:ext>
            </a:extLst>
          </p:cNvPr>
          <p:cNvSpPr/>
          <p:nvPr/>
        </p:nvSpPr>
        <p:spPr>
          <a:xfrm>
            <a:off x="667337" y="5904758"/>
            <a:ext cx="10732654" cy="553998"/>
          </a:xfrm>
          <a:prstGeom prst="rect">
            <a:avLst/>
          </a:prstGeom>
        </p:spPr>
        <p:txBody>
          <a:bodyPr wrap="square">
            <a:spAutoFit/>
          </a:bodyPr>
          <a:lstStyle/>
          <a:p>
            <a:r>
              <a:rPr lang="en-US" sz="1000" dirty="0">
                <a:latin typeface="AGaramondPro-Regular"/>
              </a:rPr>
              <a:t>Operational risk (</a:t>
            </a:r>
            <a:r>
              <a:rPr lang="en-US" sz="1000" dirty="0" err="1">
                <a:latin typeface="AGaramondPro-Regular"/>
              </a:rPr>
              <a:t>OpRisk</a:t>
            </a:r>
            <a:r>
              <a:rPr lang="en-US" sz="1000" dirty="0">
                <a:latin typeface="AGaramondPro-Regular"/>
              </a:rPr>
              <a:t>) is the youngest of the three major risk branches, the others being</a:t>
            </a:r>
            <a:r>
              <a:rPr lang="pl-PL" sz="1000" dirty="0">
                <a:latin typeface="AGaramondPro-Regular"/>
              </a:rPr>
              <a:t> </a:t>
            </a:r>
            <a:r>
              <a:rPr lang="en-US" sz="1000" dirty="0">
                <a:latin typeface="AGaramondPro-Regular"/>
              </a:rPr>
              <a:t>market and credit risks. The term </a:t>
            </a:r>
            <a:r>
              <a:rPr lang="en-US" sz="1000" dirty="0" err="1">
                <a:latin typeface="AGaramondPro-Regular"/>
              </a:rPr>
              <a:t>OpRisk</a:t>
            </a:r>
            <a:r>
              <a:rPr lang="en-US" sz="1000" dirty="0">
                <a:latin typeface="AGaramondPro-Regular"/>
              </a:rPr>
              <a:t> started to be used after the Barings event in 1995,</a:t>
            </a:r>
            <a:r>
              <a:rPr lang="pl-PL" sz="1000" dirty="0">
                <a:latin typeface="AGaramondPro-Regular"/>
              </a:rPr>
              <a:t> </a:t>
            </a:r>
            <a:r>
              <a:rPr lang="en-US" sz="1000" dirty="0">
                <a:latin typeface="AGaramondPro-Regular"/>
              </a:rPr>
              <a:t>when a rogue trader caused the collapse of a venerable institution by placing bets in the Asian</a:t>
            </a:r>
            <a:r>
              <a:rPr lang="pl-PL" sz="1000" dirty="0">
                <a:latin typeface="AGaramondPro-Regular"/>
              </a:rPr>
              <a:t> </a:t>
            </a:r>
            <a:r>
              <a:rPr lang="en-US" sz="1000" dirty="0">
                <a:latin typeface="AGaramondPro-Regular"/>
              </a:rPr>
              <a:t>markets and keeping these contracts out of sight of management. At the time, these losses</a:t>
            </a:r>
            <a:r>
              <a:rPr lang="pl-PL" sz="1000" dirty="0">
                <a:latin typeface="AGaramondPro-Regular"/>
              </a:rPr>
              <a:t> </a:t>
            </a:r>
            <a:r>
              <a:rPr lang="en-US" sz="1000" dirty="0">
                <a:latin typeface="AGaramondPro-Regular"/>
              </a:rPr>
              <a:t>could be classified neither as market nor as credit risks and the term </a:t>
            </a:r>
            <a:r>
              <a:rPr lang="en-US" sz="1000" dirty="0" err="1">
                <a:latin typeface="AGaramondPro-Regular"/>
              </a:rPr>
              <a:t>OpRisk</a:t>
            </a:r>
            <a:r>
              <a:rPr lang="en-US" sz="1000" dirty="0">
                <a:latin typeface="AGaramondPro-Regular"/>
              </a:rPr>
              <a:t> started to be</a:t>
            </a:r>
            <a:r>
              <a:rPr lang="pl-PL" sz="1000" dirty="0">
                <a:latin typeface="AGaramondPro-Regular"/>
              </a:rPr>
              <a:t> </a:t>
            </a:r>
            <a:r>
              <a:rPr lang="en-US" sz="1000" dirty="0">
                <a:latin typeface="AGaramondPro-Regular"/>
              </a:rPr>
              <a:t>used in the industry to define situations where such losses could arise.</a:t>
            </a:r>
            <a:endParaRPr lang="pl-PL" sz="1000" dirty="0"/>
          </a:p>
        </p:txBody>
      </p:sp>
    </p:spTree>
    <p:extLst>
      <p:ext uri="{BB962C8B-B14F-4D97-AF65-F5344CB8AC3E}">
        <p14:creationId xmlns:p14="http://schemas.microsoft.com/office/powerpoint/2010/main" val="2005057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a:t>The </a:t>
            </a:r>
            <a:r>
              <a:rPr lang="pl-PL" dirty="0" err="1"/>
              <a:t>future</a:t>
            </a:r>
            <a:r>
              <a:rPr lang="pl-PL" dirty="0"/>
              <a:t> of bank </a:t>
            </a:r>
            <a:r>
              <a:rPr lang="pl-PL" dirty="0" err="1"/>
              <a:t>risk</a:t>
            </a:r>
            <a:r>
              <a:rPr lang="pl-PL" dirty="0"/>
              <a:t> management (</a:t>
            </a:r>
            <a:r>
              <a:rPr lang="pl-PL" dirty="0" err="1"/>
              <a:t>McKinsey&amp;Company</a:t>
            </a:r>
            <a:r>
              <a:rPr lang="pl-PL" dirty="0"/>
              <a:t>)</a:t>
            </a:r>
            <a:br>
              <a:rPr lang="pl-PL" dirty="0"/>
            </a:br>
            <a:r>
              <a:rPr lang="pl-PL" sz="1200" b="0" dirty="0"/>
              <a:t>https://www.mckinsey.com/business-functions/risk/our-insights/the-future-of-bank-risk-management</a:t>
            </a:r>
            <a:endParaRPr lang="en-GB" sz="1200"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30</a:t>
            </a:fld>
            <a:endParaRPr lang="en-GB" noProof="0" dirty="0"/>
          </a:p>
        </p:txBody>
      </p:sp>
      <p:sp>
        <p:nvSpPr>
          <p:cNvPr id="2" name="Prostokąt 1">
            <a:extLst>
              <a:ext uri="{FF2B5EF4-FFF2-40B4-BE49-F238E27FC236}">
                <a16:creationId xmlns:a16="http://schemas.microsoft.com/office/drawing/2014/main" id="{5D357211-7177-4442-B48F-C1635FC27D59}"/>
              </a:ext>
            </a:extLst>
          </p:cNvPr>
          <p:cNvSpPr/>
          <p:nvPr/>
        </p:nvSpPr>
        <p:spPr>
          <a:xfrm>
            <a:off x="856488" y="1286271"/>
            <a:ext cx="10479024" cy="3416320"/>
          </a:xfrm>
          <a:prstGeom prst="rect">
            <a:avLst/>
          </a:prstGeom>
        </p:spPr>
        <p:txBody>
          <a:bodyPr wrap="square">
            <a:spAutoFit/>
          </a:bodyPr>
          <a:lstStyle/>
          <a:p>
            <a:r>
              <a:rPr lang="en-US" b="1" dirty="0"/>
              <a:t>Trend 1: Regulation will continue to broaden and deepen</a:t>
            </a:r>
            <a:r>
              <a:rPr lang="pl-PL" b="1" dirty="0"/>
              <a:t>,</a:t>
            </a:r>
          </a:p>
          <a:p>
            <a:r>
              <a:rPr lang="en-US" b="1" dirty="0"/>
              <a:t>Trend 2: Customer expectations are rising in line with changing technology</a:t>
            </a:r>
            <a:r>
              <a:rPr lang="pl-PL" b="1" dirty="0"/>
              <a:t>,</a:t>
            </a:r>
          </a:p>
          <a:p>
            <a:r>
              <a:rPr lang="en-US" b="1" dirty="0"/>
              <a:t>Trend 3: Technology and advanced analytics are evolving</a:t>
            </a:r>
            <a:r>
              <a:rPr lang="pl-PL" b="1" dirty="0"/>
              <a:t>,</a:t>
            </a:r>
          </a:p>
          <a:p>
            <a:pPr marL="285750" indent="-285750">
              <a:buFont typeface="Arial" panose="020B0604020202020204" pitchFamily="34" charset="0"/>
              <a:buChar char="•"/>
            </a:pPr>
            <a:r>
              <a:rPr lang="pl-PL" dirty="0"/>
              <a:t>Big data</a:t>
            </a:r>
          </a:p>
          <a:p>
            <a:pPr marL="285750" indent="-285750">
              <a:buFont typeface="Arial" panose="020B0604020202020204" pitchFamily="34" charset="0"/>
              <a:buChar char="•"/>
            </a:pPr>
            <a:r>
              <a:rPr lang="pl-PL" dirty="0"/>
              <a:t>AI and Machine learning (</a:t>
            </a:r>
            <a:r>
              <a:rPr lang="pl-PL" dirty="0" err="1"/>
              <a:t>self</a:t>
            </a:r>
            <a:r>
              <a:rPr lang="pl-PL" dirty="0"/>
              <a:t>-learning </a:t>
            </a:r>
            <a:r>
              <a:rPr lang="pl-PL" dirty="0" err="1"/>
              <a:t>models</a:t>
            </a:r>
            <a:r>
              <a:rPr lang="pl-PL" dirty="0"/>
              <a:t> </a:t>
            </a:r>
            <a:r>
              <a:rPr lang="pl-PL" dirty="0" err="1"/>
              <a:t>improve</a:t>
            </a:r>
            <a:r>
              <a:rPr lang="pl-PL" dirty="0"/>
              <a:t> </a:t>
            </a:r>
            <a:r>
              <a:rPr lang="pl-PL" dirty="0" err="1"/>
              <a:t>accuracy</a:t>
            </a:r>
            <a:r>
              <a:rPr lang="pl-PL" dirty="0"/>
              <a:t>)</a:t>
            </a:r>
          </a:p>
          <a:p>
            <a:pPr marL="285750" indent="-285750">
              <a:buFont typeface="Arial" panose="020B0604020202020204" pitchFamily="34" charset="0"/>
              <a:buChar char="•"/>
            </a:pPr>
            <a:r>
              <a:rPr lang="pl-PL" dirty="0" err="1"/>
              <a:t>Crowdsourcing</a:t>
            </a:r>
            <a:endParaRPr lang="pl-PL" dirty="0"/>
          </a:p>
          <a:p>
            <a:r>
              <a:rPr lang="en-US" b="1" dirty="0"/>
              <a:t>Trend 4: New risks are emerging</a:t>
            </a:r>
            <a:r>
              <a:rPr lang="pl-PL" b="1" dirty="0"/>
              <a:t>,</a:t>
            </a:r>
          </a:p>
          <a:p>
            <a:pPr marL="285750" indent="-285750">
              <a:buFont typeface="Arial" panose="020B0604020202020204" pitchFamily="34" charset="0"/>
              <a:buChar char="•"/>
            </a:pPr>
            <a:r>
              <a:rPr lang="pl-PL" dirty="0"/>
              <a:t>Model </a:t>
            </a:r>
            <a:r>
              <a:rPr lang="pl-PL" dirty="0" err="1"/>
              <a:t>risk</a:t>
            </a:r>
            <a:endParaRPr lang="pl-PL" dirty="0"/>
          </a:p>
          <a:p>
            <a:pPr marL="285750" indent="-285750">
              <a:buFont typeface="Arial" panose="020B0604020202020204" pitchFamily="34" charset="0"/>
              <a:buChar char="•"/>
            </a:pPr>
            <a:r>
              <a:rPr lang="pl-PL" dirty="0" err="1"/>
              <a:t>Cybersecurity</a:t>
            </a:r>
            <a:r>
              <a:rPr lang="pl-PL" dirty="0"/>
              <a:t> </a:t>
            </a:r>
            <a:r>
              <a:rPr lang="pl-PL" dirty="0" err="1"/>
              <a:t>risk</a:t>
            </a:r>
            <a:endParaRPr lang="pl-PL" dirty="0"/>
          </a:p>
          <a:p>
            <a:pPr marL="285750" indent="-285750">
              <a:buFont typeface="Arial" panose="020B0604020202020204" pitchFamily="34" charset="0"/>
              <a:buChar char="•"/>
            </a:pPr>
            <a:r>
              <a:rPr lang="pl-PL" dirty="0" err="1"/>
              <a:t>Contagion</a:t>
            </a:r>
            <a:r>
              <a:rPr lang="pl-PL" dirty="0"/>
              <a:t> </a:t>
            </a:r>
            <a:r>
              <a:rPr lang="pl-PL" dirty="0" err="1"/>
              <a:t>risk</a:t>
            </a:r>
            <a:r>
              <a:rPr lang="pl-PL" dirty="0"/>
              <a:t> (</a:t>
            </a:r>
            <a:r>
              <a:rPr lang="pl-PL" dirty="0" err="1"/>
              <a:t>global</a:t>
            </a:r>
            <a:r>
              <a:rPr lang="pl-PL" dirty="0"/>
              <a:t> market, </a:t>
            </a:r>
            <a:r>
              <a:rPr lang="pl-PL" dirty="0" err="1"/>
              <a:t>negative</a:t>
            </a:r>
            <a:r>
              <a:rPr lang="pl-PL" dirty="0"/>
              <a:t> market </a:t>
            </a:r>
            <a:r>
              <a:rPr lang="pl-PL" dirty="0" err="1"/>
              <a:t>developments</a:t>
            </a:r>
            <a:r>
              <a:rPr lang="pl-PL" dirty="0"/>
              <a:t> </a:t>
            </a:r>
            <a:r>
              <a:rPr lang="pl-PL" dirty="0" err="1"/>
              <a:t>can</a:t>
            </a:r>
            <a:r>
              <a:rPr lang="pl-PL" dirty="0"/>
              <a:t> </a:t>
            </a:r>
            <a:r>
              <a:rPr lang="pl-PL" dirty="0" err="1"/>
              <a:t>quickely</a:t>
            </a:r>
            <a:r>
              <a:rPr lang="pl-PL" dirty="0"/>
              <a:t> </a:t>
            </a:r>
            <a:r>
              <a:rPr lang="pl-PL" dirty="0" err="1"/>
              <a:t>spread</a:t>
            </a:r>
            <a:r>
              <a:rPr lang="pl-PL" dirty="0"/>
              <a:t>)</a:t>
            </a:r>
          </a:p>
          <a:p>
            <a:r>
              <a:rPr lang="en-US" b="1" dirty="0"/>
              <a:t>Trend 5: The risk function can help banks remove biases</a:t>
            </a:r>
            <a:r>
              <a:rPr lang="pl-PL" b="1" dirty="0"/>
              <a:t>,</a:t>
            </a:r>
          </a:p>
          <a:p>
            <a:r>
              <a:rPr lang="en-US" b="1" dirty="0"/>
              <a:t>Trend 6: The pressure for cost savings will continue</a:t>
            </a:r>
            <a:r>
              <a:rPr lang="pl-PL" b="1" dirty="0"/>
              <a:t>.</a:t>
            </a:r>
          </a:p>
        </p:txBody>
      </p:sp>
    </p:spTree>
    <p:extLst>
      <p:ext uri="{BB962C8B-B14F-4D97-AF65-F5344CB8AC3E}">
        <p14:creationId xmlns:p14="http://schemas.microsoft.com/office/powerpoint/2010/main" val="2494002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3"/>
            <a:ext cx="10479024" cy="854075"/>
          </a:xfrm>
        </p:spPr>
        <p:txBody>
          <a:bodyPr/>
          <a:lstStyle/>
          <a:p>
            <a:r>
              <a:rPr lang="pl-PL" dirty="0"/>
              <a:t>The </a:t>
            </a:r>
            <a:r>
              <a:rPr lang="pl-PL" dirty="0" err="1"/>
              <a:t>future</a:t>
            </a:r>
            <a:r>
              <a:rPr lang="pl-PL" dirty="0"/>
              <a:t> of bank </a:t>
            </a:r>
            <a:r>
              <a:rPr lang="pl-PL" dirty="0" err="1"/>
              <a:t>risk</a:t>
            </a:r>
            <a:r>
              <a:rPr lang="pl-PL" dirty="0"/>
              <a:t> management (</a:t>
            </a:r>
            <a:r>
              <a:rPr lang="pl-PL" dirty="0" err="1"/>
              <a:t>McKinsey&amp;Company</a:t>
            </a:r>
            <a:r>
              <a:rPr lang="pl-PL" dirty="0"/>
              <a:t>)</a:t>
            </a:r>
            <a:br>
              <a:rPr lang="pl-PL" dirty="0"/>
            </a:br>
            <a:r>
              <a:rPr lang="pl-PL" sz="1200" b="0" dirty="0"/>
              <a:t>https://www.mckinsey.com/business-functions/risk/our-insights/the-future-of-bank-risk-management</a:t>
            </a:r>
            <a:endParaRPr lang="en-GB" sz="1200"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31</a:t>
            </a:fld>
            <a:endParaRPr lang="en-GB" noProof="0" dirty="0"/>
          </a:p>
        </p:txBody>
      </p:sp>
      <p:sp>
        <p:nvSpPr>
          <p:cNvPr id="2" name="Prostokąt 1">
            <a:extLst>
              <a:ext uri="{FF2B5EF4-FFF2-40B4-BE49-F238E27FC236}">
                <a16:creationId xmlns:a16="http://schemas.microsoft.com/office/drawing/2014/main" id="{5D357211-7177-4442-B48F-C1635FC27D59}"/>
              </a:ext>
            </a:extLst>
          </p:cNvPr>
          <p:cNvSpPr/>
          <p:nvPr/>
        </p:nvSpPr>
        <p:spPr>
          <a:xfrm>
            <a:off x="856488" y="1286271"/>
            <a:ext cx="10479024" cy="3416320"/>
          </a:xfrm>
          <a:prstGeom prst="rect">
            <a:avLst/>
          </a:prstGeom>
        </p:spPr>
        <p:txBody>
          <a:bodyPr wrap="square">
            <a:spAutoFit/>
          </a:bodyPr>
          <a:lstStyle/>
          <a:p>
            <a:r>
              <a:rPr lang="en-US" b="1" dirty="0"/>
              <a:t>Trend 1: Regulation will continue to broaden and deepen</a:t>
            </a:r>
            <a:r>
              <a:rPr lang="pl-PL" b="1" dirty="0"/>
              <a:t>,</a:t>
            </a:r>
          </a:p>
          <a:p>
            <a:r>
              <a:rPr lang="en-US" b="1" dirty="0"/>
              <a:t>Trend 2: Customer expectations are rising in line with changing technology</a:t>
            </a:r>
            <a:r>
              <a:rPr lang="pl-PL" b="1" dirty="0"/>
              <a:t>,</a:t>
            </a:r>
          </a:p>
          <a:p>
            <a:r>
              <a:rPr lang="en-US" b="1" dirty="0"/>
              <a:t>Trend 3: Technology and advanced analytics are evolving</a:t>
            </a:r>
            <a:r>
              <a:rPr lang="pl-PL" b="1" dirty="0"/>
              <a:t>,</a:t>
            </a:r>
          </a:p>
          <a:p>
            <a:pPr marL="285750" indent="-285750">
              <a:buFont typeface="Arial" panose="020B0604020202020204" pitchFamily="34" charset="0"/>
              <a:buChar char="•"/>
            </a:pPr>
            <a:r>
              <a:rPr lang="pl-PL" dirty="0"/>
              <a:t>Big data</a:t>
            </a:r>
          </a:p>
          <a:p>
            <a:pPr marL="285750" indent="-285750">
              <a:buFont typeface="Arial" panose="020B0604020202020204" pitchFamily="34" charset="0"/>
              <a:buChar char="•"/>
            </a:pPr>
            <a:r>
              <a:rPr lang="pl-PL" dirty="0"/>
              <a:t>AI and Machine learning (</a:t>
            </a:r>
            <a:r>
              <a:rPr lang="pl-PL" dirty="0" err="1"/>
              <a:t>self</a:t>
            </a:r>
            <a:r>
              <a:rPr lang="pl-PL" dirty="0"/>
              <a:t>-learning </a:t>
            </a:r>
            <a:r>
              <a:rPr lang="pl-PL" dirty="0" err="1"/>
              <a:t>models</a:t>
            </a:r>
            <a:r>
              <a:rPr lang="pl-PL" dirty="0"/>
              <a:t> </a:t>
            </a:r>
            <a:r>
              <a:rPr lang="pl-PL" dirty="0" err="1"/>
              <a:t>improve</a:t>
            </a:r>
            <a:r>
              <a:rPr lang="pl-PL" dirty="0"/>
              <a:t> </a:t>
            </a:r>
            <a:r>
              <a:rPr lang="pl-PL" dirty="0" err="1"/>
              <a:t>accuracy</a:t>
            </a:r>
            <a:r>
              <a:rPr lang="pl-PL" dirty="0"/>
              <a:t>)</a:t>
            </a:r>
          </a:p>
          <a:p>
            <a:pPr marL="285750" indent="-285750">
              <a:buFont typeface="Arial" panose="020B0604020202020204" pitchFamily="34" charset="0"/>
              <a:buChar char="•"/>
            </a:pPr>
            <a:r>
              <a:rPr lang="pl-PL" dirty="0" err="1"/>
              <a:t>Crowdsourcing</a:t>
            </a:r>
            <a:endParaRPr lang="pl-PL" dirty="0"/>
          </a:p>
          <a:p>
            <a:r>
              <a:rPr lang="en-US" b="1" dirty="0"/>
              <a:t>Trend 4: New risks are emerging</a:t>
            </a:r>
            <a:r>
              <a:rPr lang="pl-PL" b="1" dirty="0"/>
              <a:t>,</a:t>
            </a:r>
          </a:p>
          <a:p>
            <a:pPr marL="285750" indent="-285750">
              <a:buFont typeface="Arial" panose="020B0604020202020204" pitchFamily="34" charset="0"/>
              <a:buChar char="•"/>
            </a:pPr>
            <a:r>
              <a:rPr lang="pl-PL" dirty="0"/>
              <a:t>Model </a:t>
            </a:r>
            <a:r>
              <a:rPr lang="pl-PL" dirty="0" err="1"/>
              <a:t>risk</a:t>
            </a:r>
            <a:endParaRPr lang="pl-PL" dirty="0"/>
          </a:p>
          <a:p>
            <a:pPr marL="285750" indent="-285750">
              <a:buFont typeface="Arial" panose="020B0604020202020204" pitchFamily="34" charset="0"/>
              <a:buChar char="•"/>
            </a:pPr>
            <a:r>
              <a:rPr lang="pl-PL" dirty="0" err="1"/>
              <a:t>Cybersecurity</a:t>
            </a:r>
            <a:r>
              <a:rPr lang="pl-PL" dirty="0"/>
              <a:t> </a:t>
            </a:r>
            <a:r>
              <a:rPr lang="pl-PL" dirty="0" err="1"/>
              <a:t>risk</a:t>
            </a:r>
            <a:endParaRPr lang="pl-PL" dirty="0"/>
          </a:p>
          <a:p>
            <a:pPr marL="285750" indent="-285750">
              <a:buFont typeface="Arial" panose="020B0604020202020204" pitchFamily="34" charset="0"/>
              <a:buChar char="•"/>
            </a:pPr>
            <a:r>
              <a:rPr lang="pl-PL" dirty="0" err="1"/>
              <a:t>Contagion</a:t>
            </a:r>
            <a:r>
              <a:rPr lang="pl-PL" dirty="0"/>
              <a:t> </a:t>
            </a:r>
            <a:r>
              <a:rPr lang="pl-PL" dirty="0" err="1"/>
              <a:t>risk</a:t>
            </a:r>
            <a:r>
              <a:rPr lang="pl-PL" dirty="0"/>
              <a:t> (</a:t>
            </a:r>
            <a:r>
              <a:rPr lang="pl-PL" dirty="0" err="1"/>
              <a:t>global</a:t>
            </a:r>
            <a:r>
              <a:rPr lang="pl-PL" dirty="0"/>
              <a:t> market, </a:t>
            </a:r>
            <a:r>
              <a:rPr lang="pl-PL" dirty="0" err="1"/>
              <a:t>negative</a:t>
            </a:r>
            <a:r>
              <a:rPr lang="pl-PL" dirty="0"/>
              <a:t> market </a:t>
            </a:r>
            <a:r>
              <a:rPr lang="pl-PL" dirty="0" err="1"/>
              <a:t>developments</a:t>
            </a:r>
            <a:r>
              <a:rPr lang="pl-PL" dirty="0"/>
              <a:t> </a:t>
            </a:r>
            <a:r>
              <a:rPr lang="pl-PL" dirty="0" err="1"/>
              <a:t>can</a:t>
            </a:r>
            <a:r>
              <a:rPr lang="pl-PL" dirty="0"/>
              <a:t> </a:t>
            </a:r>
            <a:r>
              <a:rPr lang="pl-PL" dirty="0" err="1"/>
              <a:t>quickely</a:t>
            </a:r>
            <a:r>
              <a:rPr lang="pl-PL" dirty="0"/>
              <a:t> </a:t>
            </a:r>
            <a:r>
              <a:rPr lang="pl-PL" dirty="0" err="1"/>
              <a:t>spread</a:t>
            </a:r>
            <a:r>
              <a:rPr lang="pl-PL" dirty="0"/>
              <a:t>)</a:t>
            </a:r>
          </a:p>
          <a:p>
            <a:r>
              <a:rPr lang="en-US" b="1" dirty="0"/>
              <a:t>Trend 5: The risk function can help banks remove biases</a:t>
            </a:r>
            <a:r>
              <a:rPr lang="pl-PL" b="1" dirty="0"/>
              <a:t>,</a:t>
            </a:r>
          </a:p>
          <a:p>
            <a:r>
              <a:rPr lang="en-US" b="1" dirty="0"/>
              <a:t>Trend 6: The pressure for cost savings will continue</a:t>
            </a:r>
            <a:r>
              <a:rPr lang="pl-PL" b="1" dirty="0"/>
              <a:t>.</a:t>
            </a:r>
          </a:p>
        </p:txBody>
      </p:sp>
    </p:spTree>
    <p:extLst>
      <p:ext uri="{BB962C8B-B14F-4D97-AF65-F5344CB8AC3E}">
        <p14:creationId xmlns:p14="http://schemas.microsoft.com/office/powerpoint/2010/main" val="1379513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3"/>
            <a:ext cx="10479024" cy="854075"/>
          </a:xfrm>
        </p:spPr>
        <p:txBody>
          <a:bodyPr/>
          <a:lstStyle/>
          <a:p>
            <a:r>
              <a:rPr lang="pl-PL" dirty="0"/>
              <a:t>The BASEL III</a:t>
            </a:r>
            <a:endParaRPr lang="en-GB" sz="1200"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32</a:t>
            </a:fld>
            <a:endParaRPr lang="en-GB" noProof="0" dirty="0"/>
          </a:p>
        </p:txBody>
      </p:sp>
      <p:pic>
        <p:nvPicPr>
          <p:cNvPr id="3074" name="Picture 2" descr="Basel III favours some regions, financing solutions over others ...">
            <a:extLst>
              <a:ext uri="{FF2B5EF4-FFF2-40B4-BE49-F238E27FC236}">
                <a16:creationId xmlns:a16="http://schemas.microsoft.com/office/drawing/2014/main" id="{1C9142AA-718B-42E5-AF69-CF2DF393C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546" y="598316"/>
            <a:ext cx="5710918" cy="571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59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Main</a:t>
            </a:r>
            <a:r>
              <a:rPr lang="pl-PL" dirty="0"/>
              <a:t> </a:t>
            </a:r>
            <a:r>
              <a:rPr lang="pl-PL" dirty="0" err="1"/>
              <a:t>approaches</a:t>
            </a:r>
            <a:r>
              <a:rPr lang="pl-PL" dirty="0"/>
              <a:t> to </a:t>
            </a:r>
            <a:r>
              <a:rPr lang="pl-PL" dirty="0" err="1"/>
              <a:t>Operational</a:t>
            </a:r>
            <a:r>
              <a:rPr lang="pl-PL" dirty="0"/>
              <a:t> </a:t>
            </a:r>
            <a:r>
              <a:rPr lang="pl-PL" dirty="0" err="1"/>
              <a:t>Risk</a:t>
            </a:r>
            <a:r>
              <a:rPr lang="pl-PL" dirty="0"/>
              <a:t> </a:t>
            </a:r>
            <a:r>
              <a:rPr lang="pl-PL" dirty="0" err="1"/>
              <a:t>Measurement</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a:t>
            </a:fld>
            <a:endParaRPr lang="en-GB" noProof="0" dirty="0"/>
          </a:p>
        </p:txBody>
      </p:sp>
      <p:cxnSp>
        <p:nvCxnSpPr>
          <p:cNvPr id="23" name="Łącznik prosty ze strzałką 22">
            <a:extLst>
              <a:ext uri="{FF2B5EF4-FFF2-40B4-BE49-F238E27FC236}">
                <a16:creationId xmlns:a16="http://schemas.microsoft.com/office/drawing/2014/main" id="{1F042F38-A141-43B5-A723-7394EFAC10C6}"/>
              </a:ext>
            </a:extLst>
          </p:cNvPr>
          <p:cNvCxnSpPr/>
          <p:nvPr/>
        </p:nvCxnSpPr>
        <p:spPr>
          <a:xfrm flipV="1">
            <a:off x="838200" y="1134808"/>
            <a:ext cx="7375" cy="5025847"/>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25" name="Łącznik prosty ze strzałką 24">
            <a:extLst>
              <a:ext uri="{FF2B5EF4-FFF2-40B4-BE49-F238E27FC236}">
                <a16:creationId xmlns:a16="http://schemas.microsoft.com/office/drawing/2014/main" id="{8E749225-B434-4B68-B07C-C30C7929DB72}"/>
              </a:ext>
            </a:extLst>
          </p:cNvPr>
          <p:cNvCxnSpPr/>
          <p:nvPr/>
        </p:nvCxnSpPr>
        <p:spPr>
          <a:xfrm>
            <a:off x="867401" y="6169891"/>
            <a:ext cx="9606635" cy="73891"/>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53">
            <a:extLst>
              <a:ext uri="{FF2B5EF4-FFF2-40B4-BE49-F238E27FC236}">
                <a16:creationId xmlns:a16="http://schemas.microsoft.com/office/drawing/2014/main" id="{714BB586-30DE-47E3-8302-127F6BACB973}"/>
              </a:ext>
            </a:extLst>
          </p:cNvPr>
          <p:cNvSpPr>
            <a:spLocks noGrp="1"/>
          </p:cNvSpPr>
          <p:nvPr>
            <p:ph idx="1"/>
          </p:nvPr>
        </p:nvSpPr>
        <p:spPr>
          <a:xfrm>
            <a:off x="1085850" y="4724860"/>
            <a:ext cx="2010193" cy="1190813"/>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200" dirty="0"/>
              <a:t>Base ratio </a:t>
            </a:r>
            <a:br>
              <a:rPr lang="pl-PL" sz="1200" dirty="0"/>
            </a:br>
            <a:r>
              <a:rPr lang="pl-PL" sz="1200" dirty="0"/>
              <a:t>(Capital </a:t>
            </a:r>
            <a:r>
              <a:rPr lang="pl-PL" sz="1200" dirty="0" err="1"/>
              <a:t>Adequacy</a:t>
            </a:r>
            <a:r>
              <a:rPr lang="pl-PL" sz="1200" dirty="0"/>
              <a:t> Ratio)</a:t>
            </a:r>
            <a:endParaRPr lang="en-US" sz="1200" dirty="0"/>
          </a:p>
        </p:txBody>
      </p:sp>
      <p:sp>
        <p:nvSpPr>
          <p:cNvPr id="27" name="Rectangle 53">
            <a:extLst>
              <a:ext uri="{FF2B5EF4-FFF2-40B4-BE49-F238E27FC236}">
                <a16:creationId xmlns:a16="http://schemas.microsoft.com/office/drawing/2014/main" id="{E7537D67-2CC7-4781-9B42-1EFB34C3D3A8}"/>
              </a:ext>
            </a:extLst>
          </p:cNvPr>
          <p:cNvSpPr txBox="1">
            <a:spLocks/>
          </p:cNvSpPr>
          <p:nvPr/>
        </p:nvSpPr>
        <p:spPr bwMode="gray">
          <a:xfrm>
            <a:off x="4074894" y="3750433"/>
            <a:ext cx="2010193" cy="1190813"/>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200" dirty="0" err="1"/>
              <a:t>Standardised</a:t>
            </a:r>
            <a:r>
              <a:rPr lang="pl-PL" sz="1200" dirty="0"/>
              <a:t> </a:t>
            </a:r>
            <a:r>
              <a:rPr lang="pl-PL" sz="1200" dirty="0" err="1"/>
              <a:t>Apprach</a:t>
            </a:r>
            <a:endParaRPr lang="en-US" sz="1200" dirty="0"/>
          </a:p>
        </p:txBody>
      </p:sp>
      <p:sp>
        <p:nvSpPr>
          <p:cNvPr id="28" name="Rectangle 53">
            <a:extLst>
              <a:ext uri="{FF2B5EF4-FFF2-40B4-BE49-F238E27FC236}">
                <a16:creationId xmlns:a16="http://schemas.microsoft.com/office/drawing/2014/main" id="{F9A712E9-B72B-4727-8067-8FA2B36AD686}"/>
              </a:ext>
            </a:extLst>
          </p:cNvPr>
          <p:cNvSpPr txBox="1">
            <a:spLocks/>
          </p:cNvSpPr>
          <p:nvPr/>
        </p:nvSpPr>
        <p:spPr bwMode="gray">
          <a:xfrm>
            <a:off x="7184184" y="2703187"/>
            <a:ext cx="2010193" cy="1190813"/>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200" dirty="0" err="1"/>
              <a:t>Internal</a:t>
            </a:r>
            <a:r>
              <a:rPr lang="pl-PL" sz="1200" dirty="0"/>
              <a:t> </a:t>
            </a:r>
            <a:r>
              <a:rPr lang="pl-PL" sz="1200" dirty="0" err="1"/>
              <a:t>Measurement</a:t>
            </a:r>
            <a:r>
              <a:rPr lang="pl-PL" sz="1200" dirty="0"/>
              <a:t> </a:t>
            </a:r>
            <a:r>
              <a:rPr lang="pl-PL" sz="1200" dirty="0" err="1"/>
              <a:t>Approach</a:t>
            </a:r>
            <a:endParaRPr lang="en-US" sz="1200" dirty="0"/>
          </a:p>
        </p:txBody>
      </p:sp>
      <p:sp>
        <p:nvSpPr>
          <p:cNvPr id="29" name="Rectangle 53">
            <a:extLst>
              <a:ext uri="{FF2B5EF4-FFF2-40B4-BE49-F238E27FC236}">
                <a16:creationId xmlns:a16="http://schemas.microsoft.com/office/drawing/2014/main" id="{EEAFC80D-E194-4285-935F-76C4961413E5}"/>
              </a:ext>
            </a:extLst>
          </p:cNvPr>
          <p:cNvSpPr txBox="1">
            <a:spLocks/>
          </p:cNvSpPr>
          <p:nvPr/>
        </p:nvSpPr>
        <p:spPr bwMode="gray">
          <a:xfrm>
            <a:off x="9708034" y="1580274"/>
            <a:ext cx="2010193" cy="1190813"/>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lt1"/>
                </a:solidFill>
                <a:latin typeface="+mn-lt"/>
                <a:ea typeface="+mn-ea"/>
                <a:cs typeface="+mn-cs"/>
              </a:defRPr>
            </a:lvl1pPr>
            <a:lvl2pPr marL="268288" indent="-268288" algn="l" defTabSz="914400" rtl="0" eaLnBrk="1" latinLnBrk="0" hangingPunct="1">
              <a:lnSpc>
                <a:spcPts val="2400"/>
              </a:lnSpc>
              <a:spcBef>
                <a:spcPts val="0"/>
              </a:spcBef>
              <a:spcAft>
                <a:spcPts val="0"/>
              </a:spcAft>
              <a:buClr>
                <a:schemeClr val="accent1"/>
              </a:buClr>
              <a:buFont typeface="ING Me" pitchFamily="2" charset="0"/>
              <a:buChar char="•"/>
              <a:defRPr sz="2000" kern="1200" baseline="0">
                <a:solidFill>
                  <a:schemeClr val="lt1"/>
                </a:solidFill>
                <a:latin typeface="+mn-lt"/>
                <a:ea typeface="+mn-ea"/>
                <a:cs typeface="+mn-cs"/>
              </a:defRPr>
            </a:lvl2pPr>
            <a:lvl3pPr marL="536575" indent="-266700" algn="l" defTabSz="914400" rtl="0" eaLnBrk="1" latinLnBrk="0" hangingPunct="1">
              <a:lnSpc>
                <a:spcPts val="2400"/>
              </a:lnSpc>
              <a:spcBef>
                <a:spcPts val="0"/>
              </a:spcBef>
              <a:spcAft>
                <a:spcPts val="0"/>
              </a:spcAft>
              <a:buClr>
                <a:schemeClr val="accent2"/>
              </a:buClr>
              <a:buFont typeface="ING Me" pitchFamily="2" charset="0"/>
              <a:buChar char="•"/>
              <a:defRPr sz="2000" kern="1200" baseline="0">
                <a:solidFill>
                  <a:schemeClr val="lt1"/>
                </a:solidFill>
                <a:latin typeface="+mn-lt"/>
                <a:ea typeface="+mn-ea"/>
                <a:cs typeface="+mn-cs"/>
              </a:defRPr>
            </a:lvl3pPr>
            <a:lvl4pPr marL="808038" indent="-260350"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lt1"/>
                </a:solidFill>
                <a:latin typeface="+mn-lt"/>
                <a:ea typeface="+mn-ea"/>
                <a:cs typeface="+mn-cs"/>
              </a:defRPr>
            </a:lvl4pPr>
            <a:lvl5pPr marL="1071563" indent="-252413" algn="l" defTabSz="914400" rtl="0" eaLnBrk="1" latinLnBrk="0" hangingPunct="1">
              <a:lnSpc>
                <a:spcPts val="2400"/>
              </a:lnSpc>
              <a:spcBef>
                <a:spcPts val="0"/>
              </a:spcBef>
              <a:spcAft>
                <a:spcPts val="0"/>
              </a:spcAft>
              <a:buClr>
                <a:schemeClr val="accent4"/>
              </a:buClr>
              <a:buFont typeface="ING Me" pitchFamily="2" charset="0"/>
              <a:buChar char="•"/>
              <a:defRPr sz="20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lnSpc>
                <a:spcPct val="90000"/>
              </a:lnSpc>
            </a:pPr>
            <a:r>
              <a:rPr lang="pl-PL" sz="1200" dirty="0"/>
              <a:t>AMA</a:t>
            </a:r>
          </a:p>
          <a:p>
            <a:pPr algn="ctr">
              <a:lnSpc>
                <a:spcPct val="90000"/>
              </a:lnSpc>
            </a:pPr>
            <a:r>
              <a:rPr lang="pl-PL" sz="1200" dirty="0"/>
              <a:t>(</a:t>
            </a:r>
            <a:r>
              <a:rPr lang="pl-PL" sz="1200" dirty="0" err="1"/>
              <a:t>Loss</a:t>
            </a:r>
            <a:r>
              <a:rPr lang="pl-PL" sz="1200" dirty="0"/>
              <a:t> Distribution </a:t>
            </a:r>
            <a:r>
              <a:rPr lang="pl-PL" sz="1200" dirty="0" err="1"/>
              <a:t>Approach</a:t>
            </a:r>
            <a:r>
              <a:rPr lang="pl-PL" sz="1200" dirty="0"/>
              <a:t>)</a:t>
            </a:r>
            <a:endParaRPr lang="en-US" sz="1200" dirty="0"/>
          </a:p>
        </p:txBody>
      </p:sp>
      <p:sp>
        <p:nvSpPr>
          <p:cNvPr id="30" name="Pentagon 20">
            <a:extLst>
              <a:ext uri="{FF2B5EF4-FFF2-40B4-BE49-F238E27FC236}">
                <a16:creationId xmlns:a16="http://schemas.microsoft.com/office/drawing/2014/main" id="{64D7B360-EBF6-4FB5-8797-5A986D110B99}"/>
              </a:ext>
            </a:extLst>
          </p:cNvPr>
          <p:cNvSpPr/>
          <p:nvPr/>
        </p:nvSpPr>
        <p:spPr>
          <a:xfrm rot="20396558">
            <a:off x="2114039" y="2602021"/>
            <a:ext cx="7113355" cy="456015"/>
          </a:xfrm>
          <a:prstGeom prst="homePlate">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600" b="1" dirty="0" err="1"/>
              <a:t>Complexity</a:t>
            </a:r>
            <a:r>
              <a:rPr lang="pl-PL" sz="1600" b="1" dirty="0"/>
              <a:t> </a:t>
            </a:r>
            <a:r>
              <a:rPr lang="pl-PL" sz="1600" b="1" dirty="0" err="1"/>
              <a:t>increase</a:t>
            </a:r>
            <a:endParaRPr lang="es-ES" sz="1600" b="1" baseline="30000" dirty="0"/>
          </a:p>
        </p:txBody>
      </p:sp>
      <p:sp>
        <p:nvSpPr>
          <p:cNvPr id="31" name="Pentagon 20">
            <a:extLst>
              <a:ext uri="{FF2B5EF4-FFF2-40B4-BE49-F238E27FC236}">
                <a16:creationId xmlns:a16="http://schemas.microsoft.com/office/drawing/2014/main" id="{D575710B-5802-4BC4-8232-D5F651B2CE6C}"/>
              </a:ext>
            </a:extLst>
          </p:cNvPr>
          <p:cNvSpPr/>
          <p:nvPr/>
        </p:nvSpPr>
        <p:spPr>
          <a:xfrm rot="20373211">
            <a:off x="2146364" y="2126739"/>
            <a:ext cx="5867811" cy="456015"/>
          </a:xfrm>
          <a:prstGeom prst="homePlate">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600" b="1" dirty="0" err="1"/>
              <a:t>Accuracy</a:t>
            </a:r>
            <a:r>
              <a:rPr lang="pl-PL" sz="1600" b="1" dirty="0"/>
              <a:t> </a:t>
            </a:r>
            <a:r>
              <a:rPr lang="pl-PL" sz="1600" b="1" dirty="0" err="1"/>
              <a:t>increase</a:t>
            </a:r>
            <a:endParaRPr lang="es-ES" sz="1600" b="1" baseline="30000" dirty="0"/>
          </a:p>
        </p:txBody>
      </p:sp>
      <p:sp>
        <p:nvSpPr>
          <p:cNvPr id="32" name="Pentagon 20">
            <a:extLst>
              <a:ext uri="{FF2B5EF4-FFF2-40B4-BE49-F238E27FC236}">
                <a16:creationId xmlns:a16="http://schemas.microsoft.com/office/drawing/2014/main" id="{627C4246-F640-45DA-9895-7283C13BEBC0}"/>
              </a:ext>
            </a:extLst>
          </p:cNvPr>
          <p:cNvSpPr/>
          <p:nvPr/>
        </p:nvSpPr>
        <p:spPr>
          <a:xfrm rot="20380112">
            <a:off x="2195498" y="1716444"/>
            <a:ext cx="4342601" cy="456015"/>
          </a:xfrm>
          <a:prstGeom prst="homePlate">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pl-PL" sz="1600" b="1" dirty="0"/>
              <a:t>Capital </a:t>
            </a:r>
            <a:r>
              <a:rPr lang="pl-PL" sz="1600" b="1" dirty="0" err="1"/>
              <a:t>requirements</a:t>
            </a:r>
            <a:r>
              <a:rPr lang="pl-PL" sz="1600" b="1" dirty="0"/>
              <a:t> </a:t>
            </a:r>
            <a:r>
              <a:rPr lang="pl-PL" sz="1600" b="1" dirty="0" err="1"/>
              <a:t>decrease</a:t>
            </a:r>
            <a:endParaRPr lang="es-ES" sz="1600" b="1" baseline="30000" dirty="0"/>
          </a:p>
        </p:txBody>
      </p:sp>
    </p:spTree>
    <p:extLst>
      <p:ext uri="{BB962C8B-B14F-4D97-AF65-F5344CB8AC3E}">
        <p14:creationId xmlns:p14="http://schemas.microsoft.com/office/powerpoint/2010/main" val="240534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a:t>Capital </a:t>
            </a:r>
            <a:r>
              <a:rPr lang="pl-PL" dirty="0" err="1"/>
              <a:t>calculation</a:t>
            </a:r>
            <a:r>
              <a:rPr lang="pl-PL" dirty="0"/>
              <a:t> - </a:t>
            </a:r>
            <a:r>
              <a:rPr lang="pl-PL" dirty="0" err="1"/>
              <a:t>historical</a:t>
            </a:r>
            <a:r>
              <a:rPr lang="pl-PL" dirty="0"/>
              <a:t> development of </a:t>
            </a:r>
            <a:r>
              <a:rPr lang="pl-PL" dirty="0" err="1"/>
              <a:t>methodology</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5</a:t>
            </a:fld>
            <a:endParaRPr lang="en-GB" noProof="0" dirty="0"/>
          </a:p>
        </p:txBody>
      </p:sp>
      <mc:AlternateContent xmlns:mc="http://schemas.openxmlformats.org/markup-compatibility/2006" xmlns:a14="http://schemas.microsoft.com/office/drawing/2010/main">
        <mc:Choice Requires="a14">
          <p:sp>
            <p:nvSpPr>
              <p:cNvPr id="22" name="pole tekstowe 21">
                <a:extLst>
                  <a:ext uri="{FF2B5EF4-FFF2-40B4-BE49-F238E27FC236}">
                    <a16:creationId xmlns:a16="http://schemas.microsoft.com/office/drawing/2014/main" id="{CCBE1615-F548-4D3F-BAEE-673852E81C87}"/>
                  </a:ext>
                </a:extLst>
              </p:cNvPr>
              <p:cNvSpPr txBox="1"/>
              <p:nvPr/>
            </p:nvSpPr>
            <p:spPr>
              <a:xfrm>
                <a:off x="845575" y="1200727"/>
                <a:ext cx="10479024" cy="5765287"/>
              </a:xfrm>
              <a:prstGeom prst="rect">
                <a:avLst/>
              </a:prstGeom>
              <a:noFill/>
            </p:spPr>
            <p:txBody>
              <a:bodyPr wrap="square" lIns="36000" tIns="36000" rIns="36000" bIns="36000" rtlCol="0">
                <a:spAutoFit/>
              </a:bodyPr>
              <a:lstStyle/>
              <a:p>
                <a:r>
                  <a:rPr lang="pl-PL" sz="1400" b="1" u="sng" dirty="0"/>
                  <a:t>I </a:t>
                </a:r>
                <a:r>
                  <a:rPr lang="pl-PL" sz="1400" b="1" u="sng" dirty="0" err="1"/>
                  <a:t>stage</a:t>
                </a:r>
                <a:r>
                  <a:rPr lang="pl-PL" sz="1400" b="1" u="sng" dirty="0"/>
                  <a:t>:</a:t>
                </a:r>
              </a:p>
              <a:p>
                <a:endParaRPr lang="pl-PL" sz="1400" b="1" dirty="0"/>
              </a:p>
              <a:p>
                <a:pPr/>
                <a14:m>
                  <m:oMathPara xmlns:m="http://schemas.openxmlformats.org/officeDocument/2006/math">
                    <m:oMathParaPr>
                      <m:jc m:val="left"/>
                    </m:oMathParaPr>
                    <m:oMath xmlns:m="http://schemas.openxmlformats.org/officeDocument/2006/math">
                      <m:r>
                        <a:rPr lang="pl-PL" sz="1400" b="1" i="1" smtClean="0">
                          <a:latin typeface="Cambria Math" panose="02040503050406030204" pitchFamily="18" charset="0"/>
                        </a:rPr>
                        <m:t>𝑪</m:t>
                      </m:r>
                      <m:r>
                        <a:rPr lang="pl-PL" sz="1400" b="1" i="1" smtClean="0">
                          <a:latin typeface="Cambria Math" panose="02040503050406030204" pitchFamily="18" charset="0"/>
                        </a:rPr>
                        <m:t>=</m:t>
                      </m:r>
                      <m:r>
                        <a:rPr lang="pl-PL" sz="1400" b="1" i="1" smtClean="0">
                          <a:latin typeface="Cambria Math" panose="02040503050406030204" pitchFamily="18" charset="0"/>
                        </a:rPr>
                        <m:t>𝑷𝑩</m:t>
                      </m:r>
                      <m:r>
                        <a:rPr lang="pl-PL" sz="1400" b="1" i="1" smtClean="0">
                          <a:latin typeface="Cambria Math" panose="02040503050406030204" pitchFamily="18" charset="0"/>
                          <a:ea typeface="Cambria Math" panose="02040503050406030204" pitchFamily="18" charset="0"/>
                        </a:rPr>
                        <m:t>∙</m:t>
                      </m:r>
                      <m:r>
                        <a:rPr lang="pl-PL" sz="1400" b="1" i="1" smtClean="0">
                          <a:latin typeface="Cambria Math" panose="02040503050406030204" pitchFamily="18" charset="0"/>
                          <a:ea typeface="Cambria Math" panose="02040503050406030204" pitchFamily="18" charset="0"/>
                        </a:rPr>
                        <m:t>𝜶</m:t>
                      </m:r>
                    </m:oMath>
                  </m:oMathPara>
                </a14:m>
                <a:endParaRPr lang="pl-PL" sz="1400" b="1" dirty="0"/>
              </a:p>
              <a:p>
                <a:r>
                  <a:rPr lang="pl-PL" sz="1400" b="1" dirty="0"/>
                  <a:t>C- </a:t>
                </a:r>
                <a:r>
                  <a:rPr lang="pl-PL" sz="1400" b="1" dirty="0" err="1"/>
                  <a:t>capital</a:t>
                </a:r>
                <a:r>
                  <a:rPr lang="pl-PL" sz="1400" b="1" dirty="0"/>
                  <a:t> </a:t>
                </a:r>
                <a:r>
                  <a:rPr lang="pl-PL" sz="1400" b="1" dirty="0" err="1"/>
                  <a:t>adeqacy</a:t>
                </a:r>
                <a:r>
                  <a:rPr lang="pl-PL" sz="1400" b="1" dirty="0"/>
                  <a:t>, PB- </a:t>
                </a:r>
                <a:r>
                  <a:rPr lang="pl-PL" sz="1400" b="1" dirty="0" err="1"/>
                  <a:t>measure</a:t>
                </a:r>
                <a:r>
                  <a:rPr lang="pl-PL" sz="1400" b="1" dirty="0"/>
                  <a:t> of business </a:t>
                </a:r>
                <a:r>
                  <a:rPr lang="pl-PL" sz="1400" b="1" dirty="0" err="1"/>
                  <a:t>activity</a:t>
                </a:r>
                <a:r>
                  <a:rPr lang="pl-PL" sz="1400" b="1" dirty="0"/>
                  <a:t> (</a:t>
                </a:r>
                <a:r>
                  <a:rPr lang="pl-PL" sz="1400" b="1" dirty="0" err="1"/>
                  <a:t>e.x</a:t>
                </a:r>
                <a:r>
                  <a:rPr lang="pl-PL" sz="1400" b="1" dirty="0"/>
                  <a:t>. 3 </a:t>
                </a:r>
                <a:r>
                  <a:rPr lang="pl-PL" sz="1400" b="1" dirty="0" err="1"/>
                  <a:t>years</a:t>
                </a:r>
                <a:r>
                  <a:rPr lang="pl-PL" sz="1400" b="1" dirty="0"/>
                  <a:t> </a:t>
                </a:r>
                <a:r>
                  <a:rPr lang="pl-PL" sz="1400" b="1" dirty="0" err="1"/>
                  <a:t>average</a:t>
                </a:r>
                <a:r>
                  <a:rPr lang="pl-PL" sz="1400" b="1" dirty="0"/>
                  <a:t> profit (+), </a:t>
                </a:r>
                <a:r>
                  <a:rPr lang="pl-PL" sz="1400" b="1" dirty="0" err="1"/>
                  <a:t>revenue</a:t>
                </a:r>
                <a:r>
                  <a:rPr lang="pl-PL" sz="1400" b="1" dirty="0"/>
                  <a:t>, </a:t>
                </a:r>
                <a:r>
                  <a:rPr lang="pl-PL" sz="1400" b="1" dirty="0" err="1"/>
                  <a:t>assets</a:t>
                </a:r>
                <a:r>
                  <a:rPr lang="pl-PL" sz="1400" b="1" dirty="0"/>
                  <a:t> </a:t>
                </a:r>
                <a:r>
                  <a:rPr lang="pl-PL" sz="1400" b="1" dirty="0" err="1"/>
                  <a:t>value</a:t>
                </a:r>
                <a:r>
                  <a:rPr lang="pl-PL" sz="1400" b="1" dirty="0"/>
                  <a:t>), </a:t>
                </a:r>
                <a14:m>
                  <m:oMath xmlns:m="http://schemas.openxmlformats.org/officeDocument/2006/math">
                    <m:r>
                      <a:rPr lang="pl-PL" sz="1400" b="1" i="1">
                        <a:latin typeface="Cambria Math" panose="02040503050406030204" pitchFamily="18" charset="0"/>
                        <a:ea typeface="Cambria Math" panose="02040503050406030204" pitchFamily="18" charset="0"/>
                      </a:rPr>
                      <m:t>𝜶</m:t>
                    </m:r>
                  </m:oMath>
                </a14:m>
                <a:r>
                  <a:rPr lang="pl-PL" sz="1400" b="1" dirty="0"/>
                  <a:t> -ratio</a:t>
                </a:r>
              </a:p>
              <a:p>
                <a:endParaRPr lang="pl-PL" sz="1400" b="1" u="sng" dirty="0"/>
              </a:p>
              <a:p>
                <a:r>
                  <a:rPr lang="pl-PL" sz="1400" b="1" u="sng" dirty="0"/>
                  <a:t>II </a:t>
                </a:r>
                <a:r>
                  <a:rPr lang="pl-PL" sz="1400" b="1" u="sng" dirty="0" err="1"/>
                  <a:t>stage</a:t>
                </a:r>
                <a:r>
                  <a:rPr lang="pl-PL" sz="1400" b="1" u="sng" dirty="0"/>
                  <a:t>:</a:t>
                </a:r>
              </a:p>
              <a:p>
                <a:pPr/>
                <a14:m>
                  <m:oMathPara xmlns:m="http://schemas.openxmlformats.org/officeDocument/2006/math">
                    <m:oMathParaPr>
                      <m:jc m:val="left"/>
                    </m:oMathParaPr>
                    <m:oMath xmlns:m="http://schemas.openxmlformats.org/officeDocument/2006/math">
                      <m:r>
                        <a:rPr lang="pl-PL" sz="1400" b="1" i="1" smtClean="0">
                          <a:latin typeface="Cambria Math" panose="02040503050406030204" pitchFamily="18" charset="0"/>
                        </a:rPr>
                        <m:t>𝑪</m:t>
                      </m:r>
                      <m:r>
                        <a:rPr lang="pl-PL" sz="1400" b="1" i="1" smtClean="0">
                          <a:latin typeface="Cambria Math" panose="02040503050406030204" pitchFamily="18" charset="0"/>
                        </a:rPr>
                        <m:t>=</m:t>
                      </m:r>
                      <m:nary>
                        <m:naryPr>
                          <m:chr m:val="∑"/>
                          <m:ctrlPr>
                            <a:rPr lang="pl-PL" sz="1400" b="1" i="1" smtClean="0">
                              <a:latin typeface="Cambria Math" panose="02040503050406030204" pitchFamily="18" charset="0"/>
                            </a:rPr>
                          </m:ctrlPr>
                        </m:naryPr>
                        <m:sub>
                          <m:r>
                            <m:rPr>
                              <m:brk m:alnAt="23"/>
                            </m:rPr>
                            <a:rPr lang="pl-PL" sz="1400" b="1" i="1" smtClean="0">
                              <a:latin typeface="Cambria Math" panose="02040503050406030204" pitchFamily="18" charset="0"/>
                            </a:rPr>
                            <m:t>𝒊</m:t>
                          </m:r>
                          <m:r>
                            <a:rPr lang="pl-PL" sz="1400" b="1" i="1" smtClean="0">
                              <a:latin typeface="Cambria Math" panose="02040503050406030204" pitchFamily="18" charset="0"/>
                            </a:rPr>
                            <m:t>=</m:t>
                          </m:r>
                          <m:r>
                            <a:rPr lang="pl-PL" sz="1400" b="1" i="1" smtClean="0">
                              <a:latin typeface="Cambria Math" panose="02040503050406030204" pitchFamily="18" charset="0"/>
                            </a:rPr>
                            <m:t>𝟏</m:t>
                          </m:r>
                        </m:sub>
                        <m:sup>
                          <m:r>
                            <a:rPr lang="pl-PL" sz="1400" b="1" i="1" smtClean="0">
                              <a:latin typeface="Cambria Math" panose="02040503050406030204" pitchFamily="18" charset="0"/>
                            </a:rPr>
                            <m:t>𝒏</m:t>
                          </m:r>
                        </m:sup>
                        <m:e>
                          <m:sSub>
                            <m:sSubPr>
                              <m:ctrlPr>
                                <a:rPr lang="pl-PL" sz="1400" b="1" i="1" smtClean="0">
                                  <a:latin typeface="Cambria Math" panose="02040503050406030204" pitchFamily="18" charset="0"/>
                                </a:rPr>
                              </m:ctrlPr>
                            </m:sSubPr>
                            <m:e>
                              <m:r>
                                <a:rPr lang="pl-PL" sz="1400" b="1" i="1" smtClean="0">
                                  <a:latin typeface="Cambria Math" panose="02040503050406030204" pitchFamily="18" charset="0"/>
                                </a:rPr>
                                <m:t>𝑷𝑩</m:t>
                              </m:r>
                            </m:e>
                            <m:sub>
                              <m:r>
                                <a:rPr lang="pl-PL" sz="1400" b="1" i="1" smtClean="0">
                                  <a:latin typeface="Cambria Math" panose="02040503050406030204" pitchFamily="18" charset="0"/>
                                </a:rPr>
                                <m:t>𝒊</m:t>
                              </m:r>
                            </m:sub>
                          </m:sSub>
                          <m:r>
                            <a:rPr lang="pl-PL" sz="1400" b="1" i="1" smtClean="0">
                              <a:latin typeface="Cambria Math" panose="02040503050406030204" pitchFamily="18" charset="0"/>
                              <a:ea typeface="Cambria Math" panose="02040503050406030204" pitchFamily="18" charset="0"/>
                            </a:rPr>
                            <m:t>∙</m:t>
                          </m:r>
                          <m:sSub>
                            <m:sSubPr>
                              <m:ctrlPr>
                                <a:rPr lang="pl-PL" sz="1400" b="1" i="1" smtClean="0">
                                  <a:latin typeface="Cambria Math" panose="02040503050406030204" pitchFamily="18" charset="0"/>
                                  <a:ea typeface="Cambria Math" panose="02040503050406030204" pitchFamily="18" charset="0"/>
                                </a:rPr>
                              </m:ctrlPr>
                            </m:sSubPr>
                            <m:e>
                              <m:r>
                                <a:rPr lang="pl-PL" sz="1400" b="1" i="1" smtClean="0">
                                  <a:latin typeface="Cambria Math" panose="02040503050406030204" pitchFamily="18" charset="0"/>
                                  <a:ea typeface="Cambria Math" panose="02040503050406030204" pitchFamily="18" charset="0"/>
                                </a:rPr>
                                <m:t>𝜶</m:t>
                              </m:r>
                            </m:e>
                            <m:sub>
                              <m:r>
                                <a:rPr lang="pl-PL" sz="1400" b="1" i="1" smtClean="0">
                                  <a:latin typeface="Cambria Math" panose="02040503050406030204" pitchFamily="18" charset="0"/>
                                  <a:ea typeface="Cambria Math" panose="02040503050406030204" pitchFamily="18" charset="0"/>
                                </a:rPr>
                                <m:t>𝒊</m:t>
                              </m:r>
                            </m:sub>
                          </m:sSub>
                        </m:e>
                      </m:nary>
                    </m:oMath>
                  </m:oMathPara>
                </a14:m>
                <a:endParaRPr lang="pl-PL" sz="1400" b="1" dirty="0"/>
              </a:p>
              <a:p>
                <a:r>
                  <a:rPr lang="pl-PL" sz="1400" b="1" dirty="0"/>
                  <a:t>i – business </a:t>
                </a:r>
                <a:r>
                  <a:rPr lang="pl-PL" sz="1400" b="1" dirty="0" err="1"/>
                  <a:t>line</a:t>
                </a:r>
                <a:endParaRPr lang="pl-PL" sz="1400" b="1" dirty="0"/>
              </a:p>
              <a:p>
                <a:endParaRPr lang="pl-PL" sz="1400" b="1" u="sng" dirty="0"/>
              </a:p>
              <a:p>
                <a:r>
                  <a:rPr lang="pl-PL" sz="1400" b="1" u="sng" dirty="0"/>
                  <a:t>III </a:t>
                </a:r>
                <a:r>
                  <a:rPr lang="pl-PL" sz="1400" b="1" u="sng" dirty="0" err="1"/>
                  <a:t>stage</a:t>
                </a:r>
                <a:r>
                  <a:rPr lang="pl-PL" sz="1400" b="1" u="sng" dirty="0"/>
                  <a:t>:</a:t>
                </a:r>
              </a:p>
              <a:p>
                <a:endParaRPr lang="pl-PL" sz="1400" dirty="0"/>
              </a:p>
              <a:p>
                <a:pPr/>
                <a14:m>
                  <m:oMathPara xmlns:m="http://schemas.openxmlformats.org/officeDocument/2006/math">
                    <m:oMathParaPr>
                      <m:jc m:val="left"/>
                    </m:oMathParaPr>
                    <m:oMath xmlns:m="http://schemas.openxmlformats.org/officeDocument/2006/math">
                      <m:r>
                        <a:rPr lang="pl-PL" sz="1400" b="1" i="1">
                          <a:latin typeface="Cambria Math" panose="02040503050406030204" pitchFamily="18" charset="0"/>
                        </a:rPr>
                        <m:t>𝑪</m:t>
                      </m:r>
                      <m:r>
                        <a:rPr lang="pl-PL" sz="1400" b="1" i="1">
                          <a:latin typeface="Cambria Math" panose="02040503050406030204" pitchFamily="18" charset="0"/>
                        </a:rPr>
                        <m:t>=</m:t>
                      </m:r>
                      <m:nary>
                        <m:naryPr>
                          <m:chr m:val="∑"/>
                          <m:supHide m:val="on"/>
                          <m:ctrlPr>
                            <a:rPr lang="pl-PL" sz="1400" b="1" i="1">
                              <a:latin typeface="Cambria Math" panose="02040503050406030204" pitchFamily="18" charset="0"/>
                            </a:rPr>
                          </m:ctrlPr>
                        </m:naryPr>
                        <m:sub>
                          <m:r>
                            <m:rPr>
                              <m:brk m:alnAt="7"/>
                            </m:rPr>
                            <a:rPr lang="pl-PL" sz="1400" b="1" i="1">
                              <a:latin typeface="Cambria Math" panose="02040503050406030204" pitchFamily="18" charset="0"/>
                            </a:rPr>
                            <m:t>𝒊</m:t>
                          </m:r>
                        </m:sub>
                        <m:sup/>
                        <m:e>
                          <m:nary>
                            <m:naryPr>
                              <m:chr m:val="∑"/>
                              <m:supHide m:val="on"/>
                              <m:ctrlPr>
                                <a:rPr lang="pl-PL" sz="1400" b="1" i="1">
                                  <a:latin typeface="Cambria Math" panose="02040503050406030204" pitchFamily="18" charset="0"/>
                                </a:rPr>
                              </m:ctrlPr>
                            </m:naryPr>
                            <m:sub>
                              <m:r>
                                <m:rPr>
                                  <m:brk m:alnAt="7"/>
                                </m:rPr>
                                <a:rPr lang="pl-PL" sz="1400" b="1" i="1">
                                  <a:latin typeface="Cambria Math" panose="02040503050406030204" pitchFamily="18" charset="0"/>
                                </a:rPr>
                                <m:t>𝒋</m:t>
                              </m:r>
                            </m:sub>
                            <m:sup/>
                            <m:e>
                              <m:r>
                                <a:rPr lang="pl-PL" sz="1400" b="1" i="1">
                                  <a:latin typeface="Cambria Math" panose="02040503050406030204" pitchFamily="18" charset="0"/>
                                  <a:ea typeface="Cambria Math" panose="02040503050406030204" pitchFamily="18" charset="0"/>
                                </a:rPr>
                                <m:t>𝜸</m:t>
                              </m:r>
                              <m:r>
                                <a:rPr lang="pl-PL" sz="1400" b="1" i="1">
                                  <a:latin typeface="Cambria Math" panose="02040503050406030204" pitchFamily="18" charset="0"/>
                                  <a:ea typeface="Cambria Math" panose="02040503050406030204" pitchFamily="18" charset="0"/>
                                </a:rPr>
                                <m:t>(</m:t>
                              </m:r>
                              <m:r>
                                <a:rPr lang="pl-PL" sz="1400" b="1" i="1">
                                  <a:latin typeface="Cambria Math" panose="02040503050406030204" pitchFamily="18" charset="0"/>
                                  <a:ea typeface="Cambria Math" panose="02040503050406030204" pitchFamily="18" charset="0"/>
                                </a:rPr>
                                <m:t>𝒊</m:t>
                              </m:r>
                              <m:r>
                                <a:rPr lang="pl-PL" sz="1400" b="1" i="1">
                                  <a:latin typeface="Cambria Math" panose="02040503050406030204" pitchFamily="18" charset="0"/>
                                  <a:ea typeface="Cambria Math" panose="02040503050406030204" pitchFamily="18" charset="0"/>
                                </a:rPr>
                                <m:t>,</m:t>
                              </m:r>
                              <m:r>
                                <a:rPr lang="pl-PL" sz="1400" b="1" i="1">
                                  <a:latin typeface="Cambria Math" panose="02040503050406030204" pitchFamily="18" charset="0"/>
                                  <a:ea typeface="Cambria Math" panose="02040503050406030204" pitchFamily="18" charset="0"/>
                                </a:rPr>
                                <m:t>𝒋</m:t>
                              </m:r>
                              <m:r>
                                <a:rPr lang="pl-PL" sz="1400" b="1" i="1">
                                  <a:latin typeface="Cambria Math" panose="02040503050406030204" pitchFamily="18" charset="0"/>
                                  <a:ea typeface="Cambria Math" panose="02040503050406030204" pitchFamily="18" charset="0"/>
                                </a:rPr>
                                <m:t>)∙</m:t>
                              </m:r>
                              <m:r>
                                <a:rPr lang="pl-PL" sz="1400" b="1" i="1">
                                  <a:latin typeface="Cambria Math" panose="02040503050406030204" pitchFamily="18" charset="0"/>
                                  <a:ea typeface="Cambria Math" panose="02040503050406030204" pitchFamily="18" charset="0"/>
                                </a:rPr>
                                <m:t>𝑬𝑰</m:t>
                              </m:r>
                              <m:r>
                                <a:rPr lang="pl-PL" sz="1400" b="1" i="1">
                                  <a:latin typeface="Cambria Math" panose="02040503050406030204" pitchFamily="18" charset="0"/>
                                  <a:ea typeface="Cambria Math" panose="02040503050406030204" pitchFamily="18" charset="0"/>
                                </a:rPr>
                                <m:t>(</m:t>
                              </m:r>
                              <m:r>
                                <a:rPr lang="pl-PL" sz="1400" b="1" i="1">
                                  <a:latin typeface="Cambria Math" panose="02040503050406030204" pitchFamily="18" charset="0"/>
                                  <a:ea typeface="Cambria Math" panose="02040503050406030204" pitchFamily="18" charset="0"/>
                                </a:rPr>
                                <m:t>𝒊</m:t>
                              </m:r>
                              <m:r>
                                <a:rPr lang="pl-PL" sz="1400" b="1" i="1">
                                  <a:latin typeface="Cambria Math" panose="02040503050406030204" pitchFamily="18" charset="0"/>
                                  <a:ea typeface="Cambria Math" panose="02040503050406030204" pitchFamily="18" charset="0"/>
                                </a:rPr>
                                <m:t>,</m:t>
                              </m:r>
                              <m:r>
                                <a:rPr lang="pl-PL" sz="1400" b="1" i="1">
                                  <a:latin typeface="Cambria Math" panose="02040503050406030204" pitchFamily="18" charset="0"/>
                                  <a:ea typeface="Cambria Math" panose="02040503050406030204" pitchFamily="18" charset="0"/>
                                </a:rPr>
                                <m:t>𝒋</m:t>
                              </m:r>
                              <m:r>
                                <a:rPr lang="pl-PL" sz="1400" b="1" i="1">
                                  <a:latin typeface="Cambria Math" panose="02040503050406030204" pitchFamily="18" charset="0"/>
                                  <a:ea typeface="Cambria Math" panose="02040503050406030204" pitchFamily="18" charset="0"/>
                                </a:rPr>
                                <m:t>)∙</m:t>
                              </m:r>
                              <m:r>
                                <a:rPr lang="pl-PL" sz="1400" b="1" i="1">
                                  <a:latin typeface="Cambria Math" panose="02040503050406030204" pitchFamily="18" charset="0"/>
                                  <a:ea typeface="Cambria Math" panose="02040503050406030204" pitchFamily="18" charset="0"/>
                                </a:rPr>
                                <m:t>𝑷𝑬</m:t>
                              </m:r>
                              <m:r>
                                <a:rPr lang="pl-PL" sz="1400" b="1" i="1">
                                  <a:latin typeface="Cambria Math" panose="02040503050406030204" pitchFamily="18" charset="0"/>
                                  <a:ea typeface="Cambria Math" panose="02040503050406030204" pitchFamily="18" charset="0"/>
                                </a:rPr>
                                <m:t>(</m:t>
                              </m:r>
                              <m:r>
                                <a:rPr lang="pl-PL" sz="1400" b="1" i="1">
                                  <a:latin typeface="Cambria Math" panose="02040503050406030204" pitchFamily="18" charset="0"/>
                                  <a:ea typeface="Cambria Math" panose="02040503050406030204" pitchFamily="18" charset="0"/>
                                </a:rPr>
                                <m:t>𝒊</m:t>
                              </m:r>
                              <m:r>
                                <a:rPr lang="pl-PL" sz="1400" b="1" i="1">
                                  <a:latin typeface="Cambria Math" panose="02040503050406030204" pitchFamily="18" charset="0"/>
                                  <a:ea typeface="Cambria Math" panose="02040503050406030204" pitchFamily="18" charset="0"/>
                                </a:rPr>
                                <m:t>,</m:t>
                              </m:r>
                              <m:r>
                                <a:rPr lang="pl-PL" sz="1400" b="1" i="1">
                                  <a:latin typeface="Cambria Math" panose="02040503050406030204" pitchFamily="18" charset="0"/>
                                  <a:ea typeface="Cambria Math" panose="02040503050406030204" pitchFamily="18" charset="0"/>
                                </a:rPr>
                                <m:t>𝒋</m:t>
                              </m:r>
                              <m:r>
                                <a:rPr lang="pl-PL" sz="1400" b="1" i="1">
                                  <a:latin typeface="Cambria Math" panose="02040503050406030204" pitchFamily="18" charset="0"/>
                                  <a:ea typeface="Cambria Math" panose="02040503050406030204" pitchFamily="18" charset="0"/>
                                </a:rPr>
                                <m:t>)∙</m:t>
                              </m:r>
                              <m:r>
                                <a:rPr lang="pl-PL" sz="1400" b="1" i="1">
                                  <a:latin typeface="Cambria Math" panose="02040503050406030204" pitchFamily="18" charset="0"/>
                                  <a:ea typeface="Cambria Math" panose="02040503050406030204" pitchFamily="18" charset="0"/>
                                </a:rPr>
                                <m:t>𝑳𝑮𝑬</m:t>
                              </m:r>
                              <m:r>
                                <a:rPr lang="pl-PL" sz="1400" b="1" i="1">
                                  <a:latin typeface="Cambria Math" panose="02040503050406030204" pitchFamily="18" charset="0"/>
                                  <a:ea typeface="Cambria Math" panose="02040503050406030204" pitchFamily="18" charset="0"/>
                                </a:rPr>
                                <m:t>(</m:t>
                              </m:r>
                              <m:r>
                                <a:rPr lang="pl-PL" sz="1400" b="1" i="1">
                                  <a:latin typeface="Cambria Math" panose="02040503050406030204" pitchFamily="18" charset="0"/>
                                  <a:ea typeface="Cambria Math" panose="02040503050406030204" pitchFamily="18" charset="0"/>
                                </a:rPr>
                                <m:t>𝒊</m:t>
                              </m:r>
                              <m:r>
                                <a:rPr lang="pl-PL" sz="1400" b="1" i="1">
                                  <a:latin typeface="Cambria Math" panose="02040503050406030204" pitchFamily="18" charset="0"/>
                                  <a:ea typeface="Cambria Math" panose="02040503050406030204" pitchFamily="18" charset="0"/>
                                </a:rPr>
                                <m:t>,</m:t>
                              </m:r>
                              <m:r>
                                <a:rPr lang="pl-PL" sz="1400" b="1" i="1">
                                  <a:latin typeface="Cambria Math" panose="02040503050406030204" pitchFamily="18" charset="0"/>
                                  <a:ea typeface="Cambria Math" panose="02040503050406030204" pitchFamily="18" charset="0"/>
                                </a:rPr>
                                <m:t>𝒋</m:t>
                              </m:r>
                              <m:r>
                                <a:rPr lang="pl-PL" sz="1400" b="1" i="1">
                                  <a:latin typeface="Cambria Math" panose="02040503050406030204" pitchFamily="18" charset="0"/>
                                  <a:ea typeface="Cambria Math" panose="02040503050406030204" pitchFamily="18" charset="0"/>
                                </a:rPr>
                                <m:t>)</m:t>
                              </m:r>
                            </m:e>
                          </m:nary>
                        </m:e>
                      </m:nary>
                    </m:oMath>
                  </m:oMathPara>
                </a14:m>
                <a:endParaRPr lang="pl-PL" sz="1400" b="1" dirty="0"/>
              </a:p>
              <a:p>
                <a:r>
                  <a:rPr lang="pl-PL" sz="1400" b="1" dirty="0"/>
                  <a:t>j-</a:t>
                </a:r>
                <a:r>
                  <a:rPr lang="pl-PL" sz="1400" b="1" dirty="0" err="1"/>
                  <a:t>risk</a:t>
                </a:r>
                <a:r>
                  <a:rPr lang="pl-PL" sz="1400" b="1" dirty="0"/>
                  <a:t> </a:t>
                </a:r>
                <a:r>
                  <a:rPr lang="pl-PL" sz="1400" b="1" dirty="0" err="1"/>
                  <a:t>category</a:t>
                </a:r>
                <a:r>
                  <a:rPr lang="pl-PL" sz="1400" b="1" dirty="0"/>
                  <a:t>, EI-</a:t>
                </a:r>
                <a:r>
                  <a:rPr lang="pl-PL" sz="1400" b="1" dirty="0" err="1"/>
                  <a:t>exposure</a:t>
                </a:r>
                <a:r>
                  <a:rPr lang="pl-PL" sz="1400" b="1" dirty="0"/>
                  <a:t>, PE-</a:t>
                </a:r>
                <a:r>
                  <a:rPr lang="pl-PL" sz="1400" b="1" dirty="0" err="1"/>
                  <a:t>probability</a:t>
                </a:r>
                <a:r>
                  <a:rPr lang="pl-PL" sz="1400" b="1" dirty="0"/>
                  <a:t>, LGE-</a:t>
                </a:r>
                <a:r>
                  <a:rPr lang="pl-PL" sz="1400" b="1" dirty="0" err="1"/>
                  <a:t>loss</a:t>
                </a:r>
                <a:r>
                  <a:rPr lang="pl-PL" sz="1400" b="1" dirty="0"/>
                  <a:t> </a:t>
                </a:r>
                <a:r>
                  <a:rPr lang="pl-PL" sz="1400" b="1" dirty="0" err="1"/>
                  <a:t>severity</a:t>
                </a:r>
                <a:endParaRPr lang="pl-PL" sz="1400" b="1" dirty="0"/>
              </a:p>
              <a:p>
                <a:endParaRPr lang="pl-PL" sz="1400" b="1" dirty="0"/>
              </a:p>
              <a:p>
                <a:endParaRPr lang="pl-PL" sz="1000" dirty="0"/>
              </a:p>
              <a:p>
                <a:r>
                  <a:rPr lang="pl-PL" sz="1000" i="1" dirty="0" err="1"/>
                  <a:t>Basel</a:t>
                </a:r>
                <a:r>
                  <a:rPr lang="pl-PL" sz="1000" i="1" dirty="0"/>
                  <a:t> II: </a:t>
                </a:r>
                <a:r>
                  <a:rPr lang="en-US" sz="1000" i="1" dirty="0"/>
                  <a:t>Banks using the Basic Indicator Approach must hold capital for operational risk equal to the average over the previous three years of a fixed percentage (denoted alpha) of positive annual gross income</a:t>
                </a:r>
                <a:r>
                  <a:rPr lang="pl-PL" sz="1000" i="1" dirty="0"/>
                  <a:t>. </a:t>
                </a:r>
                <a:r>
                  <a:rPr lang="en-US" sz="1000" i="1" dirty="0"/>
                  <a:t>In the </a:t>
                </a:r>
                <a:r>
                  <a:rPr lang="en-US" sz="1000" i="1" dirty="0" err="1"/>
                  <a:t>Standardised</a:t>
                </a:r>
                <a:r>
                  <a:rPr lang="en-US" sz="1000" i="1" dirty="0"/>
                  <a:t> Approach, banks’ activities are divided into eight business lines:</a:t>
                </a:r>
                <a:r>
                  <a:rPr lang="pl-PL" sz="1000" i="1" dirty="0"/>
                  <a:t> </a:t>
                </a:r>
                <a:r>
                  <a:rPr lang="en-US" sz="1000" i="1" dirty="0"/>
                  <a:t>corporate finance, trading &amp; sales, retail banking, commercial banking, payment &amp;settlement, agency services, asset management, and retail brokerage. The business lines</a:t>
                </a:r>
                <a:r>
                  <a:rPr lang="pl-PL" sz="1000" i="1" dirty="0"/>
                  <a:t> </a:t>
                </a:r>
                <a:r>
                  <a:rPr lang="en-US" sz="1000" i="1" dirty="0"/>
                  <a:t>are defined in detail in Annex</a:t>
                </a:r>
                <a:r>
                  <a:rPr lang="pl-PL" sz="1000" i="1" dirty="0"/>
                  <a:t>. </a:t>
                </a:r>
                <a:r>
                  <a:rPr lang="en-US" sz="1000" i="1" dirty="0"/>
                  <a:t>Under the AMA, the regulatory capital requirement will equal the risk measure</a:t>
                </a:r>
                <a:r>
                  <a:rPr lang="pl-PL" sz="1000" i="1" dirty="0"/>
                  <a:t> </a:t>
                </a:r>
                <a:r>
                  <a:rPr lang="en-US" sz="1000" i="1" dirty="0"/>
                  <a:t>generated by the bank’s internal operational risk measurement system using the quantitative</a:t>
                </a:r>
                <a:r>
                  <a:rPr lang="pl-PL" sz="1000" i="1" dirty="0"/>
                  <a:t> </a:t>
                </a:r>
                <a:r>
                  <a:rPr lang="en-US" sz="1000" i="1" dirty="0"/>
                  <a:t>and qualitative criteria for the AMA discussed below. Use of the AMA is subject to</a:t>
                </a:r>
                <a:r>
                  <a:rPr lang="pl-PL" sz="1000" i="1" dirty="0"/>
                  <a:t> </a:t>
                </a:r>
                <a:r>
                  <a:rPr lang="en-US" sz="1000" i="1" dirty="0"/>
                  <a:t>supervisory approval. </a:t>
                </a:r>
                <a:endParaRPr lang="pl-PL" sz="1000" i="1" dirty="0"/>
              </a:p>
              <a:p>
                <a:endParaRPr lang="pl-PL" sz="1000" dirty="0"/>
              </a:p>
              <a:p>
                <a:r>
                  <a:rPr lang="pl-PL" sz="1000" i="1" dirty="0" err="1"/>
                  <a:t>Basel</a:t>
                </a:r>
                <a:r>
                  <a:rPr lang="pl-PL" sz="1000" i="1" dirty="0"/>
                  <a:t> III: </a:t>
                </a:r>
                <a:r>
                  <a:rPr lang="en-US" sz="1000" i="1" dirty="0"/>
                  <a:t>The </a:t>
                </a:r>
                <a:r>
                  <a:rPr lang="en-US" sz="1000" i="1" dirty="0" err="1"/>
                  <a:t>standardised</a:t>
                </a:r>
                <a:r>
                  <a:rPr lang="en-US" sz="1000" i="1" dirty="0"/>
                  <a:t> approach methodology is based on the following components: (i) the Business Indicator (BI) which is a financial-statement-based proxy for operational risk; (ii) the Business Indicator Component (BIC), which is calculated by multiplying the BI by a set of regulatory determined marginal coefficients (αi); and (iii) the Internal Loss Multiplier (ILM), which is a scaling factor that is based on a bank’s average historical losses and the BIC</a:t>
                </a:r>
                <a:r>
                  <a:rPr lang="pl-PL" sz="1000" i="1" dirty="0"/>
                  <a:t>.</a:t>
                </a:r>
                <a:r>
                  <a:rPr lang="en-US" sz="1000" i="1" dirty="0"/>
                  <a:t> </a:t>
                </a:r>
                <a:endParaRPr lang="pl-PL" sz="1000" i="1" dirty="0"/>
              </a:p>
              <a:p>
                <a:endParaRPr lang="pl-PL" sz="1400" dirty="0"/>
              </a:p>
              <a:p>
                <a:endParaRPr lang="pl-PL" sz="1400" dirty="0" err="1"/>
              </a:p>
            </p:txBody>
          </p:sp>
        </mc:Choice>
        <mc:Fallback xmlns="">
          <p:sp>
            <p:nvSpPr>
              <p:cNvPr id="22" name="pole tekstowe 21">
                <a:extLst>
                  <a:ext uri="{FF2B5EF4-FFF2-40B4-BE49-F238E27FC236}">
                    <a16:creationId xmlns:a16="http://schemas.microsoft.com/office/drawing/2014/main" id="{CCBE1615-F548-4D3F-BAEE-673852E81C87}"/>
                  </a:ext>
                </a:extLst>
              </p:cNvPr>
              <p:cNvSpPr txBox="1">
                <a:spLocks noRot="1" noChangeAspect="1" noMove="1" noResize="1" noEditPoints="1" noAdjustHandles="1" noChangeArrowheads="1" noChangeShapeType="1" noTextEdit="1"/>
              </p:cNvSpPr>
              <p:nvPr/>
            </p:nvSpPr>
            <p:spPr>
              <a:xfrm>
                <a:off x="845575" y="1200727"/>
                <a:ext cx="10479024" cy="5765287"/>
              </a:xfrm>
              <a:prstGeom prst="rect">
                <a:avLst/>
              </a:prstGeom>
              <a:blipFill>
                <a:blip r:embed="rId3"/>
                <a:stretch>
                  <a:fillRect l="-2850" t="-211" r="-291"/>
                </a:stretch>
              </a:blipFill>
            </p:spPr>
            <p:txBody>
              <a:bodyPr/>
              <a:lstStyle/>
              <a:p>
                <a:r>
                  <a:rPr lang="pl-PL">
                    <a:noFill/>
                  </a:rPr>
                  <a:t> </a:t>
                </a:r>
              </a:p>
            </p:txBody>
          </p:sp>
        </mc:Fallback>
      </mc:AlternateContent>
    </p:spTree>
    <p:extLst>
      <p:ext uri="{BB962C8B-B14F-4D97-AF65-F5344CB8AC3E}">
        <p14:creationId xmlns:p14="http://schemas.microsoft.com/office/powerpoint/2010/main" val="310389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500" b="1" dirty="0"/>
              <a:t>Fundamental AMA tools include internal loss data, external loss data, risk scenarios and business environment and internal control factors, which are addressed through risk and control self-assessments and key risk indicators.                                                </a:t>
            </a:r>
          </a:p>
          <a:p>
            <a:r>
              <a:rPr lang="en-US" sz="1500" b="1" dirty="0"/>
              <a:t>Loss data (internal and external), key risk indicators (KRIs), risk and control self-assessment (RCSA) and scenarios are used extensively in the risk identification and management process. However, only risk scenarios and internal loss data are used in the capital calculation and allocation process. For capital purposes, all the other measurement tools are used to inform risk scenarios. External data can also be used as direct input into the capital calculation, but only after extensive development has been done (</a:t>
            </a:r>
            <a:r>
              <a:rPr lang="en-US" sz="1500" b="1" dirty="0" err="1"/>
              <a:t>eg</a:t>
            </a:r>
            <a:r>
              <a:rPr lang="en-US" sz="1500" b="1" dirty="0"/>
              <a:t> on selection, scaling and methodology). </a:t>
            </a:r>
            <a:endParaRPr lang="en-GB" sz="1500" b="1" dirty="0"/>
          </a:p>
        </p:txBody>
      </p:sp>
      <p:sp>
        <p:nvSpPr>
          <p:cNvPr id="3" name="Title 2"/>
          <p:cNvSpPr>
            <a:spLocks noGrp="1"/>
          </p:cNvSpPr>
          <p:nvPr>
            <p:ph type="title"/>
          </p:nvPr>
        </p:nvSpPr>
        <p:spPr/>
        <p:txBody>
          <a:bodyPr/>
          <a:lstStyle/>
          <a:p>
            <a:r>
              <a:rPr lang="pl-PL" dirty="0"/>
              <a:t>AMA </a:t>
            </a:r>
            <a:r>
              <a:rPr lang="pl-PL" dirty="0" err="1"/>
              <a:t>risk</a:t>
            </a:r>
            <a:r>
              <a:rPr lang="pl-PL" dirty="0"/>
              <a:t> management and </a:t>
            </a:r>
            <a:r>
              <a:rPr lang="pl-PL" dirty="0" err="1"/>
              <a:t>measurement</a:t>
            </a:r>
            <a:r>
              <a:rPr lang="pl-PL" dirty="0"/>
              <a:t> </a:t>
            </a:r>
            <a:r>
              <a:rPr lang="pl-PL" dirty="0" err="1"/>
              <a:t>tools</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6</a:t>
            </a:fld>
            <a:endParaRPr lang="en-GB" noProof="0" dirty="0"/>
          </a:p>
        </p:txBody>
      </p:sp>
      <p:grpSp>
        <p:nvGrpSpPr>
          <p:cNvPr id="6" name="Group 25">
            <a:extLst>
              <a:ext uri="{FF2B5EF4-FFF2-40B4-BE49-F238E27FC236}">
                <a16:creationId xmlns:a16="http://schemas.microsoft.com/office/drawing/2014/main" id="{B11E22F2-AD1C-4DA2-93E2-D451A33DDA96}"/>
              </a:ext>
            </a:extLst>
          </p:cNvPr>
          <p:cNvGrpSpPr/>
          <p:nvPr/>
        </p:nvGrpSpPr>
        <p:grpSpPr>
          <a:xfrm rot="9000000">
            <a:off x="6348677" y="3360799"/>
            <a:ext cx="1764011" cy="1905456"/>
            <a:chOff x="4841353" y="1463002"/>
            <a:chExt cx="1764011" cy="1905456"/>
          </a:xfrm>
        </p:grpSpPr>
        <p:sp>
          <p:nvSpPr>
            <p:cNvPr id="7" name="Freeform 17">
              <a:extLst>
                <a:ext uri="{FF2B5EF4-FFF2-40B4-BE49-F238E27FC236}">
                  <a16:creationId xmlns:a16="http://schemas.microsoft.com/office/drawing/2014/main" id="{A9AEC77F-3938-473D-93B7-3E8A896B8D4C}"/>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8" name="Oval 71">
              <a:extLst>
                <a:ext uri="{FF2B5EF4-FFF2-40B4-BE49-F238E27FC236}">
                  <a16:creationId xmlns:a16="http://schemas.microsoft.com/office/drawing/2014/main" id="{896245D9-35F0-4050-92AC-B40EFF5355C1}"/>
                </a:ext>
              </a:extLst>
            </p:cNvPr>
            <p:cNvSpPr>
              <a:spLocks noChangeAspect="1"/>
            </p:cNvSpPr>
            <p:nvPr/>
          </p:nvSpPr>
          <p:spPr bwMode="gray">
            <a:xfrm rot="12600000">
              <a:off x="4841353" y="1637417"/>
              <a:ext cx="1764011" cy="1731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lnSpc>
                  <a:spcPct val="90000"/>
                </a:lnSpc>
              </a:pPr>
              <a:r>
                <a:rPr lang="pl-PL" sz="1600" b="1" dirty="0" err="1"/>
                <a:t>Risk</a:t>
              </a:r>
              <a:r>
                <a:rPr lang="pl-PL" sz="1600" b="1" dirty="0"/>
                <a:t> and </a:t>
              </a:r>
              <a:r>
                <a:rPr lang="pl-PL" sz="1600" b="1" dirty="0" err="1"/>
                <a:t>control</a:t>
              </a:r>
              <a:r>
                <a:rPr lang="pl-PL" sz="1600" b="1" dirty="0"/>
                <a:t> </a:t>
              </a:r>
              <a:r>
                <a:rPr lang="pl-PL" sz="1600" b="1" dirty="0" err="1"/>
                <a:t>self-assesment</a:t>
              </a:r>
              <a:r>
                <a:rPr lang="pl-PL" sz="1600" b="1" dirty="0"/>
                <a:t> </a:t>
              </a:r>
            </a:p>
            <a:p>
              <a:pPr algn="ctr">
                <a:lnSpc>
                  <a:spcPct val="90000"/>
                </a:lnSpc>
              </a:pPr>
              <a:r>
                <a:rPr lang="pl-PL" sz="1600" b="1" dirty="0"/>
                <a:t>(RCSA)</a:t>
              </a:r>
              <a:endParaRPr lang="en-US" sz="1600" b="1" dirty="0"/>
            </a:p>
          </p:txBody>
        </p:sp>
      </p:grpSp>
      <p:grpSp>
        <p:nvGrpSpPr>
          <p:cNvPr id="9" name="Group 25">
            <a:extLst>
              <a:ext uri="{FF2B5EF4-FFF2-40B4-BE49-F238E27FC236}">
                <a16:creationId xmlns:a16="http://schemas.microsoft.com/office/drawing/2014/main" id="{F17FA1FA-1D74-4F4D-B665-C9997DD9CFF6}"/>
              </a:ext>
            </a:extLst>
          </p:cNvPr>
          <p:cNvGrpSpPr/>
          <p:nvPr/>
        </p:nvGrpSpPr>
        <p:grpSpPr>
          <a:xfrm rot="9000000">
            <a:off x="760000" y="4529179"/>
            <a:ext cx="1764011" cy="1905456"/>
            <a:chOff x="4841353" y="1463002"/>
            <a:chExt cx="1764011" cy="1905456"/>
          </a:xfrm>
        </p:grpSpPr>
        <p:sp>
          <p:nvSpPr>
            <p:cNvPr id="10" name="Freeform 17">
              <a:extLst>
                <a:ext uri="{FF2B5EF4-FFF2-40B4-BE49-F238E27FC236}">
                  <a16:creationId xmlns:a16="http://schemas.microsoft.com/office/drawing/2014/main" id="{5164D067-B063-45F1-A88B-DE02D3B94366}"/>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11" name="Oval 71">
              <a:extLst>
                <a:ext uri="{FF2B5EF4-FFF2-40B4-BE49-F238E27FC236}">
                  <a16:creationId xmlns:a16="http://schemas.microsoft.com/office/drawing/2014/main" id="{CBA12213-1670-4B08-82FC-35D0FF5D14F6}"/>
                </a:ext>
              </a:extLst>
            </p:cNvPr>
            <p:cNvSpPr>
              <a:spLocks noChangeAspect="1"/>
            </p:cNvSpPr>
            <p:nvPr/>
          </p:nvSpPr>
          <p:spPr bwMode="gray">
            <a:xfrm rot="12600000">
              <a:off x="4841353" y="1637417"/>
              <a:ext cx="1764011" cy="1731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lnSpc>
                  <a:spcPct val="90000"/>
                </a:lnSpc>
              </a:pPr>
              <a:r>
                <a:rPr lang="pl-PL" sz="1600" b="1" dirty="0" err="1"/>
                <a:t>Loss</a:t>
              </a:r>
              <a:r>
                <a:rPr lang="pl-PL" sz="1600" b="1" dirty="0"/>
                <a:t> data</a:t>
              </a:r>
            </a:p>
            <a:p>
              <a:pPr algn="ctr">
                <a:lnSpc>
                  <a:spcPct val="90000"/>
                </a:lnSpc>
              </a:pPr>
              <a:r>
                <a:rPr lang="pl-PL" sz="1600" b="1" dirty="0"/>
                <a:t>(</a:t>
              </a:r>
              <a:r>
                <a:rPr lang="pl-PL" sz="1600" b="1" dirty="0" err="1"/>
                <a:t>internal</a:t>
              </a:r>
              <a:r>
                <a:rPr lang="pl-PL" sz="1600" b="1" dirty="0"/>
                <a:t> and </a:t>
              </a:r>
              <a:r>
                <a:rPr lang="pl-PL" sz="1600" b="1" dirty="0" err="1"/>
                <a:t>external</a:t>
              </a:r>
              <a:r>
                <a:rPr lang="pl-PL" sz="1600" b="1" dirty="0"/>
                <a:t>)</a:t>
              </a:r>
              <a:endParaRPr lang="en-US" sz="1600" b="1" dirty="0"/>
            </a:p>
          </p:txBody>
        </p:sp>
      </p:grpSp>
      <p:grpSp>
        <p:nvGrpSpPr>
          <p:cNvPr id="12" name="Group 25">
            <a:extLst>
              <a:ext uri="{FF2B5EF4-FFF2-40B4-BE49-F238E27FC236}">
                <a16:creationId xmlns:a16="http://schemas.microsoft.com/office/drawing/2014/main" id="{BE67A525-3E67-4F7D-81B8-7AB9CA5C1011}"/>
              </a:ext>
            </a:extLst>
          </p:cNvPr>
          <p:cNvGrpSpPr/>
          <p:nvPr/>
        </p:nvGrpSpPr>
        <p:grpSpPr>
          <a:xfrm rot="9000000">
            <a:off x="8259446" y="3340979"/>
            <a:ext cx="1764011" cy="1905456"/>
            <a:chOff x="4841353" y="1463002"/>
            <a:chExt cx="1764011" cy="1905456"/>
          </a:xfrm>
        </p:grpSpPr>
        <p:sp>
          <p:nvSpPr>
            <p:cNvPr id="13" name="Freeform 17">
              <a:extLst>
                <a:ext uri="{FF2B5EF4-FFF2-40B4-BE49-F238E27FC236}">
                  <a16:creationId xmlns:a16="http://schemas.microsoft.com/office/drawing/2014/main" id="{83C95E90-87F7-40B7-BB1D-B13EDBF04969}"/>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14" name="Oval 71">
              <a:extLst>
                <a:ext uri="{FF2B5EF4-FFF2-40B4-BE49-F238E27FC236}">
                  <a16:creationId xmlns:a16="http://schemas.microsoft.com/office/drawing/2014/main" id="{BCB8F65A-A609-46FB-AF8A-A4182CB2C4F3}"/>
                </a:ext>
              </a:extLst>
            </p:cNvPr>
            <p:cNvSpPr>
              <a:spLocks noChangeAspect="1"/>
            </p:cNvSpPr>
            <p:nvPr/>
          </p:nvSpPr>
          <p:spPr bwMode="gray">
            <a:xfrm rot="12600000">
              <a:off x="4841353" y="1637417"/>
              <a:ext cx="1764011" cy="1731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lnSpc>
                  <a:spcPct val="90000"/>
                </a:lnSpc>
              </a:pPr>
              <a:r>
                <a:rPr lang="pl-PL" sz="1600" b="1" dirty="0" err="1"/>
                <a:t>Key</a:t>
              </a:r>
              <a:r>
                <a:rPr lang="pl-PL" sz="1600" b="1" dirty="0"/>
                <a:t> </a:t>
              </a:r>
              <a:r>
                <a:rPr lang="pl-PL" sz="1600" b="1" dirty="0" err="1"/>
                <a:t>risk</a:t>
              </a:r>
              <a:r>
                <a:rPr lang="pl-PL" sz="1600" b="1" dirty="0"/>
                <a:t> </a:t>
              </a:r>
              <a:r>
                <a:rPr lang="pl-PL" sz="1600" b="1" dirty="0" err="1"/>
                <a:t>indicators</a:t>
              </a:r>
              <a:r>
                <a:rPr lang="pl-PL" sz="1600" b="1" dirty="0"/>
                <a:t> (</a:t>
              </a:r>
              <a:r>
                <a:rPr lang="pl-PL" sz="1600" b="1" dirty="0" err="1"/>
                <a:t>KRIs</a:t>
              </a:r>
              <a:r>
                <a:rPr lang="pl-PL" sz="1600" b="1" dirty="0"/>
                <a:t>)</a:t>
              </a:r>
              <a:endParaRPr lang="en-US" sz="1600" b="1" dirty="0"/>
            </a:p>
          </p:txBody>
        </p:sp>
      </p:grpSp>
      <p:grpSp>
        <p:nvGrpSpPr>
          <p:cNvPr id="15" name="Group 25">
            <a:extLst>
              <a:ext uri="{FF2B5EF4-FFF2-40B4-BE49-F238E27FC236}">
                <a16:creationId xmlns:a16="http://schemas.microsoft.com/office/drawing/2014/main" id="{ED20733A-A3F4-4A27-A7A8-570F75BD17CD}"/>
              </a:ext>
            </a:extLst>
          </p:cNvPr>
          <p:cNvGrpSpPr/>
          <p:nvPr/>
        </p:nvGrpSpPr>
        <p:grpSpPr>
          <a:xfrm rot="9000000">
            <a:off x="3740518" y="4584886"/>
            <a:ext cx="1764011" cy="1905456"/>
            <a:chOff x="4841353" y="1463002"/>
            <a:chExt cx="1764011" cy="1905456"/>
          </a:xfrm>
        </p:grpSpPr>
        <p:sp>
          <p:nvSpPr>
            <p:cNvPr id="16" name="Freeform 17">
              <a:extLst>
                <a:ext uri="{FF2B5EF4-FFF2-40B4-BE49-F238E27FC236}">
                  <a16:creationId xmlns:a16="http://schemas.microsoft.com/office/drawing/2014/main" id="{F210108B-EA00-4D49-9986-43484968DEEF}"/>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17" name="Oval 71">
              <a:extLst>
                <a:ext uri="{FF2B5EF4-FFF2-40B4-BE49-F238E27FC236}">
                  <a16:creationId xmlns:a16="http://schemas.microsoft.com/office/drawing/2014/main" id="{34E892CE-F0F2-4ED6-8066-F61CD5FEA351}"/>
                </a:ext>
              </a:extLst>
            </p:cNvPr>
            <p:cNvSpPr>
              <a:spLocks noChangeAspect="1"/>
            </p:cNvSpPr>
            <p:nvPr/>
          </p:nvSpPr>
          <p:spPr bwMode="gray">
            <a:xfrm rot="12600000">
              <a:off x="4841353" y="1637417"/>
              <a:ext cx="1764011" cy="1731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lnSpc>
                  <a:spcPct val="90000"/>
                </a:lnSpc>
              </a:pPr>
              <a:r>
                <a:rPr lang="pl-PL" sz="1600" b="1" dirty="0" err="1"/>
                <a:t>Scenarios</a:t>
              </a:r>
              <a:endParaRPr lang="en-US" sz="1600" b="1" dirty="0"/>
            </a:p>
          </p:txBody>
        </p:sp>
      </p:grpSp>
      <p:grpSp>
        <p:nvGrpSpPr>
          <p:cNvPr id="18" name="Group 25">
            <a:extLst>
              <a:ext uri="{FF2B5EF4-FFF2-40B4-BE49-F238E27FC236}">
                <a16:creationId xmlns:a16="http://schemas.microsoft.com/office/drawing/2014/main" id="{C156640F-E7F6-4A2C-8BAB-A14107E52ACC}"/>
              </a:ext>
            </a:extLst>
          </p:cNvPr>
          <p:cNvGrpSpPr/>
          <p:nvPr/>
        </p:nvGrpSpPr>
        <p:grpSpPr>
          <a:xfrm rot="9000000">
            <a:off x="10189904" y="3321160"/>
            <a:ext cx="1764011" cy="1905456"/>
            <a:chOff x="4841353" y="1463002"/>
            <a:chExt cx="1764011" cy="1905456"/>
          </a:xfrm>
        </p:grpSpPr>
        <p:sp>
          <p:nvSpPr>
            <p:cNvPr id="19" name="Freeform 17">
              <a:extLst>
                <a:ext uri="{FF2B5EF4-FFF2-40B4-BE49-F238E27FC236}">
                  <a16:creationId xmlns:a16="http://schemas.microsoft.com/office/drawing/2014/main" id="{318CD4ED-7962-4A4F-A8B7-B6AAB0E00D15}"/>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20" name="Oval 71">
              <a:extLst>
                <a:ext uri="{FF2B5EF4-FFF2-40B4-BE49-F238E27FC236}">
                  <a16:creationId xmlns:a16="http://schemas.microsoft.com/office/drawing/2014/main" id="{D0B0B414-A1D3-46B4-A75A-7B00596046FD}"/>
                </a:ext>
              </a:extLst>
            </p:cNvPr>
            <p:cNvSpPr>
              <a:spLocks noChangeAspect="1"/>
            </p:cNvSpPr>
            <p:nvPr/>
          </p:nvSpPr>
          <p:spPr bwMode="gray">
            <a:xfrm rot="12600000">
              <a:off x="4841353" y="1637417"/>
              <a:ext cx="1764011" cy="1731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lnSpc>
                  <a:spcPct val="90000"/>
                </a:lnSpc>
              </a:pPr>
              <a:r>
                <a:rPr lang="pl-PL" sz="1600" b="1" dirty="0" err="1"/>
                <a:t>External</a:t>
              </a:r>
              <a:r>
                <a:rPr lang="pl-PL" sz="1600" b="1" dirty="0"/>
                <a:t> </a:t>
              </a:r>
              <a:r>
                <a:rPr lang="pl-PL" sz="1600" b="1" dirty="0" err="1"/>
                <a:t>events</a:t>
              </a:r>
              <a:endParaRPr lang="en-US" sz="1600" b="1" dirty="0"/>
            </a:p>
          </p:txBody>
        </p:sp>
      </p:grpSp>
      <p:grpSp>
        <p:nvGrpSpPr>
          <p:cNvPr id="21" name="Group 25">
            <a:extLst>
              <a:ext uri="{FF2B5EF4-FFF2-40B4-BE49-F238E27FC236}">
                <a16:creationId xmlns:a16="http://schemas.microsoft.com/office/drawing/2014/main" id="{EB197914-E8A2-4E94-906D-51BD3E50DCFD}"/>
              </a:ext>
            </a:extLst>
          </p:cNvPr>
          <p:cNvGrpSpPr/>
          <p:nvPr/>
        </p:nvGrpSpPr>
        <p:grpSpPr>
          <a:xfrm rot="9000000">
            <a:off x="2177178" y="3360798"/>
            <a:ext cx="1764011" cy="1905456"/>
            <a:chOff x="4841353" y="1463002"/>
            <a:chExt cx="1764011" cy="1905456"/>
          </a:xfrm>
        </p:grpSpPr>
        <p:sp>
          <p:nvSpPr>
            <p:cNvPr id="22" name="Freeform 17">
              <a:extLst>
                <a:ext uri="{FF2B5EF4-FFF2-40B4-BE49-F238E27FC236}">
                  <a16:creationId xmlns:a16="http://schemas.microsoft.com/office/drawing/2014/main" id="{4A021C94-E4BC-4256-B72A-2442E25EE06D}"/>
                </a:ext>
              </a:extLst>
            </p:cNvPr>
            <p:cNvSpPr>
              <a:spLocks/>
            </p:cNvSpPr>
            <p:nvPr/>
          </p:nvSpPr>
          <p:spPr bwMode="gray">
            <a:xfrm rot="9568642">
              <a:off x="5109366" y="1463002"/>
              <a:ext cx="568536" cy="613427"/>
            </a:xfrm>
            <a:custGeom>
              <a:avLst/>
              <a:gdLst>
                <a:gd name="T0" fmla="*/ 82 w 87"/>
                <a:gd name="T1" fmla="*/ 35 h 99"/>
                <a:gd name="T2" fmla="*/ 83 w 87"/>
                <a:gd name="T3" fmla="*/ 53 h 99"/>
                <a:gd name="T4" fmla="*/ 51 w 87"/>
                <a:gd name="T5" fmla="*/ 94 h 99"/>
                <a:gd name="T6" fmla="*/ 36 w 87"/>
                <a:gd name="T7" fmla="*/ 94 h 99"/>
                <a:gd name="T8" fmla="*/ 4 w 87"/>
                <a:gd name="T9" fmla="*/ 53 h 99"/>
                <a:gd name="T10" fmla="*/ 5 w 87"/>
                <a:gd name="T11" fmla="*/ 35 h 99"/>
                <a:gd name="T12" fmla="*/ 35 w 87"/>
                <a:gd name="T13" fmla="*/ 5 h 99"/>
                <a:gd name="T14" fmla="*/ 52 w 87"/>
                <a:gd name="T15" fmla="*/ 5 h 99"/>
                <a:gd name="T16" fmla="*/ 82 w 87"/>
                <a:gd name="T17"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9">
                  <a:moveTo>
                    <a:pt x="82" y="35"/>
                  </a:moveTo>
                  <a:cubicBezTo>
                    <a:pt x="86" y="39"/>
                    <a:pt x="87" y="47"/>
                    <a:pt x="83" y="53"/>
                  </a:cubicBezTo>
                  <a:cubicBezTo>
                    <a:pt x="51" y="94"/>
                    <a:pt x="51" y="94"/>
                    <a:pt x="51" y="94"/>
                  </a:cubicBezTo>
                  <a:cubicBezTo>
                    <a:pt x="47" y="99"/>
                    <a:pt x="40" y="99"/>
                    <a:pt x="36" y="94"/>
                  </a:cubicBezTo>
                  <a:cubicBezTo>
                    <a:pt x="4" y="53"/>
                    <a:pt x="4" y="53"/>
                    <a:pt x="4" y="53"/>
                  </a:cubicBezTo>
                  <a:cubicBezTo>
                    <a:pt x="0" y="47"/>
                    <a:pt x="0" y="39"/>
                    <a:pt x="5" y="35"/>
                  </a:cubicBezTo>
                  <a:cubicBezTo>
                    <a:pt x="35" y="5"/>
                    <a:pt x="35" y="5"/>
                    <a:pt x="35" y="5"/>
                  </a:cubicBezTo>
                  <a:cubicBezTo>
                    <a:pt x="39" y="0"/>
                    <a:pt x="47" y="0"/>
                    <a:pt x="52" y="5"/>
                  </a:cubicBezTo>
                  <a:lnTo>
                    <a:pt x="82" y="35"/>
                  </a:lnTo>
                  <a:close/>
                </a:path>
              </a:pathLst>
            </a:custGeom>
            <a:solidFill>
              <a:schemeClr val="accent1"/>
            </a:solidFill>
            <a:ln>
              <a:noFill/>
            </a:ln>
          </p:spPr>
          <p:txBody>
            <a:bodyPr vert="horz" wrap="square" lIns="36000" tIns="36000" rIns="36000" bIns="36000" numCol="1" anchor="t" anchorCtr="0" compatLnSpc="1">
              <a:prstTxWarp prst="textNoShape">
                <a:avLst/>
              </a:prstTxWarp>
            </a:bodyPr>
            <a:lstStyle/>
            <a:p>
              <a:pPr>
                <a:lnSpc>
                  <a:spcPct val="90000"/>
                </a:lnSpc>
              </a:pPr>
              <a:endParaRPr lang="nl-NL"/>
            </a:p>
          </p:txBody>
        </p:sp>
        <p:sp>
          <p:nvSpPr>
            <p:cNvPr id="23" name="Oval 71">
              <a:extLst>
                <a:ext uri="{FF2B5EF4-FFF2-40B4-BE49-F238E27FC236}">
                  <a16:creationId xmlns:a16="http://schemas.microsoft.com/office/drawing/2014/main" id="{9CEE30CC-1EF1-4FCC-9D9A-07310B3CC332}"/>
                </a:ext>
              </a:extLst>
            </p:cNvPr>
            <p:cNvSpPr>
              <a:spLocks noChangeAspect="1"/>
            </p:cNvSpPr>
            <p:nvPr/>
          </p:nvSpPr>
          <p:spPr bwMode="gray">
            <a:xfrm rot="12600000">
              <a:off x="4841353" y="1637417"/>
              <a:ext cx="1764011" cy="1731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tIns="36000" rIns="36000" bIns="36000" rtlCol="0" anchor="ctr" anchorCtr="0">
              <a:noAutofit/>
            </a:bodyPr>
            <a:lstStyle/>
            <a:p>
              <a:pPr algn="ctr">
                <a:lnSpc>
                  <a:spcPct val="90000"/>
                </a:lnSpc>
              </a:pPr>
              <a:r>
                <a:rPr lang="pl-PL" sz="1600" b="1" dirty="0"/>
                <a:t>Capital </a:t>
              </a:r>
              <a:r>
                <a:rPr lang="pl-PL" sz="1600" b="1" dirty="0" err="1"/>
                <a:t>calculation</a:t>
              </a:r>
              <a:r>
                <a:rPr lang="pl-PL" sz="1600" b="1" dirty="0"/>
                <a:t> and </a:t>
              </a:r>
              <a:r>
                <a:rPr lang="pl-PL" sz="1600" b="1" dirty="0" err="1"/>
                <a:t>allocation</a:t>
              </a:r>
              <a:r>
                <a:rPr lang="pl-PL" sz="1600" b="1" dirty="0"/>
                <a:t> </a:t>
              </a:r>
              <a:r>
                <a:rPr lang="pl-PL" sz="1600" b="1" dirty="0" err="1"/>
                <a:t>process</a:t>
              </a:r>
              <a:endParaRPr lang="en-US" sz="1600" b="1" dirty="0"/>
            </a:p>
          </p:txBody>
        </p:sp>
      </p:grpSp>
      <p:sp>
        <p:nvSpPr>
          <p:cNvPr id="5" name="pole tekstowe 4">
            <a:extLst>
              <a:ext uri="{FF2B5EF4-FFF2-40B4-BE49-F238E27FC236}">
                <a16:creationId xmlns:a16="http://schemas.microsoft.com/office/drawing/2014/main" id="{6C23842E-36B5-4656-9181-2EC5F8373567}"/>
              </a:ext>
            </a:extLst>
          </p:cNvPr>
          <p:cNvSpPr txBox="1"/>
          <p:nvPr/>
        </p:nvSpPr>
        <p:spPr>
          <a:xfrm>
            <a:off x="6489801" y="5468814"/>
            <a:ext cx="5137608" cy="1365365"/>
          </a:xfrm>
          <a:prstGeom prst="rect">
            <a:avLst/>
          </a:prstGeom>
          <a:noFill/>
        </p:spPr>
        <p:txBody>
          <a:bodyPr wrap="square" lIns="36000" tIns="36000" rIns="36000" bIns="36000" rtlCol="0">
            <a:spAutoFit/>
          </a:bodyPr>
          <a:lstStyle/>
          <a:p>
            <a:r>
              <a:rPr lang="pl-PL" sz="1400" dirty="0"/>
              <a:t>RCSA - </a:t>
            </a:r>
            <a:r>
              <a:rPr lang="en-US" sz="1400" dirty="0"/>
              <a:t>According to this</a:t>
            </a:r>
            <a:r>
              <a:rPr lang="pl-PL" sz="1400" dirty="0"/>
              <a:t> </a:t>
            </a:r>
            <a:r>
              <a:rPr lang="en-US" sz="1400" dirty="0"/>
              <a:t>procedure, firms regularly ask experts about their views on the status of each business process</a:t>
            </a:r>
          </a:p>
          <a:p>
            <a:r>
              <a:rPr lang="en-US" sz="1400" dirty="0"/>
              <a:t>and subprocess</a:t>
            </a:r>
            <a:r>
              <a:rPr lang="pl-PL" sz="1400" dirty="0"/>
              <a:t> (BICF - </a:t>
            </a:r>
            <a:r>
              <a:rPr lang="en-US" sz="1400" dirty="0"/>
              <a:t>Business Environment and Internal Control</a:t>
            </a:r>
            <a:r>
              <a:rPr lang="pl-PL" sz="1400" dirty="0"/>
              <a:t> </a:t>
            </a:r>
            <a:r>
              <a:rPr lang="en-US" sz="1400" dirty="0"/>
              <a:t>Environment Factors</a:t>
            </a:r>
            <a:r>
              <a:rPr lang="pl-PL" sz="1400" dirty="0"/>
              <a:t>)</a:t>
            </a:r>
          </a:p>
          <a:p>
            <a:endParaRPr lang="pl-PL" sz="1400" dirty="0"/>
          </a:p>
          <a:p>
            <a:endParaRPr lang="pl-PL" sz="1400" dirty="0" err="1"/>
          </a:p>
        </p:txBody>
      </p:sp>
    </p:spTree>
    <p:extLst>
      <p:ext uri="{BB962C8B-B14F-4D97-AF65-F5344CB8AC3E}">
        <p14:creationId xmlns:p14="http://schemas.microsoft.com/office/powerpoint/2010/main" val="95802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Units</a:t>
            </a:r>
            <a:r>
              <a:rPr lang="pl-PL" dirty="0"/>
              <a:t> of </a:t>
            </a:r>
            <a:r>
              <a:rPr lang="pl-PL" dirty="0" err="1"/>
              <a:t>Measure</a:t>
            </a:r>
            <a:r>
              <a:rPr lang="pl-PL" dirty="0"/>
              <a:t> </a:t>
            </a:r>
            <a:br>
              <a:rPr lang="pl-PL" dirty="0"/>
            </a:br>
            <a:r>
              <a:rPr lang="pl-PL" dirty="0" err="1"/>
              <a:t>combination</a:t>
            </a:r>
            <a:r>
              <a:rPr lang="pl-PL" dirty="0"/>
              <a:t> of </a:t>
            </a:r>
            <a:r>
              <a:rPr lang="pl-PL" dirty="0" err="1"/>
              <a:t>risk</a:t>
            </a:r>
            <a:r>
              <a:rPr lang="pl-PL" dirty="0"/>
              <a:t> </a:t>
            </a:r>
            <a:r>
              <a:rPr lang="pl-PL" dirty="0" err="1"/>
              <a:t>category</a:t>
            </a:r>
            <a:r>
              <a:rPr lang="pl-PL" dirty="0"/>
              <a:t> and </a:t>
            </a:r>
            <a:r>
              <a:rPr lang="pl-PL" dirty="0" err="1"/>
              <a:t>organizational</a:t>
            </a:r>
            <a:r>
              <a:rPr lang="pl-PL" dirty="0"/>
              <a:t> unit</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7</a:t>
            </a:fld>
            <a:endParaRPr lang="en-GB" noProof="0" dirty="0"/>
          </a:p>
        </p:txBody>
      </p:sp>
      <p:graphicFrame>
        <p:nvGraphicFramePr>
          <p:cNvPr id="12" name="Tabela 11">
            <a:extLst>
              <a:ext uri="{FF2B5EF4-FFF2-40B4-BE49-F238E27FC236}">
                <a16:creationId xmlns:a16="http://schemas.microsoft.com/office/drawing/2014/main" id="{487FEA48-2853-4834-8F30-FBD9D831DD87}"/>
              </a:ext>
            </a:extLst>
          </p:cNvPr>
          <p:cNvGraphicFramePr>
            <a:graphicFrameLocks noGrp="1"/>
          </p:cNvGraphicFramePr>
          <p:nvPr>
            <p:extLst>
              <p:ext uri="{D42A27DB-BD31-4B8C-83A1-F6EECF244321}">
                <p14:modId xmlns:p14="http://schemas.microsoft.com/office/powerpoint/2010/main" val="3630142908"/>
              </p:ext>
            </p:extLst>
          </p:nvPr>
        </p:nvGraphicFramePr>
        <p:xfrm>
          <a:off x="1131648" y="1118007"/>
          <a:ext cx="9927315" cy="4972082"/>
        </p:xfrm>
        <a:graphic>
          <a:graphicData uri="http://schemas.openxmlformats.org/drawingml/2006/table">
            <a:tbl>
              <a:tblPr firstRow="1" bandRow="1">
                <a:tableStyleId>{C07AF9EF-7F60-4BE2-B048-E21843C071CA}</a:tableStyleId>
              </a:tblPr>
              <a:tblGrid>
                <a:gridCol w="1371141">
                  <a:extLst>
                    <a:ext uri="{9D8B030D-6E8A-4147-A177-3AD203B41FA5}">
                      <a16:colId xmlns:a16="http://schemas.microsoft.com/office/drawing/2014/main" val="2357149884"/>
                    </a:ext>
                  </a:extLst>
                </a:gridCol>
                <a:gridCol w="766976">
                  <a:extLst>
                    <a:ext uri="{9D8B030D-6E8A-4147-A177-3AD203B41FA5}">
                      <a16:colId xmlns:a16="http://schemas.microsoft.com/office/drawing/2014/main" val="3158617223"/>
                    </a:ext>
                  </a:extLst>
                </a:gridCol>
                <a:gridCol w="772998">
                  <a:extLst>
                    <a:ext uri="{9D8B030D-6E8A-4147-A177-3AD203B41FA5}">
                      <a16:colId xmlns:a16="http://schemas.microsoft.com/office/drawing/2014/main" val="3633848543"/>
                    </a:ext>
                  </a:extLst>
                </a:gridCol>
                <a:gridCol w="772998">
                  <a:extLst>
                    <a:ext uri="{9D8B030D-6E8A-4147-A177-3AD203B41FA5}">
                      <a16:colId xmlns:a16="http://schemas.microsoft.com/office/drawing/2014/main" val="993680453"/>
                    </a:ext>
                  </a:extLst>
                </a:gridCol>
                <a:gridCol w="766472">
                  <a:extLst>
                    <a:ext uri="{9D8B030D-6E8A-4147-A177-3AD203B41FA5}">
                      <a16:colId xmlns:a16="http://schemas.microsoft.com/office/drawing/2014/main" val="2149917441"/>
                    </a:ext>
                  </a:extLst>
                </a:gridCol>
                <a:gridCol w="890117">
                  <a:extLst>
                    <a:ext uri="{9D8B030D-6E8A-4147-A177-3AD203B41FA5}">
                      <a16:colId xmlns:a16="http://schemas.microsoft.com/office/drawing/2014/main" val="2676023547"/>
                    </a:ext>
                  </a:extLst>
                </a:gridCol>
                <a:gridCol w="890117">
                  <a:extLst>
                    <a:ext uri="{9D8B030D-6E8A-4147-A177-3AD203B41FA5}">
                      <a16:colId xmlns:a16="http://schemas.microsoft.com/office/drawing/2014/main" val="3723647750"/>
                    </a:ext>
                  </a:extLst>
                </a:gridCol>
                <a:gridCol w="890117">
                  <a:extLst>
                    <a:ext uri="{9D8B030D-6E8A-4147-A177-3AD203B41FA5}">
                      <a16:colId xmlns:a16="http://schemas.microsoft.com/office/drawing/2014/main" val="734587014"/>
                    </a:ext>
                  </a:extLst>
                </a:gridCol>
                <a:gridCol w="890117">
                  <a:extLst>
                    <a:ext uri="{9D8B030D-6E8A-4147-A177-3AD203B41FA5}">
                      <a16:colId xmlns:a16="http://schemas.microsoft.com/office/drawing/2014/main" val="2570830437"/>
                    </a:ext>
                  </a:extLst>
                </a:gridCol>
                <a:gridCol w="890117">
                  <a:extLst>
                    <a:ext uri="{9D8B030D-6E8A-4147-A177-3AD203B41FA5}">
                      <a16:colId xmlns:a16="http://schemas.microsoft.com/office/drawing/2014/main" val="3224507619"/>
                    </a:ext>
                  </a:extLst>
                </a:gridCol>
                <a:gridCol w="1026145">
                  <a:extLst>
                    <a:ext uri="{9D8B030D-6E8A-4147-A177-3AD203B41FA5}">
                      <a16:colId xmlns:a16="http://schemas.microsoft.com/office/drawing/2014/main" val="3906934524"/>
                    </a:ext>
                  </a:extLst>
                </a:gridCol>
              </a:tblGrid>
              <a:tr h="785570">
                <a:tc>
                  <a:txBody>
                    <a:bodyPr/>
                    <a:lstStyle/>
                    <a:p>
                      <a:pPr algn="ctr"/>
                      <a:r>
                        <a:rPr lang="pl-PL" sz="900" b="1" dirty="0" err="1"/>
                        <a:t>Risk</a:t>
                      </a:r>
                      <a:r>
                        <a:rPr lang="pl-PL" sz="900" b="1" dirty="0"/>
                        <a:t> </a:t>
                      </a:r>
                      <a:r>
                        <a:rPr lang="pl-PL" sz="900" b="1" dirty="0" err="1"/>
                        <a:t>categories</a:t>
                      </a:r>
                      <a:r>
                        <a:rPr lang="pl-PL" sz="900" b="1" dirty="0"/>
                        <a:t>/</a:t>
                      </a:r>
                      <a:br>
                        <a:rPr lang="pl-PL" sz="900" b="1" dirty="0"/>
                      </a:br>
                      <a:r>
                        <a:rPr lang="pl-PL" sz="900" b="1" dirty="0" err="1"/>
                        <a:t>Organizational</a:t>
                      </a:r>
                      <a:r>
                        <a:rPr lang="pl-PL" sz="900" b="1" dirty="0"/>
                        <a:t> </a:t>
                      </a:r>
                      <a:r>
                        <a:rPr lang="pl-PL" sz="900" b="1" dirty="0" err="1"/>
                        <a:t>units</a:t>
                      </a:r>
                      <a:endParaRPr lang="pl-PL"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sz="900" b="1" dirty="0"/>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sz="900" b="1" dirty="0"/>
                        <a:t>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sz="900" b="1" dirty="0" err="1"/>
                        <a:t>Internal</a:t>
                      </a:r>
                      <a:r>
                        <a:rPr lang="pl-PL" sz="900" b="1" dirty="0"/>
                        <a:t> Fraud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sz="900" b="1" dirty="0" err="1"/>
                        <a:t>External</a:t>
                      </a:r>
                      <a:r>
                        <a:rPr lang="pl-PL" sz="900" b="1" dirty="0"/>
                        <a:t> fraud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sz="900" b="1" dirty="0"/>
                        <a:t>Pers. &amp; </a:t>
                      </a:r>
                      <a:r>
                        <a:rPr lang="pl-PL" sz="900" b="1" dirty="0" err="1"/>
                        <a:t>Phys</a:t>
                      </a:r>
                      <a:r>
                        <a:rPr lang="pl-PL" sz="900" b="1" dirty="0"/>
                        <a:t>. Security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sz="900" b="1" dirty="0" err="1"/>
                        <a:t>Compliance</a:t>
                      </a:r>
                      <a:endParaRPr lang="pl-PL"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sz="900" b="1" dirty="0"/>
                        <a:t>Information (Tech)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sz="900" b="1" dirty="0" err="1"/>
                        <a:t>Continuity</a:t>
                      </a:r>
                      <a:endParaRPr lang="pl-PL"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sz="900" b="1" dirty="0" err="1"/>
                        <a:t>Employment</a:t>
                      </a:r>
                      <a:r>
                        <a:rPr lang="pl-PL" sz="900" b="1" dirty="0"/>
                        <a:t> </a:t>
                      </a:r>
                      <a:r>
                        <a:rPr lang="pl-PL" sz="900" b="1" dirty="0" err="1"/>
                        <a:t>Practice</a:t>
                      </a:r>
                      <a:endParaRPr lang="pl-PL"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sz="900" b="1" dirty="0" err="1"/>
                        <a:t>Unauthorised</a:t>
                      </a:r>
                      <a:r>
                        <a:rPr lang="pl-PL" sz="900" b="1" dirty="0"/>
                        <a:t> Activity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6382712"/>
                  </a:ext>
                </a:extLst>
              </a:tr>
              <a:tr h="389741">
                <a:tc>
                  <a:txBody>
                    <a:bodyPr/>
                    <a:lstStyle/>
                    <a:p>
                      <a:pPr algn="ctr"/>
                      <a:r>
                        <a:rPr lang="pl-PL" sz="900" b="1" dirty="0"/>
                        <a:t>WB </a:t>
                      </a:r>
                    </a:p>
                    <a:p>
                      <a:pPr algn="ctr"/>
                      <a:r>
                        <a:rPr lang="pl-PL" sz="900" b="1" dirty="0"/>
                        <a:t>+ GFA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a:t>UoM</a:t>
                      </a:r>
                      <a:r>
                        <a:rPr lang="pl-PL" baseline="-250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a:t>UoM</a:t>
                      </a:r>
                      <a:r>
                        <a:rPr lang="pl-PL" baseline="-25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a:t>UoM</a:t>
                      </a:r>
                      <a:r>
                        <a:rPr lang="pl-PL" baseline="-250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a:t>UoM</a:t>
                      </a:r>
                      <a:r>
                        <a:rPr lang="pl-PL" baseline="-250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3404329"/>
                  </a:ext>
                </a:extLst>
              </a:tr>
              <a:tr h="417443">
                <a:tc>
                  <a:txBody>
                    <a:bodyPr/>
                    <a:lstStyle/>
                    <a:p>
                      <a:pPr algn="ctr"/>
                      <a:r>
                        <a:rPr lang="pl-PL" sz="900" b="1" dirty="0"/>
                        <a:t>WB </a:t>
                      </a:r>
                    </a:p>
                    <a:p>
                      <a:pPr algn="ctr"/>
                      <a:r>
                        <a:rPr lang="pl-PL" sz="900" b="1" dirty="0"/>
                        <a:t>+ Commercial Banking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a:t>UoM</a:t>
                      </a:r>
                      <a:r>
                        <a:rPr lang="pl-PL" baseline="-250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3161064"/>
                  </a:ext>
                </a:extLst>
              </a:tr>
              <a:tr h="327992">
                <a:tc>
                  <a:txBody>
                    <a:bodyPr/>
                    <a:lstStyle/>
                    <a:p>
                      <a:pPr algn="ctr"/>
                      <a:r>
                        <a:rPr lang="pl-PL" sz="900" b="1" dirty="0" err="1"/>
                        <a:t>Belux</a:t>
                      </a:r>
                      <a:r>
                        <a:rPr lang="pl-PL" sz="900" b="1" dirty="0"/>
                        <a:t> </a:t>
                      </a:r>
                    </a:p>
                    <a:p>
                      <a:pPr algn="ctr"/>
                      <a:r>
                        <a:rPr lang="pl-PL" sz="900" b="1" dirty="0"/>
                        <a:t>+ Commercial Banking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a:t>UoM</a:t>
                      </a:r>
                      <a:r>
                        <a:rPr lang="pl-PL" baseline="-250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803247"/>
                  </a:ext>
                </a:extLst>
              </a:tr>
              <a:tr h="327992">
                <a:tc>
                  <a:txBody>
                    <a:bodyPr/>
                    <a:lstStyle/>
                    <a:p>
                      <a:pPr algn="ctr"/>
                      <a:r>
                        <a:rPr lang="pl-PL" sz="900" b="1" dirty="0" err="1"/>
                        <a:t>Belux</a:t>
                      </a:r>
                      <a:r>
                        <a:rPr lang="pl-PL" sz="900" b="1" dirty="0"/>
                        <a:t> </a:t>
                      </a:r>
                    </a:p>
                    <a:p>
                      <a:pPr algn="ctr"/>
                      <a:r>
                        <a:rPr lang="pl-PL" sz="900" b="1" dirty="0"/>
                        <a:t>+ Retail Banking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mn-lt"/>
                          <a:ea typeface="+mn-ea"/>
                          <a:cs typeface="+mn-cs"/>
                        </a:rPr>
                        <a:t>…</a:t>
                      </a:r>
                    </a:p>
                    <a:p>
                      <a:pPr algn="ctr"/>
                      <a:endParaRPr lang="pl-PL"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mn-lt"/>
                          <a:ea typeface="+mn-ea"/>
                          <a:cs typeface="+mn-cs"/>
                        </a:rPr>
                        <a:t>…</a:t>
                      </a:r>
                    </a:p>
                    <a:p>
                      <a:pPr algn="ct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mn-lt"/>
                          <a:ea typeface="+mn-ea"/>
                          <a:cs typeface="+mn-cs"/>
                        </a:rPr>
                        <a:t>…</a:t>
                      </a:r>
                    </a:p>
                    <a:p>
                      <a:pPr algn="ct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mn-lt"/>
                          <a:ea typeface="+mn-ea"/>
                          <a:cs typeface="+mn-cs"/>
                        </a:rPr>
                        <a:t>…</a:t>
                      </a:r>
                    </a:p>
                    <a:p>
                      <a:pPr algn="ct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mn-lt"/>
                          <a:ea typeface="+mn-ea"/>
                          <a:cs typeface="+mn-cs"/>
                        </a:rPr>
                        <a:t>…</a:t>
                      </a:r>
                    </a:p>
                    <a:p>
                      <a:pPr algn="ct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mn-lt"/>
                          <a:ea typeface="+mn-ea"/>
                          <a:cs typeface="+mn-cs"/>
                        </a:rPr>
                        <a:t>…</a:t>
                      </a:r>
                    </a:p>
                    <a:p>
                      <a:pPr algn="ct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mn-lt"/>
                          <a:ea typeface="+mn-ea"/>
                          <a:cs typeface="+mn-cs"/>
                        </a:rPr>
                        <a:t>…</a:t>
                      </a:r>
                    </a:p>
                    <a:p>
                      <a:pPr algn="ct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mn-lt"/>
                          <a:ea typeface="+mn-ea"/>
                          <a:cs typeface="+mn-cs"/>
                        </a:rPr>
                        <a:t>…</a:t>
                      </a:r>
                    </a:p>
                    <a:p>
                      <a:pPr algn="ct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mn-lt"/>
                          <a:ea typeface="+mn-ea"/>
                          <a:cs typeface="+mn-cs"/>
                        </a:rPr>
                        <a:t>…</a:t>
                      </a:r>
                    </a:p>
                    <a:p>
                      <a:pPr algn="ct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mn-lt"/>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4736432"/>
                  </a:ext>
                </a:extLst>
              </a:tr>
              <a:tr h="484853">
                <a:tc>
                  <a:txBody>
                    <a:bodyPr/>
                    <a:lstStyle/>
                    <a:p>
                      <a:pPr algn="ctr"/>
                      <a:r>
                        <a:rPr lang="pl-PL" sz="900" b="1" dirty="0"/>
                        <a:t>C&amp;G </a:t>
                      </a:r>
                      <a:r>
                        <a:rPr lang="pl-PL" sz="900" b="1" dirty="0" err="1"/>
                        <a:t>Challengers</a:t>
                      </a:r>
                      <a:r>
                        <a:rPr lang="pl-PL" sz="900" b="1" dirty="0"/>
                        <a:t> </a:t>
                      </a:r>
                    </a:p>
                    <a:p>
                      <a:pPr algn="ctr"/>
                      <a:r>
                        <a:rPr lang="pl-PL" sz="900" b="1" dirty="0"/>
                        <a:t>+ Retail Banking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6332899"/>
                  </a:ext>
                </a:extLst>
              </a:tr>
              <a:tr h="580446">
                <a:tc>
                  <a:txBody>
                    <a:bodyPr/>
                    <a:lstStyle/>
                    <a:p>
                      <a:pPr algn="ctr"/>
                      <a:r>
                        <a:rPr lang="pl-PL" sz="900" b="1" dirty="0"/>
                        <a:t>C&amp;G </a:t>
                      </a:r>
                      <a:r>
                        <a:rPr lang="pl-PL" sz="900" b="1" dirty="0" err="1"/>
                        <a:t>Growth</a:t>
                      </a:r>
                      <a:r>
                        <a:rPr lang="pl-PL" sz="900" b="1" dirty="0"/>
                        <a:t> </a:t>
                      </a:r>
                    </a:p>
                    <a:p>
                      <a:pPr algn="ctr"/>
                      <a:r>
                        <a:rPr lang="pl-PL" sz="900" b="1" dirty="0"/>
                        <a:t>+ Retail Banking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217256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900" b="1" dirty="0"/>
                        <a:t>DB NL </a:t>
                      </a:r>
                    </a:p>
                    <a:p>
                      <a:pPr marL="0" marR="0" lvl="0" indent="0" algn="ctr" defTabSz="914400" rtl="0" eaLnBrk="1" fontAlgn="auto" latinLnBrk="0" hangingPunct="1">
                        <a:lnSpc>
                          <a:spcPct val="100000"/>
                        </a:lnSpc>
                        <a:spcBef>
                          <a:spcPts val="0"/>
                        </a:spcBef>
                        <a:spcAft>
                          <a:spcPts val="0"/>
                        </a:spcAft>
                        <a:buClrTx/>
                        <a:buSzTx/>
                        <a:buFontTx/>
                        <a:buNone/>
                        <a:tabLst/>
                        <a:defRPr/>
                      </a:pPr>
                      <a:r>
                        <a:rPr lang="pl-PL" sz="900" b="1" dirty="0"/>
                        <a:t>+ Retail Banking</a:t>
                      </a:r>
                    </a:p>
                    <a:p>
                      <a:pPr algn="ctr"/>
                      <a:endParaRPr lang="pl-PL"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9180642"/>
                  </a:ext>
                </a:extLst>
              </a:tr>
              <a:tr h="472057">
                <a:tc>
                  <a:txBody>
                    <a:bodyPr/>
                    <a:lstStyle/>
                    <a:p>
                      <a:pPr algn="ctr"/>
                      <a:r>
                        <a:rPr lang="pl-PL" sz="900" b="1" dirty="0"/>
                        <a:t>FM </a:t>
                      </a:r>
                    </a:p>
                    <a:p>
                      <a:pPr algn="ctr"/>
                      <a:r>
                        <a:rPr lang="pl-PL" sz="900" b="1" dirty="0"/>
                        <a:t>+ Financial </a:t>
                      </a:r>
                      <a:r>
                        <a:rPr lang="pl-PL" sz="900" b="1" dirty="0" err="1"/>
                        <a:t>Markets</a:t>
                      </a:r>
                      <a:endParaRPr lang="pl-PL" sz="9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a:t>UoM</a:t>
                      </a:r>
                      <a:r>
                        <a:rPr lang="pl-PL" baseline="-25000"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a:ln>
                            <a:noFill/>
                          </a:ln>
                          <a:solidFill>
                            <a:srgbClr val="333333">
                              <a:alpha val="100000"/>
                            </a:srgbClr>
                          </a:solidFill>
                          <a:effectLst/>
                          <a:uLnTx/>
                          <a:uFillTx/>
                          <a:latin typeface="ING Me"/>
                          <a:ea typeface="+mn-ea"/>
                          <a:cs typeface="+mn-cs"/>
                        </a:rPr>
                        <a:t>…</a:t>
                      </a:r>
                      <a:endParaRPr lang="pl-P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pl-PL" sz="1400" b="0" i="0" u="none" strike="noStrike" kern="1200" cap="none" spc="0" normalizeH="0" baseline="0" noProof="0" dirty="0">
                          <a:ln>
                            <a:noFill/>
                          </a:ln>
                          <a:solidFill>
                            <a:srgbClr val="333333">
                              <a:alpha val="100000"/>
                            </a:srgbClr>
                          </a:solidFill>
                          <a:effectLst/>
                          <a:uLnTx/>
                          <a:uFillTx/>
                          <a:latin typeface="ING Me"/>
                          <a:ea typeface="+mn-ea"/>
                          <a:cs typeface="+mn-cs"/>
                        </a:rPr>
                        <a:t>…</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a:t>UoM</a:t>
                      </a:r>
                      <a:r>
                        <a:rPr lang="pl-PL" baseline="-25000" dirty="0"/>
                        <a:t>8,10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5681977"/>
                  </a:ext>
                </a:extLst>
              </a:tr>
              <a:tr h="455132">
                <a:tc>
                  <a:txBody>
                    <a:bodyPr/>
                    <a:lstStyle/>
                    <a:p>
                      <a:endParaRPr lang="pl-PL" sz="900" dirty="0"/>
                    </a:p>
                  </a:txBody>
                  <a:tcPr>
                    <a:lnT w="12700" cap="flat" cmpd="sng" algn="ctr">
                      <a:solidFill>
                        <a:schemeClr val="tx1"/>
                      </a:solidFill>
                      <a:prstDash val="solid"/>
                      <a:round/>
                      <a:headEnd type="none" w="med" len="med"/>
                      <a:tailEnd type="none" w="med" len="med"/>
                    </a:lnT>
                  </a:tcPr>
                </a:tc>
                <a:tc>
                  <a:txBody>
                    <a:bodyPr/>
                    <a:lstStyle/>
                    <a:p>
                      <a:endParaRPr lang="pl-PL" dirty="0"/>
                    </a:p>
                  </a:txBody>
                  <a:tcPr>
                    <a:lnT w="12700" cap="flat" cmpd="sng" algn="ctr">
                      <a:solidFill>
                        <a:schemeClr val="tx1"/>
                      </a:solidFill>
                      <a:prstDash val="solid"/>
                      <a:round/>
                      <a:headEnd type="none" w="med" len="med"/>
                      <a:tailEnd type="none" w="med" len="med"/>
                    </a:lnT>
                  </a:tcPr>
                </a:tc>
                <a:tc>
                  <a:txBody>
                    <a:bodyPr/>
                    <a:lstStyle/>
                    <a:p>
                      <a:endParaRPr lang="pl-PL" dirty="0"/>
                    </a:p>
                  </a:txBody>
                  <a:tcPr>
                    <a:lnT w="12700" cap="flat" cmpd="sng" algn="ctr">
                      <a:solidFill>
                        <a:schemeClr val="tx1"/>
                      </a:solidFill>
                      <a:prstDash val="solid"/>
                      <a:round/>
                      <a:headEnd type="none" w="med" len="med"/>
                      <a:tailEnd type="none" w="med" len="med"/>
                    </a:lnT>
                  </a:tcPr>
                </a:tc>
                <a:tc>
                  <a:txBody>
                    <a:bodyPr/>
                    <a:lstStyle/>
                    <a:p>
                      <a:endParaRPr lang="pl-PL"/>
                    </a:p>
                  </a:txBody>
                  <a:tcPr>
                    <a:lnT w="12700" cap="flat" cmpd="sng" algn="ctr">
                      <a:solidFill>
                        <a:schemeClr val="tx1"/>
                      </a:solidFill>
                      <a:prstDash val="solid"/>
                      <a:round/>
                      <a:headEnd type="none" w="med" len="med"/>
                      <a:tailEnd type="none" w="med" len="med"/>
                    </a:lnT>
                  </a:tcPr>
                </a:tc>
                <a:tc>
                  <a:txBody>
                    <a:bodyPr/>
                    <a:lstStyle/>
                    <a:p>
                      <a:endParaRPr lang="pl-PL" dirty="0"/>
                    </a:p>
                  </a:txBody>
                  <a:tcPr>
                    <a:lnT w="12700" cap="flat" cmpd="sng" algn="ctr">
                      <a:solidFill>
                        <a:schemeClr val="tx1"/>
                      </a:solidFill>
                      <a:prstDash val="solid"/>
                      <a:round/>
                      <a:headEnd type="none" w="med" len="med"/>
                      <a:tailEnd type="none" w="med" len="med"/>
                    </a:lnT>
                  </a:tcPr>
                </a:tc>
                <a:tc>
                  <a:txBody>
                    <a:bodyPr/>
                    <a:lstStyle/>
                    <a:p>
                      <a:endParaRPr lang="pl-PL" dirty="0"/>
                    </a:p>
                  </a:txBody>
                  <a:tcPr>
                    <a:lnT w="12700" cap="flat" cmpd="sng" algn="ctr">
                      <a:solidFill>
                        <a:schemeClr val="tx1"/>
                      </a:solidFill>
                      <a:prstDash val="solid"/>
                      <a:round/>
                      <a:headEnd type="none" w="med" len="med"/>
                      <a:tailEnd type="none" w="med" len="med"/>
                    </a:lnT>
                  </a:tcPr>
                </a:tc>
                <a:tc>
                  <a:txBody>
                    <a:bodyPr/>
                    <a:lstStyle/>
                    <a:p>
                      <a:endParaRPr lang="pl-PL" dirty="0"/>
                    </a:p>
                  </a:txBody>
                  <a:tcPr>
                    <a:lnT w="12700" cap="flat" cmpd="sng" algn="ctr">
                      <a:solidFill>
                        <a:schemeClr val="tx1"/>
                      </a:solidFill>
                      <a:prstDash val="solid"/>
                      <a:round/>
                      <a:headEnd type="none" w="med" len="med"/>
                      <a:tailEnd type="none" w="med" len="med"/>
                    </a:lnT>
                  </a:tcPr>
                </a:tc>
                <a:tc>
                  <a:txBody>
                    <a:bodyPr/>
                    <a:lstStyle/>
                    <a:p>
                      <a:endParaRPr lang="pl-PL" dirty="0"/>
                    </a:p>
                  </a:txBody>
                  <a:tcPr>
                    <a:lnT w="12700" cap="flat" cmpd="sng" algn="ctr">
                      <a:solidFill>
                        <a:schemeClr val="tx1"/>
                      </a:solidFill>
                      <a:prstDash val="solid"/>
                      <a:round/>
                      <a:headEnd type="none" w="med" len="med"/>
                      <a:tailEnd type="none" w="med" len="med"/>
                    </a:lnT>
                  </a:tcPr>
                </a:tc>
                <a:tc>
                  <a:txBody>
                    <a:bodyPr/>
                    <a:lstStyle/>
                    <a:p>
                      <a:endParaRPr lang="pl-PL" dirty="0"/>
                    </a:p>
                  </a:txBody>
                  <a:tcPr>
                    <a:lnT w="12700" cap="flat" cmpd="sng" algn="ctr">
                      <a:solidFill>
                        <a:schemeClr val="tx1"/>
                      </a:solidFill>
                      <a:prstDash val="solid"/>
                      <a:round/>
                      <a:headEnd type="none" w="med" len="med"/>
                      <a:tailEnd type="none" w="med" len="med"/>
                    </a:lnT>
                  </a:tcPr>
                </a:tc>
                <a:tc>
                  <a:txBody>
                    <a:bodyPr/>
                    <a:lstStyle/>
                    <a:p>
                      <a:endParaRPr lang="pl-PL" dirty="0"/>
                    </a:p>
                  </a:txBody>
                  <a:tcPr>
                    <a:lnT w="12700" cap="flat" cmpd="sng" algn="ctr">
                      <a:solidFill>
                        <a:schemeClr val="tx1"/>
                      </a:solidFill>
                      <a:prstDash val="solid"/>
                      <a:round/>
                      <a:headEnd type="none" w="med" len="med"/>
                      <a:tailEnd type="none" w="med" len="med"/>
                    </a:lnT>
                  </a:tcPr>
                </a:tc>
                <a:tc>
                  <a:txBody>
                    <a:bodyPr/>
                    <a:lstStyle/>
                    <a:p>
                      <a:endParaRPr lang="pl-PL"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62116923"/>
                  </a:ext>
                </a:extLst>
              </a:tr>
            </a:tbl>
          </a:graphicData>
        </a:graphic>
      </p:graphicFrame>
      <p:cxnSp>
        <p:nvCxnSpPr>
          <p:cNvPr id="14" name="Łącznik prosty ze strzałką 13">
            <a:extLst>
              <a:ext uri="{FF2B5EF4-FFF2-40B4-BE49-F238E27FC236}">
                <a16:creationId xmlns:a16="http://schemas.microsoft.com/office/drawing/2014/main" id="{133501CF-2623-45D1-80D3-0D560D8126A0}"/>
              </a:ext>
            </a:extLst>
          </p:cNvPr>
          <p:cNvCxnSpPr/>
          <p:nvPr/>
        </p:nvCxnSpPr>
        <p:spPr>
          <a:xfrm flipH="1">
            <a:off x="1418492" y="5994453"/>
            <a:ext cx="9641860"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6" name="pole tekstowe 15">
            <a:extLst>
              <a:ext uri="{FF2B5EF4-FFF2-40B4-BE49-F238E27FC236}">
                <a16:creationId xmlns:a16="http://schemas.microsoft.com/office/drawing/2014/main" id="{843A99F9-D320-4CE2-AC11-87C63E0402F4}"/>
              </a:ext>
            </a:extLst>
          </p:cNvPr>
          <p:cNvSpPr txBox="1"/>
          <p:nvPr/>
        </p:nvSpPr>
        <p:spPr>
          <a:xfrm>
            <a:off x="2683565" y="5640553"/>
            <a:ext cx="5675244" cy="288147"/>
          </a:xfrm>
          <a:prstGeom prst="rect">
            <a:avLst/>
          </a:prstGeom>
          <a:noFill/>
        </p:spPr>
        <p:txBody>
          <a:bodyPr wrap="square" lIns="36000" tIns="36000" rIns="36000" bIns="36000" rtlCol="0">
            <a:spAutoFit/>
          </a:bodyPr>
          <a:lstStyle/>
          <a:p>
            <a:pPr algn="ctr"/>
            <a:r>
              <a:rPr lang="pl-PL" sz="1400" b="1" dirty="0" err="1"/>
              <a:t>Aggregation</a:t>
            </a:r>
            <a:r>
              <a:rPr lang="pl-PL" sz="1400" b="1" dirty="0"/>
              <a:t> (</a:t>
            </a:r>
            <a:r>
              <a:rPr lang="pl-PL" sz="1400" b="1" dirty="0" err="1"/>
              <a:t>dependence</a:t>
            </a:r>
            <a:r>
              <a:rPr lang="pl-PL" sz="1400" b="1" dirty="0"/>
              <a:t>)</a:t>
            </a:r>
          </a:p>
        </p:txBody>
      </p:sp>
      <p:cxnSp>
        <p:nvCxnSpPr>
          <p:cNvPr id="24" name="Łącznik prosty ze strzałką 23">
            <a:extLst>
              <a:ext uri="{FF2B5EF4-FFF2-40B4-BE49-F238E27FC236}">
                <a16:creationId xmlns:a16="http://schemas.microsoft.com/office/drawing/2014/main" id="{4DA6B293-17E3-4862-BACD-144C5C8A5F6A}"/>
              </a:ext>
            </a:extLst>
          </p:cNvPr>
          <p:cNvCxnSpPr>
            <a:cxnSpLocks/>
          </p:cNvCxnSpPr>
          <p:nvPr/>
        </p:nvCxnSpPr>
        <p:spPr>
          <a:xfrm flipV="1">
            <a:off x="1418492" y="6336938"/>
            <a:ext cx="9716574" cy="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5" name="pole tekstowe 24">
            <a:extLst>
              <a:ext uri="{FF2B5EF4-FFF2-40B4-BE49-F238E27FC236}">
                <a16:creationId xmlns:a16="http://schemas.microsoft.com/office/drawing/2014/main" id="{3B950F6F-70EB-42FF-8F43-FA38A3204B1E}"/>
              </a:ext>
            </a:extLst>
          </p:cNvPr>
          <p:cNvSpPr txBox="1"/>
          <p:nvPr/>
        </p:nvSpPr>
        <p:spPr>
          <a:xfrm>
            <a:off x="2683565" y="5994453"/>
            <a:ext cx="5675244" cy="288147"/>
          </a:xfrm>
          <a:prstGeom prst="rect">
            <a:avLst/>
          </a:prstGeom>
          <a:noFill/>
        </p:spPr>
        <p:txBody>
          <a:bodyPr wrap="square" lIns="36000" tIns="36000" rIns="36000" bIns="36000" rtlCol="0">
            <a:spAutoFit/>
          </a:bodyPr>
          <a:lstStyle/>
          <a:p>
            <a:pPr algn="ctr"/>
            <a:r>
              <a:rPr lang="pl-PL" sz="1400" b="1" dirty="0" err="1"/>
              <a:t>Allocation</a:t>
            </a:r>
            <a:endParaRPr lang="pl-PL" sz="1400" b="1" dirty="0"/>
          </a:p>
        </p:txBody>
      </p:sp>
      <p:sp>
        <p:nvSpPr>
          <p:cNvPr id="26" name="Nawias klamrowy otwierający 25">
            <a:extLst>
              <a:ext uri="{FF2B5EF4-FFF2-40B4-BE49-F238E27FC236}">
                <a16:creationId xmlns:a16="http://schemas.microsoft.com/office/drawing/2014/main" id="{3B30F153-1DDF-4F35-9B31-C72186631DAA}"/>
              </a:ext>
            </a:extLst>
          </p:cNvPr>
          <p:cNvSpPr/>
          <p:nvPr/>
        </p:nvSpPr>
        <p:spPr>
          <a:xfrm>
            <a:off x="685865" y="2095916"/>
            <a:ext cx="360293" cy="3279913"/>
          </a:xfrm>
          <a:prstGeom prst="leftBrace">
            <a:avLst/>
          </a:prstGeom>
          <a:ln w="57150"/>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27" name="pole tekstowe 26">
            <a:extLst>
              <a:ext uri="{FF2B5EF4-FFF2-40B4-BE49-F238E27FC236}">
                <a16:creationId xmlns:a16="http://schemas.microsoft.com/office/drawing/2014/main" id="{8474A7CB-A421-4B77-ACF7-D99EF23D0263}"/>
              </a:ext>
            </a:extLst>
          </p:cNvPr>
          <p:cNvSpPr txBox="1"/>
          <p:nvPr/>
        </p:nvSpPr>
        <p:spPr>
          <a:xfrm rot="16200000">
            <a:off x="-482022" y="3591798"/>
            <a:ext cx="1473407" cy="288147"/>
          </a:xfrm>
          <a:prstGeom prst="rect">
            <a:avLst/>
          </a:prstGeom>
          <a:noFill/>
        </p:spPr>
        <p:txBody>
          <a:bodyPr wrap="square" lIns="36000" tIns="36000" rIns="36000" bIns="36000" rtlCol="0">
            <a:spAutoFit/>
          </a:bodyPr>
          <a:lstStyle/>
          <a:p>
            <a:pPr algn="ctr"/>
            <a:r>
              <a:rPr lang="pl-PL" sz="1400" b="1" dirty="0"/>
              <a:t>ING</a:t>
            </a:r>
          </a:p>
        </p:txBody>
      </p:sp>
    </p:spTree>
    <p:extLst>
      <p:ext uri="{BB962C8B-B14F-4D97-AF65-F5344CB8AC3E}">
        <p14:creationId xmlns:p14="http://schemas.microsoft.com/office/powerpoint/2010/main" val="248038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a:t>Hierarchical</a:t>
            </a:r>
            <a:r>
              <a:rPr lang="pl-PL" dirty="0"/>
              <a:t> </a:t>
            </a:r>
            <a:r>
              <a:rPr lang="pl-PL" dirty="0" err="1"/>
              <a:t>structure</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8</a:t>
            </a:fld>
            <a:endParaRPr lang="en-GB" noProof="0" dirty="0"/>
          </a:p>
        </p:txBody>
      </p:sp>
      <p:pic>
        <p:nvPicPr>
          <p:cNvPr id="3074" name="Picture 2">
            <a:extLst>
              <a:ext uri="{FF2B5EF4-FFF2-40B4-BE49-F238E27FC236}">
                <a16:creationId xmlns:a16="http://schemas.microsoft.com/office/drawing/2014/main" id="{1516DAAC-A98C-48E8-97EA-037DFD68B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300"/>
          <a:stretch>
            <a:fillRect/>
          </a:stretch>
        </p:blipFill>
        <p:spPr bwMode="auto">
          <a:xfrm>
            <a:off x="631526" y="1134808"/>
            <a:ext cx="10693073" cy="502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844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967804"/>
            <a:ext cx="10479024" cy="4922391"/>
          </a:xfrm>
        </p:spPr>
        <p:txBody>
          <a:bodyPr/>
          <a:lstStyle/>
          <a:p>
            <a:r>
              <a:rPr lang="en-US" sz="1500" b="1" dirty="0"/>
              <a:t>Economic Capital: </a:t>
            </a:r>
            <a:r>
              <a:rPr lang="en-US" sz="1500" dirty="0"/>
              <a:t>Economic capital is the amount of capital that a bank needs to run the business and remain solvent. Also called the risk capital, it is defined as a capital required to absorb the impact of unexpected losses during a time horizon at a certain level of confidence. This is calculated by banks themselves using their own risk models.</a:t>
            </a:r>
            <a:endParaRPr lang="pl-PL" sz="1500" dirty="0"/>
          </a:p>
          <a:p>
            <a:r>
              <a:rPr lang="en-US" sz="1500" b="1" dirty="0"/>
              <a:t>Regulatory Capital: </a:t>
            </a:r>
            <a:r>
              <a:rPr lang="en-US" sz="1500" dirty="0"/>
              <a:t>In most countries, the country regulators specify the amount of capital that a bank is required to hold. This acts as a buffer in place of economic capital.</a:t>
            </a:r>
            <a:r>
              <a:rPr lang="pl-PL" sz="1500" dirty="0"/>
              <a:t> </a:t>
            </a:r>
            <a:endParaRPr lang="en-GB" sz="1500" dirty="0"/>
          </a:p>
        </p:txBody>
      </p:sp>
      <p:sp>
        <p:nvSpPr>
          <p:cNvPr id="3" name="Title 2"/>
          <p:cNvSpPr>
            <a:spLocks noGrp="1"/>
          </p:cNvSpPr>
          <p:nvPr>
            <p:ph type="title"/>
          </p:nvPr>
        </p:nvSpPr>
        <p:spPr/>
        <p:txBody>
          <a:bodyPr/>
          <a:lstStyle/>
          <a:p>
            <a:r>
              <a:rPr lang="pl-PL" dirty="0"/>
              <a:t>Regulatory </a:t>
            </a:r>
            <a:r>
              <a:rPr lang="pl-PL" dirty="0" err="1"/>
              <a:t>capital</a:t>
            </a:r>
            <a:r>
              <a:rPr lang="pl-PL" dirty="0"/>
              <a:t> vs. </a:t>
            </a:r>
            <a:r>
              <a:rPr lang="pl-PL" dirty="0" err="1"/>
              <a:t>Economic</a:t>
            </a:r>
            <a:r>
              <a:rPr lang="pl-PL" dirty="0"/>
              <a:t> </a:t>
            </a:r>
            <a:r>
              <a:rPr lang="pl-PL" dirty="0" err="1"/>
              <a:t>capital</a:t>
            </a:r>
            <a:endParaRPr lang="en-GB"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9</a:t>
            </a:fld>
            <a:endParaRPr lang="en-GB" noProof="0" dirty="0"/>
          </a:p>
        </p:txBody>
      </p:sp>
      <p:cxnSp>
        <p:nvCxnSpPr>
          <p:cNvPr id="8" name="Łącznik prosty ze strzałką 7">
            <a:extLst>
              <a:ext uri="{FF2B5EF4-FFF2-40B4-BE49-F238E27FC236}">
                <a16:creationId xmlns:a16="http://schemas.microsoft.com/office/drawing/2014/main" id="{AC8765CC-E61C-4FAF-BA06-69C10EC95324}"/>
              </a:ext>
            </a:extLst>
          </p:cNvPr>
          <p:cNvCxnSpPr>
            <a:cxnSpLocks/>
          </p:cNvCxnSpPr>
          <p:nvPr/>
        </p:nvCxnSpPr>
        <p:spPr>
          <a:xfrm flipV="1">
            <a:off x="1085850" y="2706256"/>
            <a:ext cx="0" cy="3057235"/>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Łącznik prosty ze strzałką 9">
            <a:extLst>
              <a:ext uri="{FF2B5EF4-FFF2-40B4-BE49-F238E27FC236}">
                <a16:creationId xmlns:a16="http://schemas.microsoft.com/office/drawing/2014/main" id="{4E6A1D57-283A-492F-9D53-147DB7E2C7F1}"/>
              </a:ext>
            </a:extLst>
          </p:cNvPr>
          <p:cNvCxnSpPr>
            <a:cxnSpLocks/>
          </p:cNvCxnSpPr>
          <p:nvPr/>
        </p:nvCxnSpPr>
        <p:spPr>
          <a:xfrm>
            <a:off x="1085850" y="5763491"/>
            <a:ext cx="9508259" cy="0"/>
          </a:xfrm>
          <a:prstGeom prst="straightConnector1">
            <a:avLst/>
          </a:prstGeom>
          <a:ln>
            <a:solidFill>
              <a:srgbClr val="A8A8A8"/>
            </a:solidFill>
            <a:tailEnd type="triangle"/>
          </a:ln>
        </p:spPr>
        <p:style>
          <a:lnRef idx="1">
            <a:schemeClr val="accent1"/>
          </a:lnRef>
          <a:fillRef idx="0">
            <a:schemeClr val="accent1"/>
          </a:fillRef>
          <a:effectRef idx="0">
            <a:schemeClr val="accent1"/>
          </a:effectRef>
          <a:fontRef idx="minor">
            <a:schemeClr val="tx1"/>
          </a:fontRef>
        </p:style>
      </p:cxnSp>
      <p:sp>
        <p:nvSpPr>
          <p:cNvPr id="15" name="Dowolny kształt: kształt 14">
            <a:extLst>
              <a:ext uri="{FF2B5EF4-FFF2-40B4-BE49-F238E27FC236}">
                <a16:creationId xmlns:a16="http://schemas.microsoft.com/office/drawing/2014/main" id="{F26D64D6-5DF9-4EF8-A816-9EDEF51B7D67}"/>
              </a:ext>
            </a:extLst>
          </p:cNvPr>
          <p:cNvSpPr/>
          <p:nvPr/>
        </p:nvSpPr>
        <p:spPr>
          <a:xfrm>
            <a:off x="1108364" y="2962780"/>
            <a:ext cx="9264072" cy="2754529"/>
          </a:xfrm>
          <a:custGeom>
            <a:avLst/>
            <a:gdLst>
              <a:gd name="connsiteX0" fmla="*/ 0 w 9264072"/>
              <a:gd name="connsiteY0" fmla="*/ 2754529 h 2754529"/>
              <a:gd name="connsiteX1" fmla="*/ 83127 w 9264072"/>
              <a:gd name="connsiteY1" fmla="*/ 611693 h 2754529"/>
              <a:gd name="connsiteX2" fmla="*/ 360218 w 9264072"/>
              <a:gd name="connsiteY2" fmla="*/ 131402 h 2754529"/>
              <a:gd name="connsiteX3" fmla="*/ 1071418 w 9264072"/>
              <a:gd name="connsiteY3" fmla="*/ 20565 h 2754529"/>
              <a:gd name="connsiteX4" fmla="*/ 2096654 w 9264072"/>
              <a:gd name="connsiteY4" fmla="*/ 473147 h 2754529"/>
              <a:gd name="connsiteX5" fmla="*/ 5791200 w 9264072"/>
              <a:gd name="connsiteY5" fmla="*/ 2024856 h 2754529"/>
              <a:gd name="connsiteX6" fmla="*/ 9264072 w 9264072"/>
              <a:gd name="connsiteY6" fmla="*/ 2689875 h 275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072" h="2754529">
                <a:moveTo>
                  <a:pt x="0" y="2754529"/>
                </a:moveTo>
                <a:cubicBezTo>
                  <a:pt x="11545" y="1901705"/>
                  <a:pt x="23091" y="1048881"/>
                  <a:pt x="83127" y="611693"/>
                </a:cubicBezTo>
                <a:cubicBezTo>
                  <a:pt x="143163" y="174505"/>
                  <a:pt x="195503" y="229923"/>
                  <a:pt x="360218" y="131402"/>
                </a:cubicBezTo>
                <a:cubicBezTo>
                  <a:pt x="524933" y="32881"/>
                  <a:pt x="782012" y="-36392"/>
                  <a:pt x="1071418" y="20565"/>
                </a:cubicBezTo>
                <a:cubicBezTo>
                  <a:pt x="1360824" y="77522"/>
                  <a:pt x="2096654" y="473147"/>
                  <a:pt x="2096654" y="473147"/>
                </a:cubicBezTo>
                <a:cubicBezTo>
                  <a:pt x="2883284" y="807195"/>
                  <a:pt x="4596630" y="1655401"/>
                  <a:pt x="5791200" y="2024856"/>
                </a:cubicBezTo>
                <a:cubicBezTo>
                  <a:pt x="6985770" y="2394311"/>
                  <a:pt x="8683721" y="2580578"/>
                  <a:pt x="9264072" y="2689875"/>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7" name="Łącznik prosty 16">
            <a:extLst>
              <a:ext uri="{FF2B5EF4-FFF2-40B4-BE49-F238E27FC236}">
                <a16:creationId xmlns:a16="http://schemas.microsoft.com/office/drawing/2014/main" id="{BD4A7FF4-EA28-4F21-9E77-942C7D21FBD2}"/>
              </a:ext>
            </a:extLst>
          </p:cNvPr>
          <p:cNvCxnSpPr>
            <a:cxnSpLocks/>
          </p:cNvCxnSpPr>
          <p:nvPr/>
        </p:nvCxnSpPr>
        <p:spPr>
          <a:xfrm>
            <a:off x="2798618" y="2962780"/>
            <a:ext cx="0" cy="2800711"/>
          </a:xfrm>
          <a:prstGeom prst="line">
            <a:avLst/>
          </a:prstGeom>
          <a:ln>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 name="Łącznik prosty 18">
            <a:extLst>
              <a:ext uri="{FF2B5EF4-FFF2-40B4-BE49-F238E27FC236}">
                <a16:creationId xmlns:a16="http://schemas.microsoft.com/office/drawing/2014/main" id="{B1279523-DDBD-4AB3-9090-93D5FE96D5FC}"/>
              </a:ext>
            </a:extLst>
          </p:cNvPr>
          <p:cNvCxnSpPr>
            <a:cxnSpLocks/>
          </p:cNvCxnSpPr>
          <p:nvPr/>
        </p:nvCxnSpPr>
        <p:spPr>
          <a:xfrm>
            <a:off x="8769928" y="2962780"/>
            <a:ext cx="0" cy="2800711"/>
          </a:xfrm>
          <a:prstGeom prst="line">
            <a:avLst/>
          </a:prstGeom>
          <a:ln>
            <a:solidFill>
              <a:srgbClr val="A8A8A8"/>
            </a:solidFill>
          </a:ln>
        </p:spPr>
        <p:style>
          <a:lnRef idx="1">
            <a:schemeClr val="accent1"/>
          </a:lnRef>
          <a:fillRef idx="0">
            <a:schemeClr val="accent1"/>
          </a:fillRef>
          <a:effectRef idx="0">
            <a:schemeClr val="accent1"/>
          </a:effectRef>
          <a:fontRef idx="minor">
            <a:schemeClr val="tx1"/>
          </a:fontRef>
        </p:style>
      </p:cxnSp>
      <p:sp>
        <p:nvSpPr>
          <p:cNvPr id="21" name="pole tekstowe 20">
            <a:extLst>
              <a:ext uri="{FF2B5EF4-FFF2-40B4-BE49-F238E27FC236}">
                <a16:creationId xmlns:a16="http://schemas.microsoft.com/office/drawing/2014/main" id="{CE01E182-70B5-40EA-8671-628E365CD4A2}"/>
              </a:ext>
            </a:extLst>
          </p:cNvPr>
          <p:cNvSpPr txBox="1"/>
          <p:nvPr/>
        </p:nvSpPr>
        <p:spPr>
          <a:xfrm>
            <a:off x="1428849" y="4478620"/>
            <a:ext cx="1529194" cy="719034"/>
          </a:xfrm>
          <a:prstGeom prst="rect">
            <a:avLst/>
          </a:prstGeom>
          <a:noFill/>
        </p:spPr>
        <p:txBody>
          <a:bodyPr wrap="square" lIns="36000" tIns="36000" rIns="36000" bIns="36000" rtlCol="0">
            <a:spAutoFit/>
          </a:bodyPr>
          <a:lstStyle/>
          <a:p>
            <a:r>
              <a:rPr lang="pl-PL" sz="1400" b="1" dirty="0" err="1"/>
              <a:t>Expected</a:t>
            </a:r>
            <a:r>
              <a:rPr lang="pl-PL" sz="1400" b="1" dirty="0"/>
              <a:t> </a:t>
            </a:r>
            <a:r>
              <a:rPr lang="pl-PL" sz="1400" b="1" dirty="0" err="1"/>
              <a:t>loss</a:t>
            </a:r>
            <a:r>
              <a:rPr lang="pl-PL" sz="1400" b="1" dirty="0"/>
              <a:t>:</a:t>
            </a:r>
          </a:p>
          <a:p>
            <a:r>
              <a:rPr lang="pl-PL" sz="1400" b="1" dirty="0" err="1"/>
              <a:t>cover</a:t>
            </a:r>
            <a:r>
              <a:rPr lang="pl-PL" sz="1400" b="1" dirty="0"/>
              <a:t> </a:t>
            </a:r>
            <a:r>
              <a:rPr lang="pl-PL" sz="1400" b="1" dirty="0" err="1"/>
              <a:t>current</a:t>
            </a:r>
            <a:r>
              <a:rPr lang="pl-PL" sz="1400" b="1" dirty="0"/>
              <a:t> </a:t>
            </a:r>
            <a:r>
              <a:rPr lang="pl-PL" sz="1400" b="1" dirty="0" err="1"/>
              <a:t>activity</a:t>
            </a:r>
            <a:endParaRPr lang="pl-PL" sz="1400" b="1" dirty="0"/>
          </a:p>
        </p:txBody>
      </p:sp>
      <p:sp>
        <p:nvSpPr>
          <p:cNvPr id="22" name="pole tekstowe 21">
            <a:extLst>
              <a:ext uri="{FF2B5EF4-FFF2-40B4-BE49-F238E27FC236}">
                <a16:creationId xmlns:a16="http://schemas.microsoft.com/office/drawing/2014/main" id="{7C145ECE-0540-4194-BD67-9F8B55D79C69}"/>
              </a:ext>
            </a:extLst>
          </p:cNvPr>
          <p:cNvSpPr txBox="1"/>
          <p:nvPr/>
        </p:nvSpPr>
        <p:spPr>
          <a:xfrm>
            <a:off x="4041485" y="4449895"/>
            <a:ext cx="1529194" cy="503590"/>
          </a:xfrm>
          <a:prstGeom prst="rect">
            <a:avLst/>
          </a:prstGeom>
          <a:noFill/>
        </p:spPr>
        <p:txBody>
          <a:bodyPr wrap="square" lIns="36000" tIns="36000" rIns="36000" bIns="36000" rtlCol="0">
            <a:spAutoFit/>
          </a:bodyPr>
          <a:lstStyle/>
          <a:p>
            <a:r>
              <a:rPr lang="pl-PL" sz="1400" b="1" dirty="0" err="1"/>
              <a:t>Unexpected</a:t>
            </a:r>
            <a:r>
              <a:rPr lang="pl-PL" sz="1400" b="1" dirty="0"/>
              <a:t> </a:t>
            </a:r>
            <a:r>
              <a:rPr lang="pl-PL" sz="1400" b="1" dirty="0" err="1"/>
              <a:t>loss</a:t>
            </a:r>
            <a:r>
              <a:rPr lang="pl-PL" sz="1400" b="1" dirty="0"/>
              <a:t>:</a:t>
            </a:r>
          </a:p>
          <a:p>
            <a:r>
              <a:rPr lang="pl-PL" sz="1400" b="1" dirty="0" err="1"/>
              <a:t>cover</a:t>
            </a:r>
            <a:r>
              <a:rPr lang="pl-PL" sz="1400" b="1" dirty="0"/>
              <a:t> </a:t>
            </a:r>
            <a:r>
              <a:rPr lang="pl-PL" sz="1400" b="1" dirty="0" err="1"/>
              <a:t>capital</a:t>
            </a:r>
            <a:r>
              <a:rPr lang="pl-PL" sz="1400" b="1" dirty="0"/>
              <a:t> </a:t>
            </a:r>
          </a:p>
        </p:txBody>
      </p:sp>
      <p:sp>
        <p:nvSpPr>
          <p:cNvPr id="23" name="pole tekstowe 22">
            <a:extLst>
              <a:ext uri="{FF2B5EF4-FFF2-40B4-BE49-F238E27FC236}">
                <a16:creationId xmlns:a16="http://schemas.microsoft.com/office/drawing/2014/main" id="{DAFDB00D-D16D-4154-A62C-DA10141AC18D}"/>
              </a:ext>
            </a:extLst>
          </p:cNvPr>
          <p:cNvSpPr txBox="1"/>
          <p:nvPr/>
        </p:nvSpPr>
        <p:spPr>
          <a:xfrm>
            <a:off x="8990735" y="4479128"/>
            <a:ext cx="1529194" cy="503590"/>
          </a:xfrm>
          <a:prstGeom prst="rect">
            <a:avLst/>
          </a:prstGeom>
          <a:noFill/>
        </p:spPr>
        <p:txBody>
          <a:bodyPr wrap="square" lIns="36000" tIns="36000" rIns="36000" bIns="36000" rtlCol="0">
            <a:spAutoFit/>
          </a:bodyPr>
          <a:lstStyle/>
          <a:p>
            <a:r>
              <a:rPr lang="pl-PL" sz="1400" b="1" dirty="0" err="1"/>
              <a:t>Catastrophic</a:t>
            </a:r>
            <a:r>
              <a:rPr lang="pl-PL" sz="1400" b="1" dirty="0"/>
              <a:t> </a:t>
            </a:r>
            <a:r>
              <a:rPr lang="pl-PL" sz="1400" b="1" dirty="0" err="1"/>
              <a:t>loss</a:t>
            </a:r>
            <a:r>
              <a:rPr lang="pl-PL" sz="1400" b="1" dirty="0"/>
              <a:t>:</a:t>
            </a:r>
          </a:p>
          <a:p>
            <a:r>
              <a:rPr lang="pl-PL" sz="1400" b="1" dirty="0" err="1"/>
              <a:t>cover</a:t>
            </a:r>
            <a:r>
              <a:rPr lang="pl-PL" sz="1400" b="1" dirty="0"/>
              <a:t> </a:t>
            </a:r>
            <a:r>
              <a:rPr lang="pl-PL" sz="1400" b="1" dirty="0" err="1"/>
              <a:t>insurance</a:t>
            </a:r>
            <a:endParaRPr lang="pl-PL" sz="1400" b="1" dirty="0"/>
          </a:p>
        </p:txBody>
      </p:sp>
    </p:spTree>
    <p:extLst>
      <p:ext uri="{BB962C8B-B14F-4D97-AF65-F5344CB8AC3E}">
        <p14:creationId xmlns:p14="http://schemas.microsoft.com/office/powerpoint/2010/main" val="16598646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NG_PP_Template_16x9_August2017">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60A6DA"/>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Corporate template 16x9.potx" id="{5606F2B4-7E87-47D6-A1B6-F750F0EC9081}" vid="{885BC16F-8072-44B9-8905-F0D7354CFED1}"/>
    </a:ext>
  </a:extLst>
</a:theme>
</file>

<file path=ppt/theme/theme2.xml><?xml version="1.0" encoding="utf-8"?>
<a:theme xmlns:a="http://schemas.openxmlformats.org/drawingml/2006/main" name="ING_PP_Template_16x9_June2015">
  <a:themeElements>
    <a:clrScheme name="ING APRIL 2015">
      <a:dk1>
        <a:srgbClr val="333333"/>
      </a:dk1>
      <a:lt1>
        <a:sysClr val="window" lastClr="FFFFFF"/>
      </a:lt1>
      <a:dk2>
        <a:srgbClr val="FF6200"/>
      </a:dk2>
      <a:lt2>
        <a:srgbClr val="767676"/>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200"/>
        </a:solidFill>
        <a:ln w="6350">
          <a:solidFill>
            <a:srgbClr val="FF6200"/>
          </a:solidFill>
        </a:ln>
      </a:spPr>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defPPr algn="ctr">
          <a:lnSpc>
            <a:spcPct val="90000"/>
          </a:lnSpc>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smtClean="0"/>
        </a:defPPr>
      </a:lstStyle>
    </a:txDef>
  </a:objectDefaults>
  <a:extraClrSchemeLst/>
  <a:extLst>
    <a:ext uri="{05A4C25C-085E-4340-85A3-A5531E510DB2}">
      <thm15:themeFamily xmlns:thm15="http://schemas.microsoft.com/office/thememl/2012/main" name="ING_PP_Template_16x9_08042015.potx" id="{6D084BF0-9966-4FDC-A0E8-0296637E5E37}" vid="{40DDC393-4B6B-4664-98B0-883141C8FD4C}"/>
    </a:ext>
  </a:extLst>
</a:theme>
</file>

<file path=ppt/theme/theme3.xml><?xml version="1.0" encoding="utf-8"?>
<a:theme xmlns:a="http://schemas.openxmlformats.org/drawingml/2006/main" name="ING_PP_Template_16x9_April2017">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60A6DA"/>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Corporate template 16x9.potx" id="{B72F318C-4168-43A3-BD78-483577BCD89C}" vid="{8F52D876-317E-44FF-A1D4-F56E443EDAD3}"/>
    </a:ext>
  </a:extLst>
</a:theme>
</file>

<file path=ppt/theme/theme4.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BD3CC43CE7874D90BCB2C660E3CD58" ma:contentTypeVersion="0" ma:contentTypeDescription="Create a new document." ma:contentTypeScope="" ma:versionID="20cae16c08ffd0bb87c581b088e610f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2D4F3A-358E-4D25-A7F8-CEFD37E2ADB0}">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FE9BBCD-5245-448E-B65E-7A4C9B2A9E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CE3AF87-2AB4-4B2B-B59A-A6A53284A5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 Corporate template 16x9</Template>
  <TotalTime>61373</TotalTime>
  <Words>4308</Words>
  <Application>Microsoft Office PowerPoint</Application>
  <PresentationFormat>Panoramiczny</PresentationFormat>
  <Paragraphs>594</Paragraphs>
  <Slides>32</Slides>
  <Notes>32</Notes>
  <HiddenSlides>0</HiddenSlides>
  <MMClips>0</MMClips>
  <ScaleCrop>false</ScaleCrop>
  <HeadingPairs>
    <vt:vector size="8" baseType="variant">
      <vt:variant>
        <vt:lpstr>Używane czcionki</vt:lpstr>
      </vt:variant>
      <vt:variant>
        <vt:i4>5</vt:i4>
      </vt:variant>
      <vt:variant>
        <vt:lpstr>Motyw</vt:lpstr>
      </vt:variant>
      <vt:variant>
        <vt:i4>3</vt:i4>
      </vt:variant>
      <vt:variant>
        <vt:lpstr>Osadzone serwery OLE</vt:lpstr>
      </vt:variant>
      <vt:variant>
        <vt:i4>1</vt:i4>
      </vt:variant>
      <vt:variant>
        <vt:lpstr>Tytuły slajdów</vt:lpstr>
      </vt:variant>
      <vt:variant>
        <vt:i4>32</vt:i4>
      </vt:variant>
    </vt:vector>
  </HeadingPairs>
  <TitlesOfParts>
    <vt:vector size="41" baseType="lpstr">
      <vt:lpstr>AGaramondPro-Regular</vt:lpstr>
      <vt:lpstr>Arial</vt:lpstr>
      <vt:lpstr>Calibri</vt:lpstr>
      <vt:lpstr>Cambria Math</vt:lpstr>
      <vt:lpstr>ING Me</vt:lpstr>
      <vt:lpstr>ING_PP_Template_16x9_August2017</vt:lpstr>
      <vt:lpstr>ING_PP_Template_16x9_June2015</vt:lpstr>
      <vt:lpstr>ING_PP_Template_16x9_April2017</vt:lpstr>
      <vt:lpstr>think-cell Slide</vt:lpstr>
      <vt:lpstr>Operational Risk Modelling AMA (The advanced measurement approach for banks) DRAFT – under construction</vt:lpstr>
      <vt:lpstr>Summary</vt:lpstr>
      <vt:lpstr>Definition of Operational Risk</vt:lpstr>
      <vt:lpstr>Main approaches to Operational Risk Measurement</vt:lpstr>
      <vt:lpstr>Capital calculation - historical development of methodology</vt:lpstr>
      <vt:lpstr>AMA risk management and measurement tools</vt:lpstr>
      <vt:lpstr>Units of Measure  combination of risk category and organizational unit</vt:lpstr>
      <vt:lpstr>Hierarchical structure</vt:lpstr>
      <vt:lpstr>Regulatory capital vs. Economic capital</vt:lpstr>
      <vt:lpstr> </vt:lpstr>
      <vt:lpstr>Data sources and data processing (SAS)</vt:lpstr>
      <vt:lpstr>Process of Capital Calculation</vt:lpstr>
      <vt:lpstr>Loss Distribution Approach (LDA) – Risk Measures</vt:lpstr>
      <vt:lpstr>Scenarios</vt:lpstr>
      <vt:lpstr>Scenarios-Weighted Maximum Likelihood Method</vt:lpstr>
      <vt:lpstr>Loss Distribution Approach (LDA) –Estimation of parameters</vt:lpstr>
      <vt:lpstr>Loss Distribution Approach (LDA) – Gluing/Mixing</vt:lpstr>
      <vt:lpstr>Loss Distribution Approach (LDA) – Threshold detection</vt:lpstr>
      <vt:lpstr>Loss Distribution Approach (LDA) – Credibility Weights Scenario vs. External data  (combining operational loss data with expert opinions through advanced credibility theory)</vt:lpstr>
      <vt:lpstr>Loss Distribution Approach (LDA) – Credibility Weights Scenario vs. External data  Loss function</vt:lpstr>
      <vt:lpstr>Loss Distribution Approach (LDA) – Simulation (ograniczenie wariancji ???)</vt:lpstr>
      <vt:lpstr>Loss Distribution Approach (LDA) – Aggregation Clayton Copula, impact of dependence between risks</vt:lpstr>
      <vt:lpstr>Loss Distribution Approach (LDA) – Aggregation Clayton Copula, impact of dependence between risks</vt:lpstr>
      <vt:lpstr>Loss Distribution Approach (LDA) – Aggregation Clayton Copula, impact of dependence between risks</vt:lpstr>
      <vt:lpstr>Loss Distribution Approach (LDA) – Aggregation Clayton Copula, impact of dependence between risks</vt:lpstr>
      <vt:lpstr>Loss Distribution Approach (LDA) – Aggregation Dependence structure</vt:lpstr>
      <vt:lpstr>Loss Distribution Approach (LDA) - Allocation</vt:lpstr>
      <vt:lpstr>Loss Distribution Approach (LDA) – Allocation Euler Approach</vt:lpstr>
      <vt:lpstr>Operational Risk Management – future directions </vt:lpstr>
      <vt:lpstr>The future of bank risk management (McKinsey&amp;Company) https://www.mckinsey.com/business-functions/risk/our-insights/the-future-of-bank-risk-management</vt:lpstr>
      <vt:lpstr>The future of bank risk management (McKinsey&amp;Company) https://www.mckinsey.com/business-functions/risk/our-insights/the-future-of-bank-risk-management</vt:lpstr>
      <vt:lpstr>The BASEL III</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 useful elements &amp; examples 16x9</dc:title>
  <dc:creator>ING;CAV</dc:creator>
  <cp:keywords>16x9; Corporate useful elements and example slides</cp:keywords>
  <dc:description>April 2017</dc:description>
  <cp:lastModifiedBy>MICZKA, M. (MARCIN)</cp:lastModifiedBy>
  <cp:revision>628</cp:revision>
  <dcterms:created xsi:type="dcterms:W3CDTF">2017-04-03T09:33:35Z</dcterms:created>
  <dcterms:modified xsi:type="dcterms:W3CDTF">2020-07-20T08:31:59Z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0x0101004DBD3CC43CE7874D90BCB2C660E3CD58</vt:lpwstr>
  </property>
  <property fmtid="{D5CDD505-2E9C-101B-9397-08002B2CF9AE}" pid="3" name="_dlc_policyId">
    <vt:lpwstr>0x01010053927DD08980124A97E8EFD9240A9C8A|-1160816904</vt:lpwstr>
  </property>
  <property fmtid="{D5CDD505-2E9C-101B-9397-08002B2CF9AE}" pid="4" name="ItemRetentionFormula">
    <vt:lpwstr>&lt;formula id="Microsoft.Office.RecordsManagement.PolicyFeatures.Expiration.Formula.BuiltIn"&gt;&lt;number&gt;1&lt;/number&gt;&lt;property&gt;Modified&lt;/property&gt;&lt;propertyId&gt;173f76c8-aebd-446a-9bc9-769a2bd2c18f&lt;/propertyId&gt;&lt;period&gt;years&lt;/period&gt;&lt;/formula&gt;</vt:lpwstr>
  </property>
  <property fmtid="{D5CDD505-2E9C-101B-9397-08002B2CF9AE}" pid="5" name="OneIntranetNavigationHierarchy">
    <vt:lpwstr>5;#Support ＆ services:Communications ＆ branding|2c792a7e-af6f-4950-aaf0-f4b91408657c</vt:lpwstr>
  </property>
  <property fmtid="{D5CDD505-2E9C-101B-9397-08002B2CF9AE}" pid="6" name="OneIntranetRole">
    <vt:lpwstr>2;#Global|574d8d97-9af7-43f6-b31f-3e7f4db5adca</vt:lpwstr>
  </property>
</Properties>
</file>