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91" r:id="rId12"/>
    <p:sldId id="294" r:id="rId13"/>
    <p:sldId id="292" r:id="rId14"/>
    <p:sldId id="293" r:id="rId15"/>
    <p:sldId id="276" r:id="rId16"/>
    <p:sldId id="279" r:id="rId17"/>
    <p:sldId id="288" r:id="rId18"/>
    <p:sldId id="289" r:id="rId19"/>
    <p:sldId id="290" r:id="rId20"/>
    <p:sldId id="278" r:id="rId21"/>
    <p:sldId id="264" r:id="rId22"/>
    <p:sldId id="265" r:id="rId23"/>
    <p:sldId id="266" r:id="rId24"/>
    <p:sldId id="267" r:id="rId25"/>
    <p:sldId id="268" r:id="rId26"/>
    <p:sldId id="286" r:id="rId27"/>
    <p:sldId id="277" r:id="rId28"/>
    <p:sldId id="273" r:id="rId29"/>
    <p:sldId id="284" r:id="rId30"/>
    <p:sldId id="285" r:id="rId31"/>
    <p:sldId id="280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49" autoAdjust="0"/>
  </p:normalViewPr>
  <p:slideViewPr>
    <p:cSldViewPr>
      <p:cViewPr varScale="1">
        <p:scale>
          <a:sx n="98" d="100"/>
          <a:sy n="98" d="100"/>
        </p:scale>
        <p:origin x="99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EC560-7106-481D-950B-34E4E331D063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7D26-69CF-4587-83DF-20F5C3DA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Brad:</a:t>
            </a:r>
            <a:r>
              <a:rPr lang="en-US" baseline="0" dirty="0" smtClean="0"/>
              <a:t>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Levi:</a:t>
            </a:r>
            <a:r>
              <a:rPr lang="en-US" baseline="0" dirty="0" smtClean="0"/>
              <a:t> 5 minutes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Damian: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0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Total: 35 minutes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Raw handlers,</a:t>
            </a:r>
            <a:r>
              <a:rPr lang="en-US" baseline="0" dirty="0" smtClean="0"/>
              <a:t> Damian, 10 minutes</a:t>
            </a:r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, Levi, 10 minutes</a:t>
            </a:r>
          </a:p>
          <a:p>
            <a:r>
              <a:rPr lang="en-US" baseline="0" dirty="0" smtClean="0"/>
              <a:t>Web Forms, Damian, 5 minutes</a:t>
            </a:r>
          </a:p>
          <a:p>
            <a:r>
              <a:rPr lang="en-US" baseline="0" dirty="0" smtClean="0"/>
              <a:t>Web API, Brad, 10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Brad &amp; Levi, 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0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ianEdwards/aspConf2012" TargetMode="External"/><Relationship Id="rId2" Type="http://schemas.openxmlformats.org/officeDocument/2006/relationships/hyperlink" Target="https://github.com/bradwilson/aspConf20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bYourPitchforks/aspConf201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Truly Understanding </a:t>
            </a:r>
            <a:r>
              <a:rPr lang="en-US" dirty="0" err="1" smtClean="0"/>
              <a:t>Async</a:t>
            </a:r>
            <a:r>
              <a:rPr lang="en-US" dirty="0" smtClean="0"/>
              <a:t> Programming in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Wilson, Damian Edwards, Levi Broderick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in ASP.NET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1524000" y="514350"/>
            <a:ext cx="1031132" cy="106680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926732" y="438150"/>
            <a:ext cx="990600" cy="12192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02932" y="838200"/>
            <a:ext cx="188068" cy="18806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ular Arrow 14"/>
          <p:cNvSpPr/>
          <p:nvPr/>
        </p:nvSpPr>
        <p:spPr>
          <a:xfrm>
            <a:off x="6067880" y="293298"/>
            <a:ext cx="1516452" cy="1516452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10800000">
            <a:off x="6067880" y="369498"/>
            <a:ext cx="1516452" cy="1516452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owchart: Multidocument 17"/>
          <p:cNvSpPr/>
          <p:nvPr/>
        </p:nvSpPr>
        <p:spPr>
          <a:xfrm>
            <a:off x="1524000" y="3173802"/>
            <a:ext cx="1031132" cy="106680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3926732" y="3097602"/>
            <a:ext cx="990600" cy="121920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ular Arrow 22"/>
          <p:cNvSpPr/>
          <p:nvPr/>
        </p:nvSpPr>
        <p:spPr>
          <a:xfrm>
            <a:off x="6067880" y="2952750"/>
            <a:ext cx="1516452" cy="1516452"/>
          </a:xfrm>
          <a:prstGeom prst="circular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>
            <a:off x="6067880" y="3028950"/>
            <a:ext cx="1516452" cy="1516452"/>
          </a:xfrm>
          <a:prstGeom prst="circular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4800" y="1047750"/>
            <a:ext cx="1066800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43200" y="1028700"/>
            <a:ext cx="1066800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29200" y="1038225"/>
            <a:ext cx="1038680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3200" y="3714750"/>
            <a:ext cx="1066800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9200" y="3724275"/>
            <a:ext cx="1038680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1368" y="1547396"/>
            <a:ext cx="17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IIS Request Queue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709529" y="1623596"/>
            <a:ext cx="1425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IIS Thread Pool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526496" y="1775996"/>
            <a:ext cx="2583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IIS Native Thread</a:t>
            </a:r>
            <a:br>
              <a:rPr lang="en-US" sz="1600" dirty="0" smtClean="0"/>
            </a:br>
            <a:r>
              <a:rPr lang="en-US" sz="1600" dirty="0" smtClean="0"/>
              <a:t>(native modules / static files)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" y="42481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ASP.NET Request Queue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4290596"/>
            <a:ext cx="1535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CLR Thread Pool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045" y="4442996"/>
            <a:ext cx="3383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CLR Thread Pool Thread</a:t>
            </a:r>
            <a:br>
              <a:rPr lang="en-US" sz="1600" dirty="0" smtClean="0"/>
            </a:br>
            <a:r>
              <a:rPr lang="en-US" sz="1600" dirty="0" smtClean="0"/>
              <a:t>(application code / managed modules)</a:t>
            </a:r>
            <a:endParaRPr lang="en-US" sz="1600" dirty="0"/>
          </a:p>
        </p:txBody>
      </p:sp>
      <p:sp>
        <p:nvSpPr>
          <p:cNvPr id="73" name="Flowchart: Document 72"/>
          <p:cNvSpPr/>
          <p:nvPr/>
        </p:nvSpPr>
        <p:spPr>
          <a:xfrm>
            <a:off x="384436" y="1123950"/>
            <a:ext cx="295883" cy="304800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422032" y="896566"/>
            <a:ext cx="188068" cy="18806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37498" y="1276350"/>
            <a:ext cx="188068" cy="18806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612532" y="1047750"/>
            <a:ext cx="188068" cy="18806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213698" y="1038225"/>
            <a:ext cx="188068" cy="18806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43021" y="3519134"/>
            <a:ext cx="188068" cy="1880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16066" y="3540658"/>
            <a:ext cx="188068" cy="1880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14800" y="3983882"/>
            <a:ext cx="188068" cy="1880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13698" y="3737532"/>
            <a:ext cx="188068" cy="1880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76073E-6 L 0.15017 -4.7607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7 -4.76073E-6 L 0.44184 0.0296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48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84 0.02964 L 0.69184 -0.0296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96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184 -0.02963 L 0.15851 0.4890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2593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09324E-6 L 0.23524 -0.0033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3" y="-18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51 0.48904 L 0.44184 0.533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22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84 0.5335 L 0.69184 0.48904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2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8" grpId="0" animBg="1"/>
      <p:bldP spid="19" grpId="0" animBg="1"/>
      <p:bldP spid="23" grpId="0" animBg="1"/>
      <p:bldP spid="24" grpId="0" animBg="1"/>
      <p:bldP spid="36" grpId="0"/>
      <p:bldP spid="37" grpId="0"/>
      <p:bldP spid="38" grpId="0"/>
      <p:bldP spid="39" grpId="0"/>
      <p:bldP spid="40" grpId="0"/>
      <p:bldP spid="73" grpId="0" animBg="1"/>
      <p:bldP spid="73" grpId="1" animBg="1"/>
      <p:bldP spid="73" grpId="2" animBg="1"/>
      <p:bldP spid="73" grpId="3" animBg="1"/>
      <p:bldP spid="73" grpId="4" animBg="1"/>
      <p:bldP spid="73" grpId="5" animBg="1"/>
      <p:bldP spid="73" grpId="6" animBg="1"/>
      <p:bldP spid="73" grpId="7" animBg="1"/>
      <p:bldP spid="74" grpId="0" animBg="1"/>
      <p:bldP spid="75" grpId="0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 are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Blocked threads are wasteful</a:t>
            </a:r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 code allows threads to process work items in the CLR thread pool more efficiently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Async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IHttpAsyncHandler</a:t>
            </a:r>
            <a:endParaRPr lang="en-US" dirty="0" smtClean="0"/>
          </a:p>
          <a:p>
            <a:r>
              <a:rPr lang="en-US" dirty="0" err="1" smtClean="0"/>
              <a:t>HttpTaskAsyncHandler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(4.5)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IHttpModule</a:t>
            </a:r>
            <a:r>
              <a:rPr lang="en-US" dirty="0" smtClean="0"/>
              <a:t> events (</a:t>
            </a:r>
            <a:r>
              <a:rPr lang="en-US" dirty="0" err="1" smtClean="0"/>
              <a:t>BeginRequest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&lt;%@ Page </a:t>
            </a:r>
            <a:r>
              <a:rPr lang="en-US" dirty="0" err="1" smtClean="0"/>
              <a:t>Async</a:t>
            </a:r>
            <a:r>
              <a:rPr lang="en-US" dirty="0" smtClean="0"/>
              <a:t>="true" %&gt;</a:t>
            </a:r>
          </a:p>
          <a:p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(4.5)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read request &amp; flush response </a:t>
            </a:r>
            <a:r>
              <a:rPr lang="en-US" dirty="0" smtClean="0">
                <a:solidFill>
                  <a:srgbClr val="FF0000"/>
                </a:solidFill>
              </a:rPr>
              <a:t>(4.5)</a:t>
            </a:r>
          </a:p>
        </p:txBody>
      </p:sp>
    </p:spTree>
    <p:extLst>
      <p:ext uri="{BB962C8B-B14F-4D97-AF65-F5344CB8AC3E}">
        <p14:creationId xmlns:p14="http://schemas.microsoft.com/office/powerpoint/2010/main" val="26147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HttpContext</a:t>
            </a:r>
            <a:r>
              <a:rPr lang="en-US" dirty="0" smtClean="0"/>
              <a:t>, Threads, and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HttpContext</a:t>
            </a:r>
            <a:r>
              <a:rPr lang="en-US" dirty="0" smtClean="0"/>
              <a:t>, </a:t>
            </a:r>
            <a:r>
              <a:rPr lang="en-US" dirty="0" err="1" smtClean="0"/>
              <a:t>HttpRequest</a:t>
            </a:r>
            <a:r>
              <a:rPr lang="en-US" dirty="0" smtClean="0"/>
              <a:t>, etc. are only “safe” to access from the </a:t>
            </a:r>
            <a:r>
              <a:rPr lang="en-US" i="1" dirty="0" smtClean="0"/>
              <a:t>request </a:t>
            </a:r>
            <a:r>
              <a:rPr lang="en-US" i="1" dirty="0" smtClean="0"/>
              <a:t>thread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Use </a:t>
            </a:r>
            <a:r>
              <a:rPr lang="en-US" i="1" dirty="0" err="1" smtClean="0"/>
              <a:t>SynchronizationContext.Post</a:t>
            </a:r>
            <a:r>
              <a:rPr lang="en-US" i="1" dirty="0" smtClean="0"/>
              <a:t> or </a:t>
            </a:r>
            <a:r>
              <a:rPr lang="en-US" i="1" dirty="0" err="1" smtClean="0"/>
              <a:t>async</a:t>
            </a:r>
            <a:r>
              <a:rPr lang="en-US" i="1" dirty="0" smtClean="0"/>
              <a:t> / await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645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</a:t>
            </a:r>
            <a:r>
              <a:rPr lang="en-US" dirty="0" err="1" smtClean="0"/>
              <a:t>AsYnc</a:t>
            </a:r>
            <a:r>
              <a:rPr lang="en-US" dirty="0" smtClean="0"/>
              <a:t> in ASP.NET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err="1" smtClean="0"/>
              <a:t>Async</a:t>
            </a:r>
            <a:r>
              <a:rPr lang="en-US" dirty="0" smtClean="0"/>
              <a:t> Scenarios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I/O (network, database,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Long-running event-driven</a:t>
            </a:r>
          </a:p>
        </p:txBody>
      </p:sp>
    </p:spTree>
    <p:extLst>
      <p:ext uri="{BB962C8B-B14F-4D97-AF65-F5344CB8AC3E}">
        <p14:creationId xmlns:p14="http://schemas.microsoft.com/office/powerpoint/2010/main" val="36422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Network, file or hardware access, e.g.:</a:t>
            </a:r>
          </a:p>
          <a:p>
            <a:pPr lvl="1"/>
            <a:r>
              <a:rPr lang="en-US" dirty="0" smtClean="0"/>
              <a:t>Web service call</a:t>
            </a:r>
          </a:p>
          <a:p>
            <a:pPr lvl="1"/>
            <a:r>
              <a:rPr lang="en-US" dirty="0" smtClean="0"/>
              <a:t>Website scraping</a:t>
            </a:r>
          </a:p>
          <a:p>
            <a:pPr lvl="1"/>
            <a:r>
              <a:rPr lang="en-US" dirty="0" smtClean="0"/>
              <a:t>Database call</a:t>
            </a:r>
          </a:p>
          <a:p>
            <a:pPr lvl="1"/>
            <a:r>
              <a:rPr lang="en-US" dirty="0" smtClean="0"/>
              <a:t>File reading/writing</a:t>
            </a:r>
          </a:p>
          <a:p>
            <a:r>
              <a:rPr lang="en-US" dirty="0" smtClean="0"/>
              <a:t>I/O is highly optimized in Windows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async</a:t>
            </a:r>
            <a:r>
              <a:rPr lang="en-US" dirty="0" smtClean="0"/>
              <a:t> I/O lets ASP.NET “reclaim” your thread while waiting for the operation to complete</a:t>
            </a:r>
          </a:p>
        </p:txBody>
      </p:sp>
    </p:spTree>
    <p:extLst>
      <p:ext uri="{BB962C8B-B14F-4D97-AF65-F5344CB8AC3E}">
        <p14:creationId xmlns:p14="http://schemas.microsoft.com/office/powerpoint/2010/main" val="25580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Calling multiple sync/</a:t>
            </a:r>
            <a:r>
              <a:rPr lang="en-US" dirty="0" err="1" smtClean="0"/>
              <a:t>async</a:t>
            </a:r>
            <a:r>
              <a:rPr lang="en-US" dirty="0" smtClean="0"/>
              <a:t> APIs in parallel to decrease response time</a:t>
            </a:r>
          </a:p>
          <a:p>
            <a:r>
              <a:rPr lang="en-US" dirty="0" smtClean="0"/>
              <a:t>Might actually use </a:t>
            </a:r>
            <a:r>
              <a:rPr lang="en-US" b="1" i="1" dirty="0" smtClean="0"/>
              <a:t>more</a:t>
            </a:r>
            <a:r>
              <a:rPr lang="en-US" dirty="0" smtClean="0"/>
              <a:t> threads per request if calling sync APIs</a:t>
            </a:r>
          </a:p>
          <a:p>
            <a:r>
              <a:rPr lang="en-US" dirty="0" smtClean="0"/>
              <a:t>Thus can hurt concurrency at the benefit of request response time</a:t>
            </a:r>
          </a:p>
          <a:p>
            <a:r>
              <a:rPr lang="en-US" dirty="0" smtClean="0"/>
              <a:t>Limited use cases, e.g. low user dashboard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Long-running Event-driven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goes to “sleep” until some other event takes place</a:t>
            </a:r>
          </a:p>
          <a:p>
            <a:r>
              <a:rPr lang="en-US" dirty="0" smtClean="0"/>
              <a:t>Typically used in long-polling and HTTP streaming</a:t>
            </a:r>
          </a:p>
          <a:p>
            <a:r>
              <a:rPr lang="en-US" dirty="0" smtClean="0"/>
              <a:t>Canonical example: </a:t>
            </a:r>
            <a:r>
              <a:rPr lang="en-US" dirty="0" err="1" smtClean="0"/>
              <a:t>WebSockets</a:t>
            </a:r>
            <a:r>
              <a:rPr lang="en-US" dirty="0"/>
              <a:t>/</a:t>
            </a:r>
            <a:r>
              <a:rPr lang="en-US" dirty="0" err="1" smtClean="0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</a:t>
            </a:r>
            <a:r>
              <a:rPr lang="en-US" dirty="0" err="1" smtClean="0"/>
              <a:t>Async</a:t>
            </a:r>
            <a:r>
              <a:rPr lang="en-US" dirty="0" smtClean="0"/>
              <a:t> In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 in Server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Task.Factory.StartNew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no “background threads” on servers, so moving computation to another thread just costs you a thread switch.</a:t>
            </a:r>
          </a:p>
          <a:p>
            <a:r>
              <a:rPr lang="en-US" dirty="0" smtClean="0"/>
              <a:t>If your code must run on both servers and clients, you may not be able to avoid this (e.g., formatters in Web API).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Use </a:t>
            </a:r>
            <a:r>
              <a:rPr lang="en-US" i="1" dirty="0" err="1" smtClean="0"/>
              <a:t>Task.FromResult</a:t>
            </a:r>
            <a:r>
              <a:rPr lang="en-US" i="1" dirty="0" smtClean="0"/>
              <a:t> or </a:t>
            </a:r>
            <a:r>
              <a:rPr lang="en-US" i="1" dirty="0" err="1" smtClean="0"/>
              <a:t>TaskCompletionSource</a:t>
            </a:r>
            <a:r>
              <a:rPr lang="en-US" i="1" dirty="0" smtClean="0"/>
              <a:t>&lt;T&gt;.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61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ASP.NET Intrinsics on Worker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don’t know whether you’re on the right thread, don’t use the ASP.NET intrinsics.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stashing the intrinsics objects.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setting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HttpContext.Current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In 4.0, use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SynchronizationContext.Post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i="1" dirty="0" smtClean="0"/>
              <a:t>In 4.5, use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i="1" dirty="0" smtClean="0"/>
              <a:t> and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await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08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Result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call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</a:t>
            </a:r>
            <a:r>
              <a:rPr lang="en-US" dirty="0" smtClean="0"/>
              <a:t> on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. It blocks.</a:t>
            </a:r>
          </a:p>
          <a:p>
            <a:r>
              <a:rPr lang="en-US" dirty="0" smtClean="0"/>
              <a:t>Never call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dirty="0" smtClean="0"/>
              <a:t> on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 that isn’t already complete. It blocks.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Upgrade to 4.5 and use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await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ContinueWith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ContinueWith</a:t>
            </a:r>
            <a:r>
              <a:rPr lang="en-US" dirty="0" smtClean="0"/>
              <a:t> is ignorant of sync context.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ContinueWith</a:t>
            </a:r>
            <a:r>
              <a:rPr lang="en-US" dirty="0" smtClean="0"/>
              <a:t> pushes you to a new thread, even if the parent task is already complete.</a:t>
            </a:r>
          </a:p>
          <a:p>
            <a:r>
              <a:rPr lang="en-US" dirty="0" smtClean="0"/>
              <a:t>Accessing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.Result</a:t>
            </a:r>
            <a:r>
              <a:rPr lang="en-US" dirty="0" smtClean="0"/>
              <a:t> on a faulted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 inside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ContinueWith</a:t>
            </a:r>
            <a:r>
              <a:rPr lang="en-US" dirty="0" smtClean="0"/>
              <a:t> will re-throw.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Upgrade to 4.5 and use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i="1" dirty="0" smtClean="0"/>
              <a:t> and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await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Thread-Local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thread can hop physical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Don’t </a:t>
            </a:r>
            <a:r>
              <a:rPr lang="en-US" dirty="0"/>
              <a:t>use [</a:t>
            </a:r>
            <a:r>
              <a:rPr lang="en-US" dirty="0" err="1" smtClean="0"/>
              <a:t>ThreadStatic</a:t>
            </a:r>
            <a:r>
              <a:rPr lang="en-US" dirty="0" smtClean="0"/>
              <a:t>] (or its moral equivalent)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Use </a:t>
            </a:r>
            <a:r>
              <a:rPr lang="en-US" i="1" dirty="0" err="1"/>
              <a:t>HttpContext.Items</a:t>
            </a:r>
            <a:r>
              <a:rPr lang="en-US" i="1" dirty="0"/>
              <a:t> </a:t>
            </a:r>
            <a:r>
              <a:rPr lang="en-US" i="1" dirty="0" smtClean="0"/>
              <a:t>instead.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ASP.NET processes requests on the CLR thread pool</a:t>
            </a:r>
          </a:p>
          <a:p>
            <a:r>
              <a:rPr lang="en-US" dirty="0" err="1" smtClean="0"/>
              <a:t>ThreadPool.QueueUserWorkItem</a:t>
            </a:r>
            <a:r>
              <a:rPr lang="en-US" dirty="0" smtClean="0"/>
              <a:t>, </a:t>
            </a:r>
            <a:r>
              <a:rPr lang="en-US" dirty="0" err="1" smtClean="0"/>
              <a:t>Task.Run</a:t>
            </a:r>
            <a:r>
              <a:rPr lang="en-US" dirty="0" smtClean="0"/>
              <a:t>, and similar APIs dispatch work to this same thread pool</a:t>
            </a:r>
          </a:p>
          <a:p>
            <a:r>
              <a:rPr lang="en-US" dirty="0" smtClean="0"/>
              <a:t>Don’t call these APIs just for the sake of hopping threads; you’ll incur the cost of the thread hop but won’t actually release any resources that ASP.NET can utilize</a:t>
            </a:r>
          </a:p>
        </p:txBody>
      </p:sp>
    </p:spTree>
    <p:extLst>
      <p:ext uri="{BB962C8B-B14F-4D97-AF65-F5344CB8AC3E}">
        <p14:creationId xmlns:p14="http://schemas.microsoft.com/office/powerpoint/2010/main" val="15047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one more thing…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0" dirty="0" smtClean="0">
                <a:sym typeface="Wingdings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sz="2400" dirty="0" smtClean="0">
                <a:sym typeface="Wingdings" pitchFamily="2" charset="2"/>
              </a:rPr>
              <a:t>Hopefully you’re still not using this. 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Use .NET 4.5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in 4.5 is </a:t>
            </a:r>
            <a:r>
              <a:rPr lang="en-US" dirty="0" smtClean="0"/>
              <a:t>awesome</a:t>
            </a:r>
          </a:p>
          <a:p>
            <a:r>
              <a:rPr lang="en-US" dirty="0" smtClean="0"/>
              <a:t>Upgrade </a:t>
            </a:r>
            <a:r>
              <a:rPr lang="en-US" dirty="0"/>
              <a:t>to 4.5</a:t>
            </a:r>
          </a:p>
        </p:txBody>
      </p:sp>
    </p:spTree>
    <p:extLst>
      <p:ext uri="{BB962C8B-B14F-4D97-AF65-F5344CB8AC3E}">
        <p14:creationId xmlns:p14="http://schemas.microsoft.com/office/powerpoint/2010/main" val="32499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github.com/bradwilson/aspConf2012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github.com/DamianEdwards/aspConf2012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4" tooltip="https://github.com/GrabYourPitchforks/aspConf2012"/>
              </a:rPr>
              <a:t>https</a:t>
            </a:r>
            <a:r>
              <a:rPr lang="en-US" sz="2800" dirty="0">
                <a:hlinkClick r:id="rId4" tooltip="https://github.com/GrabYourPitchforks/aspConf2012"/>
              </a:rPr>
              <a:t>://</a:t>
            </a:r>
            <a:r>
              <a:rPr lang="en-US" sz="2800" dirty="0" smtClean="0">
                <a:hlinkClick r:id="rId4" tooltip="https://github.com/GrabYourPitchforks/aspConf2012"/>
              </a:rPr>
              <a:t>github.com/GrabYourPitchforks/aspConf2012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636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1.1 – APM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nsolas" pitchFamily="49" charset="0"/>
              </a:rPr>
              <a:t>Call </a:t>
            </a:r>
            <a:r>
              <a:rPr lang="en-US" dirty="0" err="1" smtClean="0">
                <a:cs typeface="Consolas" pitchFamily="49" charset="0"/>
              </a:rPr>
              <a:t>BeginXxx</a:t>
            </a:r>
            <a:r>
              <a:rPr lang="en-US" dirty="0" smtClean="0">
                <a:cs typeface="Consolas" pitchFamily="49" charset="0"/>
              </a:rPr>
              <a:t> to start doing work</a:t>
            </a:r>
          </a:p>
          <a:p>
            <a:pPr lvl="1"/>
            <a:r>
              <a:rPr lang="en-US" dirty="0" smtClean="0">
                <a:cs typeface="Consolas" pitchFamily="49" charset="0"/>
              </a:rPr>
              <a:t>Returns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IAsyncResult</a:t>
            </a:r>
            <a:r>
              <a:rPr lang="en-US" dirty="0" smtClean="0">
                <a:cs typeface="Consolas" pitchFamily="49" charset="0"/>
              </a:rPr>
              <a:t> which reflects status</a:t>
            </a:r>
          </a:p>
          <a:p>
            <a:pPr lvl="1"/>
            <a:r>
              <a:rPr lang="en-US" dirty="0" smtClean="0">
                <a:cs typeface="Consolas" pitchFamily="49" charset="0"/>
              </a:rPr>
              <a:t>Doesn’t always run </a:t>
            </a:r>
            <a:r>
              <a:rPr lang="en-US" dirty="0" err="1" smtClean="0">
                <a:cs typeface="Consolas" pitchFamily="49" charset="0"/>
              </a:rPr>
              <a:t>async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Call </a:t>
            </a:r>
            <a:r>
              <a:rPr lang="en-US" dirty="0" err="1" smtClean="0">
                <a:cs typeface="Consolas" pitchFamily="49" charset="0"/>
              </a:rPr>
              <a:t>EndXxx</a:t>
            </a:r>
            <a:r>
              <a:rPr lang="en-US" dirty="0" smtClean="0">
                <a:cs typeface="Consolas" pitchFamily="49" charset="0"/>
              </a:rPr>
              <a:t> to get the actual result value</a:t>
            </a:r>
          </a:p>
          <a:p>
            <a:pPr marL="0" indent="0">
              <a:buNone/>
            </a:pPr>
            <a:endParaRPr lang="en-US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IAsyncResult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BeginSomething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Do stuff, checking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ar.IsCompleted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EndSomething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2.0 – 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Call </a:t>
            </a:r>
            <a:r>
              <a:rPr lang="en-US" sz="3500" dirty="0" err="1" smtClean="0"/>
              <a:t>XxxAsync</a:t>
            </a:r>
            <a:r>
              <a:rPr lang="en-US" sz="3500" dirty="0" smtClean="0"/>
              <a:t> to start work</a:t>
            </a:r>
          </a:p>
          <a:p>
            <a:pPr lvl="1"/>
            <a:r>
              <a:rPr lang="en-US" sz="3000" dirty="0" smtClean="0"/>
              <a:t>Often no way to get status while in-flight</a:t>
            </a:r>
          </a:p>
          <a:p>
            <a:r>
              <a:rPr lang="en-US" sz="3500" dirty="0" smtClean="0"/>
              <a:t>Subscribe to </a:t>
            </a:r>
            <a:r>
              <a:rPr lang="en-US" sz="3500" dirty="0" err="1" smtClean="0"/>
              <a:t>XxxCompleted</a:t>
            </a:r>
            <a:r>
              <a:rPr lang="en-US" sz="3500" dirty="0" smtClean="0"/>
              <a:t> event to get result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SomethingCompleted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+= (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sender,e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 =&gt;</a:t>
            </a:r>
            <a:br>
              <a:rPr lang="en-US" sz="2600" dirty="0" smtClean="0"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// What thread is this running on?</a:t>
            </a:r>
          </a:p>
          <a:p>
            <a:pPr marL="0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SomethingAsync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(...);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4 – TPL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XxxAsync</a:t>
            </a:r>
            <a:r>
              <a:rPr lang="en-US" dirty="0" smtClean="0"/>
              <a:t> to start work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 (or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Task&lt;T&gt;)</a:t>
            </a:r>
            <a:r>
              <a:rPr lang="en-US" dirty="0" smtClean="0"/>
              <a:t> to reflect in-flight status (and the result,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Task&lt;T&gt;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second method or event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Task&lt;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SomethingAsync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Do work, checking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t.Status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4 – TPL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Task&lt;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SomethingAsync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Task&lt;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t2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t.ContinueWith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innerTask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=&gt;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// What thread is this running on?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innerTask.Result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 2;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Do work, checking t2.Status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result = t2.Result;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94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4.5 – TPL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await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us write </a:t>
            </a:r>
            <a:r>
              <a:rPr lang="en-US" b="1" i="1" dirty="0" smtClean="0"/>
              <a:t>sequential</a:t>
            </a:r>
            <a:r>
              <a:rPr lang="en-US" dirty="0" smtClean="0"/>
              <a:t> code which is not necessarily </a:t>
            </a:r>
            <a:r>
              <a:rPr lang="en-US" b="1" i="1" dirty="0" smtClean="0"/>
              <a:t>synchronous</a:t>
            </a:r>
          </a:p>
          <a:p>
            <a:r>
              <a:rPr lang="en-US" dirty="0" smtClean="0"/>
              <a:t>Takes care of sticky threading &amp; performance issues related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of this as “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0..n values in a distinct order</a:t>
            </a:r>
          </a:p>
          <a:p>
            <a:pPr lvl="1"/>
            <a:r>
              <a:rPr lang="en-US" dirty="0" smtClean="0"/>
              <a:t>Events (push) rather than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MoveNext</a:t>
            </a:r>
            <a:r>
              <a:rPr lang="en-US" dirty="0" smtClean="0"/>
              <a:t> (pull)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&lt;T&gt;.Subscribe</a:t>
            </a:r>
            <a:r>
              <a:rPr lang="en-US" dirty="0" smtClean="0"/>
              <a:t> takes an instance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IObserver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OnNext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(T value)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OnError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(Exception ex)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OnCompleted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019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872</Words>
  <Application>Microsoft Office PowerPoint</Application>
  <PresentationFormat>On-screen Show (16:9)</PresentationFormat>
  <Paragraphs>155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Office Theme</vt:lpstr>
      <vt:lpstr>Truly Understanding Async Programming in ASP.NET</vt:lpstr>
      <vt:lpstr>A Brief History of Async In .NET</vt:lpstr>
      <vt:lpstr>.NET 1.0</vt:lpstr>
      <vt:lpstr>.NET 1.1 – APM</vt:lpstr>
      <vt:lpstr>.NET 2.0 – EAP</vt:lpstr>
      <vt:lpstr>.NET 4 – TPL</vt:lpstr>
      <vt:lpstr>.NET 4 – TPL</vt:lpstr>
      <vt:lpstr>.NET 4.5 – TPL with async/await</vt:lpstr>
      <vt:lpstr>IObservable&lt;T&gt;</vt:lpstr>
      <vt:lpstr>Threading in ASP.NET</vt:lpstr>
      <vt:lpstr>PowerPoint Presentation</vt:lpstr>
      <vt:lpstr>Threads are Shared Resources</vt:lpstr>
      <vt:lpstr>ASP.NET Async Points</vt:lpstr>
      <vt:lpstr>HttpContext, Threads, and You</vt:lpstr>
      <vt:lpstr>Scenarios for AsYnc in ASP.NET</vt:lpstr>
      <vt:lpstr>Three Async Scenarios</vt:lpstr>
      <vt:lpstr>I/O</vt:lpstr>
      <vt:lpstr>Parallelism</vt:lpstr>
      <vt:lpstr>Long-running Event-driven</vt:lpstr>
      <vt:lpstr>Demos</vt:lpstr>
      <vt:lpstr>Anti-Patterns in Server Async</vt:lpstr>
      <vt:lpstr>Task.Factory.StartNew</vt:lpstr>
      <vt:lpstr>ASP.NET Intrinsics on Worker Threads</vt:lpstr>
      <vt:lpstr>Issues with Wait and Result</vt:lpstr>
      <vt:lpstr>Issues with ContinueWith</vt:lpstr>
      <vt:lpstr>Issues with Thread-Local Storage</vt:lpstr>
      <vt:lpstr>Summary</vt:lpstr>
      <vt:lpstr>Remember</vt:lpstr>
      <vt:lpstr>And one more thing…</vt:lpstr>
      <vt:lpstr>Just Use .NET 4.5</vt:lpstr>
      <vt:lpstr>Demo Code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Truly Understanding Async Programming in ASP.NET</dc:title>
  <dc:creator>Damian Edwards</dc:creator>
  <cp:lastModifiedBy>Levi Broderick</cp:lastModifiedBy>
  <cp:revision>35</cp:revision>
  <dcterms:created xsi:type="dcterms:W3CDTF">2012-07-16T20:09:18Z</dcterms:created>
  <dcterms:modified xsi:type="dcterms:W3CDTF">2012-07-17T04:39:30Z</dcterms:modified>
</cp:coreProperties>
</file>