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4" r:id="rId3"/>
    <p:sldId id="271" r:id="rId4"/>
    <p:sldId id="281" r:id="rId5"/>
    <p:sldId id="276" r:id="rId6"/>
    <p:sldId id="282" r:id="rId7"/>
    <p:sldId id="283" r:id="rId8"/>
    <p:sldId id="284" r:id="rId9"/>
    <p:sldId id="275" r:id="rId10"/>
    <p:sldId id="287" r:id="rId11"/>
    <p:sldId id="286" r:id="rId12"/>
    <p:sldId id="288" r:id="rId13"/>
    <p:sldId id="289" r:id="rId14"/>
    <p:sldId id="335" r:id="rId15"/>
    <p:sldId id="277" r:id="rId16"/>
    <p:sldId id="295" r:id="rId17"/>
    <p:sldId id="339" r:id="rId18"/>
    <p:sldId id="291" r:id="rId19"/>
    <p:sldId id="296" r:id="rId20"/>
    <p:sldId id="336" r:id="rId21"/>
    <p:sldId id="337" r:id="rId22"/>
    <p:sldId id="338" r:id="rId23"/>
    <p:sldId id="340" r:id="rId24"/>
    <p:sldId id="341" r:id="rId25"/>
    <p:sldId id="297" r:id="rId26"/>
    <p:sldId id="279" r:id="rId27"/>
    <p:sldId id="334" r:id="rId28"/>
    <p:sldId id="33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5"/>
    <p:restoredTop sz="94590"/>
  </p:normalViewPr>
  <p:slideViewPr>
    <p:cSldViewPr snapToGrid="0" snapToObjects="1">
      <p:cViewPr varScale="1">
        <p:scale>
          <a:sx n="92" d="100"/>
          <a:sy n="92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1D25FF-AFAA-F94E-949B-AD789E0722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27B5E-88EA-414F-A91C-15E32757F3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8FFF4-D58A-FC46-84F8-88F27757979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82634-1996-3448-8DA3-000836CFF0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80879-BCC1-1B4A-8F24-B614A9CD01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3066C-9CB6-084E-B08D-B7361598D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529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572AB-98F9-364F-B5D3-3B6C1627F53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64CF-40D3-8A4B-A22E-736EA18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934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0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6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46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36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60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22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1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01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79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95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69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5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33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46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3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2CAD-5C52-214F-8615-B39BC5EE8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7AE3C-0893-8245-8198-1295DE01A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D1A5-C40E-384D-A2F2-CEB2D925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8B81F-FD45-224A-8F94-9ECE6B15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C27C-278E-9349-859E-7B8B0F72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9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AB2C-6201-EA41-850F-6DFE6726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58455-555C-5346-BD30-9E0955E3A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A845-38E0-1240-BBB1-5248CFAC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67F84-9613-0240-BCFA-5943E26A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B0E7-FF42-CD44-9786-F69A449C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F60DC-84D0-9649-8B20-B83748C04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9E59D-4D63-594D-AC54-921769874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B5F1E-DC31-D040-8C97-48622CFF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860DD-77F9-294B-934B-F22D1D8F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8837A-B48D-4948-80C3-5E6D7327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19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470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016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981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420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29F71E8-EE7F-4944-81A1-77C4C0BD10E3}"/>
              </a:ext>
            </a:extLst>
          </p:cNvPr>
          <p:cNvSpPr/>
          <p:nvPr userDrawn="1"/>
        </p:nvSpPr>
        <p:spPr>
          <a:xfrm>
            <a:off x="786085" y="2245189"/>
            <a:ext cx="1621356" cy="16213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4C27A7-B56F-4393-9A81-FD321AC58932}"/>
              </a:ext>
            </a:extLst>
          </p:cNvPr>
          <p:cNvSpPr/>
          <p:nvPr userDrawn="1"/>
        </p:nvSpPr>
        <p:spPr>
          <a:xfrm>
            <a:off x="3041520" y="2251005"/>
            <a:ext cx="1609724" cy="16097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4B835E-8A36-4DCD-A51F-3F8223483370}"/>
              </a:ext>
            </a:extLst>
          </p:cNvPr>
          <p:cNvSpPr/>
          <p:nvPr userDrawn="1"/>
        </p:nvSpPr>
        <p:spPr>
          <a:xfrm>
            <a:off x="5291138" y="2251005"/>
            <a:ext cx="1609724" cy="16097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865FF-4B47-4B78-9C51-89766AADB2B8}"/>
              </a:ext>
            </a:extLst>
          </p:cNvPr>
          <p:cNvSpPr/>
          <p:nvPr userDrawn="1"/>
        </p:nvSpPr>
        <p:spPr>
          <a:xfrm>
            <a:off x="7540757" y="2251005"/>
            <a:ext cx="1609724" cy="16097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8">
            <a:extLst>
              <a:ext uri="{FF2B5EF4-FFF2-40B4-BE49-F238E27FC236}">
                <a16:creationId xmlns:a16="http://schemas.microsoft.com/office/drawing/2014/main" id="{69E24AB4-1A39-46EB-A40F-3E36190E1BC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0630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8">
            <a:extLst>
              <a:ext uri="{FF2B5EF4-FFF2-40B4-BE49-F238E27FC236}">
                <a16:creationId xmlns:a16="http://schemas.microsoft.com/office/drawing/2014/main" id="{830C6B90-752D-4D13-853A-25DDE7FF4A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88496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18">
            <a:extLst>
              <a:ext uri="{FF2B5EF4-FFF2-40B4-BE49-F238E27FC236}">
                <a16:creationId xmlns:a16="http://schemas.microsoft.com/office/drawing/2014/main" id="{D8BE65DE-F4D6-4A50-8E37-95593DD656D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38114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0C4EF2E9-A9C0-4BDC-9D68-C6AC89C94B8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587733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B7366-F2D3-4423-AFC0-8CF5A476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4BF1-8D3E-4004-9D9C-E6C3DC6EA064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1DED8-EAA3-4EC4-BF66-E9705464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DF61C-B7E2-4BAC-AF5B-354C8757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851-680D-4F20-952F-CE68C8DC2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8EDE4F-E9D9-44B7-A24C-D2B5A789CF3A}"/>
              </a:ext>
            </a:extLst>
          </p:cNvPr>
          <p:cNvSpPr/>
          <p:nvPr userDrawn="1"/>
        </p:nvSpPr>
        <p:spPr>
          <a:xfrm>
            <a:off x="9790373" y="2251005"/>
            <a:ext cx="1609724" cy="16097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BA7B0916-9945-4FED-A7E5-B400AEA56EB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39102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53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0DD0-04D5-FD45-8CB5-5EBF6150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96E3-959F-414A-BD29-FF54EE5C3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57817-B320-D943-B5EB-6786CDBF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A6BFA-23CE-F844-B834-3D331C99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6EE9D-AD41-FA49-9F79-D551F4FB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1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426-6442-8B4D-915D-9D61F212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EFF41-4A94-2448-8BAA-1AC5DF4BF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D7ED-594F-8B43-ABE0-4DD46B31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33D9-8865-F946-9013-3A2B99C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7558A-ECDD-7A44-BA53-0D3BF811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1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4D64-7603-AF4D-B535-09C0FB37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B827-103E-944B-90A9-43C62FFB1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AD2FF-EF80-8F49-A058-D18D82F8B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FF8B1-BDEC-9149-BD3C-AE43BD07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331D2-20A6-6246-A0DB-DC0ABCFD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16C61-CAE6-2B48-A8FC-D7E11C99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9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ACA6-B164-DE41-AB27-80B1B58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BB7C8-2775-594C-AAF0-C933D021B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49FF6-1C04-0C4B-BACC-9A921A583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A9916-DE59-E147-B0E6-5FCA4A07C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46AF8-2C41-CC49-BEC2-3C2BBC4EF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D8EA2-3E02-6E44-9B35-1F0535AB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CBDA0-FFA3-5647-A564-0E2C8482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C36DC-B595-9F47-B5DF-3A84C0AB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2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712A-BCDD-1247-923A-B90258BF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1F321-127C-3840-A4C4-0B08E4D8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A5640-8460-BB42-AEE3-CC6BCD2A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9A93D-3FEB-D445-981A-C9337703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19525-5FC5-9646-B13D-AECB36CA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399E5-0163-2748-9CEE-8AAC88DC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BD475-7C22-C649-99C4-BDEC1AD9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3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05A6-F6D4-5B41-A19D-828E5C38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6ECF-758D-C644-9C60-3F64DCF62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47CA0-38C1-884C-A8FF-09D894EAB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43504-C63B-3142-9590-D255848C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83CB2-8C37-1745-864B-7180A594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15417-CBD8-F540-811A-1CD299A1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9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2930-036F-0C48-8318-033267B0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8EB35-4D80-9C41-867B-3E3C80772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22F77-2274-AC49-9465-DBA257007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4F8A4-893E-FB4B-97F1-64446B8F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9D752-7F48-D74E-B7C1-3BD23460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58A0C-97D0-7B46-AE5D-027E3043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7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C0425-5F85-4F40-9413-2B4E77F0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D4879-111C-1342-8CA8-4180F8EEF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FCD3-4451-E748-B434-264B0AA72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9DFBE-5B67-494A-86C6-9413BC134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863C9-B59A-784B-92A0-78773FE49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7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 flipV="1">
            <a:off x="0" y="0"/>
            <a:ext cx="11397893" cy="5926091"/>
          </a:xfrm>
          <a:prstGeom prst="rtTriangle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576184" y="2701609"/>
            <a:ext cx="6480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Presentation For Capstone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76184" y="685499"/>
            <a:ext cx="574749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CAPSTONE PROJECT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755A2A14-2AB6-FC45-AC3C-50AA27BEF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84" y="3463895"/>
            <a:ext cx="90984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“App </a:t>
            </a:r>
            <a:r>
              <a:rPr lang="en-US" altLang="ko-KR" sz="4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quản</a:t>
            </a:r>
            <a:r>
              <a:rPr lang="en-US" altLang="ko-KR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lý</a:t>
            </a:r>
            <a:r>
              <a:rPr lang="en-US" altLang="ko-KR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công</a:t>
            </a:r>
            <a:r>
              <a:rPr lang="en-US" altLang="ko-KR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ty BĐS”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63292-6AA5-EC48-98F9-A2B7C724DEAC}"/>
              </a:ext>
            </a:extLst>
          </p:cNvPr>
          <p:cNvSpPr txBox="1"/>
          <p:nvPr/>
        </p:nvSpPr>
        <p:spPr>
          <a:xfrm>
            <a:off x="576184" y="6088386"/>
            <a:ext cx="2842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Team 3: Hello World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Mentor: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Đặng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Đình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Hòa</a:t>
            </a:r>
            <a:endPara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0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12">
        <p:fade/>
      </p:transition>
    </mc:Choice>
    <mc:Fallback xmlns="">
      <p:transition spd="med" advTm="2712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Plan chart (DK) (hours)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5211A43B-A6E4-994A-8A4C-B19BA04D6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109126"/>
              </p:ext>
            </p:extLst>
          </p:nvPr>
        </p:nvGraphicFramePr>
        <p:xfrm>
          <a:off x="6379863" y="2452482"/>
          <a:ext cx="5078712" cy="3692628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3649962">
                  <a:extLst>
                    <a:ext uri="{9D8B030D-6E8A-4147-A177-3AD203B41FA5}">
                      <a16:colId xmlns:a16="http://schemas.microsoft.com/office/drawing/2014/main" val="406372946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222757179"/>
                    </a:ext>
                  </a:extLst>
                </a:gridCol>
              </a:tblGrid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985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05490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744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34166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2047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34183"/>
                  </a:ext>
                </a:extLst>
              </a:tr>
            </a:tbl>
          </a:graphicData>
        </a:graphic>
      </p:graphicFrame>
      <p:pic>
        <p:nvPicPr>
          <p:cNvPr id="8" name="Hình ảnh 2">
            <a:extLst>
              <a:ext uri="{FF2B5EF4-FFF2-40B4-BE49-F238E27FC236}">
                <a16:creationId xmlns:a16="http://schemas.microsoft.com/office/drawing/2014/main" id="{0EAEF369-E63C-3646-A266-6013B491D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2452481"/>
            <a:ext cx="5270572" cy="36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9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Actual chart (TT) (hours)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5211A43B-A6E4-994A-8A4C-B19BA04D6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513099"/>
              </p:ext>
            </p:extLst>
          </p:nvPr>
        </p:nvGraphicFramePr>
        <p:xfrm>
          <a:off x="6379863" y="2452482"/>
          <a:ext cx="5078712" cy="3692628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3649962">
                  <a:extLst>
                    <a:ext uri="{9D8B030D-6E8A-4147-A177-3AD203B41FA5}">
                      <a16:colId xmlns:a16="http://schemas.microsoft.com/office/drawing/2014/main" val="406372946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222757179"/>
                    </a:ext>
                  </a:extLst>
                </a:gridCol>
              </a:tblGrid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914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05490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669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34166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1909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34183"/>
                  </a:ext>
                </a:extLst>
              </a:tr>
            </a:tbl>
          </a:graphicData>
        </a:graphic>
      </p:graphicFrame>
      <p:pic>
        <p:nvPicPr>
          <p:cNvPr id="7" name="Hình ảnh 2">
            <a:extLst>
              <a:ext uri="{FF2B5EF4-FFF2-40B4-BE49-F238E27FC236}">
                <a16:creationId xmlns:a16="http://schemas.microsoft.com/office/drawing/2014/main" id="{06E854A0-6D52-6E46-BAF9-58D8A8F17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3" y="2452481"/>
            <a:ext cx="5021935" cy="36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Actual chart (TT) (days)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5211A43B-A6E4-994A-8A4C-B19BA04D6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386325"/>
              </p:ext>
            </p:extLst>
          </p:nvPr>
        </p:nvGraphicFramePr>
        <p:xfrm>
          <a:off x="6379863" y="2452482"/>
          <a:ext cx="5078712" cy="3692628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3649962">
                  <a:extLst>
                    <a:ext uri="{9D8B030D-6E8A-4147-A177-3AD203B41FA5}">
                      <a16:colId xmlns:a16="http://schemas.microsoft.com/office/drawing/2014/main" val="406372946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222757179"/>
                    </a:ext>
                  </a:extLst>
                </a:gridCol>
              </a:tblGrid>
              <a:tr h="9231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05490"/>
                  </a:ext>
                </a:extLst>
              </a:tr>
              <a:tr h="9231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34166"/>
                  </a:ext>
                </a:extLst>
              </a:tr>
              <a:tr h="9231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34183"/>
                  </a:ext>
                </a:extLst>
              </a:tr>
              <a:tr h="92315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Deducted 3 weeks for Tet holidays and 2 weeks for epidemic breaks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297125"/>
                  </a:ext>
                </a:extLst>
              </a:tr>
            </a:tbl>
          </a:graphicData>
        </a:graphic>
      </p:graphicFrame>
      <p:pic>
        <p:nvPicPr>
          <p:cNvPr id="8" name="Hình ảnh 2">
            <a:extLst>
              <a:ext uri="{FF2B5EF4-FFF2-40B4-BE49-F238E27FC236}">
                <a16:creationId xmlns:a16="http://schemas.microsoft.com/office/drawing/2014/main" id="{E4AB088F-DDE5-B743-8713-D39EE65E8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6" y="2452482"/>
            <a:ext cx="5078712" cy="369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2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Membership time chart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Hình ảnh 2">
            <a:extLst>
              <a:ext uri="{FF2B5EF4-FFF2-40B4-BE49-F238E27FC236}">
                <a16:creationId xmlns:a16="http://schemas.microsoft.com/office/drawing/2014/main" id="{9A986332-C7D7-8A4C-ACD7-F3BAE6495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1" y="2225407"/>
            <a:ext cx="7681476" cy="4179923"/>
          </a:xfrm>
          <a:prstGeom prst="rect">
            <a:avLst/>
          </a:prstGeom>
        </p:spPr>
      </p:pic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520FC36F-77F5-9540-82D0-D9E905EEF0C1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00184961"/>
              </p:ext>
            </p:extLst>
          </p:nvPr>
        </p:nvGraphicFramePr>
        <p:xfrm>
          <a:off x="8494004" y="2225406"/>
          <a:ext cx="3051673" cy="41799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1673">
                  <a:extLst>
                    <a:ext uri="{9D8B030D-6E8A-4147-A177-3AD203B41FA5}">
                      <a16:colId xmlns:a16="http://schemas.microsoft.com/office/drawing/2014/main" val="4063729469"/>
                    </a:ext>
                  </a:extLst>
                </a:gridCol>
              </a:tblGrid>
              <a:tr h="4179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Total time each member worked in 32 weeks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0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86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94B02AD-753D-5947-BD25-1EDFCB55FCD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1360884" y="1333925"/>
            <a:ext cx="9470231" cy="5253968"/>
          </a:xfrm>
        </p:spPr>
      </p:pic>
    </p:spTree>
    <p:extLst>
      <p:ext uri="{BB962C8B-B14F-4D97-AF65-F5344CB8AC3E}">
        <p14:creationId xmlns:p14="http://schemas.microsoft.com/office/powerpoint/2010/main" val="410190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Architectural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83A9E60-1431-9840-9B1B-50013897F6EB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784660242"/>
              </p:ext>
            </p:extLst>
          </p:nvPr>
        </p:nvGraphicFramePr>
        <p:xfrm>
          <a:off x="541338" y="1817783"/>
          <a:ext cx="11328399" cy="42635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3052">
                  <a:extLst>
                    <a:ext uri="{9D8B030D-6E8A-4147-A177-3AD203B41FA5}">
                      <a16:colId xmlns:a16="http://schemas.microsoft.com/office/drawing/2014/main" val="772794346"/>
                    </a:ext>
                  </a:extLst>
                </a:gridCol>
                <a:gridCol w="1057620">
                  <a:extLst>
                    <a:ext uri="{9D8B030D-6E8A-4147-A177-3AD203B41FA5}">
                      <a16:colId xmlns:a16="http://schemas.microsoft.com/office/drawing/2014/main" val="3724940438"/>
                    </a:ext>
                  </a:extLst>
                </a:gridCol>
                <a:gridCol w="5765627">
                  <a:extLst>
                    <a:ext uri="{9D8B030D-6E8A-4147-A177-3AD203B41FA5}">
                      <a16:colId xmlns:a16="http://schemas.microsoft.com/office/drawing/2014/main" val="386593497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545508478"/>
                    </a:ext>
                  </a:extLst>
                </a:gridCol>
              </a:tblGrid>
              <a:tr h="8527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Quality Attributes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Priority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106124"/>
                  </a:ext>
                </a:extLst>
              </a:tr>
              <a:tr h="8527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Usability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79576"/>
                  </a:ext>
                </a:extLst>
              </a:tr>
              <a:tr h="8527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effectLst/>
                        </a:rPr>
                        <a:t>QA1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Users</a:t>
                      </a:r>
                      <a:r>
                        <a:rPr lang="vi-VN" sz="1800" dirty="0">
                          <a:effectLst/>
                        </a:rPr>
                        <a:t> use the app to easier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03738"/>
                  </a:ext>
                </a:extLst>
              </a:tr>
              <a:tr h="8527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Portability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864933"/>
                  </a:ext>
                </a:extLst>
              </a:tr>
              <a:tr h="8527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QA2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Users can use the application on two platforms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953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7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Context diagram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Architectural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Hình ảnh 1">
            <a:extLst>
              <a:ext uri="{FF2B5EF4-FFF2-40B4-BE49-F238E27FC236}">
                <a16:creationId xmlns:a16="http://schemas.microsoft.com/office/drawing/2014/main" id="{6F6C19C4-7729-AE45-A0DE-C2FF27A1A0F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66" y="2190721"/>
            <a:ext cx="9321067" cy="4214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96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1236" y="1508787"/>
            <a:ext cx="11329259" cy="614197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Protability</a:t>
            </a:r>
            <a:r>
              <a:rPr lang="en-US" altLang="ko-KR" b="1" dirty="0">
                <a:solidFill>
                  <a:schemeClr val="tx1"/>
                </a:solidFill>
              </a:rPr>
              <a:t> (dynamic)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Architectural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Hình ảnh 6">
            <a:extLst>
              <a:ext uri="{FF2B5EF4-FFF2-40B4-BE49-F238E27FC236}">
                <a16:creationId xmlns:a16="http://schemas.microsoft.com/office/drawing/2014/main" id="{6D929230-7357-EF4F-981E-47BAEC69BF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22984"/>
            <a:ext cx="5943600" cy="4430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71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Protability</a:t>
            </a:r>
            <a:r>
              <a:rPr lang="en-US" altLang="ko-KR" b="1" dirty="0">
                <a:solidFill>
                  <a:schemeClr val="tx1"/>
                </a:solidFill>
              </a:rPr>
              <a:t> (physics)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Architectural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2" name="Hình ảnh 1">
            <a:extLst>
              <a:ext uri="{FF2B5EF4-FFF2-40B4-BE49-F238E27FC236}">
                <a16:creationId xmlns:a16="http://schemas.microsoft.com/office/drawing/2014/main" id="{E9389DD4-37A9-D745-9C11-F58C0ECE23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66" y="2190720"/>
            <a:ext cx="9321066" cy="4214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09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Usability (static)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Architectural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Hình ảnh 1">
            <a:extLst>
              <a:ext uri="{FF2B5EF4-FFF2-40B4-BE49-F238E27FC236}">
                <a16:creationId xmlns:a16="http://schemas.microsoft.com/office/drawing/2014/main" id="{5ECD18B5-6E6D-C149-9140-6293FA8D90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09" y="2221575"/>
            <a:ext cx="5943600" cy="4183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96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234136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992100" y="284477"/>
            <a:ext cx="3294837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introduction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296027" y="330643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7045602" y="1084985"/>
            <a:ext cx="3081679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overview.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7045602" y="2675199"/>
            <a:ext cx="25476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Architectural.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2122415" y="1039612"/>
            <a:ext cx="265195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7D4542-7053-3842-BCA7-79F13087ABC8}"/>
              </a:ext>
            </a:extLst>
          </p:cNvPr>
          <p:cNvSpPr txBox="1"/>
          <p:nvPr/>
        </p:nvSpPr>
        <p:spPr>
          <a:xfrm>
            <a:off x="7045602" y="1880092"/>
            <a:ext cx="3850514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&amp; control.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B7FB2EE-AD27-4470-B3CA-7CD72079422C}"/>
              </a:ext>
            </a:extLst>
          </p:cNvPr>
          <p:cNvSpPr txBox="1"/>
          <p:nvPr/>
        </p:nvSpPr>
        <p:spPr>
          <a:xfrm>
            <a:off x="6296027" y="1104966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B1010861-618B-4719-8E08-8CE2E3668F93}"/>
              </a:ext>
            </a:extLst>
          </p:cNvPr>
          <p:cNvSpPr txBox="1"/>
          <p:nvPr/>
        </p:nvSpPr>
        <p:spPr>
          <a:xfrm>
            <a:off x="6296027" y="1903174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5">
            <a:extLst>
              <a:ext uri="{FF2B5EF4-FFF2-40B4-BE49-F238E27FC236}">
                <a16:creationId xmlns:a16="http://schemas.microsoft.com/office/drawing/2014/main" id="{F3D5DE37-9070-47B4-8F42-574E719C0572}"/>
              </a:ext>
            </a:extLst>
          </p:cNvPr>
          <p:cNvSpPr txBox="1"/>
          <p:nvPr/>
        </p:nvSpPr>
        <p:spPr>
          <a:xfrm>
            <a:off x="6296027" y="2702365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8210FACC-C6BC-4885-8A40-B1ADE723930E}"/>
              </a:ext>
            </a:extLst>
          </p:cNvPr>
          <p:cNvSpPr txBox="1"/>
          <p:nvPr/>
        </p:nvSpPr>
        <p:spPr>
          <a:xfrm>
            <a:off x="6296026" y="3507159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B4AA90BF-0426-4966-9EA1-E15EF3ABD179}"/>
              </a:ext>
            </a:extLst>
          </p:cNvPr>
          <p:cNvSpPr txBox="1"/>
          <p:nvPr/>
        </p:nvSpPr>
        <p:spPr>
          <a:xfrm>
            <a:off x="6992101" y="3465733"/>
            <a:ext cx="3666437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test report.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1803CFD1-796C-4CBF-B2D1-5A3C69AC30C9}"/>
              </a:ext>
            </a:extLst>
          </p:cNvPr>
          <p:cNvSpPr txBox="1"/>
          <p:nvPr/>
        </p:nvSpPr>
        <p:spPr>
          <a:xfrm>
            <a:off x="6296026" y="4305367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4E9799B-261D-426E-933D-1A1BA528A5D4}"/>
              </a:ext>
            </a:extLst>
          </p:cNvPr>
          <p:cNvSpPr txBox="1"/>
          <p:nvPr/>
        </p:nvSpPr>
        <p:spPr>
          <a:xfrm>
            <a:off x="7045602" y="4256267"/>
            <a:ext cx="391226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management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5">
            <a:extLst>
              <a:ext uri="{FF2B5EF4-FFF2-40B4-BE49-F238E27FC236}">
                <a16:creationId xmlns:a16="http://schemas.microsoft.com/office/drawing/2014/main" id="{A1466DAB-3651-4D3F-8BCD-77893B13AE9E}"/>
              </a:ext>
            </a:extLst>
          </p:cNvPr>
          <p:cNvSpPr txBox="1"/>
          <p:nvPr/>
        </p:nvSpPr>
        <p:spPr>
          <a:xfrm>
            <a:off x="6296026" y="5103575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B312794B-A698-4CF4-9282-38D71DCAA8E2}"/>
              </a:ext>
            </a:extLst>
          </p:cNvPr>
          <p:cNvSpPr txBox="1"/>
          <p:nvPr/>
        </p:nvSpPr>
        <p:spPr>
          <a:xfrm>
            <a:off x="7045602" y="5057409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project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CB909F-E114-1A47-A563-8386073BB648}"/>
              </a:ext>
            </a:extLst>
          </p:cNvPr>
          <p:cNvSpPr txBox="1"/>
          <p:nvPr/>
        </p:nvSpPr>
        <p:spPr>
          <a:xfrm>
            <a:off x="2122415" y="1037159"/>
            <a:ext cx="265195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 </a:t>
            </a:r>
          </a:p>
        </p:txBody>
      </p:sp>
      <p:sp>
        <p:nvSpPr>
          <p:cNvPr id="31" name="TextBox 5">
            <a:extLst>
              <a:ext uri="{FF2B5EF4-FFF2-40B4-BE49-F238E27FC236}">
                <a16:creationId xmlns:a16="http://schemas.microsoft.com/office/drawing/2014/main" id="{E2CC7CA8-C479-9442-87EB-2DFD149702F3}"/>
              </a:ext>
            </a:extLst>
          </p:cNvPr>
          <p:cNvSpPr txBox="1"/>
          <p:nvPr/>
        </p:nvSpPr>
        <p:spPr>
          <a:xfrm>
            <a:off x="6296026" y="5819181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12">
            <a:extLst>
              <a:ext uri="{FF2B5EF4-FFF2-40B4-BE49-F238E27FC236}">
                <a16:creationId xmlns:a16="http://schemas.microsoft.com/office/drawing/2014/main" id="{79D4AE00-36D6-D846-9686-F541AC8D4EF2}"/>
              </a:ext>
            </a:extLst>
          </p:cNvPr>
          <p:cNvSpPr txBox="1"/>
          <p:nvPr/>
        </p:nvSpPr>
        <p:spPr>
          <a:xfrm>
            <a:off x="7045602" y="5773015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 learned  &amp; Demo.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50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3" grpId="0"/>
      <p:bldP spid="16" grpId="0"/>
      <p:bldP spid="15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Summary test report.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Hình ảnh 3">
            <a:extLst>
              <a:ext uri="{FF2B5EF4-FFF2-40B4-BE49-F238E27FC236}">
                <a16:creationId xmlns:a16="http://schemas.microsoft.com/office/drawing/2014/main" id="{986CC140-23D6-B842-A090-04C8E145F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2464907"/>
            <a:ext cx="5315599" cy="3692628"/>
          </a:xfrm>
          <a:prstGeom prst="rect">
            <a:avLst/>
          </a:prstGeom>
        </p:spPr>
      </p:pic>
      <p:pic>
        <p:nvPicPr>
          <p:cNvPr id="11" name="Hình ảnh 2">
            <a:extLst>
              <a:ext uri="{FF2B5EF4-FFF2-40B4-BE49-F238E27FC236}">
                <a16:creationId xmlns:a16="http://schemas.microsoft.com/office/drawing/2014/main" id="{32EA9932-35A8-5040-95D1-6C5F1D1B6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213" y="2464907"/>
            <a:ext cx="4989202" cy="3692628"/>
          </a:xfrm>
          <a:prstGeom prst="rect">
            <a:avLst/>
          </a:prstGeom>
          <a:ln>
            <a:noFill/>
          </a:ln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4DF4F9EC-4DDE-F949-86C1-60995E38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Summary priority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0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Summary test report.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4DF4F9EC-4DDE-F949-86C1-60995E38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Summary priority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8" name="Hình ảnh 2">
            <a:extLst>
              <a:ext uri="{FF2B5EF4-FFF2-40B4-BE49-F238E27FC236}">
                <a16:creationId xmlns:a16="http://schemas.microsoft.com/office/drawing/2014/main" id="{2D8E75DA-A7A3-E94B-A3E4-3EAFAC3BE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2464907"/>
            <a:ext cx="5315762" cy="3692628"/>
          </a:xfrm>
          <a:prstGeom prst="rect">
            <a:avLst/>
          </a:prstGeom>
        </p:spPr>
      </p:pic>
      <p:graphicFrame>
        <p:nvGraphicFramePr>
          <p:cNvPr id="14" name="Bảng 1">
            <a:extLst>
              <a:ext uri="{FF2B5EF4-FFF2-40B4-BE49-F238E27FC236}">
                <a16:creationId xmlns:a16="http://schemas.microsoft.com/office/drawing/2014/main" id="{51A23D0F-4A1A-6A45-9855-5E0D5BF53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68861"/>
              </p:ext>
            </p:extLst>
          </p:nvPr>
        </p:nvGraphicFramePr>
        <p:xfrm>
          <a:off x="6354823" y="2464906"/>
          <a:ext cx="5103751" cy="369262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29957">
                  <a:extLst>
                    <a:ext uri="{9D8B030D-6E8A-4147-A177-3AD203B41FA5}">
                      <a16:colId xmlns:a16="http://schemas.microsoft.com/office/drawing/2014/main" val="926586375"/>
                    </a:ext>
                  </a:extLst>
                </a:gridCol>
                <a:gridCol w="1573794">
                  <a:extLst>
                    <a:ext uri="{9D8B030D-6E8A-4147-A177-3AD203B41FA5}">
                      <a16:colId xmlns:a16="http://schemas.microsoft.com/office/drawing/2014/main" val="1596181465"/>
                    </a:ext>
                  </a:extLst>
                </a:gridCol>
              </a:tblGrid>
              <a:tr h="942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Summary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347123"/>
                  </a:ext>
                </a:extLst>
              </a:tr>
              <a:tr h="797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Pass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364</a:t>
                      </a:r>
                      <a:endParaRPr lang="en-US" sz="33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112523"/>
                  </a:ext>
                </a:extLst>
              </a:tr>
              <a:tr h="797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Fail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11</a:t>
                      </a:r>
                      <a:endParaRPr lang="en-US" sz="33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69348095"/>
                  </a:ext>
                </a:extLst>
              </a:tr>
              <a:tr h="1154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Number of test cases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375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991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Summary test report.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4DF4F9EC-4DDE-F949-86C1-60995E38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Summary priority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8" name="Hình ảnh 2">
            <a:extLst>
              <a:ext uri="{FF2B5EF4-FFF2-40B4-BE49-F238E27FC236}">
                <a16:creationId xmlns:a16="http://schemas.microsoft.com/office/drawing/2014/main" id="{426DF85A-3786-8044-9FCF-598EC4A78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2464906"/>
            <a:ext cx="5315599" cy="3692627"/>
          </a:xfrm>
          <a:prstGeom prst="rect">
            <a:avLst/>
          </a:prstGeom>
        </p:spPr>
      </p:pic>
      <p:graphicFrame>
        <p:nvGraphicFramePr>
          <p:cNvPr id="10" name="Bảng 1">
            <a:extLst>
              <a:ext uri="{FF2B5EF4-FFF2-40B4-BE49-F238E27FC236}">
                <a16:creationId xmlns:a16="http://schemas.microsoft.com/office/drawing/2014/main" id="{FF1938E7-4A2D-D649-A8BA-598A3D48F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148286"/>
              </p:ext>
            </p:extLst>
          </p:nvPr>
        </p:nvGraphicFramePr>
        <p:xfrm>
          <a:off x="6338214" y="2464905"/>
          <a:ext cx="4989202" cy="3692626"/>
        </p:xfrm>
        <a:graphic>
          <a:graphicData uri="http://schemas.openxmlformats.org/drawingml/2006/table">
            <a:tbl>
              <a:tblPr/>
              <a:tblGrid>
                <a:gridCol w="2629600">
                  <a:extLst>
                    <a:ext uri="{9D8B030D-6E8A-4147-A177-3AD203B41FA5}">
                      <a16:colId xmlns:a16="http://schemas.microsoft.com/office/drawing/2014/main" val="691868841"/>
                    </a:ext>
                  </a:extLst>
                </a:gridCol>
                <a:gridCol w="2359602">
                  <a:extLst>
                    <a:ext uri="{9D8B030D-6E8A-4147-A177-3AD203B41FA5}">
                      <a16:colId xmlns:a16="http://schemas.microsoft.com/office/drawing/2014/main" val="565300488"/>
                    </a:ext>
                  </a:extLst>
                </a:gridCol>
              </a:tblGrid>
              <a:tr h="1022786"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Summary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1460" marR="251460" marT="125730" marB="12573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19138"/>
                  </a:ext>
                </a:extLst>
              </a:tr>
              <a:tr h="63981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Enforcement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426416"/>
                  </a:ext>
                </a:extLst>
              </a:tr>
              <a:tr h="63981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 found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296759"/>
                  </a:ext>
                </a:extLst>
              </a:tr>
              <a:tr h="63981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Corrected the error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764168"/>
                  </a:ext>
                </a:extLst>
              </a:tr>
              <a:tr h="7503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 still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26194" marR="26194" marT="26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275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76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>
            <a:normAutofit/>
          </a:bodyPr>
          <a:lstStyle/>
          <a:p>
            <a:r>
              <a:rPr lang="en-US" altLang="ko-KR" b="1" dirty="0"/>
              <a:t>7. Risk management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D40C6E-C2C6-494F-82C6-759BFF600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549740"/>
              </p:ext>
            </p:extLst>
          </p:nvPr>
        </p:nvGraphicFramePr>
        <p:xfrm>
          <a:off x="361326" y="1517039"/>
          <a:ext cx="11063282" cy="488829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62958">
                  <a:extLst>
                    <a:ext uri="{9D8B030D-6E8A-4147-A177-3AD203B41FA5}">
                      <a16:colId xmlns:a16="http://schemas.microsoft.com/office/drawing/2014/main" val="4055744435"/>
                    </a:ext>
                  </a:extLst>
                </a:gridCol>
                <a:gridCol w="2176537">
                  <a:extLst>
                    <a:ext uri="{9D8B030D-6E8A-4147-A177-3AD203B41FA5}">
                      <a16:colId xmlns:a16="http://schemas.microsoft.com/office/drawing/2014/main" val="2789310566"/>
                    </a:ext>
                  </a:extLst>
                </a:gridCol>
                <a:gridCol w="1514371">
                  <a:extLst>
                    <a:ext uri="{9D8B030D-6E8A-4147-A177-3AD203B41FA5}">
                      <a16:colId xmlns:a16="http://schemas.microsoft.com/office/drawing/2014/main" val="1131221356"/>
                    </a:ext>
                  </a:extLst>
                </a:gridCol>
                <a:gridCol w="1451811">
                  <a:extLst>
                    <a:ext uri="{9D8B030D-6E8A-4147-A177-3AD203B41FA5}">
                      <a16:colId xmlns:a16="http://schemas.microsoft.com/office/drawing/2014/main" val="384708898"/>
                    </a:ext>
                  </a:extLst>
                </a:gridCol>
                <a:gridCol w="1458894">
                  <a:extLst>
                    <a:ext uri="{9D8B030D-6E8A-4147-A177-3AD203B41FA5}">
                      <a16:colId xmlns:a16="http://schemas.microsoft.com/office/drawing/2014/main" val="4198789316"/>
                    </a:ext>
                  </a:extLst>
                </a:gridCol>
                <a:gridCol w="3198711">
                  <a:extLst>
                    <a:ext uri="{9D8B030D-6E8A-4147-A177-3AD203B41FA5}">
                      <a16:colId xmlns:a16="http://schemas.microsoft.com/office/drawing/2014/main" val="736015590"/>
                    </a:ext>
                  </a:extLst>
                </a:gridCol>
              </a:tblGrid>
              <a:tr h="43225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Number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Risk name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Possibility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Impact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Priority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How to prevent or minimize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extLst>
                  <a:ext uri="{0D108BD9-81ED-4DB2-BD59-A6C34878D82A}">
                    <a16:rowId xmlns:a16="http://schemas.microsoft.com/office/drawing/2014/main" val="952220674"/>
                  </a:ext>
                </a:extLst>
              </a:tr>
              <a:tr h="886284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Difficulties with new technologies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Moderate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Moderate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Moderate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1. </a:t>
                      </a:r>
                      <a:r>
                        <a:rPr lang="en-US" sz="1800">
                          <a:effectLst/>
                        </a:rPr>
                        <a:t>Organize training sessions on new technologies for all members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extLst>
                  <a:ext uri="{0D108BD9-81ED-4DB2-BD59-A6C34878D82A}">
                    <a16:rowId xmlns:a16="http://schemas.microsoft.com/office/drawing/2014/main" val="3138559649"/>
                  </a:ext>
                </a:extLst>
              </a:tr>
              <a:tr h="603166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Lost data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High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High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High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 Online storage</a:t>
                      </a:r>
                    </a:p>
                    <a:p>
                      <a:pPr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 Create a backup file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extLst>
                  <a:ext uri="{0D108BD9-81ED-4DB2-BD59-A6C34878D82A}">
                    <a16:rowId xmlns:a16="http://schemas.microsoft.com/office/drawing/2014/main" val="2934841758"/>
                  </a:ext>
                </a:extLst>
              </a:tr>
              <a:tr h="1477140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Machinery and equipment had problems during the project's implementation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Moderate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effectLst/>
                        </a:rPr>
                        <a:t>Moderate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Moderate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1.</a:t>
                      </a:r>
                      <a:r>
                        <a:rPr lang="en-US" sz="1800">
                          <a:effectLst/>
                        </a:rPr>
                        <a:t>Implementation on many devices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extLst>
                  <a:ext uri="{0D108BD9-81ED-4DB2-BD59-A6C34878D82A}">
                    <a16:rowId xmlns:a16="http://schemas.microsoft.com/office/drawing/2014/main" val="509314696"/>
                  </a:ext>
                </a:extLst>
              </a:tr>
              <a:tr h="1489450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Performance is not guaranteed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High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High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High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 Keep members in the best state</a:t>
                      </a:r>
                    </a:p>
                    <a:p>
                      <a:pPr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 Regularly interested and updated the working situation of the members.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extLst>
                  <a:ext uri="{0D108BD9-81ED-4DB2-BD59-A6C34878D82A}">
                    <a16:rowId xmlns:a16="http://schemas.microsoft.com/office/drawing/2014/main" val="1433911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93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>
            <a:normAutofit/>
          </a:bodyPr>
          <a:lstStyle/>
          <a:p>
            <a:r>
              <a:rPr lang="en-US" altLang="ko-KR" b="1" dirty="0"/>
              <a:t>7. Risk management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D40C6E-C2C6-494F-82C6-759BFF600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541288"/>
              </p:ext>
            </p:extLst>
          </p:nvPr>
        </p:nvGraphicFramePr>
        <p:xfrm>
          <a:off x="361326" y="1517039"/>
          <a:ext cx="11063282" cy="490712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10274">
                  <a:extLst>
                    <a:ext uri="{9D8B030D-6E8A-4147-A177-3AD203B41FA5}">
                      <a16:colId xmlns:a16="http://schemas.microsoft.com/office/drawing/2014/main" val="4055744435"/>
                    </a:ext>
                  </a:extLst>
                </a:gridCol>
                <a:gridCol w="2078182">
                  <a:extLst>
                    <a:ext uri="{9D8B030D-6E8A-4147-A177-3AD203B41FA5}">
                      <a16:colId xmlns:a16="http://schemas.microsoft.com/office/drawing/2014/main" val="2789310566"/>
                    </a:ext>
                  </a:extLst>
                </a:gridCol>
                <a:gridCol w="1316182">
                  <a:extLst>
                    <a:ext uri="{9D8B030D-6E8A-4147-A177-3AD203B41FA5}">
                      <a16:colId xmlns:a16="http://schemas.microsoft.com/office/drawing/2014/main" val="1131221356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384708898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4198789316"/>
                    </a:ext>
                  </a:extLst>
                </a:gridCol>
                <a:gridCol w="3887735">
                  <a:extLst>
                    <a:ext uri="{9D8B030D-6E8A-4147-A177-3AD203B41FA5}">
                      <a16:colId xmlns:a16="http://schemas.microsoft.com/office/drawing/2014/main" val="736015590"/>
                    </a:ext>
                  </a:extLst>
                </a:gridCol>
              </a:tblGrid>
              <a:tr h="446033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Number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effectLst/>
                        </a:rPr>
                        <a:t>Risk name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Possibility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Impact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Priority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How to prevent or minimize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extLst>
                  <a:ext uri="{0D108BD9-81ED-4DB2-BD59-A6C34878D82A}">
                    <a16:rowId xmlns:a16="http://schemas.microsoft.com/office/drawing/2014/main" val="952220674"/>
                  </a:ext>
                </a:extLst>
              </a:tr>
              <a:tr h="1213063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Customer change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Moderate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Moderate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 Having a contract, a written signature of the customer for specific requirements upon project receipt.</a:t>
                      </a:r>
                    </a:p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 There is a specific process for customer change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559649"/>
                  </a:ext>
                </a:extLst>
              </a:tr>
              <a:tr h="1704965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Member left the project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 Ensure all members are fully involved in the work of the project.</a:t>
                      </a:r>
                    </a:p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 Regular meetings (outside work) to build solidarity</a:t>
                      </a:r>
                    </a:p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3. Having a mechanism to manage and archive work documents of all members.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4841758"/>
                  </a:ext>
                </a:extLst>
              </a:tr>
              <a:tr h="152423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Members have unequal qualifications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High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 Training members from the beginning of the project.</a:t>
                      </a:r>
                    </a:p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 Organize cross-training sessions for members.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9314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58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lang="en-US" altLang="ko-KR" b="1" dirty="0"/>
              <a:t>7. Problem project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10" name="Bảng 7">
            <a:extLst>
              <a:ext uri="{FF2B5EF4-FFF2-40B4-BE49-F238E27FC236}">
                <a16:creationId xmlns:a16="http://schemas.microsoft.com/office/drawing/2014/main" id="{CF2784A9-914B-A44B-9AD4-06A8E2274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02145"/>
              </p:ext>
            </p:extLst>
          </p:nvPr>
        </p:nvGraphicFramePr>
        <p:xfrm>
          <a:off x="541173" y="1497961"/>
          <a:ext cx="10949420" cy="490737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48082">
                  <a:extLst>
                    <a:ext uri="{9D8B030D-6E8A-4147-A177-3AD203B41FA5}">
                      <a16:colId xmlns:a16="http://schemas.microsoft.com/office/drawing/2014/main" val="175551057"/>
                    </a:ext>
                  </a:extLst>
                </a:gridCol>
                <a:gridCol w="1804878">
                  <a:extLst>
                    <a:ext uri="{9D8B030D-6E8A-4147-A177-3AD203B41FA5}">
                      <a16:colId xmlns:a16="http://schemas.microsoft.com/office/drawing/2014/main" val="318626819"/>
                    </a:ext>
                  </a:extLst>
                </a:gridCol>
                <a:gridCol w="1614181">
                  <a:extLst>
                    <a:ext uri="{9D8B030D-6E8A-4147-A177-3AD203B41FA5}">
                      <a16:colId xmlns:a16="http://schemas.microsoft.com/office/drawing/2014/main" val="2101210764"/>
                    </a:ext>
                  </a:extLst>
                </a:gridCol>
                <a:gridCol w="1265371">
                  <a:extLst>
                    <a:ext uri="{9D8B030D-6E8A-4147-A177-3AD203B41FA5}">
                      <a16:colId xmlns:a16="http://schemas.microsoft.com/office/drawing/2014/main" val="363495594"/>
                    </a:ext>
                  </a:extLst>
                </a:gridCol>
                <a:gridCol w="1367976">
                  <a:extLst>
                    <a:ext uri="{9D8B030D-6E8A-4147-A177-3AD203B41FA5}">
                      <a16:colId xmlns:a16="http://schemas.microsoft.com/office/drawing/2014/main" val="2583949978"/>
                    </a:ext>
                  </a:extLst>
                </a:gridCol>
                <a:gridCol w="3848932">
                  <a:extLst>
                    <a:ext uri="{9D8B030D-6E8A-4147-A177-3AD203B41FA5}">
                      <a16:colId xmlns:a16="http://schemas.microsoft.com/office/drawing/2014/main" val="1132634752"/>
                    </a:ext>
                  </a:extLst>
                </a:gridCol>
              </a:tblGrid>
              <a:tr h="439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Number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Problem </a:t>
                      </a:r>
                      <a:r>
                        <a:rPr lang="vi-VN" sz="1600">
                          <a:effectLst/>
                        </a:rPr>
                        <a:t>name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Possibility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Impact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Impact factor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How to fix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442299"/>
                  </a:ext>
                </a:extLst>
              </a:tr>
              <a:tr h="19716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Language code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High (occurred)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High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Objective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Spend much time for search (Forum, </a:t>
                      </a:r>
                      <a:r>
                        <a:rPr lang="en-US" sz="1600" dirty="0" err="1">
                          <a:effectLst/>
                        </a:rPr>
                        <a:t>youtube</a:t>
                      </a:r>
                      <a:r>
                        <a:rPr lang="en-US" sz="1600" dirty="0">
                          <a:effectLst/>
                        </a:rPr>
                        <a:t>, google, group </a:t>
                      </a:r>
                      <a:r>
                        <a:rPr lang="en-US" sz="1600" dirty="0" err="1">
                          <a:effectLst/>
                        </a:rPr>
                        <a:t>facebook</a:t>
                      </a:r>
                      <a:r>
                        <a:rPr lang="en-US" sz="1600" dirty="0">
                          <a:effectLst/>
                        </a:rPr>
                        <a:t>, question mentor, …)</a:t>
                      </a:r>
                    </a:p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5820115"/>
                  </a:ext>
                </a:extLst>
              </a:tr>
              <a:tr h="13190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Database (firebase)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High</a:t>
                      </a:r>
                      <a:r>
                        <a:rPr lang="en-US" sz="1600">
                          <a:effectLst/>
                        </a:rPr>
                        <a:t> (occurred)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Objective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Spend much time for search (Forum, </a:t>
                      </a:r>
                      <a:r>
                        <a:rPr lang="en-US" sz="1600" dirty="0" err="1">
                          <a:effectLst/>
                        </a:rPr>
                        <a:t>youtube</a:t>
                      </a:r>
                      <a:r>
                        <a:rPr lang="en-US" sz="1600" dirty="0">
                          <a:effectLst/>
                        </a:rPr>
                        <a:t>, google, group </a:t>
                      </a:r>
                      <a:r>
                        <a:rPr lang="en-US" sz="1600" dirty="0" err="1">
                          <a:effectLst/>
                        </a:rPr>
                        <a:t>facebook</a:t>
                      </a:r>
                      <a:r>
                        <a:rPr lang="en-US" sz="1600" dirty="0">
                          <a:effectLst/>
                        </a:rPr>
                        <a:t>, question mentor, …)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4142030"/>
                  </a:ext>
                </a:extLst>
              </a:tr>
              <a:tr h="5885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Change requirement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Medium (occurred)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Medium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Objective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Contract signed (increased time)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4330465"/>
                  </a:ext>
                </a:extLst>
              </a:tr>
              <a:tr h="5885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Disease cov19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High</a:t>
                      </a:r>
                      <a:r>
                        <a:rPr lang="en-US" sz="1600">
                          <a:effectLst/>
                        </a:rPr>
                        <a:t> (occurred)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Objective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Meeting online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0930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1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Lesson learned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8. Lesson learned  &amp; Demo.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DA0901F-CEEF-8E41-B593-26FDE42A9F24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100227289"/>
              </p:ext>
            </p:extLst>
          </p:nvPr>
        </p:nvGraphicFramePr>
        <p:xfrm>
          <a:off x="616375" y="2122984"/>
          <a:ext cx="11034452" cy="18825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6319">
                  <a:extLst>
                    <a:ext uri="{9D8B030D-6E8A-4147-A177-3AD203B41FA5}">
                      <a16:colId xmlns:a16="http://schemas.microsoft.com/office/drawing/2014/main" val="2490532350"/>
                    </a:ext>
                  </a:extLst>
                </a:gridCol>
                <a:gridCol w="9238133">
                  <a:extLst>
                    <a:ext uri="{9D8B030D-6E8A-4147-A177-3AD203B41FA5}">
                      <a16:colId xmlns:a16="http://schemas.microsoft.com/office/drawing/2014/main" val="2985548878"/>
                    </a:ext>
                  </a:extLst>
                </a:gridCol>
              </a:tblGrid>
              <a:tr h="37730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Kiến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thức</a:t>
                      </a:r>
                      <a:r>
                        <a:rPr lang="en-US" sz="2000" dirty="0"/>
                        <a:t> – </a:t>
                      </a:r>
                      <a:r>
                        <a:rPr lang="en-US" sz="2000" dirty="0" err="1"/>
                        <a:t>kĩ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năng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6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u="none" strike="noStrike" dirty="0">
                          <a:effectLst/>
                        </a:rPr>
                        <a:t>Design - Hiểu biết sâu hơn về design. Có kiến thức thêm về làm dự án thực tế</a:t>
                      </a:r>
                      <a:endParaRPr lang="vi-V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1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Code - </a:t>
                      </a:r>
                      <a:r>
                        <a:rPr lang="en-US" sz="1800" u="none" strike="noStrike" dirty="0" err="1">
                          <a:effectLst/>
                        </a:rPr>
                        <a:t>Có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thêm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kiến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thức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mới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về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ngôn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ngữ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lập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trình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và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kinh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nghiệm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làm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dự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án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thực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tế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63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u="none" strike="noStrike" dirty="0">
                          <a:effectLst/>
                        </a:rPr>
                        <a:t>Test - Hiểu được tầm quan trọng của tester và cũng có được trải nghiệm thực tế</a:t>
                      </a:r>
                      <a:endParaRPr lang="vi-V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63794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55A7AA53-1312-5A4F-95C9-11AC976A80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541730"/>
              </p:ext>
            </p:extLst>
          </p:nvPr>
        </p:nvGraphicFramePr>
        <p:xfrm>
          <a:off x="616375" y="4170285"/>
          <a:ext cx="11034452" cy="18825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7336">
                  <a:extLst>
                    <a:ext uri="{9D8B030D-6E8A-4147-A177-3AD203B41FA5}">
                      <a16:colId xmlns:a16="http://schemas.microsoft.com/office/drawing/2014/main" val="2490532350"/>
                    </a:ext>
                  </a:extLst>
                </a:gridCol>
                <a:gridCol w="9227116">
                  <a:extLst>
                    <a:ext uri="{9D8B030D-6E8A-4147-A177-3AD203B41FA5}">
                      <a16:colId xmlns:a16="http://schemas.microsoft.com/office/drawing/2014/main" val="2985548878"/>
                    </a:ext>
                  </a:extLst>
                </a:gridCol>
              </a:tblGrid>
              <a:tr h="37730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Teamwork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6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Nhóm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làm</a:t>
                      </a:r>
                      <a:r>
                        <a:rPr lang="en-US" sz="1800" u="none" strike="noStrike" dirty="0">
                          <a:effectLst/>
                        </a:rPr>
                        <a:t> teamwork </a:t>
                      </a:r>
                      <a:r>
                        <a:rPr lang="en-US" sz="1800" u="none" strike="noStrike" dirty="0" err="1">
                          <a:effectLst/>
                        </a:rPr>
                        <a:t>rất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tốt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không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có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gặp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khó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khăn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1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u="none" strike="noStrike" dirty="0">
                          <a:effectLst/>
                        </a:rPr>
                        <a:t>Mỗi người đều có trách nhiệm và ý thức không đun đẩy công việc</a:t>
                      </a:r>
                      <a:endParaRPr lang="vi-V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63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Có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những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hoạt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động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xa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đọa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để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nâng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cao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tinh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thần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đồng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đội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637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71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B24453-6775-6841-90E9-B7A5F60F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79288"/>
            <a:ext cx="12192000" cy="56787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8. Lesson learned  &amp; Demo.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2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002146-F106-483B-8C4D-E251FF6B1B7F}"/>
              </a:ext>
            </a:extLst>
          </p:cNvPr>
          <p:cNvSpPr/>
          <p:nvPr/>
        </p:nvSpPr>
        <p:spPr>
          <a:xfrm>
            <a:off x="0" y="4584915"/>
            <a:ext cx="12191999" cy="1850554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482793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43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1225033" y="1741557"/>
            <a:ext cx="332791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cs typeface="Arial" pitchFamily="34" charset="0"/>
              </a:rPr>
              <a:t>LOGO TEAM</a:t>
            </a:r>
            <a:endParaRPr lang="ko-KR" altLang="en-US" sz="4000" b="1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7" name="Hình ảnh 6" descr="Untitled-3">
            <a:extLst>
              <a:ext uri="{FF2B5EF4-FFF2-40B4-BE49-F238E27FC236}">
                <a16:creationId xmlns:a16="http://schemas.microsoft.com/office/drawing/2014/main" id="{9D912508-B421-48AD-8700-7D8A589ED6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33" y="2633662"/>
            <a:ext cx="3133725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389CEBF7-2D9C-472F-B566-F42E06CADB7D}"/>
              </a:ext>
            </a:extLst>
          </p:cNvPr>
          <p:cNvSpPr txBox="1"/>
          <p:nvPr/>
        </p:nvSpPr>
        <p:spPr>
          <a:xfrm>
            <a:off x="7001411" y="1741557"/>
            <a:ext cx="450479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cs typeface="Arial" pitchFamily="34" charset="0"/>
              </a:rPr>
              <a:t>STAKEHOLDERS</a:t>
            </a:r>
            <a:endParaRPr lang="ko-KR" altLang="en-US" sz="4000" b="1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0B52DEA-884E-4429-8AA4-41E4F5FD93F6}"/>
              </a:ext>
            </a:extLst>
          </p:cNvPr>
          <p:cNvSpPr txBox="1"/>
          <p:nvPr/>
        </p:nvSpPr>
        <p:spPr>
          <a:xfrm>
            <a:off x="2888990" y="519322"/>
            <a:ext cx="661430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1. TEAM INTRODUCTION</a:t>
            </a:r>
            <a:endParaRPr lang="ko-KR" altLang="en-US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95972317-1CCF-4E97-A3F9-93E168F373BB}"/>
              </a:ext>
            </a:extLst>
          </p:cNvPr>
          <p:cNvGraphicFramePr>
            <a:graphicFrameLocks noGrp="1"/>
          </p:cNvGraphicFramePr>
          <p:nvPr/>
        </p:nvGraphicFramePr>
        <p:xfrm>
          <a:off x="6641440" y="2963792"/>
          <a:ext cx="5100794" cy="157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584">
                  <a:extLst>
                    <a:ext uri="{9D8B030D-6E8A-4147-A177-3AD203B41FA5}">
                      <a16:colId xmlns:a16="http://schemas.microsoft.com/office/drawing/2014/main" val="599059595"/>
                    </a:ext>
                  </a:extLst>
                </a:gridCol>
                <a:gridCol w="2375210">
                  <a:extLst>
                    <a:ext uri="{9D8B030D-6E8A-4147-A177-3AD203B41FA5}">
                      <a16:colId xmlns:a16="http://schemas.microsoft.com/office/drawing/2014/main" val="3173498133"/>
                    </a:ext>
                  </a:extLst>
                </a:gridCol>
              </a:tblGrid>
              <a:tr h="52451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344363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Mr.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Trần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Minh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Châu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9AC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Customer</a:t>
                      </a:r>
                    </a:p>
                  </a:txBody>
                  <a:tcPr>
                    <a:solidFill>
                      <a:srgbClr val="5A9AC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93628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Mr.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Nguyễn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Hữu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Nhật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9AC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Customer</a:t>
                      </a:r>
                    </a:p>
                  </a:txBody>
                  <a:tcPr>
                    <a:solidFill>
                      <a:srgbClr val="5A9AC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531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56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80704783-8D34-4B76-992C-C1D597A0BEBC}"/>
              </a:ext>
            </a:extLst>
          </p:cNvPr>
          <p:cNvSpPr/>
          <p:nvPr/>
        </p:nvSpPr>
        <p:spPr>
          <a:xfrm>
            <a:off x="7283689" y="1592895"/>
            <a:ext cx="2123861" cy="3981996"/>
          </a:xfrm>
          <a:prstGeom prst="roundRect">
            <a:avLst>
              <a:gd name="adj" fmla="val 614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D43C0384-4898-46D7-99CA-E8B5DF7D3EE9}"/>
              </a:ext>
            </a:extLst>
          </p:cNvPr>
          <p:cNvSpPr/>
          <p:nvPr/>
        </p:nvSpPr>
        <p:spPr>
          <a:xfrm>
            <a:off x="2784452" y="1592895"/>
            <a:ext cx="2123861" cy="3981996"/>
          </a:xfrm>
          <a:prstGeom prst="roundRect">
            <a:avLst>
              <a:gd name="adj" fmla="val 614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830976E2-CD3D-4EE3-AAC1-D9E2B9A434B9}"/>
              </a:ext>
            </a:extLst>
          </p:cNvPr>
          <p:cNvSpPr/>
          <p:nvPr/>
        </p:nvSpPr>
        <p:spPr>
          <a:xfrm>
            <a:off x="9533305" y="1592895"/>
            <a:ext cx="2123861" cy="3981996"/>
          </a:xfrm>
          <a:prstGeom prst="roundRect">
            <a:avLst>
              <a:gd name="adj" fmla="val 614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6677D79-ECB4-464D-A2A2-5A845483F93D}"/>
              </a:ext>
            </a:extLst>
          </p:cNvPr>
          <p:cNvSpPr/>
          <p:nvPr/>
        </p:nvSpPr>
        <p:spPr>
          <a:xfrm>
            <a:off x="5034070" y="1592895"/>
            <a:ext cx="2123861" cy="3981996"/>
          </a:xfrm>
          <a:prstGeom prst="roundRect">
            <a:avLst>
              <a:gd name="adj" fmla="val 614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0EF39-DF10-4CF3-89DC-8F1A1A02F3D6}"/>
              </a:ext>
            </a:extLst>
          </p:cNvPr>
          <p:cNvSpPr/>
          <p:nvPr/>
        </p:nvSpPr>
        <p:spPr>
          <a:xfrm>
            <a:off x="10958286" y="0"/>
            <a:ext cx="6821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B75E3-9527-4C20-AF6B-7FFAAEEA6CAB}"/>
              </a:ext>
            </a:extLst>
          </p:cNvPr>
          <p:cNvSpPr/>
          <p:nvPr/>
        </p:nvSpPr>
        <p:spPr>
          <a:xfrm>
            <a:off x="551543" y="283028"/>
            <a:ext cx="9869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9F9C3-B4EB-490B-BABC-AFA0183BD2BC}"/>
              </a:ext>
            </a:extLst>
          </p:cNvPr>
          <p:cNvSpPr txBox="1"/>
          <p:nvPr/>
        </p:nvSpPr>
        <p:spPr>
          <a:xfrm>
            <a:off x="710184" y="384628"/>
            <a:ext cx="10771632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TEAM MEMBER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D82DEB-598F-4D32-852C-C24C5B2356BC}"/>
              </a:ext>
            </a:extLst>
          </p:cNvPr>
          <p:cNvSpPr/>
          <p:nvPr/>
        </p:nvSpPr>
        <p:spPr>
          <a:xfrm>
            <a:off x="534833" y="1592894"/>
            <a:ext cx="2123861" cy="3981997"/>
          </a:xfrm>
          <a:prstGeom prst="roundRect">
            <a:avLst>
              <a:gd name="adj" fmla="val 614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2C952D6-5EB7-4E2F-BFAC-C6766D1D45C2}"/>
              </a:ext>
            </a:extLst>
          </p:cNvPr>
          <p:cNvSpPr/>
          <p:nvPr/>
        </p:nvSpPr>
        <p:spPr>
          <a:xfrm>
            <a:off x="862204" y="1842784"/>
            <a:ext cx="1469118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Huỳnh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Tuấn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Đạt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A7F604E-4DF5-4BC8-8DE4-511E821559B9}"/>
              </a:ext>
            </a:extLst>
          </p:cNvPr>
          <p:cNvSpPr/>
          <p:nvPr/>
        </p:nvSpPr>
        <p:spPr>
          <a:xfrm>
            <a:off x="2829668" y="1848262"/>
            <a:ext cx="2029922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Trương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Quang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Vương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49AD70-3F78-4FB8-8738-E46955E10BB2}"/>
              </a:ext>
            </a:extLst>
          </p:cNvPr>
          <p:cNvSpPr/>
          <p:nvPr/>
        </p:nvSpPr>
        <p:spPr>
          <a:xfrm>
            <a:off x="5361441" y="1842784"/>
            <a:ext cx="1469118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Phạm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Quốc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Nhân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1E2B545-C4D4-42B0-91E5-14925BC7B006}"/>
              </a:ext>
            </a:extLst>
          </p:cNvPr>
          <p:cNvSpPr/>
          <p:nvPr/>
        </p:nvSpPr>
        <p:spPr>
          <a:xfrm>
            <a:off x="7468230" y="1842784"/>
            <a:ext cx="1751272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Trịnh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Nhu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Phương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B614164-FC69-4841-B415-76B5D629D767}"/>
              </a:ext>
            </a:extLst>
          </p:cNvPr>
          <p:cNvSpPr/>
          <p:nvPr/>
        </p:nvSpPr>
        <p:spPr>
          <a:xfrm>
            <a:off x="9825524" y="1842784"/>
            <a:ext cx="1539421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Nguyễn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Anh Minh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CB397EC-8EB2-4C31-A555-C753ED648042}"/>
              </a:ext>
            </a:extLst>
          </p:cNvPr>
          <p:cNvSpPr/>
          <p:nvPr/>
        </p:nvSpPr>
        <p:spPr>
          <a:xfrm>
            <a:off x="9790372" y="4228126"/>
            <a:ext cx="1609724" cy="2300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2A4B4DE8-A0B3-AD45-AD99-9789258383D5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5000" r="5000"/>
          <a:stretch>
            <a:fillRect/>
          </a:stretch>
        </p:blipFill>
        <p:spPr>
          <a:xfrm>
            <a:off x="840630" y="2299734"/>
            <a:ext cx="1512266" cy="1512266"/>
          </a:xfrm>
        </p:spPr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2CF29F32-EBF8-E149-9542-4D308C7E8F7A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/>
          <a:srcRect l="5000" r="5000"/>
          <a:stretch>
            <a:fillRect/>
          </a:stretch>
        </p:blipFill>
        <p:spPr>
          <a:xfrm>
            <a:off x="3088496" y="2299734"/>
            <a:ext cx="1512266" cy="1512266"/>
          </a:xfrm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71036A66-9021-F347-8D85-DF70100AA38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/>
          <a:srcRect l="5000" r="5000"/>
          <a:stretch>
            <a:fillRect/>
          </a:stretch>
        </p:blipFill>
        <p:spPr>
          <a:xfrm>
            <a:off x="5338114" y="2299734"/>
            <a:ext cx="1512266" cy="1512266"/>
          </a:xfrm>
        </p:spPr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3E2C4F86-95A3-D149-ACA8-E69A92FB293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/>
          <a:srcRect l="2747" r="2747"/>
          <a:stretch>
            <a:fillRect/>
          </a:stretch>
        </p:blipFill>
        <p:spPr>
          <a:xfrm>
            <a:off x="7588250" y="2300288"/>
            <a:ext cx="1511300" cy="1511300"/>
          </a:xfrm>
        </p:spPr>
      </p:pic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F7157ACA-0B77-1C40-83F8-B7A9D160302F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/>
          <a:srcRect/>
          <a:stretch>
            <a:fillRect/>
          </a:stretch>
        </p:blipFill>
        <p:spPr>
          <a:xfrm>
            <a:off x="9839102" y="2299734"/>
            <a:ext cx="1512266" cy="1512266"/>
          </a:xfrm>
        </p:spPr>
      </p:pic>
      <p:sp>
        <p:nvSpPr>
          <p:cNvPr id="64" name="Slide Number Placeholder 3">
            <a:extLst>
              <a:ext uri="{FF2B5EF4-FFF2-40B4-BE49-F238E27FC236}">
                <a16:creationId xmlns:a16="http://schemas.microsoft.com/office/drawing/2014/main" id="{BD68D116-5271-A24A-A24C-2E4C78DC5B5F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EB7C28D-99B8-A748-8134-01864F93B964}"/>
              </a:ext>
            </a:extLst>
          </p:cNvPr>
          <p:cNvSpPr/>
          <p:nvPr/>
        </p:nvSpPr>
        <p:spPr>
          <a:xfrm>
            <a:off x="791901" y="4228125"/>
            <a:ext cx="1609724" cy="2300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CE55B07-7BF6-8A4F-B980-9C9A2A7B3DC7}"/>
              </a:ext>
            </a:extLst>
          </p:cNvPr>
          <p:cNvSpPr/>
          <p:nvPr/>
        </p:nvSpPr>
        <p:spPr>
          <a:xfrm>
            <a:off x="3039767" y="4235255"/>
            <a:ext cx="1609724" cy="2300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063797A-4BC8-084D-9836-D91A3D7013F4}"/>
              </a:ext>
            </a:extLst>
          </p:cNvPr>
          <p:cNvSpPr/>
          <p:nvPr/>
        </p:nvSpPr>
        <p:spPr>
          <a:xfrm>
            <a:off x="7552367" y="4235255"/>
            <a:ext cx="1609724" cy="2300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B1650DE-0046-B14C-9DCD-FB6180076C71}"/>
              </a:ext>
            </a:extLst>
          </p:cNvPr>
          <p:cNvSpPr/>
          <p:nvPr/>
        </p:nvSpPr>
        <p:spPr>
          <a:xfrm>
            <a:off x="5291137" y="4228124"/>
            <a:ext cx="1609724" cy="2300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DESIGNER</a:t>
            </a:r>
          </a:p>
        </p:txBody>
      </p:sp>
    </p:spTree>
    <p:extLst>
      <p:ext uri="{BB962C8B-B14F-4D97-AF65-F5344CB8AC3E}">
        <p14:creationId xmlns:p14="http://schemas.microsoft.com/office/powerpoint/2010/main" val="396414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Project introduction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solidFill>
                  <a:schemeClr val="tx1"/>
                </a:solidFill>
              </a:rPr>
              <a:t>Currently, housing demand is a big problem for people across the country, so homeowners are looking to provide housing through real estate applications.</a:t>
            </a:r>
          </a:p>
          <a:p>
            <a:r>
              <a:rPr lang="vi-VN" sz="2400" dirty="0">
                <a:solidFill>
                  <a:schemeClr val="tx1"/>
                </a:solidFill>
              </a:rPr>
              <a:t>Real Estate App, built for internal users to manage projects, manage statistics, reports and many other functions.</a:t>
            </a:r>
          </a:p>
          <a:p>
            <a:r>
              <a:rPr lang="vi-VN" sz="2400" dirty="0">
                <a:solidFill>
                  <a:schemeClr val="tx1"/>
                </a:solidFill>
              </a:rPr>
              <a:t>The App also helps employees know more about essential information about the real estate industry such as real estate projects, employee sales, group and room sales.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2. </a:t>
            </a:r>
            <a:r>
              <a:rPr lang="en-US" altLang="ko-KR" b="1" dirty="0"/>
              <a:t>Project overview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7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Number of people in the company</a:t>
            </a:r>
            <a:endParaRPr lang="en-US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286C16C-9A6A-0A4A-B013-E8B58F7772E6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036244217"/>
              </p:ext>
            </p:extLst>
          </p:nvPr>
        </p:nvGraphicFramePr>
        <p:xfrm>
          <a:off x="541338" y="2411413"/>
          <a:ext cx="11328400" cy="3789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64200">
                  <a:extLst>
                    <a:ext uri="{9D8B030D-6E8A-4147-A177-3AD203B41FA5}">
                      <a16:colId xmlns:a16="http://schemas.microsoft.com/office/drawing/2014/main" val="166061370"/>
                    </a:ext>
                  </a:extLst>
                </a:gridCol>
                <a:gridCol w="5664200">
                  <a:extLst>
                    <a:ext uri="{9D8B030D-6E8A-4147-A177-3AD203B41FA5}">
                      <a16:colId xmlns:a16="http://schemas.microsoft.com/office/drawing/2014/main" val="3790198244"/>
                    </a:ext>
                  </a:extLst>
                </a:gridCol>
              </a:tblGrid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084240"/>
                  </a:ext>
                </a:extLst>
              </a:tr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56883"/>
                  </a:ext>
                </a:extLst>
              </a:tr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 Heads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~10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45366"/>
                  </a:ext>
                </a:extLst>
              </a:tr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Administrator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~1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79241"/>
                  </a:ext>
                </a:extLst>
              </a:tr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~150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50782"/>
                  </a:ext>
                </a:extLst>
              </a:tr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Deputy department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~5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4285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2. </a:t>
            </a:r>
            <a:r>
              <a:rPr lang="en-US" altLang="ko-KR" b="1" dirty="0"/>
              <a:t>Project overview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06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Business constraints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2. </a:t>
            </a:r>
            <a:r>
              <a:rPr lang="en-US" altLang="ko-KR" b="1" dirty="0"/>
              <a:t>Project overview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9902793-D571-D546-A2AE-2F18C7A4C846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630221095"/>
              </p:ext>
            </p:extLst>
          </p:nvPr>
        </p:nvGraphicFramePr>
        <p:xfrm>
          <a:off x="541338" y="2411413"/>
          <a:ext cx="11328399" cy="39977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7437">
                  <a:extLst>
                    <a:ext uri="{9D8B030D-6E8A-4147-A177-3AD203B41FA5}">
                      <a16:colId xmlns:a16="http://schemas.microsoft.com/office/drawing/2014/main" val="1547612439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812752727"/>
                    </a:ext>
                  </a:extLst>
                </a:gridCol>
                <a:gridCol w="7326312">
                  <a:extLst>
                    <a:ext uri="{9D8B030D-6E8A-4147-A177-3AD203B41FA5}">
                      <a16:colId xmlns:a16="http://schemas.microsoft.com/office/drawing/2014/main" val="1230074562"/>
                    </a:ext>
                  </a:extLst>
                </a:gridCol>
              </a:tblGrid>
              <a:tr h="479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#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Business Rules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Business Rules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071549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BR1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 When employees leave, the account will be hidden.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86345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BR2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Staff only view and register applications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067727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BR3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 Only the administrator can update the information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137127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BR4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Only director can approve employee applications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262712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BR5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 Unapproved applications will be canceled and not saved in history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631986"/>
                  </a:ext>
                </a:extLst>
              </a:tr>
              <a:tr h="6361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BR6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Admin to update information continuously or when there is information from leaders and departments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064807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BR7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Admin cannot use App Mobile to import files, etc.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8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Technical constraints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2. </a:t>
            </a:r>
            <a:r>
              <a:rPr lang="en-US" altLang="ko-KR" b="1" dirty="0"/>
              <a:t>Project overview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7D22FCF-514F-934A-9539-758445999E22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613138665"/>
              </p:ext>
            </p:extLst>
          </p:nvPr>
        </p:nvGraphicFramePr>
        <p:xfrm>
          <a:off x="541338" y="2411412"/>
          <a:ext cx="11328400" cy="26876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65680">
                  <a:extLst>
                    <a:ext uri="{9D8B030D-6E8A-4147-A177-3AD203B41FA5}">
                      <a16:colId xmlns:a16="http://schemas.microsoft.com/office/drawing/2014/main" val="1274283496"/>
                    </a:ext>
                  </a:extLst>
                </a:gridCol>
                <a:gridCol w="2265680">
                  <a:extLst>
                    <a:ext uri="{9D8B030D-6E8A-4147-A177-3AD203B41FA5}">
                      <a16:colId xmlns:a16="http://schemas.microsoft.com/office/drawing/2014/main" val="3439064627"/>
                    </a:ext>
                  </a:extLst>
                </a:gridCol>
                <a:gridCol w="2265680">
                  <a:extLst>
                    <a:ext uri="{9D8B030D-6E8A-4147-A177-3AD203B41FA5}">
                      <a16:colId xmlns:a16="http://schemas.microsoft.com/office/drawing/2014/main" val="1437952448"/>
                    </a:ext>
                  </a:extLst>
                </a:gridCol>
                <a:gridCol w="2265680">
                  <a:extLst>
                    <a:ext uri="{9D8B030D-6E8A-4147-A177-3AD203B41FA5}">
                      <a16:colId xmlns:a16="http://schemas.microsoft.com/office/drawing/2014/main" val="1460829263"/>
                    </a:ext>
                  </a:extLst>
                </a:gridCol>
                <a:gridCol w="2265680">
                  <a:extLst>
                    <a:ext uri="{9D8B030D-6E8A-4147-A177-3AD203B41FA5}">
                      <a16:colId xmlns:a16="http://schemas.microsoft.com/office/drawing/2014/main" val="832736848"/>
                    </a:ext>
                  </a:extLst>
                </a:gridCol>
              </a:tblGrid>
              <a:tr h="886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System: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Programming language App: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Programming language Website: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Database: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Communication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325407"/>
                  </a:ext>
                </a:extLst>
              </a:tr>
              <a:tr h="886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Website (browser: Firefox, Chrome, </a:t>
                      </a:r>
                      <a:r>
                        <a:rPr lang="en-US" dirty="0" err="1"/>
                        <a:t>Cốc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cốc</a:t>
                      </a:r>
                      <a:r>
                        <a:rPr lang="en-US" dirty="0"/>
                        <a:t>,..)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Code: </a:t>
                      </a:r>
                      <a:r>
                        <a:rPr lang="en-US" dirty="0" err="1"/>
                        <a:t>Javascript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Code: </a:t>
                      </a:r>
                      <a:r>
                        <a:rPr lang="en-US" dirty="0" err="1"/>
                        <a:t>javascript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Database: Firebase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Zalo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facebook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235466"/>
                  </a:ext>
                </a:extLst>
              </a:tr>
              <a:tr h="886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 (platform: </a:t>
                      </a:r>
                      <a:r>
                        <a:rPr lang="en-US" dirty="0" err="1"/>
                        <a:t>Ios</a:t>
                      </a:r>
                      <a:r>
                        <a:rPr lang="en-US" dirty="0"/>
                        <a:t> &amp; Android).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Framework: React native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Framework: </a:t>
                      </a:r>
                      <a:r>
                        <a:rPr lang="en-US" dirty="0" err="1"/>
                        <a:t>Vuejs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Document: </a:t>
                      </a:r>
                      <a:r>
                        <a:rPr lang="en-US" dirty="0" err="1"/>
                        <a:t>github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72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93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Hình ảnh 3">
            <a:extLst>
              <a:ext uri="{FF2B5EF4-FFF2-40B4-BE49-F238E27FC236}">
                <a16:creationId xmlns:a16="http://schemas.microsoft.com/office/drawing/2014/main" id="{94907D5C-B41C-D844-8AE1-EC84177D6EE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733423" y="2452482"/>
            <a:ext cx="5078713" cy="3716235"/>
          </a:xfrm>
          <a:prstGeom prst="rect">
            <a:avLst/>
          </a:prstGeom>
        </p:spPr>
      </p:pic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5211A43B-A6E4-994A-8A4C-B19BA04D6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483671"/>
              </p:ext>
            </p:extLst>
          </p:nvPr>
        </p:nvGraphicFramePr>
        <p:xfrm>
          <a:off x="6379863" y="2452482"/>
          <a:ext cx="5078712" cy="3692628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4292900">
                  <a:extLst>
                    <a:ext uri="{9D8B030D-6E8A-4147-A177-3AD203B41FA5}">
                      <a16:colId xmlns:a16="http://schemas.microsoft.com/office/drawing/2014/main" val="4063729469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222757179"/>
                    </a:ext>
                  </a:extLst>
                </a:gridCol>
              </a:tblGrid>
              <a:tr h="1230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work for module 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05490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work for module 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34166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work for module 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34183"/>
                  </a:ext>
                </a:extLst>
              </a:tr>
            </a:tbl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C190A00-12E5-504F-85A7-F14C23F5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Job chart</a:t>
            </a:r>
          </a:p>
        </p:txBody>
      </p:sp>
    </p:spTree>
    <p:extLst>
      <p:ext uri="{BB962C8B-B14F-4D97-AF65-F5344CB8AC3E}">
        <p14:creationId xmlns:p14="http://schemas.microsoft.com/office/powerpoint/2010/main" val="116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{59EFF384-19D7-DD41-AA5B-7BB55233512C}tf10001120</Template>
  <TotalTime>213</TotalTime>
  <Words>1148</Words>
  <Application>Microsoft Macintosh PowerPoint</Application>
  <PresentationFormat>Widescreen</PresentationFormat>
  <Paragraphs>337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 2. Project overview</vt:lpstr>
      <vt:lpstr> 2. Project overview</vt:lpstr>
      <vt:lpstr> 2. Project overview</vt:lpstr>
      <vt:lpstr> 2. Project overview</vt:lpstr>
      <vt:lpstr>3. Monitoring &amp; control</vt:lpstr>
      <vt:lpstr>3. Monitoring &amp; control</vt:lpstr>
      <vt:lpstr>3. Monitoring &amp; control</vt:lpstr>
      <vt:lpstr>3. Monitoring &amp; control</vt:lpstr>
      <vt:lpstr>3. Monitoring &amp; control</vt:lpstr>
      <vt:lpstr>3. Monitoring &amp; control</vt:lpstr>
      <vt:lpstr>4. Architectural</vt:lpstr>
      <vt:lpstr>4. Architectural</vt:lpstr>
      <vt:lpstr>4. Architectural</vt:lpstr>
      <vt:lpstr>4. Architectural</vt:lpstr>
      <vt:lpstr>4. Architectural</vt:lpstr>
      <vt:lpstr>5. Summary test report.</vt:lpstr>
      <vt:lpstr>5. Summary test report.</vt:lpstr>
      <vt:lpstr>5. Summary test report.</vt:lpstr>
      <vt:lpstr>7. Risk management</vt:lpstr>
      <vt:lpstr>7. Risk management</vt:lpstr>
      <vt:lpstr>7. Problem project</vt:lpstr>
      <vt:lpstr>8. Lesson learned  &amp; Demo.</vt:lpstr>
      <vt:lpstr>8. Lesson learned  &amp; Demo.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t160219</dc:creator>
  <cp:lastModifiedBy>t160219</cp:lastModifiedBy>
  <cp:revision>26</cp:revision>
  <dcterms:created xsi:type="dcterms:W3CDTF">2020-06-15T04:38:48Z</dcterms:created>
  <dcterms:modified xsi:type="dcterms:W3CDTF">2020-06-15T08:22:26Z</dcterms:modified>
</cp:coreProperties>
</file>