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71" r:id="rId4"/>
    <p:sldId id="281" r:id="rId5"/>
    <p:sldId id="276" r:id="rId6"/>
    <p:sldId id="282" r:id="rId7"/>
    <p:sldId id="283" r:id="rId8"/>
    <p:sldId id="284" r:id="rId9"/>
    <p:sldId id="285" r:id="rId10"/>
    <p:sldId id="275" r:id="rId11"/>
    <p:sldId id="286" r:id="rId12"/>
    <p:sldId id="287" r:id="rId13"/>
    <p:sldId id="288" r:id="rId14"/>
    <p:sldId id="289" r:id="rId15"/>
    <p:sldId id="335" r:id="rId16"/>
    <p:sldId id="277" r:id="rId17"/>
    <p:sldId id="295" r:id="rId18"/>
    <p:sldId id="291" r:id="rId19"/>
    <p:sldId id="296" r:id="rId20"/>
    <p:sldId id="278" r:id="rId21"/>
    <p:sldId id="297" r:id="rId22"/>
    <p:sldId id="279" r:id="rId23"/>
    <p:sldId id="334" r:id="rId24"/>
    <p:sldId id="33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6"/>
  </p:normalViewPr>
  <p:slideViewPr>
    <p:cSldViewPr snapToGrid="0" snapToObjects="1">
      <p:cViewPr>
        <p:scale>
          <a:sx n="87" d="100"/>
          <a:sy n="87" d="100"/>
        </p:scale>
        <p:origin x="3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1D25FF-AFAA-F94E-949B-AD789E0722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27B5E-88EA-414F-A91C-15E32757F3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8FFF4-D58A-FC46-84F8-88F2775797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2634-1996-3448-8DA3-000836CFF0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879-BCC1-1B4A-8F24-B614A9CD0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066C-9CB6-084E-B08D-B7361598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2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572AB-98F9-364F-B5D3-3B6C1627F53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64CF-40D3-8A4B-A22E-736EA18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3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CAD-5C52-214F-8615-B39BC5EE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AE3C-0893-8245-8198-1295DE01A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D1A5-C40E-384D-A2F2-CEB2D925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B81F-FD45-224A-8F94-9ECE6B15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27C-278E-9349-859E-7B8B0F72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B2C-6201-EA41-850F-6DFE672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8455-555C-5346-BD30-9E0955E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A845-38E0-1240-BBB1-5248CFAC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7F84-9613-0240-BCFA-5943E26A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B0E7-FF42-CD44-9786-F69A449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F60DC-84D0-9649-8B20-B83748C04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9E59D-4D63-594D-AC54-92176987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5F1E-DC31-D040-8C97-48622CF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60DD-77F9-294B-934B-F22D1D8F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837A-B48D-4948-80C3-5E6D732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47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01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8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42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F71E8-EE7F-4944-81A1-77C4C0BD10E3}"/>
              </a:ext>
            </a:extLst>
          </p:cNvPr>
          <p:cNvSpPr/>
          <p:nvPr userDrawn="1"/>
        </p:nvSpPr>
        <p:spPr>
          <a:xfrm>
            <a:off x="786085" y="2245189"/>
            <a:ext cx="1621356" cy="1621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C27A7-B56F-4393-9A81-FD321AC58932}"/>
              </a:ext>
            </a:extLst>
          </p:cNvPr>
          <p:cNvSpPr/>
          <p:nvPr userDrawn="1"/>
        </p:nvSpPr>
        <p:spPr>
          <a:xfrm>
            <a:off x="3041520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4B835E-8A36-4DCD-A51F-3F8223483370}"/>
              </a:ext>
            </a:extLst>
          </p:cNvPr>
          <p:cNvSpPr/>
          <p:nvPr userDrawn="1"/>
        </p:nvSpPr>
        <p:spPr>
          <a:xfrm>
            <a:off x="5291138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865FF-4B47-4B78-9C51-89766AADB2B8}"/>
              </a:ext>
            </a:extLst>
          </p:cNvPr>
          <p:cNvSpPr/>
          <p:nvPr userDrawn="1"/>
        </p:nvSpPr>
        <p:spPr>
          <a:xfrm>
            <a:off x="7540757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69E24AB4-1A39-46EB-A40F-3E36190E1B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0630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830C6B90-752D-4D13-853A-25DDE7FF4A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88496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D8BE65DE-F4D6-4A50-8E37-95593DD656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38114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0C4EF2E9-A9C0-4BDC-9D68-C6AC89C94B8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7733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8EDE4F-E9D9-44B7-A24C-D2B5A789CF3A}"/>
              </a:ext>
            </a:extLst>
          </p:cNvPr>
          <p:cNvSpPr/>
          <p:nvPr userDrawn="1"/>
        </p:nvSpPr>
        <p:spPr>
          <a:xfrm>
            <a:off x="9790373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7B0916-9945-4FED-A7E5-B400AEA56EB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39102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5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0DD0-04D5-FD45-8CB5-5EBF615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96E3-959F-414A-BD29-FF54EE5C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7817-B320-D943-B5EB-6786CDB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6BFA-23CE-F844-B834-3D331C9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EE9D-AD41-FA49-9F79-D551F4FB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426-6442-8B4D-915D-9D61F212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EFF41-4A94-2448-8BAA-1AC5DF4B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D7ED-594F-8B43-ABE0-4DD46B3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33D9-8865-F946-9013-3A2B99C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558A-ECDD-7A44-BA53-0D3BF81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4D64-7603-AF4D-B535-09C0FB3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B827-103E-944B-90A9-43C62FFB1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D2FF-EF80-8F49-A058-D18D82F8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F8B1-BDEC-9149-BD3C-AE43BD07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31D2-20A6-6246-A0DB-DC0ABCFD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6C61-CAE6-2B48-A8FC-D7E11C9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ACA6-B164-DE41-AB27-80B1B58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B7C8-2775-594C-AAF0-C933D021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49FF6-1C04-0C4B-BACC-9A921A58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9916-DE59-E147-B0E6-5FCA4A07C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46AF8-2C41-CC49-BEC2-3C2BBC4E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D8EA2-3E02-6E44-9B35-1F0535A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CBDA0-FFA3-5647-A564-0E2C848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C36DC-B595-9F47-B5DF-3A84C0A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712A-BCDD-1247-923A-B90258BF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1F321-127C-3840-A4C4-0B08E4D8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5640-8460-BB42-AEE3-CC6BCD2A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A93D-3FEB-D445-981A-C9337703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9525-5FC5-9646-B13D-AECB36CA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399E5-0163-2748-9CEE-8AAC88DC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D475-7C22-C649-99C4-BDEC1AD9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05A6-F6D4-5B41-A19D-828E5C38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6ECF-758D-C644-9C60-3F64DCF6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7CA0-38C1-884C-A8FF-09D894EA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43504-C63B-3142-9590-D255848C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83CB2-8C37-1745-864B-7180A594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5417-CBD8-F540-811A-1CD299A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2930-036F-0C48-8318-033267B0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8EB35-4D80-9C41-867B-3E3C80772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2F77-2274-AC49-9465-DBA25700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F8A4-893E-FB4B-97F1-64446B8F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D752-7F48-D74E-B7C1-3BD23460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8A0C-97D0-7B46-AE5D-027E3043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C0425-5F85-4F40-9413-2B4E77F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879-111C-1342-8CA8-4180F8EE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FCD3-4451-E748-B434-264B0AA72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DFBE-5B67-494A-86C6-9413BC134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63C9-B59A-784B-92A0-78773FE49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 flipV="1">
            <a:off x="0" y="0"/>
            <a:ext cx="11397893" cy="5926091"/>
          </a:xfrm>
          <a:prstGeom prst="rt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76184" y="2701609"/>
            <a:ext cx="648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Presentation For Capstone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184" y="685499"/>
            <a:ext cx="57474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55A2A14-2AB6-FC45-AC3C-50AA27BE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84" y="3463895"/>
            <a:ext cx="9098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“App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lý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công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ty BĐS”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63292-6AA5-EC48-98F9-A2B7C724DEAC}"/>
              </a:ext>
            </a:extLst>
          </p:cNvPr>
          <p:cNvSpPr txBox="1"/>
          <p:nvPr/>
        </p:nvSpPr>
        <p:spPr>
          <a:xfrm>
            <a:off x="576184" y="6088386"/>
            <a:ext cx="2842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3: Hello World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Mentor: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Đặng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Đình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Hòa</a:t>
            </a:r>
            <a:endPara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0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12">
        <p:fade/>
      </p:transition>
    </mc:Choice>
    <mc:Fallback>
      <p:transition spd="med" advTm="271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Hình ảnh 3">
            <a:extLst>
              <a:ext uri="{FF2B5EF4-FFF2-40B4-BE49-F238E27FC236}">
                <a16:creationId xmlns:a16="http://schemas.microsoft.com/office/drawing/2014/main" id="{94907D5C-B41C-D844-8AE1-EC84177D6E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33423" y="2452482"/>
            <a:ext cx="5078713" cy="3716235"/>
          </a:xfrm>
          <a:prstGeom prst="rect">
            <a:avLst/>
          </a:pr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83671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292900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190A00-12E5-504F-85A7-F14C23F5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Job chart</a:t>
            </a:r>
          </a:p>
        </p:txBody>
      </p:sp>
    </p:spTree>
    <p:extLst>
      <p:ext uri="{BB962C8B-B14F-4D97-AF65-F5344CB8AC3E}">
        <p14:creationId xmlns:p14="http://schemas.microsoft.com/office/powerpoint/2010/main" val="116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Actual chart (TT) (hours)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513099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7" name="Hình ảnh 2">
            <a:extLst>
              <a:ext uri="{FF2B5EF4-FFF2-40B4-BE49-F238E27FC236}">
                <a16:creationId xmlns:a16="http://schemas.microsoft.com/office/drawing/2014/main" id="{06E854A0-6D52-6E46-BAF9-58D8A8F1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2452481"/>
            <a:ext cx="5021935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Plan chart (DK) (hours)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09126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985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2047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0EAEF369-E63C-3646-A266-6013B491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52481"/>
            <a:ext cx="5270572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Actual chart (TT) (days)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86325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  <a:tr h="9231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Deducted 3 weeks for Tet holidays and 2 weeks for epidemic breaks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297125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E4AB088F-DDE5-B743-8713-D39EE65E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2452482"/>
            <a:ext cx="5078712" cy="36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Membership time chart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Hình ảnh 2">
            <a:extLst>
              <a:ext uri="{FF2B5EF4-FFF2-40B4-BE49-F238E27FC236}">
                <a16:creationId xmlns:a16="http://schemas.microsoft.com/office/drawing/2014/main" id="{9A986332-C7D7-8A4C-ACD7-F3BAE649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225407"/>
            <a:ext cx="7681476" cy="4179923"/>
          </a:xfrm>
          <a:prstGeom prst="rect">
            <a:avLst/>
          </a:prstGeom>
        </p:spPr>
      </p:pic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20FC36F-77F5-9540-82D0-D9E905EEF0C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00184961"/>
              </p:ext>
            </p:extLst>
          </p:nvPr>
        </p:nvGraphicFramePr>
        <p:xfrm>
          <a:off x="8494004" y="2225406"/>
          <a:ext cx="3051673" cy="4179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1673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</a:tblGrid>
              <a:tr h="4179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Total time each member worked in 32 weeks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6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4B02AD-753D-5947-BD25-1EDFCB55FC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360884" y="1333925"/>
            <a:ext cx="9470231" cy="5253968"/>
          </a:xfrm>
        </p:spPr>
      </p:pic>
    </p:spTree>
    <p:extLst>
      <p:ext uri="{BB962C8B-B14F-4D97-AF65-F5344CB8AC3E}">
        <p14:creationId xmlns:p14="http://schemas.microsoft.com/office/powerpoint/2010/main" val="410190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83A9E60-1431-9840-9B1B-50013897F6EB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84660242"/>
              </p:ext>
            </p:extLst>
          </p:nvPr>
        </p:nvGraphicFramePr>
        <p:xfrm>
          <a:off x="541338" y="1817783"/>
          <a:ext cx="11328399" cy="42635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3052">
                  <a:extLst>
                    <a:ext uri="{9D8B030D-6E8A-4147-A177-3AD203B41FA5}">
                      <a16:colId xmlns:a16="http://schemas.microsoft.com/office/drawing/2014/main" val="772794346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3724940438"/>
                    </a:ext>
                  </a:extLst>
                </a:gridCol>
                <a:gridCol w="5765627">
                  <a:extLst>
                    <a:ext uri="{9D8B030D-6E8A-4147-A177-3AD203B41FA5}">
                      <a16:colId xmlns:a16="http://schemas.microsoft.com/office/drawing/2014/main" val="38659349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545508478"/>
                    </a:ext>
                  </a:extLst>
                </a:gridCol>
              </a:tblGrid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Quality Attributes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Priority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06124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79576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QA1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</a:t>
                      </a:r>
                      <a:r>
                        <a:rPr lang="vi-VN" sz="1800" dirty="0">
                          <a:effectLst/>
                        </a:rPr>
                        <a:t> use the app to easier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03738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Portability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64933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QA2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 can use the application on two platforms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95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Context diagram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Hình ảnh 1">
            <a:extLst>
              <a:ext uri="{FF2B5EF4-FFF2-40B4-BE49-F238E27FC236}">
                <a16:creationId xmlns:a16="http://schemas.microsoft.com/office/drawing/2014/main" id="{6F6C19C4-7729-AE45-A0DE-C2FF27A1A0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1"/>
            <a:ext cx="9321067" cy="4214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62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Protability</a:t>
            </a:r>
            <a:r>
              <a:rPr lang="en-US" altLang="ko-KR" b="1" dirty="0">
                <a:solidFill>
                  <a:schemeClr val="tx1"/>
                </a:solidFill>
              </a:rPr>
              <a:t> (physics)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Hình ảnh 1">
            <a:extLst>
              <a:ext uri="{FF2B5EF4-FFF2-40B4-BE49-F238E27FC236}">
                <a16:creationId xmlns:a16="http://schemas.microsoft.com/office/drawing/2014/main" id="{E9389DD4-37A9-D745-9C11-F58C0ECE23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0"/>
            <a:ext cx="9321066" cy="421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09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Usability (static)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Hình ảnh 1">
            <a:extLst>
              <a:ext uri="{FF2B5EF4-FFF2-40B4-BE49-F238E27FC236}">
                <a16:creationId xmlns:a16="http://schemas.microsoft.com/office/drawing/2014/main" id="{5ECD18B5-6E6D-C149-9140-6293FA8D9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09" y="2221575"/>
            <a:ext cx="5943600" cy="4183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96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992100" y="783243"/>
            <a:ext cx="32948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introduction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96027" y="829409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45602" y="1583751"/>
            <a:ext cx="308167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45602" y="3173965"/>
            <a:ext cx="25476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22415" y="1039612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D4542-7053-3842-BCA7-79F13087ABC8}"/>
              </a:ext>
            </a:extLst>
          </p:cNvPr>
          <p:cNvSpPr txBox="1"/>
          <p:nvPr/>
        </p:nvSpPr>
        <p:spPr>
          <a:xfrm>
            <a:off x="7045602" y="2378858"/>
            <a:ext cx="385051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7FB2EE-AD27-4470-B3CA-7CD72079422C}"/>
              </a:ext>
            </a:extLst>
          </p:cNvPr>
          <p:cNvSpPr txBox="1"/>
          <p:nvPr/>
        </p:nvSpPr>
        <p:spPr>
          <a:xfrm>
            <a:off x="6296027" y="1603732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1010861-618B-4719-8E08-8CE2E3668F93}"/>
              </a:ext>
            </a:extLst>
          </p:cNvPr>
          <p:cNvSpPr txBox="1"/>
          <p:nvPr/>
        </p:nvSpPr>
        <p:spPr>
          <a:xfrm>
            <a:off x="6296027" y="2401940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F3D5DE37-9070-47B4-8F42-574E719C0572}"/>
              </a:ext>
            </a:extLst>
          </p:cNvPr>
          <p:cNvSpPr txBox="1"/>
          <p:nvPr/>
        </p:nvSpPr>
        <p:spPr>
          <a:xfrm>
            <a:off x="6296027" y="3201131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210FACC-C6BC-4885-8A40-B1ADE723930E}"/>
              </a:ext>
            </a:extLst>
          </p:cNvPr>
          <p:cNvSpPr txBox="1"/>
          <p:nvPr/>
        </p:nvSpPr>
        <p:spPr>
          <a:xfrm>
            <a:off x="6296026" y="4005925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B4AA90BF-0426-4966-9EA1-E15EF3ABD179}"/>
              </a:ext>
            </a:extLst>
          </p:cNvPr>
          <p:cNvSpPr txBox="1"/>
          <p:nvPr/>
        </p:nvSpPr>
        <p:spPr>
          <a:xfrm>
            <a:off x="6992101" y="3964499"/>
            <a:ext cx="36664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test report.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803CFD1-796C-4CBF-B2D1-5A3C69AC30C9}"/>
              </a:ext>
            </a:extLst>
          </p:cNvPr>
          <p:cNvSpPr txBox="1"/>
          <p:nvPr/>
        </p:nvSpPr>
        <p:spPr>
          <a:xfrm>
            <a:off x="6296026" y="4804133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4E9799B-261D-426E-933D-1A1BA528A5D4}"/>
              </a:ext>
            </a:extLst>
          </p:cNvPr>
          <p:cNvSpPr txBox="1"/>
          <p:nvPr/>
        </p:nvSpPr>
        <p:spPr>
          <a:xfrm>
            <a:off x="7045602" y="4755033"/>
            <a:ext cx="308167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project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A1466DAB-3651-4D3F-8BCD-77893B13AE9E}"/>
              </a:ext>
            </a:extLst>
          </p:cNvPr>
          <p:cNvSpPr txBox="1"/>
          <p:nvPr/>
        </p:nvSpPr>
        <p:spPr>
          <a:xfrm>
            <a:off x="6296026" y="5602341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B312794B-A698-4CF4-9282-38D71DCAA8E2}"/>
              </a:ext>
            </a:extLst>
          </p:cNvPr>
          <p:cNvSpPr txBox="1"/>
          <p:nvPr/>
        </p:nvSpPr>
        <p:spPr>
          <a:xfrm>
            <a:off x="7045602" y="555617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learned  &amp; Demo.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B909F-E114-1A47-A563-8386073BB648}"/>
              </a:ext>
            </a:extLst>
          </p:cNvPr>
          <p:cNvSpPr txBox="1"/>
          <p:nvPr/>
        </p:nvSpPr>
        <p:spPr>
          <a:xfrm>
            <a:off x="2122415" y="1037159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404250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6" grpId="0"/>
      <p:bldP spid="15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note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note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6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5089"/>
            <a:ext cx="12192000" cy="1179288"/>
          </a:xfrm>
        </p:spPr>
        <p:txBody>
          <a:bodyPr/>
          <a:lstStyle/>
          <a:p>
            <a:r>
              <a:rPr lang="en-US" altLang="ko-KR" b="1" dirty="0"/>
              <a:t>6. Problem project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Bảng 7">
            <a:extLst>
              <a:ext uri="{FF2B5EF4-FFF2-40B4-BE49-F238E27FC236}">
                <a16:creationId xmlns:a16="http://schemas.microsoft.com/office/drawing/2014/main" id="{CF2784A9-914B-A44B-9AD4-06A8E227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02145"/>
              </p:ext>
            </p:extLst>
          </p:nvPr>
        </p:nvGraphicFramePr>
        <p:xfrm>
          <a:off x="541173" y="1497961"/>
          <a:ext cx="10949420" cy="490737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48082">
                  <a:extLst>
                    <a:ext uri="{9D8B030D-6E8A-4147-A177-3AD203B41FA5}">
                      <a16:colId xmlns:a16="http://schemas.microsoft.com/office/drawing/2014/main" val="175551057"/>
                    </a:ext>
                  </a:extLst>
                </a:gridCol>
                <a:gridCol w="1804878">
                  <a:extLst>
                    <a:ext uri="{9D8B030D-6E8A-4147-A177-3AD203B41FA5}">
                      <a16:colId xmlns:a16="http://schemas.microsoft.com/office/drawing/2014/main" val="318626819"/>
                    </a:ext>
                  </a:extLst>
                </a:gridCol>
                <a:gridCol w="1614181">
                  <a:extLst>
                    <a:ext uri="{9D8B030D-6E8A-4147-A177-3AD203B41FA5}">
                      <a16:colId xmlns:a16="http://schemas.microsoft.com/office/drawing/2014/main" val="2101210764"/>
                    </a:ext>
                  </a:extLst>
                </a:gridCol>
                <a:gridCol w="1265371">
                  <a:extLst>
                    <a:ext uri="{9D8B030D-6E8A-4147-A177-3AD203B41FA5}">
                      <a16:colId xmlns:a16="http://schemas.microsoft.com/office/drawing/2014/main" val="363495594"/>
                    </a:ext>
                  </a:extLst>
                </a:gridCol>
                <a:gridCol w="1367976">
                  <a:extLst>
                    <a:ext uri="{9D8B030D-6E8A-4147-A177-3AD203B41FA5}">
                      <a16:colId xmlns:a16="http://schemas.microsoft.com/office/drawing/2014/main" val="2583949978"/>
                    </a:ext>
                  </a:extLst>
                </a:gridCol>
                <a:gridCol w="3848932">
                  <a:extLst>
                    <a:ext uri="{9D8B030D-6E8A-4147-A177-3AD203B41FA5}">
                      <a16:colId xmlns:a16="http://schemas.microsoft.com/office/drawing/2014/main" val="1132634752"/>
                    </a:ext>
                  </a:extLst>
                </a:gridCol>
              </a:tblGrid>
              <a:tr h="439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Problem </a:t>
                      </a:r>
                      <a:r>
                        <a:rPr lang="vi-VN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Possibility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Impact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Impact factor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to fix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42299"/>
                  </a:ext>
                </a:extLst>
              </a:tr>
              <a:tr h="1971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Language code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 (occurred)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</a:p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820115"/>
                  </a:ext>
                </a:extLst>
              </a:tr>
              <a:tr h="13190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Database (firebase)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142030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Change requirement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Contract signed (increased time)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330465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Disease cov19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Meeting online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93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9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Lesson learned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DA0901F-CEEF-8E41-B593-26FDE42A9F2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00227289"/>
              </p:ext>
            </p:extLst>
          </p:nvPr>
        </p:nvGraphicFramePr>
        <p:xfrm>
          <a:off x="616375" y="2122984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6319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38133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Kiến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thức</a:t>
                      </a:r>
                      <a:r>
                        <a:rPr lang="en-US" sz="2000" dirty="0"/>
                        <a:t> – </a:t>
                      </a:r>
                      <a:r>
                        <a:rPr lang="en-US" sz="2000" dirty="0" err="1"/>
                        <a:t>kĩ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năng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Design - Hiểu biết sâu hơn về design. Có kiến thức thêm về làm dự án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Code -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thêm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kiến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thức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mới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về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ngôn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ngữ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lập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trình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và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nghiệm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dự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án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thực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tế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Test - Hiểu được tầm quan trọng của tester và cũng có được trải nghiệm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5A7AA53-1312-5A4F-95C9-11AC976A8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541730"/>
              </p:ext>
            </p:extLst>
          </p:nvPr>
        </p:nvGraphicFramePr>
        <p:xfrm>
          <a:off x="616375" y="4170285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7336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27116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Teamwork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Nhóm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teamwork </a:t>
                      </a:r>
                      <a:r>
                        <a:rPr lang="en-US" sz="1800" u="none" strike="noStrike" dirty="0" err="1">
                          <a:effectLst/>
                        </a:rPr>
                        <a:t>rất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tốt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không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gặp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khăn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Mỗi người đều có trách nhiệm và ý thức không đun đẩy công việc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những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hoạt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xa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đọa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để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nâng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cao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thần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đồng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1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B24453-6775-6841-90E9-B7A5F60F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9288"/>
            <a:ext cx="12192000" cy="5678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4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225033" y="1741557"/>
            <a:ext cx="332791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LOGO TEAM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Hình ảnh 6" descr="Untitled-3">
            <a:extLst>
              <a:ext uri="{FF2B5EF4-FFF2-40B4-BE49-F238E27FC236}">
                <a16:creationId xmlns:a16="http://schemas.microsoft.com/office/drawing/2014/main" id="{9D912508-B421-48AD-8700-7D8A589E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33" y="2633662"/>
            <a:ext cx="31337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89CEBF7-2D9C-472F-B566-F42E06CADB7D}"/>
              </a:ext>
            </a:extLst>
          </p:cNvPr>
          <p:cNvSpPr txBox="1"/>
          <p:nvPr/>
        </p:nvSpPr>
        <p:spPr>
          <a:xfrm>
            <a:off x="7001411" y="1741557"/>
            <a:ext cx="4504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STAKEHOLDERS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0B52DEA-884E-4429-8AA4-41E4F5FD93F6}"/>
              </a:ext>
            </a:extLst>
          </p:cNvPr>
          <p:cNvSpPr txBox="1"/>
          <p:nvPr/>
        </p:nvSpPr>
        <p:spPr>
          <a:xfrm>
            <a:off x="2888990" y="519322"/>
            <a:ext cx="6614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1. TEAM INTRODUCTION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95972317-1CCF-4E97-A3F9-93E168F373BB}"/>
              </a:ext>
            </a:extLst>
          </p:cNvPr>
          <p:cNvGraphicFramePr>
            <a:graphicFrameLocks noGrp="1"/>
          </p:cNvGraphicFramePr>
          <p:nvPr/>
        </p:nvGraphicFramePr>
        <p:xfrm>
          <a:off x="6641440" y="2963792"/>
          <a:ext cx="5100794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584">
                  <a:extLst>
                    <a:ext uri="{9D8B030D-6E8A-4147-A177-3AD203B41FA5}">
                      <a16:colId xmlns:a16="http://schemas.microsoft.com/office/drawing/2014/main" val="599059595"/>
                    </a:ext>
                  </a:extLst>
                </a:gridCol>
                <a:gridCol w="2375210">
                  <a:extLst>
                    <a:ext uri="{9D8B030D-6E8A-4147-A177-3AD203B41FA5}">
                      <a16:colId xmlns:a16="http://schemas.microsoft.com/office/drawing/2014/main" val="317349813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44363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Minh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Châu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93628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Hữu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6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0704783-8D34-4B76-992C-C1D597A0BEBC}"/>
              </a:ext>
            </a:extLst>
          </p:cNvPr>
          <p:cNvSpPr/>
          <p:nvPr/>
        </p:nvSpPr>
        <p:spPr>
          <a:xfrm>
            <a:off x="7283689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3C0384-4898-46D7-99CA-E8B5DF7D3EE9}"/>
              </a:ext>
            </a:extLst>
          </p:cNvPr>
          <p:cNvSpPr/>
          <p:nvPr/>
        </p:nvSpPr>
        <p:spPr>
          <a:xfrm>
            <a:off x="2784452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30976E2-CD3D-4EE3-AAC1-D9E2B9A434B9}"/>
              </a:ext>
            </a:extLst>
          </p:cNvPr>
          <p:cNvSpPr/>
          <p:nvPr/>
        </p:nvSpPr>
        <p:spPr>
          <a:xfrm>
            <a:off x="9533305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6677D79-ECB4-464D-A2A2-5A845483F93D}"/>
              </a:ext>
            </a:extLst>
          </p:cNvPr>
          <p:cNvSpPr/>
          <p:nvPr/>
        </p:nvSpPr>
        <p:spPr>
          <a:xfrm>
            <a:off x="5034070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F9C3-B4EB-490B-BABC-AFA0183BD2BC}"/>
              </a:ext>
            </a:extLst>
          </p:cNvPr>
          <p:cNvSpPr txBox="1"/>
          <p:nvPr/>
        </p:nvSpPr>
        <p:spPr>
          <a:xfrm>
            <a:off x="710184" y="384628"/>
            <a:ext cx="10771632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MEMBER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D82DEB-598F-4D32-852C-C24C5B2356BC}"/>
              </a:ext>
            </a:extLst>
          </p:cNvPr>
          <p:cNvSpPr/>
          <p:nvPr/>
        </p:nvSpPr>
        <p:spPr>
          <a:xfrm>
            <a:off x="534833" y="1592894"/>
            <a:ext cx="2123861" cy="3981997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C952D6-5EB7-4E2F-BFAC-C6766D1D45C2}"/>
              </a:ext>
            </a:extLst>
          </p:cNvPr>
          <p:cNvSpPr/>
          <p:nvPr/>
        </p:nvSpPr>
        <p:spPr>
          <a:xfrm>
            <a:off x="862204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Huỳnh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Tuấn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Đạt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7F604E-4DF5-4BC8-8DE4-511E821559B9}"/>
              </a:ext>
            </a:extLst>
          </p:cNvPr>
          <p:cNvSpPr/>
          <p:nvPr/>
        </p:nvSpPr>
        <p:spPr>
          <a:xfrm>
            <a:off x="2829668" y="1848262"/>
            <a:ext cx="202992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Trương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Quang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Vương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49AD70-3F78-4FB8-8738-E46955E10BB2}"/>
              </a:ext>
            </a:extLst>
          </p:cNvPr>
          <p:cNvSpPr/>
          <p:nvPr/>
        </p:nvSpPr>
        <p:spPr>
          <a:xfrm>
            <a:off x="5361441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Phạm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Quốc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Nhân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E2B545-C4D4-42B0-91E5-14925BC7B006}"/>
              </a:ext>
            </a:extLst>
          </p:cNvPr>
          <p:cNvSpPr/>
          <p:nvPr/>
        </p:nvSpPr>
        <p:spPr>
          <a:xfrm>
            <a:off x="7468230" y="1842784"/>
            <a:ext cx="175127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14164-FC69-4841-B415-76B5D629D767}"/>
              </a:ext>
            </a:extLst>
          </p:cNvPr>
          <p:cNvSpPr/>
          <p:nvPr/>
        </p:nvSpPr>
        <p:spPr>
          <a:xfrm>
            <a:off x="9825524" y="1842784"/>
            <a:ext cx="15394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Anh Minh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B397EC-8EB2-4C31-A555-C753ED648042}"/>
              </a:ext>
            </a:extLst>
          </p:cNvPr>
          <p:cNvSpPr/>
          <p:nvPr/>
        </p:nvSpPr>
        <p:spPr>
          <a:xfrm>
            <a:off x="9790372" y="4228126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2A4B4DE8-A0B3-AD45-AD99-9789258383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5000" r="5000"/>
          <a:stretch>
            <a:fillRect/>
          </a:stretch>
        </p:blipFill>
        <p:spPr>
          <a:xfrm>
            <a:off x="840630" y="2299734"/>
            <a:ext cx="1512266" cy="1512266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CF29F32-EBF8-E149-9542-4D308C7E8F7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5000" r="5000"/>
          <a:stretch>
            <a:fillRect/>
          </a:stretch>
        </p:blipFill>
        <p:spPr>
          <a:xfrm>
            <a:off x="3088496" y="2299734"/>
            <a:ext cx="1512266" cy="1512266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1036A66-9021-F347-8D85-DF70100AA38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5000" r="5000"/>
          <a:stretch>
            <a:fillRect/>
          </a:stretch>
        </p:blipFill>
        <p:spPr>
          <a:xfrm>
            <a:off x="5338114" y="2299734"/>
            <a:ext cx="1512266" cy="1512266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3E2C4F86-95A3-D149-ACA8-E69A92FB293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2747" r="2747"/>
          <a:stretch>
            <a:fillRect/>
          </a:stretch>
        </p:blipFill>
        <p:spPr>
          <a:xfrm>
            <a:off x="7588250" y="2300288"/>
            <a:ext cx="1511300" cy="1511300"/>
          </a:xfr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F7157ACA-0B77-1C40-83F8-B7A9D160302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/>
          <a:stretch>
            <a:fillRect/>
          </a:stretch>
        </p:blipFill>
        <p:spPr>
          <a:xfrm>
            <a:off x="9839102" y="2299734"/>
            <a:ext cx="1512266" cy="1512266"/>
          </a:xfrm>
        </p:spPr>
      </p:pic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BD68D116-5271-A24A-A24C-2E4C78DC5B5F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B7C28D-99B8-A748-8134-01864F93B964}"/>
              </a:ext>
            </a:extLst>
          </p:cNvPr>
          <p:cNvSpPr/>
          <p:nvPr/>
        </p:nvSpPr>
        <p:spPr>
          <a:xfrm>
            <a:off x="791901" y="422812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55B07-7BF6-8A4F-B980-9C9A2A7B3DC7}"/>
              </a:ext>
            </a:extLst>
          </p:cNvPr>
          <p:cNvSpPr/>
          <p:nvPr/>
        </p:nvSpPr>
        <p:spPr>
          <a:xfrm>
            <a:off x="3039767" y="423525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63797A-4BC8-084D-9836-D91A3D7013F4}"/>
              </a:ext>
            </a:extLst>
          </p:cNvPr>
          <p:cNvSpPr/>
          <p:nvPr/>
        </p:nvSpPr>
        <p:spPr>
          <a:xfrm>
            <a:off x="7552367" y="423525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1650DE-0046-B14C-9DCD-FB6180076C71}"/>
              </a:ext>
            </a:extLst>
          </p:cNvPr>
          <p:cNvSpPr/>
          <p:nvPr/>
        </p:nvSpPr>
        <p:spPr>
          <a:xfrm>
            <a:off x="5291137" y="4228124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396414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Project 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solidFill>
                  <a:schemeClr val="tx1"/>
                </a:solidFill>
              </a:rPr>
              <a:t>Currently, housing demand is a big problem for people across the country, so homeowners are looking to provide housing through real estate applications.</a:t>
            </a:r>
          </a:p>
          <a:p>
            <a:r>
              <a:rPr lang="vi-VN" sz="2400" dirty="0">
                <a:solidFill>
                  <a:schemeClr val="tx1"/>
                </a:solidFill>
              </a:rPr>
              <a:t>Real Estate App, built for internal users to manage projects, manage statistics, reports and many other functions.</a:t>
            </a:r>
          </a:p>
          <a:p>
            <a:r>
              <a:rPr lang="vi-VN" sz="2400" dirty="0">
                <a:solidFill>
                  <a:schemeClr val="tx1"/>
                </a:solidFill>
              </a:rPr>
              <a:t>The App also helps employees know more about essential information about the real estate industry such as real estate projects, employee sales, group and room sales.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Number of people in the company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86C16C-9A6A-0A4A-B013-E8B58F7772E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896553714"/>
              </p:ext>
            </p:extLst>
          </p:nvPr>
        </p:nvGraphicFramePr>
        <p:xfrm>
          <a:off x="541338" y="2411413"/>
          <a:ext cx="11328400" cy="378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16606137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3790198244"/>
                    </a:ext>
                  </a:extLst>
                </a:gridCol>
              </a:tblGrid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Stakeholders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Number of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84240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Director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56883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Department Heads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5366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Administrator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79241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Employees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~150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50782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Deputy department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~5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4285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6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9902793-D571-D546-A2AE-2F18C7A4C84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30221095"/>
              </p:ext>
            </p:extLst>
          </p:nvPr>
        </p:nvGraphicFramePr>
        <p:xfrm>
          <a:off x="541338" y="2411413"/>
          <a:ext cx="11328399" cy="39977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7437">
                  <a:extLst>
                    <a:ext uri="{9D8B030D-6E8A-4147-A177-3AD203B41FA5}">
                      <a16:colId xmlns:a16="http://schemas.microsoft.com/office/drawing/2014/main" val="1547612439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812752727"/>
                    </a:ext>
                  </a:extLst>
                </a:gridCol>
                <a:gridCol w="7326312">
                  <a:extLst>
                    <a:ext uri="{9D8B030D-6E8A-4147-A177-3AD203B41FA5}">
                      <a16:colId xmlns:a16="http://schemas.microsoft.com/office/drawing/2014/main" val="1230074562"/>
                    </a:ext>
                  </a:extLst>
                </a:gridCol>
              </a:tblGrid>
              <a:tr h="47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71549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When employees leave, the account will be hidden.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6345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Staff only view and register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677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Only the administrator can update the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71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Only director can approve employee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62712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Unapproved applications will be canceled and not saved in history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31986"/>
                  </a:ext>
                </a:extLst>
              </a:tr>
              <a:tr h="636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to update information continuously or when there is information from leaders and departments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6480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cannot use App Mobile to import files, etc.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8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Technical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7D22FCF-514F-934A-9539-758445999E2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36673620"/>
              </p:ext>
            </p:extLst>
          </p:nvPr>
        </p:nvGraphicFramePr>
        <p:xfrm>
          <a:off x="541338" y="2411412"/>
          <a:ext cx="11328400" cy="3546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127428349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43906462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37952448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60829263"/>
                    </a:ext>
                  </a:extLst>
                </a:gridCol>
              </a:tblGrid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System: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App: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Website: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Database: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25407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 (browser: Firefox, Chrome,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,..)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Database: Firebase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35466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(platform: </a:t>
                      </a:r>
                      <a:r>
                        <a:rPr lang="en-US" dirty="0" err="1"/>
                        <a:t>Ios</a:t>
                      </a:r>
                      <a:r>
                        <a:rPr lang="en-US" dirty="0"/>
                        <a:t> &amp; Android).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React native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</a:t>
                      </a:r>
                      <a:r>
                        <a:rPr lang="en-US" dirty="0" err="1"/>
                        <a:t>Vuejs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Document: </a:t>
                      </a:r>
                      <a:r>
                        <a:rPr lang="en-US" dirty="0" err="1"/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03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Communication: </a:t>
                      </a:r>
                      <a:r>
                        <a:rPr lang="en-US" dirty="0" err="1"/>
                        <a:t>zalo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facebook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7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3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Technical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7D22FCF-514F-934A-9539-758445999E22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541338" y="2411412"/>
          <a:ext cx="11328400" cy="3546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127428349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43906462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37952448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60829263"/>
                    </a:ext>
                  </a:extLst>
                </a:gridCol>
              </a:tblGrid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System: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App: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Website: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Database: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25407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 (browser: Firefox, Chrome,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,..)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Database: Firebase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35466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(platform: </a:t>
                      </a:r>
                      <a:r>
                        <a:rPr lang="en-US" dirty="0" err="1"/>
                        <a:t>Ios</a:t>
                      </a:r>
                      <a:r>
                        <a:rPr lang="en-US" dirty="0"/>
                        <a:t> &amp; Android).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React native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</a:t>
                      </a:r>
                      <a:r>
                        <a:rPr lang="en-US" dirty="0" err="1"/>
                        <a:t>Vuejs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Document: </a:t>
                      </a:r>
                      <a:r>
                        <a:rPr lang="en-US" dirty="0" err="1"/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03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Communication: </a:t>
                      </a:r>
                      <a:r>
                        <a:rPr lang="en-US" dirty="0" err="1"/>
                        <a:t>zalo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facebook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7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{59EFF384-19D7-DD41-AA5B-7BB55233512C}tf10001120</Template>
  <TotalTime>161</TotalTime>
  <Words>928</Words>
  <Application>Microsoft Macintosh PowerPoint</Application>
  <PresentationFormat>Widescreen</PresentationFormat>
  <Paragraphs>258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 2. Project overview</vt:lpstr>
      <vt:lpstr> 2. Project overview</vt:lpstr>
      <vt:lpstr> 2. Project overview</vt:lpstr>
      <vt:lpstr> 2. Project overview</vt:lpstr>
      <vt:lpstr> 2. Project overview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4. Architectural</vt:lpstr>
      <vt:lpstr>4. Architectural</vt:lpstr>
      <vt:lpstr>4. Architectural</vt:lpstr>
      <vt:lpstr>4. Architectural</vt:lpstr>
      <vt:lpstr>5. Summary test report.</vt:lpstr>
      <vt:lpstr>6. Problem project</vt:lpstr>
      <vt:lpstr>8. Lesson learned  &amp; Demo.</vt:lpstr>
      <vt:lpstr>8. Lesson learned  &amp; Demo.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t160219</dc:creator>
  <cp:lastModifiedBy>t160219</cp:lastModifiedBy>
  <cp:revision>18</cp:revision>
  <dcterms:created xsi:type="dcterms:W3CDTF">2020-06-15T04:38:48Z</dcterms:created>
  <dcterms:modified xsi:type="dcterms:W3CDTF">2020-06-15T07:19:50Z</dcterms:modified>
</cp:coreProperties>
</file>