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charts/chart4.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56" r:id="rId2"/>
    <p:sldId id="274" r:id="rId3"/>
    <p:sldId id="281" r:id="rId4"/>
    <p:sldId id="271" r:id="rId5"/>
    <p:sldId id="276" r:id="rId6"/>
    <p:sldId id="282" r:id="rId7"/>
    <p:sldId id="284" r:id="rId8"/>
    <p:sldId id="283" r:id="rId9"/>
    <p:sldId id="342" r:id="rId10"/>
    <p:sldId id="275" r:id="rId11"/>
    <p:sldId id="287" r:id="rId12"/>
    <p:sldId id="286" r:id="rId13"/>
    <p:sldId id="289" r:id="rId14"/>
    <p:sldId id="335" r:id="rId15"/>
    <p:sldId id="295" r:id="rId16"/>
    <p:sldId id="277" r:id="rId17"/>
    <p:sldId id="296" r:id="rId18"/>
    <p:sldId id="339" r:id="rId19"/>
    <p:sldId id="337" r:id="rId20"/>
    <p:sldId id="336" r:id="rId21"/>
    <p:sldId id="338" r:id="rId22"/>
    <p:sldId id="340" r:id="rId23"/>
    <p:sldId id="341" r:id="rId24"/>
    <p:sldId id="297" r:id="rId25"/>
    <p:sldId id="279" r:id="rId26"/>
    <p:sldId id="334" r:id="rId27"/>
    <p:sldId id="33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651"/>
    <p:restoredTop sz="73704"/>
  </p:normalViewPr>
  <p:slideViewPr>
    <p:cSldViewPr snapToGrid="0" snapToObjects="1">
      <p:cViewPr varScale="1">
        <p:scale>
          <a:sx n="84" d="100"/>
          <a:sy n="84" d="100"/>
        </p:scale>
        <p:origin x="992"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cuments\Capstone-Project\Improgress\2.%20Artifact%20and%20Deliverable\Project%20Monitoring%20and%20Control\Schedule\PM_Progress_Ver1.0.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cuments\Capstone-Project\Improgress\2.%20Artifact%20and%20Deliverable\Project%20Monitoring%20and%20Control\Schedule\PM_Progress_Ver1.0.xls"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cuments\Capstone-Project\Improgress\2.%20Artifact%20and%20Deliverable\Project%20Monitoring%20and%20Control\Schedule\PM_Progress_Ver1.0.xls"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file:////C:\Users\HP\Documents\Capstone-Project\Improgress\2.%20Artifact%20and%20Deliverable\Project%20Monitoring%20and%20Control\Schedule\PM_Progress_Ver1.0.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t>Job chart</a:t>
            </a:r>
            <a:endParaRPr lang="vi-VN" sz="18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FC1-C945-A4A8-6CF78193E0C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FC1-C945-A4A8-6CF78193E0CD}"/>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EFC1-C945-A4A8-6CF78193E0CD}"/>
              </c:ext>
            </c:extLst>
          </c:dPt>
          <c:dLbls>
            <c:dLbl>
              <c:idx val="0"/>
              <c:layout>
                <c:manualLayout>
                  <c:x val="-0.14396631671041119"/>
                  <c:y val="2.9814450277048703E-2"/>
                </c:manualLayout>
              </c:layout>
              <c:tx>
                <c:rich>
                  <a:bodyPr/>
                  <a:lstStyle/>
                  <a:p>
                    <a:fld id="{FC8279BC-3F04-4870-BAFA-32623FD19AA9}" type="VALUE">
                      <a:rPr lang="en-US">
                        <a:solidFill>
                          <a:schemeClr val="bg1"/>
                        </a:solidFill>
                      </a:rPr>
                      <a:pPr/>
                      <a:t>[VALUE]</a:t>
                    </a:fld>
                    <a:endParaRPr lang="en-US"/>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EFC1-C945-A4A8-6CF78193E0CD}"/>
                </c:ext>
              </c:extLst>
            </c:dLbl>
            <c:dLbl>
              <c:idx val="1"/>
              <c:layout>
                <c:manualLayout>
                  <c:x val="-8.7726596675415575E-2"/>
                  <c:y val="-0.24943642461358997"/>
                </c:manualLayout>
              </c:layout>
              <c:tx>
                <c:rich>
                  <a:bodyPr/>
                  <a:lstStyle/>
                  <a:p>
                    <a:fld id="{332E6673-1388-4E29-8C2E-34592E8907E0}" type="VALUE">
                      <a:rPr lang="en-US">
                        <a:solidFill>
                          <a:schemeClr val="bg1"/>
                        </a:solidFill>
                      </a:rPr>
                      <a:pPr/>
                      <a:t>[VALUE]</a:t>
                    </a:fld>
                    <a:endParaRPr lang="en-US"/>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EFC1-C945-A4A8-6CF78193E0CD}"/>
                </c:ext>
              </c:extLst>
            </c:dLbl>
            <c:dLbl>
              <c:idx val="2"/>
              <c:layout>
                <c:manualLayout>
                  <c:x val="0.15263265529308837"/>
                  <c:y val="4.534849810440362E-3"/>
                </c:manualLayout>
              </c:layout>
              <c:tx>
                <c:rich>
                  <a:bodyPr/>
                  <a:lstStyle/>
                  <a:p>
                    <a:fld id="{8840BF8A-2FF9-4B87-9C00-A8F19B461E8C}" type="VALUE">
                      <a:rPr lang="en-US">
                        <a:solidFill>
                          <a:schemeClr val="bg1"/>
                        </a:solidFill>
                      </a:rPr>
                      <a:pPr/>
                      <a:t>[VALUE]</a:t>
                    </a:fld>
                    <a:endParaRPr lang="en-US"/>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EFC1-C945-A4A8-6CF78193E0CD}"/>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WorkConclusion!$A$2:$A$4</c:f>
              <c:strCache>
                <c:ptCount val="3"/>
                <c:pt idx="0">
                  <c:v>Total work for module 1</c:v>
                </c:pt>
                <c:pt idx="1">
                  <c:v>Total work for module 2</c:v>
                </c:pt>
                <c:pt idx="2">
                  <c:v>Total work for module 3</c:v>
                </c:pt>
              </c:strCache>
            </c:strRef>
          </c:cat>
          <c:val>
            <c:numRef>
              <c:f>WorkConclusion!$B$2:$B$4</c:f>
              <c:numCache>
                <c:formatCode>General</c:formatCode>
                <c:ptCount val="3"/>
                <c:pt idx="0">
                  <c:v>58</c:v>
                </c:pt>
                <c:pt idx="1">
                  <c:v>28</c:v>
                </c:pt>
                <c:pt idx="2">
                  <c:v>79</c:v>
                </c:pt>
              </c:numCache>
            </c:numRef>
          </c:val>
          <c:extLst>
            <c:ext xmlns:c16="http://schemas.microsoft.com/office/drawing/2014/chart" uri="{C3380CC4-5D6E-409C-BE32-E72D297353CC}">
              <c16:uniqueId val="{00000006-EFC1-C945-A4A8-6CF78193E0CD}"/>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2">
          <a:alpha val="93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800" b="1">
                <a:latin typeface="Arial" panose="020B0604020202020204" pitchFamily="34" charset="0"/>
                <a:cs typeface="Arial" panose="020B0604020202020204" pitchFamily="34" charset="0"/>
              </a:rPr>
              <a:t>Plan chart</a:t>
            </a:r>
            <a:endParaRPr lang="vi-VN" sz="1800" b="1">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rgbClr val="92D050"/>
              </a:solidFill>
              <a:ln w="25400">
                <a:solidFill>
                  <a:schemeClr val="lt1"/>
                </a:solidFill>
              </a:ln>
              <a:effectLst/>
              <a:sp3d contourW="25400">
                <a:contourClr>
                  <a:schemeClr val="lt1"/>
                </a:contourClr>
              </a:sp3d>
            </c:spPr>
            <c:extLst>
              <c:ext xmlns:c16="http://schemas.microsoft.com/office/drawing/2014/chart" uri="{C3380CC4-5D6E-409C-BE32-E72D297353CC}">
                <c16:uniqueId val="{00000001-EBDC-EC47-956F-703A7458E3DB}"/>
              </c:ext>
            </c:extLst>
          </c:dPt>
          <c:dPt>
            <c:idx val="1"/>
            <c:bubble3D val="0"/>
            <c:spPr>
              <a:solidFill>
                <a:schemeClr val="accent1">
                  <a:lumMod val="40000"/>
                  <a:lumOff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3-EBDC-EC47-956F-703A7458E3DB}"/>
              </c:ext>
            </c:extLst>
          </c:dPt>
          <c:dPt>
            <c:idx val="2"/>
            <c:bubble3D val="0"/>
            <c:spPr>
              <a:solidFill>
                <a:schemeClr val="bg2">
                  <a:lumMod val="75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5-EBDC-EC47-956F-703A7458E3DB}"/>
              </c:ext>
            </c:extLst>
          </c:dPt>
          <c:dLbls>
            <c:dLbl>
              <c:idx val="0"/>
              <c:layout>
                <c:manualLayout>
                  <c:x val="-0.10369356955380578"/>
                  <c:y val="5.2744240303295421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BDC-EC47-956F-703A7458E3DB}"/>
                </c:ext>
              </c:extLst>
            </c:dLbl>
            <c:dLbl>
              <c:idx val="1"/>
              <c:layout>
                <c:manualLayout>
                  <c:x val="-0.13357108486439195"/>
                  <c:y val="-0.14056649168853894"/>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BDC-EC47-956F-703A7458E3DB}"/>
                </c:ext>
              </c:extLst>
            </c:dLbl>
            <c:dLbl>
              <c:idx val="2"/>
              <c:layout>
                <c:manualLayout>
                  <c:x val="0.1620090769903762"/>
                  <c:y val="-6.8989501312335999E-2"/>
                </c:manualLayout>
              </c:layout>
              <c:tx>
                <c:rich>
                  <a:bodyPr/>
                  <a:lstStyle/>
                  <a:p>
                    <a:fld id="{FCE6535A-E9D1-450F-8883-9F36940375F5}" type="VALUE">
                      <a:rPr lang="en-US">
                        <a:solidFill>
                          <a:schemeClr val="bg1"/>
                        </a:solidFill>
                      </a:rPr>
                      <a:pPr/>
                      <a:t>[VALUE]</a:t>
                    </a:fld>
                    <a:endParaRPr lang="en-US"/>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EBDC-EC47-956F-703A7458E3DB}"/>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WorkConclusion!$I$2:$I$4</c:f>
              <c:strCache>
                <c:ptCount val="3"/>
                <c:pt idx="0">
                  <c:v>Total plan time of module completion 1</c:v>
                </c:pt>
                <c:pt idx="1">
                  <c:v>Total plan time of module completion 2</c:v>
                </c:pt>
                <c:pt idx="2">
                  <c:v>Total plan time of module completion 3</c:v>
                </c:pt>
              </c:strCache>
            </c:strRef>
          </c:cat>
          <c:val>
            <c:numRef>
              <c:f>WorkConclusion!$J$2:$J$4</c:f>
              <c:numCache>
                <c:formatCode>General</c:formatCode>
                <c:ptCount val="3"/>
                <c:pt idx="0">
                  <c:v>985</c:v>
                </c:pt>
                <c:pt idx="1">
                  <c:v>744</c:v>
                </c:pt>
                <c:pt idx="2">
                  <c:v>2047</c:v>
                </c:pt>
              </c:numCache>
            </c:numRef>
          </c:val>
          <c:extLst>
            <c:ext xmlns:c16="http://schemas.microsoft.com/office/drawing/2014/chart" uri="{C3380CC4-5D6E-409C-BE32-E72D297353CC}">
              <c16:uniqueId val="{00000006-EBDC-EC47-956F-703A7458E3DB}"/>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2">
          <a:alpha val="90000"/>
        </a:schemeClr>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800" b="1" dirty="0">
                <a:latin typeface="Arial" panose="020B0604020202020204" pitchFamily="34" charset="0"/>
                <a:cs typeface="Arial" panose="020B0604020202020204" pitchFamily="34" charset="0"/>
              </a:rPr>
              <a:t>Actual chart</a:t>
            </a:r>
            <a:endParaRPr lang="vi-VN" sz="1800" b="1" dirty="0">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bg1">
                  <a:lumMod val="85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1-FB78-6C4D-A1F3-9FDCE1E07203}"/>
              </c:ext>
            </c:extLst>
          </c:dPt>
          <c:dPt>
            <c:idx val="1"/>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3-FB78-6C4D-A1F3-9FDCE1E07203}"/>
              </c:ext>
            </c:extLst>
          </c:dPt>
          <c:dPt>
            <c:idx val="2"/>
            <c:bubble3D val="0"/>
            <c:spPr>
              <a:solidFill>
                <a:schemeClr val="accent2">
                  <a:lumMod val="40000"/>
                  <a:lumOff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5-FB78-6C4D-A1F3-9FDCE1E07203}"/>
              </c:ext>
            </c:extLst>
          </c:dPt>
          <c:dLbls>
            <c:dLbl>
              <c:idx val="0"/>
              <c:tx>
                <c:rich>
                  <a:bodyPr/>
                  <a:lstStyle/>
                  <a:p>
                    <a:fld id="{B7C6D74B-C581-4067-BB2D-ED8665CDD4A8}" type="VALUE">
                      <a:rPr lang="en-US">
                        <a:solidFill>
                          <a:schemeClr val="tx1"/>
                        </a:solidFill>
                      </a:rPr>
                      <a:pPr/>
                      <a:t>[VALUE]</a:t>
                    </a:fld>
                    <a:endParaRPr lang="en-US"/>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B78-6C4D-A1F3-9FDCE1E07203}"/>
                </c:ext>
              </c:extLst>
            </c:dLbl>
            <c:dLbl>
              <c:idx val="1"/>
              <c:tx>
                <c:rich>
                  <a:bodyPr/>
                  <a:lstStyle/>
                  <a:p>
                    <a:fld id="{E4F5A0DC-1EEC-4B7B-A07A-0DE0E849302D}" type="VALUE">
                      <a:rPr lang="en-US">
                        <a:solidFill>
                          <a:schemeClr val="tx1"/>
                        </a:solidFill>
                      </a:rPr>
                      <a:pPr/>
                      <a:t>[VALUE]</a:t>
                    </a:fld>
                    <a:endParaRPr lang="en-US"/>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B78-6C4D-A1F3-9FDCE1E07203}"/>
                </c:ext>
              </c:extLst>
            </c:dLbl>
            <c:dLbl>
              <c:idx val="2"/>
              <c:layout>
                <c:manualLayout>
                  <c:x val="0.17372375328083989"/>
                  <c:y val="-5.2544838145231844E-2"/>
                </c:manualLayout>
              </c:layout>
              <c:tx>
                <c:rich>
                  <a:bodyPr/>
                  <a:lstStyle/>
                  <a:p>
                    <a:fld id="{56C3F429-6080-4A3B-A4C5-84D713BAED53}" type="VALUE">
                      <a:rPr lang="en-US">
                        <a:solidFill>
                          <a:schemeClr val="tx1"/>
                        </a:solidFill>
                      </a:rPr>
                      <a:pPr/>
                      <a:t>[VALUE]</a:t>
                    </a:fld>
                    <a:endParaRPr lang="en-US"/>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FB78-6C4D-A1F3-9FDCE1E07203}"/>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WorkConclusion!$E$2:$E$4</c:f>
              <c:strCache>
                <c:ptCount val="3"/>
                <c:pt idx="0">
                  <c:v>Total actual time of module completion 1</c:v>
                </c:pt>
                <c:pt idx="1">
                  <c:v>Total actual time of module completion 2</c:v>
                </c:pt>
                <c:pt idx="2">
                  <c:v>Total actual time of module completion 3</c:v>
                </c:pt>
              </c:strCache>
            </c:strRef>
          </c:cat>
          <c:val>
            <c:numRef>
              <c:f>WorkConclusion!$F$2:$F$4</c:f>
              <c:numCache>
                <c:formatCode>General</c:formatCode>
                <c:ptCount val="3"/>
                <c:pt idx="0">
                  <c:v>914</c:v>
                </c:pt>
                <c:pt idx="1">
                  <c:v>669</c:v>
                </c:pt>
                <c:pt idx="2">
                  <c:v>1909</c:v>
                </c:pt>
              </c:numCache>
            </c:numRef>
          </c:val>
          <c:extLst>
            <c:ext xmlns:c16="http://schemas.microsoft.com/office/drawing/2014/chart" uri="{C3380CC4-5D6E-409C-BE32-E72D297353CC}">
              <c16:uniqueId val="{00000006-FB78-6C4D-A1F3-9FDCE1E07203}"/>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2">
          <a:alpha val="90000"/>
        </a:schemeClr>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b="1" dirty="0">
                <a:latin typeface="Arial" panose="020B0604020202020204" pitchFamily="34" charset="0"/>
                <a:cs typeface="Arial" panose="020B0604020202020204" pitchFamily="34" charset="0"/>
              </a:rPr>
              <a:t>Membership time chart</a:t>
            </a:r>
            <a:endParaRPr lang="vi-VN" b="1" dirty="0">
              <a:latin typeface="Arial" panose="020B0604020202020204" pitchFamily="34" charset="0"/>
              <a:cs typeface="Arial" panose="020B0604020202020204" pitchFamily="34" charset="0"/>
            </a:endParaRPr>
          </a:p>
        </c:rich>
      </c:tx>
      <c:overlay val="0"/>
      <c:spPr>
        <a:noFill/>
        <a:ln w="25400">
          <a:noFill/>
        </a:ln>
      </c:spPr>
    </c:title>
    <c:autoTitleDeleted val="0"/>
    <c:view3D>
      <c:rotX val="15"/>
      <c:rotY val="20"/>
      <c:depthPercent val="100"/>
      <c:rAngAx val="1"/>
    </c:view3D>
    <c:floor>
      <c:thickness val="0"/>
      <c:spPr>
        <a:noFill/>
        <a:ln w="9525">
          <a:noFill/>
        </a:ln>
      </c:spPr>
    </c:floor>
    <c:sideWall>
      <c:thickness val="0"/>
      <c:spPr>
        <a:noFill/>
        <a:ln w="25400">
          <a:noFill/>
        </a:ln>
      </c:spPr>
    </c:sideWall>
    <c:backWall>
      <c:thickness val="0"/>
      <c:spPr>
        <a:noFill/>
        <a:ln w="25400">
          <a:noFill/>
        </a:ln>
      </c:spPr>
    </c:backWall>
    <c:plotArea>
      <c:layout/>
      <c:bar3DChart>
        <c:barDir val="col"/>
        <c:grouping val="clustered"/>
        <c:varyColors val="0"/>
        <c:ser>
          <c:idx val="0"/>
          <c:order val="0"/>
          <c:tx>
            <c:strRef>
              <c:f>MemberTime!$A$3</c:f>
              <c:strCache>
                <c:ptCount val="1"/>
                <c:pt idx="0">
                  <c:v>Actual</c:v>
                </c:pt>
              </c:strCache>
            </c:strRef>
          </c:tx>
          <c:spPr>
            <a:solidFill>
              <a:schemeClr val="accent2"/>
            </a:solidFill>
            <a:ln w="25400">
              <a:noFill/>
            </a:ln>
          </c:spPr>
          <c:invertIfNegative val="0"/>
          <c:cat>
            <c:strRef>
              <c:f>MemberTime!$B$2:$F$2</c:f>
              <c:strCache>
                <c:ptCount val="5"/>
                <c:pt idx="0">
                  <c:v>Đạt Huỳnh</c:v>
                </c:pt>
                <c:pt idx="1">
                  <c:v>Quốc Nhân</c:v>
                </c:pt>
                <c:pt idx="2">
                  <c:v>Vương Trương</c:v>
                </c:pt>
                <c:pt idx="3">
                  <c:v>Anh Minh</c:v>
                </c:pt>
                <c:pt idx="4">
                  <c:v>Như Phương</c:v>
                </c:pt>
              </c:strCache>
            </c:strRef>
          </c:cat>
          <c:val>
            <c:numRef>
              <c:f>MemberTime!$B$3:$F$3</c:f>
              <c:numCache>
                <c:formatCode>General</c:formatCode>
                <c:ptCount val="5"/>
                <c:pt idx="0">
                  <c:v>1252</c:v>
                </c:pt>
                <c:pt idx="1">
                  <c:v>1386</c:v>
                </c:pt>
                <c:pt idx="2">
                  <c:v>1134</c:v>
                </c:pt>
                <c:pt idx="3">
                  <c:v>1106</c:v>
                </c:pt>
                <c:pt idx="4">
                  <c:v>1225</c:v>
                </c:pt>
              </c:numCache>
            </c:numRef>
          </c:val>
          <c:extLst>
            <c:ext xmlns:c16="http://schemas.microsoft.com/office/drawing/2014/chart" uri="{C3380CC4-5D6E-409C-BE32-E72D297353CC}">
              <c16:uniqueId val="{00000000-8F39-EF45-818A-DC2B6E7785CC}"/>
            </c:ext>
          </c:extLst>
        </c:ser>
        <c:ser>
          <c:idx val="1"/>
          <c:order val="1"/>
          <c:tx>
            <c:strRef>
              <c:f>MemberTime!$A$4</c:f>
              <c:strCache>
                <c:ptCount val="1"/>
                <c:pt idx="0">
                  <c:v>Plan</c:v>
                </c:pt>
              </c:strCache>
            </c:strRef>
          </c:tx>
          <c:spPr>
            <a:solidFill>
              <a:schemeClr val="accent5"/>
            </a:solidFill>
            <a:ln w="25400">
              <a:noFill/>
            </a:ln>
          </c:spPr>
          <c:invertIfNegative val="0"/>
          <c:cat>
            <c:strRef>
              <c:f>MemberTime!$B$2:$F$2</c:f>
              <c:strCache>
                <c:ptCount val="5"/>
                <c:pt idx="0">
                  <c:v>Đạt Huỳnh</c:v>
                </c:pt>
                <c:pt idx="1">
                  <c:v>Quốc Nhân</c:v>
                </c:pt>
                <c:pt idx="2">
                  <c:v>Vương Trương</c:v>
                </c:pt>
                <c:pt idx="3">
                  <c:v>Anh Minh</c:v>
                </c:pt>
                <c:pt idx="4">
                  <c:v>Như Phương</c:v>
                </c:pt>
              </c:strCache>
            </c:strRef>
          </c:cat>
          <c:val>
            <c:numRef>
              <c:f>MemberTime!$B$4:$F$4</c:f>
              <c:numCache>
                <c:formatCode>General</c:formatCode>
                <c:ptCount val="5"/>
                <c:pt idx="0">
                  <c:v>1245</c:v>
                </c:pt>
                <c:pt idx="1">
                  <c:v>1225</c:v>
                </c:pt>
                <c:pt idx="2">
                  <c:v>1214</c:v>
                </c:pt>
                <c:pt idx="3">
                  <c:v>1221</c:v>
                </c:pt>
                <c:pt idx="4">
                  <c:v>1231</c:v>
                </c:pt>
              </c:numCache>
            </c:numRef>
          </c:val>
          <c:extLst>
            <c:ext xmlns:c16="http://schemas.microsoft.com/office/drawing/2014/chart" uri="{C3380CC4-5D6E-409C-BE32-E72D297353CC}">
              <c16:uniqueId val="{00000001-8F39-EF45-818A-DC2B6E7785CC}"/>
            </c:ext>
          </c:extLst>
        </c:ser>
        <c:dLbls>
          <c:showLegendKey val="0"/>
          <c:showVal val="0"/>
          <c:showCatName val="0"/>
          <c:showSerName val="0"/>
          <c:showPercent val="0"/>
          <c:showBubbleSize val="0"/>
        </c:dLbls>
        <c:gapWidth val="150"/>
        <c:shape val="box"/>
        <c:axId val="351797968"/>
        <c:axId val="1"/>
        <c:axId val="0"/>
      </c:bar3DChart>
      <c:catAx>
        <c:axId val="351797968"/>
        <c:scaling>
          <c:orientation val="minMax"/>
        </c:scaling>
        <c:delete val="0"/>
        <c:axPos val="b"/>
        <c:numFmt formatCode="General" sourceLinked="1"/>
        <c:majorTickMark val="none"/>
        <c:minorTickMark val="none"/>
        <c:tickLblPos val="nextTo"/>
        <c:spPr>
          <a:ln w="9525">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ln w="9525">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79796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w="25400">
          <a:noFill/>
        </a:ln>
      </c:spPr>
    </c:plotArea>
    <c:legend>
      <c:legendPos val="b"/>
      <c:overlay val="0"/>
      <c:spPr>
        <a:noFill/>
        <a:ln w="25400">
          <a:noFill/>
        </a:ln>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1D25FF-AFAA-F94E-949B-AD789E0722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D27B5E-88EA-414F-A91C-15E32757F3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A8FFF4-D58A-FC46-84F8-88F277579797}" type="datetimeFigureOut">
              <a:rPr lang="en-US" smtClean="0"/>
              <a:t>6/18/20</a:t>
            </a:fld>
            <a:endParaRPr lang="en-US"/>
          </a:p>
        </p:txBody>
      </p:sp>
      <p:sp>
        <p:nvSpPr>
          <p:cNvPr id="4" name="Footer Placeholder 3">
            <a:extLst>
              <a:ext uri="{FF2B5EF4-FFF2-40B4-BE49-F238E27FC236}">
                <a16:creationId xmlns:a16="http://schemas.microsoft.com/office/drawing/2014/main" id="{1D082634-1996-3448-8DA3-000836CFF0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3080879-BCC1-1B4A-8F24-B614A9CD01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53066C-9CB6-084E-B08D-B7361598D765}" type="slidenum">
              <a:rPr lang="en-US" smtClean="0"/>
              <a:t>‹#›</a:t>
            </a:fld>
            <a:endParaRPr lang="en-US"/>
          </a:p>
        </p:txBody>
      </p:sp>
    </p:spTree>
    <p:extLst>
      <p:ext uri="{BB962C8B-B14F-4D97-AF65-F5344CB8AC3E}">
        <p14:creationId xmlns:p14="http://schemas.microsoft.com/office/powerpoint/2010/main" val="20149529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572AB-98F9-364F-B5D3-3B6C1627F535}" type="datetimeFigureOut">
              <a:rPr lang="en-US" smtClean="0"/>
              <a:t>6/18/20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D64CF-40D3-8A4B-A22E-736EA1880BEB}" type="slidenum">
              <a:rPr lang="en-US" smtClean="0"/>
              <a:t>‹#›</a:t>
            </a:fld>
            <a:endParaRPr lang="en-US"/>
          </a:p>
        </p:txBody>
      </p:sp>
    </p:spTree>
    <p:extLst>
      <p:ext uri="{BB962C8B-B14F-4D97-AF65-F5344CB8AC3E}">
        <p14:creationId xmlns:p14="http://schemas.microsoft.com/office/powerpoint/2010/main" val="34875934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Chào thầy chúng đến từ nhóm 3, thực hiện dự án ứng dụng quản lý công ty bất động sản.</a:t>
            </a:r>
          </a:p>
          <a:p>
            <a:endParaRPr lang="vi-VN" dirty="0"/>
          </a:p>
          <a:p>
            <a:r>
              <a:rPr lang="vi-VN" dirty="0"/>
              <a:t>Sau chúng e xin được phép bắt đầu buổi trình bày báo cáo phản biện.</a:t>
            </a:r>
          </a:p>
        </p:txBody>
      </p:sp>
      <p:sp>
        <p:nvSpPr>
          <p:cNvPr id="4" name="Slide Number Placeholder 3"/>
          <p:cNvSpPr>
            <a:spLocks noGrp="1"/>
          </p:cNvSpPr>
          <p:nvPr>
            <p:ph type="sldNum" sz="quarter" idx="5"/>
          </p:nvPr>
        </p:nvSpPr>
        <p:spPr/>
        <p:txBody>
          <a:bodyPr/>
          <a:lstStyle/>
          <a:p>
            <a:fld id="{E65D64CF-40D3-8A4B-A22E-736EA1880BEB}" type="slidenum">
              <a:rPr lang="en-US" smtClean="0"/>
              <a:t>1</a:t>
            </a:fld>
            <a:endParaRPr lang="en-US"/>
          </a:p>
        </p:txBody>
      </p:sp>
    </p:spTree>
    <p:extLst>
      <p:ext uri="{BB962C8B-B14F-4D97-AF65-F5344CB8AC3E}">
        <p14:creationId xmlns:p14="http://schemas.microsoft.com/office/powerpoint/2010/main" val="2009102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Với những chức năng của từng module nhóm đã tính toán ra được khối lượng cv và thời gian dự kiến để thực hiện cho từng module </a:t>
            </a:r>
          </a:p>
        </p:txBody>
      </p:sp>
      <p:sp>
        <p:nvSpPr>
          <p:cNvPr id="4" name="Slide Number Placeholder 3"/>
          <p:cNvSpPr>
            <a:spLocks noGrp="1"/>
          </p:cNvSpPr>
          <p:nvPr>
            <p:ph type="sldNum" sz="quarter" idx="5"/>
          </p:nvPr>
        </p:nvSpPr>
        <p:spPr/>
        <p:txBody>
          <a:bodyPr/>
          <a:lstStyle/>
          <a:p>
            <a:fld id="{E65D64CF-40D3-8A4B-A22E-736EA1880BEB}" type="slidenum">
              <a:rPr lang="en-US" smtClean="0"/>
              <a:t>11</a:t>
            </a:fld>
            <a:endParaRPr lang="en-US"/>
          </a:p>
        </p:txBody>
      </p:sp>
    </p:spTree>
    <p:extLst>
      <p:ext uri="{BB962C8B-B14F-4D97-AF65-F5344CB8AC3E}">
        <p14:creationId xmlns:p14="http://schemas.microsoft.com/office/powerpoint/2010/main" val="4186768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Và</a:t>
            </a:r>
            <a:r>
              <a:rPr lang="en-US" dirty="0"/>
              <a:t> </a:t>
            </a:r>
            <a:r>
              <a:rPr lang="en-US" dirty="0" err="1"/>
              <a:t>đây</a:t>
            </a:r>
            <a:r>
              <a:rPr lang="en-US" dirty="0"/>
              <a:t> </a:t>
            </a:r>
            <a:r>
              <a:rPr lang="en-US" dirty="0" err="1"/>
              <a:t>là</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tế</a:t>
            </a:r>
            <a:r>
              <a:rPr lang="en-US" dirty="0"/>
              <a:t> </a:t>
            </a:r>
            <a:r>
              <a:rPr lang="en-US" dirty="0" err="1"/>
              <a:t>thực</a:t>
            </a:r>
            <a:r>
              <a:rPr lang="en-US" dirty="0"/>
              <a:t> </a:t>
            </a:r>
            <a:r>
              <a:rPr lang="en-US" dirty="0" err="1"/>
              <a:t>hiện</a:t>
            </a:r>
            <a:r>
              <a:rPr lang="en-US" dirty="0"/>
              <a:t> </a:t>
            </a:r>
            <a:r>
              <a:rPr lang="en-US" dirty="0" err="1"/>
              <a:t>cho</a:t>
            </a:r>
            <a:r>
              <a:rPr lang="en-US" dirty="0"/>
              <a:t> </a:t>
            </a:r>
            <a:r>
              <a:rPr lang="en-US" dirty="0" err="1"/>
              <a:t>từng</a:t>
            </a:r>
            <a:r>
              <a:rPr lang="en-US" dirty="0"/>
              <a:t> module </a:t>
            </a:r>
          </a:p>
        </p:txBody>
      </p:sp>
      <p:sp>
        <p:nvSpPr>
          <p:cNvPr id="4" name="Slide Number Placeholder 3"/>
          <p:cNvSpPr>
            <a:spLocks noGrp="1"/>
          </p:cNvSpPr>
          <p:nvPr>
            <p:ph type="sldNum" sz="quarter" idx="5"/>
          </p:nvPr>
        </p:nvSpPr>
        <p:spPr/>
        <p:txBody>
          <a:bodyPr/>
          <a:lstStyle/>
          <a:p>
            <a:fld id="{E65D64CF-40D3-8A4B-A22E-736EA1880BEB}" type="slidenum">
              <a:rPr lang="en-US" smtClean="0"/>
              <a:t>12</a:t>
            </a:fld>
            <a:endParaRPr lang="en-US"/>
          </a:p>
        </p:txBody>
      </p:sp>
    </p:spTree>
    <p:extLst>
      <p:ext uri="{BB962C8B-B14F-4D97-AF65-F5344CB8AC3E}">
        <p14:creationId xmlns:p14="http://schemas.microsoft.com/office/powerpoint/2010/main" val="816925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Còn</a:t>
            </a:r>
            <a:r>
              <a:rPr lang="en-US" dirty="0"/>
              <a:t> </a:t>
            </a:r>
            <a:r>
              <a:rPr lang="en-US" dirty="0" err="1"/>
              <a:t>đây</a:t>
            </a:r>
            <a:r>
              <a:rPr lang="en-US" dirty="0"/>
              <a:t> </a:t>
            </a:r>
            <a:r>
              <a:rPr lang="en-US" dirty="0" err="1"/>
              <a:t>là</a:t>
            </a:r>
            <a:r>
              <a:rPr lang="en-US" dirty="0"/>
              <a:t> </a:t>
            </a:r>
            <a:r>
              <a:rPr lang="en-US" dirty="0" err="1"/>
              <a:t>tổng</a:t>
            </a:r>
            <a:r>
              <a:rPr lang="en-US" dirty="0"/>
              <a:t> </a:t>
            </a:r>
            <a:r>
              <a:rPr lang="en-US" dirty="0" err="1"/>
              <a:t>thời</a:t>
            </a:r>
            <a:r>
              <a:rPr lang="en-US" dirty="0"/>
              <a:t> </a:t>
            </a:r>
            <a:r>
              <a:rPr lang="en-US" dirty="0" err="1"/>
              <a:t>gian</a:t>
            </a:r>
            <a:r>
              <a:rPr lang="en-US" dirty="0"/>
              <a:t> </a:t>
            </a:r>
            <a:r>
              <a:rPr lang="en-US" dirty="0" err="1"/>
              <a:t>làm</a:t>
            </a:r>
            <a:r>
              <a:rPr lang="en-US" dirty="0"/>
              <a:t> </a:t>
            </a:r>
            <a:r>
              <a:rPr lang="en-US" dirty="0" err="1"/>
              <a:t>việc</a:t>
            </a:r>
            <a:r>
              <a:rPr lang="en-US" dirty="0"/>
              <a:t> </a:t>
            </a:r>
            <a:r>
              <a:rPr lang="en-US" dirty="0" err="1"/>
              <a:t>theo</a:t>
            </a:r>
            <a:r>
              <a:rPr lang="en-US" dirty="0"/>
              <a:t> </a:t>
            </a:r>
            <a:r>
              <a:rPr lang="en-US" dirty="0" err="1"/>
              <a:t>dự</a:t>
            </a:r>
            <a:r>
              <a:rPr lang="en-US" dirty="0"/>
              <a:t> </a:t>
            </a:r>
            <a:r>
              <a:rPr lang="en-US" dirty="0" err="1"/>
              <a:t>kiến</a:t>
            </a:r>
            <a:r>
              <a:rPr lang="en-US" dirty="0"/>
              <a:t> </a:t>
            </a:r>
            <a:r>
              <a:rPr lang="en-US" dirty="0" err="1"/>
              <a:t>và</a:t>
            </a:r>
            <a:r>
              <a:rPr lang="en-US" dirty="0"/>
              <a:t> </a:t>
            </a:r>
            <a:r>
              <a:rPr lang="en-US" dirty="0" err="1"/>
              <a:t>thực</a:t>
            </a:r>
            <a:r>
              <a:rPr lang="en-US" dirty="0"/>
              <a:t> </a:t>
            </a:r>
            <a:r>
              <a:rPr lang="en-US" dirty="0" err="1"/>
              <a:t>tế</a:t>
            </a:r>
            <a:r>
              <a:rPr lang="en-US" dirty="0"/>
              <a:t> </a:t>
            </a:r>
            <a:r>
              <a:rPr lang="en-US" dirty="0" err="1"/>
              <a:t>của</a:t>
            </a:r>
            <a:r>
              <a:rPr lang="en-US" dirty="0"/>
              <a:t> </a:t>
            </a:r>
            <a:r>
              <a:rPr lang="en-US" dirty="0" err="1"/>
              <a:t>từng</a:t>
            </a:r>
            <a:r>
              <a:rPr lang="en-US" dirty="0"/>
              <a:t> </a:t>
            </a:r>
            <a:r>
              <a:rPr lang="en-US" dirty="0" err="1"/>
              <a:t>thành</a:t>
            </a:r>
            <a:r>
              <a:rPr lang="en-US" dirty="0"/>
              <a:t> </a:t>
            </a:r>
            <a:r>
              <a:rPr lang="en-US" dirty="0" err="1"/>
              <a:t>viên</a:t>
            </a:r>
            <a:r>
              <a:rPr lang="en-US" dirty="0"/>
              <a:t> </a:t>
            </a:r>
            <a:r>
              <a:rPr lang="en-US" dirty="0" err="1"/>
              <a:t>trong</a:t>
            </a:r>
            <a:r>
              <a:rPr lang="en-US" dirty="0"/>
              <a:t> </a:t>
            </a:r>
            <a:r>
              <a:rPr lang="en-US" dirty="0" err="1"/>
              <a:t>toàn</a:t>
            </a:r>
            <a:r>
              <a:rPr lang="en-US" dirty="0"/>
              <a:t> </a:t>
            </a:r>
            <a:r>
              <a:rPr lang="en-US" dirty="0" err="1"/>
              <a:t>bộ</a:t>
            </a:r>
            <a:r>
              <a:rPr lang="en-US" dirty="0"/>
              <a:t> </a:t>
            </a:r>
            <a:r>
              <a:rPr lang="en-US" dirty="0" err="1"/>
              <a:t>quá</a:t>
            </a:r>
            <a:r>
              <a:rPr lang="en-US" dirty="0"/>
              <a:t> </a:t>
            </a:r>
            <a:r>
              <a:rPr lang="en-US" dirty="0" err="1"/>
              <a:t>trình</a:t>
            </a:r>
            <a:r>
              <a:rPr lang="en-US" dirty="0"/>
              <a:t> </a:t>
            </a:r>
            <a:r>
              <a:rPr lang="en-US" dirty="0" err="1"/>
              <a:t>thực</a:t>
            </a:r>
            <a:r>
              <a:rPr lang="en-US" dirty="0"/>
              <a:t> </a:t>
            </a:r>
            <a:r>
              <a:rPr lang="en-US" dirty="0" err="1"/>
              <a:t>hiện</a:t>
            </a:r>
            <a:r>
              <a:rPr lang="en-US" dirty="0"/>
              <a:t> </a:t>
            </a:r>
            <a:r>
              <a:rPr lang="en-US" dirty="0" err="1"/>
              <a:t>dự</a:t>
            </a:r>
            <a:r>
              <a:rPr lang="en-US" dirty="0"/>
              <a:t> </a:t>
            </a:r>
            <a:r>
              <a:rPr lang="en-US" dirty="0" err="1"/>
              <a:t>án</a:t>
            </a:r>
            <a:r>
              <a:rPr lang="en-US" dirty="0"/>
              <a:t>.</a:t>
            </a:r>
          </a:p>
        </p:txBody>
      </p:sp>
      <p:sp>
        <p:nvSpPr>
          <p:cNvPr id="4" name="Slide Number Placeholder 3"/>
          <p:cNvSpPr>
            <a:spLocks noGrp="1"/>
          </p:cNvSpPr>
          <p:nvPr>
            <p:ph type="sldNum" sz="quarter" idx="5"/>
          </p:nvPr>
        </p:nvSpPr>
        <p:spPr/>
        <p:txBody>
          <a:bodyPr/>
          <a:lstStyle/>
          <a:p>
            <a:fld id="{E65D64CF-40D3-8A4B-A22E-736EA1880BEB}" type="slidenum">
              <a:rPr lang="en-US" smtClean="0"/>
              <a:t>13</a:t>
            </a:fld>
            <a:endParaRPr lang="en-US"/>
          </a:p>
        </p:txBody>
      </p:sp>
    </p:spTree>
    <p:extLst>
      <p:ext uri="{BB962C8B-B14F-4D97-AF65-F5344CB8AC3E}">
        <p14:creationId xmlns:p14="http://schemas.microsoft.com/office/powerpoint/2010/main" val="3838883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Và</a:t>
            </a:r>
            <a:r>
              <a:rPr lang="en-US" dirty="0"/>
              <a:t> </a:t>
            </a:r>
            <a:r>
              <a:rPr lang="en-US" dirty="0" err="1"/>
              <a:t>cuối</a:t>
            </a:r>
            <a:r>
              <a:rPr lang="en-US" dirty="0"/>
              <a:t> </a:t>
            </a:r>
            <a:r>
              <a:rPr lang="en-US" dirty="0" err="1"/>
              <a:t>cùng</a:t>
            </a:r>
            <a:r>
              <a:rPr lang="en-US" dirty="0"/>
              <a:t> </a:t>
            </a:r>
            <a:r>
              <a:rPr lang="en-US" dirty="0" err="1"/>
              <a:t>là</a:t>
            </a:r>
            <a:r>
              <a:rPr lang="en-US" dirty="0"/>
              <a:t> </a:t>
            </a:r>
            <a:r>
              <a:rPr lang="en-US" dirty="0" err="1"/>
              <a:t>những</a:t>
            </a:r>
            <a:r>
              <a:rPr lang="en-US" dirty="0"/>
              <a:t> </a:t>
            </a:r>
            <a:r>
              <a:rPr lang="en-US" dirty="0" err="1"/>
              <a:t>cột</a:t>
            </a:r>
            <a:r>
              <a:rPr lang="en-US" dirty="0"/>
              <a:t> </a:t>
            </a:r>
            <a:r>
              <a:rPr lang="en-US" dirty="0" err="1"/>
              <a:t>mốc</a:t>
            </a:r>
            <a:r>
              <a:rPr lang="en-US" dirty="0"/>
              <a:t> </a:t>
            </a:r>
            <a:r>
              <a:rPr lang="en-US" dirty="0" err="1"/>
              <a:t>quan</a:t>
            </a:r>
            <a:r>
              <a:rPr lang="en-US" dirty="0"/>
              <a:t> </a:t>
            </a:r>
            <a:r>
              <a:rPr lang="en-US" dirty="0" err="1"/>
              <a:t>trọng</a:t>
            </a:r>
            <a:r>
              <a:rPr lang="en-US" dirty="0"/>
              <a:t> </a:t>
            </a:r>
            <a:r>
              <a:rPr lang="en-US" dirty="0" err="1"/>
              <a:t>trong</a:t>
            </a:r>
            <a:r>
              <a:rPr lang="en-US" dirty="0"/>
              <a:t> </a:t>
            </a:r>
            <a:r>
              <a:rPr lang="en-US" dirty="0" err="1"/>
              <a:t>suốt</a:t>
            </a:r>
            <a:r>
              <a:rPr lang="en-US" dirty="0"/>
              <a:t> </a:t>
            </a:r>
            <a:r>
              <a:rPr lang="en-US" dirty="0" err="1"/>
              <a:t>quá</a:t>
            </a:r>
            <a:r>
              <a:rPr lang="en-US" dirty="0"/>
              <a:t> </a:t>
            </a:r>
            <a:r>
              <a:rPr lang="en-US" dirty="0" err="1"/>
              <a:t>trình</a:t>
            </a:r>
            <a:r>
              <a:rPr lang="en-US" dirty="0"/>
              <a:t> </a:t>
            </a:r>
            <a:r>
              <a:rPr lang="en-US" dirty="0" err="1"/>
              <a:t>dự</a:t>
            </a:r>
            <a:r>
              <a:rPr lang="en-US" dirty="0"/>
              <a:t> </a:t>
            </a:r>
            <a:r>
              <a:rPr lang="en-US" dirty="0" err="1"/>
              <a:t>án</a:t>
            </a:r>
            <a:endParaRPr lang="en-US" dirty="0"/>
          </a:p>
        </p:txBody>
      </p:sp>
      <p:sp>
        <p:nvSpPr>
          <p:cNvPr id="4" name="Slide Number Placeholder 3"/>
          <p:cNvSpPr>
            <a:spLocks noGrp="1"/>
          </p:cNvSpPr>
          <p:nvPr>
            <p:ph type="sldNum" sz="quarter" idx="5"/>
          </p:nvPr>
        </p:nvSpPr>
        <p:spPr/>
        <p:txBody>
          <a:bodyPr/>
          <a:lstStyle/>
          <a:p>
            <a:fld id="{E65D64CF-40D3-8A4B-A22E-736EA1880BEB}" type="slidenum">
              <a:rPr lang="en-US" smtClean="0"/>
              <a:t>14</a:t>
            </a:fld>
            <a:endParaRPr lang="en-US"/>
          </a:p>
        </p:txBody>
      </p:sp>
    </p:spTree>
    <p:extLst>
      <p:ext uri="{BB962C8B-B14F-4D97-AF65-F5344CB8AC3E}">
        <p14:creationId xmlns:p14="http://schemas.microsoft.com/office/powerpoint/2010/main" val="1394761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50000"/>
              </a:lnSpc>
              <a:spcBef>
                <a:spcPts val="1200"/>
              </a:spcBef>
            </a:pPr>
            <a:r>
              <a:rPr lang="vi-VN" dirty="0"/>
              <a:t>Tiếp đến là phần kiến trúc</a:t>
            </a:r>
          </a:p>
          <a:p>
            <a:pPr>
              <a:lnSpc>
                <a:spcPct val="250000"/>
              </a:lnSpc>
              <a:spcBef>
                <a:spcPts val="1200"/>
              </a:spcBef>
            </a:pPr>
            <a:endParaRPr lang="vi-VN" dirty="0"/>
          </a:p>
          <a:p>
            <a:pPr marL="171450" indent="-171450">
              <a:lnSpc>
                <a:spcPct val="250000"/>
              </a:lnSpc>
              <a:spcBef>
                <a:spcPts val="1200"/>
              </a:spcBef>
              <a:buFont typeface="Arial" panose="020B0604020202020204" pitchFamily="34" charset="0"/>
              <a:buChar char="•"/>
            </a:pPr>
            <a:r>
              <a:rPr lang="vi-VN" dirty="0"/>
              <a:t>Sơ đồ này khái quát những thành phần chính tương tác trực tiếp trong hệ thống:</a:t>
            </a:r>
          </a:p>
          <a:p>
            <a:pPr marL="171450" indent="-171450">
              <a:lnSpc>
                <a:spcPct val="250000"/>
              </a:lnSpc>
              <a:spcBef>
                <a:spcPts val="1200"/>
              </a:spcBef>
              <a:buFont typeface="Arial" panose="020B0604020202020204" pitchFamily="34" charset="0"/>
              <a:buChar char="•"/>
            </a:pPr>
            <a:endParaRPr lang="vi-VN" dirty="0"/>
          </a:p>
          <a:p>
            <a:pPr marL="171450" indent="-171450">
              <a:lnSpc>
                <a:spcPct val="250000"/>
              </a:lnSpc>
              <a:spcBef>
                <a:spcPts val="1200"/>
              </a:spcBef>
              <a:buFont typeface="Arial" panose="020B0604020202020204" pitchFamily="34" charset="0"/>
              <a:buChar char="•"/>
            </a:pPr>
            <a:r>
              <a:rPr lang="vi-VN" dirty="0"/>
              <a:t>Có 2 doi tượng người dùng chính:</a:t>
            </a:r>
          </a:p>
          <a:p>
            <a:pPr marL="171450" indent="-171450">
              <a:lnSpc>
                <a:spcPct val="250000"/>
              </a:lnSpc>
              <a:spcBef>
                <a:spcPts val="1200"/>
              </a:spcBef>
              <a:buFont typeface="Arial" panose="020B0604020202020204" pitchFamily="34" charset="0"/>
              <a:buChar char="•"/>
            </a:pPr>
            <a:endParaRPr lang="vi-VN" dirty="0"/>
          </a:p>
          <a:p>
            <a:pPr marL="171450" indent="-171450">
              <a:lnSpc>
                <a:spcPct val="250000"/>
              </a:lnSpc>
              <a:spcBef>
                <a:spcPts val="1200"/>
              </a:spcBef>
              <a:buFont typeface="Arial" panose="020B0604020202020204" pitchFamily="34" charset="0"/>
              <a:buChar char="•"/>
            </a:pPr>
            <a:r>
              <a:rPr lang="vi-VN" dirty="0"/>
              <a:t>1 là đối tượng sử dụng mobile app và 2 là web app .</a:t>
            </a:r>
          </a:p>
          <a:p>
            <a:pPr marL="171450" indent="-171450">
              <a:lnSpc>
                <a:spcPct val="250000"/>
              </a:lnSpc>
              <a:spcBef>
                <a:spcPts val="1200"/>
              </a:spcBef>
              <a:buFont typeface="Arial" panose="020B0604020202020204" pitchFamily="34" charset="0"/>
              <a:buChar char="•"/>
            </a:pPr>
            <a:endParaRPr lang="vi-VN" dirty="0"/>
          </a:p>
          <a:p>
            <a:pPr marL="171450" indent="-171450">
              <a:lnSpc>
                <a:spcPct val="250000"/>
              </a:lnSpc>
              <a:spcBef>
                <a:spcPts val="1200"/>
              </a:spcBef>
              <a:buFont typeface="Arial" panose="020B0604020202020204" pitchFamily="34" charset="0"/>
              <a:buChar char="•"/>
            </a:pPr>
            <a:r>
              <a:rPr lang="vi-VN" dirty="0"/>
              <a:t>Cả 2 đối tượng người dùng này đều sd chung 1 cs dữ liệu duy nhất để truy xuất dữ liệu mà cụ thể ở đây là firebase .</a:t>
            </a:r>
          </a:p>
        </p:txBody>
      </p:sp>
      <p:sp>
        <p:nvSpPr>
          <p:cNvPr id="4" name="Slide Number Placeholder 3"/>
          <p:cNvSpPr>
            <a:spLocks noGrp="1"/>
          </p:cNvSpPr>
          <p:nvPr>
            <p:ph type="sldNum" sz="quarter" idx="5"/>
          </p:nvPr>
        </p:nvSpPr>
        <p:spPr/>
        <p:txBody>
          <a:bodyPr/>
          <a:lstStyle/>
          <a:p>
            <a:fld id="{E65D64CF-40D3-8A4B-A22E-736EA1880BEB}" type="slidenum">
              <a:rPr lang="en-US" smtClean="0"/>
              <a:t>15</a:t>
            </a:fld>
            <a:endParaRPr lang="en-US"/>
          </a:p>
        </p:txBody>
      </p:sp>
    </p:spTree>
    <p:extLst>
      <p:ext uri="{BB962C8B-B14F-4D97-AF65-F5344CB8AC3E}">
        <p14:creationId xmlns:p14="http://schemas.microsoft.com/office/powerpoint/2010/main" val="1640813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Về thiết kế kiến trúc nhóm chỉ tập trung vào 2 thuộc tính chất lượng chính và cơ bản nhất là tính dễ sử dụng và tính đa năng.</a:t>
            </a:r>
          </a:p>
          <a:p>
            <a:r>
              <a:rPr lang="vi-VN" dirty="0"/>
              <a:t>Vì tính chất của dự án yêu cầu ứng dụng phát triển nhanh.</a:t>
            </a:r>
          </a:p>
        </p:txBody>
      </p:sp>
      <p:sp>
        <p:nvSpPr>
          <p:cNvPr id="4" name="Slide Number Placeholder 3"/>
          <p:cNvSpPr>
            <a:spLocks noGrp="1"/>
          </p:cNvSpPr>
          <p:nvPr>
            <p:ph type="sldNum" sz="quarter" idx="5"/>
          </p:nvPr>
        </p:nvSpPr>
        <p:spPr/>
        <p:txBody>
          <a:bodyPr/>
          <a:lstStyle/>
          <a:p>
            <a:fld id="{E65D64CF-40D3-8A4B-A22E-736EA1880BEB}" type="slidenum">
              <a:rPr lang="en-US" smtClean="0"/>
              <a:t>16</a:t>
            </a:fld>
            <a:endParaRPr lang="en-US"/>
          </a:p>
        </p:txBody>
      </p:sp>
    </p:spTree>
    <p:extLst>
      <p:ext uri="{BB962C8B-B14F-4D97-AF65-F5344CB8AC3E}">
        <p14:creationId xmlns:p14="http://schemas.microsoft.com/office/powerpoint/2010/main" val="816143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Về tính dễ sử dụng nhóm đã tập trung vào việc thiết kế giao diện</a:t>
            </a:r>
          </a:p>
          <a:p>
            <a:endParaRPr lang="vi-VN" dirty="0"/>
          </a:p>
          <a:p>
            <a:r>
              <a:rPr lang="vi-VN" dirty="0"/>
              <a:t>Luồng đi của người dùng để tăng khả năng trải nghiệm người dùng</a:t>
            </a:r>
          </a:p>
          <a:p>
            <a:endParaRPr lang="vi-VN" dirty="0"/>
          </a:p>
          <a:p>
            <a:r>
              <a:rPr lang="vi-VN" dirty="0"/>
              <a:t>Để người dùng dễ dàng tương tác với ứng dụng trên nền tảng mobile app lẫn web</a:t>
            </a:r>
          </a:p>
        </p:txBody>
      </p:sp>
      <p:sp>
        <p:nvSpPr>
          <p:cNvPr id="4" name="Slide Number Placeholder 3"/>
          <p:cNvSpPr>
            <a:spLocks noGrp="1"/>
          </p:cNvSpPr>
          <p:nvPr>
            <p:ph type="sldNum" sz="quarter" idx="5"/>
          </p:nvPr>
        </p:nvSpPr>
        <p:spPr/>
        <p:txBody>
          <a:bodyPr/>
          <a:lstStyle/>
          <a:p>
            <a:fld id="{E65D64CF-40D3-8A4B-A22E-736EA1880BEB}" type="slidenum">
              <a:rPr lang="en-US" smtClean="0"/>
              <a:t>17</a:t>
            </a:fld>
            <a:endParaRPr lang="en-US"/>
          </a:p>
        </p:txBody>
      </p:sp>
    </p:spTree>
    <p:extLst>
      <p:ext uri="{BB962C8B-B14F-4D97-AF65-F5344CB8AC3E}">
        <p14:creationId xmlns:p14="http://schemas.microsoft.com/office/powerpoint/2010/main" val="135567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Về tính đa năng, vì yêu cầu đề ra là ứng dụng cần phát triển nhanh, và chạy được trên hai nền tảng di động chính hiện nay là android và ios.</a:t>
            </a:r>
          </a:p>
          <a:p>
            <a:r>
              <a:rPr lang="vi-VN" dirty="0"/>
              <a:t>Do đó nhóm đã chọn framework react native để xây dựng ứng dụng để ứng dụng được triển khai trong thời gian nhanh nhất có thể.</a:t>
            </a:r>
            <a:endParaRPr lang="en-US" dirty="0"/>
          </a:p>
        </p:txBody>
      </p:sp>
      <p:sp>
        <p:nvSpPr>
          <p:cNvPr id="4" name="Slide Number Placeholder 3"/>
          <p:cNvSpPr>
            <a:spLocks noGrp="1"/>
          </p:cNvSpPr>
          <p:nvPr>
            <p:ph type="sldNum" sz="quarter" idx="5"/>
          </p:nvPr>
        </p:nvSpPr>
        <p:spPr/>
        <p:txBody>
          <a:bodyPr/>
          <a:lstStyle/>
          <a:p>
            <a:fld id="{E65D64CF-40D3-8A4B-A22E-736EA1880BEB}" type="slidenum">
              <a:rPr lang="en-US" smtClean="0"/>
              <a:t>18</a:t>
            </a:fld>
            <a:endParaRPr lang="en-US"/>
          </a:p>
        </p:txBody>
      </p:sp>
    </p:spTree>
    <p:extLst>
      <p:ext uri="{BB962C8B-B14F-4D97-AF65-F5344CB8AC3E}">
        <p14:creationId xmlns:p14="http://schemas.microsoft.com/office/powerpoint/2010/main" val="3327323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Dự</a:t>
            </a:r>
            <a:r>
              <a:rPr lang="en-US" dirty="0"/>
              <a:t> </a:t>
            </a:r>
            <a:r>
              <a:rPr lang="en-US" dirty="0" err="1"/>
              <a:t>án</a:t>
            </a:r>
            <a:r>
              <a:rPr lang="en-US" dirty="0"/>
              <a:t> </a:t>
            </a:r>
            <a:r>
              <a:rPr lang="en-US" dirty="0" err="1"/>
              <a:t>này</a:t>
            </a:r>
            <a:r>
              <a:rPr lang="en-US" dirty="0"/>
              <a:t> </a:t>
            </a:r>
            <a:r>
              <a:rPr lang="en-US" dirty="0" err="1"/>
              <a:t>nhóm</a:t>
            </a:r>
            <a:r>
              <a:rPr lang="en-US" dirty="0"/>
              <a:t> </a:t>
            </a:r>
            <a:r>
              <a:rPr lang="en-US" dirty="0" err="1"/>
              <a:t>thực</a:t>
            </a:r>
            <a:r>
              <a:rPr lang="en-US" dirty="0"/>
              <a:t> </a:t>
            </a:r>
            <a:r>
              <a:rPr lang="en-US" dirty="0" err="1"/>
              <a:t>hiện</a:t>
            </a:r>
            <a:r>
              <a:rPr lang="en-US" dirty="0"/>
              <a:t> manual test </a:t>
            </a:r>
            <a:r>
              <a:rPr lang="en-US" dirty="0" err="1"/>
              <a:t>với</a:t>
            </a:r>
            <a:r>
              <a:rPr lang="en-US" dirty="0"/>
              <a:t> 3 level:</a:t>
            </a:r>
          </a:p>
          <a:p>
            <a:endParaRPr lang="en-US" dirty="0"/>
          </a:p>
          <a:p>
            <a:pPr marL="171450" indent="-171450">
              <a:buFont typeface="Arial" panose="020B0604020202020204" pitchFamily="34" charset="0"/>
              <a:buChar char="•"/>
            </a:pPr>
            <a:r>
              <a:rPr lang="en-US" dirty="0" err="1"/>
              <a:t>Intergration</a:t>
            </a:r>
            <a:r>
              <a:rPr lang="en-US" dirty="0"/>
              <a:t> test, function test, UAT test.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err="1"/>
              <a:t>Với</a:t>
            </a:r>
            <a:r>
              <a:rPr lang="en-US" dirty="0"/>
              <a:t> </a:t>
            </a:r>
            <a:r>
              <a:rPr lang="en-US" dirty="0" err="1"/>
              <a:t>tổng</a:t>
            </a:r>
            <a:r>
              <a:rPr lang="en-US" dirty="0"/>
              <a:t> </a:t>
            </a:r>
            <a:r>
              <a:rPr lang="en-US" dirty="0" err="1"/>
              <a:t>cộng</a:t>
            </a:r>
            <a:r>
              <a:rPr lang="en-US" dirty="0"/>
              <a:t> 372 test case </a:t>
            </a:r>
            <a:r>
              <a:rPr lang="en-US" dirty="0" err="1"/>
              <a:t>thuộc</a:t>
            </a:r>
            <a:r>
              <a:rPr lang="en-US" dirty="0"/>
              <a:t> 3 </a:t>
            </a:r>
            <a:r>
              <a:rPr lang="en-US" dirty="0" err="1"/>
              <a:t>mức</a:t>
            </a:r>
            <a:r>
              <a:rPr lang="en-US" dirty="0"/>
              <a:t> </a:t>
            </a:r>
            <a:r>
              <a:rPr lang="en-US" dirty="0" err="1"/>
              <a:t>độ</a:t>
            </a:r>
            <a:r>
              <a:rPr lang="en-US" dirty="0"/>
              <a:t> High medium </a:t>
            </a:r>
            <a:r>
              <a:rPr lang="en-US" dirty="0" err="1"/>
              <a:t>và</a:t>
            </a:r>
            <a:r>
              <a:rPr lang="en-US" dirty="0"/>
              <a:t> low. </a:t>
            </a:r>
          </a:p>
          <a:p>
            <a:pPr marL="171450" indent="-171450">
              <a:buFont typeface="Arial" panose="020B0604020202020204" pitchFamily="34" charset="0"/>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65D64CF-40D3-8A4B-A22E-736EA1880BEB}" type="slidenum">
              <a:rPr lang="en-US" smtClean="0"/>
              <a:t>19</a:t>
            </a:fld>
            <a:endParaRPr lang="en-US"/>
          </a:p>
        </p:txBody>
      </p:sp>
    </p:spTree>
    <p:extLst>
      <p:ext uri="{BB962C8B-B14F-4D97-AF65-F5344CB8AC3E}">
        <p14:creationId xmlns:p14="http://schemas.microsoft.com/office/powerpoint/2010/main" val="434646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Trong</a:t>
            </a:r>
            <a:r>
              <a:rPr lang="en-US" dirty="0"/>
              <a:t> </a:t>
            </a:r>
            <a:r>
              <a:rPr lang="en-US" dirty="0" err="1"/>
              <a:t>đó</a:t>
            </a:r>
            <a:r>
              <a:rPr lang="en-US" dirty="0"/>
              <a:t> 40 high, 45 medium </a:t>
            </a:r>
            <a:r>
              <a:rPr lang="en-US" dirty="0" err="1"/>
              <a:t>và</a:t>
            </a:r>
            <a:r>
              <a:rPr lang="en-US" dirty="0"/>
              <a:t> </a:t>
            </a:r>
            <a:r>
              <a:rPr lang="en-US" dirty="0" err="1"/>
              <a:t>còn</a:t>
            </a:r>
            <a:r>
              <a:rPr lang="en-US" dirty="0"/>
              <a:t> </a:t>
            </a:r>
            <a:r>
              <a:rPr lang="en-US" dirty="0" err="1"/>
              <a:t>lại</a:t>
            </a:r>
            <a:r>
              <a:rPr lang="en-US" dirty="0"/>
              <a:t> </a:t>
            </a:r>
            <a:r>
              <a:rPr lang="en-US" dirty="0" err="1"/>
              <a:t>là</a:t>
            </a:r>
            <a:r>
              <a:rPr lang="en-US" dirty="0"/>
              <a:t> low </a:t>
            </a:r>
          </a:p>
        </p:txBody>
      </p:sp>
      <p:sp>
        <p:nvSpPr>
          <p:cNvPr id="4" name="Slide Number Placeholder 3"/>
          <p:cNvSpPr>
            <a:spLocks noGrp="1"/>
          </p:cNvSpPr>
          <p:nvPr>
            <p:ph type="sldNum" sz="quarter" idx="5"/>
          </p:nvPr>
        </p:nvSpPr>
        <p:spPr/>
        <p:txBody>
          <a:bodyPr/>
          <a:lstStyle/>
          <a:p>
            <a:fld id="{E65D64CF-40D3-8A4B-A22E-736EA1880BEB}" type="slidenum">
              <a:rPr lang="en-US" smtClean="0"/>
              <a:t>20</a:t>
            </a:fld>
            <a:endParaRPr lang="en-US"/>
          </a:p>
        </p:txBody>
      </p:sp>
    </p:spTree>
    <p:extLst>
      <p:ext uri="{BB962C8B-B14F-4D97-AF65-F5344CB8AC3E}">
        <p14:creationId xmlns:p14="http://schemas.microsoft.com/office/powerpoint/2010/main" val="142939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Trong buổi thuyết trình hôm nay, nhóm sẽ trình bày các nội dung như sau:</a:t>
            </a:r>
          </a:p>
          <a:p>
            <a:r>
              <a:rPr lang="vi-VN" dirty="0"/>
              <a:t>1. Team introduction</a:t>
            </a:r>
          </a:p>
          <a:p>
            <a:r>
              <a:rPr lang="vi-VN" dirty="0"/>
              <a:t>2. Project overview</a:t>
            </a:r>
          </a:p>
          <a:p>
            <a:r>
              <a:rPr lang="vi-VN" dirty="0"/>
              <a:t>3. Monitoring &amp; control</a:t>
            </a:r>
          </a:p>
          <a:p>
            <a:r>
              <a:rPr lang="vi-VN" dirty="0"/>
              <a:t>4. Architectural</a:t>
            </a:r>
          </a:p>
          <a:p>
            <a:r>
              <a:rPr lang="vi-VN" dirty="0"/>
              <a:t>5. Summary test report</a:t>
            </a:r>
          </a:p>
          <a:p>
            <a:r>
              <a:rPr lang="vi-VN" dirty="0"/>
              <a:t>6. Risk management</a:t>
            </a:r>
          </a:p>
          <a:p>
            <a:r>
              <a:rPr lang="vi-VN" dirty="0"/>
              <a:t>7. Problem project</a:t>
            </a:r>
          </a:p>
          <a:p>
            <a:r>
              <a:rPr lang="vi-VN" dirty="0"/>
              <a:t>Và cuối cùng là Lesson learned  &amp; Demo.</a:t>
            </a:r>
            <a:endParaRPr lang="en-US" dirty="0"/>
          </a:p>
        </p:txBody>
      </p:sp>
      <p:sp>
        <p:nvSpPr>
          <p:cNvPr id="4" name="Slide Number Placeholder 3"/>
          <p:cNvSpPr>
            <a:spLocks noGrp="1"/>
          </p:cNvSpPr>
          <p:nvPr>
            <p:ph type="sldNum" sz="quarter" idx="5"/>
          </p:nvPr>
        </p:nvSpPr>
        <p:spPr/>
        <p:txBody>
          <a:bodyPr/>
          <a:lstStyle/>
          <a:p>
            <a:fld id="{E65D64CF-40D3-8A4B-A22E-736EA1880BEB}" type="slidenum">
              <a:rPr lang="en-US" smtClean="0"/>
              <a:t>2</a:t>
            </a:fld>
            <a:endParaRPr lang="en-US"/>
          </a:p>
        </p:txBody>
      </p:sp>
    </p:spTree>
    <p:extLst>
      <p:ext uri="{BB962C8B-B14F-4D97-AF65-F5344CB8AC3E}">
        <p14:creationId xmlns:p14="http://schemas.microsoft.com/office/powerpoint/2010/main" val="3102422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Nhóm</a:t>
            </a:r>
            <a:r>
              <a:rPr lang="en-US" dirty="0"/>
              <a:t> </a:t>
            </a:r>
            <a:r>
              <a:rPr lang="en-US" dirty="0" err="1"/>
              <a:t>thực</a:t>
            </a:r>
            <a:r>
              <a:rPr lang="en-US" dirty="0"/>
              <a:t> </a:t>
            </a:r>
            <a:r>
              <a:rPr lang="en-US" dirty="0" err="1"/>
              <a:t>thi</a:t>
            </a:r>
            <a:r>
              <a:rPr lang="en-US" dirty="0"/>
              <a:t> 100% </a:t>
            </a:r>
            <a:r>
              <a:rPr lang="en-US" dirty="0" err="1"/>
              <a:t>số</a:t>
            </a:r>
            <a:r>
              <a:rPr lang="en-US" dirty="0"/>
              <a:t> test case </a:t>
            </a:r>
            <a:r>
              <a:rPr lang="en-US" dirty="0" err="1"/>
              <a:t>và</a:t>
            </a:r>
            <a:r>
              <a:rPr lang="en-US" dirty="0"/>
              <a:t> </a:t>
            </a:r>
            <a:r>
              <a:rPr lang="en-US" dirty="0" err="1"/>
              <a:t>tìm</a:t>
            </a:r>
            <a:r>
              <a:rPr lang="en-US" dirty="0"/>
              <a:t> </a:t>
            </a:r>
            <a:r>
              <a:rPr lang="en-US" dirty="0" err="1"/>
              <a:t>thấy</a:t>
            </a:r>
            <a:r>
              <a:rPr lang="en-US" dirty="0"/>
              <a:t>:</a:t>
            </a:r>
          </a:p>
          <a:p>
            <a:pPr marL="171450" indent="-171450">
              <a:buFont typeface="Arial" panose="020B0604020202020204" pitchFamily="34" charset="0"/>
              <a:buChar char="•"/>
            </a:pPr>
            <a:r>
              <a:rPr lang="en-US" dirty="0"/>
              <a:t>61 </a:t>
            </a:r>
            <a:r>
              <a:rPr lang="en-US" dirty="0" err="1"/>
              <a:t>lỗi</a:t>
            </a:r>
            <a:r>
              <a:rPr lang="en-US" dirty="0"/>
              <a:t> </a:t>
            </a:r>
            <a:r>
              <a:rPr lang="en-US" dirty="0" err="1"/>
              <a:t>và</a:t>
            </a:r>
            <a:r>
              <a:rPr lang="en-US" dirty="0"/>
              <a:t> </a:t>
            </a:r>
            <a:r>
              <a:rPr lang="en-US" dirty="0" err="1"/>
              <a:t>sửa</a:t>
            </a:r>
            <a:r>
              <a:rPr lang="en-US" dirty="0"/>
              <a:t> </a:t>
            </a:r>
            <a:r>
              <a:rPr lang="en-US" dirty="0" err="1"/>
              <a:t>chữa</a:t>
            </a:r>
            <a:r>
              <a:rPr lang="en-US" dirty="0"/>
              <a:t> dc </a:t>
            </a:r>
          </a:p>
          <a:p>
            <a:pPr marL="171450" indent="-171450">
              <a:buFont typeface="Arial" panose="020B0604020202020204" pitchFamily="34" charset="0"/>
              <a:buChar char="•"/>
            </a:pPr>
            <a:r>
              <a:rPr lang="en-US" dirty="0"/>
              <a:t>50 </a:t>
            </a:r>
            <a:r>
              <a:rPr lang="en-US" dirty="0" err="1"/>
              <a:t>lỗi</a:t>
            </a:r>
            <a:r>
              <a:rPr lang="en-US" dirty="0"/>
              <a:t> </a:t>
            </a:r>
            <a:r>
              <a:rPr lang="en-US" dirty="0" err="1"/>
              <a:t>và</a:t>
            </a:r>
            <a:r>
              <a:rPr lang="en-US" dirty="0"/>
              <a:t> </a:t>
            </a:r>
            <a:r>
              <a:rPr lang="en-US" dirty="0" err="1"/>
              <a:t>còn</a:t>
            </a:r>
            <a:r>
              <a:rPr lang="en-US" dirty="0"/>
              <a:t> </a:t>
            </a:r>
            <a:r>
              <a:rPr lang="en-US" dirty="0" err="1"/>
              <a:t>lại</a:t>
            </a:r>
            <a:r>
              <a:rPr lang="en-US" dirty="0"/>
              <a:t> </a:t>
            </a:r>
          </a:p>
          <a:p>
            <a:pPr marL="171450" indent="-171450">
              <a:buFont typeface="Arial" panose="020B0604020202020204" pitchFamily="34" charset="0"/>
              <a:buChar char="•"/>
            </a:pPr>
            <a:r>
              <a:rPr lang="en-US" dirty="0"/>
              <a:t>11 </a:t>
            </a:r>
            <a:r>
              <a:rPr lang="en-US" dirty="0" err="1"/>
              <a:t>lổi</a:t>
            </a:r>
            <a:r>
              <a:rPr lang="en-US" dirty="0"/>
              <a:t> </a:t>
            </a:r>
            <a:r>
              <a:rPr lang="en-US" dirty="0" err="1"/>
              <a:t>thuộc</a:t>
            </a:r>
            <a:r>
              <a:rPr lang="en-US" dirty="0"/>
              <a:t> </a:t>
            </a:r>
            <a:r>
              <a:rPr lang="en-US" dirty="0" err="1"/>
              <a:t>mức</a:t>
            </a:r>
            <a:r>
              <a:rPr lang="en-US" dirty="0"/>
              <a:t> </a:t>
            </a:r>
            <a:r>
              <a:rPr lang="en-US" dirty="0" err="1"/>
              <a:t>độ</a:t>
            </a:r>
            <a:r>
              <a:rPr lang="en-US" dirty="0"/>
              <a:t> low </a:t>
            </a:r>
            <a:r>
              <a:rPr lang="en-US" dirty="0" err="1"/>
              <a:t>va</a:t>
            </a:r>
            <a:r>
              <a:rPr lang="en-US" dirty="0"/>
              <a:t> medium </a:t>
            </a:r>
          </a:p>
        </p:txBody>
      </p:sp>
      <p:sp>
        <p:nvSpPr>
          <p:cNvPr id="4" name="Slide Number Placeholder 3"/>
          <p:cNvSpPr>
            <a:spLocks noGrp="1"/>
          </p:cNvSpPr>
          <p:nvPr>
            <p:ph type="sldNum" sz="quarter" idx="5"/>
          </p:nvPr>
        </p:nvSpPr>
        <p:spPr/>
        <p:txBody>
          <a:bodyPr/>
          <a:lstStyle/>
          <a:p>
            <a:fld id="{E65D64CF-40D3-8A4B-A22E-736EA1880BEB}" type="slidenum">
              <a:rPr lang="en-US" smtClean="0"/>
              <a:t>21</a:t>
            </a:fld>
            <a:endParaRPr lang="en-US"/>
          </a:p>
        </p:txBody>
      </p:sp>
    </p:spTree>
    <p:extLst>
      <p:ext uri="{BB962C8B-B14F-4D97-AF65-F5344CB8AC3E}">
        <p14:creationId xmlns:p14="http://schemas.microsoft.com/office/powerpoint/2010/main" val="2469013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Vào giai đoạn đầu của dự án nhóm đã đưa ra những rũi ro có thể gặp phải trong quá trình thực hiện dự án trên thực tế đã có những rủi ro trở thành problem.</a:t>
            </a:r>
          </a:p>
        </p:txBody>
      </p:sp>
      <p:sp>
        <p:nvSpPr>
          <p:cNvPr id="4" name="Slide Number Placeholder 3"/>
          <p:cNvSpPr>
            <a:spLocks noGrp="1"/>
          </p:cNvSpPr>
          <p:nvPr>
            <p:ph type="sldNum" sz="quarter" idx="5"/>
          </p:nvPr>
        </p:nvSpPr>
        <p:spPr/>
        <p:txBody>
          <a:bodyPr/>
          <a:lstStyle/>
          <a:p>
            <a:fld id="{E65D64CF-40D3-8A4B-A22E-736EA1880BEB}" type="slidenum">
              <a:rPr lang="en-US" smtClean="0"/>
              <a:t>22</a:t>
            </a:fld>
            <a:endParaRPr lang="en-US"/>
          </a:p>
        </p:txBody>
      </p:sp>
    </p:spTree>
    <p:extLst>
      <p:ext uri="{BB962C8B-B14F-4D97-AF65-F5344CB8AC3E}">
        <p14:creationId xmlns:p14="http://schemas.microsoft.com/office/powerpoint/2010/main" val="41671347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Vào giai đoạn đầu của dự án nhóm đã đưa ra những rũi ro có thể gặp phải trong quá trình thực hiện dự án trên thực tế đã có những rủi ro trở thành problem.</a:t>
            </a:r>
            <a:r>
              <a:rPr lang="en-US" dirty="0"/>
              <a:t>(next)</a:t>
            </a:r>
            <a:endParaRPr lang="vi-VN" dirty="0"/>
          </a:p>
        </p:txBody>
      </p:sp>
      <p:sp>
        <p:nvSpPr>
          <p:cNvPr id="4" name="Slide Number Placeholder 3"/>
          <p:cNvSpPr>
            <a:spLocks noGrp="1"/>
          </p:cNvSpPr>
          <p:nvPr>
            <p:ph type="sldNum" sz="quarter" idx="5"/>
          </p:nvPr>
        </p:nvSpPr>
        <p:spPr/>
        <p:txBody>
          <a:bodyPr/>
          <a:lstStyle/>
          <a:p>
            <a:fld id="{E65D64CF-40D3-8A4B-A22E-736EA1880BEB}" type="slidenum">
              <a:rPr lang="en-US" smtClean="0"/>
              <a:t>23</a:t>
            </a:fld>
            <a:endParaRPr lang="en-US"/>
          </a:p>
        </p:txBody>
      </p:sp>
    </p:spTree>
    <p:extLst>
      <p:ext uri="{BB962C8B-B14F-4D97-AF65-F5344CB8AC3E}">
        <p14:creationId xmlns:p14="http://schemas.microsoft.com/office/powerpoint/2010/main" val="1604695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pPr>
            <a:r>
              <a:rPr lang="en-US" dirty="0" err="1"/>
              <a:t>Nhóm</a:t>
            </a:r>
            <a:r>
              <a:rPr lang="en-US" dirty="0"/>
              <a:t> </a:t>
            </a:r>
            <a:r>
              <a:rPr lang="en-US" dirty="0" err="1"/>
              <a:t>đã</a:t>
            </a:r>
            <a:r>
              <a:rPr lang="en-US" dirty="0"/>
              <a:t> </a:t>
            </a:r>
            <a:r>
              <a:rPr lang="en-US" dirty="0" err="1"/>
              <a:t>phân</a:t>
            </a:r>
            <a:r>
              <a:rPr lang="en-US" dirty="0"/>
              <a:t> </a:t>
            </a:r>
            <a:r>
              <a:rPr lang="en-US" dirty="0" err="1"/>
              <a:t>các</a:t>
            </a:r>
            <a:r>
              <a:rPr lang="en-US" dirty="0"/>
              <a:t> problem </a:t>
            </a:r>
            <a:r>
              <a:rPr lang="en-US" dirty="0" err="1"/>
              <a:t>thành</a:t>
            </a:r>
            <a:r>
              <a:rPr lang="en-US" dirty="0"/>
              <a:t> 2 </a:t>
            </a:r>
            <a:r>
              <a:rPr lang="en-US" dirty="0" err="1"/>
              <a:t>yếu</a:t>
            </a:r>
            <a:r>
              <a:rPr lang="en-US" dirty="0"/>
              <a:t> </a:t>
            </a:r>
            <a:r>
              <a:rPr lang="en-US" dirty="0" err="1"/>
              <a:t>tố</a:t>
            </a:r>
            <a:r>
              <a:rPr lang="en-US" dirty="0"/>
              <a:t> </a:t>
            </a:r>
            <a:r>
              <a:rPr lang="en-US" dirty="0" err="1"/>
              <a:t>chủ</a:t>
            </a:r>
            <a:r>
              <a:rPr lang="en-US" dirty="0"/>
              <a:t> </a:t>
            </a:r>
            <a:r>
              <a:rPr lang="en-US" dirty="0" err="1"/>
              <a:t>quan</a:t>
            </a:r>
            <a:r>
              <a:rPr lang="en-US" dirty="0"/>
              <a:t> </a:t>
            </a:r>
            <a:r>
              <a:rPr lang="en-US" dirty="0" err="1"/>
              <a:t>và</a:t>
            </a:r>
            <a:r>
              <a:rPr lang="en-US" dirty="0"/>
              <a:t> </a:t>
            </a:r>
            <a:r>
              <a:rPr lang="en-US" dirty="0" err="1"/>
              <a:t>khách</a:t>
            </a:r>
            <a:r>
              <a:rPr lang="en-US" dirty="0"/>
              <a:t> </a:t>
            </a:r>
            <a:r>
              <a:rPr lang="en-US" dirty="0" err="1"/>
              <a:t>quan</a:t>
            </a:r>
            <a:r>
              <a:rPr lang="en-US" dirty="0"/>
              <a:t>:</a:t>
            </a:r>
          </a:p>
          <a:p>
            <a:pPr>
              <a:lnSpc>
                <a:spcPct val="200000"/>
              </a:lnSpc>
            </a:pPr>
            <a:endParaRPr lang="en-US" dirty="0"/>
          </a:p>
          <a:p>
            <a:pPr marL="171450" indent="-171450">
              <a:lnSpc>
                <a:spcPct val="200000"/>
              </a:lnSpc>
              <a:buFont typeface="Arial" panose="020B0604020202020204" pitchFamily="34" charset="0"/>
              <a:buChar char="•"/>
            </a:pPr>
            <a:r>
              <a:rPr lang="vi-VN" dirty="0"/>
              <a:t>Trong đó yếu tố chủ quan bao gồm ngôn ngữ mới, hệ quản trị cơ sở dữ liệu non SQl và chưa làm rõ hoàn toàn yêu cầu của khác hàng</a:t>
            </a:r>
          </a:p>
          <a:p>
            <a:pPr marL="171450" indent="-171450">
              <a:lnSpc>
                <a:spcPct val="200000"/>
              </a:lnSpc>
              <a:buFont typeface="Arial" panose="020B0604020202020204" pitchFamily="34" charset="0"/>
              <a:buChar char="•"/>
            </a:pPr>
            <a:endParaRPr lang="vi-VN" dirty="0"/>
          </a:p>
          <a:p>
            <a:pPr marL="171450" indent="-171450">
              <a:lnSpc>
                <a:spcPct val="200000"/>
              </a:lnSpc>
              <a:buFont typeface="Arial" panose="020B0604020202020204" pitchFamily="34" charset="0"/>
              <a:buChar char="•"/>
            </a:pPr>
            <a:r>
              <a:rPr lang="vi-VN" dirty="0"/>
              <a:t>Còn lại vấn đề thuộc yếu tố khách quan </a:t>
            </a:r>
            <a:endParaRPr lang="en-US" dirty="0"/>
          </a:p>
        </p:txBody>
      </p:sp>
      <p:sp>
        <p:nvSpPr>
          <p:cNvPr id="4" name="Slide Number Placeholder 3"/>
          <p:cNvSpPr>
            <a:spLocks noGrp="1"/>
          </p:cNvSpPr>
          <p:nvPr>
            <p:ph type="sldNum" sz="quarter" idx="5"/>
          </p:nvPr>
        </p:nvSpPr>
        <p:spPr/>
        <p:txBody>
          <a:bodyPr/>
          <a:lstStyle/>
          <a:p>
            <a:fld id="{E65D64CF-40D3-8A4B-A22E-736EA1880BEB}" type="slidenum">
              <a:rPr lang="en-US" smtClean="0"/>
              <a:t>24</a:t>
            </a:fld>
            <a:endParaRPr lang="en-US"/>
          </a:p>
        </p:txBody>
      </p:sp>
    </p:spTree>
    <p:extLst>
      <p:ext uri="{BB962C8B-B14F-4D97-AF65-F5344CB8AC3E}">
        <p14:creationId xmlns:p14="http://schemas.microsoft.com/office/powerpoint/2010/main" val="2852730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Qua dự án này , nhóm đã rút ra được 1 số bài học và kinh nghiệm. </a:t>
            </a:r>
          </a:p>
          <a:p>
            <a:endParaRPr lang="en-US" dirty="0"/>
          </a:p>
          <a:p>
            <a:pPr marL="228600" indent="-228600">
              <a:buFont typeface="Arial" panose="020B0604020202020204" pitchFamily="34" charset="0"/>
              <a:buChar char="•"/>
            </a:pPr>
            <a:r>
              <a:rPr lang="en-US" dirty="0" err="1"/>
              <a:t>Thứ</a:t>
            </a:r>
            <a:r>
              <a:rPr lang="en-US" dirty="0"/>
              <a:t> </a:t>
            </a:r>
            <a:r>
              <a:rPr lang="en-US" dirty="0" err="1"/>
              <a:t>nhất</a:t>
            </a:r>
            <a:r>
              <a:rPr lang="en-US" dirty="0"/>
              <a:t> </a:t>
            </a:r>
            <a:r>
              <a:rPr lang="en-US" dirty="0" err="1"/>
              <a:t>về</a:t>
            </a:r>
            <a:r>
              <a:rPr lang="en-US" dirty="0"/>
              <a:t> </a:t>
            </a:r>
            <a:r>
              <a:rPr lang="en-US" dirty="0" err="1"/>
              <a:t>thiết</a:t>
            </a:r>
            <a:r>
              <a:rPr lang="en-US" dirty="0"/>
              <a:t> </a:t>
            </a:r>
            <a:r>
              <a:rPr lang="en-US" dirty="0" err="1"/>
              <a:t>kế</a:t>
            </a:r>
            <a:r>
              <a:rPr lang="en-US" dirty="0"/>
              <a:t> , </a:t>
            </a:r>
            <a:r>
              <a:rPr lang="en-US" dirty="0" err="1"/>
              <a:t>hiểu</a:t>
            </a:r>
            <a:r>
              <a:rPr lang="en-US" dirty="0"/>
              <a:t> </a:t>
            </a:r>
            <a:r>
              <a:rPr lang="en-US" dirty="0" err="1"/>
              <a:t>thêm</a:t>
            </a:r>
            <a:r>
              <a:rPr lang="en-US" dirty="0"/>
              <a:t> </a:t>
            </a:r>
            <a:r>
              <a:rPr lang="en-US" dirty="0" err="1"/>
              <a:t>về</a:t>
            </a:r>
            <a:r>
              <a:rPr lang="en-US" dirty="0"/>
              <a:t> </a:t>
            </a:r>
            <a:r>
              <a:rPr lang="en-US" dirty="0" err="1"/>
              <a:t>thiết</a:t>
            </a:r>
            <a:r>
              <a:rPr lang="en-US" dirty="0"/>
              <a:t> </a:t>
            </a:r>
            <a:r>
              <a:rPr lang="en-US" dirty="0" err="1"/>
              <a:t>kế</a:t>
            </a:r>
            <a:r>
              <a:rPr lang="en-US" dirty="0"/>
              <a:t> </a:t>
            </a:r>
            <a:r>
              <a:rPr lang="en-US" dirty="0" err="1"/>
              <a:t>và</a:t>
            </a:r>
            <a:r>
              <a:rPr lang="en-US" dirty="0"/>
              <a:t> </a:t>
            </a:r>
            <a:r>
              <a:rPr lang="en-US" dirty="0" err="1"/>
              <a:t>có</a:t>
            </a:r>
            <a:r>
              <a:rPr lang="en-US" dirty="0"/>
              <a:t> </a:t>
            </a:r>
            <a:r>
              <a:rPr lang="en-US" dirty="0" err="1"/>
              <a:t>thêm</a:t>
            </a:r>
            <a:r>
              <a:rPr lang="en-US" dirty="0"/>
              <a:t> </a:t>
            </a:r>
            <a:r>
              <a:rPr lang="en-US" dirty="0" err="1"/>
              <a:t>kiến</a:t>
            </a:r>
            <a:r>
              <a:rPr lang="en-US" dirty="0"/>
              <a:t> </a:t>
            </a:r>
            <a:r>
              <a:rPr lang="en-US" dirty="0" err="1"/>
              <a:t>thúc</a:t>
            </a:r>
            <a:r>
              <a:rPr lang="en-US" dirty="0"/>
              <a:t> </a:t>
            </a:r>
            <a:r>
              <a:rPr lang="en-US" dirty="0" err="1"/>
              <a:t>về</a:t>
            </a:r>
            <a:r>
              <a:rPr lang="en-US" dirty="0"/>
              <a:t> </a:t>
            </a:r>
            <a:r>
              <a:rPr lang="en-US" dirty="0" err="1"/>
              <a:t>việc</a:t>
            </a:r>
            <a:r>
              <a:rPr lang="en-US" dirty="0"/>
              <a:t> </a:t>
            </a:r>
            <a:r>
              <a:rPr lang="en-US" dirty="0" err="1"/>
              <a:t>thực</a:t>
            </a:r>
            <a:r>
              <a:rPr lang="en-US" dirty="0"/>
              <a:t> </a:t>
            </a:r>
            <a:r>
              <a:rPr lang="en-US" dirty="0" err="1"/>
              <a:t>hiện</a:t>
            </a:r>
            <a:r>
              <a:rPr lang="en-US" dirty="0"/>
              <a:t> </a:t>
            </a:r>
            <a:r>
              <a:rPr lang="en-US" dirty="0" err="1"/>
              <a:t>dự</a:t>
            </a:r>
            <a:r>
              <a:rPr lang="en-US" dirty="0"/>
              <a:t> </a:t>
            </a:r>
            <a:r>
              <a:rPr lang="en-US" dirty="0" err="1"/>
              <a:t>án</a:t>
            </a:r>
            <a:r>
              <a:rPr lang="en-US" dirty="0"/>
              <a:t> </a:t>
            </a:r>
            <a:r>
              <a:rPr lang="en-US" dirty="0" err="1"/>
              <a:t>thực</a:t>
            </a:r>
            <a:r>
              <a:rPr lang="en-US" dirty="0"/>
              <a:t> </a:t>
            </a:r>
            <a:r>
              <a:rPr lang="en-US" dirty="0" err="1"/>
              <a:t>tế</a:t>
            </a:r>
            <a:r>
              <a:rPr lang="en-US" dirty="0"/>
              <a:t> </a:t>
            </a:r>
          </a:p>
          <a:p>
            <a:pPr marL="228600" indent="-228600">
              <a:buFont typeface="Arial" panose="020B0604020202020204" pitchFamily="34" charset="0"/>
              <a:buChar char="•"/>
            </a:pPr>
            <a:r>
              <a:rPr lang="vi-VN" dirty="0"/>
              <a:t>Về kĩ năng lập trình thì có được kiến thức mới về ngôn ngữ lập trình và kinh nghiệm dự án thực tế </a:t>
            </a:r>
          </a:p>
          <a:p>
            <a:pPr marL="228600" indent="-228600">
              <a:buFont typeface="Arial" panose="020B0604020202020204" pitchFamily="34" charset="0"/>
              <a:buChar char="•"/>
            </a:pPr>
            <a:r>
              <a:rPr lang="vi-VN" dirty="0"/>
              <a:t>Hiểu được tầm quan trọng của test và có được kinh nghiệm thực tế </a:t>
            </a:r>
          </a:p>
          <a:p>
            <a:pPr marL="228600" indent="-228600">
              <a:buFont typeface="Arial" panose="020B0604020202020204" pitchFamily="34" charset="0"/>
              <a:buChar char="•"/>
            </a:pPr>
            <a:r>
              <a:rPr lang="en-US" dirty="0" err="1"/>
              <a:t>Nâng</a:t>
            </a:r>
            <a:r>
              <a:rPr lang="en-US" dirty="0"/>
              <a:t> </a:t>
            </a:r>
            <a:r>
              <a:rPr lang="en-US" dirty="0" err="1"/>
              <a:t>cao</a:t>
            </a:r>
            <a:r>
              <a:rPr lang="en-US" dirty="0"/>
              <a:t> </a:t>
            </a:r>
            <a:r>
              <a:rPr lang="en-US" dirty="0" err="1"/>
              <a:t>khả</a:t>
            </a:r>
            <a:r>
              <a:rPr lang="en-US" dirty="0"/>
              <a:t> </a:t>
            </a:r>
            <a:r>
              <a:rPr lang="en-US" dirty="0" err="1"/>
              <a:t>năng</a:t>
            </a:r>
            <a:r>
              <a:rPr lang="en-US" dirty="0"/>
              <a:t> </a:t>
            </a:r>
            <a:r>
              <a:rPr lang="en-US" dirty="0" err="1"/>
              <a:t>làm</a:t>
            </a:r>
            <a:r>
              <a:rPr lang="en-US" dirty="0"/>
              <a:t> </a:t>
            </a:r>
            <a:r>
              <a:rPr lang="en-US" dirty="0" err="1"/>
              <a:t>việc</a:t>
            </a:r>
            <a:r>
              <a:rPr lang="en-US" dirty="0"/>
              <a:t> </a:t>
            </a:r>
            <a:r>
              <a:rPr lang="en-US" dirty="0" err="1"/>
              <a:t>nhóm</a:t>
            </a:r>
            <a:r>
              <a:rPr lang="en-US" dirty="0"/>
              <a:t>.</a:t>
            </a:r>
          </a:p>
          <a:p>
            <a:pPr marL="228600" indent="-228600">
              <a:buFont typeface="Arial" panose="020B0604020202020204" pitchFamily="34" charset="0"/>
              <a:buChar char="•"/>
            </a:pPr>
            <a:r>
              <a:rPr lang="en-US" dirty="0" err="1"/>
              <a:t>Và</a:t>
            </a:r>
            <a:r>
              <a:rPr lang="en-US" dirty="0"/>
              <a:t> </a:t>
            </a:r>
            <a:r>
              <a:rPr lang="en-US" dirty="0" err="1"/>
              <a:t>cải</a:t>
            </a:r>
            <a:r>
              <a:rPr lang="en-US" dirty="0"/>
              <a:t> </a:t>
            </a:r>
            <a:r>
              <a:rPr lang="en-US" dirty="0" err="1"/>
              <a:t>thiện</a:t>
            </a:r>
            <a:r>
              <a:rPr lang="en-US" dirty="0"/>
              <a:t> </a:t>
            </a:r>
            <a:r>
              <a:rPr lang="en-US" dirty="0" err="1"/>
              <a:t>khả</a:t>
            </a:r>
            <a:r>
              <a:rPr lang="en-US" dirty="0"/>
              <a:t> </a:t>
            </a:r>
            <a:r>
              <a:rPr lang="en-US" dirty="0" err="1"/>
              <a:t>năng</a:t>
            </a:r>
            <a:r>
              <a:rPr lang="en-US" dirty="0"/>
              <a:t> </a:t>
            </a:r>
            <a:r>
              <a:rPr lang="en-US" dirty="0" err="1"/>
              <a:t>trình</a:t>
            </a:r>
            <a:r>
              <a:rPr lang="en-US" dirty="0"/>
              <a:t> </a:t>
            </a:r>
            <a:r>
              <a:rPr lang="en-US" dirty="0" err="1"/>
              <a:t>bày</a:t>
            </a:r>
            <a:r>
              <a:rPr lang="en-US" dirty="0"/>
              <a:t>  </a:t>
            </a:r>
          </a:p>
          <a:p>
            <a:pPr marL="228600" indent="-228600">
              <a:buFont typeface="Arial" panose="020B0604020202020204" pitchFamily="34" charset="0"/>
              <a:buChar char="•"/>
            </a:pPr>
            <a:r>
              <a:rPr lang="en-US" dirty="0"/>
              <a:t>Sau </a:t>
            </a:r>
            <a:r>
              <a:rPr lang="en-US" dirty="0" err="1"/>
              <a:t>đây</a:t>
            </a:r>
            <a:r>
              <a:rPr lang="en-US" dirty="0"/>
              <a:t> , </a:t>
            </a:r>
            <a:r>
              <a:rPr lang="en-US" dirty="0" err="1"/>
              <a:t>nhóm</a:t>
            </a:r>
            <a:r>
              <a:rPr lang="en-US" dirty="0"/>
              <a:t> </a:t>
            </a:r>
            <a:r>
              <a:rPr lang="en-US" dirty="0" err="1"/>
              <a:t>xin</a:t>
            </a:r>
            <a:r>
              <a:rPr lang="en-US" dirty="0"/>
              <a:t> </a:t>
            </a:r>
            <a:r>
              <a:rPr lang="en-US" dirty="0" err="1"/>
              <a:t>trình</a:t>
            </a:r>
            <a:r>
              <a:rPr lang="en-US" dirty="0"/>
              <a:t> </a:t>
            </a:r>
            <a:r>
              <a:rPr lang="en-US" dirty="0" err="1"/>
              <a:t>bày</a:t>
            </a:r>
            <a:r>
              <a:rPr lang="en-US" dirty="0"/>
              <a:t> demo </a:t>
            </a:r>
            <a:r>
              <a:rPr lang="en-US" dirty="0" err="1"/>
              <a:t>ứng</a:t>
            </a:r>
            <a:r>
              <a:rPr lang="en-US" dirty="0"/>
              <a:t> </a:t>
            </a:r>
            <a:r>
              <a:rPr lang="en-US" dirty="0" err="1"/>
              <a:t>dụng</a:t>
            </a:r>
            <a:r>
              <a:rPr lang="en-US" dirty="0"/>
              <a:t> </a:t>
            </a:r>
          </a:p>
        </p:txBody>
      </p:sp>
      <p:sp>
        <p:nvSpPr>
          <p:cNvPr id="4" name="Slide Number Placeholder 3"/>
          <p:cNvSpPr>
            <a:spLocks noGrp="1"/>
          </p:cNvSpPr>
          <p:nvPr>
            <p:ph type="sldNum" sz="quarter" idx="5"/>
          </p:nvPr>
        </p:nvSpPr>
        <p:spPr/>
        <p:txBody>
          <a:bodyPr/>
          <a:lstStyle/>
          <a:p>
            <a:fld id="{E65D64CF-40D3-8A4B-A22E-736EA1880BEB}" type="slidenum">
              <a:rPr lang="en-US" smtClean="0"/>
              <a:t>25</a:t>
            </a:fld>
            <a:endParaRPr lang="en-US"/>
          </a:p>
        </p:txBody>
      </p:sp>
    </p:spTree>
    <p:extLst>
      <p:ext uri="{BB962C8B-B14F-4D97-AF65-F5344CB8AC3E}">
        <p14:creationId xmlns:p14="http://schemas.microsoft.com/office/powerpoint/2010/main" val="1802305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5D64CF-40D3-8A4B-A22E-736EA1880BEB}" type="slidenum">
              <a:rPr lang="en-US" smtClean="0"/>
              <a:t>27</a:t>
            </a:fld>
            <a:endParaRPr lang="en-US"/>
          </a:p>
        </p:txBody>
      </p:sp>
    </p:spTree>
    <p:extLst>
      <p:ext uri="{BB962C8B-B14F-4D97-AF65-F5344CB8AC3E}">
        <p14:creationId xmlns:p14="http://schemas.microsoft.com/office/powerpoint/2010/main" val="1087628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Đầu</a:t>
            </a:r>
            <a:r>
              <a:rPr lang="en-US" dirty="0"/>
              <a:t> </a:t>
            </a:r>
            <a:r>
              <a:rPr lang="en-US" dirty="0" err="1"/>
              <a:t>tiên</a:t>
            </a:r>
            <a:r>
              <a:rPr lang="en-US" dirty="0"/>
              <a:t> e </a:t>
            </a:r>
            <a:r>
              <a:rPr lang="en-US" dirty="0" err="1"/>
              <a:t>xin</a:t>
            </a:r>
            <a:r>
              <a:rPr lang="en-US" dirty="0"/>
              <a:t> </a:t>
            </a:r>
            <a:r>
              <a:rPr lang="en-US" dirty="0" err="1"/>
              <a:t>giới</a:t>
            </a:r>
            <a:r>
              <a:rPr lang="en-US" dirty="0"/>
              <a:t> </a:t>
            </a:r>
            <a:r>
              <a:rPr lang="en-US" dirty="0" err="1"/>
              <a:t>thiệu</a:t>
            </a:r>
            <a:r>
              <a:rPr lang="en-US" dirty="0"/>
              <a:t> </a:t>
            </a:r>
            <a:r>
              <a:rPr lang="en-US" dirty="0" err="1"/>
              <a:t>nhóm</a:t>
            </a:r>
            <a:r>
              <a:rPr lang="en-US" dirty="0"/>
              <a:t> </a:t>
            </a:r>
            <a:r>
              <a:rPr lang="en-US" dirty="0" err="1"/>
              <a:t>tụi</a:t>
            </a:r>
            <a:r>
              <a:rPr lang="en-US" dirty="0"/>
              <a:t> </a:t>
            </a:r>
            <a:r>
              <a:rPr lang="en-US" dirty="0" err="1"/>
              <a:t>có</a:t>
            </a:r>
            <a:r>
              <a:rPr lang="en-US" dirty="0"/>
              <a:t> </a:t>
            </a:r>
            <a:r>
              <a:rPr lang="en-US" dirty="0" err="1"/>
              <a:t>tên</a:t>
            </a:r>
            <a:r>
              <a:rPr lang="en-US" dirty="0"/>
              <a:t> </a:t>
            </a:r>
            <a:r>
              <a:rPr lang="en-US" dirty="0" err="1"/>
              <a:t>là</a:t>
            </a:r>
            <a:r>
              <a:rPr lang="en-US" dirty="0"/>
              <a:t> </a:t>
            </a:r>
            <a:r>
              <a:rPr lang="en-US" dirty="0" err="1"/>
              <a:t>helloWorld</a:t>
            </a:r>
            <a:r>
              <a:rPr lang="en-US" dirty="0"/>
              <a:t> bao </a:t>
            </a:r>
            <a:r>
              <a:rPr lang="en-US" dirty="0" err="1"/>
              <a:t>gồm</a:t>
            </a:r>
            <a:r>
              <a:rPr lang="en-US" dirty="0"/>
              <a:t> 5 </a:t>
            </a:r>
            <a:r>
              <a:rPr lang="en-US" dirty="0" err="1"/>
              <a:t>thành</a:t>
            </a:r>
            <a:r>
              <a:rPr lang="en-US" dirty="0"/>
              <a:t> </a:t>
            </a:r>
            <a:r>
              <a:rPr lang="en-US" dirty="0" err="1"/>
              <a:t>viên</a:t>
            </a:r>
            <a:r>
              <a:rPr lang="en-US" dirty="0"/>
              <a:t> </a:t>
            </a:r>
            <a:r>
              <a:rPr lang="en-US" dirty="0" err="1"/>
              <a:t>thực</a:t>
            </a:r>
            <a:r>
              <a:rPr lang="en-US" dirty="0"/>
              <a:t> </a:t>
            </a:r>
            <a:r>
              <a:rPr lang="en-US" dirty="0" err="1"/>
              <a:t>hiện</a:t>
            </a:r>
            <a:r>
              <a:rPr lang="en-US" dirty="0"/>
              <a:t> </a:t>
            </a:r>
            <a:r>
              <a:rPr lang="en-US" dirty="0" err="1"/>
              <a:t>dự</a:t>
            </a:r>
            <a:r>
              <a:rPr lang="en-US" dirty="0"/>
              <a:t> </a:t>
            </a:r>
            <a:r>
              <a:rPr lang="en-US" dirty="0" err="1"/>
              <a:t>án</a:t>
            </a:r>
            <a:r>
              <a:rPr lang="en-US" dirty="0"/>
              <a:t> </a:t>
            </a:r>
            <a:r>
              <a:rPr lang="en-US" dirty="0" err="1"/>
              <a:t>này</a:t>
            </a:r>
            <a:r>
              <a:rPr lang="en-US" dirty="0"/>
              <a:t>. </a:t>
            </a:r>
          </a:p>
        </p:txBody>
      </p:sp>
      <p:sp>
        <p:nvSpPr>
          <p:cNvPr id="4" name="Slide Number Placeholder 3"/>
          <p:cNvSpPr>
            <a:spLocks noGrp="1"/>
          </p:cNvSpPr>
          <p:nvPr>
            <p:ph type="sldNum" sz="quarter" idx="5"/>
          </p:nvPr>
        </p:nvSpPr>
        <p:spPr/>
        <p:txBody>
          <a:bodyPr/>
          <a:lstStyle/>
          <a:p>
            <a:fld id="{E65D64CF-40D3-8A4B-A22E-736EA1880BEB}" type="slidenum">
              <a:rPr lang="en-US" smtClean="0"/>
              <a:t>3</a:t>
            </a:fld>
            <a:endParaRPr lang="en-US"/>
          </a:p>
        </p:txBody>
      </p:sp>
    </p:spTree>
    <p:extLst>
      <p:ext uri="{BB962C8B-B14F-4D97-AF65-F5344CB8AC3E}">
        <p14:creationId xmlns:p14="http://schemas.microsoft.com/office/powerpoint/2010/main" val="1807333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Với</a:t>
            </a:r>
            <a:r>
              <a:rPr lang="en-US" dirty="0"/>
              <a:t> </a:t>
            </a:r>
            <a:r>
              <a:rPr lang="en-US" dirty="0" err="1"/>
              <a:t>bên</a:t>
            </a:r>
            <a:r>
              <a:rPr lang="en-US" dirty="0"/>
              <a:t> </a:t>
            </a:r>
            <a:r>
              <a:rPr lang="en-US" dirty="0" err="1"/>
              <a:t>khách</a:t>
            </a:r>
            <a:r>
              <a:rPr lang="en-US" dirty="0"/>
              <a:t> </a:t>
            </a:r>
            <a:r>
              <a:rPr lang="en-US" dirty="0" err="1"/>
              <a:t>hàng</a:t>
            </a:r>
            <a:r>
              <a:rPr lang="en-US" dirty="0"/>
              <a:t> </a:t>
            </a:r>
            <a:r>
              <a:rPr lang="en-US" dirty="0" err="1"/>
              <a:t>là</a:t>
            </a:r>
            <a:r>
              <a:rPr lang="en-US" dirty="0"/>
              <a:t> </a:t>
            </a:r>
            <a:r>
              <a:rPr lang="en-US" dirty="0" err="1"/>
              <a:t>anh</a:t>
            </a:r>
            <a:r>
              <a:rPr lang="en-US" dirty="0"/>
              <a:t> </a:t>
            </a:r>
            <a:r>
              <a:rPr lang="en-US" dirty="0" err="1"/>
              <a:t>Trần</a:t>
            </a:r>
            <a:r>
              <a:rPr lang="en-US" dirty="0"/>
              <a:t> Minh </a:t>
            </a:r>
            <a:r>
              <a:rPr lang="en-US" dirty="0" err="1"/>
              <a:t>Châu</a:t>
            </a:r>
            <a:r>
              <a:rPr lang="en-US" dirty="0"/>
              <a:t> </a:t>
            </a:r>
            <a:r>
              <a:rPr lang="en-US" dirty="0" err="1"/>
              <a:t>và</a:t>
            </a:r>
            <a:r>
              <a:rPr lang="en-US" dirty="0"/>
              <a:t> </a:t>
            </a:r>
            <a:r>
              <a:rPr lang="en-US" dirty="0" err="1"/>
              <a:t>anh</a:t>
            </a:r>
            <a:r>
              <a:rPr lang="en-US" dirty="0"/>
              <a:t> </a:t>
            </a:r>
            <a:r>
              <a:rPr lang="en-US" dirty="0" err="1"/>
              <a:t>Nguyễn</a:t>
            </a:r>
            <a:r>
              <a:rPr lang="en-US" dirty="0"/>
              <a:t> </a:t>
            </a:r>
            <a:r>
              <a:rPr lang="en-US" dirty="0" err="1"/>
              <a:t>Hữu</a:t>
            </a:r>
            <a:r>
              <a:rPr lang="en-US" dirty="0"/>
              <a:t> </a:t>
            </a:r>
            <a:r>
              <a:rPr lang="en-US" dirty="0" err="1"/>
              <a:t>Nhật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Sau </a:t>
            </a:r>
            <a:r>
              <a:rPr lang="en-US" dirty="0" err="1"/>
              <a:t>đây</a:t>
            </a:r>
            <a:r>
              <a:rPr lang="en-US" dirty="0"/>
              <a:t> e </a:t>
            </a:r>
            <a:r>
              <a:rPr lang="en-US" dirty="0" err="1"/>
              <a:t>xin</a:t>
            </a:r>
            <a:r>
              <a:rPr lang="en-US" dirty="0"/>
              <a:t> </a:t>
            </a:r>
            <a:r>
              <a:rPr lang="en-US" dirty="0" err="1"/>
              <a:t>trình</a:t>
            </a:r>
            <a:r>
              <a:rPr lang="en-US" dirty="0"/>
              <a:t> </a:t>
            </a:r>
            <a:r>
              <a:rPr lang="en-US" dirty="0" err="1"/>
              <a:t>bày</a:t>
            </a:r>
            <a:r>
              <a:rPr lang="en-US" dirty="0"/>
              <a:t> </a:t>
            </a:r>
            <a:r>
              <a:rPr lang="en-US" dirty="0" err="1"/>
              <a:t>về</a:t>
            </a:r>
            <a:r>
              <a:rPr lang="en-US" dirty="0"/>
              <a:t> </a:t>
            </a:r>
            <a:r>
              <a:rPr lang="en-US" dirty="0" err="1"/>
              <a:t>phần</a:t>
            </a:r>
            <a:r>
              <a:rPr lang="en-US" dirty="0"/>
              <a:t> </a:t>
            </a:r>
            <a:r>
              <a:rPr lang="en-US" dirty="0" err="1"/>
              <a:t>tông</a:t>
            </a:r>
            <a:r>
              <a:rPr lang="en-US" dirty="0"/>
              <a:t> </a:t>
            </a:r>
            <a:r>
              <a:rPr lang="en-US" dirty="0" err="1"/>
              <a:t>quản</a:t>
            </a:r>
            <a:r>
              <a:rPr lang="en-US" dirty="0"/>
              <a:t> </a:t>
            </a:r>
            <a:r>
              <a:rPr lang="en-US" dirty="0" err="1"/>
              <a:t>dự</a:t>
            </a:r>
            <a:r>
              <a:rPr lang="en-US" dirty="0"/>
              <a:t> </a:t>
            </a:r>
            <a:r>
              <a:rPr lang="en-US" dirty="0" err="1"/>
              <a:t>án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65D64CF-40D3-8A4B-A22E-736EA1880BEB}" type="slidenum">
              <a:rPr lang="en-US" smtClean="0"/>
              <a:t>4</a:t>
            </a:fld>
            <a:endParaRPr lang="en-US"/>
          </a:p>
        </p:txBody>
      </p:sp>
    </p:spTree>
    <p:extLst>
      <p:ext uri="{BB962C8B-B14F-4D97-AF65-F5344CB8AC3E}">
        <p14:creationId xmlns:p14="http://schemas.microsoft.com/office/powerpoint/2010/main" val="718762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Do nhu cầu tìm kiếm nhà ở tăng cao các công ty bds ngày càng nhiều, quy mô công ty</a:t>
            </a:r>
          </a:p>
          <a:p>
            <a:endParaRPr lang="vi-VN" dirty="0"/>
          </a:p>
          <a:p>
            <a:r>
              <a:rPr lang="vi-VN" dirty="0"/>
              <a:t>Ngày càng mở rộng vì thế ứng dụng quản lý công ty bds ra đời nhằm đáp ứng nhu cầu quản lý</a:t>
            </a:r>
          </a:p>
          <a:p>
            <a:endParaRPr lang="vi-VN" dirty="0"/>
          </a:p>
          <a:p>
            <a:r>
              <a:rPr lang="vi-VN" dirty="0"/>
              <a:t>Về thông tin dự án, quản lý nhân viên, báo cáo doanh số một cách trực quan hơn.</a:t>
            </a:r>
            <a:endParaRPr lang="en-US" dirty="0"/>
          </a:p>
        </p:txBody>
      </p:sp>
      <p:sp>
        <p:nvSpPr>
          <p:cNvPr id="4" name="Slide Number Placeholder 3"/>
          <p:cNvSpPr>
            <a:spLocks noGrp="1"/>
          </p:cNvSpPr>
          <p:nvPr>
            <p:ph type="sldNum" sz="quarter" idx="5"/>
          </p:nvPr>
        </p:nvSpPr>
        <p:spPr/>
        <p:txBody>
          <a:bodyPr/>
          <a:lstStyle/>
          <a:p>
            <a:fld id="{E65D64CF-40D3-8A4B-A22E-736EA1880BEB}" type="slidenum">
              <a:rPr lang="en-US" smtClean="0"/>
              <a:t>5</a:t>
            </a:fld>
            <a:endParaRPr lang="en-US"/>
          </a:p>
        </p:txBody>
      </p:sp>
    </p:spTree>
    <p:extLst>
      <p:ext uri="{BB962C8B-B14F-4D97-AF65-F5344CB8AC3E}">
        <p14:creationId xmlns:p14="http://schemas.microsoft.com/office/powerpoint/2010/main" val="938532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err="1"/>
              <a:t>Với</a:t>
            </a:r>
            <a:r>
              <a:rPr lang="en-US" sz="1200" dirty="0"/>
              <a:t> </a:t>
            </a:r>
            <a:r>
              <a:rPr lang="en-US" sz="1200" dirty="0" err="1"/>
              <a:t>quy</a:t>
            </a:r>
            <a:r>
              <a:rPr lang="en-US" sz="1200" dirty="0"/>
              <a:t> </a:t>
            </a:r>
            <a:r>
              <a:rPr lang="en-US" sz="1200" dirty="0" err="1"/>
              <a:t>mô</a:t>
            </a:r>
            <a:r>
              <a:rPr lang="en-US" sz="1200" dirty="0"/>
              <a:t> </a:t>
            </a:r>
            <a:r>
              <a:rPr lang="en-US" sz="1200" dirty="0" err="1"/>
              <a:t>của</a:t>
            </a:r>
            <a:r>
              <a:rPr lang="en-US" sz="1200" dirty="0"/>
              <a:t> </a:t>
            </a:r>
            <a:r>
              <a:rPr lang="en-US" sz="1200" dirty="0" err="1"/>
              <a:t>công</a:t>
            </a:r>
            <a:r>
              <a:rPr lang="en-US" sz="1200" dirty="0"/>
              <a:t> ty </a:t>
            </a:r>
            <a:r>
              <a:rPr lang="en-US" sz="1200" dirty="0" err="1"/>
              <a:t>vừa</a:t>
            </a:r>
            <a:r>
              <a:rPr lang="en-US" sz="1200" dirty="0"/>
              <a:t> </a:t>
            </a:r>
            <a:r>
              <a:rPr lang="en-US" sz="1200" dirty="0" err="1"/>
              <a:t>và</a:t>
            </a:r>
            <a:r>
              <a:rPr lang="en-US" sz="1200" dirty="0"/>
              <a:t> </a:t>
            </a:r>
            <a:r>
              <a:rPr lang="en-US" sz="1200" dirty="0" err="1"/>
              <a:t>nhỏ</a:t>
            </a:r>
            <a:r>
              <a:rPr lang="en-US" sz="1200" dirty="0"/>
              <a:t> </a:t>
            </a:r>
            <a:r>
              <a:rPr lang="en-US" sz="1200" dirty="0" err="1"/>
              <a:t>yêu</a:t>
            </a:r>
            <a:r>
              <a:rPr lang="en-US" sz="1200" dirty="0"/>
              <a:t> </a:t>
            </a:r>
            <a:r>
              <a:rPr lang="en-US" sz="1200" dirty="0" err="1"/>
              <a:t>cầu</a:t>
            </a:r>
            <a:r>
              <a:rPr lang="en-US" sz="1200" dirty="0"/>
              <a:t> </a:t>
            </a:r>
            <a:r>
              <a:rPr lang="en-US" sz="1200" dirty="0" err="1"/>
              <a:t>triển</a:t>
            </a:r>
            <a:r>
              <a:rPr lang="en-US" sz="1200" dirty="0"/>
              <a:t> </a:t>
            </a:r>
            <a:r>
              <a:rPr lang="en-US" sz="1200" dirty="0" err="1"/>
              <a:t>khai</a:t>
            </a:r>
            <a:r>
              <a:rPr lang="en-US" sz="1200" dirty="0"/>
              <a:t> </a:t>
            </a:r>
            <a:r>
              <a:rPr lang="en-US" sz="1200" dirty="0" err="1"/>
              <a:t>nhanh</a:t>
            </a:r>
            <a:r>
              <a:rPr lang="en-US" sz="1200" dirty="0"/>
              <a:t> </a:t>
            </a:r>
            <a:r>
              <a:rPr lang="en-US" sz="1200" dirty="0" err="1"/>
              <a:t>sử</a:t>
            </a:r>
            <a:r>
              <a:rPr lang="en-US" sz="1200" dirty="0"/>
              <a:t> </a:t>
            </a:r>
            <a:r>
              <a:rPr lang="en-US" sz="1200" dirty="0" err="1"/>
              <a:t>dụng</a:t>
            </a:r>
            <a:r>
              <a:rPr lang="en-US" sz="1200" dirty="0"/>
              <a:t> </a:t>
            </a:r>
            <a:r>
              <a:rPr lang="en-US" sz="1200" dirty="0" err="1"/>
              <a:t>cho</a:t>
            </a:r>
            <a:r>
              <a:rPr lang="en-US" sz="1200" dirty="0"/>
              <a:t> </a:t>
            </a:r>
            <a:r>
              <a:rPr lang="en-US" sz="1200" dirty="0" err="1"/>
              <a:t>nhiều</a:t>
            </a:r>
            <a:r>
              <a:rPr lang="en-US" sz="1200" dirty="0"/>
              <a:t> </a:t>
            </a:r>
            <a:r>
              <a:rPr lang="en-US" sz="1200" dirty="0" err="1"/>
              <a:t>nền</a:t>
            </a:r>
            <a:r>
              <a:rPr lang="en-US" sz="1200" dirty="0"/>
              <a:t> </a:t>
            </a:r>
            <a:r>
              <a:rPr lang="en-US" sz="1200" dirty="0" err="1"/>
              <a:t>tảng</a:t>
            </a:r>
            <a:endParaRPr lang="en-US" sz="1200" dirty="0"/>
          </a:p>
          <a:p>
            <a:pPr marL="171450" indent="-171450">
              <a:buFont typeface="Arial" panose="020B0604020202020204" pitchFamily="34" charset="0"/>
              <a:buChar char="•"/>
            </a:pPr>
            <a:endParaRPr lang="en-US" sz="1200" dirty="0"/>
          </a:p>
        </p:txBody>
      </p:sp>
      <p:sp>
        <p:nvSpPr>
          <p:cNvPr id="4" name="Slide Number Placeholder 3"/>
          <p:cNvSpPr>
            <a:spLocks noGrp="1"/>
          </p:cNvSpPr>
          <p:nvPr>
            <p:ph type="sldNum" sz="quarter" idx="5"/>
          </p:nvPr>
        </p:nvSpPr>
        <p:spPr/>
        <p:txBody>
          <a:bodyPr/>
          <a:lstStyle/>
          <a:p>
            <a:fld id="{E65D64CF-40D3-8A4B-A22E-736EA1880BEB}" type="slidenum">
              <a:rPr lang="en-US" smtClean="0"/>
              <a:t>6</a:t>
            </a:fld>
            <a:endParaRPr lang="en-US"/>
          </a:p>
        </p:txBody>
      </p:sp>
    </p:spTree>
    <p:extLst>
      <p:ext uri="{BB962C8B-B14F-4D97-AF65-F5344CB8AC3E}">
        <p14:creationId xmlns:p14="http://schemas.microsoft.com/office/powerpoint/2010/main" val="3009972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err="1"/>
              <a:t>Thì</a:t>
            </a:r>
            <a:r>
              <a:rPr lang="en-US" sz="1200" dirty="0"/>
              <a:t> </a:t>
            </a:r>
            <a:r>
              <a:rPr lang="en-US" sz="1200" dirty="0" err="1"/>
              <a:t>nhóm</a:t>
            </a:r>
            <a:r>
              <a:rPr lang="en-US" sz="1200" dirty="0"/>
              <a:t> </a:t>
            </a:r>
            <a:r>
              <a:rPr lang="en-US" sz="1200" dirty="0" err="1"/>
              <a:t>đã</a:t>
            </a:r>
            <a:r>
              <a:rPr lang="en-US" sz="1200" dirty="0"/>
              <a:t> </a:t>
            </a:r>
            <a:r>
              <a:rPr lang="en-US" sz="1200" dirty="0" err="1"/>
              <a:t>quyết</a:t>
            </a:r>
            <a:r>
              <a:rPr lang="en-US" sz="1200" dirty="0"/>
              <a:t> </a:t>
            </a:r>
            <a:r>
              <a:rPr lang="en-US" sz="1200" dirty="0" err="1"/>
              <a:t>định</a:t>
            </a:r>
            <a:r>
              <a:rPr lang="en-US" sz="1200" dirty="0"/>
              <a:t> </a:t>
            </a:r>
            <a:r>
              <a:rPr lang="en-US" sz="1200" dirty="0" err="1"/>
              <a:t>chọn</a:t>
            </a:r>
            <a:r>
              <a:rPr lang="en-US" sz="1200" dirty="0"/>
              <a:t> </a:t>
            </a:r>
            <a:r>
              <a:rPr lang="en-US" sz="1200" dirty="0" err="1"/>
              <a:t>những</a:t>
            </a:r>
            <a:r>
              <a:rPr lang="en-US" sz="1200" dirty="0"/>
              <a:t> </a:t>
            </a:r>
            <a:r>
              <a:rPr lang="en-US" sz="1200" dirty="0" err="1"/>
              <a:t>công</a:t>
            </a:r>
            <a:r>
              <a:rPr lang="en-US" sz="1200" dirty="0"/>
              <a:t> </a:t>
            </a:r>
            <a:r>
              <a:rPr lang="en-US" sz="1200" dirty="0" err="1"/>
              <a:t>nghệ</a:t>
            </a:r>
            <a:r>
              <a:rPr lang="en-US" sz="1200" dirty="0"/>
              <a:t> </a:t>
            </a:r>
            <a:r>
              <a:rPr lang="en-US" sz="1200" dirty="0" err="1"/>
              <a:t>này</a:t>
            </a:r>
            <a:r>
              <a:rPr lang="en-US" sz="1200" dirty="0"/>
              <a:t> </a:t>
            </a:r>
            <a:r>
              <a:rPr lang="en-US" sz="1200" dirty="0" err="1"/>
              <a:t>để</a:t>
            </a:r>
            <a:r>
              <a:rPr lang="en-US" sz="1200" dirty="0"/>
              <a:t> </a:t>
            </a:r>
            <a:r>
              <a:rPr lang="en-US" sz="1200" dirty="0" err="1"/>
              <a:t>phát</a:t>
            </a:r>
            <a:r>
              <a:rPr lang="en-US" sz="1200" dirty="0"/>
              <a:t> </a:t>
            </a:r>
            <a:r>
              <a:rPr lang="en-US" sz="1200" dirty="0" err="1"/>
              <a:t>triển</a:t>
            </a:r>
            <a:r>
              <a:rPr lang="en-US" sz="1200" dirty="0"/>
              <a:t> </a:t>
            </a:r>
            <a:r>
              <a:rPr lang="en-US" sz="1200" dirty="0" err="1"/>
              <a:t>ứng</a:t>
            </a:r>
            <a:r>
              <a:rPr lang="en-US" sz="1200" dirty="0"/>
              <a:t> </a:t>
            </a:r>
            <a:r>
              <a:rPr lang="en-US" sz="1200" dirty="0" err="1"/>
              <a:t>dụng</a:t>
            </a:r>
            <a:r>
              <a:rPr lang="en-US" sz="1200" dirty="0"/>
              <a:t> </a:t>
            </a:r>
            <a:r>
              <a:rPr lang="en-US" sz="1200" dirty="0" err="1"/>
              <a:t>và</a:t>
            </a:r>
            <a:r>
              <a:rPr lang="en-US" sz="1200" dirty="0"/>
              <a:t> </a:t>
            </a:r>
            <a:r>
              <a:rPr lang="en-US" sz="1200" dirty="0" err="1"/>
              <a:t>đồng</a:t>
            </a:r>
            <a:r>
              <a:rPr lang="en-US" sz="1200" dirty="0"/>
              <a:t> </a:t>
            </a:r>
            <a:r>
              <a:rPr lang="en-US" sz="1200" dirty="0" err="1"/>
              <a:t>thời</a:t>
            </a: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err="1"/>
              <a:t>Đáp</a:t>
            </a:r>
            <a:r>
              <a:rPr lang="en-US" sz="1200" dirty="0"/>
              <a:t> </a:t>
            </a:r>
            <a:r>
              <a:rPr lang="en-US" sz="1200" dirty="0" err="1"/>
              <a:t>ứng</a:t>
            </a:r>
            <a:r>
              <a:rPr lang="en-US" sz="1200" dirty="0"/>
              <a:t> </a:t>
            </a:r>
            <a:r>
              <a:rPr lang="en-US" sz="1200" dirty="0" err="1"/>
              <a:t>nhu</a:t>
            </a:r>
            <a:r>
              <a:rPr lang="en-US" sz="1200" dirty="0"/>
              <a:t> </a:t>
            </a:r>
            <a:r>
              <a:rPr lang="en-US" sz="1200" dirty="0" err="1"/>
              <a:t>cầu</a:t>
            </a:r>
            <a:r>
              <a:rPr lang="en-US" sz="1200" dirty="0"/>
              <a:t> </a:t>
            </a:r>
            <a:r>
              <a:rPr lang="en-US" sz="1200" dirty="0" err="1"/>
              <a:t>nghiệp</a:t>
            </a:r>
            <a:r>
              <a:rPr lang="en-US" sz="1200" dirty="0"/>
              <a:t> </a:t>
            </a:r>
            <a:r>
              <a:rPr lang="en-US" sz="1200" dirty="0" err="1"/>
              <a:t>vụ</a:t>
            </a:r>
            <a:r>
              <a:rPr lang="en-US" sz="1200" dirty="0"/>
              <a:t> </a:t>
            </a:r>
            <a:r>
              <a:rPr lang="en-US" sz="1200" dirty="0" err="1"/>
              <a:t>khách</a:t>
            </a:r>
            <a:r>
              <a:rPr lang="en-US" sz="1200" dirty="0"/>
              <a:t> </a:t>
            </a:r>
            <a:r>
              <a:rPr lang="en-US" sz="1200" dirty="0" err="1"/>
              <a:t>hàng</a:t>
            </a:r>
            <a:r>
              <a:rPr lang="en-US" sz="1200" dirty="0"/>
              <a:t> </a:t>
            </a:r>
            <a:r>
              <a:rPr lang="en-US" sz="1200" dirty="0" err="1"/>
              <a:t>đề</a:t>
            </a:r>
            <a:r>
              <a:rPr lang="en-US" sz="1200" dirty="0"/>
              <a:t> ra</a:t>
            </a:r>
          </a:p>
        </p:txBody>
      </p:sp>
      <p:sp>
        <p:nvSpPr>
          <p:cNvPr id="4" name="Slide Number Placeholder 3"/>
          <p:cNvSpPr>
            <a:spLocks noGrp="1"/>
          </p:cNvSpPr>
          <p:nvPr>
            <p:ph type="sldNum" sz="quarter" idx="5"/>
          </p:nvPr>
        </p:nvSpPr>
        <p:spPr/>
        <p:txBody>
          <a:bodyPr/>
          <a:lstStyle/>
          <a:p>
            <a:fld id="{E65D64CF-40D3-8A4B-A22E-736EA1880BEB}" type="slidenum">
              <a:rPr lang="en-US" smtClean="0"/>
              <a:t>7</a:t>
            </a:fld>
            <a:endParaRPr lang="en-US"/>
          </a:p>
        </p:txBody>
      </p:sp>
    </p:spTree>
    <p:extLst>
      <p:ext uri="{BB962C8B-B14F-4D97-AF65-F5344CB8AC3E}">
        <p14:creationId xmlns:p14="http://schemas.microsoft.com/office/powerpoint/2010/main" val="1918447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Từ</a:t>
            </a:r>
            <a:r>
              <a:rPr lang="en-US" dirty="0"/>
              <a:t> </a:t>
            </a:r>
            <a:r>
              <a:rPr lang="en-US" dirty="0" err="1"/>
              <a:t>những</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khách</a:t>
            </a:r>
            <a:r>
              <a:rPr lang="en-US" dirty="0"/>
              <a:t> </a:t>
            </a:r>
            <a:r>
              <a:rPr lang="en-US" dirty="0" err="1"/>
              <a:t>hàng</a:t>
            </a:r>
            <a:r>
              <a:rPr lang="en-US" dirty="0"/>
              <a:t> </a:t>
            </a:r>
            <a:r>
              <a:rPr lang="en-US" dirty="0" err="1"/>
              <a:t>nhóm</a:t>
            </a:r>
            <a:r>
              <a:rPr lang="en-US" dirty="0"/>
              <a:t> </a:t>
            </a:r>
            <a:r>
              <a:rPr lang="en-US" dirty="0" err="1"/>
              <a:t>đã</a:t>
            </a:r>
            <a:r>
              <a:rPr lang="en-US" dirty="0"/>
              <a:t> </a:t>
            </a:r>
            <a:r>
              <a:rPr lang="en-US" dirty="0" err="1"/>
              <a:t>phân</a:t>
            </a:r>
            <a:r>
              <a:rPr lang="en-US" dirty="0"/>
              <a:t> chia ra </a:t>
            </a:r>
            <a:r>
              <a:rPr lang="en-US" dirty="0" err="1"/>
              <a:t>thành</a:t>
            </a:r>
            <a:r>
              <a:rPr lang="en-US" dirty="0"/>
              <a:t> 3 module </a:t>
            </a:r>
            <a:r>
              <a:rPr lang="en-US" dirty="0" err="1"/>
              <a:t>chính</a:t>
            </a:r>
            <a:r>
              <a:rPr lang="en-US" dirty="0"/>
              <a:t>:</a:t>
            </a:r>
          </a:p>
        </p:txBody>
      </p:sp>
      <p:sp>
        <p:nvSpPr>
          <p:cNvPr id="4" name="Slide Number Placeholder 3"/>
          <p:cNvSpPr>
            <a:spLocks noGrp="1"/>
          </p:cNvSpPr>
          <p:nvPr>
            <p:ph type="sldNum" sz="quarter" idx="5"/>
          </p:nvPr>
        </p:nvSpPr>
        <p:spPr/>
        <p:txBody>
          <a:bodyPr/>
          <a:lstStyle/>
          <a:p>
            <a:fld id="{E65D64CF-40D3-8A4B-A22E-736EA1880BEB}" type="slidenum">
              <a:rPr lang="en-US" smtClean="0"/>
              <a:t>9</a:t>
            </a:fld>
            <a:endParaRPr lang="en-US"/>
          </a:p>
        </p:txBody>
      </p:sp>
    </p:spTree>
    <p:extLst>
      <p:ext uri="{BB962C8B-B14F-4D97-AF65-F5344CB8AC3E}">
        <p14:creationId xmlns:p14="http://schemas.microsoft.com/office/powerpoint/2010/main" val="3509765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Với những chức năng của từng module nhóm đã tính toán ra được khổi lượng công việc cho từng module.</a:t>
            </a:r>
          </a:p>
          <a:p>
            <a:endParaRPr lang="en-US" dirty="0"/>
          </a:p>
        </p:txBody>
      </p:sp>
      <p:sp>
        <p:nvSpPr>
          <p:cNvPr id="4" name="Slide Number Placeholder 3"/>
          <p:cNvSpPr>
            <a:spLocks noGrp="1"/>
          </p:cNvSpPr>
          <p:nvPr>
            <p:ph type="sldNum" sz="quarter" idx="5"/>
          </p:nvPr>
        </p:nvSpPr>
        <p:spPr/>
        <p:txBody>
          <a:bodyPr/>
          <a:lstStyle/>
          <a:p>
            <a:fld id="{E65D64CF-40D3-8A4B-A22E-736EA1880BEB}" type="slidenum">
              <a:rPr lang="en-US" smtClean="0"/>
              <a:t>10</a:t>
            </a:fld>
            <a:endParaRPr lang="en-US"/>
          </a:p>
        </p:txBody>
      </p:sp>
    </p:spTree>
    <p:extLst>
      <p:ext uri="{BB962C8B-B14F-4D97-AF65-F5344CB8AC3E}">
        <p14:creationId xmlns:p14="http://schemas.microsoft.com/office/powerpoint/2010/main" val="838941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12CAD-5C52-214F-8615-B39BC5EE8D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87AE3C-0893-8245-8198-1295DE01AC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2DD1A5-C40E-384D-A2F2-CEB2D925BFD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C8B81F-FD45-224A-8F94-9ECE6B1503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CC27C-278E-9349-859E-7B8B0F721CB5}"/>
              </a:ext>
            </a:extLst>
          </p:cNvPr>
          <p:cNvSpPr>
            <a:spLocks noGrp="1"/>
          </p:cNvSpPr>
          <p:nvPr>
            <p:ph type="sldNum" sz="quarter" idx="12"/>
          </p:nvPr>
        </p:nvSpPr>
        <p:spPr/>
        <p:txBody>
          <a:bodyPr/>
          <a:lstStyle/>
          <a:p>
            <a:fld id="{301E5F09-0F4C-0243-9596-FED7D03FE3DA}" type="slidenum">
              <a:rPr lang="en-US" smtClean="0"/>
              <a:t>‹#›</a:t>
            </a:fld>
            <a:endParaRPr lang="en-US"/>
          </a:p>
        </p:txBody>
      </p:sp>
    </p:spTree>
    <p:extLst>
      <p:ext uri="{BB962C8B-B14F-4D97-AF65-F5344CB8AC3E}">
        <p14:creationId xmlns:p14="http://schemas.microsoft.com/office/powerpoint/2010/main" val="55779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EAB2C-6201-EA41-850F-6DFE672600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958455-555C-5346-BD30-9E0955E3A2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9A845-38E0-1240-BBB1-5248CFAC581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A967F84-9613-0240-BCFA-5943E26AC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2B0E7-FF42-CD44-9786-F69A449C4DF8}"/>
              </a:ext>
            </a:extLst>
          </p:cNvPr>
          <p:cNvSpPr>
            <a:spLocks noGrp="1"/>
          </p:cNvSpPr>
          <p:nvPr>
            <p:ph type="sldNum" sz="quarter" idx="12"/>
          </p:nvPr>
        </p:nvSpPr>
        <p:spPr/>
        <p:txBody>
          <a:bodyPr/>
          <a:lstStyle/>
          <a:p>
            <a:fld id="{301E5F09-0F4C-0243-9596-FED7D03FE3DA}" type="slidenum">
              <a:rPr lang="en-US" smtClean="0"/>
              <a:t>‹#›</a:t>
            </a:fld>
            <a:endParaRPr lang="en-US"/>
          </a:p>
        </p:txBody>
      </p:sp>
    </p:spTree>
    <p:extLst>
      <p:ext uri="{BB962C8B-B14F-4D97-AF65-F5344CB8AC3E}">
        <p14:creationId xmlns:p14="http://schemas.microsoft.com/office/powerpoint/2010/main" val="2191693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8F60DC-84D0-9649-8B20-B83748C04C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A9E59D-4D63-594D-AC54-9217698745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5B5F1E-DC31-D040-8C97-48622CFF006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A3860DD-77F9-294B-934B-F22D1D8FE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8837A-B48D-4948-80C3-5E6D73279BCB}"/>
              </a:ext>
            </a:extLst>
          </p:cNvPr>
          <p:cNvSpPr>
            <a:spLocks noGrp="1"/>
          </p:cNvSpPr>
          <p:nvPr>
            <p:ph type="sldNum" sz="quarter" idx="12"/>
          </p:nvPr>
        </p:nvSpPr>
        <p:spPr/>
        <p:txBody>
          <a:bodyPr/>
          <a:lstStyle/>
          <a:p>
            <a:fld id="{301E5F09-0F4C-0243-9596-FED7D03FE3DA}" type="slidenum">
              <a:rPr lang="en-US" smtClean="0"/>
              <a:t>‹#›</a:t>
            </a:fld>
            <a:endParaRPr lang="en-US"/>
          </a:p>
        </p:txBody>
      </p:sp>
    </p:spTree>
    <p:extLst>
      <p:ext uri="{BB962C8B-B14F-4D97-AF65-F5344CB8AC3E}">
        <p14:creationId xmlns:p14="http://schemas.microsoft.com/office/powerpoint/2010/main" val="2341019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8808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453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3019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A29F71E8-EE7F-4944-81A1-77C4C0BD10E3}"/>
              </a:ext>
            </a:extLst>
          </p:cNvPr>
          <p:cNvSpPr/>
          <p:nvPr userDrawn="1"/>
        </p:nvSpPr>
        <p:spPr>
          <a:xfrm>
            <a:off x="786085" y="2245189"/>
            <a:ext cx="1621356" cy="162135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94C27A7-B56F-4393-9A81-FD321AC58932}"/>
              </a:ext>
            </a:extLst>
          </p:cNvPr>
          <p:cNvSpPr/>
          <p:nvPr userDrawn="1"/>
        </p:nvSpPr>
        <p:spPr>
          <a:xfrm>
            <a:off x="3041520" y="2251005"/>
            <a:ext cx="1609724" cy="160972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54B835E-8A36-4DCD-A51F-3F8223483370}"/>
              </a:ext>
            </a:extLst>
          </p:cNvPr>
          <p:cNvSpPr/>
          <p:nvPr userDrawn="1"/>
        </p:nvSpPr>
        <p:spPr>
          <a:xfrm>
            <a:off x="5291138" y="2251005"/>
            <a:ext cx="1609724" cy="16097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47865FF-4B47-4B78-9C51-89766AADB2B8}"/>
              </a:ext>
            </a:extLst>
          </p:cNvPr>
          <p:cNvSpPr/>
          <p:nvPr userDrawn="1"/>
        </p:nvSpPr>
        <p:spPr>
          <a:xfrm>
            <a:off x="7540757" y="2251005"/>
            <a:ext cx="1609724" cy="160972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8">
            <a:extLst>
              <a:ext uri="{FF2B5EF4-FFF2-40B4-BE49-F238E27FC236}">
                <a16:creationId xmlns:a16="http://schemas.microsoft.com/office/drawing/2014/main" id="{69E24AB4-1A39-46EB-A40F-3E36190E1BC9}"/>
              </a:ext>
            </a:extLst>
          </p:cNvPr>
          <p:cNvSpPr>
            <a:spLocks noGrp="1"/>
          </p:cNvSpPr>
          <p:nvPr>
            <p:ph type="pic" sz="quarter" idx="21"/>
          </p:nvPr>
        </p:nvSpPr>
        <p:spPr>
          <a:xfrm>
            <a:off x="840630" y="2299734"/>
            <a:ext cx="1512266" cy="1512266"/>
          </a:xfrm>
          <a:prstGeom prst="ellipse">
            <a:avLst/>
          </a:prstGeom>
        </p:spPr>
        <p:txBody>
          <a:bodyPr anchor="ctr">
            <a:normAutofit/>
          </a:bodyPr>
          <a:lstStyle>
            <a:lvl1pPr marL="0" indent="0" algn="ctr">
              <a:buNone/>
              <a:defRPr sz="1000"/>
            </a:lvl1pPr>
          </a:lstStyle>
          <a:p>
            <a:endParaRPr lang="en-US"/>
          </a:p>
        </p:txBody>
      </p:sp>
      <p:sp>
        <p:nvSpPr>
          <p:cNvPr id="16" name="Picture Placeholder 18">
            <a:extLst>
              <a:ext uri="{FF2B5EF4-FFF2-40B4-BE49-F238E27FC236}">
                <a16:creationId xmlns:a16="http://schemas.microsoft.com/office/drawing/2014/main" id="{830C6B90-752D-4D13-853A-25DDE7FF4A56}"/>
              </a:ext>
            </a:extLst>
          </p:cNvPr>
          <p:cNvSpPr>
            <a:spLocks noGrp="1"/>
          </p:cNvSpPr>
          <p:nvPr>
            <p:ph type="pic" sz="quarter" idx="22"/>
          </p:nvPr>
        </p:nvSpPr>
        <p:spPr>
          <a:xfrm>
            <a:off x="3088496" y="2299734"/>
            <a:ext cx="1512266" cy="1512266"/>
          </a:xfrm>
          <a:prstGeom prst="ellipse">
            <a:avLst/>
          </a:prstGeom>
        </p:spPr>
        <p:txBody>
          <a:bodyPr anchor="ctr">
            <a:normAutofit/>
          </a:bodyPr>
          <a:lstStyle>
            <a:lvl1pPr marL="0" indent="0" algn="ctr">
              <a:buNone/>
              <a:defRPr sz="1000"/>
            </a:lvl1pPr>
          </a:lstStyle>
          <a:p>
            <a:endParaRPr lang="en-US"/>
          </a:p>
        </p:txBody>
      </p:sp>
      <p:sp>
        <p:nvSpPr>
          <p:cNvPr id="17" name="Picture Placeholder 18">
            <a:extLst>
              <a:ext uri="{FF2B5EF4-FFF2-40B4-BE49-F238E27FC236}">
                <a16:creationId xmlns:a16="http://schemas.microsoft.com/office/drawing/2014/main" id="{D8BE65DE-F4D6-4A50-8E37-95593DD656D1}"/>
              </a:ext>
            </a:extLst>
          </p:cNvPr>
          <p:cNvSpPr>
            <a:spLocks noGrp="1"/>
          </p:cNvSpPr>
          <p:nvPr>
            <p:ph type="pic" sz="quarter" idx="23"/>
          </p:nvPr>
        </p:nvSpPr>
        <p:spPr>
          <a:xfrm>
            <a:off x="5338114" y="2299734"/>
            <a:ext cx="1512266" cy="1512266"/>
          </a:xfrm>
          <a:prstGeom prst="ellipse">
            <a:avLst/>
          </a:prstGeom>
        </p:spPr>
        <p:txBody>
          <a:bodyPr anchor="ctr">
            <a:normAutofit/>
          </a:bodyPr>
          <a:lstStyle>
            <a:lvl1pPr marL="0" indent="0" algn="ctr">
              <a:buNone/>
              <a:defRPr sz="1000"/>
            </a:lvl1pPr>
          </a:lstStyle>
          <a:p>
            <a:endParaRPr lang="en-US"/>
          </a:p>
        </p:txBody>
      </p:sp>
      <p:sp>
        <p:nvSpPr>
          <p:cNvPr id="20" name="Picture Placeholder 18">
            <a:extLst>
              <a:ext uri="{FF2B5EF4-FFF2-40B4-BE49-F238E27FC236}">
                <a16:creationId xmlns:a16="http://schemas.microsoft.com/office/drawing/2014/main" id="{0C4EF2E9-A9C0-4BDC-9D68-C6AC89C94B88}"/>
              </a:ext>
            </a:extLst>
          </p:cNvPr>
          <p:cNvSpPr>
            <a:spLocks noGrp="1"/>
          </p:cNvSpPr>
          <p:nvPr>
            <p:ph type="pic" sz="quarter" idx="24"/>
          </p:nvPr>
        </p:nvSpPr>
        <p:spPr>
          <a:xfrm>
            <a:off x="7587733" y="2299734"/>
            <a:ext cx="1512266" cy="1512266"/>
          </a:xfrm>
          <a:prstGeom prst="ellipse">
            <a:avLst/>
          </a:prstGeom>
        </p:spPr>
        <p:txBody>
          <a:bodyPr anchor="ctr">
            <a:normAutofit/>
          </a:bodyPr>
          <a:lstStyle>
            <a:lvl1pPr marL="0" indent="0" algn="ctr">
              <a:buNone/>
              <a:defRPr sz="1000"/>
            </a:lvl1pPr>
          </a:lstStyle>
          <a:p>
            <a:endParaRPr lang="en-US"/>
          </a:p>
        </p:txBody>
      </p:sp>
      <p:sp>
        <p:nvSpPr>
          <p:cNvPr id="2" name="Date Placeholder 1">
            <a:extLst>
              <a:ext uri="{FF2B5EF4-FFF2-40B4-BE49-F238E27FC236}">
                <a16:creationId xmlns:a16="http://schemas.microsoft.com/office/drawing/2014/main" id="{A8DB7366-F2D3-4423-AFC0-8CF5A476E5B9}"/>
              </a:ext>
            </a:extLst>
          </p:cNvPr>
          <p:cNvSpPr>
            <a:spLocks noGrp="1"/>
          </p:cNvSpPr>
          <p:nvPr>
            <p:ph type="dt" sz="half" idx="10"/>
          </p:nvPr>
        </p:nvSpPr>
        <p:spPr/>
        <p:txBody>
          <a:bodyPr/>
          <a:lstStyle/>
          <a:p>
            <a:fld id="{2A894BF1-8D3E-4004-9D9C-E6C3DC6EA064}" type="datetimeFigureOut">
              <a:rPr lang="en-US" smtClean="0"/>
              <a:t>6/18/20</a:t>
            </a:fld>
            <a:endParaRPr lang="en-US"/>
          </a:p>
        </p:txBody>
      </p:sp>
      <p:sp>
        <p:nvSpPr>
          <p:cNvPr id="3" name="Footer Placeholder 2">
            <a:extLst>
              <a:ext uri="{FF2B5EF4-FFF2-40B4-BE49-F238E27FC236}">
                <a16:creationId xmlns:a16="http://schemas.microsoft.com/office/drawing/2014/main" id="{2D71DED8-EAA3-4EC4-BF66-E97054648D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2DF61C-B7E2-4BAC-AF5B-354C8757261B}"/>
              </a:ext>
            </a:extLst>
          </p:cNvPr>
          <p:cNvSpPr>
            <a:spLocks noGrp="1"/>
          </p:cNvSpPr>
          <p:nvPr>
            <p:ph type="sldNum" sz="quarter" idx="12"/>
          </p:nvPr>
        </p:nvSpPr>
        <p:spPr/>
        <p:txBody>
          <a:bodyPr/>
          <a:lstStyle/>
          <a:p>
            <a:fld id="{F3BB0851-680D-4F20-952F-CE68C8DC2298}" type="slidenum">
              <a:rPr lang="en-US" smtClean="0"/>
              <a:t>‹#›</a:t>
            </a:fld>
            <a:endParaRPr lang="en-US"/>
          </a:p>
        </p:txBody>
      </p:sp>
      <p:sp>
        <p:nvSpPr>
          <p:cNvPr id="9" name="Oval 8">
            <a:extLst>
              <a:ext uri="{FF2B5EF4-FFF2-40B4-BE49-F238E27FC236}">
                <a16:creationId xmlns:a16="http://schemas.microsoft.com/office/drawing/2014/main" id="{268EDE4F-E9D9-44B7-A24C-D2B5A789CF3A}"/>
              </a:ext>
            </a:extLst>
          </p:cNvPr>
          <p:cNvSpPr/>
          <p:nvPr userDrawn="1"/>
        </p:nvSpPr>
        <p:spPr>
          <a:xfrm>
            <a:off x="9790373" y="2251005"/>
            <a:ext cx="1609724" cy="16097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icture Placeholder 18">
            <a:extLst>
              <a:ext uri="{FF2B5EF4-FFF2-40B4-BE49-F238E27FC236}">
                <a16:creationId xmlns:a16="http://schemas.microsoft.com/office/drawing/2014/main" id="{BA7B0916-9945-4FED-A7E5-B400AEA56EBE}"/>
              </a:ext>
            </a:extLst>
          </p:cNvPr>
          <p:cNvSpPr>
            <a:spLocks noGrp="1"/>
          </p:cNvSpPr>
          <p:nvPr>
            <p:ph type="pic" sz="quarter" idx="25"/>
          </p:nvPr>
        </p:nvSpPr>
        <p:spPr>
          <a:xfrm>
            <a:off x="9839102" y="2299734"/>
            <a:ext cx="1512266" cy="1512266"/>
          </a:xfrm>
          <a:prstGeom prst="ellipse">
            <a:avLst/>
          </a:prstGeom>
        </p:spPr>
        <p:txBody>
          <a:bodyPr anchor="ctr">
            <a:normAutofit/>
          </a:bodyPr>
          <a:lstStyle>
            <a:lvl1pPr marL="0" indent="0" algn="ctr">
              <a:buNone/>
              <a:defRPr sz="1000"/>
            </a:lvl1pPr>
          </a:lstStyle>
          <a:p>
            <a:endParaRPr lang="en-US"/>
          </a:p>
        </p:txBody>
      </p:sp>
    </p:spTree>
    <p:extLst>
      <p:ext uri="{BB962C8B-B14F-4D97-AF65-F5344CB8AC3E}">
        <p14:creationId xmlns:p14="http://schemas.microsoft.com/office/powerpoint/2010/main" val="309372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4197014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435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B0DD0-04D5-FD45-8CB5-5EBF61500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7C96E3-959F-414A-BD29-FF54EE5C31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57817-B320-D943-B5EB-6786CDBFBA3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2DA6BFA-23CE-F844-B834-3D331C997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6EE9D-AD41-FA49-9F79-D551F4FBA3F1}"/>
              </a:ext>
            </a:extLst>
          </p:cNvPr>
          <p:cNvSpPr>
            <a:spLocks noGrp="1"/>
          </p:cNvSpPr>
          <p:nvPr>
            <p:ph type="sldNum" sz="quarter" idx="12"/>
          </p:nvPr>
        </p:nvSpPr>
        <p:spPr/>
        <p:txBody>
          <a:bodyPr/>
          <a:lstStyle/>
          <a:p>
            <a:fld id="{301E5F09-0F4C-0243-9596-FED7D03FE3DA}" type="slidenum">
              <a:rPr lang="en-US" smtClean="0"/>
              <a:t>‹#›</a:t>
            </a:fld>
            <a:endParaRPr lang="en-US"/>
          </a:p>
        </p:txBody>
      </p:sp>
    </p:spTree>
    <p:extLst>
      <p:ext uri="{BB962C8B-B14F-4D97-AF65-F5344CB8AC3E}">
        <p14:creationId xmlns:p14="http://schemas.microsoft.com/office/powerpoint/2010/main" val="84261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5D426-6442-8B4D-915D-9D61F2129E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EEFF41-4A94-2448-8BAA-1AC5DF4BF2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E6D7ED-594F-8B43-ABE0-4DD46B3120E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00F33D9-8865-F946-9013-3A2B99C1F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7558A-ECDD-7A44-BA53-0D3BF8118064}"/>
              </a:ext>
            </a:extLst>
          </p:cNvPr>
          <p:cNvSpPr>
            <a:spLocks noGrp="1"/>
          </p:cNvSpPr>
          <p:nvPr>
            <p:ph type="sldNum" sz="quarter" idx="12"/>
          </p:nvPr>
        </p:nvSpPr>
        <p:spPr/>
        <p:txBody>
          <a:bodyPr/>
          <a:lstStyle/>
          <a:p>
            <a:fld id="{301E5F09-0F4C-0243-9596-FED7D03FE3DA}" type="slidenum">
              <a:rPr lang="en-US" smtClean="0"/>
              <a:t>‹#›</a:t>
            </a:fld>
            <a:endParaRPr lang="en-US"/>
          </a:p>
        </p:txBody>
      </p:sp>
    </p:spTree>
    <p:extLst>
      <p:ext uri="{BB962C8B-B14F-4D97-AF65-F5344CB8AC3E}">
        <p14:creationId xmlns:p14="http://schemas.microsoft.com/office/powerpoint/2010/main" val="2981118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84D64-7603-AF4D-B535-09C0FB3761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15B827-103E-944B-90A9-43C62FFB1A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FAD2FF-EF80-8F49-A058-D18D82F8B0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1FF8B1-BDEC-9149-BD3C-AE43BD0721B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EF331D2-20A6-6246-A0DB-DC0ABCFDD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16C61-CAE6-2B48-A8FC-D7E11C99066C}"/>
              </a:ext>
            </a:extLst>
          </p:cNvPr>
          <p:cNvSpPr>
            <a:spLocks noGrp="1"/>
          </p:cNvSpPr>
          <p:nvPr>
            <p:ph type="sldNum" sz="quarter" idx="12"/>
          </p:nvPr>
        </p:nvSpPr>
        <p:spPr/>
        <p:txBody>
          <a:bodyPr/>
          <a:lstStyle/>
          <a:p>
            <a:fld id="{301E5F09-0F4C-0243-9596-FED7D03FE3DA}" type="slidenum">
              <a:rPr lang="en-US" smtClean="0"/>
              <a:t>‹#›</a:t>
            </a:fld>
            <a:endParaRPr lang="en-US"/>
          </a:p>
        </p:txBody>
      </p:sp>
    </p:spTree>
    <p:extLst>
      <p:ext uri="{BB962C8B-B14F-4D97-AF65-F5344CB8AC3E}">
        <p14:creationId xmlns:p14="http://schemas.microsoft.com/office/powerpoint/2010/main" val="3188799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ACA6-B164-DE41-AB27-80B1B581DB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6BB7C8-2775-594C-AAF0-C933D021B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49FF6-1C04-0C4B-BACC-9A921A583B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4A9916-DE59-E147-B0E6-5FCA4A07C5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B46AF8-2C41-CC49-BEC2-3C2BBC4EF0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BD8EA2-3E02-6E44-9B35-1F0535ABA6B1}"/>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2E1CBDA0-FFA3-5647-A564-0E2C84821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C36DC-B595-9F47-B5DF-3A84C0ABA122}"/>
              </a:ext>
            </a:extLst>
          </p:cNvPr>
          <p:cNvSpPr>
            <a:spLocks noGrp="1"/>
          </p:cNvSpPr>
          <p:nvPr>
            <p:ph type="sldNum" sz="quarter" idx="12"/>
          </p:nvPr>
        </p:nvSpPr>
        <p:spPr/>
        <p:txBody>
          <a:bodyPr/>
          <a:lstStyle/>
          <a:p>
            <a:fld id="{301E5F09-0F4C-0243-9596-FED7D03FE3DA}" type="slidenum">
              <a:rPr lang="en-US" smtClean="0"/>
              <a:t>‹#›</a:t>
            </a:fld>
            <a:endParaRPr lang="en-US"/>
          </a:p>
        </p:txBody>
      </p:sp>
    </p:spTree>
    <p:extLst>
      <p:ext uri="{BB962C8B-B14F-4D97-AF65-F5344CB8AC3E}">
        <p14:creationId xmlns:p14="http://schemas.microsoft.com/office/powerpoint/2010/main" val="2052220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712A-BCDD-1247-923A-B90258BF1B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91F321-127C-3840-A4C4-0B08E4D85DB7}"/>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885A5640-8460-BB42-AEE3-CC6BCD2AA6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D9A93D-3FEB-D445-981A-C9337703718B}"/>
              </a:ext>
            </a:extLst>
          </p:cNvPr>
          <p:cNvSpPr>
            <a:spLocks noGrp="1"/>
          </p:cNvSpPr>
          <p:nvPr>
            <p:ph type="sldNum" sz="quarter" idx="12"/>
          </p:nvPr>
        </p:nvSpPr>
        <p:spPr/>
        <p:txBody>
          <a:bodyPr/>
          <a:lstStyle/>
          <a:p>
            <a:fld id="{301E5F09-0F4C-0243-9596-FED7D03FE3DA}" type="slidenum">
              <a:rPr lang="en-US" smtClean="0"/>
              <a:t>‹#›</a:t>
            </a:fld>
            <a:endParaRPr lang="en-US"/>
          </a:p>
        </p:txBody>
      </p:sp>
    </p:spTree>
    <p:extLst>
      <p:ext uri="{BB962C8B-B14F-4D97-AF65-F5344CB8AC3E}">
        <p14:creationId xmlns:p14="http://schemas.microsoft.com/office/powerpoint/2010/main" val="256534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A19525-5FC5-9646-B13D-AECB36CA84AA}"/>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D6399E5-0163-2748-9CEE-8AAC88DC42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9BD475-7C22-C649-99C4-BDEC1AD9F656}"/>
              </a:ext>
            </a:extLst>
          </p:cNvPr>
          <p:cNvSpPr>
            <a:spLocks noGrp="1"/>
          </p:cNvSpPr>
          <p:nvPr>
            <p:ph type="sldNum" sz="quarter" idx="12"/>
          </p:nvPr>
        </p:nvSpPr>
        <p:spPr/>
        <p:txBody>
          <a:bodyPr/>
          <a:lstStyle/>
          <a:p>
            <a:fld id="{301E5F09-0F4C-0243-9596-FED7D03FE3DA}" type="slidenum">
              <a:rPr lang="en-US" smtClean="0"/>
              <a:t>‹#›</a:t>
            </a:fld>
            <a:endParaRPr lang="en-US"/>
          </a:p>
        </p:txBody>
      </p:sp>
    </p:spTree>
    <p:extLst>
      <p:ext uri="{BB962C8B-B14F-4D97-AF65-F5344CB8AC3E}">
        <p14:creationId xmlns:p14="http://schemas.microsoft.com/office/powerpoint/2010/main" val="302283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05A6-F6D4-5B41-A19D-828E5C382D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8C6ECF-758D-C644-9C60-3F64DCF62E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E47CA0-38C1-884C-A8FF-09D894EABB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43504-C63B-3142-9590-D255848C72C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F783CB2-8C37-1745-864B-7180A5942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A15417-CBD8-F540-811A-1CD299A1F53B}"/>
              </a:ext>
            </a:extLst>
          </p:cNvPr>
          <p:cNvSpPr>
            <a:spLocks noGrp="1"/>
          </p:cNvSpPr>
          <p:nvPr>
            <p:ph type="sldNum" sz="quarter" idx="12"/>
          </p:nvPr>
        </p:nvSpPr>
        <p:spPr/>
        <p:txBody>
          <a:bodyPr/>
          <a:lstStyle/>
          <a:p>
            <a:fld id="{301E5F09-0F4C-0243-9596-FED7D03FE3DA}" type="slidenum">
              <a:rPr lang="en-US" smtClean="0"/>
              <a:t>‹#›</a:t>
            </a:fld>
            <a:endParaRPr lang="en-US"/>
          </a:p>
        </p:txBody>
      </p:sp>
    </p:spTree>
    <p:extLst>
      <p:ext uri="{BB962C8B-B14F-4D97-AF65-F5344CB8AC3E}">
        <p14:creationId xmlns:p14="http://schemas.microsoft.com/office/powerpoint/2010/main" val="159409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F2930-036F-0C48-8318-033267B04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68EB35-4D80-9C41-867B-3E3C80772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C22F77-2274-AC49-9465-DBA2570077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74F8A4-893E-FB4B-97F1-64446B8FF3A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B49D752-7F48-D74E-B7C1-3BD234604C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A58A0C-97D0-7B46-AE5D-027E30439D74}"/>
              </a:ext>
            </a:extLst>
          </p:cNvPr>
          <p:cNvSpPr>
            <a:spLocks noGrp="1"/>
          </p:cNvSpPr>
          <p:nvPr>
            <p:ph type="sldNum" sz="quarter" idx="12"/>
          </p:nvPr>
        </p:nvSpPr>
        <p:spPr/>
        <p:txBody>
          <a:bodyPr/>
          <a:lstStyle/>
          <a:p>
            <a:fld id="{301E5F09-0F4C-0243-9596-FED7D03FE3DA}" type="slidenum">
              <a:rPr lang="en-US" smtClean="0"/>
              <a:t>‹#›</a:t>
            </a:fld>
            <a:endParaRPr lang="en-US"/>
          </a:p>
        </p:txBody>
      </p:sp>
    </p:spTree>
    <p:extLst>
      <p:ext uri="{BB962C8B-B14F-4D97-AF65-F5344CB8AC3E}">
        <p14:creationId xmlns:p14="http://schemas.microsoft.com/office/powerpoint/2010/main" val="45587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FC0425-5F85-4F40-9413-2B4E77F07B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8D4879-111C-1342-8CA8-4180F8EEFE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FFCD3-4451-E748-B434-264B0AA720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B7E9DFBE-5B67-494A-86C6-9413BC134E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C863C9-B59A-784B-92A0-78773FE492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1E5F09-0F4C-0243-9596-FED7D03FE3DA}" type="slidenum">
              <a:rPr lang="en-US" smtClean="0"/>
              <a:t>‹#›</a:t>
            </a:fld>
            <a:endParaRPr lang="en-US"/>
          </a:p>
        </p:txBody>
      </p:sp>
    </p:spTree>
    <p:extLst>
      <p:ext uri="{BB962C8B-B14F-4D97-AF65-F5344CB8AC3E}">
        <p14:creationId xmlns:p14="http://schemas.microsoft.com/office/powerpoint/2010/main" val="276217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 Id="rId4" Type="http://schemas.openxmlformats.org/officeDocument/2006/relationships/image" Target="../media/image18.emf"/></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20.tiff"/><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ight Triangle 16"/>
          <p:cNvSpPr/>
          <p:nvPr/>
        </p:nvSpPr>
        <p:spPr>
          <a:xfrm flipV="1">
            <a:off x="0" y="0"/>
            <a:ext cx="11397893" cy="5926091"/>
          </a:xfrm>
          <a:prstGeom prst="rtTriangle">
            <a:avLst/>
          </a:pr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4" name="TextBox 3"/>
          <p:cNvSpPr txBox="1"/>
          <p:nvPr/>
        </p:nvSpPr>
        <p:spPr>
          <a:xfrm>
            <a:off x="576184" y="2701609"/>
            <a:ext cx="6480040" cy="338554"/>
          </a:xfrm>
          <a:prstGeom prst="rect">
            <a:avLst/>
          </a:prstGeom>
          <a:noFill/>
        </p:spPr>
        <p:txBody>
          <a:bodyPr wrap="square">
            <a:spAutoFit/>
          </a:bodyPr>
          <a:lstStyle/>
          <a:p>
            <a:pPr>
              <a:defRPr/>
            </a:pPr>
            <a:r>
              <a:rPr lang="en-US" altLang="ko-KR" sz="1600" b="1" dirty="0">
                <a:solidFill>
                  <a:schemeClr val="accent1">
                    <a:lumMod val="50000"/>
                  </a:schemeClr>
                </a:solidFill>
                <a:latin typeface="Arial" pitchFamily="34" charset="0"/>
                <a:cs typeface="Arial" pitchFamily="34" charset="0"/>
              </a:rPr>
              <a:t>Presentation For Capstone</a:t>
            </a:r>
          </a:p>
        </p:txBody>
      </p:sp>
      <p:sp>
        <p:nvSpPr>
          <p:cNvPr id="5" name="TextBox 1"/>
          <p:cNvSpPr txBox="1">
            <a:spLocks noChangeArrowheads="1"/>
          </p:cNvSpPr>
          <p:nvPr/>
        </p:nvSpPr>
        <p:spPr bwMode="auto">
          <a:xfrm>
            <a:off x="576184" y="685499"/>
            <a:ext cx="5747498" cy="1938992"/>
          </a:xfrm>
          <a:prstGeom prst="rect">
            <a:avLst/>
          </a:prstGeom>
          <a:noFill/>
          <a:ln w="9525">
            <a:noFill/>
            <a:miter lim="800000"/>
            <a:headEnd/>
            <a:tailEnd/>
          </a:ln>
        </p:spPr>
        <p:txBody>
          <a:bodyPr wrap="square">
            <a:spAutoFit/>
          </a:bodyPr>
          <a:lstStyle/>
          <a:p>
            <a:r>
              <a:rPr lang="en-US" altLang="ko-KR" sz="6000" b="1" dirty="0">
                <a:solidFill>
                  <a:schemeClr val="accent5">
                    <a:lumMod val="50000"/>
                  </a:schemeClr>
                </a:solidFill>
                <a:latin typeface="Arial" pitchFamily="34" charset="0"/>
                <a:ea typeface="맑은 고딕" pitchFamily="50" charset="-127"/>
                <a:cs typeface="Arial" pitchFamily="34" charset="0"/>
              </a:rPr>
              <a:t>CAPSTONE PROJECT</a:t>
            </a:r>
          </a:p>
        </p:txBody>
      </p:sp>
      <p:sp>
        <p:nvSpPr>
          <p:cNvPr id="8" name="TextBox 1">
            <a:extLst>
              <a:ext uri="{FF2B5EF4-FFF2-40B4-BE49-F238E27FC236}">
                <a16:creationId xmlns:a16="http://schemas.microsoft.com/office/drawing/2014/main" id="{755A2A14-2AB6-FC45-AC3C-50AA27BEF45D}"/>
              </a:ext>
            </a:extLst>
          </p:cNvPr>
          <p:cNvSpPr txBox="1">
            <a:spLocks noChangeArrowheads="1"/>
          </p:cNvSpPr>
          <p:nvPr/>
        </p:nvSpPr>
        <p:spPr bwMode="auto">
          <a:xfrm>
            <a:off x="576184" y="3463895"/>
            <a:ext cx="9098464" cy="707886"/>
          </a:xfrm>
          <a:prstGeom prst="rect">
            <a:avLst/>
          </a:prstGeom>
          <a:noFill/>
          <a:ln w="9525">
            <a:noFill/>
            <a:miter lim="800000"/>
            <a:headEnd/>
            <a:tailEnd/>
          </a:ln>
        </p:spPr>
        <p:txBody>
          <a:bodyPr wrap="square">
            <a:spAutoFit/>
          </a:bodyPr>
          <a:lstStyle/>
          <a:p>
            <a:r>
              <a:rPr lang="en-US" altLang="ko-KR" sz="4000" b="1" dirty="0">
                <a:solidFill>
                  <a:schemeClr val="bg1"/>
                </a:solidFill>
                <a:latin typeface="Arial" pitchFamily="34" charset="0"/>
                <a:ea typeface="맑은 고딕" pitchFamily="50" charset="-127"/>
                <a:cs typeface="Arial" pitchFamily="34" charset="0"/>
              </a:rPr>
              <a:t>“App </a:t>
            </a:r>
            <a:r>
              <a:rPr lang="en-US" altLang="ko-KR" sz="4000" b="1" dirty="0" err="1">
                <a:solidFill>
                  <a:schemeClr val="bg1"/>
                </a:solidFill>
                <a:latin typeface="Arial" pitchFamily="34" charset="0"/>
                <a:ea typeface="맑은 고딕" pitchFamily="50" charset="-127"/>
                <a:cs typeface="Arial" pitchFamily="34" charset="0"/>
              </a:rPr>
              <a:t>quản</a:t>
            </a:r>
            <a:r>
              <a:rPr lang="en-US" altLang="ko-KR" sz="4000" b="1" dirty="0">
                <a:solidFill>
                  <a:schemeClr val="bg1"/>
                </a:solidFill>
                <a:latin typeface="Arial" pitchFamily="34" charset="0"/>
                <a:ea typeface="맑은 고딕" pitchFamily="50" charset="-127"/>
                <a:cs typeface="Arial" pitchFamily="34" charset="0"/>
              </a:rPr>
              <a:t> </a:t>
            </a:r>
            <a:r>
              <a:rPr lang="en-US" altLang="ko-KR" sz="4000" b="1" dirty="0" err="1">
                <a:solidFill>
                  <a:schemeClr val="bg1"/>
                </a:solidFill>
                <a:latin typeface="Arial" pitchFamily="34" charset="0"/>
                <a:ea typeface="맑은 고딕" pitchFamily="50" charset="-127"/>
                <a:cs typeface="Arial" pitchFamily="34" charset="0"/>
              </a:rPr>
              <a:t>lý</a:t>
            </a:r>
            <a:r>
              <a:rPr lang="en-US" altLang="ko-KR" sz="4000" b="1" dirty="0">
                <a:solidFill>
                  <a:schemeClr val="bg1"/>
                </a:solidFill>
                <a:latin typeface="Arial" pitchFamily="34" charset="0"/>
                <a:ea typeface="맑은 고딕" pitchFamily="50" charset="-127"/>
                <a:cs typeface="Arial" pitchFamily="34" charset="0"/>
              </a:rPr>
              <a:t> </a:t>
            </a:r>
            <a:r>
              <a:rPr lang="en-US" altLang="ko-KR" sz="4000" b="1" dirty="0" err="1">
                <a:solidFill>
                  <a:schemeClr val="bg1"/>
                </a:solidFill>
                <a:latin typeface="Arial" pitchFamily="34" charset="0"/>
                <a:ea typeface="맑은 고딕" pitchFamily="50" charset="-127"/>
                <a:cs typeface="Arial" pitchFamily="34" charset="0"/>
              </a:rPr>
              <a:t>công</a:t>
            </a:r>
            <a:r>
              <a:rPr lang="en-US" altLang="ko-KR" sz="4000" b="1" dirty="0">
                <a:solidFill>
                  <a:schemeClr val="bg1"/>
                </a:solidFill>
                <a:latin typeface="Arial" pitchFamily="34" charset="0"/>
                <a:ea typeface="맑은 고딕" pitchFamily="50" charset="-127"/>
                <a:cs typeface="Arial" pitchFamily="34" charset="0"/>
              </a:rPr>
              <a:t> ty BĐS”</a:t>
            </a:r>
          </a:p>
        </p:txBody>
      </p:sp>
      <p:sp>
        <p:nvSpPr>
          <p:cNvPr id="10" name="TextBox 9">
            <a:extLst>
              <a:ext uri="{FF2B5EF4-FFF2-40B4-BE49-F238E27FC236}">
                <a16:creationId xmlns:a16="http://schemas.microsoft.com/office/drawing/2014/main" id="{7A263292-6AA5-EC48-98F9-A2B7C724DEAC}"/>
              </a:ext>
            </a:extLst>
          </p:cNvPr>
          <p:cNvSpPr txBox="1"/>
          <p:nvPr/>
        </p:nvSpPr>
        <p:spPr>
          <a:xfrm>
            <a:off x="576184" y="6088386"/>
            <a:ext cx="2842352" cy="584775"/>
          </a:xfrm>
          <a:prstGeom prst="rect">
            <a:avLst/>
          </a:prstGeom>
          <a:noFill/>
        </p:spPr>
        <p:txBody>
          <a:bodyPr wrap="square">
            <a:spAutoFit/>
          </a:bodyPr>
          <a:lstStyle/>
          <a:p>
            <a:pPr>
              <a:defRPr/>
            </a:pPr>
            <a:r>
              <a:rPr lang="en-US" altLang="ko-KR" sz="1600" b="1" dirty="0">
                <a:solidFill>
                  <a:schemeClr val="bg1"/>
                </a:solidFill>
                <a:latin typeface="Arial" pitchFamily="34" charset="0"/>
                <a:cs typeface="Arial" pitchFamily="34" charset="0"/>
              </a:rPr>
              <a:t>Team 3: Hello World</a:t>
            </a:r>
          </a:p>
          <a:p>
            <a:pPr>
              <a:defRPr/>
            </a:pPr>
            <a:r>
              <a:rPr lang="en-US" altLang="ko-KR" sz="1600" b="1" dirty="0">
                <a:solidFill>
                  <a:schemeClr val="bg1"/>
                </a:solidFill>
                <a:latin typeface="Arial" pitchFamily="34" charset="0"/>
                <a:cs typeface="Arial" pitchFamily="34" charset="0"/>
              </a:rPr>
              <a:t>Mentor: </a:t>
            </a:r>
            <a:r>
              <a:rPr lang="en-US" altLang="ko-KR" sz="1600" b="1" dirty="0" err="1">
                <a:solidFill>
                  <a:schemeClr val="bg1"/>
                </a:solidFill>
                <a:latin typeface="Arial" pitchFamily="34" charset="0"/>
                <a:cs typeface="Arial" pitchFamily="34" charset="0"/>
              </a:rPr>
              <a:t>Đặng</a:t>
            </a:r>
            <a:r>
              <a:rPr lang="en-US" altLang="ko-KR" sz="1600" b="1" dirty="0">
                <a:solidFill>
                  <a:schemeClr val="bg1"/>
                </a:solidFill>
                <a:latin typeface="Arial" pitchFamily="34" charset="0"/>
                <a:cs typeface="Arial" pitchFamily="34" charset="0"/>
              </a:rPr>
              <a:t> </a:t>
            </a:r>
            <a:r>
              <a:rPr lang="en-US" altLang="ko-KR" sz="1600" b="1" dirty="0" err="1">
                <a:solidFill>
                  <a:schemeClr val="bg1"/>
                </a:solidFill>
                <a:latin typeface="Arial" pitchFamily="34" charset="0"/>
                <a:cs typeface="Arial" pitchFamily="34" charset="0"/>
              </a:rPr>
              <a:t>Đình</a:t>
            </a:r>
            <a:r>
              <a:rPr lang="en-US" altLang="ko-KR" sz="1600" b="1" dirty="0">
                <a:solidFill>
                  <a:schemeClr val="bg1"/>
                </a:solidFill>
                <a:latin typeface="Arial" pitchFamily="34" charset="0"/>
                <a:cs typeface="Arial" pitchFamily="34" charset="0"/>
              </a:rPr>
              <a:t> </a:t>
            </a:r>
            <a:r>
              <a:rPr lang="en-US" altLang="ko-KR" sz="1600" b="1" dirty="0" err="1">
                <a:solidFill>
                  <a:schemeClr val="bg1"/>
                </a:solidFill>
                <a:latin typeface="Arial" pitchFamily="34" charset="0"/>
                <a:cs typeface="Arial" pitchFamily="34" charset="0"/>
              </a:rPr>
              <a:t>Hòa</a:t>
            </a:r>
            <a:endParaRPr lang="en-US" altLang="ko-KR" sz="16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79052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b="1" dirty="0"/>
              <a:t>3. Monitoring &amp; Control</a:t>
            </a:r>
            <a:endParaRPr lang="ko-KR" altLang="en-US" b="1" dirty="0"/>
          </a:p>
        </p:txBody>
      </p:sp>
      <p:sp>
        <p:nvSpPr>
          <p:cNvPr id="6" name="Slide Number Placeholder 3">
            <a:extLst>
              <a:ext uri="{FF2B5EF4-FFF2-40B4-BE49-F238E27FC236}">
                <a16:creationId xmlns:a16="http://schemas.microsoft.com/office/drawing/2014/main" id="{FF9DDFD0-EB1F-3C43-95CC-461CBFD9C865}"/>
              </a:ext>
            </a:extLst>
          </p:cNvPr>
          <p:cNvSpPr txBox="1">
            <a:spLocks/>
          </p:cNvSpPr>
          <p:nvPr/>
        </p:nvSpPr>
        <p:spPr>
          <a:xfrm>
            <a:off x="11198390" y="6405331"/>
            <a:ext cx="452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1E5F09-0F4C-0243-9596-FED7D03FE3DA}" type="slidenum">
              <a:rPr lang="en-US" smtClean="0"/>
              <a:pPr/>
              <a:t>10</a:t>
            </a:fld>
            <a:endParaRPr lang="en-US" dirty="0"/>
          </a:p>
        </p:txBody>
      </p:sp>
      <p:graphicFrame>
        <p:nvGraphicFramePr>
          <p:cNvPr id="10" name="Content Placeholder 7">
            <a:extLst>
              <a:ext uri="{FF2B5EF4-FFF2-40B4-BE49-F238E27FC236}">
                <a16:creationId xmlns:a16="http://schemas.microsoft.com/office/drawing/2014/main" id="{5211A43B-A6E4-994A-8A4C-B19BA04D61CC}"/>
              </a:ext>
            </a:extLst>
          </p:cNvPr>
          <p:cNvGraphicFramePr>
            <a:graphicFrameLocks/>
          </p:cNvGraphicFramePr>
          <p:nvPr/>
        </p:nvGraphicFramePr>
        <p:xfrm>
          <a:off x="6379863" y="2452482"/>
          <a:ext cx="5078712" cy="3692628"/>
        </p:xfrm>
        <a:graphic>
          <a:graphicData uri="http://schemas.openxmlformats.org/drawingml/2006/table">
            <a:tbl>
              <a:tblPr firstCol="1" bandRow="1">
                <a:tableStyleId>{F5AB1C69-6EDB-4FF4-983F-18BD219EF322}</a:tableStyleId>
              </a:tblPr>
              <a:tblGrid>
                <a:gridCol w="4292900">
                  <a:extLst>
                    <a:ext uri="{9D8B030D-6E8A-4147-A177-3AD203B41FA5}">
                      <a16:colId xmlns:a16="http://schemas.microsoft.com/office/drawing/2014/main" val="4063729469"/>
                    </a:ext>
                  </a:extLst>
                </a:gridCol>
                <a:gridCol w="785812">
                  <a:extLst>
                    <a:ext uri="{9D8B030D-6E8A-4147-A177-3AD203B41FA5}">
                      <a16:colId xmlns:a16="http://schemas.microsoft.com/office/drawing/2014/main" val="2222757179"/>
                    </a:ext>
                  </a:extLst>
                </a:gridCol>
              </a:tblGrid>
              <a:tr h="12308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Total work for module 1</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t>58</a:t>
                      </a:r>
                    </a:p>
                  </a:txBody>
                  <a:tcPr anchor="ctr"/>
                </a:tc>
                <a:extLst>
                  <a:ext uri="{0D108BD9-81ED-4DB2-BD59-A6C34878D82A}">
                    <a16:rowId xmlns:a16="http://schemas.microsoft.com/office/drawing/2014/main" val="2434405490"/>
                  </a:ext>
                </a:extLst>
              </a:tr>
              <a:tr h="12308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Total work for module 2</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t>28</a:t>
                      </a:r>
                    </a:p>
                  </a:txBody>
                  <a:tcPr anchor="ctr"/>
                </a:tc>
                <a:extLst>
                  <a:ext uri="{0D108BD9-81ED-4DB2-BD59-A6C34878D82A}">
                    <a16:rowId xmlns:a16="http://schemas.microsoft.com/office/drawing/2014/main" val="1417234166"/>
                  </a:ext>
                </a:extLst>
              </a:tr>
              <a:tr h="12308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Total work for module 3</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t>79</a:t>
                      </a:r>
                    </a:p>
                  </a:txBody>
                  <a:tcPr anchor="ctr"/>
                </a:tc>
                <a:extLst>
                  <a:ext uri="{0D108BD9-81ED-4DB2-BD59-A6C34878D82A}">
                    <a16:rowId xmlns:a16="http://schemas.microsoft.com/office/drawing/2014/main" val="2511634183"/>
                  </a:ext>
                </a:extLst>
              </a:tr>
            </a:tbl>
          </a:graphicData>
        </a:graphic>
      </p:graphicFrame>
      <p:sp>
        <p:nvSpPr>
          <p:cNvPr id="12" name="Content Placeholder 11">
            <a:extLst>
              <a:ext uri="{FF2B5EF4-FFF2-40B4-BE49-F238E27FC236}">
                <a16:creationId xmlns:a16="http://schemas.microsoft.com/office/drawing/2014/main" id="{4C190A00-12E5-504F-85A7-F14C23F54D3E}"/>
              </a:ext>
            </a:extLst>
          </p:cNvPr>
          <p:cNvSpPr>
            <a:spLocks noGrp="1"/>
          </p:cNvSpPr>
          <p:nvPr>
            <p:ph idx="1"/>
          </p:nvPr>
        </p:nvSpPr>
        <p:spPr/>
        <p:txBody>
          <a:bodyPr/>
          <a:lstStyle/>
          <a:p>
            <a:r>
              <a:rPr lang="en-US" b="1" dirty="0"/>
              <a:t>Job Chart</a:t>
            </a:r>
          </a:p>
        </p:txBody>
      </p:sp>
      <p:sp>
        <p:nvSpPr>
          <p:cNvPr id="2" name="Rectangle 1">
            <a:extLst>
              <a:ext uri="{FF2B5EF4-FFF2-40B4-BE49-F238E27FC236}">
                <a16:creationId xmlns:a16="http://schemas.microsoft.com/office/drawing/2014/main" id="{A863F3A0-1B5F-4048-85DE-F6AA9895220A}"/>
              </a:ext>
            </a:extLst>
          </p:cNvPr>
          <p:cNvSpPr/>
          <p:nvPr/>
        </p:nvSpPr>
        <p:spPr>
          <a:xfrm>
            <a:off x="3538331" y="2643809"/>
            <a:ext cx="743179" cy="3538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Biểu đồ 1">
            <a:extLst>
              <a:ext uri="{FF2B5EF4-FFF2-40B4-BE49-F238E27FC236}">
                <a16:creationId xmlns:a16="http://schemas.microsoft.com/office/drawing/2014/main" id="{0344B082-3E2C-4225-8D3A-297E08B931C6}"/>
              </a:ext>
            </a:extLst>
          </p:cNvPr>
          <p:cNvGraphicFramePr/>
          <p:nvPr/>
        </p:nvGraphicFramePr>
        <p:xfrm>
          <a:off x="527382" y="2452481"/>
          <a:ext cx="5284756" cy="36926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96571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7381" y="1508787"/>
            <a:ext cx="11329259" cy="614197"/>
          </a:xfrm>
        </p:spPr>
        <p:txBody>
          <a:bodyPr/>
          <a:lstStyle/>
          <a:p>
            <a:r>
              <a:rPr lang="en-US" b="1" dirty="0">
                <a:latin typeface="Arial" pitchFamily="34" charset="0"/>
                <a:cs typeface="Arial" pitchFamily="34" charset="0"/>
              </a:rPr>
              <a:t>Plan </a:t>
            </a:r>
            <a:r>
              <a:rPr lang="en-US" b="1" dirty="0"/>
              <a:t>C</a:t>
            </a:r>
            <a:r>
              <a:rPr lang="en-US" b="1" dirty="0">
                <a:latin typeface="Arial" pitchFamily="34" charset="0"/>
                <a:cs typeface="Arial" pitchFamily="34" charset="0"/>
              </a:rPr>
              <a:t>hart (hours)</a:t>
            </a:r>
          </a:p>
        </p:txBody>
      </p:sp>
      <p:sp>
        <p:nvSpPr>
          <p:cNvPr id="3" name="Title 2"/>
          <p:cNvSpPr>
            <a:spLocks noGrp="1"/>
          </p:cNvSpPr>
          <p:nvPr>
            <p:ph type="title"/>
          </p:nvPr>
        </p:nvSpPr>
        <p:spPr/>
        <p:txBody>
          <a:bodyPr/>
          <a:lstStyle/>
          <a:p>
            <a:r>
              <a:rPr lang="en-US" altLang="ko-KR" b="1" dirty="0"/>
              <a:t>3. Monitoring &amp; Control</a:t>
            </a:r>
            <a:endParaRPr lang="ko-KR" altLang="en-US" b="1" dirty="0"/>
          </a:p>
        </p:txBody>
      </p:sp>
      <p:sp>
        <p:nvSpPr>
          <p:cNvPr id="6" name="Slide Number Placeholder 3">
            <a:extLst>
              <a:ext uri="{FF2B5EF4-FFF2-40B4-BE49-F238E27FC236}">
                <a16:creationId xmlns:a16="http://schemas.microsoft.com/office/drawing/2014/main" id="{FF9DDFD0-EB1F-3C43-95CC-461CBFD9C865}"/>
              </a:ext>
            </a:extLst>
          </p:cNvPr>
          <p:cNvSpPr txBox="1">
            <a:spLocks/>
          </p:cNvSpPr>
          <p:nvPr/>
        </p:nvSpPr>
        <p:spPr>
          <a:xfrm>
            <a:off x="11198390" y="6405331"/>
            <a:ext cx="452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1E5F09-0F4C-0243-9596-FED7D03FE3DA}" type="slidenum">
              <a:rPr lang="en-US" smtClean="0"/>
              <a:pPr/>
              <a:t>11</a:t>
            </a:fld>
            <a:endParaRPr lang="en-US" dirty="0"/>
          </a:p>
        </p:txBody>
      </p:sp>
      <p:graphicFrame>
        <p:nvGraphicFramePr>
          <p:cNvPr id="10" name="Content Placeholder 7">
            <a:extLst>
              <a:ext uri="{FF2B5EF4-FFF2-40B4-BE49-F238E27FC236}">
                <a16:creationId xmlns:a16="http://schemas.microsoft.com/office/drawing/2014/main" id="{5211A43B-A6E4-994A-8A4C-B19BA04D61CC}"/>
              </a:ext>
            </a:extLst>
          </p:cNvPr>
          <p:cNvGraphicFramePr>
            <a:graphicFrameLocks/>
          </p:cNvGraphicFramePr>
          <p:nvPr/>
        </p:nvGraphicFramePr>
        <p:xfrm>
          <a:off x="6379863" y="2452482"/>
          <a:ext cx="5078712" cy="3692628"/>
        </p:xfrm>
        <a:graphic>
          <a:graphicData uri="http://schemas.openxmlformats.org/drawingml/2006/table">
            <a:tbl>
              <a:tblPr firstCol="1" bandRow="1">
                <a:tableStyleId>{F5AB1C69-6EDB-4FF4-983F-18BD219EF322}</a:tableStyleId>
              </a:tblPr>
              <a:tblGrid>
                <a:gridCol w="3649962">
                  <a:extLst>
                    <a:ext uri="{9D8B030D-6E8A-4147-A177-3AD203B41FA5}">
                      <a16:colId xmlns:a16="http://schemas.microsoft.com/office/drawing/2014/main" val="4063729469"/>
                    </a:ext>
                  </a:extLst>
                </a:gridCol>
                <a:gridCol w="1428750">
                  <a:extLst>
                    <a:ext uri="{9D8B030D-6E8A-4147-A177-3AD203B41FA5}">
                      <a16:colId xmlns:a16="http://schemas.microsoft.com/office/drawing/2014/main" val="2222757179"/>
                    </a:ext>
                  </a:extLst>
                </a:gridCol>
              </a:tblGrid>
              <a:tr h="1230876">
                <a:tc>
                  <a:txBody>
                    <a:bodyPr/>
                    <a:lstStyle/>
                    <a:p>
                      <a:pPr algn="ctr"/>
                      <a:r>
                        <a:rPr lang="en-US" dirty="0">
                          <a:solidFill>
                            <a:schemeClr val="bg1"/>
                          </a:solidFill>
                        </a:rPr>
                        <a:t>Plan chart time of module completion 1</a:t>
                      </a:r>
                    </a:p>
                  </a:txBody>
                  <a:tcPr anchor="ctr"/>
                </a:tc>
                <a:tc>
                  <a:txBody>
                    <a:bodyPr/>
                    <a:lstStyle/>
                    <a:p>
                      <a:pPr algn="ctr"/>
                      <a:r>
                        <a:rPr lang="en-US" dirty="0"/>
                        <a:t>985 hours</a:t>
                      </a:r>
                    </a:p>
                  </a:txBody>
                  <a:tcPr anchor="ctr"/>
                </a:tc>
                <a:extLst>
                  <a:ext uri="{0D108BD9-81ED-4DB2-BD59-A6C34878D82A}">
                    <a16:rowId xmlns:a16="http://schemas.microsoft.com/office/drawing/2014/main" val="2434405490"/>
                  </a:ext>
                </a:extLst>
              </a:tr>
              <a:tr h="1230876">
                <a:tc>
                  <a:txBody>
                    <a:bodyPr/>
                    <a:lstStyle/>
                    <a:p>
                      <a:pPr algn="ctr"/>
                      <a:r>
                        <a:rPr lang="en-US" dirty="0">
                          <a:solidFill>
                            <a:schemeClr val="bg1"/>
                          </a:solidFill>
                        </a:rPr>
                        <a:t>Plan chart time of module completion 2</a:t>
                      </a:r>
                    </a:p>
                  </a:txBody>
                  <a:tcPr anchor="ctr"/>
                </a:tc>
                <a:tc>
                  <a:txBody>
                    <a:bodyPr/>
                    <a:lstStyle/>
                    <a:p>
                      <a:pPr algn="ctr"/>
                      <a:r>
                        <a:rPr lang="en-US" dirty="0"/>
                        <a:t>744 hours</a:t>
                      </a:r>
                    </a:p>
                  </a:txBody>
                  <a:tcPr anchor="ctr"/>
                </a:tc>
                <a:extLst>
                  <a:ext uri="{0D108BD9-81ED-4DB2-BD59-A6C34878D82A}">
                    <a16:rowId xmlns:a16="http://schemas.microsoft.com/office/drawing/2014/main" val="1417234166"/>
                  </a:ext>
                </a:extLst>
              </a:tr>
              <a:tr h="1230876">
                <a:tc>
                  <a:txBody>
                    <a:bodyPr/>
                    <a:lstStyle/>
                    <a:p>
                      <a:pPr algn="ctr"/>
                      <a:r>
                        <a:rPr lang="en-US" dirty="0">
                          <a:solidFill>
                            <a:schemeClr val="bg1"/>
                          </a:solidFill>
                        </a:rPr>
                        <a:t>Plan chart time of module completion 3</a:t>
                      </a:r>
                    </a:p>
                  </a:txBody>
                  <a:tcPr anchor="ctr"/>
                </a:tc>
                <a:tc>
                  <a:txBody>
                    <a:bodyPr/>
                    <a:lstStyle/>
                    <a:p>
                      <a:pPr algn="ctr"/>
                      <a:r>
                        <a:rPr lang="en-US" dirty="0"/>
                        <a:t>2047 hours</a:t>
                      </a:r>
                    </a:p>
                  </a:txBody>
                  <a:tcPr anchor="ctr"/>
                </a:tc>
                <a:extLst>
                  <a:ext uri="{0D108BD9-81ED-4DB2-BD59-A6C34878D82A}">
                    <a16:rowId xmlns:a16="http://schemas.microsoft.com/office/drawing/2014/main" val="2511634183"/>
                  </a:ext>
                </a:extLst>
              </a:tr>
            </a:tbl>
          </a:graphicData>
        </a:graphic>
      </p:graphicFrame>
      <p:graphicFrame>
        <p:nvGraphicFramePr>
          <p:cNvPr id="9" name="Biểu đồ 9">
            <a:extLst>
              <a:ext uri="{FF2B5EF4-FFF2-40B4-BE49-F238E27FC236}">
                <a16:creationId xmlns:a16="http://schemas.microsoft.com/office/drawing/2014/main" id="{E1071769-5F77-4DB2-92BF-FB8C108AB0C0}"/>
              </a:ext>
            </a:extLst>
          </p:cNvPr>
          <p:cNvGraphicFramePr/>
          <p:nvPr/>
        </p:nvGraphicFramePr>
        <p:xfrm>
          <a:off x="527380" y="2452481"/>
          <a:ext cx="5284757" cy="369262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2705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ko-KR" b="1" dirty="0"/>
              <a:t>Actual Chart (hours)</a:t>
            </a:r>
            <a:endParaRPr lang="en-US" b="1" dirty="0">
              <a:latin typeface="Arial" pitchFamily="34" charset="0"/>
              <a:cs typeface="Arial" pitchFamily="34" charset="0"/>
            </a:endParaRPr>
          </a:p>
        </p:txBody>
      </p:sp>
      <p:sp>
        <p:nvSpPr>
          <p:cNvPr id="3" name="Title 2"/>
          <p:cNvSpPr>
            <a:spLocks noGrp="1"/>
          </p:cNvSpPr>
          <p:nvPr>
            <p:ph type="title"/>
          </p:nvPr>
        </p:nvSpPr>
        <p:spPr/>
        <p:txBody>
          <a:bodyPr/>
          <a:lstStyle/>
          <a:p>
            <a:r>
              <a:rPr lang="en-US" altLang="ko-KR" b="1" dirty="0"/>
              <a:t>3. Monitoring &amp; Control</a:t>
            </a:r>
            <a:endParaRPr lang="ko-KR" altLang="en-US" b="1" dirty="0"/>
          </a:p>
        </p:txBody>
      </p:sp>
      <p:sp>
        <p:nvSpPr>
          <p:cNvPr id="6" name="Slide Number Placeholder 3">
            <a:extLst>
              <a:ext uri="{FF2B5EF4-FFF2-40B4-BE49-F238E27FC236}">
                <a16:creationId xmlns:a16="http://schemas.microsoft.com/office/drawing/2014/main" id="{FF9DDFD0-EB1F-3C43-95CC-461CBFD9C865}"/>
              </a:ext>
            </a:extLst>
          </p:cNvPr>
          <p:cNvSpPr txBox="1">
            <a:spLocks/>
          </p:cNvSpPr>
          <p:nvPr/>
        </p:nvSpPr>
        <p:spPr>
          <a:xfrm>
            <a:off x="11198390" y="6405331"/>
            <a:ext cx="452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1E5F09-0F4C-0243-9596-FED7D03FE3DA}" type="slidenum">
              <a:rPr lang="en-US" smtClean="0"/>
              <a:pPr/>
              <a:t>12</a:t>
            </a:fld>
            <a:endParaRPr lang="en-US" dirty="0"/>
          </a:p>
        </p:txBody>
      </p:sp>
      <p:graphicFrame>
        <p:nvGraphicFramePr>
          <p:cNvPr id="10" name="Content Placeholder 7">
            <a:extLst>
              <a:ext uri="{FF2B5EF4-FFF2-40B4-BE49-F238E27FC236}">
                <a16:creationId xmlns:a16="http://schemas.microsoft.com/office/drawing/2014/main" id="{5211A43B-A6E4-994A-8A4C-B19BA04D61CC}"/>
              </a:ext>
            </a:extLst>
          </p:cNvPr>
          <p:cNvGraphicFramePr>
            <a:graphicFrameLocks/>
          </p:cNvGraphicFramePr>
          <p:nvPr/>
        </p:nvGraphicFramePr>
        <p:xfrm>
          <a:off x="6379863" y="2452482"/>
          <a:ext cx="5078712" cy="3692628"/>
        </p:xfrm>
        <a:graphic>
          <a:graphicData uri="http://schemas.openxmlformats.org/drawingml/2006/table">
            <a:tbl>
              <a:tblPr firstCol="1" bandRow="1">
                <a:tableStyleId>{F5AB1C69-6EDB-4FF4-983F-18BD219EF322}</a:tableStyleId>
              </a:tblPr>
              <a:tblGrid>
                <a:gridCol w="3649962">
                  <a:extLst>
                    <a:ext uri="{9D8B030D-6E8A-4147-A177-3AD203B41FA5}">
                      <a16:colId xmlns:a16="http://schemas.microsoft.com/office/drawing/2014/main" val="4063729469"/>
                    </a:ext>
                  </a:extLst>
                </a:gridCol>
                <a:gridCol w="1428750">
                  <a:extLst>
                    <a:ext uri="{9D8B030D-6E8A-4147-A177-3AD203B41FA5}">
                      <a16:colId xmlns:a16="http://schemas.microsoft.com/office/drawing/2014/main" val="2222757179"/>
                    </a:ext>
                  </a:extLst>
                </a:gridCol>
              </a:tblGrid>
              <a:tr h="1230876">
                <a:tc>
                  <a:txBody>
                    <a:bodyPr/>
                    <a:lstStyle/>
                    <a:p>
                      <a:pPr algn="ctr"/>
                      <a:r>
                        <a:rPr lang="en-US" dirty="0">
                          <a:solidFill>
                            <a:schemeClr val="bg1"/>
                          </a:solidFill>
                        </a:rPr>
                        <a:t>Total actual time of module completion 1</a:t>
                      </a:r>
                    </a:p>
                  </a:txBody>
                  <a:tcPr anchor="ctr"/>
                </a:tc>
                <a:tc>
                  <a:txBody>
                    <a:bodyPr/>
                    <a:lstStyle/>
                    <a:p>
                      <a:pPr algn="ctr"/>
                      <a:r>
                        <a:rPr lang="en-US" dirty="0"/>
                        <a:t>914 hours</a:t>
                      </a:r>
                    </a:p>
                  </a:txBody>
                  <a:tcPr anchor="ctr"/>
                </a:tc>
                <a:extLst>
                  <a:ext uri="{0D108BD9-81ED-4DB2-BD59-A6C34878D82A}">
                    <a16:rowId xmlns:a16="http://schemas.microsoft.com/office/drawing/2014/main" val="2434405490"/>
                  </a:ext>
                </a:extLst>
              </a:tr>
              <a:tr h="1230876">
                <a:tc>
                  <a:txBody>
                    <a:bodyPr/>
                    <a:lstStyle/>
                    <a:p>
                      <a:pPr algn="ctr"/>
                      <a:r>
                        <a:rPr lang="en-US" dirty="0">
                          <a:solidFill>
                            <a:schemeClr val="bg1"/>
                          </a:solidFill>
                        </a:rPr>
                        <a:t>Total actual time of module completion 2</a:t>
                      </a:r>
                    </a:p>
                  </a:txBody>
                  <a:tcPr anchor="ctr"/>
                </a:tc>
                <a:tc>
                  <a:txBody>
                    <a:bodyPr/>
                    <a:lstStyle/>
                    <a:p>
                      <a:pPr algn="ctr"/>
                      <a:r>
                        <a:rPr lang="en-US" dirty="0"/>
                        <a:t>669 hours</a:t>
                      </a:r>
                    </a:p>
                  </a:txBody>
                  <a:tcPr anchor="ctr"/>
                </a:tc>
                <a:extLst>
                  <a:ext uri="{0D108BD9-81ED-4DB2-BD59-A6C34878D82A}">
                    <a16:rowId xmlns:a16="http://schemas.microsoft.com/office/drawing/2014/main" val="1417234166"/>
                  </a:ext>
                </a:extLst>
              </a:tr>
              <a:tr h="1230876">
                <a:tc>
                  <a:txBody>
                    <a:bodyPr/>
                    <a:lstStyle/>
                    <a:p>
                      <a:pPr algn="ctr"/>
                      <a:r>
                        <a:rPr lang="en-US" dirty="0">
                          <a:solidFill>
                            <a:schemeClr val="bg1"/>
                          </a:solidFill>
                        </a:rPr>
                        <a:t>Total actual time of module completion 3</a:t>
                      </a:r>
                    </a:p>
                  </a:txBody>
                  <a:tcPr anchor="ctr"/>
                </a:tc>
                <a:tc>
                  <a:txBody>
                    <a:bodyPr/>
                    <a:lstStyle/>
                    <a:p>
                      <a:pPr algn="ctr"/>
                      <a:r>
                        <a:rPr lang="en-US" dirty="0"/>
                        <a:t>1909 hours</a:t>
                      </a:r>
                    </a:p>
                  </a:txBody>
                  <a:tcPr anchor="ctr"/>
                </a:tc>
                <a:extLst>
                  <a:ext uri="{0D108BD9-81ED-4DB2-BD59-A6C34878D82A}">
                    <a16:rowId xmlns:a16="http://schemas.microsoft.com/office/drawing/2014/main" val="2511634183"/>
                  </a:ext>
                </a:extLst>
              </a:tr>
            </a:tbl>
          </a:graphicData>
        </a:graphic>
      </p:graphicFrame>
      <p:graphicFrame>
        <p:nvGraphicFramePr>
          <p:cNvPr id="8" name="Biểu đồ 4">
            <a:extLst>
              <a:ext uri="{FF2B5EF4-FFF2-40B4-BE49-F238E27FC236}">
                <a16:creationId xmlns:a16="http://schemas.microsoft.com/office/drawing/2014/main" id="{2FD33DAF-D9B9-4DF4-B90D-216A18106B77}"/>
              </a:ext>
            </a:extLst>
          </p:cNvPr>
          <p:cNvGraphicFramePr/>
          <p:nvPr/>
        </p:nvGraphicFramePr>
        <p:xfrm>
          <a:off x="527380" y="2452481"/>
          <a:ext cx="5284757" cy="369262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8394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ko-KR" b="1" dirty="0"/>
              <a:t>Membership Time Chart</a:t>
            </a:r>
            <a:endParaRPr lang="en-US" b="1" dirty="0">
              <a:latin typeface="Arial" pitchFamily="34" charset="0"/>
              <a:cs typeface="Arial" pitchFamily="34" charset="0"/>
            </a:endParaRPr>
          </a:p>
        </p:txBody>
      </p:sp>
      <p:sp>
        <p:nvSpPr>
          <p:cNvPr id="3" name="Title 2"/>
          <p:cNvSpPr>
            <a:spLocks noGrp="1"/>
          </p:cNvSpPr>
          <p:nvPr>
            <p:ph type="title"/>
          </p:nvPr>
        </p:nvSpPr>
        <p:spPr/>
        <p:txBody>
          <a:bodyPr/>
          <a:lstStyle/>
          <a:p>
            <a:r>
              <a:rPr lang="en-US" altLang="ko-KR" b="1" dirty="0"/>
              <a:t>3. Monitoring &amp; Control</a:t>
            </a:r>
            <a:endParaRPr lang="ko-KR" altLang="en-US" b="1" dirty="0"/>
          </a:p>
        </p:txBody>
      </p:sp>
      <p:sp>
        <p:nvSpPr>
          <p:cNvPr id="6" name="Slide Number Placeholder 3">
            <a:extLst>
              <a:ext uri="{FF2B5EF4-FFF2-40B4-BE49-F238E27FC236}">
                <a16:creationId xmlns:a16="http://schemas.microsoft.com/office/drawing/2014/main" id="{FF9DDFD0-EB1F-3C43-95CC-461CBFD9C865}"/>
              </a:ext>
            </a:extLst>
          </p:cNvPr>
          <p:cNvSpPr txBox="1">
            <a:spLocks/>
          </p:cNvSpPr>
          <p:nvPr/>
        </p:nvSpPr>
        <p:spPr>
          <a:xfrm>
            <a:off x="11198390" y="6405331"/>
            <a:ext cx="452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1E5F09-0F4C-0243-9596-FED7D03FE3DA}" type="slidenum">
              <a:rPr lang="en-US" smtClean="0"/>
              <a:pPr/>
              <a:t>13</a:t>
            </a:fld>
            <a:endParaRPr lang="en-US" dirty="0"/>
          </a:p>
        </p:txBody>
      </p:sp>
      <p:graphicFrame>
        <p:nvGraphicFramePr>
          <p:cNvPr id="9" name="Content Placeholder 7">
            <a:extLst>
              <a:ext uri="{FF2B5EF4-FFF2-40B4-BE49-F238E27FC236}">
                <a16:creationId xmlns:a16="http://schemas.microsoft.com/office/drawing/2014/main" id="{520FC36F-77F5-9540-82D0-D9E905EEF0C1}"/>
              </a:ext>
            </a:extLst>
          </p:cNvPr>
          <p:cNvGraphicFramePr>
            <a:graphicFrameLocks noGrp="1"/>
          </p:cNvGraphicFramePr>
          <p:nvPr>
            <p:ph idx="10"/>
          </p:nvPr>
        </p:nvGraphicFramePr>
        <p:xfrm>
          <a:off x="8494004" y="2225406"/>
          <a:ext cx="3051673" cy="4179923"/>
        </p:xfrm>
        <a:graphic>
          <a:graphicData uri="http://schemas.openxmlformats.org/drawingml/2006/table">
            <a:tbl>
              <a:tblPr firstRow="1" bandRow="1">
                <a:tableStyleId>{F5AB1C69-6EDB-4FF4-983F-18BD219EF322}</a:tableStyleId>
              </a:tblPr>
              <a:tblGrid>
                <a:gridCol w="3051673">
                  <a:extLst>
                    <a:ext uri="{9D8B030D-6E8A-4147-A177-3AD203B41FA5}">
                      <a16:colId xmlns:a16="http://schemas.microsoft.com/office/drawing/2014/main" val="4063729469"/>
                    </a:ext>
                  </a:extLst>
                </a:gridCol>
              </a:tblGrid>
              <a:tr h="41799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Total time each member worked in 32 weeks</a:t>
                      </a:r>
                      <a:endParaRPr lang="en-US" sz="2000" dirty="0">
                        <a:solidFill>
                          <a:schemeClr val="bg1"/>
                        </a:solidFill>
                      </a:endParaRPr>
                    </a:p>
                  </a:txBody>
                  <a:tcPr anchor="ctr"/>
                </a:tc>
                <a:extLst>
                  <a:ext uri="{0D108BD9-81ED-4DB2-BD59-A6C34878D82A}">
                    <a16:rowId xmlns:a16="http://schemas.microsoft.com/office/drawing/2014/main" val="2434405490"/>
                  </a:ext>
                </a:extLst>
              </a:tr>
            </a:tbl>
          </a:graphicData>
        </a:graphic>
      </p:graphicFrame>
      <p:graphicFrame>
        <p:nvGraphicFramePr>
          <p:cNvPr id="10" name="Biểu đồ 2">
            <a:extLst>
              <a:ext uri="{FF2B5EF4-FFF2-40B4-BE49-F238E27FC236}">
                <a16:creationId xmlns:a16="http://schemas.microsoft.com/office/drawing/2014/main" id="{36B7A95A-F678-4834-A093-C6042D129C0E}"/>
              </a:ext>
            </a:extLst>
          </p:cNvPr>
          <p:cNvGraphicFramePr/>
          <p:nvPr/>
        </p:nvGraphicFramePr>
        <p:xfrm>
          <a:off x="527380" y="2225405"/>
          <a:ext cx="7598048" cy="41799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15379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b="1" dirty="0"/>
              <a:t>3. Monitoring &amp; Control</a:t>
            </a:r>
            <a:endParaRPr lang="ko-KR" altLang="en-US" b="1" dirty="0"/>
          </a:p>
        </p:txBody>
      </p:sp>
      <p:sp>
        <p:nvSpPr>
          <p:cNvPr id="6" name="Slide Number Placeholder 3">
            <a:extLst>
              <a:ext uri="{FF2B5EF4-FFF2-40B4-BE49-F238E27FC236}">
                <a16:creationId xmlns:a16="http://schemas.microsoft.com/office/drawing/2014/main" id="{FF9DDFD0-EB1F-3C43-95CC-461CBFD9C865}"/>
              </a:ext>
            </a:extLst>
          </p:cNvPr>
          <p:cNvSpPr txBox="1">
            <a:spLocks/>
          </p:cNvSpPr>
          <p:nvPr/>
        </p:nvSpPr>
        <p:spPr>
          <a:xfrm>
            <a:off x="11198390" y="6405331"/>
            <a:ext cx="452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1E5F09-0F4C-0243-9596-FED7D03FE3DA}" type="slidenum">
              <a:rPr lang="en-US" smtClean="0"/>
              <a:pPr/>
              <a:t>14</a:t>
            </a:fld>
            <a:endParaRPr lang="en-US" dirty="0"/>
          </a:p>
        </p:txBody>
      </p:sp>
      <p:pic>
        <p:nvPicPr>
          <p:cNvPr id="10" name="Content Placeholder 9">
            <a:extLst>
              <a:ext uri="{FF2B5EF4-FFF2-40B4-BE49-F238E27FC236}">
                <a16:creationId xmlns:a16="http://schemas.microsoft.com/office/drawing/2014/main" id="{F94B02AD-753D-5947-BD25-1EDFCB55FCD6}"/>
              </a:ext>
            </a:extLst>
          </p:cNvPr>
          <p:cNvPicPr>
            <a:picLocks noGrp="1" noChangeAspect="1"/>
          </p:cNvPicPr>
          <p:nvPr>
            <p:ph idx="10"/>
          </p:nvPr>
        </p:nvPicPr>
        <p:blipFill>
          <a:blip r:embed="rId3"/>
          <a:stretch>
            <a:fillRect/>
          </a:stretch>
        </p:blipFill>
        <p:spPr>
          <a:xfrm>
            <a:off x="1360884" y="1333925"/>
            <a:ext cx="9470231" cy="5253968"/>
          </a:xfrm>
        </p:spPr>
      </p:pic>
    </p:spTree>
    <p:extLst>
      <p:ext uri="{BB962C8B-B14F-4D97-AF65-F5344CB8AC3E}">
        <p14:creationId xmlns:p14="http://schemas.microsoft.com/office/powerpoint/2010/main" val="311744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ko-KR" b="1" dirty="0">
                <a:solidFill>
                  <a:schemeClr val="tx1"/>
                </a:solidFill>
              </a:rPr>
              <a:t>Context Diagram</a:t>
            </a:r>
            <a:endParaRPr lang="ko-KR" altLang="en-US" b="1" dirty="0">
              <a:solidFill>
                <a:schemeClr val="tx1"/>
              </a:solidFill>
            </a:endParaRPr>
          </a:p>
        </p:txBody>
      </p:sp>
      <p:sp>
        <p:nvSpPr>
          <p:cNvPr id="3" name="Title 2"/>
          <p:cNvSpPr>
            <a:spLocks noGrp="1"/>
          </p:cNvSpPr>
          <p:nvPr>
            <p:ph type="title"/>
          </p:nvPr>
        </p:nvSpPr>
        <p:spPr/>
        <p:txBody>
          <a:bodyPr/>
          <a:lstStyle/>
          <a:p>
            <a:r>
              <a:rPr lang="en-US" altLang="ko-KR" b="1" dirty="0"/>
              <a:t>4. Architectural</a:t>
            </a:r>
            <a:endParaRPr lang="ko-KR" altLang="en-US" b="1" dirty="0"/>
          </a:p>
        </p:txBody>
      </p:sp>
      <p:sp>
        <p:nvSpPr>
          <p:cNvPr id="6" name="Slide Number Placeholder 3">
            <a:extLst>
              <a:ext uri="{FF2B5EF4-FFF2-40B4-BE49-F238E27FC236}">
                <a16:creationId xmlns:a16="http://schemas.microsoft.com/office/drawing/2014/main" id="{FF9DDFD0-EB1F-3C43-95CC-461CBFD9C865}"/>
              </a:ext>
            </a:extLst>
          </p:cNvPr>
          <p:cNvSpPr txBox="1">
            <a:spLocks/>
          </p:cNvSpPr>
          <p:nvPr/>
        </p:nvSpPr>
        <p:spPr>
          <a:xfrm>
            <a:off x="11198390" y="6405331"/>
            <a:ext cx="452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1E5F09-0F4C-0243-9596-FED7D03FE3DA}" type="slidenum">
              <a:rPr lang="en-US" smtClean="0"/>
              <a:pPr/>
              <a:t>15</a:t>
            </a:fld>
            <a:endParaRPr lang="en-US" dirty="0"/>
          </a:p>
        </p:txBody>
      </p:sp>
      <p:pic>
        <p:nvPicPr>
          <p:cNvPr id="10" name="Hình ảnh 1">
            <a:extLst>
              <a:ext uri="{FF2B5EF4-FFF2-40B4-BE49-F238E27FC236}">
                <a16:creationId xmlns:a16="http://schemas.microsoft.com/office/drawing/2014/main" id="{6F6C19C4-7729-AE45-A0DE-C2FF27A1A0F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35466" y="2190721"/>
            <a:ext cx="9321067" cy="4214610"/>
          </a:xfrm>
          <a:prstGeom prst="rect">
            <a:avLst/>
          </a:prstGeom>
          <a:noFill/>
          <a:ln>
            <a:noFill/>
          </a:ln>
        </p:spPr>
      </p:pic>
    </p:spTree>
    <p:extLst>
      <p:ext uri="{BB962C8B-B14F-4D97-AF65-F5344CB8AC3E}">
        <p14:creationId xmlns:p14="http://schemas.microsoft.com/office/powerpoint/2010/main" val="276732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b="1" dirty="0"/>
              <a:t>4. Architectural</a:t>
            </a:r>
            <a:endParaRPr lang="en-US" dirty="0"/>
          </a:p>
        </p:txBody>
      </p:sp>
      <p:sp>
        <p:nvSpPr>
          <p:cNvPr id="6" name="Slide Number Placeholder 3">
            <a:extLst>
              <a:ext uri="{FF2B5EF4-FFF2-40B4-BE49-F238E27FC236}">
                <a16:creationId xmlns:a16="http://schemas.microsoft.com/office/drawing/2014/main" id="{FF9DDFD0-EB1F-3C43-95CC-461CBFD9C865}"/>
              </a:ext>
            </a:extLst>
          </p:cNvPr>
          <p:cNvSpPr txBox="1">
            <a:spLocks/>
          </p:cNvSpPr>
          <p:nvPr/>
        </p:nvSpPr>
        <p:spPr>
          <a:xfrm>
            <a:off x="11198390" y="6405331"/>
            <a:ext cx="452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1E5F09-0F4C-0243-9596-FED7D03FE3DA}" type="slidenum">
              <a:rPr lang="en-US" smtClean="0"/>
              <a:pPr/>
              <a:t>16</a:t>
            </a:fld>
            <a:endParaRPr lang="en-US" dirty="0"/>
          </a:p>
        </p:txBody>
      </p:sp>
      <p:graphicFrame>
        <p:nvGraphicFramePr>
          <p:cNvPr id="13" name="Content Placeholder 12">
            <a:extLst>
              <a:ext uri="{FF2B5EF4-FFF2-40B4-BE49-F238E27FC236}">
                <a16:creationId xmlns:a16="http://schemas.microsoft.com/office/drawing/2014/main" id="{E83A9E60-1431-9840-9B1B-50013897F6EB}"/>
              </a:ext>
            </a:extLst>
          </p:cNvPr>
          <p:cNvGraphicFramePr>
            <a:graphicFrameLocks noGrp="1"/>
          </p:cNvGraphicFramePr>
          <p:nvPr>
            <p:ph idx="10"/>
          </p:nvPr>
        </p:nvGraphicFramePr>
        <p:xfrm>
          <a:off x="541338" y="1817782"/>
          <a:ext cx="11328399" cy="4270502"/>
        </p:xfrm>
        <a:graphic>
          <a:graphicData uri="http://schemas.openxmlformats.org/drawingml/2006/table">
            <a:tbl>
              <a:tblPr firstRow="1" bandRow="1">
                <a:tableStyleId>{F5AB1C69-6EDB-4FF4-983F-18BD219EF322}</a:tableStyleId>
              </a:tblPr>
              <a:tblGrid>
                <a:gridCol w="1009166">
                  <a:extLst>
                    <a:ext uri="{9D8B030D-6E8A-4147-A177-3AD203B41FA5}">
                      <a16:colId xmlns:a16="http://schemas.microsoft.com/office/drawing/2014/main" val="772794346"/>
                    </a:ext>
                  </a:extLst>
                </a:gridCol>
                <a:gridCol w="1488339">
                  <a:extLst>
                    <a:ext uri="{9D8B030D-6E8A-4147-A177-3AD203B41FA5}">
                      <a16:colId xmlns:a16="http://schemas.microsoft.com/office/drawing/2014/main" val="3724940438"/>
                    </a:ext>
                  </a:extLst>
                </a:gridCol>
                <a:gridCol w="2181339">
                  <a:extLst>
                    <a:ext uri="{9D8B030D-6E8A-4147-A177-3AD203B41FA5}">
                      <a16:colId xmlns:a16="http://schemas.microsoft.com/office/drawing/2014/main" val="4169815780"/>
                    </a:ext>
                  </a:extLst>
                </a:gridCol>
                <a:gridCol w="4059283">
                  <a:extLst>
                    <a:ext uri="{9D8B030D-6E8A-4147-A177-3AD203B41FA5}">
                      <a16:colId xmlns:a16="http://schemas.microsoft.com/office/drawing/2014/main" val="386593497"/>
                    </a:ext>
                  </a:extLst>
                </a:gridCol>
                <a:gridCol w="2590272">
                  <a:extLst>
                    <a:ext uri="{9D8B030D-6E8A-4147-A177-3AD203B41FA5}">
                      <a16:colId xmlns:a16="http://schemas.microsoft.com/office/drawing/2014/main" val="1545508478"/>
                    </a:ext>
                  </a:extLst>
                </a:gridCol>
              </a:tblGrid>
              <a:tr h="1285870">
                <a:tc>
                  <a:txBody>
                    <a:bodyPr/>
                    <a:lstStyle/>
                    <a:p>
                      <a:pPr algn="ctr"/>
                      <a:r>
                        <a:rPr lang="en-US" sz="2000" dirty="0">
                          <a:latin typeface="Arial" panose="020B0604020202020204" pitchFamily="34" charset="0"/>
                          <a:cs typeface="Arial" panose="020B0604020202020204" pitchFamily="34" charset="0"/>
                        </a:rPr>
                        <a:t>#</a:t>
                      </a:r>
                    </a:p>
                  </a:txBody>
                  <a:tcPr anchor="ctr"/>
                </a:tc>
                <a:tc>
                  <a:txBody>
                    <a:bodyPr/>
                    <a:lstStyle/>
                    <a:p>
                      <a:pPr algn="ctr"/>
                      <a:r>
                        <a:rPr lang="en-US" sz="2000" dirty="0">
                          <a:latin typeface="Arial" panose="020B0604020202020204" pitchFamily="34" charset="0"/>
                          <a:cs typeface="Arial" panose="020B0604020202020204" pitchFamily="34" charset="0"/>
                        </a:rPr>
                        <a:t>ID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effectLst/>
                          <a:latin typeface="Arial" panose="020B0604020202020204" pitchFamily="34" charset="0"/>
                          <a:cs typeface="Arial" panose="020B0604020202020204" pitchFamily="34" charset="0"/>
                        </a:rPr>
                        <a:t>Quality Attributes</a:t>
                      </a:r>
                      <a:endParaRPr lang="en-US" sz="2000" dirty="0">
                        <a:latin typeface="Arial" panose="020B0604020202020204" pitchFamily="34" charset="0"/>
                        <a:cs typeface="Arial" panose="020B0604020202020204" pitchFamily="34" charset="0"/>
                      </a:endParaRPr>
                    </a:p>
                  </a:txBody>
                  <a:tcPr anchor="ctr"/>
                </a:tc>
                <a:tc>
                  <a:txBody>
                    <a:bodyPr/>
                    <a:lstStyle/>
                    <a:p>
                      <a:pPr algn="ctr"/>
                      <a:r>
                        <a:rPr lang="en-US" sz="2000" dirty="0">
                          <a:latin typeface="Arial" panose="020B0604020202020204" pitchFamily="34" charset="0"/>
                          <a:cs typeface="Arial" panose="020B0604020202020204" pitchFamily="34" charset="0"/>
                        </a:rPr>
                        <a:t>Detail</a:t>
                      </a:r>
                    </a:p>
                  </a:txBody>
                  <a:tcPr anchor="ctr"/>
                </a:tc>
                <a:tc>
                  <a:txBody>
                    <a:bodyPr/>
                    <a:lstStyle/>
                    <a:p>
                      <a:pPr algn="ctr"/>
                      <a:r>
                        <a:rPr lang="en-US" sz="2000" dirty="0">
                          <a:effectLst/>
                          <a:latin typeface="Arial" panose="020B0604020202020204" pitchFamily="34" charset="0"/>
                          <a:cs typeface="Arial" panose="020B0604020202020204" pitchFamily="34" charset="0"/>
                        </a:rPr>
                        <a:t>Priority</a:t>
                      </a:r>
                      <a:endParaRPr lang="en-US"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140106124"/>
                  </a:ext>
                </a:extLst>
              </a:tr>
              <a:tr h="14923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effectLst/>
                          <a:latin typeface="Arial" panose="020B0604020202020204" pitchFamily="34" charset="0"/>
                          <a:cs typeface="Arial" panose="020B0604020202020204" pitchFamily="34" charset="0"/>
                        </a:rPr>
                        <a:t>1</a:t>
                      </a:r>
                      <a:endParaRPr lang="en-US" sz="200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effectLst/>
                          <a:latin typeface="Arial" panose="020B0604020202020204" pitchFamily="34" charset="0"/>
                          <a:cs typeface="Arial" panose="020B0604020202020204" pitchFamily="34" charset="0"/>
                        </a:rPr>
                        <a:t>QA1</a:t>
                      </a:r>
                      <a:endParaRPr lang="en-US" sz="200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effectLst/>
                          <a:latin typeface="Arial" panose="020B0604020202020204" pitchFamily="34" charset="0"/>
                          <a:cs typeface="Arial" panose="020B0604020202020204" pitchFamily="34" charset="0"/>
                        </a:rPr>
                        <a:t>Usability</a:t>
                      </a:r>
                      <a:endParaRPr lang="en-US" sz="200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effectLst/>
                          <a:latin typeface="Arial" panose="020B0604020202020204" pitchFamily="34" charset="0"/>
                          <a:cs typeface="Arial" panose="020B0604020202020204" pitchFamily="34" charset="0"/>
                        </a:rPr>
                        <a:t>Users</a:t>
                      </a:r>
                      <a:r>
                        <a:rPr lang="vi-VN" sz="2000" dirty="0">
                          <a:effectLst/>
                          <a:latin typeface="Arial" panose="020B0604020202020204" pitchFamily="34" charset="0"/>
                          <a:cs typeface="Arial" panose="020B0604020202020204" pitchFamily="34" charset="0"/>
                        </a:rPr>
                        <a:t> use the app to easier</a:t>
                      </a:r>
                      <a:endParaRPr lang="en-US" sz="200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algn="ctr"/>
                      <a:r>
                        <a:rPr lang="en-US" sz="2000" dirty="0">
                          <a:effectLst/>
                          <a:latin typeface="Arial" panose="020B0604020202020204" pitchFamily="34" charset="0"/>
                          <a:cs typeface="Arial" panose="020B0604020202020204" pitchFamily="34" charset="0"/>
                        </a:rPr>
                        <a:t>High</a:t>
                      </a:r>
                      <a:endParaRPr lang="en-US"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7103738"/>
                  </a:ext>
                </a:extLst>
              </a:tr>
              <a:tr h="1492316">
                <a:tc>
                  <a:txBody>
                    <a:bodyPr/>
                    <a:lstStyle/>
                    <a:p>
                      <a:pPr algn="ctr"/>
                      <a:r>
                        <a:rPr lang="en-US" sz="2000" dirty="0">
                          <a:latin typeface="Arial" panose="020B0604020202020204" pitchFamily="34" charset="0"/>
                          <a:cs typeface="Arial" panose="020B0604020202020204" pitchFamily="34" charset="0"/>
                        </a:rPr>
                        <a:t>2</a:t>
                      </a:r>
                    </a:p>
                  </a:txBody>
                  <a:tcPr anchor="ctr"/>
                </a:tc>
                <a:tc>
                  <a:txBody>
                    <a:bodyPr/>
                    <a:lstStyle/>
                    <a:p>
                      <a:pPr algn="ctr"/>
                      <a:r>
                        <a:rPr lang="en-US" sz="2000" dirty="0">
                          <a:effectLst/>
                          <a:latin typeface="Arial" panose="020B0604020202020204" pitchFamily="34" charset="0"/>
                          <a:cs typeface="Arial" panose="020B0604020202020204" pitchFamily="34" charset="0"/>
                        </a:rPr>
                        <a:t>QA2</a:t>
                      </a:r>
                      <a:endParaRPr lang="en-US" sz="20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effectLst/>
                          <a:latin typeface="Arial" panose="020B0604020202020204" pitchFamily="34" charset="0"/>
                          <a:cs typeface="Arial" panose="020B0604020202020204" pitchFamily="34" charset="0"/>
                        </a:rPr>
                        <a:t>Portability</a:t>
                      </a:r>
                      <a:endParaRPr lang="en-US" sz="2000" dirty="0">
                        <a:latin typeface="Arial" panose="020B0604020202020204" pitchFamily="34" charset="0"/>
                        <a:cs typeface="Arial" panose="020B0604020202020204" pitchFamily="34" charset="0"/>
                      </a:endParaRPr>
                    </a:p>
                    <a:p>
                      <a:pPr algn="ctr"/>
                      <a:endParaRPr lang="en-US" sz="20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effectLst/>
                          <a:latin typeface="Arial" panose="020B0604020202020204" pitchFamily="34" charset="0"/>
                          <a:cs typeface="Arial" panose="020B0604020202020204" pitchFamily="34" charset="0"/>
                        </a:rPr>
                        <a:t>Users can use the application on two platforms</a:t>
                      </a:r>
                      <a:endParaRPr lang="en-US" sz="200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algn="ctr"/>
                      <a:r>
                        <a:rPr lang="en-US" sz="2000" dirty="0">
                          <a:effectLst/>
                          <a:latin typeface="Arial" panose="020B0604020202020204" pitchFamily="34" charset="0"/>
                          <a:cs typeface="Arial" panose="020B0604020202020204" pitchFamily="34" charset="0"/>
                        </a:rPr>
                        <a:t>High</a:t>
                      </a:r>
                      <a:endParaRPr lang="en-US"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510953863"/>
                  </a:ext>
                </a:extLst>
              </a:tr>
            </a:tbl>
          </a:graphicData>
        </a:graphic>
      </p:graphicFrame>
    </p:spTree>
    <p:extLst>
      <p:ext uri="{BB962C8B-B14F-4D97-AF65-F5344CB8AC3E}">
        <p14:creationId xmlns:p14="http://schemas.microsoft.com/office/powerpoint/2010/main" val="386304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ko-KR" b="1" dirty="0">
                <a:solidFill>
                  <a:schemeClr val="tx1"/>
                </a:solidFill>
              </a:rPr>
              <a:t>Usability (Static)</a:t>
            </a:r>
            <a:endParaRPr lang="ko-KR" altLang="en-US" b="1" dirty="0">
              <a:solidFill>
                <a:schemeClr val="tx1"/>
              </a:solidFill>
            </a:endParaRPr>
          </a:p>
        </p:txBody>
      </p:sp>
      <p:sp>
        <p:nvSpPr>
          <p:cNvPr id="3" name="Title 2"/>
          <p:cNvSpPr>
            <a:spLocks noGrp="1"/>
          </p:cNvSpPr>
          <p:nvPr>
            <p:ph type="title"/>
          </p:nvPr>
        </p:nvSpPr>
        <p:spPr/>
        <p:txBody>
          <a:bodyPr/>
          <a:lstStyle/>
          <a:p>
            <a:r>
              <a:rPr lang="en-US" altLang="ko-KR" b="1" dirty="0"/>
              <a:t>4. Architectural</a:t>
            </a:r>
            <a:endParaRPr lang="ko-KR" altLang="en-US" b="1" dirty="0"/>
          </a:p>
        </p:txBody>
      </p:sp>
      <p:sp>
        <p:nvSpPr>
          <p:cNvPr id="6" name="Slide Number Placeholder 3">
            <a:extLst>
              <a:ext uri="{FF2B5EF4-FFF2-40B4-BE49-F238E27FC236}">
                <a16:creationId xmlns:a16="http://schemas.microsoft.com/office/drawing/2014/main" id="{FF9DDFD0-EB1F-3C43-95CC-461CBFD9C865}"/>
              </a:ext>
            </a:extLst>
          </p:cNvPr>
          <p:cNvSpPr txBox="1">
            <a:spLocks/>
          </p:cNvSpPr>
          <p:nvPr/>
        </p:nvSpPr>
        <p:spPr>
          <a:xfrm>
            <a:off x="11198390" y="6405331"/>
            <a:ext cx="452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1E5F09-0F4C-0243-9596-FED7D03FE3DA}" type="slidenum">
              <a:rPr lang="en-US" smtClean="0"/>
              <a:pPr/>
              <a:t>17</a:t>
            </a:fld>
            <a:endParaRPr lang="en-US" dirty="0"/>
          </a:p>
        </p:txBody>
      </p:sp>
      <p:pic>
        <p:nvPicPr>
          <p:cNvPr id="5" name="Picture 4">
            <a:extLst>
              <a:ext uri="{FF2B5EF4-FFF2-40B4-BE49-F238E27FC236}">
                <a16:creationId xmlns:a16="http://schemas.microsoft.com/office/drawing/2014/main" id="{23DD0ED2-A6F1-644E-9429-E17BE2C241CA}"/>
              </a:ext>
            </a:extLst>
          </p:cNvPr>
          <p:cNvPicPr>
            <a:picLocks noChangeAspect="1"/>
          </p:cNvPicPr>
          <p:nvPr/>
        </p:nvPicPr>
        <p:blipFill>
          <a:blip r:embed="rId3"/>
          <a:stretch>
            <a:fillRect/>
          </a:stretch>
        </p:blipFill>
        <p:spPr>
          <a:xfrm>
            <a:off x="3128009" y="2224303"/>
            <a:ext cx="5930900" cy="4181028"/>
          </a:xfrm>
          <a:prstGeom prst="rect">
            <a:avLst/>
          </a:prstGeom>
        </p:spPr>
      </p:pic>
    </p:spTree>
    <p:extLst>
      <p:ext uri="{BB962C8B-B14F-4D97-AF65-F5344CB8AC3E}">
        <p14:creationId xmlns:p14="http://schemas.microsoft.com/office/powerpoint/2010/main" val="166108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1236" y="1508787"/>
            <a:ext cx="11329259" cy="614197"/>
          </a:xfrm>
        </p:spPr>
        <p:txBody>
          <a:bodyPr/>
          <a:lstStyle/>
          <a:p>
            <a:r>
              <a:rPr lang="en-US" altLang="ko-KR" b="1" dirty="0">
                <a:solidFill>
                  <a:schemeClr val="tx1"/>
                </a:solidFill>
              </a:rPr>
              <a:t>Portability (Dynamic)</a:t>
            </a:r>
            <a:endParaRPr lang="ko-KR" altLang="en-US" b="1" dirty="0">
              <a:solidFill>
                <a:schemeClr val="tx1"/>
              </a:solidFill>
            </a:endParaRPr>
          </a:p>
        </p:txBody>
      </p:sp>
      <p:sp>
        <p:nvSpPr>
          <p:cNvPr id="3" name="Title 2"/>
          <p:cNvSpPr>
            <a:spLocks noGrp="1"/>
          </p:cNvSpPr>
          <p:nvPr>
            <p:ph type="title"/>
          </p:nvPr>
        </p:nvSpPr>
        <p:spPr/>
        <p:txBody>
          <a:bodyPr/>
          <a:lstStyle/>
          <a:p>
            <a:r>
              <a:rPr lang="en-US" altLang="ko-KR" b="1" dirty="0"/>
              <a:t>4. Architectural</a:t>
            </a:r>
            <a:endParaRPr lang="ko-KR" altLang="en-US" b="1" dirty="0"/>
          </a:p>
        </p:txBody>
      </p:sp>
      <p:sp>
        <p:nvSpPr>
          <p:cNvPr id="6" name="Slide Number Placeholder 3">
            <a:extLst>
              <a:ext uri="{FF2B5EF4-FFF2-40B4-BE49-F238E27FC236}">
                <a16:creationId xmlns:a16="http://schemas.microsoft.com/office/drawing/2014/main" id="{FF9DDFD0-EB1F-3C43-95CC-461CBFD9C865}"/>
              </a:ext>
            </a:extLst>
          </p:cNvPr>
          <p:cNvSpPr txBox="1">
            <a:spLocks/>
          </p:cNvSpPr>
          <p:nvPr/>
        </p:nvSpPr>
        <p:spPr>
          <a:xfrm>
            <a:off x="11198390" y="6405331"/>
            <a:ext cx="452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1E5F09-0F4C-0243-9596-FED7D03FE3DA}" type="slidenum">
              <a:rPr lang="en-US" smtClean="0"/>
              <a:pPr/>
              <a:t>18</a:t>
            </a:fld>
            <a:endParaRPr lang="en-US" dirty="0"/>
          </a:p>
        </p:txBody>
      </p:sp>
      <p:pic>
        <p:nvPicPr>
          <p:cNvPr id="7" name="Hình ảnh 14" descr="C:\Users\HOME\OneDrive\Desktop\Untitled Diagram-portability - dynamic.jpg">
            <a:extLst>
              <a:ext uri="{FF2B5EF4-FFF2-40B4-BE49-F238E27FC236}">
                <a16:creationId xmlns:a16="http://schemas.microsoft.com/office/drawing/2014/main" id="{73700225-404F-9443-98B9-6819D91370F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28010" y="2122983"/>
            <a:ext cx="5935980" cy="4393563"/>
          </a:xfrm>
          <a:prstGeom prst="rect">
            <a:avLst/>
          </a:prstGeom>
          <a:noFill/>
          <a:ln>
            <a:noFill/>
          </a:ln>
        </p:spPr>
      </p:pic>
    </p:spTree>
    <p:extLst>
      <p:ext uri="{BB962C8B-B14F-4D97-AF65-F5344CB8AC3E}">
        <p14:creationId xmlns:p14="http://schemas.microsoft.com/office/powerpoint/2010/main" val="315164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b="1" dirty="0"/>
              <a:t>5. Summary Test Report.</a:t>
            </a:r>
            <a:endParaRPr lang="ko-KR" altLang="en-US" b="1" dirty="0"/>
          </a:p>
        </p:txBody>
      </p:sp>
      <p:sp>
        <p:nvSpPr>
          <p:cNvPr id="6" name="Slide Number Placeholder 3">
            <a:extLst>
              <a:ext uri="{FF2B5EF4-FFF2-40B4-BE49-F238E27FC236}">
                <a16:creationId xmlns:a16="http://schemas.microsoft.com/office/drawing/2014/main" id="{FF9DDFD0-EB1F-3C43-95CC-461CBFD9C865}"/>
              </a:ext>
            </a:extLst>
          </p:cNvPr>
          <p:cNvSpPr txBox="1">
            <a:spLocks/>
          </p:cNvSpPr>
          <p:nvPr/>
        </p:nvSpPr>
        <p:spPr>
          <a:xfrm>
            <a:off x="11198390" y="6405331"/>
            <a:ext cx="452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1E5F09-0F4C-0243-9596-FED7D03FE3DA}" type="slidenum">
              <a:rPr lang="en-US" smtClean="0"/>
              <a:pPr/>
              <a:t>19</a:t>
            </a:fld>
            <a:endParaRPr lang="en-US" dirty="0"/>
          </a:p>
        </p:txBody>
      </p:sp>
      <p:sp>
        <p:nvSpPr>
          <p:cNvPr id="12" name="Content Placeholder 1">
            <a:extLst>
              <a:ext uri="{FF2B5EF4-FFF2-40B4-BE49-F238E27FC236}">
                <a16:creationId xmlns:a16="http://schemas.microsoft.com/office/drawing/2014/main" id="{4DF4F9EC-4DDE-F949-86C1-60995E3819A1}"/>
              </a:ext>
            </a:extLst>
          </p:cNvPr>
          <p:cNvSpPr>
            <a:spLocks noGrp="1"/>
          </p:cNvSpPr>
          <p:nvPr>
            <p:ph idx="1"/>
          </p:nvPr>
        </p:nvSpPr>
        <p:spPr>
          <a:xfrm>
            <a:off x="527381" y="1508787"/>
            <a:ext cx="11329259" cy="614197"/>
          </a:xfrm>
        </p:spPr>
        <p:txBody>
          <a:bodyPr/>
          <a:lstStyle/>
          <a:p>
            <a:r>
              <a:rPr lang="en-US" altLang="ko-KR" b="1" dirty="0">
                <a:solidFill>
                  <a:schemeClr val="tx1"/>
                </a:solidFill>
              </a:rPr>
              <a:t>Summary Priority</a:t>
            </a:r>
            <a:endParaRPr lang="ko-KR" altLang="en-US" b="1" dirty="0">
              <a:solidFill>
                <a:schemeClr val="tx1"/>
              </a:solidFill>
            </a:endParaRPr>
          </a:p>
        </p:txBody>
      </p:sp>
      <p:pic>
        <p:nvPicPr>
          <p:cNvPr id="8" name="Hình ảnh 2">
            <a:extLst>
              <a:ext uri="{FF2B5EF4-FFF2-40B4-BE49-F238E27FC236}">
                <a16:creationId xmlns:a16="http://schemas.microsoft.com/office/drawing/2014/main" id="{2D8E75DA-A7A3-E94B-A3E4-3EAFAC3BEB66}"/>
              </a:ext>
            </a:extLst>
          </p:cNvPr>
          <p:cNvPicPr>
            <a:picLocks noChangeAspect="1"/>
          </p:cNvPicPr>
          <p:nvPr/>
        </p:nvPicPr>
        <p:blipFill>
          <a:blip r:embed="rId3"/>
          <a:stretch>
            <a:fillRect/>
          </a:stretch>
        </p:blipFill>
        <p:spPr>
          <a:xfrm>
            <a:off x="733425" y="2464907"/>
            <a:ext cx="5315762" cy="3692628"/>
          </a:xfrm>
          <a:prstGeom prst="rect">
            <a:avLst/>
          </a:prstGeom>
        </p:spPr>
      </p:pic>
      <p:graphicFrame>
        <p:nvGraphicFramePr>
          <p:cNvPr id="14" name="Bảng 1">
            <a:extLst>
              <a:ext uri="{FF2B5EF4-FFF2-40B4-BE49-F238E27FC236}">
                <a16:creationId xmlns:a16="http://schemas.microsoft.com/office/drawing/2014/main" id="{51A23D0F-4A1A-6A45-9855-5E0D5BF53A9F}"/>
              </a:ext>
            </a:extLst>
          </p:cNvPr>
          <p:cNvGraphicFramePr>
            <a:graphicFrameLocks noGrp="1"/>
          </p:cNvGraphicFramePr>
          <p:nvPr/>
        </p:nvGraphicFramePr>
        <p:xfrm>
          <a:off x="6354823" y="2464906"/>
          <a:ext cx="5103751" cy="3692627"/>
        </p:xfrm>
        <a:graphic>
          <a:graphicData uri="http://schemas.openxmlformats.org/drawingml/2006/table">
            <a:tbl>
              <a:tblPr firstRow="1" bandRow="1">
                <a:tableStyleId>{8799B23B-EC83-4686-B30A-512413B5E67A}</a:tableStyleId>
              </a:tblPr>
              <a:tblGrid>
                <a:gridCol w="3529957">
                  <a:extLst>
                    <a:ext uri="{9D8B030D-6E8A-4147-A177-3AD203B41FA5}">
                      <a16:colId xmlns:a16="http://schemas.microsoft.com/office/drawing/2014/main" val="926586375"/>
                    </a:ext>
                  </a:extLst>
                </a:gridCol>
                <a:gridCol w="1573794">
                  <a:extLst>
                    <a:ext uri="{9D8B030D-6E8A-4147-A177-3AD203B41FA5}">
                      <a16:colId xmlns:a16="http://schemas.microsoft.com/office/drawing/2014/main" val="1596181465"/>
                    </a:ext>
                  </a:extLst>
                </a:gridCol>
              </a:tblGrid>
              <a:tr h="942867">
                <a:tc gridSpan="2">
                  <a:txBody>
                    <a:bodyPr/>
                    <a:lstStyle/>
                    <a:p>
                      <a:pPr algn="ctr" fontAlgn="b"/>
                      <a:r>
                        <a:rPr lang="en-US" sz="3900" b="1" i="0" u="none" strike="noStrike" dirty="0">
                          <a:solidFill>
                            <a:schemeClr val="tx1"/>
                          </a:solidFill>
                          <a:effectLst/>
                          <a:latin typeface="Arial" panose="020B0604020202020204" pitchFamily="34" charset="0"/>
                        </a:rPr>
                        <a:t>Summary</a:t>
                      </a:r>
                    </a:p>
                  </a:txBody>
                  <a:tcPr marL="0" marR="0" marT="0" marB="0" anchor="ctr"/>
                </a:tc>
                <a:tc hMerge="1">
                  <a:txBody>
                    <a:bodyPr/>
                    <a:lstStyle/>
                    <a:p>
                      <a:endParaRPr lang="en-US"/>
                    </a:p>
                  </a:txBody>
                  <a:tcPr/>
                </a:tc>
                <a:extLst>
                  <a:ext uri="{0D108BD9-81ED-4DB2-BD59-A6C34878D82A}">
                    <a16:rowId xmlns:a16="http://schemas.microsoft.com/office/drawing/2014/main" val="1583347123"/>
                  </a:ext>
                </a:extLst>
              </a:tr>
              <a:tr h="797811">
                <a:tc>
                  <a:txBody>
                    <a:bodyPr/>
                    <a:lstStyle/>
                    <a:p>
                      <a:pPr algn="ctr" fontAlgn="b"/>
                      <a:r>
                        <a:rPr lang="en-US" sz="3300" u="none" strike="noStrike" dirty="0">
                          <a:effectLst/>
                        </a:rPr>
                        <a:t>Pass</a:t>
                      </a:r>
                      <a:endParaRPr lang="en-US" sz="3300" b="0" i="0" u="none" strike="noStrike" dirty="0">
                        <a:solidFill>
                          <a:srgbClr val="000000"/>
                        </a:solidFill>
                        <a:effectLst/>
                        <a:latin typeface="Arial" panose="020B0604020202020204" pitchFamily="34" charset="0"/>
                      </a:endParaRPr>
                    </a:p>
                  </a:txBody>
                  <a:tcPr marL="0" marR="0" marT="0" marB="0" anchor="ctr"/>
                </a:tc>
                <a:tc>
                  <a:txBody>
                    <a:bodyPr/>
                    <a:lstStyle/>
                    <a:p>
                      <a:pPr algn="ctr" fontAlgn="b"/>
                      <a:r>
                        <a:rPr lang="en-US" sz="3300" u="none" strike="noStrike" dirty="0">
                          <a:effectLst/>
                        </a:rPr>
                        <a:t>361</a:t>
                      </a:r>
                      <a:endParaRPr lang="en-US" sz="3300" b="0" i="0" u="none" strike="noStrike" dirty="0">
                        <a:solidFill>
                          <a:srgbClr val="FFFFFF"/>
                        </a:solidFill>
                        <a:effectLst/>
                        <a:latin typeface="Arial" panose="020B0604020202020204" pitchFamily="34" charset="0"/>
                      </a:endParaRPr>
                    </a:p>
                  </a:txBody>
                  <a:tcPr marL="0" marR="0" marT="0" marB="0" anchor="ctr"/>
                </a:tc>
                <a:extLst>
                  <a:ext uri="{0D108BD9-81ED-4DB2-BD59-A6C34878D82A}">
                    <a16:rowId xmlns:a16="http://schemas.microsoft.com/office/drawing/2014/main" val="192112523"/>
                  </a:ext>
                </a:extLst>
              </a:tr>
              <a:tr h="797811">
                <a:tc>
                  <a:txBody>
                    <a:bodyPr/>
                    <a:lstStyle/>
                    <a:p>
                      <a:pPr algn="ctr" fontAlgn="b"/>
                      <a:r>
                        <a:rPr lang="en-US" sz="3300" u="none" strike="noStrike" dirty="0">
                          <a:effectLst/>
                        </a:rPr>
                        <a:t>Fail</a:t>
                      </a:r>
                      <a:endParaRPr lang="en-US" sz="3300" b="0" i="0" u="none" strike="noStrike" dirty="0">
                        <a:solidFill>
                          <a:srgbClr val="000000"/>
                        </a:solidFill>
                        <a:effectLst/>
                        <a:latin typeface="Arial" panose="020B0604020202020204" pitchFamily="34" charset="0"/>
                      </a:endParaRPr>
                    </a:p>
                  </a:txBody>
                  <a:tcPr marL="0" marR="0" marT="0" marB="0" anchor="ctr"/>
                </a:tc>
                <a:tc>
                  <a:txBody>
                    <a:bodyPr/>
                    <a:lstStyle/>
                    <a:p>
                      <a:pPr algn="ctr" fontAlgn="b"/>
                      <a:r>
                        <a:rPr lang="en-US" sz="3300" u="none" strike="noStrike" dirty="0">
                          <a:effectLst/>
                        </a:rPr>
                        <a:t>11</a:t>
                      </a:r>
                      <a:endParaRPr lang="en-US" sz="3300" b="0" i="0" u="none" strike="noStrike" dirty="0">
                        <a:solidFill>
                          <a:srgbClr val="FFFFFF"/>
                        </a:solidFill>
                        <a:effectLst/>
                        <a:latin typeface="Arial" panose="020B0604020202020204" pitchFamily="34" charset="0"/>
                      </a:endParaRPr>
                    </a:p>
                  </a:txBody>
                  <a:tcPr marL="0" marR="0" marT="0" marB="0" anchor="ctr"/>
                </a:tc>
                <a:extLst>
                  <a:ext uri="{0D108BD9-81ED-4DB2-BD59-A6C34878D82A}">
                    <a16:rowId xmlns:a16="http://schemas.microsoft.com/office/drawing/2014/main" val="2369348095"/>
                  </a:ext>
                </a:extLst>
              </a:tr>
              <a:tr h="1154138">
                <a:tc>
                  <a:txBody>
                    <a:bodyPr/>
                    <a:lstStyle/>
                    <a:p>
                      <a:pPr algn="ctr" fontAlgn="b"/>
                      <a:r>
                        <a:rPr lang="en-US" sz="3300" u="none" strike="noStrike" dirty="0">
                          <a:effectLst/>
                        </a:rPr>
                        <a:t>Number of test cases</a:t>
                      </a:r>
                      <a:endParaRPr lang="en-US" sz="3300" b="0" i="0" u="none" strike="noStrike" dirty="0">
                        <a:solidFill>
                          <a:srgbClr val="000000"/>
                        </a:solidFill>
                        <a:effectLst/>
                        <a:latin typeface="Arial" panose="020B0604020202020204" pitchFamily="34" charset="0"/>
                      </a:endParaRPr>
                    </a:p>
                  </a:txBody>
                  <a:tcPr marL="0" marR="0" marT="0" marB="0" anchor="ctr"/>
                </a:tc>
                <a:tc>
                  <a:txBody>
                    <a:bodyPr/>
                    <a:lstStyle/>
                    <a:p>
                      <a:pPr algn="ctr" fontAlgn="b"/>
                      <a:r>
                        <a:rPr lang="en-US" sz="3300" u="none" strike="noStrike" dirty="0">
                          <a:effectLst/>
                        </a:rPr>
                        <a:t>372</a:t>
                      </a:r>
                      <a:endParaRPr lang="en-US" sz="33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729911636"/>
                  </a:ext>
                </a:extLst>
              </a:tr>
            </a:tbl>
          </a:graphicData>
        </a:graphic>
      </p:graphicFrame>
    </p:spTree>
    <p:extLst>
      <p:ext uri="{BB962C8B-B14F-4D97-AF65-F5344CB8AC3E}">
        <p14:creationId xmlns:p14="http://schemas.microsoft.com/office/powerpoint/2010/main" val="34846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CC4E829-C98C-406A-899E-9DF9815FA231}"/>
              </a:ext>
            </a:extLst>
          </p:cNvPr>
          <p:cNvSpPr/>
          <p:nvPr/>
        </p:nvSpPr>
        <p:spPr>
          <a:xfrm>
            <a:off x="1234136" y="0"/>
            <a:ext cx="4661840" cy="68580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591A18A-7559-4485-BC2C-6ACBBA9F87DF}"/>
              </a:ext>
            </a:extLst>
          </p:cNvPr>
          <p:cNvSpPr txBox="1"/>
          <p:nvPr/>
        </p:nvSpPr>
        <p:spPr>
          <a:xfrm>
            <a:off x="6992100" y="284477"/>
            <a:ext cx="3294837" cy="507831"/>
          </a:xfrm>
          <a:prstGeom prst="rect">
            <a:avLst/>
          </a:prstGeom>
          <a:noFill/>
        </p:spPr>
        <p:txBody>
          <a:bodyPr wrap="square" lIns="108000" rIns="108000" rtlCol="0">
            <a:spAutoFit/>
          </a:bodyPr>
          <a:lstStyle/>
          <a:p>
            <a:r>
              <a:rPr lang="en-US" altLang="ko-KR" sz="2700" b="1" dirty="0">
                <a:solidFill>
                  <a:schemeClr val="bg1"/>
                </a:solidFill>
                <a:latin typeface="Arial" panose="020B0604020202020204" pitchFamily="34" charset="0"/>
                <a:cs typeface="Arial" panose="020B0604020202020204" pitchFamily="34" charset="0"/>
              </a:rPr>
              <a:t>Team introduction</a:t>
            </a:r>
            <a:endParaRPr lang="ko-KR" altLang="en-US" sz="2700" b="1"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296027" y="330643"/>
            <a:ext cx="518041" cy="461665"/>
          </a:xfrm>
          <a:prstGeom prst="rect">
            <a:avLst/>
          </a:prstGeom>
          <a:noFill/>
        </p:spPr>
        <p:txBody>
          <a:bodyPr wrap="square" lIns="108000" rIns="108000" rtlCol="0">
            <a:spAutoFit/>
          </a:bodyPr>
          <a:lstStyle/>
          <a:p>
            <a:pPr algn="ctr"/>
            <a:r>
              <a:rPr lang="en-US" altLang="ko-KR" sz="2400" b="1" i="1" dirty="0">
                <a:solidFill>
                  <a:schemeClr val="bg1"/>
                </a:solidFill>
                <a:latin typeface="Arial" panose="020B0604020202020204" pitchFamily="34" charset="0"/>
                <a:cs typeface="Arial" panose="020B0604020202020204" pitchFamily="34" charset="0"/>
              </a:rPr>
              <a:t>1.</a:t>
            </a:r>
            <a:endParaRPr lang="ko-KR" altLang="en-US" sz="2400" b="1" i="1"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C79CA3D-1245-4812-BE2C-A17717D31459}"/>
              </a:ext>
            </a:extLst>
          </p:cNvPr>
          <p:cNvSpPr txBox="1"/>
          <p:nvPr/>
        </p:nvSpPr>
        <p:spPr>
          <a:xfrm>
            <a:off x="7045602" y="1084985"/>
            <a:ext cx="3081679" cy="507831"/>
          </a:xfrm>
          <a:prstGeom prst="rect">
            <a:avLst/>
          </a:prstGeom>
          <a:noFill/>
        </p:spPr>
        <p:txBody>
          <a:bodyPr wrap="square" lIns="108000" rIns="108000" rtlCol="0">
            <a:spAutoFit/>
          </a:bodyPr>
          <a:lstStyle/>
          <a:p>
            <a:r>
              <a:rPr lang="en-US" altLang="ko-KR" sz="2700" b="1" dirty="0">
                <a:solidFill>
                  <a:schemeClr val="bg1"/>
                </a:solidFill>
                <a:latin typeface="Arial" panose="020B0604020202020204" pitchFamily="34" charset="0"/>
                <a:cs typeface="Arial" panose="020B0604020202020204" pitchFamily="34" charset="0"/>
              </a:rPr>
              <a:t>Project overview.</a:t>
            </a:r>
            <a:endParaRPr lang="ko-KR" altLang="en-US" sz="2700" b="1"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A5757E4-1723-4073-9FC5-1D351F20A151}"/>
              </a:ext>
            </a:extLst>
          </p:cNvPr>
          <p:cNvSpPr txBox="1"/>
          <p:nvPr/>
        </p:nvSpPr>
        <p:spPr>
          <a:xfrm>
            <a:off x="7045602" y="2675199"/>
            <a:ext cx="2547621" cy="507831"/>
          </a:xfrm>
          <a:prstGeom prst="rect">
            <a:avLst/>
          </a:prstGeom>
          <a:noFill/>
        </p:spPr>
        <p:txBody>
          <a:bodyPr wrap="square" lIns="108000" rIns="108000" rtlCol="0">
            <a:spAutoFit/>
          </a:bodyPr>
          <a:lstStyle/>
          <a:p>
            <a:r>
              <a:rPr lang="en-US" altLang="ko-KR" sz="2700" b="1" dirty="0">
                <a:solidFill>
                  <a:schemeClr val="bg1"/>
                </a:solidFill>
                <a:latin typeface="Arial" panose="020B0604020202020204" pitchFamily="34" charset="0"/>
                <a:cs typeface="Arial" panose="020B0604020202020204" pitchFamily="34" charset="0"/>
              </a:rPr>
              <a:t>Architectural.</a:t>
            </a:r>
            <a:endParaRPr lang="ko-KR" altLang="en-US" sz="2700" b="1" dirty="0">
              <a:solidFill>
                <a:schemeClr val="bg1"/>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042C12F7-AE9B-40D2-A6C4-2F1B6BC860EE}"/>
              </a:ext>
            </a:extLst>
          </p:cNvPr>
          <p:cNvSpPr txBox="1"/>
          <p:nvPr/>
        </p:nvSpPr>
        <p:spPr>
          <a:xfrm>
            <a:off x="2122415" y="1039612"/>
            <a:ext cx="2651952" cy="923330"/>
          </a:xfrm>
          <a:prstGeom prst="rect">
            <a:avLst/>
          </a:prstGeom>
          <a:noFill/>
        </p:spPr>
        <p:txBody>
          <a:bodyPr wrap="square" rtlCol="0" anchor="ctr">
            <a:spAutoFit/>
          </a:bodyPr>
          <a:lstStyle/>
          <a:p>
            <a:pPr algn="r"/>
            <a:r>
              <a:rPr lang="en-US" altLang="ko-KR" sz="5400" dirty="0">
                <a:solidFill>
                  <a:schemeClr val="bg1"/>
                </a:solidFill>
                <a:latin typeface="Arial" panose="020B0604020202020204" pitchFamily="34" charset="0"/>
                <a:cs typeface="Arial" panose="020B0604020202020204" pitchFamily="34" charset="0"/>
              </a:rPr>
              <a:t>Agenda </a:t>
            </a:r>
          </a:p>
        </p:txBody>
      </p:sp>
      <p:sp>
        <p:nvSpPr>
          <p:cNvPr id="16" name="TextBox 15">
            <a:extLst>
              <a:ext uri="{FF2B5EF4-FFF2-40B4-BE49-F238E27FC236}">
                <a16:creationId xmlns:a16="http://schemas.microsoft.com/office/drawing/2014/main" id="{A57D4542-7053-3842-BCA7-79F13087ABC8}"/>
              </a:ext>
            </a:extLst>
          </p:cNvPr>
          <p:cNvSpPr txBox="1"/>
          <p:nvPr/>
        </p:nvSpPr>
        <p:spPr>
          <a:xfrm>
            <a:off x="7045602" y="1880092"/>
            <a:ext cx="3850514" cy="507831"/>
          </a:xfrm>
          <a:prstGeom prst="rect">
            <a:avLst/>
          </a:prstGeom>
          <a:noFill/>
        </p:spPr>
        <p:txBody>
          <a:bodyPr wrap="square" lIns="108000" rIns="108000" rtlCol="0">
            <a:spAutoFit/>
          </a:bodyPr>
          <a:lstStyle/>
          <a:p>
            <a:r>
              <a:rPr lang="en-US" altLang="ko-KR" sz="2700" b="1" dirty="0">
                <a:solidFill>
                  <a:schemeClr val="bg1"/>
                </a:solidFill>
                <a:latin typeface="Arial" panose="020B0604020202020204" pitchFamily="34" charset="0"/>
                <a:cs typeface="Arial" panose="020B0604020202020204" pitchFamily="34" charset="0"/>
              </a:rPr>
              <a:t>Monitoring &amp; control.</a:t>
            </a:r>
            <a:endParaRPr lang="ko-KR" altLang="en-US" sz="2700" b="1" dirty="0">
              <a:solidFill>
                <a:schemeClr val="bg1"/>
              </a:solidFill>
              <a:latin typeface="Arial" panose="020B0604020202020204" pitchFamily="34" charset="0"/>
              <a:cs typeface="Arial" panose="020B0604020202020204" pitchFamily="34" charset="0"/>
            </a:endParaRPr>
          </a:p>
        </p:txBody>
      </p:sp>
      <p:sp>
        <p:nvSpPr>
          <p:cNvPr id="15" name="TextBox 5">
            <a:extLst>
              <a:ext uri="{FF2B5EF4-FFF2-40B4-BE49-F238E27FC236}">
                <a16:creationId xmlns:a16="http://schemas.microsoft.com/office/drawing/2014/main" id="{1B7FB2EE-AD27-4470-B3CA-7CD72079422C}"/>
              </a:ext>
            </a:extLst>
          </p:cNvPr>
          <p:cNvSpPr txBox="1"/>
          <p:nvPr/>
        </p:nvSpPr>
        <p:spPr>
          <a:xfrm>
            <a:off x="6296027" y="1104966"/>
            <a:ext cx="518041" cy="461665"/>
          </a:xfrm>
          <a:prstGeom prst="rect">
            <a:avLst/>
          </a:prstGeom>
          <a:noFill/>
        </p:spPr>
        <p:txBody>
          <a:bodyPr wrap="square" lIns="108000" rIns="108000" rtlCol="0">
            <a:spAutoFit/>
          </a:bodyPr>
          <a:lstStyle/>
          <a:p>
            <a:pPr algn="ctr"/>
            <a:r>
              <a:rPr lang="en-US" altLang="ko-KR" sz="2400" b="1" i="1" dirty="0">
                <a:solidFill>
                  <a:schemeClr val="bg1"/>
                </a:solidFill>
                <a:latin typeface="Arial" panose="020B0604020202020204" pitchFamily="34" charset="0"/>
                <a:cs typeface="Arial" panose="020B0604020202020204" pitchFamily="34" charset="0"/>
              </a:rPr>
              <a:t>2.</a:t>
            </a:r>
            <a:endParaRPr lang="ko-KR" altLang="en-US" sz="2400" b="1" i="1" dirty="0">
              <a:solidFill>
                <a:schemeClr val="bg1"/>
              </a:solidFill>
              <a:latin typeface="Arial" panose="020B0604020202020204" pitchFamily="34" charset="0"/>
              <a:cs typeface="Arial" panose="020B0604020202020204" pitchFamily="34" charset="0"/>
            </a:endParaRPr>
          </a:p>
        </p:txBody>
      </p:sp>
      <p:sp>
        <p:nvSpPr>
          <p:cNvPr id="21" name="TextBox 5">
            <a:extLst>
              <a:ext uri="{FF2B5EF4-FFF2-40B4-BE49-F238E27FC236}">
                <a16:creationId xmlns:a16="http://schemas.microsoft.com/office/drawing/2014/main" id="{B1010861-618B-4719-8E08-8CE2E3668F93}"/>
              </a:ext>
            </a:extLst>
          </p:cNvPr>
          <p:cNvSpPr txBox="1"/>
          <p:nvPr/>
        </p:nvSpPr>
        <p:spPr>
          <a:xfrm>
            <a:off x="6296027" y="1903174"/>
            <a:ext cx="518041" cy="461665"/>
          </a:xfrm>
          <a:prstGeom prst="rect">
            <a:avLst/>
          </a:prstGeom>
          <a:noFill/>
        </p:spPr>
        <p:txBody>
          <a:bodyPr wrap="square" lIns="108000" rIns="108000" rtlCol="0">
            <a:spAutoFit/>
          </a:bodyPr>
          <a:lstStyle/>
          <a:p>
            <a:pPr algn="ctr"/>
            <a:r>
              <a:rPr lang="en-US" altLang="ko-KR" sz="2400" b="1" i="1" dirty="0">
                <a:solidFill>
                  <a:schemeClr val="bg1"/>
                </a:solidFill>
                <a:latin typeface="Arial" panose="020B0604020202020204" pitchFamily="34" charset="0"/>
                <a:cs typeface="Arial" panose="020B0604020202020204" pitchFamily="34" charset="0"/>
              </a:rPr>
              <a:t>3.</a:t>
            </a:r>
            <a:endParaRPr lang="ko-KR" altLang="en-US" sz="2400" b="1" i="1" dirty="0">
              <a:solidFill>
                <a:schemeClr val="bg1"/>
              </a:solidFill>
              <a:latin typeface="Arial" panose="020B0604020202020204" pitchFamily="34" charset="0"/>
              <a:cs typeface="Arial" panose="020B0604020202020204" pitchFamily="34" charset="0"/>
            </a:endParaRPr>
          </a:p>
        </p:txBody>
      </p:sp>
      <p:sp>
        <p:nvSpPr>
          <p:cNvPr id="22" name="TextBox 5">
            <a:extLst>
              <a:ext uri="{FF2B5EF4-FFF2-40B4-BE49-F238E27FC236}">
                <a16:creationId xmlns:a16="http://schemas.microsoft.com/office/drawing/2014/main" id="{F3D5DE37-9070-47B4-8F42-574E719C0572}"/>
              </a:ext>
            </a:extLst>
          </p:cNvPr>
          <p:cNvSpPr txBox="1"/>
          <p:nvPr/>
        </p:nvSpPr>
        <p:spPr>
          <a:xfrm>
            <a:off x="6296027" y="2702365"/>
            <a:ext cx="518041" cy="461665"/>
          </a:xfrm>
          <a:prstGeom prst="rect">
            <a:avLst/>
          </a:prstGeom>
          <a:noFill/>
        </p:spPr>
        <p:txBody>
          <a:bodyPr wrap="square" lIns="108000" rIns="108000" rtlCol="0">
            <a:spAutoFit/>
          </a:bodyPr>
          <a:lstStyle/>
          <a:p>
            <a:pPr algn="ctr"/>
            <a:r>
              <a:rPr lang="en-US" altLang="ko-KR" sz="2400" b="1" i="1" dirty="0">
                <a:solidFill>
                  <a:schemeClr val="bg1"/>
                </a:solidFill>
                <a:latin typeface="Arial" panose="020B0604020202020204" pitchFamily="34" charset="0"/>
                <a:cs typeface="Arial" panose="020B0604020202020204" pitchFamily="34" charset="0"/>
              </a:rPr>
              <a:t>4.</a:t>
            </a:r>
            <a:endParaRPr lang="ko-KR" altLang="en-US" sz="2400" b="1" i="1" dirty="0">
              <a:solidFill>
                <a:schemeClr val="bg1"/>
              </a:solidFill>
              <a:latin typeface="Arial" panose="020B0604020202020204" pitchFamily="34" charset="0"/>
              <a:cs typeface="Arial" panose="020B0604020202020204" pitchFamily="34" charset="0"/>
            </a:endParaRPr>
          </a:p>
        </p:txBody>
      </p:sp>
      <p:sp>
        <p:nvSpPr>
          <p:cNvPr id="24" name="TextBox 5">
            <a:extLst>
              <a:ext uri="{FF2B5EF4-FFF2-40B4-BE49-F238E27FC236}">
                <a16:creationId xmlns:a16="http://schemas.microsoft.com/office/drawing/2014/main" id="{8210FACC-C6BC-4885-8A40-B1ADE723930E}"/>
              </a:ext>
            </a:extLst>
          </p:cNvPr>
          <p:cNvSpPr txBox="1"/>
          <p:nvPr/>
        </p:nvSpPr>
        <p:spPr>
          <a:xfrm>
            <a:off x="6296026" y="3507159"/>
            <a:ext cx="518041" cy="461665"/>
          </a:xfrm>
          <a:prstGeom prst="rect">
            <a:avLst/>
          </a:prstGeom>
          <a:noFill/>
        </p:spPr>
        <p:txBody>
          <a:bodyPr wrap="square" lIns="108000" rIns="108000" rtlCol="0">
            <a:spAutoFit/>
          </a:bodyPr>
          <a:lstStyle/>
          <a:p>
            <a:pPr algn="ctr"/>
            <a:r>
              <a:rPr lang="en-US" altLang="ko-KR" sz="2400" b="1" i="1" dirty="0">
                <a:solidFill>
                  <a:schemeClr val="bg1"/>
                </a:solidFill>
                <a:latin typeface="Arial" panose="020B0604020202020204" pitchFamily="34" charset="0"/>
                <a:cs typeface="Arial" panose="020B0604020202020204" pitchFamily="34" charset="0"/>
              </a:rPr>
              <a:t>5.</a:t>
            </a:r>
            <a:endParaRPr lang="ko-KR" altLang="en-US" sz="2400" b="1" i="1" dirty="0">
              <a:solidFill>
                <a:schemeClr val="bg1"/>
              </a:solidFill>
              <a:latin typeface="Arial" panose="020B0604020202020204" pitchFamily="34" charset="0"/>
              <a:cs typeface="Arial" panose="020B0604020202020204" pitchFamily="34" charset="0"/>
            </a:endParaRPr>
          </a:p>
        </p:txBody>
      </p:sp>
      <p:sp>
        <p:nvSpPr>
          <p:cNvPr id="25" name="TextBox 12">
            <a:extLst>
              <a:ext uri="{FF2B5EF4-FFF2-40B4-BE49-F238E27FC236}">
                <a16:creationId xmlns:a16="http://schemas.microsoft.com/office/drawing/2014/main" id="{B4AA90BF-0426-4966-9EA1-E15EF3ABD179}"/>
              </a:ext>
            </a:extLst>
          </p:cNvPr>
          <p:cNvSpPr txBox="1"/>
          <p:nvPr/>
        </p:nvSpPr>
        <p:spPr>
          <a:xfrm>
            <a:off x="6992101" y="3465733"/>
            <a:ext cx="3666437" cy="507831"/>
          </a:xfrm>
          <a:prstGeom prst="rect">
            <a:avLst/>
          </a:prstGeom>
          <a:noFill/>
        </p:spPr>
        <p:txBody>
          <a:bodyPr wrap="square" lIns="108000" rIns="108000" rtlCol="0">
            <a:spAutoFit/>
          </a:bodyPr>
          <a:lstStyle/>
          <a:p>
            <a:r>
              <a:rPr lang="en-US" altLang="ko-KR" sz="2700" b="1" dirty="0">
                <a:solidFill>
                  <a:schemeClr val="bg1"/>
                </a:solidFill>
                <a:latin typeface="Arial" panose="020B0604020202020204" pitchFamily="34" charset="0"/>
                <a:cs typeface="Arial" panose="020B0604020202020204" pitchFamily="34" charset="0"/>
              </a:rPr>
              <a:t>Summary test report.</a:t>
            </a:r>
            <a:endParaRPr lang="ko-KR" altLang="en-US" sz="2700" b="1" dirty="0">
              <a:solidFill>
                <a:schemeClr val="bg1"/>
              </a:solidFill>
              <a:latin typeface="Arial" panose="020B0604020202020204" pitchFamily="34" charset="0"/>
              <a:cs typeface="Arial" panose="020B0604020202020204" pitchFamily="34" charset="0"/>
            </a:endParaRPr>
          </a:p>
        </p:txBody>
      </p:sp>
      <p:sp>
        <p:nvSpPr>
          <p:cNvPr id="26" name="TextBox 5">
            <a:extLst>
              <a:ext uri="{FF2B5EF4-FFF2-40B4-BE49-F238E27FC236}">
                <a16:creationId xmlns:a16="http://schemas.microsoft.com/office/drawing/2014/main" id="{1803CFD1-796C-4CBF-B2D1-5A3C69AC30C9}"/>
              </a:ext>
            </a:extLst>
          </p:cNvPr>
          <p:cNvSpPr txBox="1"/>
          <p:nvPr/>
        </p:nvSpPr>
        <p:spPr>
          <a:xfrm>
            <a:off x="6296026" y="4305367"/>
            <a:ext cx="518041" cy="461665"/>
          </a:xfrm>
          <a:prstGeom prst="rect">
            <a:avLst/>
          </a:prstGeom>
          <a:noFill/>
        </p:spPr>
        <p:txBody>
          <a:bodyPr wrap="square" lIns="108000" rIns="108000" rtlCol="0">
            <a:spAutoFit/>
          </a:bodyPr>
          <a:lstStyle/>
          <a:p>
            <a:pPr algn="ctr"/>
            <a:r>
              <a:rPr lang="en-US" altLang="ko-KR" sz="2400" b="1" i="1" dirty="0">
                <a:solidFill>
                  <a:schemeClr val="bg1"/>
                </a:solidFill>
                <a:latin typeface="Arial" panose="020B0604020202020204" pitchFamily="34" charset="0"/>
                <a:cs typeface="Arial" panose="020B0604020202020204" pitchFamily="34" charset="0"/>
              </a:rPr>
              <a:t>6.</a:t>
            </a:r>
            <a:endParaRPr lang="ko-KR" altLang="en-US" sz="2400" b="1" i="1" dirty="0">
              <a:solidFill>
                <a:schemeClr val="bg1"/>
              </a:solidFill>
              <a:latin typeface="Arial" panose="020B0604020202020204" pitchFamily="34" charset="0"/>
              <a:cs typeface="Arial" panose="020B0604020202020204" pitchFamily="34" charset="0"/>
            </a:endParaRPr>
          </a:p>
        </p:txBody>
      </p:sp>
      <p:sp>
        <p:nvSpPr>
          <p:cNvPr id="27" name="TextBox 12">
            <a:extLst>
              <a:ext uri="{FF2B5EF4-FFF2-40B4-BE49-F238E27FC236}">
                <a16:creationId xmlns:a16="http://schemas.microsoft.com/office/drawing/2014/main" id="{24E9799B-261D-426E-933D-1A1BA528A5D4}"/>
              </a:ext>
            </a:extLst>
          </p:cNvPr>
          <p:cNvSpPr txBox="1"/>
          <p:nvPr/>
        </p:nvSpPr>
        <p:spPr>
          <a:xfrm>
            <a:off x="7045602" y="4256267"/>
            <a:ext cx="3912262" cy="507831"/>
          </a:xfrm>
          <a:prstGeom prst="rect">
            <a:avLst/>
          </a:prstGeom>
          <a:noFill/>
        </p:spPr>
        <p:txBody>
          <a:bodyPr wrap="square" lIns="108000" rIns="108000" rtlCol="0">
            <a:spAutoFit/>
          </a:bodyPr>
          <a:lstStyle/>
          <a:p>
            <a:r>
              <a:rPr lang="en-US" altLang="ko-KR" sz="2700" b="1" dirty="0">
                <a:solidFill>
                  <a:schemeClr val="bg1"/>
                </a:solidFill>
                <a:latin typeface="Arial" panose="020B0604020202020204" pitchFamily="34" charset="0"/>
                <a:cs typeface="Arial" panose="020B0604020202020204" pitchFamily="34" charset="0"/>
              </a:rPr>
              <a:t>Risk management</a:t>
            </a:r>
            <a:endParaRPr lang="ko-KR" altLang="en-US" sz="2700" b="1" dirty="0">
              <a:solidFill>
                <a:schemeClr val="bg1"/>
              </a:solidFill>
              <a:latin typeface="Arial" panose="020B0604020202020204" pitchFamily="34" charset="0"/>
              <a:cs typeface="Arial" panose="020B0604020202020204" pitchFamily="34" charset="0"/>
            </a:endParaRPr>
          </a:p>
        </p:txBody>
      </p:sp>
      <p:sp>
        <p:nvSpPr>
          <p:cNvPr id="28" name="TextBox 5">
            <a:extLst>
              <a:ext uri="{FF2B5EF4-FFF2-40B4-BE49-F238E27FC236}">
                <a16:creationId xmlns:a16="http://schemas.microsoft.com/office/drawing/2014/main" id="{A1466DAB-3651-4D3F-8BCD-77893B13AE9E}"/>
              </a:ext>
            </a:extLst>
          </p:cNvPr>
          <p:cNvSpPr txBox="1"/>
          <p:nvPr/>
        </p:nvSpPr>
        <p:spPr>
          <a:xfrm>
            <a:off x="6296026" y="5103575"/>
            <a:ext cx="518041" cy="461665"/>
          </a:xfrm>
          <a:prstGeom prst="rect">
            <a:avLst/>
          </a:prstGeom>
          <a:noFill/>
        </p:spPr>
        <p:txBody>
          <a:bodyPr wrap="square" lIns="108000" rIns="108000" rtlCol="0">
            <a:spAutoFit/>
          </a:bodyPr>
          <a:lstStyle/>
          <a:p>
            <a:pPr algn="ctr"/>
            <a:r>
              <a:rPr lang="en-US" altLang="ko-KR" sz="2400" b="1" i="1" dirty="0">
                <a:solidFill>
                  <a:schemeClr val="bg1"/>
                </a:solidFill>
                <a:latin typeface="Arial" panose="020B0604020202020204" pitchFamily="34" charset="0"/>
                <a:cs typeface="Arial" panose="020B0604020202020204" pitchFamily="34" charset="0"/>
              </a:rPr>
              <a:t>7.</a:t>
            </a:r>
            <a:endParaRPr lang="ko-KR" altLang="en-US" sz="2400" b="1" i="1" dirty="0">
              <a:solidFill>
                <a:schemeClr val="bg1"/>
              </a:solidFill>
              <a:latin typeface="Arial" panose="020B0604020202020204" pitchFamily="34" charset="0"/>
              <a:cs typeface="Arial" panose="020B0604020202020204" pitchFamily="34" charset="0"/>
            </a:endParaRPr>
          </a:p>
        </p:txBody>
      </p:sp>
      <p:sp>
        <p:nvSpPr>
          <p:cNvPr id="29" name="TextBox 12">
            <a:extLst>
              <a:ext uri="{FF2B5EF4-FFF2-40B4-BE49-F238E27FC236}">
                <a16:creationId xmlns:a16="http://schemas.microsoft.com/office/drawing/2014/main" id="{B312794B-A698-4CF4-9282-38D71DCAA8E2}"/>
              </a:ext>
            </a:extLst>
          </p:cNvPr>
          <p:cNvSpPr txBox="1"/>
          <p:nvPr/>
        </p:nvSpPr>
        <p:spPr>
          <a:xfrm>
            <a:off x="7045602" y="5057409"/>
            <a:ext cx="4661840" cy="507831"/>
          </a:xfrm>
          <a:prstGeom prst="rect">
            <a:avLst/>
          </a:prstGeom>
          <a:noFill/>
        </p:spPr>
        <p:txBody>
          <a:bodyPr wrap="square" lIns="108000" rIns="108000" rtlCol="0">
            <a:spAutoFit/>
          </a:bodyPr>
          <a:lstStyle/>
          <a:p>
            <a:r>
              <a:rPr lang="en-US" altLang="ko-KR" sz="2700" b="1" dirty="0">
                <a:solidFill>
                  <a:schemeClr val="bg1"/>
                </a:solidFill>
                <a:latin typeface="Arial" panose="020B0604020202020204" pitchFamily="34" charset="0"/>
                <a:cs typeface="Arial" panose="020B0604020202020204" pitchFamily="34" charset="0"/>
              </a:rPr>
              <a:t>Problem project</a:t>
            </a:r>
            <a:endParaRPr lang="ko-KR" altLang="en-US" sz="2700" b="1" dirty="0">
              <a:solidFill>
                <a:schemeClr val="bg1"/>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B3CB909F-E114-1A47-A563-8386073BB648}"/>
              </a:ext>
            </a:extLst>
          </p:cNvPr>
          <p:cNvSpPr txBox="1"/>
          <p:nvPr/>
        </p:nvSpPr>
        <p:spPr>
          <a:xfrm>
            <a:off x="2122415" y="1037159"/>
            <a:ext cx="2651952" cy="923330"/>
          </a:xfrm>
          <a:prstGeom prst="rect">
            <a:avLst/>
          </a:prstGeom>
          <a:noFill/>
        </p:spPr>
        <p:txBody>
          <a:bodyPr wrap="square" rtlCol="0" anchor="ctr">
            <a:spAutoFit/>
          </a:bodyPr>
          <a:lstStyle/>
          <a:p>
            <a:pPr algn="r"/>
            <a:r>
              <a:rPr lang="en-US" altLang="ko-KR" sz="5400" dirty="0">
                <a:solidFill>
                  <a:schemeClr val="bg1"/>
                </a:solidFill>
                <a:latin typeface="Arial" panose="020B0604020202020204" pitchFamily="34" charset="0"/>
                <a:cs typeface="Arial" panose="020B0604020202020204" pitchFamily="34" charset="0"/>
              </a:rPr>
              <a:t>Agenda </a:t>
            </a:r>
          </a:p>
        </p:txBody>
      </p:sp>
      <p:sp>
        <p:nvSpPr>
          <p:cNvPr id="31" name="TextBox 5">
            <a:extLst>
              <a:ext uri="{FF2B5EF4-FFF2-40B4-BE49-F238E27FC236}">
                <a16:creationId xmlns:a16="http://schemas.microsoft.com/office/drawing/2014/main" id="{E2CC7CA8-C479-9442-87EB-2DFD149702F3}"/>
              </a:ext>
            </a:extLst>
          </p:cNvPr>
          <p:cNvSpPr txBox="1"/>
          <p:nvPr/>
        </p:nvSpPr>
        <p:spPr>
          <a:xfrm>
            <a:off x="6296026" y="5819181"/>
            <a:ext cx="518041" cy="461665"/>
          </a:xfrm>
          <a:prstGeom prst="rect">
            <a:avLst/>
          </a:prstGeom>
          <a:noFill/>
        </p:spPr>
        <p:txBody>
          <a:bodyPr wrap="square" lIns="108000" rIns="108000" rtlCol="0">
            <a:spAutoFit/>
          </a:bodyPr>
          <a:lstStyle/>
          <a:p>
            <a:pPr algn="ctr"/>
            <a:r>
              <a:rPr lang="en-US" altLang="ko-KR" sz="2400" b="1" i="1" dirty="0">
                <a:solidFill>
                  <a:schemeClr val="bg1"/>
                </a:solidFill>
                <a:latin typeface="Arial" panose="020B0604020202020204" pitchFamily="34" charset="0"/>
                <a:cs typeface="Arial" panose="020B0604020202020204" pitchFamily="34" charset="0"/>
              </a:rPr>
              <a:t>8.</a:t>
            </a:r>
            <a:endParaRPr lang="ko-KR" altLang="en-US" sz="2400" b="1" i="1" dirty="0">
              <a:solidFill>
                <a:schemeClr val="bg1"/>
              </a:solidFill>
              <a:latin typeface="Arial" panose="020B0604020202020204" pitchFamily="34" charset="0"/>
              <a:cs typeface="Arial" panose="020B0604020202020204" pitchFamily="34" charset="0"/>
            </a:endParaRPr>
          </a:p>
        </p:txBody>
      </p:sp>
      <p:sp>
        <p:nvSpPr>
          <p:cNvPr id="32" name="TextBox 12">
            <a:extLst>
              <a:ext uri="{FF2B5EF4-FFF2-40B4-BE49-F238E27FC236}">
                <a16:creationId xmlns:a16="http://schemas.microsoft.com/office/drawing/2014/main" id="{79D4AE00-36D6-D846-9686-F541AC8D4EF2}"/>
              </a:ext>
            </a:extLst>
          </p:cNvPr>
          <p:cNvSpPr txBox="1"/>
          <p:nvPr/>
        </p:nvSpPr>
        <p:spPr>
          <a:xfrm>
            <a:off x="7045602" y="5773015"/>
            <a:ext cx="4661840" cy="507831"/>
          </a:xfrm>
          <a:prstGeom prst="rect">
            <a:avLst/>
          </a:prstGeom>
          <a:noFill/>
        </p:spPr>
        <p:txBody>
          <a:bodyPr wrap="square" lIns="108000" rIns="108000" rtlCol="0">
            <a:spAutoFit/>
          </a:bodyPr>
          <a:lstStyle/>
          <a:p>
            <a:r>
              <a:rPr lang="en-US" altLang="ko-KR" sz="2700" b="1" dirty="0">
                <a:solidFill>
                  <a:schemeClr val="bg1"/>
                </a:solidFill>
                <a:latin typeface="Arial" panose="020B0604020202020204" pitchFamily="34" charset="0"/>
                <a:cs typeface="Arial" panose="020B0604020202020204" pitchFamily="34" charset="0"/>
              </a:rPr>
              <a:t>Lesson learned  &amp; Demo.</a:t>
            </a:r>
            <a:endParaRPr lang="ko-KR" altLang="en-US" sz="27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187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500" fill="hold"/>
                                        <p:tgtEl>
                                          <p:spTgt spid="27"/>
                                        </p:tgtEl>
                                        <p:attrNameLst>
                                          <p:attrName>ppt_x</p:attrName>
                                        </p:attrNameLst>
                                      </p:cBhvr>
                                      <p:tavLst>
                                        <p:tav tm="0">
                                          <p:val>
                                            <p:strVal val="#ppt_x"/>
                                          </p:val>
                                        </p:tav>
                                        <p:tav tm="100000">
                                          <p:val>
                                            <p:strVal val="#ppt_x"/>
                                          </p:val>
                                        </p:tav>
                                      </p:tavLst>
                                    </p:anim>
                                    <p:anim calcmode="lin" valueType="num">
                                      <p:cBhvr additive="base">
                                        <p:cTn id="58" dur="500" fill="hold"/>
                                        <p:tgtEl>
                                          <p:spTgt spid="2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ppt_x"/>
                                          </p:val>
                                        </p:tav>
                                        <p:tav tm="100000">
                                          <p:val>
                                            <p:strVal val="#ppt_x"/>
                                          </p:val>
                                        </p:tav>
                                      </p:tavLst>
                                    </p:anim>
                                    <p:anim calcmode="lin" valueType="num">
                                      <p:cBhvr additive="base">
                                        <p:cTn id="6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ppt_x"/>
                                          </p:val>
                                        </p:tav>
                                        <p:tav tm="100000">
                                          <p:val>
                                            <p:strVal val="#ppt_x"/>
                                          </p:val>
                                        </p:tav>
                                      </p:tavLst>
                                    </p:anim>
                                    <p:anim calcmode="lin" valueType="num">
                                      <p:cBhvr additive="base">
                                        <p:cTn id="68" dur="500" fill="hold"/>
                                        <p:tgtEl>
                                          <p:spTgt spid="2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 calcmode="lin" valueType="num">
                                      <p:cBhvr additive="base">
                                        <p:cTn id="77" dur="500" fill="hold"/>
                                        <p:tgtEl>
                                          <p:spTgt spid="32"/>
                                        </p:tgtEl>
                                        <p:attrNameLst>
                                          <p:attrName>ppt_x</p:attrName>
                                        </p:attrNameLst>
                                      </p:cBhvr>
                                      <p:tavLst>
                                        <p:tav tm="0">
                                          <p:val>
                                            <p:strVal val="#ppt_x"/>
                                          </p:val>
                                        </p:tav>
                                        <p:tav tm="100000">
                                          <p:val>
                                            <p:strVal val="#ppt_x"/>
                                          </p:val>
                                        </p:tav>
                                      </p:tavLst>
                                    </p:anim>
                                    <p:anim calcmode="lin" valueType="num">
                                      <p:cBhvr additive="base">
                                        <p:cTn id="78" dur="500" fill="hold"/>
                                        <p:tgtEl>
                                          <p:spTgt spid="32"/>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 calcmode="lin" valueType="num">
                                      <p:cBhvr additive="base">
                                        <p:cTn id="81" dur="500" fill="hold"/>
                                        <p:tgtEl>
                                          <p:spTgt spid="31"/>
                                        </p:tgtEl>
                                        <p:attrNameLst>
                                          <p:attrName>ppt_x</p:attrName>
                                        </p:attrNameLst>
                                      </p:cBhvr>
                                      <p:tavLst>
                                        <p:tav tm="0">
                                          <p:val>
                                            <p:strVal val="#ppt_x"/>
                                          </p:val>
                                        </p:tav>
                                        <p:tav tm="100000">
                                          <p:val>
                                            <p:strVal val="#ppt_x"/>
                                          </p:val>
                                        </p:tav>
                                      </p:tavLst>
                                    </p:anim>
                                    <p:anim calcmode="lin" valueType="num">
                                      <p:cBhvr additive="base">
                                        <p:cTn id="8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3" grpId="0"/>
      <p:bldP spid="16" grpId="0"/>
      <p:bldP spid="15" grpId="0"/>
      <p:bldP spid="21" grpId="0"/>
      <p:bldP spid="22" grpId="0"/>
      <p:bldP spid="24" grpId="0"/>
      <p:bldP spid="25" grpId="0"/>
      <p:bldP spid="26" grpId="0"/>
      <p:bldP spid="27" grpId="0"/>
      <p:bldP spid="28" grpId="0"/>
      <p:bldP spid="29" grpId="0"/>
      <p:bldP spid="31"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b="1" dirty="0"/>
              <a:t>5. Summary Test Report.</a:t>
            </a:r>
            <a:endParaRPr lang="ko-KR" altLang="en-US" b="1" dirty="0"/>
          </a:p>
        </p:txBody>
      </p:sp>
      <p:sp>
        <p:nvSpPr>
          <p:cNvPr id="6" name="Slide Number Placeholder 3">
            <a:extLst>
              <a:ext uri="{FF2B5EF4-FFF2-40B4-BE49-F238E27FC236}">
                <a16:creationId xmlns:a16="http://schemas.microsoft.com/office/drawing/2014/main" id="{FF9DDFD0-EB1F-3C43-95CC-461CBFD9C865}"/>
              </a:ext>
            </a:extLst>
          </p:cNvPr>
          <p:cNvSpPr txBox="1">
            <a:spLocks/>
          </p:cNvSpPr>
          <p:nvPr/>
        </p:nvSpPr>
        <p:spPr>
          <a:xfrm>
            <a:off x="11198390" y="6405331"/>
            <a:ext cx="452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1E5F09-0F4C-0243-9596-FED7D03FE3DA}" type="slidenum">
              <a:rPr lang="en-US" smtClean="0"/>
              <a:pPr/>
              <a:t>20</a:t>
            </a:fld>
            <a:endParaRPr lang="en-US" dirty="0"/>
          </a:p>
        </p:txBody>
      </p:sp>
      <p:pic>
        <p:nvPicPr>
          <p:cNvPr id="9" name="Hình ảnh 3">
            <a:extLst>
              <a:ext uri="{FF2B5EF4-FFF2-40B4-BE49-F238E27FC236}">
                <a16:creationId xmlns:a16="http://schemas.microsoft.com/office/drawing/2014/main" id="{986CC140-23D6-B842-A090-04C8E145F0C4}"/>
              </a:ext>
            </a:extLst>
          </p:cNvPr>
          <p:cNvPicPr>
            <a:picLocks noChangeAspect="1"/>
          </p:cNvPicPr>
          <p:nvPr/>
        </p:nvPicPr>
        <p:blipFill>
          <a:blip r:embed="rId3"/>
          <a:stretch>
            <a:fillRect/>
          </a:stretch>
        </p:blipFill>
        <p:spPr>
          <a:xfrm>
            <a:off x="733425" y="2464907"/>
            <a:ext cx="5315599" cy="3692628"/>
          </a:xfrm>
          <a:prstGeom prst="rect">
            <a:avLst/>
          </a:prstGeom>
        </p:spPr>
      </p:pic>
      <p:pic>
        <p:nvPicPr>
          <p:cNvPr id="11" name="Hình ảnh 2">
            <a:extLst>
              <a:ext uri="{FF2B5EF4-FFF2-40B4-BE49-F238E27FC236}">
                <a16:creationId xmlns:a16="http://schemas.microsoft.com/office/drawing/2014/main" id="{32EA9932-35A8-5040-95D1-6C5F1D1B67AB}"/>
              </a:ext>
            </a:extLst>
          </p:cNvPr>
          <p:cNvPicPr>
            <a:picLocks noChangeAspect="1"/>
          </p:cNvPicPr>
          <p:nvPr/>
        </p:nvPicPr>
        <p:blipFill>
          <a:blip r:embed="rId4"/>
          <a:stretch>
            <a:fillRect/>
          </a:stretch>
        </p:blipFill>
        <p:spPr>
          <a:xfrm>
            <a:off x="6338213" y="2464907"/>
            <a:ext cx="4989202" cy="3692628"/>
          </a:xfrm>
          <a:prstGeom prst="rect">
            <a:avLst/>
          </a:prstGeom>
          <a:ln>
            <a:noFill/>
          </a:ln>
        </p:spPr>
      </p:pic>
      <p:sp>
        <p:nvSpPr>
          <p:cNvPr id="12" name="Content Placeholder 1">
            <a:extLst>
              <a:ext uri="{FF2B5EF4-FFF2-40B4-BE49-F238E27FC236}">
                <a16:creationId xmlns:a16="http://schemas.microsoft.com/office/drawing/2014/main" id="{4DF4F9EC-4DDE-F949-86C1-60995E3819A1}"/>
              </a:ext>
            </a:extLst>
          </p:cNvPr>
          <p:cNvSpPr>
            <a:spLocks noGrp="1"/>
          </p:cNvSpPr>
          <p:nvPr>
            <p:ph idx="1"/>
          </p:nvPr>
        </p:nvSpPr>
        <p:spPr>
          <a:xfrm>
            <a:off x="527381" y="1508787"/>
            <a:ext cx="11329259" cy="614197"/>
          </a:xfrm>
        </p:spPr>
        <p:txBody>
          <a:bodyPr/>
          <a:lstStyle/>
          <a:p>
            <a:r>
              <a:rPr lang="en-US" altLang="ko-KR" b="1" dirty="0">
                <a:solidFill>
                  <a:schemeClr val="tx1"/>
                </a:solidFill>
              </a:rPr>
              <a:t>Summary Priority</a:t>
            </a:r>
            <a:endParaRPr lang="ko-KR" altLang="en-US" b="1" dirty="0">
              <a:solidFill>
                <a:schemeClr val="tx1"/>
              </a:solidFill>
            </a:endParaRPr>
          </a:p>
        </p:txBody>
      </p:sp>
    </p:spTree>
    <p:extLst>
      <p:ext uri="{BB962C8B-B14F-4D97-AF65-F5344CB8AC3E}">
        <p14:creationId xmlns:p14="http://schemas.microsoft.com/office/powerpoint/2010/main" val="287987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b="1" dirty="0"/>
              <a:t>5. Summary Test Report.</a:t>
            </a:r>
            <a:endParaRPr lang="ko-KR" altLang="en-US" b="1" dirty="0"/>
          </a:p>
        </p:txBody>
      </p:sp>
      <p:sp>
        <p:nvSpPr>
          <p:cNvPr id="6" name="Slide Number Placeholder 3">
            <a:extLst>
              <a:ext uri="{FF2B5EF4-FFF2-40B4-BE49-F238E27FC236}">
                <a16:creationId xmlns:a16="http://schemas.microsoft.com/office/drawing/2014/main" id="{FF9DDFD0-EB1F-3C43-95CC-461CBFD9C865}"/>
              </a:ext>
            </a:extLst>
          </p:cNvPr>
          <p:cNvSpPr txBox="1">
            <a:spLocks/>
          </p:cNvSpPr>
          <p:nvPr/>
        </p:nvSpPr>
        <p:spPr>
          <a:xfrm>
            <a:off x="11198390" y="6405331"/>
            <a:ext cx="452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1E5F09-0F4C-0243-9596-FED7D03FE3DA}" type="slidenum">
              <a:rPr lang="en-US" smtClean="0"/>
              <a:pPr/>
              <a:t>21</a:t>
            </a:fld>
            <a:endParaRPr lang="en-US" dirty="0"/>
          </a:p>
        </p:txBody>
      </p:sp>
      <p:sp>
        <p:nvSpPr>
          <p:cNvPr id="12" name="Content Placeholder 1">
            <a:extLst>
              <a:ext uri="{FF2B5EF4-FFF2-40B4-BE49-F238E27FC236}">
                <a16:creationId xmlns:a16="http://schemas.microsoft.com/office/drawing/2014/main" id="{4DF4F9EC-4DDE-F949-86C1-60995E3819A1}"/>
              </a:ext>
            </a:extLst>
          </p:cNvPr>
          <p:cNvSpPr>
            <a:spLocks noGrp="1"/>
          </p:cNvSpPr>
          <p:nvPr>
            <p:ph idx="1"/>
          </p:nvPr>
        </p:nvSpPr>
        <p:spPr>
          <a:xfrm>
            <a:off x="527381" y="1508787"/>
            <a:ext cx="11329259" cy="614197"/>
          </a:xfrm>
        </p:spPr>
        <p:txBody>
          <a:bodyPr/>
          <a:lstStyle/>
          <a:p>
            <a:r>
              <a:rPr lang="en-US" altLang="ko-KR" b="1" dirty="0">
                <a:solidFill>
                  <a:schemeClr val="tx1"/>
                </a:solidFill>
              </a:rPr>
              <a:t>Summary Priority</a:t>
            </a:r>
            <a:endParaRPr lang="ko-KR" altLang="en-US" b="1" dirty="0">
              <a:solidFill>
                <a:schemeClr val="tx1"/>
              </a:solidFill>
            </a:endParaRPr>
          </a:p>
        </p:txBody>
      </p:sp>
      <p:graphicFrame>
        <p:nvGraphicFramePr>
          <p:cNvPr id="10" name="Bảng 1">
            <a:extLst>
              <a:ext uri="{FF2B5EF4-FFF2-40B4-BE49-F238E27FC236}">
                <a16:creationId xmlns:a16="http://schemas.microsoft.com/office/drawing/2014/main" id="{FF1938E7-4A2D-D649-A8BA-598A3D48F740}"/>
              </a:ext>
            </a:extLst>
          </p:cNvPr>
          <p:cNvGraphicFramePr>
            <a:graphicFrameLocks noGrp="1"/>
          </p:cNvGraphicFramePr>
          <p:nvPr/>
        </p:nvGraphicFramePr>
        <p:xfrm>
          <a:off x="6338214" y="2464905"/>
          <a:ext cx="4539240" cy="3692626"/>
        </p:xfrm>
        <a:graphic>
          <a:graphicData uri="http://schemas.openxmlformats.org/drawingml/2006/table">
            <a:tbl>
              <a:tblPr/>
              <a:tblGrid>
                <a:gridCol w="2500986">
                  <a:extLst>
                    <a:ext uri="{9D8B030D-6E8A-4147-A177-3AD203B41FA5}">
                      <a16:colId xmlns:a16="http://schemas.microsoft.com/office/drawing/2014/main" val="691868841"/>
                    </a:ext>
                  </a:extLst>
                </a:gridCol>
                <a:gridCol w="2038254">
                  <a:extLst>
                    <a:ext uri="{9D8B030D-6E8A-4147-A177-3AD203B41FA5}">
                      <a16:colId xmlns:a16="http://schemas.microsoft.com/office/drawing/2014/main" val="565300488"/>
                    </a:ext>
                  </a:extLst>
                </a:gridCol>
              </a:tblGrid>
              <a:tr h="1022786">
                <a:tc gridSpan="2">
                  <a:txBody>
                    <a:bodyPr/>
                    <a:lstStyle/>
                    <a:p>
                      <a:pPr algn="ctr" fontAlgn="b">
                        <a:spcBef>
                          <a:spcPts val="0"/>
                        </a:spcBef>
                        <a:spcAft>
                          <a:spcPts val="0"/>
                        </a:spcAft>
                      </a:pPr>
                      <a:r>
                        <a:rPr lang="en-US" sz="2800" b="1" i="0" u="none" strike="noStrike" dirty="0">
                          <a:solidFill>
                            <a:srgbClr val="FFFFFF"/>
                          </a:solidFill>
                          <a:effectLst/>
                          <a:latin typeface="Arial" panose="020B0604020202020204" pitchFamily="34" charset="0"/>
                        </a:rPr>
                        <a:t>Summary</a:t>
                      </a:r>
                      <a:endParaRPr lang="en-US" sz="2800" b="0" i="0" u="none" strike="noStrike" dirty="0">
                        <a:effectLst/>
                        <a:latin typeface="Arial" panose="020B0604020202020204" pitchFamily="34" charset="0"/>
                      </a:endParaRPr>
                    </a:p>
                  </a:txBody>
                  <a:tcPr marL="251460" marR="251460" marT="125730" marB="1257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hMerge="1">
                  <a:txBody>
                    <a:bodyPr/>
                    <a:lstStyle/>
                    <a:p>
                      <a:endParaRPr lang="en-US"/>
                    </a:p>
                  </a:txBody>
                  <a:tcPr/>
                </a:tc>
                <a:extLst>
                  <a:ext uri="{0D108BD9-81ED-4DB2-BD59-A6C34878D82A}">
                    <a16:rowId xmlns:a16="http://schemas.microsoft.com/office/drawing/2014/main" val="227419138"/>
                  </a:ext>
                </a:extLst>
              </a:tr>
              <a:tr h="639817">
                <a:tc>
                  <a:txBody>
                    <a:bodyPr/>
                    <a:lstStyle/>
                    <a:p>
                      <a:pPr algn="ctr" fontAlgn="b">
                        <a:spcBef>
                          <a:spcPts val="0"/>
                        </a:spcBef>
                        <a:spcAft>
                          <a:spcPts val="0"/>
                        </a:spcAft>
                      </a:pPr>
                      <a:r>
                        <a:rPr lang="en-US" sz="2000" b="0" i="0" u="none" strike="noStrike" dirty="0">
                          <a:effectLst/>
                          <a:latin typeface="Arial" panose="020B0604020202020204" pitchFamily="34" charset="0"/>
                        </a:rPr>
                        <a:t>Execution</a:t>
                      </a:r>
                    </a:p>
                  </a:txBody>
                  <a:tcPr marL="26194" marR="26194" marT="26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2000" b="0" i="1" u="none" strike="noStrike" dirty="0">
                          <a:solidFill>
                            <a:srgbClr val="000000"/>
                          </a:solidFill>
                          <a:effectLst/>
                          <a:latin typeface="Arial" panose="020B0604020202020204" pitchFamily="34" charset="0"/>
                        </a:rPr>
                        <a:t>100%</a:t>
                      </a:r>
                      <a:endParaRPr lang="en-US" sz="2000" b="0" i="0" u="none" strike="noStrike" dirty="0">
                        <a:effectLst/>
                        <a:latin typeface="Arial" panose="020B0604020202020204" pitchFamily="34" charset="0"/>
                      </a:endParaRPr>
                    </a:p>
                  </a:txBody>
                  <a:tcPr marL="26194" marR="26194" marT="26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8426416"/>
                  </a:ext>
                </a:extLst>
              </a:tr>
              <a:tr h="639817">
                <a:tc>
                  <a:txBody>
                    <a:bodyPr/>
                    <a:lstStyle/>
                    <a:p>
                      <a:pPr algn="ctr" fontAlgn="b">
                        <a:spcBef>
                          <a:spcPts val="0"/>
                        </a:spcBef>
                        <a:spcAft>
                          <a:spcPts val="0"/>
                        </a:spcAft>
                      </a:pPr>
                      <a:r>
                        <a:rPr lang="en-US" sz="2000" b="0" i="1" u="none" strike="noStrike" dirty="0">
                          <a:solidFill>
                            <a:srgbClr val="000000"/>
                          </a:solidFill>
                          <a:effectLst/>
                          <a:latin typeface="Arial" panose="020B0604020202020204" pitchFamily="34" charset="0"/>
                        </a:rPr>
                        <a:t>Error found</a:t>
                      </a:r>
                      <a:endParaRPr lang="en-US" sz="2000" b="0" i="0" u="none" strike="noStrike" dirty="0">
                        <a:effectLst/>
                        <a:latin typeface="Arial" panose="020B0604020202020204" pitchFamily="34" charset="0"/>
                      </a:endParaRPr>
                    </a:p>
                  </a:txBody>
                  <a:tcPr marL="26194" marR="26194" marT="26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spcBef>
                          <a:spcPts val="0"/>
                        </a:spcBef>
                        <a:spcAft>
                          <a:spcPts val="0"/>
                        </a:spcAft>
                      </a:pPr>
                      <a:r>
                        <a:rPr lang="en-US" sz="2000" b="1" i="0" u="none" strike="noStrike" dirty="0">
                          <a:solidFill>
                            <a:srgbClr val="FFFFFF"/>
                          </a:solidFill>
                          <a:effectLst/>
                          <a:latin typeface="Arial" panose="020B0604020202020204" pitchFamily="34" charset="0"/>
                        </a:rPr>
                        <a:t>61</a:t>
                      </a:r>
                      <a:endParaRPr lang="en-US" sz="2000" b="0" i="0" u="none" strike="noStrike" dirty="0">
                        <a:effectLst/>
                        <a:latin typeface="Arial" panose="020B0604020202020204" pitchFamily="34" charset="0"/>
                      </a:endParaRPr>
                    </a:p>
                  </a:txBody>
                  <a:tcPr marL="26194" marR="26194" marT="26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4032296759"/>
                  </a:ext>
                </a:extLst>
              </a:tr>
              <a:tr h="639817">
                <a:tc>
                  <a:txBody>
                    <a:bodyPr/>
                    <a:lstStyle/>
                    <a:p>
                      <a:pPr algn="ctr" fontAlgn="b">
                        <a:spcBef>
                          <a:spcPts val="0"/>
                        </a:spcBef>
                        <a:spcAft>
                          <a:spcPts val="0"/>
                        </a:spcAft>
                      </a:pPr>
                      <a:r>
                        <a:rPr lang="en-US" sz="2000" b="0" i="1" u="none" strike="noStrike" dirty="0">
                          <a:solidFill>
                            <a:srgbClr val="000000"/>
                          </a:solidFill>
                          <a:effectLst/>
                          <a:latin typeface="Arial" panose="020B0604020202020204" pitchFamily="34" charset="0"/>
                        </a:rPr>
                        <a:t>Corrected the error</a:t>
                      </a:r>
                      <a:endParaRPr lang="en-US" sz="2000" b="0" i="0" u="none" strike="noStrike" dirty="0">
                        <a:effectLst/>
                        <a:latin typeface="Arial" panose="020B0604020202020204" pitchFamily="34" charset="0"/>
                      </a:endParaRPr>
                    </a:p>
                  </a:txBody>
                  <a:tcPr marL="26194" marR="26194" marT="26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spcBef>
                          <a:spcPts val="0"/>
                        </a:spcBef>
                        <a:spcAft>
                          <a:spcPts val="0"/>
                        </a:spcAft>
                      </a:pPr>
                      <a:r>
                        <a:rPr lang="en-US" sz="2000" b="1" i="0" u="none" strike="noStrike" dirty="0">
                          <a:solidFill>
                            <a:srgbClr val="FFFFFF"/>
                          </a:solidFill>
                          <a:effectLst/>
                          <a:latin typeface="Arial" panose="020B0604020202020204" pitchFamily="34" charset="0"/>
                        </a:rPr>
                        <a:t>50</a:t>
                      </a:r>
                      <a:endParaRPr lang="en-US" sz="2000" b="0" i="0" u="none" strike="noStrike" dirty="0">
                        <a:effectLst/>
                        <a:latin typeface="Arial" panose="020B0604020202020204" pitchFamily="34" charset="0"/>
                      </a:endParaRPr>
                    </a:p>
                  </a:txBody>
                  <a:tcPr marL="26194" marR="26194" marT="26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3892764168"/>
                  </a:ext>
                </a:extLst>
              </a:tr>
              <a:tr h="750389">
                <a:tc>
                  <a:txBody>
                    <a:bodyPr/>
                    <a:lstStyle/>
                    <a:p>
                      <a:pPr algn="ctr" fontAlgn="b">
                        <a:spcBef>
                          <a:spcPts val="0"/>
                        </a:spcBef>
                        <a:spcAft>
                          <a:spcPts val="0"/>
                        </a:spcAft>
                      </a:pPr>
                      <a:r>
                        <a:rPr lang="en-US" sz="2000" b="0" i="1" u="none" strike="noStrike" dirty="0">
                          <a:solidFill>
                            <a:srgbClr val="000000"/>
                          </a:solidFill>
                          <a:effectLst/>
                          <a:latin typeface="Arial" panose="020B0604020202020204" pitchFamily="34" charset="0"/>
                        </a:rPr>
                        <a:t>Error still</a:t>
                      </a:r>
                      <a:endParaRPr lang="en-US" sz="2000" b="0" i="0" u="none" strike="noStrike" dirty="0">
                        <a:effectLst/>
                        <a:latin typeface="Arial" panose="020B0604020202020204" pitchFamily="34" charset="0"/>
                      </a:endParaRPr>
                    </a:p>
                  </a:txBody>
                  <a:tcPr marL="26194" marR="26194" marT="26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spcBef>
                          <a:spcPts val="0"/>
                        </a:spcBef>
                        <a:spcAft>
                          <a:spcPts val="0"/>
                        </a:spcAft>
                      </a:pPr>
                      <a:r>
                        <a:rPr lang="en-US" sz="2000" b="1" i="0" u="none" strike="noStrike" dirty="0">
                          <a:solidFill>
                            <a:srgbClr val="FFFFFF"/>
                          </a:solidFill>
                          <a:effectLst/>
                          <a:latin typeface="Arial" panose="020B0604020202020204" pitchFamily="34" charset="0"/>
                        </a:rPr>
                        <a:t>11</a:t>
                      </a:r>
                    </a:p>
                  </a:txBody>
                  <a:tcPr marL="26194" marR="26194" marT="26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3260275691"/>
                  </a:ext>
                </a:extLst>
              </a:tr>
            </a:tbl>
          </a:graphicData>
        </a:graphic>
      </p:graphicFrame>
      <p:pic>
        <p:nvPicPr>
          <p:cNvPr id="15" name="Picture 14">
            <a:extLst>
              <a:ext uri="{FF2B5EF4-FFF2-40B4-BE49-F238E27FC236}">
                <a16:creationId xmlns:a16="http://schemas.microsoft.com/office/drawing/2014/main" id="{1D10D58F-BE09-D247-A745-E8E432B4D5B7}"/>
              </a:ext>
            </a:extLst>
          </p:cNvPr>
          <p:cNvPicPr>
            <a:picLocks noChangeAspect="1"/>
          </p:cNvPicPr>
          <p:nvPr/>
        </p:nvPicPr>
        <p:blipFill rotWithShape="1">
          <a:blip r:embed="rId3"/>
          <a:srcRect l="1324" t="5651" r="2031" b="3093"/>
          <a:stretch/>
        </p:blipFill>
        <p:spPr>
          <a:xfrm>
            <a:off x="771645" y="2464905"/>
            <a:ext cx="5324355" cy="3692626"/>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285935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1179288"/>
          </a:xfrm>
        </p:spPr>
        <p:txBody>
          <a:bodyPr>
            <a:normAutofit/>
          </a:bodyPr>
          <a:lstStyle/>
          <a:p>
            <a:r>
              <a:rPr lang="en-US" altLang="ko-KR" b="1" dirty="0"/>
              <a:t>6. Risk Management</a:t>
            </a:r>
            <a:endParaRPr lang="ko-KR" altLang="en-US" b="1" dirty="0"/>
          </a:p>
        </p:txBody>
      </p:sp>
      <p:sp>
        <p:nvSpPr>
          <p:cNvPr id="6" name="Slide Number Placeholder 3">
            <a:extLst>
              <a:ext uri="{FF2B5EF4-FFF2-40B4-BE49-F238E27FC236}">
                <a16:creationId xmlns:a16="http://schemas.microsoft.com/office/drawing/2014/main" id="{FF9DDFD0-EB1F-3C43-95CC-461CBFD9C865}"/>
              </a:ext>
            </a:extLst>
          </p:cNvPr>
          <p:cNvSpPr txBox="1">
            <a:spLocks/>
          </p:cNvSpPr>
          <p:nvPr/>
        </p:nvSpPr>
        <p:spPr>
          <a:xfrm>
            <a:off x="11198390" y="6405331"/>
            <a:ext cx="452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1E5F09-0F4C-0243-9596-FED7D03FE3DA}" type="slidenum">
              <a:rPr lang="en-US" smtClean="0"/>
              <a:pPr/>
              <a:t>22</a:t>
            </a:fld>
            <a:endParaRPr lang="en-US" dirty="0"/>
          </a:p>
        </p:txBody>
      </p:sp>
      <p:graphicFrame>
        <p:nvGraphicFramePr>
          <p:cNvPr id="2" name="Table 1">
            <a:extLst>
              <a:ext uri="{FF2B5EF4-FFF2-40B4-BE49-F238E27FC236}">
                <a16:creationId xmlns:a16="http://schemas.microsoft.com/office/drawing/2014/main" id="{88D40C6E-C2C6-494F-82C6-759BFF60006C}"/>
              </a:ext>
            </a:extLst>
          </p:cNvPr>
          <p:cNvGraphicFramePr>
            <a:graphicFrameLocks noGrp="1"/>
          </p:cNvGraphicFramePr>
          <p:nvPr/>
        </p:nvGraphicFramePr>
        <p:xfrm>
          <a:off x="541172" y="1517039"/>
          <a:ext cx="10883435" cy="4888292"/>
        </p:xfrm>
        <a:graphic>
          <a:graphicData uri="http://schemas.openxmlformats.org/drawingml/2006/table">
            <a:tbl>
              <a:tblPr firstRow="1" firstCol="1" bandRow="1">
                <a:tableStyleId>{F5AB1C69-6EDB-4FF4-983F-18BD219EF322}</a:tableStyleId>
              </a:tblPr>
              <a:tblGrid>
                <a:gridCol w="1186028">
                  <a:extLst>
                    <a:ext uri="{9D8B030D-6E8A-4147-A177-3AD203B41FA5}">
                      <a16:colId xmlns:a16="http://schemas.microsoft.com/office/drawing/2014/main" val="4055744435"/>
                    </a:ext>
                  </a:extLst>
                </a:gridCol>
                <a:gridCol w="2197554">
                  <a:extLst>
                    <a:ext uri="{9D8B030D-6E8A-4147-A177-3AD203B41FA5}">
                      <a16:colId xmlns:a16="http://schemas.microsoft.com/office/drawing/2014/main" val="2789310566"/>
                    </a:ext>
                  </a:extLst>
                </a:gridCol>
                <a:gridCol w="1489753">
                  <a:extLst>
                    <a:ext uri="{9D8B030D-6E8A-4147-A177-3AD203B41FA5}">
                      <a16:colId xmlns:a16="http://schemas.microsoft.com/office/drawing/2014/main" val="1131221356"/>
                    </a:ext>
                  </a:extLst>
                </a:gridCol>
                <a:gridCol w="1428210">
                  <a:extLst>
                    <a:ext uri="{9D8B030D-6E8A-4147-A177-3AD203B41FA5}">
                      <a16:colId xmlns:a16="http://schemas.microsoft.com/office/drawing/2014/main" val="384708898"/>
                    </a:ext>
                  </a:extLst>
                </a:gridCol>
                <a:gridCol w="1435178">
                  <a:extLst>
                    <a:ext uri="{9D8B030D-6E8A-4147-A177-3AD203B41FA5}">
                      <a16:colId xmlns:a16="http://schemas.microsoft.com/office/drawing/2014/main" val="4198789316"/>
                    </a:ext>
                  </a:extLst>
                </a:gridCol>
                <a:gridCol w="3146712">
                  <a:extLst>
                    <a:ext uri="{9D8B030D-6E8A-4147-A177-3AD203B41FA5}">
                      <a16:colId xmlns:a16="http://schemas.microsoft.com/office/drawing/2014/main" val="736015590"/>
                    </a:ext>
                  </a:extLst>
                </a:gridCol>
              </a:tblGrid>
              <a:tr h="432252">
                <a:tc>
                  <a:txBody>
                    <a:bodyPr/>
                    <a:lstStyle/>
                    <a:p>
                      <a:pPr algn="ctr">
                        <a:spcBef>
                          <a:spcPts val="50"/>
                        </a:spcBef>
                        <a:spcAft>
                          <a:spcPts val="0"/>
                        </a:spcAft>
                      </a:pPr>
                      <a:r>
                        <a:rPr lang="vi-VN" sz="1800">
                          <a:effectLst/>
                        </a:rPr>
                        <a:t>Number</a:t>
                      </a:r>
                      <a:endParaRPr lang="en-US" sz="180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vi-VN" sz="1800">
                          <a:effectLst/>
                        </a:rPr>
                        <a:t>Risk name</a:t>
                      </a:r>
                      <a:endParaRPr lang="en-US" sz="180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en-US" sz="1800">
                          <a:effectLst/>
                        </a:rPr>
                        <a:t>Possibility</a:t>
                      </a:r>
                      <a:endParaRPr lang="en-US" sz="180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en-US" sz="1800">
                          <a:effectLst/>
                        </a:rPr>
                        <a:t>Impact</a:t>
                      </a:r>
                      <a:endParaRPr lang="en-US" sz="180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en-US" sz="1800">
                          <a:effectLst/>
                        </a:rPr>
                        <a:t>Priority</a:t>
                      </a:r>
                      <a:endParaRPr lang="en-US" sz="180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en-US" sz="1800" dirty="0">
                          <a:effectLst/>
                        </a:rPr>
                        <a:t>How to prevent or minimize</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extLst>
                  <a:ext uri="{0D108BD9-81ED-4DB2-BD59-A6C34878D82A}">
                    <a16:rowId xmlns:a16="http://schemas.microsoft.com/office/drawing/2014/main" val="952220674"/>
                  </a:ext>
                </a:extLst>
              </a:tr>
              <a:tr h="886284">
                <a:tc>
                  <a:txBody>
                    <a:bodyPr/>
                    <a:lstStyle/>
                    <a:p>
                      <a:pPr algn="ctr">
                        <a:spcBef>
                          <a:spcPts val="50"/>
                        </a:spcBef>
                        <a:spcAft>
                          <a:spcPts val="0"/>
                        </a:spcAft>
                      </a:pPr>
                      <a:r>
                        <a:rPr lang="vi-VN" sz="1800">
                          <a:effectLst/>
                        </a:rPr>
                        <a:t>1</a:t>
                      </a:r>
                      <a:endParaRPr lang="en-US" sz="180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en-US" sz="1800" dirty="0">
                          <a:effectLst/>
                        </a:rPr>
                        <a:t>Difficulties with new technologies</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vi-VN" sz="1800" dirty="0">
                          <a:effectLst/>
                        </a:rPr>
                        <a:t>Moderate</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vi-VN" sz="1800" dirty="0">
                          <a:effectLst/>
                        </a:rPr>
                        <a:t>Moderate</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vi-VN" sz="1800" dirty="0">
                          <a:effectLst/>
                        </a:rPr>
                        <a:t>Moderate</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l">
                        <a:spcBef>
                          <a:spcPts val="50"/>
                        </a:spcBef>
                        <a:spcAft>
                          <a:spcPts val="0"/>
                        </a:spcAft>
                      </a:pPr>
                      <a:r>
                        <a:rPr lang="vi-VN" sz="1800" dirty="0">
                          <a:effectLst/>
                        </a:rPr>
                        <a:t>1. </a:t>
                      </a:r>
                      <a:r>
                        <a:rPr lang="en-US" sz="1800" dirty="0">
                          <a:effectLst/>
                        </a:rPr>
                        <a:t>Organize training sessions on new technologies for all members</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extLst>
                  <a:ext uri="{0D108BD9-81ED-4DB2-BD59-A6C34878D82A}">
                    <a16:rowId xmlns:a16="http://schemas.microsoft.com/office/drawing/2014/main" val="3138559649"/>
                  </a:ext>
                </a:extLst>
              </a:tr>
              <a:tr h="603166">
                <a:tc>
                  <a:txBody>
                    <a:bodyPr/>
                    <a:lstStyle/>
                    <a:p>
                      <a:pPr algn="ctr">
                        <a:spcBef>
                          <a:spcPts val="50"/>
                        </a:spcBef>
                        <a:spcAft>
                          <a:spcPts val="0"/>
                        </a:spcAft>
                      </a:pPr>
                      <a:r>
                        <a:rPr lang="vi-VN" sz="1800">
                          <a:effectLst/>
                        </a:rPr>
                        <a:t>2</a:t>
                      </a:r>
                      <a:endParaRPr lang="en-US" sz="180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en-US" sz="1800" dirty="0">
                          <a:effectLst/>
                        </a:rPr>
                        <a:t>Lost data</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vi-VN" sz="1800">
                          <a:effectLst/>
                        </a:rPr>
                        <a:t>High</a:t>
                      </a:r>
                      <a:endParaRPr lang="en-US" sz="180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vi-VN" sz="1800" dirty="0">
                          <a:effectLst/>
                        </a:rPr>
                        <a:t>High</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vi-VN" sz="1800" dirty="0">
                          <a:effectLst/>
                        </a:rPr>
                        <a:t>High</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l">
                        <a:spcBef>
                          <a:spcPts val="50"/>
                        </a:spcBef>
                        <a:spcAft>
                          <a:spcPts val="0"/>
                        </a:spcAft>
                      </a:pPr>
                      <a:r>
                        <a:rPr lang="en-US" sz="1800">
                          <a:effectLst/>
                        </a:rPr>
                        <a:t>1. Online storage</a:t>
                      </a:r>
                    </a:p>
                    <a:p>
                      <a:pPr algn="l">
                        <a:spcBef>
                          <a:spcPts val="50"/>
                        </a:spcBef>
                        <a:spcAft>
                          <a:spcPts val="0"/>
                        </a:spcAft>
                      </a:pPr>
                      <a:r>
                        <a:rPr lang="en-US" sz="1800">
                          <a:effectLst/>
                        </a:rPr>
                        <a:t>2. Create a backup file</a:t>
                      </a:r>
                      <a:endParaRPr lang="en-US" sz="180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extLst>
                  <a:ext uri="{0D108BD9-81ED-4DB2-BD59-A6C34878D82A}">
                    <a16:rowId xmlns:a16="http://schemas.microsoft.com/office/drawing/2014/main" val="2934841758"/>
                  </a:ext>
                </a:extLst>
              </a:tr>
              <a:tr h="1477140">
                <a:tc>
                  <a:txBody>
                    <a:bodyPr/>
                    <a:lstStyle/>
                    <a:p>
                      <a:pPr algn="ctr">
                        <a:spcBef>
                          <a:spcPts val="50"/>
                        </a:spcBef>
                        <a:spcAft>
                          <a:spcPts val="0"/>
                        </a:spcAft>
                      </a:pPr>
                      <a:r>
                        <a:rPr lang="vi-VN" sz="1800">
                          <a:effectLst/>
                        </a:rPr>
                        <a:t>3</a:t>
                      </a:r>
                      <a:endParaRPr lang="en-US" sz="180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en-US" sz="1800" dirty="0">
                          <a:effectLst/>
                        </a:rPr>
                        <a:t>Machinery and equipment had problems during the project's implementation</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vi-VN" sz="1800">
                          <a:effectLst/>
                        </a:rPr>
                        <a:t>Moderate</a:t>
                      </a:r>
                      <a:endParaRPr lang="en-US" sz="180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vi-VN" sz="1800" dirty="0">
                          <a:effectLst/>
                        </a:rPr>
                        <a:t>Moderate</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vi-VN" sz="1800" dirty="0">
                          <a:effectLst/>
                        </a:rPr>
                        <a:t>Moderate</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l">
                        <a:spcBef>
                          <a:spcPts val="50"/>
                        </a:spcBef>
                        <a:spcAft>
                          <a:spcPts val="0"/>
                        </a:spcAft>
                      </a:pPr>
                      <a:r>
                        <a:rPr lang="vi-VN" sz="1800" dirty="0">
                          <a:effectLst/>
                        </a:rPr>
                        <a:t>1.</a:t>
                      </a:r>
                      <a:r>
                        <a:rPr lang="en-US" sz="1800" dirty="0">
                          <a:effectLst/>
                        </a:rPr>
                        <a:t>Implementation on many devices</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extLst>
                  <a:ext uri="{0D108BD9-81ED-4DB2-BD59-A6C34878D82A}">
                    <a16:rowId xmlns:a16="http://schemas.microsoft.com/office/drawing/2014/main" val="509314696"/>
                  </a:ext>
                </a:extLst>
              </a:tr>
              <a:tr h="1489450">
                <a:tc>
                  <a:txBody>
                    <a:bodyPr/>
                    <a:lstStyle/>
                    <a:p>
                      <a:pPr algn="ctr">
                        <a:spcBef>
                          <a:spcPts val="50"/>
                        </a:spcBef>
                        <a:spcAft>
                          <a:spcPts val="0"/>
                        </a:spcAft>
                      </a:pPr>
                      <a:r>
                        <a:rPr lang="vi-VN" sz="1800">
                          <a:effectLst/>
                        </a:rPr>
                        <a:t>4</a:t>
                      </a:r>
                      <a:endParaRPr lang="en-US" sz="180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en-US" sz="1800" dirty="0">
                          <a:effectLst/>
                        </a:rPr>
                        <a:t>Performance is not guaranteed</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vi-VN" sz="1800" dirty="0">
                          <a:effectLst/>
                        </a:rPr>
                        <a:t>High</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vi-VN" sz="1800">
                          <a:effectLst/>
                        </a:rPr>
                        <a:t>High</a:t>
                      </a:r>
                      <a:endParaRPr lang="en-US" sz="180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vi-VN" sz="1800">
                          <a:effectLst/>
                        </a:rPr>
                        <a:t>High</a:t>
                      </a:r>
                      <a:endParaRPr lang="en-US" sz="180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l">
                        <a:spcBef>
                          <a:spcPts val="50"/>
                        </a:spcBef>
                        <a:spcAft>
                          <a:spcPts val="0"/>
                        </a:spcAft>
                      </a:pPr>
                      <a:r>
                        <a:rPr lang="en-US" sz="1800" dirty="0">
                          <a:effectLst/>
                        </a:rPr>
                        <a:t>1. Keep members in the best state</a:t>
                      </a:r>
                    </a:p>
                    <a:p>
                      <a:pPr algn="l">
                        <a:spcBef>
                          <a:spcPts val="50"/>
                        </a:spcBef>
                        <a:spcAft>
                          <a:spcPts val="0"/>
                        </a:spcAft>
                      </a:pPr>
                      <a:r>
                        <a:rPr lang="en-US" sz="1800" dirty="0">
                          <a:effectLst/>
                        </a:rPr>
                        <a:t>2. Regularly interested and updated the working situation of the members.</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extLst>
                  <a:ext uri="{0D108BD9-81ED-4DB2-BD59-A6C34878D82A}">
                    <a16:rowId xmlns:a16="http://schemas.microsoft.com/office/drawing/2014/main" val="1433911248"/>
                  </a:ext>
                </a:extLst>
              </a:tr>
            </a:tbl>
          </a:graphicData>
        </a:graphic>
      </p:graphicFrame>
    </p:spTree>
    <p:extLst>
      <p:ext uri="{BB962C8B-B14F-4D97-AF65-F5344CB8AC3E}">
        <p14:creationId xmlns:p14="http://schemas.microsoft.com/office/powerpoint/2010/main" val="1640789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1179288"/>
          </a:xfrm>
        </p:spPr>
        <p:txBody>
          <a:bodyPr>
            <a:normAutofit/>
          </a:bodyPr>
          <a:lstStyle/>
          <a:p>
            <a:r>
              <a:rPr lang="en-US" altLang="ko-KR" b="1" dirty="0"/>
              <a:t>6. Risk Management</a:t>
            </a:r>
            <a:endParaRPr lang="ko-KR" altLang="en-US" b="1" dirty="0"/>
          </a:p>
        </p:txBody>
      </p:sp>
      <p:sp>
        <p:nvSpPr>
          <p:cNvPr id="6" name="Slide Number Placeholder 3">
            <a:extLst>
              <a:ext uri="{FF2B5EF4-FFF2-40B4-BE49-F238E27FC236}">
                <a16:creationId xmlns:a16="http://schemas.microsoft.com/office/drawing/2014/main" id="{FF9DDFD0-EB1F-3C43-95CC-461CBFD9C865}"/>
              </a:ext>
            </a:extLst>
          </p:cNvPr>
          <p:cNvSpPr txBox="1">
            <a:spLocks/>
          </p:cNvSpPr>
          <p:nvPr/>
        </p:nvSpPr>
        <p:spPr>
          <a:xfrm>
            <a:off x="11198390" y="6405331"/>
            <a:ext cx="452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1E5F09-0F4C-0243-9596-FED7D03FE3DA}" type="slidenum">
              <a:rPr lang="en-US" smtClean="0"/>
              <a:pPr/>
              <a:t>23</a:t>
            </a:fld>
            <a:endParaRPr lang="en-US" dirty="0"/>
          </a:p>
        </p:txBody>
      </p:sp>
      <p:graphicFrame>
        <p:nvGraphicFramePr>
          <p:cNvPr id="2" name="Table 1">
            <a:extLst>
              <a:ext uri="{FF2B5EF4-FFF2-40B4-BE49-F238E27FC236}">
                <a16:creationId xmlns:a16="http://schemas.microsoft.com/office/drawing/2014/main" id="{88D40C6E-C2C6-494F-82C6-759BFF60006C}"/>
              </a:ext>
            </a:extLst>
          </p:cNvPr>
          <p:cNvGraphicFramePr>
            <a:graphicFrameLocks noGrp="1"/>
          </p:cNvGraphicFramePr>
          <p:nvPr/>
        </p:nvGraphicFramePr>
        <p:xfrm>
          <a:off x="541173" y="1517039"/>
          <a:ext cx="10888827" cy="4907129"/>
        </p:xfrm>
        <a:graphic>
          <a:graphicData uri="http://schemas.openxmlformats.org/drawingml/2006/table">
            <a:tbl>
              <a:tblPr firstRow="1" firstCol="1" bandRow="1">
                <a:tableStyleId>{F5AB1C69-6EDB-4FF4-983F-18BD219EF322}</a:tableStyleId>
              </a:tblPr>
              <a:tblGrid>
                <a:gridCol w="994343">
                  <a:extLst>
                    <a:ext uri="{9D8B030D-6E8A-4147-A177-3AD203B41FA5}">
                      <a16:colId xmlns:a16="http://schemas.microsoft.com/office/drawing/2014/main" val="4055744435"/>
                    </a:ext>
                  </a:extLst>
                </a:gridCol>
                <a:gridCol w="2045412">
                  <a:extLst>
                    <a:ext uri="{9D8B030D-6E8A-4147-A177-3AD203B41FA5}">
                      <a16:colId xmlns:a16="http://schemas.microsoft.com/office/drawing/2014/main" val="2789310566"/>
                    </a:ext>
                  </a:extLst>
                </a:gridCol>
                <a:gridCol w="1295427">
                  <a:extLst>
                    <a:ext uri="{9D8B030D-6E8A-4147-A177-3AD203B41FA5}">
                      <a16:colId xmlns:a16="http://schemas.microsoft.com/office/drawing/2014/main" val="1131221356"/>
                    </a:ext>
                  </a:extLst>
                </a:gridCol>
                <a:gridCol w="1472696">
                  <a:extLst>
                    <a:ext uri="{9D8B030D-6E8A-4147-A177-3AD203B41FA5}">
                      <a16:colId xmlns:a16="http://schemas.microsoft.com/office/drawing/2014/main" val="384708898"/>
                    </a:ext>
                  </a:extLst>
                </a:gridCol>
                <a:gridCol w="1254519">
                  <a:extLst>
                    <a:ext uri="{9D8B030D-6E8A-4147-A177-3AD203B41FA5}">
                      <a16:colId xmlns:a16="http://schemas.microsoft.com/office/drawing/2014/main" val="4198789316"/>
                    </a:ext>
                  </a:extLst>
                </a:gridCol>
                <a:gridCol w="3826430">
                  <a:extLst>
                    <a:ext uri="{9D8B030D-6E8A-4147-A177-3AD203B41FA5}">
                      <a16:colId xmlns:a16="http://schemas.microsoft.com/office/drawing/2014/main" val="736015590"/>
                    </a:ext>
                  </a:extLst>
                </a:gridCol>
              </a:tblGrid>
              <a:tr h="446033">
                <a:tc>
                  <a:txBody>
                    <a:bodyPr/>
                    <a:lstStyle/>
                    <a:p>
                      <a:pPr algn="ctr">
                        <a:spcBef>
                          <a:spcPts val="50"/>
                        </a:spcBef>
                        <a:spcAft>
                          <a:spcPts val="0"/>
                        </a:spcAft>
                      </a:pPr>
                      <a:r>
                        <a:rPr lang="vi-VN" sz="1800">
                          <a:effectLst/>
                        </a:rPr>
                        <a:t>Number</a:t>
                      </a:r>
                      <a:endParaRPr lang="en-US" sz="180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vi-VN" sz="1800" dirty="0">
                          <a:effectLst/>
                        </a:rPr>
                        <a:t>Risk name</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en-US" sz="1800">
                          <a:effectLst/>
                        </a:rPr>
                        <a:t>Possibility</a:t>
                      </a:r>
                      <a:endParaRPr lang="en-US" sz="180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en-US" sz="1800">
                          <a:effectLst/>
                        </a:rPr>
                        <a:t>Impact</a:t>
                      </a:r>
                      <a:endParaRPr lang="en-US" sz="180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en-US" sz="1800">
                          <a:effectLst/>
                        </a:rPr>
                        <a:t>Priority</a:t>
                      </a:r>
                      <a:endParaRPr lang="en-US" sz="180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tc>
                  <a:txBody>
                    <a:bodyPr/>
                    <a:lstStyle/>
                    <a:p>
                      <a:pPr algn="ctr">
                        <a:spcBef>
                          <a:spcPts val="50"/>
                        </a:spcBef>
                        <a:spcAft>
                          <a:spcPts val="0"/>
                        </a:spcAft>
                      </a:pPr>
                      <a:r>
                        <a:rPr lang="en-US" sz="1800" dirty="0">
                          <a:effectLst/>
                        </a:rPr>
                        <a:t>How to prevent or minimize</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35928" marR="35928" marT="0" marB="0" anchor="ctr"/>
                </a:tc>
                <a:extLst>
                  <a:ext uri="{0D108BD9-81ED-4DB2-BD59-A6C34878D82A}">
                    <a16:rowId xmlns:a16="http://schemas.microsoft.com/office/drawing/2014/main" val="952220674"/>
                  </a:ext>
                </a:extLst>
              </a:tr>
              <a:tr h="1213063">
                <a:tc>
                  <a:txBody>
                    <a:bodyPr/>
                    <a:lstStyle/>
                    <a:p>
                      <a:pPr algn="ctr">
                        <a:spcBef>
                          <a:spcPts val="50"/>
                        </a:spcBef>
                        <a:spcAft>
                          <a:spcPts val="0"/>
                        </a:spcAft>
                      </a:pPr>
                      <a:r>
                        <a:rPr lang="vi-VN" sz="1600" dirty="0">
                          <a:effectLst/>
                        </a:rPr>
                        <a:t>5</a:t>
                      </a:r>
                      <a:endParaRPr lang="en-US" sz="1600" dirty="0">
                        <a:effectLst/>
                        <a:latin typeface="Arial" panose="020B0604020202020204" pitchFamily="34" charset="0"/>
                        <a:ea typeface="Verdana" panose="020B0604030504040204" pitchFamily="34" charset="0"/>
                        <a:cs typeface="Arial" panose="020B0604020202020204" pitchFamily="34" charset="0"/>
                      </a:endParaRPr>
                    </a:p>
                  </a:txBody>
                  <a:tcPr marL="68580" marR="68580" marT="0" marB="0" anchor="ctr"/>
                </a:tc>
                <a:tc>
                  <a:txBody>
                    <a:bodyPr/>
                    <a:lstStyle/>
                    <a:p>
                      <a:pPr algn="ctr">
                        <a:spcBef>
                          <a:spcPts val="50"/>
                        </a:spcBef>
                        <a:spcAft>
                          <a:spcPts val="0"/>
                        </a:spcAft>
                      </a:pPr>
                      <a:r>
                        <a:rPr lang="en-US" sz="1600" dirty="0">
                          <a:effectLst/>
                        </a:rPr>
                        <a:t>Customer change</a:t>
                      </a:r>
                      <a:endParaRPr lang="en-US" sz="1600" dirty="0">
                        <a:effectLst/>
                        <a:latin typeface="Arial" panose="020B0604020202020204" pitchFamily="34" charset="0"/>
                        <a:ea typeface="Verdana" panose="020B0604030504040204" pitchFamily="34" charset="0"/>
                        <a:cs typeface="Arial" panose="020B0604020202020204" pitchFamily="34" charset="0"/>
                      </a:endParaRPr>
                    </a:p>
                  </a:txBody>
                  <a:tcPr marL="68580" marR="68580" marT="0" marB="0" anchor="ctr"/>
                </a:tc>
                <a:tc>
                  <a:txBody>
                    <a:bodyPr/>
                    <a:lstStyle/>
                    <a:p>
                      <a:pPr algn="ctr">
                        <a:spcBef>
                          <a:spcPts val="50"/>
                        </a:spcBef>
                        <a:spcAft>
                          <a:spcPts val="0"/>
                        </a:spcAft>
                      </a:pPr>
                      <a:r>
                        <a:rPr lang="vi-VN" sz="1600" dirty="0">
                          <a:effectLst/>
                        </a:rPr>
                        <a:t>High</a:t>
                      </a:r>
                      <a:endParaRPr lang="en-US" sz="1600" dirty="0">
                        <a:effectLst/>
                        <a:latin typeface="Arial" panose="020B0604020202020204" pitchFamily="34" charset="0"/>
                        <a:ea typeface="Verdana" panose="020B0604030504040204" pitchFamily="34" charset="0"/>
                        <a:cs typeface="Arial" panose="020B0604020202020204" pitchFamily="34" charset="0"/>
                      </a:endParaRPr>
                    </a:p>
                  </a:txBody>
                  <a:tcPr marL="68580" marR="68580" marT="0" marB="0" anchor="ctr"/>
                </a:tc>
                <a:tc>
                  <a:txBody>
                    <a:bodyPr/>
                    <a:lstStyle/>
                    <a:p>
                      <a:pPr algn="ctr">
                        <a:spcBef>
                          <a:spcPts val="50"/>
                        </a:spcBef>
                        <a:spcAft>
                          <a:spcPts val="0"/>
                        </a:spcAft>
                      </a:pPr>
                      <a:r>
                        <a:rPr lang="vi-VN" sz="1600" dirty="0">
                          <a:effectLst/>
                        </a:rPr>
                        <a:t>Moderate</a:t>
                      </a:r>
                      <a:endParaRPr lang="en-US" sz="1600" dirty="0">
                        <a:effectLst/>
                        <a:latin typeface="Arial" panose="020B0604020202020204" pitchFamily="34" charset="0"/>
                        <a:ea typeface="Verdana" panose="020B0604030504040204" pitchFamily="34" charset="0"/>
                        <a:cs typeface="Arial" panose="020B0604020202020204" pitchFamily="34" charset="0"/>
                      </a:endParaRPr>
                    </a:p>
                  </a:txBody>
                  <a:tcPr marL="68580" marR="68580" marT="0" marB="0" anchor="ctr"/>
                </a:tc>
                <a:tc>
                  <a:txBody>
                    <a:bodyPr/>
                    <a:lstStyle/>
                    <a:p>
                      <a:pPr algn="ctr">
                        <a:spcBef>
                          <a:spcPts val="50"/>
                        </a:spcBef>
                        <a:spcAft>
                          <a:spcPts val="0"/>
                        </a:spcAft>
                      </a:pPr>
                      <a:r>
                        <a:rPr lang="vi-VN" sz="1600" dirty="0">
                          <a:effectLst/>
                        </a:rPr>
                        <a:t>Moderate</a:t>
                      </a:r>
                      <a:endParaRPr lang="en-US" sz="1600" dirty="0">
                        <a:effectLst/>
                        <a:latin typeface="Arial" panose="020B0604020202020204" pitchFamily="34" charset="0"/>
                        <a:ea typeface="Verdana" panose="020B0604030504040204" pitchFamily="34" charset="0"/>
                        <a:cs typeface="Arial" panose="020B0604020202020204" pitchFamily="34" charset="0"/>
                      </a:endParaRPr>
                    </a:p>
                  </a:txBody>
                  <a:tcPr marL="68580" marR="68580" marT="0" marB="0" anchor="ctr"/>
                </a:tc>
                <a:tc>
                  <a:txBody>
                    <a:bodyPr/>
                    <a:lstStyle/>
                    <a:p>
                      <a:pPr>
                        <a:spcBef>
                          <a:spcPts val="50"/>
                        </a:spcBef>
                        <a:spcAft>
                          <a:spcPts val="0"/>
                        </a:spcAft>
                      </a:pPr>
                      <a:r>
                        <a:rPr lang="en-US" sz="1600">
                          <a:effectLst/>
                        </a:rPr>
                        <a:t>1. Having a contract, a written signature of the customer for specific requirements upon project receipt.</a:t>
                      </a:r>
                    </a:p>
                    <a:p>
                      <a:pPr>
                        <a:spcBef>
                          <a:spcPts val="50"/>
                        </a:spcBef>
                        <a:spcAft>
                          <a:spcPts val="0"/>
                        </a:spcAft>
                      </a:pPr>
                      <a:r>
                        <a:rPr lang="en-US" sz="1600">
                          <a:effectLst/>
                        </a:rPr>
                        <a:t>2. There is a specific process for customer change</a:t>
                      </a:r>
                      <a:endParaRPr lang="en-US" sz="1600">
                        <a:effectLst/>
                        <a:latin typeface="Arial" panose="020B0604020202020204" pitchFamily="34" charset="0"/>
                        <a:ea typeface="Verdana" panose="020B060403050404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38559649"/>
                  </a:ext>
                </a:extLst>
              </a:tr>
              <a:tr h="1704965">
                <a:tc>
                  <a:txBody>
                    <a:bodyPr/>
                    <a:lstStyle/>
                    <a:p>
                      <a:pPr algn="ctr">
                        <a:spcBef>
                          <a:spcPts val="50"/>
                        </a:spcBef>
                        <a:spcAft>
                          <a:spcPts val="0"/>
                        </a:spcAft>
                      </a:pPr>
                      <a:r>
                        <a:rPr lang="vi-VN" sz="1600" dirty="0">
                          <a:effectLst/>
                        </a:rPr>
                        <a:t>6</a:t>
                      </a:r>
                      <a:endParaRPr lang="en-US" sz="1600" dirty="0">
                        <a:effectLst/>
                        <a:latin typeface="Arial" panose="020B0604020202020204" pitchFamily="34" charset="0"/>
                        <a:ea typeface="Verdana" panose="020B0604030504040204" pitchFamily="34" charset="0"/>
                        <a:cs typeface="Arial" panose="020B0604020202020204" pitchFamily="34" charset="0"/>
                      </a:endParaRPr>
                    </a:p>
                  </a:txBody>
                  <a:tcPr marL="68580" marR="68580" marT="0" marB="0" anchor="ctr"/>
                </a:tc>
                <a:tc>
                  <a:txBody>
                    <a:bodyPr/>
                    <a:lstStyle/>
                    <a:p>
                      <a:pPr algn="ctr">
                        <a:spcBef>
                          <a:spcPts val="50"/>
                        </a:spcBef>
                        <a:spcAft>
                          <a:spcPts val="0"/>
                        </a:spcAft>
                      </a:pPr>
                      <a:r>
                        <a:rPr lang="en-US" sz="1600" dirty="0">
                          <a:effectLst/>
                        </a:rPr>
                        <a:t>Member left the project</a:t>
                      </a:r>
                      <a:endParaRPr lang="en-US" sz="1600" dirty="0">
                        <a:effectLst/>
                        <a:latin typeface="Arial" panose="020B0604020202020204" pitchFamily="34" charset="0"/>
                        <a:ea typeface="Verdana" panose="020B0604030504040204" pitchFamily="34" charset="0"/>
                        <a:cs typeface="Arial" panose="020B0604020202020204" pitchFamily="34" charset="0"/>
                      </a:endParaRPr>
                    </a:p>
                  </a:txBody>
                  <a:tcPr marL="68580" marR="68580" marT="0" marB="0" anchor="ctr"/>
                </a:tc>
                <a:tc>
                  <a:txBody>
                    <a:bodyPr/>
                    <a:lstStyle/>
                    <a:p>
                      <a:pPr algn="ctr">
                        <a:spcBef>
                          <a:spcPts val="50"/>
                        </a:spcBef>
                        <a:spcAft>
                          <a:spcPts val="0"/>
                        </a:spcAft>
                      </a:pPr>
                      <a:r>
                        <a:rPr lang="vi-VN" sz="1600" dirty="0">
                          <a:effectLst/>
                        </a:rPr>
                        <a:t>High</a:t>
                      </a:r>
                      <a:endParaRPr lang="en-US" sz="1600" dirty="0">
                        <a:effectLst/>
                        <a:latin typeface="Arial" panose="020B0604020202020204" pitchFamily="34" charset="0"/>
                        <a:ea typeface="Verdana" panose="020B0604030504040204" pitchFamily="34" charset="0"/>
                        <a:cs typeface="Arial" panose="020B0604020202020204" pitchFamily="34" charset="0"/>
                      </a:endParaRPr>
                    </a:p>
                  </a:txBody>
                  <a:tcPr marL="68580" marR="68580" marT="0" marB="0" anchor="ctr"/>
                </a:tc>
                <a:tc>
                  <a:txBody>
                    <a:bodyPr/>
                    <a:lstStyle/>
                    <a:p>
                      <a:pPr algn="ctr">
                        <a:spcBef>
                          <a:spcPts val="50"/>
                        </a:spcBef>
                        <a:spcAft>
                          <a:spcPts val="0"/>
                        </a:spcAft>
                      </a:pPr>
                      <a:r>
                        <a:rPr lang="vi-VN" sz="1600" dirty="0">
                          <a:effectLst/>
                        </a:rPr>
                        <a:t>High</a:t>
                      </a:r>
                      <a:endParaRPr lang="en-US" sz="1600" dirty="0">
                        <a:effectLst/>
                        <a:latin typeface="Arial" panose="020B0604020202020204" pitchFamily="34" charset="0"/>
                        <a:ea typeface="Verdana" panose="020B0604030504040204" pitchFamily="34" charset="0"/>
                        <a:cs typeface="Arial" panose="020B0604020202020204" pitchFamily="34" charset="0"/>
                      </a:endParaRPr>
                    </a:p>
                  </a:txBody>
                  <a:tcPr marL="68580" marR="68580" marT="0" marB="0" anchor="ctr"/>
                </a:tc>
                <a:tc>
                  <a:txBody>
                    <a:bodyPr/>
                    <a:lstStyle/>
                    <a:p>
                      <a:pPr algn="ctr">
                        <a:spcBef>
                          <a:spcPts val="50"/>
                        </a:spcBef>
                        <a:spcAft>
                          <a:spcPts val="0"/>
                        </a:spcAft>
                      </a:pPr>
                      <a:r>
                        <a:rPr lang="vi-VN" sz="1600" dirty="0">
                          <a:effectLst/>
                        </a:rPr>
                        <a:t>High</a:t>
                      </a:r>
                      <a:endParaRPr lang="en-US" sz="1600" dirty="0">
                        <a:effectLst/>
                        <a:latin typeface="Arial" panose="020B0604020202020204" pitchFamily="34" charset="0"/>
                        <a:ea typeface="Verdana" panose="020B0604030504040204" pitchFamily="34" charset="0"/>
                        <a:cs typeface="Arial" panose="020B0604020202020204" pitchFamily="34" charset="0"/>
                      </a:endParaRPr>
                    </a:p>
                  </a:txBody>
                  <a:tcPr marL="68580" marR="68580" marT="0" marB="0" anchor="ctr"/>
                </a:tc>
                <a:tc>
                  <a:txBody>
                    <a:bodyPr/>
                    <a:lstStyle/>
                    <a:p>
                      <a:pPr>
                        <a:spcBef>
                          <a:spcPts val="50"/>
                        </a:spcBef>
                        <a:spcAft>
                          <a:spcPts val="0"/>
                        </a:spcAft>
                      </a:pPr>
                      <a:r>
                        <a:rPr lang="en-US" sz="1600" dirty="0">
                          <a:effectLst/>
                        </a:rPr>
                        <a:t>1. Ensure all members are fully involved in the work of the project.</a:t>
                      </a:r>
                    </a:p>
                    <a:p>
                      <a:pPr>
                        <a:spcBef>
                          <a:spcPts val="50"/>
                        </a:spcBef>
                        <a:spcAft>
                          <a:spcPts val="0"/>
                        </a:spcAft>
                      </a:pPr>
                      <a:r>
                        <a:rPr lang="en-US" sz="1600" dirty="0">
                          <a:effectLst/>
                        </a:rPr>
                        <a:t>2. Regular meetings (outside work) to build solidarity</a:t>
                      </a:r>
                    </a:p>
                    <a:p>
                      <a:pPr>
                        <a:spcBef>
                          <a:spcPts val="50"/>
                        </a:spcBef>
                        <a:spcAft>
                          <a:spcPts val="0"/>
                        </a:spcAft>
                      </a:pPr>
                      <a:r>
                        <a:rPr lang="en-US" sz="1600" dirty="0">
                          <a:effectLst/>
                        </a:rPr>
                        <a:t>3. Having a mechanism to manage and archive work documents of all members.</a:t>
                      </a:r>
                      <a:endParaRPr lang="en-US" sz="1600" dirty="0">
                        <a:effectLst/>
                        <a:latin typeface="Arial" panose="020B0604020202020204" pitchFamily="34" charset="0"/>
                        <a:ea typeface="Verdana" panose="020B060403050404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34841758"/>
                  </a:ext>
                </a:extLst>
              </a:tr>
              <a:tr h="1524231">
                <a:tc>
                  <a:txBody>
                    <a:bodyPr/>
                    <a:lstStyle/>
                    <a:p>
                      <a:pPr algn="ctr">
                        <a:spcBef>
                          <a:spcPts val="50"/>
                        </a:spcBef>
                        <a:spcAft>
                          <a:spcPts val="0"/>
                        </a:spcAft>
                      </a:pPr>
                      <a:r>
                        <a:rPr lang="vi-VN" sz="1600">
                          <a:effectLst/>
                        </a:rPr>
                        <a:t>7</a:t>
                      </a:r>
                      <a:endParaRPr lang="en-US" sz="1600">
                        <a:effectLst/>
                        <a:latin typeface="Arial" panose="020B0604020202020204" pitchFamily="34" charset="0"/>
                        <a:ea typeface="Verdana" panose="020B0604030504040204" pitchFamily="34" charset="0"/>
                        <a:cs typeface="Arial" panose="020B0604020202020204" pitchFamily="34" charset="0"/>
                      </a:endParaRPr>
                    </a:p>
                  </a:txBody>
                  <a:tcPr marL="68580" marR="68580" marT="0" marB="0" anchor="ctr"/>
                </a:tc>
                <a:tc>
                  <a:txBody>
                    <a:bodyPr/>
                    <a:lstStyle/>
                    <a:p>
                      <a:pPr algn="ctr">
                        <a:spcBef>
                          <a:spcPts val="50"/>
                        </a:spcBef>
                        <a:spcAft>
                          <a:spcPts val="0"/>
                        </a:spcAft>
                      </a:pPr>
                      <a:r>
                        <a:rPr lang="en-US" sz="1600" dirty="0">
                          <a:effectLst/>
                        </a:rPr>
                        <a:t>Members have unequal qualifications</a:t>
                      </a:r>
                      <a:endParaRPr lang="en-US" sz="1600" dirty="0">
                        <a:effectLst/>
                        <a:latin typeface="Arial" panose="020B0604020202020204" pitchFamily="34" charset="0"/>
                        <a:ea typeface="Verdana" panose="020B0604030504040204" pitchFamily="34" charset="0"/>
                        <a:cs typeface="Arial" panose="020B0604020202020204" pitchFamily="34" charset="0"/>
                      </a:endParaRPr>
                    </a:p>
                  </a:txBody>
                  <a:tcPr marL="68580" marR="68580" marT="0" marB="0" anchor="ctr"/>
                </a:tc>
                <a:tc>
                  <a:txBody>
                    <a:bodyPr/>
                    <a:lstStyle/>
                    <a:p>
                      <a:pPr algn="ctr">
                        <a:spcBef>
                          <a:spcPts val="50"/>
                        </a:spcBef>
                        <a:spcAft>
                          <a:spcPts val="0"/>
                        </a:spcAft>
                      </a:pPr>
                      <a:r>
                        <a:rPr lang="vi-VN" sz="1600">
                          <a:effectLst/>
                        </a:rPr>
                        <a:t>High</a:t>
                      </a:r>
                      <a:endParaRPr lang="en-US" sz="1600">
                        <a:effectLst/>
                        <a:latin typeface="Arial" panose="020B0604020202020204" pitchFamily="34" charset="0"/>
                        <a:ea typeface="Verdana" panose="020B0604030504040204" pitchFamily="34" charset="0"/>
                        <a:cs typeface="Arial" panose="020B0604020202020204" pitchFamily="34" charset="0"/>
                      </a:endParaRPr>
                    </a:p>
                  </a:txBody>
                  <a:tcPr marL="68580" marR="68580" marT="0" marB="0" anchor="ctr"/>
                </a:tc>
                <a:tc>
                  <a:txBody>
                    <a:bodyPr/>
                    <a:lstStyle/>
                    <a:p>
                      <a:pPr algn="ctr">
                        <a:spcBef>
                          <a:spcPts val="50"/>
                        </a:spcBef>
                        <a:spcAft>
                          <a:spcPts val="0"/>
                        </a:spcAft>
                      </a:pPr>
                      <a:r>
                        <a:rPr lang="vi-VN" sz="1600">
                          <a:effectLst/>
                        </a:rPr>
                        <a:t>High</a:t>
                      </a:r>
                      <a:endParaRPr lang="en-US" sz="1600">
                        <a:effectLst/>
                        <a:latin typeface="Arial" panose="020B0604020202020204" pitchFamily="34" charset="0"/>
                        <a:ea typeface="Verdana" panose="020B0604030504040204" pitchFamily="34" charset="0"/>
                        <a:cs typeface="Arial" panose="020B0604020202020204" pitchFamily="34" charset="0"/>
                      </a:endParaRPr>
                    </a:p>
                  </a:txBody>
                  <a:tcPr marL="68580" marR="68580" marT="0" marB="0" anchor="ctr"/>
                </a:tc>
                <a:tc>
                  <a:txBody>
                    <a:bodyPr/>
                    <a:lstStyle/>
                    <a:p>
                      <a:pPr algn="ctr">
                        <a:spcBef>
                          <a:spcPts val="50"/>
                        </a:spcBef>
                        <a:spcAft>
                          <a:spcPts val="0"/>
                        </a:spcAft>
                      </a:pPr>
                      <a:r>
                        <a:rPr lang="vi-VN" sz="1600" dirty="0">
                          <a:effectLst/>
                        </a:rPr>
                        <a:t>High</a:t>
                      </a:r>
                      <a:endParaRPr lang="en-US" sz="1600" dirty="0">
                        <a:effectLst/>
                        <a:latin typeface="Arial" panose="020B0604020202020204" pitchFamily="34" charset="0"/>
                        <a:ea typeface="Verdana" panose="020B0604030504040204" pitchFamily="34" charset="0"/>
                        <a:cs typeface="Arial" panose="020B0604020202020204" pitchFamily="34" charset="0"/>
                      </a:endParaRPr>
                    </a:p>
                  </a:txBody>
                  <a:tcPr marL="68580" marR="68580" marT="0" marB="0" anchor="ctr"/>
                </a:tc>
                <a:tc>
                  <a:txBody>
                    <a:bodyPr/>
                    <a:lstStyle/>
                    <a:p>
                      <a:pPr>
                        <a:spcBef>
                          <a:spcPts val="50"/>
                        </a:spcBef>
                        <a:spcAft>
                          <a:spcPts val="0"/>
                        </a:spcAft>
                      </a:pPr>
                      <a:r>
                        <a:rPr lang="en-US" sz="1600" dirty="0">
                          <a:effectLst/>
                        </a:rPr>
                        <a:t>1. Training members from the beginning of the project.</a:t>
                      </a:r>
                    </a:p>
                    <a:p>
                      <a:pPr>
                        <a:spcBef>
                          <a:spcPts val="50"/>
                        </a:spcBef>
                        <a:spcAft>
                          <a:spcPts val="0"/>
                        </a:spcAft>
                      </a:pPr>
                      <a:r>
                        <a:rPr lang="en-US" sz="1600" dirty="0">
                          <a:effectLst/>
                        </a:rPr>
                        <a:t>2. Organize cross-training sessions for members.</a:t>
                      </a:r>
                      <a:endParaRPr lang="en-US" sz="1600" dirty="0">
                        <a:effectLst/>
                        <a:latin typeface="Arial" panose="020B0604020202020204" pitchFamily="34" charset="0"/>
                        <a:ea typeface="Verdana" panose="020B060403050404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509314696"/>
                  </a:ext>
                </a:extLst>
              </a:tr>
            </a:tbl>
          </a:graphicData>
        </a:graphic>
      </p:graphicFrame>
    </p:spTree>
    <p:extLst>
      <p:ext uri="{BB962C8B-B14F-4D97-AF65-F5344CB8AC3E}">
        <p14:creationId xmlns:p14="http://schemas.microsoft.com/office/powerpoint/2010/main" val="80141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1179288"/>
          </a:xfrm>
        </p:spPr>
        <p:txBody>
          <a:bodyPr/>
          <a:lstStyle/>
          <a:p>
            <a:r>
              <a:rPr lang="en-US" altLang="ko-KR" b="1" dirty="0"/>
              <a:t>7. Problem Project</a:t>
            </a:r>
            <a:endParaRPr lang="ko-KR" altLang="en-US" b="1" dirty="0"/>
          </a:p>
        </p:txBody>
      </p:sp>
      <p:sp>
        <p:nvSpPr>
          <p:cNvPr id="6" name="Slide Number Placeholder 3">
            <a:extLst>
              <a:ext uri="{FF2B5EF4-FFF2-40B4-BE49-F238E27FC236}">
                <a16:creationId xmlns:a16="http://schemas.microsoft.com/office/drawing/2014/main" id="{FF9DDFD0-EB1F-3C43-95CC-461CBFD9C865}"/>
              </a:ext>
            </a:extLst>
          </p:cNvPr>
          <p:cNvSpPr txBox="1">
            <a:spLocks/>
          </p:cNvSpPr>
          <p:nvPr/>
        </p:nvSpPr>
        <p:spPr>
          <a:xfrm>
            <a:off x="11198390" y="6405331"/>
            <a:ext cx="452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1E5F09-0F4C-0243-9596-FED7D03FE3DA}" type="slidenum">
              <a:rPr lang="en-US" smtClean="0"/>
              <a:pPr/>
              <a:t>24</a:t>
            </a:fld>
            <a:endParaRPr lang="en-US" dirty="0"/>
          </a:p>
        </p:txBody>
      </p:sp>
      <p:graphicFrame>
        <p:nvGraphicFramePr>
          <p:cNvPr id="10" name="Bảng 7">
            <a:extLst>
              <a:ext uri="{FF2B5EF4-FFF2-40B4-BE49-F238E27FC236}">
                <a16:creationId xmlns:a16="http://schemas.microsoft.com/office/drawing/2014/main" id="{CF2784A9-914B-A44B-9AD4-06A8E227491E}"/>
              </a:ext>
            </a:extLst>
          </p:cNvPr>
          <p:cNvGraphicFramePr>
            <a:graphicFrameLocks noGrp="1"/>
          </p:cNvGraphicFramePr>
          <p:nvPr/>
        </p:nvGraphicFramePr>
        <p:xfrm>
          <a:off x="541173" y="1497961"/>
          <a:ext cx="10928585" cy="4907370"/>
        </p:xfrm>
        <a:graphic>
          <a:graphicData uri="http://schemas.openxmlformats.org/drawingml/2006/table">
            <a:tbl>
              <a:tblPr firstRow="1" firstCol="1" bandRow="1">
                <a:tableStyleId>{F5AB1C69-6EDB-4FF4-983F-18BD219EF322}</a:tableStyleId>
              </a:tblPr>
              <a:tblGrid>
                <a:gridCol w="1046088">
                  <a:extLst>
                    <a:ext uri="{9D8B030D-6E8A-4147-A177-3AD203B41FA5}">
                      <a16:colId xmlns:a16="http://schemas.microsoft.com/office/drawing/2014/main" val="175551057"/>
                    </a:ext>
                  </a:extLst>
                </a:gridCol>
                <a:gridCol w="1801444">
                  <a:extLst>
                    <a:ext uri="{9D8B030D-6E8A-4147-A177-3AD203B41FA5}">
                      <a16:colId xmlns:a16="http://schemas.microsoft.com/office/drawing/2014/main" val="318626819"/>
                    </a:ext>
                  </a:extLst>
                </a:gridCol>
                <a:gridCol w="1611109">
                  <a:extLst>
                    <a:ext uri="{9D8B030D-6E8A-4147-A177-3AD203B41FA5}">
                      <a16:colId xmlns:a16="http://schemas.microsoft.com/office/drawing/2014/main" val="2101210764"/>
                    </a:ext>
                  </a:extLst>
                </a:gridCol>
                <a:gridCol w="1262963">
                  <a:extLst>
                    <a:ext uri="{9D8B030D-6E8A-4147-A177-3AD203B41FA5}">
                      <a16:colId xmlns:a16="http://schemas.microsoft.com/office/drawing/2014/main" val="363495594"/>
                    </a:ext>
                  </a:extLst>
                </a:gridCol>
                <a:gridCol w="1365373">
                  <a:extLst>
                    <a:ext uri="{9D8B030D-6E8A-4147-A177-3AD203B41FA5}">
                      <a16:colId xmlns:a16="http://schemas.microsoft.com/office/drawing/2014/main" val="2583949978"/>
                    </a:ext>
                  </a:extLst>
                </a:gridCol>
                <a:gridCol w="3841608">
                  <a:extLst>
                    <a:ext uri="{9D8B030D-6E8A-4147-A177-3AD203B41FA5}">
                      <a16:colId xmlns:a16="http://schemas.microsoft.com/office/drawing/2014/main" val="1132634752"/>
                    </a:ext>
                  </a:extLst>
                </a:gridCol>
              </a:tblGrid>
              <a:tr h="439672">
                <a:tc>
                  <a:txBody>
                    <a:bodyPr/>
                    <a:lstStyle/>
                    <a:p>
                      <a:pPr marL="0" marR="0" algn="ctr">
                        <a:spcBef>
                          <a:spcPts val="50"/>
                        </a:spcBef>
                        <a:spcAft>
                          <a:spcPts val="0"/>
                        </a:spcAft>
                      </a:pPr>
                      <a:r>
                        <a:rPr lang="vi-VN" sz="1600" dirty="0">
                          <a:effectLst/>
                        </a:rPr>
                        <a:t>Number</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spcBef>
                          <a:spcPts val="50"/>
                        </a:spcBef>
                        <a:spcAft>
                          <a:spcPts val="0"/>
                        </a:spcAft>
                      </a:pPr>
                      <a:r>
                        <a:rPr lang="en-US" sz="1600">
                          <a:effectLst/>
                        </a:rPr>
                        <a:t>Problem </a:t>
                      </a:r>
                      <a:r>
                        <a:rPr lang="vi-VN" sz="1600">
                          <a:effectLst/>
                        </a:rPr>
                        <a:t>name</a:t>
                      </a:r>
                      <a:endParaRPr lang="en-US" sz="16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spcBef>
                          <a:spcPts val="50"/>
                        </a:spcBef>
                        <a:spcAft>
                          <a:spcPts val="0"/>
                        </a:spcAft>
                      </a:pPr>
                      <a:r>
                        <a:rPr lang="en-US" sz="1600">
                          <a:effectLst/>
                        </a:rPr>
                        <a:t>Possibility</a:t>
                      </a:r>
                      <a:endParaRPr lang="en-US" sz="16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spcBef>
                          <a:spcPts val="50"/>
                        </a:spcBef>
                        <a:spcAft>
                          <a:spcPts val="0"/>
                        </a:spcAft>
                      </a:pPr>
                      <a:r>
                        <a:rPr lang="en-US" sz="1600" dirty="0">
                          <a:effectLst/>
                        </a:rPr>
                        <a:t>Impact</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spcBef>
                          <a:spcPts val="50"/>
                        </a:spcBef>
                        <a:spcAft>
                          <a:spcPts val="0"/>
                        </a:spcAft>
                      </a:pPr>
                      <a:r>
                        <a:rPr lang="en-US" sz="1600" dirty="0">
                          <a:effectLst/>
                        </a:rPr>
                        <a:t>Impact factor</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spcBef>
                          <a:spcPts val="50"/>
                        </a:spcBef>
                        <a:spcAft>
                          <a:spcPts val="0"/>
                        </a:spcAft>
                      </a:pPr>
                      <a:r>
                        <a:rPr lang="en-US" sz="1600" dirty="0">
                          <a:effectLst/>
                        </a:rPr>
                        <a:t>How to fix</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extLst>
                  <a:ext uri="{0D108BD9-81ED-4DB2-BD59-A6C34878D82A}">
                    <a16:rowId xmlns:a16="http://schemas.microsoft.com/office/drawing/2014/main" val="47442299"/>
                  </a:ext>
                </a:extLst>
              </a:tr>
              <a:tr h="1971649">
                <a:tc>
                  <a:txBody>
                    <a:bodyPr/>
                    <a:lstStyle/>
                    <a:p>
                      <a:pPr marL="0" marR="0" algn="ctr">
                        <a:spcBef>
                          <a:spcPts val="50"/>
                        </a:spcBef>
                        <a:spcAft>
                          <a:spcPts val="0"/>
                        </a:spcAft>
                      </a:pPr>
                      <a:r>
                        <a:rPr lang="vi-VN" sz="1600" dirty="0">
                          <a:effectLst/>
                        </a:rPr>
                        <a:t>1</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spcBef>
                          <a:spcPts val="50"/>
                        </a:spcBef>
                        <a:spcAft>
                          <a:spcPts val="0"/>
                        </a:spcAft>
                      </a:pPr>
                      <a:r>
                        <a:rPr lang="en-US" sz="1600" dirty="0">
                          <a:effectLst/>
                        </a:rPr>
                        <a:t>Language code</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spcBef>
                          <a:spcPts val="50"/>
                        </a:spcBef>
                        <a:spcAft>
                          <a:spcPts val="0"/>
                        </a:spcAft>
                      </a:pPr>
                      <a:r>
                        <a:rPr lang="en-US" sz="1600" dirty="0">
                          <a:effectLst/>
                        </a:rPr>
                        <a:t>High (occurred)</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spcBef>
                          <a:spcPts val="50"/>
                        </a:spcBef>
                        <a:spcAft>
                          <a:spcPts val="0"/>
                        </a:spcAft>
                      </a:pPr>
                      <a:r>
                        <a:rPr lang="en-US" sz="1600" dirty="0">
                          <a:effectLst/>
                        </a:rPr>
                        <a:t>High</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spcBef>
                          <a:spcPts val="50"/>
                        </a:spcBef>
                        <a:spcAft>
                          <a:spcPts val="0"/>
                        </a:spcAft>
                      </a:pPr>
                      <a:r>
                        <a:rPr lang="en-US" sz="1600" dirty="0"/>
                        <a:t>Subjective</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spcBef>
                          <a:spcPts val="50"/>
                        </a:spcBef>
                        <a:spcAft>
                          <a:spcPts val="0"/>
                        </a:spcAft>
                      </a:pPr>
                      <a:r>
                        <a:rPr lang="en-US" sz="1600" dirty="0">
                          <a:effectLst/>
                        </a:rPr>
                        <a:t>Spend much time for search (Forum, </a:t>
                      </a:r>
                      <a:r>
                        <a:rPr lang="en-US" sz="1600" dirty="0" err="1">
                          <a:effectLst/>
                        </a:rPr>
                        <a:t>youtube</a:t>
                      </a:r>
                      <a:r>
                        <a:rPr lang="en-US" sz="1600" dirty="0">
                          <a:effectLst/>
                        </a:rPr>
                        <a:t>, google, group </a:t>
                      </a:r>
                      <a:r>
                        <a:rPr lang="en-US" sz="1600" dirty="0" err="1">
                          <a:effectLst/>
                        </a:rPr>
                        <a:t>facebook</a:t>
                      </a:r>
                      <a:r>
                        <a:rPr lang="en-US" sz="1600" dirty="0">
                          <a:effectLst/>
                        </a:rPr>
                        <a:t>, question mentor, …)</a:t>
                      </a:r>
                    </a:p>
                    <a:p>
                      <a:pPr marL="0" marR="0" algn="ctr">
                        <a:spcBef>
                          <a:spcPts val="50"/>
                        </a:spcBef>
                        <a:spcAft>
                          <a:spcPts val="0"/>
                        </a:spcAft>
                      </a:pPr>
                      <a:r>
                        <a:rPr lang="en-US" sz="1600" dirty="0">
                          <a:effectLst/>
                        </a:rPr>
                        <a:t> </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extLst>
                  <a:ext uri="{0D108BD9-81ED-4DB2-BD59-A6C34878D82A}">
                    <a16:rowId xmlns:a16="http://schemas.microsoft.com/office/drawing/2014/main" val="2325820115"/>
                  </a:ext>
                </a:extLst>
              </a:tr>
              <a:tr h="1319013">
                <a:tc>
                  <a:txBody>
                    <a:bodyPr/>
                    <a:lstStyle/>
                    <a:p>
                      <a:pPr marL="0" marR="0" algn="ctr">
                        <a:spcBef>
                          <a:spcPts val="50"/>
                        </a:spcBef>
                        <a:spcAft>
                          <a:spcPts val="0"/>
                        </a:spcAft>
                      </a:pPr>
                      <a:r>
                        <a:rPr lang="vi-VN" sz="1600">
                          <a:effectLst/>
                        </a:rPr>
                        <a:t>2</a:t>
                      </a:r>
                      <a:endParaRPr lang="en-US" sz="16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spcBef>
                          <a:spcPts val="50"/>
                        </a:spcBef>
                        <a:spcAft>
                          <a:spcPts val="0"/>
                        </a:spcAft>
                      </a:pPr>
                      <a:r>
                        <a:rPr lang="en-US" sz="1600" dirty="0">
                          <a:effectLst/>
                        </a:rPr>
                        <a:t>Database (firebase)</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spcBef>
                          <a:spcPts val="50"/>
                        </a:spcBef>
                        <a:spcAft>
                          <a:spcPts val="0"/>
                        </a:spcAft>
                      </a:pPr>
                      <a:r>
                        <a:rPr lang="vi-VN" sz="1600" dirty="0">
                          <a:effectLst/>
                        </a:rPr>
                        <a:t>High</a:t>
                      </a:r>
                      <a:r>
                        <a:rPr lang="en-US" sz="1600" dirty="0">
                          <a:effectLst/>
                        </a:rPr>
                        <a:t> (occurred)</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spcBef>
                          <a:spcPts val="50"/>
                        </a:spcBef>
                        <a:spcAft>
                          <a:spcPts val="0"/>
                        </a:spcAft>
                      </a:pPr>
                      <a:r>
                        <a:rPr lang="en-US" sz="1600" dirty="0">
                          <a:effectLst/>
                        </a:rPr>
                        <a:t>High</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spcBef>
                          <a:spcPts val="50"/>
                        </a:spcBef>
                        <a:spcAft>
                          <a:spcPts val="0"/>
                        </a:spcAft>
                      </a:pPr>
                      <a:r>
                        <a:rPr lang="en-US" sz="1600" dirty="0"/>
                        <a:t>Subjective</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spcBef>
                          <a:spcPts val="50"/>
                        </a:spcBef>
                        <a:spcAft>
                          <a:spcPts val="0"/>
                        </a:spcAft>
                      </a:pPr>
                      <a:r>
                        <a:rPr lang="en-US" sz="1600" dirty="0">
                          <a:effectLst/>
                        </a:rPr>
                        <a:t>Spend much time for search (Forum, </a:t>
                      </a:r>
                      <a:r>
                        <a:rPr lang="en-US" sz="1600" dirty="0" err="1">
                          <a:effectLst/>
                        </a:rPr>
                        <a:t>youtube</a:t>
                      </a:r>
                      <a:r>
                        <a:rPr lang="en-US" sz="1600" dirty="0">
                          <a:effectLst/>
                        </a:rPr>
                        <a:t>, google, group </a:t>
                      </a:r>
                      <a:r>
                        <a:rPr lang="en-US" sz="1600" dirty="0" err="1">
                          <a:effectLst/>
                        </a:rPr>
                        <a:t>facebook</a:t>
                      </a:r>
                      <a:r>
                        <a:rPr lang="en-US" sz="1600" dirty="0">
                          <a:effectLst/>
                        </a:rPr>
                        <a:t>, question mentor, …)</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extLst>
                  <a:ext uri="{0D108BD9-81ED-4DB2-BD59-A6C34878D82A}">
                    <a16:rowId xmlns:a16="http://schemas.microsoft.com/office/drawing/2014/main" val="3364142030"/>
                  </a:ext>
                </a:extLst>
              </a:tr>
              <a:tr h="588518">
                <a:tc>
                  <a:txBody>
                    <a:bodyPr/>
                    <a:lstStyle/>
                    <a:p>
                      <a:pPr marL="0" marR="0" algn="ctr">
                        <a:spcBef>
                          <a:spcPts val="50"/>
                        </a:spcBef>
                        <a:spcAft>
                          <a:spcPts val="0"/>
                        </a:spcAft>
                      </a:pPr>
                      <a:r>
                        <a:rPr lang="vi-VN" sz="1600">
                          <a:effectLst/>
                        </a:rPr>
                        <a:t>3</a:t>
                      </a:r>
                      <a:endParaRPr lang="en-US" sz="16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spcBef>
                          <a:spcPts val="50"/>
                        </a:spcBef>
                        <a:spcAft>
                          <a:spcPts val="0"/>
                        </a:spcAft>
                      </a:pPr>
                      <a:r>
                        <a:rPr lang="en-US" sz="1600" dirty="0">
                          <a:effectLst/>
                        </a:rPr>
                        <a:t>Requirement unclear</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spcBef>
                          <a:spcPts val="50"/>
                        </a:spcBef>
                        <a:spcAft>
                          <a:spcPts val="0"/>
                        </a:spcAft>
                      </a:pPr>
                      <a:r>
                        <a:rPr lang="en-US" sz="1600" dirty="0">
                          <a:effectLst/>
                        </a:rPr>
                        <a:t>Medium (occurred)</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spcBef>
                          <a:spcPts val="50"/>
                        </a:spcBef>
                        <a:spcAft>
                          <a:spcPts val="0"/>
                        </a:spcAft>
                      </a:pPr>
                      <a:r>
                        <a:rPr lang="en-US" sz="1600" dirty="0">
                          <a:effectLst/>
                        </a:rPr>
                        <a:t>Medium</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spcBef>
                          <a:spcPts val="50"/>
                        </a:spcBef>
                        <a:spcAft>
                          <a:spcPts val="0"/>
                        </a:spcAft>
                      </a:pPr>
                      <a:r>
                        <a:rPr lang="en-US" sz="1600" dirty="0"/>
                        <a:t>Subjective</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spcBef>
                          <a:spcPts val="50"/>
                        </a:spcBef>
                        <a:spcAft>
                          <a:spcPts val="0"/>
                        </a:spcAft>
                      </a:pPr>
                      <a:r>
                        <a:rPr lang="en-US" sz="1600" dirty="0">
                          <a:effectLst/>
                        </a:rPr>
                        <a:t>Contract signed (increased time)</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extLst>
                  <a:ext uri="{0D108BD9-81ED-4DB2-BD59-A6C34878D82A}">
                    <a16:rowId xmlns:a16="http://schemas.microsoft.com/office/drawing/2014/main" val="4234330465"/>
                  </a:ext>
                </a:extLst>
              </a:tr>
              <a:tr h="588518">
                <a:tc>
                  <a:txBody>
                    <a:bodyPr/>
                    <a:lstStyle/>
                    <a:p>
                      <a:pPr marL="0" marR="0" algn="ctr">
                        <a:spcBef>
                          <a:spcPts val="50"/>
                        </a:spcBef>
                        <a:spcAft>
                          <a:spcPts val="0"/>
                        </a:spcAft>
                      </a:pPr>
                      <a:r>
                        <a:rPr lang="en-US" sz="1600">
                          <a:effectLst/>
                        </a:rPr>
                        <a:t>4</a:t>
                      </a:r>
                      <a:endParaRPr lang="en-US" sz="16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spcBef>
                          <a:spcPts val="50"/>
                        </a:spcBef>
                        <a:spcAft>
                          <a:spcPts val="0"/>
                        </a:spcAft>
                      </a:pPr>
                      <a:r>
                        <a:rPr lang="en-US" sz="1600" dirty="0">
                          <a:effectLst/>
                        </a:rPr>
                        <a:t>Disease cov19</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spcBef>
                          <a:spcPts val="50"/>
                        </a:spcBef>
                        <a:spcAft>
                          <a:spcPts val="0"/>
                        </a:spcAft>
                      </a:pPr>
                      <a:r>
                        <a:rPr lang="vi-VN" sz="1600">
                          <a:effectLst/>
                        </a:rPr>
                        <a:t>High</a:t>
                      </a:r>
                      <a:r>
                        <a:rPr lang="en-US" sz="1600">
                          <a:effectLst/>
                        </a:rPr>
                        <a:t> (occurred)</a:t>
                      </a:r>
                      <a:endParaRPr lang="en-US" sz="16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spcBef>
                          <a:spcPts val="50"/>
                        </a:spcBef>
                        <a:spcAft>
                          <a:spcPts val="0"/>
                        </a:spcAft>
                      </a:pPr>
                      <a:r>
                        <a:rPr lang="en-US" sz="1600">
                          <a:effectLst/>
                        </a:rPr>
                        <a:t>High</a:t>
                      </a:r>
                      <a:endParaRPr lang="en-US" sz="16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spcBef>
                          <a:spcPts val="50"/>
                        </a:spcBef>
                        <a:spcAft>
                          <a:spcPts val="0"/>
                        </a:spcAft>
                      </a:pPr>
                      <a:r>
                        <a:rPr lang="en-US" sz="1600" dirty="0">
                          <a:effectLst/>
                        </a:rPr>
                        <a:t>Objective</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lvl="0" indent="0" algn="ctr">
                        <a:spcBef>
                          <a:spcPts val="50"/>
                        </a:spcBef>
                        <a:spcAft>
                          <a:spcPts val="0"/>
                        </a:spcAft>
                        <a:buFont typeface="+mj-lt"/>
                        <a:buNone/>
                      </a:pPr>
                      <a:r>
                        <a:rPr lang="en-US" sz="1600" dirty="0">
                          <a:effectLst/>
                        </a:rPr>
                        <a:t>Meeting online</a:t>
                      </a:r>
                      <a:endParaRPr lang="en-US" sz="14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extLst>
                  <a:ext uri="{0D108BD9-81ED-4DB2-BD59-A6C34878D82A}">
                    <a16:rowId xmlns:a16="http://schemas.microsoft.com/office/drawing/2014/main" val="4240930381"/>
                  </a:ext>
                </a:extLst>
              </a:tr>
            </a:tbl>
          </a:graphicData>
        </a:graphic>
      </p:graphicFrame>
    </p:spTree>
    <p:extLst>
      <p:ext uri="{BB962C8B-B14F-4D97-AF65-F5344CB8AC3E}">
        <p14:creationId xmlns:p14="http://schemas.microsoft.com/office/powerpoint/2010/main" val="105124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ko-KR" b="1" dirty="0"/>
              <a:t>Lesson Learned</a:t>
            </a:r>
            <a:endParaRPr lang="en-US" b="1" dirty="0">
              <a:latin typeface="Arial" pitchFamily="34" charset="0"/>
              <a:cs typeface="Arial" pitchFamily="34" charset="0"/>
            </a:endParaRPr>
          </a:p>
        </p:txBody>
      </p:sp>
      <p:sp>
        <p:nvSpPr>
          <p:cNvPr id="3" name="Title 2"/>
          <p:cNvSpPr>
            <a:spLocks noGrp="1"/>
          </p:cNvSpPr>
          <p:nvPr>
            <p:ph type="title"/>
          </p:nvPr>
        </p:nvSpPr>
        <p:spPr/>
        <p:txBody>
          <a:bodyPr/>
          <a:lstStyle/>
          <a:p>
            <a:r>
              <a:rPr lang="en-US" altLang="ko-KR" b="1" dirty="0"/>
              <a:t>8. Lesson Learned  &amp; Demo.</a:t>
            </a:r>
            <a:endParaRPr lang="ko-KR" altLang="en-US" b="1" dirty="0"/>
          </a:p>
        </p:txBody>
      </p:sp>
      <p:sp>
        <p:nvSpPr>
          <p:cNvPr id="6" name="Slide Number Placeholder 3">
            <a:extLst>
              <a:ext uri="{FF2B5EF4-FFF2-40B4-BE49-F238E27FC236}">
                <a16:creationId xmlns:a16="http://schemas.microsoft.com/office/drawing/2014/main" id="{FF9DDFD0-EB1F-3C43-95CC-461CBFD9C865}"/>
              </a:ext>
            </a:extLst>
          </p:cNvPr>
          <p:cNvSpPr txBox="1">
            <a:spLocks/>
          </p:cNvSpPr>
          <p:nvPr/>
        </p:nvSpPr>
        <p:spPr>
          <a:xfrm>
            <a:off x="11198390" y="6405331"/>
            <a:ext cx="452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1E5F09-0F4C-0243-9596-FED7D03FE3DA}" type="slidenum">
              <a:rPr lang="en-US" smtClean="0"/>
              <a:pPr/>
              <a:t>25</a:t>
            </a:fld>
            <a:endParaRPr lang="en-US" dirty="0"/>
          </a:p>
        </p:txBody>
      </p:sp>
      <p:graphicFrame>
        <p:nvGraphicFramePr>
          <p:cNvPr id="9" name="Content Placeholder 8">
            <a:extLst>
              <a:ext uri="{FF2B5EF4-FFF2-40B4-BE49-F238E27FC236}">
                <a16:creationId xmlns:a16="http://schemas.microsoft.com/office/drawing/2014/main" id="{FDA0901F-CEEF-8E41-B593-26FDE42A9F24}"/>
              </a:ext>
            </a:extLst>
          </p:cNvPr>
          <p:cNvGraphicFramePr>
            <a:graphicFrameLocks noGrp="1"/>
          </p:cNvGraphicFramePr>
          <p:nvPr>
            <p:ph idx="10"/>
          </p:nvPr>
        </p:nvGraphicFramePr>
        <p:xfrm>
          <a:off x="616375" y="2122984"/>
          <a:ext cx="10806368" cy="3917598"/>
        </p:xfrm>
        <a:graphic>
          <a:graphicData uri="http://schemas.openxmlformats.org/drawingml/2006/table">
            <a:tbl>
              <a:tblPr firstRow="1" bandRow="1">
                <a:tableStyleId>{F5AB1C69-6EDB-4FF4-983F-18BD219EF322}</a:tableStyleId>
              </a:tblPr>
              <a:tblGrid>
                <a:gridCol w="1759189">
                  <a:extLst>
                    <a:ext uri="{9D8B030D-6E8A-4147-A177-3AD203B41FA5}">
                      <a16:colId xmlns:a16="http://schemas.microsoft.com/office/drawing/2014/main" val="2490532350"/>
                    </a:ext>
                  </a:extLst>
                </a:gridCol>
                <a:gridCol w="9047179">
                  <a:extLst>
                    <a:ext uri="{9D8B030D-6E8A-4147-A177-3AD203B41FA5}">
                      <a16:colId xmlns:a16="http://schemas.microsoft.com/office/drawing/2014/main" val="2985548878"/>
                    </a:ext>
                  </a:extLst>
                </a:gridCol>
              </a:tblGrid>
              <a:tr h="612602">
                <a:tc gridSpan="2">
                  <a:txBody>
                    <a:bodyPr/>
                    <a:lstStyle/>
                    <a:p>
                      <a:pPr algn="ctr">
                        <a:lnSpc>
                          <a:spcPct val="150000"/>
                        </a:lnSpc>
                      </a:pPr>
                      <a:r>
                        <a:rPr lang="en-US" sz="2400" dirty="0"/>
                        <a:t>Knowledge - Skill</a:t>
                      </a:r>
                      <a:endParaRPr lang="en-US" sz="2400" dirty="0">
                        <a:solidFill>
                          <a:schemeClr val="bg1"/>
                        </a:solidFill>
                      </a:endParaRPr>
                    </a:p>
                  </a:txBody>
                  <a:tcPr anchor="ctr"/>
                </a:tc>
                <a:tc hMerge="1">
                  <a:txBody>
                    <a:bodyPr/>
                    <a:lstStyle/>
                    <a:p>
                      <a:endParaRPr lang="en-US" dirty="0"/>
                    </a:p>
                  </a:txBody>
                  <a:tcPr/>
                </a:tc>
                <a:extLst>
                  <a:ext uri="{0D108BD9-81ED-4DB2-BD59-A6C34878D82A}">
                    <a16:rowId xmlns:a16="http://schemas.microsoft.com/office/drawing/2014/main" val="2202769413"/>
                  </a:ext>
                </a:extLst>
              </a:tr>
              <a:tr h="1055064">
                <a:tc>
                  <a:txBody>
                    <a:bodyPr/>
                    <a:lstStyle/>
                    <a:p>
                      <a:pPr algn="ctr">
                        <a:lnSpc>
                          <a:spcPct val="150000"/>
                        </a:lnSpc>
                      </a:pPr>
                      <a:r>
                        <a:rPr lang="en-US" dirty="0"/>
                        <a:t>1</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vi-VN" sz="1800" u="none" strike="noStrike" dirty="0">
                          <a:effectLst/>
                        </a:rPr>
                        <a:t>Design - Deeper understanding of design. Have more knowledge about doing real projects</a:t>
                      </a:r>
                      <a:endParaRPr lang="vi-VN" sz="1800" b="0" i="0" u="none" strike="noStrike" dirty="0">
                        <a:solidFill>
                          <a:srgbClr val="000000"/>
                        </a:solidFill>
                        <a:effectLst/>
                        <a:latin typeface="+mn-lt"/>
                      </a:endParaRPr>
                    </a:p>
                  </a:txBody>
                  <a:tcPr anchor="ctr"/>
                </a:tc>
                <a:extLst>
                  <a:ext uri="{0D108BD9-81ED-4DB2-BD59-A6C34878D82A}">
                    <a16:rowId xmlns:a16="http://schemas.microsoft.com/office/drawing/2014/main" val="1720119668"/>
                  </a:ext>
                </a:extLst>
              </a:tr>
              <a:tr h="562483">
                <a:tc>
                  <a:txBody>
                    <a:bodyPr/>
                    <a:lstStyle/>
                    <a:p>
                      <a:pPr algn="ctr">
                        <a:lnSpc>
                          <a:spcPct val="150000"/>
                        </a:lnSpc>
                      </a:pPr>
                      <a:r>
                        <a:rPr lang="en-US" dirty="0"/>
                        <a:t>2</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u="none" strike="noStrike" dirty="0">
                          <a:effectLst/>
                        </a:rPr>
                        <a:t>Code - Gain new knowledge of programming languages and practical project experience</a:t>
                      </a:r>
                      <a:endParaRPr lang="en-US" sz="1800" b="0" i="0" u="none" strike="noStrike" dirty="0">
                        <a:solidFill>
                          <a:srgbClr val="000000"/>
                        </a:solidFill>
                        <a:effectLst/>
                        <a:latin typeface="Arial" panose="020B0604020202020204" pitchFamily="34" charset="0"/>
                      </a:endParaRPr>
                    </a:p>
                  </a:txBody>
                  <a:tcPr anchor="ctr"/>
                </a:tc>
                <a:extLst>
                  <a:ext uri="{0D108BD9-81ED-4DB2-BD59-A6C34878D82A}">
                    <a16:rowId xmlns:a16="http://schemas.microsoft.com/office/drawing/2014/main" val="527639302"/>
                  </a:ext>
                </a:extLst>
              </a:tr>
              <a:tr h="562483">
                <a:tc>
                  <a:txBody>
                    <a:bodyPr/>
                    <a:lstStyle/>
                    <a:p>
                      <a:pPr algn="ctr">
                        <a:lnSpc>
                          <a:spcPct val="150000"/>
                        </a:lnSpc>
                      </a:pPr>
                      <a:r>
                        <a:rPr lang="en-US" dirty="0"/>
                        <a:t>3</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vi-VN" sz="1800" u="none" strike="noStrike" dirty="0">
                          <a:effectLst/>
                        </a:rPr>
                        <a:t>Test - Understand the importance of a tester and also get hands-on experience</a:t>
                      </a:r>
                      <a:endParaRPr lang="vi-VN" sz="1800" b="0" i="0" u="none" strike="noStrike" dirty="0">
                        <a:solidFill>
                          <a:srgbClr val="000000"/>
                        </a:solidFill>
                        <a:effectLst/>
                        <a:latin typeface="+mn-lt"/>
                      </a:endParaRPr>
                    </a:p>
                  </a:txBody>
                  <a:tcPr anchor="ctr"/>
                </a:tc>
                <a:extLst>
                  <a:ext uri="{0D108BD9-81ED-4DB2-BD59-A6C34878D82A}">
                    <a16:rowId xmlns:a16="http://schemas.microsoft.com/office/drawing/2014/main" val="3398637942"/>
                  </a:ext>
                </a:extLst>
              </a:tr>
              <a:tr h="562483">
                <a:tc>
                  <a:txBody>
                    <a:bodyPr/>
                    <a:lstStyle/>
                    <a:p>
                      <a:pPr algn="ctr">
                        <a:lnSpc>
                          <a:spcPct val="150000"/>
                        </a:lnSpc>
                      </a:pPr>
                      <a:r>
                        <a:rPr lang="en-US" dirty="0"/>
                        <a:t>4</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b="0" i="0" u="none" strike="noStrike" dirty="0">
                          <a:solidFill>
                            <a:srgbClr val="000000"/>
                          </a:solidFill>
                          <a:effectLst/>
                          <a:latin typeface="Arial" panose="020B0604020202020204" pitchFamily="34" charset="0"/>
                        </a:rPr>
                        <a:t>Improve teamwork ability</a:t>
                      </a:r>
                    </a:p>
                  </a:txBody>
                  <a:tcPr anchor="ctr"/>
                </a:tc>
                <a:extLst>
                  <a:ext uri="{0D108BD9-81ED-4DB2-BD59-A6C34878D82A}">
                    <a16:rowId xmlns:a16="http://schemas.microsoft.com/office/drawing/2014/main" val="2148690626"/>
                  </a:ext>
                </a:extLst>
              </a:tr>
              <a:tr h="562483">
                <a:tc>
                  <a:txBody>
                    <a:bodyPr/>
                    <a:lstStyle/>
                    <a:p>
                      <a:pPr algn="ctr">
                        <a:lnSpc>
                          <a:spcPct val="150000"/>
                        </a:lnSpc>
                      </a:pPr>
                      <a:r>
                        <a:rPr lang="en-US" dirty="0"/>
                        <a:t>5</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vi-VN" sz="1800" b="0" i="0" u="none" strike="noStrike" dirty="0">
                          <a:solidFill>
                            <a:srgbClr val="000000"/>
                          </a:solidFill>
                          <a:effectLst/>
                          <a:latin typeface="+mn-lt"/>
                        </a:rPr>
                        <a:t>Improve presentation ability</a:t>
                      </a:r>
                    </a:p>
                  </a:txBody>
                  <a:tcPr anchor="ctr"/>
                </a:tc>
                <a:extLst>
                  <a:ext uri="{0D108BD9-81ED-4DB2-BD59-A6C34878D82A}">
                    <a16:rowId xmlns:a16="http://schemas.microsoft.com/office/drawing/2014/main" val="572725129"/>
                  </a:ext>
                </a:extLst>
              </a:tr>
            </a:tbl>
          </a:graphicData>
        </a:graphic>
      </p:graphicFrame>
    </p:spTree>
    <p:extLst>
      <p:ext uri="{BB962C8B-B14F-4D97-AF65-F5344CB8AC3E}">
        <p14:creationId xmlns:p14="http://schemas.microsoft.com/office/powerpoint/2010/main" val="360106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6B24453-6775-6841-90E9-B7A5F60FE14D}"/>
              </a:ext>
            </a:extLst>
          </p:cNvPr>
          <p:cNvPicPr>
            <a:picLocks noChangeAspect="1"/>
          </p:cNvPicPr>
          <p:nvPr/>
        </p:nvPicPr>
        <p:blipFill>
          <a:blip r:embed="rId2"/>
          <a:stretch>
            <a:fillRect/>
          </a:stretch>
        </p:blipFill>
        <p:spPr>
          <a:xfrm>
            <a:off x="-1" y="1179288"/>
            <a:ext cx="12192000" cy="5678712"/>
          </a:xfrm>
          <a:prstGeom prst="rect">
            <a:avLst/>
          </a:prstGeom>
        </p:spPr>
      </p:pic>
      <p:sp>
        <p:nvSpPr>
          <p:cNvPr id="3" name="Title 2"/>
          <p:cNvSpPr>
            <a:spLocks noGrp="1"/>
          </p:cNvSpPr>
          <p:nvPr>
            <p:ph type="title"/>
          </p:nvPr>
        </p:nvSpPr>
        <p:spPr/>
        <p:txBody>
          <a:bodyPr/>
          <a:lstStyle/>
          <a:p>
            <a:r>
              <a:rPr lang="en-US" altLang="ko-KR" b="1" dirty="0"/>
              <a:t>8. Lesson Learned  &amp; Demo.</a:t>
            </a:r>
            <a:endParaRPr lang="ko-KR" altLang="en-US" b="1" dirty="0"/>
          </a:p>
        </p:txBody>
      </p:sp>
      <p:sp>
        <p:nvSpPr>
          <p:cNvPr id="6" name="Slide Number Placeholder 3">
            <a:extLst>
              <a:ext uri="{FF2B5EF4-FFF2-40B4-BE49-F238E27FC236}">
                <a16:creationId xmlns:a16="http://schemas.microsoft.com/office/drawing/2014/main" id="{FF9DDFD0-EB1F-3C43-95CC-461CBFD9C865}"/>
              </a:ext>
            </a:extLst>
          </p:cNvPr>
          <p:cNvSpPr txBox="1">
            <a:spLocks/>
          </p:cNvSpPr>
          <p:nvPr/>
        </p:nvSpPr>
        <p:spPr>
          <a:xfrm>
            <a:off x="11198390" y="6405331"/>
            <a:ext cx="452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1E5F09-0F4C-0243-9596-FED7D03FE3DA}" type="slidenum">
              <a:rPr lang="en-US" smtClean="0"/>
              <a:pPr/>
              <a:t>26</a:t>
            </a:fld>
            <a:endParaRPr lang="en-US" dirty="0"/>
          </a:p>
        </p:txBody>
      </p:sp>
    </p:spTree>
    <p:extLst>
      <p:ext uri="{BB962C8B-B14F-4D97-AF65-F5344CB8AC3E}">
        <p14:creationId xmlns:p14="http://schemas.microsoft.com/office/powerpoint/2010/main" val="136743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2002146-F106-483B-8C4D-E251FF6B1B7F}"/>
              </a:ext>
            </a:extLst>
          </p:cNvPr>
          <p:cNvSpPr/>
          <p:nvPr/>
        </p:nvSpPr>
        <p:spPr>
          <a:xfrm>
            <a:off x="0" y="4584915"/>
            <a:ext cx="12191999" cy="1850554"/>
          </a:xfrm>
          <a:prstGeom prst="rect">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a:extLst>
              <a:ext uri="{FF2B5EF4-FFF2-40B4-BE49-F238E27FC236}">
                <a16:creationId xmlns:a16="http://schemas.microsoft.com/office/drawing/2014/main" id="{020C8F30-9C91-4D39-A29C-BCE4134E41E9}"/>
              </a:ext>
            </a:extLst>
          </p:cNvPr>
          <p:cNvSpPr txBox="1"/>
          <p:nvPr/>
        </p:nvSpPr>
        <p:spPr>
          <a:xfrm>
            <a:off x="-4762" y="4827935"/>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grpSp>
        <p:nvGrpSpPr>
          <p:cNvPr id="5" name="Group 4">
            <a:extLst>
              <a:ext uri="{FF2B5EF4-FFF2-40B4-BE49-F238E27FC236}">
                <a16:creationId xmlns:a16="http://schemas.microsoft.com/office/drawing/2014/main" id="{A795E6C6-E728-4964-884A-D05AE1EA6B1A}"/>
              </a:ext>
            </a:extLst>
          </p:cNvPr>
          <p:cNvGrpSpPr/>
          <p:nvPr/>
        </p:nvGrpSpPr>
        <p:grpSpPr>
          <a:xfrm>
            <a:off x="5652748" y="6509779"/>
            <a:ext cx="881742" cy="137160"/>
            <a:chOff x="5215346" y="150098"/>
            <a:chExt cx="881742" cy="137160"/>
          </a:xfrm>
          <a:solidFill>
            <a:schemeClr val="bg1"/>
          </a:solidFill>
        </p:grpSpPr>
        <p:sp>
          <p:nvSpPr>
            <p:cNvPr id="6" name="Rectangle 5">
              <a:extLst>
                <a:ext uri="{FF2B5EF4-FFF2-40B4-BE49-F238E27FC236}">
                  <a16:creationId xmlns:a16="http://schemas.microsoft.com/office/drawing/2014/main" id="{C04EA634-8988-45C1-85E2-AF0B27F4A83E}"/>
                </a:ext>
              </a:extLst>
            </p:cNvPr>
            <p:cNvSpPr/>
            <p:nvPr userDrawn="1"/>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CC4C736D-D4E2-4A6E-AA8F-A39527332EED}"/>
                </a:ext>
              </a:extLst>
            </p:cNvPr>
            <p:cNvSpPr/>
            <p:nvPr userDrawn="1"/>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7">
              <a:extLst>
                <a:ext uri="{FF2B5EF4-FFF2-40B4-BE49-F238E27FC236}">
                  <a16:creationId xmlns:a16="http://schemas.microsoft.com/office/drawing/2014/main" id="{F3568D6C-739E-4E50-A44F-D75A571CD193}"/>
                </a:ext>
              </a:extLst>
            </p:cNvPr>
            <p:cNvSpPr/>
            <p:nvPr userDrawn="1"/>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tangle 8">
              <a:extLst>
                <a:ext uri="{FF2B5EF4-FFF2-40B4-BE49-F238E27FC236}">
                  <a16:creationId xmlns:a16="http://schemas.microsoft.com/office/drawing/2014/main" id="{EBA573B1-77EB-4AC0-8EBD-1465AB9FB4E4}"/>
                </a:ext>
              </a:extLst>
            </p:cNvPr>
            <p:cNvSpPr/>
            <p:nvPr userDrawn="1"/>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0" name="Group 9">
            <a:extLst>
              <a:ext uri="{FF2B5EF4-FFF2-40B4-BE49-F238E27FC236}">
                <a16:creationId xmlns:a16="http://schemas.microsoft.com/office/drawing/2014/main" id="{520FA3AE-1B39-46DB-BAFE-D2046864A49D}"/>
              </a:ext>
            </a:extLst>
          </p:cNvPr>
          <p:cNvGrpSpPr/>
          <p:nvPr/>
        </p:nvGrpSpPr>
        <p:grpSpPr>
          <a:xfrm>
            <a:off x="5652748" y="4354601"/>
            <a:ext cx="881742" cy="137160"/>
            <a:chOff x="5215346" y="150098"/>
            <a:chExt cx="881742" cy="137160"/>
          </a:xfrm>
          <a:solidFill>
            <a:schemeClr val="bg1"/>
          </a:solidFill>
        </p:grpSpPr>
        <p:sp>
          <p:nvSpPr>
            <p:cNvPr id="11" name="Rectangle 10">
              <a:extLst>
                <a:ext uri="{FF2B5EF4-FFF2-40B4-BE49-F238E27FC236}">
                  <a16:creationId xmlns:a16="http://schemas.microsoft.com/office/drawing/2014/main" id="{DA10EB0C-9DDA-4075-8757-A5A0E29DAF88}"/>
                </a:ext>
              </a:extLst>
            </p:cNvPr>
            <p:cNvSpPr/>
            <p:nvPr userDrawn="1"/>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1EA331E6-CA97-412D-8FE9-C2A5CB52D369}"/>
                </a:ext>
              </a:extLst>
            </p:cNvPr>
            <p:cNvSpPr/>
            <p:nvPr userDrawn="1"/>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BEFAFF58-7C0C-4719-940D-9F5B7CFFC068}"/>
                </a:ext>
              </a:extLst>
            </p:cNvPr>
            <p:cNvSpPr/>
            <p:nvPr userDrawn="1"/>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12D800E5-985C-4788-AF1F-0565AA8BB2D3}"/>
                </a:ext>
              </a:extLst>
            </p:cNvPr>
            <p:cNvSpPr/>
            <p:nvPr userDrawn="1"/>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126424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Rounded Corners 104">
            <a:extLst>
              <a:ext uri="{FF2B5EF4-FFF2-40B4-BE49-F238E27FC236}">
                <a16:creationId xmlns:a16="http://schemas.microsoft.com/office/drawing/2014/main" id="{80704783-8D34-4B76-992C-C1D597A0BEBC}"/>
              </a:ext>
            </a:extLst>
          </p:cNvPr>
          <p:cNvSpPr/>
          <p:nvPr/>
        </p:nvSpPr>
        <p:spPr>
          <a:xfrm>
            <a:off x="7283689" y="1592895"/>
            <a:ext cx="2123861" cy="3981996"/>
          </a:xfrm>
          <a:prstGeom prst="roundRect">
            <a:avLst>
              <a:gd name="adj" fmla="val 6143"/>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105">
            <a:extLst>
              <a:ext uri="{FF2B5EF4-FFF2-40B4-BE49-F238E27FC236}">
                <a16:creationId xmlns:a16="http://schemas.microsoft.com/office/drawing/2014/main" id="{D43C0384-4898-46D7-99CA-E8B5DF7D3EE9}"/>
              </a:ext>
            </a:extLst>
          </p:cNvPr>
          <p:cNvSpPr/>
          <p:nvPr/>
        </p:nvSpPr>
        <p:spPr>
          <a:xfrm>
            <a:off x="2784452" y="1592895"/>
            <a:ext cx="2123861" cy="3981996"/>
          </a:xfrm>
          <a:prstGeom prst="roundRect">
            <a:avLst>
              <a:gd name="adj" fmla="val 6143"/>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Rounded Corners 103">
            <a:extLst>
              <a:ext uri="{FF2B5EF4-FFF2-40B4-BE49-F238E27FC236}">
                <a16:creationId xmlns:a16="http://schemas.microsoft.com/office/drawing/2014/main" id="{830976E2-CD3D-4EE3-AAC1-D9E2B9A434B9}"/>
              </a:ext>
            </a:extLst>
          </p:cNvPr>
          <p:cNvSpPr/>
          <p:nvPr/>
        </p:nvSpPr>
        <p:spPr>
          <a:xfrm>
            <a:off x="9533305" y="1592895"/>
            <a:ext cx="2123861" cy="3981996"/>
          </a:xfrm>
          <a:prstGeom prst="roundRect">
            <a:avLst>
              <a:gd name="adj" fmla="val 6143"/>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Rounded Corners 102">
            <a:extLst>
              <a:ext uri="{FF2B5EF4-FFF2-40B4-BE49-F238E27FC236}">
                <a16:creationId xmlns:a16="http://schemas.microsoft.com/office/drawing/2014/main" id="{06677D79-ECB4-464D-A2A2-5A845483F93D}"/>
              </a:ext>
            </a:extLst>
          </p:cNvPr>
          <p:cNvSpPr/>
          <p:nvPr/>
        </p:nvSpPr>
        <p:spPr>
          <a:xfrm>
            <a:off x="5034070" y="1592895"/>
            <a:ext cx="2123861" cy="3981996"/>
          </a:xfrm>
          <a:prstGeom prst="roundRect">
            <a:avLst>
              <a:gd name="adj" fmla="val 6143"/>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B30EF39-DF10-4CF3-89DC-8F1A1A02F3D6}"/>
              </a:ext>
            </a:extLst>
          </p:cNvPr>
          <p:cNvSpPr/>
          <p:nvPr/>
        </p:nvSpPr>
        <p:spPr>
          <a:xfrm>
            <a:off x="10958286" y="0"/>
            <a:ext cx="682171" cy="56605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8DB75E3-9527-4C20-AF6B-7FFAAEEA6CAB}"/>
              </a:ext>
            </a:extLst>
          </p:cNvPr>
          <p:cNvSpPr/>
          <p:nvPr/>
        </p:nvSpPr>
        <p:spPr>
          <a:xfrm>
            <a:off x="551543" y="283028"/>
            <a:ext cx="986971" cy="56605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509F9C3-B4EB-490B-BABC-AFA0183BD2BC}"/>
              </a:ext>
            </a:extLst>
          </p:cNvPr>
          <p:cNvSpPr txBox="1"/>
          <p:nvPr/>
        </p:nvSpPr>
        <p:spPr>
          <a:xfrm>
            <a:off x="534833" y="1098974"/>
            <a:ext cx="10771632" cy="369332"/>
          </a:xfrm>
          <a:prstGeom prst="rect">
            <a:avLst/>
          </a:prstGeom>
          <a:noFill/>
        </p:spPr>
        <p:txBody>
          <a:bodyPr wrap="square" lIns="0" tIns="0" rIns="0" bIns="0" rtlCol="0" anchor="t">
            <a:spAutoFit/>
          </a:bodyPr>
          <a:lstStyle/>
          <a:p>
            <a:r>
              <a:rPr lang="en-US" sz="2400" b="1" dirty="0">
                <a:solidFill>
                  <a:schemeClr val="tx1">
                    <a:lumMod val="75000"/>
                    <a:lumOff val="25000"/>
                  </a:schemeClr>
                </a:solidFill>
                <a:latin typeface="+mj-lt"/>
              </a:rPr>
              <a:t>Team Member</a:t>
            </a:r>
            <a:endParaRPr lang="en-US" sz="2400" dirty="0">
              <a:solidFill>
                <a:schemeClr val="tx1">
                  <a:lumMod val="75000"/>
                  <a:lumOff val="25000"/>
                </a:schemeClr>
              </a:solidFill>
              <a:latin typeface="+mj-lt"/>
            </a:endParaRPr>
          </a:p>
        </p:txBody>
      </p:sp>
      <p:sp>
        <p:nvSpPr>
          <p:cNvPr id="2" name="Rectangle: Rounded Corners 1">
            <a:extLst>
              <a:ext uri="{FF2B5EF4-FFF2-40B4-BE49-F238E27FC236}">
                <a16:creationId xmlns:a16="http://schemas.microsoft.com/office/drawing/2014/main" id="{F3D82DEB-598F-4D32-852C-C24C5B2356BC}"/>
              </a:ext>
            </a:extLst>
          </p:cNvPr>
          <p:cNvSpPr/>
          <p:nvPr/>
        </p:nvSpPr>
        <p:spPr>
          <a:xfrm>
            <a:off x="534833" y="1592894"/>
            <a:ext cx="2123861" cy="3981997"/>
          </a:xfrm>
          <a:prstGeom prst="roundRect">
            <a:avLst>
              <a:gd name="adj" fmla="val 6143"/>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2C952D6-5EB7-4E2F-BFAC-C6766D1D45C2}"/>
              </a:ext>
            </a:extLst>
          </p:cNvPr>
          <p:cNvSpPr/>
          <p:nvPr/>
        </p:nvSpPr>
        <p:spPr>
          <a:xfrm>
            <a:off x="862204" y="1842784"/>
            <a:ext cx="1469118" cy="243656"/>
          </a:xfrm>
          <a:prstGeom prst="rect">
            <a:avLst/>
          </a:prstGeom>
        </p:spPr>
        <p:txBody>
          <a:bodyPr wrap="square" lIns="0" tIns="0" rIns="0" bIns="0" anchor="t">
            <a:spAutoFit/>
          </a:bodyPr>
          <a:lstStyle/>
          <a:p>
            <a:pPr algn="ctr">
              <a:lnSpc>
                <a:spcPts val="1900"/>
              </a:lnSpc>
            </a:pPr>
            <a:r>
              <a:rPr lang="en-US" sz="1600" b="1" dirty="0" err="1">
                <a:solidFill>
                  <a:schemeClr val="tx1">
                    <a:lumMod val="75000"/>
                    <a:lumOff val="25000"/>
                  </a:schemeClr>
                </a:solidFill>
                <a:latin typeface="+mj-lt"/>
                <a:cs typeface="Arial" panose="020B0604020202020204" pitchFamily="34" charset="0"/>
              </a:rPr>
              <a:t>Huỳnh</a:t>
            </a:r>
            <a:r>
              <a:rPr lang="en-US" sz="1600" b="1" dirty="0">
                <a:solidFill>
                  <a:schemeClr val="tx1">
                    <a:lumMod val="75000"/>
                    <a:lumOff val="25000"/>
                  </a:schemeClr>
                </a:solidFill>
                <a:latin typeface="+mj-lt"/>
                <a:cs typeface="Arial" panose="020B0604020202020204" pitchFamily="34" charset="0"/>
              </a:rPr>
              <a:t> </a:t>
            </a:r>
            <a:r>
              <a:rPr lang="en-US" sz="1600" b="1" dirty="0" err="1">
                <a:solidFill>
                  <a:schemeClr val="tx1">
                    <a:lumMod val="75000"/>
                    <a:lumOff val="25000"/>
                  </a:schemeClr>
                </a:solidFill>
                <a:latin typeface="+mj-lt"/>
                <a:cs typeface="Arial" panose="020B0604020202020204" pitchFamily="34" charset="0"/>
              </a:rPr>
              <a:t>Tuấn</a:t>
            </a:r>
            <a:r>
              <a:rPr lang="en-US" sz="1600" b="1" dirty="0">
                <a:solidFill>
                  <a:schemeClr val="tx1">
                    <a:lumMod val="75000"/>
                    <a:lumOff val="25000"/>
                  </a:schemeClr>
                </a:solidFill>
                <a:latin typeface="+mj-lt"/>
                <a:cs typeface="Arial" panose="020B0604020202020204" pitchFamily="34" charset="0"/>
              </a:rPr>
              <a:t> </a:t>
            </a:r>
            <a:r>
              <a:rPr lang="en-US" sz="1600" b="1" dirty="0" err="1">
                <a:solidFill>
                  <a:schemeClr val="tx1">
                    <a:lumMod val="75000"/>
                    <a:lumOff val="25000"/>
                  </a:schemeClr>
                </a:solidFill>
                <a:latin typeface="+mj-lt"/>
                <a:cs typeface="Arial" panose="020B0604020202020204" pitchFamily="34" charset="0"/>
              </a:rPr>
              <a:t>Đạt</a:t>
            </a:r>
            <a:endParaRPr lang="en-US" sz="1600" b="1" dirty="0">
              <a:solidFill>
                <a:schemeClr val="tx1">
                  <a:lumMod val="75000"/>
                  <a:lumOff val="25000"/>
                </a:schemeClr>
              </a:solidFill>
              <a:latin typeface="+mj-lt"/>
              <a:cs typeface="Arial" panose="020B0604020202020204" pitchFamily="34" charset="0"/>
            </a:endParaRPr>
          </a:p>
        </p:txBody>
      </p:sp>
      <p:sp>
        <p:nvSpPr>
          <p:cNvPr id="76" name="Rectangle 75">
            <a:extLst>
              <a:ext uri="{FF2B5EF4-FFF2-40B4-BE49-F238E27FC236}">
                <a16:creationId xmlns:a16="http://schemas.microsoft.com/office/drawing/2014/main" id="{CA7F604E-4DF5-4BC8-8DE4-511E821559B9}"/>
              </a:ext>
            </a:extLst>
          </p:cNvPr>
          <p:cNvSpPr/>
          <p:nvPr/>
        </p:nvSpPr>
        <p:spPr>
          <a:xfrm>
            <a:off x="2829668" y="1848262"/>
            <a:ext cx="2029922" cy="243656"/>
          </a:xfrm>
          <a:prstGeom prst="rect">
            <a:avLst/>
          </a:prstGeom>
        </p:spPr>
        <p:txBody>
          <a:bodyPr wrap="square" lIns="0" tIns="0" rIns="0" bIns="0" anchor="t">
            <a:spAutoFit/>
          </a:bodyPr>
          <a:lstStyle/>
          <a:p>
            <a:pPr algn="ctr">
              <a:lnSpc>
                <a:spcPts val="1900"/>
              </a:lnSpc>
            </a:pPr>
            <a:r>
              <a:rPr lang="en-US" sz="1600" b="1" dirty="0" err="1">
                <a:solidFill>
                  <a:schemeClr val="tx1">
                    <a:lumMod val="75000"/>
                    <a:lumOff val="25000"/>
                  </a:schemeClr>
                </a:solidFill>
                <a:latin typeface="+mj-lt"/>
                <a:cs typeface="Arial" panose="020B0604020202020204" pitchFamily="34" charset="0"/>
              </a:rPr>
              <a:t>Trương</a:t>
            </a:r>
            <a:r>
              <a:rPr lang="en-US" sz="1600" b="1" dirty="0">
                <a:solidFill>
                  <a:schemeClr val="tx1">
                    <a:lumMod val="75000"/>
                    <a:lumOff val="25000"/>
                  </a:schemeClr>
                </a:solidFill>
                <a:latin typeface="+mj-lt"/>
                <a:cs typeface="Arial" panose="020B0604020202020204" pitchFamily="34" charset="0"/>
              </a:rPr>
              <a:t> Quang </a:t>
            </a:r>
            <a:r>
              <a:rPr lang="en-US" sz="1600" b="1" dirty="0" err="1">
                <a:solidFill>
                  <a:schemeClr val="tx1">
                    <a:lumMod val="75000"/>
                    <a:lumOff val="25000"/>
                  </a:schemeClr>
                </a:solidFill>
                <a:latin typeface="+mj-lt"/>
                <a:cs typeface="Arial" panose="020B0604020202020204" pitchFamily="34" charset="0"/>
              </a:rPr>
              <a:t>Vương</a:t>
            </a:r>
            <a:endParaRPr lang="en-US" sz="1600" b="1" dirty="0">
              <a:solidFill>
                <a:schemeClr val="tx1">
                  <a:lumMod val="75000"/>
                  <a:lumOff val="25000"/>
                </a:schemeClr>
              </a:solidFill>
              <a:latin typeface="+mj-lt"/>
              <a:cs typeface="Arial" panose="020B0604020202020204" pitchFamily="34" charset="0"/>
            </a:endParaRPr>
          </a:p>
        </p:txBody>
      </p:sp>
      <p:sp>
        <p:nvSpPr>
          <p:cNvPr id="77" name="Rectangle 76">
            <a:extLst>
              <a:ext uri="{FF2B5EF4-FFF2-40B4-BE49-F238E27FC236}">
                <a16:creationId xmlns:a16="http://schemas.microsoft.com/office/drawing/2014/main" id="{A449AD70-3F78-4FB8-8738-E46955E10BB2}"/>
              </a:ext>
            </a:extLst>
          </p:cNvPr>
          <p:cNvSpPr/>
          <p:nvPr/>
        </p:nvSpPr>
        <p:spPr>
          <a:xfrm>
            <a:off x="5361441" y="1842784"/>
            <a:ext cx="1469118" cy="243656"/>
          </a:xfrm>
          <a:prstGeom prst="rect">
            <a:avLst/>
          </a:prstGeom>
        </p:spPr>
        <p:txBody>
          <a:bodyPr wrap="square" lIns="0" tIns="0" rIns="0" bIns="0" anchor="t">
            <a:spAutoFit/>
          </a:bodyPr>
          <a:lstStyle/>
          <a:p>
            <a:pPr algn="ctr">
              <a:lnSpc>
                <a:spcPts val="1900"/>
              </a:lnSpc>
            </a:pPr>
            <a:r>
              <a:rPr lang="en-US" sz="1600" b="1" dirty="0" err="1">
                <a:solidFill>
                  <a:schemeClr val="tx1">
                    <a:lumMod val="75000"/>
                    <a:lumOff val="25000"/>
                  </a:schemeClr>
                </a:solidFill>
                <a:latin typeface="+mj-lt"/>
                <a:cs typeface="Arial" panose="020B0604020202020204" pitchFamily="34" charset="0"/>
              </a:rPr>
              <a:t>Phạm</a:t>
            </a:r>
            <a:r>
              <a:rPr lang="en-US" sz="1600" b="1" dirty="0">
                <a:solidFill>
                  <a:schemeClr val="tx1">
                    <a:lumMod val="75000"/>
                    <a:lumOff val="25000"/>
                  </a:schemeClr>
                </a:solidFill>
                <a:latin typeface="+mj-lt"/>
                <a:cs typeface="Arial" panose="020B0604020202020204" pitchFamily="34" charset="0"/>
              </a:rPr>
              <a:t> </a:t>
            </a:r>
            <a:r>
              <a:rPr lang="en-US" sz="1600" b="1" dirty="0" err="1">
                <a:solidFill>
                  <a:schemeClr val="tx1">
                    <a:lumMod val="75000"/>
                    <a:lumOff val="25000"/>
                  </a:schemeClr>
                </a:solidFill>
                <a:latin typeface="+mj-lt"/>
                <a:cs typeface="Arial" panose="020B0604020202020204" pitchFamily="34" charset="0"/>
              </a:rPr>
              <a:t>Quốc</a:t>
            </a:r>
            <a:r>
              <a:rPr lang="en-US" sz="1600" b="1" dirty="0">
                <a:solidFill>
                  <a:schemeClr val="tx1">
                    <a:lumMod val="75000"/>
                    <a:lumOff val="25000"/>
                  </a:schemeClr>
                </a:solidFill>
                <a:latin typeface="+mj-lt"/>
                <a:cs typeface="Arial" panose="020B0604020202020204" pitchFamily="34" charset="0"/>
              </a:rPr>
              <a:t> </a:t>
            </a:r>
            <a:r>
              <a:rPr lang="en-US" sz="1600" b="1" dirty="0" err="1">
                <a:solidFill>
                  <a:schemeClr val="tx1">
                    <a:lumMod val="75000"/>
                    <a:lumOff val="25000"/>
                  </a:schemeClr>
                </a:solidFill>
                <a:latin typeface="+mj-lt"/>
                <a:cs typeface="Arial" panose="020B0604020202020204" pitchFamily="34" charset="0"/>
              </a:rPr>
              <a:t>Nhân</a:t>
            </a:r>
            <a:endParaRPr lang="en-US" sz="1600" b="1" dirty="0">
              <a:solidFill>
                <a:schemeClr val="tx1">
                  <a:lumMod val="75000"/>
                  <a:lumOff val="25000"/>
                </a:schemeClr>
              </a:solidFill>
              <a:latin typeface="+mj-lt"/>
              <a:cs typeface="Arial" panose="020B0604020202020204" pitchFamily="34" charset="0"/>
            </a:endParaRPr>
          </a:p>
        </p:txBody>
      </p:sp>
      <p:sp>
        <p:nvSpPr>
          <p:cNvPr id="78" name="Rectangle 77">
            <a:extLst>
              <a:ext uri="{FF2B5EF4-FFF2-40B4-BE49-F238E27FC236}">
                <a16:creationId xmlns:a16="http://schemas.microsoft.com/office/drawing/2014/main" id="{71E2B545-C4D4-42B0-91E5-14925BC7B006}"/>
              </a:ext>
            </a:extLst>
          </p:cNvPr>
          <p:cNvSpPr/>
          <p:nvPr/>
        </p:nvSpPr>
        <p:spPr>
          <a:xfrm>
            <a:off x="7468230" y="1842784"/>
            <a:ext cx="1751272" cy="243656"/>
          </a:xfrm>
          <a:prstGeom prst="rect">
            <a:avLst/>
          </a:prstGeom>
        </p:spPr>
        <p:txBody>
          <a:bodyPr wrap="square" lIns="0" tIns="0" rIns="0" bIns="0" anchor="t">
            <a:spAutoFit/>
          </a:bodyPr>
          <a:lstStyle/>
          <a:p>
            <a:pPr algn="ctr">
              <a:lnSpc>
                <a:spcPts val="1900"/>
              </a:lnSpc>
            </a:pPr>
            <a:r>
              <a:rPr lang="en-US" sz="1600" b="1" dirty="0" err="1">
                <a:solidFill>
                  <a:schemeClr val="tx1">
                    <a:lumMod val="75000"/>
                    <a:lumOff val="25000"/>
                  </a:schemeClr>
                </a:solidFill>
                <a:latin typeface="+mj-lt"/>
                <a:cs typeface="Arial" panose="020B0604020202020204" pitchFamily="34" charset="0"/>
              </a:rPr>
              <a:t>Trịnh</a:t>
            </a:r>
            <a:r>
              <a:rPr lang="en-US" sz="1600" b="1" dirty="0">
                <a:solidFill>
                  <a:schemeClr val="tx1">
                    <a:lumMod val="75000"/>
                    <a:lumOff val="25000"/>
                  </a:schemeClr>
                </a:solidFill>
                <a:latin typeface="+mj-lt"/>
                <a:cs typeface="Arial" panose="020B0604020202020204" pitchFamily="34" charset="0"/>
              </a:rPr>
              <a:t> </a:t>
            </a:r>
            <a:r>
              <a:rPr lang="en-US" sz="1600" b="1" dirty="0" err="1">
                <a:solidFill>
                  <a:schemeClr val="tx1">
                    <a:lumMod val="75000"/>
                    <a:lumOff val="25000"/>
                  </a:schemeClr>
                </a:solidFill>
                <a:latin typeface="+mj-lt"/>
                <a:cs typeface="Arial" panose="020B0604020202020204" pitchFamily="34" charset="0"/>
              </a:rPr>
              <a:t>Như</a:t>
            </a:r>
            <a:r>
              <a:rPr lang="en-US" sz="1600" b="1" dirty="0">
                <a:solidFill>
                  <a:schemeClr val="tx1">
                    <a:lumMod val="75000"/>
                    <a:lumOff val="25000"/>
                  </a:schemeClr>
                </a:solidFill>
                <a:latin typeface="+mj-lt"/>
                <a:cs typeface="Arial" panose="020B0604020202020204" pitchFamily="34" charset="0"/>
              </a:rPr>
              <a:t> </a:t>
            </a:r>
            <a:r>
              <a:rPr lang="en-US" sz="1600" b="1" dirty="0" err="1">
                <a:solidFill>
                  <a:schemeClr val="tx1">
                    <a:lumMod val="75000"/>
                    <a:lumOff val="25000"/>
                  </a:schemeClr>
                </a:solidFill>
                <a:latin typeface="+mj-lt"/>
                <a:cs typeface="Arial" panose="020B0604020202020204" pitchFamily="34" charset="0"/>
              </a:rPr>
              <a:t>Phương</a:t>
            </a:r>
            <a:endParaRPr lang="en-US" sz="1600" b="1" dirty="0">
              <a:solidFill>
                <a:schemeClr val="tx1">
                  <a:lumMod val="75000"/>
                  <a:lumOff val="25000"/>
                </a:schemeClr>
              </a:solidFill>
              <a:latin typeface="+mj-lt"/>
              <a:cs typeface="Arial" panose="020B0604020202020204" pitchFamily="34" charset="0"/>
            </a:endParaRPr>
          </a:p>
        </p:txBody>
      </p:sp>
      <p:sp>
        <p:nvSpPr>
          <p:cNvPr id="79" name="Rectangle 78">
            <a:extLst>
              <a:ext uri="{FF2B5EF4-FFF2-40B4-BE49-F238E27FC236}">
                <a16:creationId xmlns:a16="http://schemas.microsoft.com/office/drawing/2014/main" id="{AB614164-FC69-4841-B415-76B5D629D767}"/>
              </a:ext>
            </a:extLst>
          </p:cNvPr>
          <p:cNvSpPr/>
          <p:nvPr/>
        </p:nvSpPr>
        <p:spPr>
          <a:xfrm>
            <a:off x="9825524" y="1842784"/>
            <a:ext cx="1539421" cy="243656"/>
          </a:xfrm>
          <a:prstGeom prst="rect">
            <a:avLst/>
          </a:prstGeom>
        </p:spPr>
        <p:txBody>
          <a:bodyPr wrap="square" lIns="0" tIns="0" rIns="0" bIns="0" anchor="t">
            <a:spAutoFit/>
          </a:bodyPr>
          <a:lstStyle/>
          <a:p>
            <a:pPr algn="ctr">
              <a:lnSpc>
                <a:spcPts val="1900"/>
              </a:lnSpc>
            </a:pPr>
            <a:r>
              <a:rPr lang="en-US" sz="1600" b="1" dirty="0" err="1">
                <a:solidFill>
                  <a:schemeClr val="tx1">
                    <a:lumMod val="75000"/>
                    <a:lumOff val="25000"/>
                  </a:schemeClr>
                </a:solidFill>
                <a:latin typeface="+mj-lt"/>
                <a:cs typeface="Arial" panose="020B0604020202020204" pitchFamily="34" charset="0"/>
              </a:rPr>
              <a:t>Nguyễn</a:t>
            </a:r>
            <a:r>
              <a:rPr lang="en-US" sz="1600" b="1" dirty="0">
                <a:solidFill>
                  <a:schemeClr val="tx1">
                    <a:lumMod val="75000"/>
                    <a:lumOff val="25000"/>
                  </a:schemeClr>
                </a:solidFill>
                <a:latin typeface="+mj-lt"/>
                <a:cs typeface="Arial" panose="020B0604020202020204" pitchFamily="34" charset="0"/>
              </a:rPr>
              <a:t> Anh Minh</a:t>
            </a:r>
          </a:p>
        </p:txBody>
      </p:sp>
      <p:sp>
        <p:nvSpPr>
          <p:cNvPr id="84" name="Rectangle 83">
            <a:extLst>
              <a:ext uri="{FF2B5EF4-FFF2-40B4-BE49-F238E27FC236}">
                <a16:creationId xmlns:a16="http://schemas.microsoft.com/office/drawing/2014/main" id="{3CB397EC-8EB2-4C31-A555-C753ED648042}"/>
              </a:ext>
            </a:extLst>
          </p:cNvPr>
          <p:cNvSpPr/>
          <p:nvPr/>
        </p:nvSpPr>
        <p:spPr>
          <a:xfrm>
            <a:off x="9790372" y="4228126"/>
            <a:ext cx="1609724" cy="230063"/>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latin typeface="Arial" panose="020B0604020202020204" pitchFamily="34" charset="0"/>
                <a:cs typeface="Arial" panose="020B0604020202020204" pitchFamily="34" charset="0"/>
              </a:rPr>
              <a:t>CODER</a:t>
            </a:r>
          </a:p>
        </p:txBody>
      </p:sp>
      <p:pic>
        <p:nvPicPr>
          <p:cNvPr id="25" name="Picture Placeholder 24">
            <a:extLst>
              <a:ext uri="{FF2B5EF4-FFF2-40B4-BE49-F238E27FC236}">
                <a16:creationId xmlns:a16="http://schemas.microsoft.com/office/drawing/2014/main" id="{2A4B4DE8-A0B3-AD45-AD99-9789258383D5}"/>
              </a:ext>
            </a:extLst>
          </p:cNvPr>
          <p:cNvPicPr>
            <a:picLocks noGrp="1" noChangeAspect="1"/>
          </p:cNvPicPr>
          <p:nvPr>
            <p:ph type="pic" sz="quarter" idx="21"/>
          </p:nvPr>
        </p:nvPicPr>
        <p:blipFill>
          <a:blip r:embed="rId3"/>
          <a:srcRect l="5000" r="5000"/>
          <a:stretch>
            <a:fillRect/>
          </a:stretch>
        </p:blipFill>
        <p:spPr>
          <a:xfrm>
            <a:off x="840630" y="2299734"/>
            <a:ext cx="1512266" cy="1512266"/>
          </a:xfrm>
        </p:spPr>
      </p:pic>
      <p:pic>
        <p:nvPicPr>
          <p:cNvPr id="27" name="Picture Placeholder 26">
            <a:extLst>
              <a:ext uri="{FF2B5EF4-FFF2-40B4-BE49-F238E27FC236}">
                <a16:creationId xmlns:a16="http://schemas.microsoft.com/office/drawing/2014/main" id="{2CF29F32-EBF8-E149-9542-4D308C7E8F7A}"/>
              </a:ext>
            </a:extLst>
          </p:cNvPr>
          <p:cNvPicPr>
            <a:picLocks noGrp="1" noChangeAspect="1"/>
          </p:cNvPicPr>
          <p:nvPr>
            <p:ph type="pic" sz="quarter" idx="22"/>
          </p:nvPr>
        </p:nvPicPr>
        <p:blipFill>
          <a:blip r:embed="rId4"/>
          <a:srcRect l="5000" r="5000"/>
          <a:stretch>
            <a:fillRect/>
          </a:stretch>
        </p:blipFill>
        <p:spPr>
          <a:xfrm>
            <a:off x="3088496" y="2299734"/>
            <a:ext cx="1512266" cy="1512266"/>
          </a:xfrm>
        </p:spPr>
      </p:pic>
      <p:pic>
        <p:nvPicPr>
          <p:cNvPr id="29" name="Picture Placeholder 28">
            <a:extLst>
              <a:ext uri="{FF2B5EF4-FFF2-40B4-BE49-F238E27FC236}">
                <a16:creationId xmlns:a16="http://schemas.microsoft.com/office/drawing/2014/main" id="{71036A66-9021-F347-8D85-DF70100AA38B}"/>
              </a:ext>
            </a:extLst>
          </p:cNvPr>
          <p:cNvPicPr>
            <a:picLocks noGrp="1" noChangeAspect="1"/>
          </p:cNvPicPr>
          <p:nvPr>
            <p:ph type="pic" sz="quarter" idx="23"/>
          </p:nvPr>
        </p:nvPicPr>
        <p:blipFill>
          <a:blip r:embed="rId5"/>
          <a:srcRect l="5000" r="5000"/>
          <a:stretch>
            <a:fillRect/>
          </a:stretch>
        </p:blipFill>
        <p:spPr>
          <a:xfrm>
            <a:off x="5338114" y="2299734"/>
            <a:ext cx="1512266" cy="1512266"/>
          </a:xfrm>
        </p:spPr>
      </p:pic>
      <p:pic>
        <p:nvPicPr>
          <p:cNvPr id="32" name="Picture Placeholder 31">
            <a:extLst>
              <a:ext uri="{FF2B5EF4-FFF2-40B4-BE49-F238E27FC236}">
                <a16:creationId xmlns:a16="http://schemas.microsoft.com/office/drawing/2014/main" id="{3E2C4F86-95A3-D149-ACA8-E69A92FB293D}"/>
              </a:ext>
            </a:extLst>
          </p:cNvPr>
          <p:cNvPicPr>
            <a:picLocks noGrp="1" noChangeAspect="1"/>
          </p:cNvPicPr>
          <p:nvPr>
            <p:ph type="pic" sz="quarter" idx="24"/>
          </p:nvPr>
        </p:nvPicPr>
        <p:blipFill>
          <a:blip r:embed="rId6"/>
          <a:srcRect l="2747" r="2747"/>
          <a:stretch>
            <a:fillRect/>
          </a:stretch>
        </p:blipFill>
        <p:spPr>
          <a:xfrm>
            <a:off x="7588250" y="2300288"/>
            <a:ext cx="1511300" cy="1511300"/>
          </a:xfrm>
        </p:spPr>
      </p:pic>
      <p:pic>
        <p:nvPicPr>
          <p:cNvPr id="34" name="Picture Placeholder 33">
            <a:extLst>
              <a:ext uri="{FF2B5EF4-FFF2-40B4-BE49-F238E27FC236}">
                <a16:creationId xmlns:a16="http://schemas.microsoft.com/office/drawing/2014/main" id="{F7157ACA-0B77-1C40-83F8-B7A9D160302F}"/>
              </a:ext>
            </a:extLst>
          </p:cNvPr>
          <p:cNvPicPr>
            <a:picLocks noGrp="1" noChangeAspect="1"/>
          </p:cNvPicPr>
          <p:nvPr>
            <p:ph type="pic" sz="quarter" idx="25"/>
          </p:nvPr>
        </p:nvPicPr>
        <p:blipFill>
          <a:blip r:embed="rId7"/>
          <a:srcRect/>
          <a:stretch>
            <a:fillRect/>
          </a:stretch>
        </p:blipFill>
        <p:spPr>
          <a:xfrm>
            <a:off x="9839102" y="2299734"/>
            <a:ext cx="1512266" cy="1512266"/>
          </a:xfrm>
        </p:spPr>
      </p:pic>
      <p:sp>
        <p:nvSpPr>
          <p:cNvPr id="64" name="Slide Number Placeholder 3">
            <a:extLst>
              <a:ext uri="{FF2B5EF4-FFF2-40B4-BE49-F238E27FC236}">
                <a16:creationId xmlns:a16="http://schemas.microsoft.com/office/drawing/2014/main" id="{BD68D116-5271-A24A-A24C-2E4C78DC5B5F}"/>
              </a:ext>
            </a:extLst>
          </p:cNvPr>
          <p:cNvSpPr txBox="1">
            <a:spLocks/>
          </p:cNvSpPr>
          <p:nvPr/>
        </p:nvSpPr>
        <p:spPr>
          <a:xfrm>
            <a:off x="11198390" y="6405331"/>
            <a:ext cx="452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1E5F09-0F4C-0243-9596-FED7D03FE3DA}" type="slidenum">
              <a:rPr lang="en-US" smtClean="0"/>
              <a:pPr/>
              <a:t>3</a:t>
            </a:fld>
            <a:endParaRPr lang="en-US" dirty="0"/>
          </a:p>
        </p:txBody>
      </p:sp>
      <p:sp>
        <p:nvSpPr>
          <p:cNvPr id="71" name="Rectangle 70">
            <a:extLst>
              <a:ext uri="{FF2B5EF4-FFF2-40B4-BE49-F238E27FC236}">
                <a16:creationId xmlns:a16="http://schemas.microsoft.com/office/drawing/2014/main" id="{7EB7C28D-99B8-A748-8134-01864F93B964}"/>
              </a:ext>
            </a:extLst>
          </p:cNvPr>
          <p:cNvSpPr/>
          <p:nvPr/>
        </p:nvSpPr>
        <p:spPr>
          <a:xfrm>
            <a:off x="791901" y="4228125"/>
            <a:ext cx="1609724" cy="230063"/>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latin typeface="Arial" panose="020B0604020202020204" pitchFamily="34" charset="0"/>
                <a:cs typeface="Arial" panose="020B0604020202020204" pitchFamily="34" charset="0"/>
              </a:rPr>
              <a:t>CODER</a:t>
            </a:r>
          </a:p>
        </p:txBody>
      </p:sp>
      <p:sp>
        <p:nvSpPr>
          <p:cNvPr id="72" name="Rectangle 71">
            <a:extLst>
              <a:ext uri="{FF2B5EF4-FFF2-40B4-BE49-F238E27FC236}">
                <a16:creationId xmlns:a16="http://schemas.microsoft.com/office/drawing/2014/main" id="{1CE55B07-7BF6-8A4F-B980-9C9A2A7B3DC7}"/>
              </a:ext>
            </a:extLst>
          </p:cNvPr>
          <p:cNvSpPr/>
          <p:nvPr/>
        </p:nvSpPr>
        <p:spPr>
          <a:xfrm>
            <a:off x="3039767" y="4235255"/>
            <a:ext cx="1609724" cy="230063"/>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latin typeface="Arial" panose="020B0604020202020204" pitchFamily="34" charset="0"/>
                <a:cs typeface="Arial" panose="020B0604020202020204" pitchFamily="34" charset="0"/>
              </a:rPr>
              <a:t>CODER</a:t>
            </a:r>
          </a:p>
        </p:txBody>
      </p:sp>
      <p:sp>
        <p:nvSpPr>
          <p:cNvPr id="73" name="Rectangle 72">
            <a:extLst>
              <a:ext uri="{FF2B5EF4-FFF2-40B4-BE49-F238E27FC236}">
                <a16:creationId xmlns:a16="http://schemas.microsoft.com/office/drawing/2014/main" id="{F063797A-4BC8-084D-9836-D91A3D7013F4}"/>
              </a:ext>
            </a:extLst>
          </p:cNvPr>
          <p:cNvSpPr/>
          <p:nvPr/>
        </p:nvSpPr>
        <p:spPr>
          <a:xfrm>
            <a:off x="7552367" y="4235255"/>
            <a:ext cx="1609724" cy="230063"/>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latin typeface="Arial" panose="020B0604020202020204" pitchFamily="34" charset="0"/>
                <a:cs typeface="Arial" panose="020B0604020202020204" pitchFamily="34" charset="0"/>
              </a:rPr>
              <a:t>TESTER</a:t>
            </a:r>
          </a:p>
        </p:txBody>
      </p:sp>
      <p:sp>
        <p:nvSpPr>
          <p:cNvPr id="74" name="Rectangle 73">
            <a:extLst>
              <a:ext uri="{FF2B5EF4-FFF2-40B4-BE49-F238E27FC236}">
                <a16:creationId xmlns:a16="http://schemas.microsoft.com/office/drawing/2014/main" id="{FB1650DE-0046-B14C-9DCD-FB6180076C71}"/>
              </a:ext>
            </a:extLst>
          </p:cNvPr>
          <p:cNvSpPr/>
          <p:nvPr/>
        </p:nvSpPr>
        <p:spPr>
          <a:xfrm>
            <a:off x="5291137" y="4228124"/>
            <a:ext cx="1609724" cy="230063"/>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latin typeface="Arial" panose="020B0604020202020204" pitchFamily="34" charset="0"/>
                <a:cs typeface="Arial" panose="020B0604020202020204" pitchFamily="34" charset="0"/>
              </a:rPr>
              <a:t>DESIGNER</a:t>
            </a:r>
          </a:p>
        </p:txBody>
      </p:sp>
      <p:sp>
        <p:nvSpPr>
          <p:cNvPr id="26" name="TextBox 9">
            <a:extLst>
              <a:ext uri="{FF2B5EF4-FFF2-40B4-BE49-F238E27FC236}">
                <a16:creationId xmlns:a16="http://schemas.microsoft.com/office/drawing/2014/main" id="{FDB45A10-79C1-0342-B2BA-D910DFF1E427}"/>
              </a:ext>
            </a:extLst>
          </p:cNvPr>
          <p:cNvSpPr txBox="1"/>
          <p:nvPr/>
        </p:nvSpPr>
        <p:spPr>
          <a:xfrm>
            <a:off x="1045028" y="233389"/>
            <a:ext cx="6614308" cy="707886"/>
          </a:xfrm>
          <a:prstGeom prst="rect">
            <a:avLst/>
          </a:prstGeom>
          <a:noFill/>
        </p:spPr>
        <p:txBody>
          <a:bodyPr wrap="square" rtlCol="0" anchor="ctr">
            <a:spAutoFit/>
          </a:bodyPr>
          <a:lstStyle/>
          <a:p>
            <a:r>
              <a:rPr lang="en-US" altLang="ko-KR" sz="4000" b="1" dirty="0">
                <a:latin typeface="+mj-lt"/>
                <a:cs typeface="Arial" pitchFamily="34" charset="0"/>
              </a:rPr>
              <a:t>1. TEAM INTRODUCTION</a:t>
            </a:r>
            <a:endParaRPr lang="ko-KR" altLang="en-US" sz="4000" b="1" dirty="0">
              <a:latin typeface="+mj-lt"/>
              <a:cs typeface="Arial" pitchFamily="34" charset="0"/>
            </a:endParaRPr>
          </a:p>
        </p:txBody>
      </p:sp>
    </p:spTree>
    <p:extLst>
      <p:ext uri="{BB962C8B-B14F-4D97-AF65-F5344CB8AC3E}">
        <p14:creationId xmlns:p14="http://schemas.microsoft.com/office/powerpoint/2010/main" val="3907333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2D4FDAF-16D9-46EF-AD96-DA507465EE98}"/>
              </a:ext>
            </a:extLst>
          </p:cNvPr>
          <p:cNvSpPr/>
          <p:nvPr/>
        </p:nvSpPr>
        <p:spPr>
          <a:xfrm>
            <a:off x="0" y="0"/>
            <a:ext cx="12192000" cy="68580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0A825AC-6CDC-4F5A-B949-E3080DE73AE6}"/>
              </a:ext>
            </a:extLst>
          </p:cNvPr>
          <p:cNvSpPr/>
          <p:nvPr/>
        </p:nvSpPr>
        <p:spPr>
          <a:xfrm>
            <a:off x="6096000" y="0"/>
            <a:ext cx="6096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22EACE2C-F0BB-4B26-BDA0-E1B66FC049A7}"/>
              </a:ext>
            </a:extLst>
          </p:cNvPr>
          <p:cNvSpPr txBox="1"/>
          <p:nvPr/>
        </p:nvSpPr>
        <p:spPr>
          <a:xfrm>
            <a:off x="1225033" y="1741557"/>
            <a:ext cx="3327915" cy="707886"/>
          </a:xfrm>
          <a:prstGeom prst="rect">
            <a:avLst/>
          </a:prstGeom>
          <a:noFill/>
        </p:spPr>
        <p:txBody>
          <a:bodyPr wrap="square" rtlCol="0" anchor="ctr">
            <a:spAutoFit/>
          </a:bodyPr>
          <a:lstStyle/>
          <a:p>
            <a:r>
              <a:rPr lang="en-US" altLang="ko-KR" sz="4000" b="1" dirty="0">
                <a:solidFill>
                  <a:schemeClr val="accent1">
                    <a:lumMod val="20000"/>
                    <a:lumOff val="80000"/>
                  </a:schemeClr>
                </a:solidFill>
                <a:latin typeface="+mj-lt"/>
                <a:cs typeface="Arial" pitchFamily="34" charset="0"/>
              </a:rPr>
              <a:t>LOGO TEAM</a:t>
            </a:r>
            <a:endParaRPr lang="ko-KR" altLang="en-US" sz="4000" b="1" dirty="0">
              <a:solidFill>
                <a:schemeClr val="accent1">
                  <a:lumMod val="20000"/>
                  <a:lumOff val="80000"/>
                </a:schemeClr>
              </a:solidFill>
              <a:latin typeface="+mj-lt"/>
              <a:cs typeface="Arial" pitchFamily="34" charset="0"/>
            </a:endParaRPr>
          </a:p>
        </p:txBody>
      </p:sp>
      <p:pic>
        <p:nvPicPr>
          <p:cNvPr id="7" name="Hình ảnh 6" descr="Untitled-3">
            <a:extLst>
              <a:ext uri="{FF2B5EF4-FFF2-40B4-BE49-F238E27FC236}">
                <a16:creationId xmlns:a16="http://schemas.microsoft.com/office/drawing/2014/main" id="{9D912508-B421-48AD-8700-7D8A589ED61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25033" y="2633662"/>
            <a:ext cx="3133725" cy="3076575"/>
          </a:xfrm>
          <a:prstGeom prst="rect">
            <a:avLst/>
          </a:prstGeom>
          <a:noFill/>
          <a:ln>
            <a:noFill/>
          </a:ln>
        </p:spPr>
      </p:pic>
      <p:sp>
        <p:nvSpPr>
          <p:cNvPr id="8" name="TextBox 9">
            <a:extLst>
              <a:ext uri="{FF2B5EF4-FFF2-40B4-BE49-F238E27FC236}">
                <a16:creationId xmlns:a16="http://schemas.microsoft.com/office/drawing/2014/main" id="{389CEBF7-2D9C-472F-B566-F42E06CADB7D}"/>
              </a:ext>
            </a:extLst>
          </p:cNvPr>
          <p:cNvSpPr txBox="1"/>
          <p:nvPr/>
        </p:nvSpPr>
        <p:spPr>
          <a:xfrm>
            <a:off x="7001411" y="1741557"/>
            <a:ext cx="4504790" cy="707886"/>
          </a:xfrm>
          <a:prstGeom prst="rect">
            <a:avLst/>
          </a:prstGeom>
          <a:noFill/>
        </p:spPr>
        <p:txBody>
          <a:bodyPr wrap="square" rtlCol="0" anchor="ctr">
            <a:spAutoFit/>
          </a:bodyPr>
          <a:lstStyle/>
          <a:p>
            <a:r>
              <a:rPr lang="en-US" altLang="ko-KR" sz="4000" b="1" dirty="0">
                <a:solidFill>
                  <a:schemeClr val="accent1">
                    <a:lumMod val="20000"/>
                    <a:lumOff val="80000"/>
                  </a:schemeClr>
                </a:solidFill>
                <a:latin typeface="+mj-lt"/>
                <a:cs typeface="Arial" pitchFamily="34" charset="0"/>
              </a:rPr>
              <a:t>STAKEHOLDERS</a:t>
            </a:r>
            <a:endParaRPr lang="ko-KR" altLang="en-US" sz="4000" b="1" dirty="0">
              <a:solidFill>
                <a:schemeClr val="accent1">
                  <a:lumMod val="20000"/>
                  <a:lumOff val="80000"/>
                </a:schemeClr>
              </a:solidFill>
              <a:latin typeface="+mj-lt"/>
              <a:cs typeface="Arial" pitchFamily="34" charset="0"/>
            </a:endParaRPr>
          </a:p>
        </p:txBody>
      </p:sp>
      <p:sp>
        <p:nvSpPr>
          <p:cNvPr id="9" name="TextBox 9">
            <a:extLst>
              <a:ext uri="{FF2B5EF4-FFF2-40B4-BE49-F238E27FC236}">
                <a16:creationId xmlns:a16="http://schemas.microsoft.com/office/drawing/2014/main" id="{D0B52DEA-884E-4429-8AA4-41E4F5FD93F6}"/>
              </a:ext>
            </a:extLst>
          </p:cNvPr>
          <p:cNvSpPr txBox="1"/>
          <p:nvPr/>
        </p:nvSpPr>
        <p:spPr>
          <a:xfrm>
            <a:off x="2888990" y="519322"/>
            <a:ext cx="6614308" cy="707886"/>
          </a:xfrm>
          <a:prstGeom prst="rect">
            <a:avLst/>
          </a:prstGeom>
          <a:noFill/>
        </p:spPr>
        <p:txBody>
          <a:bodyPr wrap="square" rtlCol="0" anchor="ctr">
            <a:spAutoFit/>
          </a:bodyPr>
          <a:lstStyle/>
          <a:p>
            <a:r>
              <a:rPr lang="en-US" altLang="ko-KR" sz="4000" b="1" dirty="0">
                <a:solidFill>
                  <a:schemeClr val="bg1"/>
                </a:solidFill>
                <a:latin typeface="+mj-lt"/>
                <a:cs typeface="Arial" pitchFamily="34" charset="0"/>
              </a:rPr>
              <a:t>1. TEAM INTRODUCTION</a:t>
            </a:r>
            <a:endParaRPr lang="ko-KR" altLang="en-US" sz="4000" b="1" dirty="0">
              <a:solidFill>
                <a:schemeClr val="bg1"/>
              </a:solidFill>
              <a:latin typeface="+mj-lt"/>
              <a:cs typeface="Arial" pitchFamily="34" charset="0"/>
            </a:endParaRPr>
          </a:p>
        </p:txBody>
      </p:sp>
      <p:graphicFrame>
        <p:nvGraphicFramePr>
          <p:cNvPr id="4" name="Bảng 3">
            <a:extLst>
              <a:ext uri="{FF2B5EF4-FFF2-40B4-BE49-F238E27FC236}">
                <a16:creationId xmlns:a16="http://schemas.microsoft.com/office/drawing/2014/main" id="{95972317-1CCF-4E97-A3F9-93E168F373BB}"/>
              </a:ext>
            </a:extLst>
          </p:cNvPr>
          <p:cNvGraphicFramePr>
            <a:graphicFrameLocks noGrp="1"/>
          </p:cNvGraphicFramePr>
          <p:nvPr/>
        </p:nvGraphicFramePr>
        <p:xfrm>
          <a:off x="6641440" y="2963792"/>
          <a:ext cx="5100794" cy="1573530"/>
        </p:xfrm>
        <a:graphic>
          <a:graphicData uri="http://schemas.openxmlformats.org/drawingml/2006/table">
            <a:tbl>
              <a:tblPr firstRow="1" bandRow="1">
                <a:tableStyleId>{5C22544A-7EE6-4342-B048-85BDC9FD1C3A}</a:tableStyleId>
              </a:tblPr>
              <a:tblGrid>
                <a:gridCol w="2725584">
                  <a:extLst>
                    <a:ext uri="{9D8B030D-6E8A-4147-A177-3AD203B41FA5}">
                      <a16:colId xmlns:a16="http://schemas.microsoft.com/office/drawing/2014/main" val="599059595"/>
                    </a:ext>
                  </a:extLst>
                </a:gridCol>
                <a:gridCol w="2375210">
                  <a:extLst>
                    <a:ext uri="{9D8B030D-6E8A-4147-A177-3AD203B41FA5}">
                      <a16:colId xmlns:a16="http://schemas.microsoft.com/office/drawing/2014/main" val="3173498133"/>
                    </a:ext>
                  </a:extLst>
                </a:gridCol>
              </a:tblGrid>
              <a:tr h="524510">
                <a:tc>
                  <a:txBody>
                    <a:bodyPr/>
                    <a:lstStyle/>
                    <a:p>
                      <a:r>
                        <a:rPr lang="en-US" dirty="0"/>
                        <a:t>Name</a:t>
                      </a:r>
                    </a:p>
                  </a:txBody>
                  <a:tcPr/>
                </a:tc>
                <a:tc>
                  <a:txBody>
                    <a:bodyPr/>
                    <a:lstStyle/>
                    <a:p>
                      <a:r>
                        <a:rPr lang="en-US" dirty="0"/>
                        <a:t>Role</a:t>
                      </a:r>
                    </a:p>
                  </a:txBody>
                  <a:tcPr/>
                </a:tc>
                <a:extLst>
                  <a:ext uri="{0D108BD9-81ED-4DB2-BD59-A6C34878D82A}">
                    <a16:rowId xmlns:a16="http://schemas.microsoft.com/office/drawing/2014/main" val="2486344363"/>
                  </a:ext>
                </a:extLst>
              </a:tr>
              <a:tr h="524510">
                <a:tc>
                  <a:txBody>
                    <a:bodyPr/>
                    <a:lstStyle/>
                    <a:p>
                      <a:r>
                        <a:rPr lang="en-US" dirty="0">
                          <a:solidFill>
                            <a:schemeClr val="bg1"/>
                          </a:solidFill>
                        </a:rPr>
                        <a:t>Mr. </a:t>
                      </a:r>
                      <a:r>
                        <a:rPr lang="en-US" dirty="0" err="1">
                          <a:solidFill>
                            <a:schemeClr val="bg1"/>
                          </a:solidFill>
                        </a:rPr>
                        <a:t>Trần</a:t>
                      </a:r>
                      <a:r>
                        <a:rPr lang="en-US" dirty="0">
                          <a:solidFill>
                            <a:schemeClr val="bg1"/>
                          </a:solidFill>
                        </a:rPr>
                        <a:t> Minh </a:t>
                      </a:r>
                      <a:r>
                        <a:rPr lang="en-US" dirty="0" err="1">
                          <a:solidFill>
                            <a:schemeClr val="bg1"/>
                          </a:solidFill>
                        </a:rPr>
                        <a:t>Châu</a:t>
                      </a:r>
                      <a:endParaRPr lang="en-US" dirty="0">
                        <a:solidFill>
                          <a:schemeClr val="bg1"/>
                        </a:solidFill>
                      </a:endParaRPr>
                    </a:p>
                  </a:txBody>
                  <a:tcPr>
                    <a:solidFill>
                      <a:srgbClr val="5A9ACA">
                        <a:alpha val="20000"/>
                      </a:srgbClr>
                    </a:solidFill>
                  </a:tcPr>
                </a:tc>
                <a:tc>
                  <a:txBody>
                    <a:bodyPr/>
                    <a:lstStyle/>
                    <a:p>
                      <a:r>
                        <a:rPr lang="en-US" dirty="0">
                          <a:solidFill>
                            <a:schemeClr val="bg1"/>
                          </a:solidFill>
                        </a:rPr>
                        <a:t>Customer</a:t>
                      </a:r>
                    </a:p>
                  </a:txBody>
                  <a:tcPr>
                    <a:solidFill>
                      <a:srgbClr val="5A9ACA">
                        <a:alpha val="20000"/>
                      </a:srgbClr>
                    </a:solidFill>
                  </a:tcPr>
                </a:tc>
                <a:extLst>
                  <a:ext uri="{0D108BD9-81ED-4DB2-BD59-A6C34878D82A}">
                    <a16:rowId xmlns:a16="http://schemas.microsoft.com/office/drawing/2014/main" val="1225193628"/>
                  </a:ext>
                </a:extLst>
              </a:tr>
              <a:tr h="524510">
                <a:tc>
                  <a:txBody>
                    <a:bodyPr/>
                    <a:lstStyle/>
                    <a:p>
                      <a:r>
                        <a:rPr lang="en-US" dirty="0">
                          <a:solidFill>
                            <a:schemeClr val="bg1"/>
                          </a:solidFill>
                        </a:rPr>
                        <a:t>Mr. </a:t>
                      </a:r>
                      <a:r>
                        <a:rPr lang="en-US" dirty="0" err="1">
                          <a:solidFill>
                            <a:schemeClr val="bg1"/>
                          </a:solidFill>
                        </a:rPr>
                        <a:t>Nguyễn</a:t>
                      </a:r>
                      <a:r>
                        <a:rPr lang="en-US" dirty="0">
                          <a:solidFill>
                            <a:schemeClr val="bg1"/>
                          </a:solidFill>
                        </a:rPr>
                        <a:t> </a:t>
                      </a:r>
                      <a:r>
                        <a:rPr lang="en-US" dirty="0" err="1">
                          <a:solidFill>
                            <a:schemeClr val="bg1"/>
                          </a:solidFill>
                        </a:rPr>
                        <a:t>Hữu</a:t>
                      </a:r>
                      <a:r>
                        <a:rPr lang="en-US" dirty="0">
                          <a:solidFill>
                            <a:schemeClr val="bg1"/>
                          </a:solidFill>
                        </a:rPr>
                        <a:t> </a:t>
                      </a:r>
                      <a:r>
                        <a:rPr lang="en-US" dirty="0" err="1">
                          <a:solidFill>
                            <a:schemeClr val="bg1"/>
                          </a:solidFill>
                        </a:rPr>
                        <a:t>Nhật</a:t>
                      </a:r>
                      <a:endParaRPr lang="en-US" dirty="0">
                        <a:solidFill>
                          <a:schemeClr val="bg1"/>
                        </a:solidFill>
                      </a:endParaRPr>
                    </a:p>
                  </a:txBody>
                  <a:tcPr>
                    <a:solidFill>
                      <a:srgbClr val="5A9ACA">
                        <a:alpha val="20000"/>
                      </a:srgbClr>
                    </a:solidFill>
                  </a:tcPr>
                </a:tc>
                <a:tc>
                  <a:txBody>
                    <a:bodyPr/>
                    <a:lstStyle/>
                    <a:p>
                      <a:r>
                        <a:rPr lang="en-US" dirty="0">
                          <a:solidFill>
                            <a:schemeClr val="bg1"/>
                          </a:solidFill>
                        </a:rPr>
                        <a:t>Customer</a:t>
                      </a:r>
                    </a:p>
                  </a:txBody>
                  <a:tcPr>
                    <a:solidFill>
                      <a:srgbClr val="5A9ACA">
                        <a:alpha val="20000"/>
                      </a:srgbClr>
                    </a:solidFill>
                  </a:tcPr>
                </a:tc>
                <a:extLst>
                  <a:ext uri="{0D108BD9-81ED-4DB2-BD59-A6C34878D82A}">
                    <a16:rowId xmlns:a16="http://schemas.microsoft.com/office/drawing/2014/main" val="2841531615"/>
                  </a:ext>
                </a:extLst>
              </a:tr>
            </a:tbl>
          </a:graphicData>
        </a:graphic>
      </p:graphicFrame>
    </p:spTree>
    <p:extLst>
      <p:ext uri="{BB962C8B-B14F-4D97-AF65-F5344CB8AC3E}">
        <p14:creationId xmlns:p14="http://schemas.microsoft.com/office/powerpoint/2010/main" val="110274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ko-KR" b="1" dirty="0"/>
              <a:t>Project Introduction</a:t>
            </a:r>
            <a:endParaRPr lang="en-US" b="1" dirty="0">
              <a:latin typeface="Arial" pitchFamily="34" charset="0"/>
              <a:cs typeface="Arial" pitchFamily="34" charset="0"/>
            </a:endParaRPr>
          </a:p>
        </p:txBody>
      </p:sp>
      <p:sp>
        <p:nvSpPr>
          <p:cNvPr id="5" name="Content Placeholder 4"/>
          <p:cNvSpPr>
            <a:spLocks noGrp="1"/>
          </p:cNvSpPr>
          <p:nvPr>
            <p:ph idx="10"/>
          </p:nvPr>
        </p:nvSpPr>
        <p:spPr/>
        <p:txBody>
          <a:bodyPr>
            <a:normAutofit/>
          </a:bodyPr>
          <a:lstStyle/>
          <a:p>
            <a:r>
              <a:rPr lang="vi-VN" sz="2400" dirty="0">
                <a:solidFill>
                  <a:schemeClr val="tx1"/>
                </a:solidFill>
              </a:rPr>
              <a:t>Currently, housing demand is a big problem for people across the country, so homeowners are looking to provide housing through real estate applications.</a:t>
            </a:r>
          </a:p>
          <a:p>
            <a:r>
              <a:rPr lang="vi-VN" sz="2400" dirty="0">
                <a:solidFill>
                  <a:schemeClr val="tx1"/>
                </a:solidFill>
              </a:rPr>
              <a:t>Real Estate App, built for internal users to manage projects, manage statistics, reports and many other functions.</a:t>
            </a:r>
          </a:p>
          <a:p>
            <a:r>
              <a:rPr lang="vi-VN" sz="2400" dirty="0">
                <a:solidFill>
                  <a:schemeClr val="tx1"/>
                </a:solidFill>
              </a:rPr>
              <a:t>The App also helps employees know more about essential information about the real estate industry such as real estate projects, employee sales, group and room sales.</a:t>
            </a:r>
            <a:endParaRPr lang="en-US" sz="2400" dirty="0">
              <a:solidFill>
                <a:schemeClr val="tx1"/>
              </a:solidFill>
            </a:endParaRPr>
          </a:p>
        </p:txBody>
      </p:sp>
      <p:sp>
        <p:nvSpPr>
          <p:cNvPr id="3" name="Title 2"/>
          <p:cNvSpPr>
            <a:spLocks noGrp="1"/>
          </p:cNvSpPr>
          <p:nvPr>
            <p:ph type="title"/>
          </p:nvPr>
        </p:nvSpPr>
        <p:spPr/>
        <p:txBody>
          <a:bodyPr/>
          <a:lstStyle/>
          <a:p>
            <a:r>
              <a:rPr lang="en-US" dirty="0"/>
              <a:t> 2. </a:t>
            </a:r>
            <a:r>
              <a:rPr lang="en-US" altLang="ko-KR" b="1" dirty="0"/>
              <a:t>Project Overview</a:t>
            </a:r>
            <a:endParaRPr lang="en-US" dirty="0"/>
          </a:p>
        </p:txBody>
      </p:sp>
      <p:sp>
        <p:nvSpPr>
          <p:cNvPr id="6" name="Slide Number Placeholder 3">
            <a:extLst>
              <a:ext uri="{FF2B5EF4-FFF2-40B4-BE49-F238E27FC236}">
                <a16:creationId xmlns:a16="http://schemas.microsoft.com/office/drawing/2014/main" id="{FF9DDFD0-EB1F-3C43-95CC-461CBFD9C865}"/>
              </a:ext>
            </a:extLst>
          </p:cNvPr>
          <p:cNvSpPr txBox="1">
            <a:spLocks/>
          </p:cNvSpPr>
          <p:nvPr/>
        </p:nvSpPr>
        <p:spPr>
          <a:xfrm>
            <a:off x="11198390" y="6405331"/>
            <a:ext cx="452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1E5F09-0F4C-0243-9596-FED7D03FE3DA}" type="slidenum">
              <a:rPr lang="en-US" smtClean="0"/>
              <a:pPr/>
              <a:t>5</a:t>
            </a:fld>
            <a:endParaRPr lang="en-US" dirty="0"/>
          </a:p>
        </p:txBody>
      </p:sp>
    </p:spTree>
    <p:extLst>
      <p:ext uri="{BB962C8B-B14F-4D97-AF65-F5344CB8AC3E}">
        <p14:creationId xmlns:p14="http://schemas.microsoft.com/office/powerpoint/2010/main" val="550694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13" dur="5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9" dur="500"/>
                                        <p:tgtEl>
                                          <p:spTgt spid="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 calcmode="lin" valueType="num">
                                      <p:cBhvr additive="base">
                                        <p:cTn id="24"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ko-KR" b="1" dirty="0"/>
              <a:t>Number of people in the company</a:t>
            </a:r>
            <a:endParaRPr lang="en-US" b="1" dirty="0"/>
          </a:p>
        </p:txBody>
      </p:sp>
      <p:graphicFrame>
        <p:nvGraphicFramePr>
          <p:cNvPr id="7" name="Content Placeholder 6">
            <a:extLst>
              <a:ext uri="{FF2B5EF4-FFF2-40B4-BE49-F238E27FC236}">
                <a16:creationId xmlns:a16="http://schemas.microsoft.com/office/drawing/2014/main" id="{C286C16C-9A6A-0A4A-B013-E8B58F7772E6}"/>
              </a:ext>
            </a:extLst>
          </p:cNvPr>
          <p:cNvGraphicFramePr>
            <a:graphicFrameLocks noGrp="1"/>
          </p:cNvGraphicFramePr>
          <p:nvPr>
            <p:ph idx="10"/>
          </p:nvPr>
        </p:nvGraphicFramePr>
        <p:xfrm>
          <a:off x="541338" y="2411413"/>
          <a:ext cx="11328400" cy="3730062"/>
        </p:xfrm>
        <a:graphic>
          <a:graphicData uri="http://schemas.openxmlformats.org/drawingml/2006/table">
            <a:tbl>
              <a:tblPr firstRow="1" bandRow="1">
                <a:tableStyleId>{F5AB1C69-6EDB-4FF4-983F-18BD219EF322}</a:tableStyleId>
              </a:tblPr>
              <a:tblGrid>
                <a:gridCol w="5664200">
                  <a:extLst>
                    <a:ext uri="{9D8B030D-6E8A-4147-A177-3AD203B41FA5}">
                      <a16:colId xmlns:a16="http://schemas.microsoft.com/office/drawing/2014/main" val="166061370"/>
                    </a:ext>
                  </a:extLst>
                </a:gridCol>
                <a:gridCol w="5664200">
                  <a:extLst>
                    <a:ext uri="{9D8B030D-6E8A-4147-A177-3AD203B41FA5}">
                      <a16:colId xmlns:a16="http://schemas.microsoft.com/office/drawing/2014/main" val="3790198244"/>
                    </a:ext>
                  </a:extLst>
                </a:gridCol>
              </a:tblGrid>
              <a:tr h="631560">
                <a:tc>
                  <a:txBody>
                    <a:bodyPr/>
                    <a:lstStyle/>
                    <a:p>
                      <a:r>
                        <a:rPr lang="en-US" sz="2400" dirty="0">
                          <a:effectLst/>
                          <a:latin typeface="Arial" panose="020B0604020202020204" pitchFamily="34" charset="0"/>
                          <a:cs typeface="Arial" panose="020B0604020202020204" pitchFamily="34" charset="0"/>
                        </a:rPr>
                        <a:t>Stakeholders</a:t>
                      </a:r>
                      <a:endParaRPr lang="en-US" sz="2400" dirty="0">
                        <a:latin typeface="Arial" panose="020B0604020202020204" pitchFamily="34" charset="0"/>
                        <a:cs typeface="Arial" panose="020B0604020202020204" pitchFamily="34" charset="0"/>
                      </a:endParaRPr>
                    </a:p>
                  </a:txBody>
                  <a:tcPr/>
                </a:tc>
                <a:tc>
                  <a:txBody>
                    <a:bodyPr/>
                    <a:lstStyle/>
                    <a:p>
                      <a:r>
                        <a:rPr lang="en-US" sz="2400" dirty="0">
                          <a:effectLst/>
                          <a:latin typeface="Arial" panose="020B0604020202020204" pitchFamily="34" charset="0"/>
                          <a:cs typeface="Arial" panose="020B0604020202020204" pitchFamily="34" charset="0"/>
                        </a:rPr>
                        <a:t>Number of people</a:t>
                      </a:r>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00084240"/>
                  </a:ext>
                </a:extLst>
              </a:tr>
              <a:tr h="631560">
                <a:tc>
                  <a:txBody>
                    <a:bodyPr/>
                    <a:lstStyle/>
                    <a:p>
                      <a:pPr algn="l">
                        <a:lnSpc>
                          <a:spcPct val="150000"/>
                        </a:lnSpc>
                      </a:pPr>
                      <a:r>
                        <a:rPr lang="en-US" sz="2400" dirty="0">
                          <a:effectLst/>
                          <a:latin typeface="Arial" panose="020B0604020202020204" pitchFamily="34" charset="0"/>
                          <a:cs typeface="Arial" panose="020B0604020202020204" pitchFamily="34" charset="0"/>
                        </a:rPr>
                        <a:t>Director</a:t>
                      </a:r>
                      <a:endParaRPr lang="en-US" sz="2400" dirty="0">
                        <a:latin typeface="Arial" panose="020B0604020202020204" pitchFamily="34" charset="0"/>
                        <a:cs typeface="Arial" panose="020B0604020202020204" pitchFamily="34" charset="0"/>
                      </a:endParaRPr>
                    </a:p>
                  </a:txBody>
                  <a:tcPr anchor="ctr"/>
                </a:tc>
                <a:tc>
                  <a:txBody>
                    <a:bodyPr/>
                    <a:lstStyle/>
                    <a:p>
                      <a:pPr algn="l">
                        <a:lnSpc>
                          <a:spcPct val="150000"/>
                        </a:lnSpc>
                      </a:pPr>
                      <a:r>
                        <a:rPr lang="en-US" sz="2400" dirty="0">
                          <a:effectLst/>
                          <a:latin typeface="Arial" panose="020B0604020202020204" pitchFamily="34" charset="0"/>
                          <a:cs typeface="Arial" panose="020B0604020202020204" pitchFamily="34" charset="0"/>
                        </a:rPr>
                        <a:t>1 people</a:t>
                      </a:r>
                      <a:endParaRPr lang="en-US" sz="2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50756883"/>
                  </a:ext>
                </a:extLst>
              </a:tr>
              <a:tr h="631560">
                <a:tc>
                  <a:txBody>
                    <a:bodyPr/>
                    <a:lstStyle/>
                    <a:p>
                      <a:pPr algn="l">
                        <a:lnSpc>
                          <a:spcPct val="150000"/>
                        </a:lnSpc>
                      </a:pPr>
                      <a:r>
                        <a:rPr lang="en-US" sz="2400" dirty="0">
                          <a:effectLst/>
                          <a:latin typeface="Arial" panose="020B0604020202020204" pitchFamily="34" charset="0"/>
                          <a:cs typeface="Arial" panose="020B0604020202020204" pitchFamily="34" charset="0"/>
                        </a:rPr>
                        <a:t>Department Heads</a:t>
                      </a:r>
                      <a:endParaRPr lang="en-US" sz="2400" dirty="0">
                        <a:latin typeface="Arial" panose="020B0604020202020204" pitchFamily="34" charset="0"/>
                        <a:cs typeface="Arial" panose="020B0604020202020204" pitchFamily="34" charset="0"/>
                      </a:endParaRPr>
                    </a:p>
                  </a:txBody>
                  <a:tcPr anchor="ctr"/>
                </a:tc>
                <a:tc>
                  <a:txBody>
                    <a:bodyPr/>
                    <a:lstStyle/>
                    <a:p>
                      <a:pPr algn="l">
                        <a:lnSpc>
                          <a:spcPct val="150000"/>
                        </a:lnSpc>
                      </a:pPr>
                      <a:r>
                        <a:rPr lang="en-US" sz="2400" dirty="0">
                          <a:effectLst/>
                          <a:latin typeface="Arial" panose="020B0604020202020204" pitchFamily="34" charset="0"/>
                          <a:cs typeface="Arial" panose="020B0604020202020204" pitchFamily="34" charset="0"/>
                        </a:rPr>
                        <a:t>~10 people</a:t>
                      </a:r>
                      <a:endParaRPr lang="en-US" sz="2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96045366"/>
                  </a:ext>
                </a:extLst>
              </a:tr>
              <a:tr h="243168">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400" dirty="0">
                          <a:effectLst/>
                          <a:latin typeface="Arial" panose="020B0604020202020204" pitchFamily="34" charset="0"/>
                          <a:cs typeface="Arial" panose="020B0604020202020204" pitchFamily="34" charset="0"/>
                        </a:rPr>
                        <a:t>Deputy department</a:t>
                      </a:r>
                      <a:endParaRPr lang="en-US" sz="2400" dirty="0">
                        <a:latin typeface="Arial" panose="020B0604020202020204" pitchFamily="34" charset="0"/>
                        <a:cs typeface="Arial" panose="020B0604020202020204" pitchFamily="34" charset="0"/>
                      </a:endParaRPr>
                    </a:p>
                  </a:txBody>
                  <a:tcPr anchor="ctr"/>
                </a:tc>
                <a:tc>
                  <a:txBody>
                    <a:bodyPr/>
                    <a:lstStyle/>
                    <a:p>
                      <a:pPr algn="l">
                        <a:lnSpc>
                          <a:spcPct val="150000"/>
                        </a:lnSpc>
                      </a:pPr>
                      <a:r>
                        <a:rPr lang="en-US" sz="2400" dirty="0">
                          <a:effectLst/>
                          <a:latin typeface="Arial" panose="020B0604020202020204" pitchFamily="34" charset="0"/>
                          <a:cs typeface="Arial" panose="020B0604020202020204" pitchFamily="34" charset="0"/>
                        </a:rPr>
                        <a:t>~5 people</a:t>
                      </a:r>
                      <a:endParaRPr lang="en-US" sz="2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948479241"/>
                  </a:ext>
                </a:extLst>
              </a:tr>
              <a:tr h="631560">
                <a:tc>
                  <a:txBody>
                    <a:bodyPr/>
                    <a:lstStyle/>
                    <a:p>
                      <a:pPr algn="l">
                        <a:lnSpc>
                          <a:spcPct val="150000"/>
                        </a:lnSpc>
                      </a:pPr>
                      <a:r>
                        <a:rPr lang="en-US" sz="2400" dirty="0">
                          <a:effectLst/>
                          <a:latin typeface="Arial" panose="020B0604020202020204" pitchFamily="34" charset="0"/>
                          <a:cs typeface="Arial" panose="020B0604020202020204" pitchFamily="34" charset="0"/>
                        </a:rPr>
                        <a:t>Administrator</a:t>
                      </a:r>
                      <a:endParaRPr lang="en-US" sz="2400" dirty="0">
                        <a:latin typeface="Arial" panose="020B0604020202020204" pitchFamily="34" charset="0"/>
                        <a:cs typeface="Arial" panose="020B0604020202020204" pitchFamily="34" charset="0"/>
                      </a:endParaRPr>
                    </a:p>
                  </a:txBody>
                  <a:tcPr anchor="ctr"/>
                </a:tc>
                <a:tc>
                  <a:txBody>
                    <a:bodyPr/>
                    <a:lstStyle/>
                    <a:p>
                      <a:pPr algn="l">
                        <a:lnSpc>
                          <a:spcPct val="150000"/>
                        </a:lnSpc>
                      </a:pPr>
                      <a:r>
                        <a:rPr lang="en-US" sz="2400" dirty="0">
                          <a:effectLst/>
                          <a:latin typeface="Arial" panose="020B0604020202020204" pitchFamily="34" charset="0"/>
                          <a:cs typeface="Arial" panose="020B0604020202020204" pitchFamily="34" charset="0"/>
                        </a:rPr>
                        <a:t>~1 people</a:t>
                      </a:r>
                      <a:endParaRPr lang="en-US" sz="2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603250782"/>
                  </a:ext>
                </a:extLst>
              </a:tr>
              <a:tr h="631560">
                <a:tc>
                  <a:txBody>
                    <a:bodyPr/>
                    <a:lstStyle/>
                    <a:p>
                      <a:pPr algn="l">
                        <a:lnSpc>
                          <a:spcPct val="150000"/>
                        </a:lnSpc>
                      </a:pPr>
                      <a:r>
                        <a:rPr lang="en-US" sz="2400" dirty="0">
                          <a:effectLst/>
                          <a:latin typeface="Arial" panose="020B0604020202020204" pitchFamily="34" charset="0"/>
                          <a:cs typeface="Arial" panose="020B0604020202020204" pitchFamily="34" charset="0"/>
                        </a:rPr>
                        <a:t>Employees</a:t>
                      </a:r>
                      <a:endParaRPr lang="en-US" sz="2400" dirty="0">
                        <a:latin typeface="Arial" panose="020B0604020202020204" pitchFamily="34" charset="0"/>
                        <a:cs typeface="Arial" panose="020B0604020202020204" pitchFamily="34" charset="0"/>
                      </a:endParaRPr>
                    </a:p>
                  </a:txBody>
                  <a:tcPr anchor="ctr"/>
                </a:tc>
                <a:tc>
                  <a:txBody>
                    <a:bodyPr/>
                    <a:lstStyle/>
                    <a:p>
                      <a:pPr algn="l">
                        <a:lnSpc>
                          <a:spcPct val="150000"/>
                        </a:lnSpc>
                      </a:pPr>
                      <a:r>
                        <a:rPr lang="en-US" sz="2400" dirty="0">
                          <a:effectLst/>
                          <a:latin typeface="Arial" panose="020B0604020202020204" pitchFamily="34" charset="0"/>
                          <a:cs typeface="Arial" panose="020B0604020202020204" pitchFamily="34" charset="0"/>
                        </a:rPr>
                        <a:t>~150 people</a:t>
                      </a:r>
                      <a:endParaRPr lang="en-US" sz="2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779342854"/>
                  </a:ext>
                </a:extLst>
              </a:tr>
            </a:tbl>
          </a:graphicData>
        </a:graphic>
      </p:graphicFrame>
      <p:sp>
        <p:nvSpPr>
          <p:cNvPr id="3" name="Title 2"/>
          <p:cNvSpPr>
            <a:spLocks noGrp="1"/>
          </p:cNvSpPr>
          <p:nvPr>
            <p:ph type="title"/>
          </p:nvPr>
        </p:nvSpPr>
        <p:spPr/>
        <p:txBody>
          <a:bodyPr/>
          <a:lstStyle/>
          <a:p>
            <a:r>
              <a:rPr lang="en-US" dirty="0"/>
              <a:t> 2. </a:t>
            </a:r>
            <a:r>
              <a:rPr lang="en-US" altLang="ko-KR" b="1" dirty="0"/>
              <a:t>Project Overview</a:t>
            </a:r>
            <a:endParaRPr lang="en-US" dirty="0"/>
          </a:p>
        </p:txBody>
      </p:sp>
      <p:sp>
        <p:nvSpPr>
          <p:cNvPr id="6" name="Slide Number Placeholder 3">
            <a:extLst>
              <a:ext uri="{FF2B5EF4-FFF2-40B4-BE49-F238E27FC236}">
                <a16:creationId xmlns:a16="http://schemas.microsoft.com/office/drawing/2014/main" id="{FF9DDFD0-EB1F-3C43-95CC-461CBFD9C865}"/>
              </a:ext>
            </a:extLst>
          </p:cNvPr>
          <p:cNvSpPr txBox="1">
            <a:spLocks/>
          </p:cNvSpPr>
          <p:nvPr/>
        </p:nvSpPr>
        <p:spPr>
          <a:xfrm>
            <a:off x="11198390" y="6405331"/>
            <a:ext cx="452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1E5F09-0F4C-0243-9596-FED7D03FE3DA}" type="slidenum">
              <a:rPr lang="en-US" smtClean="0">
                <a:latin typeface="Arial" panose="020B0604020202020204" pitchFamily="34" charset="0"/>
                <a:cs typeface="Arial" panose="020B0604020202020204" pitchFamily="34" charset="0"/>
              </a:rPr>
              <a:pPr/>
              <a:t>6</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13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solidFill>
                  <a:schemeClr val="tx1"/>
                </a:solidFill>
              </a:rPr>
              <a:t>Technical Constraints</a:t>
            </a:r>
          </a:p>
        </p:txBody>
      </p:sp>
      <p:sp>
        <p:nvSpPr>
          <p:cNvPr id="3" name="Title 2"/>
          <p:cNvSpPr>
            <a:spLocks noGrp="1"/>
          </p:cNvSpPr>
          <p:nvPr>
            <p:ph type="title"/>
          </p:nvPr>
        </p:nvSpPr>
        <p:spPr/>
        <p:txBody>
          <a:bodyPr/>
          <a:lstStyle/>
          <a:p>
            <a:r>
              <a:rPr lang="en-US" dirty="0"/>
              <a:t> 2. </a:t>
            </a:r>
            <a:r>
              <a:rPr lang="en-US" altLang="ko-KR" b="1" dirty="0"/>
              <a:t>Project Overview</a:t>
            </a:r>
            <a:endParaRPr lang="en-US" dirty="0"/>
          </a:p>
        </p:txBody>
      </p:sp>
      <p:sp>
        <p:nvSpPr>
          <p:cNvPr id="6" name="Slide Number Placeholder 3">
            <a:extLst>
              <a:ext uri="{FF2B5EF4-FFF2-40B4-BE49-F238E27FC236}">
                <a16:creationId xmlns:a16="http://schemas.microsoft.com/office/drawing/2014/main" id="{FF9DDFD0-EB1F-3C43-95CC-461CBFD9C865}"/>
              </a:ext>
            </a:extLst>
          </p:cNvPr>
          <p:cNvSpPr txBox="1">
            <a:spLocks/>
          </p:cNvSpPr>
          <p:nvPr/>
        </p:nvSpPr>
        <p:spPr>
          <a:xfrm>
            <a:off x="11198390" y="6405331"/>
            <a:ext cx="452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1E5F09-0F4C-0243-9596-FED7D03FE3DA}" type="slidenum">
              <a:rPr lang="en-US" smtClean="0">
                <a:latin typeface="Arial" panose="020B0604020202020204" pitchFamily="34" charset="0"/>
                <a:cs typeface="Arial" panose="020B0604020202020204" pitchFamily="34" charset="0"/>
              </a:rPr>
              <a:pPr/>
              <a:t>7</a:t>
            </a:fld>
            <a:endParaRPr lang="en-US" dirty="0">
              <a:latin typeface="Arial" panose="020B0604020202020204" pitchFamily="34" charset="0"/>
              <a:cs typeface="Arial" panose="020B0604020202020204" pitchFamily="34" charset="0"/>
            </a:endParaRPr>
          </a:p>
        </p:txBody>
      </p:sp>
      <p:graphicFrame>
        <p:nvGraphicFramePr>
          <p:cNvPr id="13" name="Content Placeholder 12">
            <a:extLst>
              <a:ext uri="{FF2B5EF4-FFF2-40B4-BE49-F238E27FC236}">
                <a16:creationId xmlns:a16="http://schemas.microsoft.com/office/drawing/2014/main" id="{D7D22FCF-514F-934A-9539-758445999E22}"/>
              </a:ext>
            </a:extLst>
          </p:cNvPr>
          <p:cNvGraphicFramePr>
            <a:graphicFrameLocks noGrp="1"/>
          </p:cNvGraphicFramePr>
          <p:nvPr>
            <p:ph idx="10"/>
          </p:nvPr>
        </p:nvGraphicFramePr>
        <p:xfrm>
          <a:off x="541338" y="2411411"/>
          <a:ext cx="11328402" cy="3510418"/>
        </p:xfrm>
        <a:graphic>
          <a:graphicData uri="http://schemas.openxmlformats.org/drawingml/2006/table">
            <a:tbl>
              <a:tblPr firstRow="1">
                <a:tableStyleId>{F5AB1C69-6EDB-4FF4-983F-18BD219EF322}</a:tableStyleId>
              </a:tblPr>
              <a:tblGrid>
                <a:gridCol w="2187348">
                  <a:extLst>
                    <a:ext uri="{9D8B030D-6E8A-4147-A177-3AD203B41FA5}">
                      <a16:colId xmlns:a16="http://schemas.microsoft.com/office/drawing/2014/main" val="1274283496"/>
                    </a:ext>
                  </a:extLst>
                </a:gridCol>
                <a:gridCol w="1959428">
                  <a:extLst>
                    <a:ext uri="{9D8B030D-6E8A-4147-A177-3AD203B41FA5}">
                      <a16:colId xmlns:a16="http://schemas.microsoft.com/office/drawing/2014/main" val="3439064627"/>
                    </a:ext>
                  </a:extLst>
                </a:gridCol>
                <a:gridCol w="1959429">
                  <a:extLst>
                    <a:ext uri="{9D8B030D-6E8A-4147-A177-3AD203B41FA5}">
                      <a16:colId xmlns:a16="http://schemas.microsoft.com/office/drawing/2014/main" val="1437952448"/>
                    </a:ext>
                  </a:extLst>
                </a:gridCol>
                <a:gridCol w="1582057">
                  <a:extLst>
                    <a:ext uri="{9D8B030D-6E8A-4147-A177-3AD203B41FA5}">
                      <a16:colId xmlns:a16="http://schemas.microsoft.com/office/drawing/2014/main" val="1460829263"/>
                    </a:ext>
                  </a:extLst>
                </a:gridCol>
                <a:gridCol w="1944914">
                  <a:extLst>
                    <a:ext uri="{9D8B030D-6E8A-4147-A177-3AD203B41FA5}">
                      <a16:colId xmlns:a16="http://schemas.microsoft.com/office/drawing/2014/main" val="832736848"/>
                    </a:ext>
                  </a:extLst>
                </a:gridCol>
                <a:gridCol w="1695226">
                  <a:extLst>
                    <a:ext uri="{9D8B030D-6E8A-4147-A177-3AD203B41FA5}">
                      <a16:colId xmlns:a16="http://schemas.microsoft.com/office/drawing/2014/main" val="669020625"/>
                    </a:ext>
                  </a:extLst>
                </a:gridCol>
              </a:tblGrid>
              <a:tr h="11580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System</a:t>
                      </a:r>
                      <a:endParaRPr lang="en-US" sz="200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Programming language</a:t>
                      </a:r>
                      <a:endParaRPr lang="en-US" sz="200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Framework</a:t>
                      </a:r>
                      <a:endParaRPr lang="en-US" sz="200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Database</a:t>
                      </a:r>
                      <a:endParaRPr lang="en-US" sz="200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Communication</a:t>
                      </a:r>
                      <a:endParaRPr lang="en-US" sz="200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Document</a:t>
                      </a:r>
                      <a:endParaRPr lang="en-US" sz="2000" dirty="0">
                        <a:solidFill>
                          <a:schemeClr val="bg1"/>
                        </a:solidFill>
                      </a:endParaRPr>
                    </a:p>
                  </a:txBody>
                  <a:tcPr anchor="ctr"/>
                </a:tc>
                <a:extLst>
                  <a:ext uri="{0D108BD9-81ED-4DB2-BD59-A6C34878D82A}">
                    <a16:rowId xmlns:a16="http://schemas.microsoft.com/office/drawing/2014/main" val="2945325407"/>
                  </a:ext>
                </a:extLst>
              </a:tr>
              <a:tr h="11943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Website</a:t>
                      </a:r>
                      <a:endParaRPr lang="en-US"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Javascript</a:t>
                      </a:r>
                      <a:endParaRPr lang="en-US"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Vuejs</a:t>
                      </a:r>
                      <a:endParaRPr lang="en-US" dirty="0">
                        <a:solidFill>
                          <a:schemeClr val="bg1"/>
                        </a:solidFill>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Firebase</a:t>
                      </a:r>
                      <a:endParaRPr lang="en-US" dirty="0">
                        <a:solidFill>
                          <a:schemeClr val="bg1"/>
                        </a:solidFill>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Zalo</a:t>
                      </a:r>
                      <a:r>
                        <a:rPr lang="en-US" dirty="0"/>
                        <a:t> and </a:t>
                      </a:r>
                      <a:r>
                        <a:rPr lang="en-US" dirty="0" err="1"/>
                        <a:t>facebook</a:t>
                      </a:r>
                      <a:endParaRPr lang="en-US" dirty="0">
                        <a:solidFill>
                          <a:schemeClr val="bg1"/>
                        </a:solidFill>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Github</a:t>
                      </a:r>
                      <a:endParaRPr lang="en-US" dirty="0">
                        <a:solidFill>
                          <a:schemeClr val="bg1"/>
                        </a:solidFill>
                      </a:endParaRPr>
                    </a:p>
                  </a:txBody>
                  <a:tcPr anchor="ctr"/>
                </a:tc>
                <a:extLst>
                  <a:ext uri="{0D108BD9-81ED-4DB2-BD59-A6C34878D82A}">
                    <a16:rowId xmlns:a16="http://schemas.microsoft.com/office/drawing/2014/main" val="699235466"/>
                  </a:ext>
                </a:extLst>
              </a:tr>
              <a:tr h="11580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Mobile App</a:t>
                      </a:r>
                      <a:endParaRPr lang="en-US"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Javascript</a:t>
                      </a:r>
                      <a:endParaRPr lang="en-US"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React Native</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nchor="ctr"/>
                </a:tc>
                <a:extLst>
                  <a:ext uri="{0D108BD9-81ED-4DB2-BD59-A6C34878D82A}">
                    <a16:rowId xmlns:a16="http://schemas.microsoft.com/office/drawing/2014/main" val="180472503"/>
                  </a:ext>
                </a:extLst>
              </a:tr>
            </a:tbl>
          </a:graphicData>
        </a:graphic>
      </p:graphicFrame>
    </p:spTree>
    <p:extLst>
      <p:ext uri="{BB962C8B-B14F-4D97-AF65-F5344CB8AC3E}">
        <p14:creationId xmlns:p14="http://schemas.microsoft.com/office/powerpoint/2010/main" val="76973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solidFill>
                  <a:schemeClr val="tx1"/>
                </a:solidFill>
              </a:rPr>
              <a:t>Business Constraints</a:t>
            </a:r>
          </a:p>
        </p:txBody>
      </p:sp>
      <p:sp>
        <p:nvSpPr>
          <p:cNvPr id="3" name="Title 2"/>
          <p:cNvSpPr>
            <a:spLocks noGrp="1"/>
          </p:cNvSpPr>
          <p:nvPr>
            <p:ph type="title"/>
          </p:nvPr>
        </p:nvSpPr>
        <p:spPr/>
        <p:txBody>
          <a:bodyPr/>
          <a:lstStyle/>
          <a:p>
            <a:r>
              <a:rPr lang="en-US" dirty="0"/>
              <a:t> 2. </a:t>
            </a:r>
            <a:r>
              <a:rPr lang="en-US" altLang="ko-KR" b="1" dirty="0"/>
              <a:t>Project Overview</a:t>
            </a:r>
            <a:endParaRPr lang="en-US" dirty="0"/>
          </a:p>
        </p:txBody>
      </p:sp>
      <p:sp>
        <p:nvSpPr>
          <p:cNvPr id="6" name="Slide Number Placeholder 3">
            <a:extLst>
              <a:ext uri="{FF2B5EF4-FFF2-40B4-BE49-F238E27FC236}">
                <a16:creationId xmlns:a16="http://schemas.microsoft.com/office/drawing/2014/main" id="{FF9DDFD0-EB1F-3C43-95CC-461CBFD9C865}"/>
              </a:ext>
            </a:extLst>
          </p:cNvPr>
          <p:cNvSpPr txBox="1">
            <a:spLocks/>
          </p:cNvSpPr>
          <p:nvPr/>
        </p:nvSpPr>
        <p:spPr>
          <a:xfrm>
            <a:off x="11198390" y="6405331"/>
            <a:ext cx="452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1E5F09-0F4C-0243-9596-FED7D03FE3DA}" type="slidenum">
              <a:rPr lang="en-US" smtClean="0">
                <a:latin typeface="Arial" panose="020B0604020202020204" pitchFamily="34" charset="0"/>
                <a:cs typeface="Arial" panose="020B0604020202020204" pitchFamily="34" charset="0"/>
              </a:rPr>
              <a:pPr/>
              <a:t>8</a:t>
            </a:fld>
            <a:endParaRPr lang="en-US" dirty="0">
              <a:latin typeface="Arial" panose="020B0604020202020204" pitchFamily="34" charset="0"/>
              <a:cs typeface="Arial" panose="020B0604020202020204" pitchFamily="34" charset="0"/>
            </a:endParaRPr>
          </a:p>
        </p:txBody>
      </p:sp>
      <p:graphicFrame>
        <p:nvGraphicFramePr>
          <p:cNvPr id="14" name="Content Placeholder 13">
            <a:extLst>
              <a:ext uri="{FF2B5EF4-FFF2-40B4-BE49-F238E27FC236}">
                <a16:creationId xmlns:a16="http://schemas.microsoft.com/office/drawing/2014/main" id="{D9902793-D571-D546-A2AE-2F18C7A4C846}"/>
              </a:ext>
            </a:extLst>
          </p:cNvPr>
          <p:cNvGraphicFramePr>
            <a:graphicFrameLocks noGrp="1"/>
          </p:cNvGraphicFramePr>
          <p:nvPr>
            <p:ph idx="10"/>
          </p:nvPr>
        </p:nvGraphicFramePr>
        <p:xfrm>
          <a:off x="541338" y="2411412"/>
          <a:ext cx="11328399" cy="3626532"/>
        </p:xfrm>
        <a:graphic>
          <a:graphicData uri="http://schemas.openxmlformats.org/drawingml/2006/table">
            <a:tbl>
              <a:tblPr firstRow="1" bandRow="1">
                <a:tableStyleId>{F5AB1C69-6EDB-4FF4-983F-18BD219EF322}</a:tableStyleId>
              </a:tblPr>
              <a:tblGrid>
                <a:gridCol w="1087437">
                  <a:extLst>
                    <a:ext uri="{9D8B030D-6E8A-4147-A177-3AD203B41FA5}">
                      <a16:colId xmlns:a16="http://schemas.microsoft.com/office/drawing/2014/main" val="1547612439"/>
                    </a:ext>
                  </a:extLst>
                </a:gridCol>
                <a:gridCol w="2914650">
                  <a:extLst>
                    <a:ext uri="{9D8B030D-6E8A-4147-A177-3AD203B41FA5}">
                      <a16:colId xmlns:a16="http://schemas.microsoft.com/office/drawing/2014/main" val="2812752727"/>
                    </a:ext>
                  </a:extLst>
                </a:gridCol>
                <a:gridCol w="7326312">
                  <a:extLst>
                    <a:ext uri="{9D8B030D-6E8A-4147-A177-3AD203B41FA5}">
                      <a16:colId xmlns:a16="http://schemas.microsoft.com/office/drawing/2014/main" val="1230074562"/>
                    </a:ext>
                  </a:extLst>
                </a:gridCol>
              </a:tblGrid>
              <a:tr h="679838">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a:ea typeface="Arial Unicode MS"/>
                          <a:cs typeface="+mn-cs"/>
                        </a:rPr>
                        <a:t>#</a:t>
                      </a: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a:ea typeface="Arial Unicode MS"/>
                          <a:cs typeface="+mn-cs"/>
                        </a:rPr>
                        <a:t>Business Rules</a:t>
                      </a: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a:ea typeface="Arial Unicode MS"/>
                          <a:cs typeface="+mn-cs"/>
                        </a:rPr>
                        <a:t>Business Rules</a:t>
                      </a: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Times New Roman" panose="02020603050405020304" pitchFamily="18" charset="0"/>
                      </a:endParaRPr>
                    </a:p>
                  </a:txBody>
                  <a:tcPr anchor="ctr"/>
                </a:tc>
                <a:extLst>
                  <a:ext uri="{0D108BD9-81ED-4DB2-BD59-A6C34878D82A}">
                    <a16:rowId xmlns:a16="http://schemas.microsoft.com/office/drawing/2014/main" val="1970071549"/>
                  </a:ext>
                </a:extLst>
              </a:tr>
              <a:tr h="679838">
                <a:tc>
                  <a:txBody>
                    <a:bodyPr/>
                    <a:lstStyle/>
                    <a:p>
                      <a:pPr algn="ctr"/>
                      <a:r>
                        <a:rPr lang="en-US" dirty="0"/>
                        <a:t>1</a:t>
                      </a:r>
                    </a:p>
                  </a:txBody>
                  <a:tcPr anchor="ctr"/>
                </a:tc>
                <a:tc>
                  <a:txBody>
                    <a:bodyPr/>
                    <a:lstStyle/>
                    <a:p>
                      <a:pPr algn="ctr"/>
                      <a:r>
                        <a:rPr lang="en-US" sz="1800" dirty="0">
                          <a:solidFill>
                            <a:schemeClr val="tx1"/>
                          </a:solidFill>
                          <a:effectLst/>
                        </a:rPr>
                        <a:t>BR1</a:t>
                      </a:r>
                      <a:endParaRPr lang="en-US" dirty="0">
                        <a:solidFill>
                          <a:schemeClr val="tx1"/>
                        </a:solidFill>
                      </a:endParaRPr>
                    </a:p>
                  </a:txBody>
                  <a:tcPr anchor="ctr"/>
                </a:tc>
                <a:tc>
                  <a:txBody>
                    <a:bodyPr/>
                    <a:lstStyle/>
                    <a:p>
                      <a:r>
                        <a:rPr lang="en-US" sz="1800" dirty="0">
                          <a:solidFill>
                            <a:schemeClr val="tx1"/>
                          </a:solidFill>
                          <a:effectLst/>
                        </a:rPr>
                        <a:t> When employees leave, the account will be hidden.</a:t>
                      </a:r>
                      <a:endParaRPr lang="en-US" dirty="0">
                        <a:solidFill>
                          <a:schemeClr val="tx1"/>
                        </a:solidFill>
                      </a:endParaRPr>
                    </a:p>
                  </a:txBody>
                  <a:tcPr anchor="ctr"/>
                </a:tc>
                <a:extLst>
                  <a:ext uri="{0D108BD9-81ED-4DB2-BD59-A6C34878D82A}">
                    <a16:rowId xmlns:a16="http://schemas.microsoft.com/office/drawing/2014/main" val="102286345"/>
                  </a:ext>
                </a:extLst>
              </a:tr>
              <a:tr h="679838">
                <a:tc>
                  <a:txBody>
                    <a:bodyPr/>
                    <a:lstStyle/>
                    <a:p>
                      <a:pPr algn="ctr"/>
                      <a:r>
                        <a:rPr lang="en-US" dirty="0"/>
                        <a:t>2</a:t>
                      </a:r>
                    </a:p>
                  </a:txBody>
                  <a:tcPr anchor="ctr"/>
                </a:tc>
                <a:tc>
                  <a:txBody>
                    <a:bodyPr/>
                    <a:lstStyle/>
                    <a:p>
                      <a:pPr algn="ctr"/>
                      <a:r>
                        <a:rPr lang="en-US" sz="1800" dirty="0">
                          <a:solidFill>
                            <a:schemeClr val="tx1"/>
                          </a:solidFill>
                          <a:effectLst/>
                        </a:rPr>
                        <a:t>BR3</a:t>
                      </a:r>
                      <a:endParaRPr lang="en-US" dirty="0">
                        <a:solidFill>
                          <a:schemeClr val="tx1"/>
                        </a:solidFill>
                      </a:endParaRPr>
                    </a:p>
                  </a:txBody>
                  <a:tcPr anchor="ctr"/>
                </a:tc>
                <a:tc>
                  <a:txBody>
                    <a:bodyPr/>
                    <a:lstStyle/>
                    <a:p>
                      <a:r>
                        <a:rPr lang="en-US" sz="1800" dirty="0">
                          <a:solidFill>
                            <a:schemeClr val="tx1"/>
                          </a:solidFill>
                          <a:effectLst/>
                        </a:rPr>
                        <a:t> Only the administrator can update the information</a:t>
                      </a:r>
                      <a:endParaRPr lang="en-US" dirty="0">
                        <a:solidFill>
                          <a:schemeClr val="tx1"/>
                        </a:solidFill>
                      </a:endParaRPr>
                    </a:p>
                  </a:txBody>
                  <a:tcPr anchor="ctr"/>
                </a:tc>
                <a:extLst>
                  <a:ext uri="{0D108BD9-81ED-4DB2-BD59-A6C34878D82A}">
                    <a16:rowId xmlns:a16="http://schemas.microsoft.com/office/drawing/2014/main" val="3136137127"/>
                  </a:ext>
                </a:extLst>
              </a:tr>
              <a:tr h="907180">
                <a:tc>
                  <a:txBody>
                    <a:bodyPr/>
                    <a:lstStyle/>
                    <a:p>
                      <a:pPr algn="ctr"/>
                      <a:r>
                        <a:rPr lang="en-US" dirty="0"/>
                        <a:t>3</a:t>
                      </a:r>
                    </a:p>
                  </a:txBody>
                  <a:tcPr anchor="ctr"/>
                </a:tc>
                <a:tc>
                  <a:txBody>
                    <a:bodyPr/>
                    <a:lstStyle/>
                    <a:p>
                      <a:pPr algn="ctr"/>
                      <a:r>
                        <a:rPr lang="en-US" sz="1800" dirty="0">
                          <a:effectLst/>
                        </a:rPr>
                        <a:t>BR6</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Admin to update information continuously or when there is information from leaders and departments</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anchor="ctr"/>
                </a:tc>
                <a:extLst>
                  <a:ext uri="{0D108BD9-81ED-4DB2-BD59-A6C34878D82A}">
                    <a16:rowId xmlns:a16="http://schemas.microsoft.com/office/drawing/2014/main" val="494064807"/>
                  </a:ext>
                </a:extLst>
              </a:tr>
              <a:tr h="679838">
                <a:tc>
                  <a:txBody>
                    <a:bodyPr/>
                    <a:lstStyle/>
                    <a:p>
                      <a:pPr algn="ctr"/>
                      <a:r>
                        <a:rPr lang="en-US" dirty="0"/>
                        <a:t>4</a:t>
                      </a:r>
                    </a:p>
                  </a:txBody>
                  <a:tcPr anchor="ctr"/>
                </a:tc>
                <a:tc>
                  <a:txBody>
                    <a:bodyPr/>
                    <a:lstStyle/>
                    <a:p>
                      <a:pPr algn="ctr"/>
                      <a:r>
                        <a:rPr lang="en-US" sz="1800" dirty="0">
                          <a:effectLst/>
                        </a:rPr>
                        <a:t>BR7</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Admin cannot use App Mobile to import files, etc.</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anchor="ctr"/>
                </a:tc>
                <a:extLst>
                  <a:ext uri="{0D108BD9-81ED-4DB2-BD59-A6C34878D82A}">
                    <a16:rowId xmlns:a16="http://schemas.microsoft.com/office/drawing/2014/main" val="2825587713"/>
                  </a:ext>
                </a:extLst>
              </a:tr>
            </a:tbl>
          </a:graphicData>
        </a:graphic>
      </p:graphicFrame>
    </p:spTree>
    <p:extLst>
      <p:ext uri="{BB962C8B-B14F-4D97-AF65-F5344CB8AC3E}">
        <p14:creationId xmlns:p14="http://schemas.microsoft.com/office/powerpoint/2010/main" val="3335646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a:solidFill>
                  <a:schemeClr val="tx1"/>
                </a:solidFill>
                <a:latin typeface="Arial"/>
                <a:ea typeface="Arial Unicode MS"/>
              </a:rPr>
              <a:t>Feature</a:t>
            </a:r>
            <a:r>
              <a:rPr lang="en-US" b="1" dirty="0">
                <a:solidFill>
                  <a:schemeClr val="tx1"/>
                </a:solidFill>
              </a:rPr>
              <a:t> List</a:t>
            </a:r>
          </a:p>
        </p:txBody>
      </p:sp>
      <p:sp>
        <p:nvSpPr>
          <p:cNvPr id="3" name="Title 2"/>
          <p:cNvSpPr>
            <a:spLocks noGrp="1"/>
          </p:cNvSpPr>
          <p:nvPr>
            <p:ph type="title"/>
          </p:nvPr>
        </p:nvSpPr>
        <p:spPr/>
        <p:txBody>
          <a:bodyPr/>
          <a:lstStyle/>
          <a:p>
            <a:r>
              <a:rPr lang="en-US" dirty="0"/>
              <a:t> 2. </a:t>
            </a:r>
            <a:r>
              <a:rPr lang="en-US" altLang="ko-KR" b="1" dirty="0"/>
              <a:t>Project Overview</a:t>
            </a:r>
            <a:endParaRPr lang="en-US" dirty="0"/>
          </a:p>
        </p:txBody>
      </p:sp>
      <p:sp>
        <p:nvSpPr>
          <p:cNvPr id="6" name="Slide Number Placeholder 3">
            <a:extLst>
              <a:ext uri="{FF2B5EF4-FFF2-40B4-BE49-F238E27FC236}">
                <a16:creationId xmlns:a16="http://schemas.microsoft.com/office/drawing/2014/main" id="{FF9DDFD0-EB1F-3C43-95CC-461CBFD9C865}"/>
              </a:ext>
            </a:extLst>
          </p:cNvPr>
          <p:cNvSpPr txBox="1">
            <a:spLocks/>
          </p:cNvSpPr>
          <p:nvPr/>
        </p:nvSpPr>
        <p:spPr>
          <a:xfrm>
            <a:off x="11198390" y="6405331"/>
            <a:ext cx="452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1E5F09-0F4C-0243-9596-FED7D03FE3DA}" type="slidenum">
              <a:rPr lang="en-US" smtClean="0">
                <a:latin typeface="Arial" panose="020B0604020202020204" pitchFamily="34" charset="0"/>
                <a:cs typeface="Arial" panose="020B0604020202020204" pitchFamily="34" charset="0"/>
              </a:rPr>
              <a:pPr/>
              <a:t>9</a:t>
            </a:fld>
            <a:endParaRPr lang="en-US" dirty="0">
              <a:latin typeface="Arial" panose="020B0604020202020204" pitchFamily="34" charset="0"/>
              <a:cs typeface="Arial" panose="020B0604020202020204" pitchFamily="34" charset="0"/>
            </a:endParaRPr>
          </a:p>
        </p:txBody>
      </p:sp>
      <p:graphicFrame>
        <p:nvGraphicFramePr>
          <p:cNvPr id="14" name="Content Placeholder 13">
            <a:extLst>
              <a:ext uri="{FF2B5EF4-FFF2-40B4-BE49-F238E27FC236}">
                <a16:creationId xmlns:a16="http://schemas.microsoft.com/office/drawing/2014/main" id="{D9902793-D571-D546-A2AE-2F18C7A4C846}"/>
              </a:ext>
            </a:extLst>
          </p:cNvPr>
          <p:cNvGraphicFramePr>
            <a:graphicFrameLocks noGrp="1"/>
          </p:cNvGraphicFramePr>
          <p:nvPr>
            <p:ph idx="10"/>
          </p:nvPr>
        </p:nvGraphicFramePr>
        <p:xfrm>
          <a:off x="541338" y="2411411"/>
          <a:ext cx="11109489" cy="3423331"/>
        </p:xfrm>
        <a:graphic>
          <a:graphicData uri="http://schemas.openxmlformats.org/drawingml/2006/table">
            <a:tbl>
              <a:tblPr firstRow="1" bandRow="1">
                <a:tableStyleId>{F5AB1C69-6EDB-4FF4-983F-18BD219EF322}</a:tableStyleId>
              </a:tblPr>
              <a:tblGrid>
                <a:gridCol w="3018642">
                  <a:extLst>
                    <a:ext uri="{9D8B030D-6E8A-4147-A177-3AD203B41FA5}">
                      <a16:colId xmlns:a16="http://schemas.microsoft.com/office/drawing/2014/main" val="1547612439"/>
                    </a:ext>
                  </a:extLst>
                </a:gridCol>
                <a:gridCol w="8090847">
                  <a:extLst>
                    <a:ext uri="{9D8B030D-6E8A-4147-A177-3AD203B41FA5}">
                      <a16:colId xmlns:a16="http://schemas.microsoft.com/office/drawing/2014/main" val="2812752727"/>
                    </a:ext>
                  </a:extLst>
                </a:gridCol>
              </a:tblGrid>
              <a:tr h="78980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a:ea typeface="Arial Unicode MS"/>
                          <a:cs typeface="+mn-cs"/>
                        </a:rPr>
                        <a:t>#</a:t>
                      </a: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a:ea typeface="Arial Unicode MS"/>
                          <a:cs typeface="+mn-cs"/>
                        </a:rPr>
                        <a:t>Feature</a:t>
                      </a: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Times New Roman" panose="02020603050405020304" pitchFamily="18" charset="0"/>
                      </a:endParaRPr>
                    </a:p>
                  </a:txBody>
                  <a:tcPr anchor="ctr"/>
                </a:tc>
                <a:extLst>
                  <a:ext uri="{0D108BD9-81ED-4DB2-BD59-A6C34878D82A}">
                    <a16:rowId xmlns:a16="http://schemas.microsoft.com/office/drawing/2014/main" val="1970071549"/>
                  </a:ext>
                </a:extLst>
              </a:tr>
              <a:tr h="789804">
                <a:tc>
                  <a:txBody>
                    <a:bodyPr/>
                    <a:lstStyle/>
                    <a:p>
                      <a:pPr algn="ctr">
                        <a:lnSpc>
                          <a:spcPct val="150000"/>
                        </a:lnSpc>
                      </a:pPr>
                      <a:r>
                        <a:rPr lang="en-US" dirty="0"/>
                        <a:t>Module 1</a:t>
                      </a:r>
                    </a:p>
                  </a:txBody>
                  <a:tcPr anchor="ctr"/>
                </a:tc>
                <a:tc>
                  <a:txBody>
                    <a:bodyPr/>
                    <a:lstStyle/>
                    <a:p>
                      <a:pPr lvl="1" algn="l">
                        <a:lnSpc>
                          <a:spcPct val="150000"/>
                        </a:lnSpc>
                      </a:pPr>
                      <a:r>
                        <a:rPr lang="en-US" sz="1800" b="0" i="0" kern="1200" dirty="0">
                          <a:solidFill>
                            <a:schemeClr val="dk1"/>
                          </a:solidFill>
                          <a:effectLst/>
                          <a:latin typeface="+mn-lt"/>
                          <a:ea typeface="+mn-ea"/>
                          <a:cs typeface="+mn-cs"/>
                        </a:rPr>
                        <a:t>Information Company </a:t>
                      </a:r>
                    </a:p>
                  </a:txBody>
                  <a:tcPr anchor="ctr"/>
                </a:tc>
                <a:extLst>
                  <a:ext uri="{0D108BD9-81ED-4DB2-BD59-A6C34878D82A}">
                    <a16:rowId xmlns:a16="http://schemas.microsoft.com/office/drawing/2014/main" val="102286345"/>
                  </a:ext>
                </a:extLst>
              </a:tr>
              <a:tr h="789804">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dirty="0"/>
                        <a:t>Module 2</a:t>
                      </a:r>
                    </a:p>
                  </a:txBody>
                  <a:tcPr anchor="ctr"/>
                </a:tc>
                <a:tc>
                  <a:txBody>
                    <a:bodyPr/>
                    <a:lstStyle/>
                    <a:p>
                      <a:pPr marL="457200" marR="0" lvl="1" indent="0" algn="l" defTabSz="914400" rtl="0" eaLnBrk="1" fontAlgn="auto" latinLnBrk="0" hangingPunct="1">
                        <a:lnSpc>
                          <a:spcPct val="15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Information All Project Real Estate </a:t>
                      </a:r>
                    </a:p>
                  </a:txBody>
                  <a:tcPr anchor="ctr"/>
                </a:tc>
                <a:extLst>
                  <a:ext uri="{0D108BD9-81ED-4DB2-BD59-A6C34878D82A}">
                    <a16:rowId xmlns:a16="http://schemas.microsoft.com/office/drawing/2014/main" val="3136137127"/>
                  </a:ext>
                </a:extLst>
              </a:tr>
              <a:tr h="1053919">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dirty="0"/>
                        <a:t>Module 3</a:t>
                      </a:r>
                    </a:p>
                  </a:txBody>
                  <a:tcPr anchor="ctr"/>
                </a:tc>
                <a:tc>
                  <a:txBody>
                    <a:bodyPr/>
                    <a:lstStyle/>
                    <a:p>
                      <a:pPr marL="457200" marR="0" lvl="1" indent="0" algn="l" defTabSz="914400" rtl="0" eaLnBrk="1" fontAlgn="auto" latinLnBrk="0" hangingPunct="1">
                        <a:lnSpc>
                          <a:spcPct val="15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Business Sales Report With Chart </a:t>
                      </a:r>
                    </a:p>
                  </a:txBody>
                  <a:tcPr anchor="ctr"/>
                </a:tc>
                <a:extLst>
                  <a:ext uri="{0D108BD9-81ED-4DB2-BD59-A6C34878D82A}">
                    <a16:rowId xmlns:a16="http://schemas.microsoft.com/office/drawing/2014/main" val="494064807"/>
                  </a:ext>
                </a:extLst>
              </a:tr>
            </a:tbl>
          </a:graphicData>
        </a:graphic>
      </p:graphicFrame>
    </p:spTree>
    <p:extLst>
      <p:ext uri="{BB962C8B-B14F-4D97-AF65-F5344CB8AC3E}">
        <p14:creationId xmlns:p14="http://schemas.microsoft.com/office/powerpoint/2010/main" val="17542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{59EFF384-19D7-DD41-AA5B-7BB55233512C}tf10001120</Template>
  <TotalTime>287</TotalTime>
  <Words>1942</Words>
  <Application>Microsoft Macintosh PowerPoint</Application>
  <PresentationFormat>Widescreen</PresentationFormat>
  <Paragraphs>424</Paragraphs>
  <Slides>27</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 2. Project Overview</vt:lpstr>
      <vt:lpstr> 2. Project Overview</vt:lpstr>
      <vt:lpstr> 2. Project Overview</vt:lpstr>
      <vt:lpstr> 2. Project Overview</vt:lpstr>
      <vt:lpstr> 2. Project Overview</vt:lpstr>
      <vt:lpstr>3. Monitoring &amp; Control</vt:lpstr>
      <vt:lpstr>3. Monitoring &amp; Control</vt:lpstr>
      <vt:lpstr>3. Monitoring &amp; Control</vt:lpstr>
      <vt:lpstr>3. Monitoring &amp; Control</vt:lpstr>
      <vt:lpstr>3. Monitoring &amp; Control</vt:lpstr>
      <vt:lpstr>4. Architectural</vt:lpstr>
      <vt:lpstr>4. Architectural</vt:lpstr>
      <vt:lpstr>4. Architectural</vt:lpstr>
      <vt:lpstr>4. Architectural</vt:lpstr>
      <vt:lpstr>5. Summary Test Report.</vt:lpstr>
      <vt:lpstr>5. Summary Test Report.</vt:lpstr>
      <vt:lpstr>5. Summary Test Report.</vt:lpstr>
      <vt:lpstr>6. Risk Management</vt:lpstr>
      <vt:lpstr>6. Risk Management</vt:lpstr>
      <vt:lpstr>7. Problem Project</vt:lpstr>
      <vt:lpstr>8. Lesson Learned  &amp; Demo.</vt:lpstr>
      <vt:lpstr>8. Lesson Learned  &amp; 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t160219</dc:creator>
  <cp:lastModifiedBy>t160219</cp:lastModifiedBy>
  <cp:revision>55</cp:revision>
  <dcterms:created xsi:type="dcterms:W3CDTF">2020-06-15T04:38:48Z</dcterms:created>
  <dcterms:modified xsi:type="dcterms:W3CDTF">2020-06-18T04:06:40Z</dcterms:modified>
</cp:coreProperties>
</file>