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8" r:id="rId7"/>
    <p:sldId id="269" r:id="rId8"/>
    <p:sldId id="266" r:id="rId9"/>
    <p:sldId id="275" r:id="rId10"/>
    <p:sldId id="289" r:id="rId11"/>
    <p:sldId id="290" r:id="rId12"/>
    <p:sldId id="260" r:id="rId13"/>
    <p:sldId id="267" r:id="rId14"/>
    <p:sldId id="270" r:id="rId15"/>
    <p:sldId id="271" r:id="rId16"/>
    <p:sldId id="272" r:id="rId17"/>
    <p:sldId id="273" r:id="rId18"/>
    <p:sldId id="274" r:id="rId19"/>
    <p:sldId id="308" r:id="rId20"/>
    <p:sldId id="309" r:id="rId21"/>
    <p:sldId id="310" r:id="rId22"/>
    <p:sldId id="311" r:id="rId23"/>
    <p:sldId id="312" r:id="rId24"/>
    <p:sldId id="277" r:id="rId25"/>
    <p:sldId id="261" r:id="rId26"/>
    <p:sldId id="262" r:id="rId27"/>
    <p:sldId id="305" r:id="rId28"/>
    <p:sldId id="306" r:id="rId29"/>
    <p:sldId id="263" r:id="rId30"/>
    <p:sldId id="307" r:id="rId31"/>
    <p:sldId id="264" r:id="rId32"/>
    <p:sldId id="265" r:id="rId3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0B3"/>
    <a:srgbClr val="B4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ymbol zastępczy obrazu slajdu 1"/>
          <p:cNvSpPr/>
          <p:nvPr>
            <p:ph type="sldImg" idx="2"/>
          </p:nvPr>
        </p:nvSpPr>
        <p:spPr/>
      </p:sp>
      <p:sp>
        <p:nvSpPr>
          <p:cNvPr id="3" name="Symbol zastępczy tekstu 2"/>
          <p:cNvSpPr/>
          <p:nvPr>
            <p:ph type="body" idx="3"/>
          </p:nvPr>
        </p:nvSpPr>
        <p:spPr/>
        <p:txBody>
          <a:bodyPr/>
          <a:p>
            <a:r>
              <a:rPr lang="pl-PL" altLang="en-US"/>
              <a:t>Musiałem uruchomić w Visual Studio Code</a:t>
            </a:r>
            <a:endParaRPr lang="pl-PL" altLang="en-US"/>
          </a:p>
          <a:p>
            <a:r>
              <a:rPr lang="pl-PL" altLang="en-US"/>
              <a:t> z zainstalowanymi dodatkami w tym od Pythona</a:t>
            </a:r>
            <a:endParaRPr lang="pl-PL" altLang="en-US"/>
          </a:p>
          <a:p>
            <a:endParaRPr lang="pl-PL" altLang="en-US"/>
          </a:p>
          <a:p>
            <a:r>
              <a:rPr lang="pl-PL" altLang="en-US"/>
              <a:t>w poleceniu pisało by użyć tego</a:t>
            </a:r>
            <a:endParaRPr lang="pl-PL" altLang="en-US"/>
          </a:p>
          <a:p>
            <a:r>
              <a:rPr lang="pl-PL" altLang="en-US"/>
              <a:t>df = pd.read_csv("profiles.csv")</a:t>
            </a:r>
            <a:endParaRPr lang="pl-PL" altLang="en-US"/>
          </a:p>
          <a:p>
            <a:r>
              <a:rPr lang="pl-PL" altLang="en-US"/>
              <a:t>a w projekcie użyłem tego:</a:t>
            </a:r>
            <a:endParaRPr lang="pl-PL" altLang="en-US"/>
          </a:p>
          <a:p>
            <a:r>
              <a:rPr lang="pl-PL" altLang="en-US"/>
              <a:t>df = pd.read_csv(r'C:\Users\Damian\Documents\Python Project\profiles.csv')</a:t>
            </a:r>
            <a:endParaRPr lang="pl-P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646873"/>
            <a:ext cx="9144000" cy="2387600"/>
          </a:xfrm>
        </p:spPr>
        <p:txBody>
          <a:bodyPr>
            <a:noAutofit/>
          </a:bodyPr>
          <a:p>
            <a:pPr algn="l"/>
            <a:r>
              <a:rPr lang="pl-PL" altLang="en-US" sz="7200" b="1">
                <a:solidFill>
                  <a:schemeClr val="bg1"/>
                </a:solidFill>
                <a:latin typeface="Arial" panose="020B0604020202020204" pitchFamily="34" charset="0"/>
              </a:rPr>
              <a:t>What is I learned about machine learning?_</a:t>
            </a:r>
            <a:endParaRPr lang="pl-PL" altLang="en-US" sz="7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126548"/>
            <a:ext cx="9144000" cy="1655762"/>
          </a:xfrm>
        </p:spPr>
        <p:txBody>
          <a:bodyPr/>
          <a:p>
            <a:pPr algn="l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Machine Learning Fundamentals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Damian Łukasik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04.11.2018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created dataset to my methods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474980" y="2197100"/>
            <a:ext cx="786765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#function to divide data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def ShareData(arr,size,normalization=True):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size_training = round(len(arr)*size)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data_training = []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data_test = []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for i in range(len(arr)):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if i&lt;size_training: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  data_training.append(arr[i])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else: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  data_test.append(arr[i])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if normalization==True: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min_max_scaler = preprocessing.MinMaxScaler()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if(isinstance(data_training[0], list)==True):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  data_training = min_max_scaler.fit_transform(data_training)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if(isinstance(data_test[0], list)==True):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    data_test = min_max_scaler.fit_transform(data_test)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  <a:p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ea typeface="NSimSun" panose="02010609030101010101" charset="-122"/>
              </a:rPr>
              <a:t>  return data_training, data_test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  <a:ea typeface="NSimSun" panose="02010609030101010101" charset="-122"/>
            </a:endParaRPr>
          </a:p>
        </p:txBody>
      </p:sp>
      <p:sp>
        <p:nvSpPr>
          <p:cNvPr id="5" name="Podtytuł 2"/>
          <p:cNvSpPr>
            <a:spLocks noGrp="1"/>
          </p:cNvSpPr>
          <p:nvPr/>
        </p:nvSpPr>
        <p:spPr>
          <a:xfrm>
            <a:off x="7571105" y="1696720"/>
            <a:ext cx="4200525" cy="3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created dataset which containts: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- training_labels (60%)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- test_labels (40%)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training_points</a:t>
            </a:r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(60%)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test_points</a:t>
            </a:r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(40%)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11324590" cy="4261485"/>
          </a:xfrm>
        </p:spPr>
        <p:txBody>
          <a:bodyPr>
            <a:normAutofit lnSpcReduction="2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#1. Can we predict sex with education level and income?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for k in range(1, 40):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classifier = KNeighborsClassifier(n_neighbors = k)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classifier.fit(training_points_first_question,training_labels_first_question)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guesses_first_question = classifier.predict(test_points_first_question)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knn_first_question.append([guesses_first_question,classifier,[1,"K-Nearest Neighbors"],test_labels_first_question,stop_time])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results.append(knn_first_question)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 lnSpcReduction="2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#2. Can we predict education level with essay text word counts?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for k in range(1, 40): 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classifier = KNeighborsClassifier(n_neighbors = k)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classifier.fit(training_points_second_question,training_labels_second_question)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guesses_second_question = classifier.predict(test_points_second_question)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knn_second_question.append([guesses_second_question,classifier,[2,"K-Nearest Neighbors"],test_labels_second_question,stop_time])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results.append(knn_second_question)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Support Vector Machines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#1. Can we predict sex with education level and income?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 = SVC(kernel = 'linear')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classifier.fit(training_points_first_question,training_labels_first_question)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guesses_first_question = classifier.predict(test_points_first_question)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results.append([guesses_first_question,classifier,[1,"Support Vector Machines"],test_labels_first_question,stop_time])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Support Vector Machines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#2. Can we predict education level with essay text word counts?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 = SVC(kernel = 'linear')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classifier.fit(training_points_second_question,training_labels_second_question)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guesses_second_question = classifier.predict(test_points_second_question)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results.append([guesses_second_question,classifier,[2,"Support Vector Machines"],test_labels_second_question,stop_time])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Naive Bayes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#1. Can we predict sex with education level and income?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 = MultinomialNB()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classifier.fit(training_points_first_question,training_labels_first_question)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guesses_first_question = classifier.predict(test_points_first_question)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results.append([guesses_first_question,classifier,[1,"Naive Bayes"],test_labels_first_question,stop_time])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Naive Bayes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#2. Can we predict education level with essay text word counts?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 = MultinomialNB()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classifier.fit(training_points_second_question,training_labels_second_question)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guesses_second_question = classifier.predict(test_points_second_question)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results.append([guesses_second_question,classifier,[2,"Naive Bayes"],test_labels_second_question,stop_time])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 lnSpcReduction="2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 Regression with parameter weights = distance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 3. Predict income with length of essays and average word length?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for k in range(1, 40): 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 = KNeighborsRegressor(n_neighbors = k, weights = "distance")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regressor.fit(training_points_third_question,training_labels_third_question)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guesses_third_question = regressor.predict(test_points_third_question)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knnr_first_question.append([guesses_third_question,classifier,[3,"K-Nearest Neighbors Regression"],test_labels_third_question,stop_time])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results.append(knnr_first_question)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 lnSpcReduction="2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 Regression with parameter weights = distance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 4. Predict age with the frequency of "I" or "me" in essays?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for k in range(1, 40): 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 = KNeighborsRegressor(n_neighbors = k, weights = "distance")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regressor.fit(training_points_four_question,training_labels_four_question)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guesses_four_question = regressor.predict(test_points_four_question)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knnr_second_question.append([guesses_four_question,classifier,[4,"K-Nearest Neighbors Regression"],test_labels_four_question,stop_time])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results.append(knnr_second_question)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 lnSpcReduction="2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 Regression with parameter weights = uniform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 3. Predict income with length of essays and average word length?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for k in range(1, 40): 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 = KNeighborsRegressor(n_neighbors = k, weights = "</a:t>
            </a:r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sym typeface="+mn-ea"/>
              </a:rPr>
              <a:t>uniform</a:t>
            </a:r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")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regressor.fit(training_points_third_question,training_labels_third_question)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guesses_third_question = regressor.predict(test_points_third_question)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knnr_first_question.append([guesses_third_question,classifier,[3,"K-Nearest Neighbors Regression"],test_labels_third_question,stop_time])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results.append(knnr_first_question)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402715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Exploration of the Dataset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● Graphs containing exploration of the dataset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● A statements of my questions and How I arrived there?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● New columns and how I did it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● The comparison between two classification approaches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● The comparison between two regression approaches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● An overall conclusion, with a preliminary answer to my initial questions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144000" cy="42900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What contain the presentation?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9144000" cy="3518535"/>
          </a:xfrm>
        </p:spPr>
        <p:txBody>
          <a:bodyPr>
            <a:normAutofit lnSpcReduction="2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 Regression with parameter weights = </a:t>
            </a:r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uniform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 4. Predict age with the frequency of "I" or "me" in essays?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for k in range(1, 40): 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start_time = time.time() 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 = KNeighborsRegressor(n_neighbors = k, weights = "</a:t>
            </a:r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  <a:sym typeface="+mn-ea"/>
              </a:rPr>
              <a:t>uniform</a:t>
            </a:r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")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regressor.fit(training_points_four_question,training_labels_four_question)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guesses_four_question = regressor.predict(test_points_four_question)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stop_time = (time.time() - start_time)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knnr_second_question.append([guesses_four_question,classifier,[4,"K-Nearest Neighbors Regression"],test_labels_four_question,stop_time])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results.append(knnr_second_question)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0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793240"/>
            <a:ext cx="1074674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created models which had same dataset in input, but I got different answers, different the time to run, accuracy, precision and recall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# 5. We also learned about K-Nearest Neighbors Regression. Which form of regression works better to answer your question?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K-Nearest Neighbors Regression with parameter weights = distance works better, because model was more accuracy, but slower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9591675" cy="14516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 statements of my questions and How I arrived there?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Podtytuł 2"/>
          <p:cNvSpPr>
            <a:spLocks noGrp="1"/>
          </p:cNvSpPr>
          <p:nvPr/>
        </p:nvSpPr>
        <p:spPr>
          <a:xfrm>
            <a:off x="7571105" y="1696720"/>
            <a:ext cx="4200525" cy="3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402715"/>
            <a:ext cx="11092815" cy="4444365"/>
          </a:xfrm>
        </p:spPr>
        <p:txBody>
          <a:bodyPr>
            <a:normAutofit fontScale="90000"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Column with the frequency of the words "I" or "me" appearing in the essays.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def frequency_words(words,find_words):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words = words.split()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count_words = 0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for word in words: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  for find in find_words: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    if find==word: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      count_words+=1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if len(words)==0: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  return 0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return (count_words/len(words))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all_data["frequency_words"] = all_essays.apply(lambda x: frequency_words(x,['I','me']))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print(all_data["frequency_words"])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1060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New columns and how I did it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Podtytuł 2"/>
          <p:cNvSpPr>
            <a:spLocks noGrp="1"/>
          </p:cNvSpPr>
          <p:nvPr/>
        </p:nvSpPr>
        <p:spPr>
          <a:xfrm>
            <a:off x="532130" y="5968365"/>
            <a:ext cx="9323705" cy="6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This column contains frequency of the words "I" or "me" appearing in the essays. My function counts number of occurrence of a words and divide this number by number all words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402715"/>
            <a:ext cx="9144000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Column with average word length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def average_word_length(words):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words = words.split()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div = len(words)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if(div==0):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  return 0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  return sum(len(word) for word in words) / div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all_data["avg_word_length"] = all_essays.apply(lambda x: average_word_length(x) 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Consolas" panose="020B0609020204030204" charset="0"/>
              </a:rPr>
              <a:t>print(all_data["avg_word_length"])</a:t>
            </a:r>
            <a:endParaRPr lang="pl-PL" altLang="en-US" sz="1600" b="1">
              <a:solidFill>
                <a:schemeClr val="bg1"/>
              </a:solidFill>
              <a:latin typeface="Consolas" panose="020B060902020403020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1060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New columns and how I did it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Podtytuł 2"/>
          <p:cNvSpPr>
            <a:spLocks noGrp="1"/>
          </p:cNvSpPr>
          <p:nvPr/>
        </p:nvSpPr>
        <p:spPr>
          <a:xfrm>
            <a:off x="532130" y="5186680"/>
            <a:ext cx="9323705" cy="137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This column contains average words length in row. I created function which sum all words lengths and divide by words number.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307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001375" cy="1370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The comparison between two classification approaches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196215" y="2183130"/>
          <a:ext cx="11818620" cy="352869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5922010"/>
                <a:gridCol w="5896610"/>
              </a:tblGrid>
              <a:tr h="352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simplicity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from sklearn.neighbors import KNeighborsClassifier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for k in range(1, 40):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start_time = time.time()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classifier = KNeighborsClassifier(n_neighbors = k)   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classifier.fit(training_points_first_question,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 training_labels_first_question)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guesses_first_question =  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 classifier.predict(test_points_first_question)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stop_time = (time.time() - start_time)  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knn_first_question.append([guesses_first_question,classifier,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  [1,"K-Nearest Neighbors"],test_labels_first_question,stop_time])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results.append(knn_first_question)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simplicity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from sklearn.svm import SVC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start_time = time.time()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classifier = SVC(kernel = 'linear')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classifier.fit(training_points_first_question,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training_labels_first_question)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guesses_first_question = classifier.predict(test_points_first_question)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stop_time = (time.time() - start_time)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results.append([guesses_first_question,classifier,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 [1,"Support Vector Machines"],test_labels_first_question,stop_time])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Podtytuł 2"/>
          <p:cNvSpPr>
            <a:spLocks noGrp="1"/>
          </p:cNvSpPr>
          <p:nvPr/>
        </p:nvSpPr>
        <p:spPr>
          <a:xfrm>
            <a:off x="532130" y="1711960"/>
            <a:ext cx="556768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dtytuł 2"/>
          <p:cNvSpPr>
            <a:spLocks noGrp="1"/>
          </p:cNvSpPr>
          <p:nvPr/>
        </p:nvSpPr>
        <p:spPr>
          <a:xfrm>
            <a:off x="6098540" y="1712595"/>
            <a:ext cx="554101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Support Vector Machines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307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001375" cy="1370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The comparison between two classification approaches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532130" y="2183130"/>
          <a:ext cx="11108690" cy="352869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5547995"/>
                <a:gridCol w="5560695"/>
              </a:tblGrid>
              <a:tr h="352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time to run the model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accuracy, precision, and/or recall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time to run the model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accuracy, precision, and/or recall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Podtytuł 2"/>
          <p:cNvSpPr>
            <a:spLocks noGrp="1"/>
          </p:cNvSpPr>
          <p:nvPr/>
        </p:nvSpPr>
        <p:spPr>
          <a:xfrm>
            <a:off x="532130" y="1711960"/>
            <a:ext cx="556768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dtytuł 2"/>
          <p:cNvSpPr>
            <a:spLocks noGrp="1"/>
          </p:cNvSpPr>
          <p:nvPr/>
        </p:nvSpPr>
        <p:spPr>
          <a:xfrm>
            <a:off x="6098540" y="1712595"/>
            <a:ext cx="554101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Support Vector Machines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iekt 8"/>
          <p:cNvGraphicFramePr/>
          <p:nvPr/>
        </p:nvGraphicFramePr>
        <p:xfrm>
          <a:off x="6533515" y="2955290"/>
          <a:ext cx="467169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3629025" imgH="2009775" progId="Paint.Picture">
                  <p:embed/>
                </p:oleObj>
              </mc:Choice>
              <mc:Fallback>
                <p:oleObj name="" r:id="rId2" imgW="3629025" imgH="2009775" progId="Paint.Picture">
                  <p:embed/>
                  <p:pic>
                    <p:nvPicPr>
                      <p:cNvPr id="0" name="Obraz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3515" y="2955290"/>
                        <a:ext cx="4671695" cy="258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iekt 2"/>
          <p:cNvGraphicFramePr/>
          <p:nvPr/>
        </p:nvGraphicFramePr>
        <p:xfrm>
          <a:off x="932180" y="2955290"/>
          <a:ext cx="4767580" cy="258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3867150" imgH="2124075" progId="Paint.Picture">
                  <p:embed/>
                </p:oleObj>
              </mc:Choice>
              <mc:Fallback>
                <p:oleObj name="" r:id="rId4" imgW="3867150" imgH="2124075" progId="Paint.Picture">
                  <p:embed/>
                  <p:pic>
                    <p:nvPicPr>
                      <p:cNvPr id="0" name="Obraz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180" y="2955290"/>
                        <a:ext cx="4767580" cy="2588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307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001375" cy="1370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The comparison between two classification approaches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205740" y="2183130"/>
          <a:ext cx="11761470" cy="352869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5874385"/>
                <a:gridCol w="5887085"/>
              </a:tblGrid>
              <a:tr h="35286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 I musted to creat 40 times model, where each model had different parameter n_neighbors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 both models had this same daatset in input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 time to run the model is faster than second model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- I musted to creat only one model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 Dataset in input includes 60% original dataset, 40% rest of the dataset was designated to test models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accuracy</a:t>
                      </a:r>
                      <a:r>
                        <a:rPr lang="pl-PL" altLang="en-US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the model is better than second model</a:t>
                      </a:r>
                      <a:endParaRPr lang="pl-PL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Podtytuł 2"/>
          <p:cNvSpPr>
            <a:spLocks noGrp="1"/>
          </p:cNvSpPr>
          <p:nvPr/>
        </p:nvSpPr>
        <p:spPr>
          <a:xfrm>
            <a:off x="532130" y="1711960"/>
            <a:ext cx="5567680" cy="47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dtytuł 2"/>
          <p:cNvSpPr>
            <a:spLocks noGrp="1"/>
          </p:cNvSpPr>
          <p:nvPr/>
        </p:nvSpPr>
        <p:spPr>
          <a:xfrm>
            <a:off x="6098540" y="1712595"/>
            <a:ext cx="5541010" cy="47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Support Vector Machines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30B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462385" cy="13182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The comparison between two regression approaches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/>
          <p:nvPr/>
        </p:nvGraphicFramePr>
        <p:xfrm>
          <a:off x="138430" y="2183130"/>
          <a:ext cx="11924665" cy="352869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5845810"/>
                <a:gridCol w="6078855"/>
              </a:tblGrid>
              <a:tr h="352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simplicity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from sklearn.neighbors import KNeighborsRegressor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for k in range(1, 40): 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start_time = time.time()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regressor = KNeighborsRegressor(n_neighbors = k, weights = "</a:t>
                      </a:r>
                      <a:r>
                        <a:rPr lang="pl-PL" altLang="en-US" sz="1200" b="1" u="sng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distance</a:t>
                      </a: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")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regressor.fit(training_points_third_question,training_labels_third_question)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guesses_third_question = regressor.predict(test_points_third_question)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stop_time = (time.time() - start_time)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knnr_first_question.append([guesses_third_question,classifier,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[3,"K-Nearest Neighbors Regression"],test_labels_third_question,stop_time])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results.append(knnr_first_question)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simplicity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from sklearn.neighbors import KNeighborsRegressor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for k in range(1, 40): 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start_time = time.time() 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regressor = KNeighborsRegressor(n_neighbors = k, weights = "</a:t>
                      </a:r>
                      <a:r>
                        <a:rPr lang="pl-PL" altLang="en-US" sz="1200" b="1" u="sng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uniform</a:t>
                      </a: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")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regressor.fit(training_points_third_question,training_labels_third_question)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guesses_third_question = regressor.predict(test_points_third_question)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stop_time = (time.time() - start_time)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  knnr_first_question.append([guesses_third_question,classifier,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[3,"K-Nearest Neighbors Regression"],test_labels_third_question,stop_time])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pl-PL" altLang="en-US" sz="1200" b="1">
                          <a:solidFill>
                            <a:schemeClr val="bg1"/>
                          </a:solidFill>
                          <a:latin typeface="Consolas" panose="020B0609020204030204" charset="0"/>
                          <a:sym typeface="+mn-ea"/>
                        </a:rPr>
                        <a:t>results.append(knnr_first_question)</a:t>
                      </a:r>
                      <a:endParaRPr lang="pl-PL" altLang="en-US" sz="1200" b="1">
                        <a:solidFill>
                          <a:schemeClr val="bg1"/>
                        </a:solidFill>
                        <a:latin typeface="Consolas" panose="020B06090202040302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Podtytuł 2"/>
          <p:cNvSpPr>
            <a:spLocks noGrp="1"/>
          </p:cNvSpPr>
          <p:nvPr/>
        </p:nvSpPr>
        <p:spPr>
          <a:xfrm>
            <a:off x="532130" y="1425575"/>
            <a:ext cx="11235055" cy="74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 Regression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Podtytuł 2"/>
          <p:cNvSpPr>
            <a:spLocks noGrp="1"/>
          </p:cNvSpPr>
          <p:nvPr/>
        </p:nvSpPr>
        <p:spPr>
          <a:xfrm>
            <a:off x="6073775" y="1808480"/>
            <a:ext cx="5892800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with parameter weights = uniform</a:t>
            </a:r>
            <a:endParaRPr lang="pl-PL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Podtytuł 2"/>
          <p:cNvSpPr>
            <a:spLocks noGrp="1"/>
          </p:cNvSpPr>
          <p:nvPr/>
        </p:nvSpPr>
        <p:spPr>
          <a:xfrm>
            <a:off x="205740" y="1808480"/>
            <a:ext cx="5867400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with parameter weights = distance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30B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462385" cy="13182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The comparison between two regression approaches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/>
          <p:nvPr/>
        </p:nvGraphicFramePr>
        <p:xfrm>
          <a:off x="138430" y="2183130"/>
          <a:ext cx="11924665" cy="352869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5922645"/>
                <a:gridCol w="6002020"/>
              </a:tblGrid>
              <a:tr h="3528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time to run the model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accuracy, precision, and/or recall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- This model worked slower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- This model is more accuracy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time to run the model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accuracy, precision, and/or recall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- This model worked faster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pl-PL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sym typeface="+mn-ea"/>
                        </a:rPr>
                        <a:t>- This model is less accuracy</a:t>
                      </a:r>
                      <a:endParaRPr lang="pl-PL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Podtytuł 2"/>
          <p:cNvSpPr>
            <a:spLocks noGrp="1"/>
          </p:cNvSpPr>
          <p:nvPr/>
        </p:nvSpPr>
        <p:spPr>
          <a:xfrm>
            <a:off x="532130" y="1425575"/>
            <a:ext cx="11235055" cy="74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K-Nearest Neighbors Regression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Podtytuł 2"/>
          <p:cNvSpPr>
            <a:spLocks noGrp="1"/>
          </p:cNvSpPr>
          <p:nvPr/>
        </p:nvSpPr>
        <p:spPr>
          <a:xfrm>
            <a:off x="6073775" y="1808480"/>
            <a:ext cx="5892800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4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with parameter weights = uniform</a:t>
            </a:r>
            <a:endParaRPr lang="pl-PL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Podtytuł 2"/>
          <p:cNvSpPr>
            <a:spLocks noGrp="1"/>
          </p:cNvSpPr>
          <p:nvPr/>
        </p:nvSpPr>
        <p:spPr>
          <a:xfrm>
            <a:off x="205740" y="1808480"/>
            <a:ext cx="5867400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with parameter weights = distance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" name="Obiekt 18"/>
          <p:cNvGraphicFramePr/>
          <p:nvPr/>
        </p:nvGraphicFramePr>
        <p:xfrm>
          <a:off x="346710" y="3011170"/>
          <a:ext cx="55848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" imgW="5295900" imgH="1257300" progId="Paint.Picture">
                  <p:embed/>
                </p:oleObj>
              </mc:Choice>
              <mc:Fallback>
                <p:oleObj name="" r:id="rId2" imgW="5295900" imgH="1257300" progId="Paint.Picture">
                  <p:embed/>
                  <p:pic>
                    <p:nvPicPr>
                      <p:cNvPr id="0" name="Obraz 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6710" y="3011170"/>
                        <a:ext cx="5584825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iekt 20"/>
          <p:cNvGraphicFramePr/>
          <p:nvPr/>
        </p:nvGraphicFramePr>
        <p:xfrm>
          <a:off x="6178550" y="3011170"/>
          <a:ext cx="568388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5314950" imgH="1200150" progId="Paint.Picture">
                  <p:embed/>
                </p:oleObj>
              </mc:Choice>
              <mc:Fallback>
                <p:oleObj name="" r:id="rId4" imgW="5314950" imgH="1200150" progId="Paint.Picture">
                  <p:embed/>
                  <p:pic>
                    <p:nvPicPr>
                      <p:cNvPr id="0" name="Obraz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8550" y="3011170"/>
                        <a:ext cx="5683885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268095"/>
            <a:ext cx="1116520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Can we predict sex with education level and income?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think that we can with large propability predict sex with education level and income. Good example visualise this phenomenon is this graph that show comparative between women's and men's IQ. I think that this don't discriminate people only show fact which we can observes in world. I belive that women and men complement each other. Higher IQ means higher income and higher education level.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Models can be used for statistical surveys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46238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An overall conclusion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2803525"/>
            <a:ext cx="4759325" cy="2569210"/>
          </a:xfrm>
          <a:prstGeom prst="rect">
            <a:avLst/>
          </a:prstGeom>
        </p:spPr>
      </p:pic>
      <p:sp>
        <p:nvSpPr>
          <p:cNvPr id="7" name="Podtytuł 2"/>
          <p:cNvSpPr>
            <a:spLocks noGrp="1"/>
          </p:cNvSpPr>
          <p:nvPr/>
        </p:nvSpPr>
        <p:spPr>
          <a:xfrm>
            <a:off x="474980" y="3364230"/>
            <a:ext cx="6290945" cy="292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Can we predict education level with essay text word counts?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thnik that no, because accuracy level is too low. I consider probality that a lot of people can write a long answers which can be of little value and they don't need to have higher education to write long answers.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What other data can better to answer my question?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think that I need information about sex, income, age and job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- Frequency of ages in dataset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Obiekt 9"/>
          <p:cNvGraphicFramePr/>
          <p:nvPr/>
        </p:nvGraphicFramePr>
        <p:xfrm>
          <a:off x="360045" y="1528445"/>
          <a:ext cx="6863715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858000" imgH="4105275" progId="Paint.Picture">
                  <p:embed/>
                </p:oleObj>
              </mc:Choice>
              <mc:Fallback>
                <p:oleObj name="" r:id="rId2" imgW="6858000" imgH="4105275" progId="Paint.Picture">
                  <p:embed/>
                  <p:pic>
                    <p:nvPicPr>
                      <p:cNvPr id="0" name="Obraz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045" y="1528445"/>
                        <a:ext cx="6863715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4980" y="1651635"/>
            <a:ext cx="2971165" cy="3269615"/>
          </a:xfrm>
        </p:spPr>
        <p:txBody>
          <a:bodyPr>
            <a:normAutofit/>
          </a:bodyPr>
          <a:p>
            <a:pPr algn="l"/>
            <a:r>
              <a:rPr lang="pl-PL" altLang="en-US" sz="6000" b="1">
                <a:solidFill>
                  <a:schemeClr val="bg1"/>
                </a:solidFill>
                <a:latin typeface="Arial" panose="020B0604020202020204" pitchFamily="34" charset="0"/>
              </a:rPr>
              <a:t>The</a:t>
            </a:r>
            <a:endParaRPr lang="pl-PL" altLang="en-US" sz="60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6000" b="1">
                <a:solidFill>
                  <a:schemeClr val="bg1"/>
                </a:solidFill>
                <a:latin typeface="Arial" panose="020B0604020202020204" pitchFamily="34" charset="0"/>
              </a:rPr>
              <a:t>End</a:t>
            </a:r>
            <a:endParaRPr lang="pl-PL" altLang="en-US" sz="6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46238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:)</a:t>
            </a:r>
            <a:endParaRPr lang="pl-PL" altLang="en-US" sz="18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l-PL" altLang="en-US" sz="18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l-PL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very apologise about my mistakes in English. I try to better write.</a:t>
            </a:r>
            <a:endParaRPr lang="pl-PL" altLang="en-US" sz="1800" b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- Frequency of smokes in dataset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Obiekt 1"/>
          <p:cNvGraphicFramePr/>
          <p:nvPr/>
        </p:nvGraphicFramePr>
        <p:xfrm>
          <a:off x="377825" y="1863090"/>
          <a:ext cx="710819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7610475" imgH="4048125" progId="Paint.Picture">
                  <p:embed/>
                </p:oleObj>
              </mc:Choice>
              <mc:Fallback>
                <p:oleObj name="" r:id="rId2" imgW="7610475" imgH="4048125" progId="Paint.Picture">
                  <p:embed/>
                  <p:pic>
                    <p:nvPicPr>
                      <p:cNvPr id="0" name="Obraz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825" y="1863090"/>
                        <a:ext cx="7108190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- Frequency of drugs in dataset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Obiekt 6"/>
          <p:cNvGraphicFramePr/>
          <p:nvPr/>
        </p:nvGraphicFramePr>
        <p:xfrm>
          <a:off x="532130" y="1720215"/>
          <a:ext cx="5643245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638800" imgH="4105275" progId="Paint.Picture">
                  <p:embed/>
                </p:oleObj>
              </mc:Choice>
              <mc:Fallback>
                <p:oleObj name="" r:id="rId2" imgW="5638800" imgH="4105275" progId="Paint.Picture">
                  <p:embed/>
                  <p:pic>
                    <p:nvPicPr>
                      <p:cNvPr id="0" name="Obraz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130" y="1720215"/>
                        <a:ext cx="5643245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Predict Sex by base education level and income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X-axis is number k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used method 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solved Accuracy (number of correct rows) by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265160" y="3703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number good predict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265160" y="40627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all rows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Łącznik prosty 8"/>
          <p:cNvCxnSpPr/>
          <p:nvPr/>
        </p:nvCxnSpPr>
        <p:spPr>
          <a:xfrm>
            <a:off x="8150225" y="4066540"/>
            <a:ext cx="2802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iekt 9"/>
          <p:cNvGraphicFramePr/>
          <p:nvPr/>
        </p:nvGraphicFramePr>
        <p:xfrm>
          <a:off x="389255" y="1582420"/>
          <a:ext cx="7025640" cy="377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9658350" imgH="5162550" progId="Paint.Picture">
                  <p:embed/>
                </p:oleObj>
              </mc:Choice>
              <mc:Fallback>
                <p:oleObj name="" r:id="rId2" imgW="9658350" imgH="5162550" progId="Paint.Picture">
                  <p:embed/>
                  <p:pic>
                    <p:nvPicPr>
                      <p:cNvPr id="0" name="Obraz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9255" y="1582420"/>
                        <a:ext cx="7025640" cy="3775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Predict Education level by base essay text word counts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X-axis is number k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used method K-Nearest Neighbors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solved Accuracy (number of correct rows) by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265160" y="3703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number good predict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265160" y="40627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all rows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Łącznik prosty 8"/>
          <p:cNvCxnSpPr/>
          <p:nvPr/>
        </p:nvCxnSpPr>
        <p:spPr>
          <a:xfrm>
            <a:off x="8150225" y="4066540"/>
            <a:ext cx="2802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iekt 9"/>
          <p:cNvGraphicFramePr/>
          <p:nvPr/>
        </p:nvGraphicFramePr>
        <p:xfrm>
          <a:off x="352425" y="1828800"/>
          <a:ext cx="7082790" cy="351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9829800" imgH="5153025" progId="Paint.Picture">
                  <p:embed/>
                </p:oleObj>
              </mc:Choice>
              <mc:Fallback>
                <p:oleObj name="" r:id="rId2" imgW="9829800" imgH="5153025" progId="Paint.Picture">
                  <p:embed/>
                  <p:pic>
                    <p:nvPicPr>
                      <p:cNvPr id="0" name="Obraz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425" y="1828800"/>
                        <a:ext cx="7082790" cy="351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Predict Income by base length of essays and average word length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X-axis is number k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used method K-Nearest Neighbors Regression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solved Accuracy (number of correct rows) by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265160" y="3703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number good predict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265160" y="40627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all rows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Łącznik prosty 8"/>
          <p:cNvCxnSpPr/>
          <p:nvPr/>
        </p:nvCxnSpPr>
        <p:spPr>
          <a:xfrm>
            <a:off x="8150225" y="4066540"/>
            <a:ext cx="2802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iekt 1"/>
          <p:cNvGraphicFramePr/>
          <p:nvPr/>
        </p:nvGraphicFramePr>
        <p:xfrm>
          <a:off x="532130" y="1993900"/>
          <a:ext cx="6809740" cy="33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896475" imgH="5172075" progId="Paint.Picture">
                  <p:embed/>
                </p:oleObj>
              </mc:Choice>
              <mc:Fallback>
                <p:oleObj name="" r:id="rId2" imgW="9896475" imgH="5172075" progId="Paint.Picture">
                  <p:embed/>
                  <p:pic>
                    <p:nvPicPr>
                      <p:cNvPr id="0" name="Obraz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130" y="1993900"/>
                        <a:ext cx="6809740" cy="332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8250" y="1402715"/>
            <a:ext cx="4051935" cy="3518535"/>
          </a:xfrm>
        </p:spPr>
        <p:txBody>
          <a:bodyPr>
            <a:normAutofit/>
          </a:bodyPr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This graph present: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Predict Age by base the frequency of "I" or "me" in essays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X-axis is number k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used method K-Nearest Neighbors Regression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pl-PL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- I solved Accuracy (number of correct rows) by </a:t>
            </a:r>
            <a:endParaRPr lang="pl-PL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 descr="codecademy"/>
          <p:cNvPicPr>
            <a:picLocks noChangeAspect="1"/>
          </p:cNvPicPr>
          <p:nvPr/>
        </p:nvPicPr>
        <p:blipFill>
          <a:blip r:embed="rId1">
            <a:biLevel thresh="50000"/>
            <a:lum bright="100000" contrast="78000"/>
          </a:blip>
          <a:stretch>
            <a:fillRect/>
          </a:stretch>
        </p:blipFill>
        <p:spPr>
          <a:xfrm>
            <a:off x="9855835" y="5914390"/>
            <a:ext cx="1784350" cy="376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ytuł 1"/>
          <p:cNvSpPr>
            <a:spLocks noGrp="1"/>
          </p:cNvSpPr>
          <p:nvPr/>
        </p:nvSpPr>
        <p:spPr>
          <a:xfrm>
            <a:off x="532130" y="341630"/>
            <a:ext cx="11108055" cy="2786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altLang="en-US" sz="40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Graphs containing exploration of the dataset</a:t>
            </a:r>
            <a:endParaRPr lang="pl-PL" altLang="en-US" sz="4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265160" y="3703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number good predict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265160" y="40627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l-PL" altLang="en-US" b="1">
                <a:solidFill>
                  <a:schemeClr val="bg1"/>
                </a:solidFill>
                <a:latin typeface="Arial" panose="020B0604020202020204" pitchFamily="34" charset="0"/>
              </a:rPr>
              <a:t>all rows</a:t>
            </a:r>
            <a:endParaRPr lang="pl-PL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Łącznik prosty 8"/>
          <p:cNvCxnSpPr/>
          <p:nvPr/>
        </p:nvCxnSpPr>
        <p:spPr>
          <a:xfrm>
            <a:off x="8150225" y="4066540"/>
            <a:ext cx="2802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iekt 1"/>
          <p:cNvGraphicFramePr/>
          <p:nvPr/>
        </p:nvGraphicFramePr>
        <p:xfrm>
          <a:off x="269875" y="1778635"/>
          <a:ext cx="7207885" cy="366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686925" imgH="5076825" progId="Paint.Picture">
                  <p:embed/>
                </p:oleObj>
              </mc:Choice>
              <mc:Fallback>
                <p:oleObj name="" r:id="rId2" imgW="9686925" imgH="5076825" progId="Paint.Picture">
                  <p:embed/>
                  <p:pic>
                    <p:nvPicPr>
                      <p:cNvPr id="0" name="Obraz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875" y="1778635"/>
                        <a:ext cx="7207885" cy="366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14121</Words>
  <Application>WPS Presentation</Application>
  <PresentationFormat>Widescreen</PresentationFormat>
  <Paragraphs>460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SimSun</vt:lpstr>
      <vt:lpstr>Wingdings</vt:lpstr>
      <vt:lpstr>Consolas</vt:lpstr>
      <vt:lpstr>NSimSun</vt:lpstr>
      <vt:lpstr>Microsoft YaHei</vt:lpstr>
      <vt:lpstr/>
      <vt:lpstr>Arial Unicode MS</vt:lpstr>
      <vt:lpstr>Calibri Light</vt:lpstr>
      <vt:lpstr>Calibri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What is I learned about machine learning?_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Damian</dc:creator>
  <cp:lastModifiedBy>Damian</cp:lastModifiedBy>
  <cp:revision>34</cp:revision>
  <dcterms:created xsi:type="dcterms:W3CDTF">2018-11-01T19:21:00Z</dcterms:created>
  <dcterms:modified xsi:type="dcterms:W3CDTF">2018-11-05T21:37:56Z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1045-10.2.0.5908</vt:lpwstr>
  </property>
</Properties>
</file>