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61" r:id="rId4"/>
    <p:sldId id="258" r:id="rId5"/>
    <p:sldId id="262" r:id="rId6"/>
    <p:sldId id="264" r:id="rId7"/>
    <p:sldId id="263" r:id="rId8"/>
    <p:sldId id="265" r:id="rId9"/>
    <p:sldId id="260" r:id="rId10"/>
    <p:sldId id="270" r:id="rId11"/>
    <p:sldId id="271" r:id="rId12"/>
    <p:sldId id="266" r:id="rId13"/>
    <p:sldId id="267" r:id="rId14"/>
    <p:sldId id="268" r:id="rId15"/>
    <p:sldId id="269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E136"/>
    <a:srgbClr val="00B994"/>
    <a:srgbClr val="E66900"/>
    <a:srgbClr val="F33B00"/>
    <a:srgbClr val="2CA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9"/>
    <p:restoredTop sz="95781"/>
  </p:normalViewPr>
  <p:slideViewPr>
    <p:cSldViewPr snapToGrid="0" snapToObjects="1">
      <p:cViewPr varScale="1">
        <p:scale>
          <a:sx n="106" d="100"/>
          <a:sy n="106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ETH DAYANE CORTES HERNANDEZ" userId="1342be3e-76d7-44b9-bfea-e9b8acc654c3" providerId="ADAL" clId="{A2274639-9D62-314F-ABAE-9FF2BF67FC5B}"/>
    <pc:docChg chg="modSld">
      <pc:chgData name="LIZETH DAYANE CORTES HERNANDEZ" userId="1342be3e-76d7-44b9-bfea-e9b8acc654c3" providerId="ADAL" clId="{A2274639-9D62-314F-ABAE-9FF2BF67FC5B}" dt="2022-06-13T18:01:34.164" v="148" actId="20577"/>
      <pc:docMkLst>
        <pc:docMk/>
      </pc:docMkLst>
      <pc:sldChg chg="addSp modSp mod">
        <pc:chgData name="LIZETH DAYANE CORTES HERNANDEZ" userId="1342be3e-76d7-44b9-bfea-e9b8acc654c3" providerId="ADAL" clId="{A2274639-9D62-314F-ABAE-9FF2BF67FC5B}" dt="2022-06-13T18:01:34.164" v="148" actId="20577"/>
        <pc:sldMkLst>
          <pc:docMk/>
          <pc:sldMk cId="3573558139" sldId="275"/>
        </pc:sldMkLst>
        <pc:spChg chg="add mod">
          <ac:chgData name="LIZETH DAYANE CORTES HERNANDEZ" userId="1342be3e-76d7-44b9-bfea-e9b8acc654c3" providerId="ADAL" clId="{A2274639-9D62-314F-ABAE-9FF2BF67FC5B}" dt="2022-06-13T18:01:34.164" v="148" actId="20577"/>
          <ac:spMkLst>
            <pc:docMk/>
            <pc:sldMk cId="3573558139" sldId="275"/>
            <ac:spMk id="2" creationId="{3D7AFE11-7D0E-1513-DEA3-C07DC857CDEC}"/>
          </ac:spMkLst>
        </pc:spChg>
        <pc:spChg chg="add mod">
          <ac:chgData name="LIZETH DAYANE CORTES HERNANDEZ" userId="1342be3e-76d7-44b9-bfea-e9b8acc654c3" providerId="ADAL" clId="{A2274639-9D62-314F-ABAE-9FF2BF67FC5B}" dt="2022-06-13T13:53:41.596" v="146" actId="20577"/>
          <ac:spMkLst>
            <pc:docMk/>
            <pc:sldMk cId="3573558139" sldId="275"/>
            <ac:spMk id="6" creationId="{130BD9B4-64F1-6B15-F17E-7BD902EAB1E4}"/>
          </ac:spMkLst>
        </pc:spChg>
        <pc:spChg chg="mod">
          <ac:chgData name="LIZETH DAYANE CORTES HERNANDEZ" userId="1342be3e-76d7-44b9-bfea-e9b8acc654c3" providerId="ADAL" clId="{A2274639-9D62-314F-ABAE-9FF2BF67FC5B}" dt="2022-06-13T13:40:21.004" v="0" actId="1076"/>
          <ac:spMkLst>
            <pc:docMk/>
            <pc:sldMk cId="3573558139" sldId="275"/>
            <ac:spMk id="14" creationId="{E39BFE1A-1134-5BAC-6A58-BCE05D3FF144}"/>
          </ac:spMkLst>
        </pc:spChg>
        <pc:spChg chg="mod">
          <ac:chgData name="LIZETH DAYANE CORTES HERNANDEZ" userId="1342be3e-76d7-44b9-bfea-e9b8acc654c3" providerId="ADAL" clId="{A2274639-9D62-314F-ABAE-9FF2BF67FC5B}" dt="2022-06-13T13:40:25.497" v="1" actId="1076"/>
          <ac:spMkLst>
            <pc:docMk/>
            <pc:sldMk cId="3573558139" sldId="275"/>
            <ac:spMk id="15" creationId="{FEDFCFF0-254A-1D00-4970-ECB9AEC8B646}"/>
          </ac:spMkLst>
        </pc:spChg>
        <pc:spChg chg="add mod">
          <ac:chgData name="LIZETH DAYANE CORTES HERNANDEZ" userId="1342be3e-76d7-44b9-bfea-e9b8acc654c3" providerId="ADAL" clId="{A2274639-9D62-314F-ABAE-9FF2BF67FC5B}" dt="2022-06-13T13:42:59.702" v="30" actId="1076"/>
          <ac:spMkLst>
            <pc:docMk/>
            <pc:sldMk cId="3573558139" sldId="275"/>
            <ac:spMk id="16" creationId="{B12ABB49-19D7-0A90-B0A9-2FE1E2AFEE0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3A4AAF-E4C0-0F45-A30C-10306094F045}" type="doc">
      <dgm:prSet loTypeId="urn:microsoft.com/office/officeart/2005/8/layout/arrow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MX"/>
        </a:p>
      </dgm:t>
    </dgm:pt>
    <dgm:pt modelId="{63C2FF40-EE66-1446-987B-A92EFB10B027}">
      <dgm:prSet phldrT="[Texto]" custT="1"/>
      <dgm:spPr/>
      <dgm:t>
        <a:bodyPr/>
        <a:lstStyle/>
        <a:p>
          <a:pPr algn="just"/>
          <a:r>
            <a:rPr lang="es-CO" sz="1200" b="0" i="0" dirty="0"/>
            <a:t>➣Son dispositivos controlados por tensión con una impedancia de entrada muy elevada. </a:t>
          </a:r>
          <a:endParaRPr lang="es-MX" sz="1200" dirty="0"/>
        </a:p>
        <a:p>
          <a:pPr algn="just"/>
          <a:r>
            <a:rPr lang="es-CO" sz="1200" b="0" i="0" dirty="0"/>
            <a:t>➣Generan un nivel de ruido menor que los </a:t>
          </a:r>
          <a:r>
            <a:rPr lang="es-CO" sz="1200" b="0" i="0" dirty="0" err="1"/>
            <a:t>BJT</a:t>
          </a:r>
          <a:r>
            <a:rPr lang="es-CO" sz="1200" b="0" i="0" dirty="0"/>
            <a:t>.</a:t>
          </a:r>
          <a:endParaRPr lang="es-MX" sz="1200" dirty="0"/>
        </a:p>
        <a:p>
          <a:pPr algn="just"/>
          <a:r>
            <a:rPr lang="es-CO" sz="1200" b="0" i="0" dirty="0"/>
            <a:t>➣Son más estables con la temperatura que los </a:t>
          </a:r>
          <a:r>
            <a:rPr lang="es-CO" sz="1200" b="0" i="0" dirty="0" err="1"/>
            <a:t>BJT</a:t>
          </a:r>
          <a:r>
            <a:rPr lang="es-CO" sz="1200" b="0" i="0" dirty="0"/>
            <a:t>.</a:t>
          </a:r>
          <a:endParaRPr lang="es-MX" sz="1200" dirty="0"/>
        </a:p>
        <a:p>
          <a:pPr algn="just"/>
          <a:r>
            <a:rPr lang="es-CO" sz="1200" b="0" i="0" dirty="0"/>
            <a:t>➣Son más fáciles de fabricar que los </a:t>
          </a:r>
          <a:r>
            <a:rPr lang="es-CO" sz="1200" b="0" i="0" dirty="0" err="1"/>
            <a:t>BJT</a:t>
          </a:r>
          <a:r>
            <a:rPr lang="es-CO" sz="1200" b="0" i="0" dirty="0"/>
            <a:t> ya que permiten integrar más dispositivos en un CI.</a:t>
          </a:r>
          <a:endParaRPr lang="es-MX" sz="1200" dirty="0"/>
        </a:p>
        <a:p>
          <a:pPr algn="just"/>
          <a:r>
            <a:rPr lang="es-CO" sz="1200" b="0" i="0" dirty="0"/>
            <a:t>➣La alta impedancia de entrada les permite retener carga el tiempo suficiente para permitir su utilización como elementos de almacenamiento.</a:t>
          </a:r>
          <a:endParaRPr lang="es-MX" sz="1200" dirty="0"/>
        </a:p>
        <a:p>
          <a:pPr algn="just"/>
          <a:r>
            <a:rPr lang="es-CO" sz="1200" b="0" i="0" dirty="0"/>
            <a:t>➣Los </a:t>
          </a:r>
          <a:r>
            <a:rPr lang="es-CO" sz="1200" b="0" i="0" dirty="0" err="1"/>
            <a:t>MOSFET</a:t>
          </a:r>
          <a:r>
            <a:rPr lang="es-CO" sz="1200" b="0" i="0" dirty="0"/>
            <a:t> de potencia pueden disipar una potencia mayor y conmutar corrientes grandes.</a:t>
          </a:r>
          <a:endParaRPr lang="es-MX" sz="1200" dirty="0"/>
        </a:p>
      </dgm:t>
    </dgm:pt>
    <dgm:pt modelId="{08669FAA-F351-7D46-AABD-0C68893172E5}" type="parTrans" cxnId="{54DF8CEF-2549-0A46-83ED-45E01E379D11}">
      <dgm:prSet/>
      <dgm:spPr/>
      <dgm:t>
        <a:bodyPr/>
        <a:lstStyle/>
        <a:p>
          <a:endParaRPr lang="es-MX"/>
        </a:p>
      </dgm:t>
    </dgm:pt>
    <dgm:pt modelId="{FC81F8C4-FEB9-3B45-9D79-AA95971978CF}" type="sibTrans" cxnId="{54DF8CEF-2549-0A46-83ED-45E01E379D11}">
      <dgm:prSet/>
      <dgm:spPr/>
      <dgm:t>
        <a:bodyPr/>
        <a:lstStyle/>
        <a:p>
          <a:endParaRPr lang="es-MX"/>
        </a:p>
      </dgm:t>
    </dgm:pt>
    <dgm:pt modelId="{C02B7690-8256-B240-A2E9-31CC59B407AB}">
      <dgm:prSet phldrT="[Texto]" custT="1"/>
      <dgm:spPr/>
      <dgm:t>
        <a:bodyPr/>
        <a:lstStyle/>
        <a:p>
          <a:pPr algn="just"/>
          <a:r>
            <a:rPr lang="es-CO" sz="1200" b="0" i="0" dirty="0"/>
            <a:t>➣Presentan una respuesta en frecuencia pequeña debido a la alta capacidad de entrada.</a:t>
          </a:r>
          <a:endParaRPr lang="es-MX" sz="1200" dirty="0"/>
        </a:p>
        <a:p>
          <a:pPr algn="just"/>
          <a:r>
            <a:rPr lang="es-CO" sz="1200" b="0" i="0" dirty="0"/>
            <a:t>➣Presentan una linealidad muy baja, y en general son menos lineales que los </a:t>
          </a:r>
          <a:r>
            <a:rPr lang="es-CO" sz="1200" b="0" i="0" dirty="0" err="1"/>
            <a:t>BJT</a:t>
          </a:r>
          <a:r>
            <a:rPr lang="es-CO" sz="1200" b="0" i="0" dirty="0"/>
            <a:t>.</a:t>
          </a:r>
          <a:endParaRPr lang="es-MX" sz="1200" dirty="0"/>
        </a:p>
        <a:p>
          <a:pPr algn="just"/>
          <a:r>
            <a:rPr lang="es-CO" sz="1200" b="0" i="0" dirty="0"/>
            <a:t>➣Se pueden dañar debido a la electricidad estática.</a:t>
          </a:r>
          <a:endParaRPr lang="es-MX" sz="1200" dirty="0"/>
        </a:p>
      </dgm:t>
    </dgm:pt>
    <dgm:pt modelId="{F37AF834-9A69-CF4B-94ED-9F839DEB386C}" type="parTrans" cxnId="{62D4E81B-DC8B-404E-908F-2302BE00C7E0}">
      <dgm:prSet/>
      <dgm:spPr/>
      <dgm:t>
        <a:bodyPr/>
        <a:lstStyle/>
        <a:p>
          <a:endParaRPr lang="es-MX"/>
        </a:p>
      </dgm:t>
    </dgm:pt>
    <dgm:pt modelId="{673293B4-560D-6F41-B651-321F6B7DB8E3}" type="sibTrans" cxnId="{62D4E81B-DC8B-404E-908F-2302BE00C7E0}">
      <dgm:prSet/>
      <dgm:spPr/>
      <dgm:t>
        <a:bodyPr/>
        <a:lstStyle/>
        <a:p>
          <a:endParaRPr lang="es-MX"/>
        </a:p>
      </dgm:t>
    </dgm:pt>
    <dgm:pt modelId="{95C8ED1C-C167-544A-B150-4D9632FB36CB}" type="pres">
      <dgm:prSet presAssocID="{B93A4AAF-E4C0-0F45-A30C-10306094F045}" presName="compositeShape" presStyleCnt="0">
        <dgm:presLayoutVars>
          <dgm:chMax val="2"/>
          <dgm:dir/>
          <dgm:resizeHandles val="exact"/>
        </dgm:presLayoutVars>
      </dgm:prSet>
      <dgm:spPr/>
    </dgm:pt>
    <dgm:pt modelId="{7F9D798F-B78E-394D-91E9-134AC05413DA}" type="pres">
      <dgm:prSet presAssocID="{63C2FF40-EE66-1446-987B-A92EFB10B027}" presName="upArrow" presStyleLbl="node1" presStyleIdx="0" presStyleCnt="2"/>
      <dgm:spPr>
        <a:solidFill>
          <a:srgbClr val="B8E136"/>
        </a:solidFill>
      </dgm:spPr>
    </dgm:pt>
    <dgm:pt modelId="{675168BA-5368-1244-83C8-3FE18FF3E1F7}" type="pres">
      <dgm:prSet presAssocID="{63C2FF40-EE66-1446-987B-A92EFB10B027}" presName="upArrowText" presStyleLbl="revTx" presStyleIdx="0" presStyleCnt="2" custScaleX="118085" custScaleY="120312" custLinFactNeighborX="8909" custLinFactNeighborY="4328">
        <dgm:presLayoutVars>
          <dgm:chMax val="0"/>
          <dgm:bulletEnabled val="1"/>
        </dgm:presLayoutVars>
      </dgm:prSet>
      <dgm:spPr/>
    </dgm:pt>
    <dgm:pt modelId="{83913A16-5964-354E-A206-C7904A3B9B52}" type="pres">
      <dgm:prSet presAssocID="{C02B7690-8256-B240-A2E9-31CC59B407AB}" presName="downArrow" presStyleLbl="node1" presStyleIdx="1" presStyleCnt="2"/>
      <dgm:spPr>
        <a:solidFill>
          <a:srgbClr val="E66900"/>
        </a:solidFill>
      </dgm:spPr>
    </dgm:pt>
    <dgm:pt modelId="{0353DCAC-DA48-6A40-93E0-7F179C96518C}" type="pres">
      <dgm:prSet presAssocID="{C02B7690-8256-B240-A2E9-31CC59B407AB}" presName="downArrowText" presStyleLbl="revTx" presStyleIdx="1" presStyleCnt="2" custScaleY="63836">
        <dgm:presLayoutVars>
          <dgm:chMax val="0"/>
          <dgm:bulletEnabled val="1"/>
        </dgm:presLayoutVars>
      </dgm:prSet>
      <dgm:spPr/>
    </dgm:pt>
  </dgm:ptLst>
  <dgm:cxnLst>
    <dgm:cxn modelId="{62D4E81B-DC8B-404E-908F-2302BE00C7E0}" srcId="{B93A4AAF-E4C0-0F45-A30C-10306094F045}" destId="{C02B7690-8256-B240-A2E9-31CC59B407AB}" srcOrd="1" destOrd="0" parTransId="{F37AF834-9A69-CF4B-94ED-9F839DEB386C}" sibTransId="{673293B4-560D-6F41-B651-321F6B7DB8E3}"/>
    <dgm:cxn modelId="{FA769661-5486-4144-BD37-C3470EECABAA}" type="presOf" srcId="{63C2FF40-EE66-1446-987B-A92EFB10B027}" destId="{675168BA-5368-1244-83C8-3FE18FF3E1F7}" srcOrd="0" destOrd="0" presId="urn:microsoft.com/office/officeart/2005/8/layout/arrow4"/>
    <dgm:cxn modelId="{74B66CBE-9288-2749-B68D-4E3860E7E32E}" type="presOf" srcId="{B93A4AAF-E4C0-0F45-A30C-10306094F045}" destId="{95C8ED1C-C167-544A-B150-4D9632FB36CB}" srcOrd="0" destOrd="0" presId="urn:microsoft.com/office/officeart/2005/8/layout/arrow4"/>
    <dgm:cxn modelId="{6A8FBADE-177A-E946-A4DB-385C3F568423}" type="presOf" srcId="{C02B7690-8256-B240-A2E9-31CC59B407AB}" destId="{0353DCAC-DA48-6A40-93E0-7F179C96518C}" srcOrd="0" destOrd="0" presId="urn:microsoft.com/office/officeart/2005/8/layout/arrow4"/>
    <dgm:cxn modelId="{54DF8CEF-2549-0A46-83ED-45E01E379D11}" srcId="{B93A4AAF-E4C0-0F45-A30C-10306094F045}" destId="{63C2FF40-EE66-1446-987B-A92EFB10B027}" srcOrd="0" destOrd="0" parTransId="{08669FAA-F351-7D46-AABD-0C68893172E5}" sibTransId="{FC81F8C4-FEB9-3B45-9D79-AA95971978CF}"/>
    <dgm:cxn modelId="{E1F87889-BE9C-0D48-9EDD-B8FA85FEAF6C}" type="presParOf" srcId="{95C8ED1C-C167-544A-B150-4D9632FB36CB}" destId="{7F9D798F-B78E-394D-91E9-134AC05413DA}" srcOrd="0" destOrd="0" presId="urn:microsoft.com/office/officeart/2005/8/layout/arrow4"/>
    <dgm:cxn modelId="{3268C81C-C25B-BE4A-8F8E-AB3DAD6866CC}" type="presParOf" srcId="{95C8ED1C-C167-544A-B150-4D9632FB36CB}" destId="{675168BA-5368-1244-83C8-3FE18FF3E1F7}" srcOrd="1" destOrd="0" presId="urn:microsoft.com/office/officeart/2005/8/layout/arrow4"/>
    <dgm:cxn modelId="{CD0E672F-766A-E842-B681-FA411FC4C96D}" type="presParOf" srcId="{95C8ED1C-C167-544A-B150-4D9632FB36CB}" destId="{83913A16-5964-354E-A206-C7904A3B9B52}" srcOrd="2" destOrd="0" presId="urn:microsoft.com/office/officeart/2005/8/layout/arrow4"/>
    <dgm:cxn modelId="{6BCBAB9F-D3CE-0B42-AC7B-99140A09FC3C}" type="presParOf" srcId="{95C8ED1C-C167-544A-B150-4D9632FB36CB}" destId="{0353DCAC-DA48-6A40-93E0-7F179C96518C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50C7AA-B123-5C46-BCB8-F52DCE622DCF}" type="doc">
      <dgm:prSet loTypeId="urn:microsoft.com/office/officeart/2005/8/layout/radial4" loCatId="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8EA00167-A571-2441-B51A-9364671AE75D}">
      <dgm:prSet phldrT="[Texto]"/>
      <dgm:spPr/>
      <dgm:t>
        <a:bodyPr/>
        <a:lstStyle/>
        <a:p>
          <a:r>
            <a:rPr lang="es-MX" dirty="0"/>
            <a:t>MOSFET</a:t>
          </a:r>
        </a:p>
      </dgm:t>
    </dgm:pt>
    <dgm:pt modelId="{0C6D4470-9C11-1B49-84D0-06EE409F1D54}" type="parTrans" cxnId="{20EC02A2-3676-9F4D-ABF0-00A989F53A96}">
      <dgm:prSet/>
      <dgm:spPr/>
      <dgm:t>
        <a:bodyPr/>
        <a:lstStyle/>
        <a:p>
          <a:endParaRPr lang="es-MX"/>
        </a:p>
      </dgm:t>
    </dgm:pt>
    <dgm:pt modelId="{EBA521A0-69A8-8946-A28C-B5B9EA99813A}" type="sibTrans" cxnId="{20EC02A2-3676-9F4D-ABF0-00A989F53A96}">
      <dgm:prSet/>
      <dgm:spPr/>
      <dgm:t>
        <a:bodyPr/>
        <a:lstStyle/>
        <a:p>
          <a:endParaRPr lang="es-MX"/>
        </a:p>
      </dgm:t>
    </dgm:pt>
    <dgm:pt modelId="{3A9F24FB-1870-EC47-A81E-541085EC1CA0}">
      <dgm:prSet phldrT="[Texto]"/>
      <dgm:spPr>
        <a:solidFill>
          <a:srgbClr val="00B994"/>
        </a:solidFill>
      </dgm:spPr>
      <dgm:t>
        <a:bodyPr/>
        <a:lstStyle/>
        <a:p>
          <a:r>
            <a:rPr lang="es-MX" dirty="0"/>
            <a:t>Incremental (Enhancement)  E-MOSFET</a:t>
          </a:r>
        </a:p>
      </dgm:t>
    </dgm:pt>
    <dgm:pt modelId="{FF5A1EAB-565C-DE46-9A75-95A75F6B5699}" type="parTrans" cxnId="{1C00EC4E-23AC-7F4E-B5AB-231A45891C84}">
      <dgm:prSet/>
      <dgm:spPr>
        <a:solidFill>
          <a:srgbClr val="00B994"/>
        </a:solidFill>
      </dgm:spPr>
      <dgm:t>
        <a:bodyPr/>
        <a:lstStyle/>
        <a:p>
          <a:endParaRPr lang="es-MX"/>
        </a:p>
      </dgm:t>
    </dgm:pt>
    <dgm:pt modelId="{56E00ABF-5B8E-B24B-829E-6F12D9B3C583}" type="sibTrans" cxnId="{1C00EC4E-23AC-7F4E-B5AB-231A45891C84}">
      <dgm:prSet/>
      <dgm:spPr/>
      <dgm:t>
        <a:bodyPr/>
        <a:lstStyle/>
        <a:p>
          <a:endParaRPr lang="es-MX"/>
        </a:p>
      </dgm:t>
    </dgm:pt>
    <dgm:pt modelId="{28FE0AF8-9C56-DE49-8F58-D352BD2C8DB6}">
      <dgm:prSet phldrT="[Texto]"/>
      <dgm:spPr/>
      <dgm:t>
        <a:bodyPr/>
        <a:lstStyle/>
        <a:p>
          <a:r>
            <a:rPr lang="es-MX" dirty="0"/>
            <a:t>Decremental (</a:t>
          </a:r>
          <a:r>
            <a:rPr lang="es-MX"/>
            <a:t>Depletion)     D-MOSFET</a:t>
          </a:r>
          <a:endParaRPr lang="es-MX" dirty="0"/>
        </a:p>
      </dgm:t>
    </dgm:pt>
    <dgm:pt modelId="{7105BC02-6FDF-3645-8CF5-CA84806FDF14}" type="parTrans" cxnId="{3CBDE431-F34B-D84F-84F6-ED62121225CC}">
      <dgm:prSet/>
      <dgm:spPr/>
      <dgm:t>
        <a:bodyPr/>
        <a:lstStyle/>
        <a:p>
          <a:endParaRPr lang="es-MX"/>
        </a:p>
      </dgm:t>
    </dgm:pt>
    <dgm:pt modelId="{E3989D27-CD57-9047-8820-D43BF2D9583A}" type="sibTrans" cxnId="{3CBDE431-F34B-D84F-84F6-ED62121225CC}">
      <dgm:prSet/>
      <dgm:spPr/>
      <dgm:t>
        <a:bodyPr/>
        <a:lstStyle/>
        <a:p>
          <a:endParaRPr lang="es-MX"/>
        </a:p>
      </dgm:t>
    </dgm:pt>
    <dgm:pt modelId="{871825F7-0703-5248-B0F5-7118FA34C268}" type="pres">
      <dgm:prSet presAssocID="{9850C7AA-B123-5C46-BCB8-F52DCE622DC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F8F7E90-48ED-6B45-8FD4-A066B225942C}" type="pres">
      <dgm:prSet presAssocID="{8EA00167-A571-2441-B51A-9364671AE75D}" presName="centerShape" presStyleLbl="node0" presStyleIdx="0" presStyleCnt="1"/>
      <dgm:spPr/>
    </dgm:pt>
    <dgm:pt modelId="{B16A3B41-ED93-6946-B3DA-BFF4CA17A2BB}" type="pres">
      <dgm:prSet presAssocID="{7105BC02-6FDF-3645-8CF5-CA84806FDF14}" presName="parTrans" presStyleLbl="bgSibTrans2D1" presStyleIdx="0" presStyleCnt="2"/>
      <dgm:spPr/>
    </dgm:pt>
    <dgm:pt modelId="{2C1D4C05-AED8-0A49-82C5-6BBC8C3155BA}" type="pres">
      <dgm:prSet presAssocID="{28FE0AF8-9C56-DE49-8F58-D352BD2C8DB6}" presName="node" presStyleLbl="node1" presStyleIdx="0" presStyleCnt="2">
        <dgm:presLayoutVars>
          <dgm:bulletEnabled val="1"/>
        </dgm:presLayoutVars>
      </dgm:prSet>
      <dgm:spPr/>
    </dgm:pt>
    <dgm:pt modelId="{7DBEF7FD-DBBA-CA4D-83F3-88B45E2DDCF4}" type="pres">
      <dgm:prSet presAssocID="{FF5A1EAB-565C-DE46-9A75-95A75F6B5699}" presName="parTrans" presStyleLbl="bgSibTrans2D1" presStyleIdx="1" presStyleCnt="2"/>
      <dgm:spPr/>
    </dgm:pt>
    <dgm:pt modelId="{8F0B9F7D-6B6E-7C4B-B5AD-41BF954F5A02}" type="pres">
      <dgm:prSet presAssocID="{3A9F24FB-1870-EC47-A81E-541085EC1CA0}" presName="node" presStyleLbl="node1" presStyleIdx="1" presStyleCnt="2">
        <dgm:presLayoutVars>
          <dgm:bulletEnabled val="1"/>
        </dgm:presLayoutVars>
      </dgm:prSet>
      <dgm:spPr/>
    </dgm:pt>
  </dgm:ptLst>
  <dgm:cxnLst>
    <dgm:cxn modelId="{4F952A0B-1FD3-5B44-8BAF-306491402817}" type="presOf" srcId="{3A9F24FB-1870-EC47-A81E-541085EC1CA0}" destId="{8F0B9F7D-6B6E-7C4B-B5AD-41BF954F5A02}" srcOrd="0" destOrd="0" presId="urn:microsoft.com/office/officeart/2005/8/layout/radial4"/>
    <dgm:cxn modelId="{85A5F10B-3189-0047-93BF-57D8D3E3C152}" type="presOf" srcId="{7105BC02-6FDF-3645-8CF5-CA84806FDF14}" destId="{B16A3B41-ED93-6946-B3DA-BFF4CA17A2BB}" srcOrd="0" destOrd="0" presId="urn:microsoft.com/office/officeart/2005/8/layout/radial4"/>
    <dgm:cxn modelId="{3CBDE431-F34B-D84F-84F6-ED62121225CC}" srcId="{8EA00167-A571-2441-B51A-9364671AE75D}" destId="{28FE0AF8-9C56-DE49-8F58-D352BD2C8DB6}" srcOrd="0" destOrd="0" parTransId="{7105BC02-6FDF-3645-8CF5-CA84806FDF14}" sibTransId="{E3989D27-CD57-9047-8820-D43BF2D9583A}"/>
    <dgm:cxn modelId="{35B2DD37-E88F-C64A-8762-9C98E830FBB0}" type="presOf" srcId="{FF5A1EAB-565C-DE46-9A75-95A75F6B5699}" destId="{7DBEF7FD-DBBA-CA4D-83F3-88B45E2DDCF4}" srcOrd="0" destOrd="0" presId="urn:microsoft.com/office/officeart/2005/8/layout/radial4"/>
    <dgm:cxn modelId="{1C00EC4E-23AC-7F4E-B5AB-231A45891C84}" srcId="{8EA00167-A571-2441-B51A-9364671AE75D}" destId="{3A9F24FB-1870-EC47-A81E-541085EC1CA0}" srcOrd="1" destOrd="0" parTransId="{FF5A1EAB-565C-DE46-9A75-95A75F6B5699}" sibTransId="{56E00ABF-5B8E-B24B-829E-6F12D9B3C583}"/>
    <dgm:cxn modelId="{20EC02A2-3676-9F4D-ABF0-00A989F53A96}" srcId="{9850C7AA-B123-5C46-BCB8-F52DCE622DCF}" destId="{8EA00167-A571-2441-B51A-9364671AE75D}" srcOrd="0" destOrd="0" parTransId="{0C6D4470-9C11-1B49-84D0-06EE409F1D54}" sibTransId="{EBA521A0-69A8-8946-A28C-B5B9EA99813A}"/>
    <dgm:cxn modelId="{2EB72BAF-37FB-BA4E-9661-D30043431F07}" type="presOf" srcId="{8EA00167-A571-2441-B51A-9364671AE75D}" destId="{9F8F7E90-48ED-6B45-8FD4-A066B225942C}" srcOrd="0" destOrd="0" presId="urn:microsoft.com/office/officeart/2005/8/layout/radial4"/>
    <dgm:cxn modelId="{9D0803B3-D582-C744-AACF-320EE9904203}" type="presOf" srcId="{9850C7AA-B123-5C46-BCB8-F52DCE622DCF}" destId="{871825F7-0703-5248-B0F5-7118FA34C268}" srcOrd="0" destOrd="0" presId="urn:microsoft.com/office/officeart/2005/8/layout/radial4"/>
    <dgm:cxn modelId="{F39CA6BC-ECAC-CB42-A669-DC7EFEE6A91B}" type="presOf" srcId="{28FE0AF8-9C56-DE49-8F58-D352BD2C8DB6}" destId="{2C1D4C05-AED8-0A49-82C5-6BBC8C3155BA}" srcOrd="0" destOrd="0" presId="urn:microsoft.com/office/officeart/2005/8/layout/radial4"/>
    <dgm:cxn modelId="{6AA106C9-99F2-EC40-BF13-9E648D327365}" type="presParOf" srcId="{871825F7-0703-5248-B0F5-7118FA34C268}" destId="{9F8F7E90-48ED-6B45-8FD4-A066B225942C}" srcOrd="0" destOrd="0" presId="urn:microsoft.com/office/officeart/2005/8/layout/radial4"/>
    <dgm:cxn modelId="{1ED9517A-BCCC-F145-A619-AB1A3D6AF5A7}" type="presParOf" srcId="{871825F7-0703-5248-B0F5-7118FA34C268}" destId="{B16A3B41-ED93-6946-B3DA-BFF4CA17A2BB}" srcOrd="1" destOrd="0" presId="urn:microsoft.com/office/officeart/2005/8/layout/radial4"/>
    <dgm:cxn modelId="{652A7238-687D-CE4E-8FA0-30FAF9E991FE}" type="presParOf" srcId="{871825F7-0703-5248-B0F5-7118FA34C268}" destId="{2C1D4C05-AED8-0A49-82C5-6BBC8C3155BA}" srcOrd="2" destOrd="0" presId="urn:microsoft.com/office/officeart/2005/8/layout/radial4"/>
    <dgm:cxn modelId="{2F38F1E7-5FAD-0A4F-8B55-C366741CBC09}" type="presParOf" srcId="{871825F7-0703-5248-B0F5-7118FA34C268}" destId="{7DBEF7FD-DBBA-CA4D-83F3-88B45E2DDCF4}" srcOrd="3" destOrd="0" presId="urn:microsoft.com/office/officeart/2005/8/layout/radial4"/>
    <dgm:cxn modelId="{B94B8294-77C4-2E46-AB85-3BB4DBE2E20D}" type="presParOf" srcId="{871825F7-0703-5248-B0F5-7118FA34C268}" destId="{8F0B9F7D-6B6E-7C4B-B5AD-41BF954F5A02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26E7CD-9214-EE4A-8DB4-D8BE1895FC1A}" type="doc">
      <dgm:prSet loTypeId="urn:microsoft.com/office/officeart/2008/layout/VerticalCurvedList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242DB63D-BB82-5F42-BE70-634669391A40}">
      <dgm:prSet phldrT="[Texto]"/>
      <dgm:spPr/>
      <dgm:t>
        <a:bodyPr/>
        <a:lstStyle/>
        <a:p>
          <a:r>
            <a:rPr lang="es-MX" dirty="0"/>
            <a:t>Región de Corte</a:t>
          </a:r>
        </a:p>
      </dgm:t>
    </dgm:pt>
    <dgm:pt modelId="{52B1E39F-87BE-B448-9113-BF48848C7ADC}" type="parTrans" cxnId="{AA69DFA1-FC3E-FF4C-8590-7FE406D5AAC3}">
      <dgm:prSet/>
      <dgm:spPr/>
      <dgm:t>
        <a:bodyPr/>
        <a:lstStyle/>
        <a:p>
          <a:endParaRPr lang="es-MX"/>
        </a:p>
      </dgm:t>
    </dgm:pt>
    <dgm:pt modelId="{F03639EA-3F52-BD40-82B4-4BEA876B96FD}" type="sibTrans" cxnId="{AA69DFA1-FC3E-FF4C-8590-7FE406D5AAC3}">
      <dgm:prSet/>
      <dgm:spPr/>
      <dgm:t>
        <a:bodyPr/>
        <a:lstStyle/>
        <a:p>
          <a:endParaRPr lang="es-MX"/>
        </a:p>
      </dgm:t>
    </dgm:pt>
    <dgm:pt modelId="{740DA7A5-1AFB-9A4C-BAD0-A446F710088E}">
      <dgm:prSet phldrT="[Texto]"/>
      <dgm:spPr>
        <a:solidFill>
          <a:srgbClr val="E66900"/>
        </a:solidFill>
      </dgm:spPr>
      <dgm:t>
        <a:bodyPr/>
        <a:lstStyle/>
        <a:p>
          <a:r>
            <a:rPr lang="es-MX" dirty="0"/>
            <a:t>Región Lineal u Óhmica</a:t>
          </a:r>
        </a:p>
      </dgm:t>
    </dgm:pt>
    <dgm:pt modelId="{B4DFEED6-D30E-3E44-8ACF-CCFB7D06B337}" type="parTrans" cxnId="{765AEC0B-3E71-DB44-BF0A-8F8A7BB5078E}">
      <dgm:prSet/>
      <dgm:spPr/>
      <dgm:t>
        <a:bodyPr/>
        <a:lstStyle/>
        <a:p>
          <a:endParaRPr lang="es-MX"/>
        </a:p>
      </dgm:t>
    </dgm:pt>
    <dgm:pt modelId="{BC48EEA0-007C-4F44-8B0E-A9B39011AAC5}" type="sibTrans" cxnId="{765AEC0B-3E71-DB44-BF0A-8F8A7BB5078E}">
      <dgm:prSet/>
      <dgm:spPr/>
      <dgm:t>
        <a:bodyPr/>
        <a:lstStyle/>
        <a:p>
          <a:endParaRPr lang="es-MX"/>
        </a:p>
      </dgm:t>
    </dgm:pt>
    <dgm:pt modelId="{5CB48687-5D7C-3642-86EB-D991028938D1}">
      <dgm:prSet/>
      <dgm:spPr>
        <a:solidFill>
          <a:srgbClr val="00B994"/>
        </a:solidFill>
      </dgm:spPr>
      <dgm:t>
        <a:bodyPr/>
        <a:lstStyle/>
        <a:p>
          <a:r>
            <a:rPr lang="es-MX" dirty="0"/>
            <a:t>Región de Saturación o Activa</a:t>
          </a:r>
        </a:p>
      </dgm:t>
    </dgm:pt>
    <dgm:pt modelId="{F38C37FA-452B-4A47-B15F-35E422BB14C3}" type="parTrans" cxnId="{44342D8A-0E87-C640-8E61-A8298E2E8564}">
      <dgm:prSet/>
      <dgm:spPr/>
      <dgm:t>
        <a:bodyPr/>
        <a:lstStyle/>
        <a:p>
          <a:endParaRPr lang="es-MX"/>
        </a:p>
      </dgm:t>
    </dgm:pt>
    <dgm:pt modelId="{42EAB9EE-73A9-3B43-AD7E-6A5634539841}" type="sibTrans" cxnId="{44342D8A-0E87-C640-8E61-A8298E2E8564}">
      <dgm:prSet/>
      <dgm:spPr/>
      <dgm:t>
        <a:bodyPr/>
        <a:lstStyle/>
        <a:p>
          <a:endParaRPr lang="es-MX"/>
        </a:p>
      </dgm:t>
    </dgm:pt>
    <dgm:pt modelId="{BCB6C631-05DA-B343-B598-254C405DB891}" type="pres">
      <dgm:prSet presAssocID="{8626E7CD-9214-EE4A-8DB4-D8BE1895FC1A}" presName="Name0" presStyleCnt="0">
        <dgm:presLayoutVars>
          <dgm:chMax val="7"/>
          <dgm:chPref val="7"/>
          <dgm:dir/>
        </dgm:presLayoutVars>
      </dgm:prSet>
      <dgm:spPr/>
    </dgm:pt>
    <dgm:pt modelId="{DA4C0803-ABF6-8F44-84FB-C14F3B541740}" type="pres">
      <dgm:prSet presAssocID="{8626E7CD-9214-EE4A-8DB4-D8BE1895FC1A}" presName="Name1" presStyleCnt="0"/>
      <dgm:spPr/>
    </dgm:pt>
    <dgm:pt modelId="{33E89FA3-0FC5-C447-8D76-7A9164DCDCDA}" type="pres">
      <dgm:prSet presAssocID="{8626E7CD-9214-EE4A-8DB4-D8BE1895FC1A}" presName="cycle" presStyleCnt="0"/>
      <dgm:spPr/>
    </dgm:pt>
    <dgm:pt modelId="{EA192DB9-F7A6-3F44-A776-D9D8251C945E}" type="pres">
      <dgm:prSet presAssocID="{8626E7CD-9214-EE4A-8DB4-D8BE1895FC1A}" presName="srcNode" presStyleLbl="node1" presStyleIdx="0" presStyleCnt="3"/>
      <dgm:spPr/>
    </dgm:pt>
    <dgm:pt modelId="{5DA8FCC3-C2D9-2441-9C0E-DA77891DC00C}" type="pres">
      <dgm:prSet presAssocID="{8626E7CD-9214-EE4A-8DB4-D8BE1895FC1A}" presName="conn" presStyleLbl="parChTrans1D2" presStyleIdx="0" presStyleCnt="1"/>
      <dgm:spPr/>
    </dgm:pt>
    <dgm:pt modelId="{120F2167-9C7E-C447-AED0-973C1F7121EA}" type="pres">
      <dgm:prSet presAssocID="{8626E7CD-9214-EE4A-8DB4-D8BE1895FC1A}" presName="extraNode" presStyleLbl="node1" presStyleIdx="0" presStyleCnt="3"/>
      <dgm:spPr/>
    </dgm:pt>
    <dgm:pt modelId="{E44B27CA-0FA4-1446-9F33-3DF59A4F062D}" type="pres">
      <dgm:prSet presAssocID="{8626E7CD-9214-EE4A-8DB4-D8BE1895FC1A}" presName="dstNode" presStyleLbl="node1" presStyleIdx="0" presStyleCnt="3"/>
      <dgm:spPr/>
    </dgm:pt>
    <dgm:pt modelId="{C38EBB0C-5C72-A540-83CC-599EEB2F21CD}" type="pres">
      <dgm:prSet presAssocID="{242DB63D-BB82-5F42-BE70-634669391A40}" presName="text_1" presStyleLbl="node1" presStyleIdx="0" presStyleCnt="3">
        <dgm:presLayoutVars>
          <dgm:bulletEnabled val="1"/>
        </dgm:presLayoutVars>
      </dgm:prSet>
      <dgm:spPr/>
    </dgm:pt>
    <dgm:pt modelId="{02E8A4CA-9C7E-DB49-982C-6D292453C468}" type="pres">
      <dgm:prSet presAssocID="{242DB63D-BB82-5F42-BE70-634669391A40}" presName="accent_1" presStyleCnt="0"/>
      <dgm:spPr/>
    </dgm:pt>
    <dgm:pt modelId="{FF702CC1-CBAF-0345-89C8-C12705C90F57}" type="pres">
      <dgm:prSet presAssocID="{242DB63D-BB82-5F42-BE70-634669391A40}" presName="accentRepeatNode" presStyleLbl="solidFgAcc1" presStyleIdx="0" presStyleCnt="3"/>
      <dgm:spPr/>
    </dgm:pt>
    <dgm:pt modelId="{79BA2B9C-2619-424D-A58A-5E0104C9D78F}" type="pres">
      <dgm:prSet presAssocID="{740DA7A5-1AFB-9A4C-BAD0-A446F710088E}" presName="text_2" presStyleLbl="node1" presStyleIdx="1" presStyleCnt="3">
        <dgm:presLayoutVars>
          <dgm:bulletEnabled val="1"/>
        </dgm:presLayoutVars>
      </dgm:prSet>
      <dgm:spPr/>
    </dgm:pt>
    <dgm:pt modelId="{46BD0EF8-ACE0-C042-89D5-71B2E0B7AC9A}" type="pres">
      <dgm:prSet presAssocID="{740DA7A5-1AFB-9A4C-BAD0-A446F710088E}" presName="accent_2" presStyleCnt="0"/>
      <dgm:spPr/>
    </dgm:pt>
    <dgm:pt modelId="{BA541CB9-090D-CE4C-B886-21ADF061658B}" type="pres">
      <dgm:prSet presAssocID="{740DA7A5-1AFB-9A4C-BAD0-A446F710088E}" presName="accentRepeatNode" presStyleLbl="solidFgAcc1" presStyleIdx="1" presStyleCnt="3"/>
      <dgm:spPr/>
    </dgm:pt>
    <dgm:pt modelId="{6690D0D8-DFAD-6D47-857B-2F09AFE9C668}" type="pres">
      <dgm:prSet presAssocID="{5CB48687-5D7C-3642-86EB-D991028938D1}" presName="text_3" presStyleLbl="node1" presStyleIdx="2" presStyleCnt="3">
        <dgm:presLayoutVars>
          <dgm:bulletEnabled val="1"/>
        </dgm:presLayoutVars>
      </dgm:prSet>
      <dgm:spPr/>
    </dgm:pt>
    <dgm:pt modelId="{4C07F1E4-A434-4E4B-B667-8102857AD7BB}" type="pres">
      <dgm:prSet presAssocID="{5CB48687-5D7C-3642-86EB-D991028938D1}" presName="accent_3" presStyleCnt="0"/>
      <dgm:spPr/>
    </dgm:pt>
    <dgm:pt modelId="{6D350F40-F6FA-AF44-8C66-5F565C4BCDAB}" type="pres">
      <dgm:prSet presAssocID="{5CB48687-5D7C-3642-86EB-D991028938D1}" presName="accentRepeatNode" presStyleLbl="solidFgAcc1" presStyleIdx="2" presStyleCnt="3"/>
      <dgm:spPr/>
    </dgm:pt>
  </dgm:ptLst>
  <dgm:cxnLst>
    <dgm:cxn modelId="{765AEC0B-3E71-DB44-BF0A-8F8A7BB5078E}" srcId="{8626E7CD-9214-EE4A-8DB4-D8BE1895FC1A}" destId="{740DA7A5-1AFB-9A4C-BAD0-A446F710088E}" srcOrd="1" destOrd="0" parTransId="{B4DFEED6-D30E-3E44-8ACF-CCFB7D06B337}" sibTransId="{BC48EEA0-007C-4F44-8B0E-A9B39011AAC5}"/>
    <dgm:cxn modelId="{07DFFC1F-8A7B-444A-B55C-C35567441430}" type="presOf" srcId="{740DA7A5-1AFB-9A4C-BAD0-A446F710088E}" destId="{79BA2B9C-2619-424D-A58A-5E0104C9D78F}" srcOrd="0" destOrd="0" presId="urn:microsoft.com/office/officeart/2008/layout/VerticalCurvedList"/>
    <dgm:cxn modelId="{4E46A026-61F9-CB4A-ADEB-41261738CABF}" type="presOf" srcId="{5CB48687-5D7C-3642-86EB-D991028938D1}" destId="{6690D0D8-DFAD-6D47-857B-2F09AFE9C668}" srcOrd="0" destOrd="0" presId="urn:microsoft.com/office/officeart/2008/layout/VerticalCurvedList"/>
    <dgm:cxn modelId="{830A3934-6670-4E40-B6AC-8749921EAD28}" type="presOf" srcId="{8626E7CD-9214-EE4A-8DB4-D8BE1895FC1A}" destId="{BCB6C631-05DA-B343-B598-254C405DB891}" srcOrd="0" destOrd="0" presId="urn:microsoft.com/office/officeart/2008/layout/VerticalCurvedList"/>
    <dgm:cxn modelId="{B755973D-9044-2941-967D-EF55743486D0}" type="presOf" srcId="{F03639EA-3F52-BD40-82B4-4BEA876B96FD}" destId="{5DA8FCC3-C2D9-2441-9C0E-DA77891DC00C}" srcOrd="0" destOrd="0" presId="urn:microsoft.com/office/officeart/2008/layout/VerticalCurvedList"/>
    <dgm:cxn modelId="{44342D8A-0E87-C640-8E61-A8298E2E8564}" srcId="{8626E7CD-9214-EE4A-8DB4-D8BE1895FC1A}" destId="{5CB48687-5D7C-3642-86EB-D991028938D1}" srcOrd="2" destOrd="0" parTransId="{F38C37FA-452B-4A47-B15F-35E422BB14C3}" sibTransId="{42EAB9EE-73A9-3B43-AD7E-6A5634539841}"/>
    <dgm:cxn modelId="{79EA98A0-44D5-F642-ABF7-22C29EB635A2}" type="presOf" srcId="{242DB63D-BB82-5F42-BE70-634669391A40}" destId="{C38EBB0C-5C72-A540-83CC-599EEB2F21CD}" srcOrd="0" destOrd="0" presId="urn:microsoft.com/office/officeart/2008/layout/VerticalCurvedList"/>
    <dgm:cxn modelId="{AA69DFA1-FC3E-FF4C-8590-7FE406D5AAC3}" srcId="{8626E7CD-9214-EE4A-8DB4-D8BE1895FC1A}" destId="{242DB63D-BB82-5F42-BE70-634669391A40}" srcOrd="0" destOrd="0" parTransId="{52B1E39F-87BE-B448-9113-BF48848C7ADC}" sibTransId="{F03639EA-3F52-BD40-82B4-4BEA876B96FD}"/>
    <dgm:cxn modelId="{F879C3D0-198A-ED46-997C-1770C8C497CA}" type="presParOf" srcId="{BCB6C631-05DA-B343-B598-254C405DB891}" destId="{DA4C0803-ABF6-8F44-84FB-C14F3B541740}" srcOrd="0" destOrd="0" presId="urn:microsoft.com/office/officeart/2008/layout/VerticalCurvedList"/>
    <dgm:cxn modelId="{720D52B6-45D0-6B4E-88CD-FE8689D974FC}" type="presParOf" srcId="{DA4C0803-ABF6-8F44-84FB-C14F3B541740}" destId="{33E89FA3-0FC5-C447-8D76-7A9164DCDCDA}" srcOrd="0" destOrd="0" presId="urn:microsoft.com/office/officeart/2008/layout/VerticalCurvedList"/>
    <dgm:cxn modelId="{7C717235-7E40-214F-A692-9B8749E8BEF1}" type="presParOf" srcId="{33E89FA3-0FC5-C447-8D76-7A9164DCDCDA}" destId="{EA192DB9-F7A6-3F44-A776-D9D8251C945E}" srcOrd="0" destOrd="0" presId="urn:microsoft.com/office/officeart/2008/layout/VerticalCurvedList"/>
    <dgm:cxn modelId="{D55ABC80-8D46-3F4C-82FE-8AD58E6297AB}" type="presParOf" srcId="{33E89FA3-0FC5-C447-8D76-7A9164DCDCDA}" destId="{5DA8FCC3-C2D9-2441-9C0E-DA77891DC00C}" srcOrd="1" destOrd="0" presId="urn:microsoft.com/office/officeart/2008/layout/VerticalCurvedList"/>
    <dgm:cxn modelId="{3ADF5C0C-21F3-144E-851B-8D3FC4A09E79}" type="presParOf" srcId="{33E89FA3-0FC5-C447-8D76-7A9164DCDCDA}" destId="{120F2167-9C7E-C447-AED0-973C1F7121EA}" srcOrd="2" destOrd="0" presId="urn:microsoft.com/office/officeart/2008/layout/VerticalCurvedList"/>
    <dgm:cxn modelId="{2E84CAA1-8507-7049-8492-EA95AFA88EF1}" type="presParOf" srcId="{33E89FA3-0FC5-C447-8D76-7A9164DCDCDA}" destId="{E44B27CA-0FA4-1446-9F33-3DF59A4F062D}" srcOrd="3" destOrd="0" presId="urn:microsoft.com/office/officeart/2008/layout/VerticalCurvedList"/>
    <dgm:cxn modelId="{2EA9CC63-966D-0546-AB87-9F376A861739}" type="presParOf" srcId="{DA4C0803-ABF6-8F44-84FB-C14F3B541740}" destId="{C38EBB0C-5C72-A540-83CC-599EEB2F21CD}" srcOrd="1" destOrd="0" presId="urn:microsoft.com/office/officeart/2008/layout/VerticalCurvedList"/>
    <dgm:cxn modelId="{F08B87E2-A7F9-964F-A095-65C5FFF6A54B}" type="presParOf" srcId="{DA4C0803-ABF6-8F44-84FB-C14F3B541740}" destId="{02E8A4CA-9C7E-DB49-982C-6D292453C468}" srcOrd="2" destOrd="0" presId="urn:microsoft.com/office/officeart/2008/layout/VerticalCurvedList"/>
    <dgm:cxn modelId="{3C5FF7B6-7398-2D44-AA53-087AB955D9AC}" type="presParOf" srcId="{02E8A4CA-9C7E-DB49-982C-6D292453C468}" destId="{FF702CC1-CBAF-0345-89C8-C12705C90F57}" srcOrd="0" destOrd="0" presId="urn:microsoft.com/office/officeart/2008/layout/VerticalCurvedList"/>
    <dgm:cxn modelId="{C0FDFD38-746A-C242-BEFC-FE2D7F4B0186}" type="presParOf" srcId="{DA4C0803-ABF6-8F44-84FB-C14F3B541740}" destId="{79BA2B9C-2619-424D-A58A-5E0104C9D78F}" srcOrd="3" destOrd="0" presId="urn:microsoft.com/office/officeart/2008/layout/VerticalCurvedList"/>
    <dgm:cxn modelId="{6E5788B5-4906-E242-B68E-F7EA85C25273}" type="presParOf" srcId="{DA4C0803-ABF6-8F44-84FB-C14F3B541740}" destId="{46BD0EF8-ACE0-C042-89D5-71B2E0B7AC9A}" srcOrd="4" destOrd="0" presId="urn:microsoft.com/office/officeart/2008/layout/VerticalCurvedList"/>
    <dgm:cxn modelId="{CF569073-773B-0F42-B5AC-73C41FEEDC33}" type="presParOf" srcId="{46BD0EF8-ACE0-C042-89D5-71B2E0B7AC9A}" destId="{BA541CB9-090D-CE4C-B886-21ADF061658B}" srcOrd="0" destOrd="0" presId="urn:microsoft.com/office/officeart/2008/layout/VerticalCurvedList"/>
    <dgm:cxn modelId="{AFE18955-3450-104E-B7D6-49B2C40B9F9E}" type="presParOf" srcId="{DA4C0803-ABF6-8F44-84FB-C14F3B541740}" destId="{6690D0D8-DFAD-6D47-857B-2F09AFE9C668}" srcOrd="5" destOrd="0" presId="urn:microsoft.com/office/officeart/2008/layout/VerticalCurvedList"/>
    <dgm:cxn modelId="{1047A83A-ECD5-1542-9D42-1AB37C5E18F7}" type="presParOf" srcId="{DA4C0803-ABF6-8F44-84FB-C14F3B541740}" destId="{4C07F1E4-A434-4E4B-B667-8102857AD7BB}" srcOrd="6" destOrd="0" presId="urn:microsoft.com/office/officeart/2008/layout/VerticalCurvedList"/>
    <dgm:cxn modelId="{9D88972E-6467-7D4F-982B-37EF7968BD02}" type="presParOf" srcId="{4C07F1E4-A434-4E4B-B667-8102857AD7BB}" destId="{6D350F40-F6FA-AF44-8C66-5F565C4BCDA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26E7CD-9214-EE4A-8DB4-D8BE1895FC1A}" type="doc">
      <dgm:prSet loTypeId="urn:microsoft.com/office/officeart/2008/layout/VerticalCurvedList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242DB63D-BB82-5F42-BE70-634669391A40}">
      <dgm:prSet phldrT="[Texto]"/>
      <dgm:spPr/>
      <dgm:t>
        <a:bodyPr/>
        <a:lstStyle/>
        <a:p>
          <a:r>
            <a:rPr lang="es-MX" dirty="0"/>
            <a:t>Región de Corte</a:t>
          </a:r>
        </a:p>
      </dgm:t>
    </dgm:pt>
    <dgm:pt modelId="{52B1E39F-87BE-B448-9113-BF48848C7ADC}" type="parTrans" cxnId="{AA69DFA1-FC3E-FF4C-8590-7FE406D5AAC3}">
      <dgm:prSet/>
      <dgm:spPr/>
      <dgm:t>
        <a:bodyPr/>
        <a:lstStyle/>
        <a:p>
          <a:endParaRPr lang="es-MX"/>
        </a:p>
      </dgm:t>
    </dgm:pt>
    <dgm:pt modelId="{F03639EA-3F52-BD40-82B4-4BEA876B96FD}" type="sibTrans" cxnId="{AA69DFA1-FC3E-FF4C-8590-7FE406D5AAC3}">
      <dgm:prSet/>
      <dgm:spPr/>
      <dgm:t>
        <a:bodyPr/>
        <a:lstStyle/>
        <a:p>
          <a:endParaRPr lang="es-MX"/>
        </a:p>
      </dgm:t>
    </dgm:pt>
    <dgm:pt modelId="{BCB6C631-05DA-B343-B598-254C405DB891}" type="pres">
      <dgm:prSet presAssocID="{8626E7CD-9214-EE4A-8DB4-D8BE1895FC1A}" presName="Name0" presStyleCnt="0">
        <dgm:presLayoutVars>
          <dgm:chMax val="7"/>
          <dgm:chPref val="7"/>
          <dgm:dir/>
        </dgm:presLayoutVars>
      </dgm:prSet>
      <dgm:spPr/>
    </dgm:pt>
    <dgm:pt modelId="{DA4C0803-ABF6-8F44-84FB-C14F3B541740}" type="pres">
      <dgm:prSet presAssocID="{8626E7CD-9214-EE4A-8DB4-D8BE1895FC1A}" presName="Name1" presStyleCnt="0"/>
      <dgm:spPr/>
    </dgm:pt>
    <dgm:pt modelId="{33E89FA3-0FC5-C447-8D76-7A9164DCDCDA}" type="pres">
      <dgm:prSet presAssocID="{8626E7CD-9214-EE4A-8DB4-D8BE1895FC1A}" presName="cycle" presStyleCnt="0"/>
      <dgm:spPr/>
    </dgm:pt>
    <dgm:pt modelId="{EA192DB9-F7A6-3F44-A776-D9D8251C945E}" type="pres">
      <dgm:prSet presAssocID="{8626E7CD-9214-EE4A-8DB4-D8BE1895FC1A}" presName="srcNode" presStyleLbl="node1" presStyleIdx="0" presStyleCnt="1"/>
      <dgm:spPr/>
    </dgm:pt>
    <dgm:pt modelId="{5DA8FCC3-C2D9-2441-9C0E-DA77891DC00C}" type="pres">
      <dgm:prSet presAssocID="{8626E7CD-9214-EE4A-8DB4-D8BE1895FC1A}" presName="conn" presStyleLbl="parChTrans1D2" presStyleIdx="0" presStyleCnt="1"/>
      <dgm:spPr/>
    </dgm:pt>
    <dgm:pt modelId="{120F2167-9C7E-C447-AED0-973C1F7121EA}" type="pres">
      <dgm:prSet presAssocID="{8626E7CD-9214-EE4A-8DB4-D8BE1895FC1A}" presName="extraNode" presStyleLbl="node1" presStyleIdx="0" presStyleCnt="1"/>
      <dgm:spPr/>
    </dgm:pt>
    <dgm:pt modelId="{E44B27CA-0FA4-1446-9F33-3DF59A4F062D}" type="pres">
      <dgm:prSet presAssocID="{8626E7CD-9214-EE4A-8DB4-D8BE1895FC1A}" presName="dstNode" presStyleLbl="node1" presStyleIdx="0" presStyleCnt="1"/>
      <dgm:spPr/>
    </dgm:pt>
    <dgm:pt modelId="{C38EBB0C-5C72-A540-83CC-599EEB2F21CD}" type="pres">
      <dgm:prSet presAssocID="{242DB63D-BB82-5F42-BE70-634669391A40}" presName="text_1" presStyleLbl="node1" presStyleIdx="0" presStyleCnt="1">
        <dgm:presLayoutVars>
          <dgm:bulletEnabled val="1"/>
        </dgm:presLayoutVars>
      </dgm:prSet>
      <dgm:spPr/>
    </dgm:pt>
    <dgm:pt modelId="{02E8A4CA-9C7E-DB49-982C-6D292453C468}" type="pres">
      <dgm:prSet presAssocID="{242DB63D-BB82-5F42-BE70-634669391A40}" presName="accent_1" presStyleCnt="0"/>
      <dgm:spPr/>
    </dgm:pt>
    <dgm:pt modelId="{FF702CC1-CBAF-0345-89C8-C12705C90F57}" type="pres">
      <dgm:prSet presAssocID="{242DB63D-BB82-5F42-BE70-634669391A40}" presName="accentRepeatNode" presStyleLbl="solidFgAcc1" presStyleIdx="0" presStyleCnt="1"/>
      <dgm:spPr/>
    </dgm:pt>
  </dgm:ptLst>
  <dgm:cxnLst>
    <dgm:cxn modelId="{830A3934-6670-4E40-B6AC-8749921EAD28}" type="presOf" srcId="{8626E7CD-9214-EE4A-8DB4-D8BE1895FC1A}" destId="{BCB6C631-05DA-B343-B598-254C405DB891}" srcOrd="0" destOrd="0" presId="urn:microsoft.com/office/officeart/2008/layout/VerticalCurvedList"/>
    <dgm:cxn modelId="{B755973D-9044-2941-967D-EF55743486D0}" type="presOf" srcId="{F03639EA-3F52-BD40-82B4-4BEA876B96FD}" destId="{5DA8FCC3-C2D9-2441-9C0E-DA77891DC00C}" srcOrd="0" destOrd="0" presId="urn:microsoft.com/office/officeart/2008/layout/VerticalCurvedList"/>
    <dgm:cxn modelId="{79EA98A0-44D5-F642-ABF7-22C29EB635A2}" type="presOf" srcId="{242DB63D-BB82-5F42-BE70-634669391A40}" destId="{C38EBB0C-5C72-A540-83CC-599EEB2F21CD}" srcOrd="0" destOrd="0" presId="urn:microsoft.com/office/officeart/2008/layout/VerticalCurvedList"/>
    <dgm:cxn modelId="{AA69DFA1-FC3E-FF4C-8590-7FE406D5AAC3}" srcId="{8626E7CD-9214-EE4A-8DB4-D8BE1895FC1A}" destId="{242DB63D-BB82-5F42-BE70-634669391A40}" srcOrd="0" destOrd="0" parTransId="{52B1E39F-87BE-B448-9113-BF48848C7ADC}" sibTransId="{F03639EA-3F52-BD40-82B4-4BEA876B96FD}"/>
    <dgm:cxn modelId="{F879C3D0-198A-ED46-997C-1770C8C497CA}" type="presParOf" srcId="{BCB6C631-05DA-B343-B598-254C405DB891}" destId="{DA4C0803-ABF6-8F44-84FB-C14F3B541740}" srcOrd="0" destOrd="0" presId="urn:microsoft.com/office/officeart/2008/layout/VerticalCurvedList"/>
    <dgm:cxn modelId="{720D52B6-45D0-6B4E-88CD-FE8689D974FC}" type="presParOf" srcId="{DA4C0803-ABF6-8F44-84FB-C14F3B541740}" destId="{33E89FA3-0FC5-C447-8D76-7A9164DCDCDA}" srcOrd="0" destOrd="0" presId="urn:microsoft.com/office/officeart/2008/layout/VerticalCurvedList"/>
    <dgm:cxn modelId="{7C717235-7E40-214F-A692-9B8749E8BEF1}" type="presParOf" srcId="{33E89FA3-0FC5-C447-8D76-7A9164DCDCDA}" destId="{EA192DB9-F7A6-3F44-A776-D9D8251C945E}" srcOrd="0" destOrd="0" presId="urn:microsoft.com/office/officeart/2008/layout/VerticalCurvedList"/>
    <dgm:cxn modelId="{D55ABC80-8D46-3F4C-82FE-8AD58E6297AB}" type="presParOf" srcId="{33E89FA3-0FC5-C447-8D76-7A9164DCDCDA}" destId="{5DA8FCC3-C2D9-2441-9C0E-DA77891DC00C}" srcOrd="1" destOrd="0" presId="urn:microsoft.com/office/officeart/2008/layout/VerticalCurvedList"/>
    <dgm:cxn modelId="{3ADF5C0C-21F3-144E-851B-8D3FC4A09E79}" type="presParOf" srcId="{33E89FA3-0FC5-C447-8D76-7A9164DCDCDA}" destId="{120F2167-9C7E-C447-AED0-973C1F7121EA}" srcOrd="2" destOrd="0" presId="urn:microsoft.com/office/officeart/2008/layout/VerticalCurvedList"/>
    <dgm:cxn modelId="{2E84CAA1-8507-7049-8492-EA95AFA88EF1}" type="presParOf" srcId="{33E89FA3-0FC5-C447-8D76-7A9164DCDCDA}" destId="{E44B27CA-0FA4-1446-9F33-3DF59A4F062D}" srcOrd="3" destOrd="0" presId="urn:microsoft.com/office/officeart/2008/layout/VerticalCurvedList"/>
    <dgm:cxn modelId="{2EA9CC63-966D-0546-AB87-9F376A861739}" type="presParOf" srcId="{DA4C0803-ABF6-8F44-84FB-C14F3B541740}" destId="{C38EBB0C-5C72-A540-83CC-599EEB2F21CD}" srcOrd="1" destOrd="0" presId="urn:microsoft.com/office/officeart/2008/layout/VerticalCurvedList"/>
    <dgm:cxn modelId="{F08B87E2-A7F9-964F-A095-65C5FFF6A54B}" type="presParOf" srcId="{DA4C0803-ABF6-8F44-84FB-C14F3B541740}" destId="{02E8A4CA-9C7E-DB49-982C-6D292453C468}" srcOrd="2" destOrd="0" presId="urn:microsoft.com/office/officeart/2008/layout/VerticalCurvedList"/>
    <dgm:cxn modelId="{3C5FF7B6-7398-2D44-AA53-087AB955D9AC}" type="presParOf" srcId="{02E8A4CA-9C7E-DB49-982C-6D292453C468}" destId="{FF702CC1-CBAF-0345-89C8-C12705C90F5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26E7CD-9214-EE4A-8DB4-D8BE1895FC1A}" type="doc">
      <dgm:prSet loTypeId="urn:microsoft.com/office/officeart/2008/layout/VerticalCurvedList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40DA7A5-1AFB-9A4C-BAD0-A446F710088E}">
      <dgm:prSet phldrT="[Texto]"/>
      <dgm:spPr>
        <a:solidFill>
          <a:srgbClr val="E66900"/>
        </a:solidFill>
      </dgm:spPr>
      <dgm:t>
        <a:bodyPr/>
        <a:lstStyle/>
        <a:p>
          <a:r>
            <a:rPr lang="es-MX" dirty="0"/>
            <a:t>Región Lineal u Óhmica</a:t>
          </a:r>
        </a:p>
      </dgm:t>
    </dgm:pt>
    <dgm:pt modelId="{B4DFEED6-D30E-3E44-8ACF-CCFB7D06B337}" type="parTrans" cxnId="{765AEC0B-3E71-DB44-BF0A-8F8A7BB5078E}">
      <dgm:prSet/>
      <dgm:spPr/>
      <dgm:t>
        <a:bodyPr/>
        <a:lstStyle/>
        <a:p>
          <a:endParaRPr lang="es-MX"/>
        </a:p>
      </dgm:t>
    </dgm:pt>
    <dgm:pt modelId="{BC48EEA0-007C-4F44-8B0E-A9B39011AAC5}" type="sibTrans" cxnId="{765AEC0B-3E71-DB44-BF0A-8F8A7BB5078E}">
      <dgm:prSet/>
      <dgm:spPr/>
      <dgm:t>
        <a:bodyPr/>
        <a:lstStyle/>
        <a:p>
          <a:endParaRPr lang="es-MX"/>
        </a:p>
      </dgm:t>
    </dgm:pt>
    <dgm:pt modelId="{BCB6C631-05DA-B343-B598-254C405DB891}" type="pres">
      <dgm:prSet presAssocID="{8626E7CD-9214-EE4A-8DB4-D8BE1895FC1A}" presName="Name0" presStyleCnt="0">
        <dgm:presLayoutVars>
          <dgm:chMax val="7"/>
          <dgm:chPref val="7"/>
          <dgm:dir/>
        </dgm:presLayoutVars>
      </dgm:prSet>
      <dgm:spPr/>
    </dgm:pt>
    <dgm:pt modelId="{DA4C0803-ABF6-8F44-84FB-C14F3B541740}" type="pres">
      <dgm:prSet presAssocID="{8626E7CD-9214-EE4A-8DB4-D8BE1895FC1A}" presName="Name1" presStyleCnt="0"/>
      <dgm:spPr/>
    </dgm:pt>
    <dgm:pt modelId="{33E89FA3-0FC5-C447-8D76-7A9164DCDCDA}" type="pres">
      <dgm:prSet presAssocID="{8626E7CD-9214-EE4A-8DB4-D8BE1895FC1A}" presName="cycle" presStyleCnt="0"/>
      <dgm:spPr/>
    </dgm:pt>
    <dgm:pt modelId="{EA192DB9-F7A6-3F44-A776-D9D8251C945E}" type="pres">
      <dgm:prSet presAssocID="{8626E7CD-9214-EE4A-8DB4-D8BE1895FC1A}" presName="srcNode" presStyleLbl="node1" presStyleIdx="0" presStyleCnt="1"/>
      <dgm:spPr/>
    </dgm:pt>
    <dgm:pt modelId="{5DA8FCC3-C2D9-2441-9C0E-DA77891DC00C}" type="pres">
      <dgm:prSet presAssocID="{8626E7CD-9214-EE4A-8DB4-D8BE1895FC1A}" presName="conn" presStyleLbl="parChTrans1D2" presStyleIdx="0" presStyleCnt="1"/>
      <dgm:spPr/>
    </dgm:pt>
    <dgm:pt modelId="{120F2167-9C7E-C447-AED0-973C1F7121EA}" type="pres">
      <dgm:prSet presAssocID="{8626E7CD-9214-EE4A-8DB4-D8BE1895FC1A}" presName="extraNode" presStyleLbl="node1" presStyleIdx="0" presStyleCnt="1"/>
      <dgm:spPr/>
    </dgm:pt>
    <dgm:pt modelId="{E44B27CA-0FA4-1446-9F33-3DF59A4F062D}" type="pres">
      <dgm:prSet presAssocID="{8626E7CD-9214-EE4A-8DB4-D8BE1895FC1A}" presName="dstNode" presStyleLbl="node1" presStyleIdx="0" presStyleCnt="1"/>
      <dgm:spPr/>
    </dgm:pt>
    <dgm:pt modelId="{719F4E4C-FBDF-DE4D-88BA-9060D8B9777A}" type="pres">
      <dgm:prSet presAssocID="{740DA7A5-1AFB-9A4C-BAD0-A446F710088E}" presName="text_1" presStyleLbl="node1" presStyleIdx="0" presStyleCnt="1">
        <dgm:presLayoutVars>
          <dgm:bulletEnabled val="1"/>
        </dgm:presLayoutVars>
      </dgm:prSet>
      <dgm:spPr/>
    </dgm:pt>
    <dgm:pt modelId="{8CD0323B-852B-D849-B9B0-067401E47927}" type="pres">
      <dgm:prSet presAssocID="{740DA7A5-1AFB-9A4C-BAD0-A446F710088E}" presName="accent_1" presStyleCnt="0"/>
      <dgm:spPr/>
    </dgm:pt>
    <dgm:pt modelId="{BA541CB9-090D-CE4C-B886-21ADF061658B}" type="pres">
      <dgm:prSet presAssocID="{740DA7A5-1AFB-9A4C-BAD0-A446F710088E}" presName="accentRepeatNode" presStyleLbl="solidFgAcc1" presStyleIdx="0" presStyleCnt="1"/>
      <dgm:spPr/>
    </dgm:pt>
  </dgm:ptLst>
  <dgm:cxnLst>
    <dgm:cxn modelId="{765AEC0B-3E71-DB44-BF0A-8F8A7BB5078E}" srcId="{8626E7CD-9214-EE4A-8DB4-D8BE1895FC1A}" destId="{740DA7A5-1AFB-9A4C-BAD0-A446F710088E}" srcOrd="0" destOrd="0" parTransId="{B4DFEED6-D30E-3E44-8ACF-CCFB7D06B337}" sibTransId="{BC48EEA0-007C-4F44-8B0E-A9B39011AAC5}"/>
    <dgm:cxn modelId="{830A3934-6670-4E40-B6AC-8749921EAD28}" type="presOf" srcId="{8626E7CD-9214-EE4A-8DB4-D8BE1895FC1A}" destId="{BCB6C631-05DA-B343-B598-254C405DB891}" srcOrd="0" destOrd="0" presId="urn:microsoft.com/office/officeart/2008/layout/VerticalCurvedList"/>
    <dgm:cxn modelId="{BE17F9B9-B452-6740-84B4-E98AEBAD48CA}" type="presOf" srcId="{BC48EEA0-007C-4F44-8B0E-A9B39011AAC5}" destId="{5DA8FCC3-C2D9-2441-9C0E-DA77891DC00C}" srcOrd="0" destOrd="0" presId="urn:microsoft.com/office/officeart/2008/layout/VerticalCurvedList"/>
    <dgm:cxn modelId="{01DA75DA-FACF-BC4E-9A21-AC08F710DCC1}" type="presOf" srcId="{740DA7A5-1AFB-9A4C-BAD0-A446F710088E}" destId="{719F4E4C-FBDF-DE4D-88BA-9060D8B9777A}" srcOrd="0" destOrd="0" presId="urn:microsoft.com/office/officeart/2008/layout/VerticalCurvedList"/>
    <dgm:cxn modelId="{F879C3D0-198A-ED46-997C-1770C8C497CA}" type="presParOf" srcId="{BCB6C631-05DA-B343-B598-254C405DB891}" destId="{DA4C0803-ABF6-8F44-84FB-C14F3B541740}" srcOrd="0" destOrd="0" presId="urn:microsoft.com/office/officeart/2008/layout/VerticalCurvedList"/>
    <dgm:cxn modelId="{720D52B6-45D0-6B4E-88CD-FE8689D974FC}" type="presParOf" srcId="{DA4C0803-ABF6-8F44-84FB-C14F3B541740}" destId="{33E89FA3-0FC5-C447-8D76-7A9164DCDCDA}" srcOrd="0" destOrd="0" presId="urn:microsoft.com/office/officeart/2008/layout/VerticalCurvedList"/>
    <dgm:cxn modelId="{7C717235-7E40-214F-A692-9B8749E8BEF1}" type="presParOf" srcId="{33E89FA3-0FC5-C447-8D76-7A9164DCDCDA}" destId="{EA192DB9-F7A6-3F44-A776-D9D8251C945E}" srcOrd="0" destOrd="0" presId="urn:microsoft.com/office/officeart/2008/layout/VerticalCurvedList"/>
    <dgm:cxn modelId="{D55ABC80-8D46-3F4C-82FE-8AD58E6297AB}" type="presParOf" srcId="{33E89FA3-0FC5-C447-8D76-7A9164DCDCDA}" destId="{5DA8FCC3-C2D9-2441-9C0E-DA77891DC00C}" srcOrd="1" destOrd="0" presId="urn:microsoft.com/office/officeart/2008/layout/VerticalCurvedList"/>
    <dgm:cxn modelId="{3ADF5C0C-21F3-144E-851B-8D3FC4A09E79}" type="presParOf" srcId="{33E89FA3-0FC5-C447-8D76-7A9164DCDCDA}" destId="{120F2167-9C7E-C447-AED0-973C1F7121EA}" srcOrd="2" destOrd="0" presId="urn:microsoft.com/office/officeart/2008/layout/VerticalCurvedList"/>
    <dgm:cxn modelId="{2E84CAA1-8507-7049-8492-EA95AFA88EF1}" type="presParOf" srcId="{33E89FA3-0FC5-C447-8D76-7A9164DCDCDA}" destId="{E44B27CA-0FA4-1446-9F33-3DF59A4F062D}" srcOrd="3" destOrd="0" presId="urn:microsoft.com/office/officeart/2008/layout/VerticalCurvedList"/>
    <dgm:cxn modelId="{9782143B-A64F-AF4A-A027-AD6863D5EFA2}" type="presParOf" srcId="{DA4C0803-ABF6-8F44-84FB-C14F3B541740}" destId="{719F4E4C-FBDF-DE4D-88BA-9060D8B9777A}" srcOrd="1" destOrd="0" presId="urn:microsoft.com/office/officeart/2008/layout/VerticalCurvedList"/>
    <dgm:cxn modelId="{38A78B0C-4D82-A04C-970D-ED682C6E4D5E}" type="presParOf" srcId="{DA4C0803-ABF6-8F44-84FB-C14F3B541740}" destId="{8CD0323B-852B-D849-B9B0-067401E47927}" srcOrd="2" destOrd="0" presId="urn:microsoft.com/office/officeart/2008/layout/VerticalCurvedList"/>
    <dgm:cxn modelId="{22ED24BE-F907-B84C-8D56-1F08AF9221A0}" type="presParOf" srcId="{8CD0323B-852B-D849-B9B0-067401E47927}" destId="{BA541CB9-090D-CE4C-B886-21ADF061658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26E7CD-9214-EE4A-8DB4-D8BE1895FC1A}" type="doc">
      <dgm:prSet loTypeId="urn:microsoft.com/office/officeart/2008/layout/VerticalCurvedList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5CB48687-5D7C-3642-86EB-D991028938D1}">
      <dgm:prSet/>
      <dgm:spPr>
        <a:solidFill>
          <a:srgbClr val="00B994"/>
        </a:solidFill>
      </dgm:spPr>
      <dgm:t>
        <a:bodyPr/>
        <a:lstStyle/>
        <a:p>
          <a:r>
            <a:rPr lang="es-MX" dirty="0"/>
            <a:t>Región de Saturación o Activa</a:t>
          </a:r>
        </a:p>
      </dgm:t>
    </dgm:pt>
    <dgm:pt modelId="{F38C37FA-452B-4A47-B15F-35E422BB14C3}" type="parTrans" cxnId="{44342D8A-0E87-C640-8E61-A8298E2E8564}">
      <dgm:prSet/>
      <dgm:spPr/>
      <dgm:t>
        <a:bodyPr/>
        <a:lstStyle/>
        <a:p>
          <a:endParaRPr lang="es-MX"/>
        </a:p>
      </dgm:t>
    </dgm:pt>
    <dgm:pt modelId="{42EAB9EE-73A9-3B43-AD7E-6A5634539841}" type="sibTrans" cxnId="{44342D8A-0E87-C640-8E61-A8298E2E8564}">
      <dgm:prSet/>
      <dgm:spPr/>
      <dgm:t>
        <a:bodyPr/>
        <a:lstStyle/>
        <a:p>
          <a:endParaRPr lang="es-MX"/>
        </a:p>
      </dgm:t>
    </dgm:pt>
    <dgm:pt modelId="{BCB6C631-05DA-B343-B598-254C405DB891}" type="pres">
      <dgm:prSet presAssocID="{8626E7CD-9214-EE4A-8DB4-D8BE1895FC1A}" presName="Name0" presStyleCnt="0">
        <dgm:presLayoutVars>
          <dgm:chMax val="7"/>
          <dgm:chPref val="7"/>
          <dgm:dir/>
        </dgm:presLayoutVars>
      </dgm:prSet>
      <dgm:spPr/>
    </dgm:pt>
    <dgm:pt modelId="{DA4C0803-ABF6-8F44-84FB-C14F3B541740}" type="pres">
      <dgm:prSet presAssocID="{8626E7CD-9214-EE4A-8DB4-D8BE1895FC1A}" presName="Name1" presStyleCnt="0"/>
      <dgm:spPr/>
    </dgm:pt>
    <dgm:pt modelId="{33E89FA3-0FC5-C447-8D76-7A9164DCDCDA}" type="pres">
      <dgm:prSet presAssocID="{8626E7CD-9214-EE4A-8DB4-D8BE1895FC1A}" presName="cycle" presStyleCnt="0"/>
      <dgm:spPr/>
    </dgm:pt>
    <dgm:pt modelId="{EA192DB9-F7A6-3F44-A776-D9D8251C945E}" type="pres">
      <dgm:prSet presAssocID="{8626E7CD-9214-EE4A-8DB4-D8BE1895FC1A}" presName="srcNode" presStyleLbl="node1" presStyleIdx="0" presStyleCnt="1"/>
      <dgm:spPr/>
    </dgm:pt>
    <dgm:pt modelId="{5DA8FCC3-C2D9-2441-9C0E-DA77891DC00C}" type="pres">
      <dgm:prSet presAssocID="{8626E7CD-9214-EE4A-8DB4-D8BE1895FC1A}" presName="conn" presStyleLbl="parChTrans1D2" presStyleIdx="0" presStyleCnt="1"/>
      <dgm:spPr/>
    </dgm:pt>
    <dgm:pt modelId="{120F2167-9C7E-C447-AED0-973C1F7121EA}" type="pres">
      <dgm:prSet presAssocID="{8626E7CD-9214-EE4A-8DB4-D8BE1895FC1A}" presName="extraNode" presStyleLbl="node1" presStyleIdx="0" presStyleCnt="1"/>
      <dgm:spPr/>
    </dgm:pt>
    <dgm:pt modelId="{E44B27CA-0FA4-1446-9F33-3DF59A4F062D}" type="pres">
      <dgm:prSet presAssocID="{8626E7CD-9214-EE4A-8DB4-D8BE1895FC1A}" presName="dstNode" presStyleLbl="node1" presStyleIdx="0" presStyleCnt="1"/>
      <dgm:spPr/>
    </dgm:pt>
    <dgm:pt modelId="{96391E83-7267-C94E-A4A9-BEA70E3D8079}" type="pres">
      <dgm:prSet presAssocID="{5CB48687-5D7C-3642-86EB-D991028938D1}" presName="text_1" presStyleLbl="node1" presStyleIdx="0" presStyleCnt="1">
        <dgm:presLayoutVars>
          <dgm:bulletEnabled val="1"/>
        </dgm:presLayoutVars>
      </dgm:prSet>
      <dgm:spPr/>
    </dgm:pt>
    <dgm:pt modelId="{0780673F-87CC-1949-8FEB-05D1550C46B5}" type="pres">
      <dgm:prSet presAssocID="{5CB48687-5D7C-3642-86EB-D991028938D1}" presName="accent_1" presStyleCnt="0"/>
      <dgm:spPr/>
    </dgm:pt>
    <dgm:pt modelId="{6D350F40-F6FA-AF44-8C66-5F565C4BCDAB}" type="pres">
      <dgm:prSet presAssocID="{5CB48687-5D7C-3642-86EB-D991028938D1}" presName="accentRepeatNode" presStyleLbl="solidFgAcc1" presStyleIdx="0" presStyleCnt="1"/>
      <dgm:spPr/>
    </dgm:pt>
  </dgm:ptLst>
  <dgm:cxnLst>
    <dgm:cxn modelId="{830A3934-6670-4E40-B6AC-8749921EAD28}" type="presOf" srcId="{8626E7CD-9214-EE4A-8DB4-D8BE1895FC1A}" destId="{BCB6C631-05DA-B343-B598-254C405DB891}" srcOrd="0" destOrd="0" presId="urn:microsoft.com/office/officeart/2008/layout/VerticalCurvedList"/>
    <dgm:cxn modelId="{44342D8A-0E87-C640-8E61-A8298E2E8564}" srcId="{8626E7CD-9214-EE4A-8DB4-D8BE1895FC1A}" destId="{5CB48687-5D7C-3642-86EB-D991028938D1}" srcOrd="0" destOrd="0" parTransId="{F38C37FA-452B-4A47-B15F-35E422BB14C3}" sibTransId="{42EAB9EE-73A9-3B43-AD7E-6A5634539841}"/>
    <dgm:cxn modelId="{FA2F1199-A8D6-C149-87EF-D08C9F082069}" type="presOf" srcId="{5CB48687-5D7C-3642-86EB-D991028938D1}" destId="{96391E83-7267-C94E-A4A9-BEA70E3D8079}" srcOrd="0" destOrd="0" presId="urn:microsoft.com/office/officeart/2008/layout/VerticalCurvedList"/>
    <dgm:cxn modelId="{3414539B-7E53-5D45-991F-6E89F1056C09}" type="presOf" srcId="{42EAB9EE-73A9-3B43-AD7E-6A5634539841}" destId="{5DA8FCC3-C2D9-2441-9C0E-DA77891DC00C}" srcOrd="0" destOrd="0" presId="urn:microsoft.com/office/officeart/2008/layout/VerticalCurvedList"/>
    <dgm:cxn modelId="{F879C3D0-198A-ED46-997C-1770C8C497CA}" type="presParOf" srcId="{BCB6C631-05DA-B343-B598-254C405DB891}" destId="{DA4C0803-ABF6-8F44-84FB-C14F3B541740}" srcOrd="0" destOrd="0" presId="urn:microsoft.com/office/officeart/2008/layout/VerticalCurvedList"/>
    <dgm:cxn modelId="{720D52B6-45D0-6B4E-88CD-FE8689D974FC}" type="presParOf" srcId="{DA4C0803-ABF6-8F44-84FB-C14F3B541740}" destId="{33E89FA3-0FC5-C447-8D76-7A9164DCDCDA}" srcOrd="0" destOrd="0" presId="urn:microsoft.com/office/officeart/2008/layout/VerticalCurvedList"/>
    <dgm:cxn modelId="{7C717235-7E40-214F-A692-9B8749E8BEF1}" type="presParOf" srcId="{33E89FA3-0FC5-C447-8D76-7A9164DCDCDA}" destId="{EA192DB9-F7A6-3F44-A776-D9D8251C945E}" srcOrd="0" destOrd="0" presId="urn:microsoft.com/office/officeart/2008/layout/VerticalCurvedList"/>
    <dgm:cxn modelId="{D55ABC80-8D46-3F4C-82FE-8AD58E6297AB}" type="presParOf" srcId="{33E89FA3-0FC5-C447-8D76-7A9164DCDCDA}" destId="{5DA8FCC3-C2D9-2441-9C0E-DA77891DC00C}" srcOrd="1" destOrd="0" presId="urn:microsoft.com/office/officeart/2008/layout/VerticalCurvedList"/>
    <dgm:cxn modelId="{3ADF5C0C-21F3-144E-851B-8D3FC4A09E79}" type="presParOf" srcId="{33E89FA3-0FC5-C447-8D76-7A9164DCDCDA}" destId="{120F2167-9C7E-C447-AED0-973C1F7121EA}" srcOrd="2" destOrd="0" presId="urn:microsoft.com/office/officeart/2008/layout/VerticalCurvedList"/>
    <dgm:cxn modelId="{2E84CAA1-8507-7049-8492-EA95AFA88EF1}" type="presParOf" srcId="{33E89FA3-0FC5-C447-8D76-7A9164DCDCDA}" destId="{E44B27CA-0FA4-1446-9F33-3DF59A4F062D}" srcOrd="3" destOrd="0" presId="urn:microsoft.com/office/officeart/2008/layout/VerticalCurvedList"/>
    <dgm:cxn modelId="{6A1EFA5F-B673-DB46-8DA9-E9A9E1AC81B7}" type="presParOf" srcId="{DA4C0803-ABF6-8F44-84FB-C14F3B541740}" destId="{96391E83-7267-C94E-A4A9-BEA70E3D8079}" srcOrd="1" destOrd="0" presId="urn:microsoft.com/office/officeart/2008/layout/VerticalCurvedList"/>
    <dgm:cxn modelId="{6EFB261C-FA89-3C43-9C01-F342AC6E1F17}" type="presParOf" srcId="{DA4C0803-ABF6-8F44-84FB-C14F3B541740}" destId="{0780673F-87CC-1949-8FEB-05D1550C46B5}" srcOrd="2" destOrd="0" presId="urn:microsoft.com/office/officeart/2008/layout/VerticalCurvedList"/>
    <dgm:cxn modelId="{0A9C5B53-EEBA-7D4B-ACF1-7A38F6CEED0C}" type="presParOf" srcId="{0780673F-87CC-1949-8FEB-05D1550C46B5}" destId="{6D350F40-F6FA-AF44-8C66-5F565C4BCDA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D798F-B78E-394D-91E9-134AC05413DA}">
      <dsp:nvSpPr>
        <dsp:cNvPr id="0" name=""/>
        <dsp:cNvSpPr/>
      </dsp:nvSpPr>
      <dsp:spPr>
        <a:xfrm>
          <a:off x="276356" y="100951"/>
          <a:ext cx="2650684" cy="1988013"/>
        </a:xfrm>
        <a:prstGeom prst="upArrow">
          <a:avLst/>
        </a:prstGeom>
        <a:solidFill>
          <a:srgbClr val="B8E136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168BA-5368-1244-83C8-3FE18FF3E1F7}">
      <dsp:nvSpPr>
        <dsp:cNvPr id="0" name=""/>
        <dsp:cNvSpPr/>
      </dsp:nvSpPr>
      <dsp:spPr>
        <a:xfrm>
          <a:off x="2999631" y="-14910"/>
          <a:ext cx="6129010" cy="2391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0" rIns="85344" bIns="85344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0" i="0" kern="1200" dirty="0"/>
            <a:t>➣Son dispositivos controlados por tensión con una impedancia de entrada muy elevada. </a:t>
          </a:r>
          <a:endParaRPr lang="es-MX" sz="1200" kern="1200" dirty="0"/>
        </a:p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0" i="0" kern="1200" dirty="0"/>
            <a:t>➣Generan un nivel de ruido menor que los </a:t>
          </a:r>
          <a:r>
            <a:rPr lang="es-CO" sz="1200" b="0" i="0" kern="1200" dirty="0" err="1"/>
            <a:t>BJT</a:t>
          </a:r>
          <a:r>
            <a:rPr lang="es-CO" sz="1200" b="0" i="0" kern="1200" dirty="0"/>
            <a:t>.</a:t>
          </a:r>
          <a:endParaRPr lang="es-MX" sz="1200" kern="1200" dirty="0"/>
        </a:p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0" i="0" kern="1200" dirty="0"/>
            <a:t>➣Son más estables con la temperatura que los </a:t>
          </a:r>
          <a:r>
            <a:rPr lang="es-CO" sz="1200" b="0" i="0" kern="1200" dirty="0" err="1"/>
            <a:t>BJT</a:t>
          </a:r>
          <a:r>
            <a:rPr lang="es-CO" sz="1200" b="0" i="0" kern="1200" dirty="0"/>
            <a:t>.</a:t>
          </a:r>
          <a:endParaRPr lang="es-MX" sz="1200" kern="1200" dirty="0"/>
        </a:p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0" i="0" kern="1200" dirty="0"/>
            <a:t>➣Son más fáciles de fabricar que los </a:t>
          </a:r>
          <a:r>
            <a:rPr lang="es-CO" sz="1200" b="0" i="0" kern="1200" dirty="0" err="1"/>
            <a:t>BJT</a:t>
          </a:r>
          <a:r>
            <a:rPr lang="es-CO" sz="1200" b="0" i="0" kern="1200" dirty="0"/>
            <a:t> ya que permiten integrar más dispositivos en un CI.</a:t>
          </a:r>
          <a:endParaRPr lang="es-MX" sz="1200" kern="1200" dirty="0"/>
        </a:p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0" i="0" kern="1200" dirty="0"/>
            <a:t>➣La alta impedancia de entrada les permite retener carga el tiempo suficiente para permitir su utilización como elementos de almacenamiento.</a:t>
          </a:r>
          <a:endParaRPr lang="es-MX" sz="1200" kern="1200" dirty="0"/>
        </a:p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0" i="0" kern="1200" dirty="0"/>
            <a:t>➣Los </a:t>
          </a:r>
          <a:r>
            <a:rPr lang="es-CO" sz="1200" b="0" i="0" kern="1200" dirty="0" err="1"/>
            <a:t>MOSFET</a:t>
          </a:r>
          <a:r>
            <a:rPr lang="es-CO" sz="1200" b="0" i="0" kern="1200" dirty="0"/>
            <a:t> de potencia pueden disipar una potencia mayor y conmutar corrientes grandes.</a:t>
          </a:r>
          <a:endParaRPr lang="es-MX" sz="1200" kern="1200" dirty="0"/>
        </a:p>
      </dsp:txBody>
      <dsp:txXfrm>
        <a:off x="2999631" y="-14910"/>
        <a:ext cx="6129010" cy="2391818"/>
      </dsp:txXfrm>
    </dsp:sp>
    <dsp:sp modelId="{83913A16-5964-354E-A206-C7904A3B9B52}">
      <dsp:nvSpPr>
        <dsp:cNvPr id="0" name=""/>
        <dsp:cNvSpPr/>
      </dsp:nvSpPr>
      <dsp:spPr>
        <a:xfrm>
          <a:off x="1071561" y="2254632"/>
          <a:ext cx="2650684" cy="1988013"/>
        </a:xfrm>
        <a:prstGeom prst="downArrow">
          <a:avLst/>
        </a:prstGeom>
        <a:solidFill>
          <a:srgbClr val="E669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3DCAC-DA48-6A40-93E0-7F179C96518C}">
      <dsp:nvSpPr>
        <dsp:cNvPr id="0" name=""/>
        <dsp:cNvSpPr/>
      </dsp:nvSpPr>
      <dsp:spPr>
        <a:xfrm>
          <a:off x="3801766" y="2614104"/>
          <a:ext cx="5190337" cy="1269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0" rIns="85344" bIns="85344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0" i="0" kern="1200" dirty="0"/>
            <a:t>➣Presentan una respuesta en frecuencia pequeña debido a la alta capacidad de entrada.</a:t>
          </a:r>
          <a:endParaRPr lang="es-MX" sz="1200" kern="1200" dirty="0"/>
        </a:p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0" i="0" kern="1200" dirty="0"/>
            <a:t>➣Presentan una linealidad muy baja, y en general son menos lineales que los </a:t>
          </a:r>
          <a:r>
            <a:rPr lang="es-CO" sz="1200" b="0" i="0" kern="1200" dirty="0" err="1"/>
            <a:t>BJT</a:t>
          </a:r>
          <a:r>
            <a:rPr lang="es-CO" sz="1200" b="0" i="0" kern="1200" dirty="0"/>
            <a:t>.</a:t>
          </a:r>
          <a:endParaRPr lang="es-MX" sz="1200" kern="1200" dirty="0"/>
        </a:p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0" i="0" kern="1200" dirty="0"/>
            <a:t>➣Se pueden dañar debido a la electricidad estática.</a:t>
          </a:r>
          <a:endParaRPr lang="es-MX" sz="1200" kern="1200" dirty="0"/>
        </a:p>
      </dsp:txBody>
      <dsp:txXfrm>
        <a:off x="3801766" y="2614104"/>
        <a:ext cx="5190337" cy="1269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F7E90-48ED-6B45-8FD4-A066B225942C}">
      <dsp:nvSpPr>
        <dsp:cNvPr id="0" name=""/>
        <dsp:cNvSpPr/>
      </dsp:nvSpPr>
      <dsp:spPr>
        <a:xfrm>
          <a:off x="2326066" y="1718921"/>
          <a:ext cx="2145504" cy="21455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 dirty="0"/>
            <a:t>MOSFET</a:t>
          </a:r>
        </a:p>
      </dsp:txBody>
      <dsp:txXfrm>
        <a:off x="2640268" y="2033123"/>
        <a:ext cx="1517100" cy="1517100"/>
      </dsp:txXfrm>
    </dsp:sp>
    <dsp:sp modelId="{B16A3B41-ED93-6946-B3DA-BFF4CA17A2BB}">
      <dsp:nvSpPr>
        <dsp:cNvPr id="0" name=""/>
        <dsp:cNvSpPr/>
      </dsp:nvSpPr>
      <dsp:spPr>
        <a:xfrm rot="12900000">
          <a:off x="871995" y="1319403"/>
          <a:ext cx="1721674" cy="61146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1D4C05-AED8-0A49-82C5-6BBC8C3155BA}">
      <dsp:nvSpPr>
        <dsp:cNvPr id="0" name=""/>
        <dsp:cNvSpPr/>
      </dsp:nvSpPr>
      <dsp:spPr>
        <a:xfrm>
          <a:off x="8561" y="316090"/>
          <a:ext cx="2038229" cy="1630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Decremental (</a:t>
          </a:r>
          <a:r>
            <a:rPr lang="es-MX" sz="1900" kern="1200"/>
            <a:t>Depletion)     D-MOSFET</a:t>
          </a:r>
          <a:endParaRPr lang="es-MX" sz="1900" kern="1200" dirty="0"/>
        </a:p>
      </dsp:txBody>
      <dsp:txXfrm>
        <a:off x="56319" y="363848"/>
        <a:ext cx="1942713" cy="1535067"/>
      </dsp:txXfrm>
    </dsp:sp>
    <dsp:sp modelId="{7DBEF7FD-DBBA-CA4D-83F3-88B45E2DDCF4}">
      <dsp:nvSpPr>
        <dsp:cNvPr id="0" name=""/>
        <dsp:cNvSpPr/>
      </dsp:nvSpPr>
      <dsp:spPr>
        <a:xfrm rot="19500000">
          <a:off x="4203967" y="1319403"/>
          <a:ext cx="1721674" cy="611468"/>
        </a:xfrm>
        <a:prstGeom prst="leftArrow">
          <a:avLst>
            <a:gd name="adj1" fmla="val 60000"/>
            <a:gd name="adj2" fmla="val 50000"/>
          </a:avLst>
        </a:prstGeom>
        <a:solidFill>
          <a:srgbClr val="00B994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0B9F7D-6B6E-7C4B-B5AD-41BF954F5A02}">
      <dsp:nvSpPr>
        <dsp:cNvPr id="0" name=""/>
        <dsp:cNvSpPr/>
      </dsp:nvSpPr>
      <dsp:spPr>
        <a:xfrm>
          <a:off x="4750846" y="316090"/>
          <a:ext cx="2038229" cy="1630583"/>
        </a:xfrm>
        <a:prstGeom prst="roundRect">
          <a:avLst>
            <a:gd name="adj" fmla="val 10000"/>
          </a:avLst>
        </a:prstGeom>
        <a:solidFill>
          <a:srgbClr val="00B994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Incremental (Enhancement)  E-MOSFET</a:t>
          </a:r>
        </a:p>
      </dsp:txBody>
      <dsp:txXfrm>
        <a:off x="4798604" y="363848"/>
        <a:ext cx="1942713" cy="15350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8FCC3-C2D9-2441-9C0E-DA77891DC00C}">
      <dsp:nvSpPr>
        <dsp:cNvPr id="0" name=""/>
        <dsp:cNvSpPr/>
      </dsp:nvSpPr>
      <dsp:spPr>
        <a:xfrm>
          <a:off x="-3675315" y="-564692"/>
          <a:ext cx="4381086" cy="4381086"/>
        </a:xfrm>
        <a:prstGeom prst="blockArc">
          <a:avLst>
            <a:gd name="adj1" fmla="val 18900000"/>
            <a:gd name="adj2" fmla="val 2700000"/>
            <a:gd name="adj3" fmla="val 493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8EBB0C-5C72-A540-83CC-599EEB2F21CD}">
      <dsp:nvSpPr>
        <dsp:cNvPr id="0" name=""/>
        <dsp:cNvSpPr/>
      </dsp:nvSpPr>
      <dsp:spPr>
        <a:xfrm>
          <a:off x="453852" y="325170"/>
          <a:ext cx="7917465" cy="6503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208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 dirty="0"/>
            <a:t>Región de Corte</a:t>
          </a:r>
        </a:p>
      </dsp:txBody>
      <dsp:txXfrm>
        <a:off x="453852" y="325170"/>
        <a:ext cx="7917465" cy="650340"/>
      </dsp:txXfrm>
    </dsp:sp>
    <dsp:sp modelId="{FF702CC1-CBAF-0345-89C8-C12705C90F57}">
      <dsp:nvSpPr>
        <dsp:cNvPr id="0" name=""/>
        <dsp:cNvSpPr/>
      </dsp:nvSpPr>
      <dsp:spPr>
        <a:xfrm>
          <a:off x="47389" y="243877"/>
          <a:ext cx="812925" cy="812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A2B9C-2619-424D-A58A-5E0104C9D78F}">
      <dsp:nvSpPr>
        <dsp:cNvPr id="0" name=""/>
        <dsp:cNvSpPr/>
      </dsp:nvSpPr>
      <dsp:spPr>
        <a:xfrm>
          <a:off x="690251" y="1300680"/>
          <a:ext cx="7681066" cy="650340"/>
        </a:xfrm>
        <a:prstGeom prst="rect">
          <a:avLst/>
        </a:prstGeom>
        <a:solidFill>
          <a:srgbClr val="E669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208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 dirty="0"/>
            <a:t>Región Lineal u Óhmica</a:t>
          </a:r>
        </a:p>
      </dsp:txBody>
      <dsp:txXfrm>
        <a:off x="690251" y="1300680"/>
        <a:ext cx="7681066" cy="650340"/>
      </dsp:txXfrm>
    </dsp:sp>
    <dsp:sp modelId="{BA541CB9-090D-CE4C-B886-21ADF061658B}">
      <dsp:nvSpPr>
        <dsp:cNvPr id="0" name=""/>
        <dsp:cNvSpPr/>
      </dsp:nvSpPr>
      <dsp:spPr>
        <a:xfrm>
          <a:off x="283788" y="1219387"/>
          <a:ext cx="812925" cy="812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0D0D8-DFAD-6D47-857B-2F09AFE9C668}">
      <dsp:nvSpPr>
        <dsp:cNvPr id="0" name=""/>
        <dsp:cNvSpPr/>
      </dsp:nvSpPr>
      <dsp:spPr>
        <a:xfrm>
          <a:off x="453852" y="2276190"/>
          <a:ext cx="7917465" cy="650340"/>
        </a:xfrm>
        <a:prstGeom prst="rect">
          <a:avLst/>
        </a:prstGeom>
        <a:solidFill>
          <a:srgbClr val="00B99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208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 dirty="0"/>
            <a:t>Región de Saturación o Activa</a:t>
          </a:r>
        </a:p>
      </dsp:txBody>
      <dsp:txXfrm>
        <a:off x="453852" y="2276190"/>
        <a:ext cx="7917465" cy="650340"/>
      </dsp:txXfrm>
    </dsp:sp>
    <dsp:sp modelId="{6D350F40-F6FA-AF44-8C66-5F565C4BCDAB}">
      <dsp:nvSpPr>
        <dsp:cNvPr id="0" name=""/>
        <dsp:cNvSpPr/>
      </dsp:nvSpPr>
      <dsp:spPr>
        <a:xfrm>
          <a:off x="47389" y="2194898"/>
          <a:ext cx="812925" cy="812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8FCC3-C2D9-2441-9C0E-DA77891DC00C}">
      <dsp:nvSpPr>
        <dsp:cNvPr id="0" name=""/>
        <dsp:cNvSpPr/>
      </dsp:nvSpPr>
      <dsp:spPr>
        <a:xfrm>
          <a:off x="-679216" y="-96870"/>
          <a:ext cx="900704" cy="900704"/>
        </a:xfrm>
        <a:prstGeom prst="blockArc">
          <a:avLst>
            <a:gd name="adj1" fmla="val 18900000"/>
            <a:gd name="adj2" fmla="val 2700000"/>
            <a:gd name="adj3" fmla="val 2398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8EBB0C-5C72-A540-83CC-599EEB2F21CD}">
      <dsp:nvSpPr>
        <dsp:cNvPr id="0" name=""/>
        <dsp:cNvSpPr/>
      </dsp:nvSpPr>
      <dsp:spPr>
        <a:xfrm>
          <a:off x="217148" y="179763"/>
          <a:ext cx="3326301" cy="3474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57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Región de Corte</a:t>
          </a:r>
        </a:p>
      </dsp:txBody>
      <dsp:txXfrm>
        <a:off x="217148" y="179763"/>
        <a:ext cx="3326301" cy="347437"/>
      </dsp:txXfrm>
    </dsp:sp>
    <dsp:sp modelId="{FF702CC1-CBAF-0345-89C8-C12705C90F57}">
      <dsp:nvSpPr>
        <dsp:cNvPr id="0" name=""/>
        <dsp:cNvSpPr/>
      </dsp:nvSpPr>
      <dsp:spPr>
        <a:xfrm>
          <a:off x="0" y="136333"/>
          <a:ext cx="434296" cy="4342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8FCC3-C2D9-2441-9C0E-DA77891DC00C}">
      <dsp:nvSpPr>
        <dsp:cNvPr id="0" name=""/>
        <dsp:cNvSpPr/>
      </dsp:nvSpPr>
      <dsp:spPr>
        <a:xfrm>
          <a:off x="-678852" y="-96870"/>
          <a:ext cx="900706" cy="900706"/>
        </a:xfrm>
        <a:prstGeom prst="blockArc">
          <a:avLst>
            <a:gd name="adj1" fmla="val 18900000"/>
            <a:gd name="adj2" fmla="val 2700000"/>
            <a:gd name="adj3" fmla="val 2398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F4E4C-FBDF-DE4D-88BA-9060D8B9777A}">
      <dsp:nvSpPr>
        <dsp:cNvPr id="0" name=""/>
        <dsp:cNvSpPr/>
      </dsp:nvSpPr>
      <dsp:spPr>
        <a:xfrm>
          <a:off x="217672" y="179344"/>
          <a:ext cx="3906691" cy="348276"/>
        </a:xfrm>
        <a:prstGeom prst="rect">
          <a:avLst/>
        </a:prstGeom>
        <a:solidFill>
          <a:srgbClr val="E669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57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Región Lineal u Óhmica</a:t>
          </a:r>
        </a:p>
      </dsp:txBody>
      <dsp:txXfrm>
        <a:off x="217672" y="179344"/>
        <a:ext cx="3906691" cy="348276"/>
      </dsp:txXfrm>
    </dsp:sp>
    <dsp:sp modelId="{BA541CB9-090D-CE4C-B886-21ADF061658B}">
      <dsp:nvSpPr>
        <dsp:cNvPr id="0" name=""/>
        <dsp:cNvSpPr/>
      </dsp:nvSpPr>
      <dsp:spPr>
        <a:xfrm>
          <a:off x="0" y="135809"/>
          <a:ext cx="435345" cy="43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8FCC3-C2D9-2441-9C0E-DA77891DC00C}">
      <dsp:nvSpPr>
        <dsp:cNvPr id="0" name=""/>
        <dsp:cNvSpPr/>
      </dsp:nvSpPr>
      <dsp:spPr>
        <a:xfrm>
          <a:off x="-678667" y="-96870"/>
          <a:ext cx="900704" cy="900704"/>
        </a:xfrm>
        <a:prstGeom prst="blockArc">
          <a:avLst>
            <a:gd name="adj1" fmla="val 18900000"/>
            <a:gd name="adj2" fmla="val 2700000"/>
            <a:gd name="adj3" fmla="val 2398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91E83-7267-C94E-A4A9-BEA70E3D8079}">
      <dsp:nvSpPr>
        <dsp:cNvPr id="0" name=""/>
        <dsp:cNvSpPr/>
      </dsp:nvSpPr>
      <dsp:spPr>
        <a:xfrm>
          <a:off x="217938" y="179131"/>
          <a:ext cx="4278756" cy="348701"/>
        </a:xfrm>
        <a:prstGeom prst="rect">
          <a:avLst/>
        </a:prstGeom>
        <a:solidFill>
          <a:srgbClr val="00B99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57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Región de Saturación o Activa</a:t>
          </a:r>
        </a:p>
      </dsp:txBody>
      <dsp:txXfrm>
        <a:off x="217938" y="179131"/>
        <a:ext cx="4278756" cy="348701"/>
      </dsp:txXfrm>
    </dsp:sp>
    <dsp:sp modelId="{6D350F40-F6FA-AF44-8C66-5F565C4BCDAB}">
      <dsp:nvSpPr>
        <dsp:cNvPr id="0" name=""/>
        <dsp:cNvSpPr/>
      </dsp:nvSpPr>
      <dsp:spPr>
        <a:xfrm>
          <a:off x="0" y="135543"/>
          <a:ext cx="435876" cy="4358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5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4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94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74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45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95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213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11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5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5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7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2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1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7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5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9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3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3.gi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4.xml"/><Relationship Id="rId9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2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openxmlformats.org/officeDocument/2006/relationships/image" Target="../media/image30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7.png"/><Relationship Id="rId12" Type="http://schemas.microsoft.com/office/2007/relationships/hdphoto" Target="../media/hdphoto10.wdp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29.png"/><Relationship Id="rId5" Type="http://schemas.openxmlformats.org/officeDocument/2006/relationships/diagramColors" Target="../diagrams/colors6.xml"/><Relationship Id="rId10" Type="http://schemas.microsoft.com/office/2007/relationships/hdphoto" Target="../media/hdphoto9.wdp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microsoft.com/office/2007/relationships/hdphoto" Target="../media/hdphoto13.wdp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microsoft.com/office/2007/relationships/hdphoto" Target="../media/hdphoto14.wdp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15.wdp"/><Relationship Id="rId7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7.wdp"/><Relationship Id="rId11" Type="http://schemas.openxmlformats.org/officeDocument/2006/relationships/image" Target="../media/image47.png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microsoft.com/office/2007/relationships/hdphoto" Target="../media/hdphoto16.wdp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E1AE2-8F09-BB4E-831D-D6321CF65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828" y="1789267"/>
            <a:ext cx="10682343" cy="1313330"/>
          </a:xfrm>
        </p:spPr>
        <p:txBody>
          <a:bodyPr>
            <a:noAutofit/>
          </a:bodyPr>
          <a:lstStyle/>
          <a:p>
            <a:pPr algn="ctr"/>
            <a:r>
              <a:rPr lang="es-ES_tradnl" sz="4800" b="1" dirty="0"/>
              <a:t>TRANSISTORES </a:t>
            </a:r>
            <a:r>
              <a:rPr lang="es-ES_tradnl" sz="4800" b="1" dirty="0" err="1"/>
              <a:t>MOSFET</a:t>
            </a:r>
            <a:r>
              <a:rPr lang="es-ES_tradnl" sz="4800" b="1" dirty="0"/>
              <a:t> </a:t>
            </a:r>
            <a:br>
              <a:rPr lang="es-ES_tradnl" sz="4000" b="1" dirty="0"/>
            </a:br>
            <a:r>
              <a:rPr lang="es-ES_tradnl" sz="3200" b="1" dirty="0"/>
              <a:t>(Metal Oxide Semiconductor Field </a:t>
            </a:r>
            <a:r>
              <a:rPr lang="es-ES_tradnl" sz="3200" b="1" dirty="0" err="1"/>
              <a:t>Effect</a:t>
            </a:r>
            <a:r>
              <a:rPr lang="es-ES_tradnl" sz="3200" b="1" dirty="0"/>
              <a:t> Transistor)</a:t>
            </a:r>
            <a:endParaRPr lang="es-ES_tradnl" sz="4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B737DA-E669-C643-AB65-B6261949F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0" y="3755403"/>
            <a:ext cx="8825658" cy="1526601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</a:pPr>
            <a:r>
              <a:rPr lang="es-ES_tradnl" b="1" dirty="0">
                <a:solidFill>
                  <a:srgbClr val="B8E136"/>
                </a:solidFill>
              </a:rPr>
              <a:t>ASIGNATURA:</a:t>
            </a:r>
          </a:p>
          <a:p>
            <a:pPr algn="ctr">
              <a:spcBef>
                <a:spcPts val="600"/>
              </a:spcBef>
            </a:pPr>
            <a:r>
              <a:rPr lang="es-ES_tradnl" b="1" dirty="0">
                <a:solidFill>
                  <a:schemeClr val="bg1"/>
                </a:solidFill>
              </a:rPr>
              <a:t>Fundamentos de Circuitos Analógicos</a:t>
            </a:r>
          </a:p>
          <a:p>
            <a:pPr algn="ctr">
              <a:spcBef>
                <a:spcPts val="600"/>
              </a:spcBef>
            </a:pPr>
            <a:r>
              <a:rPr lang="es-ES_tradnl" b="1" dirty="0">
                <a:solidFill>
                  <a:srgbClr val="B8E136"/>
                </a:solidFill>
              </a:rPr>
              <a:t>Docente:</a:t>
            </a:r>
          </a:p>
          <a:p>
            <a:pPr algn="ctr">
              <a:spcBef>
                <a:spcPts val="600"/>
              </a:spcBef>
            </a:pPr>
            <a:r>
              <a:rPr lang="es-ES_tradnl" b="1" dirty="0" err="1">
                <a:solidFill>
                  <a:schemeClr val="bg1"/>
                </a:solidFill>
              </a:rPr>
              <a:t>Lizeth</a:t>
            </a:r>
            <a:r>
              <a:rPr lang="es-ES_tradnl" b="1" dirty="0">
                <a:solidFill>
                  <a:schemeClr val="bg1"/>
                </a:solidFill>
              </a:rPr>
              <a:t> cortés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B875E6F-A9D3-0449-AB1B-161821313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30" y="5100919"/>
            <a:ext cx="1821479" cy="9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58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EA5EB-BD8D-2C42-8044-2B674595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>
                <a:solidFill>
                  <a:srgbClr val="B8E136"/>
                </a:solidFill>
              </a:rPr>
              <a:t>REGIONES DE OPERACIÓN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AB2DB25-B816-3441-BC5B-7CB46E903CA7}"/>
              </a:ext>
            </a:extLst>
          </p:cNvPr>
          <p:cNvSpPr txBox="1"/>
          <p:nvPr/>
        </p:nvSpPr>
        <p:spPr>
          <a:xfrm>
            <a:off x="4977343" y="6072448"/>
            <a:ext cx="2237314" cy="369332"/>
          </a:xfrm>
          <a:prstGeom prst="rect">
            <a:avLst/>
          </a:prstGeom>
          <a:noFill/>
          <a:ln>
            <a:solidFill>
              <a:srgbClr val="B8E13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D-</a:t>
            </a:r>
            <a:r>
              <a:rPr lang="es-ES_tradnl" b="1" dirty="0" err="1"/>
              <a:t>MOSFET</a:t>
            </a:r>
            <a:r>
              <a:rPr lang="es-ES_tradnl" b="1" dirty="0"/>
              <a:t> TIPO 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5AD195-FD15-EA42-BD86-F52A3EEEB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6411" y="2634373"/>
            <a:ext cx="9119177" cy="305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2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EA5EB-BD8D-2C42-8044-2B674595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>
                <a:solidFill>
                  <a:srgbClr val="B8E136"/>
                </a:solidFill>
              </a:rPr>
              <a:t>REGIONES DE OPERACIÓN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FE8A7E-E2A7-FC4B-A1A2-B8E857B92D24}"/>
              </a:ext>
            </a:extLst>
          </p:cNvPr>
          <p:cNvSpPr txBox="1"/>
          <p:nvPr/>
        </p:nvSpPr>
        <p:spPr>
          <a:xfrm>
            <a:off x="5079534" y="6121982"/>
            <a:ext cx="2032929" cy="369332"/>
          </a:xfrm>
          <a:prstGeom prst="rect">
            <a:avLst/>
          </a:prstGeom>
          <a:noFill/>
          <a:ln>
            <a:solidFill>
              <a:srgbClr val="B8E13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E-</a:t>
            </a:r>
            <a:r>
              <a:rPr lang="es-ES_tradnl" b="1" dirty="0" err="1"/>
              <a:t>MOSFET</a:t>
            </a:r>
            <a:r>
              <a:rPr lang="es-ES_tradnl" b="1" dirty="0"/>
              <a:t> TIPO 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1B5AF3-53FC-AA42-BEF7-6DB39EF72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62099" y="2527840"/>
            <a:ext cx="9067801" cy="335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1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EA5EB-BD8D-2C42-8044-2B674595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>
                <a:solidFill>
                  <a:srgbClr val="B8E136"/>
                </a:solidFill>
              </a:rPr>
              <a:t>REGIONES DE OPERACIÓN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2A103D1-2E3F-7A46-8848-F6FA570059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7775379"/>
              </p:ext>
            </p:extLst>
          </p:nvPr>
        </p:nvGraphicFramePr>
        <p:xfrm>
          <a:off x="243242" y="2270061"/>
          <a:ext cx="3543450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B85CB85-777A-E34C-84A3-58891F7CF3F7}"/>
              </a:ext>
            </a:extLst>
          </p:cNvPr>
          <p:cNvSpPr txBox="1"/>
          <p:nvPr/>
        </p:nvSpPr>
        <p:spPr>
          <a:xfrm>
            <a:off x="215155" y="3089400"/>
            <a:ext cx="117150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/>
              <a:t>El transistor estará en esta región, cuando </a:t>
            </a:r>
            <a:r>
              <a:rPr lang="es-CO" sz="1400" b="1" dirty="0" err="1"/>
              <a:t>V</a:t>
            </a:r>
            <a:r>
              <a:rPr lang="es-CO" sz="1400" b="1" baseline="-25000" dirty="0" err="1"/>
              <a:t>GS</a:t>
            </a:r>
            <a:r>
              <a:rPr lang="es-CO" sz="1400" b="1" dirty="0"/>
              <a:t> &lt; </a:t>
            </a:r>
            <a:r>
              <a:rPr lang="es-CO" sz="1400" b="1" dirty="0" err="1"/>
              <a:t>V</a:t>
            </a:r>
            <a:r>
              <a:rPr lang="es-CO" sz="1400" b="1" baseline="-25000" dirty="0" err="1"/>
              <a:t>th</a:t>
            </a:r>
            <a:r>
              <a:rPr lang="es-CO" sz="1400" dirty="0"/>
              <a:t>. En estas condiciones el transistor </a:t>
            </a:r>
            <a:r>
              <a:rPr lang="es-CO" sz="1400" dirty="0" err="1"/>
              <a:t>MOSFET</a:t>
            </a:r>
            <a:r>
              <a:rPr lang="es-CO" sz="1400" dirty="0"/>
              <a:t>, equivale eléctricamente a un circuito abierto, entre los terminales del </a:t>
            </a:r>
            <a:r>
              <a:rPr lang="es-CO" sz="1400" dirty="0" err="1"/>
              <a:t>Drenador</a:t>
            </a:r>
            <a:r>
              <a:rPr lang="es-CO" sz="1400" dirty="0"/>
              <a:t>-Surtidor. En esta región, el dispositivo se encuentra apagado. No hay conducción entre </a:t>
            </a:r>
            <a:r>
              <a:rPr lang="es-CO" sz="1400" dirty="0" err="1"/>
              <a:t>Drenador</a:t>
            </a:r>
            <a:r>
              <a:rPr lang="es-CO" sz="1400" dirty="0"/>
              <a:t> y Surtidor, de modo que el </a:t>
            </a:r>
            <a:r>
              <a:rPr lang="es-CO" sz="1400" dirty="0" err="1"/>
              <a:t>MOSFET</a:t>
            </a:r>
            <a:r>
              <a:rPr lang="es-CO" sz="1400" dirty="0"/>
              <a:t> se comporta como un interruptor abierto.</a:t>
            </a:r>
            <a:endParaRPr lang="es-ES_tradnl" sz="1400" dirty="0"/>
          </a:p>
        </p:txBody>
      </p:sp>
      <p:pic>
        <p:nvPicPr>
          <p:cNvPr id="1026" name="Picture 2" descr="N-FET switch">
            <a:extLst>
              <a:ext uri="{FF2B5EF4-FFF2-40B4-BE49-F238E27FC236}">
                <a16:creationId xmlns:a16="http://schemas.microsoft.com/office/drawing/2014/main" id="{3163EB93-1746-4BF8-AE06-C60A8F1CE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62" y="4309348"/>
            <a:ext cx="3367217" cy="184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EDFDE4C-C638-4B14-B194-E512CD3139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9781" y="4220992"/>
            <a:ext cx="3812901" cy="192960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07812B8-F7E8-4EB4-BC01-1E6CE816E8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0776" y="5066733"/>
            <a:ext cx="8953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63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EA5EB-BD8D-2C42-8044-2B674595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>
                <a:solidFill>
                  <a:srgbClr val="B8E136"/>
                </a:solidFill>
              </a:rPr>
              <a:t>REGIONES DE OPERACIÓN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2A103D1-2E3F-7A46-8848-F6FA570059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0319040"/>
              </p:ext>
            </p:extLst>
          </p:nvPr>
        </p:nvGraphicFramePr>
        <p:xfrm>
          <a:off x="210969" y="2245862"/>
          <a:ext cx="4124364" cy="706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B5E4FA0E-C1BD-444A-AD4F-AB470F7E2F2E}"/>
              </a:ext>
            </a:extLst>
          </p:cNvPr>
          <p:cNvSpPr txBox="1"/>
          <p:nvPr/>
        </p:nvSpPr>
        <p:spPr>
          <a:xfrm>
            <a:off x="210969" y="3059668"/>
            <a:ext cx="11418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400" dirty="0"/>
              <a:t>El transistor estará en la región óhmica, cuando </a:t>
            </a:r>
            <a:r>
              <a:rPr lang="es-ES_tradnl" sz="1400" dirty="0" err="1"/>
              <a:t>VGS</a:t>
            </a:r>
            <a:r>
              <a:rPr lang="es-ES_tradnl" sz="1400" dirty="0"/>
              <a:t> &gt; </a:t>
            </a:r>
            <a:r>
              <a:rPr lang="es-ES_tradnl" sz="1400" dirty="0" err="1"/>
              <a:t>Vth</a:t>
            </a:r>
            <a:r>
              <a:rPr lang="es-ES_tradnl" sz="1400" dirty="0"/>
              <a:t> y </a:t>
            </a:r>
            <a:r>
              <a:rPr lang="es-ES_tradnl" sz="1400" dirty="0" err="1"/>
              <a:t>VDS</a:t>
            </a:r>
            <a:r>
              <a:rPr lang="es-ES_tradnl" sz="1400" dirty="0"/>
              <a:t> &lt; ( </a:t>
            </a:r>
            <a:r>
              <a:rPr lang="es-ES_tradnl" sz="1400" dirty="0" err="1"/>
              <a:t>VGS</a:t>
            </a:r>
            <a:r>
              <a:rPr lang="es-ES_tradnl" sz="1400" dirty="0"/>
              <a:t> – </a:t>
            </a:r>
            <a:r>
              <a:rPr lang="es-ES_tradnl" sz="1400" dirty="0" err="1"/>
              <a:t>Vth</a:t>
            </a:r>
            <a:r>
              <a:rPr lang="es-ES_tradnl" sz="1400" dirty="0"/>
              <a:t> ). En esta región el </a:t>
            </a:r>
            <a:r>
              <a:rPr lang="es-ES_tradnl" sz="1400" dirty="0" err="1"/>
              <a:t>MOSFET</a:t>
            </a:r>
            <a:r>
              <a:rPr lang="es-ES_tradnl" sz="1400" dirty="0"/>
              <a:t> equivale a una resistencia variable conectada entre el </a:t>
            </a:r>
            <a:r>
              <a:rPr lang="es-ES_tradnl" sz="1400" dirty="0" err="1"/>
              <a:t>Drenador</a:t>
            </a:r>
            <a:r>
              <a:rPr lang="es-ES_tradnl" sz="1400" dirty="0"/>
              <a:t> y Surtidor. El valor de esta resistencia varía dependiendo del valor que tenga la tensión entre la Puerta y el Surtidor (</a:t>
            </a:r>
            <a:r>
              <a:rPr lang="es-ES_tradnl" sz="1400" dirty="0" err="1"/>
              <a:t>VGS</a:t>
            </a:r>
            <a:r>
              <a:rPr lang="es-ES_tradnl" sz="1400" dirty="0"/>
              <a:t>). </a:t>
            </a:r>
            <a:endParaRPr lang="es-ES_tradn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9EC70B8-8FD4-433E-92BD-E48E1A7132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4975" r="-53"/>
          <a:stretch/>
        </p:blipFill>
        <p:spPr>
          <a:xfrm>
            <a:off x="4013422" y="4186032"/>
            <a:ext cx="4165156" cy="231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79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EA5EB-BD8D-2C42-8044-2B674595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>
                <a:solidFill>
                  <a:srgbClr val="B8E136"/>
                </a:solidFill>
              </a:rPr>
              <a:t>REGIONES DE OPERACIÓN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2A103D1-2E3F-7A46-8848-F6FA570059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259807"/>
              </p:ext>
            </p:extLst>
          </p:nvPr>
        </p:nvGraphicFramePr>
        <p:xfrm>
          <a:off x="258185" y="2226833"/>
          <a:ext cx="4496695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8F61858-685E-5343-A85B-3BB68CA4C289}"/>
              </a:ext>
            </a:extLst>
          </p:cNvPr>
          <p:cNvSpPr txBox="1"/>
          <p:nvPr/>
        </p:nvSpPr>
        <p:spPr>
          <a:xfrm>
            <a:off x="258185" y="3059668"/>
            <a:ext cx="113278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400" dirty="0"/>
              <a:t>El </a:t>
            </a:r>
            <a:r>
              <a:rPr lang="es-ES_tradnl" sz="1400" dirty="0" err="1"/>
              <a:t>MOSFET</a:t>
            </a:r>
            <a:r>
              <a:rPr lang="es-ES_tradnl" sz="1400" dirty="0"/>
              <a:t> estará en esta región, cuando </a:t>
            </a:r>
            <a:r>
              <a:rPr lang="es-ES_tradnl" sz="1400" dirty="0" err="1"/>
              <a:t>VGS</a:t>
            </a:r>
            <a:r>
              <a:rPr lang="es-ES_tradnl" sz="1400" dirty="0"/>
              <a:t> &gt; </a:t>
            </a:r>
            <a:r>
              <a:rPr lang="es-ES_tradnl" sz="1400" dirty="0" err="1"/>
              <a:t>Vth</a:t>
            </a:r>
            <a:r>
              <a:rPr lang="es-ES_tradnl" sz="1400" dirty="0"/>
              <a:t> y </a:t>
            </a:r>
            <a:r>
              <a:rPr lang="es-ES_tradnl" sz="1400" dirty="0" err="1"/>
              <a:t>VDS</a:t>
            </a:r>
            <a:r>
              <a:rPr lang="es-ES_tradnl" sz="1400" dirty="0"/>
              <a:t> &gt; ( </a:t>
            </a:r>
            <a:r>
              <a:rPr lang="es-ES_tradnl" sz="1400" dirty="0" err="1"/>
              <a:t>VGS</a:t>
            </a:r>
            <a:r>
              <a:rPr lang="es-ES_tradnl" sz="1400" dirty="0"/>
              <a:t> – </a:t>
            </a:r>
            <a:r>
              <a:rPr lang="es-ES_tradnl" sz="1400" dirty="0" err="1"/>
              <a:t>Vth</a:t>
            </a:r>
            <a:r>
              <a:rPr lang="es-ES_tradnl" sz="1400" dirty="0"/>
              <a:t>). </a:t>
            </a:r>
            <a:r>
              <a:rPr lang="es-CO" sz="1400" dirty="0"/>
              <a:t>En esta zona, el </a:t>
            </a:r>
            <a:r>
              <a:rPr lang="es-CO" sz="1400" dirty="0" err="1"/>
              <a:t>MOSFET</a:t>
            </a:r>
            <a:r>
              <a:rPr lang="es-CO" sz="1400" dirty="0"/>
              <a:t> mantiene constante su corriente de </a:t>
            </a:r>
            <a:r>
              <a:rPr lang="es-CO" sz="1400" dirty="0" err="1"/>
              <a:t>Drenador</a:t>
            </a:r>
            <a:r>
              <a:rPr lang="es-CO" sz="1400" dirty="0"/>
              <a:t> (I</a:t>
            </a:r>
            <a:r>
              <a:rPr lang="es-CO" sz="1400" baseline="-25000" dirty="0"/>
              <a:t>D</a:t>
            </a:r>
            <a:r>
              <a:rPr lang="es-CO" sz="1400" dirty="0"/>
              <a:t>), independientemente del valor de tensión que haya entre el </a:t>
            </a:r>
            <a:r>
              <a:rPr lang="es-CO" sz="1400" dirty="0" err="1"/>
              <a:t>Drenador</a:t>
            </a:r>
            <a:r>
              <a:rPr lang="es-CO" sz="1400" dirty="0"/>
              <a:t> y el Surtidor (</a:t>
            </a:r>
            <a:r>
              <a:rPr lang="es-CO" sz="1400" dirty="0" err="1"/>
              <a:t>V</a:t>
            </a:r>
            <a:r>
              <a:rPr lang="es-CO" sz="1400" baseline="-25000" dirty="0" err="1"/>
              <a:t>DS</a:t>
            </a:r>
            <a:r>
              <a:rPr lang="es-CO" sz="1400" dirty="0"/>
              <a:t>). Por lo tanto, el transistor equivale a un generador de corriente continua de valor I</a:t>
            </a:r>
            <a:r>
              <a:rPr lang="es-CO" sz="1400" baseline="-25000" dirty="0"/>
              <a:t>D</a:t>
            </a:r>
            <a:r>
              <a:rPr lang="es-CO" sz="1400" dirty="0"/>
              <a:t>.</a:t>
            </a:r>
            <a:endParaRPr lang="es-ES_tradnl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DEA9C22-A033-430E-8A02-075C48A744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72324" y="4119284"/>
            <a:ext cx="3305175" cy="187195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6D3C964-B7B9-4F09-BF44-58CC64B211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8539" y="5923518"/>
            <a:ext cx="1786477" cy="31442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9ECFC69-55F8-48F7-A29F-6DED8CD79BB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18602" t="38607"/>
          <a:stretch/>
        </p:blipFill>
        <p:spPr>
          <a:xfrm>
            <a:off x="3772826" y="5739559"/>
            <a:ext cx="1665842" cy="68233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AE6A5EA-AF39-F444-A2D2-CCC81B8D7FA8}"/>
              </a:ext>
            </a:extLst>
          </p:cNvPr>
          <p:cNvSpPr txBox="1"/>
          <p:nvPr/>
        </p:nvSpPr>
        <p:spPr>
          <a:xfrm>
            <a:off x="322132" y="3998413"/>
            <a:ext cx="1695521" cy="369332"/>
          </a:xfrm>
          <a:prstGeom prst="rect">
            <a:avLst/>
          </a:prstGeom>
          <a:noFill/>
          <a:ln>
            <a:solidFill>
              <a:srgbClr val="B8E136"/>
            </a:solidFill>
          </a:ln>
        </p:spPr>
        <p:txBody>
          <a:bodyPr wrap="square" rtlCol="0">
            <a:spAutoFit/>
          </a:bodyPr>
          <a:lstStyle/>
          <a:p>
            <a:r>
              <a:rPr lang="es-CO" b="1" dirty="0" err="1"/>
              <a:t>Decremental</a:t>
            </a:r>
            <a:endParaRPr lang="es-CO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6932049-FB00-784C-B3B9-97EC3772A3D9}"/>
              </a:ext>
            </a:extLst>
          </p:cNvPr>
          <p:cNvSpPr txBox="1"/>
          <p:nvPr/>
        </p:nvSpPr>
        <p:spPr>
          <a:xfrm>
            <a:off x="322132" y="5242917"/>
            <a:ext cx="1695521" cy="369332"/>
          </a:xfrm>
          <a:prstGeom prst="rect">
            <a:avLst/>
          </a:prstGeom>
          <a:noFill/>
          <a:ln>
            <a:solidFill>
              <a:srgbClr val="B8E136"/>
            </a:solidFill>
          </a:ln>
        </p:spPr>
        <p:txBody>
          <a:bodyPr wrap="square" rtlCol="0">
            <a:spAutoFit/>
          </a:bodyPr>
          <a:lstStyle/>
          <a:p>
            <a:r>
              <a:rPr lang="es-CO" b="1" dirty="0"/>
              <a:t>Incremental</a:t>
            </a:r>
            <a:endParaRPr lang="es-ES_trad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F1360A4-4E53-4945-98EA-771E498B76B0}"/>
                  </a:ext>
                </a:extLst>
              </p:cNvPr>
              <p:cNvSpPr txBox="1"/>
              <p:nvPr/>
            </p:nvSpPr>
            <p:spPr>
              <a:xfrm>
                <a:off x="2101777" y="4308275"/>
                <a:ext cx="2528109" cy="6430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𝐷𝑆𝑆</m:t>
                          </m:r>
                        </m:sub>
                      </m:sSub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𝐺𝑆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F1360A4-4E53-4945-98EA-771E498B7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777" y="4308275"/>
                <a:ext cx="2528109" cy="643061"/>
              </a:xfrm>
              <a:prstGeom prst="rect">
                <a:avLst/>
              </a:prstGeom>
              <a:blipFill>
                <a:blip r:embed="rId1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177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EA5EB-BD8D-2C42-8044-2B674595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>
                <a:solidFill>
                  <a:srgbClr val="B8E136"/>
                </a:solidFill>
              </a:rPr>
              <a:t>MÉTODO DE ANÁLISIS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FF1D355-EDA9-475B-8C53-7D869D0EF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4971" y="2479948"/>
            <a:ext cx="7648575" cy="40767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488AF43-0726-4D75-B544-90F2C0575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454" y="3965485"/>
            <a:ext cx="2962729" cy="1105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C81AABC-57D0-4845-AD61-9A3E6B3E2988}"/>
              </a:ext>
            </a:extLst>
          </p:cNvPr>
          <p:cNvSpPr txBox="1"/>
          <p:nvPr/>
        </p:nvSpPr>
        <p:spPr>
          <a:xfrm>
            <a:off x="268941" y="2548893"/>
            <a:ext cx="4515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/>
              <a:t>Ejemplo de análisis para el E-</a:t>
            </a:r>
            <a:r>
              <a:rPr lang="es-ES_tradnl" sz="1600" dirty="0" err="1"/>
              <a:t>MOSFET</a:t>
            </a:r>
            <a:r>
              <a:rPr lang="es-ES_tradnl" sz="1600" dirty="0"/>
              <a:t> tipo N</a:t>
            </a:r>
          </a:p>
        </p:txBody>
      </p:sp>
    </p:spTree>
    <p:extLst>
      <p:ext uri="{BB962C8B-B14F-4D97-AF65-F5344CB8AC3E}">
        <p14:creationId xmlns:p14="http://schemas.microsoft.com/office/powerpoint/2010/main" val="3521631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4EC403E-D4A8-F621-64B5-D17714AB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pPr algn="ctr"/>
            <a:r>
              <a:rPr lang="es-ES_tradnl" b="1" dirty="0">
                <a:solidFill>
                  <a:srgbClr val="B8E136"/>
                </a:solidFill>
              </a:rPr>
              <a:t>ANÁLISIS EN PEQUEÑA SEÑAL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215A9F5-0F4F-4BF6-EAC8-8A2849133E6B}"/>
              </a:ext>
            </a:extLst>
          </p:cNvPr>
          <p:cNvSpPr txBox="1"/>
          <p:nvPr/>
        </p:nvSpPr>
        <p:spPr>
          <a:xfrm>
            <a:off x="375470" y="2290329"/>
            <a:ext cx="1292341" cy="369332"/>
          </a:xfrm>
          <a:prstGeom prst="rect">
            <a:avLst/>
          </a:prstGeom>
          <a:noFill/>
          <a:ln>
            <a:solidFill>
              <a:srgbClr val="B8E13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_tradnl" b="1" dirty="0"/>
              <a:t>D-</a:t>
            </a:r>
            <a:r>
              <a:rPr lang="es-ES_tradnl" b="1" dirty="0" err="1"/>
              <a:t>MOSFET</a:t>
            </a:r>
            <a:endParaRPr lang="es-ES_tradnl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A67FAD-04A4-01AC-E9DF-63016153199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9276" y="2766932"/>
            <a:ext cx="4792835" cy="237717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699901C-B64B-E142-56B4-B508C7B70387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6431" y="2659661"/>
            <a:ext cx="1968140" cy="2427373"/>
          </a:xfrm>
          <a:prstGeom prst="rect">
            <a:avLst/>
          </a:prstGeom>
        </p:spPr>
      </p:pic>
      <p:sp>
        <p:nvSpPr>
          <p:cNvPr id="10" name="Flecha derecha 9">
            <a:extLst>
              <a:ext uri="{FF2B5EF4-FFF2-40B4-BE49-F238E27FC236}">
                <a16:creationId xmlns:a16="http://schemas.microsoft.com/office/drawing/2014/main" id="{151907C7-75F5-1849-7A15-340C6F3F9ABF}"/>
              </a:ext>
            </a:extLst>
          </p:cNvPr>
          <p:cNvSpPr/>
          <p:nvPr/>
        </p:nvSpPr>
        <p:spPr>
          <a:xfrm>
            <a:off x="4121636" y="3514834"/>
            <a:ext cx="1520575" cy="881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F9B11AB-52AC-6E09-E72A-289D3E6027F3}"/>
                  </a:ext>
                </a:extLst>
              </p:cNvPr>
              <p:cNvSpPr txBox="1"/>
              <p:nvPr/>
            </p:nvSpPr>
            <p:spPr>
              <a:xfrm>
                <a:off x="6010382" y="5628680"/>
                <a:ext cx="1284967" cy="59766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𝐷𝑆𝑆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F9B11AB-52AC-6E09-E72A-289D3E602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382" y="5628680"/>
                <a:ext cx="1284967" cy="597664"/>
              </a:xfrm>
              <a:prstGeom prst="rect">
                <a:avLst/>
              </a:prstGeom>
              <a:blipFill>
                <a:blip r:embed="rId6"/>
                <a:stretch>
                  <a:fillRect l="-2885" t="-2041" b="-1020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C6B7B9E-E174-3FFC-FBF8-927A4EBEC039}"/>
                  </a:ext>
                </a:extLst>
              </p:cNvPr>
              <p:cNvSpPr txBox="1"/>
              <p:nvPr/>
            </p:nvSpPr>
            <p:spPr>
              <a:xfrm>
                <a:off x="2254539" y="5615906"/>
                <a:ext cx="2214196" cy="63132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_tradnl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E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E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s-E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s-E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s-E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𝐺𝑆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C6B7B9E-E174-3FFC-FBF8-927A4EBEC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539" y="5615906"/>
                <a:ext cx="2214196" cy="631327"/>
              </a:xfrm>
              <a:prstGeom prst="rect">
                <a:avLst/>
              </a:prstGeom>
              <a:blipFill>
                <a:blip r:embed="rId7"/>
                <a:stretch>
                  <a:fillRect l="-1705" b="-769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84BA23C-680A-A0C5-E483-83D0230FF353}"/>
                  </a:ext>
                </a:extLst>
              </p:cNvPr>
              <p:cNvSpPr txBox="1"/>
              <p:nvPr/>
            </p:nvSpPr>
            <p:spPr>
              <a:xfrm>
                <a:off x="5001792" y="5789012"/>
                <a:ext cx="4755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84BA23C-680A-A0C5-E483-83D0230FF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792" y="5789012"/>
                <a:ext cx="475533" cy="276999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8565EC4-C0E6-A637-8DD3-68DF33B36616}"/>
                  </a:ext>
                </a:extLst>
              </p:cNvPr>
              <p:cNvSpPr txBox="1"/>
              <p:nvPr/>
            </p:nvSpPr>
            <p:spPr>
              <a:xfrm>
                <a:off x="4448717" y="5789012"/>
                <a:ext cx="4332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8565EC4-C0E6-A637-8DD3-68DF33B36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717" y="5789012"/>
                <a:ext cx="433206" cy="276999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0804081-16B1-8AEF-A848-2F12B3832447}"/>
                  </a:ext>
                </a:extLst>
              </p:cNvPr>
              <p:cNvSpPr txBox="1"/>
              <p:nvPr/>
            </p:nvSpPr>
            <p:spPr>
              <a:xfrm>
                <a:off x="2794571" y="6442038"/>
                <a:ext cx="144299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𝑆𝑖𝑒𝑚𝑒𝑛𝑠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0804081-16B1-8AEF-A848-2F12B3832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571" y="6442038"/>
                <a:ext cx="1442995" cy="276999"/>
              </a:xfrm>
              <a:prstGeom prst="rect">
                <a:avLst/>
              </a:prstGeom>
              <a:blipFill>
                <a:blip r:embed="rId1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1066B3E-1FF3-BF90-EEB2-3B9A482822EC}"/>
                  </a:ext>
                </a:extLst>
              </p:cNvPr>
              <p:cNvSpPr txBox="1"/>
              <p:nvPr/>
            </p:nvSpPr>
            <p:spPr>
              <a:xfrm>
                <a:off x="7305876" y="5745832"/>
                <a:ext cx="43320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1066B3E-1FF3-BF90-EEB2-3B9A48282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876" y="5745832"/>
                <a:ext cx="433206" cy="276999"/>
              </a:xfrm>
              <a:prstGeom prst="rect">
                <a:avLst/>
              </a:prstGeom>
              <a:blipFill>
                <a:blip r:embed="rId11"/>
                <a:stretch>
                  <a:fillRect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956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CCEA0CE7-D3FA-0E01-FC46-57F32842A5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54510"/>
          <a:stretch/>
        </p:blipFill>
        <p:spPr>
          <a:xfrm>
            <a:off x="1783976" y="4402189"/>
            <a:ext cx="1981340" cy="189633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4EC403E-D4A8-F621-64B5-D17714AB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pPr algn="ctr"/>
            <a:r>
              <a:rPr lang="es-ES_tradnl" b="1" dirty="0">
                <a:solidFill>
                  <a:srgbClr val="B8E136"/>
                </a:solidFill>
              </a:rPr>
              <a:t>ANÁLISIS EN PEQUEÑA SEÑAL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215A9F5-0F4F-4BF6-EAC8-8A2849133E6B}"/>
              </a:ext>
            </a:extLst>
          </p:cNvPr>
          <p:cNvSpPr txBox="1"/>
          <p:nvPr/>
        </p:nvSpPr>
        <p:spPr>
          <a:xfrm>
            <a:off x="396309" y="2290329"/>
            <a:ext cx="1250663" cy="369332"/>
          </a:xfrm>
          <a:prstGeom prst="rect">
            <a:avLst/>
          </a:prstGeom>
          <a:noFill/>
          <a:ln>
            <a:solidFill>
              <a:srgbClr val="B8E13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_tradnl" b="1" dirty="0"/>
              <a:t>E-</a:t>
            </a:r>
            <a:r>
              <a:rPr lang="es-ES_tradnl" b="1" dirty="0" err="1"/>
              <a:t>MOSFET</a:t>
            </a:r>
            <a:endParaRPr lang="es-ES_tradnl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1889A0-6A8E-671E-E764-72A650E687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54510"/>
          <a:stretch/>
        </p:blipFill>
        <p:spPr>
          <a:xfrm>
            <a:off x="164284" y="3269358"/>
            <a:ext cx="1981340" cy="189633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266E288-D0C1-E26C-F542-030C74328395}"/>
              </a:ext>
            </a:extLst>
          </p:cNvPr>
          <p:cNvSpPr txBox="1"/>
          <p:nvPr/>
        </p:nvSpPr>
        <p:spPr>
          <a:xfrm>
            <a:off x="626604" y="5165689"/>
            <a:ext cx="1056700" cy="369332"/>
          </a:xfrm>
          <a:prstGeom prst="rect">
            <a:avLst/>
          </a:prstGeom>
          <a:noFill/>
          <a:ln>
            <a:solidFill>
              <a:srgbClr val="B8E13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_tradnl" b="1" dirty="0"/>
              <a:t>Canal P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71CA7F6-DA0E-953B-476B-C7973B2D4662}"/>
              </a:ext>
            </a:extLst>
          </p:cNvPr>
          <p:cNvSpPr txBox="1"/>
          <p:nvPr/>
        </p:nvSpPr>
        <p:spPr>
          <a:xfrm>
            <a:off x="2225457" y="6369075"/>
            <a:ext cx="1098379" cy="369332"/>
          </a:xfrm>
          <a:prstGeom prst="rect">
            <a:avLst/>
          </a:prstGeom>
          <a:noFill/>
          <a:ln>
            <a:solidFill>
              <a:srgbClr val="B8E13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_tradnl" b="1" dirty="0"/>
              <a:t>Canal 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5434B47-5F92-FD11-4A06-0C949F5E36DF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01057" y="2601835"/>
            <a:ext cx="4486382" cy="2350010"/>
          </a:xfrm>
          <a:prstGeom prst="rect">
            <a:avLst/>
          </a:prstGeom>
        </p:spPr>
      </p:pic>
      <p:sp>
        <p:nvSpPr>
          <p:cNvPr id="13" name="Flecha derecha 12">
            <a:extLst>
              <a:ext uri="{FF2B5EF4-FFF2-40B4-BE49-F238E27FC236}">
                <a16:creationId xmlns:a16="http://schemas.microsoft.com/office/drawing/2014/main" id="{CD5B677A-CC09-7A11-20CA-BF8643DC77A6}"/>
              </a:ext>
            </a:extLst>
          </p:cNvPr>
          <p:cNvSpPr/>
          <p:nvPr/>
        </p:nvSpPr>
        <p:spPr>
          <a:xfrm>
            <a:off x="4170369" y="3520824"/>
            <a:ext cx="1520575" cy="881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39BFE1A-1134-5BAC-6A58-BCE05D3FF144}"/>
                  </a:ext>
                </a:extLst>
              </p:cNvPr>
              <p:cNvSpPr txBox="1"/>
              <p:nvPr/>
            </p:nvSpPr>
            <p:spPr>
              <a:xfrm>
                <a:off x="7245255" y="5165689"/>
                <a:ext cx="2595262" cy="414537"/>
              </a:xfrm>
              <a:prstGeom prst="rect">
                <a:avLst/>
              </a:prstGeom>
              <a:noFill/>
              <a:ln>
                <a:solidFill>
                  <a:srgbClr val="B8E136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sub>
                              </m:sSub>
                            </m:sub>
                          </m:sSub>
                          <m:r>
                            <a:rPr lang="es-E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  <m:r>
                                <a:rPr lang="es-E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𝑇h</m:t>
                              </m:r>
                              <m:r>
                                <a:rPr lang="es-E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39BFE1A-1134-5BAC-6A58-BCE05D3FF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255" y="5165689"/>
                <a:ext cx="2595262" cy="414537"/>
              </a:xfrm>
              <a:prstGeom prst="rect">
                <a:avLst/>
              </a:prstGeom>
              <a:blipFill>
                <a:blip r:embed="rId7"/>
                <a:stretch>
                  <a:fillRect l="-1456" b="-11765"/>
                </a:stretch>
              </a:blipFill>
              <a:ln>
                <a:solidFill>
                  <a:srgbClr val="B8E136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FEDFCFF0-254A-1D00-4970-ECB9AEC8B646}"/>
                  </a:ext>
                </a:extLst>
              </p:cNvPr>
              <p:cNvSpPr txBox="1"/>
              <p:nvPr/>
            </p:nvSpPr>
            <p:spPr>
              <a:xfrm>
                <a:off x="9840517" y="5211855"/>
                <a:ext cx="4332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FEDFCFF0-254A-1D00-4970-ECB9AEC8B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517" y="5211855"/>
                <a:ext cx="433206" cy="276999"/>
              </a:xfrm>
              <a:prstGeom prst="rect">
                <a:avLst/>
              </a:prstGeom>
              <a:blipFill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D7AFE11-7D0E-1513-DEA3-C07DC857CDEC}"/>
                  </a:ext>
                </a:extLst>
              </p:cNvPr>
              <p:cNvSpPr txBox="1"/>
              <p:nvPr/>
            </p:nvSpPr>
            <p:spPr>
              <a:xfrm>
                <a:off x="7191018" y="5794070"/>
                <a:ext cx="1059777" cy="66005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D7AFE11-7D0E-1513-DEA3-C07DC857C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018" y="5794070"/>
                <a:ext cx="1059777" cy="660052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12ABB49-19D7-0A90-B0A9-2FE1E2AFEE06}"/>
                  </a:ext>
                </a:extLst>
              </p:cNvPr>
              <p:cNvSpPr txBox="1"/>
              <p:nvPr/>
            </p:nvSpPr>
            <p:spPr>
              <a:xfrm>
                <a:off x="8228738" y="5985596"/>
                <a:ext cx="4332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12ABB49-19D7-0A90-B0A9-2FE1E2AFE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738" y="5985596"/>
                <a:ext cx="433206" cy="276999"/>
              </a:xfrm>
              <a:prstGeom prst="rect">
                <a:avLst/>
              </a:prstGeom>
              <a:blipFill>
                <a:blip r:embed="rId1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30BD9B4-64F1-6B15-F17E-7BD902EAB1E4}"/>
                  </a:ext>
                </a:extLst>
              </p:cNvPr>
              <p:cNvSpPr txBox="1"/>
              <p:nvPr/>
            </p:nvSpPr>
            <p:spPr>
              <a:xfrm>
                <a:off x="9266458" y="5873048"/>
                <a:ext cx="2595263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𝑜𝑠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ES_tradnl" dirty="0"/>
                  <a:t> </a:t>
                </a:r>
                <a:r>
                  <a:rPr lang="es-ES_tradnl" sz="1100" dirty="0"/>
                  <a:t>Admitancia de la red de salida del terminal de fuente. </a:t>
                </a:r>
                <a:endParaRPr lang="es-ES_tradnl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30BD9B4-64F1-6B15-F17E-7BD902EAB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458" y="5873048"/>
                <a:ext cx="2595263" cy="538609"/>
              </a:xfrm>
              <a:prstGeom prst="rect">
                <a:avLst/>
              </a:prstGeom>
              <a:blipFill>
                <a:blip r:embed="rId1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55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D9B7F-7D9B-254C-B714-7D9D3B61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>
                <a:solidFill>
                  <a:srgbClr val="B8E136"/>
                </a:solidFill>
              </a:rPr>
              <a:t>DEFINICIÓN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550D73-45D8-F74A-BFD0-16109D6AE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66" y="2277804"/>
            <a:ext cx="11209468" cy="1465857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s-ES_tradnl" sz="1600" dirty="0"/>
              <a:t>El </a:t>
            </a:r>
            <a:r>
              <a:rPr lang="es-ES_tradnl" sz="1600" dirty="0" err="1"/>
              <a:t>MOSFET</a:t>
            </a:r>
            <a:r>
              <a:rPr lang="es-ES_tradnl" sz="1600" dirty="0"/>
              <a:t> o también llamado </a:t>
            </a:r>
            <a:r>
              <a:rPr lang="es-ES_tradnl" sz="1600" dirty="0" err="1"/>
              <a:t>IGFET</a:t>
            </a:r>
            <a:r>
              <a:rPr lang="es-ES_tradnl" sz="1600" dirty="0"/>
              <a:t> (</a:t>
            </a:r>
            <a:r>
              <a:rPr lang="es-ES_tradnl" sz="1600" dirty="0" err="1"/>
              <a:t>Insulated</a:t>
            </a:r>
            <a:r>
              <a:rPr lang="es-ES_tradnl" sz="1600" dirty="0"/>
              <a:t> </a:t>
            </a:r>
            <a:r>
              <a:rPr lang="es-ES_tradnl" sz="1600" dirty="0" err="1"/>
              <a:t>Gate</a:t>
            </a:r>
            <a:r>
              <a:rPr lang="es-ES_tradnl" sz="1600" dirty="0"/>
              <a:t> Field </a:t>
            </a:r>
            <a:r>
              <a:rPr lang="es-ES_tradnl" sz="1600" dirty="0" err="1"/>
              <a:t>Effect</a:t>
            </a:r>
            <a:r>
              <a:rPr lang="es-ES_tradnl" sz="1600" dirty="0"/>
              <a:t> Transistor) es un transistor que se controla con voltaje y es utilizado para amplificar o conmutar señales electrónicas. </a:t>
            </a:r>
          </a:p>
          <a:p>
            <a:pPr algn="just">
              <a:buFont typeface="Wingdings" pitchFamily="2" charset="2"/>
              <a:buChar char="Ø"/>
            </a:pPr>
            <a:r>
              <a:rPr lang="es-ES_tradnl" sz="1600" dirty="0"/>
              <a:t>Es el transistor más utilizado en la industria microelectrónica, ya sea en circuitos analógicos o digitales.</a:t>
            </a:r>
          </a:p>
          <a:p>
            <a:pPr algn="just">
              <a:buFont typeface="Wingdings" pitchFamily="2" charset="2"/>
              <a:buChar char="Ø"/>
            </a:pPr>
            <a:r>
              <a:rPr lang="es-ES_tradnl" sz="1600" dirty="0"/>
              <a:t>Es un dispositivo de cuatro terminales llamados fuente (S), </a:t>
            </a:r>
            <a:r>
              <a:rPr lang="es-ES_tradnl" sz="1600" dirty="0" err="1"/>
              <a:t>drenador</a:t>
            </a:r>
            <a:r>
              <a:rPr lang="es-ES_tradnl" sz="1600" dirty="0"/>
              <a:t> (D), puerta (G) y substrato o cuerpo (B).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C104AE-9376-FC45-8313-5A7A2054B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3767" y="3937274"/>
            <a:ext cx="4054592" cy="2732443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ADBB83CC-C75B-8A42-8BF4-566A55D6B96D}"/>
              </a:ext>
            </a:extLst>
          </p:cNvPr>
          <p:cNvGrpSpPr/>
          <p:nvPr/>
        </p:nvGrpSpPr>
        <p:grpSpPr>
          <a:xfrm>
            <a:off x="6333134" y="3872752"/>
            <a:ext cx="4995099" cy="2701247"/>
            <a:chOff x="6655863" y="3893191"/>
            <a:chExt cx="4995099" cy="2701247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2F69793F-92A0-C84C-B6F8-07A9F1311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5863" y="3893191"/>
              <a:ext cx="1295176" cy="1295176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8544E60E-FB67-DE46-AFD7-3F9B1DE91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31034" y="4103680"/>
              <a:ext cx="719928" cy="1034897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0FB02140-399B-354E-98EC-B96DBCDD0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55665" y="3957713"/>
              <a:ext cx="1030572" cy="1180864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1480617A-0F29-5340-878E-77587A8E1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53352" y="5446182"/>
              <a:ext cx="1163015" cy="110015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6E615D8D-64FB-D145-B38C-42FF0013F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42896" y="5494288"/>
              <a:ext cx="1166826" cy="1100150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83FDD932-508E-F24F-B075-437140551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26644" y="5494287"/>
              <a:ext cx="1300179" cy="1100151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2C830CF7-9E54-EC4D-964D-C61C303C2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295836" y="4058632"/>
              <a:ext cx="915032" cy="1058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238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2B6DB-EBCD-BB4B-8948-316B7873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>
                <a:solidFill>
                  <a:srgbClr val="B8E136"/>
                </a:solidFill>
              </a:rPr>
              <a:t>VENTAJAS Y DESVENTAJAS </a:t>
            </a:r>
          </a:p>
        </p:txBody>
      </p:sp>
      <p:graphicFrame>
        <p:nvGraphicFramePr>
          <p:cNvPr id="7" name="Marcador de contenido 3">
            <a:extLst>
              <a:ext uri="{FF2B5EF4-FFF2-40B4-BE49-F238E27FC236}">
                <a16:creationId xmlns:a16="http://schemas.microsoft.com/office/drawing/2014/main" id="{52D19BBC-88B1-BC46-9BB2-6C361699B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501329"/>
              </p:ext>
            </p:extLst>
          </p:nvPr>
        </p:nvGraphicFramePr>
        <p:xfrm>
          <a:off x="1155700" y="2388198"/>
          <a:ext cx="9268460" cy="4141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819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2787A-C40C-8945-89A8-0A9F2732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>
                <a:solidFill>
                  <a:srgbClr val="B8E136"/>
                </a:solidFill>
              </a:rPr>
              <a:t>CLASIFICACIÓN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F6E3CC4A-2FF4-864F-9466-01DB544A38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8115975"/>
              </p:ext>
            </p:extLst>
          </p:nvPr>
        </p:nvGraphicFramePr>
        <p:xfrm>
          <a:off x="2697181" y="2560319"/>
          <a:ext cx="6797638" cy="4180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1FA7C673-F4D5-EC44-9E07-36F705135084}"/>
              </a:ext>
            </a:extLst>
          </p:cNvPr>
          <p:cNvSpPr txBox="1"/>
          <p:nvPr/>
        </p:nvSpPr>
        <p:spPr>
          <a:xfrm>
            <a:off x="516367" y="2375653"/>
            <a:ext cx="6623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Los </a:t>
            </a:r>
            <a:r>
              <a:rPr lang="es-ES_tradnl" dirty="0" err="1"/>
              <a:t>MOSFET</a:t>
            </a:r>
            <a:r>
              <a:rPr lang="es-ES_tradnl" dirty="0"/>
              <a:t> según su modo de operación se clasifican en:</a:t>
            </a:r>
          </a:p>
        </p:txBody>
      </p:sp>
    </p:spTree>
    <p:extLst>
      <p:ext uri="{BB962C8B-B14F-4D97-AF65-F5344CB8AC3E}">
        <p14:creationId xmlns:p14="http://schemas.microsoft.com/office/powerpoint/2010/main" val="101394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534A00F-6E8C-CA42-9EBD-8C77D118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125" y="688489"/>
            <a:ext cx="9907793" cy="992143"/>
          </a:xfrm>
        </p:spPr>
        <p:txBody>
          <a:bodyPr/>
          <a:lstStyle/>
          <a:p>
            <a:pPr algn="ctr"/>
            <a:r>
              <a:rPr lang="es-ES_tradnl" b="1" dirty="0">
                <a:solidFill>
                  <a:srgbClr val="B8E136"/>
                </a:solidFill>
              </a:rPr>
              <a:t>FUNCIONAMIENTO DEL TRANSISTOR </a:t>
            </a:r>
            <a:br>
              <a:rPr lang="es-ES_tradnl" b="1" dirty="0">
                <a:solidFill>
                  <a:srgbClr val="B8E136"/>
                </a:solidFill>
              </a:rPr>
            </a:br>
            <a:r>
              <a:rPr lang="es-ES_tradnl" b="1" dirty="0">
                <a:solidFill>
                  <a:srgbClr val="B8E136"/>
                </a:solidFill>
              </a:rPr>
              <a:t>D-</a:t>
            </a:r>
            <a:r>
              <a:rPr lang="es-ES_tradnl" b="1" dirty="0" err="1">
                <a:solidFill>
                  <a:srgbClr val="B8E136"/>
                </a:solidFill>
              </a:rPr>
              <a:t>MOSFET</a:t>
            </a:r>
            <a:endParaRPr lang="es-ES_tradnl" b="1" dirty="0">
              <a:solidFill>
                <a:srgbClr val="B8E136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E426BC-1DBA-CA4C-8CFC-E8421854E7FF}"/>
              </a:ext>
            </a:extLst>
          </p:cNvPr>
          <p:cNvSpPr txBox="1"/>
          <p:nvPr/>
        </p:nvSpPr>
        <p:spPr>
          <a:xfrm>
            <a:off x="364771" y="2280055"/>
            <a:ext cx="2032929" cy="369332"/>
          </a:xfrm>
          <a:prstGeom prst="rect">
            <a:avLst/>
          </a:prstGeom>
          <a:noFill/>
          <a:ln>
            <a:solidFill>
              <a:srgbClr val="B8E13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_tradnl" b="1" dirty="0"/>
              <a:t>Canal N (</a:t>
            </a:r>
            <a:r>
              <a:rPr lang="es-ES_tradnl" b="1" dirty="0" err="1"/>
              <a:t>NMOS</a:t>
            </a:r>
            <a:r>
              <a:rPr lang="es-ES_tradnl" b="1" dirty="0"/>
              <a:t>)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6269701-BCDA-EE42-A03A-DBBC41D94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856" y="3248810"/>
            <a:ext cx="2213494" cy="247108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A132638-CF26-E248-99EE-5AC13304B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153" y="3108961"/>
            <a:ext cx="2335754" cy="284650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1BE36C5-7F1D-734E-B547-4DFC669B7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7619" y="3108961"/>
            <a:ext cx="5304525" cy="2775372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24BAE35B-F90E-F449-A994-A29F05F41553}"/>
              </a:ext>
            </a:extLst>
          </p:cNvPr>
          <p:cNvSpPr txBox="1"/>
          <p:nvPr/>
        </p:nvSpPr>
        <p:spPr>
          <a:xfrm>
            <a:off x="7671751" y="6121105"/>
            <a:ext cx="2956259" cy="369332"/>
          </a:xfrm>
          <a:prstGeom prst="rect">
            <a:avLst/>
          </a:prstGeom>
          <a:noFill/>
          <a:ln>
            <a:solidFill>
              <a:srgbClr val="B8E136"/>
            </a:solidFill>
          </a:ln>
        </p:spPr>
        <p:txBody>
          <a:bodyPr wrap="none" rtlCol="0">
            <a:spAutoFit/>
          </a:bodyPr>
          <a:lstStyle/>
          <a:p>
            <a:r>
              <a:rPr lang="es-ES_tradnl" dirty="0"/>
              <a:t>CURVA CARACTERÍSTICA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50AD0AB-2B5B-A744-AFD5-E38580849062}"/>
              </a:ext>
            </a:extLst>
          </p:cNvPr>
          <p:cNvSpPr txBox="1"/>
          <p:nvPr/>
        </p:nvSpPr>
        <p:spPr>
          <a:xfrm>
            <a:off x="3272395" y="6121105"/>
            <a:ext cx="2550698" cy="369332"/>
          </a:xfrm>
          <a:prstGeom prst="rect">
            <a:avLst/>
          </a:prstGeom>
          <a:noFill/>
          <a:ln>
            <a:solidFill>
              <a:srgbClr val="B8E136"/>
            </a:solidFill>
          </a:ln>
        </p:spPr>
        <p:txBody>
          <a:bodyPr wrap="none" rtlCol="0">
            <a:spAutoFit/>
          </a:bodyPr>
          <a:lstStyle/>
          <a:p>
            <a:r>
              <a:rPr lang="es-ES_tradnl" dirty="0"/>
              <a:t>ESTRUCTURA INTERNA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BC6EB2B-E840-9D45-A216-3D7881E73516}"/>
              </a:ext>
            </a:extLst>
          </p:cNvPr>
          <p:cNvSpPr txBox="1"/>
          <p:nvPr/>
        </p:nvSpPr>
        <p:spPr>
          <a:xfrm>
            <a:off x="761514" y="6121105"/>
            <a:ext cx="1239442" cy="369332"/>
          </a:xfrm>
          <a:prstGeom prst="rect">
            <a:avLst/>
          </a:prstGeom>
          <a:noFill/>
          <a:ln>
            <a:solidFill>
              <a:srgbClr val="B8E136"/>
            </a:solidFill>
          </a:ln>
        </p:spPr>
        <p:txBody>
          <a:bodyPr wrap="none" rtlCol="0">
            <a:spAutoFit/>
          </a:bodyPr>
          <a:lstStyle/>
          <a:p>
            <a:r>
              <a:rPr lang="es-ES_tradnl" dirty="0"/>
              <a:t>SÍMBOLO</a:t>
            </a:r>
          </a:p>
        </p:txBody>
      </p:sp>
    </p:spTree>
    <p:extLst>
      <p:ext uri="{BB962C8B-B14F-4D97-AF65-F5344CB8AC3E}">
        <p14:creationId xmlns:p14="http://schemas.microsoft.com/office/powerpoint/2010/main" val="60164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576E48AE-8AC9-5B49-ACF6-10343290F374}"/>
              </a:ext>
            </a:extLst>
          </p:cNvPr>
          <p:cNvSpPr txBox="1"/>
          <p:nvPr/>
        </p:nvSpPr>
        <p:spPr>
          <a:xfrm>
            <a:off x="362745" y="2272163"/>
            <a:ext cx="1949573" cy="369332"/>
          </a:xfrm>
          <a:prstGeom prst="rect">
            <a:avLst/>
          </a:prstGeom>
          <a:noFill/>
          <a:ln>
            <a:solidFill>
              <a:srgbClr val="B8E13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_tradnl" b="1" dirty="0"/>
              <a:t>Canal P (</a:t>
            </a:r>
            <a:r>
              <a:rPr lang="es-ES_tradnl" b="1" dirty="0" err="1"/>
              <a:t>PMOS</a:t>
            </a:r>
            <a:r>
              <a:rPr lang="es-ES_tradnl" b="1" dirty="0"/>
              <a:t>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AED7A98-39B7-0A4F-98FC-2A79920A2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703" y="3429000"/>
            <a:ext cx="2231065" cy="2307472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56FE269-9843-8049-999A-A6E597D12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559" y="3057907"/>
            <a:ext cx="2176371" cy="278091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7BB5A4F-5118-B847-B11E-E5C9E037B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722" y="3160261"/>
            <a:ext cx="5327575" cy="257621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3A38FBC-A44F-E547-8285-8614AEFB84B6}"/>
              </a:ext>
            </a:extLst>
          </p:cNvPr>
          <p:cNvSpPr txBox="1"/>
          <p:nvPr/>
        </p:nvSpPr>
        <p:spPr>
          <a:xfrm>
            <a:off x="7784379" y="6078073"/>
            <a:ext cx="2956259" cy="369332"/>
          </a:xfrm>
          <a:prstGeom prst="rect">
            <a:avLst/>
          </a:prstGeom>
          <a:noFill/>
          <a:ln>
            <a:solidFill>
              <a:srgbClr val="B8E136"/>
            </a:solidFill>
          </a:ln>
        </p:spPr>
        <p:txBody>
          <a:bodyPr wrap="none" rtlCol="0">
            <a:spAutoFit/>
          </a:bodyPr>
          <a:lstStyle/>
          <a:p>
            <a:r>
              <a:rPr lang="es-ES_tradnl" dirty="0"/>
              <a:t>CURVA CARACTERÍSTICA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EC29B4F-111B-6D4F-B5E2-34B897F2FD5C}"/>
              </a:ext>
            </a:extLst>
          </p:cNvPr>
          <p:cNvSpPr txBox="1"/>
          <p:nvPr/>
        </p:nvSpPr>
        <p:spPr>
          <a:xfrm>
            <a:off x="3272395" y="6078073"/>
            <a:ext cx="2550698" cy="369332"/>
          </a:xfrm>
          <a:prstGeom prst="rect">
            <a:avLst/>
          </a:prstGeom>
          <a:noFill/>
          <a:ln>
            <a:solidFill>
              <a:srgbClr val="B8E136"/>
            </a:solidFill>
          </a:ln>
        </p:spPr>
        <p:txBody>
          <a:bodyPr wrap="none" rtlCol="0">
            <a:spAutoFit/>
          </a:bodyPr>
          <a:lstStyle/>
          <a:p>
            <a:r>
              <a:rPr lang="es-ES_tradnl" dirty="0"/>
              <a:t>ESTRUCTURA INTERNA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ACFAFAF-1E95-1840-9595-642F88EDC75D}"/>
              </a:ext>
            </a:extLst>
          </p:cNvPr>
          <p:cNvSpPr txBox="1"/>
          <p:nvPr/>
        </p:nvSpPr>
        <p:spPr>
          <a:xfrm>
            <a:off x="761514" y="6078073"/>
            <a:ext cx="1239442" cy="369332"/>
          </a:xfrm>
          <a:prstGeom prst="rect">
            <a:avLst/>
          </a:prstGeom>
          <a:noFill/>
          <a:ln>
            <a:solidFill>
              <a:srgbClr val="B8E136"/>
            </a:solidFill>
          </a:ln>
        </p:spPr>
        <p:txBody>
          <a:bodyPr wrap="none" rtlCol="0">
            <a:spAutoFit/>
          </a:bodyPr>
          <a:lstStyle/>
          <a:p>
            <a:r>
              <a:rPr lang="es-ES_tradnl" dirty="0"/>
              <a:t>SÍMBOLO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9D7EAE47-7CB3-1946-B2CC-D1E24256B6F2}"/>
              </a:ext>
            </a:extLst>
          </p:cNvPr>
          <p:cNvSpPr txBox="1">
            <a:spLocks/>
          </p:cNvSpPr>
          <p:nvPr/>
        </p:nvSpPr>
        <p:spPr bwMode="gray">
          <a:xfrm>
            <a:off x="527125" y="688489"/>
            <a:ext cx="9907793" cy="9921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_tradnl" b="1">
                <a:solidFill>
                  <a:srgbClr val="B8E136"/>
                </a:solidFill>
              </a:rPr>
              <a:t>FUNCIONAMIENTO DEL TRANSISTOR </a:t>
            </a:r>
            <a:br>
              <a:rPr lang="es-ES_tradnl" b="1">
                <a:solidFill>
                  <a:srgbClr val="B8E136"/>
                </a:solidFill>
              </a:rPr>
            </a:br>
            <a:r>
              <a:rPr lang="es-ES_tradnl" b="1">
                <a:solidFill>
                  <a:srgbClr val="B8E136"/>
                </a:solidFill>
              </a:rPr>
              <a:t>D-MOSFET</a:t>
            </a:r>
            <a:endParaRPr lang="es-ES_tradnl" b="1" dirty="0">
              <a:solidFill>
                <a:srgbClr val="B8E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54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BFE426BC-1DBA-CA4C-8CFC-E8421854E7FF}"/>
              </a:ext>
            </a:extLst>
          </p:cNvPr>
          <p:cNvSpPr txBox="1"/>
          <p:nvPr/>
        </p:nvSpPr>
        <p:spPr>
          <a:xfrm>
            <a:off x="134030" y="2308588"/>
            <a:ext cx="2032929" cy="369332"/>
          </a:xfrm>
          <a:prstGeom prst="rect">
            <a:avLst/>
          </a:prstGeom>
          <a:noFill/>
          <a:ln>
            <a:solidFill>
              <a:srgbClr val="B8E13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Canal N (</a:t>
            </a:r>
            <a:r>
              <a:rPr lang="es-ES_tradnl" b="1" dirty="0" err="1"/>
              <a:t>NMOS</a:t>
            </a:r>
            <a:r>
              <a:rPr lang="es-ES_tradnl" b="1" dirty="0"/>
              <a:t>)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92220DA-5939-AF46-BE03-6A51C68C1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07" y="3305877"/>
            <a:ext cx="2064098" cy="216374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E537E66-3619-8F47-B721-DFEE04CBD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733" y="3305877"/>
            <a:ext cx="5289176" cy="249367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B941F72-F41A-0442-BB40-1CC8103EE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542" y="2964497"/>
            <a:ext cx="2335754" cy="284650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3D674630-CBDF-C14F-A0F1-8A1AE7619FEF}"/>
              </a:ext>
            </a:extLst>
          </p:cNvPr>
          <p:cNvSpPr txBox="1"/>
          <p:nvPr/>
        </p:nvSpPr>
        <p:spPr>
          <a:xfrm>
            <a:off x="7784379" y="6078073"/>
            <a:ext cx="2956259" cy="369332"/>
          </a:xfrm>
          <a:prstGeom prst="rect">
            <a:avLst/>
          </a:prstGeom>
          <a:noFill/>
          <a:ln>
            <a:solidFill>
              <a:srgbClr val="B8E136"/>
            </a:solidFill>
          </a:ln>
        </p:spPr>
        <p:txBody>
          <a:bodyPr wrap="none" rtlCol="0">
            <a:spAutoFit/>
          </a:bodyPr>
          <a:lstStyle/>
          <a:p>
            <a:r>
              <a:rPr lang="es-ES_tradnl" dirty="0"/>
              <a:t>CURVA CARACTERÍSTICA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B8619A7-1C88-5848-AF5B-03C00228BFE1}"/>
              </a:ext>
            </a:extLst>
          </p:cNvPr>
          <p:cNvSpPr txBox="1"/>
          <p:nvPr/>
        </p:nvSpPr>
        <p:spPr>
          <a:xfrm>
            <a:off x="3272395" y="6078073"/>
            <a:ext cx="2550698" cy="369332"/>
          </a:xfrm>
          <a:prstGeom prst="rect">
            <a:avLst/>
          </a:prstGeom>
          <a:noFill/>
          <a:ln>
            <a:solidFill>
              <a:srgbClr val="B8E136"/>
            </a:solidFill>
          </a:ln>
        </p:spPr>
        <p:txBody>
          <a:bodyPr wrap="none" rtlCol="0">
            <a:spAutoFit/>
          </a:bodyPr>
          <a:lstStyle/>
          <a:p>
            <a:r>
              <a:rPr lang="es-ES_tradnl" dirty="0"/>
              <a:t>ESTRUCTURA INTERNA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5E67F5D-4C81-AD43-8A86-B4C5E2BC4BC3}"/>
              </a:ext>
            </a:extLst>
          </p:cNvPr>
          <p:cNvSpPr txBox="1"/>
          <p:nvPr/>
        </p:nvSpPr>
        <p:spPr>
          <a:xfrm>
            <a:off x="761514" y="6078073"/>
            <a:ext cx="1239442" cy="369332"/>
          </a:xfrm>
          <a:prstGeom prst="rect">
            <a:avLst/>
          </a:prstGeom>
          <a:noFill/>
          <a:ln>
            <a:solidFill>
              <a:srgbClr val="B8E136"/>
            </a:solidFill>
          </a:ln>
        </p:spPr>
        <p:txBody>
          <a:bodyPr wrap="none" rtlCol="0">
            <a:spAutoFit/>
          </a:bodyPr>
          <a:lstStyle/>
          <a:p>
            <a:r>
              <a:rPr lang="es-ES_tradnl" dirty="0"/>
              <a:t>SÍMBOLO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A6FF1EDE-E40C-7C44-A2F0-C0805DC68495}"/>
              </a:ext>
            </a:extLst>
          </p:cNvPr>
          <p:cNvSpPr txBox="1">
            <a:spLocks/>
          </p:cNvSpPr>
          <p:nvPr/>
        </p:nvSpPr>
        <p:spPr bwMode="gray">
          <a:xfrm>
            <a:off x="527125" y="688489"/>
            <a:ext cx="9907793" cy="9921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_tradnl" b="1" dirty="0">
                <a:solidFill>
                  <a:srgbClr val="B8E136"/>
                </a:solidFill>
              </a:rPr>
              <a:t>FUNCIONAMIENTO DEL TRANSISTOR </a:t>
            </a:r>
            <a:br>
              <a:rPr lang="es-ES_tradnl" b="1" dirty="0">
                <a:solidFill>
                  <a:srgbClr val="B8E136"/>
                </a:solidFill>
              </a:rPr>
            </a:br>
            <a:r>
              <a:rPr lang="es-ES_tradnl" b="1" dirty="0">
                <a:solidFill>
                  <a:srgbClr val="B8E136"/>
                </a:solidFill>
              </a:rPr>
              <a:t>E-</a:t>
            </a:r>
            <a:r>
              <a:rPr lang="es-ES_tradnl" b="1" dirty="0" err="1">
                <a:solidFill>
                  <a:srgbClr val="B8E136"/>
                </a:solidFill>
              </a:rPr>
              <a:t>MOSFET</a:t>
            </a:r>
            <a:endParaRPr lang="es-ES_tradnl" b="1" dirty="0">
              <a:solidFill>
                <a:srgbClr val="B8E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55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576E48AE-8AC9-5B49-ACF6-10343290F374}"/>
              </a:ext>
            </a:extLst>
          </p:cNvPr>
          <p:cNvSpPr txBox="1"/>
          <p:nvPr/>
        </p:nvSpPr>
        <p:spPr>
          <a:xfrm>
            <a:off x="244090" y="2312332"/>
            <a:ext cx="1949573" cy="369332"/>
          </a:xfrm>
          <a:prstGeom prst="rect">
            <a:avLst/>
          </a:prstGeom>
          <a:noFill/>
          <a:ln>
            <a:solidFill>
              <a:srgbClr val="B8E13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_tradnl" b="1" dirty="0"/>
              <a:t>Canal P (</a:t>
            </a:r>
            <a:r>
              <a:rPr lang="es-ES_tradnl" b="1" dirty="0" err="1"/>
              <a:t>PMOS</a:t>
            </a:r>
            <a:r>
              <a:rPr lang="es-ES_tradnl" b="1" dirty="0"/>
              <a:t>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58ED54C-E19E-6B48-A910-87D543367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63" y="3541373"/>
            <a:ext cx="1841500" cy="1905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071A4EB-E9A8-C040-AC82-77BDE830C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573" y="3209354"/>
            <a:ext cx="5171870" cy="245533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FD9D2ED-820B-3040-AB1B-F63741D5C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932" y="3103414"/>
            <a:ext cx="2176371" cy="278091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A22AE87-9D0F-5244-951A-1581694294F9}"/>
              </a:ext>
            </a:extLst>
          </p:cNvPr>
          <p:cNvSpPr txBox="1"/>
          <p:nvPr/>
        </p:nvSpPr>
        <p:spPr>
          <a:xfrm>
            <a:off x="7784379" y="6078073"/>
            <a:ext cx="2956259" cy="369332"/>
          </a:xfrm>
          <a:prstGeom prst="rect">
            <a:avLst/>
          </a:prstGeom>
          <a:noFill/>
          <a:ln>
            <a:solidFill>
              <a:srgbClr val="B8E136"/>
            </a:solidFill>
          </a:ln>
        </p:spPr>
        <p:txBody>
          <a:bodyPr wrap="none" rtlCol="0">
            <a:spAutoFit/>
          </a:bodyPr>
          <a:lstStyle/>
          <a:p>
            <a:r>
              <a:rPr lang="es-ES_tradnl" dirty="0"/>
              <a:t>CURVA CARACTERÍSTICA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095C32B-8981-5748-B996-763BA3F2C8F8}"/>
              </a:ext>
            </a:extLst>
          </p:cNvPr>
          <p:cNvSpPr txBox="1"/>
          <p:nvPr/>
        </p:nvSpPr>
        <p:spPr>
          <a:xfrm>
            <a:off x="3272395" y="6078073"/>
            <a:ext cx="2550698" cy="369332"/>
          </a:xfrm>
          <a:prstGeom prst="rect">
            <a:avLst/>
          </a:prstGeom>
          <a:noFill/>
          <a:ln>
            <a:solidFill>
              <a:srgbClr val="B8E136"/>
            </a:solidFill>
          </a:ln>
        </p:spPr>
        <p:txBody>
          <a:bodyPr wrap="none" rtlCol="0">
            <a:spAutoFit/>
          </a:bodyPr>
          <a:lstStyle/>
          <a:p>
            <a:r>
              <a:rPr lang="es-ES_tradnl" dirty="0"/>
              <a:t>ESTRUCTURA INTERNA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BCCCF76-536B-F142-9D91-0B4BDD1B9B3D}"/>
              </a:ext>
            </a:extLst>
          </p:cNvPr>
          <p:cNvSpPr txBox="1"/>
          <p:nvPr/>
        </p:nvSpPr>
        <p:spPr>
          <a:xfrm>
            <a:off x="761514" y="6078073"/>
            <a:ext cx="1239442" cy="369332"/>
          </a:xfrm>
          <a:prstGeom prst="rect">
            <a:avLst/>
          </a:prstGeom>
          <a:noFill/>
          <a:ln>
            <a:solidFill>
              <a:srgbClr val="B8E136"/>
            </a:solidFill>
          </a:ln>
        </p:spPr>
        <p:txBody>
          <a:bodyPr wrap="none" rtlCol="0">
            <a:spAutoFit/>
          </a:bodyPr>
          <a:lstStyle/>
          <a:p>
            <a:r>
              <a:rPr lang="es-ES_tradnl" dirty="0"/>
              <a:t>SÍMBOLO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9446E817-CD90-4342-8A7A-2B4800321317}"/>
              </a:ext>
            </a:extLst>
          </p:cNvPr>
          <p:cNvSpPr txBox="1">
            <a:spLocks/>
          </p:cNvSpPr>
          <p:nvPr/>
        </p:nvSpPr>
        <p:spPr bwMode="gray">
          <a:xfrm>
            <a:off x="527125" y="688489"/>
            <a:ext cx="9907793" cy="9921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_tradnl" b="1" dirty="0">
                <a:solidFill>
                  <a:srgbClr val="B8E136"/>
                </a:solidFill>
              </a:rPr>
              <a:t>FUNCIONAMIENTO DEL TRANSISTOR </a:t>
            </a:r>
            <a:br>
              <a:rPr lang="es-ES_tradnl" b="1" dirty="0">
                <a:solidFill>
                  <a:srgbClr val="B8E136"/>
                </a:solidFill>
              </a:rPr>
            </a:br>
            <a:r>
              <a:rPr lang="es-ES_tradnl" b="1" dirty="0">
                <a:solidFill>
                  <a:srgbClr val="B8E136"/>
                </a:solidFill>
              </a:rPr>
              <a:t>E-</a:t>
            </a:r>
            <a:r>
              <a:rPr lang="es-ES_tradnl" b="1" dirty="0" err="1">
                <a:solidFill>
                  <a:srgbClr val="B8E136"/>
                </a:solidFill>
              </a:rPr>
              <a:t>MOSFET</a:t>
            </a:r>
            <a:endParaRPr lang="es-ES_tradnl" b="1" dirty="0">
              <a:solidFill>
                <a:srgbClr val="B8E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97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EA5EB-BD8D-2C42-8044-2B674595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>
                <a:solidFill>
                  <a:srgbClr val="B8E136"/>
                </a:solidFill>
              </a:rPr>
              <a:t>REGIONES DE OPERACIÓN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785280-E3B9-3641-B4F9-0D2E86F8E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72" y="2517439"/>
            <a:ext cx="11370833" cy="706964"/>
          </a:xfrm>
        </p:spPr>
        <p:txBody>
          <a:bodyPr/>
          <a:lstStyle/>
          <a:p>
            <a:pPr marL="0" indent="0" algn="just">
              <a:buNone/>
            </a:pPr>
            <a:r>
              <a:rPr lang="es-ES_tradnl" dirty="0"/>
              <a:t>El funcionamiento de un transistor </a:t>
            </a:r>
            <a:r>
              <a:rPr lang="es-ES_tradnl" dirty="0" err="1"/>
              <a:t>MOSFET</a:t>
            </a:r>
            <a:r>
              <a:rPr lang="es-ES_tradnl" dirty="0"/>
              <a:t> se puede dividir en tres diferentes regiones de operación, dependiendo de las tensiones en sus terminales.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2A103D1-2E3F-7A46-8848-F6FA570059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7292756"/>
              </p:ext>
            </p:extLst>
          </p:nvPr>
        </p:nvGraphicFramePr>
        <p:xfrm>
          <a:off x="1889162" y="3342737"/>
          <a:ext cx="8413675" cy="3251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267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Verde amari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{5B41799F-3839-2149-B187-EA92BE1C8246}tf10001076</Template>
  <TotalTime>9154</TotalTime>
  <Words>646</Words>
  <Application>Microsoft Macintosh PowerPoint</Application>
  <PresentationFormat>Panorámica</PresentationFormat>
  <Paragraphs>84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Century Gothic</vt:lpstr>
      <vt:lpstr>Wingdings</vt:lpstr>
      <vt:lpstr>Wingdings 3</vt:lpstr>
      <vt:lpstr>Sala de reuniones Ion</vt:lpstr>
      <vt:lpstr>TRANSISTORES MOSFET  (Metal Oxide Semiconductor Field Effect Transistor)</vt:lpstr>
      <vt:lpstr>DEFINICIÓN</vt:lpstr>
      <vt:lpstr>VENTAJAS Y DESVENTAJAS </vt:lpstr>
      <vt:lpstr>CLASIFICACIÓN</vt:lpstr>
      <vt:lpstr>FUNCIONAMIENTO DEL TRANSISTOR  D-MOSFET</vt:lpstr>
      <vt:lpstr>Presentación de PowerPoint</vt:lpstr>
      <vt:lpstr>Presentación de PowerPoint</vt:lpstr>
      <vt:lpstr>Presentación de PowerPoint</vt:lpstr>
      <vt:lpstr>REGIONES DE OPERACIÓN</vt:lpstr>
      <vt:lpstr>REGIONES DE OPERACIÓN</vt:lpstr>
      <vt:lpstr>REGIONES DE OPERACIÓN</vt:lpstr>
      <vt:lpstr>REGIONES DE OPERACIÓN</vt:lpstr>
      <vt:lpstr>REGIONES DE OPERACIÓN</vt:lpstr>
      <vt:lpstr>REGIONES DE OPERACIÓN</vt:lpstr>
      <vt:lpstr>MÉTODO DE ANÁLISIS</vt:lpstr>
      <vt:lpstr>ANÁLISIS EN PEQUEÑA SEÑAL</vt:lpstr>
      <vt:lpstr>ANÁLISIS EN PEQUEÑA SEÑAL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TRANSISTORES MOSFET</dc:title>
  <dc:creator>LIZETH DAYANE CORTES HERNANDEZ</dc:creator>
  <cp:lastModifiedBy>LIZETH DAYANE CORTES HERNANDEZ</cp:lastModifiedBy>
  <cp:revision>48</cp:revision>
  <dcterms:created xsi:type="dcterms:W3CDTF">2022-04-13T23:40:25Z</dcterms:created>
  <dcterms:modified xsi:type="dcterms:W3CDTF">2022-12-04T23:10:07Z</dcterms:modified>
</cp:coreProperties>
</file>