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5" r:id="rId2"/>
    <p:sldId id="359" r:id="rId3"/>
    <p:sldId id="360" r:id="rId4"/>
    <p:sldId id="362" r:id="rId5"/>
    <p:sldId id="361" r:id="rId6"/>
    <p:sldId id="363" r:id="rId7"/>
    <p:sldId id="364" r:id="rId8"/>
    <p:sldId id="365" r:id="rId9"/>
    <p:sldId id="366" r:id="rId10"/>
    <p:sldId id="368" r:id="rId11"/>
    <p:sldId id="367" r:id="rId12"/>
    <p:sldId id="369" r:id="rId13"/>
    <p:sldId id="370" r:id="rId14"/>
    <p:sldId id="371" r:id="rId15"/>
    <p:sldId id="373" r:id="rId16"/>
    <p:sldId id="372" r:id="rId17"/>
    <p:sldId id="374" r:id="rId18"/>
    <p:sldId id="375" r:id="rId19"/>
    <p:sldId id="376" r:id="rId20"/>
    <p:sldId id="378" r:id="rId21"/>
    <p:sldId id="380" r:id="rId22"/>
    <p:sldId id="379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91" r:id="rId32"/>
    <p:sldId id="389" r:id="rId33"/>
    <p:sldId id="390" r:id="rId34"/>
    <p:sldId id="392" r:id="rId35"/>
    <p:sldId id="393" r:id="rId36"/>
    <p:sldId id="377" r:id="rId37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D5301"/>
    <a:srgbClr val="000099"/>
    <a:srgbClr val="3399FF"/>
    <a:srgbClr val="4C3A00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8CD195-A43C-456C-A162-4DE072EA02AC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97D9C-4BDD-4975-97A1-CC0B9B8A9240}" type="slidenum">
              <a:rPr lang="es-ES"/>
              <a:pPr/>
              <a:t>1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9CA79-7BF9-414E-9504-11196B9E8CF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C0F1C-7A65-431E-AF21-D5A2625729D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8BE06-9D44-4A93-8EE7-92A2AE3EA7A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4BE113F-A37D-4906-B5AD-4B0099DB452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1F816-D147-4856-BD9C-DD5B7C8C141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00293-2953-44FC-84AE-F91EB739EB4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ECAAB-476D-4B67-AA9E-7A438EB8B21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9DF44-B80A-484E-BC86-3CD9D889F06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9A532-E9F0-4D59-BA50-4EF323DFF0C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6AAE2-2083-4A21-AE97-0FA1570271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2DE42-E084-4953-BCBD-4066918C7D3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DAA11-4BC3-414A-8936-20B1313C4A9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>
            <a:lum bright="66000" contrast="-60000"/>
          </a:blip>
          <a:srcRect t="20737" b="16035"/>
          <a:stretch>
            <a:fillRect/>
          </a:stretch>
        </p:blipFill>
        <p:spPr bwMode="auto">
          <a:xfrm>
            <a:off x="827088" y="1771650"/>
            <a:ext cx="76327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A6A7AA-73DE-4AD5-9B30-25704AF912CE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PROCESADORES</a:t>
            </a:r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Clase Teórica N°9</a:t>
            </a:r>
          </a:p>
          <a:p>
            <a:r>
              <a:rPr lang="es-CO" dirty="0"/>
              <a:t>Dominios de reloj y sincronizadores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Circuitos Sincronizadores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necesario entonces añadir circuitos sincronizadores entre los dos circuitos que garantice que no haya </a:t>
            </a:r>
            <a:r>
              <a:rPr lang="es-CO" dirty="0" err="1"/>
              <a:t>metaestabilidad</a:t>
            </a:r>
            <a:r>
              <a:rPr lang="es-CO" dirty="0"/>
              <a:t> en ninguno de los dominios.</a:t>
            </a:r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6" name="5 Conector recto"/>
          <p:cNvCxnSpPr>
            <a:stCxn id="5" idx="3"/>
            <a:endCxn id="50" idx="1"/>
          </p:cNvCxnSpPr>
          <p:nvPr/>
        </p:nvCxnSpPr>
        <p:spPr bwMode="auto">
          <a:xfrm>
            <a:off x="3428992" y="4643446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42859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3" name="32 Grupo"/>
          <p:cNvGrpSpPr/>
          <p:nvPr/>
        </p:nvGrpSpPr>
        <p:grpSpPr>
          <a:xfrm>
            <a:off x="6500826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1357322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Sincr</a:t>
            </a: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52" name="51 Conector recto"/>
          <p:cNvCxnSpPr>
            <a:stCxn id="50" idx="3"/>
            <a:endCxn id="4" idx="1"/>
          </p:cNvCxnSpPr>
          <p:nvPr/>
        </p:nvCxnSpPr>
        <p:spPr bwMode="auto">
          <a:xfrm>
            <a:off x="5072066" y="4643446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56 Forma"/>
          <p:cNvCxnSpPr/>
          <p:nvPr/>
        </p:nvCxnSpPr>
        <p:spPr bwMode="auto">
          <a:xfrm rot="16200000" flipH="1">
            <a:off x="528638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8" name="57 Forma"/>
          <p:cNvCxnSpPr/>
          <p:nvPr/>
        </p:nvCxnSpPr>
        <p:spPr bwMode="auto">
          <a:xfrm rot="5400000">
            <a:off x="2571736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Sincronizador de señales asíncronas de un bit.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debemos sincronizar un bit ¿cuál circuito de sincronización empleamos?</a:t>
            </a: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5 Conector recto"/>
          <p:cNvCxnSpPr>
            <a:endCxn id="48" idx="1"/>
          </p:cNvCxnSpPr>
          <p:nvPr/>
        </p:nvCxnSpPr>
        <p:spPr bwMode="auto">
          <a:xfrm>
            <a:off x="1285852" y="4643446"/>
            <a:ext cx="24288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3" name="32 Grupo"/>
          <p:cNvGrpSpPr/>
          <p:nvPr/>
        </p:nvGrpSpPr>
        <p:grpSpPr>
          <a:xfrm>
            <a:off x="6500826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1357322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Sincr</a:t>
            </a: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49" name="48 Conector recto"/>
          <p:cNvCxnSpPr>
            <a:stCxn id="48" idx="3"/>
            <a:endCxn id="4" idx="1"/>
          </p:cNvCxnSpPr>
          <p:nvPr/>
        </p:nvCxnSpPr>
        <p:spPr bwMode="auto">
          <a:xfrm>
            <a:off x="5072066" y="4643446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49 Forma"/>
          <p:cNvCxnSpPr/>
          <p:nvPr/>
        </p:nvCxnSpPr>
        <p:spPr bwMode="auto">
          <a:xfrm rot="16200000" flipH="1">
            <a:off x="528638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Sincronizador de señales asíncronas de un bit.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debemos sincronizar un bit ¿cuál circuito de sincronización empleamos?</a:t>
            </a:r>
          </a:p>
          <a:p>
            <a:r>
              <a:rPr lang="es-CO" dirty="0"/>
              <a:t>… y para obtener un circuito más fiable usamos…?</a:t>
            </a: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1285852" y="4429132"/>
            <a:ext cx="24288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" name="32 Grupo"/>
          <p:cNvGrpSpPr/>
          <p:nvPr/>
        </p:nvGrpSpPr>
        <p:grpSpPr>
          <a:xfrm>
            <a:off x="6500826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4500562" y="4429132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49 Forma"/>
          <p:cNvCxnSpPr/>
          <p:nvPr/>
        </p:nvCxnSpPr>
        <p:spPr bwMode="auto">
          <a:xfrm>
            <a:off x="3714744" y="48577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07193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714744" y="37861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33" name="32 Conector recto"/>
          <p:cNvCxnSpPr/>
          <p:nvPr/>
        </p:nvCxnSpPr>
        <p:spPr bwMode="auto">
          <a:xfrm rot="10800000" flipH="1" flipV="1">
            <a:off x="3714744" y="47148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 rot="5400000" flipH="1" flipV="1">
            <a:off x="3714744" y="48577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Sincronizador de señales asíncronas de un bit.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debemos sincronizar un bit ¿cuál circuito de sincronización empleamos?</a:t>
            </a:r>
          </a:p>
          <a:p>
            <a:r>
              <a:rPr lang="es-CO" dirty="0"/>
              <a:t>… y para obtener un circuito más fiable usamos más </a:t>
            </a:r>
            <a:r>
              <a:rPr lang="es-CO" dirty="0" err="1"/>
              <a:t>flip-flops</a:t>
            </a: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5 Conector recto"/>
          <p:cNvCxnSpPr>
            <a:endCxn id="31" idx="1"/>
          </p:cNvCxnSpPr>
          <p:nvPr/>
        </p:nvCxnSpPr>
        <p:spPr bwMode="auto">
          <a:xfrm>
            <a:off x="1285852" y="4429132"/>
            <a:ext cx="10001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" name="32 Grupo"/>
          <p:cNvGrpSpPr/>
          <p:nvPr/>
        </p:nvGrpSpPr>
        <p:grpSpPr>
          <a:xfrm>
            <a:off x="6500826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4500562" y="4429132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49 Forma"/>
          <p:cNvCxnSpPr/>
          <p:nvPr/>
        </p:nvCxnSpPr>
        <p:spPr bwMode="auto">
          <a:xfrm>
            <a:off x="3714744" y="48577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07193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714744" y="37861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33" name="32 Conector recto"/>
          <p:cNvCxnSpPr/>
          <p:nvPr/>
        </p:nvCxnSpPr>
        <p:spPr bwMode="auto">
          <a:xfrm rot="10800000" flipH="1" flipV="1">
            <a:off x="3714744" y="47148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 rot="5400000" flipH="1" flipV="1">
            <a:off x="3714744" y="48577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285984" y="42148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49 Forma"/>
          <p:cNvCxnSpPr/>
          <p:nvPr/>
        </p:nvCxnSpPr>
        <p:spPr bwMode="auto">
          <a:xfrm>
            <a:off x="2285984" y="48577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28598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64317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5984" y="37861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53" name="52 Conector recto"/>
          <p:cNvCxnSpPr/>
          <p:nvPr/>
        </p:nvCxnSpPr>
        <p:spPr bwMode="auto">
          <a:xfrm rot="10800000" flipH="1" flipV="1">
            <a:off x="2285984" y="47148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2285984" y="48577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>
            <a:stCxn id="32" idx="3"/>
            <a:endCxn id="25" idx="1"/>
          </p:cNvCxnSpPr>
          <p:nvPr/>
        </p:nvCxnSpPr>
        <p:spPr bwMode="auto">
          <a:xfrm>
            <a:off x="3071802" y="4429132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Sincronizador de señales asíncronas de un bit.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600200"/>
            <a:ext cx="8572560" cy="4525963"/>
          </a:xfrm>
        </p:spPr>
        <p:txBody>
          <a:bodyPr/>
          <a:lstStyle/>
          <a:p>
            <a:r>
              <a:rPr lang="es-CO" dirty="0"/>
              <a:t>¿Qué pasa cuando el pulso de activación de la señal asíncrona es muy angosto comparado con el periodo de la señal de reloj? ¿Cómo debemos modificar el circuito?</a:t>
            </a: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5 Conector recto"/>
          <p:cNvCxnSpPr>
            <a:endCxn id="31" idx="1"/>
          </p:cNvCxnSpPr>
          <p:nvPr/>
        </p:nvCxnSpPr>
        <p:spPr bwMode="auto">
          <a:xfrm>
            <a:off x="1285852" y="4429132"/>
            <a:ext cx="10001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" name="32 Grupo"/>
          <p:cNvGrpSpPr/>
          <p:nvPr/>
        </p:nvGrpSpPr>
        <p:grpSpPr>
          <a:xfrm>
            <a:off x="6500826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4500562" y="4429132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49 Forma"/>
          <p:cNvCxnSpPr/>
          <p:nvPr/>
        </p:nvCxnSpPr>
        <p:spPr bwMode="auto">
          <a:xfrm>
            <a:off x="3714744" y="48577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07193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714744" y="37861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33" name="32 Conector recto"/>
          <p:cNvCxnSpPr/>
          <p:nvPr/>
        </p:nvCxnSpPr>
        <p:spPr bwMode="auto">
          <a:xfrm rot="10800000" flipH="1" flipV="1">
            <a:off x="3714744" y="47148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 rot="5400000" flipH="1" flipV="1">
            <a:off x="3714744" y="48577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285984" y="42148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49 Forma"/>
          <p:cNvCxnSpPr/>
          <p:nvPr/>
        </p:nvCxnSpPr>
        <p:spPr bwMode="auto">
          <a:xfrm>
            <a:off x="2285984" y="48577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28598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64317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5984" y="37861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53" name="52 Conector recto"/>
          <p:cNvCxnSpPr/>
          <p:nvPr/>
        </p:nvCxnSpPr>
        <p:spPr bwMode="auto">
          <a:xfrm rot="10800000" flipH="1" flipV="1">
            <a:off x="2285984" y="47148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2285984" y="48577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>
            <a:stCxn id="32" idx="3"/>
            <a:endCxn id="25" idx="1"/>
          </p:cNvCxnSpPr>
          <p:nvPr/>
        </p:nvCxnSpPr>
        <p:spPr bwMode="auto">
          <a:xfrm>
            <a:off x="3071802" y="4429132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Sincronizador de señales asíncronas de un bit.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600200"/>
            <a:ext cx="8572560" cy="4525963"/>
          </a:xfrm>
        </p:spPr>
        <p:txBody>
          <a:bodyPr/>
          <a:lstStyle/>
          <a:p>
            <a:r>
              <a:rPr lang="es-CO" dirty="0"/>
              <a:t>¿Qué tal este circuito? ¿Qué opinan?</a:t>
            </a: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5 Conector recto"/>
          <p:cNvCxnSpPr>
            <a:endCxn id="31" idx="1"/>
          </p:cNvCxnSpPr>
          <p:nvPr/>
        </p:nvCxnSpPr>
        <p:spPr bwMode="auto">
          <a:xfrm>
            <a:off x="1285852" y="4429132"/>
            <a:ext cx="10001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" name="32 Grupo"/>
          <p:cNvGrpSpPr/>
          <p:nvPr/>
        </p:nvGrpSpPr>
        <p:grpSpPr>
          <a:xfrm>
            <a:off x="6500826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4500562" y="4429132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49 Forma"/>
          <p:cNvCxnSpPr/>
          <p:nvPr/>
        </p:nvCxnSpPr>
        <p:spPr bwMode="auto">
          <a:xfrm>
            <a:off x="3714744" y="48577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71474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07193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714744" y="37861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33" name="32 Conector recto"/>
          <p:cNvCxnSpPr/>
          <p:nvPr/>
        </p:nvCxnSpPr>
        <p:spPr bwMode="auto">
          <a:xfrm rot="10800000" flipH="1" flipV="1">
            <a:off x="3714744" y="47148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 rot="5400000" flipH="1" flipV="1">
            <a:off x="3714744" y="48577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285984" y="42148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49 Forma"/>
          <p:cNvCxnSpPr/>
          <p:nvPr/>
        </p:nvCxnSpPr>
        <p:spPr bwMode="auto">
          <a:xfrm>
            <a:off x="2285984" y="48577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28598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64317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5984" y="37861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53" name="52 Conector recto"/>
          <p:cNvCxnSpPr/>
          <p:nvPr/>
        </p:nvCxnSpPr>
        <p:spPr bwMode="auto">
          <a:xfrm rot="10800000" flipH="1" flipV="1">
            <a:off x="2285984" y="47148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2285984" y="48577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>
            <a:stCxn id="32" idx="3"/>
            <a:endCxn id="25" idx="1"/>
          </p:cNvCxnSpPr>
          <p:nvPr/>
        </p:nvCxnSpPr>
        <p:spPr bwMode="auto">
          <a:xfrm>
            <a:off x="3071802" y="4429132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56 Conector recto"/>
          <p:cNvCxnSpPr>
            <a:stCxn id="66" idx="2"/>
            <a:endCxn id="60" idx="1"/>
          </p:cNvCxnSpPr>
          <p:nvPr/>
        </p:nvCxnSpPr>
        <p:spPr bwMode="auto">
          <a:xfrm rot="16200000" flipH="1">
            <a:off x="446455" y="4018363"/>
            <a:ext cx="428628" cy="39290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857224" y="42148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9" name="49 Forma"/>
          <p:cNvCxnSpPr/>
          <p:nvPr/>
        </p:nvCxnSpPr>
        <p:spPr bwMode="auto">
          <a:xfrm rot="10800000">
            <a:off x="357158" y="4857760"/>
            <a:ext cx="500066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85722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1214414" y="42148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857224" y="37861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63" name="62 Conector recto"/>
          <p:cNvCxnSpPr/>
          <p:nvPr/>
        </p:nvCxnSpPr>
        <p:spPr bwMode="auto">
          <a:xfrm rot="10800000" flipH="1" flipV="1">
            <a:off x="857224" y="47148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 rot="5400000" flipH="1" flipV="1">
            <a:off x="857224" y="48577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-32" y="3571876"/>
            <a:ext cx="928694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VCC</a:t>
            </a:r>
          </a:p>
        </p:txBody>
      </p:sp>
      <p:sp>
        <p:nvSpPr>
          <p:cNvPr id="72" name="Line 47"/>
          <p:cNvSpPr>
            <a:spLocks noChangeShapeType="1"/>
          </p:cNvSpPr>
          <p:nvPr/>
        </p:nvSpPr>
        <p:spPr bwMode="auto">
          <a:xfrm rot="16200000">
            <a:off x="1214417" y="5572140"/>
            <a:ext cx="0" cy="42862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 rot="16200000" flipV="1">
            <a:off x="857226" y="5643576"/>
            <a:ext cx="285751" cy="2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4" name="Freeform 49"/>
          <p:cNvSpPr>
            <a:spLocks/>
          </p:cNvSpPr>
          <p:nvPr/>
        </p:nvSpPr>
        <p:spPr bwMode="auto">
          <a:xfrm rot="16200000">
            <a:off x="1001689" y="5284799"/>
            <a:ext cx="211139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8"/>
              </a:cxn>
              <a:cxn ang="0">
                <a:pos x="72" y="15"/>
              </a:cxn>
              <a:cxn ang="0">
                <a:pos x="90" y="30"/>
              </a:cxn>
              <a:cxn ang="0">
                <a:pos x="129" y="30"/>
              </a:cxn>
              <a:cxn ang="0">
                <a:pos x="141" y="45"/>
              </a:cxn>
              <a:cxn ang="0">
                <a:pos x="171" y="45"/>
              </a:cxn>
              <a:cxn ang="0">
                <a:pos x="186" y="63"/>
              </a:cxn>
              <a:cxn ang="0">
                <a:pos x="207" y="57"/>
              </a:cxn>
              <a:cxn ang="0">
                <a:pos x="216" y="75"/>
              </a:cxn>
              <a:cxn ang="0">
                <a:pos x="237" y="75"/>
              </a:cxn>
              <a:cxn ang="0">
                <a:pos x="243" y="96"/>
              </a:cxn>
              <a:cxn ang="0">
                <a:pos x="261" y="96"/>
              </a:cxn>
              <a:cxn ang="0">
                <a:pos x="276" y="108"/>
              </a:cxn>
              <a:cxn ang="0">
                <a:pos x="297" y="108"/>
              </a:cxn>
              <a:cxn ang="0">
                <a:pos x="321" y="141"/>
              </a:cxn>
              <a:cxn ang="0">
                <a:pos x="342" y="138"/>
              </a:cxn>
              <a:cxn ang="0">
                <a:pos x="357" y="156"/>
              </a:cxn>
              <a:cxn ang="0">
                <a:pos x="387" y="186"/>
              </a:cxn>
              <a:cxn ang="0">
                <a:pos x="414" y="192"/>
              </a:cxn>
              <a:cxn ang="0">
                <a:pos x="429" y="216"/>
              </a:cxn>
              <a:cxn ang="0">
                <a:pos x="444" y="228"/>
              </a:cxn>
              <a:cxn ang="0">
                <a:pos x="465" y="246"/>
              </a:cxn>
              <a:cxn ang="0">
                <a:pos x="477" y="261"/>
              </a:cxn>
              <a:cxn ang="0">
                <a:pos x="486" y="282"/>
              </a:cxn>
              <a:cxn ang="0">
                <a:pos x="510" y="300"/>
              </a:cxn>
              <a:cxn ang="0">
                <a:pos x="522" y="333"/>
              </a:cxn>
              <a:cxn ang="0">
                <a:pos x="537" y="348"/>
              </a:cxn>
              <a:cxn ang="0">
                <a:pos x="555" y="369"/>
              </a:cxn>
              <a:cxn ang="0">
                <a:pos x="573" y="396"/>
              </a:cxn>
              <a:cxn ang="0">
                <a:pos x="588" y="429"/>
              </a:cxn>
              <a:cxn ang="0">
                <a:pos x="594" y="447"/>
              </a:cxn>
              <a:cxn ang="0">
                <a:pos x="603" y="474"/>
              </a:cxn>
              <a:cxn ang="0">
                <a:pos x="618" y="489"/>
              </a:cxn>
              <a:cxn ang="0">
                <a:pos x="621" y="516"/>
              </a:cxn>
              <a:cxn ang="0">
                <a:pos x="633" y="561"/>
              </a:cxn>
              <a:cxn ang="0">
                <a:pos x="642" y="579"/>
              </a:cxn>
              <a:cxn ang="0">
                <a:pos x="654" y="651"/>
              </a:cxn>
              <a:cxn ang="0">
                <a:pos x="678" y="651"/>
              </a:cxn>
              <a:cxn ang="0">
                <a:pos x="678" y="873"/>
              </a:cxn>
            </a:cxnLst>
            <a:rect l="0" t="0" r="r" b="b"/>
            <a:pathLst>
              <a:path w="678" h="873">
                <a:moveTo>
                  <a:pt x="0" y="0"/>
                </a:moveTo>
                <a:lnTo>
                  <a:pt x="18" y="18"/>
                </a:lnTo>
                <a:lnTo>
                  <a:pt x="72" y="15"/>
                </a:lnTo>
                <a:lnTo>
                  <a:pt x="90" y="30"/>
                </a:lnTo>
                <a:lnTo>
                  <a:pt x="129" y="30"/>
                </a:lnTo>
                <a:lnTo>
                  <a:pt x="141" y="45"/>
                </a:lnTo>
                <a:lnTo>
                  <a:pt x="171" y="45"/>
                </a:lnTo>
                <a:lnTo>
                  <a:pt x="186" y="63"/>
                </a:lnTo>
                <a:lnTo>
                  <a:pt x="207" y="57"/>
                </a:lnTo>
                <a:lnTo>
                  <a:pt x="216" y="75"/>
                </a:lnTo>
                <a:lnTo>
                  <a:pt x="237" y="75"/>
                </a:lnTo>
                <a:lnTo>
                  <a:pt x="243" y="96"/>
                </a:lnTo>
                <a:lnTo>
                  <a:pt x="261" y="96"/>
                </a:lnTo>
                <a:lnTo>
                  <a:pt x="276" y="108"/>
                </a:lnTo>
                <a:lnTo>
                  <a:pt x="297" y="108"/>
                </a:lnTo>
                <a:lnTo>
                  <a:pt x="321" y="141"/>
                </a:lnTo>
                <a:lnTo>
                  <a:pt x="342" y="138"/>
                </a:lnTo>
                <a:lnTo>
                  <a:pt x="357" y="156"/>
                </a:lnTo>
                <a:lnTo>
                  <a:pt x="387" y="186"/>
                </a:lnTo>
                <a:lnTo>
                  <a:pt x="414" y="192"/>
                </a:lnTo>
                <a:lnTo>
                  <a:pt x="429" y="216"/>
                </a:lnTo>
                <a:lnTo>
                  <a:pt x="444" y="228"/>
                </a:lnTo>
                <a:lnTo>
                  <a:pt x="465" y="246"/>
                </a:lnTo>
                <a:lnTo>
                  <a:pt x="477" y="261"/>
                </a:lnTo>
                <a:lnTo>
                  <a:pt x="486" y="282"/>
                </a:lnTo>
                <a:lnTo>
                  <a:pt x="510" y="300"/>
                </a:lnTo>
                <a:lnTo>
                  <a:pt x="522" y="333"/>
                </a:lnTo>
                <a:lnTo>
                  <a:pt x="537" y="348"/>
                </a:lnTo>
                <a:lnTo>
                  <a:pt x="555" y="369"/>
                </a:lnTo>
                <a:lnTo>
                  <a:pt x="573" y="396"/>
                </a:lnTo>
                <a:lnTo>
                  <a:pt x="588" y="429"/>
                </a:lnTo>
                <a:lnTo>
                  <a:pt x="594" y="447"/>
                </a:lnTo>
                <a:lnTo>
                  <a:pt x="603" y="474"/>
                </a:lnTo>
                <a:lnTo>
                  <a:pt x="618" y="489"/>
                </a:lnTo>
                <a:lnTo>
                  <a:pt x="621" y="516"/>
                </a:lnTo>
                <a:lnTo>
                  <a:pt x="633" y="561"/>
                </a:lnTo>
                <a:lnTo>
                  <a:pt x="642" y="579"/>
                </a:lnTo>
                <a:lnTo>
                  <a:pt x="654" y="651"/>
                </a:lnTo>
                <a:lnTo>
                  <a:pt x="678" y="651"/>
                </a:lnTo>
                <a:lnTo>
                  <a:pt x="678" y="873"/>
                </a:lnTo>
              </a:path>
            </a:pathLst>
          </a:cu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5" name="Line 50"/>
          <p:cNvSpPr>
            <a:spLocks noChangeShapeType="1"/>
          </p:cNvSpPr>
          <p:nvPr/>
        </p:nvSpPr>
        <p:spPr bwMode="auto">
          <a:xfrm rot="16200000" flipV="1">
            <a:off x="1285852" y="5643578"/>
            <a:ext cx="285752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6" name="Freeform 51"/>
          <p:cNvSpPr>
            <a:spLocks/>
          </p:cNvSpPr>
          <p:nvPr/>
        </p:nvSpPr>
        <p:spPr bwMode="auto">
          <a:xfrm rot="16200000" flipV="1">
            <a:off x="1215208" y="5285594"/>
            <a:ext cx="212726" cy="2143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8"/>
              </a:cxn>
              <a:cxn ang="0">
                <a:pos x="72" y="15"/>
              </a:cxn>
              <a:cxn ang="0">
                <a:pos x="90" y="30"/>
              </a:cxn>
              <a:cxn ang="0">
                <a:pos x="129" y="30"/>
              </a:cxn>
              <a:cxn ang="0">
                <a:pos x="141" y="45"/>
              </a:cxn>
              <a:cxn ang="0">
                <a:pos x="171" y="45"/>
              </a:cxn>
              <a:cxn ang="0">
                <a:pos x="186" y="63"/>
              </a:cxn>
              <a:cxn ang="0">
                <a:pos x="207" y="57"/>
              </a:cxn>
              <a:cxn ang="0">
                <a:pos x="216" y="75"/>
              </a:cxn>
              <a:cxn ang="0">
                <a:pos x="237" y="75"/>
              </a:cxn>
              <a:cxn ang="0">
                <a:pos x="243" y="96"/>
              </a:cxn>
              <a:cxn ang="0">
                <a:pos x="261" y="96"/>
              </a:cxn>
              <a:cxn ang="0">
                <a:pos x="276" y="108"/>
              </a:cxn>
              <a:cxn ang="0">
                <a:pos x="297" y="108"/>
              </a:cxn>
              <a:cxn ang="0">
                <a:pos x="321" y="141"/>
              </a:cxn>
              <a:cxn ang="0">
                <a:pos x="342" y="138"/>
              </a:cxn>
              <a:cxn ang="0">
                <a:pos x="357" y="156"/>
              </a:cxn>
              <a:cxn ang="0">
                <a:pos x="387" y="186"/>
              </a:cxn>
              <a:cxn ang="0">
                <a:pos x="414" y="192"/>
              </a:cxn>
              <a:cxn ang="0">
                <a:pos x="429" y="216"/>
              </a:cxn>
              <a:cxn ang="0">
                <a:pos x="444" y="228"/>
              </a:cxn>
              <a:cxn ang="0">
                <a:pos x="465" y="246"/>
              </a:cxn>
              <a:cxn ang="0">
                <a:pos x="477" y="261"/>
              </a:cxn>
              <a:cxn ang="0">
                <a:pos x="486" y="282"/>
              </a:cxn>
              <a:cxn ang="0">
                <a:pos x="510" y="300"/>
              </a:cxn>
              <a:cxn ang="0">
                <a:pos x="522" y="333"/>
              </a:cxn>
              <a:cxn ang="0">
                <a:pos x="537" y="348"/>
              </a:cxn>
              <a:cxn ang="0">
                <a:pos x="555" y="369"/>
              </a:cxn>
              <a:cxn ang="0">
                <a:pos x="573" y="396"/>
              </a:cxn>
              <a:cxn ang="0">
                <a:pos x="588" y="429"/>
              </a:cxn>
              <a:cxn ang="0">
                <a:pos x="594" y="447"/>
              </a:cxn>
              <a:cxn ang="0">
                <a:pos x="603" y="474"/>
              </a:cxn>
              <a:cxn ang="0">
                <a:pos x="618" y="489"/>
              </a:cxn>
              <a:cxn ang="0">
                <a:pos x="621" y="516"/>
              </a:cxn>
              <a:cxn ang="0">
                <a:pos x="633" y="561"/>
              </a:cxn>
              <a:cxn ang="0">
                <a:pos x="642" y="579"/>
              </a:cxn>
              <a:cxn ang="0">
                <a:pos x="654" y="651"/>
              </a:cxn>
              <a:cxn ang="0">
                <a:pos x="678" y="651"/>
              </a:cxn>
              <a:cxn ang="0">
                <a:pos x="678" y="873"/>
              </a:cxn>
            </a:cxnLst>
            <a:rect l="0" t="0" r="r" b="b"/>
            <a:pathLst>
              <a:path w="678" h="873">
                <a:moveTo>
                  <a:pt x="0" y="0"/>
                </a:moveTo>
                <a:lnTo>
                  <a:pt x="18" y="18"/>
                </a:lnTo>
                <a:lnTo>
                  <a:pt x="72" y="15"/>
                </a:lnTo>
                <a:lnTo>
                  <a:pt x="90" y="30"/>
                </a:lnTo>
                <a:lnTo>
                  <a:pt x="129" y="30"/>
                </a:lnTo>
                <a:lnTo>
                  <a:pt x="141" y="45"/>
                </a:lnTo>
                <a:lnTo>
                  <a:pt x="171" y="45"/>
                </a:lnTo>
                <a:lnTo>
                  <a:pt x="186" y="63"/>
                </a:lnTo>
                <a:lnTo>
                  <a:pt x="207" y="57"/>
                </a:lnTo>
                <a:lnTo>
                  <a:pt x="216" y="75"/>
                </a:lnTo>
                <a:lnTo>
                  <a:pt x="237" y="75"/>
                </a:lnTo>
                <a:lnTo>
                  <a:pt x="243" y="96"/>
                </a:lnTo>
                <a:lnTo>
                  <a:pt x="261" y="96"/>
                </a:lnTo>
                <a:lnTo>
                  <a:pt x="276" y="108"/>
                </a:lnTo>
                <a:lnTo>
                  <a:pt x="297" y="108"/>
                </a:lnTo>
                <a:lnTo>
                  <a:pt x="321" y="141"/>
                </a:lnTo>
                <a:lnTo>
                  <a:pt x="342" y="138"/>
                </a:lnTo>
                <a:lnTo>
                  <a:pt x="357" y="156"/>
                </a:lnTo>
                <a:lnTo>
                  <a:pt x="387" y="186"/>
                </a:lnTo>
                <a:lnTo>
                  <a:pt x="414" y="192"/>
                </a:lnTo>
                <a:lnTo>
                  <a:pt x="429" y="216"/>
                </a:lnTo>
                <a:lnTo>
                  <a:pt x="444" y="228"/>
                </a:lnTo>
                <a:lnTo>
                  <a:pt x="465" y="246"/>
                </a:lnTo>
                <a:lnTo>
                  <a:pt x="477" y="261"/>
                </a:lnTo>
                <a:lnTo>
                  <a:pt x="486" y="282"/>
                </a:lnTo>
                <a:lnTo>
                  <a:pt x="510" y="300"/>
                </a:lnTo>
                <a:lnTo>
                  <a:pt x="522" y="333"/>
                </a:lnTo>
                <a:lnTo>
                  <a:pt x="537" y="348"/>
                </a:lnTo>
                <a:lnTo>
                  <a:pt x="555" y="369"/>
                </a:lnTo>
                <a:lnTo>
                  <a:pt x="573" y="396"/>
                </a:lnTo>
                <a:lnTo>
                  <a:pt x="588" y="429"/>
                </a:lnTo>
                <a:lnTo>
                  <a:pt x="594" y="447"/>
                </a:lnTo>
                <a:lnTo>
                  <a:pt x="603" y="474"/>
                </a:lnTo>
                <a:lnTo>
                  <a:pt x="618" y="489"/>
                </a:lnTo>
                <a:lnTo>
                  <a:pt x="621" y="516"/>
                </a:lnTo>
                <a:lnTo>
                  <a:pt x="633" y="561"/>
                </a:lnTo>
                <a:lnTo>
                  <a:pt x="642" y="579"/>
                </a:lnTo>
                <a:lnTo>
                  <a:pt x="654" y="651"/>
                </a:lnTo>
                <a:lnTo>
                  <a:pt x="678" y="651"/>
                </a:lnTo>
                <a:lnTo>
                  <a:pt x="678" y="873"/>
                </a:lnTo>
              </a:path>
            </a:pathLst>
          </a:cu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7" name="Line 52"/>
          <p:cNvSpPr>
            <a:spLocks noChangeShapeType="1"/>
          </p:cNvSpPr>
          <p:nvPr/>
        </p:nvSpPr>
        <p:spPr bwMode="auto">
          <a:xfrm rot="16200000" flipH="1" flipV="1">
            <a:off x="1000103" y="6072207"/>
            <a:ext cx="571500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8" name="Line 53"/>
          <p:cNvSpPr>
            <a:spLocks noChangeShapeType="1"/>
          </p:cNvSpPr>
          <p:nvPr/>
        </p:nvSpPr>
        <p:spPr bwMode="auto">
          <a:xfrm rot="16200000" flipH="1" flipV="1">
            <a:off x="1071539" y="6000770"/>
            <a:ext cx="142875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9" name="Oval 54"/>
          <p:cNvSpPr>
            <a:spLocks noChangeArrowheads="1"/>
          </p:cNvSpPr>
          <p:nvPr/>
        </p:nvSpPr>
        <p:spPr bwMode="auto">
          <a:xfrm>
            <a:off x="1071538" y="578645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rot="16200000" flipH="1" flipV="1">
            <a:off x="1107257" y="5179231"/>
            <a:ext cx="214314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86" name="85 Conector recto"/>
          <p:cNvCxnSpPr/>
          <p:nvPr/>
        </p:nvCxnSpPr>
        <p:spPr bwMode="auto">
          <a:xfrm rot="10800000">
            <a:off x="571472" y="6072206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/>
          <p:nvPr/>
        </p:nvCxnSpPr>
        <p:spPr bwMode="auto">
          <a:xfrm rot="5400000" flipH="1" flipV="1">
            <a:off x="-35751" y="5464983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Line 52"/>
          <p:cNvSpPr>
            <a:spLocks noChangeShapeType="1"/>
          </p:cNvSpPr>
          <p:nvPr/>
        </p:nvSpPr>
        <p:spPr bwMode="auto">
          <a:xfrm rot="16200000" flipH="1" flipV="1">
            <a:off x="3964778" y="5393544"/>
            <a:ext cx="1928826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 rot="16200000" flipV="1">
            <a:off x="3107521" y="4536289"/>
            <a:ext cx="0" cy="3643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94" name="Rectangle 3"/>
          <p:cNvSpPr txBox="1">
            <a:spLocks noChangeArrowheads="1"/>
          </p:cNvSpPr>
          <p:nvPr/>
        </p:nvSpPr>
        <p:spPr bwMode="auto">
          <a:xfrm>
            <a:off x="1571604" y="4000504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Q1</a:t>
            </a: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 bwMode="auto">
          <a:xfrm>
            <a:off x="3000364" y="4000504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Q2</a:t>
            </a: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4500562" y="4000504"/>
            <a:ext cx="928694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6429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5 Conector recto"/>
          <p:cNvCxnSpPr>
            <a:endCxn id="31" idx="1"/>
          </p:cNvCxnSpPr>
          <p:nvPr/>
        </p:nvCxnSpPr>
        <p:spPr bwMode="auto">
          <a:xfrm>
            <a:off x="1285852" y="857232"/>
            <a:ext cx="10001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" name="32 Grupo"/>
          <p:cNvGrpSpPr/>
          <p:nvPr/>
        </p:nvGrpSpPr>
        <p:grpSpPr>
          <a:xfrm>
            <a:off x="6500826" y="18573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9286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714744" y="6429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4500562" y="857232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49 Forma"/>
          <p:cNvCxnSpPr/>
          <p:nvPr/>
        </p:nvCxnSpPr>
        <p:spPr bwMode="auto">
          <a:xfrm>
            <a:off x="3714744" y="12858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71474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07193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714744" y="2142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33" name="32 Conector recto"/>
          <p:cNvCxnSpPr/>
          <p:nvPr/>
        </p:nvCxnSpPr>
        <p:spPr bwMode="auto">
          <a:xfrm rot="10800000" flipH="1" flipV="1">
            <a:off x="3714744" y="11429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 rot="5400000" flipH="1" flipV="1">
            <a:off x="3714744" y="12858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285984" y="6429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49 Forma"/>
          <p:cNvCxnSpPr/>
          <p:nvPr/>
        </p:nvCxnSpPr>
        <p:spPr bwMode="auto">
          <a:xfrm>
            <a:off x="2285984" y="12858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28598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64317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5984" y="2142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53" name="52 Conector recto"/>
          <p:cNvCxnSpPr/>
          <p:nvPr/>
        </p:nvCxnSpPr>
        <p:spPr bwMode="auto">
          <a:xfrm rot="10800000" flipH="1" flipV="1">
            <a:off x="2285984" y="11429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2285984" y="12858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>
            <a:stCxn id="32" idx="3"/>
            <a:endCxn id="25" idx="1"/>
          </p:cNvCxnSpPr>
          <p:nvPr/>
        </p:nvCxnSpPr>
        <p:spPr bwMode="auto">
          <a:xfrm>
            <a:off x="3071802" y="857232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56 Conector recto"/>
          <p:cNvCxnSpPr>
            <a:stCxn id="66" idx="2"/>
            <a:endCxn id="60" idx="1"/>
          </p:cNvCxnSpPr>
          <p:nvPr/>
        </p:nvCxnSpPr>
        <p:spPr bwMode="auto">
          <a:xfrm rot="16200000" flipH="1">
            <a:off x="446455" y="446463"/>
            <a:ext cx="428628" cy="39290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857224" y="6429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9" name="49 Forma"/>
          <p:cNvCxnSpPr/>
          <p:nvPr/>
        </p:nvCxnSpPr>
        <p:spPr bwMode="auto">
          <a:xfrm rot="10800000">
            <a:off x="357158" y="1285860"/>
            <a:ext cx="500066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85722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121441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857224" y="2142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63" name="62 Conector recto"/>
          <p:cNvCxnSpPr/>
          <p:nvPr/>
        </p:nvCxnSpPr>
        <p:spPr bwMode="auto">
          <a:xfrm rot="10800000" flipH="1" flipV="1">
            <a:off x="857224" y="11429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 rot="5400000" flipH="1" flipV="1">
            <a:off x="857224" y="12858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-32" y="-24"/>
            <a:ext cx="928694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VCC</a:t>
            </a:r>
          </a:p>
        </p:txBody>
      </p:sp>
      <p:sp>
        <p:nvSpPr>
          <p:cNvPr id="72" name="Line 47"/>
          <p:cNvSpPr>
            <a:spLocks noChangeShapeType="1"/>
          </p:cNvSpPr>
          <p:nvPr/>
        </p:nvSpPr>
        <p:spPr bwMode="auto">
          <a:xfrm rot="16200000">
            <a:off x="1214417" y="2000240"/>
            <a:ext cx="0" cy="42862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 rot="16200000" flipV="1">
            <a:off x="857226" y="2071676"/>
            <a:ext cx="285751" cy="2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4" name="Freeform 49"/>
          <p:cNvSpPr>
            <a:spLocks/>
          </p:cNvSpPr>
          <p:nvPr/>
        </p:nvSpPr>
        <p:spPr bwMode="auto">
          <a:xfrm rot="16200000">
            <a:off x="1001689" y="1712899"/>
            <a:ext cx="211139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8"/>
              </a:cxn>
              <a:cxn ang="0">
                <a:pos x="72" y="15"/>
              </a:cxn>
              <a:cxn ang="0">
                <a:pos x="90" y="30"/>
              </a:cxn>
              <a:cxn ang="0">
                <a:pos x="129" y="30"/>
              </a:cxn>
              <a:cxn ang="0">
                <a:pos x="141" y="45"/>
              </a:cxn>
              <a:cxn ang="0">
                <a:pos x="171" y="45"/>
              </a:cxn>
              <a:cxn ang="0">
                <a:pos x="186" y="63"/>
              </a:cxn>
              <a:cxn ang="0">
                <a:pos x="207" y="57"/>
              </a:cxn>
              <a:cxn ang="0">
                <a:pos x="216" y="75"/>
              </a:cxn>
              <a:cxn ang="0">
                <a:pos x="237" y="75"/>
              </a:cxn>
              <a:cxn ang="0">
                <a:pos x="243" y="96"/>
              </a:cxn>
              <a:cxn ang="0">
                <a:pos x="261" y="96"/>
              </a:cxn>
              <a:cxn ang="0">
                <a:pos x="276" y="108"/>
              </a:cxn>
              <a:cxn ang="0">
                <a:pos x="297" y="108"/>
              </a:cxn>
              <a:cxn ang="0">
                <a:pos x="321" y="141"/>
              </a:cxn>
              <a:cxn ang="0">
                <a:pos x="342" y="138"/>
              </a:cxn>
              <a:cxn ang="0">
                <a:pos x="357" y="156"/>
              </a:cxn>
              <a:cxn ang="0">
                <a:pos x="387" y="186"/>
              </a:cxn>
              <a:cxn ang="0">
                <a:pos x="414" y="192"/>
              </a:cxn>
              <a:cxn ang="0">
                <a:pos x="429" y="216"/>
              </a:cxn>
              <a:cxn ang="0">
                <a:pos x="444" y="228"/>
              </a:cxn>
              <a:cxn ang="0">
                <a:pos x="465" y="246"/>
              </a:cxn>
              <a:cxn ang="0">
                <a:pos x="477" y="261"/>
              </a:cxn>
              <a:cxn ang="0">
                <a:pos x="486" y="282"/>
              </a:cxn>
              <a:cxn ang="0">
                <a:pos x="510" y="300"/>
              </a:cxn>
              <a:cxn ang="0">
                <a:pos x="522" y="333"/>
              </a:cxn>
              <a:cxn ang="0">
                <a:pos x="537" y="348"/>
              </a:cxn>
              <a:cxn ang="0">
                <a:pos x="555" y="369"/>
              </a:cxn>
              <a:cxn ang="0">
                <a:pos x="573" y="396"/>
              </a:cxn>
              <a:cxn ang="0">
                <a:pos x="588" y="429"/>
              </a:cxn>
              <a:cxn ang="0">
                <a:pos x="594" y="447"/>
              </a:cxn>
              <a:cxn ang="0">
                <a:pos x="603" y="474"/>
              </a:cxn>
              <a:cxn ang="0">
                <a:pos x="618" y="489"/>
              </a:cxn>
              <a:cxn ang="0">
                <a:pos x="621" y="516"/>
              </a:cxn>
              <a:cxn ang="0">
                <a:pos x="633" y="561"/>
              </a:cxn>
              <a:cxn ang="0">
                <a:pos x="642" y="579"/>
              </a:cxn>
              <a:cxn ang="0">
                <a:pos x="654" y="651"/>
              </a:cxn>
              <a:cxn ang="0">
                <a:pos x="678" y="651"/>
              </a:cxn>
              <a:cxn ang="0">
                <a:pos x="678" y="873"/>
              </a:cxn>
            </a:cxnLst>
            <a:rect l="0" t="0" r="r" b="b"/>
            <a:pathLst>
              <a:path w="678" h="873">
                <a:moveTo>
                  <a:pt x="0" y="0"/>
                </a:moveTo>
                <a:lnTo>
                  <a:pt x="18" y="18"/>
                </a:lnTo>
                <a:lnTo>
                  <a:pt x="72" y="15"/>
                </a:lnTo>
                <a:lnTo>
                  <a:pt x="90" y="30"/>
                </a:lnTo>
                <a:lnTo>
                  <a:pt x="129" y="30"/>
                </a:lnTo>
                <a:lnTo>
                  <a:pt x="141" y="45"/>
                </a:lnTo>
                <a:lnTo>
                  <a:pt x="171" y="45"/>
                </a:lnTo>
                <a:lnTo>
                  <a:pt x="186" y="63"/>
                </a:lnTo>
                <a:lnTo>
                  <a:pt x="207" y="57"/>
                </a:lnTo>
                <a:lnTo>
                  <a:pt x="216" y="75"/>
                </a:lnTo>
                <a:lnTo>
                  <a:pt x="237" y="75"/>
                </a:lnTo>
                <a:lnTo>
                  <a:pt x="243" y="96"/>
                </a:lnTo>
                <a:lnTo>
                  <a:pt x="261" y="96"/>
                </a:lnTo>
                <a:lnTo>
                  <a:pt x="276" y="108"/>
                </a:lnTo>
                <a:lnTo>
                  <a:pt x="297" y="108"/>
                </a:lnTo>
                <a:lnTo>
                  <a:pt x="321" y="141"/>
                </a:lnTo>
                <a:lnTo>
                  <a:pt x="342" y="138"/>
                </a:lnTo>
                <a:lnTo>
                  <a:pt x="357" y="156"/>
                </a:lnTo>
                <a:lnTo>
                  <a:pt x="387" y="186"/>
                </a:lnTo>
                <a:lnTo>
                  <a:pt x="414" y="192"/>
                </a:lnTo>
                <a:lnTo>
                  <a:pt x="429" y="216"/>
                </a:lnTo>
                <a:lnTo>
                  <a:pt x="444" y="228"/>
                </a:lnTo>
                <a:lnTo>
                  <a:pt x="465" y="246"/>
                </a:lnTo>
                <a:lnTo>
                  <a:pt x="477" y="261"/>
                </a:lnTo>
                <a:lnTo>
                  <a:pt x="486" y="282"/>
                </a:lnTo>
                <a:lnTo>
                  <a:pt x="510" y="300"/>
                </a:lnTo>
                <a:lnTo>
                  <a:pt x="522" y="333"/>
                </a:lnTo>
                <a:lnTo>
                  <a:pt x="537" y="348"/>
                </a:lnTo>
                <a:lnTo>
                  <a:pt x="555" y="369"/>
                </a:lnTo>
                <a:lnTo>
                  <a:pt x="573" y="396"/>
                </a:lnTo>
                <a:lnTo>
                  <a:pt x="588" y="429"/>
                </a:lnTo>
                <a:lnTo>
                  <a:pt x="594" y="447"/>
                </a:lnTo>
                <a:lnTo>
                  <a:pt x="603" y="474"/>
                </a:lnTo>
                <a:lnTo>
                  <a:pt x="618" y="489"/>
                </a:lnTo>
                <a:lnTo>
                  <a:pt x="621" y="516"/>
                </a:lnTo>
                <a:lnTo>
                  <a:pt x="633" y="561"/>
                </a:lnTo>
                <a:lnTo>
                  <a:pt x="642" y="579"/>
                </a:lnTo>
                <a:lnTo>
                  <a:pt x="654" y="651"/>
                </a:lnTo>
                <a:lnTo>
                  <a:pt x="678" y="651"/>
                </a:lnTo>
                <a:lnTo>
                  <a:pt x="678" y="873"/>
                </a:lnTo>
              </a:path>
            </a:pathLst>
          </a:cu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5" name="Line 50"/>
          <p:cNvSpPr>
            <a:spLocks noChangeShapeType="1"/>
          </p:cNvSpPr>
          <p:nvPr/>
        </p:nvSpPr>
        <p:spPr bwMode="auto">
          <a:xfrm rot="16200000" flipV="1">
            <a:off x="1285852" y="2071678"/>
            <a:ext cx="285752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6" name="Freeform 51"/>
          <p:cNvSpPr>
            <a:spLocks/>
          </p:cNvSpPr>
          <p:nvPr/>
        </p:nvSpPr>
        <p:spPr bwMode="auto">
          <a:xfrm rot="16200000" flipV="1">
            <a:off x="1215208" y="1713694"/>
            <a:ext cx="212726" cy="2143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8"/>
              </a:cxn>
              <a:cxn ang="0">
                <a:pos x="72" y="15"/>
              </a:cxn>
              <a:cxn ang="0">
                <a:pos x="90" y="30"/>
              </a:cxn>
              <a:cxn ang="0">
                <a:pos x="129" y="30"/>
              </a:cxn>
              <a:cxn ang="0">
                <a:pos x="141" y="45"/>
              </a:cxn>
              <a:cxn ang="0">
                <a:pos x="171" y="45"/>
              </a:cxn>
              <a:cxn ang="0">
                <a:pos x="186" y="63"/>
              </a:cxn>
              <a:cxn ang="0">
                <a:pos x="207" y="57"/>
              </a:cxn>
              <a:cxn ang="0">
                <a:pos x="216" y="75"/>
              </a:cxn>
              <a:cxn ang="0">
                <a:pos x="237" y="75"/>
              </a:cxn>
              <a:cxn ang="0">
                <a:pos x="243" y="96"/>
              </a:cxn>
              <a:cxn ang="0">
                <a:pos x="261" y="96"/>
              </a:cxn>
              <a:cxn ang="0">
                <a:pos x="276" y="108"/>
              </a:cxn>
              <a:cxn ang="0">
                <a:pos x="297" y="108"/>
              </a:cxn>
              <a:cxn ang="0">
                <a:pos x="321" y="141"/>
              </a:cxn>
              <a:cxn ang="0">
                <a:pos x="342" y="138"/>
              </a:cxn>
              <a:cxn ang="0">
                <a:pos x="357" y="156"/>
              </a:cxn>
              <a:cxn ang="0">
                <a:pos x="387" y="186"/>
              </a:cxn>
              <a:cxn ang="0">
                <a:pos x="414" y="192"/>
              </a:cxn>
              <a:cxn ang="0">
                <a:pos x="429" y="216"/>
              </a:cxn>
              <a:cxn ang="0">
                <a:pos x="444" y="228"/>
              </a:cxn>
              <a:cxn ang="0">
                <a:pos x="465" y="246"/>
              </a:cxn>
              <a:cxn ang="0">
                <a:pos x="477" y="261"/>
              </a:cxn>
              <a:cxn ang="0">
                <a:pos x="486" y="282"/>
              </a:cxn>
              <a:cxn ang="0">
                <a:pos x="510" y="300"/>
              </a:cxn>
              <a:cxn ang="0">
                <a:pos x="522" y="333"/>
              </a:cxn>
              <a:cxn ang="0">
                <a:pos x="537" y="348"/>
              </a:cxn>
              <a:cxn ang="0">
                <a:pos x="555" y="369"/>
              </a:cxn>
              <a:cxn ang="0">
                <a:pos x="573" y="396"/>
              </a:cxn>
              <a:cxn ang="0">
                <a:pos x="588" y="429"/>
              </a:cxn>
              <a:cxn ang="0">
                <a:pos x="594" y="447"/>
              </a:cxn>
              <a:cxn ang="0">
                <a:pos x="603" y="474"/>
              </a:cxn>
              <a:cxn ang="0">
                <a:pos x="618" y="489"/>
              </a:cxn>
              <a:cxn ang="0">
                <a:pos x="621" y="516"/>
              </a:cxn>
              <a:cxn ang="0">
                <a:pos x="633" y="561"/>
              </a:cxn>
              <a:cxn ang="0">
                <a:pos x="642" y="579"/>
              </a:cxn>
              <a:cxn ang="0">
                <a:pos x="654" y="651"/>
              </a:cxn>
              <a:cxn ang="0">
                <a:pos x="678" y="651"/>
              </a:cxn>
              <a:cxn ang="0">
                <a:pos x="678" y="873"/>
              </a:cxn>
            </a:cxnLst>
            <a:rect l="0" t="0" r="r" b="b"/>
            <a:pathLst>
              <a:path w="678" h="873">
                <a:moveTo>
                  <a:pt x="0" y="0"/>
                </a:moveTo>
                <a:lnTo>
                  <a:pt x="18" y="18"/>
                </a:lnTo>
                <a:lnTo>
                  <a:pt x="72" y="15"/>
                </a:lnTo>
                <a:lnTo>
                  <a:pt x="90" y="30"/>
                </a:lnTo>
                <a:lnTo>
                  <a:pt x="129" y="30"/>
                </a:lnTo>
                <a:lnTo>
                  <a:pt x="141" y="45"/>
                </a:lnTo>
                <a:lnTo>
                  <a:pt x="171" y="45"/>
                </a:lnTo>
                <a:lnTo>
                  <a:pt x="186" y="63"/>
                </a:lnTo>
                <a:lnTo>
                  <a:pt x="207" y="57"/>
                </a:lnTo>
                <a:lnTo>
                  <a:pt x="216" y="75"/>
                </a:lnTo>
                <a:lnTo>
                  <a:pt x="237" y="75"/>
                </a:lnTo>
                <a:lnTo>
                  <a:pt x="243" y="96"/>
                </a:lnTo>
                <a:lnTo>
                  <a:pt x="261" y="96"/>
                </a:lnTo>
                <a:lnTo>
                  <a:pt x="276" y="108"/>
                </a:lnTo>
                <a:lnTo>
                  <a:pt x="297" y="108"/>
                </a:lnTo>
                <a:lnTo>
                  <a:pt x="321" y="141"/>
                </a:lnTo>
                <a:lnTo>
                  <a:pt x="342" y="138"/>
                </a:lnTo>
                <a:lnTo>
                  <a:pt x="357" y="156"/>
                </a:lnTo>
                <a:lnTo>
                  <a:pt x="387" y="186"/>
                </a:lnTo>
                <a:lnTo>
                  <a:pt x="414" y="192"/>
                </a:lnTo>
                <a:lnTo>
                  <a:pt x="429" y="216"/>
                </a:lnTo>
                <a:lnTo>
                  <a:pt x="444" y="228"/>
                </a:lnTo>
                <a:lnTo>
                  <a:pt x="465" y="246"/>
                </a:lnTo>
                <a:lnTo>
                  <a:pt x="477" y="261"/>
                </a:lnTo>
                <a:lnTo>
                  <a:pt x="486" y="282"/>
                </a:lnTo>
                <a:lnTo>
                  <a:pt x="510" y="300"/>
                </a:lnTo>
                <a:lnTo>
                  <a:pt x="522" y="333"/>
                </a:lnTo>
                <a:lnTo>
                  <a:pt x="537" y="348"/>
                </a:lnTo>
                <a:lnTo>
                  <a:pt x="555" y="369"/>
                </a:lnTo>
                <a:lnTo>
                  <a:pt x="573" y="396"/>
                </a:lnTo>
                <a:lnTo>
                  <a:pt x="588" y="429"/>
                </a:lnTo>
                <a:lnTo>
                  <a:pt x="594" y="447"/>
                </a:lnTo>
                <a:lnTo>
                  <a:pt x="603" y="474"/>
                </a:lnTo>
                <a:lnTo>
                  <a:pt x="618" y="489"/>
                </a:lnTo>
                <a:lnTo>
                  <a:pt x="621" y="516"/>
                </a:lnTo>
                <a:lnTo>
                  <a:pt x="633" y="561"/>
                </a:lnTo>
                <a:lnTo>
                  <a:pt x="642" y="579"/>
                </a:lnTo>
                <a:lnTo>
                  <a:pt x="654" y="651"/>
                </a:lnTo>
                <a:lnTo>
                  <a:pt x="678" y="651"/>
                </a:lnTo>
                <a:lnTo>
                  <a:pt x="678" y="873"/>
                </a:lnTo>
              </a:path>
            </a:pathLst>
          </a:cu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7" name="Line 52"/>
          <p:cNvSpPr>
            <a:spLocks noChangeShapeType="1"/>
          </p:cNvSpPr>
          <p:nvPr/>
        </p:nvSpPr>
        <p:spPr bwMode="auto">
          <a:xfrm rot="16200000" flipH="1" flipV="1">
            <a:off x="1000103" y="2500307"/>
            <a:ext cx="571500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8" name="Line 53"/>
          <p:cNvSpPr>
            <a:spLocks noChangeShapeType="1"/>
          </p:cNvSpPr>
          <p:nvPr/>
        </p:nvSpPr>
        <p:spPr bwMode="auto">
          <a:xfrm rot="16200000" flipH="1" flipV="1">
            <a:off x="1071539" y="2428870"/>
            <a:ext cx="142875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9" name="Oval 54"/>
          <p:cNvSpPr>
            <a:spLocks noChangeArrowheads="1"/>
          </p:cNvSpPr>
          <p:nvPr/>
        </p:nvSpPr>
        <p:spPr bwMode="auto">
          <a:xfrm>
            <a:off x="1071538" y="221455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rot="16200000" flipH="1" flipV="1">
            <a:off x="1107257" y="1607331"/>
            <a:ext cx="214314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86" name="85 Conector recto"/>
          <p:cNvCxnSpPr/>
          <p:nvPr/>
        </p:nvCxnSpPr>
        <p:spPr bwMode="auto">
          <a:xfrm rot="10800000">
            <a:off x="571472" y="2500306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/>
          <p:nvPr/>
        </p:nvCxnSpPr>
        <p:spPr bwMode="auto">
          <a:xfrm rot="5400000" flipH="1" flipV="1">
            <a:off x="-35751" y="1893083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Line 52"/>
          <p:cNvSpPr>
            <a:spLocks noChangeShapeType="1"/>
          </p:cNvSpPr>
          <p:nvPr/>
        </p:nvSpPr>
        <p:spPr bwMode="auto">
          <a:xfrm rot="16200000" flipH="1" flipV="1">
            <a:off x="3964778" y="1821644"/>
            <a:ext cx="1928826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 rot="16200000" flipV="1">
            <a:off x="3107521" y="964389"/>
            <a:ext cx="0" cy="3643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94" name="Rectangle 3"/>
          <p:cNvSpPr txBox="1">
            <a:spLocks noChangeArrowheads="1"/>
          </p:cNvSpPr>
          <p:nvPr/>
        </p:nvSpPr>
        <p:spPr bwMode="auto">
          <a:xfrm>
            <a:off x="1571604" y="428604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Q1</a:t>
            </a: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 bwMode="auto">
          <a:xfrm>
            <a:off x="3000364" y="428604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Q2</a:t>
            </a: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4500562" y="428604"/>
            <a:ext cx="928694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4"/>
            <a:ext cx="9144000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6429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5 Conector recto"/>
          <p:cNvCxnSpPr>
            <a:endCxn id="31" idx="1"/>
          </p:cNvCxnSpPr>
          <p:nvPr/>
        </p:nvCxnSpPr>
        <p:spPr bwMode="auto">
          <a:xfrm>
            <a:off x="1285852" y="857232"/>
            <a:ext cx="10001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32 Grupo"/>
          <p:cNvGrpSpPr/>
          <p:nvPr/>
        </p:nvGrpSpPr>
        <p:grpSpPr>
          <a:xfrm>
            <a:off x="6500826" y="18573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9286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714744" y="6429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4500562" y="857232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49 Forma"/>
          <p:cNvCxnSpPr/>
          <p:nvPr/>
        </p:nvCxnSpPr>
        <p:spPr bwMode="auto">
          <a:xfrm>
            <a:off x="3714744" y="12858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71474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07193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714744" y="2142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33" name="32 Conector recto"/>
          <p:cNvCxnSpPr/>
          <p:nvPr/>
        </p:nvCxnSpPr>
        <p:spPr bwMode="auto">
          <a:xfrm rot="10800000" flipH="1" flipV="1">
            <a:off x="3714744" y="11429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 rot="5400000" flipH="1" flipV="1">
            <a:off x="3714744" y="12858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285984" y="6429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49 Forma"/>
          <p:cNvCxnSpPr/>
          <p:nvPr/>
        </p:nvCxnSpPr>
        <p:spPr bwMode="auto">
          <a:xfrm>
            <a:off x="2285984" y="1285860"/>
            <a:ext cx="3071834" cy="1143008"/>
          </a:xfrm>
          <a:prstGeom prst="bentConnector3">
            <a:avLst>
              <a:gd name="adj1" fmla="val -1061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28598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64317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5984" y="2142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53" name="52 Conector recto"/>
          <p:cNvCxnSpPr/>
          <p:nvPr/>
        </p:nvCxnSpPr>
        <p:spPr bwMode="auto">
          <a:xfrm rot="10800000" flipH="1" flipV="1">
            <a:off x="2285984" y="11429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2285984" y="12858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>
            <a:stCxn id="32" idx="3"/>
            <a:endCxn id="25" idx="1"/>
          </p:cNvCxnSpPr>
          <p:nvPr/>
        </p:nvCxnSpPr>
        <p:spPr bwMode="auto">
          <a:xfrm>
            <a:off x="3071802" y="857232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56 Conector recto"/>
          <p:cNvCxnSpPr>
            <a:stCxn id="66" idx="2"/>
            <a:endCxn id="60" idx="1"/>
          </p:cNvCxnSpPr>
          <p:nvPr/>
        </p:nvCxnSpPr>
        <p:spPr bwMode="auto">
          <a:xfrm rot="16200000" flipH="1">
            <a:off x="446455" y="446463"/>
            <a:ext cx="428628" cy="39290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857224" y="64291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9" name="49 Forma"/>
          <p:cNvCxnSpPr/>
          <p:nvPr/>
        </p:nvCxnSpPr>
        <p:spPr bwMode="auto">
          <a:xfrm rot="10800000">
            <a:off x="357158" y="1285860"/>
            <a:ext cx="500066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85722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1214414" y="64291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857224" y="21429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63" name="62 Conector recto"/>
          <p:cNvCxnSpPr/>
          <p:nvPr/>
        </p:nvCxnSpPr>
        <p:spPr bwMode="auto">
          <a:xfrm rot="10800000" flipH="1" flipV="1">
            <a:off x="857224" y="114298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 rot="5400000" flipH="1" flipV="1">
            <a:off x="857224" y="128586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-32" y="-24"/>
            <a:ext cx="928694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VCC</a:t>
            </a:r>
          </a:p>
        </p:txBody>
      </p:sp>
      <p:sp>
        <p:nvSpPr>
          <p:cNvPr id="72" name="Line 47"/>
          <p:cNvSpPr>
            <a:spLocks noChangeShapeType="1"/>
          </p:cNvSpPr>
          <p:nvPr/>
        </p:nvSpPr>
        <p:spPr bwMode="auto">
          <a:xfrm rot="16200000">
            <a:off x="1214417" y="2000240"/>
            <a:ext cx="0" cy="42862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 rot="16200000" flipV="1">
            <a:off x="857226" y="2071676"/>
            <a:ext cx="285751" cy="2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4" name="Freeform 49"/>
          <p:cNvSpPr>
            <a:spLocks/>
          </p:cNvSpPr>
          <p:nvPr/>
        </p:nvSpPr>
        <p:spPr bwMode="auto">
          <a:xfrm rot="16200000">
            <a:off x="1001689" y="1712899"/>
            <a:ext cx="211139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8"/>
              </a:cxn>
              <a:cxn ang="0">
                <a:pos x="72" y="15"/>
              </a:cxn>
              <a:cxn ang="0">
                <a:pos x="90" y="30"/>
              </a:cxn>
              <a:cxn ang="0">
                <a:pos x="129" y="30"/>
              </a:cxn>
              <a:cxn ang="0">
                <a:pos x="141" y="45"/>
              </a:cxn>
              <a:cxn ang="0">
                <a:pos x="171" y="45"/>
              </a:cxn>
              <a:cxn ang="0">
                <a:pos x="186" y="63"/>
              </a:cxn>
              <a:cxn ang="0">
                <a:pos x="207" y="57"/>
              </a:cxn>
              <a:cxn ang="0">
                <a:pos x="216" y="75"/>
              </a:cxn>
              <a:cxn ang="0">
                <a:pos x="237" y="75"/>
              </a:cxn>
              <a:cxn ang="0">
                <a:pos x="243" y="96"/>
              </a:cxn>
              <a:cxn ang="0">
                <a:pos x="261" y="96"/>
              </a:cxn>
              <a:cxn ang="0">
                <a:pos x="276" y="108"/>
              </a:cxn>
              <a:cxn ang="0">
                <a:pos x="297" y="108"/>
              </a:cxn>
              <a:cxn ang="0">
                <a:pos x="321" y="141"/>
              </a:cxn>
              <a:cxn ang="0">
                <a:pos x="342" y="138"/>
              </a:cxn>
              <a:cxn ang="0">
                <a:pos x="357" y="156"/>
              </a:cxn>
              <a:cxn ang="0">
                <a:pos x="387" y="186"/>
              </a:cxn>
              <a:cxn ang="0">
                <a:pos x="414" y="192"/>
              </a:cxn>
              <a:cxn ang="0">
                <a:pos x="429" y="216"/>
              </a:cxn>
              <a:cxn ang="0">
                <a:pos x="444" y="228"/>
              </a:cxn>
              <a:cxn ang="0">
                <a:pos x="465" y="246"/>
              </a:cxn>
              <a:cxn ang="0">
                <a:pos x="477" y="261"/>
              </a:cxn>
              <a:cxn ang="0">
                <a:pos x="486" y="282"/>
              </a:cxn>
              <a:cxn ang="0">
                <a:pos x="510" y="300"/>
              </a:cxn>
              <a:cxn ang="0">
                <a:pos x="522" y="333"/>
              </a:cxn>
              <a:cxn ang="0">
                <a:pos x="537" y="348"/>
              </a:cxn>
              <a:cxn ang="0">
                <a:pos x="555" y="369"/>
              </a:cxn>
              <a:cxn ang="0">
                <a:pos x="573" y="396"/>
              </a:cxn>
              <a:cxn ang="0">
                <a:pos x="588" y="429"/>
              </a:cxn>
              <a:cxn ang="0">
                <a:pos x="594" y="447"/>
              </a:cxn>
              <a:cxn ang="0">
                <a:pos x="603" y="474"/>
              </a:cxn>
              <a:cxn ang="0">
                <a:pos x="618" y="489"/>
              </a:cxn>
              <a:cxn ang="0">
                <a:pos x="621" y="516"/>
              </a:cxn>
              <a:cxn ang="0">
                <a:pos x="633" y="561"/>
              </a:cxn>
              <a:cxn ang="0">
                <a:pos x="642" y="579"/>
              </a:cxn>
              <a:cxn ang="0">
                <a:pos x="654" y="651"/>
              </a:cxn>
              <a:cxn ang="0">
                <a:pos x="678" y="651"/>
              </a:cxn>
              <a:cxn ang="0">
                <a:pos x="678" y="873"/>
              </a:cxn>
            </a:cxnLst>
            <a:rect l="0" t="0" r="r" b="b"/>
            <a:pathLst>
              <a:path w="678" h="873">
                <a:moveTo>
                  <a:pt x="0" y="0"/>
                </a:moveTo>
                <a:lnTo>
                  <a:pt x="18" y="18"/>
                </a:lnTo>
                <a:lnTo>
                  <a:pt x="72" y="15"/>
                </a:lnTo>
                <a:lnTo>
                  <a:pt x="90" y="30"/>
                </a:lnTo>
                <a:lnTo>
                  <a:pt x="129" y="30"/>
                </a:lnTo>
                <a:lnTo>
                  <a:pt x="141" y="45"/>
                </a:lnTo>
                <a:lnTo>
                  <a:pt x="171" y="45"/>
                </a:lnTo>
                <a:lnTo>
                  <a:pt x="186" y="63"/>
                </a:lnTo>
                <a:lnTo>
                  <a:pt x="207" y="57"/>
                </a:lnTo>
                <a:lnTo>
                  <a:pt x="216" y="75"/>
                </a:lnTo>
                <a:lnTo>
                  <a:pt x="237" y="75"/>
                </a:lnTo>
                <a:lnTo>
                  <a:pt x="243" y="96"/>
                </a:lnTo>
                <a:lnTo>
                  <a:pt x="261" y="96"/>
                </a:lnTo>
                <a:lnTo>
                  <a:pt x="276" y="108"/>
                </a:lnTo>
                <a:lnTo>
                  <a:pt x="297" y="108"/>
                </a:lnTo>
                <a:lnTo>
                  <a:pt x="321" y="141"/>
                </a:lnTo>
                <a:lnTo>
                  <a:pt x="342" y="138"/>
                </a:lnTo>
                <a:lnTo>
                  <a:pt x="357" y="156"/>
                </a:lnTo>
                <a:lnTo>
                  <a:pt x="387" y="186"/>
                </a:lnTo>
                <a:lnTo>
                  <a:pt x="414" y="192"/>
                </a:lnTo>
                <a:lnTo>
                  <a:pt x="429" y="216"/>
                </a:lnTo>
                <a:lnTo>
                  <a:pt x="444" y="228"/>
                </a:lnTo>
                <a:lnTo>
                  <a:pt x="465" y="246"/>
                </a:lnTo>
                <a:lnTo>
                  <a:pt x="477" y="261"/>
                </a:lnTo>
                <a:lnTo>
                  <a:pt x="486" y="282"/>
                </a:lnTo>
                <a:lnTo>
                  <a:pt x="510" y="300"/>
                </a:lnTo>
                <a:lnTo>
                  <a:pt x="522" y="333"/>
                </a:lnTo>
                <a:lnTo>
                  <a:pt x="537" y="348"/>
                </a:lnTo>
                <a:lnTo>
                  <a:pt x="555" y="369"/>
                </a:lnTo>
                <a:lnTo>
                  <a:pt x="573" y="396"/>
                </a:lnTo>
                <a:lnTo>
                  <a:pt x="588" y="429"/>
                </a:lnTo>
                <a:lnTo>
                  <a:pt x="594" y="447"/>
                </a:lnTo>
                <a:lnTo>
                  <a:pt x="603" y="474"/>
                </a:lnTo>
                <a:lnTo>
                  <a:pt x="618" y="489"/>
                </a:lnTo>
                <a:lnTo>
                  <a:pt x="621" y="516"/>
                </a:lnTo>
                <a:lnTo>
                  <a:pt x="633" y="561"/>
                </a:lnTo>
                <a:lnTo>
                  <a:pt x="642" y="579"/>
                </a:lnTo>
                <a:lnTo>
                  <a:pt x="654" y="651"/>
                </a:lnTo>
                <a:lnTo>
                  <a:pt x="678" y="651"/>
                </a:lnTo>
                <a:lnTo>
                  <a:pt x="678" y="873"/>
                </a:lnTo>
              </a:path>
            </a:pathLst>
          </a:cu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5" name="Line 50"/>
          <p:cNvSpPr>
            <a:spLocks noChangeShapeType="1"/>
          </p:cNvSpPr>
          <p:nvPr/>
        </p:nvSpPr>
        <p:spPr bwMode="auto">
          <a:xfrm rot="16200000" flipV="1">
            <a:off x="1285852" y="2071678"/>
            <a:ext cx="285752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6" name="Freeform 51"/>
          <p:cNvSpPr>
            <a:spLocks/>
          </p:cNvSpPr>
          <p:nvPr/>
        </p:nvSpPr>
        <p:spPr bwMode="auto">
          <a:xfrm rot="16200000" flipV="1">
            <a:off x="1215208" y="1713694"/>
            <a:ext cx="212726" cy="2143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8"/>
              </a:cxn>
              <a:cxn ang="0">
                <a:pos x="72" y="15"/>
              </a:cxn>
              <a:cxn ang="0">
                <a:pos x="90" y="30"/>
              </a:cxn>
              <a:cxn ang="0">
                <a:pos x="129" y="30"/>
              </a:cxn>
              <a:cxn ang="0">
                <a:pos x="141" y="45"/>
              </a:cxn>
              <a:cxn ang="0">
                <a:pos x="171" y="45"/>
              </a:cxn>
              <a:cxn ang="0">
                <a:pos x="186" y="63"/>
              </a:cxn>
              <a:cxn ang="0">
                <a:pos x="207" y="57"/>
              </a:cxn>
              <a:cxn ang="0">
                <a:pos x="216" y="75"/>
              </a:cxn>
              <a:cxn ang="0">
                <a:pos x="237" y="75"/>
              </a:cxn>
              <a:cxn ang="0">
                <a:pos x="243" y="96"/>
              </a:cxn>
              <a:cxn ang="0">
                <a:pos x="261" y="96"/>
              </a:cxn>
              <a:cxn ang="0">
                <a:pos x="276" y="108"/>
              </a:cxn>
              <a:cxn ang="0">
                <a:pos x="297" y="108"/>
              </a:cxn>
              <a:cxn ang="0">
                <a:pos x="321" y="141"/>
              </a:cxn>
              <a:cxn ang="0">
                <a:pos x="342" y="138"/>
              </a:cxn>
              <a:cxn ang="0">
                <a:pos x="357" y="156"/>
              </a:cxn>
              <a:cxn ang="0">
                <a:pos x="387" y="186"/>
              </a:cxn>
              <a:cxn ang="0">
                <a:pos x="414" y="192"/>
              </a:cxn>
              <a:cxn ang="0">
                <a:pos x="429" y="216"/>
              </a:cxn>
              <a:cxn ang="0">
                <a:pos x="444" y="228"/>
              </a:cxn>
              <a:cxn ang="0">
                <a:pos x="465" y="246"/>
              </a:cxn>
              <a:cxn ang="0">
                <a:pos x="477" y="261"/>
              </a:cxn>
              <a:cxn ang="0">
                <a:pos x="486" y="282"/>
              </a:cxn>
              <a:cxn ang="0">
                <a:pos x="510" y="300"/>
              </a:cxn>
              <a:cxn ang="0">
                <a:pos x="522" y="333"/>
              </a:cxn>
              <a:cxn ang="0">
                <a:pos x="537" y="348"/>
              </a:cxn>
              <a:cxn ang="0">
                <a:pos x="555" y="369"/>
              </a:cxn>
              <a:cxn ang="0">
                <a:pos x="573" y="396"/>
              </a:cxn>
              <a:cxn ang="0">
                <a:pos x="588" y="429"/>
              </a:cxn>
              <a:cxn ang="0">
                <a:pos x="594" y="447"/>
              </a:cxn>
              <a:cxn ang="0">
                <a:pos x="603" y="474"/>
              </a:cxn>
              <a:cxn ang="0">
                <a:pos x="618" y="489"/>
              </a:cxn>
              <a:cxn ang="0">
                <a:pos x="621" y="516"/>
              </a:cxn>
              <a:cxn ang="0">
                <a:pos x="633" y="561"/>
              </a:cxn>
              <a:cxn ang="0">
                <a:pos x="642" y="579"/>
              </a:cxn>
              <a:cxn ang="0">
                <a:pos x="654" y="651"/>
              </a:cxn>
              <a:cxn ang="0">
                <a:pos x="678" y="651"/>
              </a:cxn>
              <a:cxn ang="0">
                <a:pos x="678" y="873"/>
              </a:cxn>
            </a:cxnLst>
            <a:rect l="0" t="0" r="r" b="b"/>
            <a:pathLst>
              <a:path w="678" h="873">
                <a:moveTo>
                  <a:pt x="0" y="0"/>
                </a:moveTo>
                <a:lnTo>
                  <a:pt x="18" y="18"/>
                </a:lnTo>
                <a:lnTo>
                  <a:pt x="72" y="15"/>
                </a:lnTo>
                <a:lnTo>
                  <a:pt x="90" y="30"/>
                </a:lnTo>
                <a:lnTo>
                  <a:pt x="129" y="30"/>
                </a:lnTo>
                <a:lnTo>
                  <a:pt x="141" y="45"/>
                </a:lnTo>
                <a:lnTo>
                  <a:pt x="171" y="45"/>
                </a:lnTo>
                <a:lnTo>
                  <a:pt x="186" y="63"/>
                </a:lnTo>
                <a:lnTo>
                  <a:pt x="207" y="57"/>
                </a:lnTo>
                <a:lnTo>
                  <a:pt x="216" y="75"/>
                </a:lnTo>
                <a:lnTo>
                  <a:pt x="237" y="75"/>
                </a:lnTo>
                <a:lnTo>
                  <a:pt x="243" y="96"/>
                </a:lnTo>
                <a:lnTo>
                  <a:pt x="261" y="96"/>
                </a:lnTo>
                <a:lnTo>
                  <a:pt x="276" y="108"/>
                </a:lnTo>
                <a:lnTo>
                  <a:pt x="297" y="108"/>
                </a:lnTo>
                <a:lnTo>
                  <a:pt x="321" y="141"/>
                </a:lnTo>
                <a:lnTo>
                  <a:pt x="342" y="138"/>
                </a:lnTo>
                <a:lnTo>
                  <a:pt x="357" y="156"/>
                </a:lnTo>
                <a:lnTo>
                  <a:pt x="387" y="186"/>
                </a:lnTo>
                <a:lnTo>
                  <a:pt x="414" y="192"/>
                </a:lnTo>
                <a:lnTo>
                  <a:pt x="429" y="216"/>
                </a:lnTo>
                <a:lnTo>
                  <a:pt x="444" y="228"/>
                </a:lnTo>
                <a:lnTo>
                  <a:pt x="465" y="246"/>
                </a:lnTo>
                <a:lnTo>
                  <a:pt x="477" y="261"/>
                </a:lnTo>
                <a:lnTo>
                  <a:pt x="486" y="282"/>
                </a:lnTo>
                <a:lnTo>
                  <a:pt x="510" y="300"/>
                </a:lnTo>
                <a:lnTo>
                  <a:pt x="522" y="333"/>
                </a:lnTo>
                <a:lnTo>
                  <a:pt x="537" y="348"/>
                </a:lnTo>
                <a:lnTo>
                  <a:pt x="555" y="369"/>
                </a:lnTo>
                <a:lnTo>
                  <a:pt x="573" y="396"/>
                </a:lnTo>
                <a:lnTo>
                  <a:pt x="588" y="429"/>
                </a:lnTo>
                <a:lnTo>
                  <a:pt x="594" y="447"/>
                </a:lnTo>
                <a:lnTo>
                  <a:pt x="603" y="474"/>
                </a:lnTo>
                <a:lnTo>
                  <a:pt x="618" y="489"/>
                </a:lnTo>
                <a:lnTo>
                  <a:pt x="621" y="516"/>
                </a:lnTo>
                <a:lnTo>
                  <a:pt x="633" y="561"/>
                </a:lnTo>
                <a:lnTo>
                  <a:pt x="642" y="579"/>
                </a:lnTo>
                <a:lnTo>
                  <a:pt x="654" y="651"/>
                </a:lnTo>
                <a:lnTo>
                  <a:pt x="678" y="651"/>
                </a:lnTo>
                <a:lnTo>
                  <a:pt x="678" y="873"/>
                </a:lnTo>
              </a:path>
            </a:pathLst>
          </a:cu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7" name="Line 52"/>
          <p:cNvSpPr>
            <a:spLocks noChangeShapeType="1"/>
          </p:cNvSpPr>
          <p:nvPr/>
        </p:nvSpPr>
        <p:spPr bwMode="auto">
          <a:xfrm rot="16200000" flipH="1" flipV="1">
            <a:off x="1000103" y="2500307"/>
            <a:ext cx="571500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8" name="Line 53"/>
          <p:cNvSpPr>
            <a:spLocks noChangeShapeType="1"/>
          </p:cNvSpPr>
          <p:nvPr/>
        </p:nvSpPr>
        <p:spPr bwMode="auto">
          <a:xfrm rot="16200000" flipH="1" flipV="1">
            <a:off x="1071539" y="2428870"/>
            <a:ext cx="142875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79" name="Oval 54"/>
          <p:cNvSpPr>
            <a:spLocks noChangeArrowheads="1"/>
          </p:cNvSpPr>
          <p:nvPr/>
        </p:nvSpPr>
        <p:spPr bwMode="auto">
          <a:xfrm>
            <a:off x="1071538" y="221455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rot="16200000" flipH="1" flipV="1">
            <a:off x="1107257" y="1607331"/>
            <a:ext cx="214314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86" name="85 Conector recto"/>
          <p:cNvCxnSpPr/>
          <p:nvPr/>
        </p:nvCxnSpPr>
        <p:spPr bwMode="auto">
          <a:xfrm rot="10800000">
            <a:off x="571472" y="2500306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/>
          <p:nvPr/>
        </p:nvCxnSpPr>
        <p:spPr bwMode="auto">
          <a:xfrm rot="5400000" flipH="1" flipV="1">
            <a:off x="-35751" y="1893083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Line 52"/>
          <p:cNvSpPr>
            <a:spLocks noChangeShapeType="1"/>
          </p:cNvSpPr>
          <p:nvPr/>
        </p:nvSpPr>
        <p:spPr bwMode="auto">
          <a:xfrm rot="16200000" flipH="1" flipV="1">
            <a:off x="3964778" y="1821644"/>
            <a:ext cx="1928826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 rot="16200000" flipV="1">
            <a:off x="3107521" y="964389"/>
            <a:ext cx="0" cy="3643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sp>
        <p:nvSpPr>
          <p:cNvPr id="94" name="Rectangle 3"/>
          <p:cNvSpPr txBox="1">
            <a:spLocks noChangeArrowheads="1"/>
          </p:cNvSpPr>
          <p:nvPr/>
        </p:nvSpPr>
        <p:spPr bwMode="auto">
          <a:xfrm>
            <a:off x="1571604" y="428604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Q1</a:t>
            </a: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 bwMode="auto">
          <a:xfrm>
            <a:off x="3000364" y="428604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Q2</a:t>
            </a: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4500562" y="428604"/>
            <a:ext cx="928694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4"/>
            <a:ext cx="9144000" cy="392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señales de varios bits entre dominios de reloj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Estudiaremos varios casos según algunas características de las señales de reloj. </a:t>
            </a:r>
          </a:p>
          <a:p>
            <a:r>
              <a:rPr lang="es-CO" dirty="0"/>
              <a:t>Bajo esas condiciones, ¿Es seguro transferir los datos de un domino a otro?</a:t>
            </a:r>
          </a:p>
          <a:p>
            <a:r>
              <a:rPr lang="es-CO" dirty="0"/>
              <a:t>¿Cómo? ¿Qué circuito utilizo?</a:t>
            </a:r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6" name="5 Conector recto"/>
          <p:cNvCxnSpPr>
            <a:stCxn id="5" idx="3"/>
            <a:endCxn id="50" idx="1"/>
          </p:cNvCxnSpPr>
          <p:nvPr/>
        </p:nvCxnSpPr>
        <p:spPr bwMode="auto">
          <a:xfrm>
            <a:off x="3428992" y="5000636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3" name="32 Grupo"/>
          <p:cNvGrpSpPr/>
          <p:nvPr/>
        </p:nvGrpSpPr>
        <p:grpSpPr>
          <a:xfrm>
            <a:off x="6500826" y="578645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6715140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714744" y="4572008"/>
            <a:ext cx="1357322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Sincr</a:t>
            </a: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52" name="51 Conector recto"/>
          <p:cNvCxnSpPr>
            <a:stCxn id="50" idx="3"/>
            <a:endCxn id="4" idx="1"/>
          </p:cNvCxnSpPr>
          <p:nvPr/>
        </p:nvCxnSpPr>
        <p:spPr bwMode="auto">
          <a:xfrm>
            <a:off x="5072066" y="5000636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56 Forma"/>
          <p:cNvCxnSpPr/>
          <p:nvPr/>
        </p:nvCxnSpPr>
        <p:spPr bwMode="auto">
          <a:xfrm rot="16200000" flipH="1">
            <a:off x="5286380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8" name="57 Forma"/>
          <p:cNvCxnSpPr/>
          <p:nvPr/>
        </p:nvCxnSpPr>
        <p:spPr bwMode="auto">
          <a:xfrm rot="5400000">
            <a:off x="257173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1 clk2=clk1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</a:t>
            </a:r>
          </a:p>
          <a:p>
            <a:r>
              <a:rPr lang="es-CO" dirty="0"/>
              <a:t>¿Cómo? ¿Qué circuito utilizo?</a:t>
            </a:r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51 Conector recto"/>
          <p:cNvCxnSpPr>
            <a:stCxn id="5" idx="3"/>
            <a:endCxn id="4" idx="1"/>
          </p:cNvCxnSpPr>
          <p:nvPr/>
        </p:nvCxnSpPr>
        <p:spPr bwMode="auto">
          <a:xfrm>
            <a:off x="3428992" y="5000636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57 Forma"/>
          <p:cNvCxnSpPr>
            <a:stCxn id="4" idx="2"/>
          </p:cNvCxnSpPr>
          <p:nvPr/>
        </p:nvCxnSpPr>
        <p:spPr bwMode="auto">
          <a:xfrm rot="5400000">
            <a:off x="3607587" y="3821909"/>
            <a:ext cx="928694" cy="414340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Dominios de reloj en circuitos digitales</a:t>
            </a:r>
          </a:p>
          <a:p>
            <a:r>
              <a:rPr lang="es-CO" dirty="0"/>
              <a:t>Recursos del FPGA para administrar los dominios de reloj</a:t>
            </a:r>
          </a:p>
          <a:p>
            <a:r>
              <a:rPr lang="es-CO" dirty="0"/>
              <a:t>Sincronización de datos entre dominios de reloj</a:t>
            </a:r>
          </a:p>
          <a:p>
            <a:pPr lvl="1"/>
            <a:r>
              <a:rPr lang="es-CO" dirty="0"/>
              <a:t>Señales asíncronas de un bit</a:t>
            </a:r>
          </a:p>
          <a:p>
            <a:pPr lvl="1"/>
            <a:r>
              <a:rPr lang="es-CO" dirty="0"/>
              <a:t>Buses entre dominios con relojes rápidos y lentos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1 clk2=clk1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r>
              <a:rPr lang="es-CO" b="1" dirty="0">
                <a:solidFill>
                  <a:srgbClr val="FF0000"/>
                </a:solidFill>
              </a:rPr>
              <a:t>SI</a:t>
            </a:r>
          </a:p>
          <a:p>
            <a:r>
              <a:rPr lang="es-CO" dirty="0"/>
              <a:t>¿Cómo? ¿Qué circuito utilizo? </a:t>
            </a:r>
            <a:r>
              <a:rPr lang="es-CO" b="1" dirty="0">
                <a:solidFill>
                  <a:srgbClr val="FF0000"/>
                </a:solidFill>
              </a:rPr>
              <a:t>Ninguno</a:t>
            </a:r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51 Conector recto"/>
          <p:cNvCxnSpPr>
            <a:stCxn id="5" idx="3"/>
            <a:endCxn id="4" idx="1"/>
          </p:cNvCxnSpPr>
          <p:nvPr/>
        </p:nvCxnSpPr>
        <p:spPr bwMode="auto">
          <a:xfrm>
            <a:off x="3428992" y="5000636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57 Forma"/>
          <p:cNvCxnSpPr>
            <a:stCxn id="4" idx="2"/>
          </p:cNvCxnSpPr>
          <p:nvPr/>
        </p:nvCxnSpPr>
        <p:spPr bwMode="auto">
          <a:xfrm rot="5400000">
            <a:off x="3607587" y="3821909"/>
            <a:ext cx="928694" cy="414340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2 clk2=</a:t>
            </a:r>
            <a:r>
              <a:rPr lang="es-CO" dirty="0" err="1"/>
              <a:t>not</a:t>
            </a:r>
            <a:r>
              <a:rPr lang="es-CO" dirty="0"/>
              <a:t>(clk1)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/>
              <a:t>¿Cómo? ¿Qué circuito utilizo? </a:t>
            </a:r>
            <a:endParaRPr lang="es-CO" b="1" dirty="0">
              <a:solidFill>
                <a:srgbClr val="FF0000"/>
              </a:solidFill>
            </a:endParaRPr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51 Conector recto"/>
          <p:cNvCxnSpPr>
            <a:stCxn id="5" idx="3"/>
            <a:endCxn id="4" idx="1"/>
          </p:cNvCxnSpPr>
          <p:nvPr/>
        </p:nvCxnSpPr>
        <p:spPr bwMode="auto">
          <a:xfrm>
            <a:off x="3428992" y="5000636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57 Forma"/>
          <p:cNvCxnSpPr>
            <a:stCxn id="4" idx="2"/>
            <a:endCxn id="34" idx="6"/>
          </p:cNvCxnSpPr>
          <p:nvPr/>
        </p:nvCxnSpPr>
        <p:spPr bwMode="auto">
          <a:xfrm rot="5400000">
            <a:off x="5036347" y="5250669"/>
            <a:ext cx="928694" cy="128588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Oval 54"/>
          <p:cNvSpPr>
            <a:spLocks noChangeArrowheads="1"/>
          </p:cNvSpPr>
          <p:nvPr/>
        </p:nvSpPr>
        <p:spPr bwMode="auto">
          <a:xfrm>
            <a:off x="4714876" y="6286520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36" name="35 Forma"/>
          <p:cNvCxnSpPr>
            <a:stCxn id="34" idx="2"/>
          </p:cNvCxnSpPr>
          <p:nvPr/>
        </p:nvCxnSpPr>
        <p:spPr bwMode="auto">
          <a:xfrm rot="10800000">
            <a:off x="4357686" y="6143644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5 Forma"/>
          <p:cNvCxnSpPr>
            <a:stCxn id="34" idx="2"/>
          </p:cNvCxnSpPr>
          <p:nvPr/>
        </p:nvCxnSpPr>
        <p:spPr bwMode="auto">
          <a:xfrm rot="10800000" flipV="1">
            <a:off x="4357686" y="6357958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35 Forma"/>
          <p:cNvCxnSpPr/>
          <p:nvPr/>
        </p:nvCxnSpPr>
        <p:spPr bwMode="auto">
          <a:xfrm rot="5400000">
            <a:off x="4143372" y="6357958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Forma"/>
          <p:cNvCxnSpPr/>
          <p:nvPr/>
        </p:nvCxnSpPr>
        <p:spPr bwMode="auto">
          <a:xfrm rot="10800000">
            <a:off x="2285984" y="6357958"/>
            <a:ext cx="2071702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2 clk2=</a:t>
            </a:r>
            <a:r>
              <a:rPr lang="es-CO" dirty="0" err="1"/>
              <a:t>not</a:t>
            </a:r>
            <a:r>
              <a:rPr lang="es-CO" dirty="0"/>
              <a:t>(clk1)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r>
              <a:rPr lang="es-CO" b="1" dirty="0">
                <a:solidFill>
                  <a:srgbClr val="FF0000"/>
                </a:solidFill>
              </a:rPr>
              <a:t>SI, siempre que Tc1 sea suficientemente grande</a:t>
            </a:r>
          </a:p>
          <a:p>
            <a:r>
              <a:rPr lang="es-CO" dirty="0"/>
              <a:t>¿Cómo? ¿Qué circuito utilizo? </a:t>
            </a:r>
            <a:r>
              <a:rPr lang="es-CO" b="1" dirty="0">
                <a:solidFill>
                  <a:srgbClr val="FF0000"/>
                </a:solidFill>
              </a:rPr>
              <a:t>Ninguno</a:t>
            </a:r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51 Conector recto"/>
          <p:cNvCxnSpPr>
            <a:stCxn id="5" idx="3"/>
            <a:endCxn id="4" idx="1"/>
          </p:cNvCxnSpPr>
          <p:nvPr/>
        </p:nvCxnSpPr>
        <p:spPr bwMode="auto">
          <a:xfrm>
            <a:off x="3428992" y="5000636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57 Forma"/>
          <p:cNvCxnSpPr>
            <a:stCxn id="4" idx="2"/>
            <a:endCxn id="34" idx="6"/>
          </p:cNvCxnSpPr>
          <p:nvPr/>
        </p:nvCxnSpPr>
        <p:spPr bwMode="auto">
          <a:xfrm rot="5400000">
            <a:off x="5036347" y="5250669"/>
            <a:ext cx="928694" cy="128588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Oval 54"/>
          <p:cNvSpPr>
            <a:spLocks noChangeArrowheads="1"/>
          </p:cNvSpPr>
          <p:nvPr/>
        </p:nvSpPr>
        <p:spPr bwMode="auto">
          <a:xfrm>
            <a:off x="4714876" y="6286520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36" name="35 Forma"/>
          <p:cNvCxnSpPr>
            <a:stCxn id="34" idx="2"/>
          </p:cNvCxnSpPr>
          <p:nvPr/>
        </p:nvCxnSpPr>
        <p:spPr bwMode="auto">
          <a:xfrm rot="10800000">
            <a:off x="4357686" y="6143644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5 Forma"/>
          <p:cNvCxnSpPr>
            <a:stCxn id="34" idx="2"/>
          </p:cNvCxnSpPr>
          <p:nvPr/>
        </p:nvCxnSpPr>
        <p:spPr bwMode="auto">
          <a:xfrm rot="10800000" flipV="1">
            <a:off x="4357686" y="6357958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35 Forma"/>
          <p:cNvCxnSpPr/>
          <p:nvPr/>
        </p:nvCxnSpPr>
        <p:spPr bwMode="auto">
          <a:xfrm rot="5400000">
            <a:off x="4143372" y="6357958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Forma"/>
          <p:cNvCxnSpPr/>
          <p:nvPr/>
        </p:nvCxnSpPr>
        <p:spPr bwMode="auto">
          <a:xfrm rot="10800000">
            <a:off x="2285984" y="6357958"/>
            <a:ext cx="2071702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3 clk2=división de clk1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</a:t>
            </a:r>
            <a:r>
              <a:rPr lang="es-CO" b="1" dirty="0">
                <a:solidFill>
                  <a:srgbClr val="FF0000"/>
                </a:solidFill>
              </a:rPr>
              <a:t> </a:t>
            </a:r>
          </a:p>
          <a:p>
            <a:r>
              <a:rPr lang="es-CO" dirty="0"/>
              <a:t>¿Cómo? ¿Qué circuito utilizo?</a:t>
            </a:r>
            <a:endParaRPr lang="es-CO" b="1" dirty="0">
              <a:solidFill>
                <a:srgbClr val="FF0000"/>
              </a:solidFill>
            </a:endParaRPr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3428992" y="4714884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57 Forma"/>
          <p:cNvCxnSpPr>
            <a:stCxn id="4" idx="2"/>
            <a:endCxn id="43" idx="3"/>
          </p:cNvCxnSpPr>
          <p:nvPr/>
        </p:nvCxnSpPr>
        <p:spPr bwMode="auto">
          <a:xfrm rot="5400000">
            <a:off x="5179223" y="4964917"/>
            <a:ext cx="500066" cy="142876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Oval 54"/>
          <p:cNvSpPr>
            <a:spLocks noChangeArrowheads="1"/>
          </p:cNvSpPr>
          <p:nvPr/>
        </p:nvSpPr>
        <p:spPr bwMode="auto">
          <a:xfrm flipH="1">
            <a:off x="4001290" y="507207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36" name="35 Forma"/>
          <p:cNvCxnSpPr>
            <a:stCxn id="34" idx="2"/>
          </p:cNvCxnSpPr>
          <p:nvPr/>
        </p:nvCxnSpPr>
        <p:spPr bwMode="auto">
          <a:xfrm rot="10800000" flipH="1">
            <a:off x="4144166" y="4929198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5 Forma"/>
          <p:cNvCxnSpPr>
            <a:stCxn id="34" idx="2"/>
          </p:cNvCxnSpPr>
          <p:nvPr/>
        </p:nvCxnSpPr>
        <p:spPr bwMode="auto">
          <a:xfrm rot="10800000" flipH="1" flipV="1">
            <a:off x="4144166" y="5143512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Forma"/>
          <p:cNvCxnSpPr/>
          <p:nvPr/>
        </p:nvCxnSpPr>
        <p:spPr bwMode="auto">
          <a:xfrm rot="10800000">
            <a:off x="2285984" y="6357958"/>
            <a:ext cx="2071702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929058" y="5715016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92905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28624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92905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 flipH="1">
            <a:off x="4357686" y="507207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46" name="45 Conector recto"/>
          <p:cNvCxnSpPr/>
          <p:nvPr/>
        </p:nvCxnSpPr>
        <p:spPr bwMode="auto">
          <a:xfrm rot="10800000" flipH="1" flipV="1">
            <a:off x="392905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 rot="5400000" flipH="1" flipV="1">
            <a:off x="392905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Forma"/>
          <p:cNvCxnSpPr>
            <a:stCxn id="54" idx="2"/>
            <a:endCxn id="43" idx="3"/>
          </p:cNvCxnSpPr>
          <p:nvPr/>
        </p:nvCxnSpPr>
        <p:spPr bwMode="auto">
          <a:xfrm>
            <a:off x="4500562" y="5143512"/>
            <a:ext cx="214314" cy="785818"/>
          </a:xfrm>
          <a:prstGeom prst="bentConnector3">
            <a:avLst>
              <a:gd name="adj1" fmla="val 206666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35 Forma"/>
          <p:cNvCxnSpPr/>
          <p:nvPr/>
        </p:nvCxnSpPr>
        <p:spPr bwMode="auto">
          <a:xfrm rot="16200000" flipH="1">
            <a:off x="4287042" y="5143512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49 Forma"/>
          <p:cNvCxnSpPr>
            <a:stCxn id="42" idx="1"/>
            <a:endCxn id="34" idx="6"/>
          </p:cNvCxnSpPr>
          <p:nvPr/>
        </p:nvCxnSpPr>
        <p:spPr bwMode="auto">
          <a:xfrm rot="10800000" flipH="1">
            <a:off x="3929058" y="5143512"/>
            <a:ext cx="72232" cy="785818"/>
          </a:xfrm>
          <a:prstGeom prst="bentConnector3">
            <a:avLst>
              <a:gd name="adj1" fmla="val -31648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3 clk2=división de clk1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r>
              <a:rPr lang="es-CO" b="1" dirty="0">
                <a:solidFill>
                  <a:srgbClr val="FF0000"/>
                </a:solidFill>
              </a:rPr>
              <a:t>NO. </a:t>
            </a:r>
          </a:p>
          <a:p>
            <a:r>
              <a:rPr lang="es-CO" dirty="0"/>
              <a:t>¿Cómo? ¿Qué circuito utilizo? </a:t>
            </a:r>
            <a:r>
              <a:rPr lang="es-CO" b="1" dirty="0">
                <a:solidFill>
                  <a:srgbClr val="FF0000"/>
                </a:solidFill>
              </a:rPr>
              <a:t>Ninguno, esto no se debe hacer! El </a:t>
            </a:r>
            <a:r>
              <a:rPr lang="es-CO" b="1" dirty="0" err="1">
                <a:solidFill>
                  <a:srgbClr val="FF0000"/>
                </a:solidFill>
              </a:rPr>
              <a:t>skew</a:t>
            </a:r>
            <a:r>
              <a:rPr lang="es-CO" b="1" dirty="0">
                <a:solidFill>
                  <a:srgbClr val="FF0000"/>
                </a:solidFill>
              </a:rPr>
              <a:t> entre clk1 y clk2 puede ser </a:t>
            </a:r>
            <a:r>
              <a:rPr lang="es-CO" b="1">
                <a:solidFill>
                  <a:srgbClr val="FF0000"/>
                </a:solidFill>
              </a:rPr>
              <a:t>muy peligroso.</a:t>
            </a:r>
            <a:endParaRPr lang="es-CO" b="1" dirty="0">
              <a:solidFill>
                <a:srgbClr val="FF0000"/>
              </a:solidFill>
            </a:endParaRPr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3428992" y="4714884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57 Forma"/>
          <p:cNvCxnSpPr>
            <a:stCxn id="4" idx="2"/>
            <a:endCxn id="43" idx="3"/>
          </p:cNvCxnSpPr>
          <p:nvPr/>
        </p:nvCxnSpPr>
        <p:spPr bwMode="auto">
          <a:xfrm rot="5400000">
            <a:off x="5179223" y="4964917"/>
            <a:ext cx="500066" cy="142876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Oval 54"/>
          <p:cNvSpPr>
            <a:spLocks noChangeArrowheads="1"/>
          </p:cNvSpPr>
          <p:nvPr/>
        </p:nvSpPr>
        <p:spPr bwMode="auto">
          <a:xfrm flipH="1">
            <a:off x="4001290" y="507207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36" name="35 Forma"/>
          <p:cNvCxnSpPr>
            <a:stCxn id="34" idx="2"/>
          </p:cNvCxnSpPr>
          <p:nvPr/>
        </p:nvCxnSpPr>
        <p:spPr bwMode="auto">
          <a:xfrm rot="10800000" flipH="1">
            <a:off x="4144166" y="4929198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5 Forma"/>
          <p:cNvCxnSpPr>
            <a:stCxn id="34" idx="2"/>
          </p:cNvCxnSpPr>
          <p:nvPr/>
        </p:nvCxnSpPr>
        <p:spPr bwMode="auto">
          <a:xfrm rot="10800000" flipH="1" flipV="1">
            <a:off x="4144166" y="5143512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Forma"/>
          <p:cNvCxnSpPr/>
          <p:nvPr/>
        </p:nvCxnSpPr>
        <p:spPr bwMode="auto">
          <a:xfrm rot="10800000">
            <a:off x="2285984" y="6357958"/>
            <a:ext cx="2071702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929058" y="5715016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92905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28624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92905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 flipH="1">
            <a:off x="4357686" y="507207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46" name="45 Conector recto"/>
          <p:cNvCxnSpPr/>
          <p:nvPr/>
        </p:nvCxnSpPr>
        <p:spPr bwMode="auto">
          <a:xfrm rot="10800000" flipH="1" flipV="1">
            <a:off x="392905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 rot="5400000" flipH="1" flipV="1">
            <a:off x="392905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Forma"/>
          <p:cNvCxnSpPr>
            <a:stCxn id="54" idx="2"/>
            <a:endCxn id="43" idx="3"/>
          </p:cNvCxnSpPr>
          <p:nvPr/>
        </p:nvCxnSpPr>
        <p:spPr bwMode="auto">
          <a:xfrm>
            <a:off x="4500562" y="5143512"/>
            <a:ext cx="214314" cy="785818"/>
          </a:xfrm>
          <a:prstGeom prst="bentConnector3">
            <a:avLst>
              <a:gd name="adj1" fmla="val 206666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35 Forma"/>
          <p:cNvCxnSpPr/>
          <p:nvPr/>
        </p:nvCxnSpPr>
        <p:spPr bwMode="auto">
          <a:xfrm rot="16200000" flipH="1">
            <a:off x="4287042" y="5143512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49 Forma"/>
          <p:cNvCxnSpPr>
            <a:stCxn id="42" idx="1"/>
            <a:endCxn id="34" idx="6"/>
          </p:cNvCxnSpPr>
          <p:nvPr/>
        </p:nvCxnSpPr>
        <p:spPr bwMode="auto">
          <a:xfrm rot="10800000" flipH="1">
            <a:off x="3929058" y="5143512"/>
            <a:ext cx="72232" cy="785818"/>
          </a:xfrm>
          <a:prstGeom prst="bentConnector3">
            <a:avLst>
              <a:gd name="adj1" fmla="val -31648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4 clk2=división de </a:t>
            </a:r>
            <a:r>
              <a:rPr lang="es-CO" dirty="0" err="1"/>
              <a:t>not</a:t>
            </a:r>
            <a:r>
              <a:rPr lang="es-CO" dirty="0"/>
              <a:t>(clk1)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/>
              <a:t>¿Cómo? ¿Qué circuito utilizo?</a:t>
            </a:r>
            <a:endParaRPr lang="es-CO" b="1" dirty="0">
              <a:solidFill>
                <a:srgbClr val="FF0000"/>
              </a:solidFill>
            </a:endParaRPr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3428992" y="4714884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57 Forma"/>
          <p:cNvCxnSpPr>
            <a:stCxn id="4" idx="2"/>
            <a:endCxn id="43" idx="3"/>
          </p:cNvCxnSpPr>
          <p:nvPr/>
        </p:nvCxnSpPr>
        <p:spPr bwMode="auto">
          <a:xfrm rot="5400000">
            <a:off x="5179223" y="4964917"/>
            <a:ext cx="500066" cy="142876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Oval 54"/>
          <p:cNvSpPr>
            <a:spLocks noChangeArrowheads="1"/>
          </p:cNvSpPr>
          <p:nvPr/>
        </p:nvSpPr>
        <p:spPr bwMode="auto">
          <a:xfrm flipH="1">
            <a:off x="4001290" y="507207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36" name="35 Forma"/>
          <p:cNvCxnSpPr>
            <a:stCxn id="34" idx="2"/>
          </p:cNvCxnSpPr>
          <p:nvPr/>
        </p:nvCxnSpPr>
        <p:spPr bwMode="auto">
          <a:xfrm rot="10800000" flipH="1">
            <a:off x="4144166" y="4929198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5 Forma"/>
          <p:cNvCxnSpPr>
            <a:stCxn id="34" idx="2"/>
          </p:cNvCxnSpPr>
          <p:nvPr/>
        </p:nvCxnSpPr>
        <p:spPr bwMode="auto">
          <a:xfrm rot="10800000" flipH="1" flipV="1">
            <a:off x="4144166" y="5143512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Forma"/>
          <p:cNvCxnSpPr/>
          <p:nvPr/>
        </p:nvCxnSpPr>
        <p:spPr bwMode="auto">
          <a:xfrm rot="10800000">
            <a:off x="2285984" y="6357958"/>
            <a:ext cx="8572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929058" y="5715016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92905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28624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92905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 flipH="1">
            <a:off x="4357686" y="507207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46" name="45 Conector recto"/>
          <p:cNvCxnSpPr/>
          <p:nvPr/>
        </p:nvCxnSpPr>
        <p:spPr bwMode="auto">
          <a:xfrm rot="10800000" flipH="1" flipV="1">
            <a:off x="392905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 rot="5400000" flipH="1" flipV="1">
            <a:off x="392905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Forma"/>
          <p:cNvCxnSpPr>
            <a:stCxn id="54" idx="2"/>
            <a:endCxn id="43" idx="3"/>
          </p:cNvCxnSpPr>
          <p:nvPr/>
        </p:nvCxnSpPr>
        <p:spPr bwMode="auto">
          <a:xfrm>
            <a:off x="4500562" y="5143512"/>
            <a:ext cx="214314" cy="785818"/>
          </a:xfrm>
          <a:prstGeom prst="bentConnector3">
            <a:avLst>
              <a:gd name="adj1" fmla="val 206666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35 Forma"/>
          <p:cNvCxnSpPr/>
          <p:nvPr/>
        </p:nvCxnSpPr>
        <p:spPr bwMode="auto">
          <a:xfrm rot="16200000" flipH="1">
            <a:off x="4287042" y="5143512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49 Forma"/>
          <p:cNvCxnSpPr>
            <a:stCxn id="42" idx="1"/>
            <a:endCxn id="34" idx="6"/>
          </p:cNvCxnSpPr>
          <p:nvPr/>
        </p:nvCxnSpPr>
        <p:spPr bwMode="auto">
          <a:xfrm rot="10800000" flipH="1">
            <a:off x="3929058" y="5143512"/>
            <a:ext cx="72232" cy="785818"/>
          </a:xfrm>
          <a:prstGeom prst="bentConnector3">
            <a:avLst>
              <a:gd name="adj1" fmla="val -31648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Oval 54"/>
          <p:cNvSpPr>
            <a:spLocks noChangeArrowheads="1"/>
          </p:cNvSpPr>
          <p:nvPr/>
        </p:nvSpPr>
        <p:spPr bwMode="auto">
          <a:xfrm>
            <a:off x="3501224" y="6286520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D530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49" name="35 Forma"/>
          <p:cNvCxnSpPr>
            <a:stCxn id="48" idx="2"/>
          </p:cNvCxnSpPr>
          <p:nvPr/>
        </p:nvCxnSpPr>
        <p:spPr bwMode="auto">
          <a:xfrm rot="10800000">
            <a:off x="3144034" y="6143644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35 Forma"/>
          <p:cNvCxnSpPr>
            <a:stCxn id="48" idx="2"/>
          </p:cNvCxnSpPr>
          <p:nvPr/>
        </p:nvCxnSpPr>
        <p:spPr bwMode="auto">
          <a:xfrm rot="10800000" flipV="1">
            <a:off x="3144034" y="6357958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35 Forma"/>
          <p:cNvCxnSpPr/>
          <p:nvPr/>
        </p:nvCxnSpPr>
        <p:spPr bwMode="auto">
          <a:xfrm rot="5400000">
            <a:off x="2929720" y="6357958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44 Forma"/>
          <p:cNvCxnSpPr>
            <a:endCxn id="48" idx="6"/>
          </p:cNvCxnSpPr>
          <p:nvPr/>
        </p:nvCxnSpPr>
        <p:spPr bwMode="auto">
          <a:xfrm rot="10800000">
            <a:off x="3644100" y="6357958"/>
            <a:ext cx="28495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4 clk2=división de </a:t>
            </a:r>
            <a:r>
              <a:rPr lang="es-CO" dirty="0" err="1"/>
              <a:t>not</a:t>
            </a:r>
            <a:r>
              <a:rPr lang="es-CO" dirty="0"/>
              <a:t>(clk1)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r>
              <a:rPr lang="es-CO" b="1" dirty="0">
                <a:solidFill>
                  <a:srgbClr val="FF0000"/>
                </a:solidFill>
              </a:rPr>
              <a:t>Generalmente NO. </a:t>
            </a:r>
          </a:p>
          <a:p>
            <a:r>
              <a:rPr lang="es-CO" dirty="0"/>
              <a:t>¿Cómo? ¿Qué circuito utilizo? </a:t>
            </a:r>
            <a:r>
              <a:rPr lang="es-CO" b="1" dirty="0">
                <a:solidFill>
                  <a:srgbClr val="FF0000"/>
                </a:solidFill>
              </a:rPr>
              <a:t>Ninguno, Se debe tener en cuenta que el cto2 puede entrar en </a:t>
            </a:r>
            <a:r>
              <a:rPr lang="es-CO" b="1" dirty="0" err="1">
                <a:solidFill>
                  <a:srgbClr val="FF0000"/>
                </a:solidFill>
              </a:rPr>
              <a:t>metastabilidad</a:t>
            </a:r>
            <a:r>
              <a:rPr lang="es-CO" b="1" dirty="0">
                <a:solidFill>
                  <a:srgbClr val="FF0000"/>
                </a:solidFill>
              </a:rPr>
              <a:t>. Es seguro solamente en bajas frecuencias</a:t>
            </a:r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3428992" y="4714884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57 Forma"/>
          <p:cNvCxnSpPr>
            <a:stCxn id="4" idx="2"/>
            <a:endCxn id="43" idx="3"/>
          </p:cNvCxnSpPr>
          <p:nvPr/>
        </p:nvCxnSpPr>
        <p:spPr bwMode="auto">
          <a:xfrm rot="5400000">
            <a:off x="5179223" y="4964917"/>
            <a:ext cx="500066" cy="142876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Oval 54"/>
          <p:cNvSpPr>
            <a:spLocks noChangeArrowheads="1"/>
          </p:cNvSpPr>
          <p:nvPr/>
        </p:nvSpPr>
        <p:spPr bwMode="auto">
          <a:xfrm flipH="1">
            <a:off x="4001290" y="507207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36" name="35 Forma"/>
          <p:cNvCxnSpPr>
            <a:stCxn id="34" idx="2"/>
          </p:cNvCxnSpPr>
          <p:nvPr/>
        </p:nvCxnSpPr>
        <p:spPr bwMode="auto">
          <a:xfrm rot="10800000" flipH="1">
            <a:off x="4144166" y="4929198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5 Forma"/>
          <p:cNvCxnSpPr>
            <a:stCxn id="34" idx="2"/>
          </p:cNvCxnSpPr>
          <p:nvPr/>
        </p:nvCxnSpPr>
        <p:spPr bwMode="auto">
          <a:xfrm rot="10800000" flipH="1" flipV="1">
            <a:off x="4144166" y="5143512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Forma"/>
          <p:cNvCxnSpPr/>
          <p:nvPr/>
        </p:nvCxnSpPr>
        <p:spPr bwMode="auto">
          <a:xfrm rot="10800000">
            <a:off x="2285984" y="6357958"/>
            <a:ext cx="8572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929058" y="5715016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92905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28624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92905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 flipH="1">
            <a:off x="4357686" y="5072074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46" name="45 Conector recto"/>
          <p:cNvCxnSpPr/>
          <p:nvPr/>
        </p:nvCxnSpPr>
        <p:spPr bwMode="auto">
          <a:xfrm rot="10800000" flipH="1" flipV="1">
            <a:off x="392905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 rot="5400000" flipH="1" flipV="1">
            <a:off x="392905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Forma"/>
          <p:cNvCxnSpPr>
            <a:stCxn id="54" idx="2"/>
            <a:endCxn id="43" idx="3"/>
          </p:cNvCxnSpPr>
          <p:nvPr/>
        </p:nvCxnSpPr>
        <p:spPr bwMode="auto">
          <a:xfrm>
            <a:off x="4500562" y="5143512"/>
            <a:ext cx="214314" cy="785818"/>
          </a:xfrm>
          <a:prstGeom prst="bentConnector3">
            <a:avLst>
              <a:gd name="adj1" fmla="val 206666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35 Forma"/>
          <p:cNvCxnSpPr/>
          <p:nvPr/>
        </p:nvCxnSpPr>
        <p:spPr bwMode="auto">
          <a:xfrm rot="16200000" flipH="1">
            <a:off x="4287042" y="5143512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49 Forma"/>
          <p:cNvCxnSpPr>
            <a:stCxn id="42" idx="1"/>
            <a:endCxn id="34" idx="6"/>
          </p:cNvCxnSpPr>
          <p:nvPr/>
        </p:nvCxnSpPr>
        <p:spPr bwMode="auto">
          <a:xfrm rot="10800000" flipH="1">
            <a:off x="3929058" y="5143512"/>
            <a:ext cx="72232" cy="785818"/>
          </a:xfrm>
          <a:prstGeom prst="bentConnector3">
            <a:avLst>
              <a:gd name="adj1" fmla="val -31648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Oval 54"/>
          <p:cNvSpPr>
            <a:spLocks noChangeArrowheads="1"/>
          </p:cNvSpPr>
          <p:nvPr/>
        </p:nvSpPr>
        <p:spPr bwMode="auto">
          <a:xfrm>
            <a:off x="3501224" y="6286520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D5301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49" name="35 Forma"/>
          <p:cNvCxnSpPr>
            <a:stCxn id="48" idx="2"/>
          </p:cNvCxnSpPr>
          <p:nvPr/>
        </p:nvCxnSpPr>
        <p:spPr bwMode="auto">
          <a:xfrm rot="10800000">
            <a:off x="3144034" y="6143644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35 Forma"/>
          <p:cNvCxnSpPr>
            <a:stCxn id="48" idx="2"/>
          </p:cNvCxnSpPr>
          <p:nvPr/>
        </p:nvCxnSpPr>
        <p:spPr bwMode="auto">
          <a:xfrm rot="10800000" flipV="1">
            <a:off x="3144034" y="6357958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35 Forma"/>
          <p:cNvCxnSpPr/>
          <p:nvPr/>
        </p:nvCxnSpPr>
        <p:spPr bwMode="auto">
          <a:xfrm rot="5400000">
            <a:off x="2929720" y="6357958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44 Forma"/>
          <p:cNvCxnSpPr>
            <a:endCxn id="48" idx="6"/>
          </p:cNvCxnSpPr>
          <p:nvPr/>
        </p:nvCxnSpPr>
        <p:spPr bwMode="auto">
          <a:xfrm rot="10800000">
            <a:off x="3644100" y="6357958"/>
            <a:ext cx="28495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5 clk2=clk1 pero externos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</a:t>
            </a:r>
            <a:r>
              <a:rPr lang="es-CO" b="1" dirty="0">
                <a:solidFill>
                  <a:srgbClr val="FF0000"/>
                </a:solidFill>
              </a:rPr>
              <a:t> </a:t>
            </a:r>
          </a:p>
          <a:p>
            <a:r>
              <a:rPr lang="es-CO" dirty="0"/>
              <a:t>¿Cómo? ¿Qué circuito utilizo? </a:t>
            </a:r>
            <a:endParaRPr lang="es-CO" b="1" dirty="0">
              <a:solidFill>
                <a:srgbClr val="FF0000"/>
              </a:solidFill>
            </a:endParaRPr>
          </a:p>
          <a:p>
            <a:endParaRPr lang="es-CO" dirty="0"/>
          </a:p>
          <a:p>
            <a:endParaRPr lang="es-E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60" name="59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60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61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62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65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66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67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68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69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71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72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73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74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75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76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77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78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79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80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81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82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83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84 Forma"/>
          <p:cNvCxnSpPr>
            <a:stCxn id="59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6" name="85 Conector recto"/>
          <p:cNvCxnSpPr>
            <a:stCxn id="59" idx="3"/>
            <a:endCxn id="55" idx="1"/>
          </p:cNvCxnSpPr>
          <p:nvPr/>
        </p:nvCxnSpPr>
        <p:spPr bwMode="auto">
          <a:xfrm>
            <a:off x="3428992" y="5000636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86 Forma"/>
          <p:cNvCxnSpPr>
            <a:stCxn id="55" idx="2"/>
          </p:cNvCxnSpPr>
          <p:nvPr/>
        </p:nvCxnSpPr>
        <p:spPr bwMode="auto">
          <a:xfrm rot="5400000">
            <a:off x="3607587" y="3821909"/>
            <a:ext cx="928694" cy="414340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2428860" y="5715040"/>
            <a:ext cx="428628" cy="428604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5929322" y="5715016"/>
            <a:ext cx="428628" cy="428628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3143240" y="5715016"/>
            <a:ext cx="257176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Diferentes pines del FPGA</a:t>
            </a:r>
          </a:p>
        </p:txBody>
      </p:sp>
      <p:cxnSp>
        <p:nvCxnSpPr>
          <p:cNvPr id="93" name="92 Forma"/>
          <p:cNvCxnSpPr>
            <a:stCxn id="89" idx="3"/>
          </p:cNvCxnSpPr>
          <p:nvPr/>
        </p:nvCxnSpPr>
        <p:spPr bwMode="auto">
          <a:xfrm flipV="1">
            <a:off x="2857488" y="5929330"/>
            <a:ext cx="714380" cy="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6" name="92 Forma"/>
          <p:cNvCxnSpPr>
            <a:stCxn id="91" idx="1"/>
          </p:cNvCxnSpPr>
          <p:nvPr/>
        </p:nvCxnSpPr>
        <p:spPr bwMode="auto">
          <a:xfrm rot="10800000">
            <a:off x="5214942" y="5929330"/>
            <a:ext cx="7143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5 clk2=clk1 pero externos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r>
              <a:rPr lang="es-CO" b="1" dirty="0">
                <a:solidFill>
                  <a:srgbClr val="FF0000"/>
                </a:solidFill>
              </a:rPr>
              <a:t>NO. </a:t>
            </a:r>
          </a:p>
          <a:p>
            <a:r>
              <a:rPr lang="es-CO" dirty="0"/>
              <a:t>¿Cómo? ¿Qué circuito utilizo? </a:t>
            </a:r>
            <a:r>
              <a:rPr lang="es-CO" b="1" dirty="0">
                <a:solidFill>
                  <a:srgbClr val="FF0000"/>
                </a:solidFill>
              </a:rPr>
              <a:t>Ninguno, El software no será capaz de determinar el </a:t>
            </a:r>
            <a:r>
              <a:rPr lang="es-CO" b="1" dirty="0" err="1">
                <a:solidFill>
                  <a:srgbClr val="FF0000"/>
                </a:solidFill>
              </a:rPr>
              <a:t>skew</a:t>
            </a:r>
            <a:r>
              <a:rPr lang="es-CO" b="1" dirty="0">
                <a:solidFill>
                  <a:srgbClr val="FF0000"/>
                </a:solidFill>
              </a:rPr>
              <a:t> entre clk1 y clk2</a:t>
            </a:r>
          </a:p>
          <a:p>
            <a:endParaRPr lang="es-CO" dirty="0"/>
          </a:p>
          <a:p>
            <a:endParaRPr lang="es-E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857356" y="457200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60" name="59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60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61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62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65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66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67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68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69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71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72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73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74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75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76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77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78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79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80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81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82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83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84 Forma"/>
          <p:cNvCxnSpPr>
            <a:stCxn id="59" idx="2"/>
          </p:cNvCxnSpPr>
          <p:nvPr/>
        </p:nvCxnSpPr>
        <p:spPr bwMode="auto">
          <a:xfrm rot="5400000">
            <a:off x="1142976" y="485776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6" name="85 Conector recto"/>
          <p:cNvCxnSpPr>
            <a:stCxn id="59" idx="3"/>
            <a:endCxn id="55" idx="1"/>
          </p:cNvCxnSpPr>
          <p:nvPr/>
        </p:nvCxnSpPr>
        <p:spPr bwMode="auto">
          <a:xfrm>
            <a:off x="3428992" y="5000636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86 Forma"/>
          <p:cNvCxnSpPr>
            <a:stCxn id="55" idx="2"/>
          </p:cNvCxnSpPr>
          <p:nvPr/>
        </p:nvCxnSpPr>
        <p:spPr bwMode="auto">
          <a:xfrm rot="5400000">
            <a:off x="3607587" y="3821909"/>
            <a:ext cx="928694" cy="414340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2428860" y="5715040"/>
            <a:ext cx="428628" cy="428604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5929322" y="5715016"/>
            <a:ext cx="428628" cy="428628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3143240" y="5715016"/>
            <a:ext cx="257176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Diferentes pines del FPGA</a:t>
            </a:r>
          </a:p>
        </p:txBody>
      </p:sp>
      <p:cxnSp>
        <p:nvCxnSpPr>
          <p:cNvPr id="93" name="92 Forma"/>
          <p:cNvCxnSpPr>
            <a:stCxn id="89" idx="3"/>
          </p:cNvCxnSpPr>
          <p:nvPr/>
        </p:nvCxnSpPr>
        <p:spPr bwMode="auto">
          <a:xfrm flipV="1">
            <a:off x="2857488" y="5929330"/>
            <a:ext cx="714380" cy="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6" name="92 Forma"/>
          <p:cNvCxnSpPr>
            <a:stCxn id="91" idx="1"/>
          </p:cNvCxnSpPr>
          <p:nvPr/>
        </p:nvCxnSpPr>
        <p:spPr bwMode="auto">
          <a:xfrm rot="10800000">
            <a:off x="5214942" y="5929330"/>
            <a:ext cx="7143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 txBox="1">
            <a:spLocks noChangeArrowheads="1"/>
          </p:cNvSpPr>
          <p:nvPr/>
        </p:nvSpPr>
        <p:spPr bwMode="auto">
          <a:xfrm>
            <a:off x="2643174" y="457200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6 fclk2&lt;&lt;fclk1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</a:t>
            </a:r>
            <a:r>
              <a:rPr lang="es-CO" b="1" dirty="0">
                <a:solidFill>
                  <a:srgbClr val="FF0000"/>
                </a:solidFill>
              </a:rPr>
              <a:t> </a:t>
            </a:r>
          </a:p>
          <a:p>
            <a:r>
              <a:rPr lang="es-CO" dirty="0"/>
              <a:t>¿Cómo? ¿Qué circuito utilizo? </a:t>
            </a:r>
            <a:endParaRPr lang="es-CO" b="1" dirty="0">
              <a:solidFill>
                <a:srgbClr val="FF0000"/>
              </a:solidFill>
            </a:endParaRPr>
          </a:p>
          <a:p>
            <a:endParaRPr lang="es-CO" dirty="0"/>
          </a:p>
          <a:p>
            <a:endParaRPr lang="es-ES" dirty="0"/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Forma"/>
          <p:cNvCxnSpPr/>
          <p:nvPr/>
        </p:nvCxnSpPr>
        <p:spPr bwMode="auto">
          <a:xfrm rot="10800000" flipV="1">
            <a:off x="571472" y="5214950"/>
            <a:ext cx="2071702" cy="1143008"/>
          </a:xfrm>
          <a:prstGeom prst="bentConnector3">
            <a:avLst>
              <a:gd name="adj1" fmla="val 13839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103" name="102 Grupo"/>
          <p:cNvGrpSpPr/>
          <p:nvPr/>
        </p:nvGrpSpPr>
        <p:grpSpPr>
          <a:xfrm>
            <a:off x="6500826" y="5786454"/>
            <a:ext cx="2214578" cy="357190"/>
            <a:chOff x="5715008" y="5429264"/>
            <a:chExt cx="1000132" cy="357190"/>
          </a:xfrm>
        </p:grpSpPr>
        <p:cxnSp>
          <p:nvCxnSpPr>
            <p:cNvPr id="104" name="10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10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10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10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10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10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10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11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11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11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11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11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11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7" name="116 Forma"/>
          <p:cNvCxnSpPr/>
          <p:nvPr/>
        </p:nvCxnSpPr>
        <p:spPr bwMode="auto">
          <a:xfrm>
            <a:off x="5357818" y="5214950"/>
            <a:ext cx="2857520" cy="1143008"/>
          </a:xfrm>
          <a:prstGeom prst="bentConnector3">
            <a:avLst>
              <a:gd name="adj1" fmla="val -12072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9" name="118 Conector recto"/>
          <p:cNvCxnSpPr/>
          <p:nvPr/>
        </p:nvCxnSpPr>
        <p:spPr bwMode="auto">
          <a:xfrm>
            <a:off x="3428992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5715008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5357818" y="414338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7" name="126 Conector recto"/>
          <p:cNvCxnSpPr/>
          <p:nvPr/>
        </p:nvCxnSpPr>
        <p:spPr bwMode="auto">
          <a:xfrm rot="10800000" flipH="1" flipV="1">
            <a:off x="5357818" y="507207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 rot="5400000" flipH="1" flipV="1">
            <a:off x="5357818" y="521495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2643174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33" name="Rectangle 3"/>
          <p:cNvSpPr txBox="1">
            <a:spLocks noChangeArrowheads="1"/>
          </p:cNvSpPr>
          <p:nvPr/>
        </p:nvSpPr>
        <p:spPr bwMode="auto">
          <a:xfrm>
            <a:off x="3000364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34" name="Rectangle 3"/>
          <p:cNvSpPr txBox="1">
            <a:spLocks noChangeArrowheads="1"/>
          </p:cNvSpPr>
          <p:nvPr/>
        </p:nvSpPr>
        <p:spPr bwMode="auto">
          <a:xfrm>
            <a:off x="2643174" y="414338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35" name="134 Conector recto"/>
          <p:cNvCxnSpPr/>
          <p:nvPr/>
        </p:nvCxnSpPr>
        <p:spPr bwMode="auto">
          <a:xfrm rot="10800000" flipH="1" flipV="1">
            <a:off x="2643174" y="507207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135 Conector recto"/>
          <p:cNvCxnSpPr/>
          <p:nvPr/>
        </p:nvCxnSpPr>
        <p:spPr bwMode="auto">
          <a:xfrm rot="5400000" flipH="1" flipV="1">
            <a:off x="2643174" y="521495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140 Conector recto"/>
          <p:cNvCxnSpPr/>
          <p:nvPr/>
        </p:nvCxnSpPr>
        <p:spPr bwMode="auto">
          <a:xfrm>
            <a:off x="714348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141 Conector recto"/>
          <p:cNvCxnSpPr/>
          <p:nvPr/>
        </p:nvCxnSpPr>
        <p:spPr bwMode="auto">
          <a:xfrm>
            <a:off x="6143636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Dominios de reloj </a:t>
            </a:r>
            <a:br>
              <a:rPr lang="es-CO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7"/>
          </a:xfrm>
        </p:spPr>
        <p:txBody>
          <a:bodyPr>
            <a:normAutofit fontScale="85000" lnSpcReduction="10000"/>
          </a:bodyPr>
          <a:lstStyle/>
          <a:p>
            <a:r>
              <a:rPr lang="es-CO" dirty="0"/>
              <a:t>Aunque siempre se busca un diseño completamente síncrono, no siempre es posible.</a:t>
            </a:r>
          </a:p>
          <a:p>
            <a:r>
              <a:rPr lang="es-CO" dirty="0"/>
              <a:t>Cuando existen diferentes señales de reloj en el sistema, esto segmenta el diseño creando los dominios de reloj.</a:t>
            </a: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57686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71670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7" name="6 Conector recto"/>
          <p:cNvCxnSpPr>
            <a:stCxn id="5" idx="3"/>
            <a:endCxn id="4" idx="1"/>
          </p:cNvCxnSpPr>
          <p:nvPr/>
        </p:nvCxnSpPr>
        <p:spPr bwMode="auto">
          <a:xfrm>
            <a:off x="3643306" y="4643446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42859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71434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00010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57147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857224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142976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28585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57160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185735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>
            <a:off x="1428728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>
            <a:off x="1714480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>
            <a:off x="200023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39287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35 Conector recto"/>
          <p:cNvCxnSpPr/>
          <p:nvPr/>
        </p:nvCxnSpPr>
        <p:spPr bwMode="auto">
          <a:xfrm rot="5400000" flipH="1" flipV="1">
            <a:off x="53575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 rot="5400000" flipH="1" flipV="1">
            <a:off x="67862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37 Conector recto"/>
          <p:cNvCxnSpPr/>
          <p:nvPr/>
        </p:nvCxnSpPr>
        <p:spPr bwMode="auto">
          <a:xfrm rot="5400000" flipH="1" flipV="1">
            <a:off x="82150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Conector recto"/>
          <p:cNvCxnSpPr/>
          <p:nvPr/>
        </p:nvCxnSpPr>
        <p:spPr bwMode="auto">
          <a:xfrm rot="5400000" flipH="1" flipV="1">
            <a:off x="96438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Conector recto"/>
          <p:cNvCxnSpPr/>
          <p:nvPr/>
        </p:nvCxnSpPr>
        <p:spPr bwMode="auto">
          <a:xfrm rot="5400000" flipH="1" flipV="1">
            <a:off x="110725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40 Conector recto"/>
          <p:cNvCxnSpPr/>
          <p:nvPr/>
        </p:nvCxnSpPr>
        <p:spPr bwMode="auto">
          <a:xfrm rot="5400000" flipH="1" flipV="1">
            <a:off x="125013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41 Conector recto"/>
          <p:cNvCxnSpPr/>
          <p:nvPr/>
        </p:nvCxnSpPr>
        <p:spPr bwMode="auto">
          <a:xfrm rot="5400000" flipH="1" flipV="1">
            <a:off x="139300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 flipH="1" flipV="1">
            <a:off x="153588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 flipH="1" flipV="1">
            <a:off x="167876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 rot="5400000" flipH="1" flipV="1">
            <a:off x="182163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 rot="5400000" flipH="1" flipV="1">
            <a:off x="196451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214310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Forma"/>
          <p:cNvCxnSpPr>
            <a:stCxn id="5" idx="2"/>
          </p:cNvCxnSpPr>
          <p:nvPr/>
        </p:nvCxnSpPr>
        <p:spPr bwMode="auto">
          <a:xfrm rot="5400000">
            <a:off x="135729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92" name="91 Grupo"/>
          <p:cNvGrpSpPr/>
          <p:nvPr/>
        </p:nvGrpSpPr>
        <p:grpSpPr>
          <a:xfrm>
            <a:off x="5715008" y="5429264"/>
            <a:ext cx="2214578" cy="357190"/>
            <a:chOff x="5715008" y="5429264"/>
            <a:chExt cx="1000132" cy="357190"/>
          </a:xfrm>
        </p:grpSpPr>
        <p:cxnSp>
          <p:nvCxnSpPr>
            <p:cNvPr id="57" name="56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57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58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59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60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61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68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69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70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71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72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73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74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6" name="75 Forma"/>
          <p:cNvCxnSpPr>
            <a:stCxn id="4" idx="2"/>
          </p:cNvCxnSpPr>
          <p:nvPr/>
        </p:nvCxnSpPr>
        <p:spPr bwMode="auto">
          <a:xfrm rot="16200000" flipH="1">
            <a:off x="5715008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 txBox="1">
            <a:spLocks noChangeArrowheads="1"/>
          </p:cNvSpPr>
          <p:nvPr/>
        </p:nvSpPr>
        <p:spPr bwMode="auto">
          <a:xfrm>
            <a:off x="2643174" y="457200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6 fclk2&lt;&lt;fclk1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r>
              <a:rPr lang="es-CO" b="1" dirty="0">
                <a:solidFill>
                  <a:srgbClr val="FF0000"/>
                </a:solidFill>
              </a:rPr>
              <a:t>NO. </a:t>
            </a:r>
          </a:p>
          <a:p>
            <a:r>
              <a:rPr lang="es-CO" dirty="0"/>
              <a:t>¿Cómo? ¿Qué circuito utilizo? </a:t>
            </a:r>
            <a:r>
              <a:rPr lang="es-CO" b="1" dirty="0">
                <a:solidFill>
                  <a:srgbClr val="FF0000"/>
                </a:solidFill>
              </a:rPr>
              <a:t>Ninguno, la frecuencia de clk2 no soluciona el problema de </a:t>
            </a:r>
            <a:r>
              <a:rPr lang="es-CO" b="1" dirty="0" err="1">
                <a:solidFill>
                  <a:srgbClr val="FF0000"/>
                </a:solidFill>
              </a:rPr>
              <a:t>metaestabilidad</a:t>
            </a:r>
            <a:r>
              <a:rPr lang="es-CO" b="1" dirty="0">
                <a:solidFill>
                  <a:srgbClr val="FF0000"/>
                </a:solidFill>
              </a:rPr>
              <a:t> en el cto2</a:t>
            </a:r>
          </a:p>
          <a:p>
            <a:endParaRPr lang="es-CO" dirty="0"/>
          </a:p>
          <a:p>
            <a:endParaRPr lang="es-ES" dirty="0"/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Forma"/>
          <p:cNvCxnSpPr/>
          <p:nvPr/>
        </p:nvCxnSpPr>
        <p:spPr bwMode="auto">
          <a:xfrm rot="10800000" flipV="1">
            <a:off x="571472" y="5214950"/>
            <a:ext cx="2071702" cy="1143008"/>
          </a:xfrm>
          <a:prstGeom prst="bentConnector3">
            <a:avLst>
              <a:gd name="adj1" fmla="val 13839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" name="102 Grupo"/>
          <p:cNvGrpSpPr/>
          <p:nvPr/>
        </p:nvGrpSpPr>
        <p:grpSpPr>
          <a:xfrm>
            <a:off x="6500826" y="5786454"/>
            <a:ext cx="2214578" cy="357190"/>
            <a:chOff x="5715008" y="5429264"/>
            <a:chExt cx="1000132" cy="357190"/>
          </a:xfrm>
        </p:grpSpPr>
        <p:cxnSp>
          <p:nvCxnSpPr>
            <p:cNvPr id="104" name="10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10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10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10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10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10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10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11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11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11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11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11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11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7" name="116 Forma"/>
          <p:cNvCxnSpPr/>
          <p:nvPr/>
        </p:nvCxnSpPr>
        <p:spPr bwMode="auto">
          <a:xfrm>
            <a:off x="5357818" y="5214950"/>
            <a:ext cx="2857520" cy="1143008"/>
          </a:xfrm>
          <a:prstGeom prst="bentConnector3">
            <a:avLst>
              <a:gd name="adj1" fmla="val -12072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9" name="118 Conector recto"/>
          <p:cNvCxnSpPr/>
          <p:nvPr/>
        </p:nvCxnSpPr>
        <p:spPr bwMode="auto">
          <a:xfrm>
            <a:off x="3428992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5715008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5357818" y="414338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7" name="126 Conector recto"/>
          <p:cNvCxnSpPr/>
          <p:nvPr/>
        </p:nvCxnSpPr>
        <p:spPr bwMode="auto">
          <a:xfrm rot="10800000" flipH="1" flipV="1">
            <a:off x="5357818" y="507207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 rot="5400000" flipH="1" flipV="1">
            <a:off x="5357818" y="521495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2643174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33" name="Rectangle 3"/>
          <p:cNvSpPr txBox="1">
            <a:spLocks noChangeArrowheads="1"/>
          </p:cNvSpPr>
          <p:nvPr/>
        </p:nvSpPr>
        <p:spPr bwMode="auto">
          <a:xfrm>
            <a:off x="3000364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34" name="Rectangle 3"/>
          <p:cNvSpPr txBox="1">
            <a:spLocks noChangeArrowheads="1"/>
          </p:cNvSpPr>
          <p:nvPr/>
        </p:nvSpPr>
        <p:spPr bwMode="auto">
          <a:xfrm>
            <a:off x="2643174" y="414338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35" name="134 Conector recto"/>
          <p:cNvCxnSpPr/>
          <p:nvPr/>
        </p:nvCxnSpPr>
        <p:spPr bwMode="auto">
          <a:xfrm rot="10800000" flipH="1" flipV="1">
            <a:off x="2643174" y="507207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135 Conector recto"/>
          <p:cNvCxnSpPr/>
          <p:nvPr/>
        </p:nvCxnSpPr>
        <p:spPr bwMode="auto">
          <a:xfrm rot="5400000" flipH="1" flipV="1">
            <a:off x="2643174" y="521495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140 Conector recto"/>
          <p:cNvCxnSpPr/>
          <p:nvPr/>
        </p:nvCxnSpPr>
        <p:spPr bwMode="auto">
          <a:xfrm>
            <a:off x="714348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141 Conector recto"/>
          <p:cNvCxnSpPr/>
          <p:nvPr/>
        </p:nvCxnSpPr>
        <p:spPr bwMode="auto">
          <a:xfrm>
            <a:off x="6143636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 txBox="1">
            <a:spLocks noChangeArrowheads="1"/>
          </p:cNvSpPr>
          <p:nvPr/>
        </p:nvSpPr>
        <p:spPr bwMode="auto">
          <a:xfrm>
            <a:off x="2643174" y="4572008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6 fclk2&lt;&lt;fclk1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Existirá entonces una forma segura de sincronizar los dos dominios?</a:t>
            </a:r>
          </a:p>
          <a:p>
            <a:endParaRPr lang="es-CO" dirty="0"/>
          </a:p>
          <a:p>
            <a:endParaRPr lang="es-ES" dirty="0"/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42859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71434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1000100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57147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85722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114297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1285852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1571604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1857356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142872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171448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200023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39287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 rot="5400000" flipH="1" flipV="1">
            <a:off x="53575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 rot="5400000" flipH="1" flipV="1">
            <a:off x="67862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 rot="5400000" flipH="1" flipV="1">
            <a:off x="82150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 rot="5400000" flipH="1" flipV="1">
            <a:off x="96438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 rot="5400000" flipH="1" flipV="1">
            <a:off x="110725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 rot="5400000" flipH="1" flipV="1">
            <a:off x="125013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 rot="5400000" flipH="1" flipV="1">
            <a:off x="1393009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/>
          <p:nvPr/>
        </p:nvCxnSpPr>
        <p:spPr bwMode="auto">
          <a:xfrm rot="5400000" flipH="1" flipV="1">
            <a:off x="1535885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 rot="5400000" flipH="1" flipV="1">
            <a:off x="1678761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 rot="5400000" flipH="1" flipV="1">
            <a:off x="1821637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rot="5400000" flipH="1" flipV="1">
            <a:off x="1964513" y="596504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2143108" y="614364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Forma"/>
          <p:cNvCxnSpPr/>
          <p:nvPr/>
        </p:nvCxnSpPr>
        <p:spPr bwMode="auto">
          <a:xfrm rot="10800000" flipV="1">
            <a:off x="571472" y="5214950"/>
            <a:ext cx="2071702" cy="1143008"/>
          </a:xfrm>
          <a:prstGeom prst="bentConnector3">
            <a:avLst>
              <a:gd name="adj1" fmla="val 13839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" name="102 Grupo"/>
          <p:cNvGrpSpPr/>
          <p:nvPr/>
        </p:nvGrpSpPr>
        <p:grpSpPr>
          <a:xfrm>
            <a:off x="6500826" y="5786454"/>
            <a:ext cx="2214578" cy="357190"/>
            <a:chOff x="5715008" y="5429264"/>
            <a:chExt cx="1000132" cy="357190"/>
          </a:xfrm>
        </p:grpSpPr>
        <p:cxnSp>
          <p:nvCxnSpPr>
            <p:cNvPr id="104" name="10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10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10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10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10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10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10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11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11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11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11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11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11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7" name="116 Forma"/>
          <p:cNvCxnSpPr/>
          <p:nvPr/>
        </p:nvCxnSpPr>
        <p:spPr bwMode="auto">
          <a:xfrm>
            <a:off x="5357818" y="5214950"/>
            <a:ext cx="2857520" cy="1143008"/>
          </a:xfrm>
          <a:prstGeom prst="bentConnector3">
            <a:avLst>
              <a:gd name="adj1" fmla="val -12072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9" name="118 Conector recto"/>
          <p:cNvCxnSpPr/>
          <p:nvPr/>
        </p:nvCxnSpPr>
        <p:spPr bwMode="auto">
          <a:xfrm>
            <a:off x="3428992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5357818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5715008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5357818" y="414338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7" name="126 Conector recto"/>
          <p:cNvCxnSpPr/>
          <p:nvPr/>
        </p:nvCxnSpPr>
        <p:spPr bwMode="auto">
          <a:xfrm rot="10800000" flipH="1" flipV="1">
            <a:off x="5357818" y="507207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 rot="5400000" flipH="1" flipV="1">
            <a:off x="5357818" y="521495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2643174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33" name="Rectangle 3"/>
          <p:cNvSpPr txBox="1">
            <a:spLocks noChangeArrowheads="1"/>
          </p:cNvSpPr>
          <p:nvPr/>
        </p:nvSpPr>
        <p:spPr bwMode="auto">
          <a:xfrm>
            <a:off x="3000364" y="4572008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34" name="Rectangle 3"/>
          <p:cNvSpPr txBox="1">
            <a:spLocks noChangeArrowheads="1"/>
          </p:cNvSpPr>
          <p:nvPr/>
        </p:nvSpPr>
        <p:spPr bwMode="auto">
          <a:xfrm>
            <a:off x="2643174" y="4143380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35" name="134 Conector recto"/>
          <p:cNvCxnSpPr/>
          <p:nvPr/>
        </p:nvCxnSpPr>
        <p:spPr bwMode="auto">
          <a:xfrm rot="10800000" flipH="1" flipV="1">
            <a:off x="2643174" y="5072074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135 Conector recto"/>
          <p:cNvCxnSpPr/>
          <p:nvPr/>
        </p:nvCxnSpPr>
        <p:spPr bwMode="auto">
          <a:xfrm rot="5400000" flipH="1" flipV="1">
            <a:off x="2643174" y="5214950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140 Conector recto"/>
          <p:cNvCxnSpPr/>
          <p:nvPr/>
        </p:nvCxnSpPr>
        <p:spPr bwMode="auto">
          <a:xfrm>
            <a:off x="714348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141 Conector recto"/>
          <p:cNvCxnSpPr/>
          <p:nvPr/>
        </p:nvCxnSpPr>
        <p:spPr bwMode="auto">
          <a:xfrm>
            <a:off x="6143636" y="4786322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 txBox="1">
            <a:spLocks noChangeArrowheads="1"/>
          </p:cNvSpPr>
          <p:nvPr/>
        </p:nvSpPr>
        <p:spPr bwMode="auto">
          <a:xfrm>
            <a:off x="3214678" y="3643313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7 fclk2&lt;&lt;fclk1 (inteligente)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r>
              <a:rPr lang="es-CO" b="1" dirty="0">
                <a:solidFill>
                  <a:srgbClr val="FF0000"/>
                </a:solidFill>
              </a:rPr>
              <a:t>SI. </a:t>
            </a:r>
          </a:p>
          <a:p>
            <a:r>
              <a:rPr lang="es-CO" dirty="0"/>
              <a:t>¿Cómo? ¿Qué circuito utilizo? </a:t>
            </a:r>
            <a:r>
              <a:rPr lang="es-CO" b="1" dirty="0">
                <a:solidFill>
                  <a:srgbClr val="FF0000"/>
                </a:solidFill>
              </a:rPr>
              <a:t>Ver </a:t>
            </a:r>
            <a:r>
              <a:rPr lang="es-CO" b="1" dirty="0" err="1">
                <a:solidFill>
                  <a:srgbClr val="FF0000"/>
                </a:solidFill>
              </a:rPr>
              <a:t>Fig</a:t>
            </a:r>
            <a:r>
              <a:rPr lang="es-CO" b="1" dirty="0">
                <a:solidFill>
                  <a:srgbClr val="FF0000"/>
                </a:solidFill>
              </a:rPr>
              <a:t> </a:t>
            </a:r>
          </a:p>
          <a:p>
            <a:endParaRPr lang="es-CO" dirty="0"/>
          </a:p>
          <a:p>
            <a:endParaRPr lang="es-ES" dirty="0"/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857224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1142976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1428728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1000100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1285852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1571604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1714480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2000232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2285984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1857356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2143108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2428860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821505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 rot="5400000" flipH="1" flipV="1">
            <a:off x="964381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 rot="5400000" flipH="1" flipV="1">
            <a:off x="1107257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 rot="5400000" flipH="1" flipV="1">
            <a:off x="1250133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 rot="5400000" flipH="1" flipV="1">
            <a:off x="1393009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 rot="5400000" flipH="1" flipV="1">
            <a:off x="1535885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 rot="5400000" flipH="1" flipV="1">
            <a:off x="1678761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 rot="5400000" flipH="1" flipV="1">
            <a:off x="1821637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/>
          <p:nvPr/>
        </p:nvCxnSpPr>
        <p:spPr bwMode="auto">
          <a:xfrm rot="5400000" flipH="1" flipV="1">
            <a:off x="1964513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 rot="5400000" flipH="1" flipV="1">
            <a:off x="2107389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 rot="5400000" flipH="1" flipV="1">
            <a:off x="2250265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rot="5400000" flipH="1" flipV="1">
            <a:off x="2393141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2571736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Forma"/>
          <p:cNvCxnSpPr/>
          <p:nvPr/>
        </p:nvCxnSpPr>
        <p:spPr bwMode="auto">
          <a:xfrm rot="10800000" flipV="1">
            <a:off x="1142976" y="4286254"/>
            <a:ext cx="2071702" cy="571506"/>
          </a:xfrm>
          <a:prstGeom prst="bentConnector3">
            <a:avLst>
              <a:gd name="adj1" fmla="val 13839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" name="102 Grupo"/>
          <p:cNvGrpSpPr/>
          <p:nvPr/>
        </p:nvGrpSpPr>
        <p:grpSpPr>
          <a:xfrm>
            <a:off x="6000760" y="4714884"/>
            <a:ext cx="2214578" cy="357190"/>
            <a:chOff x="5715008" y="5429264"/>
            <a:chExt cx="1000132" cy="357190"/>
          </a:xfrm>
        </p:grpSpPr>
        <p:cxnSp>
          <p:nvCxnSpPr>
            <p:cNvPr id="104" name="10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10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10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10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10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10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10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11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11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11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11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11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11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7" name="116 Forma"/>
          <p:cNvCxnSpPr/>
          <p:nvPr/>
        </p:nvCxnSpPr>
        <p:spPr bwMode="auto">
          <a:xfrm>
            <a:off x="5929322" y="4286255"/>
            <a:ext cx="1428760" cy="1000133"/>
          </a:xfrm>
          <a:prstGeom prst="bentConnector3">
            <a:avLst>
              <a:gd name="adj1" fmla="val -20168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9" name="118 Conector recto"/>
          <p:cNvCxnSpPr>
            <a:endCxn id="61" idx="1"/>
          </p:cNvCxnSpPr>
          <p:nvPr/>
        </p:nvCxnSpPr>
        <p:spPr bwMode="auto">
          <a:xfrm>
            <a:off x="4000496" y="3857627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929322" y="3643313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5929322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6286512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5929322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7" name="126 Conector recto"/>
          <p:cNvCxnSpPr/>
          <p:nvPr/>
        </p:nvCxnSpPr>
        <p:spPr bwMode="auto">
          <a:xfrm rot="10800000" flipH="1" flipV="1">
            <a:off x="5929322" y="4143379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 rot="5400000" flipH="1" flipV="1">
            <a:off x="5929322" y="4286255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3214678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33" name="Rectangle 3"/>
          <p:cNvSpPr txBox="1">
            <a:spLocks noChangeArrowheads="1"/>
          </p:cNvSpPr>
          <p:nvPr/>
        </p:nvSpPr>
        <p:spPr bwMode="auto">
          <a:xfrm>
            <a:off x="3571868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34" name="Rectangle 3"/>
          <p:cNvSpPr txBox="1">
            <a:spLocks noChangeArrowheads="1"/>
          </p:cNvSpPr>
          <p:nvPr/>
        </p:nvSpPr>
        <p:spPr bwMode="auto">
          <a:xfrm>
            <a:off x="3214678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35" name="134 Conector recto"/>
          <p:cNvCxnSpPr/>
          <p:nvPr/>
        </p:nvCxnSpPr>
        <p:spPr bwMode="auto">
          <a:xfrm rot="10800000" flipH="1" flipV="1">
            <a:off x="3214678" y="4143379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135 Conector recto"/>
          <p:cNvCxnSpPr/>
          <p:nvPr/>
        </p:nvCxnSpPr>
        <p:spPr bwMode="auto">
          <a:xfrm rot="5400000" flipH="1" flipV="1">
            <a:off x="3214678" y="4286255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140 Conector recto"/>
          <p:cNvCxnSpPr/>
          <p:nvPr/>
        </p:nvCxnSpPr>
        <p:spPr bwMode="auto">
          <a:xfrm>
            <a:off x="1285852" y="3857627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141 Conector recto"/>
          <p:cNvCxnSpPr/>
          <p:nvPr/>
        </p:nvCxnSpPr>
        <p:spPr bwMode="auto">
          <a:xfrm>
            <a:off x="6715140" y="3857627"/>
            <a:ext cx="1500198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572000" y="3643313"/>
            <a:ext cx="785818" cy="114300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572000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929190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4572000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64" name="63 Conector recto"/>
          <p:cNvCxnSpPr/>
          <p:nvPr/>
        </p:nvCxnSpPr>
        <p:spPr bwMode="auto">
          <a:xfrm rot="10800000" flipH="1" flipV="1">
            <a:off x="4572000" y="4429131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/>
          <p:nvPr/>
        </p:nvCxnSpPr>
        <p:spPr bwMode="auto">
          <a:xfrm rot="5400000" flipH="1" flipV="1">
            <a:off x="4572000" y="4572007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66 Conector recto"/>
          <p:cNvCxnSpPr/>
          <p:nvPr/>
        </p:nvCxnSpPr>
        <p:spPr bwMode="auto">
          <a:xfrm>
            <a:off x="5357818" y="3857627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4572000" y="400050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noProof="0" dirty="0">
                <a:latin typeface="+mn-lt"/>
              </a:rPr>
              <a:t>E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9" name="101 Forma"/>
          <p:cNvCxnSpPr/>
          <p:nvPr/>
        </p:nvCxnSpPr>
        <p:spPr bwMode="auto">
          <a:xfrm rot="10800000" flipV="1">
            <a:off x="785786" y="4572006"/>
            <a:ext cx="3786214" cy="285754"/>
          </a:xfrm>
          <a:prstGeom prst="bentConnector3">
            <a:avLst>
              <a:gd name="adj1" fmla="val 11592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3214678" y="5715016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321467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357186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321467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96" name="95 Conector recto"/>
          <p:cNvCxnSpPr/>
          <p:nvPr/>
        </p:nvCxnSpPr>
        <p:spPr bwMode="auto">
          <a:xfrm rot="10800000" flipH="1" flipV="1">
            <a:off x="321467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102 Conector recto"/>
          <p:cNvCxnSpPr/>
          <p:nvPr/>
        </p:nvCxnSpPr>
        <p:spPr bwMode="auto">
          <a:xfrm rot="5400000" flipH="1" flipV="1">
            <a:off x="321467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3"/>
          <p:cNvSpPr txBox="1">
            <a:spLocks noChangeArrowheads="1"/>
          </p:cNvSpPr>
          <p:nvPr/>
        </p:nvSpPr>
        <p:spPr bwMode="auto">
          <a:xfrm>
            <a:off x="1785918" y="5715016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 bwMode="auto">
          <a:xfrm>
            <a:off x="178591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214310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2" name="Rectangle 3"/>
          <p:cNvSpPr txBox="1">
            <a:spLocks noChangeArrowheads="1"/>
          </p:cNvSpPr>
          <p:nvPr/>
        </p:nvSpPr>
        <p:spPr bwMode="auto">
          <a:xfrm>
            <a:off x="178591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9" name="128 Conector recto"/>
          <p:cNvCxnSpPr/>
          <p:nvPr/>
        </p:nvCxnSpPr>
        <p:spPr bwMode="auto">
          <a:xfrm rot="10800000" flipH="1" flipV="1">
            <a:off x="178591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129 Conector recto"/>
          <p:cNvCxnSpPr/>
          <p:nvPr/>
        </p:nvCxnSpPr>
        <p:spPr bwMode="auto">
          <a:xfrm rot="5400000" flipH="1" flipV="1">
            <a:off x="178591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130 Conector recto"/>
          <p:cNvCxnSpPr>
            <a:stCxn id="121" idx="3"/>
            <a:endCxn id="91" idx="1"/>
          </p:cNvCxnSpPr>
          <p:nvPr/>
        </p:nvCxnSpPr>
        <p:spPr bwMode="auto">
          <a:xfrm>
            <a:off x="2571736" y="5929330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7" name="116 Forma"/>
          <p:cNvCxnSpPr>
            <a:stCxn id="120" idx="1"/>
          </p:cNvCxnSpPr>
          <p:nvPr/>
        </p:nvCxnSpPr>
        <p:spPr bwMode="auto">
          <a:xfrm rot="10800000" flipH="1">
            <a:off x="1785918" y="5286390"/>
            <a:ext cx="5572164" cy="642940"/>
          </a:xfrm>
          <a:prstGeom prst="bentConnector3">
            <a:avLst>
              <a:gd name="adj1" fmla="val -4103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4" name="101 Forma"/>
          <p:cNvCxnSpPr>
            <a:endCxn id="165" idx="6"/>
          </p:cNvCxnSpPr>
          <p:nvPr/>
        </p:nvCxnSpPr>
        <p:spPr bwMode="auto">
          <a:xfrm rot="10800000">
            <a:off x="1071538" y="5644372"/>
            <a:ext cx="714382" cy="71358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9" name="101 Forma"/>
          <p:cNvCxnSpPr/>
          <p:nvPr/>
        </p:nvCxnSpPr>
        <p:spPr bwMode="auto">
          <a:xfrm rot="10800000" flipV="1">
            <a:off x="1071538" y="6357962"/>
            <a:ext cx="2143142" cy="357186"/>
          </a:xfrm>
          <a:prstGeom prst="bentConnector3">
            <a:avLst>
              <a:gd name="adj1" fmla="val 1453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6" name="101 Forma"/>
          <p:cNvCxnSpPr>
            <a:endCxn id="165" idx="6"/>
          </p:cNvCxnSpPr>
          <p:nvPr/>
        </p:nvCxnSpPr>
        <p:spPr bwMode="auto">
          <a:xfrm rot="5400000" flipH="1" flipV="1">
            <a:off x="536150" y="6179760"/>
            <a:ext cx="107077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157 Conector recto"/>
          <p:cNvCxnSpPr>
            <a:stCxn id="92" idx="3"/>
            <a:endCxn id="68" idx="1"/>
          </p:cNvCxnSpPr>
          <p:nvPr/>
        </p:nvCxnSpPr>
        <p:spPr bwMode="auto">
          <a:xfrm flipV="1">
            <a:off x="4000496" y="4214817"/>
            <a:ext cx="571504" cy="1714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69" name="168 Grupo"/>
          <p:cNvGrpSpPr/>
          <p:nvPr/>
        </p:nvGrpSpPr>
        <p:grpSpPr>
          <a:xfrm rot="5400000">
            <a:off x="820711" y="5179231"/>
            <a:ext cx="500860" cy="429422"/>
            <a:chOff x="642910" y="6143644"/>
            <a:chExt cx="500860" cy="429422"/>
          </a:xfrm>
        </p:grpSpPr>
        <p:sp>
          <p:nvSpPr>
            <p:cNvPr id="165" name="Oval 54"/>
            <p:cNvSpPr>
              <a:spLocks noChangeArrowheads="1"/>
            </p:cNvSpPr>
            <p:nvPr/>
          </p:nvSpPr>
          <p:spPr bwMode="auto">
            <a:xfrm>
              <a:off x="1000894" y="6286520"/>
              <a:ext cx="142876" cy="1428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D530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n w="28575">
                  <a:solidFill>
                    <a:srgbClr val="000099"/>
                  </a:solidFill>
                </a:ln>
              </a:endParaRPr>
            </a:p>
          </p:txBody>
        </p:sp>
        <p:cxnSp>
          <p:nvCxnSpPr>
            <p:cNvPr id="166" name="35 Forma"/>
            <p:cNvCxnSpPr>
              <a:stCxn id="165" idx="2"/>
            </p:cNvCxnSpPr>
            <p:nvPr/>
          </p:nvCxnSpPr>
          <p:spPr bwMode="auto">
            <a:xfrm rot="10800000">
              <a:off x="643704" y="6143644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D53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35 Forma"/>
            <p:cNvCxnSpPr>
              <a:stCxn id="165" idx="2"/>
            </p:cNvCxnSpPr>
            <p:nvPr/>
          </p:nvCxnSpPr>
          <p:spPr bwMode="auto">
            <a:xfrm rot="10800000" flipV="1">
              <a:off x="643704" y="6357958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D53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35 Forma"/>
            <p:cNvCxnSpPr/>
            <p:nvPr/>
          </p:nvCxnSpPr>
          <p:spPr bwMode="auto">
            <a:xfrm rot="5400000">
              <a:off x="429390" y="6357958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D53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5" name="101 Forma"/>
          <p:cNvCxnSpPr/>
          <p:nvPr/>
        </p:nvCxnSpPr>
        <p:spPr bwMode="auto">
          <a:xfrm rot="5400000" flipH="1" flipV="1">
            <a:off x="929059" y="5000239"/>
            <a:ext cx="28495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 txBox="1">
            <a:spLocks noChangeArrowheads="1"/>
          </p:cNvSpPr>
          <p:nvPr/>
        </p:nvSpPr>
        <p:spPr bwMode="auto">
          <a:xfrm>
            <a:off x="3214678" y="3643313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7 fclk2&lt;&lt;fclk1 (inteligente)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¿Cómo funciona?</a:t>
            </a:r>
          </a:p>
          <a:p>
            <a:r>
              <a:rPr lang="es-CO" b="1" dirty="0">
                <a:solidFill>
                  <a:srgbClr val="FF0000"/>
                </a:solidFill>
              </a:rPr>
              <a:t>¿Cómo sería el circuito si ahora los datos van del dominio lento al rápido?</a:t>
            </a:r>
          </a:p>
          <a:p>
            <a:pPr>
              <a:buNone/>
            </a:pPr>
            <a:r>
              <a:rPr lang="es-CO" b="1" dirty="0">
                <a:solidFill>
                  <a:srgbClr val="FF0000"/>
                </a:solidFill>
              </a:rPr>
              <a:t> </a:t>
            </a:r>
          </a:p>
          <a:p>
            <a:endParaRPr lang="es-CO" dirty="0"/>
          </a:p>
          <a:p>
            <a:endParaRPr lang="es-ES" dirty="0"/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857224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1142976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1428728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1000100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1285852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1571604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1714480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2000232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2285984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1857356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2143108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2428860" y="428625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821505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 rot="5400000" flipH="1" flipV="1">
            <a:off x="964381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 rot="5400000" flipH="1" flipV="1">
            <a:off x="1107257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 rot="5400000" flipH="1" flipV="1">
            <a:off x="1250133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 rot="5400000" flipH="1" flipV="1">
            <a:off x="1393009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 rot="5400000" flipH="1" flipV="1">
            <a:off x="1535885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 rot="5400000" flipH="1" flipV="1">
            <a:off x="1678761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 rot="5400000" flipH="1" flipV="1">
            <a:off x="1821637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/>
          <p:nvPr/>
        </p:nvCxnSpPr>
        <p:spPr bwMode="auto">
          <a:xfrm rot="5400000" flipH="1" flipV="1">
            <a:off x="1964513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 rot="5400000" flipH="1" flipV="1">
            <a:off x="2107389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 rot="5400000" flipH="1" flipV="1">
            <a:off x="2250265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rot="5400000" flipH="1" flipV="1">
            <a:off x="2393141" y="4464851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2571736" y="4643446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Forma"/>
          <p:cNvCxnSpPr/>
          <p:nvPr/>
        </p:nvCxnSpPr>
        <p:spPr bwMode="auto">
          <a:xfrm rot="10800000" flipV="1">
            <a:off x="1142976" y="4286254"/>
            <a:ext cx="2071702" cy="571506"/>
          </a:xfrm>
          <a:prstGeom prst="bentConnector3">
            <a:avLst>
              <a:gd name="adj1" fmla="val 13839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" name="102 Grupo"/>
          <p:cNvGrpSpPr/>
          <p:nvPr/>
        </p:nvGrpSpPr>
        <p:grpSpPr>
          <a:xfrm>
            <a:off x="6000760" y="4714884"/>
            <a:ext cx="2214578" cy="357190"/>
            <a:chOff x="5715008" y="5429264"/>
            <a:chExt cx="1000132" cy="357190"/>
          </a:xfrm>
        </p:grpSpPr>
        <p:cxnSp>
          <p:nvCxnSpPr>
            <p:cNvPr id="104" name="10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10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10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10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10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10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10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11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11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11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11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11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11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7" name="116 Forma"/>
          <p:cNvCxnSpPr/>
          <p:nvPr/>
        </p:nvCxnSpPr>
        <p:spPr bwMode="auto">
          <a:xfrm>
            <a:off x="5929322" y="4286255"/>
            <a:ext cx="1428760" cy="1000133"/>
          </a:xfrm>
          <a:prstGeom prst="bentConnector3">
            <a:avLst>
              <a:gd name="adj1" fmla="val -20168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9" name="118 Conector recto"/>
          <p:cNvCxnSpPr>
            <a:endCxn id="61" idx="1"/>
          </p:cNvCxnSpPr>
          <p:nvPr/>
        </p:nvCxnSpPr>
        <p:spPr bwMode="auto">
          <a:xfrm>
            <a:off x="4000496" y="3857627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929322" y="3643313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5929322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6286512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5929322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7" name="126 Conector recto"/>
          <p:cNvCxnSpPr/>
          <p:nvPr/>
        </p:nvCxnSpPr>
        <p:spPr bwMode="auto">
          <a:xfrm rot="10800000" flipH="1" flipV="1">
            <a:off x="5929322" y="4143379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 rot="5400000" flipH="1" flipV="1">
            <a:off x="5929322" y="4286255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3214678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33" name="Rectangle 3"/>
          <p:cNvSpPr txBox="1">
            <a:spLocks noChangeArrowheads="1"/>
          </p:cNvSpPr>
          <p:nvPr/>
        </p:nvSpPr>
        <p:spPr bwMode="auto">
          <a:xfrm>
            <a:off x="3571868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34" name="Rectangle 3"/>
          <p:cNvSpPr txBox="1">
            <a:spLocks noChangeArrowheads="1"/>
          </p:cNvSpPr>
          <p:nvPr/>
        </p:nvSpPr>
        <p:spPr bwMode="auto">
          <a:xfrm>
            <a:off x="3214678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35" name="134 Conector recto"/>
          <p:cNvCxnSpPr/>
          <p:nvPr/>
        </p:nvCxnSpPr>
        <p:spPr bwMode="auto">
          <a:xfrm rot="10800000" flipH="1" flipV="1">
            <a:off x="3214678" y="4143379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135 Conector recto"/>
          <p:cNvCxnSpPr/>
          <p:nvPr/>
        </p:nvCxnSpPr>
        <p:spPr bwMode="auto">
          <a:xfrm rot="5400000" flipH="1" flipV="1">
            <a:off x="3214678" y="4286255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140 Conector recto"/>
          <p:cNvCxnSpPr/>
          <p:nvPr/>
        </p:nvCxnSpPr>
        <p:spPr bwMode="auto">
          <a:xfrm>
            <a:off x="1285852" y="3857627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141 Conector recto"/>
          <p:cNvCxnSpPr/>
          <p:nvPr/>
        </p:nvCxnSpPr>
        <p:spPr bwMode="auto">
          <a:xfrm>
            <a:off x="6715140" y="3857627"/>
            <a:ext cx="1500198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572000" y="3643313"/>
            <a:ext cx="785818" cy="114300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572000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929190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4572000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64" name="63 Conector recto"/>
          <p:cNvCxnSpPr/>
          <p:nvPr/>
        </p:nvCxnSpPr>
        <p:spPr bwMode="auto">
          <a:xfrm rot="10800000" flipH="1" flipV="1">
            <a:off x="4572000" y="4429131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/>
          <p:nvPr/>
        </p:nvCxnSpPr>
        <p:spPr bwMode="auto">
          <a:xfrm rot="5400000" flipH="1" flipV="1">
            <a:off x="4572000" y="4572007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66 Conector recto"/>
          <p:cNvCxnSpPr/>
          <p:nvPr/>
        </p:nvCxnSpPr>
        <p:spPr bwMode="auto">
          <a:xfrm>
            <a:off x="5357818" y="3857627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4572000" y="400050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noProof="0" dirty="0">
                <a:latin typeface="+mn-lt"/>
              </a:rPr>
              <a:t>E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9" name="101 Forma"/>
          <p:cNvCxnSpPr/>
          <p:nvPr/>
        </p:nvCxnSpPr>
        <p:spPr bwMode="auto">
          <a:xfrm rot="10800000" flipV="1">
            <a:off x="785786" y="4572006"/>
            <a:ext cx="3786214" cy="285754"/>
          </a:xfrm>
          <a:prstGeom prst="bentConnector3">
            <a:avLst>
              <a:gd name="adj1" fmla="val 11592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3214678" y="5715016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321467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357186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321467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96" name="95 Conector recto"/>
          <p:cNvCxnSpPr/>
          <p:nvPr/>
        </p:nvCxnSpPr>
        <p:spPr bwMode="auto">
          <a:xfrm rot="10800000" flipH="1" flipV="1">
            <a:off x="321467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102 Conector recto"/>
          <p:cNvCxnSpPr/>
          <p:nvPr/>
        </p:nvCxnSpPr>
        <p:spPr bwMode="auto">
          <a:xfrm rot="5400000" flipH="1" flipV="1">
            <a:off x="321467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3"/>
          <p:cNvSpPr txBox="1">
            <a:spLocks noChangeArrowheads="1"/>
          </p:cNvSpPr>
          <p:nvPr/>
        </p:nvSpPr>
        <p:spPr bwMode="auto">
          <a:xfrm>
            <a:off x="1785918" y="5715016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 bwMode="auto">
          <a:xfrm>
            <a:off x="178591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214310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2" name="Rectangle 3"/>
          <p:cNvSpPr txBox="1">
            <a:spLocks noChangeArrowheads="1"/>
          </p:cNvSpPr>
          <p:nvPr/>
        </p:nvSpPr>
        <p:spPr bwMode="auto">
          <a:xfrm>
            <a:off x="178591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9" name="128 Conector recto"/>
          <p:cNvCxnSpPr/>
          <p:nvPr/>
        </p:nvCxnSpPr>
        <p:spPr bwMode="auto">
          <a:xfrm rot="10800000" flipH="1" flipV="1">
            <a:off x="178591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129 Conector recto"/>
          <p:cNvCxnSpPr/>
          <p:nvPr/>
        </p:nvCxnSpPr>
        <p:spPr bwMode="auto">
          <a:xfrm rot="5400000" flipH="1" flipV="1">
            <a:off x="178591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130 Conector recto"/>
          <p:cNvCxnSpPr>
            <a:stCxn id="121" idx="3"/>
            <a:endCxn id="91" idx="1"/>
          </p:cNvCxnSpPr>
          <p:nvPr/>
        </p:nvCxnSpPr>
        <p:spPr bwMode="auto">
          <a:xfrm>
            <a:off x="2571736" y="5929330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7" name="116 Forma"/>
          <p:cNvCxnSpPr>
            <a:stCxn id="120" idx="1"/>
          </p:cNvCxnSpPr>
          <p:nvPr/>
        </p:nvCxnSpPr>
        <p:spPr bwMode="auto">
          <a:xfrm rot="10800000" flipH="1">
            <a:off x="1785918" y="5286390"/>
            <a:ext cx="5572164" cy="642940"/>
          </a:xfrm>
          <a:prstGeom prst="bentConnector3">
            <a:avLst>
              <a:gd name="adj1" fmla="val -4103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4" name="101 Forma"/>
          <p:cNvCxnSpPr>
            <a:endCxn id="165" idx="6"/>
          </p:cNvCxnSpPr>
          <p:nvPr/>
        </p:nvCxnSpPr>
        <p:spPr bwMode="auto">
          <a:xfrm rot="10800000">
            <a:off x="1071538" y="5644372"/>
            <a:ext cx="714382" cy="71358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9" name="101 Forma"/>
          <p:cNvCxnSpPr/>
          <p:nvPr/>
        </p:nvCxnSpPr>
        <p:spPr bwMode="auto">
          <a:xfrm rot="10800000" flipV="1">
            <a:off x="1071538" y="6357962"/>
            <a:ext cx="2143142" cy="357186"/>
          </a:xfrm>
          <a:prstGeom prst="bentConnector3">
            <a:avLst>
              <a:gd name="adj1" fmla="val 1453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6" name="101 Forma"/>
          <p:cNvCxnSpPr>
            <a:endCxn id="165" idx="6"/>
          </p:cNvCxnSpPr>
          <p:nvPr/>
        </p:nvCxnSpPr>
        <p:spPr bwMode="auto">
          <a:xfrm rot="5400000" flipH="1" flipV="1">
            <a:off x="536150" y="6179760"/>
            <a:ext cx="107077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157 Conector recto"/>
          <p:cNvCxnSpPr>
            <a:stCxn id="92" idx="3"/>
            <a:endCxn id="68" idx="1"/>
          </p:cNvCxnSpPr>
          <p:nvPr/>
        </p:nvCxnSpPr>
        <p:spPr bwMode="auto">
          <a:xfrm flipV="1">
            <a:off x="4000496" y="4214817"/>
            <a:ext cx="571504" cy="1714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" name="168 Grupo"/>
          <p:cNvGrpSpPr/>
          <p:nvPr/>
        </p:nvGrpSpPr>
        <p:grpSpPr>
          <a:xfrm rot="5400000">
            <a:off x="820711" y="5179231"/>
            <a:ext cx="500860" cy="429422"/>
            <a:chOff x="642910" y="6143644"/>
            <a:chExt cx="500860" cy="429422"/>
          </a:xfrm>
        </p:grpSpPr>
        <p:sp>
          <p:nvSpPr>
            <p:cNvPr id="165" name="Oval 54"/>
            <p:cNvSpPr>
              <a:spLocks noChangeArrowheads="1"/>
            </p:cNvSpPr>
            <p:nvPr/>
          </p:nvSpPr>
          <p:spPr bwMode="auto">
            <a:xfrm>
              <a:off x="1000894" y="6286520"/>
              <a:ext cx="142876" cy="1428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D530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n w="28575">
                  <a:solidFill>
                    <a:srgbClr val="000099"/>
                  </a:solidFill>
                </a:ln>
              </a:endParaRPr>
            </a:p>
          </p:txBody>
        </p:sp>
        <p:cxnSp>
          <p:nvCxnSpPr>
            <p:cNvPr id="166" name="35 Forma"/>
            <p:cNvCxnSpPr>
              <a:stCxn id="165" idx="2"/>
            </p:cNvCxnSpPr>
            <p:nvPr/>
          </p:nvCxnSpPr>
          <p:spPr bwMode="auto">
            <a:xfrm rot="10800000">
              <a:off x="643704" y="6143644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D53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35 Forma"/>
            <p:cNvCxnSpPr>
              <a:stCxn id="165" idx="2"/>
            </p:cNvCxnSpPr>
            <p:nvPr/>
          </p:nvCxnSpPr>
          <p:spPr bwMode="auto">
            <a:xfrm rot="10800000" flipV="1">
              <a:off x="643704" y="6357958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D53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35 Forma"/>
            <p:cNvCxnSpPr/>
            <p:nvPr/>
          </p:nvCxnSpPr>
          <p:spPr bwMode="auto">
            <a:xfrm rot="5400000">
              <a:off x="429390" y="6357958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D53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5" name="101 Forma"/>
          <p:cNvCxnSpPr/>
          <p:nvPr/>
        </p:nvCxnSpPr>
        <p:spPr bwMode="auto">
          <a:xfrm rot="5400000" flipH="1" flipV="1">
            <a:off x="929059" y="5000239"/>
            <a:ext cx="28495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101 Forma"/>
          <p:cNvCxnSpPr/>
          <p:nvPr/>
        </p:nvCxnSpPr>
        <p:spPr bwMode="auto">
          <a:xfrm rot="10800000" flipV="1">
            <a:off x="1071538" y="6357962"/>
            <a:ext cx="2143142" cy="357186"/>
          </a:xfrm>
          <a:prstGeom prst="bentConnector3">
            <a:avLst>
              <a:gd name="adj1" fmla="val 1453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38" name="Rectangle 3"/>
          <p:cNvSpPr txBox="1">
            <a:spLocks noChangeArrowheads="1"/>
          </p:cNvSpPr>
          <p:nvPr/>
        </p:nvSpPr>
        <p:spPr bwMode="auto">
          <a:xfrm>
            <a:off x="3214678" y="3643313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8 fclk2&gt;&gt;fclk1 (inteligente)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¿Es seguro transferir los datos de un domino a otro? </a:t>
            </a:r>
            <a:r>
              <a:rPr lang="es-CO" b="1" dirty="0">
                <a:solidFill>
                  <a:srgbClr val="FF0000"/>
                </a:solidFill>
              </a:rPr>
              <a:t>SI. </a:t>
            </a:r>
          </a:p>
          <a:p>
            <a:r>
              <a:rPr lang="es-CO" dirty="0"/>
              <a:t>¿Cómo? ¿Qué circuito utilizo? </a:t>
            </a:r>
            <a:r>
              <a:rPr lang="es-CO" b="1" dirty="0">
                <a:solidFill>
                  <a:srgbClr val="FF0000"/>
                </a:solidFill>
              </a:rPr>
              <a:t>Ver </a:t>
            </a:r>
            <a:r>
              <a:rPr lang="es-CO" b="1" dirty="0" err="1">
                <a:solidFill>
                  <a:srgbClr val="FF0000"/>
                </a:solidFill>
              </a:rPr>
              <a:t>Fig</a:t>
            </a:r>
            <a:r>
              <a:rPr lang="es-CO" b="1" dirty="0">
                <a:solidFill>
                  <a:srgbClr val="FF0000"/>
                </a:solidFill>
              </a:rPr>
              <a:t> </a:t>
            </a:r>
          </a:p>
          <a:p>
            <a:endParaRPr lang="es-CO" dirty="0"/>
          </a:p>
          <a:p>
            <a:endParaRPr lang="es-ES" dirty="0"/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5929322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6215074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6500826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6072198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6357950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6643702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6786578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7072330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7358082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6929454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7215206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7500958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5893603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 rot="5400000" flipH="1" flipV="1">
            <a:off x="6036479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 rot="5400000" flipH="1" flipV="1">
            <a:off x="6179355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 rot="5400000" flipH="1" flipV="1">
            <a:off x="6322231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 rot="5400000" flipH="1" flipV="1">
            <a:off x="6465107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 rot="5400000" flipH="1" flipV="1">
            <a:off x="6607983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 rot="5400000" flipH="1" flipV="1">
            <a:off x="6750859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 rot="5400000" flipH="1" flipV="1">
            <a:off x="6893735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/>
          <p:nvPr/>
        </p:nvCxnSpPr>
        <p:spPr bwMode="auto">
          <a:xfrm rot="5400000" flipH="1" flipV="1">
            <a:off x="7036611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 rot="5400000" flipH="1" flipV="1">
            <a:off x="7179487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 rot="5400000" flipH="1" flipV="1">
            <a:off x="7322363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rot="5400000" flipH="1" flipV="1">
            <a:off x="7465239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7643834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Forma"/>
          <p:cNvCxnSpPr/>
          <p:nvPr/>
        </p:nvCxnSpPr>
        <p:spPr bwMode="auto">
          <a:xfrm rot="10800000" flipV="1">
            <a:off x="785786" y="4286254"/>
            <a:ext cx="2428892" cy="571506"/>
          </a:xfrm>
          <a:prstGeom prst="bentConnector3">
            <a:avLst>
              <a:gd name="adj1" fmla="val 11446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" name="102 Grupo"/>
          <p:cNvGrpSpPr/>
          <p:nvPr/>
        </p:nvGrpSpPr>
        <p:grpSpPr>
          <a:xfrm>
            <a:off x="500034" y="4286256"/>
            <a:ext cx="2214578" cy="357190"/>
            <a:chOff x="5715008" y="5429264"/>
            <a:chExt cx="1000132" cy="357190"/>
          </a:xfrm>
        </p:grpSpPr>
        <p:cxnSp>
          <p:nvCxnSpPr>
            <p:cNvPr id="104" name="10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10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10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10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10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10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10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11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11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11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11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11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11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7" name="116 Forma"/>
          <p:cNvCxnSpPr/>
          <p:nvPr/>
        </p:nvCxnSpPr>
        <p:spPr bwMode="auto">
          <a:xfrm>
            <a:off x="5929322" y="4286255"/>
            <a:ext cx="1428760" cy="1000133"/>
          </a:xfrm>
          <a:prstGeom prst="bentConnector3">
            <a:avLst>
              <a:gd name="adj1" fmla="val -20168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9" name="118 Conector recto"/>
          <p:cNvCxnSpPr>
            <a:endCxn id="61" idx="1"/>
          </p:cNvCxnSpPr>
          <p:nvPr/>
        </p:nvCxnSpPr>
        <p:spPr bwMode="auto">
          <a:xfrm>
            <a:off x="4000496" y="3857627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929322" y="3643313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5929322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6286512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5929322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7" name="126 Conector recto"/>
          <p:cNvCxnSpPr/>
          <p:nvPr/>
        </p:nvCxnSpPr>
        <p:spPr bwMode="auto">
          <a:xfrm rot="10800000" flipH="1" flipV="1">
            <a:off x="5929322" y="4143379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 rot="5400000" flipH="1" flipV="1">
            <a:off x="5929322" y="4286255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3214678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33" name="Rectangle 3"/>
          <p:cNvSpPr txBox="1">
            <a:spLocks noChangeArrowheads="1"/>
          </p:cNvSpPr>
          <p:nvPr/>
        </p:nvSpPr>
        <p:spPr bwMode="auto">
          <a:xfrm>
            <a:off x="3571868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34" name="Rectangle 3"/>
          <p:cNvSpPr txBox="1">
            <a:spLocks noChangeArrowheads="1"/>
          </p:cNvSpPr>
          <p:nvPr/>
        </p:nvSpPr>
        <p:spPr bwMode="auto">
          <a:xfrm>
            <a:off x="3214678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35" name="134 Conector recto"/>
          <p:cNvCxnSpPr/>
          <p:nvPr/>
        </p:nvCxnSpPr>
        <p:spPr bwMode="auto">
          <a:xfrm rot="10800000" flipH="1" flipV="1">
            <a:off x="3214678" y="4143379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135 Conector recto"/>
          <p:cNvCxnSpPr/>
          <p:nvPr/>
        </p:nvCxnSpPr>
        <p:spPr bwMode="auto">
          <a:xfrm rot="5400000" flipH="1" flipV="1">
            <a:off x="3214678" y="4286255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140 Conector recto"/>
          <p:cNvCxnSpPr/>
          <p:nvPr/>
        </p:nvCxnSpPr>
        <p:spPr bwMode="auto">
          <a:xfrm>
            <a:off x="1285852" y="3857627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141 Conector recto"/>
          <p:cNvCxnSpPr/>
          <p:nvPr/>
        </p:nvCxnSpPr>
        <p:spPr bwMode="auto">
          <a:xfrm>
            <a:off x="6715140" y="3857627"/>
            <a:ext cx="1500198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572000" y="3643313"/>
            <a:ext cx="785818" cy="114300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572000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929190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4572000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64" name="63 Conector recto"/>
          <p:cNvCxnSpPr/>
          <p:nvPr/>
        </p:nvCxnSpPr>
        <p:spPr bwMode="auto">
          <a:xfrm rot="10800000" flipH="1" flipV="1">
            <a:off x="4572000" y="4429131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/>
          <p:nvPr/>
        </p:nvCxnSpPr>
        <p:spPr bwMode="auto">
          <a:xfrm rot="5400000" flipH="1" flipV="1">
            <a:off x="4572000" y="4572007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66 Conector recto"/>
          <p:cNvCxnSpPr/>
          <p:nvPr/>
        </p:nvCxnSpPr>
        <p:spPr bwMode="auto">
          <a:xfrm>
            <a:off x="5357818" y="3857627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4572000" y="400050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noProof="0" dirty="0">
                <a:latin typeface="+mn-lt"/>
              </a:rPr>
              <a:t>E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9" name="101 Forma"/>
          <p:cNvCxnSpPr/>
          <p:nvPr/>
        </p:nvCxnSpPr>
        <p:spPr bwMode="auto">
          <a:xfrm rot="5400000">
            <a:off x="4000495" y="4714883"/>
            <a:ext cx="714382" cy="428628"/>
          </a:xfrm>
          <a:prstGeom prst="bentConnector3">
            <a:avLst>
              <a:gd name="adj1" fmla="val -891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3214678" y="5715016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321467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357186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321467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96" name="95 Conector recto"/>
          <p:cNvCxnSpPr/>
          <p:nvPr/>
        </p:nvCxnSpPr>
        <p:spPr bwMode="auto">
          <a:xfrm rot="10800000" flipH="1" flipV="1">
            <a:off x="321467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102 Conector recto"/>
          <p:cNvCxnSpPr/>
          <p:nvPr/>
        </p:nvCxnSpPr>
        <p:spPr bwMode="auto">
          <a:xfrm rot="5400000" flipH="1" flipV="1">
            <a:off x="321467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3"/>
          <p:cNvSpPr txBox="1">
            <a:spLocks noChangeArrowheads="1"/>
          </p:cNvSpPr>
          <p:nvPr/>
        </p:nvSpPr>
        <p:spPr bwMode="auto">
          <a:xfrm>
            <a:off x="1785918" y="5715016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 bwMode="auto">
          <a:xfrm>
            <a:off x="178591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214310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2" name="Rectangle 3"/>
          <p:cNvSpPr txBox="1">
            <a:spLocks noChangeArrowheads="1"/>
          </p:cNvSpPr>
          <p:nvPr/>
        </p:nvSpPr>
        <p:spPr bwMode="auto">
          <a:xfrm>
            <a:off x="178591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9" name="128 Conector recto"/>
          <p:cNvCxnSpPr/>
          <p:nvPr/>
        </p:nvCxnSpPr>
        <p:spPr bwMode="auto">
          <a:xfrm rot="10800000" flipH="1" flipV="1">
            <a:off x="178591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129 Conector recto"/>
          <p:cNvCxnSpPr/>
          <p:nvPr/>
        </p:nvCxnSpPr>
        <p:spPr bwMode="auto">
          <a:xfrm rot="5400000" flipH="1" flipV="1">
            <a:off x="178591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130 Conector recto"/>
          <p:cNvCxnSpPr>
            <a:stCxn id="121" idx="3"/>
            <a:endCxn id="91" idx="1"/>
          </p:cNvCxnSpPr>
          <p:nvPr/>
        </p:nvCxnSpPr>
        <p:spPr bwMode="auto">
          <a:xfrm>
            <a:off x="2571736" y="5929330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7" name="116 Forma"/>
          <p:cNvCxnSpPr/>
          <p:nvPr/>
        </p:nvCxnSpPr>
        <p:spPr bwMode="auto">
          <a:xfrm flipV="1">
            <a:off x="1071538" y="5286390"/>
            <a:ext cx="6286544" cy="214312"/>
          </a:xfrm>
          <a:prstGeom prst="bentConnector3">
            <a:avLst>
              <a:gd name="adj1" fmla="val 55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4" name="101 Forma"/>
          <p:cNvCxnSpPr>
            <a:endCxn id="165" idx="6"/>
          </p:cNvCxnSpPr>
          <p:nvPr/>
        </p:nvCxnSpPr>
        <p:spPr bwMode="auto">
          <a:xfrm rot="10800000">
            <a:off x="1071538" y="6000768"/>
            <a:ext cx="714380" cy="35719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6" name="101 Forma"/>
          <p:cNvCxnSpPr>
            <a:endCxn id="165" idx="6"/>
          </p:cNvCxnSpPr>
          <p:nvPr/>
        </p:nvCxnSpPr>
        <p:spPr bwMode="auto">
          <a:xfrm rot="5400000" flipH="1" flipV="1">
            <a:off x="714348" y="6357958"/>
            <a:ext cx="7143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157 Conector recto"/>
          <p:cNvCxnSpPr>
            <a:stCxn id="92" idx="3"/>
            <a:endCxn id="68" idx="1"/>
          </p:cNvCxnSpPr>
          <p:nvPr/>
        </p:nvCxnSpPr>
        <p:spPr bwMode="auto">
          <a:xfrm flipV="1">
            <a:off x="4000496" y="4214817"/>
            <a:ext cx="571504" cy="1714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5" name="Oval 54"/>
          <p:cNvSpPr>
            <a:spLocks noChangeArrowheads="1"/>
          </p:cNvSpPr>
          <p:nvPr/>
        </p:nvSpPr>
        <p:spPr bwMode="auto">
          <a:xfrm rot="5400000">
            <a:off x="1000100" y="5857892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166" name="35 Forma"/>
          <p:cNvCxnSpPr>
            <a:stCxn id="165" idx="2"/>
          </p:cNvCxnSpPr>
          <p:nvPr/>
        </p:nvCxnSpPr>
        <p:spPr bwMode="auto">
          <a:xfrm rot="16200000">
            <a:off x="1000100" y="5572140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35 Forma"/>
          <p:cNvCxnSpPr>
            <a:stCxn id="165" idx="2"/>
          </p:cNvCxnSpPr>
          <p:nvPr/>
        </p:nvCxnSpPr>
        <p:spPr bwMode="auto">
          <a:xfrm rot="16200000" flipV="1">
            <a:off x="785786" y="5572140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35 Forma"/>
          <p:cNvCxnSpPr/>
          <p:nvPr/>
        </p:nvCxnSpPr>
        <p:spPr bwMode="auto">
          <a:xfrm rot="10800000">
            <a:off x="856430" y="5499908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101 Forma"/>
          <p:cNvCxnSpPr>
            <a:stCxn id="120" idx="1"/>
          </p:cNvCxnSpPr>
          <p:nvPr/>
        </p:nvCxnSpPr>
        <p:spPr bwMode="auto">
          <a:xfrm rot="10800000">
            <a:off x="1500166" y="4857760"/>
            <a:ext cx="285752" cy="1071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101 Forma"/>
          <p:cNvCxnSpPr/>
          <p:nvPr/>
        </p:nvCxnSpPr>
        <p:spPr bwMode="auto">
          <a:xfrm rot="10800000" flipV="1">
            <a:off x="1071538" y="6357962"/>
            <a:ext cx="2143142" cy="357186"/>
          </a:xfrm>
          <a:prstGeom prst="bentConnector3">
            <a:avLst>
              <a:gd name="adj1" fmla="val 1453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38" name="Rectangle 3"/>
          <p:cNvSpPr txBox="1">
            <a:spLocks noChangeArrowheads="1"/>
          </p:cNvSpPr>
          <p:nvPr/>
        </p:nvSpPr>
        <p:spPr bwMode="auto">
          <a:xfrm>
            <a:off x="3214678" y="3643313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s-CO" sz="2400" kern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Caso 8 fclk2&gt;&gt;fclk1 (inteligente)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¿Cómo funciona?</a:t>
            </a:r>
          </a:p>
          <a:p>
            <a:endParaRPr lang="es-CO" dirty="0"/>
          </a:p>
          <a:p>
            <a:endParaRPr lang="es-ES" dirty="0"/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5929322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6215074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6500826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6072198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6357950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6643702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6786578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7072330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7358082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6929454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7215206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7500958" y="471488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rot="5400000" flipH="1" flipV="1">
            <a:off x="5893603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 rot="5400000" flipH="1" flipV="1">
            <a:off x="6036479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 rot="5400000" flipH="1" flipV="1">
            <a:off x="6179355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 rot="5400000" flipH="1" flipV="1">
            <a:off x="6322231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 rot="5400000" flipH="1" flipV="1">
            <a:off x="6465107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 rot="5400000" flipH="1" flipV="1">
            <a:off x="6607983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 rot="5400000" flipH="1" flipV="1">
            <a:off x="6750859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 rot="5400000" flipH="1" flipV="1">
            <a:off x="6893735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/>
          <p:nvPr/>
        </p:nvCxnSpPr>
        <p:spPr bwMode="auto">
          <a:xfrm rot="5400000" flipH="1" flipV="1">
            <a:off x="7036611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 rot="5400000" flipH="1" flipV="1">
            <a:off x="7179487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 rot="5400000" flipH="1" flipV="1">
            <a:off x="7322363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rot="5400000" flipH="1" flipV="1">
            <a:off x="7465239" y="489347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7643834" y="507207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Forma"/>
          <p:cNvCxnSpPr/>
          <p:nvPr/>
        </p:nvCxnSpPr>
        <p:spPr bwMode="auto">
          <a:xfrm rot="10800000" flipV="1">
            <a:off x="785786" y="4286254"/>
            <a:ext cx="2428892" cy="571506"/>
          </a:xfrm>
          <a:prstGeom prst="bentConnector3">
            <a:avLst>
              <a:gd name="adj1" fmla="val 11446"/>
            </a:avLst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" name="102 Grupo"/>
          <p:cNvGrpSpPr/>
          <p:nvPr/>
        </p:nvGrpSpPr>
        <p:grpSpPr>
          <a:xfrm>
            <a:off x="500034" y="4286256"/>
            <a:ext cx="2214578" cy="357190"/>
            <a:chOff x="5715008" y="5429264"/>
            <a:chExt cx="1000132" cy="357190"/>
          </a:xfrm>
        </p:grpSpPr>
        <p:cxnSp>
          <p:nvCxnSpPr>
            <p:cNvPr id="104" name="10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10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10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10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10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10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10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11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11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11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11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11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11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7" name="116 Forma"/>
          <p:cNvCxnSpPr/>
          <p:nvPr/>
        </p:nvCxnSpPr>
        <p:spPr bwMode="auto">
          <a:xfrm>
            <a:off x="5929322" y="4286255"/>
            <a:ext cx="1428760" cy="1000133"/>
          </a:xfrm>
          <a:prstGeom prst="bentConnector3">
            <a:avLst>
              <a:gd name="adj1" fmla="val -20168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9" name="118 Conector recto"/>
          <p:cNvCxnSpPr>
            <a:endCxn id="61" idx="1"/>
          </p:cNvCxnSpPr>
          <p:nvPr/>
        </p:nvCxnSpPr>
        <p:spPr bwMode="auto">
          <a:xfrm>
            <a:off x="4000496" y="3857627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929322" y="3643313"/>
            <a:ext cx="785818" cy="85725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EBFA"/>
              </a:gs>
            </a:gsLst>
            <a:lin ang="8100000" scaled="0"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5929322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6286512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5929322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7" name="126 Conector recto"/>
          <p:cNvCxnSpPr/>
          <p:nvPr/>
        </p:nvCxnSpPr>
        <p:spPr bwMode="auto">
          <a:xfrm rot="10800000" flipH="1" flipV="1">
            <a:off x="5929322" y="4143379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 rot="5400000" flipH="1" flipV="1">
            <a:off x="5929322" y="4286255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3214678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33" name="Rectangle 3"/>
          <p:cNvSpPr txBox="1">
            <a:spLocks noChangeArrowheads="1"/>
          </p:cNvSpPr>
          <p:nvPr/>
        </p:nvSpPr>
        <p:spPr bwMode="auto">
          <a:xfrm>
            <a:off x="3571868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34" name="Rectangle 3"/>
          <p:cNvSpPr txBox="1">
            <a:spLocks noChangeArrowheads="1"/>
          </p:cNvSpPr>
          <p:nvPr/>
        </p:nvSpPr>
        <p:spPr bwMode="auto">
          <a:xfrm>
            <a:off x="3214678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35" name="134 Conector recto"/>
          <p:cNvCxnSpPr/>
          <p:nvPr/>
        </p:nvCxnSpPr>
        <p:spPr bwMode="auto">
          <a:xfrm rot="10800000" flipH="1" flipV="1">
            <a:off x="3214678" y="4143379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135 Conector recto"/>
          <p:cNvCxnSpPr/>
          <p:nvPr/>
        </p:nvCxnSpPr>
        <p:spPr bwMode="auto">
          <a:xfrm rot="5400000" flipH="1" flipV="1">
            <a:off x="3214678" y="4286255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140 Conector recto"/>
          <p:cNvCxnSpPr/>
          <p:nvPr/>
        </p:nvCxnSpPr>
        <p:spPr bwMode="auto">
          <a:xfrm>
            <a:off x="1285852" y="3857627"/>
            <a:ext cx="1928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141 Conector recto"/>
          <p:cNvCxnSpPr/>
          <p:nvPr/>
        </p:nvCxnSpPr>
        <p:spPr bwMode="auto">
          <a:xfrm>
            <a:off x="6715140" y="3857627"/>
            <a:ext cx="1500198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572000" y="3643313"/>
            <a:ext cx="785818" cy="114300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572000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929190" y="364331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4572000" y="3214685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64" name="63 Conector recto"/>
          <p:cNvCxnSpPr/>
          <p:nvPr/>
        </p:nvCxnSpPr>
        <p:spPr bwMode="auto">
          <a:xfrm rot="10800000" flipH="1" flipV="1">
            <a:off x="4572000" y="4429131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/>
          <p:nvPr/>
        </p:nvCxnSpPr>
        <p:spPr bwMode="auto">
          <a:xfrm rot="5400000" flipH="1" flipV="1">
            <a:off x="4572000" y="4572007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66 Conector recto"/>
          <p:cNvCxnSpPr/>
          <p:nvPr/>
        </p:nvCxnSpPr>
        <p:spPr bwMode="auto">
          <a:xfrm>
            <a:off x="5357818" y="3857627"/>
            <a:ext cx="571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4572000" y="4000503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noProof="0" dirty="0">
                <a:latin typeface="+mn-lt"/>
              </a:rPr>
              <a:t>E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9" name="101 Forma"/>
          <p:cNvCxnSpPr/>
          <p:nvPr/>
        </p:nvCxnSpPr>
        <p:spPr bwMode="auto">
          <a:xfrm rot="5400000">
            <a:off x="4000495" y="4714883"/>
            <a:ext cx="714382" cy="428628"/>
          </a:xfrm>
          <a:prstGeom prst="bentConnector3">
            <a:avLst>
              <a:gd name="adj1" fmla="val -891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3214678" y="5715016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321467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357186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321467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96" name="95 Conector recto"/>
          <p:cNvCxnSpPr/>
          <p:nvPr/>
        </p:nvCxnSpPr>
        <p:spPr bwMode="auto">
          <a:xfrm rot="10800000" flipH="1" flipV="1">
            <a:off x="321467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102 Conector recto"/>
          <p:cNvCxnSpPr/>
          <p:nvPr/>
        </p:nvCxnSpPr>
        <p:spPr bwMode="auto">
          <a:xfrm rot="5400000" flipH="1" flipV="1">
            <a:off x="321467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3"/>
          <p:cNvSpPr txBox="1">
            <a:spLocks noChangeArrowheads="1"/>
          </p:cNvSpPr>
          <p:nvPr/>
        </p:nvSpPr>
        <p:spPr bwMode="auto">
          <a:xfrm>
            <a:off x="1785918" y="5715016"/>
            <a:ext cx="785818" cy="857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0"/>
            <a:tileRect/>
          </a:gra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 bwMode="auto">
          <a:xfrm>
            <a:off x="178591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2143108" y="5715016"/>
            <a:ext cx="42862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122" name="Rectangle 3"/>
          <p:cNvSpPr txBox="1">
            <a:spLocks noChangeArrowheads="1"/>
          </p:cNvSpPr>
          <p:nvPr/>
        </p:nvSpPr>
        <p:spPr bwMode="auto">
          <a:xfrm>
            <a:off x="1785918" y="5286388"/>
            <a:ext cx="785818" cy="4286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</a:t>
            </a:r>
          </a:p>
        </p:txBody>
      </p:sp>
      <p:cxnSp>
        <p:nvCxnSpPr>
          <p:cNvPr id="129" name="128 Conector recto"/>
          <p:cNvCxnSpPr/>
          <p:nvPr/>
        </p:nvCxnSpPr>
        <p:spPr bwMode="auto">
          <a:xfrm rot="10800000" flipH="1" flipV="1">
            <a:off x="1785918" y="6215082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129 Conector recto"/>
          <p:cNvCxnSpPr/>
          <p:nvPr/>
        </p:nvCxnSpPr>
        <p:spPr bwMode="auto">
          <a:xfrm rot="5400000" flipH="1" flipV="1">
            <a:off x="1785918" y="6357958"/>
            <a:ext cx="142876" cy="1428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130 Conector recto"/>
          <p:cNvCxnSpPr>
            <a:stCxn id="121" idx="3"/>
            <a:endCxn id="91" idx="1"/>
          </p:cNvCxnSpPr>
          <p:nvPr/>
        </p:nvCxnSpPr>
        <p:spPr bwMode="auto">
          <a:xfrm>
            <a:off x="2571736" y="5929330"/>
            <a:ext cx="6429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7" name="116 Forma"/>
          <p:cNvCxnSpPr/>
          <p:nvPr/>
        </p:nvCxnSpPr>
        <p:spPr bwMode="auto">
          <a:xfrm flipV="1">
            <a:off x="1071538" y="5286390"/>
            <a:ext cx="6286544" cy="214312"/>
          </a:xfrm>
          <a:prstGeom prst="bentConnector3">
            <a:avLst>
              <a:gd name="adj1" fmla="val 55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4" name="101 Forma"/>
          <p:cNvCxnSpPr>
            <a:endCxn id="165" idx="6"/>
          </p:cNvCxnSpPr>
          <p:nvPr/>
        </p:nvCxnSpPr>
        <p:spPr bwMode="auto">
          <a:xfrm rot="10800000">
            <a:off x="1071538" y="6000768"/>
            <a:ext cx="714380" cy="35719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6" name="101 Forma"/>
          <p:cNvCxnSpPr>
            <a:endCxn id="165" idx="6"/>
          </p:cNvCxnSpPr>
          <p:nvPr/>
        </p:nvCxnSpPr>
        <p:spPr bwMode="auto">
          <a:xfrm rot="5400000" flipH="1" flipV="1">
            <a:off x="714348" y="6357958"/>
            <a:ext cx="7143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157 Conector recto"/>
          <p:cNvCxnSpPr>
            <a:stCxn id="92" idx="3"/>
            <a:endCxn id="68" idx="1"/>
          </p:cNvCxnSpPr>
          <p:nvPr/>
        </p:nvCxnSpPr>
        <p:spPr bwMode="auto">
          <a:xfrm flipV="1">
            <a:off x="4000496" y="4214817"/>
            <a:ext cx="571504" cy="1714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5" name="Oval 54"/>
          <p:cNvSpPr>
            <a:spLocks noChangeArrowheads="1"/>
          </p:cNvSpPr>
          <p:nvPr/>
        </p:nvSpPr>
        <p:spPr bwMode="auto">
          <a:xfrm rot="5400000">
            <a:off x="1000100" y="5857892"/>
            <a:ext cx="142876" cy="14287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n w="28575">
                <a:solidFill>
                  <a:srgbClr val="000099"/>
                </a:solidFill>
              </a:ln>
            </a:endParaRPr>
          </a:p>
        </p:txBody>
      </p:sp>
      <p:cxnSp>
        <p:nvCxnSpPr>
          <p:cNvPr id="166" name="35 Forma"/>
          <p:cNvCxnSpPr>
            <a:stCxn id="165" idx="2"/>
          </p:cNvCxnSpPr>
          <p:nvPr/>
        </p:nvCxnSpPr>
        <p:spPr bwMode="auto">
          <a:xfrm rot="16200000">
            <a:off x="1000100" y="5572140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35 Forma"/>
          <p:cNvCxnSpPr>
            <a:stCxn id="165" idx="2"/>
          </p:cNvCxnSpPr>
          <p:nvPr/>
        </p:nvCxnSpPr>
        <p:spPr bwMode="auto">
          <a:xfrm rot="16200000" flipV="1">
            <a:off x="785786" y="5572140"/>
            <a:ext cx="357190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35 Forma"/>
          <p:cNvCxnSpPr/>
          <p:nvPr/>
        </p:nvCxnSpPr>
        <p:spPr bwMode="auto">
          <a:xfrm rot="10800000">
            <a:off x="856430" y="5499908"/>
            <a:ext cx="4286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101 Forma"/>
          <p:cNvCxnSpPr>
            <a:stCxn id="120" idx="1"/>
          </p:cNvCxnSpPr>
          <p:nvPr/>
        </p:nvCxnSpPr>
        <p:spPr bwMode="auto">
          <a:xfrm rot="10800000">
            <a:off x="1500166" y="4857760"/>
            <a:ext cx="285752" cy="1071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D53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Sincronizador de Buses</a:t>
            </a:r>
            <a:br>
              <a:rPr lang="es-CO" dirty="0"/>
            </a:br>
            <a:r>
              <a:rPr lang="es-CO" dirty="0"/>
              <a:t>Última Opción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Usar Memorias FIFO doble puerto </a:t>
            </a:r>
            <a:endParaRPr lang="es-E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071670" y="2463821"/>
            <a:ext cx="5114925" cy="3965575"/>
            <a:chOff x="964" y="1680"/>
            <a:chExt cx="3017" cy="206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93" y="1680"/>
              <a:ext cx="2020" cy="156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995" y="2054"/>
              <a:ext cx="336" cy="341"/>
            </a:xfrm>
            <a:prstGeom prst="rect">
              <a:avLst/>
            </a:prstGeom>
            <a:solidFill>
              <a:srgbClr val="FFFF99"/>
            </a:solidFill>
            <a:ln w="3175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anchor="ctr">
              <a:spAutoFit/>
              <a:flatTx/>
            </a:bodyPr>
            <a:lstStyle/>
            <a:p>
              <a:endParaRPr lang="es-E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80" y="2054"/>
              <a:ext cx="337" cy="341"/>
            </a:xfrm>
            <a:prstGeom prst="rect">
              <a:avLst/>
            </a:prstGeom>
            <a:solidFill>
              <a:srgbClr val="FFFF99"/>
            </a:solidFill>
            <a:ln w="3175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anchor="ctr">
              <a:spAutoFit/>
              <a:flatTx/>
            </a:bodyPr>
            <a:lstStyle/>
            <a:p>
              <a:endParaRPr lang="es-E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133" y="2735"/>
              <a:ext cx="674" cy="443"/>
            </a:xfrm>
            <a:prstGeom prst="rect">
              <a:avLst/>
            </a:prstGeom>
            <a:solidFill>
              <a:srgbClr val="FFFF99"/>
            </a:solidFill>
            <a:ln w="3175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400">
                  <a:solidFill>
                    <a:srgbClr val="0533A7"/>
                  </a:solidFill>
                </a:rPr>
                <a:t>Status Flag</a:t>
              </a:r>
            </a:p>
            <a:p>
              <a:pPr algn="ctr"/>
              <a:r>
                <a:rPr lang="en-US" sz="1400">
                  <a:solidFill>
                    <a:srgbClr val="0533A7"/>
                  </a:solidFill>
                </a:rPr>
                <a:t>Logic</a:t>
              </a:r>
              <a:endParaRPr lang="en-US" sz="800">
                <a:solidFill>
                  <a:srgbClr val="0533A7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167" y="1816"/>
              <a:ext cx="605" cy="579"/>
            </a:xfrm>
            <a:prstGeom prst="rect">
              <a:avLst/>
            </a:prstGeom>
            <a:solidFill>
              <a:srgbClr val="3399FF"/>
            </a:solidFill>
            <a:ln w="9525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FF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sz="1400"/>
                <a:t>RAMB16</a:t>
              </a:r>
            </a:p>
            <a:p>
              <a:pPr algn="ctr"/>
              <a:r>
                <a:rPr lang="en-US" sz="1400"/>
                <a:t>CORE</a:t>
              </a:r>
              <a:endParaRPr lang="en-US" sz="800">
                <a:solidFill>
                  <a:srgbClr val="0533A7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412" y="21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964" y="2061"/>
              <a:ext cx="493" cy="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/>
              <a:r>
                <a:rPr lang="en-US" sz="1200"/>
                <a:t>WRCOUNT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331" y="2123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503" y="2013"/>
              <a:ext cx="478" cy="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RDCOUNT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26" y="2837"/>
              <a:ext cx="7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26" y="2974"/>
              <a:ext cx="7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2807" y="2837"/>
              <a:ext cx="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807" y="2974"/>
              <a:ext cx="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56" y="2764"/>
              <a:ext cx="375" cy="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/>
              <a:r>
                <a:rPr lang="en-US" sz="1200"/>
                <a:t>WRCLK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080" y="2899"/>
              <a:ext cx="334" cy="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/>
              <a:r>
                <a:rPr lang="en-US" sz="1200"/>
                <a:t>WREN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467" y="2764"/>
              <a:ext cx="360" cy="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RDCLK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485" y="2899"/>
              <a:ext cx="318" cy="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RDEN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426" y="3110"/>
              <a:ext cx="7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068" y="3034"/>
              <a:ext cx="356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/>
              <a:r>
                <a:rPr lang="en-US" sz="1200"/>
                <a:t>RESET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1863" y="2395"/>
              <a:ext cx="0" cy="7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1662" y="2395"/>
              <a:ext cx="0" cy="4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1763" y="2395"/>
              <a:ext cx="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3176" y="2395"/>
              <a:ext cx="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278" y="2395"/>
              <a:ext cx="0" cy="4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222" y="3178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24" y="3178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24" y="3178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526" y="3178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627" y="3178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728" y="3178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2967" y="2064"/>
              <a:ext cx="381" cy="2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533A7"/>
                  </a:solidFill>
                </a:rPr>
                <a:t>Read</a:t>
              </a:r>
            </a:p>
            <a:p>
              <a:pPr algn="ctr"/>
              <a:r>
                <a:rPr lang="en-US" sz="1400">
                  <a:solidFill>
                    <a:srgbClr val="0533A7"/>
                  </a:solidFill>
                </a:rPr>
                <a:t>Pointer</a:t>
              </a:r>
              <a:endParaRPr lang="en-US" sz="800">
                <a:solidFill>
                  <a:srgbClr val="0533A7"/>
                </a:solidFill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 rot="5400000">
              <a:off x="2081" y="3427"/>
              <a:ext cx="255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FULL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 rot="5400000">
              <a:off x="2154" y="3460"/>
              <a:ext cx="322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EMPTY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 rot="5400000">
              <a:off x="2271" y="3451"/>
              <a:ext cx="300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AFULL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 rot="5400000">
              <a:off x="2344" y="3484"/>
              <a:ext cx="366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AEMPTY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 rot="5400000">
              <a:off x="2462" y="3461"/>
              <a:ext cx="329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RDERR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 rot="5400000">
              <a:off x="2574" y="3473"/>
              <a:ext cx="342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WRERR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1917" y="2123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2267" y="2395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2470" y="2395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V="1">
              <a:off x="2672" y="2395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1878" y="2019"/>
              <a:ext cx="274" cy="1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/>
                <a:t>waddr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 rot="5440470">
              <a:off x="2244" y="2544"/>
              <a:ext cx="155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/>
                <a:t>oe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 rot="5440470">
              <a:off x="2317" y="2493"/>
              <a:ext cx="409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000"/>
                <a:t>mem_ren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 rot="5440470">
              <a:off x="2497" y="2491"/>
              <a:ext cx="443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000"/>
                <a:t>mem_wen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1552" y="2064"/>
              <a:ext cx="381" cy="2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533A7"/>
                  </a:solidFill>
                </a:rPr>
                <a:t>Write</a:t>
              </a:r>
            </a:p>
            <a:p>
              <a:pPr algn="ctr"/>
              <a:r>
                <a:rPr lang="en-US" sz="1400">
                  <a:solidFill>
                    <a:srgbClr val="0533A7"/>
                  </a:solidFill>
                </a:rPr>
                <a:t>Pointer</a:t>
              </a:r>
              <a:endParaRPr lang="en-US" sz="800">
                <a:solidFill>
                  <a:srgbClr val="0533A7"/>
                </a:solidFill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843" y="308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863" y="2395"/>
              <a:ext cx="1213" cy="817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0" y="1152"/>
                </a:cxn>
                <a:cxn ang="0">
                  <a:pos x="1728" y="1152"/>
                </a:cxn>
                <a:cxn ang="0">
                  <a:pos x="1728" y="0"/>
                </a:cxn>
              </a:cxnLst>
              <a:rect l="0" t="0" r="r" b="b"/>
              <a:pathLst>
                <a:path w="1728" h="1152">
                  <a:moveTo>
                    <a:pt x="0" y="1008"/>
                  </a:moveTo>
                  <a:lnTo>
                    <a:pt x="0" y="1152"/>
                  </a:lnTo>
                  <a:lnTo>
                    <a:pt x="1728" y="1152"/>
                  </a:lnTo>
                  <a:lnTo>
                    <a:pt x="1728" y="0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2759" y="2123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764" y="2019"/>
              <a:ext cx="251" cy="1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/>
                <a:t>raddr</a:t>
              </a: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1426" y="1884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1246" y="1772"/>
              <a:ext cx="182" cy="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/>
              <a:r>
                <a:rPr lang="en-US" sz="1200"/>
                <a:t>DI</a:t>
              </a: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772" y="1884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495" y="1793"/>
              <a:ext cx="219" cy="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/>
                <a:t>DO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1542" y="1699"/>
              <a:ext cx="358" cy="14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FIFO16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en el FPGA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FPGA dispone de recursos de enrutamiento especiales para las señales de reloj.</a:t>
            </a:r>
          </a:p>
          <a:p>
            <a:r>
              <a:rPr lang="es-CO" dirty="0"/>
              <a:t>En el FPGA se subdivide el área para diferentes dominios de reloj.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6200000">
            <a:off x="4587071" y="2729667"/>
            <a:ext cx="6572296" cy="1684370"/>
          </a:xfrm>
        </p:spPr>
        <p:txBody>
          <a:bodyPr/>
          <a:lstStyle/>
          <a:p>
            <a:r>
              <a:rPr lang="es-CO" dirty="0"/>
              <a:t>Implementación en el FPGA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68052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inconvenientes traen los dominios de reloj?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situaciones pueden ser críticas debido a la existencia de dominios de reloj?</a:t>
            </a:r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57686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71670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6" name="5 Conector recto"/>
          <p:cNvCxnSpPr>
            <a:stCxn id="5" idx="3"/>
            <a:endCxn id="4" idx="1"/>
          </p:cNvCxnSpPr>
          <p:nvPr/>
        </p:nvCxnSpPr>
        <p:spPr bwMode="auto">
          <a:xfrm>
            <a:off x="3643306" y="4643446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42859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35729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3" name="32 Grupo"/>
          <p:cNvGrpSpPr/>
          <p:nvPr/>
        </p:nvGrpSpPr>
        <p:grpSpPr>
          <a:xfrm>
            <a:off x="5715008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5715008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inconvenientes traen los dominios de reloj?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ambos circuitos trabajan independientemente y no intercambian datos entonces NO hay ningún problema</a:t>
            </a:r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57686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71670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6" name="5 Conector recto"/>
          <p:cNvCxnSpPr>
            <a:stCxn id="5" idx="3"/>
            <a:endCxn id="4" idx="1"/>
          </p:cNvCxnSpPr>
          <p:nvPr/>
        </p:nvCxnSpPr>
        <p:spPr bwMode="auto">
          <a:xfrm>
            <a:off x="3643306" y="4643446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42859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35729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3" name="32 Grupo"/>
          <p:cNvGrpSpPr/>
          <p:nvPr/>
        </p:nvGrpSpPr>
        <p:grpSpPr>
          <a:xfrm>
            <a:off x="5715008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5715008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8" name="47 Rayo"/>
          <p:cNvSpPr/>
          <p:nvPr/>
        </p:nvSpPr>
        <p:spPr bwMode="auto">
          <a:xfrm rot="20413355" flipH="1">
            <a:off x="3504107" y="3304469"/>
            <a:ext cx="1214446" cy="1500198"/>
          </a:xfrm>
          <a:prstGeom prst="lightningBolt">
            <a:avLst/>
          </a:prstGeom>
          <a:solidFill>
            <a:srgbClr val="FFC000"/>
          </a:solidFill>
          <a:ln w="57150" cap="flat" cmpd="sng" algn="ctr">
            <a:solidFill>
              <a:srgbClr val="4C3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inconvenientes traen los dominios de reloj?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Pero si no es así… el principal problema es…?</a:t>
            </a:r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57686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71670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6" name="5 Conector recto"/>
          <p:cNvCxnSpPr>
            <a:stCxn id="5" idx="3"/>
            <a:endCxn id="4" idx="1"/>
          </p:cNvCxnSpPr>
          <p:nvPr/>
        </p:nvCxnSpPr>
        <p:spPr bwMode="auto">
          <a:xfrm>
            <a:off x="3643306" y="4643446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42859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35729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3" name="32 Grupo"/>
          <p:cNvGrpSpPr/>
          <p:nvPr/>
        </p:nvGrpSpPr>
        <p:grpSpPr>
          <a:xfrm>
            <a:off x="5715008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5715008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inconvenientes traen los dominios de reloj?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Pero si no es así… el principal problema es…?</a:t>
            </a:r>
          </a:p>
          <a:p>
            <a:pPr algn="ctr">
              <a:buNone/>
            </a:pPr>
            <a:r>
              <a:rPr lang="es-CO" dirty="0"/>
              <a:t>METAESTABILIDAD</a:t>
            </a:r>
          </a:p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57686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Circuito 2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400" kern="0" dirty="0">
                <a:latin typeface="+mn-lt"/>
              </a:rPr>
              <a:t>Clk2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71670" y="4214818"/>
            <a:ext cx="1571636" cy="857256"/>
          </a:xfrm>
          <a:prstGeom prst="rect">
            <a:avLst/>
          </a:prstGeom>
          <a:gradFill flip="none" rotWithShape="1">
            <a:gsLst>
              <a:gs pos="0">
                <a:srgbClr val="0D5301">
                  <a:tint val="66000"/>
                  <a:satMod val="160000"/>
                </a:srgbClr>
              </a:gs>
              <a:gs pos="50000">
                <a:srgbClr val="0D5301">
                  <a:tint val="44500"/>
                  <a:satMod val="160000"/>
                </a:srgbClr>
              </a:gs>
              <a:gs pos="100000">
                <a:srgbClr val="0D5301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0D530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Circuito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O" sz="2400" kern="0" dirty="0"/>
              <a:t>Clk1</a:t>
            </a:r>
          </a:p>
        </p:txBody>
      </p:sp>
      <p:cxnSp>
        <p:nvCxnSpPr>
          <p:cNvPr id="6" name="5 Conector recto"/>
          <p:cNvCxnSpPr>
            <a:stCxn id="5" idx="3"/>
            <a:endCxn id="4" idx="1"/>
          </p:cNvCxnSpPr>
          <p:nvPr/>
        </p:nvCxnSpPr>
        <p:spPr bwMode="auto">
          <a:xfrm>
            <a:off x="3643306" y="4643446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42859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1434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1000100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>
            <a:off x="57147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857224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1142976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1285852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1571604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857356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1428728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>
            <a:off x="1714480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2000232" y="542926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rot="5400000" flipH="1" flipV="1">
            <a:off x="39287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 rot="5400000" flipH="1" flipV="1">
            <a:off x="53575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rot="5400000" flipH="1" flipV="1">
            <a:off x="67862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rot="5400000" flipH="1" flipV="1">
            <a:off x="82150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 rot="5400000" flipH="1" flipV="1">
            <a:off x="96438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rot="5400000" flipH="1" flipV="1">
            <a:off x="110725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rot="5400000" flipH="1" flipV="1">
            <a:off x="125013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rot="5400000" flipH="1" flipV="1">
            <a:off x="1393009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rot="5400000" flipH="1" flipV="1">
            <a:off x="1535885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rot="5400000" flipH="1" flipV="1">
            <a:off x="1678761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rot="5400000" flipH="1" flipV="1">
            <a:off x="1821637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rot="5400000" flipH="1" flipV="1">
            <a:off x="1964513" y="5607859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143108" y="5786454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Forma"/>
          <p:cNvCxnSpPr>
            <a:stCxn id="5" idx="2"/>
          </p:cNvCxnSpPr>
          <p:nvPr/>
        </p:nvCxnSpPr>
        <p:spPr bwMode="auto">
          <a:xfrm rot="5400000">
            <a:off x="1357290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3" name="32 Grupo"/>
          <p:cNvGrpSpPr/>
          <p:nvPr/>
        </p:nvGrpSpPr>
        <p:grpSpPr>
          <a:xfrm>
            <a:off x="5715008" y="5429264"/>
            <a:ext cx="2214578" cy="357190"/>
            <a:chOff x="5715008" y="5429264"/>
            <a:chExt cx="1000132" cy="357190"/>
          </a:xfrm>
        </p:grpSpPr>
        <p:cxnSp>
          <p:nvCxnSpPr>
            <p:cNvPr id="34" name="33 Conector recto"/>
            <p:cNvCxnSpPr/>
            <p:nvPr/>
          </p:nvCxnSpPr>
          <p:spPr bwMode="auto">
            <a:xfrm flipH="1">
              <a:off x="6572264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>
              <a:off x="6286512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>
              <a:off x="6000760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6429388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>
              <a:off x="6143636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>
              <a:off x="5857884" y="542926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 rot="16200000" flipV="1">
              <a:off x="639366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 rot="16200000" flipV="1">
              <a:off x="6250793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V="1">
              <a:off x="6107917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 rot="16200000" flipV="1">
              <a:off x="5965041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 rot="16200000" flipV="1">
              <a:off x="5822165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rot="16200000" flipV="1">
              <a:off x="5679289" y="5607859"/>
              <a:ext cx="35719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715008" y="5786454"/>
              <a:ext cx="1428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46 Forma"/>
          <p:cNvCxnSpPr>
            <a:stCxn id="4" idx="2"/>
          </p:cNvCxnSpPr>
          <p:nvPr/>
        </p:nvCxnSpPr>
        <p:spPr bwMode="auto">
          <a:xfrm rot="16200000" flipH="1">
            <a:off x="5715008" y="4500570"/>
            <a:ext cx="928694" cy="20717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1351</Words>
  <Application>Microsoft Office PowerPoint</Application>
  <PresentationFormat>Presentación en pantalla (4:3)</PresentationFormat>
  <Paragraphs>360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8" baseType="lpstr">
      <vt:lpstr>Arial</vt:lpstr>
      <vt:lpstr>Diseño predeterminado</vt:lpstr>
      <vt:lpstr>PROCESADORES</vt:lpstr>
      <vt:lpstr>Agenda</vt:lpstr>
      <vt:lpstr>Dominios de reloj  </vt:lpstr>
      <vt:lpstr>Implementación en el FPGA</vt:lpstr>
      <vt:lpstr>Implementación en el FPGA</vt:lpstr>
      <vt:lpstr>¿Qué inconvenientes traen los dominios de reloj?</vt:lpstr>
      <vt:lpstr>¿Qué inconvenientes traen los dominios de reloj?</vt:lpstr>
      <vt:lpstr>¿Qué inconvenientes traen los dominios de reloj?</vt:lpstr>
      <vt:lpstr>¿Qué inconvenientes traen los dominios de reloj?</vt:lpstr>
      <vt:lpstr>Circuitos Sincronizadores</vt:lpstr>
      <vt:lpstr>Sincronizador de señales asíncronas de un bit.</vt:lpstr>
      <vt:lpstr>Sincronizador de señales asíncronas de un bit.</vt:lpstr>
      <vt:lpstr>Sincronizador de señales asíncronas de un bit.</vt:lpstr>
      <vt:lpstr>Sincronizador de señales asíncronas de un bit.</vt:lpstr>
      <vt:lpstr>Sincronizador de señales asíncronas de un bit.</vt:lpstr>
      <vt:lpstr>Presentación de PowerPoint</vt:lpstr>
      <vt:lpstr>Presentación de PowerPoint</vt:lpstr>
      <vt:lpstr>Sincronizador de señales de varios bits entre dominios de reloj</vt:lpstr>
      <vt:lpstr>Sincronizador de Buses Caso 1 clk2=clk1</vt:lpstr>
      <vt:lpstr>Sincronizador de Buses Caso 1 clk2=clk1</vt:lpstr>
      <vt:lpstr>Sincronizador de Buses Caso 2 clk2=not(clk1)</vt:lpstr>
      <vt:lpstr>Sincronizador de Buses Caso 2 clk2=not(clk1)</vt:lpstr>
      <vt:lpstr>Sincronizador de Buses Caso 3 clk2=división de clk1</vt:lpstr>
      <vt:lpstr>Sincronizador de Buses Caso 3 clk2=división de clk1</vt:lpstr>
      <vt:lpstr>Sincronizador de Buses Caso 4 clk2=división de not(clk1)</vt:lpstr>
      <vt:lpstr>Sincronizador de Buses Caso 4 clk2=división de not(clk1)</vt:lpstr>
      <vt:lpstr>Sincronizador de Buses Caso 5 clk2=clk1 pero externos</vt:lpstr>
      <vt:lpstr>Sincronizador de Buses Caso 5 clk2=clk1 pero externos</vt:lpstr>
      <vt:lpstr>Sincronizador de Buses Caso 6 fclk2&lt;&lt;fclk1</vt:lpstr>
      <vt:lpstr>Sincronizador de Buses Caso 6 fclk2&lt;&lt;fclk1</vt:lpstr>
      <vt:lpstr>Sincronizador de Buses Caso 6 fclk2&lt;&lt;fclk1</vt:lpstr>
      <vt:lpstr>Sincronizador de Buses Caso 7 fclk2&lt;&lt;fclk1 (inteligente)</vt:lpstr>
      <vt:lpstr>Sincronizador de Buses Caso 7 fclk2&lt;&lt;fclk1 (inteligente)</vt:lpstr>
      <vt:lpstr>Sincronizador de Buses Caso 8 fclk2&gt;&gt;fclk1 (inteligente)</vt:lpstr>
      <vt:lpstr>Sincronizador de Buses Caso 8 fclk2&gt;&gt;fclk1 (inteligente)</vt:lpstr>
      <vt:lpstr>Sincronizador de Buses Última Opción</vt:lpstr>
    </vt:vector>
  </TitlesOfParts>
  <Company>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</dc:title>
  <dc:creator>W</dc:creator>
  <cp:lastModifiedBy>William Salamanca Becerra</cp:lastModifiedBy>
  <cp:revision>137</cp:revision>
  <dcterms:created xsi:type="dcterms:W3CDTF">2008-10-03T15:02:18Z</dcterms:created>
  <dcterms:modified xsi:type="dcterms:W3CDTF">2020-11-27T00:40:01Z</dcterms:modified>
</cp:coreProperties>
</file>