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4" r:id="rId2"/>
    <p:sldId id="335" r:id="rId3"/>
    <p:sldId id="336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</p:sldIdLst>
  <p:sldSz cx="9144000" cy="6858000" type="screen4x3"/>
  <p:notesSz cx="7315200" cy="96012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99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66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4F13A4-9BF6-4A84-9630-4C96CC1F7EF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3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8D8FD-AFEE-4386-8EF3-08D8A5FAA789}" type="slidenum">
              <a:rPr lang="es-ES"/>
              <a:pPr/>
              <a:t>1</a:t>
            </a:fld>
            <a:endParaRPr lang="es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40502-1F57-4DEC-9BB2-0C11111950E3}" type="slidenum">
              <a:rPr lang="es-ES" altLang="x-none"/>
              <a:pPr/>
              <a:t>13</a:t>
            </a:fld>
            <a:endParaRPr lang="es-ES" altLang="x-none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0C71-D050-46C4-8D21-E25D06572CBC}" type="slidenum">
              <a:rPr lang="es-ES" altLang="x-none"/>
              <a:pPr/>
              <a:t>14</a:t>
            </a:fld>
            <a:endParaRPr lang="es-ES" altLang="x-none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altLang="x-none"/>
              <a:t>Apunta a la dirección donde se almacena el código de la siguiente instrucción</a:t>
            </a:r>
            <a:endParaRPr lang="es-ES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8A564-5B7D-4201-B25D-052A8CDE0559}" type="slidenum">
              <a:rPr lang="es-ES" altLang="x-none"/>
              <a:pPr/>
              <a:t>15</a:t>
            </a:fld>
            <a:endParaRPr lang="es-ES" altLang="x-non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EA9EA-09FE-4967-8B49-D3807B76BEB2}" type="slidenum">
              <a:rPr lang="es-ES" altLang="x-none"/>
              <a:pPr/>
              <a:t>16</a:t>
            </a:fld>
            <a:endParaRPr lang="es-ES" altLang="x-non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F69EB-D23A-457F-8514-71631FCD977A}" type="slidenum">
              <a:rPr lang="es-ES" altLang="x-none"/>
              <a:pPr/>
              <a:t>17</a:t>
            </a:fld>
            <a:endParaRPr lang="es-ES" altLang="x-none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O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3ECC4-96A5-4B05-B96A-7579312D57AC}" type="slidenum">
              <a:rPr lang="es-ES" altLang="x-none"/>
              <a:pPr/>
              <a:t>18</a:t>
            </a:fld>
            <a:endParaRPr lang="es-ES" altLang="x-none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O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BE3F4-19C5-4C91-87D1-1E5A9C1E52B2}" type="slidenum">
              <a:rPr lang="es-ES" altLang="x-none"/>
              <a:pPr/>
              <a:t>19</a:t>
            </a:fld>
            <a:endParaRPr lang="es-ES" altLang="x-none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O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D77C-82D9-4BC8-88CC-94D17BE856B3}" type="slidenum">
              <a:rPr lang="es-ES" altLang="x-none"/>
              <a:pPr/>
              <a:t>20</a:t>
            </a:fld>
            <a:endParaRPr lang="es-ES" altLang="x-none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4E46B-751E-44C2-9680-CE98D0D675D6}" type="slidenum">
              <a:rPr lang="es-ES" altLang="x-none"/>
              <a:pPr/>
              <a:t>21</a:t>
            </a:fld>
            <a:endParaRPr lang="es-E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C8B89-9562-474A-A5A2-A50CB5E93E64}" type="slidenum">
              <a:rPr lang="es-ES" altLang="x-none"/>
              <a:pPr/>
              <a:t>22</a:t>
            </a:fld>
            <a:endParaRPr lang="es-ES" altLang="x-none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0202B-3E10-4A96-B715-545ABC4FBC05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C0254-D0CE-475D-8BBF-3B2C40D28E15}" type="slidenum">
              <a:rPr lang="es-ES" altLang="x-none"/>
              <a:pPr/>
              <a:t>6</a:t>
            </a:fld>
            <a:endParaRPr lang="es-ES" altLang="x-none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69C63-8741-4BFF-92B2-C89334A62690}" type="slidenum">
              <a:rPr lang="es-ES" altLang="x-none"/>
              <a:pPr/>
              <a:t>7</a:t>
            </a:fld>
            <a:endParaRPr lang="es-ES" altLang="x-none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DAFF5-F9C9-475C-89AC-33E2E22BC283}" type="slidenum">
              <a:rPr lang="es-ES" altLang="x-none"/>
              <a:pPr/>
              <a:t>8</a:t>
            </a:fld>
            <a:endParaRPr lang="es-ES" altLang="x-non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AF8B7-F3BD-43AE-BF53-620514A2EAE1}" type="slidenum">
              <a:rPr lang="es-ES" altLang="x-none"/>
              <a:pPr/>
              <a:t>9</a:t>
            </a:fld>
            <a:endParaRPr lang="es-ES" altLang="x-none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1723C-A0F4-482D-A7D4-E2268DE19D7F}" type="slidenum">
              <a:rPr lang="es-ES" altLang="x-none"/>
              <a:pPr/>
              <a:t>10</a:t>
            </a:fld>
            <a:endParaRPr lang="es-ES" altLang="x-none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61FE3-CA6B-4888-AF68-2E136E549360}" type="slidenum">
              <a:rPr lang="es-ES" altLang="x-none"/>
              <a:pPr/>
              <a:t>11</a:t>
            </a:fld>
            <a:endParaRPr lang="es-ES" altLang="x-none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A6917-783F-4359-8977-4217A4E71C6A}" type="slidenum">
              <a:rPr lang="es-ES" altLang="x-none"/>
              <a:pPr/>
              <a:t>12</a:t>
            </a:fld>
            <a:endParaRPr lang="es-ES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D6F8D-4033-4A22-B58B-09BBC178D1E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48F8F-A846-4DED-B59D-F38EAC1FB12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5D955-1403-46E8-BCB1-1A8BC68265D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F1FE4-2018-4D1B-A659-BD046C16D3C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D4741-A23E-482F-9784-A80C2CE8F09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A80C3-5F20-4347-B5F5-0AB958A4565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5B98-E18C-4BC5-9BB0-06567E8D163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D0F3-4D02-4F4C-BADE-423F063B8B3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DDCD6-7AA2-4310-BE0A-4E34B448AE2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DBF2-FA83-4E34-87A0-764E77444E8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5EEDB-163C-47C6-9A50-98B823494C1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lum bright="66000" contrast="-60000"/>
          </a:blip>
          <a:srcRect t="20737" b="16035"/>
          <a:stretch>
            <a:fillRect/>
          </a:stretch>
        </p:blipFill>
        <p:spPr bwMode="auto">
          <a:xfrm>
            <a:off x="827088" y="1771650"/>
            <a:ext cx="76327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11F1E9-0CF5-490C-8E47-2B2D0BC6F30C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PROCESADORES</a:t>
            </a:r>
            <a:endParaRPr lang="es-E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Clase Teórica </a:t>
            </a:r>
          </a:p>
          <a:p>
            <a:r>
              <a:rPr lang="es-CO" dirty="0" err="1"/>
              <a:t>Datapaths</a:t>
            </a:r>
            <a:r>
              <a:rPr lang="es-CO" dirty="0"/>
              <a:t> de propósito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1258888" y="1628775"/>
            <a:ext cx="2736850" cy="358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x-non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/>
              <a:t>Estructura de la memoria</a:t>
            </a:r>
            <a:endParaRPr lang="es-CO" altLang="x-none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508625" y="1628775"/>
            <a:ext cx="2736850" cy="358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Código de Instrucción 0</a:t>
            </a:r>
            <a:endParaRPr lang="es-CO" altLang="x-none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508625" y="1989138"/>
            <a:ext cx="2736850" cy="35877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Dato 0</a:t>
            </a:r>
            <a:endParaRPr lang="es-CO" altLang="x-none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508625" y="2347913"/>
            <a:ext cx="2736850" cy="358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Código de Instrucción 1</a:t>
            </a:r>
            <a:endParaRPr lang="es-CO" altLang="x-none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508625" y="2708275"/>
            <a:ext cx="2736850" cy="35877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Dato 1</a:t>
            </a:r>
            <a:endParaRPr lang="es-CO" altLang="x-none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508625" y="3068638"/>
            <a:ext cx="2736850" cy="358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Código de Instrucción 2</a:t>
            </a:r>
            <a:endParaRPr lang="es-CO" altLang="x-none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508625" y="3429000"/>
            <a:ext cx="2736850" cy="35877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Dato 2</a:t>
            </a:r>
            <a:endParaRPr lang="es-CO" altLang="x-none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508625" y="3787775"/>
            <a:ext cx="2736850" cy="358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Código de Instrucción 3</a:t>
            </a:r>
            <a:endParaRPr lang="es-CO" altLang="x-none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508625" y="4148138"/>
            <a:ext cx="2736850" cy="35877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Dato 3</a:t>
            </a:r>
            <a:endParaRPr lang="es-CO" altLang="x-none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258888" y="1628775"/>
            <a:ext cx="2736850" cy="2447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Programa</a:t>
            </a:r>
            <a:endParaRPr lang="es-CO" altLang="x-none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258888" y="4076700"/>
            <a:ext cx="2736850" cy="2447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Datos </a:t>
            </a:r>
            <a:endParaRPr lang="es-CO" altLang="x-none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995738" y="1628775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3995738" y="1989138"/>
            <a:ext cx="1512887" cy="2519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900113" y="15573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00</a:t>
            </a:r>
            <a:endParaRPr lang="es-ES" altLang="x-none" sz="1400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890588" y="629285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FF</a:t>
            </a:r>
            <a:endParaRPr lang="es-ES" altLang="x-none" sz="1400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127625" y="16843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00</a:t>
            </a:r>
            <a:endParaRPr lang="es-ES" altLang="x-none" sz="1400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5127625" y="2044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01</a:t>
            </a:r>
            <a:endParaRPr lang="es-ES" altLang="x-none" sz="1400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127625" y="24034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02</a:t>
            </a:r>
            <a:endParaRPr lang="es-ES" altLang="x-none" sz="1400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5127625" y="27638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03</a:t>
            </a:r>
            <a:endParaRPr lang="es-ES" altLang="x-none" sz="1400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127625" y="3124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04</a:t>
            </a:r>
            <a:endParaRPr lang="es-ES" altLang="x-none" sz="1400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127625" y="34845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05</a:t>
            </a:r>
            <a:endParaRPr lang="es-ES" altLang="x-none" sz="1400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5127625" y="38433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06</a:t>
            </a:r>
            <a:endParaRPr lang="es-ES" altLang="x-none" sz="1400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5127625" y="4203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07</a:t>
            </a:r>
            <a:endParaRPr lang="es-ES" altLang="x-none" sz="1400"/>
          </a:p>
        </p:txBody>
      </p:sp>
    </p:spTree>
    <p:extLst>
      <p:ext uri="{BB962C8B-B14F-4D97-AF65-F5344CB8AC3E}">
        <p14:creationId xmlns:p14="http://schemas.microsoft.com/office/powerpoint/2010/main" val="8851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8" name="Picture 18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89585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/>
              <a:t>Estructura de la memoria</a:t>
            </a:r>
            <a:endParaRPr lang="es-CO" altLang="x-none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795963" y="2349500"/>
            <a:ext cx="2736850" cy="935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Memoria</a:t>
            </a:r>
            <a:endParaRPr lang="es-CO" altLang="x-none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795963" y="5013325"/>
            <a:ext cx="2736850" cy="935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altLang="x-none"/>
              <a:t>Procesador</a:t>
            </a:r>
            <a:endParaRPr lang="es-CO" altLang="x-none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443663" y="3284538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164388" y="3284538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885113" y="3284538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 rot="16200000">
            <a:off x="5967412" y="3983038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x-none" sz="1600"/>
              <a:t>Datos</a:t>
            </a:r>
            <a:endParaRPr lang="es-CO" altLang="x-none" sz="1600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 rot="16200000">
            <a:off x="6423818" y="3980657"/>
            <a:ext cx="1243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x-none" sz="1600"/>
              <a:t>Direcciones</a:t>
            </a:r>
            <a:endParaRPr lang="es-CO" altLang="x-none" sz="1600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 rot="16200000">
            <a:off x="7508875" y="397986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x-none" sz="1600"/>
              <a:t>r_w</a:t>
            </a:r>
            <a:endParaRPr lang="es-CO" altLang="x-none" sz="1600"/>
          </a:p>
        </p:txBody>
      </p:sp>
    </p:spTree>
    <p:extLst>
      <p:ext uri="{BB962C8B-B14F-4D97-AF65-F5344CB8AC3E}">
        <p14:creationId xmlns:p14="http://schemas.microsoft.com/office/powerpoint/2010/main" val="11059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/>
              <a:t>Set de instrucciones</a:t>
            </a:r>
            <a:endParaRPr lang="es-CO" altLang="x-non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ES" altLang="x-none" b="1"/>
              <a:t>Mnemónico</a:t>
            </a:r>
            <a:r>
              <a:rPr lang="es-ES" altLang="x-none"/>
              <a:t> 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ld a,(xx)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ld (xx),a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and a,(xx)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add a,(xx)</a:t>
            </a:r>
          </a:p>
          <a:p>
            <a:pPr algn="ctr">
              <a:lnSpc>
                <a:spcPct val="90000"/>
              </a:lnSpc>
            </a:pPr>
            <a:r>
              <a:rPr lang="es-CO" altLang="x-none"/>
              <a:t>sub a(xx)</a:t>
            </a:r>
          </a:p>
          <a:p>
            <a:pPr algn="ctr">
              <a:lnSpc>
                <a:spcPct val="90000"/>
              </a:lnSpc>
            </a:pPr>
            <a:r>
              <a:rPr lang="es-CO" altLang="x-none"/>
              <a:t>jz xx</a:t>
            </a:r>
          </a:p>
          <a:p>
            <a:pPr algn="ctr">
              <a:lnSpc>
                <a:spcPct val="90000"/>
              </a:lnSpc>
            </a:pPr>
            <a:r>
              <a:rPr lang="es-CO" altLang="x-none"/>
              <a:t>jmp xx</a:t>
            </a:r>
          </a:p>
          <a:p>
            <a:pPr algn="ctr">
              <a:lnSpc>
                <a:spcPct val="90000"/>
              </a:lnSpc>
            </a:pPr>
            <a:r>
              <a:rPr lang="es-CO" altLang="x-none"/>
              <a:t>nop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ES_tradnl" altLang="x-none" b="1"/>
              <a:t>Código de operación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000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001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010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011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100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101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110</a:t>
            </a:r>
          </a:p>
          <a:p>
            <a:pPr algn="ctr">
              <a:lnSpc>
                <a:spcPct val="90000"/>
              </a:lnSpc>
            </a:pPr>
            <a:r>
              <a:rPr lang="es-ES_tradnl" altLang="x-none"/>
              <a:t>111</a:t>
            </a:r>
            <a:endParaRPr lang="es-CO" altLang="x-none"/>
          </a:p>
        </p:txBody>
      </p:sp>
    </p:spTree>
    <p:extLst>
      <p:ext uri="{BB962C8B-B14F-4D97-AF65-F5344CB8AC3E}">
        <p14:creationId xmlns:p14="http://schemas.microsoft.com/office/powerpoint/2010/main" val="273248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x-none"/>
              <a:t>Máquina de estados</a:t>
            </a:r>
            <a:endParaRPr lang="es-ES" altLang="x-none"/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1403350" y="1773238"/>
            <a:ext cx="6335713" cy="4319587"/>
            <a:chOff x="884" y="1117"/>
            <a:chExt cx="3991" cy="2721"/>
          </a:xfrm>
        </p:grpSpPr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2336" y="1933"/>
              <a:ext cx="136" cy="227"/>
            </a:xfrm>
            <a:custGeom>
              <a:avLst/>
              <a:gdLst>
                <a:gd name="T0" fmla="*/ 136 w 136"/>
                <a:gd name="T1" fmla="*/ 227 h 227"/>
                <a:gd name="T2" fmla="*/ 0 w 136"/>
                <a:gd name="T3" fmla="*/ 182 h 227"/>
                <a:gd name="T4" fmla="*/ 136 w 136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227"/>
                  </a:moveTo>
                  <a:cubicBezTo>
                    <a:pt x="68" y="223"/>
                    <a:pt x="0" y="220"/>
                    <a:pt x="0" y="182"/>
                  </a:cubicBezTo>
                  <a:cubicBezTo>
                    <a:pt x="0" y="144"/>
                    <a:pt x="68" y="72"/>
                    <a:pt x="1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2109" y="2024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/>
                <a:t>jz</a:t>
              </a:r>
              <a:endParaRPr lang="es-ES" altLang="x-none"/>
            </a:p>
          </p:txBody>
        </p:sp>
        <p:grpSp>
          <p:nvGrpSpPr>
            <p:cNvPr id="32802" name="Group 34"/>
            <p:cNvGrpSpPr>
              <a:grpSpLocks/>
            </p:cNvGrpSpPr>
            <p:nvPr/>
          </p:nvGrpSpPr>
          <p:grpSpPr bwMode="auto">
            <a:xfrm>
              <a:off x="884" y="1117"/>
              <a:ext cx="3991" cy="2721"/>
              <a:chOff x="884" y="1117"/>
              <a:chExt cx="3991" cy="2721"/>
            </a:xfrm>
          </p:grpSpPr>
          <p:sp>
            <p:nvSpPr>
              <p:cNvPr id="32772" name="Rectangle 4"/>
              <p:cNvSpPr>
                <a:spLocks noChangeArrowheads="1"/>
              </p:cNvSpPr>
              <p:nvPr/>
            </p:nvSpPr>
            <p:spPr bwMode="auto">
              <a:xfrm>
                <a:off x="2471" y="120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Inicial</a:t>
                </a:r>
                <a:endParaRPr lang="es-ES" altLang="x-none"/>
              </a:p>
            </p:txBody>
          </p:sp>
          <p:sp>
            <p:nvSpPr>
              <p:cNvPr id="32773" name="Rectangle 5"/>
              <p:cNvSpPr>
                <a:spLocks noChangeArrowheads="1"/>
              </p:cNvSpPr>
              <p:nvPr/>
            </p:nvSpPr>
            <p:spPr bwMode="auto">
              <a:xfrm>
                <a:off x="2471" y="1661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Búsqueda</a:t>
                </a:r>
                <a:endParaRPr lang="es-ES" altLang="x-none"/>
              </a:p>
            </p:txBody>
          </p:sp>
          <p:sp>
            <p:nvSpPr>
              <p:cNvPr id="32774" name="Rectangle 6"/>
              <p:cNvSpPr>
                <a:spLocks noChangeArrowheads="1"/>
              </p:cNvSpPr>
              <p:nvPr/>
            </p:nvSpPr>
            <p:spPr bwMode="auto">
              <a:xfrm>
                <a:off x="2471" y="211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Ejecución</a:t>
                </a:r>
                <a:endParaRPr lang="es-ES" altLang="x-none"/>
              </a:p>
            </p:txBody>
          </p:sp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2471" y="297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and a</a:t>
                </a:r>
                <a:endParaRPr lang="es-ES" altLang="x-none"/>
              </a:p>
            </p:txBody>
          </p:sp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sub a</a:t>
                </a:r>
                <a:endParaRPr lang="es-ES" altLang="x-none"/>
              </a:p>
            </p:txBody>
          </p:sp>
          <p:sp>
            <p:nvSpPr>
              <p:cNvPr id="32777" name="Rectangle 9"/>
              <p:cNvSpPr>
                <a:spLocks noChangeArrowheads="1"/>
              </p:cNvSpPr>
              <p:nvPr/>
            </p:nvSpPr>
            <p:spPr bwMode="auto">
              <a:xfrm>
                <a:off x="129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ld a xx</a:t>
                </a:r>
                <a:endParaRPr lang="es-ES" altLang="x-none"/>
              </a:p>
            </p:txBody>
          </p:sp>
          <p:sp>
            <p:nvSpPr>
              <p:cNvPr id="32778" name="Rectangle 10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ld xx a</a:t>
                </a:r>
                <a:endParaRPr lang="es-ES" altLang="x-none"/>
              </a:p>
            </p:txBody>
          </p: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4059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/>
                  <a:t>add a</a:t>
                </a:r>
                <a:endParaRPr lang="es-ES" altLang="x-none"/>
              </a:p>
            </p:txBody>
          </p:sp>
          <p:sp>
            <p:nvSpPr>
              <p:cNvPr id="32780" name="Line 12"/>
              <p:cNvSpPr>
                <a:spLocks noChangeShapeType="1"/>
              </p:cNvSpPr>
              <p:nvPr/>
            </p:nvSpPr>
            <p:spPr bwMode="auto">
              <a:xfrm>
                <a:off x="2879" y="147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Line 13"/>
              <p:cNvSpPr>
                <a:spLocks noChangeShapeType="1"/>
              </p:cNvSpPr>
              <p:nvPr/>
            </p:nvSpPr>
            <p:spPr bwMode="auto">
              <a:xfrm>
                <a:off x="2879" y="193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2" name="Line 14"/>
              <p:cNvSpPr>
                <a:spLocks noChangeShapeType="1"/>
              </p:cNvSpPr>
              <p:nvPr/>
            </p:nvSpPr>
            <p:spPr bwMode="auto">
              <a:xfrm>
                <a:off x="2879" y="2387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5" name="Freeform 17"/>
              <p:cNvSpPr>
                <a:spLocks/>
              </p:cNvSpPr>
              <p:nvPr/>
            </p:nvSpPr>
            <p:spPr bwMode="auto">
              <a:xfrm>
                <a:off x="1700" y="1797"/>
                <a:ext cx="771" cy="862"/>
              </a:xfrm>
              <a:custGeom>
                <a:avLst/>
                <a:gdLst>
                  <a:gd name="T0" fmla="*/ 771 w 771"/>
                  <a:gd name="T1" fmla="*/ 0 h 862"/>
                  <a:gd name="T2" fmla="*/ 226 w 771"/>
                  <a:gd name="T3" fmla="*/ 318 h 862"/>
                  <a:gd name="T4" fmla="*/ 0 w 771"/>
                  <a:gd name="T5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862">
                    <a:moveTo>
                      <a:pt x="771" y="0"/>
                    </a:moveTo>
                    <a:cubicBezTo>
                      <a:pt x="563" y="87"/>
                      <a:pt x="355" y="174"/>
                      <a:pt x="226" y="318"/>
                    </a:cubicBezTo>
                    <a:cubicBezTo>
                      <a:pt x="97" y="462"/>
                      <a:pt x="48" y="662"/>
                      <a:pt x="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Freeform 18"/>
              <p:cNvSpPr>
                <a:spLocks/>
              </p:cNvSpPr>
              <p:nvPr/>
            </p:nvSpPr>
            <p:spPr bwMode="auto">
              <a:xfrm>
                <a:off x="1012" y="1706"/>
                <a:ext cx="1459" cy="1860"/>
              </a:xfrm>
              <a:custGeom>
                <a:avLst/>
                <a:gdLst>
                  <a:gd name="T0" fmla="*/ 1459 w 1459"/>
                  <a:gd name="T1" fmla="*/ 0 h 1860"/>
                  <a:gd name="T2" fmla="*/ 234 w 1459"/>
                  <a:gd name="T3" fmla="*/ 363 h 1860"/>
                  <a:gd name="T4" fmla="*/ 53 w 1459"/>
                  <a:gd name="T5" fmla="*/ 186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9" h="1860">
                    <a:moveTo>
                      <a:pt x="1459" y="0"/>
                    </a:moveTo>
                    <a:cubicBezTo>
                      <a:pt x="963" y="26"/>
                      <a:pt x="468" y="53"/>
                      <a:pt x="234" y="363"/>
                    </a:cubicBezTo>
                    <a:cubicBezTo>
                      <a:pt x="0" y="673"/>
                      <a:pt x="26" y="1266"/>
                      <a:pt x="53" y="18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Freeform 19"/>
              <p:cNvSpPr>
                <a:spLocks/>
              </p:cNvSpPr>
              <p:nvPr/>
            </p:nvSpPr>
            <p:spPr bwMode="auto">
              <a:xfrm>
                <a:off x="2108" y="2387"/>
                <a:ext cx="363" cy="408"/>
              </a:xfrm>
              <a:custGeom>
                <a:avLst/>
                <a:gdLst>
                  <a:gd name="T0" fmla="*/ 408 w 408"/>
                  <a:gd name="T1" fmla="*/ 0 h 408"/>
                  <a:gd name="T2" fmla="*/ 272 w 408"/>
                  <a:gd name="T3" fmla="*/ 272 h 408"/>
                  <a:gd name="T4" fmla="*/ 0 w 408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08">
                    <a:moveTo>
                      <a:pt x="408" y="0"/>
                    </a:moveTo>
                    <a:cubicBezTo>
                      <a:pt x="374" y="102"/>
                      <a:pt x="340" y="204"/>
                      <a:pt x="272" y="272"/>
                    </a:cubicBezTo>
                    <a:cubicBezTo>
                      <a:pt x="204" y="340"/>
                      <a:pt x="102" y="374"/>
                      <a:pt x="0" y="4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8" name="Freeform 20"/>
              <p:cNvSpPr>
                <a:spLocks/>
              </p:cNvSpPr>
              <p:nvPr/>
            </p:nvSpPr>
            <p:spPr bwMode="auto">
              <a:xfrm>
                <a:off x="1700" y="2387"/>
                <a:ext cx="907" cy="1315"/>
              </a:xfrm>
              <a:custGeom>
                <a:avLst/>
                <a:gdLst>
                  <a:gd name="T0" fmla="*/ 907 w 907"/>
                  <a:gd name="T1" fmla="*/ 0 h 1315"/>
                  <a:gd name="T2" fmla="*/ 453 w 907"/>
                  <a:gd name="T3" fmla="*/ 952 h 1315"/>
                  <a:gd name="T4" fmla="*/ 0 w 907"/>
                  <a:gd name="T5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1315">
                    <a:moveTo>
                      <a:pt x="907" y="0"/>
                    </a:moveTo>
                    <a:cubicBezTo>
                      <a:pt x="755" y="366"/>
                      <a:pt x="604" y="733"/>
                      <a:pt x="453" y="952"/>
                    </a:cubicBezTo>
                    <a:cubicBezTo>
                      <a:pt x="302" y="1171"/>
                      <a:pt x="151" y="1243"/>
                      <a:pt x="0" y="131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801" name="Group 33"/>
              <p:cNvGrpSpPr>
                <a:grpSpLocks/>
              </p:cNvGrpSpPr>
              <p:nvPr/>
            </p:nvGrpSpPr>
            <p:grpSpPr bwMode="auto">
              <a:xfrm>
                <a:off x="3151" y="1706"/>
                <a:ext cx="1595" cy="1996"/>
                <a:chOff x="3151" y="1706"/>
                <a:chExt cx="1595" cy="1996"/>
              </a:xfrm>
            </p:grpSpPr>
            <p:sp>
              <p:nvSpPr>
                <p:cNvPr id="32791" name="Freeform 23"/>
                <p:cNvSpPr>
                  <a:spLocks/>
                </p:cNvSpPr>
                <p:nvPr/>
              </p:nvSpPr>
              <p:spPr bwMode="auto">
                <a:xfrm flipH="1">
                  <a:off x="3287" y="1797"/>
                  <a:ext cx="771" cy="862"/>
                </a:xfrm>
                <a:custGeom>
                  <a:avLst/>
                  <a:gdLst>
                    <a:gd name="T0" fmla="*/ 771 w 771"/>
                    <a:gd name="T1" fmla="*/ 0 h 862"/>
                    <a:gd name="T2" fmla="*/ 226 w 771"/>
                    <a:gd name="T3" fmla="*/ 318 h 862"/>
                    <a:gd name="T4" fmla="*/ 0 w 771"/>
                    <a:gd name="T5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1" h="862">
                      <a:moveTo>
                        <a:pt x="771" y="0"/>
                      </a:moveTo>
                      <a:cubicBezTo>
                        <a:pt x="563" y="87"/>
                        <a:pt x="355" y="174"/>
                        <a:pt x="226" y="318"/>
                      </a:cubicBezTo>
                      <a:cubicBezTo>
                        <a:pt x="97" y="462"/>
                        <a:pt x="48" y="662"/>
                        <a:pt x="0" y="86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2" name="Freeform 24"/>
                <p:cNvSpPr>
                  <a:spLocks/>
                </p:cNvSpPr>
                <p:nvPr/>
              </p:nvSpPr>
              <p:spPr bwMode="auto">
                <a:xfrm flipH="1">
                  <a:off x="3287" y="1706"/>
                  <a:ext cx="1459" cy="1860"/>
                </a:xfrm>
                <a:custGeom>
                  <a:avLst/>
                  <a:gdLst>
                    <a:gd name="T0" fmla="*/ 1459 w 1459"/>
                    <a:gd name="T1" fmla="*/ 0 h 1860"/>
                    <a:gd name="T2" fmla="*/ 234 w 1459"/>
                    <a:gd name="T3" fmla="*/ 363 h 1860"/>
                    <a:gd name="T4" fmla="*/ 53 w 1459"/>
                    <a:gd name="T5" fmla="*/ 1860 h 1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9" h="1860">
                      <a:moveTo>
                        <a:pt x="1459" y="0"/>
                      </a:moveTo>
                      <a:cubicBezTo>
                        <a:pt x="963" y="26"/>
                        <a:pt x="468" y="53"/>
                        <a:pt x="234" y="363"/>
                      </a:cubicBezTo>
                      <a:cubicBezTo>
                        <a:pt x="0" y="673"/>
                        <a:pt x="26" y="1266"/>
                        <a:pt x="53" y="186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Freeform 25"/>
                <p:cNvSpPr>
                  <a:spLocks/>
                </p:cNvSpPr>
                <p:nvPr/>
              </p:nvSpPr>
              <p:spPr bwMode="auto">
                <a:xfrm flipH="1">
                  <a:off x="3287" y="2387"/>
                  <a:ext cx="363" cy="408"/>
                </a:xfrm>
                <a:custGeom>
                  <a:avLst/>
                  <a:gdLst>
                    <a:gd name="T0" fmla="*/ 408 w 408"/>
                    <a:gd name="T1" fmla="*/ 0 h 408"/>
                    <a:gd name="T2" fmla="*/ 272 w 408"/>
                    <a:gd name="T3" fmla="*/ 272 h 408"/>
                    <a:gd name="T4" fmla="*/ 0 w 408"/>
                    <a:gd name="T5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08">
                      <a:moveTo>
                        <a:pt x="408" y="0"/>
                      </a:moveTo>
                      <a:cubicBezTo>
                        <a:pt x="374" y="102"/>
                        <a:pt x="340" y="204"/>
                        <a:pt x="272" y="272"/>
                      </a:cubicBezTo>
                      <a:cubicBezTo>
                        <a:pt x="204" y="340"/>
                        <a:pt x="102" y="374"/>
                        <a:pt x="0" y="4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4" name="Freeform 26"/>
                <p:cNvSpPr>
                  <a:spLocks/>
                </p:cNvSpPr>
                <p:nvPr/>
              </p:nvSpPr>
              <p:spPr bwMode="auto">
                <a:xfrm flipH="1">
                  <a:off x="3151" y="2387"/>
                  <a:ext cx="907" cy="1315"/>
                </a:xfrm>
                <a:custGeom>
                  <a:avLst/>
                  <a:gdLst>
                    <a:gd name="T0" fmla="*/ 907 w 907"/>
                    <a:gd name="T1" fmla="*/ 0 h 1315"/>
                    <a:gd name="T2" fmla="*/ 453 w 907"/>
                    <a:gd name="T3" fmla="*/ 952 h 1315"/>
                    <a:gd name="T4" fmla="*/ 0 w 907"/>
                    <a:gd name="T5" fmla="*/ 1315 h 1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7" h="1315">
                      <a:moveTo>
                        <a:pt x="907" y="0"/>
                      </a:moveTo>
                      <a:cubicBezTo>
                        <a:pt x="755" y="366"/>
                        <a:pt x="604" y="733"/>
                        <a:pt x="453" y="952"/>
                      </a:cubicBezTo>
                      <a:cubicBezTo>
                        <a:pt x="302" y="1171"/>
                        <a:pt x="151" y="1243"/>
                        <a:pt x="0" y="13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5" name="Freeform 27"/>
                <p:cNvSpPr>
                  <a:spLocks/>
                </p:cNvSpPr>
                <p:nvPr/>
              </p:nvSpPr>
              <p:spPr bwMode="auto">
                <a:xfrm flipH="1">
                  <a:off x="3287" y="1933"/>
                  <a:ext cx="136" cy="227"/>
                </a:xfrm>
                <a:custGeom>
                  <a:avLst/>
                  <a:gdLst>
                    <a:gd name="T0" fmla="*/ 136 w 136"/>
                    <a:gd name="T1" fmla="*/ 227 h 227"/>
                    <a:gd name="T2" fmla="*/ 0 w 136"/>
                    <a:gd name="T3" fmla="*/ 182 h 227"/>
                    <a:gd name="T4" fmla="*/ 136 w 136"/>
                    <a:gd name="T5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227">
                      <a:moveTo>
                        <a:pt x="136" y="227"/>
                      </a:moveTo>
                      <a:cubicBezTo>
                        <a:pt x="68" y="223"/>
                        <a:pt x="0" y="220"/>
                        <a:pt x="0" y="182"/>
                      </a:cubicBezTo>
                      <a:cubicBezTo>
                        <a:pt x="0" y="144"/>
                        <a:pt x="68" y="72"/>
                        <a:pt x="1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6" name="Text Box 28"/>
                <p:cNvSpPr txBox="1">
                  <a:spLocks noChangeArrowheads="1"/>
                </p:cNvSpPr>
                <p:nvPr/>
              </p:nvSpPr>
              <p:spPr bwMode="auto">
                <a:xfrm flipH="1">
                  <a:off x="3424" y="2024"/>
                  <a:ext cx="34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CO" altLang="x-none"/>
                    <a:t>jmp</a:t>
                  </a:r>
                  <a:endParaRPr lang="es-ES" altLang="x-none"/>
                </a:p>
              </p:txBody>
            </p:sp>
          </p:grpSp>
          <p:sp>
            <p:nvSpPr>
              <p:cNvPr id="32798" name="Line 30"/>
              <p:cNvSpPr>
                <a:spLocks noChangeShapeType="1"/>
              </p:cNvSpPr>
              <p:nvPr/>
            </p:nvSpPr>
            <p:spPr bwMode="auto">
              <a:xfrm>
                <a:off x="2017" y="1344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9" name="Text Box 31"/>
              <p:cNvSpPr txBox="1">
                <a:spLocks noChangeArrowheads="1"/>
              </p:cNvSpPr>
              <p:nvPr/>
            </p:nvSpPr>
            <p:spPr bwMode="auto">
              <a:xfrm>
                <a:off x="1818" y="1117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O" altLang="x-none"/>
                  <a:t>reset</a:t>
                </a:r>
                <a:endParaRPr lang="es-ES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2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 sz="4000"/>
              <a:t>Ejecución de una instrucción</a:t>
            </a:r>
            <a:br>
              <a:rPr lang="es-ES_tradnl" altLang="x-none" sz="4000"/>
            </a:br>
            <a:r>
              <a:rPr lang="es-ES_tradnl" altLang="x-none" sz="4000"/>
              <a:t>jmp 0x02 </a:t>
            </a:r>
            <a:endParaRPr lang="es-CO" altLang="x-none" sz="4000"/>
          </a:p>
        </p:txBody>
      </p:sp>
      <p:pic>
        <p:nvPicPr>
          <p:cNvPr id="23560" name="Picture 8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89585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5148263" y="1557338"/>
            <a:ext cx="3743325" cy="2517775"/>
            <a:chOff x="884" y="1194"/>
            <a:chExt cx="3991" cy="2644"/>
          </a:xfrm>
        </p:grpSpPr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2336" y="1933"/>
              <a:ext cx="136" cy="227"/>
            </a:xfrm>
            <a:custGeom>
              <a:avLst/>
              <a:gdLst>
                <a:gd name="T0" fmla="*/ 136 w 136"/>
                <a:gd name="T1" fmla="*/ 227 h 227"/>
                <a:gd name="T2" fmla="*/ 0 w 136"/>
                <a:gd name="T3" fmla="*/ 182 h 227"/>
                <a:gd name="T4" fmla="*/ 136 w 136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227"/>
                  </a:moveTo>
                  <a:cubicBezTo>
                    <a:pt x="68" y="223"/>
                    <a:pt x="0" y="220"/>
                    <a:pt x="0" y="182"/>
                  </a:cubicBezTo>
                  <a:cubicBezTo>
                    <a:pt x="0" y="144"/>
                    <a:pt x="68" y="72"/>
                    <a:pt x="1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2062" y="2099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1200"/>
                <a:t>jz</a:t>
              </a:r>
              <a:endParaRPr lang="es-ES" altLang="x-none" sz="1200"/>
            </a:p>
          </p:txBody>
        </p:sp>
        <p:grpSp>
          <p:nvGrpSpPr>
            <p:cNvPr id="23565" name="Group 13"/>
            <p:cNvGrpSpPr>
              <a:grpSpLocks/>
            </p:cNvGrpSpPr>
            <p:nvPr/>
          </p:nvGrpSpPr>
          <p:grpSpPr bwMode="auto">
            <a:xfrm>
              <a:off x="884" y="1194"/>
              <a:ext cx="3991" cy="2644"/>
              <a:chOff x="884" y="1194"/>
              <a:chExt cx="3991" cy="2644"/>
            </a:xfrm>
          </p:grpSpPr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2471" y="120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Inicial</a:t>
                </a:r>
                <a:endParaRPr lang="es-ES" altLang="x-none" sz="1200"/>
              </a:p>
            </p:txBody>
          </p:sp>
          <p:sp>
            <p:nvSpPr>
              <p:cNvPr id="23567" name="Rectangle 15"/>
              <p:cNvSpPr>
                <a:spLocks noChangeArrowheads="1"/>
              </p:cNvSpPr>
              <p:nvPr/>
            </p:nvSpPr>
            <p:spPr bwMode="auto">
              <a:xfrm>
                <a:off x="2471" y="1661"/>
                <a:ext cx="816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Búsqueda</a:t>
                </a:r>
                <a:endParaRPr lang="es-ES" altLang="x-none" sz="1200"/>
              </a:p>
            </p:txBody>
          </p:sp>
          <p:sp>
            <p:nvSpPr>
              <p:cNvPr id="23568" name="Rectangle 16"/>
              <p:cNvSpPr>
                <a:spLocks noChangeArrowheads="1"/>
              </p:cNvSpPr>
              <p:nvPr/>
            </p:nvSpPr>
            <p:spPr bwMode="auto">
              <a:xfrm>
                <a:off x="2471" y="211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Ejecución</a:t>
                </a:r>
                <a:endParaRPr lang="es-ES" altLang="x-none" sz="1200"/>
              </a:p>
            </p:txBody>
          </p:sp>
          <p:sp>
            <p:nvSpPr>
              <p:cNvPr id="23569" name="Rectangle 17"/>
              <p:cNvSpPr>
                <a:spLocks noChangeArrowheads="1"/>
              </p:cNvSpPr>
              <p:nvPr/>
            </p:nvSpPr>
            <p:spPr bwMode="auto">
              <a:xfrm>
                <a:off x="2471" y="297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and a</a:t>
                </a:r>
                <a:endParaRPr lang="es-ES" altLang="x-none" sz="1200"/>
              </a:p>
            </p:txBody>
          </p:sp>
          <p:sp>
            <p:nvSpPr>
              <p:cNvPr id="23570" name="Rectangle 18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sub a</a:t>
                </a:r>
                <a:endParaRPr lang="es-ES" altLang="x-none" sz="1200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/>
            </p:nvSpPr>
            <p:spPr bwMode="auto">
              <a:xfrm>
                <a:off x="129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a xx</a:t>
                </a:r>
                <a:endParaRPr lang="es-ES" altLang="x-none" sz="1200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xx a</a:t>
                </a:r>
                <a:endParaRPr lang="es-ES" altLang="x-none" sz="1200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/>
            </p:nvSpPr>
            <p:spPr bwMode="auto">
              <a:xfrm>
                <a:off x="4059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add a</a:t>
                </a:r>
                <a:endParaRPr lang="es-ES" altLang="x-none" sz="1200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2879" y="147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2879" y="193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2879" y="2387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7" name="Freeform 25"/>
              <p:cNvSpPr>
                <a:spLocks/>
              </p:cNvSpPr>
              <p:nvPr/>
            </p:nvSpPr>
            <p:spPr bwMode="auto">
              <a:xfrm>
                <a:off x="1700" y="1797"/>
                <a:ext cx="771" cy="862"/>
              </a:xfrm>
              <a:custGeom>
                <a:avLst/>
                <a:gdLst>
                  <a:gd name="T0" fmla="*/ 771 w 771"/>
                  <a:gd name="T1" fmla="*/ 0 h 862"/>
                  <a:gd name="T2" fmla="*/ 226 w 771"/>
                  <a:gd name="T3" fmla="*/ 318 h 862"/>
                  <a:gd name="T4" fmla="*/ 0 w 771"/>
                  <a:gd name="T5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862">
                    <a:moveTo>
                      <a:pt x="771" y="0"/>
                    </a:moveTo>
                    <a:cubicBezTo>
                      <a:pt x="563" y="87"/>
                      <a:pt x="355" y="174"/>
                      <a:pt x="226" y="318"/>
                    </a:cubicBezTo>
                    <a:cubicBezTo>
                      <a:pt x="97" y="462"/>
                      <a:pt x="48" y="662"/>
                      <a:pt x="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Freeform 26"/>
              <p:cNvSpPr>
                <a:spLocks/>
              </p:cNvSpPr>
              <p:nvPr/>
            </p:nvSpPr>
            <p:spPr bwMode="auto">
              <a:xfrm>
                <a:off x="1012" y="1706"/>
                <a:ext cx="1459" cy="1860"/>
              </a:xfrm>
              <a:custGeom>
                <a:avLst/>
                <a:gdLst>
                  <a:gd name="T0" fmla="*/ 1459 w 1459"/>
                  <a:gd name="T1" fmla="*/ 0 h 1860"/>
                  <a:gd name="T2" fmla="*/ 234 w 1459"/>
                  <a:gd name="T3" fmla="*/ 363 h 1860"/>
                  <a:gd name="T4" fmla="*/ 53 w 1459"/>
                  <a:gd name="T5" fmla="*/ 186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9" h="1860">
                    <a:moveTo>
                      <a:pt x="1459" y="0"/>
                    </a:moveTo>
                    <a:cubicBezTo>
                      <a:pt x="963" y="26"/>
                      <a:pt x="468" y="53"/>
                      <a:pt x="234" y="363"/>
                    </a:cubicBezTo>
                    <a:cubicBezTo>
                      <a:pt x="0" y="673"/>
                      <a:pt x="26" y="1266"/>
                      <a:pt x="53" y="18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Freeform 27"/>
              <p:cNvSpPr>
                <a:spLocks/>
              </p:cNvSpPr>
              <p:nvPr/>
            </p:nvSpPr>
            <p:spPr bwMode="auto">
              <a:xfrm>
                <a:off x="2108" y="2387"/>
                <a:ext cx="363" cy="408"/>
              </a:xfrm>
              <a:custGeom>
                <a:avLst/>
                <a:gdLst>
                  <a:gd name="T0" fmla="*/ 408 w 408"/>
                  <a:gd name="T1" fmla="*/ 0 h 408"/>
                  <a:gd name="T2" fmla="*/ 272 w 408"/>
                  <a:gd name="T3" fmla="*/ 272 h 408"/>
                  <a:gd name="T4" fmla="*/ 0 w 408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08">
                    <a:moveTo>
                      <a:pt x="408" y="0"/>
                    </a:moveTo>
                    <a:cubicBezTo>
                      <a:pt x="374" y="102"/>
                      <a:pt x="340" y="204"/>
                      <a:pt x="272" y="272"/>
                    </a:cubicBezTo>
                    <a:cubicBezTo>
                      <a:pt x="204" y="340"/>
                      <a:pt x="102" y="374"/>
                      <a:pt x="0" y="4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Freeform 28"/>
              <p:cNvSpPr>
                <a:spLocks/>
              </p:cNvSpPr>
              <p:nvPr/>
            </p:nvSpPr>
            <p:spPr bwMode="auto">
              <a:xfrm>
                <a:off x="1700" y="2387"/>
                <a:ext cx="907" cy="1315"/>
              </a:xfrm>
              <a:custGeom>
                <a:avLst/>
                <a:gdLst>
                  <a:gd name="T0" fmla="*/ 907 w 907"/>
                  <a:gd name="T1" fmla="*/ 0 h 1315"/>
                  <a:gd name="T2" fmla="*/ 453 w 907"/>
                  <a:gd name="T3" fmla="*/ 952 h 1315"/>
                  <a:gd name="T4" fmla="*/ 0 w 907"/>
                  <a:gd name="T5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1315">
                    <a:moveTo>
                      <a:pt x="907" y="0"/>
                    </a:moveTo>
                    <a:cubicBezTo>
                      <a:pt x="755" y="366"/>
                      <a:pt x="604" y="733"/>
                      <a:pt x="453" y="952"/>
                    </a:cubicBezTo>
                    <a:cubicBezTo>
                      <a:pt x="302" y="1171"/>
                      <a:pt x="151" y="1243"/>
                      <a:pt x="0" y="131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81" name="Group 29"/>
              <p:cNvGrpSpPr>
                <a:grpSpLocks/>
              </p:cNvGrpSpPr>
              <p:nvPr/>
            </p:nvGrpSpPr>
            <p:grpSpPr bwMode="auto">
              <a:xfrm>
                <a:off x="3151" y="1706"/>
                <a:ext cx="1595" cy="1996"/>
                <a:chOff x="3151" y="1706"/>
                <a:chExt cx="1595" cy="1996"/>
              </a:xfrm>
            </p:grpSpPr>
            <p:sp>
              <p:nvSpPr>
                <p:cNvPr id="23582" name="Freeform 30"/>
                <p:cNvSpPr>
                  <a:spLocks/>
                </p:cNvSpPr>
                <p:nvPr/>
              </p:nvSpPr>
              <p:spPr bwMode="auto">
                <a:xfrm flipH="1">
                  <a:off x="3287" y="1797"/>
                  <a:ext cx="771" cy="862"/>
                </a:xfrm>
                <a:custGeom>
                  <a:avLst/>
                  <a:gdLst>
                    <a:gd name="T0" fmla="*/ 771 w 771"/>
                    <a:gd name="T1" fmla="*/ 0 h 862"/>
                    <a:gd name="T2" fmla="*/ 226 w 771"/>
                    <a:gd name="T3" fmla="*/ 318 h 862"/>
                    <a:gd name="T4" fmla="*/ 0 w 771"/>
                    <a:gd name="T5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1" h="862">
                      <a:moveTo>
                        <a:pt x="771" y="0"/>
                      </a:moveTo>
                      <a:cubicBezTo>
                        <a:pt x="563" y="87"/>
                        <a:pt x="355" y="174"/>
                        <a:pt x="226" y="318"/>
                      </a:cubicBezTo>
                      <a:cubicBezTo>
                        <a:pt x="97" y="462"/>
                        <a:pt x="48" y="662"/>
                        <a:pt x="0" y="86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3" name="Freeform 31"/>
                <p:cNvSpPr>
                  <a:spLocks/>
                </p:cNvSpPr>
                <p:nvPr/>
              </p:nvSpPr>
              <p:spPr bwMode="auto">
                <a:xfrm flipH="1">
                  <a:off x="3287" y="1706"/>
                  <a:ext cx="1459" cy="1860"/>
                </a:xfrm>
                <a:custGeom>
                  <a:avLst/>
                  <a:gdLst>
                    <a:gd name="T0" fmla="*/ 1459 w 1459"/>
                    <a:gd name="T1" fmla="*/ 0 h 1860"/>
                    <a:gd name="T2" fmla="*/ 234 w 1459"/>
                    <a:gd name="T3" fmla="*/ 363 h 1860"/>
                    <a:gd name="T4" fmla="*/ 53 w 1459"/>
                    <a:gd name="T5" fmla="*/ 1860 h 1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9" h="1860">
                      <a:moveTo>
                        <a:pt x="1459" y="0"/>
                      </a:moveTo>
                      <a:cubicBezTo>
                        <a:pt x="963" y="26"/>
                        <a:pt x="468" y="53"/>
                        <a:pt x="234" y="363"/>
                      </a:cubicBezTo>
                      <a:cubicBezTo>
                        <a:pt x="0" y="673"/>
                        <a:pt x="26" y="1266"/>
                        <a:pt x="53" y="186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4" name="Freeform 32"/>
                <p:cNvSpPr>
                  <a:spLocks/>
                </p:cNvSpPr>
                <p:nvPr/>
              </p:nvSpPr>
              <p:spPr bwMode="auto">
                <a:xfrm flipH="1">
                  <a:off x="3287" y="2387"/>
                  <a:ext cx="363" cy="408"/>
                </a:xfrm>
                <a:custGeom>
                  <a:avLst/>
                  <a:gdLst>
                    <a:gd name="T0" fmla="*/ 408 w 408"/>
                    <a:gd name="T1" fmla="*/ 0 h 408"/>
                    <a:gd name="T2" fmla="*/ 272 w 408"/>
                    <a:gd name="T3" fmla="*/ 272 h 408"/>
                    <a:gd name="T4" fmla="*/ 0 w 408"/>
                    <a:gd name="T5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08">
                      <a:moveTo>
                        <a:pt x="408" y="0"/>
                      </a:moveTo>
                      <a:cubicBezTo>
                        <a:pt x="374" y="102"/>
                        <a:pt x="340" y="204"/>
                        <a:pt x="272" y="272"/>
                      </a:cubicBezTo>
                      <a:cubicBezTo>
                        <a:pt x="204" y="340"/>
                        <a:pt x="102" y="374"/>
                        <a:pt x="0" y="4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5" name="Freeform 33"/>
                <p:cNvSpPr>
                  <a:spLocks/>
                </p:cNvSpPr>
                <p:nvPr/>
              </p:nvSpPr>
              <p:spPr bwMode="auto">
                <a:xfrm flipH="1">
                  <a:off x="3151" y="2387"/>
                  <a:ext cx="907" cy="1315"/>
                </a:xfrm>
                <a:custGeom>
                  <a:avLst/>
                  <a:gdLst>
                    <a:gd name="T0" fmla="*/ 907 w 907"/>
                    <a:gd name="T1" fmla="*/ 0 h 1315"/>
                    <a:gd name="T2" fmla="*/ 453 w 907"/>
                    <a:gd name="T3" fmla="*/ 952 h 1315"/>
                    <a:gd name="T4" fmla="*/ 0 w 907"/>
                    <a:gd name="T5" fmla="*/ 1315 h 1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7" h="1315">
                      <a:moveTo>
                        <a:pt x="907" y="0"/>
                      </a:moveTo>
                      <a:cubicBezTo>
                        <a:pt x="755" y="366"/>
                        <a:pt x="604" y="733"/>
                        <a:pt x="453" y="952"/>
                      </a:cubicBezTo>
                      <a:cubicBezTo>
                        <a:pt x="302" y="1171"/>
                        <a:pt x="151" y="1243"/>
                        <a:pt x="0" y="13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6" name="Freeform 34"/>
                <p:cNvSpPr>
                  <a:spLocks/>
                </p:cNvSpPr>
                <p:nvPr/>
              </p:nvSpPr>
              <p:spPr bwMode="auto">
                <a:xfrm flipH="1">
                  <a:off x="3287" y="1933"/>
                  <a:ext cx="136" cy="227"/>
                </a:xfrm>
                <a:custGeom>
                  <a:avLst/>
                  <a:gdLst>
                    <a:gd name="T0" fmla="*/ 136 w 136"/>
                    <a:gd name="T1" fmla="*/ 227 h 227"/>
                    <a:gd name="T2" fmla="*/ 0 w 136"/>
                    <a:gd name="T3" fmla="*/ 182 h 227"/>
                    <a:gd name="T4" fmla="*/ 136 w 136"/>
                    <a:gd name="T5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227">
                      <a:moveTo>
                        <a:pt x="136" y="227"/>
                      </a:moveTo>
                      <a:cubicBezTo>
                        <a:pt x="68" y="223"/>
                        <a:pt x="0" y="220"/>
                        <a:pt x="0" y="182"/>
                      </a:cubicBezTo>
                      <a:cubicBezTo>
                        <a:pt x="0" y="144"/>
                        <a:pt x="68" y="72"/>
                        <a:pt x="1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7" name="Text Box 35"/>
                <p:cNvSpPr txBox="1">
                  <a:spLocks noChangeArrowheads="1"/>
                </p:cNvSpPr>
                <p:nvPr/>
              </p:nvSpPr>
              <p:spPr bwMode="auto">
                <a:xfrm flipH="1">
                  <a:off x="3369" y="2100"/>
                  <a:ext cx="4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CO" altLang="x-none" sz="1200"/>
                    <a:t>jmp</a:t>
                  </a:r>
                  <a:endParaRPr lang="es-ES" altLang="x-none" sz="1200"/>
                </a:p>
              </p:txBody>
            </p:sp>
          </p:grpSp>
          <p:sp>
            <p:nvSpPr>
              <p:cNvPr id="23588" name="Line 36"/>
              <p:cNvSpPr>
                <a:spLocks noChangeShapeType="1"/>
              </p:cNvSpPr>
              <p:nvPr/>
            </p:nvSpPr>
            <p:spPr bwMode="auto">
              <a:xfrm>
                <a:off x="2017" y="1344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Text Box 37"/>
              <p:cNvSpPr txBox="1">
                <a:spLocks noChangeArrowheads="1"/>
              </p:cNvSpPr>
              <p:nvPr/>
            </p:nvSpPr>
            <p:spPr bwMode="auto">
              <a:xfrm>
                <a:off x="1757" y="1194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O" altLang="x-none" sz="1200"/>
                  <a:t>reset</a:t>
                </a:r>
                <a:endParaRPr lang="es-ES" altLang="x-none" sz="1200"/>
              </a:p>
            </p:txBody>
          </p:sp>
        </p:grpSp>
      </p:grpSp>
      <p:sp>
        <p:nvSpPr>
          <p:cNvPr id="23590" name="Text Box 38"/>
          <p:cNvSpPr txBox="1">
            <a:spLocks noChangeArrowheads="1"/>
          </p:cNvSpPr>
          <p:nvPr/>
        </p:nvSpPr>
        <p:spPr bwMode="auto">
          <a:xfrm rot="16200000">
            <a:off x="2466182" y="294401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0x20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 rot="16200000">
            <a:off x="2467769" y="39044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0x06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5580063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5580063" y="45815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0x01</a:t>
            </a:r>
            <a:endParaRPr lang="es-ES" altLang="x-none"/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5580063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5580063" y="50133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0x03</a:t>
            </a:r>
            <a:endParaRPr lang="es-ES" altLang="x-none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580063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5580063" y="54451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5580063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5580063" y="58769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0x07</a:t>
            </a:r>
            <a:endParaRPr lang="es-ES" altLang="x-none"/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 rot="16200000">
            <a:off x="1083469" y="5491957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0x??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6372225" y="43656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6372225" y="45815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0x80</a:t>
            </a:r>
            <a:endParaRPr lang="es-ES" altLang="x-none"/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6372225" y="47974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6372225" y="50133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0x81</a:t>
            </a:r>
            <a:endParaRPr lang="es-ES" altLang="x-none"/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6372225" y="52292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6372225" y="54451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0x08</a:t>
            </a:r>
            <a:endParaRPr lang="es-ES" altLang="x-none"/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6372225" y="56610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6372225" y="58769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7596188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lda 0x80 </a:t>
            </a:r>
            <a:endParaRPr lang="es-ES" altLang="x-none"/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7596188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suba 0x81</a:t>
            </a:r>
            <a:endParaRPr lang="es-ES" altLang="x-none"/>
          </a:p>
        </p:txBody>
      </p: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7596188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jz 0x08</a:t>
            </a:r>
            <a:endParaRPr lang="es-ES" altLang="x-none"/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7596188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jmp 0x02 </a:t>
            </a:r>
            <a:endParaRPr lang="es-ES" altLang="x-none"/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5219700" y="5768975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 sz="4000"/>
              <a:t>Ejecución de una instrucción</a:t>
            </a:r>
            <a:br>
              <a:rPr lang="es-ES_tradnl" altLang="x-none" sz="4000"/>
            </a:br>
            <a:r>
              <a:rPr lang="es-ES_tradnl" altLang="x-none" sz="4000"/>
              <a:t>jmp 0x02 </a:t>
            </a:r>
            <a:endParaRPr lang="es-CO" altLang="x-none" sz="4000"/>
          </a:p>
        </p:txBody>
      </p:sp>
      <p:pic>
        <p:nvPicPr>
          <p:cNvPr id="36867" name="Picture 3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89585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148263" y="1557338"/>
            <a:ext cx="3743325" cy="2517775"/>
            <a:chOff x="884" y="1194"/>
            <a:chExt cx="3991" cy="2644"/>
          </a:xfrm>
        </p:grpSpPr>
        <p:sp>
          <p:nvSpPr>
            <p:cNvPr id="36869" name="Freeform 5"/>
            <p:cNvSpPr>
              <a:spLocks/>
            </p:cNvSpPr>
            <p:nvPr/>
          </p:nvSpPr>
          <p:spPr bwMode="auto">
            <a:xfrm>
              <a:off x="2336" y="1933"/>
              <a:ext cx="136" cy="227"/>
            </a:xfrm>
            <a:custGeom>
              <a:avLst/>
              <a:gdLst>
                <a:gd name="T0" fmla="*/ 136 w 136"/>
                <a:gd name="T1" fmla="*/ 227 h 227"/>
                <a:gd name="T2" fmla="*/ 0 w 136"/>
                <a:gd name="T3" fmla="*/ 182 h 227"/>
                <a:gd name="T4" fmla="*/ 136 w 136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227"/>
                  </a:moveTo>
                  <a:cubicBezTo>
                    <a:pt x="68" y="223"/>
                    <a:pt x="0" y="220"/>
                    <a:pt x="0" y="182"/>
                  </a:cubicBezTo>
                  <a:cubicBezTo>
                    <a:pt x="0" y="144"/>
                    <a:pt x="68" y="72"/>
                    <a:pt x="1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2062" y="2099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1200"/>
                <a:t>jz</a:t>
              </a:r>
              <a:endParaRPr lang="es-ES" altLang="x-none" sz="1200"/>
            </a:p>
          </p:txBody>
        </p: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884" y="1194"/>
              <a:ext cx="3991" cy="2644"/>
              <a:chOff x="884" y="1194"/>
              <a:chExt cx="3991" cy="2644"/>
            </a:xfrm>
          </p:grpSpPr>
          <p:sp>
            <p:nvSpPr>
              <p:cNvPr id="36872" name="Rectangle 8"/>
              <p:cNvSpPr>
                <a:spLocks noChangeArrowheads="1"/>
              </p:cNvSpPr>
              <p:nvPr/>
            </p:nvSpPr>
            <p:spPr bwMode="auto">
              <a:xfrm>
                <a:off x="2471" y="120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Inicial</a:t>
                </a:r>
                <a:endParaRPr lang="es-ES" altLang="x-none" sz="1200"/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2471" y="1661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Búsqueda</a:t>
                </a:r>
                <a:endParaRPr lang="es-ES" altLang="x-none" sz="1200"/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/>
            </p:nvSpPr>
            <p:spPr bwMode="auto">
              <a:xfrm>
                <a:off x="2471" y="2115"/>
                <a:ext cx="816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Ejecución</a:t>
                </a:r>
                <a:endParaRPr lang="es-ES" altLang="x-none" sz="1200"/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2471" y="297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and a</a:t>
                </a:r>
                <a:endParaRPr lang="es-ES" altLang="x-none" sz="1200"/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sub a</a:t>
                </a:r>
                <a:endParaRPr lang="es-ES" altLang="x-none" sz="1200"/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/>
            </p:nvSpPr>
            <p:spPr bwMode="auto">
              <a:xfrm>
                <a:off x="129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a xx</a:t>
                </a:r>
                <a:endParaRPr lang="es-ES" altLang="x-none" sz="1200"/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xx a</a:t>
                </a:r>
                <a:endParaRPr lang="es-ES" altLang="x-none" sz="1200"/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/>
            </p:nvSpPr>
            <p:spPr bwMode="auto">
              <a:xfrm>
                <a:off x="4059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add a</a:t>
                </a:r>
                <a:endParaRPr lang="es-ES" altLang="x-none" sz="1200"/>
              </a:p>
            </p:txBody>
          </p:sp>
          <p:sp>
            <p:nvSpPr>
              <p:cNvPr id="36880" name="Line 16"/>
              <p:cNvSpPr>
                <a:spLocks noChangeShapeType="1"/>
              </p:cNvSpPr>
              <p:nvPr/>
            </p:nvSpPr>
            <p:spPr bwMode="auto">
              <a:xfrm>
                <a:off x="2879" y="147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Line 17"/>
              <p:cNvSpPr>
                <a:spLocks noChangeShapeType="1"/>
              </p:cNvSpPr>
              <p:nvPr/>
            </p:nvSpPr>
            <p:spPr bwMode="auto">
              <a:xfrm>
                <a:off x="2879" y="193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2" name="Line 18"/>
              <p:cNvSpPr>
                <a:spLocks noChangeShapeType="1"/>
              </p:cNvSpPr>
              <p:nvPr/>
            </p:nvSpPr>
            <p:spPr bwMode="auto">
              <a:xfrm>
                <a:off x="2879" y="2387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3" name="Freeform 19"/>
              <p:cNvSpPr>
                <a:spLocks/>
              </p:cNvSpPr>
              <p:nvPr/>
            </p:nvSpPr>
            <p:spPr bwMode="auto">
              <a:xfrm>
                <a:off x="1700" y="1797"/>
                <a:ext cx="771" cy="862"/>
              </a:xfrm>
              <a:custGeom>
                <a:avLst/>
                <a:gdLst>
                  <a:gd name="T0" fmla="*/ 771 w 771"/>
                  <a:gd name="T1" fmla="*/ 0 h 862"/>
                  <a:gd name="T2" fmla="*/ 226 w 771"/>
                  <a:gd name="T3" fmla="*/ 318 h 862"/>
                  <a:gd name="T4" fmla="*/ 0 w 771"/>
                  <a:gd name="T5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862">
                    <a:moveTo>
                      <a:pt x="771" y="0"/>
                    </a:moveTo>
                    <a:cubicBezTo>
                      <a:pt x="563" y="87"/>
                      <a:pt x="355" y="174"/>
                      <a:pt x="226" y="318"/>
                    </a:cubicBezTo>
                    <a:cubicBezTo>
                      <a:pt x="97" y="462"/>
                      <a:pt x="48" y="662"/>
                      <a:pt x="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4" name="Freeform 20"/>
              <p:cNvSpPr>
                <a:spLocks/>
              </p:cNvSpPr>
              <p:nvPr/>
            </p:nvSpPr>
            <p:spPr bwMode="auto">
              <a:xfrm>
                <a:off x="1012" y="1706"/>
                <a:ext cx="1459" cy="1860"/>
              </a:xfrm>
              <a:custGeom>
                <a:avLst/>
                <a:gdLst>
                  <a:gd name="T0" fmla="*/ 1459 w 1459"/>
                  <a:gd name="T1" fmla="*/ 0 h 1860"/>
                  <a:gd name="T2" fmla="*/ 234 w 1459"/>
                  <a:gd name="T3" fmla="*/ 363 h 1860"/>
                  <a:gd name="T4" fmla="*/ 53 w 1459"/>
                  <a:gd name="T5" fmla="*/ 186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9" h="1860">
                    <a:moveTo>
                      <a:pt x="1459" y="0"/>
                    </a:moveTo>
                    <a:cubicBezTo>
                      <a:pt x="963" y="26"/>
                      <a:pt x="468" y="53"/>
                      <a:pt x="234" y="363"/>
                    </a:cubicBezTo>
                    <a:cubicBezTo>
                      <a:pt x="0" y="673"/>
                      <a:pt x="26" y="1266"/>
                      <a:pt x="53" y="18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Freeform 21"/>
              <p:cNvSpPr>
                <a:spLocks/>
              </p:cNvSpPr>
              <p:nvPr/>
            </p:nvSpPr>
            <p:spPr bwMode="auto">
              <a:xfrm>
                <a:off x="2108" y="2387"/>
                <a:ext cx="363" cy="408"/>
              </a:xfrm>
              <a:custGeom>
                <a:avLst/>
                <a:gdLst>
                  <a:gd name="T0" fmla="*/ 408 w 408"/>
                  <a:gd name="T1" fmla="*/ 0 h 408"/>
                  <a:gd name="T2" fmla="*/ 272 w 408"/>
                  <a:gd name="T3" fmla="*/ 272 h 408"/>
                  <a:gd name="T4" fmla="*/ 0 w 408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08">
                    <a:moveTo>
                      <a:pt x="408" y="0"/>
                    </a:moveTo>
                    <a:cubicBezTo>
                      <a:pt x="374" y="102"/>
                      <a:pt x="340" y="204"/>
                      <a:pt x="272" y="272"/>
                    </a:cubicBezTo>
                    <a:cubicBezTo>
                      <a:pt x="204" y="340"/>
                      <a:pt x="102" y="374"/>
                      <a:pt x="0" y="4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6" name="Freeform 22"/>
              <p:cNvSpPr>
                <a:spLocks/>
              </p:cNvSpPr>
              <p:nvPr/>
            </p:nvSpPr>
            <p:spPr bwMode="auto">
              <a:xfrm>
                <a:off x="1700" y="2387"/>
                <a:ext cx="907" cy="1315"/>
              </a:xfrm>
              <a:custGeom>
                <a:avLst/>
                <a:gdLst>
                  <a:gd name="T0" fmla="*/ 907 w 907"/>
                  <a:gd name="T1" fmla="*/ 0 h 1315"/>
                  <a:gd name="T2" fmla="*/ 453 w 907"/>
                  <a:gd name="T3" fmla="*/ 952 h 1315"/>
                  <a:gd name="T4" fmla="*/ 0 w 907"/>
                  <a:gd name="T5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1315">
                    <a:moveTo>
                      <a:pt x="907" y="0"/>
                    </a:moveTo>
                    <a:cubicBezTo>
                      <a:pt x="755" y="366"/>
                      <a:pt x="604" y="733"/>
                      <a:pt x="453" y="952"/>
                    </a:cubicBezTo>
                    <a:cubicBezTo>
                      <a:pt x="302" y="1171"/>
                      <a:pt x="151" y="1243"/>
                      <a:pt x="0" y="131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887" name="Group 23"/>
              <p:cNvGrpSpPr>
                <a:grpSpLocks/>
              </p:cNvGrpSpPr>
              <p:nvPr/>
            </p:nvGrpSpPr>
            <p:grpSpPr bwMode="auto">
              <a:xfrm>
                <a:off x="3151" y="1706"/>
                <a:ext cx="1595" cy="1996"/>
                <a:chOff x="3151" y="1706"/>
                <a:chExt cx="1595" cy="1996"/>
              </a:xfrm>
            </p:grpSpPr>
            <p:sp>
              <p:nvSpPr>
                <p:cNvPr id="36888" name="Freeform 24"/>
                <p:cNvSpPr>
                  <a:spLocks/>
                </p:cNvSpPr>
                <p:nvPr/>
              </p:nvSpPr>
              <p:spPr bwMode="auto">
                <a:xfrm flipH="1">
                  <a:off x="3287" y="1797"/>
                  <a:ext cx="771" cy="862"/>
                </a:xfrm>
                <a:custGeom>
                  <a:avLst/>
                  <a:gdLst>
                    <a:gd name="T0" fmla="*/ 771 w 771"/>
                    <a:gd name="T1" fmla="*/ 0 h 862"/>
                    <a:gd name="T2" fmla="*/ 226 w 771"/>
                    <a:gd name="T3" fmla="*/ 318 h 862"/>
                    <a:gd name="T4" fmla="*/ 0 w 771"/>
                    <a:gd name="T5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1" h="862">
                      <a:moveTo>
                        <a:pt x="771" y="0"/>
                      </a:moveTo>
                      <a:cubicBezTo>
                        <a:pt x="563" y="87"/>
                        <a:pt x="355" y="174"/>
                        <a:pt x="226" y="318"/>
                      </a:cubicBezTo>
                      <a:cubicBezTo>
                        <a:pt x="97" y="462"/>
                        <a:pt x="48" y="662"/>
                        <a:pt x="0" y="86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89" name="Freeform 25"/>
                <p:cNvSpPr>
                  <a:spLocks/>
                </p:cNvSpPr>
                <p:nvPr/>
              </p:nvSpPr>
              <p:spPr bwMode="auto">
                <a:xfrm flipH="1">
                  <a:off x="3287" y="1706"/>
                  <a:ext cx="1459" cy="1860"/>
                </a:xfrm>
                <a:custGeom>
                  <a:avLst/>
                  <a:gdLst>
                    <a:gd name="T0" fmla="*/ 1459 w 1459"/>
                    <a:gd name="T1" fmla="*/ 0 h 1860"/>
                    <a:gd name="T2" fmla="*/ 234 w 1459"/>
                    <a:gd name="T3" fmla="*/ 363 h 1860"/>
                    <a:gd name="T4" fmla="*/ 53 w 1459"/>
                    <a:gd name="T5" fmla="*/ 1860 h 1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9" h="1860">
                      <a:moveTo>
                        <a:pt x="1459" y="0"/>
                      </a:moveTo>
                      <a:cubicBezTo>
                        <a:pt x="963" y="26"/>
                        <a:pt x="468" y="53"/>
                        <a:pt x="234" y="363"/>
                      </a:cubicBezTo>
                      <a:cubicBezTo>
                        <a:pt x="0" y="673"/>
                        <a:pt x="26" y="1266"/>
                        <a:pt x="53" y="186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0" name="Freeform 26"/>
                <p:cNvSpPr>
                  <a:spLocks/>
                </p:cNvSpPr>
                <p:nvPr/>
              </p:nvSpPr>
              <p:spPr bwMode="auto">
                <a:xfrm flipH="1">
                  <a:off x="3287" y="2387"/>
                  <a:ext cx="363" cy="408"/>
                </a:xfrm>
                <a:custGeom>
                  <a:avLst/>
                  <a:gdLst>
                    <a:gd name="T0" fmla="*/ 408 w 408"/>
                    <a:gd name="T1" fmla="*/ 0 h 408"/>
                    <a:gd name="T2" fmla="*/ 272 w 408"/>
                    <a:gd name="T3" fmla="*/ 272 h 408"/>
                    <a:gd name="T4" fmla="*/ 0 w 408"/>
                    <a:gd name="T5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08">
                      <a:moveTo>
                        <a:pt x="408" y="0"/>
                      </a:moveTo>
                      <a:cubicBezTo>
                        <a:pt x="374" y="102"/>
                        <a:pt x="340" y="204"/>
                        <a:pt x="272" y="272"/>
                      </a:cubicBezTo>
                      <a:cubicBezTo>
                        <a:pt x="204" y="340"/>
                        <a:pt x="102" y="374"/>
                        <a:pt x="0" y="4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1" name="Freeform 27"/>
                <p:cNvSpPr>
                  <a:spLocks/>
                </p:cNvSpPr>
                <p:nvPr/>
              </p:nvSpPr>
              <p:spPr bwMode="auto">
                <a:xfrm flipH="1">
                  <a:off x="3151" y="2387"/>
                  <a:ext cx="907" cy="1315"/>
                </a:xfrm>
                <a:custGeom>
                  <a:avLst/>
                  <a:gdLst>
                    <a:gd name="T0" fmla="*/ 907 w 907"/>
                    <a:gd name="T1" fmla="*/ 0 h 1315"/>
                    <a:gd name="T2" fmla="*/ 453 w 907"/>
                    <a:gd name="T3" fmla="*/ 952 h 1315"/>
                    <a:gd name="T4" fmla="*/ 0 w 907"/>
                    <a:gd name="T5" fmla="*/ 1315 h 1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7" h="1315">
                      <a:moveTo>
                        <a:pt x="907" y="0"/>
                      </a:moveTo>
                      <a:cubicBezTo>
                        <a:pt x="755" y="366"/>
                        <a:pt x="604" y="733"/>
                        <a:pt x="453" y="952"/>
                      </a:cubicBezTo>
                      <a:cubicBezTo>
                        <a:pt x="302" y="1171"/>
                        <a:pt x="151" y="1243"/>
                        <a:pt x="0" y="13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2" name="Freeform 28"/>
                <p:cNvSpPr>
                  <a:spLocks/>
                </p:cNvSpPr>
                <p:nvPr/>
              </p:nvSpPr>
              <p:spPr bwMode="auto">
                <a:xfrm flipH="1">
                  <a:off x="3287" y="1933"/>
                  <a:ext cx="136" cy="227"/>
                </a:xfrm>
                <a:custGeom>
                  <a:avLst/>
                  <a:gdLst>
                    <a:gd name="T0" fmla="*/ 136 w 136"/>
                    <a:gd name="T1" fmla="*/ 227 h 227"/>
                    <a:gd name="T2" fmla="*/ 0 w 136"/>
                    <a:gd name="T3" fmla="*/ 182 h 227"/>
                    <a:gd name="T4" fmla="*/ 136 w 136"/>
                    <a:gd name="T5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227">
                      <a:moveTo>
                        <a:pt x="136" y="227"/>
                      </a:moveTo>
                      <a:cubicBezTo>
                        <a:pt x="68" y="223"/>
                        <a:pt x="0" y="220"/>
                        <a:pt x="0" y="182"/>
                      </a:cubicBezTo>
                      <a:cubicBezTo>
                        <a:pt x="0" y="144"/>
                        <a:pt x="68" y="72"/>
                        <a:pt x="1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3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3369" y="2100"/>
                  <a:ext cx="4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CO" altLang="x-none" sz="1200"/>
                    <a:t>jmp</a:t>
                  </a:r>
                  <a:endParaRPr lang="es-ES" altLang="x-none" sz="1200"/>
                </a:p>
              </p:txBody>
            </p:sp>
          </p:grpSp>
          <p:sp>
            <p:nvSpPr>
              <p:cNvPr id="36894" name="Line 30"/>
              <p:cNvSpPr>
                <a:spLocks noChangeShapeType="1"/>
              </p:cNvSpPr>
              <p:nvPr/>
            </p:nvSpPr>
            <p:spPr bwMode="auto">
              <a:xfrm>
                <a:off x="2017" y="1344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Text Box 31"/>
              <p:cNvSpPr txBox="1">
                <a:spLocks noChangeArrowheads="1"/>
              </p:cNvSpPr>
              <p:nvPr/>
            </p:nvSpPr>
            <p:spPr bwMode="auto">
              <a:xfrm>
                <a:off x="1757" y="1194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O" altLang="x-none" sz="1200"/>
                  <a:t>reset</a:t>
                </a:r>
                <a:endParaRPr lang="es-ES" altLang="x-none" sz="1200"/>
              </a:p>
            </p:txBody>
          </p:sp>
        </p:grpSp>
      </p:grpSp>
      <p:sp>
        <p:nvSpPr>
          <p:cNvPr id="36896" name="Text Box 32"/>
          <p:cNvSpPr txBox="1">
            <a:spLocks noChangeArrowheads="1"/>
          </p:cNvSpPr>
          <p:nvPr/>
        </p:nvSpPr>
        <p:spPr bwMode="auto">
          <a:xfrm rot="16200000">
            <a:off x="2466182" y="294401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0x20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 rot="16200000">
            <a:off x="2467769" y="39044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0x07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5580063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5580063" y="45815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0x01</a:t>
            </a:r>
            <a:endParaRPr lang="es-ES" altLang="x-none"/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5580063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5580063" y="50133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0x03</a:t>
            </a:r>
            <a:endParaRPr lang="es-ES" altLang="x-none"/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5580063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5580063" y="54451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5580063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5580063" y="58769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0x07</a:t>
            </a:r>
            <a:endParaRPr lang="es-ES" altLang="x-none"/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 rot="16200000">
            <a:off x="1096169" y="54919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0x06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6372225" y="43656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36916" name="Rectangle 52"/>
          <p:cNvSpPr>
            <a:spLocks noChangeArrowheads="1"/>
          </p:cNvSpPr>
          <p:nvPr/>
        </p:nvSpPr>
        <p:spPr bwMode="auto">
          <a:xfrm>
            <a:off x="6372225" y="45815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0x80</a:t>
            </a:r>
            <a:endParaRPr lang="es-ES" altLang="x-none"/>
          </a:p>
        </p:txBody>
      </p:sp>
      <p:sp>
        <p:nvSpPr>
          <p:cNvPr id="36917" name="Rectangle 53"/>
          <p:cNvSpPr>
            <a:spLocks noChangeArrowheads="1"/>
          </p:cNvSpPr>
          <p:nvPr/>
        </p:nvSpPr>
        <p:spPr bwMode="auto">
          <a:xfrm>
            <a:off x="6372225" y="47974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6372225" y="50133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0x81</a:t>
            </a:r>
            <a:endParaRPr lang="es-ES" altLang="x-none"/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6372225" y="52292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6372225" y="54451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0x08</a:t>
            </a:r>
            <a:endParaRPr lang="es-ES" altLang="x-none"/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6372225" y="56610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6372225" y="58769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7596188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lda 0x80 </a:t>
            </a:r>
            <a:endParaRPr lang="es-ES" altLang="x-none"/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7596188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suba 0x81</a:t>
            </a:r>
            <a:endParaRPr lang="es-ES" altLang="x-none"/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7596188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jz 0x08</a:t>
            </a:r>
            <a:endParaRPr lang="es-ES" altLang="x-none"/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7596188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jmp 0x02 </a:t>
            </a:r>
            <a:endParaRPr lang="es-ES" altLang="x-none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5219700" y="5975350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 sz="4000"/>
              <a:t>Ejecución de una instrucción</a:t>
            </a:r>
            <a:br>
              <a:rPr lang="es-ES_tradnl" altLang="x-none" sz="4000"/>
            </a:br>
            <a:r>
              <a:rPr lang="es-ES_tradnl" altLang="x-none" sz="4000"/>
              <a:t> suba 0x81 </a:t>
            </a:r>
            <a:endParaRPr lang="es-CO" altLang="x-none" sz="4000"/>
          </a:p>
        </p:txBody>
      </p:sp>
      <p:pic>
        <p:nvPicPr>
          <p:cNvPr id="38915" name="Picture 3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89585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148263" y="1557338"/>
            <a:ext cx="3743325" cy="2517775"/>
            <a:chOff x="884" y="1194"/>
            <a:chExt cx="3991" cy="2644"/>
          </a:xfrm>
        </p:grpSpPr>
        <p:sp>
          <p:nvSpPr>
            <p:cNvPr id="38917" name="Freeform 5"/>
            <p:cNvSpPr>
              <a:spLocks/>
            </p:cNvSpPr>
            <p:nvPr/>
          </p:nvSpPr>
          <p:spPr bwMode="auto">
            <a:xfrm>
              <a:off x="2336" y="1933"/>
              <a:ext cx="136" cy="227"/>
            </a:xfrm>
            <a:custGeom>
              <a:avLst/>
              <a:gdLst>
                <a:gd name="T0" fmla="*/ 136 w 136"/>
                <a:gd name="T1" fmla="*/ 227 h 227"/>
                <a:gd name="T2" fmla="*/ 0 w 136"/>
                <a:gd name="T3" fmla="*/ 182 h 227"/>
                <a:gd name="T4" fmla="*/ 136 w 136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227"/>
                  </a:moveTo>
                  <a:cubicBezTo>
                    <a:pt x="68" y="223"/>
                    <a:pt x="0" y="220"/>
                    <a:pt x="0" y="182"/>
                  </a:cubicBezTo>
                  <a:cubicBezTo>
                    <a:pt x="0" y="144"/>
                    <a:pt x="68" y="72"/>
                    <a:pt x="1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2062" y="2099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1200"/>
                <a:t>jz</a:t>
              </a:r>
              <a:endParaRPr lang="es-ES" altLang="x-none" sz="1200"/>
            </a:p>
          </p:txBody>
        </p:sp>
        <p:grpSp>
          <p:nvGrpSpPr>
            <p:cNvPr id="38919" name="Group 7"/>
            <p:cNvGrpSpPr>
              <a:grpSpLocks/>
            </p:cNvGrpSpPr>
            <p:nvPr/>
          </p:nvGrpSpPr>
          <p:grpSpPr bwMode="auto">
            <a:xfrm>
              <a:off x="884" y="1194"/>
              <a:ext cx="3991" cy="2644"/>
              <a:chOff x="884" y="1194"/>
              <a:chExt cx="3991" cy="2644"/>
            </a:xfrm>
          </p:grpSpPr>
          <p:sp>
            <p:nvSpPr>
              <p:cNvPr id="38920" name="Rectangle 8"/>
              <p:cNvSpPr>
                <a:spLocks noChangeArrowheads="1"/>
              </p:cNvSpPr>
              <p:nvPr/>
            </p:nvSpPr>
            <p:spPr bwMode="auto">
              <a:xfrm>
                <a:off x="2471" y="120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Inicial</a:t>
                </a:r>
                <a:endParaRPr lang="es-ES" altLang="x-none" sz="1200"/>
              </a:p>
            </p:txBody>
          </p:sp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2471" y="1661"/>
                <a:ext cx="816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Búsqueda</a:t>
                </a:r>
                <a:endParaRPr lang="es-ES" altLang="x-none" sz="1200"/>
              </a:p>
            </p:txBody>
          </p:sp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2471" y="211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Ejecución</a:t>
                </a:r>
                <a:endParaRPr lang="es-ES" altLang="x-none" sz="1200"/>
              </a:p>
            </p:txBody>
          </p:sp>
          <p:sp>
            <p:nvSpPr>
              <p:cNvPr id="38923" name="Rectangle 11"/>
              <p:cNvSpPr>
                <a:spLocks noChangeArrowheads="1"/>
              </p:cNvSpPr>
              <p:nvPr/>
            </p:nvSpPr>
            <p:spPr bwMode="auto">
              <a:xfrm>
                <a:off x="2471" y="297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and a</a:t>
                </a:r>
                <a:endParaRPr lang="es-ES" altLang="x-none" sz="1200"/>
              </a:p>
            </p:txBody>
          </p:sp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sub a</a:t>
                </a:r>
                <a:endParaRPr lang="es-ES" altLang="x-none" sz="1200"/>
              </a:p>
            </p:txBody>
          </p:sp>
          <p:sp>
            <p:nvSpPr>
              <p:cNvPr id="38925" name="Rectangle 13"/>
              <p:cNvSpPr>
                <a:spLocks noChangeArrowheads="1"/>
              </p:cNvSpPr>
              <p:nvPr/>
            </p:nvSpPr>
            <p:spPr bwMode="auto">
              <a:xfrm>
                <a:off x="129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a xx</a:t>
                </a:r>
                <a:endParaRPr lang="es-ES" altLang="x-none" sz="1200"/>
              </a:p>
            </p:txBody>
          </p:sp>
          <p:sp>
            <p:nvSpPr>
              <p:cNvPr id="38926" name="Rectangle 14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xx a</a:t>
                </a:r>
                <a:endParaRPr lang="es-ES" altLang="x-none" sz="1200"/>
              </a:p>
            </p:txBody>
          </p:sp>
          <p:sp>
            <p:nvSpPr>
              <p:cNvPr id="38927" name="Rectangle 15"/>
              <p:cNvSpPr>
                <a:spLocks noChangeArrowheads="1"/>
              </p:cNvSpPr>
              <p:nvPr/>
            </p:nvSpPr>
            <p:spPr bwMode="auto">
              <a:xfrm>
                <a:off x="4059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add a</a:t>
                </a:r>
                <a:endParaRPr lang="es-ES" altLang="x-none" sz="1200"/>
              </a:p>
            </p:txBody>
          </p:sp>
          <p:sp>
            <p:nvSpPr>
              <p:cNvPr id="38928" name="Line 16"/>
              <p:cNvSpPr>
                <a:spLocks noChangeShapeType="1"/>
              </p:cNvSpPr>
              <p:nvPr/>
            </p:nvSpPr>
            <p:spPr bwMode="auto">
              <a:xfrm>
                <a:off x="2879" y="147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17"/>
              <p:cNvSpPr>
                <a:spLocks noChangeShapeType="1"/>
              </p:cNvSpPr>
              <p:nvPr/>
            </p:nvSpPr>
            <p:spPr bwMode="auto">
              <a:xfrm>
                <a:off x="2879" y="193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0" name="Line 18"/>
              <p:cNvSpPr>
                <a:spLocks noChangeShapeType="1"/>
              </p:cNvSpPr>
              <p:nvPr/>
            </p:nvSpPr>
            <p:spPr bwMode="auto">
              <a:xfrm>
                <a:off x="2879" y="2387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1" name="Freeform 19"/>
              <p:cNvSpPr>
                <a:spLocks/>
              </p:cNvSpPr>
              <p:nvPr/>
            </p:nvSpPr>
            <p:spPr bwMode="auto">
              <a:xfrm>
                <a:off x="1700" y="1797"/>
                <a:ext cx="771" cy="862"/>
              </a:xfrm>
              <a:custGeom>
                <a:avLst/>
                <a:gdLst>
                  <a:gd name="T0" fmla="*/ 771 w 771"/>
                  <a:gd name="T1" fmla="*/ 0 h 862"/>
                  <a:gd name="T2" fmla="*/ 226 w 771"/>
                  <a:gd name="T3" fmla="*/ 318 h 862"/>
                  <a:gd name="T4" fmla="*/ 0 w 771"/>
                  <a:gd name="T5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862">
                    <a:moveTo>
                      <a:pt x="771" y="0"/>
                    </a:moveTo>
                    <a:cubicBezTo>
                      <a:pt x="563" y="87"/>
                      <a:pt x="355" y="174"/>
                      <a:pt x="226" y="318"/>
                    </a:cubicBezTo>
                    <a:cubicBezTo>
                      <a:pt x="97" y="462"/>
                      <a:pt x="48" y="662"/>
                      <a:pt x="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2" name="Freeform 20"/>
              <p:cNvSpPr>
                <a:spLocks/>
              </p:cNvSpPr>
              <p:nvPr/>
            </p:nvSpPr>
            <p:spPr bwMode="auto">
              <a:xfrm>
                <a:off x="1012" y="1706"/>
                <a:ext cx="1459" cy="1860"/>
              </a:xfrm>
              <a:custGeom>
                <a:avLst/>
                <a:gdLst>
                  <a:gd name="T0" fmla="*/ 1459 w 1459"/>
                  <a:gd name="T1" fmla="*/ 0 h 1860"/>
                  <a:gd name="T2" fmla="*/ 234 w 1459"/>
                  <a:gd name="T3" fmla="*/ 363 h 1860"/>
                  <a:gd name="T4" fmla="*/ 53 w 1459"/>
                  <a:gd name="T5" fmla="*/ 186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9" h="1860">
                    <a:moveTo>
                      <a:pt x="1459" y="0"/>
                    </a:moveTo>
                    <a:cubicBezTo>
                      <a:pt x="963" y="26"/>
                      <a:pt x="468" y="53"/>
                      <a:pt x="234" y="363"/>
                    </a:cubicBezTo>
                    <a:cubicBezTo>
                      <a:pt x="0" y="673"/>
                      <a:pt x="26" y="1266"/>
                      <a:pt x="53" y="18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3" name="Freeform 21"/>
              <p:cNvSpPr>
                <a:spLocks/>
              </p:cNvSpPr>
              <p:nvPr/>
            </p:nvSpPr>
            <p:spPr bwMode="auto">
              <a:xfrm>
                <a:off x="2108" y="2387"/>
                <a:ext cx="363" cy="408"/>
              </a:xfrm>
              <a:custGeom>
                <a:avLst/>
                <a:gdLst>
                  <a:gd name="T0" fmla="*/ 408 w 408"/>
                  <a:gd name="T1" fmla="*/ 0 h 408"/>
                  <a:gd name="T2" fmla="*/ 272 w 408"/>
                  <a:gd name="T3" fmla="*/ 272 h 408"/>
                  <a:gd name="T4" fmla="*/ 0 w 408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08">
                    <a:moveTo>
                      <a:pt x="408" y="0"/>
                    </a:moveTo>
                    <a:cubicBezTo>
                      <a:pt x="374" y="102"/>
                      <a:pt x="340" y="204"/>
                      <a:pt x="272" y="272"/>
                    </a:cubicBezTo>
                    <a:cubicBezTo>
                      <a:pt x="204" y="340"/>
                      <a:pt x="102" y="374"/>
                      <a:pt x="0" y="4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4" name="Freeform 22"/>
              <p:cNvSpPr>
                <a:spLocks/>
              </p:cNvSpPr>
              <p:nvPr/>
            </p:nvSpPr>
            <p:spPr bwMode="auto">
              <a:xfrm>
                <a:off x="1700" y="2387"/>
                <a:ext cx="907" cy="1315"/>
              </a:xfrm>
              <a:custGeom>
                <a:avLst/>
                <a:gdLst>
                  <a:gd name="T0" fmla="*/ 907 w 907"/>
                  <a:gd name="T1" fmla="*/ 0 h 1315"/>
                  <a:gd name="T2" fmla="*/ 453 w 907"/>
                  <a:gd name="T3" fmla="*/ 952 h 1315"/>
                  <a:gd name="T4" fmla="*/ 0 w 907"/>
                  <a:gd name="T5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1315">
                    <a:moveTo>
                      <a:pt x="907" y="0"/>
                    </a:moveTo>
                    <a:cubicBezTo>
                      <a:pt x="755" y="366"/>
                      <a:pt x="604" y="733"/>
                      <a:pt x="453" y="952"/>
                    </a:cubicBezTo>
                    <a:cubicBezTo>
                      <a:pt x="302" y="1171"/>
                      <a:pt x="151" y="1243"/>
                      <a:pt x="0" y="131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35" name="Group 23"/>
              <p:cNvGrpSpPr>
                <a:grpSpLocks/>
              </p:cNvGrpSpPr>
              <p:nvPr/>
            </p:nvGrpSpPr>
            <p:grpSpPr bwMode="auto">
              <a:xfrm>
                <a:off x="3151" y="1706"/>
                <a:ext cx="1595" cy="1996"/>
                <a:chOff x="3151" y="1706"/>
                <a:chExt cx="1595" cy="1996"/>
              </a:xfrm>
            </p:grpSpPr>
            <p:sp>
              <p:nvSpPr>
                <p:cNvPr id="38936" name="Freeform 24"/>
                <p:cNvSpPr>
                  <a:spLocks/>
                </p:cNvSpPr>
                <p:nvPr/>
              </p:nvSpPr>
              <p:spPr bwMode="auto">
                <a:xfrm flipH="1">
                  <a:off x="3287" y="1797"/>
                  <a:ext cx="771" cy="862"/>
                </a:xfrm>
                <a:custGeom>
                  <a:avLst/>
                  <a:gdLst>
                    <a:gd name="T0" fmla="*/ 771 w 771"/>
                    <a:gd name="T1" fmla="*/ 0 h 862"/>
                    <a:gd name="T2" fmla="*/ 226 w 771"/>
                    <a:gd name="T3" fmla="*/ 318 h 862"/>
                    <a:gd name="T4" fmla="*/ 0 w 771"/>
                    <a:gd name="T5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1" h="862">
                      <a:moveTo>
                        <a:pt x="771" y="0"/>
                      </a:moveTo>
                      <a:cubicBezTo>
                        <a:pt x="563" y="87"/>
                        <a:pt x="355" y="174"/>
                        <a:pt x="226" y="318"/>
                      </a:cubicBezTo>
                      <a:cubicBezTo>
                        <a:pt x="97" y="462"/>
                        <a:pt x="48" y="662"/>
                        <a:pt x="0" y="86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7" name="Freeform 25"/>
                <p:cNvSpPr>
                  <a:spLocks/>
                </p:cNvSpPr>
                <p:nvPr/>
              </p:nvSpPr>
              <p:spPr bwMode="auto">
                <a:xfrm flipH="1">
                  <a:off x="3287" y="1706"/>
                  <a:ext cx="1459" cy="1860"/>
                </a:xfrm>
                <a:custGeom>
                  <a:avLst/>
                  <a:gdLst>
                    <a:gd name="T0" fmla="*/ 1459 w 1459"/>
                    <a:gd name="T1" fmla="*/ 0 h 1860"/>
                    <a:gd name="T2" fmla="*/ 234 w 1459"/>
                    <a:gd name="T3" fmla="*/ 363 h 1860"/>
                    <a:gd name="T4" fmla="*/ 53 w 1459"/>
                    <a:gd name="T5" fmla="*/ 1860 h 1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9" h="1860">
                      <a:moveTo>
                        <a:pt x="1459" y="0"/>
                      </a:moveTo>
                      <a:cubicBezTo>
                        <a:pt x="963" y="26"/>
                        <a:pt x="468" y="53"/>
                        <a:pt x="234" y="363"/>
                      </a:cubicBezTo>
                      <a:cubicBezTo>
                        <a:pt x="0" y="673"/>
                        <a:pt x="26" y="1266"/>
                        <a:pt x="53" y="186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8" name="Freeform 26"/>
                <p:cNvSpPr>
                  <a:spLocks/>
                </p:cNvSpPr>
                <p:nvPr/>
              </p:nvSpPr>
              <p:spPr bwMode="auto">
                <a:xfrm flipH="1">
                  <a:off x="3287" y="2387"/>
                  <a:ext cx="363" cy="408"/>
                </a:xfrm>
                <a:custGeom>
                  <a:avLst/>
                  <a:gdLst>
                    <a:gd name="T0" fmla="*/ 408 w 408"/>
                    <a:gd name="T1" fmla="*/ 0 h 408"/>
                    <a:gd name="T2" fmla="*/ 272 w 408"/>
                    <a:gd name="T3" fmla="*/ 272 h 408"/>
                    <a:gd name="T4" fmla="*/ 0 w 408"/>
                    <a:gd name="T5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08">
                      <a:moveTo>
                        <a:pt x="408" y="0"/>
                      </a:moveTo>
                      <a:cubicBezTo>
                        <a:pt x="374" y="102"/>
                        <a:pt x="340" y="204"/>
                        <a:pt x="272" y="272"/>
                      </a:cubicBezTo>
                      <a:cubicBezTo>
                        <a:pt x="204" y="340"/>
                        <a:pt x="102" y="374"/>
                        <a:pt x="0" y="4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9" name="Freeform 27"/>
                <p:cNvSpPr>
                  <a:spLocks/>
                </p:cNvSpPr>
                <p:nvPr/>
              </p:nvSpPr>
              <p:spPr bwMode="auto">
                <a:xfrm flipH="1">
                  <a:off x="3151" y="2387"/>
                  <a:ext cx="907" cy="1315"/>
                </a:xfrm>
                <a:custGeom>
                  <a:avLst/>
                  <a:gdLst>
                    <a:gd name="T0" fmla="*/ 907 w 907"/>
                    <a:gd name="T1" fmla="*/ 0 h 1315"/>
                    <a:gd name="T2" fmla="*/ 453 w 907"/>
                    <a:gd name="T3" fmla="*/ 952 h 1315"/>
                    <a:gd name="T4" fmla="*/ 0 w 907"/>
                    <a:gd name="T5" fmla="*/ 1315 h 1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7" h="1315">
                      <a:moveTo>
                        <a:pt x="907" y="0"/>
                      </a:moveTo>
                      <a:cubicBezTo>
                        <a:pt x="755" y="366"/>
                        <a:pt x="604" y="733"/>
                        <a:pt x="453" y="952"/>
                      </a:cubicBezTo>
                      <a:cubicBezTo>
                        <a:pt x="302" y="1171"/>
                        <a:pt x="151" y="1243"/>
                        <a:pt x="0" y="13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0" name="Freeform 28"/>
                <p:cNvSpPr>
                  <a:spLocks/>
                </p:cNvSpPr>
                <p:nvPr/>
              </p:nvSpPr>
              <p:spPr bwMode="auto">
                <a:xfrm flipH="1">
                  <a:off x="3287" y="1933"/>
                  <a:ext cx="136" cy="227"/>
                </a:xfrm>
                <a:custGeom>
                  <a:avLst/>
                  <a:gdLst>
                    <a:gd name="T0" fmla="*/ 136 w 136"/>
                    <a:gd name="T1" fmla="*/ 227 h 227"/>
                    <a:gd name="T2" fmla="*/ 0 w 136"/>
                    <a:gd name="T3" fmla="*/ 182 h 227"/>
                    <a:gd name="T4" fmla="*/ 136 w 136"/>
                    <a:gd name="T5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227">
                      <a:moveTo>
                        <a:pt x="136" y="227"/>
                      </a:moveTo>
                      <a:cubicBezTo>
                        <a:pt x="68" y="223"/>
                        <a:pt x="0" y="220"/>
                        <a:pt x="0" y="182"/>
                      </a:cubicBezTo>
                      <a:cubicBezTo>
                        <a:pt x="0" y="144"/>
                        <a:pt x="68" y="72"/>
                        <a:pt x="1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1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3369" y="2100"/>
                  <a:ext cx="4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CO" altLang="x-none" sz="1200"/>
                    <a:t>jmp</a:t>
                  </a:r>
                  <a:endParaRPr lang="es-ES" altLang="x-none" sz="1200"/>
                </a:p>
              </p:txBody>
            </p:sp>
          </p:grpSp>
          <p:sp>
            <p:nvSpPr>
              <p:cNvPr id="38942" name="Line 30"/>
              <p:cNvSpPr>
                <a:spLocks noChangeShapeType="1"/>
              </p:cNvSpPr>
              <p:nvPr/>
            </p:nvSpPr>
            <p:spPr bwMode="auto">
              <a:xfrm>
                <a:off x="2017" y="1344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3" name="Text Box 31"/>
              <p:cNvSpPr txBox="1">
                <a:spLocks noChangeArrowheads="1"/>
              </p:cNvSpPr>
              <p:nvPr/>
            </p:nvSpPr>
            <p:spPr bwMode="auto">
              <a:xfrm>
                <a:off x="1757" y="1194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O" altLang="x-none" sz="1200"/>
                  <a:t>reset</a:t>
                </a:r>
                <a:endParaRPr lang="es-ES" altLang="x-none" sz="1200"/>
              </a:p>
            </p:txBody>
          </p:sp>
        </p:grpSp>
      </p:grpSp>
      <p:sp>
        <p:nvSpPr>
          <p:cNvPr id="38944" name="Text Box 32"/>
          <p:cNvSpPr txBox="1">
            <a:spLocks noChangeArrowheads="1"/>
          </p:cNvSpPr>
          <p:nvPr/>
        </p:nvSpPr>
        <p:spPr bwMode="auto">
          <a:xfrm rot="16200000">
            <a:off x="2466182" y="294401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0x20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 rot="16200000">
            <a:off x="2467769" y="39044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0x02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6372225" y="43656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5580063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6372225" y="45815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0x80</a:t>
            </a:r>
            <a:endParaRPr lang="es-ES" altLang="x-none"/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5580063" y="45815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0x01</a:t>
            </a:r>
            <a:endParaRPr lang="es-ES" altLang="x-none"/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6372225" y="47974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5580063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6372225" y="50133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0x81</a:t>
            </a:r>
            <a:endParaRPr lang="es-ES" altLang="x-none"/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5580063" y="50133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0x03</a:t>
            </a:r>
            <a:endParaRPr lang="es-ES" altLang="x-none"/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6372225" y="52292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5580063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6372225" y="54451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0x08</a:t>
            </a:r>
            <a:endParaRPr lang="es-ES" altLang="x-none"/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5580063" y="54451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6372225" y="56610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5580063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6372225" y="58769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5580063" y="58769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0x07</a:t>
            </a:r>
            <a:endParaRPr lang="es-ES" altLang="x-none"/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 rot="16200000">
            <a:off x="1096169" y="54919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0x02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7596188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lda 0x80 </a:t>
            </a:r>
            <a:endParaRPr lang="es-ES" altLang="x-none"/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7596188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suba 0x81</a:t>
            </a:r>
            <a:endParaRPr lang="es-ES" altLang="x-none"/>
          </a:p>
        </p:txBody>
      </p:sp>
      <p:sp>
        <p:nvSpPr>
          <p:cNvPr id="38967" name="Rectangle 55"/>
          <p:cNvSpPr>
            <a:spLocks noChangeArrowheads="1"/>
          </p:cNvSpPr>
          <p:nvPr/>
        </p:nvSpPr>
        <p:spPr bwMode="auto">
          <a:xfrm>
            <a:off x="7596188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jz 0x08</a:t>
            </a:r>
            <a:endParaRPr lang="es-ES" altLang="x-none"/>
          </a:p>
        </p:txBody>
      </p:sp>
      <p:sp>
        <p:nvSpPr>
          <p:cNvPr id="38969" name="Rectangle 57"/>
          <p:cNvSpPr>
            <a:spLocks noChangeArrowheads="1"/>
          </p:cNvSpPr>
          <p:nvPr/>
        </p:nvSpPr>
        <p:spPr bwMode="auto">
          <a:xfrm>
            <a:off x="7596188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jmp 0x02 </a:t>
            </a:r>
            <a:endParaRPr lang="es-ES" altLang="x-none"/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>
            <a:off x="5219700" y="4903788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 sz="4000"/>
              <a:t>Ejecución de una instrucción</a:t>
            </a:r>
            <a:br>
              <a:rPr lang="es-ES_tradnl" altLang="x-none" sz="4000"/>
            </a:br>
            <a:r>
              <a:rPr lang="es-ES_tradnl" altLang="x-none" sz="4000"/>
              <a:t>suba 0x81 </a:t>
            </a:r>
            <a:endParaRPr lang="es-CO" altLang="x-none" sz="4000"/>
          </a:p>
        </p:txBody>
      </p:sp>
      <p:pic>
        <p:nvPicPr>
          <p:cNvPr id="46083" name="Picture 3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89585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5148263" y="1557338"/>
            <a:ext cx="3743325" cy="2517775"/>
            <a:chOff x="884" y="1194"/>
            <a:chExt cx="3991" cy="2644"/>
          </a:xfrm>
        </p:grpSpPr>
        <p:sp>
          <p:nvSpPr>
            <p:cNvPr id="46085" name="Freeform 5"/>
            <p:cNvSpPr>
              <a:spLocks/>
            </p:cNvSpPr>
            <p:nvPr/>
          </p:nvSpPr>
          <p:spPr bwMode="auto">
            <a:xfrm>
              <a:off x="2336" y="1933"/>
              <a:ext cx="136" cy="227"/>
            </a:xfrm>
            <a:custGeom>
              <a:avLst/>
              <a:gdLst>
                <a:gd name="T0" fmla="*/ 136 w 136"/>
                <a:gd name="T1" fmla="*/ 227 h 227"/>
                <a:gd name="T2" fmla="*/ 0 w 136"/>
                <a:gd name="T3" fmla="*/ 182 h 227"/>
                <a:gd name="T4" fmla="*/ 136 w 136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227"/>
                  </a:moveTo>
                  <a:cubicBezTo>
                    <a:pt x="68" y="223"/>
                    <a:pt x="0" y="220"/>
                    <a:pt x="0" y="182"/>
                  </a:cubicBezTo>
                  <a:cubicBezTo>
                    <a:pt x="0" y="144"/>
                    <a:pt x="68" y="72"/>
                    <a:pt x="1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062" y="2099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1200"/>
                <a:t>jz</a:t>
              </a:r>
              <a:endParaRPr lang="es-ES" altLang="x-none" sz="1200"/>
            </a:p>
          </p:txBody>
        </p:sp>
        <p:grpSp>
          <p:nvGrpSpPr>
            <p:cNvPr id="46087" name="Group 7"/>
            <p:cNvGrpSpPr>
              <a:grpSpLocks/>
            </p:cNvGrpSpPr>
            <p:nvPr/>
          </p:nvGrpSpPr>
          <p:grpSpPr bwMode="auto">
            <a:xfrm>
              <a:off x="884" y="1194"/>
              <a:ext cx="3991" cy="2644"/>
              <a:chOff x="884" y="1194"/>
              <a:chExt cx="3991" cy="2644"/>
            </a:xfrm>
          </p:grpSpPr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2471" y="120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Inicial</a:t>
                </a:r>
                <a:endParaRPr lang="es-ES" altLang="x-none" sz="1200"/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2471" y="1661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Búsqueda</a:t>
                </a:r>
                <a:endParaRPr lang="es-ES" altLang="x-none" sz="1200"/>
              </a:p>
            </p:txBody>
          </p:sp>
          <p:sp>
            <p:nvSpPr>
              <p:cNvPr id="46090" name="Rectangle 10"/>
              <p:cNvSpPr>
                <a:spLocks noChangeArrowheads="1"/>
              </p:cNvSpPr>
              <p:nvPr/>
            </p:nvSpPr>
            <p:spPr bwMode="auto">
              <a:xfrm>
                <a:off x="2471" y="2115"/>
                <a:ext cx="816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Ejecución</a:t>
                </a:r>
                <a:endParaRPr lang="es-ES" altLang="x-none" sz="1200"/>
              </a:p>
            </p:txBody>
          </p:sp>
          <p:sp>
            <p:nvSpPr>
              <p:cNvPr id="46091" name="Rectangle 11"/>
              <p:cNvSpPr>
                <a:spLocks noChangeArrowheads="1"/>
              </p:cNvSpPr>
              <p:nvPr/>
            </p:nvSpPr>
            <p:spPr bwMode="auto">
              <a:xfrm>
                <a:off x="2471" y="297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and a</a:t>
                </a:r>
                <a:endParaRPr lang="es-ES" altLang="x-none" sz="1200"/>
              </a:p>
            </p:txBody>
          </p:sp>
          <p:sp>
            <p:nvSpPr>
              <p:cNvPr id="46092" name="Rectangle 12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sub a</a:t>
                </a:r>
                <a:endParaRPr lang="es-ES" altLang="x-none" sz="1200"/>
              </a:p>
            </p:txBody>
          </p:sp>
          <p:sp>
            <p:nvSpPr>
              <p:cNvPr id="46093" name="Rectangle 13"/>
              <p:cNvSpPr>
                <a:spLocks noChangeArrowheads="1"/>
              </p:cNvSpPr>
              <p:nvPr/>
            </p:nvSpPr>
            <p:spPr bwMode="auto">
              <a:xfrm>
                <a:off x="129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a xx</a:t>
                </a:r>
                <a:endParaRPr lang="es-ES" altLang="x-none" sz="1200"/>
              </a:p>
            </p:txBody>
          </p:sp>
          <p:sp>
            <p:nvSpPr>
              <p:cNvPr id="46094" name="Rectangle 14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xx a</a:t>
                </a:r>
                <a:endParaRPr lang="es-ES" altLang="x-none" sz="1200"/>
              </a:p>
            </p:txBody>
          </p:sp>
          <p:sp>
            <p:nvSpPr>
              <p:cNvPr id="46095" name="Rectangle 15"/>
              <p:cNvSpPr>
                <a:spLocks noChangeArrowheads="1"/>
              </p:cNvSpPr>
              <p:nvPr/>
            </p:nvSpPr>
            <p:spPr bwMode="auto">
              <a:xfrm>
                <a:off x="4059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add a</a:t>
                </a:r>
                <a:endParaRPr lang="es-ES" altLang="x-none" sz="1200"/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2879" y="147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7" name="Line 17"/>
              <p:cNvSpPr>
                <a:spLocks noChangeShapeType="1"/>
              </p:cNvSpPr>
              <p:nvPr/>
            </p:nvSpPr>
            <p:spPr bwMode="auto">
              <a:xfrm>
                <a:off x="2879" y="193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8" name="Line 18"/>
              <p:cNvSpPr>
                <a:spLocks noChangeShapeType="1"/>
              </p:cNvSpPr>
              <p:nvPr/>
            </p:nvSpPr>
            <p:spPr bwMode="auto">
              <a:xfrm>
                <a:off x="2879" y="2387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Freeform 19"/>
              <p:cNvSpPr>
                <a:spLocks/>
              </p:cNvSpPr>
              <p:nvPr/>
            </p:nvSpPr>
            <p:spPr bwMode="auto">
              <a:xfrm>
                <a:off x="1700" y="1797"/>
                <a:ext cx="771" cy="862"/>
              </a:xfrm>
              <a:custGeom>
                <a:avLst/>
                <a:gdLst>
                  <a:gd name="T0" fmla="*/ 771 w 771"/>
                  <a:gd name="T1" fmla="*/ 0 h 862"/>
                  <a:gd name="T2" fmla="*/ 226 w 771"/>
                  <a:gd name="T3" fmla="*/ 318 h 862"/>
                  <a:gd name="T4" fmla="*/ 0 w 771"/>
                  <a:gd name="T5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862">
                    <a:moveTo>
                      <a:pt x="771" y="0"/>
                    </a:moveTo>
                    <a:cubicBezTo>
                      <a:pt x="563" y="87"/>
                      <a:pt x="355" y="174"/>
                      <a:pt x="226" y="318"/>
                    </a:cubicBezTo>
                    <a:cubicBezTo>
                      <a:pt x="97" y="462"/>
                      <a:pt x="48" y="662"/>
                      <a:pt x="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0" name="Freeform 20"/>
              <p:cNvSpPr>
                <a:spLocks/>
              </p:cNvSpPr>
              <p:nvPr/>
            </p:nvSpPr>
            <p:spPr bwMode="auto">
              <a:xfrm>
                <a:off x="1012" y="1706"/>
                <a:ext cx="1459" cy="1860"/>
              </a:xfrm>
              <a:custGeom>
                <a:avLst/>
                <a:gdLst>
                  <a:gd name="T0" fmla="*/ 1459 w 1459"/>
                  <a:gd name="T1" fmla="*/ 0 h 1860"/>
                  <a:gd name="T2" fmla="*/ 234 w 1459"/>
                  <a:gd name="T3" fmla="*/ 363 h 1860"/>
                  <a:gd name="T4" fmla="*/ 53 w 1459"/>
                  <a:gd name="T5" fmla="*/ 186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9" h="1860">
                    <a:moveTo>
                      <a:pt x="1459" y="0"/>
                    </a:moveTo>
                    <a:cubicBezTo>
                      <a:pt x="963" y="26"/>
                      <a:pt x="468" y="53"/>
                      <a:pt x="234" y="363"/>
                    </a:cubicBezTo>
                    <a:cubicBezTo>
                      <a:pt x="0" y="673"/>
                      <a:pt x="26" y="1266"/>
                      <a:pt x="53" y="18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1" name="Freeform 21"/>
              <p:cNvSpPr>
                <a:spLocks/>
              </p:cNvSpPr>
              <p:nvPr/>
            </p:nvSpPr>
            <p:spPr bwMode="auto">
              <a:xfrm>
                <a:off x="2108" y="2387"/>
                <a:ext cx="363" cy="408"/>
              </a:xfrm>
              <a:custGeom>
                <a:avLst/>
                <a:gdLst>
                  <a:gd name="T0" fmla="*/ 408 w 408"/>
                  <a:gd name="T1" fmla="*/ 0 h 408"/>
                  <a:gd name="T2" fmla="*/ 272 w 408"/>
                  <a:gd name="T3" fmla="*/ 272 h 408"/>
                  <a:gd name="T4" fmla="*/ 0 w 408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08">
                    <a:moveTo>
                      <a:pt x="408" y="0"/>
                    </a:moveTo>
                    <a:cubicBezTo>
                      <a:pt x="374" y="102"/>
                      <a:pt x="340" y="204"/>
                      <a:pt x="272" y="272"/>
                    </a:cubicBezTo>
                    <a:cubicBezTo>
                      <a:pt x="204" y="340"/>
                      <a:pt x="102" y="374"/>
                      <a:pt x="0" y="4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Freeform 22"/>
              <p:cNvSpPr>
                <a:spLocks/>
              </p:cNvSpPr>
              <p:nvPr/>
            </p:nvSpPr>
            <p:spPr bwMode="auto">
              <a:xfrm>
                <a:off x="1700" y="2387"/>
                <a:ext cx="907" cy="1315"/>
              </a:xfrm>
              <a:custGeom>
                <a:avLst/>
                <a:gdLst>
                  <a:gd name="T0" fmla="*/ 907 w 907"/>
                  <a:gd name="T1" fmla="*/ 0 h 1315"/>
                  <a:gd name="T2" fmla="*/ 453 w 907"/>
                  <a:gd name="T3" fmla="*/ 952 h 1315"/>
                  <a:gd name="T4" fmla="*/ 0 w 907"/>
                  <a:gd name="T5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1315">
                    <a:moveTo>
                      <a:pt x="907" y="0"/>
                    </a:moveTo>
                    <a:cubicBezTo>
                      <a:pt x="755" y="366"/>
                      <a:pt x="604" y="733"/>
                      <a:pt x="453" y="952"/>
                    </a:cubicBezTo>
                    <a:cubicBezTo>
                      <a:pt x="302" y="1171"/>
                      <a:pt x="151" y="1243"/>
                      <a:pt x="0" y="131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03" name="Group 23"/>
              <p:cNvGrpSpPr>
                <a:grpSpLocks/>
              </p:cNvGrpSpPr>
              <p:nvPr/>
            </p:nvGrpSpPr>
            <p:grpSpPr bwMode="auto">
              <a:xfrm>
                <a:off x="3151" y="1706"/>
                <a:ext cx="1595" cy="1996"/>
                <a:chOff x="3151" y="1706"/>
                <a:chExt cx="1595" cy="1996"/>
              </a:xfrm>
            </p:grpSpPr>
            <p:sp>
              <p:nvSpPr>
                <p:cNvPr id="46104" name="Freeform 24"/>
                <p:cNvSpPr>
                  <a:spLocks/>
                </p:cNvSpPr>
                <p:nvPr/>
              </p:nvSpPr>
              <p:spPr bwMode="auto">
                <a:xfrm flipH="1">
                  <a:off x="3287" y="1797"/>
                  <a:ext cx="771" cy="862"/>
                </a:xfrm>
                <a:custGeom>
                  <a:avLst/>
                  <a:gdLst>
                    <a:gd name="T0" fmla="*/ 771 w 771"/>
                    <a:gd name="T1" fmla="*/ 0 h 862"/>
                    <a:gd name="T2" fmla="*/ 226 w 771"/>
                    <a:gd name="T3" fmla="*/ 318 h 862"/>
                    <a:gd name="T4" fmla="*/ 0 w 771"/>
                    <a:gd name="T5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1" h="862">
                      <a:moveTo>
                        <a:pt x="771" y="0"/>
                      </a:moveTo>
                      <a:cubicBezTo>
                        <a:pt x="563" y="87"/>
                        <a:pt x="355" y="174"/>
                        <a:pt x="226" y="318"/>
                      </a:cubicBezTo>
                      <a:cubicBezTo>
                        <a:pt x="97" y="462"/>
                        <a:pt x="48" y="662"/>
                        <a:pt x="0" y="86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05" name="Freeform 25"/>
                <p:cNvSpPr>
                  <a:spLocks/>
                </p:cNvSpPr>
                <p:nvPr/>
              </p:nvSpPr>
              <p:spPr bwMode="auto">
                <a:xfrm flipH="1">
                  <a:off x="3287" y="1706"/>
                  <a:ext cx="1459" cy="1860"/>
                </a:xfrm>
                <a:custGeom>
                  <a:avLst/>
                  <a:gdLst>
                    <a:gd name="T0" fmla="*/ 1459 w 1459"/>
                    <a:gd name="T1" fmla="*/ 0 h 1860"/>
                    <a:gd name="T2" fmla="*/ 234 w 1459"/>
                    <a:gd name="T3" fmla="*/ 363 h 1860"/>
                    <a:gd name="T4" fmla="*/ 53 w 1459"/>
                    <a:gd name="T5" fmla="*/ 1860 h 1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9" h="1860">
                      <a:moveTo>
                        <a:pt x="1459" y="0"/>
                      </a:moveTo>
                      <a:cubicBezTo>
                        <a:pt x="963" y="26"/>
                        <a:pt x="468" y="53"/>
                        <a:pt x="234" y="363"/>
                      </a:cubicBezTo>
                      <a:cubicBezTo>
                        <a:pt x="0" y="673"/>
                        <a:pt x="26" y="1266"/>
                        <a:pt x="53" y="186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06" name="Freeform 26"/>
                <p:cNvSpPr>
                  <a:spLocks/>
                </p:cNvSpPr>
                <p:nvPr/>
              </p:nvSpPr>
              <p:spPr bwMode="auto">
                <a:xfrm flipH="1">
                  <a:off x="3287" y="2387"/>
                  <a:ext cx="363" cy="408"/>
                </a:xfrm>
                <a:custGeom>
                  <a:avLst/>
                  <a:gdLst>
                    <a:gd name="T0" fmla="*/ 408 w 408"/>
                    <a:gd name="T1" fmla="*/ 0 h 408"/>
                    <a:gd name="T2" fmla="*/ 272 w 408"/>
                    <a:gd name="T3" fmla="*/ 272 h 408"/>
                    <a:gd name="T4" fmla="*/ 0 w 408"/>
                    <a:gd name="T5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08">
                      <a:moveTo>
                        <a:pt x="408" y="0"/>
                      </a:moveTo>
                      <a:cubicBezTo>
                        <a:pt x="374" y="102"/>
                        <a:pt x="340" y="204"/>
                        <a:pt x="272" y="272"/>
                      </a:cubicBezTo>
                      <a:cubicBezTo>
                        <a:pt x="204" y="340"/>
                        <a:pt x="102" y="374"/>
                        <a:pt x="0" y="4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07" name="Freeform 27"/>
                <p:cNvSpPr>
                  <a:spLocks/>
                </p:cNvSpPr>
                <p:nvPr/>
              </p:nvSpPr>
              <p:spPr bwMode="auto">
                <a:xfrm flipH="1">
                  <a:off x="3151" y="2387"/>
                  <a:ext cx="907" cy="1315"/>
                </a:xfrm>
                <a:custGeom>
                  <a:avLst/>
                  <a:gdLst>
                    <a:gd name="T0" fmla="*/ 907 w 907"/>
                    <a:gd name="T1" fmla="*/ 0 h 1315"/>
                    <a:gd name="T2" fmla="*/ 453 w 907"/>
                    <a:gd name="T3" fmla="*/ 952 h 1315"/>
                    <a:gd name="T4" fmla="*/ 0 w 907"/>
                    <a:gd name="T5" fmla="*/ 1315 h 1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7" h="1315">
                      <a:moveTo>
                        <a:pt x="907" y="0"/>
                      </a:moveTo>
                      <a:cubicBezTo>
                        <a:pt x="755" y="366"/>
                        <a:pt x="604" y="733"/>
                        <a:pt x="453" y="952"/>
                      </a:cubicBezTo>
                      <a:cubicBezTo>
                        <a:pt x="302" y="1171"/>
                        <a:pt x="151" y="1243"/>
                        <a:pt x="0" y="13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08" name="Freeform 28"/>
                <p:cNvSpPr>
                  <a:spLocks/>
                </p:cNvSpPr>
                <p:nvPr/>
              </p:nvSpPr>
              <p:spPr bwMode="auto">
                <a:xfrm flipH="1">
                  <a:off x="3287" y="1933"/>
                  <a:ext cx="136" cy="227"/>
                </a:xfrm>
                <a:custGeom>
                  <a:avLst/>
                  <a:gdLst>
                    <a:gd name="T0" fmla="*/ 136 w 136"/>
                    <a:gd name="T1" fmla="*/ 227 h 227"/>
                    <a:gd name="T2" fmla="*/ 0 w 136"/>
                    <a:gd name="T3" fmla="*/ 182 h 227"/>
                    <a:gd name="T4" fmla="*/ 136 w 136"/>
                    <a:gd name="T5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227">
                      <a:moveTo>
                        <a:pt x="136" y="227"/>
                      </a:moveTo>
                      <a:cubicBezTo>
                        <a:pt x="68" y="223"/>
                        <a:pt x="0" y="220"/>
                        <a:pt x="0" y="182"/>
                      </a:cubicBezTo>
                      <a:cubicBezTo>
                        <a:pt x="0" y="144"/>
                        <a:pt x="68" y="72"/>
                        <a:pt x="1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09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3369" y="2100"/>
                  <a:ext cx="4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CO" altLang="x-none" sz="1200"/>
                    <a:t>jmp</a:t>
                  </a:r>
                  <a:endParaRPr lang="es-ES" altLang="x-none" sz="1200"/>
                </a:p>
              </p:txBody>
            </p:sp>
          </p:grpSp>
          <p:sp>
            <p:nvSpPr>
              <p:cNvPr id="46110" name="Line 30"/>
              <p:cNvSpPr>
                <a:spLocks noChangeShapeType="1"/>
              </p:cNvSpPr>
              <p:nvPr/>
            </p:nvSpPr>
            <p:spPr bwMode="auto">
              <a:xfrm>
                <a:off x="2017" y="1344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Text Box 31"/>
              <p:cNvSpPr txBox="1">
                <a:spLocks noChangeArrowheads="1"/>
              </p:cNvSpPr>
              <p:nvPr/>
            </p:nvSpPr>
            <p:spPr bwMode="auto">
              <a:xfrm>
                <a:off x="1757" y="1194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O" altLang="x-none" sz="1200"/>
                  <a:t>reset</a:t>
                </a:r>
                <a:endParaRPr lang="es-ES" altLang="x-none" sz="1200"/>
              </a:p>
            </p:txBody>
          </p:sp>
        </p:grpSp>
      </p:grpSp>
      <p:sp>
        <p:nvSpPr>
          <p:cNvPr id="46112" name="Text Box 32"/>
          <p:cNvSpPr txBox="1">
            <a:spLocks noChangeArrowheads="1"/>
          </p:cNvSpPr>
          <p:nvPr/>
        </p:nvSpPr>
        <p:spPr bwMode="auto">
          <a:xfrm rot="16200000">
            <a:off x="2466182" y="294401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0x20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 rot="16200000">
            <a:off x="2469357" y="390286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0x03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580063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5580063" y="45815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0x01</a:t>
            </a:r>
            <a:endParaRPr lang="es-ES" altLang="x-none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5580063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5580063" y="50133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0x03</a:t>
            </a:r>
            <a:endParaRPr lang="es-ES" altLang="x-none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5580063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5580063" y="54451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580063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580063" y="58769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0x07</a:t>
            </a:r>
            <a:endParaRPr lang="es-ES" altLang="x-none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 rot="16200000">
            <a:off x="1096169" y="54919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0x04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6372225" y="43656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372225" y="45815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0x80</a:t>
            </a:r>
            <a:endParaRPr lang="es-ES" altLang="x-none"/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372225" y="47974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6372225" y="50133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0x81</a:t>
            </a:r>
            <a:endParaRPr lang="es-ES" altLang="x-none"/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6372225" y="52292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6372225" y="54451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0x08</a:t>
            </a:r>
            <a:endParaRPr lang="es-ES" altLang="x-none"/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6372225" y="56610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6372225" y="58769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7596188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lda 0x80 </a:t>
            </a:r>
            <a:endParaRPr lang="es-ES" altLang="x-none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7596188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suba 0x81</a:t>
            </a:r>
            <a:endParaRPr lang="es-ES" altLang="x-none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7596188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jz 0x08</a:t>
            </a:r>
            <a:endParaRPr lang="es-ES" altLang="x-none"/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7596188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jmp 0x02 </a:t>
            </a:r>
            <a:endParaRPr lang="es-ES" altLang="x-none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>
            <a:off x="5219700" y="5157788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89585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5148263" y="1557338"/>
            <a:ext cx="3743325" cy="2517775"/>
            <a:chOff x="884" y="1194"/>
            <a:chExt cx="3991" cy="2644"/>
          </a:xfrm>
        </p:grpSpPr>
        <p:sp>
          <p:nvSpPr>
            <p:cNvPr id="48132" name="Freeform 4"/>
            <p:cNvSpPr>
              <a:spLocks/>
            </p:cNvSpPr>
            <p:nvPr/>
          </p:nvSpPr>
          <p:spPr bwMode="auto">
            <a:xfrm>
              <a:off x="2336" y="1933"/>
              <a:ext cx="136" cy="227"/>
            </a:xfrm>
            <a:custGeom>
              <a:avLst/>
              <a:gdLst>
                <a:gd name="T0" fmla="*/ 136 w 136"/>
                <a:gd name="T1" fmla="*/ 227 h 227"/>
                <a:gd name="T2" fmla="*/ 0 w 136"/>
                <a:gd name="T3" fmla="*/ 182 h 227"/>
                <a:gd name="T4" fmla="*/ 136 w 136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227"/>
                  </a:moveTo>
                  <a:cubicBezTo>
                    <a:pt x="68" y="223"/>
                    <a:pt x="0" y="220"/>
                    <a:pt x="0" y="182"/>
                  </a:cubicBezTo>
                  <a:cubicBezTo>
                    <a:pt x="0" y="144"/>
                    <a:pt x="68" y="72"/>
                    <a:pt x="1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2062" y="2099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1200"/>
                <a:t>jz</a:t>
              </a:r>
              <a:endParaRPr lang="es-ES" altLang="x-none" sz="1200"/>
            </a:p>
          </p:txBody>
        </p:sp>
        <p:grpSp>
          <p:nvGrpSpPr>
            <p:cNvPr id="48134" name="Group 6"/>
            <p:cNvGrpSpPr>
              <a:grpSpLocks/>
            </p:cNvGrpSpPr>
            <p:nvPr/>
          </p:nvGrpSpPr>
          <p:grpSpPr bwMode="auto">
            <a:xfrm>
              <a:off x="884" y="1194"/>
              <a:ext cx="3991" cy="2644"/>
              <a:chOff x="884" y="1194"/>
              <a:chExt cx="3991" cy="2644"/>
            </a:xfrm>
          </p:grpSpPr>
          <p:sp>
            <p:nvSpPr>
              <p:cNvPr id="48135" name="Rectangle 7"/>
              <p:cNvSpPr>
                <a:spLocks noChangeArrowheads="1"/>
              </p:cNvSpPr>
              <p:nvPr/>
            </p:nvSpPr>
            <p:spPr bwMode="auto">
              <a:xfrm>
                <a:off x="2471" y="120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Inicial</a:t>
                </a:r>
                <a:endParaRPr lang="es-ES" altLang="x-none" sz="1200"/>
              </a:p>
            </p:txBody>
          </p:sp>
          <p:sp>
            <p:nvSpPr>
              <p:cNvPr id="48136" name="Rectangle 8"/>
              <p:cNvSpPr>
                <a:spLocks noChangeArrowheads="1"/>
              </p:cNvSpPr>
              <p:nvPr/>
            </p:nvSpPr>
            <p:spPr bwMode="auto">
              <a:xfrm>
                <a:off x="2471" y="1661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Búsqueda</a:t>
                </a:r>
                <a:endParaRPr lang="es-ES" altLang="x-none" sz="1200"/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/>
            </p:nvSpPr>
            <p:spPr bwMode="auto">
              <a:xfrm>
                <a:off x="2471" y="211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Ejecución</a:t>
                </a:r>
                <a:endParaRPr lang="es-ES" altLang="x-none" sz="1200"/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/>
            </p:nvSpPr>
            <p:spPr bwMode="auto">
              <a:xfrm>
                <a:off x="2471" y="297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and a</a:t>
                </a:r>
                <a:endParaRPr lang="es-ES" altLang="x-none" sz="1200"/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816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sub a</a:t>
                </a:r>
                <a:endParaRPr lang="es-ES" altLang="x-none" sz="1200"/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/>
            </p:nvSpPr>
            <p:spPr bwMode="auto">
              <a:xfrm>
                <a:off x="129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a xx</a:t>
                </a:r>
                <a:endParaRPr lang="es-ES" altLang="x-none" sz="1200"/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xx a</a:t>
                </a:r>
                <a:endParaRPr lang="es-ES" altLang="x-none" sz="1200"/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/>
            </p:nvSpPr>
            <p:spPr bwMode="auto">
              <a:xfrm>
                <a:off x="4059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add a</a:t>
                </a:r>
                <a:endParaRPr lang="es-ES" altLang="x-none" sz="1200"/>
              </a:p>
            </p:txBody>
          </p:sp>
          <p:sp>
            <p:nvSpPr>
              <p:cNvPr id="48143" name="Line 15"/>
              <p:cNvSpPr>
                <a:spLocks noChangeShapeType="1"/>
              </p:cNvSpPr>
              <p:nvPr/>
            </p:nvSpPr>
            <p:spPr bwMode="auto">
              <a:xfrm>
                <a:off x="2879" y="147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Line 16"/>
              <p:cNvSpPr>
                <a:spLocks noChangeShapeType="1"/>
              </p:cNvSpPr>
              <p:nvPr/>
            </p:nvSpPr>
            <p:spPr bwMode="auto">
              <a:xfrm>
                <a:off x="2879" y="193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>
                <a:off x="2879" y="2387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6" name="Freeform 18"/>
              <p:cNvSpPr>
                <a:spLocks/>
              </p:cNvSpPr>
              <p:nvPr/>
            </p:nvSpPr>
            <p:spPr bwMode="auto">
              <a:xfrm>
                <a:off x="1700" y="1797"/>
                <a:ext cx="771" cy="862"/>
              </a:xfrm>
              <a:custGeom>
                <a:avLst/>
                <a:gdLst>
                  <a:gd name="T0" fmla="*/ 771 w 771"/>
                  <a:gd name="T1" fmla="*/ 0 h 862"/>
                  <a:gd name="T2" fmla="*/ 226 w 771"/>
                  <a:gd name="T3" fmla="*/ 318 h 862"/>
                  <a:gd name="T4" fmla="*/ 0 w 771"/>
                  <a:gd name="T5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862">
                    <a:moveTo>
                      <a:pt x="771" y="0"/>
                    </a:moveTo>
                    <a:cubicBezTo>
                      <a:pt x="563" y="87"/>
                      <a:pt x="355" y="174"/>
                      <a:pt x="226" y="318"/>
                    </a:cubicBezTo>
                    <a:cubicBezTo>
                      <a:pt x="97" y="462"/>
                      <a:pt x="48" y="662"/>
                      <a:pt x="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7" name="Freeform 19"/>
              <p:cNvSpPr>
                <a:spLocks/>
              </p:cNvSpPr>
              <p:nvPr/>
            </p:nvSpPr>
            <p:spPr bwMode="auto">
              <a:xfrm>
                <a:off x="1012" y="1706"/>
                <a:ext cx="1459" cy="1860"/>
              </a:xfrm>
              <a:custGeom>
                <a:avLst/>
                <a:gdLst>
                  <a:gd name="T0" fmla="*/ 1459 w 1459"/>
                  <a:gd name="T1" fmla="*/ 0 h 1860"/>
                  <a:gd name="T2" fmla="*/ 234 w 1459"/>
                  <a:gd name="T3" fmla="*/ 363 h 1860"/>
                  <a:gd name="T4" fmla="*/ 53 w 1459"/>
                  <a:gd name="T5" fmla="*/ 186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9" h="1860">
                    <a:moveTo>
                      <a:pt x="1459" y="0"/>
                    </a:moveTo>
                    <a:cubicBezTo>
                      <a:pt x="963" y="26"/>
                      <a:pt x="468" y="53"/>
                      <a:pt x="234" y="363"/>
                    </a:cubicBezTo>
                    <a:cubicBezTo>
                      <a:pt x="0" y="673"/>
                      <a:pt x="26" y="1266"/>
                      <a:pt x="53" y="18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8" name="Freeform 20"/>
              <p:cNvSpPr>
                <a:spLocks/>
              </p:cNvSpPr>
              <p:nvPr/>
            </p:nvSpPr>
            <p:spPr bwMode="auto">
              <a:xfrm>
                <a:off x="2108" y="2387"/>
                <a:ext cx="363" cy="408"/>
              </a:xfrm>
              <a:custGeom>
                <a:avLst/>
                <a:gdLst>
                  <a:gd name="T0" fmla="*/ 408 w 408"/>
                  <a:gd name="T1" fmla="*/ 0 h 408"/>
                  <a:gd name="T2" fmla="*/ 272 w 408"/>
                  <a:gd name="T3" fmla="*/ 272 h 408"/>
                  <a:gd name="T4" fmla="*/ 0 w 408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08">
                    <a:moveTo>
                      <a:pt x="408" y="0"/>
                    </a:moveTo>
                    <a:cubicBezTo>
                      <a:pt x="374" y="102"/>
                      <a:pt x="340" y="204"/>
                      <a:pt x="272" y="272"/>
                    </a:cubicBezTo>
                    <a:cubicBezTo>
                      <a:pt x="204" y="340"/>
                      <a:pt x="102" y="374"/>
                      <a:pt x="0" y="4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9" name="Freeform 21"/>
              <p:cNvSpPr>
                <a:spLocks/>
              </p:cNvSpPr>
              <p:nvPr/>
            </p:nvSpPr>
            <p:spPr bwMode="auto">
              <a:xfrm>
                <a:off x="1700" y="2387"/>
                <a:ext cx="907" cy="1315"/>
              </a:xfrm>
              <a:custGeom>
                <a:avLst/>
                <a:gdLst>
                  <a:gd name="T0" fmla="*/ 907 w 907"/>
                  <a:gd name="T1" fmla="*/ 0 h 1315"/>
                  <a:gd name="T2" fmla="*/ 453 w 907"/>
                  <a:gd name="T3" fmla="*/ 952 h 1315"/>
                  <a:gd name="T4" fmla="*/ 0 w 907"/>
                  <a:gd name="T5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1315">
                    <a:moveTo>
                      <a:pt x="907" y="0"/>
                    </a:moveTo>
                    <a:cubicBezTo>
                      <a:pt x="755" y="366"/>
                      <a:pt x="604" y="733"/>
                      <a:pt x="453" y="952"/>
                    </a:cubicBezTo>
                    <a:cubicBezTo>
                      <a:pt x="302" y="1171"/>
                      <a:pt x="151" y="1243"/>
                      <a:pt x="0" y="131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50" name="Group 22"/>
              <p:cNvGrpSpPr>
                <a:grpSpLocks/>
              </p:cNvGrpSpPr>
              <p:nvPr/>
            </p:nvGrpSpPr>
            <p:grpSpPr bwMode="auto">
              <a:xfrm>
                <a:off x="3151" y="1706"/>
                <a:ext cx="1595" cy="1996"/>
                <a:chOff x="3151" y="1706"/>
                <a:chExt cx="1595" cy="1996"/>
              </a:xfrm>
            </p:grpSpPr>
            <p:sp>
              <p:nvSpPr>
                <p:cNvPr id="48151" name="Freeform 23"/>
                <p:cNvSpPr>
                  <a:spLocks/>
                </p:cNvSpPr>
                <p:nvPr/>
              </p:nvSpPr>
              <p:spPr bwMode="auto">
                <a:xfrm flipH="1">
                  <a:off x="3287" y="1797"/>
                  <a:ext cx="771" cy="862"/>
                </a:xfrm>
                <a:custGeom>
                  <a:avLst/>
                  <a:gdLst>
                    <a:gd name="T0" fmla="*/ 771 w 771"/>
                    <a:gd name="T1" fmla="*/ 0 h 862"/>
                    <a:gd name="T2" fmla="*/ 226 w 771"/>
                    <a:gd name="T3" fmla="*/ 318 h 862"/>
                    <a:gd name="T4" fmla="*/ 0 w 771"/>
                    <a:gd name="T5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1" h="862">
                      <a:moveTo>
                        <a:pt x="771" y="0"/>
                      </a:moveTo>
                      <a:cubicBezTo>
                        <a:pt x="563" y="87"/>
                        <a:pt x="355" y="174"/>
                        <a:pt x="226" y="318"/>
                      </a:cubicBezTo>
                      <a:cubicBezTo>
                        <a:pt x="97" y="462"/>
                        <a:pt x="48" y="662"/>
                        <a:pt x="0" y="86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2" name="Freeform 24"/>
                <p:cNvSpPr>
                  <a:spLocks/>
                </p:cNvSpPr>
                <p:nvPr/>
              </p:nvSpPr>
              <p:spPr bwMode="auto">
                <a:xfrm flipH="1">
                  <a:off x="3287" y="1706"/>
                  <a:ext cx="1459" cy="1860"/>
                </a:xfrm>
                <a:custGeom>
                  <a:avLst/>
                  <a:gdLst>
                    <a:gd name="T0" fmla="*/ 1459 w 1459"/>
                    <a:gd name="T1" fmla="*/ 0 h 1860"/>
                    <a:gd name="T2" fmla="*/ 234 w 1459"/>
                    <a:gd name="T3" fmla="*/ 363 h 1860"/>
                    <a:gd name="T4" fmla="*/ 53 w 1459"/>
                    <a:gd name="T5" fmla="*/ 1860 h 1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9" h="1860">
                      <a:moveTo>
                        <a:pt x="1459" y="0"/>
                      </a:moveTo>
                      <a:cubicBezTo>
                        <a:pt x="963" y="26"/>
                        <a:pt x="468" y="53"/>
                        <a:pt x="234" y="363"/>
                      </a:cubicBezTo>
                      <a:cubicBezTo>
                        <a:pt x="0" y="673"/>
                        <a:pt x="26" y="1266"/>
                        <a:pt x="53" y="186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3" name="Freeform 25"/>
                <p:cNvSpPr>
                  <a:spLocks/>
                </p:cNvSpPr>
                <p:nvPr/>
              </p:nvSpPr>
              <p:spPr bwMode="auto">
                <a:xfrm flipH="1">
                  <a:off x="3287" y="2387"/>
                  <a:ext cx="363" cy="408"/>
                </a:xfrm>
                <a:custGeom>
                  <a:avLst/>
                  <a:gdLst>
                    <a:gd name="T0" fmla="*/ 408 w 408"/>
                    <a:gd name="T1" fmla="*/ 0 h 408"/>
                    <a:gd name="T2" fmla="*/ 272 w 408"/>
                    <a:gd name="T3" fmla="*/ 272 h 408"/>
                    <a:gd name="T4" fmla="*/ 0 w 408"/>
                    <a:gd name="T5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08">
                      <a:moveTo>
                        <a:pt x="408" y="0"/>
                      </a:moveTo>
                      <a:cubicBezTo>
                        <a:pt x="374" y="102"/>
                        <a:pt x="340" y="204"/>
                        <a:pt x="272" y="272"/>
                      </a:cubicBezTo>
                      <a:cubicBezTo>
                        <a:pt x="204" y="340"/>
                        <a:pt x="102" y="374"/>
                        <a:pt x="0" y="4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4" name="Freeform 26"/>
                <p:cNvSpPr>
                  <a:spLocks/>
                </p:cNvSpPr>
                <p:nvPr/>
              </p:nvSpPr>
              <p:spPr bwMode="auto">
                <a:xfrm flipH="1">
                  <a:off x="3151" y="2387"/>
                  <a:ext cx="907" cy="1315"/>
                </a:xfrm>
                <a:custGeom>
                  <a:avLst/>
                  <a:gdLst>
                    <a:gd name="T0" fmla="*/ 907 w 907"/>
                    <a:gd name="T1" fmla="*/ 0 h 1315"/>
                    <a:gd name="T2" fmla="*/ 453 w 907"/>
                    <a:gd name="T3" fmla="*/ 952 h 1315"/>
                    <a:gd name="T4" fmla="*/ 0 w 907"/>
                    <a:gd name="T5" fmla="*/ 1315 h 1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7" h="1315">
                      <a:moveTo>
                        <a:pt x="907" y="0"/>
                      </a:moveTo>
                      <a:cubicBezTo>
                        <a:pt x="755" y="366"/>
                        <a:pt x="604" y="733"/>
                        <a:pt x="453" y="952"/>
                      </a:cubicBezTo>
                      <a:cubicBezTo>
                        <a:pt x="302" y="1171"/>
                        <a:pt x="151" y="1243"/>
                        <a:pt x="0" y="13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5" name="Freeform 27"/>
                <p:cNvSpPr>
                  <a:spLocks/>
                </p:cNvSpPr>
                <p:nvPr/>
              </p:nvSpPr>
              <p:spPr bwMode="auto">
                <a:xfrm flipH="1">
                  <a:off x="3287" y="1933"/>
                  <a:ext cx="136" cy="227"/>
                </a:xfrm>
                <a:custGeom>
                  <a:avLst/>
                  <a:gdLst>
                    <a:gd name="T0" fmla="*/ 136 w 136"/>
                    <a:gd name="T1" fmla="*/ 227 h 227"/>
                    <a:gd name="T2" fmla="*/ 0 w 136"/>
                    <a:gd name="T3" fmla="*/ 182 h 227"/>
                    <a:gd name="T4" fmla="*/ 136 w 136"/>
                    <a:gd name="T5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227">
                      <a:moveTo>
                        <a:pt x="136" y="227"/>
                      </a:moveTo>
                      <a:cubicBezTo>
                        <a:pt x="68" y="223"/>
                        <a:pt x="0" y="220"/>
                        <a:pt x="0" y="182"/>
                      </a:cubicBezTo>
                      <a:cubicBezTo>
                        <a:pt x="0" y="144"/>
                        <a:pt x="68" y="72"/>
                        <a:pt x="1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6" name="Text Box 28"/>
                <p:cNvSpPr txBox="1">
                  <a:spLocks noChangeArrowheads="1"/>
                </p:cNvSpPr>
                <p:nvPr/>
              </p:nvSpPr>
              <p:spPr bwMode="auto">
                <a:xfrm flipH="1">
                  <a:off x="3369" y="2100"/>
                  <a:ext cx="4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CO" altLang="x-none" sz="1200"/>
                    <a:t>jmp</a:t>
                  </a:r>
                  <a:endParaRPr lang="es-ES" altLang="x-none" sz="1200"/>
                </a:p>
              </p:txBody>
            </p:sp>
          </p:grpSp>
          <p:sp>
            <p:nvSpPr>
              <p:cNvPr id="48157" name="Line 29"/>
              <p:cNvSpPr>
                <a:spLocks noChangeShapeType="1"/>
              </p:cNvSpPr>
              <p:nvPr/>
            </p:nvSpPr>
            <p:spPr bwMode="auto">
              <a:xfrm>
                <a:off x="2017" y="1344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1757" y="1194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O" altLang="x-none" sz="1200"/>
                  <a:t>reset</a:t>
                </a:r>
                <a:endParaRPr lang="es-ES" altLang="x-none" sz="1200"/>
              </a:p>
            </p:txBody>
          </p:sp>
        </p:grpSp>
      </p:grpSp>
      <p:sp>
        <p:nvSpPr>
          <p:cNvPr id="48159" name="Text Box 31"/>
          <p:cNvSpPr txBox="1">
            <a:spLocks noChangeArrowheads="1"/>
          </p:cNvSpPr>
          <p:nvPr/>
        </p:nvSpPr>
        <p:spPr bwMode="auto">
          <a:xfrm rot="16200000">
            <a:off x="2467769" y="2944019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0x20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 rot="16200000">
            <a:off x="2469357" y="390286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0x03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580063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5580063" y="45815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0x01</a:t>
            </a:r>
            <a:endParaRPr lang="es-ES" altLang="x-none"/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5580063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5580063" y="50133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0x03</a:t>
            </a:r>
            <a:endParaRPr lang="es-ES" altLang="x-none"/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5580063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5580063" y="54451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5580063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5580063" y="58769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0x07</a:t>
            </a:r>
            <a:endParaRPr lang="es-ES" altLang="x-none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 rot="16200000">
            <a:off x="1096169" y="54919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0x81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6372225" y="43656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6372225" y="45815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0x80</a:t>
            </a:r>
            <a:endParaRPr lang="es-ES" altLang="x-none"/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6372225" y="47974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6372225" y="50133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0x81</a:t>
            </a:r>
            <a:endParaRPr lang="es-ES" altLang="x-none"/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6372225" y="52292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48175" name="Rectangle 47"/>
          <p:cNvSpPr>
            <a:spLocks noChangeArrowheads="1"/>
          </p:cNvSpPr>
          <p:nvPr/>
        </p:nvSpPr>
        <p:spPr bwMode="auto">
          <a:xfrm>
            <a:off x="6372225" y="54451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0x08</a:t>
            </a:r>
            <a:endParaRPr lang="es-ES" altLang="x-none"/>
          </a:p>
        </p:txBody>
      </p:sp>
      <p:sp>
        <p:nvSpPr>
          <p:cNvPr id="48176" name="Rectangle 48"/>
          <p:cNvSpPr>
            <a:spLocks noChangeArrowheads="1"/>
          </p:cNvSpPr>
          <p:nvPr/>
        </p:nvSpPr>
        <p:spPr bwMode="auto">
          <a:xfrm>
            <a:off x="6372225" y="56610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48177" name="Rectangle 49"/>
          <p:cNvSpPr>
            <a:spLocks noChangeArrowheads="1"/>
          </p:cNvSpPr>
          <p:nvPr/>
        </p:nvSpPr>
        <p:spPr bwMode="auto">
          <a:xfrm>
            <a:off x="6372225" y="58769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48178" name="Rectangle 50"/>
          <p:cNvSpPr>
            <a:spLocks noChangeArrowheads="1"/>
          </p:cNvSpPr>
          <p:nvPr/>
        </p:nvSpPr>
        <p:spPr bwMode="auto">
          <a:xfrm>
            <a:off x="7596188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lda 0x80 </a:t>
            </a:r>
            <a:endParaRPr lang="es-ES" altLang="x-none"/>
          </a:p>
        </p:txBody>
      </p:sp>
      <p:sp>
        <p:nvSpPr>
          <p:cNvPr id="48179" name="Rectangle 51"/>
          <p:cNvSpPr>
            <a:spLocks noChangeArrowheads="1"/>
          </p:cNvSpPr>
          <p:nvPr/>
        </p:nvSpPr>
        <p:spPr bwMode="auto">
          <a:xfrm>
            <a:off x="7596188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suba 0x81</a:t>
            </a:r>
            <a:endParaRPr lang="es-ES" altLang="x-none"/>
          </a:p>
        </p:txBody>
      </p:sp>
      <p:sp>
        <p:nvSpPr>
          <p:cNvPr id="48180" name="Rectangle 52"/>
          <p:cNvSpPr>
            <a:spLocks noChangeArrowheads="1"/>
          </p:cNvSpPr>
          <p:nvPr/>
        </p:nvSpPr>
        <p:spPr bwMode="auto">
          <a:xfrm>
            <a:off x="7596188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jz 0x08</a:t>
            </a:r>
            <a:endParaRPr lang="es-ES" altLang="x-none"/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7596188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jmp 0x02 </a:t>
            </a:r>
            <a:endParaRPr lang="es-ES" altLang="x-none"/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>
            <a:off x="5219700" y="5157788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3" name="Rectangle 5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altLang="x-none" sz="4000"/>
              <a:t>Ejecución de una instrucción</a:t>
            </a:r>
            <a:br>
              <a:rPr lang="es-ES_tradnl" altLang="x-none" sz="4000"/>
            </a:br>
            <a:r>
              <a:rPr lang="es-ES_tradnl" altLang="x-none" sz="4000"/>
              <a:t>suba 0x81 </a:t>
            </a:r>
            <a:endParaRPr lang="es-CO" altLang="x-none" sz="4000"/>
          </a:p>
        </p:txBody>
      </p:sp>
    </p:spTree>
    <p:extLst>
      <p:ext uri="{BB962C8B-B14F-4D97-AF65-F5344CB8AC3E}">
        <p14:creationId xmlns:p14="http://schemas.microsoft.com/office/powerpoint/2010/main" val="397365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 sz="4000"/>
              <a:t>Ejecución de una instrucción</a:t>
            </a:r>
            <a:br>
              <a:rPr lang="es-ES_tradnl" altLang="x-none" sz="4000"/>
            </a:br>
            <a:r>
              <a:rPr lang="es-ES_tradnl" altLang="x-none" sz="4000"/>
              <a:t>jz 0x08 </a:t>
            </a:r>
            <a:endParaRPr lang="es-CO" altLang="x-none" sz="4000"/>
          </a:p>
        </p:txBody>
      </p:sp>
      <p:pic>
        <p:nvPicPr>
          <p:cNvPr id="50179" name="Picture 3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89585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5148263" y="1557338"/>
            <a:ext cx="3743325" cy="2517775"/>
            <a:chOff x="884" y="1194"/>
            <a:chExt cx="3991" cy="2644"/>
          </a:xfrm>
        </p:grpSpPr>
        <p:sp>
          <p:nvSpPr>
            <p:cNvPr id="50181" name="Freeform 5"/>
            <p:cNvSpPr>
              <a:spLocks/>
            </p:cNvSpPr>
            <p:nvPr/>
          </p:nvSpPr>
          <p:spPr bwMode="auto">
            <a:xfrm>
              <a:off x="2336" y="1933"/>
              <a:ext cx="136" cy="227"/>
            </a:xfrm>
            <a:custGeom>
              <a:avLst/>
              <a:gdLst>
                <a:gd name="T0" fmla="*/ 136 w 136"/>
                <a:gd name="T1" fmla="*/ 227 h 227"/>
                <a:gd name="T2" fmla="*/ 0 w 136"/>
                <a:gd name="T3" fmla="*/ 182 h 227"/>
                <a:gd name="T4" fmla="*/ 136 w 136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227"/>
                  </a:moveTo>
                  <a:cubicBezTo>
                    <a:pt x="68" y="223"/>
                    <a:pt x="0" y="220"/>
                    <a:pt x="0" y="182"/>
                  </a:cubicBezTo>
                  <a:cubicBezTo>
                    <a:pt x="0" y="144"/>
                    <a:pt x="68" y="72"/>
                    <a:pt x="1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2062" y="2099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1200"/>
                <a:t>jz</a:t>
              </a:r>
              <a:endParaRPr lang="es-ES" altLang="x-none" sz="1200"/>
            </a:p>
          </p:txBody>
        </p: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884" y="1194"/>
              <a:ext cx="3991" cy="2644"/>
              <a:chOff x="884" y="1194"/>
              <a:chExt cx="3991" cy="2644"/>
            </a:xfrm>
          </p:grpSpPr>
          <p:sp>
            <p:nvSpPr>
              <p:cNvPr id="50184" name="Rectangle 8"/>
              <p:cNvSpPr>
                <a:spLocks noChangeArrowheads="1"/>
              </p:cNvSpPr>
              <p:nvPr/>
            </p:nvSpPr>
            <p:spPr bwMode="auto">
              <a:xfrm>
                <a:off x="2471" y="120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Inicial</a:t>
                </a:r>
                <a:endParaRPr lang="es-ES" altLang="x-none" sz="1200"/>
              </a:p>
            </p:txBody>
          </p:sp>
          <p:sp>
            <p:nvSpPr>
              <p:cNvPr id="50185" name="Rectangle 9"/>
              <p:cNvSpPr>
                <a:spLocks noChangeArrowheads="1"/>
              </p:cNvSpPr>
              <p:nvPr/>
            </p:nvSpPr>
            <p:spPr bwMode="auto">
              <a:xfrm>
                <a:off x="2471" y="1661"/>
                <a:ext cx="816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Búsqueda</a:t>
                </a:r>
                <a:endParaRPr lang="es-ES" altLang="x-none" sz="1200"/>
              </a:p>
            </p:txBody>
          </p:sp>
          <p:sp>
            <p:nvSpPr>
              <p:cNvPr id="50186" name="Rectangle 10"/>
              <p:cNvSpPr>
                <a:spLocks noChangeArrowheads="1"/>
              </p:cNvSpPr>
              <p:nvPr/>
            </p:nvSpPr>
            <p:spPr bwMode="auto">
              <a:xfrm>
                <a:off x="2471" y="211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Ejecución</a:t>
                </a:r>
                <a:endParaRPr lang="es-ES" altLang="x-none" sz="1200"/>
              </a:p>
            </p:txBody>
          </p:sp>
          <p:sp>
            <p:nvSpPr>
              <p:cNvPr id="50187" name="Rectangle 11"/>
              <p:cNvSpPr>
                <a:spLocks noChangeArrowheads="1"/>
              </p:cNvSpPr>
              <p:nvPr/>
            </p:nvSpPr>
            <p:spPr bwMode="auto">
              <a:xfrm>
                <a:off x="2471" y="297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and a</a:t>
                </a:r>
                <a:endParaRPr lang="es-ES" altLang="x-none" sz="1200"/>
              </a:p>
            </p:txBody>
          </p:sp>
          <p:sp>
            <p:nvSpPr>
              <p:cNvPr id="50188" name="Rectangle 12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sub a</a:t>
                </a:r>
                <a:endParaRPr lang="es-ES" altLang="x-none" sz="1200"/>
              </a:p>
            </p:txBody>
          </p:sp>
          <p:sp>
            <p:nvSpPr>
              <p:cNvPr id="50189" name="Rectangle 13"/>
              <p:cNvSpPr>
                <a:spLocks noChangeArrowheads="1"/>
              </p:cNvSpPr>
              <p:nvPr/>
            </p:nvSpPr>
            <p:spPr bwMode="auto">
              <a:xfrm>
                <a:off x="1291" y="2659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a xx</a:t>
                </a:r>
                <a:endParaRPr lang="es-ES" altLang="x-none" sz="1200"/>
              </a:p>
            </p:txBody>
          </p:sp>
          <p:sp>
            <p:nvSpPr>
              <p:cNvPr id="50190" name="Rectangle 14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ld xx a</a:t>
                </a:r>
                <a:endParaRPr lang="es-ES" altLang="x-none" sz="1200"/>
              </a:p>
            </p:txBody>
          </p:sp>
          <p:sp>
            <p:nvSpPr>
              <p:cNvPr id="50191" name="Rectangle 15"/>
              <p:cNvSpPr>
                <a:spLocks noChangeArrowheads="1"/>
              </p:cNvSpPr>
              <p:nvPr/>
            </p:nvSpPr>
            <p:spPr bwMode="auto">
              <a:xfrm>
                <a:off x="4059" y="3566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s-CO" altLang="x-none" sz="1200"/>
                  <a:t>add a</a:t>
                </a:r>
                <a:endParaRPr lang="es-ES" altLang="x-none" sz="1200"/>
              </a:p>
            </p:txBody>
          </p:sp>
          <p:sp>
            <p:nvSpPr>
              <p:cNvPr id="50192" name="Line 16"/>
              <p:cNvSpPr>
                <a:spLocks noChangeShapeType="1"/>
              </p:cNvSpPr>
              <p:nvPr/>
            </p:nvSpPr>
            <p:spPr bwMode="auto">
              <a:xfrm>
                <a:off x="2879" y="147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3" name="Line 17"/>
              <p:cNvSpPr>
                <a:spLocks noChangeShapeType="1"/>
              </p:cNvSpPr>
              <p:nvPr/>
            </p:nvSpPr>
            <p:spPr bwMode="auto">
              <a:xfrm>
                <a:off x="2879" y="193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4" name="Line 18"/>
              <p:cNvSpPr>
                <a:spLocks noChangeShapeType="1"/>
              </p:cNvSpPr>
              <p:nvPr/>
            </p:nvSpPr>
            <p:spPr bwMode="auto">
              <a:xfrm>
                <a:off x="2879" y="2387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5" name="Freeform 19"/>
              <p:cNvSpPr>
                <a:spLocks/>
              </p:cNvSpPr>
              <p:nvPr/>
            </p:nvSpPr>
            <p:spPr bwMode="auto">
              <a:xfrm>
                <a:off x="1700" y="1797"/>
                <a:ext cx="771" cy="862"/>
              </a:xfrm>
              <a:custGeom>
                <a:avLst/>
                <a:gdLst>
                  <a:gd name="T0" fmla="*/ 771 w 771"/>
                  <a:gd name="T1" fmla="*/ 0 h 862"/>
                  <a:gd name="T2" fmla="*/ 226 w 771"/>
                  <a:gd name="T3" fmla="*/ 318 h 862"/>
                  <a:gd name="T4" fmla="*/ 0 w 771"/>
                  <a:gd name="T5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1" h="862">
                    <a:moveTo>
                      <a:pt x="771" y="0"/>
                    </a:moveTo>
                    <a:cubicBezTo>
                      <a:pt x="563" y="87"/>
                      <a:pt x="355" y="174"/>
                      <a:pt x="226" y="318"/>
                    </a:cubicBezTo>
                    <a:cubicBezTo>
                      <a:pt x="97" y="462"/>
                      <a:pt x="48" y="662"/>
                      <a:pt x="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6" name="Freeform 20"/>
              <p:cNvSpPr>
                <a:spLocks/>
              </p:cNvSpPr>
              <p:nvPr/>
            </p:nvSpPr>
            <p:spPr bwMode="auto">
              <a:xfrm>
                <a:off x="1012" y="1706"/>
                <a:ext cx="1459" cy="1860"/>
              </a:xfrm>
              <a:custGeom>
                <a:avLst/>
                <a:gdLst>
                  <a:gd name="T0" fmla="*/ 1459 w 1459"/>
                  <a:gd name="T1" fmla="*/ 0 h 1860"/>
                  <a:gd name="T2" fmla="*/ 234 w 1459"/>
                  <a:gd name="T3" fmla="*/ 363 h 1860"/>
                  <a:gd name="T4" fmla="*/ 53 w 1459"/>
                  <a:gd name="T5" fmla="*/ 186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9" h="1860">
                    <a:moveTo>
                      <a:pt x="1459" y="0"/>
                    </a:moveTo>
                    <a:cubicBezTo>
                      <a:pt x="963" y="26"/>
                      <a:pt x="468" y="53"/>
                      <a:pt x="234" y="363"/>
                    </a:cubicBezTo>
                    <a:cubicBezTo>
                      <a:pt x="0" y="673"/>
                      <a:pt x="26" y="1266"/>
                      <a:pt x="53" y="18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7" name="Freeform 21"/>
              <p:cNvSpPr>
                <a:spLocks/>
              </p:cNvSpPr>
              <p:nvPr/>
            </p:nvSpPr>
            <p:spPr bwMode="auto">
              <a:xfrm>
                <a:off x="2108" y="2387"/>
                <a:ext cx="363" cy="408"/>
              </a:xfrm>
              <a:custGeom>
                <a:avLst/>
                <a:gdLst>
                  <a:gd name="T0" fmla="*/ 408 w 408"/>
                  <a:gd name="T1" fmla="*/ 0 h 408"/>
                  <a:gd name="T2" fmla="*/ 272 w 408"/>
                  <a:gd name="T3" fmla="*/ 272 h 408"/>
                  <a:gd name="T4" fmla="*/ 0 w 408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08">
                    <a:moveTo>
                      <a:pt x="408" y="0"/>
                    </a:moveTo>
                    <a:cubicBezTo>
                      <a:pt x="374" y="102"/>
                      <a:pt x="340" y="204"/>
                      <a:pt x="272" y="272"/>
                    </a:cubicBezTo>
                    <a:cubicBezTo>
                      <a:pt x="204" y="340"/>
                      <a:pt x="102" y="374"/>
                      <a:pt x="0" y="4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8" name="Freeform 22"/>
              <p:cNvSpPr>
                <a:spLocks/>
              </p:cNvSpPr>
              <p:nvPr/>
            </p:nvSpPr>
            <p:spPr bwMode="auto">
              <a:xfrm>
                <a:off x="1700" y="2387"/>
                <a:ext cx="907" cy="1315"/>
              </a:xfrm>
              <a:custGeom>
                <a:avLst/>
                <a:gdLst>
                  <a:gd name="T0" fmla="*/ 907 w 907"/>
                  <a:gd name="T1" fmla="*/ 0 h 1315"/>
                  <a:gd name="T2" fmla="*/ 453 w 907"/>
                  <a:gd name="T3" fmla="*/ 952 h 1315"/>
                  <a:gd name="T4" fmla="*/ 0 w 907"/>
                  <a:gd name="T5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1315">
                    <a:moveTo>
                      <a:pt x="907" y="0"/>
                    </a:moveTo>
                    <a:cubicBezTo>
                      <a:pt x="755" y="366"/>
                      <a:pt x="604" y="733"/>
                      <a:pt x="453" y="952"/>
                    </a:cubicBezTo>
                    <a:cubicBezTo>
                      <a:pt x="302" y="1171"/>
                      <a:pt x="151" y="1243"/>
                      <a:pt x="0" y="131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99" name="Group 23"/>
              <p:cNvGrpSpPr>
                <a:grpSpLocks/>
              </p:cNvGrpSpPr>
              <p:nvPr/>
            </p:nvGrpSpPr>
            <p:grpSpPr bwMode="auto">
              <a:xfrm>
                <a:off x="3151" y="1706"/>
                <a:ext cx="1595" cy="1996"/>
                <a:chOff x="3151" y="1706"/>
                <a:chExt cx="1595" cy="1996"/>
              </a:xfrm>
            </p:grpSpPr>
            <p:sp>
              <p:nvSpPr>
                <p:cNvPr id="50200" name="Freeform 24"/>
                <p:cNvSpPr>
                  <a:spLocks/>
                </p:cNvSpPr>
                <p:nvPr/>
              </p:nvSpPr>
              <p:spPr bwMode="auto">
                <a:xfrm flipH="1">
                  <a:off x="3287" y="1797"/>
                  <a:ext cx="771" cy="862"/>
                </a:xfrm>
                <a:custGeom>
                  <a:avLst/>
                  <a:gdLst>
                    <a:gd name="T0" fmla="*/ 771 w 771"/>
                    <a:gd name="T1" fmla="*/ 0 h 862"/>
                    <a:gd name="T2" fmla="*/ 226 w 771"/>
                    <a:gd name="T3" fmla="*/ 318 h 862"/>
                    <a:gd name="T4" fmla="*/ 0 w 771"/>
                    <a:gd name="T5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1" h="862">
                      <a:moveTo>
                        <a:pt x="771" y="0"/>
                      </a:moveTo>
                      <a:cubicBezTo>
                        <a:pt x="563" y="87"/>
                        <a:pt x="355" y="174"/>
                        <a:pt x="226" y="318"/>
                      </a:cubicBezTo>
                      <a:cubicBezTo>
                        <a:pt x="97" y="462"/>
                        <a:pt x="48" y="662"/>
                        <a:pt x="0" y="86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01" name="Freeform 25"/>
                <p:cNvSpPr>
                  <a:spLocks/>
                </p:cNvSpPr>
                <p:nvPr/>
              </p:nvSpPr>
              <p:spPr bwMode="auto">
                <a:xfrm flipH="1">
                  <a:off x="3287" y="1706"/>
                  <a:ext cx="1459" cy="1860"/>
                </a:xfrm>
                <a:custGeom>
                  <a:avLst/>
                  <a:gdLst>
                    <a:gd name="T0" fmla="*/ 1459 w 1459"/>
                    <a:gd name="T1" fmla="*/ 0 h 1860"/>
                    <a:gd name="T2" fmla="*/ 234 w 1459"/>
                    <a:gd name="T3" fmla="*/ 363 h 1860"/>
                    <a:gd name="T4" fmla="*/ 53 w 1459"/>
                    <a:gd name="T5" fmla="*/ 1860 h 1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59" h="1860">
                      <a:moveTo>
                        <a:pt x="1459" y="0"/>
                      </a:moveTo>
                      <a:cubicBezTo>
                        <a:pt x="963" y="26"/>
                        <a:pt x="468" y="53"/>
                        <a:pt x="234" y="363"/>
                      </a:cubicBezTo>
                      <a:cubicBezTo>
                        <a:pt x="0" y="673"/>
                        <a:pt x="26" y="1266"/>
                        <a:pt x="53" y="186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02" name="Freeform 26"/>
                <p:cNvSpPr>
                  <a:spLocks/>
                </p:cNvSpPr>
                <p:nvPr/>
              </p:nvSpPr>
              <p:spPr bwMode="auto">
                <a:xfrm flipH="1">
                  <a:off x="3287" y="2387"/>
                  <a:ext cx="363" cy="408"/>
                </a:xfrm>
                <a:custGeom>
                  <a:avLst/>
                  <a:gdLst>
                    <a:gd name="T0" fmla="*/ 408 w 408"/>
                    <a:gd name="T1" fmla="*/ 0 h 408"/>
                    <a:gd name="T2" fmla="*/ 272 w 408"/>
                    <a:gd name="T3" fmla="*/ 272 h 408"/>
                    <a:gd name="T4" fmla="*/ 0 w 408"/>
                    <a:gd name="T5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08">
                      <a:moveTo>
                        <a:pt x="408" y="0"/>
                      </a:moveTo>
                      <a:cubicBezTo>
                        <a:pt x="374" y="102"/>
                        <a:pt x="340" y="204"/>
                        <a:pt x="272" y="272"/>
                      </a:cubicBezTo>
                      <a:cubicBezTo>
                        <a:pt x="204" y="340"/>
                        <a:pt x="102" y="374"/>
                        <a:pt x="0" y="4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03" name="Freeform 27"/>
                <p:cNvSpPr>
                  <a:spLocks/>
                </p:cNvSpPr>
                <p:nvPr/>
              </p:nvSpPr>
              <p:spPr bwMode="auto">
                <a:xfrm flipH="1">
                  <a:off x="3151" y="2387"/>
                  <a:ext cx="907" cy="1315"/>
                </a:xfrm>
                <a:custGeom>
                  <a:avLst/>
                  <a:gdLst>
                    <a:gd name="T0" fmla="*/ 907 w 907"/>
                    <a:gd name="T1" fmla="*/ 0 h 1315"/>
                    <a:gd name="T2" fmla="*/ 453 w 907"/>
                    <a:gd name="T3" fmla="*/ 952 h 1315"/>
                    <a:gd name="T4" fmla="*/ 0 w 907"/>
                    <a:gd name="T5" fmla="*/ 1315 h 1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7" h="1315">
                      <a:moveTo>
                        <a:pt x="907" y="0"/>
                      </a:moveTo>
                      <a:cubicBezTo>
                        <a:pt x="755" y="366"/>
                        <a:pt x="604" y="733"/>
                        <a:pt x="453" y="952"/>
                      </a:cubicBezTo>
                      <a:cubicBezTo>
                        <a:pt x="302" y="1171"/>
                        <a:pt x="151" y="1243"/>
                        <a:pt x="0" y="13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04" name="Freeform 28"/>
                <p:cNvSpPr>
                  <a:spLocks/>
                </p:cNvSpPr>
                <p:nvPr/>
              </p:nvSpPr>
              <p:spPr bwMode="auto">
                <a:xfrm flipH="1">
                  <a:off x="3287" y="1933"/>
                  <a:ext cx="136" cy="227"/>
                </a:xfrm>
                <a:custGeom>
                  <a:avLst/>
                  <a:gdLst>
                    <a:gd name="T0" fmla="*/ 136 w 136"/>
                    <a:gd name="T1" fmla="*/ 227 h 227"/>
                    <a:gd name="T2" fmla="*/ 0 w 136"/>
                    <a:gd name="T3" fmla="*/ 182 h 227"/>
                    <a:gd name="T4" fmla="*/ 136 w 136"/>
                    <a:gd name="T5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227">
                      <a:moveTo>
                        <a:pt x="136" y="227"/>
                      </a:moveTo>
                      <a:cubicBezTo>
                        <a:pt x="68" y="223"/>
                        <a:pt x="0" y="220"/>
                        <a:pt x="0" y="182"/>
                      </a:cubicBezTo>
                      <a:cubicBezTo>
                        <a:pt x="0" y="144"/>
                        <a:pt x="68" y="72"/>
                        <a:pt x="1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05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3369" y="2100"/>
                  <a:ext cx="4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CO" altLang="x-none" sz="1200"/>
                    <a:t>jmp</a:t>
                  </a:r>
                  <a:endParaRPr lang="es-ES" altLang="x-none" sz="1200"/>
                </a:p>
              </p:txBody>
            </p:sp>
          </p:grpSp>
          <p:sp>
            <p:nvSpPr>
              <p:cNvPr id="50206" name="Line 30"/>
              <p:cNvSpPr>
                <a:spLocks noChangeShapeType="1"/>
              </p:cNvSpPr>
              <p:nvPr/>
            </p:nvSpPr>
            <p:spPr bwMode="auto">
              <a:xfrm>
                <a:off x="2017" y="1344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7" name="Text Box 31"/>
              <p:cNvSpPr txBox="1">
                <a:spLocks noChangeArrowheads="1"/>
              </p:cNvSpPr>
              <p:nvPr/>
            </p:nvSpPr>
            <p:spPr bwMode="auto">
              <a:xfrm>
                <a:off x="1757" y="1194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O" altLang="x-none" sz="1200"/>
                  <a:t>reset</a:t>
                </a:r>
                <a:endParaRPr lang="es-ES" altLang="x-none" sz="1200"/>
              </a:p>
            </p:txBody>
          </p:sp>
        </p:grpSp>
      </p:grpSp>
      <p:sp>
        <p:nvSpPr>
          <p:cNvPr id="50208" name="Text Box 32"/>
          <p:cNvSpPr txBox="1">
            <a:spLocks noChangeArrowheads="1"/>
          </p:cNvSpPr>
          <p:nvPr/>
        </p:nvSpPr>
        <p:spPr bwMode="auto">
          <a:xfrm rot="16200000">
            <a:off x="2461419" y="2944019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0x1F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 rot="16200000">
            <a:off x="2469357" y="3902868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0x04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6372225" y="43656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5580063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0x00</a:t>
            </a:r>
            <a:endParaRPr lang="es-ES" altLang="x-none"/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6372225" y="45815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0x80</a:t>
            </a:r>
            <a:endParaRPr lang="es-ES" altLang="x-none"/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5580063" y="45815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0x01</a:t>
            </a:r>
            <a:endParaRPr lang="es-ES" altLang="x-none"/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6372225" y="47974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5580063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6372225" y="50133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0x81</a:t>
            </a:r>
            <a:endParaRPr lang="es-ES" altLang="x-none"/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5580063" y="50133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0x03</a:t>
            </a:r>
            <a:endParaRPr lang="es-ES" altLang="x-none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6372225" y="52292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50219" name="Rectangle 43"/>
          <p:cNvSpPr>
            <a:spLocks noChangeArrowheads="1"/>
          </p:cNvSpPr>
          <p:nvPr/>
        </p:nvSpPr>
        <p:spPr bwMode="auto">
          <a:xfrm>
            <a:off x="5580063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0x04</a:t>
            </a:r>
            <a:endParaRPr lang="es-ES" altLang="x-none"/>
          </a:p>
        </p:txBody>
      </p:sp>
      <p:sp>
        <p:nvSpPr>
          <p:cNvPr id="50220" name="Rectangle 44"/>
          <p:cNvSpPr>
            <a:spLocks noChangeArrowheads="1"/>
          </p:cNvSpPr>
          <p:nvPr/>
        </p:nvSpPr>
        <p:spPr bwMode="auto">
          <a:xfrm>
            <a:off x="6372225" y="54451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0x08</a:t>
            </a:r>
            <a:endParaRPr lang="es-ES" altLang="x-none"/>
          </a:p>
        </p:txBody>
      </p:sp>
      <p:sp>
        <p:nvSpPr>
          <p:cNvPr id="50221" name="Rectangle 45"/>
          <p:cNvSpPr>
            <a:spLocks noChangeArrowheads="1"/>
          </p:cNvSpPr>
          <p:nvPr/>
        </p:nvSpPr>
        <p:spPr bwMode="auto">
          <a:xfrm>
            <a:off x="5580063" y="54451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0x05</a:t>
            </a:r>
            <a:endParaRPr lang="es-ES" altLang="x-none"/>
          </a:p>
        </p:txBody>
      </p:sp>
      <p:sp>
        <p:nvSpPr>
          <p:cNvPr id="50222" name="Rectangle 46"/>
          <p:cNvSpPr>
            <a:spLocks noChangeArrowheads="1"/>
          </p:cNvSpPr>
          <p:nvPr/>
        </p:nvSpPr>
        <p:spPr bwMode="auto">
          <a:xfrm>
            <a:off x="6372225" y="56610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50223" name="Rectangle 47"/>
          <p:cNvSpPr>
            <a:spLocks noChangeArrowheads="1"/>
          </p:cNvSpPr>
          <p:nvPr/>
        </p:nvSpPr>
        <p:spPr bwMode="auto">
          <a:xfrm>
            <a:off x="5580063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0x06</a:t>
            </a:r>
            <a:endParaRPr lang="es-ES" altLang="x-none"/>
          </a:p>
        </p:txBody>
      </p:sp>
      <p:sp>
        <p:nvSpPr>
          <p:cNvPr id="50224" name="Rectangle 48"/>
          <p:cNvSpPr>
            <a:spLocks noChangeArrowheads="1"/>
          </p:cNvSpPr>
          <p:nvPr/>
        </p:nvSpPr>
        <p:spPr bwMode="auto">
          <a:xfrm>
            <a:off x="6372225" y="5876925"/>
            <a:ext cx="12239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0x02</a:t>
            </a:r>
            <a:endParaRPr lang="es-ES" altLang="x-none"/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5580063" y="58769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0x07</a:t>
            </a:r>
            <a:endParaRPr lang="es-ES" altLang="x-none"/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 rot="16200000">
            <a:off x="1096169" y="5491957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b="1">
                <a:solidFill>
                  <a:srgbClr val="000099"/>
                </a:solidFill>
              </a:rPr>
              <a:t>0x02</a:t>
            </a:r>
            <a:endParaRPr lang="es-ES" altLang="x-none" b="1">
              <a:solidFill>
                <a:srgbClr val="000099"/>
              </a:solidFill>
            </a:endParaRPr>
          </a:p>
        </p:txBody>
      </p:sp>
      <p:sp>
        <p:nvSpPr>
          <p:cNvPr id="50227" name="Rectangle 51"/>
          <p:cNvSpPr>
            <a:spLocks noChangeArrowheads="1"/>
          </p:cNvSpPr>
          <p:nvPr/>
        </p:nvSpPr>
        <p:spPr bwMode="auto">
          <a:xfrm>
            <a:off x="7596188" y="43656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lda 0x80 </a:t>
            </a:r>
            <a:endParaRPr lang="es-ES" altLang="x-none"/>
          </a:p>
        </p:txBody>
      </p:sp>
      <p:sp>
        <p:nvSpPr>
          <p:cNvPr id="50228" name="Rectangle 52"/>
          <p:cNvSpPr>
            <a:spLocks noChangeArrowheads="1"/>
          </p:cNvSpPr>
          <p:nvPr/>
        </p:nvSpPr>
        <p:spPr bwMode="auto">
          <a:xfrm>
            <a:off x="7596188" y="47974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suba 0x81</a:t>
            </a:r>
            <a:endParaRPr lang="es-ES" altLang="x-none"/>
          </a:p>
        </p:txBody>
      </p:sp>
      <p:sp>
        <p:nvSpPr>
          <p:cNvPr id="50229" name="Rectangle 53"/>
          <p:cNvSpPr>
            <a:spLocks noChangeArrowheads="1"/>
          </p:cNvSpPr>
          <p:nvPr/>
        </p:nvSpPr>
        <p:spPr bwMode="auto">
          <a:xfrm>
            <a:off x="7596188" y="52292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jz 0x08</a:t>
            </a:r>
            <a:endParaRPr lang="es-ES" altLang="x-none"/>
          </a:p>
        </p:txBody>
      </p:sp>
      <p:sp>
        <p:nvSpPr>
          <p:cNvPr id="50230" name="Rectangle 54"/>
          <p:cNvSpPr>
            <a:spLocks noChangeArrowheads="1"/>
          </p:cNvSpPr>
          <p:nvPr/>
        </p:nvSpPr>
        <p:spPr bwMode="auto">
          <a:xfrm>
            <a:off x="7596188" y="56610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jmp 0x02 </a:t>
            </a:r>
            <a:endParaRPr lang="es-ES" altLang="x-none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>
            <a:off x="5219700" y="5373688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n-US" sz="3900" dirty="0" err="1">
                <a:solidFill>
                  <a:srgbClr val="000000"/>
                </a:solidFill>
                <a:latin typeface="Arial" charset="0"/>
              </a:rPr>
              <a:t>Tipos</a:t>
            </a:r>
            <a:r>
              <a:rPr lang="en-US" sz="39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sz="3900" dirty="0" err="1">
                <a:solidFill>
                  <a:srgbClr val="000000"/>
                </a:solidFill>
                <a:latin typeface="Arial" charset="0"/>
              </a:rPr>
              <a:t>Datapath</a:t>
            </a:r>
            <a:endParaRPr lang="en-US" sz="3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Según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tipo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problema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a resolver y los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consumidores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finales del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producto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pueden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clasificar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en: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" charset="0"/>
              </a:rPr>
              <a:t>Datapath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 general: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Puede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ser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utilizado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para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solucionar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cualquier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tipo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problema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pero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no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está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optimizado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para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uno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en particular.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" charset="0"/>
              </a:rPr>
              <a:t>Datapath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charset="0"/>
              </a:rPr>
              <a:t>dedicado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Es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diseñado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con el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objetivo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obtener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mejor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desempeño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del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procesador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en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una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aplicación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específica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 descr="DP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66875"/>
            <a:ext cx="4954588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/>
              <a:t>Código VHDL del procesador</a:t>
            </a:r>
            <a:endParaRPr lang="es-CO" altLang="x-non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600200"/>
            <a:ext cx="3322637" cy="4525963"/>
          </a:xfrm>
        </p:spPr>
        <p:txBody>
          <a:bodyPr/>
          <a:lstStyle/>
          <a:p>
            <a:pPr>
              <a:buFontTx/>
              <a:buNone/>
            </a:pPr>
            <a:r>
              <a:rPr lang="es-CO" altLang="x-none"/>
              <a:t>Componentes</a:t>
            </a:r>
          </a:p>
          <a:p>
            <a:endParaRPr lang="es-CO" altLang="x-none"/>
          </a:p>
          <a:p>
            <a:r>
              <a:rPr lang="es-CO" altLang="x-none">
                <a:solidFill>
                  <a:schemeClr val="folHlink"/>
                </a:solidFill>
              </a:rPr>
              <a:t>Registros</a:t>
            </a:r>
          </a:p>
          <a:p>
            <a:r>
              <a:rPr lang="es-CO" altLang="x-none">
                <a:solidFill>
                  <a:srgbClr val="000099"/>
                </a:solidFill>
              </a:rPr>
              <a:t>Triestado</a:t>
            </a:r>
          </a:p>
          <a:p>
            <a:r>
              <a:rPr lang="es-CO" altLang="x-none"/>
              <a:t>Combinacional</a:t>
            </a:r>
          </a:p>
          <a:p>
            <a:r>
              <a:rPr lang="es-CO" altLang="x-none">
                <a:solidFill>
                  <a:srgbClr val="FF0000"/>
                </a:solidFill>
              </a:rPr>
              <a:t>Máquina de estados</a:t>
            </a:r>
            <a:endParaRPr lang="es-ES" altLang="x-non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4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x-none" sz="4000"/>
              <a:t>Laboratorio</a:t>
            </a:r>
            <a:br>
              <a:rPr lang="es-CO" altLang="x-none" sz="4000"/>
            </a:br>
            <a:r>
              <a:rPr lang="es-CO" altLang="x-none" sz="4000"/>
              <a:t>Diagrama de bloques</a:t>
            </a:r>
            <a:endParaRPr lang="es-ES" altLang="x-none" sz="4000"/>
          </a:p>
        </p:txBody>
      </p:sp>
      <p:pic>
        <p:nvPicPr>
          <p:cNvPr id="40964" name="Picture 4" descr="DP1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213100"/>
            <a:ext cx="2735262" cy="264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076825" y="3213100"/>
            <a:ext cx="1944688" cy="12239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 b="1"/>
              <a:t>MEMORIA</a:t>
            </a:r>
          </a:p>
          <a:p>
            <a:r>
              <a:rPr lang="es-CO" altLang="x-none"/>
              <a:t>Datos</a:t>
            </a:r>
          </a:p>
          <a:p>
            <a:r>
              <a:rPr lang="es-CO" altLang="x-none"/>
              <a:t>+</a:t>
            </a:r>
          </a:p>
          <a:p>
            <a:r>
              <a:rPr lang="es-CO" altLang="x-none"/>
              <a:t>Programa</a:t>
            </a:r>
            <a:endParaRPr lang="es-ES" altLang="x-none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076825" y="4652963"/>
            <a:ext cx="1944688" cy="12239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 b="1"/>
              <a:t>PERIFERICO</a:t>
            </a:r>
          </a:p>
          <a:p>
            <a:endParaRPr lang="es-CO" altLang="x-none"/>
          </a:p>
          <a:p>
            <a:r>
              <a:rPr lang="es-CO" altLang="x-none"/>
              <a:t>Puerto de</a:t>
            </a:r>
          </a:p>
          <a:p>
            <a:r>
              <a:rPr lang="es-CO" altLang="x-none"/>
              <a:t>Salida</a:t>
            </a:r>
            <a:endParaRPr lang="es-ES" altLang="x-none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3997325" y="3213100"/>
            <a:ext cx="0" cy="26638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4357688" y="3213100"/>
            <a:ext cx="0" cy="26638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278188" y="4437063"/>
            <a:ext cx="7191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997325" y="3573463"/>
            <a:ext cx="10810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278188" y="4652963"/>
            <a:ext cx="10795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359275" y="3789363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4357688" y="5589588"/>
            <a:ext cx="7191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3998913" y="5373688"/>
            <a:ext cx="10795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 rot="18000000">
            <a:off x="3598068" y="2532857"/>
            <a:ext cx="1249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Bus de Datos</a:t>
            </a:r>
            <a:endParaRPr lang="es-ES" altLang="x-none" sz="1400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 rot="18000000">
            <a:off x="3853656" y="2332832"/>
            <a:ext cx="1712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1400"/>
              <a:t>Bus de Direcciones</a:t>
            </a:r>
            <a:endParaRPr lang="es-ES" altLang="x-none" sz="1400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3278188" y="40052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4646613" y="51577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V="1">
            <a:off x="4646613" y="40052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7023100" y="5229225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7742238" y="4652963"/>
            <a:ext cx="790575" cy="12239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 b="1"/>
              <a:t>LEDS</a:t>
            </a:r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82104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x-none" sz="4000" dirty="0"/>
              <a:t>Ejercicio</a:t>
            </a:r>
            <a:br>
              <a:rPr lang="es-CO" altLang="x-none" sz="4000" dirty="0"/>
            </a:br>
            <a:r>
              <a:rPr lang="es-CO" altLang="x-none" sz="4000" dirty="0"/>
              <a:t>Código en </a:t>
            </a:r>
            <a:r>
              <a:rPr lang="es-CO" altLang="x-none" sz="4000" dirty="0" err="1"/>
              <a:t>assembler</a:t>
            </a:r>
            <a:endParaRPr lang="es-ES" altLang="x-none" sz="4000" dirty="0"/>
          </a:p>
        </p:txBody>
      </p:sp>
      <p:sp>
        <p:nvSpPr>
          <p:cNvPr id="43031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9974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s-ES" altLang="x-none" sz="1600" dirty="0"/>
              <a:t>0.   </a:t>
            </a:r>
            <a:r>
              <a:rPr lang="es-ES" altLang="x-none" sz="1600" dirty="0" err="1"/>
              <a:t>lda</a:t>
            </a:r>
            <a:r>
              <a:rPr lang="es-ES" altLang="x-none" sz="1600" dirty="0"/>
              <a:t> posición 128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/>
              <a:t>suba posición 129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jz</a:t>
            </a:r>
            <a:r>
              <a:rPr lang="es-ES" altLang="x-none" sz="1600" dirty="0"/>
              <a:t> posición 8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jmp</a:t>
            </a:r>
            <a:r>
              <a:rPr lang="es-ES" altLang="x-none" sz="1600" dirty="0"/>
              <a:t> posición 2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lda</a:t>
            </a:r>
            <a:r>
              <a:rPr lang="es-ES" altLang="x-none" sz="1600" dirty="0"/>
              <a:t> posición 131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/>
              <a:t>suba posición 129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ldxxa</a:t>
            </a:r>
            <a:r>
              <a:rPr lang="es-ES" altLang="x-none" sz="1600" dirty="0"/>
              <a:t> posición 131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jz</a:t>
            </a:r>
            <a:r>
              <a:rPr lang="es-ES" altLang="x-none" sz="1600" dirty="0"/>
              <a:t> posición 18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jmp</a:t>
            </a:r>
            <a:r>
              <a:rPr lang="es-ES" altLang="x-none" sz="1600" dirty="0"/>
              <a:t> posición 0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lda</a:t>
            </a:r>
            <a:r>
              <a:rPr lang="es-ES" altLang="x-none" sz="1600" dirty="0"/>
              <a:t> posición 132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/>
              <a:t>suba posición 129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ldxxa</a:t>
            </a:r>
            <a:r>
              <a:rPr lang="es-ES" altLang="x-none" sz="1600" dirty="0"/>
              <a:t> posición 132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jz</a:t>
            </a:r>
            <a:r>
              <a:rPr lang="es-ES" altLang="x-none" sz="1600" dirty="0"/>
              <a:t> posición 28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jmp</a:t>
            </a:r>
            <a:r>
              <a:rPr lang="es-ES" altLang="x-none" sz="1600" dirty="0"/>
              <a:t> posición 0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lda</a:t>
            </a:r>
            <a:r>
              <a:rPr lang="es-ES" altLang="x-none" sz="1600" dirty="0"/>
              <a:t> posición 133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ldxxa</a:t>
            </a:r>
            <a:r>
              <a:rPr lang="es-ES" altLang="x-none" sz="1600" dirty="0"/>
              <a:t> posición 132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lda</a:t>
            </a:r>
            <a:r>
              <a:rPr lang="es-ES" altLang="x-none" sz="1600" dirty="0"/>
              <a:t> posición 130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adda</a:t>
            </a:r>
            <a:r>
              <a:rPr lang="es-ES" altLang="x-none" sz="1600" dirty="0"/>
              <a:t> posición 129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ldxxa</a:t>
            </a:r>
            <a:r>
              <a:rPr lang="es-ES" altLang="x-none" sz="1600" dirty="0"/>
              <a:t> posición 130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nop,nop</a:t>
            </a:r>
            <a:endParaRPr lang="es-ES" altLang="x-none" sz="1600" dirty="0"/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s-ES" altLang="x-none" sz="1600" dirty="0" err="1"/>
              <a:t>jmp</a:t>
            </a:r>
            <a:r>
              <a:rPr lang="es-ES" altLang="x-none" sz="1600" dirty="0"/>
              <a:t> posición 0</a:t>
            </a:r>
          </a:p>
        </p:txBody>
      </p:sp>
      <p:grpSp>
        <p:nvGrpSpPr>
          <p:cNvPr id="43029" name="Group 21"/>
          <p:cNvGrpSpPr>
            <a:grpSpLocks/>
          </p:cNvGrpSpPr>
          <p:nvPr/>
        </p:nvGrpSpPr>
        <p:grpSpPr bwMode="auto">
          <a:xfrm>
            <a:off x="395288" y="1052513"/>
            <a:ext cx="3384550" cy="1795462"/>
            <a:chOff x="341" y="800"/>
            <a:chExt cx="5034" cy="2902"/>
          </a:xfrm>
        </p:grpSpPr>
        <p:pic>
          <p:nvPicPr>
            <p:cNvPr id="43011" name="Picture 3" descr="DP1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" y="2024"/>
              <a:ext cx="1723" cy="1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3198" y="2024"/>
              <a:ext cx="1225" cy="77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s-CO" altLang="x-none" sz="800" b="1"/>
                <a:t>MEMORIA</a:t>
              </a:r>
            </a:p>
            <a:p>
              <a:r>
                <a:rPr lang="es-CO" altLang="x-none" sz="800"/>
                <a:t>Datos</a:t>
              </a:r>
            </a:p>
            <a:p>
              <a:r>
                <a:rPr lang="es-CO" altLang="x-none" sz="800"/>
                <a:t>+</a:t>
              </a:r>
            </a:p>
            <a:p>
              <a:r>
                <a:rPr lang="es-CO" altLang="x-none" sz="800"/>
                <a:t>Programa</a:t>
              </a:r>
              <a:endParaRPr lang="es-ES" altLang="x-none" sz="800"/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3198" y="2931"/>
              <a:ext cx="1225" cy="77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s-CO" altLang="x-none" sz="800" b="1"/>
                <a:t>PERIFERICO</a:t>
              </a:r>
            </a:p>
            <a:p>
              <a:endParaRPr lang="es-CO" altLang="x-none" sz="800"/>
            </a:p>
            <a:p>
              <a:r>
                <a:rPr lang="es-CO" altLang="x-none" sz="800"/>
                <a:t>Puerto de</a:t>
              </a:r>
            </a:p>
            <a:p>
              <a:r>
                <a:rPr lang="es-CO" altLang="x-none" sz="800"/>
                <a:t>Salida</a:t>
              </a:r>
              <a:endParaRPr lang="es-ES" altLang="x-none" sz="800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2518" y="2024"/>
              <a:ext cx="0" cy="167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745" y="2024"/>
              <a:ext cx="0" cy="167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2065" y="2795"/>
              <a:ext cx="4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2518" y="2251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2065" y="2931"/>
              <a:ext cx="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746" y="2387"/>
              <a:ext cx="4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2745" y="3521"/>
              <a:ext cx="4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19" y="3385"/>
              <a:ext cx="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 rot="18000000">
              <a:off x="2162" y="1625"/>
              <a:ext cx="129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800"/>
                <a:t>Bus de Datos</a:t>
              </a:r>
              <a:endParaRPr lang="es-ES" altLang="x-none" sz="800"/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 rot="18000000">
              <a:off x="2257" y="1500"/>
              <a:ext cx="171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CO" altLang="x-none" sz="800"/>
                <a:t>Bus de Direcciones</a:t>
              </a:r>
              <a:endParaRPr lang="es-ES" altLang="x-none" sz="800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065" y="2523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2927" y="324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927" y="2523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4424" y="3294"/>
              <a:ext cx="4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877" y="2931"/>
              <a:ext cx="498" cy="77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s-CO" altLang="x-none" sz="800" b="1"/>
                <a:t>LEDS</a:t>
              </a:r>
              <a:endParaRPr lang="es-ES" altLang="x-none" sz="800"/>
            </a:p>
          </p:txBody>
        </p:sp>
      </p:grp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1763713" y="29972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971550" y="29972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0</a:t>
            </a:r>
            <a:endParaRPr lang="es-ES" altLang="x-none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1763713" y="32131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971550" y="32131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1</a:t>
            </a:r>
            <a:endParaRPr lang="es-ES" altLang="x-none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1763713" y="34290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971550" y="34290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2</a:t>
            </a:r>
            <a:endParaRPr lang="es-ES" altLang="x-none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1763713" y="36449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971550" y="36449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3</a:t>
            </a:r>
            <a:endParaRPr lang="es-ES" altLang="x-none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1763713" y="38608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971550" y="38608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4</a:t>
            </a:r>
            <a:endParaRPr lang="es-ES" altLang="x-none"/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>
            <a:off x="1763713" y="40767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971550" y="40767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5</a:t>
            </a:r>
            <a:endParaRPr lang="es-ES" altLang="x-none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1763713" y="42926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971550" y="42926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6</a:t>
            </a:r>
            <a:endParaRPr lang="es-ES" altLang="x-none"/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1763713" y="45085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??</a:t>
            </a:r>
            <a:endParaRPr lang="es-ES" altLang="x-none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971550" y="45085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7</a:t>
            </a:r>
            <a:endParaRPr lang="es-ES" altLang="x-none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2987675" y="29972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lda 0x80 </a:t>
            </a:r>
            <a:endParaRPr lang="es-ES" altLang="x-none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2987675" y="34290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suba 0x81</a:t>
            </a:r>
            <a:endParaRPr lang="es-ES" altLang="x-none"/>
          </a:p>
        </p:txBody>
      </p:sp>
      <p:sp>
        <p:nvSpPr>
          <p:cNvPr id="43050" name="Rectangle 42"/>
          <p:cNvSpPr>
            <a:spLocks noChangeArrowheads="1"/>
          </p:cNvSpPr>
          <p:nvPr/>
        </p:nvSpPr>
        <p:spPr bwMode="auto">
          <a:xfrm>
            <a:off x="2987675" y="38608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jz 0x08</a:t>
            </a:r>
            <a:endParaRPr lang="es-ES" altLang="x-none"/>
          </a:p>
        </p:txBody>
      </p:sp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2987675" y="42926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jmp 0x02 </a:t>
            </a:r>
            <a:endParaRPr lang="es-ES" altLang="x-none"/>
          </a:p>
        </p:txBody>
      </p:sp>
      <p:sp>
        <p:nvSpPr>
          <p:cNvPr id="43054" name="Rectangle 46"/>
          <p:cNvSpPr>
            <a:spLocks noChangeArrowheads="1"/>
          </p:cNvSpPr>
          <p:nvPr/>
        </p:nvSpPr>
        <p:spPr bwMode="auto">
          <a:xfrm>
            <a:off x="1763713" y="49403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255</a:t>
            </a:r>
            <a:endParaRPr lang="es-ES" altLang="x-none"/>
          </a:p>
        </p:txBody>
      </p:sp>
      <p:sp>
        <p:nvSpPr>
          <p:cNvPr id="43055" name="Rectangle 47"/>
          <p:cNvSpPr>
            <a:spLocks noChangeArrowheads="1"/>
          </p:cNvSpPr>
          <p:nvPr/>
        </p:nvSpPr>
        <p:spPr bwMode="auto">
          <a:xfrm>
            <a:off x="971550" y="49403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128</a:t>
            </a:r>
            <a:endParaRPr lang="es-ES" altLang="x-none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1763713" y="51562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1</a:t>
            </a:r>
            <a:endParaRPr lang="es-ES" altLang="x-none"/>
          </a:p>
        </p:txBody>
      </p:sp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971550" y="51562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129</a:t>
            </a:r>
            <a:endParaRPr lang="es-ES" altLang="x-none"/>
          </a:p>
        </p:txBody>
      </p:sp>
      <p:sp>
        <p:nvSpPr>
          <p:cNvPr id="43058" name="Rectangle 50"/>
          <p:cNvSpPr>
            <a:spLocks noChangeArrowheads="1"/>
          </p:cNvSpPr>
          <p:nvPr/>
        </p:nvSpPr>
        <p:spPr bwMode="auto">
          <a:xfrm>
            <a:off x="1763713" y="53721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</a:t>
            </a:r>
            <a:endParaRPr lang="es-ES" altLang="x-none"/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971550" y="53721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130</a:t>
            </a:r>
            <a:endParaRPr lang="es-ES" altLang="x-none"/>
          </a:p>
        </p:txBody>
      </p:sp>
      <p:sp>
        <p:nvSpPr>
          <p:cNvPr id="43060" name="Rectangle 52"/>
          <p:cNvSpPr>
            <a:spLocks noChangeArrowheads="1"/>
          </p:cNvSpPr>
          <p:nvPr/>
        </p:nvSpPr>
        <p:spPr bwMode="auto">
          <a:xfrm>
            <a:off x="1763713" y="55880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255</a:t>
            </a:r>
            <a:endParaRPr lang="es-ES" altLang="x-none"/>
          </a:p>
        </p:txBody>
      </p:sp>
      <p:sp>
        <p:nvSpPr>
          <p:cNvPr id="43061" name="Rectangle 53"/>
          <p:cNvSpPr>
            <a:spLocks noChangeArrowheads="1"/>
          </p:cNvSpPr>
          <p:nvPr/>
        </p:nvSpPr>
        <p:spPr bwMode="auto">
          <a:xfrm>
            <a:off x="971550" y="55880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131</a:t>
            </a:r>
            <a:endParaRPr lang="es-ES" altLang="x-none"/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763713" y="58039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255</a:t>
            </a:r>
            <a:endParaRPr lang="es-ES" altLang="x-none"/>
          </a:p>
        </p:txBody>
      </p:sp>
      <p:sp>
        <p:nvSpPr>
          <p:cNvPr id="43063" name="Rectangle 55"/>
          <p:cNvSpPr>
            <a:spLocks noChangeArrowheads="1"/>
          </p:cNvSpPr>
          <p:nvPr/>
        </p:nvSpPr>
        <p:spPr bwMode="auto">
          <a:xfrm>
            <a:off x="971550" y="58039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132</a:t>
            </a:r>
            <a:endParaRPr lang="es-ES" altLang="x-none"/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1763713" y="6453188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0</a:t>
            </a:r>
            <a:endParaRPr lang="es-ES" altLang="x-none"/>
          </a:p>
        </p:txBody>
      </p:sp>
      <p:sp>
        <p:nvSpPr>
          <p:cNvPr id="43067" name="Rectangle 59"/>
          <p:cNvSpPr>
            <a:spLocks noChangeArrowheads="1"/>
          </p:cNvSpPr>
          <p:nvPr/>
        </p:nvSpPr>
        <p:spPr bwMode="auto">
          <a:xfrm>
            <a:off x="971550" y="6453188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255</a:t>
            </a:r>
            <a:endParaRPr lang="es-ES" altLang="x-none"/>
          </a:p>
        </p:txBody>
      </p:sp>
      <p:sp>
        <p:nvSpPr>
          <p:cNvPr id="43069" name="Rectangle 61"/>
          <p:cNvSpPr>
            <a:spLocks noChangeArrowheads="1"/>
          </p:cNvSpPr>
          <p:nvPr/>
        </p:nvSpPr>
        <p:spPr bwMode="auto">
          <a:xfrm>
            <a:off x="2987675" y="49403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Constantes</a:t>
            </a:r>
            <a:endParaRPr lang="es-ES" altLang="x-none"/>
          </a:p>
        </p:txBody>
      </p:sp>
      <p:sp>
        <p:nvSpPr>
          <p:cNvPr id="43070" name="Rectangle 62"/>
          <p:cNvSpPr>
            <a:spLocks noChangeArrowheads="1"/>
          </p:cNvSpPr>
          <p:nvPr/>
        </p:nvSpPr>
        <p:spPr bwMode="auto">
          <a:xfrm>
            <a:off x="2987675" y="55880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Variables</a:t>
            </a:r>
            <a:endParaRPr lang="es-ES" altLang="x-none"/>
          </a:p>
        </p:txBody>
      </p:sp>
      <p:sp>
        <p:nvSpPr>
          <p:cNvPr id="43072" name="Rectangle 64"/>
          <p:cNvSpPr>
            <a:spLocks noChangeArrowheads="1"/>
          </p:cNvSpPr>
          <p:nvPr/>
        </p:nvSpPr>
        <p:spPr bwMode="auto">
          <a:xfrm>
            <a:off x="2987675" y="53721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s-CO" altLang="x-none"/>
              <a:t>GPO</a:t>
            </a:r>
            <a:endParaRPr lang="es-ES" altLang="x-none"/>
          </a:p>
        </p:txBody>
      </p:sp>
      <p:sp>
        <p:nvSpPr>
          <p:cNvPr id="43073" name="Rectangle 65"/>
          <p:cNvSpPr>
            <a:spLocks noChangeArrowheads="1"/>
          </p:cNvSpPr>
          <p:nvPr/>
        </p:nvSpPr>
        <p:spPr bwMode="auto">
          <a:xfrm>
            <a:off x="1763713" y="6019800"/>
            <a:ext cx="12239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/>
              <a:t>6</a:t>
            </a:r>
            <a:endParaRPr lang="es-ES" altLang="x-none"/>
          </a:p>
        </p:txBody>
      </p:sp>
      <p:sp>
        <p:nvSpPr>
          <p:cNvPr id="43074" name="Rectangle 66"/>
          <p:cNvSpPr>
            <a:spLocks noChangeArrowheads="1"/>
          </p:cNvSpPr>
          <p:nvPr/>
        </p:nvSpPr>
        <p:spPr bwMode="auto">
          <a:xfrm>
            <a:off x="971550" y="6019800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s-CO" altLang="x-none"/>
              <a:t>133</a:t>
            </a:r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401061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Datapath</a:t>
            </a:r>
            <a:r>
              <a:rPr lang="es-CO" dirty="0"/>
              <a:t> de propósito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571612"/>
            <a:ext cx="2714644" cy="4525963"/>
          </a:xfrm>
        </p:spPr>
        <p:txBody>
          <a:bodyPr/>
          <a:lstStyle/>
          <a:p>
            <a:r>
              <a:rPr lang="es-CO" sz="2800" dirty="0"/>
              <a:t>Son empleados normalmente en procesadores de propósito general. </a:t>
            </a:r>
            <a:r>
              <a:rPr lang="es-CO" sz="2800" dirty="0" err="1"/>
              <a:t>Ej</a:t>
            </a:r>
            <a:r>
              <a:rPr lang="es-CO" sz="2800" dirty="0"/>
              <a:t>: PIC (Microchip).</a:t>
            </a:r>
            <a:endParaRPr lang="es-E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16000" contrast="42000"/>
          </a:blip>
          <a:srcRect/>
          <a:stretch>
            <a:fillRect/>
          </a:stretch>
        </p:blipFill>
        <p:spPr bwMode="auto">
          <a:xfrm>
            <a:off x="2786050" y="1214422"/>
            <a:ext cx="5662613" cy="587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Datapath</a:t>
            </a:r>
            <a:r>
              <a:rPr lang="es-CO" dirty="0"/>
              <a:t> de propósito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571612"/>
            <a:ext cx="2571768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/>
              <a:t>Define la arquitectura del procesador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Definen el tipo de direccionamiento de los datos.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Define las operaciones del procesador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16000" contrast="30000"/>
          </a:blip>
          <a:srcRect l="10176" t="4627" r="21642" b="40463"/>
          <a:stretch>
            <a:fillRect/>
          </a:stretch>
        </p:blipFill>
        <p:spPr bwMode="auto">
          <a:xfrm>
            <a:off x="2714612" y="1341331"/>
            <a:ext cx="6429388" cy="5373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Datapath</a:t>
            </a:r>
            <a:r>
              <a:rPr lang="es-CO" dirty="0"/>
              <a:t> de propósito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571612"/>
            <a:ext cx="1857388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/>
              <a:t>Otros ejemplos…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Arquitectura de registro y de banco de registros.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428736"/>
            <a:ext cx="255272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34" y="2143223"/>
            <a:ext cx="2500298" cy="157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1285860"/>
            <a:ext cx="2571768" cy="532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4089314"/>
            <a:ext cx="2428860" cy="91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x-none" sz="4000"/>
              <a:t>Arquitectura general de un sistema de cómputo</a:t>
            </a:r>
            <a:endParaRPr lang="es-ES" altLang="x-none" sz="40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00113" y="5229225"/>
            <a:ext cx="3455987" cy="1152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 b="1"/>
              <a:t>MEMORIA</a:t>
            </a:r>
          </a:p>
          <a:p>
            <a:endParaRPr lang="es-CO" altLang="x-none"/>
          </a:p>
          <a:p>
            <a:r>
              <a:rPr lang="es-CO" altLang="x-none"/>
              <a:t>Programas – Datos - Pilas</a:t>
            </a:r>
            <a:endParaRPr lang="es-ES" altLang="x-none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716463" y="5229225"/>
            <a:ext cx="2735262" cy="1152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CO" altLang="x-none" b="1"/>
              <a:t>PERIFÉRICOS</a:t>
            </a:r>
          </a:p>
          <a:p>
            <a:endParaRPr lang="es-CO" altLang="x-none" b="1"/>
          </a:p>
          <a:p>
            <a:r>
              <a:rPr lang="es-ES" altLang="x-none"/>
              <a:t>Sensores – Actuadores – </a:t>
            </a:r>
          </a:p>
          <a:p>
            <a:r>
              <a:rPr lang="es-ES" altLang="x-none"/>
              <a:t>Comunicaciones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84213" y="4508500"/>
            <a:ext cx="7127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755650" y="4652963"/>
            <a:ext cx="7127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827088" y="4797425"/>
            <a:ext cx="7127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844800" y="47974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276600" y="465296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708400" y="450850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6156325" y="47974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6588125" y="465296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7019925" y="450850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2268538" y="40767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835150" y="4076700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403350" y="407670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68" name="Picture 4" descr="DPgener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3397250" cy="2193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4932363" y="2125663"/>
            <a:ext cx="211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altLang="x-none"/>
              <a:t>Bus de direcciones</a:t>
            </a:r>
            <a:endParaRPr lang="es-CO" altLang="x-none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214938" y="24145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altLang="x-none"/>
              <a:t>Bus de datos</a:t>
            </a:r>
            <a:endParaRPr lang="es-CO" altLang="x-none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5519738" y="2701925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altLang="x-none"/>
              <a:t>Bus de control</a:t>
            </a:r>
            <a:endParaRPr lang="es-CO" altLang="x-none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5651500" y="29972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364163" y="2708275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5076825" y="2420938"/>
            <a:ext cx="0" cy="2087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795963" y="3048000"/>
            <a:ext cx="5429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s-ES_tradnl" altLang="x-none" sz="1400"/>
              <a:t>RW</a:t>
            </a:r>
          </a:p>
          <a:p>
            <a:pPr algn="l">
              <a:buFontTx/>
              <a:buChar char="•"/>
            </a:pPr>
            <a:r>
              <a:rPr lang="es-ES_tradnl" altLang="x-none" sz="1400"/>
              <a:t>CS</a:t>
            </a:r>
          </a:p>
          <a:p>
            <a:pPr algn="l">
              <a:buFontTx/>
              <a:buChar char="•"/>
            </a:pPr>
            <a:r>
              <a:rPr lang="es-ES_tradnl" altLang="x-none" sz="1400"/>
              <a:t>CE</a:t>
            </a:r>
          </a:p>
          <a:p>
            <a:pPr algn="l">
              <a:buFontTx/>
              <a:buChar char="•"/>
            </a:pPr>
            <a:r>
              <a:rPr lang="es-ES_tradnl" altLang="x-none" sz="1400"/>
              <a:t>OE</a:t>
            </a:r>
            <a:endParaRPr lang="es-CO" altLang="x-none" sz="1400"/>
          </a:p>
        </p:txBody>
      </p:sp>
    </p:spTree>
    <p:extLst>
      <p:ext uri="{BB962C8B-B14F-4D97-AF65-F5344CB8AC3E}">
        <p14:creationId xmlns:p14="http://schemas.microsoft.com/office/powerpoint/2010/main" val="265471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x-none" sz="4000"/>
              <a:t>Arquitectura Von Newmann y Harvard</a:t>
            </a:r>
            <a:endParaRPr lang="es-ES" altLang="x-none" sz="40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644900" y="3573463"/>
            <a:ext cx="1935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2000" b="1"/>
              <a:t>Von Newmann</a:t>
            </a:r>
            <a:endParaRPr lang="es-ES" altLang="x-none" sz="2000" b="1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041775" y="6165850"/>
            <a:ext cx="1144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O" altLang="x-none" sz="2000" b="1"/>
              <a:t>Harvard</a:t>
            </a:r>
            <a:endParaRPr lang="es-ES" altLang="x-none" sz="2000" b="1"/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611188" y="4292600"/>
            <a:ext cx="7848600" cy="1812925"/>
            <a:chOff x="295" y="2704"/>
            <a:chExt cx="4944" cy="1142"/>
          </a:xfrm>
        </p:grpSpPr>
        <p:pic>
          <p:nvPicPr>
            <p:cNvPr id="13319" name="Picture 7" descr="DPgenera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704"/>
              <a:ext cx="1769" cy="11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4014" y="2893"/>
              <a:ext cx="1225" cy="77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s-CO" altLang="x-none" b="1"/>
                <a:t>MEMORIA</a:t>
              </a:r>
            </a:p>
            <a:p>
              <a:r>
                <a:rPr lang="es-CO" altLang="x-none"/>
                <a:t>Datos</a:t>
              </a:r>
              <a:endParaRPr lang="es-ES" altLang="x-none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95" y="2886"/>
              <a:ext cx="1225" cy="77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s-CO" altLang="x-none" b="1"/>
                <a:t>MEMORIA</a:t>
              </a:r>
            </a:p>
            <a:p>
              <a:r>
                <a:rPr lang="es-CO" altLang="x-none"/>
                <a:t>Datos</a:t>
              </a:r>
              <a:endParaRPr lang="es-ES" altLang="x-none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519" y="324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3651" y="324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1619250" y="1700213"/>
            <a:ext cx="5545138" cy="1812925"/>
            <a:chOff x="839" y="1207"/>
            <a:chExt cx="3493" cy="1142"/>
          </a:xfrm>
        </p:grpSpPr>
        <p:pic>
          <p:nvPicPr>
            <p:cNvPr id="13316" name="Picture 4" descr="DPgenera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207"/>
              <a:ext cx="1769" cy="11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107" y="1396"/>
              <a:ext cx="1225" cy="77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s-CO" altLang="x-none" b="1"/>
                <a:t>MEMORIA</a:t>
              </a:r>
            </a:p>
            <a:p>
              <a:r>
                <a:rPr lang="es-CO" altLang="x-none"/>
                <a:t>Datos</a:t>
              </a:r>
            </a:p>
            <a:p>
              <a:r>
                <a:rPr lang="es-CO" altLang="x-none"/>
                <a:t>+</a:t>
              </a:r>
            </a:p>
            <a:p>
              <a:r>
                <a:rPr lang="es-CO" altLang="x-none"/>
                <a:t>Programa</a:t>
              </a:r>
              <a:endParaRPr lang="es-ES" altLang="x-none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2608" y="179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21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 sz="4000"/>
              <a:t>Datapath del procesador de Boluda</a:t>
            </a:r>
            <a:endParaRPr lang="es-CO" altLang="x-none" sz="4000"/>
          </a:p>
        </p:txBody>
      </p:sp>
      <p:pic>
        <p:nvPicPr>
          <p:cNvPr id="15364" name="Picture 4" descr="DP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76350"/>
            <a:ext cx="5616575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00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DP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243013"/>
            <a:ext cx="5694362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x-none" sz="4000"/>
              <a:t>Datapath del procesador de Boluda</a:t>
            </a:r>
            <a:endParaRPr lang="es-CO" altLang="x-none" sz="4000"/>
          </a:p>
        </p:txBody>
      </p:sp>
    </p:spTree>
    <p:extLst>
      <p:ext uri="{BB962C8B-B14F-4D97-AF65-F5344CB8AC3E}">
        <p14:creationId xmlns:p14="http://schemas.microsoft.com/office/powerpoint/2010/main" val="397606666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805</Words>
  <Application>Microsoft Office PowerPoint</Application>
  <PresentationFormat>Presentación en pantalla (4:3)</PresentationFormat>
  <Paragraphs>427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Arial</vt:lpstr>
      <vt:lpstr>Diseño predeterminado</vt:lpstr>
      <vt:lpstr>PROCESADORES</vt:lpstr>
      <vt:lpstr>Tipos de Datapath</vt:lpstr>
      <vt:lpstr>Datapath de propósito general</vt:lpstr>
      <vt:lpstr>Datapath de propósito general</vt:lpstr>
      <vt:lpstr>Datapath de propósito general</vt:lpstr>
      <vt:lpstr>Arquitectura general de un sistema de cómputo</vt:lpstr>
      <vt:lpstr>Arquitectura Von Newmann y Harvard</vt:lpstr>
      <vt:lpstr>Datapath del procesador de Boluda</vt:lpstr>
      <vt:lpstr>Datapath del procesador de Boluda</vt:lpstr>
      <vt:lpstr>Estructura de la memoria</vt:lpstr>
      <vt:lpstr>Estructura de la memoria</vt:lpstr>
      <vt:lpstr>Set de instrucciones</vt:lpstr>
      <vt:lpstr>Máquina de estados</vt:lpstr>
      <vt:lpstr>Ejecución de una instrucción jmp 0x02 </vt:lpstr>
      <vt:lpstr>Ejecución de una instrucción jmp 0x02 </vt:lpstr>
      <vt:lpstr>Ejecución de una instrucción  suba 0x81 </vt:lpstr>
      <vt:lpstr>Ejecución de una instrucción suba 0x81 </vt:lpstr>
      <vt:lpstr>Ejecución de una instrucción suba 0x81 </vt:lpstr>
      <vt:lpstr>Ejecución de una instrucción jz 0x08 </vt:lpstr>
      <vt:lpstr>Código VHDL del procesador</vt:lpstr>
      <vt:lpstr>Laboratorio Diagrama de bloques</vt:lpstr>
      <vt:lpstr>Ejercicio Código en assembler</vt:lpstr>
    </vt:vector>
  </TitlesOfParts>
  <Company>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</dc:title>
  <dc:creator>W</dc:creator>
  <cp:lastModifiedBy>WILLIAM SALAMANCA</cp:lastModifiedBy>
  <cp:revision>66</cp:revision>
  <dcterms:created xsi:type="dcterms:W3CDTF">2008-10-03T15:02:18Z</dcterms:created>
  <dcterms:modified xsi:type="dcterms:W3CDTF">2021-02-24T00:54:46Z</dcterms:modified>
</cp:coreProperties>
</file>