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0" r:id="rId5"/>
    <p:sldId id="261" r:id="rId6"/>
    <p:sldId id="262" r:id="rId7"/>
    <p:sldId id="266"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238226C-6B88-4BD0-9407-A90E6C3CDC3F}" type="datetimeFigureOut">
              <a:rPr lang="es-CO" smtClean="0"/>
              <a:t>19/09/2021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66D47BA-4F9F-4531-BE35-27BE069338EC}" type="slidenum">
              <a:rPr lang="es-CO" smtClean="0"/>
              <a:t>‹Nº›</a:t>
            </a:fld>
            <a:endParaRPr lang="es-CO"/>
          </a:p>
        </p:txBody>
      </p:sp>
    </p:spTree>
    <p:extLst>
      <p:ext uri="{BB962C8B-B14F-4D97-AF65-F5344CB8AC3E}">
        <p14:creationId xmlns:p14="http://schemas.microsoft.com/office/powerpoint/2010/main" val="23137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238226C-6B88-4BD0-9407-A90E6C3CDC3F}" type="datetimeFigureOut">
              <a:rPr lang="es-CO" smtClean="0"/>
              <a:t>19/09/2021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66D47BA-4F9F-4531-BE35-27BE069338EC}" type="slidenum">
              <a:rPr lang="es-CO" smtClean="0"/>
              <a:t>‹Nº›</a:t>
            </a:fld>
            <a:endParaRPr lang="es-CO"/>
          </a:p>
        </p:txBody>
      </p:sp>
    </p:spTree>
    <p:extLst>
      <p:ext uri="{BB962C8B-B14F-4D97-AF65-F5344CB8AC3E}">
        <p14:creationId xmlns:p14="http://schemas.microsoft.com/office/powerpoint/2010/main" val="1859805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238226C-6B88-4BD0-9407-A90E6C3CDC3F}" type="datetimeFigureOut">
              <a:rPr lang="es-CO" smtClean="0"/>
              <a:t>19/09/2021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66D47BA-4F9F-4531-BE35-27BE069338EC}" type="slidenum">
              <a:rPr lang="es-CO" smtClean="0"/>
              <a:t>‹Nº›</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40492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238226C-6B88-4BD0-9407-A90E6C3CDC3F}" type="datetimeFigureOut">
              <a:rPr lang="es-CO" smtClean="0"/>
              <a:t>19/09/2021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66D47BA-4F9F-4531-BE35-27BE069338EC}" type="slidenum">
              <a:rPr lang="es-CO" smtClean="0"/>
              <a:t>‹Nº›</a:t>
            </a:fld>
            <a:endParaRPr lang="es-CO"/>
          </a:p>
        </p:txBody>
      </p:sp>
    </p:spTree>
    <p:extLst>
      <p:ext uri="{BB962C8B-B14F-4D97-AF65-F5344CB8AC3E}">
        <p14:creationId xmlns:p14="http://schemas.microsoft.com/office/powerpoint/2010/main" val="617219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238226C-6B88-4BD0-9407-A90E6C3CDC3F}" type="datetimeFigureOut">
              <a:rPr lang="es-CO" smtClean="0"/>
              <a:t>19/09/2021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66D47BA-4F9F-4531-BE35-27BE069338EC}"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32704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238226C-6B88-4BD0-9407-A90E6C3CDC3F}" type="datetimeFigureOut">
              <a:rPr lang="es-CO" smtClean="0"/>
              <a:t>19/09/2021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66D47BA-4F9F-4531-BE35-27BE069338EC}" type="slidenum">
              <a:rPr lang="es-CO" smtClean="0"/>
              <a:t>‹Nº›</a:t>
            </a:fld>
            <a:endParaRPr lang="es-CO"/>
          </a:p>
        </p:txBody>
      </p:sp>
    </p:spTree>
    <p:extLst>
      <p:ext uri="{BB962C8B-B14F-4D97-AF65-F5344CB8AC3E}">
        <p14:creationId xmlns:p14="http://schemas.microsoft.com/office/powerpoint/2010/main" val="995520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238226C-6B88-4BD0-9407-A90E6C3CDC3F}" type="datetimeFigureOut">
              <a:rPr lang="es-CO" smtClean="0"/>
              <a:t>19/09/2021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66D47BA-4F9F-4531-BE35-27BE069338EC}" type="slidenum">
              <a:rPr lang="es-CO" smtClean="0"/>
              <a:t>‹Nº›</a:t>
            </a:fld>
            <a:endParaRPr lang="es-CO"/>
          </a:p>
        </p:txBody>
      </p:sp>
    </p:spTree>
    <p:extLst>
      <p:ext uri="{BB962C8B-B14F-4D97-AF65-F5344CB8AC3E}">
        <p14:creationId xmlns:p14="http://schemas.microsoft.com/office/powerpoint/2010/main" val="2180703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238226C-6B88-4BD0-9407-A90E6C3CDC3F}" type="datetimeFigureOut">
              <a:rPr lang="es-CO" smtClean="0"/>
              <a:t>19/09/2021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66D47BA-4F9F-4531-BE35-27BE069338EC}" type="slidenum">
              <a:rPr lang="es-CO" smtClean="0"/>
              <a:t>‹Nº›</a:t>
            </a:fld>
            <a:endParaRPr lang="es-CO"/>
          </a:p>
        </p:txBody>
      </p:sp>
    </p:spTree>
    <p:extLst>
      <p:ext uri="{BB962C8B-B14F-4D97-AF65-F5344CB8AC3E}">
        <p14:creationId xmlns:p14="http://schemas.microsoft.com/office/powerpoint/2010/main" val="1854599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238226C-6B88-4BD0-9407-A90E6C3CDC3F}" type="datetimeFigureOut">
              <a:rPr lang="es-CO" smtClean="0"/>
              <a:t>19/09/2021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66D47BA-4F9F-4531-BE35-27BE069338EC}" type="slidenum">
              <a:rPr lang="es-CO" smtClean="0"/>
              <a:t>‹Nº›</a:t>
            </a:fld>
            <a:endParaRPr lang="es-CO"/>
          </a:p>
        </p:txBody>
      </p:sp>
    </p:spTree>
    <p:extLst>
      <p:ext uri="{BB962C8B-B14F-4D97-AF65-F5344CB8AC3E}">
        <p14:creationId xmlns:p14="http://schemas.microsoft.com/office/powerpoint/2010/main" val="442417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238226C-6B88-4BD0-9407-A90E6C3CDC3F}" type="datetimeFigureOut">
              <a:rPr lang="es-CO" smtClean="0"/>
              <a:t>19/09/2021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66D47BA-4F9F-4531-BE35-27BE069338EC}" type="slidenum">
              <a:rPr lang="es-CO" smtClean="0"/>
              <a:t>‹Nº›</a:t>
            </a:fld>
            <a:endParaRPr lang="es-CO"/>
          </a:p>
        </p:txBody>
      </p:sp>
    </p:spTree>
    <p:extLst>
      <p:ext uri="{BB962C8B-B14F-4D97-AF65-F5344CB8AC3E}">
        <p14:creationId xmlns:p14="http://schemas.microsoft.com/office/powerpoint/2010/main" val="769943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238226C-6B88-4BD0-9407-A90E6C3CDC3F}" type="datetimeFigureOut">
              <a:rPr lang="es-CO" smtClean="0"/>
              <a:t>19/09/2021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66D47BA-4F9F-4531-BE35-27BE069338EC}" type="slidenum">
              <a:rPr lang="es-CO" smtClean="0"/>
              <a:t>‹Nº›</a:t>
            </a:fld>
            <a:endParaRPr lang="es-CO"/>
          </a:p>
        </p:txBody>
      </p:sp>
    </p:spTree>
    <p:extLst>
      <p:ext uri="{BB962C8B-B14F-4D97-AF65-F5344CB8AC3E}">
        <p14:creationId xmlns:p14="http://schemas.microsoft.com/office/powerpoint/2010/main" val="886601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238226C-6B88-4BD0-9407-A90E6C3CDC3F}" type="datetimeFigureOut">
              <a:rPr lang="es-CO" smtClean="0"/>
              <a:t>19/09/2021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66D47BA-4F9F-4531-BE35-27BE069338EC}" type="slidenum">
              <a:rPr lang="es-CO" smtClean="0"/>
              <a:t>‹Nº›</a:t>
            </a:fld>
            <a:endParaRPr lang="es-CO"/>
          </a:p>
        </p:txBody>
      </p:sp>
    </p:spTree>
    <p:extLst>
      <p:ext uri="{BB962C8B-B14F-4D97-AF65-F5344CB8AC3E}">
        <p14:creationId xmlns:p14="http://schemas.microsoft.com/office/powerpoint/2010/main" val="2488180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238226C-6B88-4BD0-9407-A90E6C3CDC3F}" type="datetimeFigureOut">
              <a:rPr lang="es-CO" smtClean="0"/>
              <a:t>19/09/2021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66D47BA-4F9F-4531-BE35-27BE069338EC}" type="slidenum">
              <a:rPr lang="es-CO" smtClean="0"/>
              <a:t>‹Nº›</a:t>
            </a:fld>
            <a:endParaRPr lang="es-CO"/>
          </a:p>
        </p:txBody>
      </p:sp>
    </p:spTree>
    <p:extLst>
      <p:ext uri="{BB962C8B-B14F-4D97-AF65-F5344CB8AC3E}">
        <p14:creationId xmlns:p14="http://schemas.microsoft.com/office/powerpoint/2010/main" val="2980628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38226C-6B88-4BD0-9407-A90E6C3CDC3F}" type="datetimeFigureOut">
              <a:rPr lang="es-CO" smtClean="0"/>
              <a:t>19/09/2021</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66D47BA-4F9F-4531-BE35-27BE069338EC}" type="slidenum">
              <a:rPr lang="es-CO" smtClean="0"/>
              <a:t>‹Nº›</a:t>
            </a:fld>
            <a:endParaRPr lang="es-CO"/>
          </a:p>
        </p:txBody>
      </p:sp>
    </p:spTree>
    <p:extLst>
      <p:ext uri="{BB962C8B-B14F-4D97-AF65-F5344CB8AC3E}">
        <p14:creationId xmlns:p14="http://schemas.microsoft.com/office/powerpoint/2010/main" val="3020948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238226C-6B88-4BD0-9407-A90E6C3CDC3F}" type="datetimeFigureOut">
              <a:rPr lang="es-CO" smtClean="0"/>
              <a:t>19/09/2021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66D47BA-4F9F-4531-BE35-27BE069338EC}" type="slidenum">
              <a:rPr lang="es-CO" smtClean="0"/>
              <a:t>‹Nº›</a:t>
            </a:fld>
            <a:endParaRPr lang="es-CO"/>
          </a:p>
        </p:txBody>
      </p:sp>
    </p:spTree>
    <p:extLst>
      <p:ext uri="{BB962C8B-B14F-4D97-AF65-F5344CB8AC3E}">
        <p14:creationId xmlns:p14="http://schemas.microsoft.com/office/powerpoint/2010/main" val="1659436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238226C-6B88-4BD0-9407-A90E6C3CDC3F}" type="datetimeFigureOut">
              <a:rPr lang="es-CO" smtClean="0"/>
              <a:t>19/09/2021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66D47BA-4F9F-4531-BE35-27BE069338EC}" type="slidenum">
              <a:rPr lang="es-CO" smtClean="0"/>
              <a:t>‹Nº›</a:t>
            </a:fld>
            <a:endParaRPr lang="es-CO"/>
          </a:p>
        </p:txBody>
      </p:sp>
    </p:spTree>
    <p:extLst>
      <p:ext uri="{BB962C8B-B14F-4D97-AF65-F5344CB8AC3E}">
        <p14:creationId xmlns:p14="http://schemas.microsoft.com/office/powerpoint/2010/main" val="1727238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238226C-6B88-4BD0-9407-A90E6C3CDC3F}" type="datetimeFigureOut">
              <a:rPr lang="es-CO" smtClean="0"/>
              <a:t>19/09/2021</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66D47BA-4F9F-4531-BE35-27BE069338EC}" type="slidenum">
              <a:rPr lang="es-CO" smtClean="0"/>
              <a:t>‹Nº›</a:t>
            </a:fld>
            <a:endParaRPr lang="es-CO"/>
          </a:p>
        </p:txBody>
      </p:sp>
    </p:spTree>
    <p:extLst>
      <p:ext uri="{BB962C8B-B14F-4D97-AF65-F5344CB8AC3E}">
        <p14:creationId xmlns:p14="http://schemas.microsoft.com/office/powerpoint/2010/main" val="324156478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oredforwomen.org/es/health-topics/arrhythmia/symptoms-diagnosis--monitoring-ofarrhythmia/common-tests-for-arrhythmi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36B94C67-FC87-4446-8659-4E465F2EFED6}"/>
              </a:ext>
            </a:extLst>
          </p:cNvPr>
          <p:cNvSpPr>
            <a:spLocks noGrp="1"/>
          </p:cNvSpPr>
          <p:nvPr>
            <p:ph type="ctrTitle"/>
          </p:nvPr>
        </p:nvSpPr>
        <p:spPr>
          <a:xfrm>
            <a:off x="1543608" y="1910793"/>
            <a:ext cx="7767637" cy="2685921"/>
          </a:xfrm>
        </p:spPr>
        <p:txBody>
          <a:bodyPr/>
          <a:lstStyle/>
          <a:p>
            <a:pPr algn="ctr"/>
            <a:r>
              <a:rPr lang="es-CO" sz="3600" dirty="0">
                <a:effectLst/>
                <a:latin typeface="Arial Rounded MT Bold" panose="020F0704030504030204" pitchFamily="34" charset="0"/>
                <a:ea typeface="Calibri" panose="020F0502020204030204" pitchFamily="34" charset="0"/>
                <a:cs typeface="Times New Roman" panose="02020603050405020304" pitchFamily="18" charset="0"/>
              </a:rPr>
              <a:t>Detección de arritmias cardiacas en señales ECG</a:t>
            </a:r>
            <a:br>
              <a:rPr lang="es-CO" sz="1800" dirty="0">
                <a:effectLst/>
                <a:latin typeface="Calibri" panose="020F0502020204030204" pitchFamily="34" charset="0"/>
                <a:ea typeface="Calibri" panose="020F0502020204030204" pitchFamily="34" charset="0"/>
                <a:cs typeface="Times New Roman" panose="02020603050405020304" pitchFamily="18" charset="0"/>
              </a:rPr>
            </a:br>
            <a:endParaRPr lang="es-CO" dirty="0"/>
          </a:p>
        </p:txBody>
      </p:sp>
    </p:spTree>
    <p:extLst>
      <p:ext uri="{BB962C8B-B14F-4D97-AF65-F5344CB8AC3E}">
        <p14:creationId xmlns:p14="http://schemas.microsoft.com/office/powerpoint/2010/main" val="3644369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A9B2A4-16F7-4DE9-BCC8-7E3774F40277}"/>
              </a:ext>
            </a:extLst>
          </p:cNvPr>
          <p:cNvSpPr>
            <a:spLocks noGrp="1"/>
          </p:cNvSpPr>
          <p:nvPr>
            <p:ph type="title"/>
          </p:nvPr>
        </p:nvSpPr>
        <p:spPr>
          <a:xfrm>
            <a:off x="677334" y="609600"/>
            <a:ext cx="8596668" cy="613719"/>
          </a:xfrm>
        </p:spPr>
        <p:txBody>
          <a:bodyPr>
            <a:normAutofit fontScale="90000"/>
          </a:bodyPr>
          <a:lstStyle/>
          <a:p>
            <a:r>
              <a:rPr lang="es-CO" dirty="0"/>
              <a:t>Bibliografía </a:t>
            </a:r>
          </a:p>
        </p:txBody>
      </p:sp>
      <p:sp>
        <p:nvSpPr>
          <p:cNvPr id="3" name="Marcador de contenido 2">
            <a:extLst>
              <a:ext uri="{FF2B5EF4-FFF2-40B4-BE49-F238E27FC236}">
                <a16:creationId xmlns:a16="http://schemas.microsoft.com/office/drawing/2014/main" id="{934FAFFB-90C1-43A1-908B-1340CE3C944E}"/>
              </a:ext>
            </a:extLst>
          </p:cNvPr>
          <p:cNvSpPr>
            <a:spLocks noGrp="1"/>
          </p:cNvSpPr>
          <p:nvPr>
            <p:ph idx="1"/>
          </p:nvPr>
        </p:nvSpPr>
        <p:spPr>
          <a:xfrm>
            <a:off x="677334" y="1470454"/>
            <a:ext cx="8596668" cy="4930345"/>
          </a:xfrm>
        </p:spPr>
        <p:txBody>
          <a:bodyPr>
            <a:normAutofit fontScale="85000" lnSpcReduction="20000"/>
          </a:bodyPr>
          <a:lstStyle/>
          <a:p>
            <a:r>
              <a:rPr lang="es-CO" b="0" i="0" dirty="0">
                <a:effectLst/>
                <a:latin typeface="Arial Rounded MT Bold" panose="020F0704030504030204" pitchFamily="34" charset="0"/>
              </a:rPr>
              <a:t>[1] </a:t>
            </a:r>
            <a:r>
              <a:rPr lang="es-CO" b="0" i="0" dirty="0" err="1">
                <a:effectLst/>
                <a:latin typeface="Arial Rounded MT Bold" panose="020F0704030504030204" pitchFamily="34" charset="0"/>
              </a:rPr>
              <a:t>Heikki</a:t>
            </a:r>
            <a:r>
              <a:rPr lang="es-CO" b="0" i="0" dirty="0">
                <a:effectLst/>
                <a:latin typeface="Arial Rounded MT Bold" panose="020F0704030504030204" pitchFamily="34" charset="0"/>
              </a:rPr>
              <a:t> V. </a:t>
            </a:r>
            <a:r>
              <a:rPr lang="es-CO" b="0" i="0" dirty="0" err="1">
                <a:effectLst/>
                <a:latin typeface="Arial Rounded MT Bold" panose="020F0704030504030204" pitchFamily="34" charset="0"/>
              </a:rPr>
              <a:t>Huikuri</a:t>
            </a:r>
            <a:r>
              <a:rPr lang="es-CO" b="0" i="0" dirty="0">
                <a:effectLst/>
                <a:latin typeface="Arial Rounded MT Bold" panose="020F0704030504030204" pitchFamily="34" charset="0"/>
              </a:rPr>
              <a:t>, M.D., </a:t>
            </a:r>
            <a:r>
              <a:rPr lang="es-CO" b="0" i="0" dirty="0" err="1">
                <a:effectLst/>
                <a:latin typeface="Arial Rounded MT Bold" panose="020F0704030504030204" pitchFamily="34" charset="0"/>
              </a:rPr>
              <a:t>Agustin</a:t>
            </a:r>
            <a:r>
              <a:rPr lang="es-CO" b="0" i="0" dirty="0">
                <a:effectLst/>
                <a:latin typeface="Arial Rounded MT Bold" panose="020F0704030504030204" pitchFamily="34" charset="0"/>
              </a:rPr>
              <a:t> Castellanos, </a:t>
            </a:r>
            <a:r>
              <a:rPr lang="es-CO" b="0" i="0" dirty="0" err="1">
                <a:effectLst/>
                <a:latin typeface="Arial Rounded MT Bold" panose="020F0704030504030204" pitchFamily="34" charset="0"/>
              </a:rPr>
              <a:t>M.D.,and</a:t>
            </a:r>
            <a:r>
              <a:rPr lang="es-CO" b="0" i="0" dirty="0">
                <a:effectLst/>
                <a:latin typeface="Arial Rounded MT Bold" panose="020F0704030504030204" pitchFamily="34" charset="0"/>
              </a:rPr>
              <a:t> Robert J. </a:t>
            </a:r>
            <a:r>
              <a:rPr lang="es-CO" b="0" i="0" dirty="0" err="1">
                <a:effectLst/>
                <a:latin typeface="Arial Rounded MT Bold" panose="020F0704030504030204" pitchFamily="34" charset="0"/>
              </a:rPr>
              <a:t>Myerburg</a:t>
            </a:r>
            <a:r>
              <a:rPr lang="es-CO" b="0" i="0" dirty="0">
                <a:effectLst/>
                <a:latin typeface="Arial Rounded MT Bold" panose="020F0704030504030204" pitchFamily="34" charset="0"/>
              </a:rPr>
              <a:t>, M.D. “SUDDEN DEATH DUE TO CARDIAC ARRHYTHMIAS. MEDICAL PROGRESS”. N Engl J </a:t>
            </a:r>
            <a:r>
              <a:rPr lang="es-CO" b="0" i="0" dirty="0" err="1">
                <a:effectLst/>
                <a:latin typeface="Arial Rounded MT Bold" panose="020F0704030504030204" pitchFamily="34" charset="0"/>
              </a:rPr>
              <a:t>Med</a:t>
            </a:r>
            <a:r>
              <a:rPr lang="es-CO" b="0" i="0" dirty="0">
                <a:effectLst/>
                <a:latin typeface="Arial Rounded MT Bold" panose="020F0704030504030204" pitchFamily="34" charset="0"/>
              </a:rPr>
              <a:t>, </a:t>
            </a:r>
            <a:r>
              <a:rPr lang="es-CO" b="0" i="0" dirty="0" err="1">
                <a:effectLst/>
                <a:latin typeface="Arial Rounded MT Bold" panose="020F0704030504030204" pitchFamily="34" charset="0"/>
              </a:rPr>
              <a:t>November</a:t>
            </a:r>
            <a:r>
              <a:rPr lang="es-CO" b="0" i="0" dirty="0">
                <a:effectLst/>
                <a:latin typeface="Arial Rounded MT Bold" panose="020F0704030504030204" pitchFamily="34" charset="0"/>
              </a:rPr>
              <a:t> 15, 2001.</a:t>
            </a:r>
          </a:p>
          <a:p>
            <a:endParaRPr lang="es-CO" sz="1800" dirty="0">
              <a:effectLst/>
              <a:latin typeface="Arial Rounded MT Bold" panose="020F0704030504030204" pitchFamily="34" charset="0"/>
              <a:ea typeface="Calibri" panose="020F0502020204030204" pitchFamily="34" charset="0"/>
              <a:cs typeface="Times New Roman" panose="02020603050405020304" pitchFamily="18" charset="0"/>
            </a:endParaRPr>
          </a:p>
          <a:p>
            <a:r>
              <a:rPr lang="es-CO" sz="1800" dirty="0">
                <a:effectLst/>
                <a:latin typeface="Arial Rounded MT Bold" panose="020F0704030504030204" pitchFamily="34" charset="0"/>
                <a:ea typeface="Calibri" panose="020F0502020204030204" pitchFamily="34" charset="0"/>
                <a:cs typeface="Times New Roman" panose="02020603050405020304" pitchFamily="18" charset="0"/>
              </a:rPr>
              <a:t>[2] Redactado por el personal editorial de la American Heart </a:t>
            </a:r>
            <a:r>
              <a:rPr lang="es-CO" sz="1800" dirty="0" err="1">
                <a:effectLst/>
                <a:latin typeface="Arial Rounded MT Bold" panose="020F0704030504030204" pitchFamily="34" charset="0"/>
                <a:ea typeface="Calibri" panose="020F0502020204030204" pitchFamily="34" charset="0"/>
                <a:cs typeface="Times New Roman" panose="02020603050405020304" pitchFamily="18" charset="0"/>
              </a:rPr>
              <a:t>Association</a:t>
            </a:r>
            <a:r>
              <a:rPr lang="es-CO" sz="1800" dirty="0">
                <a:effectLst/>
                <a:latin typeface="Arial Rounded MT Bold" panose="020F0704030504030204" pitchFamily="34" charset="0"/>
                <a:ea typeface="Calibri" panose="020F0502020204030204" pitchFamily="34" charset="0"/>
                <a:cs typeface="Times New Roman" panose="02020603050405020304" pitchFamily="18" charset="0"/>
              </a:rPr>
              <a:t> y revisado por asesores científicos y médicos. Última revisión: 30 de septiembre del 2016. [Online]. Available: </a:t>
            </a:r>
            <a:r>
              <a:rPr lang="es-CO" sz="1800" u="sng" dirty="0">
                <a:solidFill>
                  <a:srgbClr val="0563C1"/>
                </a:solidFill>
                <a:effectLst/>
                <a:latin typeface="Arial Rounded MT Bold" panose="020F0704030504030204" pitchFamily="34" charset="0"/>
                <a:ea typeface="Calibri" panose="020F0502020204030204" pitchFamily="34" charset="0"/>
                <a:cs typeface="Times New Roman" panose="02020603050405020304" pitchFamily="18" charset="0"/>
                <a:hlinkClick r:id="rId2"/>
              </a:rPr>
              <a:t>https://www.goredforwomen.org/es/health-topics/arrhythmia/symptoms-diagnosis--monitoring-ofarrhythmia/common-tests-for-arrhythmia</a:t>
            </a:r>
            <a:endParaRPr lang="es-CO" sz="1800" dirty="0">
              <a:effectLst/>
              <a:latin typeface="Arial Rounded MT Bold" panose="020F0704030504030204" pitchFamily="34" charset="0"/>
              <a:ea typeface="Calibri" panose="020F0502020204030204" pitchFamily="34" charset="0"/>
              <a:cs typeface="Times New Roman" panose="02020603050405020304" pitchFamily="18" charset="0"/>
            </a:endParaRPr>
          </a:p>
          <a:p>
            <a:endParaRPr lang="es-CO" dirty="0">
              <a:latin typeface="Arial Rounded MT Bold" panose="020F0704030504030204" pitchFamily="34" charset="0"/>
            </a:endParaRPr>
          </a:p>
          <a:p>
            <a:r>
              <a:rPr lang="es-CO" dirty="0">
                <a:latin typeface="Arial Rounded MT Bold" panose="020F0704030504030204" pitchFamily="34" charset="0"/>
              </a:rPr>
              <a:t>[3] A. López, E. Colorado, J. Bedoya, S López. “Método de detección de arritmias cardiacas” , presentado en Encuentro Internacional de Educación en Ingeniería ACOFI 2019.</a:t>
            </a:r>
          </a:p>
          <a:p>
            <a:endParaRPr lang="es-CO" dirty="0">
              <a:latin typeface="Arial Rounded MT Bold" panose="020F0704030504030204" pitchFamily="34" charset="0"/>
            </a:endParaRPr>
          </a:p>
          <a:p>
            <a:r>
              <a:rPr lang="es-CO" dirty="0">
                <a:latin typeface="Arial Rounded MT Bold" panose="020F0704030504030204" pitchFamily="34" charset="0"/>
              </a:rPr>
              <a:t>[4] C.A. Alonso “</a:t>
            </a:r>
            <a:r>
              <a:rPr lang="es-ES" dirty="0">
                <a:latin typeface="Arial Rounded MT Bold" panose="020F0704030504030204" pitchFamily="34" charset="0"/>
              </a:rPr>
              <a:t>Detección de arritmias mediante parámetros de calidad de señal y estadísticos”</a:t>
            </a:r>
            <a:r>
              <a:rPr lang="es-CO" dirty="0">
                <a:latin typeface="Arial Rounded MT Bold" panose="020F0704030504030204" pitchFamily="34" charset="0"/>
              </a:rPr>
              <a:t> , trabajo fin de grado ,</a:t>
            </a:r>
            <a:r>
              <a:rPr lang="es-ES" dirty="0">
                <a:latin typeface="Arial Rounded MT Bold" panose="020F0704030504030204" pitchFamily="34" charset="0"/>
              </a:rPr>
              <a:t> </a:t>
            </a:r>
            <a:r>
              <a:rPr lang="es-ES" dirty="0" err="1">
                <a:latin typeface="Arial Rounded MT Bold" panose="020F0704030504030204" pitchFamily="34" charset="0"/>
              </a:rPr>
              <a:t>Dep</a:t>
            </a:r>
            <a:r>
              <a:rPr lang="es-ES" dirty="0">
                <a:latin typeface="Arial Rounded MT Bold" panose="020F0704030504030204" pitchFamily="34" charset="0"/>
              </a:rPr>
              <a:t>. de Teoría de la Señal y Comunicaciones Escuela Técnica Superior de Ingeniería Universidad de Sevilla, Sevilla, 2017.</a:t>
            </a:r>
          </a:p>
          <a:p>
            <a:endParaRPr lang="es-ES" dirty="0">
              <a:latin typeface="Arial Rounded MT Bold" panose="020F0704030504030204" pitchFamily="34" charset="0"/>
            </a:endParaRPr>
          </a:p>
          <a:p>
            <a:r>
              <a:rPr lang="es-ES" dirty="0">
                <a:latin typeface="Arial Rounded MT Bold" panose="020F0704030504030204" pitchFamily="34" charset="0"/>
              </a:rPr>
              <a:t>[5] J.F. </a:t>
            </a:r>
            <a:r>
              <a:rPr lang="es-ES" dirty="0" err="1">
                <a:latin typeface="Arial Rounded MT Bold" panose="020F0704030504030204" pitchFamily="34" charset="0"/>
              </a:rPr>
              <a:t>Garcia</a:t>
            </a:r>
            <a:r>
              <a:rPr lang="es-ES" dirty="0">
                <a:latin typeface="Arial Rounded MT Bold" panose="020F0704030504030204" pitchFamily="34" charset="0"/>
              </a:rPr>
              <a:t> “Sistema para la detección de arritmias cardiacas </a:t>
            </a:r>
            <a:r>
              <a:rPr lang="es-ES" dirty="0" err="1">
                <a:latin typeface="Arial Rounded MT Bold" panose="020F0704030504030204" pitchFamily="34" charset="0"/>
              </a:rPr>
              <a:t>asintomáticas”,Proyecto</a:t>
            </a:r>
            <a:r>
              <a:rPr lang="es-ES" dirty="0">
                <a:latin typeface="Arial Rounded MT Bold" panose="020F0704030504030204" pitchFamily="34" charset="0"/>
              </a:rPr>
              <a:t> de grado ,Facultad de ingeniería, </a:t>
            </a:r>
            <a:r>
              <a:rPr lang="es-ES" dirty="0" err="1">
                <a:latin typeface="Arial Rounded MT Bold" panose="020F0704030504030204" pitchFamily="34" charset="0"/>
              </a:rPr>
              <a:t>Dep</a:t>
            </a:r>
            <a:r>
              <a:rPr lang="es-ES" dirty="0">
                <a:latin typeface="Arial Rounded MT Bold" panose="020F0704030504030204" pitchFamily="34" charset="0"/>
              </a:rPr>
              <a:t>. de eléctrica y electrónica, Universidad de los Andes, </a:t>
            </a:r>
            <a:r>
              <a:rPr lang="es-ES" dirty="0" err="1">
                <a:latin typeface="Arial Rounded MT Bold" panose="020F0704030504030204" pitchFamily="34" charset="0"/>
              </a:rPr>
              <a:t>Bogota</a:t>
            </a:r>
            <a:r>
              <a:rPr lang="es-ES" dirty="0">
                <a:latin typeface="Arial Rounded MT Bold" panose="020F0704030504030204" pitchFamily="34" charset="0"/>
              </a:rPr>
              <a:t>, 2003.</a:t>
            </a:r>
            <a:endParaRPr lang="es-CO" dirty="0">
              <a:latin typeface="Arial Rounded MT Bold" panose="020F0704030504030204" pitchFamily="34" charset="0"/>
            </a:endParaRPr>
          </a:p>
          <a:p>
            <a:endParaRPr lang="es-CO" dirty="0"/>
          </a:p>
          <a:p>
            <a:endParaRPr lang="es-CO" dirty="0"/>
          </a:p>
        </p:txBody>
      </p:sp>
    </p:spTree>
    <p:extLst>
      <p:ext uri="{BB962C8B-B14F-4D97-AF65-F5344CB8AC3E}">
        <p14:creationId xmlns:p14="http://schemas.microsoft.com/office/powerpoint/2010/main" val="2895522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D0C0D4-BE2D-4B14-B717-33DFEDF337CE}"/>
              </a:ext>
            </a:extLst>
          </p:cNvPr>
          <p:cNvSpPr>
            <a:spLocks noGrp="1"/>
          </p:cNvSpPr>
          <p:nvPr>
            <p:ph type="title"/>
          </p:nvPr>
        </p:nvSpPr>
        <p:spPr>
          <a:xfrm>
            <a:off x="677334" y="840259"/>
            <a:ext cx="8596668" cy="679622"/>
          </a:xfrm>
        </p:spPr>
        <p:txBody>
          <a:bodyPr>
            <a:normAutofit/>
          </a:bodyPr>
          <a:lstStyle/>
          <a:p>
            <a:r>
              <a:rPr lang="es-CO" dirty="0">
                <a:latin typeface="Arial Rounded MT Bold" panose="020F0704030504030204" pitchFamily="34" charset="0"/>
              </a:rPr>
              <a:t>INTRODUCCION </a:t>
            </a:r>
          </a:p>
        </p:txBody>
      </p:sp>
      <p:sp>
        <p:nvSpPr>
          <p:cNvPr id="4" name="CuadroTexto 3">
            <a:extLst>
              <a:ext uri="{FF2B5EF4-FFF2-40B4-BE49-F238E27FC236}">
                <a16:creationId xmlns:a16="http://schemas.microsoft.com/office/drawing/2014/main" id="{1B8C9342-EDFC-40C2-B42B-28BA4A0AF2C4}"/>
              </a:ext>
            </a:extLst>
          </p:cNvPr>
          <p:cNvSpPr txBox="1"/>
          <p:nvPr/>
        </p:nvSpPr>
        <p:spPr>
          <a:xfrm>
            <a:off x="1000897" y="2088291"/>
            <a:ext cx="8223678" cy="2954655"/>
          </a:xfrm>
          <a:prstGeom prst="rect">
            <a:avLst/>
          </a:prstGeom>
          <a:noFill/>
        </p:spPr>
        <p:txBody>
          <a:bodyPr wrap="square" rtlCol="0">
            <a:spAutoFit/>
          </a:bodyPr>
          <a:lstStyle/>
          <a:p>
            <a:r>
              <a:rPr lang="es-CO" sz="2400" dirty="0">
                <a:effectLst/>
                <a:latin typeface="Arial Rounded MT Bold" panose="020F0704030504030204" pitchFamily="34" charset="0"/>
                <a:ea typeface="Calibri" panose="020F0502020204030204" pitchFamily="34" charset="0"/>
                <a:cs typeface="Times New Roman" panose="02020603050405020304" pitchFamily="18" charset="0"/>
              </a:rPr>
              <a:t>En este proyecto se tiene como finalidad la detección de arritmias cardiacas en señales ECG esto Debido a que la principal causa de defunción a nivel mundial, según la OMS, es el padecimiento de alguna enfermedad cardiovascular. Las arritmias cardíacas, en particular, pueden evolucionar en una enfermedad cardiovascular como una cardiopatía</a:t>
            </a:r>
          </a:p>
          <a:p>
            <a:endParaRPr lang="es-CO" dirty="0"/>
          </a:p>
        </p:txBody>
      </p:sp>
    </p:spTree>
    <p:extLst>
      <p:ext uri="{BB962C8B-B14F-4D97-AF65-F5344CB8AC3E}">
        <p14:creationId xmlns:p14="http://schemas.microsoft.com/office/powerpoint/2010/main" val="2976007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27301F-B200-45B9-B3B9-A66AA379EAF9}"/>
              </a:ext>
            </a:extLst>
          </p:cNvPr>
          <p:cNvSpPr>
            <a:spLocks noGrp="1"/>
          </p:cNvSpPr>
          <p:nvPr>
            <p:ph type="title"/>
          </p:nvPr>
        </p:nvSpPr>
        <p:spPr/>
        <p:txBody>
          <a:bodyPr/>
          <a:lstStyle/>
          <a:p>
            <a:r>
              <a:rPr lang="es-CO" dirty="0">
                <a:latin typeface="Arial Rounded MT Bold" panose="020F0704030504030204" pitchFamily="34" charset="0"/>
              </a:rPr>
              <a:t>Importancia en la detección de arritmias </a:t>
            </a:r>
          </a:p>
        </p:txBody>
      </p:sp>
      <p:sp>
        <p:nvSpPr>
          <p:cNvPr id="3" name="Marcador de contenido 2">
            <a:extLst>
              <a:ext uri="{FF2B5EF4-FFF2-40B4-BE49-F238E27FC236}">
                <a16:creationId xmlns:a16="http://schemas.microsoft.com/office/drawing/2014/main" id="{AD074647-1504-4A92-87AA-D20175C1BFBB}"/>
              </a:ext>
            </a:extLst>
          </p:cNvPr>
          <p:cNvSpPr>
            <a:spLocks noGrp="1"/>
          </p:cNvSpPr>
          <p:nvPr>
            <p:ph idx="1"/>
          </p:nvPr>
        </p:nvSpPr>
        <p:spPr/>
        <p:txBody>
          <a:bodyPr/>
          <a:lstStyle/>
          <a:p>
            <a:pPr>
              <a:lnSpc>
                <a:spcPct val="107000"/>
              </a:lnSpc>
              <a:spcAft>
                <a:spcPts val="800"/>
              </a:spcAft>
            </a:pPr>
            <a:r>
              <a:rPr lang="es-CO" sz="2000" dirty="0">
                <a:solidFill>
                  <a:schemeClr val="tx1"/>
                </a:solidFill>
                <a:effectLst/>
                <a:latin typeface="Arial Rounded MT Bold" panose="020F0704030504030204" pitchFamily="34" charset="0"/>
                <a:ea typeface="Calibri" panose="020F0502020204030204" pitchFamily="34" charset="0"/>
                <a:cs typeface="Times New Roman" panose="02020603050405020304" pitchFamily="18" charset="0"/>
              </a:rPr>
              <a:t>Las arritmias son una causa importante de morbilidad y mortalidad en las enfermedades cardíacas, entre las cuales se destacan las taquiarritmias ventriculares agudas que son la mayor causa de muertes súbitas, a menudo provocadas por eventos coronarios agudos.[1]</a:t>
            </a:r>
          </a:p>
          <a:p>
            <a:pPr>
              <a:lnSpc>
                <a:spcPct val="107000"/>
              </a:lnSpc>
              <a:spcAft>
                <a:spcPts val="800"/>
              </a:spcAft>
            </a:pPr>
            <a:r>
              <a:rPr lang="es-CO" sz="2000" dirty="0">
                <a:solidFill>
                  <a:schemeClr val="tx1"/>
                </a:solidFill>
                <a:effectLst/>
                <a:latin typeface="Arial Rounded MT Bold" panose="020F0704030504030204" pitchFamily="34" charset="0"/>
                <a:ea typeface="Calibri" panose="020F0502020204030204" pitchFamily="34" charset="0"/>
                <a:cs typeface="Times New Roman" panose="02020603050405020304" pitchFamily="18" charset="0"/>
              </a:rPr>
              <a:t>la detección temprana y efectiva de arritmias cardiacas es un factor esencial para la prevención de problemas mayores, de igual forma un factor relevante para el debido tratamiento de los padecimientos inmediatos que conlleva tener arritmias cardiacas.</a:t>
            </a:r>
          </a:p>
          <a:p>
            <a:endParaRPr lang="es-CO" dirty="0"/>
          </a:p>
        </p:txBody>
      </p:sp>
    </p:spTree>
    <p:extLst>
      <p:ext uri="{BB962C8B-B14F-4D97-AF65-F5344CB8AC3E}">
        <p14:creationId xmlns:p14="http://schemas.microsoft.com/office/powerpoint/2010/main" val="2446253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E00596-4FFA-49BC-81CD-7DCE775614FD}"/>
              </a:ext>
            </a:extLst>
          </p:cNvPr>
          <p:cNvSpPr>
            <a:spLocks noGrp="1"/>
          </p:cNvSpPr>
          <p:nvPr>
            <p:ph type="title"/>
          </p:nvPr>
        </p:nvSpPr>
        <p:spPr>
          <a:xfrm>
            <a:off x="677334" y="609600"/>
            <a:ext cx="8596668" cy="984422"/>
          </a:xfrm>
        </p:spPr>
        <p:txBody>
          <a:bodyPr/>
          <a:lstStyle/>
          <a:p>
            <a:r>
              <a:rPr lang="es-CO" dirty="0">
                <a:latin typeface="Arial Rounded MT Bold" panose="020F0704030504030204" pitchFamily="34" charset="0"/>
              </a:rPr>
              <a:t>Métodos de detección de arritmias</a:t>
            </a:r>
          </a:p>
        </p:txBody>
      </p:sp>
      <p:sp>
        <p:nvSpPr>
          <p:cNvPr id="3" name="Marcador de contenido 2">
            <a:extLst>
              <a:ext uri="{FF2B5EF4-FFF2-40B4-BE49-F238E27FC236}">
                <a16:creationId xmlns:a16="http://schemas.microsoft.com/office/drawing/2014/main" id="{BAFBDFD5-3CFA-4D9E-8DAF-CD66B940FB2F}"/>
              </a:ext>
            </a:extLst>
          </p:cNvPr>
          <p:cNvSpPr>
            <a:spLocks noGrp="1"/>
          </p:cNvSpPr>
          <p:nvPr>
            <p:ph idx="1"/>
          </p:nvPr>
        </p:nvSpPr>
        <p:spPr>
          <a:xfrm>
            <a:off x="677334" y="1915297"/>
            <a:ext cx="8596668" cy="4126065"/>
          </a:xfrm>
        </p:spPr>
        <p:txBody>
          <a:bodyPr/>
          <a:lstStyle/>
          <a:p>
            <a:r>
              <a:rPr lang="es-CO" sz="2000" dirty="0">
                <a:effectLst/>
                <a:latin typeface="Arial Rounded MT Bold" panose="020F0704030504030204" pitchFamily="34" charset="0"/>
                <a:ea typeface="Calibri" panose="020F0502020204030204" pitchFamily="34" charset="0"/>
                <a:cs typeface="Times New Roman" panose="02020603050405020304" pitchFamily="18" charset="0"/>
              </a:rPr>
              <a:t>Actualmente la detección de arritmias comúnmente se lleva a cabo con varios métodos de detección de arritmias como el monitor Holter que es un dispositivo pequeño y portátil que permite realizar electrocardiogramas; también monitores transtelefonicos o de episodios que sirven para detectar arritmias con poca frecuencia y de igual forma son bastante portátiles como una pulsera o clips de dedo; también existen pruebas de esfuerzo que se relacionan con la respuesta al ejercicio; entre otros métodos se encuentran la prueba en camilla basculante, pruebas electrofisiológicas, procedimiento electrofisiológico esofágico y la ecocardiografía.[2]</a:t>
            </a:r>
          </a:p>
          <a:p>
            <a:endParaRPr lang="es-CO" dirty="0"/>
          </a:p>
        </p:txBody>
      </p:sp>
    </p:spTree>
    <p:extLst>
      <p:ext uri="{BB962C8B-B14F-4D97-AF65-F5344CB8AC3E}">
        <p14:creationId xmlns:p14="http://schemas.microsoft.com/office/powerpoint/2010/main" val="2438306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E0C6D1-A5DD-4E68-8008-E1E0B19D952E}"/>
              </a:ext>
            </a:extLst>
          </p:cNvPr>
          <p:cNvSpPr>
            <a:spLocks noGrp="1"/>
          </p:cNvSpPr>
          <p:nvPr>
            <p:ph type="title"/>
          </p:nvPr>
        </p:nvSpPr>
        <p:spPr/>
        <p:txBody>
          <a:bodyPr/>
          <a:lstStyle/>
          <a:p>
            <a:r>
              <a:rPr lang="es-CO" dirty="0">
                <a:latin typeface="Arial Rounded MT Bold" panose="020F0704030504030204" pitchFamily="34" charset="0"/>
                <a:ea typeface="Calibri" panose="020F0502020204030204" pitchFamily="34" charset="0"/>
                <a:cs typeface="Times New Roman" panose="02020603050405020304" pitchFamily="18" charset="0"/>
              </a:rPr>
              <a:t>Iniciativas de d</a:t>
            </a:r>
            <a:r>
              <a:rPr lang="es-CO" sz="3600" dirty="0">
                <a:effectLst/>
                <a:latin typeface="Arial Rounded MT Bold" panose="020F0704030504030204" pitchFamily="34" charset="0"/>
                <a:ea typeface="Calibri" panose="020F0502020204030204" pitchFamily="34" charset="0"/>
                <a:cs typeface="Times New Roman" panose="02020603050405020304" pitchFamily="18" charset="0"/>
              </a:rPr>
              <a:t>etección de arritmias cardiacas en señales ECG</a:t>
            </a:r>
            <a:endParaRPr lang="es-CO" dirty="0"/>
          </a:p>
        </p:txBody>
      </p:sp>
      <p:sp>
        <p:nvSpPr>
          <p:cNvPr id="3" name="Marcador de contenido 2">
            <a:extLst>
              <a:ext uri="{FF2B5EF4-FFF2-40B4-BE49-F238E27FC236}">
                <a16:creationId xmlns:a16="http://schemas.microsoft.com/office/drawing/2014/main" id="{E5FEF633-E41E-4355-9959-E9CA18A85B41}"/>
              </a:ext>
            </a:extLst>
          </p:cNvPr>
          <p:cNvSpPr>
            <a:spLocks noGrp="1"/>
          </p:cNvSpPr>
          <p:nvPr>
            <p:ph idx="1"/>
          </p:nvPr>
        </p:nvSpPr>
        <p:spPr>
          <a:xfrm>
            <a:off x="677334" y="2160589"/>
            <a:ext cx="8596668" cy="4499703"/>
          </a:xfrm>
        </p:spPr>
        <p:txBody>
          <a:bodyPr>
            <a:normAutofit fontScale="92500" lnSpcReduction="10000"/>
          </a:bodyPr>
          <a:lstStyle/>
          <a:p>
            <a:pPr marL="0" indent="0">
              <a:buNone/>
            </a:pPr>
            <a:r>
              <a:rPr lang="es-CO" sz="2000" dirty="0">
                <a:latin typeface="Arial Rounded MT Bold" panose="020F0704030504030204" pitchFamily="34" charset="0"/>
                <a:ea typeface="Calibri" panose="020F0502020204030204" pitchFamily="34" charset="0"/>
                <a:cs typeface="Times New Roman" panose="02020603050405020304" pitchFamily="18" charset="0"/>
              </a:rPr>
              <a:t>C</a:t>
            </a:r>
            <a:r>
              <a:rPr lang="es-CO" sz="2000" dirty="0">
                <a:effectLst/>
                <a:latin typeface="Arial Rounded MT Bold" panose="020F0704030504030204" pitchFamily="34" charset="0"/>
                <a:ea typeface="Calibri" panose="020F0502020204030204" pitchFamily="34" charset="0"/>
                <a:cs typeface="Times New Roman" panose="02020603050405020304" pitchFamily="18" charset="0"/>
              </a:rPr>
              <a:t>on respecto a medidas ECG se pueden encontrar varios proyectos que plantean métodos para la detección de arritmias en dichas señales:</a:t>
            </a:r>
          </a:p>
          <a:p>
            <a:r>
              <a:rPr lang="es-CO" sz="2000" dirty="0">
                <a:effectLst/>
                <a:latin typeface="Arial Rounded MT Bold" panose="020F0704030504030204" pitchFamily="34" charset="0"/>
                <a:ea typeface="Calibri" panose="020F0502020204030204" pitchFamily="34" charset="0"/>
                <a:cs typeface="Times New Roman" panose="02020603050405020304" pitchFamily="18" charset="0"/>
              </a:rPr>
              <a:t> MÉTODO DE DETECCIÓN TEMPRANA DE ARRITMIAS CARDÍACAS [3]:</a:t>
            </a:r>
          </a:p>
          <a:p>
            <a:r>
              <a:rPr lang="es-CO" sz="2000" dirty="0">
                <a:latin typeface="Arial Rounded MT Bold" panose="020F0704030504030204" pitchFamily="34" charset="0"/>
                <a:ea typeface="Calibri" panose="020F0502020204030204" pitchFamily="34" charset="0"/>
                <a:cs typeface="Times New Roman" panose="02020603050405020304" pitchFamily="18" charset="0"/>
              </a:rPr>
              <a:t>D</a:t>
            </a:r>
            <a:r>
              <a:rPr lang="es-CO" sz="2000" dirty="0">
                <a:effectLst/>
                <a:latin typeface="Arial Rounded MT Bold" panose="020F0704030504030204" pitchFamily="34" charset="0"/>
                <a:ea typeface="Calibri" panose="020F0502020204030204" pitchFamily="34" charset="0"/>
                <a:cs typeface="Times New Roman" panose="02020603050405020304" pitchFamily="18" charset="0"/>
              </a:rPr>
              <a:t>onde se usa la transformada de Wavelet para el procesamiento de la señal, filtros digitales para el filtrado de la señal y clasificación con base en maquinas de soporte vectorial. </a:t>
            </a:r>
          </a:p>
          <a:p>
            <a:r>
              <a:rPr lang="es-CO" sz="2000" dirty="0">
                <a:effectLst/>
                <a:latin typeface="Arial Rounded MT Bold" panose="020F0704030504030204" pitchFamily="34" charset="0"/>
                <a:ea typeface="Calibri" panose="020F0502020204030204" pitchFamily="34" charset="0"/>
                <a:cs typeface="Times New Roman" panose="02020603050405020304" pitchFamily="18" charset="0"/>
              </a:rPr>
              <a:t>DETECCION DE ARRITMIAS MEDIANTE PARAMETROS DE CALIDAD DE SEÑASL Y ESTADISTICOS [4]:</a:t>
            </a:r>
          </a:p>
          <a:p>
            <a:pPr marL="0" indent="0">
              <a:buNone/>
            </a:pPr>
            <a:r>
              <a:rPr lang="es-CO" sz="2000" dirty="0">
                <a:latin typeface="Arial Rounded MT Bold" panose="020F0704030504030204" pitchFamily="34" charset="0"/>
                <a:ea typeface="Calibri" panose="020F0502020204030204" pitchFamily="34" charset="0"/>
                <a:cs typeface="Times New Roman" panose="02020603050405020304" pitchFamily="18" charset="0"/>
              </a:rPr>
              <a:t>      D</a:t>
            </a:r>
            <a:r>
              <a:rPr lang="es-CO" sz="2000" dirty="0">
                <a:effectLst/>
                <a:latin typeface="Arial Rounded MT Bold" panose="020F0704030504030204" pitchFamily="34" charset="0"/>
                <a:ea typeface="Calibri" panose="020F0502020204030204" pitchFamily="34" charset="0"/>
                <a:cs typeface="Times New Roman" panose="02020603050405020304" pitchFamily="18" charset="0"/>
              </a:rPr>
              <a:t>onde utilizan algoritmos y métodos de caracterización.</a:t>
            </a:r>
          </a:p>
          <a:p>
            <a:r>
              <a:rPr lang="es-CO" sz="2000" dirty="0">
                <a:effectLst/>
                <a:latin typeface="Arial Rounded MT Bold" panose="020F0704030504030204" pitchFamily="34" charset="0"/>
                <a:ea typeface="Calibri" panose="020F0502020204030204" pitchFamily="34" charset="0"/>
                <a:cs typeface="Times New Roman" panose="02020603050405020304" pitchFamily="18" charset="0"/>
              </a:rPr>
              <a:t>SISTEMA PARA LA DETECCION DE ARRITMIAS CARDIACAS ASINTOMATICAS [5]:</a:t>
            </a:r>
          </a:p>
          <a:p>
            <a:pPr marL="0" indent="0">
              <a:buNone/>
            </a:pPr>
            <a:r>
              <a:rPr lang="es-CO" sz="2000" dirty="0">
                <a:latin typeface="Arial Rounded MT Bold" panose="020F0704030504030204" pitchFamily="34" charset="0"/>
                <a:ea typeface="Calibri" panose="020F0502020204030204" pitchFamily="34" charset="0"/>
                <a:cs typeface="Times New Roman" panose="02020603050405020304" pitchFamily="18" charset="0"/>
              </a:rPr>
              <a:t>      Donde se utilizan sistemas electrónicos para el proceso.</a:t>
            </a:r>
            <a:endParaRPr lang="es-CO" dirty="0"/>
          </a:p>
        </p:txBody>
      </p:sp>
    </p:spTree>
    <p:extLst>
      <p:ext uri="{BB962C8B-B14F-4D97-AF65-F5344CB8AC3E}">
        <p14:creationId xmlns:p14="http://schemas.microsoft.com/office/powerpoint/2010/main" val="385057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D6D26C-62B7-41F7-A010-8A14F6D082A2}"/>
              </a:ext>
            </a:extLst>
          </p:cNvPr>
          <p:cNvSpPr>
            <a:spLocks noGrp="1"/>
          </p:cNvSpPr>
          <p:nvPr>
            <p:ph type="title"/>
          </p:nvPr>
        </p:nvSpPr>
        <p:spPr>
          <a:xfrm>
            <a:off x="677334" y="609600"/>
            <a:ext cx="8596668" cy="786714"/>
          </a:xfrm>
        </p:spPr>
        <p:txBody>
          <a:bodyPr/>
          <a:lstStyle/>
          <a:p>
            <a:r>
              <a:rPr lang="es-CO" dirty="0"/>
              <a:t>Propuesta de solución al problema</a:t>
            </a:r>
          </a:p>
        </p:txBody>
      </p:sp>
      <p:sp>
        <p:nvSpPr>
          <p:cNvPr id="3" name="Marcador de contenido 2">
            <a:extLst>
              <a:ext uri="{FF2B5EF4-FFF2-40B4-BE49-F238E27FC236}">
                <a16:creationId xmlns:a16="http://schemas.microsoft.com/office/drawing/2014/main" id="{0FF27319-009C-4A37-A0C4-356A0CA63C6D}"/>
              </a:ext>
            </a:extLst>
          </p:cNvPr>
          <p:cNvSpPr>
            <a:spLocks noGrp="1"/>
          </p:cNvSpPr>
          <p:nvPr>
            <p:ph idx="1"/>
          </p:nvPr>
        </p:nvSpPr>
        <p:spPr>
          <a:xfrm>
            <a:off x="677334" y="1396315"/>
            <a:ext cx="8596668" cy="5016842"/>
          </a:xfrm>
        </p:spPr>
        <p:txBody>
          <a:bodyPr>
            <a:normAutofit lnSpcReduction="10000"/>
          </a:bodyPr>
          <a:lstStyle/>
          <a:p>
            <a:pPr>
              <a:lnSpc>
                <a:spcPct val="107000"/>
              </a:lnSpc>
              <a:spcAft>
                <a:spcPts val="800"/>
              </a:spcAft>
            </a:pPr>
            <a:r>
              <a:rPr lang="es-CO" sz="1900" dirty="0">
                <a:effectLst/>
                <a:latin typeface="Arial Rounded MT Bold" panose="020F0704030504030204" pitchFamily="34" charset="0"/>
                <a:ea typeface="Calibri" panose="020F0502020204030204" pitchFamily="34" charset="0"/>
                <a:cs typeface="Times New Roman" panose="02020603050405020304" pitchFamily="18" charset="0"/>
              </a:rPr>
              <a:t>Con las anteriores propuestas de solución podemos tomar algunos conocimientos como base y de igual forma guiarnos de los mismo, en este proyecto queremos realizar un programa que nos permita procesar las señales ECG para detectar arritmias en las mismas, tenemos como herramienta el software de Matlab para el desarrollo del programa, tomamos un conjunto de entrenamiento de registros de ECG de una sola derivación de la base de datos de Physionet  suministrada por los docentes de la materia de tratamiento de señales discretas.</a:t>
            </a:r>
          </a:p>
          <a:p>
            <a:pPr>
              <a:lnSpc>
                <a:spcPct val="107000"/>
              </a:lnSpc>
              <a:spcAft>
                <a:spcPts val="800"/>
              </a:spcAft>
            </a:pPr>
            <a:r>
              <a:rPr lang="es-CO" sz="1900" dirty="0">
                <a:effectLst/>
                <a:latin typeface="Arial Rounded MT Bold" panose="020F0704030504030204" pitchFamily="34" charset="0"/>
                <a:ea typeface="Calibri" panose="020F0502020204030204" pitchFamily="34" charset="0"/>
                <a:cs typeface="Times New Roman" panose="02020603050405020304" pitchFamily="18" charset="0"/>
              </a:rPr>
              <a:t>Como métodos para el procesamiento de las señales podríamos usar las transformadas de wavelet o las transformadas de Fourier para caracterizar las señales , también podríamos determinar otros métodos en el transcurso de el proyecto ya que aun se realiza la fase de investigación para determinar el camino mas apropiado para la solución del problema.</a:t>
            </a:r>
          </a:p>
          <a:p>
            <a:endParaRPr lang="es-CO" dirty="0"/>
          </a:p>
        </p:txBody>
      </p:sp>
    </p:spTree>
    <p:extLst>
      <p:ext uri="{BB962C8B-B14F-4D97-AF65-F5344CB8AC3E}">
        <p14:creationId xmlns:p14="http://schemas.microsoft.com/office/powerpoint/2010/main" val="2881255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DFA0F7-2A16-443C-B8A2-EA629FA7A3A6}"/>
              </a:ext>
            </a:extLst>
          </p:cNvPr>
          <p:cNvSpPr>
            <a:spLocks noGrp="1"/>
          </p:cNvSpPr>
          <p:nvPr>
            <p:ph type="title"/>
          </p:nvPr>
        </p:nvSpPr>
        <p:spPr/>
        <p:txBody>
          <a:bodyPr/>
          <a:lstStyle/>
          <a:p>
            <a:r>
              <a:rPr lang="es-CO" dirty="0"/>
              <a:t>Objetivos </a:t>
            </a:r>
          </a:p>
        </p:txBody>
      </p:sp>
      <p:sp>
        <p:nvSpPr>
          <p:cNvPr id="3" name="Marcador de contenido 2">
            <a:extLst>
              <a:ext uri="{FF2B5EF4-FFF2-40B4-BE49-F238E27FC236}">
                <a16:creationId xmlns:a16="http://schemas.microsoft.com/office/drawing/2014/main" id="{3DA69E31-A96C-4D0D-8CD4-D4CE4FC9BB77}"/>
              </a:ext>
            </a:extLst>
          </p:cNvPr>
          <p:cNvSpPr>
            <a:spLocks noGrp="1"/>
          </p:cNvSpPr>
          <p:nvPr>
            <p:ph idx="1"/>
          </p:nvPr>
        </p:nvSpPr>
        <p:spPr/>
        <p:txBody>
          <a:bodyPr/>
          <a:lstStyle/>
          <a:p>
            <a:pPr>
              <a:lnSpc>
                <a:spcPct val="107000"/>
              </a:lnSpc>
              <a:spcAft>
                <a:spcPts val="800"/>
              </a:spcAft>
            </a:pPr>
            <a:r>
              <a:rPr lang="es-CO" sz="2000" dirty="0">
                <a:effectLst/>
                <a:latin typeface="Arial Rounded MT Bold" panose="020F0704030504030204" pitchFamily="34" charset="0"/>
                <a:ea typeface="Calibri" panose="020F0502020204030204" pitchFamily="34" charset="0"/>
                <a:cs typeface="Times New Roman" panose="02020603050405020304" pitchFamily="18" charset="0"/>
              </a:rPr>
              <a:t>Detectar arritmias cardiacas en señales ECG, en un programa que nos permita procesar las señales ECG para detectar arritmias en las mismas.</a:t>
            </a:r>
          </a:p>
          <a:p>
            <a:pPr>
              <a:lnSpc>
                <a:spcPct val="107000"/>
              </a:lnSpc>
              <a:spcAft>
                <a:spcPts val="800"/>
              </a:spcAft>
            </a:pPr>
            <a:r>
              <a:rPr lang="es-CO" sz="2000" dirty="0">
                <a:effectLst/>
                <a:latin typeface="Arial Rounded MT Bold" panose="020F0704030504030204" pitchFamily="34" charset="0"/>
                <a:ea typeface="Calibri" panose="020F0502020204030204" pitchFamily="34" charset="0"/>
                <a:cs typeface="Times New Roman" panose="02020603050405020304" pitchFamily="18" charset="0"/>
              </a:rPr>
              <a:t>Usar un software como Matlab para el desarrollo del programa.</a:t>
            </a:r>
          </a:p>
          <a:p>
            <a:pPr>
              <a:lnSpc>
                <a:spcPct val="107000"/>
              </a:lnSpc>
              <a:spcAft>
                <a:spcPts val="800"/>
              </a:spcAft>
            </a:pPr>
            <a:r>
              <a:rPr lang="es-CO" sz="2000" dirty="0">
                <a:effectLst/>
                <a:latin typeface="Arial Rounded MT Bold" panose="020F0704030504030204" pitchFamily="34" charset="0"/>
                <a:ea typeface="Calibri" panose="020F0502020204030204" pitchFamily="34" charset="0"/>
                <a:cs typeface="Times New Roman" panose="02020603050405020304" pitchFamily="18" charset="0"/>
              </a:rPr>
              <a:t>Encontrar y utilizar el mejor método para realizar el procesamiento de señales, como las transformadas de wavelet o las transformadas de Fourier para caracterizar las señales</a:t>
            </a:r>
          </a:p>
          <a:p>
            <a:endParaRPr lang="es-CO" dirty="0"/>
          </a:p>
        </p:txBody>
      </p:sp>
    </p:spTree>
    <p:extLst>
      <p:ext uri="{BB962C8B-B14F-4D97-AF65-F5344CB8AC3E}">
        <p14:creationId xmlns:p14="http://schemas.microsoft.com/office/powerpoint/2010/main" val="2633088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B8DA3E-0BE4-415C-976B-DD5BCEC6225F}"/>
              </a:ext>
            </a:extLst>
          </p:cNvPr>
          <p:cNvSpPr>
            <a:spLocks noGrp="1"/>
          </p:cNvSpPr>
          <p:nvPr>
            <p:ph type="title"/>
          </p:nvPr>
        </p:nvSpPr>
        <p:spPr>
          <a:xfrm>
            <a:off x="677334" y="609600"/>
            <a:ext cx="8596668" cy="700216"/>
          </a:xfrm>
        </p:spPr>
        <p:txBody>
          <a:bodyPr/>
          <a:lstStyle/>
          <a:p>
            <a:r>
              <a:rPr lang="es-CO" dirty="0"/>
              <a:t>Metodología </a:t>
            </a:r>
          </a:p>
        </p:txBody>
      </p:sp>
      <p:sp>
        <p:nvSpPr>
          <p:cNvPr id="3" name="Marcador de contenido 2">
            <a:extLst>
              <a:ext uri="{FF2B5EF4-FFF2-40B4-BE49-F238E27FC236}">
                <a16:creationId xmlns:a16="http://schemas.microsoft.com/office/drawing/2014/main" id="{C2A57FD8-DFA8-4C5B-8E61-A3F54EDDE0EA}"/>
              </a:ext>
            </a:extLst>
          </p:cNvPr>
          <p:cNvSpPr>
            <a:spLocks noGrp="1"/>
          </p:cNvSpPr>
          <p:nvPr>
            <p:ph idx="1"/>
          </p:nvPr>
        </p:nvSpPr>
        <p:spPr>
          <a:xfrm>
            <a:off x="677334" y="1519880"/>
            <a:ext cx="8596668" cy="5338120"/>
          </a:xfrm>
        </p:spPr>
        <p:txBody>
          <a:bodyPr>
            <a:normAutofit fontScale="92500" lnSpcReduction="10000"/>
          </a:bodyPr>
          <a:lstStyle/>
          <a:p>
            <a:r>
              <a:rPr lang="es-CO" dirty="0">
                <a:latin typeface="Arial Rounded MT Bold" panose="020F0704030504030204" pitchFamily="34" charset="0"/>
              </a:rPr>
              <a:t>Investigación final: se terminara de realizar la investigación sobre la mejor manera de abordar la solución al problema .</a:t>
            </a:r>
          </a:p>
          <a:p>
            <a:r>
              <a:rPr lang="es-CO" dirty="0">
                <a:latin typeface="Arial Rounded MT Bold" panose="020F0704030504030204" pitchFamily="34" charset="0"/>
              </a:rPr>
              <a:t>Adecuación de herramientas: En este proceso se realizara la búsqueda e implementación de herramientas en el software de Matlab que permitan una mayor facilidad en el desarrollo del programa así como </a:t>
            </a:r>
            <a:r>
              <a:rPr lang="es-CO" dirty="0">
                <a:latin typeface="Arial Rounded MT Bold" panose="020F0704030504030204" pitchFamily="34" charset="0"/>
                <a:cs typeface="Times New Roman" panose="02020603050405020304" pitchFamily="18" charset="0"/>
              </a:rPr>
              <a:t>T</a:t>
            </a:r>
            <a:r>
              <a:rPr lang="es-CO" sz="1800" dirty="0">
                <a:effectLst/>
                <a:latin typeface="Arial Rounded MT Bold" panose="020F0704030504030204" pitchFamily="34" charset="0"/>
                <a:ea typeface="Calibri" panose="020F0502020204030204" pitchFamily="34" charset="0"/>
                <a:cs typeface="Times New Roman" panose="02020603050405020304" pitchFamily="18" charset="0"/>
              </a:rPr>
              <a:t>omar programas, proyectos y softwares anteriores con le fin de analizar sus fallas, errores o problemas que puedan afectar nuestro programa.</a:t>
            </a:r>
          </a:p>
          <a:p>
            <a:r>
              <a:rPr lang="es-CO" dirty="0">
                <a:latin typeface="Arial Rounded MT Bold" panose="020F0704030504030204" pitchFamily="34" charset="0"/>
              </a:rPr>
              <a:t>Inicio del desarrollo del programa: En este paso se comienza a armar la estructura del programa así como la implementación de las herramientas del software seleccionadas.</a:t>
            </a:r>
          </a:p>
          <a:p>
            <a:r>
              <a:rPr lang="es-CO" dirty="0">
                <a:latin typeface="Arial Rounded MT Bold" panose="020F0704030504030204" pitchFamily="34" charset="0"/>
              </a:rPr>
              <a:t>Desarrollo especifico del programa: Se tomara la iniciativa de enfocarse específicamente en la programación de las funciones principales del programa que serian la detección y clasificación de arritmias. </a:t>
            </a:r>
          </a:p>
          <a:p>
            <a:r>
              <a:rPr lang="es-CO" dirty="0">
                <a:latin typeface="Arial Rounded MT Bold" panose="020F0704030504030204" pitchFamily="34" charset="0"/>
              </a:rPr>
              <a:t>Pulido del programa: En esta fase se desarrollara mas a fondo el programa, así como la corrección de errores para que sea  funcionalmente efectivo en detectar las arritmias en las señales y clasificarlas.</a:t>
            </a:r>
          </a:p>
          <a:p>
            <a:r>
              <a:rPr lang="es-CO" dirty="0">
                <a:latin typeface="Arial Rounded MT Bold" panose="020F0704030504030204" pitchFamily="34" charset="0"/>
              </a:rPr>
              <a:t>Fin del desarrollo de el programa y presentación: esta será la ultima fase donde se terminara el programa y </a:t>
            </a:r>
            <a:r>
              <a:rPr lang="es-CO" sz="1800" dirty="0">
                <a:effectLst/>
                <a:latin typeface="Arial Rounded MT Bold" panose="020F0704030504030204" pitchFamily="34" charset="0"/>
                <a:ea typeface="Calibri" panose="020F0502020204030204" pitchFamily="34" charset="0"/>
                <a:cs typeface="Times New Roman" panose="02020603050405020304" pitchFamily="18" charset="0"/>
              </a:rPr>
              <a:t>se analizaran los resultados de la ejecución de las fases anteriores.</a:t>
            </a:r>
            <a:r>
              <a:rPr lang="es-CO" dirty="0">
                <a:latin typeface="Arial Rounded MT Bold" panose="020F0704030504030204" pitchFamily="34" charset="0"/>
              </a:rPr>
              <a:t>.</a:t>
            </a:r>
          </a:p>
        </p:txBody>
      </p:sp>
    </p:spTree>
    <p:extLst>
      <p:ext uri="{BB962C8B-B14F-4D97-AF65-F5344CB8AC3E}">
        <p14:creationId xmlns:p14="http://schemas.microsoft.com/office/powerpoint/2010/main" val="2493215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43649-FA2F-4BB6-9FD6-20A2697FDE07}"/>
              </a:ext>
            </a:extLst>
          </p:cNvPr>
          <p:cNvSpPr>
            <a:spLocks noGrp="1"/>
          </p:cNvSpPr>
          <p:nvPr>
            <p:ph type="title"/>
          </p:nvPr>
        </p:nvSpPr>
        <p:spPr>
          <a:xfrm>
            <a:off x="677334" y="609601"/>
            <a:ext cx="8596668" cy="638432"/>
          </a:xfrm>
        </p:spPr>
        <p:txBody>
          <a:bodyPr>
            <a:normAutofit fontScale="90000"/>
          </a:bodyPr>
          <a:lstStyle/>
          <a:p>
            <a:r>
              <a:rPr lang="es-CO" dirty="0"/>
              <a:t>Cronograma </a:t>
            </a:r>
          </a:p>
        </p:txBody>
      </p:sp>
      <p:sp>
        <p:nvSpPr>
          <p:cNvPr id="3" name="Marcador de contenido 2">
            <a:extLst>
              <a:ext uri="{FF2B5EF4-FFF2-40B4-BE49-F238E27FC236}">
                <a16:creationId xmlns:a16="http://schemas.microsoft.com/office/drawing/2014/main" id="{3479C359-C7A6-4965-AAEC-6F62BE3491D3}"/>
              </a:ext>
            </a:extLst>
          </p:cNvPr>
          <p:cNvSpPr>
            <a:spLocks noGrp="1"/>
          </p:cNvSpPr>
          <p:nvPr>
            <p:ph idx="1"/>
          </p:nvPr>
        </p:nvSpPr>
        <p:spPr/>
        <p:txBody>
          <a:bodyPr/>
          <a:lstStyle/>
          <a:p>
            <a:r>
              <a:rPr lang="es-CO" dirty="0"/>
              <a:t>El cronograma puede estar sujeto a ajustes luego de establecerlo necesario </a:t>
            </a:r>
          </a:p>
          <a:p>
            <a:endParaRPr lang="es-CO" dirty="0"/>
          </a:p>
        </p:txBody>
      </p:sp>
      <p:pic>
        <p:nvPicPr>
          <p:cNvPr id="11" name="Imagen 10">
            <a:extLst>
              <a:ext uri="{FF2B5EF4-FFF2-40B4-BE49-F238E27FC236}">
                <a16:creationId xmlns:a16="http://schemas.microsoft.com/office/drawing/2014/main" id="{CBE1F137-190D-482D-B17D-107612970DA7}"/>
              </a:ext>
            </a:extLst>
          </p:cNvPr>
          <p:cNvPicPr>
            <a:picLocks noChangeAspect="1"/>
          </p:cNvPicPr>
          <p:nvPr/>
        </p:nvPicPr>
        <p:blipFill>
          <a:blip r:embed="rId2"/>
          <a:stretch>
            <a:fillRect/>
          </a:stretch>
        </p:blipFill>
        <p:spPr>
          <a:xfrm>
            <a:off x="908271" y="3220687"/>
            <a:ext cx="8596668" cy="2333382"/>
          </a:xfrm>
          <a:prstGeom prst="rect">
            <a:avLst/>
          </a:prstGeom>
        </p:spPr>
      </p:pic>
    </p:spTree>
    <p:extLst>
      <p:ext uri="{BB962C8B-B14F-4D97-AF65-F5344CB8AC3E}">
        <p14:creationId xmlns:p14="http://schemas.microsoft.com/office/powerpoint/2010/main" val="2853844920"/>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175</TotalTime>
  <Words>1036</Words>
  <Application>Microsoft Office PowerPoint</Application>
  <PresentationFormat>Panorámica</PresentationFormat>
  <Paragraphs>42</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Arial Rounded MT Bold</vt:lpstr>
      <vt:lpstr>Calibri</vt:lpstr>
      <vt:lpstr>Trebuchet MS</vt:lpstr>
      <vt:lpstr>Wingdings 3</vt:lpstr>
      <vt:lpstr>Faceta</vt:lpstr>
      <vt:lpstr>Detección de arritmias cardiacas en señales ECG </vt:lpstr>
      <vt:lpstr>INTRODUCCION </vt:lpstr>
      <vt:lpstr>Importancia en la detección de arritmias </vt:lpstr>
      <vt:lpstr>Métodos de detección de arritmias</vt:lpstr>
      <vt:lpstr>Iniciativas de detección de arritmias cardiacas en señales ECG</vt:lpstr>
      <vt:lpstr>Propuesta de solución al problema</vt:lpstr>
      <vt:lpstr>Objetivos </vt:lpstr>
      <vt:lpstr>Metodología </vt:lpstr>
      <vt:lpstr>Cronograma </vt:lpstr>
      <vt:lpstr>Bibliografía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Detección de arritmias cardiacas en señales ECG </dc:title>
  <dc:creator>Demian Morales</dc:creator>
  <cp:lastModifiedBy>Demian Morales</cp:lastModifiedBy>
  <cp:revision>11</cp:revision>
  <dcterms:created xsi:type="dcterms:W3CDTF">2021-09-20T02:02:34Z</dcterms:created>
  <dcterms:modified xsi:type="dcterms:W3CDTF">2021-09-20T04:58:07Z</dcterms:modified>
</cp:coreProperties>
</file>