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84" r:id="rId5"/>
    <p:sldId id="271" r:id="rId6"/>
    <p:sldId id="279" r:id="rId7"/>
    <p:sldId id="273" r:id="rId8"/>
    <p:sldId id="274" r:id="rId9"/>
    <p:sldId id="280" r:id="rId10"/>
    <p:sldId id="285" r:id="rId11"/>
    <p:sldId id="286" r:id="rId12"/>
    <p:sldId id="272" r:id="rId13"/>
    <p:sldId id="281" r:id="rId14"/>
    <p:sldId id="282" r:id="rId15"/>
    <p:sldId id="283" r:id="rId16"/>
    <p:sldId id="288" r:id="rId17"/>
    <p:sldId id="276" r:id="rId18"/>
    <p:sldId id="28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B26EB8-B6FE-41A2-97B4-0A1B0EC453C4}" v="208" dt="2024-12-18T21:37:53.8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8" d="100"/>
          <a:sy n="98" d="100"/>
        </p:scale>
        <p:origin x="102"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r>
              <a:rPr lang="en-US"/>
              <a:t>WRITE READ THREE</a:t>
            </a:r>
            <a:r>
              <a:rPr lang="en-US" baseline="0"/>
              <a:t> TIMES AVARAGE TIME</a:t>
            </a:r>
            <a:endParaRPr lang="en-US"/>
          </a:p>
        </c:rich>
      </c:tx>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lotArea>
      <c:layout/>
      <c:barChart>
        <c:barDir val="col"/>
        <c:grouping val="clustered"/>
        <c:varyColors val="0"/>
        <c:ser>
          <c:idx val="0"/>
          <c:order val="0"/>
          <c:spPr>
            <a:pattFill prst="ltUpDiag">
              <a:fgClr>
                <a:schemeClr val="accent1"/>
              </a:fgClr>
              <a:bgClr>
                <a:schemeClr val="lt1"/>
              </a:bgClr>
            </a:pattFill>
            <a:ln>
              <a:noFill/>
            </a:ln>
            <a:effectLst/>
          </c:spPr>
          <c:invertIfNegative val="0"/>
          <c:dLbls>
            <c:spPr>
              <a:solidFill>
                <a:srgbClr val="156082">
                  <a:alpha val="70000"/>
                </a:srgb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cat>
            <c:numRef>
              <c:f>threadbenchmark!$C$8:$C$13</c:f>
              <c:numCache>
                <c:formatCode>General</c:formatCode>
                <c:ptCount val="6"/>
                <c:pt idx="0">
                  <c:v>1</c:v>
                </c:pt>
                <c:pt idx="1">
                  <c:v>2</c:v>
                </c:pt>
                <c:pt idx="2">
                  <c:v>4</c:v>
                </c:pt>
                <c:pt idx="3">
                  <c:v>6</c:v>
                </c:pt>
                <c:pt idx="4">
                  <c:v>10</c:v>
                </c:pt>
                <c:pt idx="5">
                  <c:v>16</c:v>
                </c:pt>
              </c:numCache>
            </c:numRef>
          </c:cat>
          <c:val>
            <c:numRef>
              <c:f>threadbenchmark!$D$8:$D$13</c:f>
            </c:numRef>
          </c:val>
          <c:extLst>
            <c:ext xmlns:c16="http://schemas.microsoft.com/office/drawing/2014/chart" uri="{C3380CC4-5D6E-409C-BE32-E72D297353CC}">
              <c16:uniqueId val="{00000000-B503-4BE2-B19E-99A59A1AA59F}"/>
            </c:ext>
          </c:extLst>
        </c:ser>
        <c:ser>
          <c:idx val="1"/>
          <c:order val="1"/>
          <c:spPr>
            <a:solidFill>
              <a:srgbClr val="FFC000"/>
            </a:solidFill>
            <a:ln>
              <a:noFill/>
            </a:ln>
            <a:effectLst/>
          </c:spPr>
          <c:invertIfNegative val="0"/>
          <c:dLbls>
            <c:spPr>
              <a:solidFill>
                <a:srgbClr val="E97132">
                  <a:alpha val="70000"/>
                </a:srgb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trendline>
            <c:spPr>
              <a:ln w="28575" cap="rnd">
                <a:solidFill>
                  <a:schemeClr val="lt1">
                    <a:alpha val="50000"/>
                  </a:schemeClr>
                </a:solidFill>
                <a:round/>
              </a:ln>
              <a:effectLst/>
            </c:spPr>
            <c:trendlineType val="linear"/>
            <c:dispRSqr val="0"/>
            <c:dispEq val="0"/>
          </c:trendline>
          <c:cat>
            <c:numRef>
              <c:f>threadbenchmark!$C$8:$C$13</c:f>
              <c:numCache>
                <c:formatCode>General</c:formatCode>
                <c:ptCount val="6"/>
                <c:pt idx="0">
                  <c:v>1</c:v>
                </c:pt>
                <c:pt idx="1">
                  <c:v>2</c:v>
                </c:pt>
                <c:pt idx="2">
                  <c:v>4</c:v>
                </c:pt>
                <c:pt idx="3">
                  <c:v>6</c:v>
                </c:pt>
                <c:pt idx="4">
                  <c:v>10</c:v>
                </c:pt>
                <c:pt idx="5">
                  <c:v>16</c:v>
                </c:pt>
              </c:numCache>
            </c:numRef>
          </c:cat>
          <c:val>
            <c:numRef>
              <c:f>threadbenchmark!$E$8:$E$13</c:f>
              <c:numCache>
                <c:formatCode>General</c:formatCode>
                <c:ptCount val="6"/>
                <c:pt idx="0">
                  <c:v>8.5854099999999995</c:v>
                </c:pt>
                <c:pt idx="1">
                  <c:v>12.400667</c:v>
                </c:pt>
                <c:pt idx="2">
                  <c:v>27.942841000000001</c:v>
                </c:pt>
                <c:pt idx="3">
                  <c:v>41.525916000000002</c:v>
                </c:pt>
                <c:pt idx="4">
                  <c:v>67.602495000000005</c:v>
                </c:pt>
                <c:pt idx="5">
                  <c:v>107.37579700000001</c:v>
                </c:pt>
              </c:numCache>
            </c:numRef>
          </c:val>
          <c:extLst>
            <c:ext xmlns:c16="http://schemas.microsoft.com/office/drawing/2014/chart" uri="{C3380CC4-5D6E-409C-BE32-E72D297353CC}">
              <c16:uniqueId val="{00000002-B503-4BE2-B19E-99A59A1AA59F}"/>
            </c:ext>
          </c:extLst>
        </c:ser>
        <c:dLbls>
          <c:dLblPos val="outEnd"/>
          <c:showLegendKey val="0"/>
          <c:showVal val="1"/>
          <c:showCatName val="0"/>
          <c:showSerName val="0"/>
          <c:showPercent val="0"/>
          <c:showBubbleSize val="0"/>
        </c:dLbls>
        <c:gapWidth val="269"/>
        <c:overlap val="-20"/>
        <c:axId val="1349382415"/>
        <c:axId val="1349383375"/>
      </c:barChart>
      <c:catAx>
        <c:axId val="1349382415"/>
        <c:scaling>
          <c:orientation val="minMax"/>
        </c:scaling>
        <c:delete val="0"/>
        <c:axPos val="b"/>
        <c:majorGridlines>
          <c:spPr>
            <a:ln w="9525" cap="flat" cmpd="sng" algn="ctr">
              <a:solidFill>
                <a:schemeClr val="lt1">
                  <a:alpha val="2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US" sz="1400"/>
                  <a:t>Thread</a:t>
                </a:r>
                <a:r>
                  <a:rPr lang="en-US" sz="1400" baseline="0"/>
                  <a:t> number</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w="3175" cap="flat" cmpd="sng" algn="ctr">
            <a:solidFill>
              <a:schemeClr val="accent1">
                <a:lumMod val="60000"/>
                <a:lumOff val="40000"/>
              </a:schemeClr>
            </a:solidFill>
            <a:round/>
          </a:ln>
          <a:effectLst/>
        </c:spPr>
        <c:txPr>
          <a:bodyPr rot="-60000000" spcFirstLastPara="1" vertOverflow="ellipsis" vert="horz" wrap="square" anchor="ctr" anchorCtr="1"/>
          <a:lstStyle/>
          <a:p>
            <a:pPr>
              <a:defRPr sz="800" b="0" i="0" u="none" strike="noStrike" kern="1200" cap="all" spc="150" normalizeH="0" baseline="0">
                <a:solidFill>
                  <a:schemeClr val="lt1"/>
                </a:solidFill>
                <a:latin typeface="+mn-lt"/>
                <a:ea typeface="+mn-ea"/>
                <a:cs typeface="+mn-cs"/>
              </a:defRPr>
            </a:pPr>
            <a:endParaRPr lang="en-US"/>
          </a:p>
        </c:txPr>
        <c:crossAx val="1349383375"/>
        <c:crosses val="autoZero"/>
        <c:auto val="1"/>
        <c:lblAlgn val="ctr"/>
        <c:lblOffset val="100"/>
        <c:noMultiLvlLbl val="0"/>
      </c:catAx>
      <c:valAx>
        <c:axId val="1349383375"/>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US" sz="1400"/>
                  <a:t>Score</a:t>
                </a:r>
                <a:r>
                  <a:rPr lang="en-US" sz="1400" baseline="0"/>
                  <a:t> ms/op</a:t>
                </a:r>
                <a:endParaRPr lang="en-US" sz="1400"/>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1349382415"/>
        <c:crosses val="autoZero"/>
        <c:crossBetween val="between"/>
      </c:valAx>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r>
              <a:rPr lang="en-US"/>
              <a:t>WRITE READ THREE</a:t>
            </a:r>
            <a:r>
              <a:rPr lang="en-US" baseline="0"/>
              <a:t> TIMES Throughput</a:t>
            </a:r>
            <a:endParaRPr lang="en-US"/>
          </a:p>
        </c:rich>
      </c:tx>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lotArea>
      <c:layout/>
      <c:barChart>
        <c:barDir val="col"/>
        <c:grouping val="clustered"/>
        <c:varyColors val="0"/>
        <c:ser>
          <c:idx val="0"/>
          <c:order val="0"/>
          <c:spPr>
            <a:solidFill>
              <a:srgbClr val="FFC000"/>
            </a:solidFill>
            <a:ln>
              <a:noFill/>
            </a:ln>
            <a:effectLst/>
          </c:spPr>
          <c:invertIfNegative val="0"/>
          <c:dLbls>
            <c:spPr>
              <a:solidFill>
                <a:srgbClr val="156082">
                  <a:alpha val="70000"/>
                </a:srgb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trendline>
            <c:spPr>
              <a:ln w="28575" cap="rnd">
                <a:solidFill>
                  <a:schemeClr val="lt1">
                    <a:alpha val="50000"/>
                  </a:schemeClr>
                </a:solidFill>
                <a:round/>
              </a:ln>
              <a:effectLst/>
            </c:spPr>
            <c:trendlineType val="linear"/>
            <c:dispRSqr val="0"/>
            <c:dispEq val="0"/>
          </c:trendline>
          <c:cat>
            <c:numRef>
              <c:f>threadbenchmark!$C$2:$C$73</c:f>
              <c:numCache>
                <c:formatCode>General</c:formatCode>
                <c:ptCount val="6"/>
                <c:pt idx="0">
                  <c:v>1</c:v>
                </c:pt>
                <c:pt idx="1">
                  <c:v>2</c:v>
                </c:pt>
                <c:pt idx="2">
                  <c:v>4</c:v>
                </c:pt>
                <c:pt idx="3">
                  <c:v>6</c:v>
                </c:pt>
                <c:pt idx="4">
                  <c:v>10</c:v>
                </c:pt>
                <c:pt idx="5">
                  <c:v>16</c:v>
                </c:pt>
              </c:numCache>
            </c:numRef>
          </c:cat>
          <c:val>
            <c:numRef>
              <c:f>threadbenchmark!$E$2:$E$73</c:f>
              <c:numCache>
                <c:formatCode>General</c:formatCode>
                <c:ptCount val="6"/>
                <c:pt idx="0">
                  <c:v>0.11662400000000001</c:v>
                </c:pt>
                <c:pt idx="1">
                  <c:v>0.161273</c:v>
                </c:pt>
                <c:pt idx="2">
                  <c:v>0.14457300000000001</c:v>
                </c:pt>
                <c:pt idx="3">
                  <c:v>0.14727699999999999</c:v>
                </c:pt>
                <c:pt idx="4">
                  <c:v>0.154085</c:v>
                </c:pt>
                <c:pt idx="5">
                  <c:v>0.152173</c:v>
                </c:pt>
              </c:numCache>
            </c:numRef>
          </c:val>
          <c:extLst>
            <c:ext xmlns:c16="http://schemas.microsoft.com/office/drawing/2014/chart" uri="{C3380CC4-5D6E-409C-BE32-E72D297353CC}">
              <c16:uniqueId val="{00000001-BC6E-41A5-B411-0EB561ECF793}"/>
            </c:ext>
          </c:extLst>
        </c:ser>
        <c:dLbls>
          <c:dLblPos val="outEnd"/>
          <c:showLegendKey val="0"/>
          <c:showVal val="1"/>
          <c:showCatName val="0"/>
          <c:showSerName val="0"/>
          <c:showPercent val="0"/>
          <c:showBubbleSize val="0"/>
        </c:dLbls>
        <c:gapWidth val="269"/>
        <c:overlap val="-20"/>
        <c:axId val="1349382415"/>
        <c:axId val="1349383375"/>
      </c:barChart>
      <c:catAx>
        <c:axId val="1349382415"/>
        <c:scaling>
          <c:orientation val="minMax"/>
        </c:scaling>
        <c:delete val="0"/>
        <c:axPos val="b"/>
        <c:majorGridlines>
          <c:spPr>
            <a:ln w="9525" cap="flat" cmpd="sng" algn="ctr">
              <a:solidFill>
                <a:schemeClr val="lt1">
                  <a:alpha val="2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US" sz="1400"/>
                  <a:t>Thread</a:t>
                </a:r>
                <a:r>
                  <a:rPr lang="en-US" sz="1400" baseline="0"/>
                  <a:t> number</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w="3175" cap="flat" cmpd="sng" algn="ctr">
            <a:solidFill>
              <a:schemeClr val="accent1">
                <a:lumMod val="60000"/>
                <a:lumOff val="40000"/>
              </a:schemeClr>
            </a:solidFill>
            <a:round/>
          </a:ln>
          <a:effectLst/>
        </c:spPr>
        <c:txPr>
          <a:bodyPr rot="-60000000" spcFirstLastPara="1" vertOverflow="ellipsis" vert="horz" wrap="square" anchor="ctr" anchorCtr="1"/>
          <a:lstStyle/>
          <a:p>
            <a:pPr>
              <a:defRPr sz="800" b="0" i="0" u="none" strike="noStrike" kern="1200" cap="all" spc="150" normalizeH="0" baseline="0">
                <a:solidFill>
                  <a:schemeClr val="lt1"/>
                </a:solidFill>
                <a:latin typeface="+mn-lt"/>
                <a:ea typeface="+mn-ea"/>
                <a:cs typeface="+mn-cs"/>
              </a:defRPr>
            </a:pPr>
            <a:endParaRPr lang="en-US"/>
          </a:p>
        </c:txPr>
        <c:crossAx val="1349383375"/>
        <c:crosses val="autoZero"/>
        <c:auto val="1"/>
        <c:lblAlgn val="ctr"/>
        <c:lblOffset val="100"/>
        <c:noMultiLvlLbl val="0"/>
      </c:catAx>
      <c:valAx>
        <c:axId val="1349383375"/>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US" sz="1400"/>
                  <a:t>Score</a:t>
                </a:r>
                <a:r>
                  <a:rPr lang="en-US" sz="1400" baseline="0"/>
                  <a:t> ops/ms</a:t>
                </a:r>
                <a:endParaRPr lang="en-US" sz="1400"/>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1349382415"/>
        <c:crosses val="autoZero"/>
        <c:crossBetween val="between"/>
      </c:valAx>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r>
              <a:rPr lang="en-US"/>
              <a:t>WRITE</a:t>
            </a:r>
            <a:r>
              <a:rPr lang="en-US" baseline="0"/>
              <a:t> READ THREE TIMES EXECUTOR SERVICE THROUPUT</a:t>
            </a:r>
            <a:endParaRPr lang="en-US"/>
          </a:p>
        </c:rich>
      </c:tx>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lotArea>
      <c:layout/>
      <c:barChart>
        <c:barDir val="col"/>
        <c:grouping val="clustered"/>
        <c:varyColors val="0"/>
        <c:ser>
          <c:idx val="0"/>
          <c:order val="0"/>
          <c:spPr>
            <a:solidFill>
              <a:srgbClr val="FFC000"/>
            </a:solidFill>
            <a:ln>
              <a:noFill/>
            </a:ln>
            <a:effectLst/>
          </c:spPr>
          <c:invertIfNegative val="0"/>
          <c:dLbls>
            <c:spPr>
              <a:solidFill>
                <a:srgbClr val="156082">
                  <a:alpha val="70000"/>
                </a:srgb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trendline>
            <c:spPr>
              <a:ln w="28575" cap="rnd">
                <a:solidFill>
                  <a:schemeClr val="lt1">
                    <a:alpha val="50000"/>
                  </a:schemeClr>
                </a:solidFill>
                <a:round/>
              </a:ln>
              <a:effectLst/>
            </c:spPr>
            <c:trendlineType val="linear"/>
            <c:dispRSqr val="0"/>
            <c:dispEq val="0"/>
          </c:trendline>
          <c:cat>
            <c:numRef>
              <c:f>'last-all-with-executor'!$E$2:$E$7</c:f>
              <c:numCache>
                <c:formatCode>General</c:formatCode>
                <c:ptCount val="6"/>
                <c:pt idx="0">
                  <c:v>1</c:v>
                </c:pt>
                <c:pt idx="1">
                  <c:v>2</c:v>
                </c:pt>
                <c:pt idx="2">
                  <c:v>4</c:v>
                </c:pt>
                <c:pt idx="3">
                  <c:v>6</c:v>
                </c:pt>
                <c:pt idx="4">
                  <c:v>10</c:v>
                </c:pt>
                <c:pt idx="5">
                  <c:v>16</c:v>
                </c:pt>
              </c:numCache>
            </c:numRef>
          </c:cat>
          <c:val>
            <c:numRef>
              <c:f>'last-all-with-executor'!$F$2:$F$7</c:f>
              <c:numCache>
                <c:formatCode>General</c:formatCode>
                <c:ptCount val="6"/>
                <c:pt idx="0">
                  <c:v>0.47946899999999998</c:v>
                </c:pt>
                <c:pt idx="1">
                  <c:v>1.064959</c:v>
                </c:pt>
                <c:pt idx="2">
                  <c:v>0.572295</c:v>
                </c:pt>
                <c:pt idx="3">
                  <c:v>0.39679900000000001</c:v>
                </c:pt>
                <c:pt idx="4">
                  <c:v>0.27553</c:v>
                </c:pt>
                <c:pt idx="5">
                  <c:v>0.140569</c:v>
                </c:pt>
              </c:numCache>
            </c:numRef>
          </c:val>
          <c:extLst>
            <c:ext xmlns:c16="http://schemas.microsoft.com/office/drawing/2014/chart" uri="{C3380CC4-5D6E-409C-BE32-E72D297353CC}">
              <c16:uniqueId val="{00000001-79FC-4F88-B4A0-F444CD6259A0}"/>
            </c:ext>
          </c:extLst>
        </c:ser>
        <c:dLbls>
          <c:dLblPos val="outEnd"/>
          <c:showLegendKey val="0"/>
          <c:showVal val="1"/>
          <c:showCatName val="0"/>
          <c:showSerName val="0"/>
          <c:showPercent val="0"/>
          <c:showBubbleSize val="0"/>
        </c:dLbls>
        <c:gapWidth val="269"/>
        <c:overlap val="-20"/>
        <c:axId val="302465776"/>
        <c:axId val="302465296"/>
      </c:barChart>
      <c:catAx>
        <c:axId val="302465776"/>
        <c:scaling>
          <c:orientation val="minMax"/>
        </c:scaling>
        <c:delete val="0"/>
        <c:axPos val="b"/>
        <c:majorGridlines>
          <c:spPr>
            <a:ln w="9525" cap="flat" cmpd="sng" algn="ctr">
              <a:solidFill>
                <a:schemeClr val="lt1">
                  <a:alpha val="2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US" dirty="0"/>
                  <a:t>Threads</a:t>
                </a:r>
                <a:r>
                  <a:rPr lang="en-US" baseline="0" dirty="0"/>
                  <a:t> number</a:t>
                </a:r>
                <a:endParaRPr lang="en-US" dirty="0"/>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w="3175" cap="flat" cmpd="sng" algn="ctr">
            <a:solidFill>
              <a:schemeClr val="accent1">
                <a:lumMod val="60000"/>
                <a:lumOff val="40000"/>
              </a:schemeClr>
            </a:solidFill>
            <a:round/>
          </a:ln>
          <a:effectLst/>
        </c:spPr>
        <c:txPr>
          <a:bodyPr rot="-60000000" spcFirstLastPara="1" vertOverflow="ellipsis" vert="horz" wrap="square" anchor="ctr" anchorCtr="1"/>
          <a:lstStyle/>
          <a:p>
            <a:pPr>
              <a:defRPr sz="800" b="0" i="0" u="none" strike="noStrike" kern="1200" cap="all" spc="150" normalizeH="0" baseline="0">
                <a:solidFill>
                  <a:schemeClr val="lt1"/>
                </a:solidFill>
                <a:latin typeface="+mn-lt"/>
                <a:ea typeface="+mn-ea"/>
                <a:cs typeface="+mn-cs"/>
              </a:defRPr>
            </a:pPr>
            <a:endParaRPr lang="en-US"/>
          </a:p>
        </c:txPr>
        <c:crossAx val="302465296"/>
        <c:crosses val="autoZero"/>
        <c:auto val="1"/>
        <c:lblAlgn val="ctr"/>
        <c:lblOffset val="100"/>
        <c:noMultiLvlLbl val="0"/>
      </c:catAx>
      <c:valAx>
        <c:axId val="302465296"/>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US"/>
                  <a:t>Score</a:t>
                </a:r>
                <a:r>
                  <a:rPr lang="en-US" baseline="0"/>
                  <a:t> ops/ms</a:t>
                </a:r>
                <a:endParaRPr lang="en-US"/>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302465776"/>
        <c:crosses val="autoZero"/>
        <c:crossBetween val="between"/>
      </c:valAx>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r>
              <a:rPr lang="en-US" dirty="0"/>
              <a:t>WRITE</a:t>
            </a:r>
            <a:r>
              <a:rPr lang="en-US" baseline="0" dirty="0"/>
              <a:t> READ THREE TIMES EXECUTOR SERVICE AVARAGE TIME</a:t>
            </a:r>
            <a:endParaRPr lang="en-US" dirty="0"/>
          </a:p>
        </c:rich>
      </c:tx>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lotArea>
      <c:layout/>
      <c:barChart>
        <c:barDir val="col"/>
        <c:grouping val="clustered"/>
        <c:varyColors val="0"/>
        <c:ser>
          <c:idx val="0"/>
          <c:order val="0"/>
          <c:spPr>
            <a:solidFill>
              <a:srgbClr val="FFC000"/>
            </a:solidFill>
            <a:ln>
              <a:noFill/>
            </a:ln>
            <a:effectLst/>
          </c:spPr>
          <c:invertIfNegative val="0"/>
          <c:dLbls>
            <c:spPr>
              <a:solidFill>
                <a:srgbClr val="156082">
                  <a:alpha val="70000"/>
                </a:srgb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trendline>
            <c:spPr>
              <a:ln w="28575" cap="rnd">
                <a:solidFill>
                  <a:schemeClr val="lt1">
                    <a:alpha val="50000"/>
                  </a:schemeClr>
                </a:solidFill>
                <a:round/>
              </a:ln>
              <a:effectLst/>
            </c:spPr>
            <c:trendlineType val="linear"/>
            <c:dispRSqr val="0"/>
            <c:dispEq val="0"/>
          </c:trendline>
          <c:cat>
            <c:multiLvlStrRef>
              <c:f>'last-all-with-executor'!$E$2:$E$7</c:f>
            </c:multiLvlStrRef>
          </c:cat>
          <c:val>
            <c:numRef>
              <c:f>'last-all-with-executor'!$F$2:$F$7</c:f>
            </c:numRef>
          </c:val>
          <c:extLst>
            <c:ext xmlns:c16="http://schemas.microsoft.com/office/drawing/2014/chart" uri="{C3380CC4-5D6E-409C-BE32-E72D297353CC}">
              <c16:uniqueId val="{00000001-1A40-4DC2-B77A-35809B45B830}"/>
            </c:ext>
          </c:extLst>
        </c:ser>
        <c:ser>
          <c:idx val="1"/>
          <c:order val="1"/>
          <c:spPr>
            <a:solidFill>
              <a:srgbClr val="FFC000"/>
            </a:solidFill>
            <a:ln>
              <a:noFill/>
            </a:ln>
            <a:effectLst/>
          </c:spPr>
          <c:invertIfNegative val="0"/>
          <c:dLbls>
            <c:spPr>
              <a:solidFill>
                <a:srgbClr val="E97132">
                  <a:alpha val="70000"/>
                </a:srgb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trendline>
            <c:spPr>
              <a:ln w="28575" cap="rnd">
                <a:solidFill>
                  <a:schemeClr val="lt1">
                    <a:alpha val="50000"/>
                  </a:schemeClr>
                </a:solidFill>
                <a:round/>
              </a:ln>
              <a:effectLst/>
            </c:spPr>
            <c:trendlineType val="linear"/>
            <c:dispRSqr val="0"/>
            <c:dispEq val="0"/>
          </c:trendline>
          <c:cat>
            <c:numRef>
              <c:f>'last-all-with-executor'!$E$7:$E$13</c:f>
              <c:numCache>
                <c:formatCode>General</c:formatCode>
                <c:ptCount val="6"/>
                <c:pt idx="0">
                  <c:v>1</c:v>
                </c:pt>
                <c:pt idx="1">
                  <c:v>2</c:v>
                </c:pt>
                <c:pt idx="2">
                  <c:v>4</c:v>
                </c:pt>
                <c:pt idx="3">
                  <c:v>6</c:v>
                </c:pt>
                <c:pt idx="4">
                  <c:v>10</c:v>
                </c:pt>
                <c:pt idx="5">
                  <c:v>16</c:v>
                </c:pt>
              </c:numCache>
            </c:numRef>
          </c:cat>
          <c:val>
            <c:numRef>
              <c:f>'last-all-with-executor'!$F$7:$F$13</c:f>
              <c:numCache>
                <c:formatCode>General</c:formatCode>
                <c:ptCount val="6"/>
                <c:pt idx="0">
                  <c:v>0.53585700000000003</c:v>
                </c:pt>
                <c:pt idx="1">
                  <c:v>1.190053</c:v>
                </c:pt>
                <c:pt idx="2">
                  <c:v>2.021509</c:v>
                </c:pt>
                <c:pt idx="3">
                  <c:v>3.1053269999999999</c:v>
                </c:pt>
                <c:pt idx="4">
                  <c:v>5.1056889999999999</c:v>
                </c:pt>
                <c:pt idx="5">
                  <c:v>6.657483</c:v>
                </c:pt>
              </c:numCache>
            </c:numRef>
          </c:val>
          <c:extLst>
            <c:ext xmlns:c16="http://schemas.microsoft.com/office/drawing/2014/chart" uri="{C3380CC4-5D6E-409C-BE32-E72D297353CC}">
              <c16:uniqueId val="{00000002-1A40-4DC2-B77A-35809B45B830}"/>
            </c:ext>
          </c:extLst>
        </c:ser>
        <c:dLbls>
          <c:dLblPos val="outEnd"/>
          <c:showLegendKey val="0"/>
          <c:showVal val="1"/>
          <c:showCatName val="0"/>
          <c:showSerName val="0"/>
          <c:showPercent val="0"/>
          <c:showBubbleSize val="0"/>
        </c:dLbls>
        <c:gapWidth val="269"/>
        <c:overlap val="-20"/>
        <c:axId val="302465776"/>
        <c:axId val="302465296"/>
      </c:barChart>
      <c:catAx>
        <c:axId val="302465776"/>
        <c:scaling>
          <c:orientation val="minMax"/>
        </c:scaling>
        <c:delete val="0"/>
        <c:axPos val="b"/>
        <c:majorGridlines>
          <c:spPr>
            <a:ln w="9525" cap="flat" cmpd="sng" algn="ctr">
              <a:solidFill>
                <a:schemeClr val="lt1">
                  <a:alpha val="2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US"/>
                  <a:t>Threads</a:t>
                </a:r>
                <a:r>
                  <a:rPr lang="en-US" baseline="0"/>
                  <a:t> number</a:t>
                </a:r>
                <a:endParaRPr lang="en-US"/>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w="3175" cap="flat" cmpd="sng" algn="ctr">
            <a:solidFill>
              <a:schemeClr val="accent1">
                <a:lumMod val="60000"/>
                <a:lumOff val="40000"/>
              </a:schemeClr>
            </a:solidFill>
            <a:round/>
          </a:ln>
          <a:effectLst/>
        </c:spPr>
        <c:txPr>
          <a:bodyPr rot="-60000000" spcFirstLastPara="1" vertOverflow="ellipsis" vert="horz" wrap="square" anchor="ctr" anchorCtr="1"/>
          <a:lstStyle/>
          <a:p>
            <a:pPr>
              <a:defRPr sz="800" b="0" i="0" u="none" strike="noStrike" kern="1200" cap="all" spc="150" normalizeH="0" baseline="0">
                <a:solidFill>
                  <a:schemeClr val="lt1"/>
                </a:solidFill>
                <a:latin typeface="+mn-lt"/>
                <a:ea typeface="+mn-ea"/>
                <a:cs typeface="+mn-cs"/>
              </a:defRPr>
            </a:pPr>
            <a:endParaRPr lang="en-US"/>
          </a:p>
        </c:txPr>
        <c:crossAx val="302465296"/>
        <c:crosses val="autoZero"/>
        <c:auto val="1"/>
        <c:lblAlgn val="ctr"/>
        <c:lblOffset val="100"/>
        <c:noMultiLvlLbl val="0"/>
      </c:catAx>
      <c:valAx>
        <c:axId val="302465296"/>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US"/>
                  <a:t>Score</a:t>
                </a:r>
                <a:r>
                  <a:rPr lang="en-US" baseline="0"/>
                  <a:t> ops/ms</a:t>
                </a:r>
                <a:endParaRPr lang="en-US"/>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302465776"/>
        <c:crosses val="autoZero"/>
        <c:crossBetween val="between"/>
      </c:valAx>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r>
              <a:rPr lang="en-US"/>
              <a:t>WRITE READ WRITE THree</a:t>
            </a:r>
            <a:r>
              <a:rPr lang="en-US" baseline="0"/>
              <a:t> times </a:t>
            </a:r>
            <a:r>
              <a:rPr lang="en-US"/>
              <a:t>JMETER AVARAGE</a:t>
            </a:r>
          </a:p>
        </c:rich>
      </c:tx>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lotArea>
      <c:layout/>
      <c:barChart>
        <c:barDir val="col"/>
        <c:grouping val="clustered"/>
        <c:varyColors val="0"/>
        <c:ser>
          <c:idx val="0"/>
          <c:order val="0"/>
          <c:spPr>
            <a:pattFill prst="ltUpDiag">
              <a:fgClr>
                <a:schemeClr val="accent1"/>
              </a:fgClr>
              <a:bgClr>
                <a:schemeClr val="lt1"/>
              </a:bgClr>
            </a:pattFill>
            <a:ln>
              <a:solidFill>
                <a:srgbClr val="FFC000"/>
              </a:solidFill>
            </a:ln>
            <a:effectLst/>
          </c:spPr>
          <c:invertIfNegative val="0"/>
          <c:dPt>
            <c:idx val="0"/>
            <c:invertIfNegative val="0"/>
            <c:bubble3D val="0"/>
            <c:spPr>
              <a:solidFill>
                <a:srgbClr val="FFC000"/>
              </a:solidFill>
              <a:ln>
                <a:solidFill>
                  <a:srgbClr val="FFC000"/>
                </a:solidFill>
              </a:ln>
              <a:effectLst/>
            </c:spPr>
            <c:extLst>
              <c:ext xmlns:c16="http://schemas.microsoft.com/office/drawing/2014/chart" uri="{C3380CC4-5D6E-409C-BE32-E72D297353CC}">
                <c16:uniqueId val="{00000001-54CE-4896-9DB2-0EFFF55853BA}"/>
              </c:ext>
            </c:extLst>
          </c:dPt>
          <c:dPt>
            <c:idx val="1"/>
            <c:invertIfNegative val="0"/>
            <c:bubble3D val="0"/>
            <c:spPr>
              <a:solidFill>
                <a:srgbClr val="FFC000"/>
              </a:solidFill>
              <a:ln>
                <a:solidFill>
                  <a:srgbClr val="FFC000"/>
                </a:solidFill>
              </a:ln>
              <a:effectLst/>
            </c:spPr>
            <c:extLst>
              <c:ext xmlns:c16="http://schemas.microsoft.com/office/drawing/2014/chart" uri="{C3380CC4-5D6E-409C-BE32-E72D297353CC}">
                <c16:uniqueId val="{00000003-54CE-4896-9DB2-0EFFF55853BA}"/>
              </c:ext>
            </c:extLst>
          </c:dPt>
          <c:dPt>
            <c:idx val="2"/>
            <c:invertIfNegative val="0"/>
            <c:bubble3D val="0"/>
            <c:spPr>
              <a:solidFill>
                <a:srgbClr val="FFC000"/>
              </a:solidFill>
              <a:ln>
                <a:solidFill>
                  <a:srgbClr val="FFC000"/>
                </a:solidFill>
              </a:ln>
              <a:effectLst/>
            </c:spPr>
            <c:extLst>
              <c:ext xmlns:c16="http://schemas.microsoft.com/office/drawing/2014/chart" uri="{C3380CC4-5D6E-409C-BE32-E72D297353CC}">
                <c16:uniqueId val="{00000005-54CE-4896-9DB2-0EFFF55853BA}"/>
              </c:ext>
            </c:extLst>
          </c:dPt>
          <c:dPt>
            <c:idx val="3"/>
            <c:invertIfNegative val="0"/>
            <c:bubble3D val="0"/>
            <c:spPr>
              <a:solidFill>
                <a:srgbClr val="FFC000"/>
              </a:solidFill>
              <a:ln>
                <a:solidFill>
                  <a:srgbClr val="FFC000"/>
                </a:solidFill>
              </a:ln>
              <a:effectLst/>
            </c:spPr>
            <c:extLst>
              <c:ext xmlns:c16="http://schemas.microsoft.com/office/drawing/2014/chart" uri="{C3380CC4-5D6E-409C-BE32-E72D297353CC}">
                <c16:uniqueId val="{00000007-54CE-4896-9DB2-0EFFF55853BA}"/>
              </c:ext>
            </c:extLst>
          </c:dPt>
          <c:dPt>
            <c:idx val="4"/>
            <c:invertIfNegative val="0"/>
            <c:bubble3D val="0"/>
            <c:spPr>
              <a:solidFill>
                <a:srgbClr val="FFC000"/>
              </a:solidFill>
              <a:ln>
                <a:solidFill>
                  <a:srgbClr val="FFC000"/>
                </a:solidFill>
              </a:ln>
              <a:effectLst/>
            </c:spPr>
            <c:extLst>
              <c:ext xmlns:c16="http://schemas.microsoft.com/office/drawing/2014/chart" uri="{C3380CC4-5D6E-409C-BE32-E72D297353CC}">
                <c16:uniqueId val="{00000009-54CE-4896-9DB2-0EFFF55853BA}"/>
              </c:ext>
            </c:extLst>
          </c:dPt>
          <c:dPt>
            <c:idx val="5"/>
            <c:invertIfNegative val="0"/>
            <c:bubble3D val="0"/>
            <c:spPr>
              <a:solidFill>
                <a:srgbClr val="FFC000"/>
              </a:solidFill>
              <a:ln>
                <a:solidFill>
                  <a:srgbClr val="FFC000"/>
                </a:solidFill>
              </a:ln>
              <a:effectLst/>
            </c:spPr>
            <c:extLst>
              <c:ext xmlns:c16="http://schemas.microsoft.com/office/drawing/2014/chart" uri="{C3380CC4-5D6E-409C-BE32-E72D297353CC}">
                <c16:uniqueId val="{0000000B-54CE-4896-9DB2-0EFFF55853BA}"/>
              </c:ext>
            </c:extLst>
          </c:dPt>
          <c:dLbls>
            <c:spPr>
              <a:solidFill>
                <a:schemeClr val="accent1">
                  <a:alpha val="7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trendline>
            <c:spPr>
              <a:ln w="28575" cap="rnd">
                <a:solidFill>
                  <a:schemeClr val="lt1">
                    <a:alpha val="50000"/>
                  </a:schemeClr>
                </a:solidFill>
                <a:round/>
              </a:ln>
              <a:effectLst/>
            </c:spPr>
            <c:trendlineType val="linear"/>
            <c:dispRSqr val="0"/>
            <c:dispEq val="0"/>
          </c:trendline>
          <c:cat>
            <c:numRef>
              <c:f>'aggregate-jmeter'!$A$2:$A$7</c:f>
              <c:numCache>
                <c:formatCode>General</c:formatCode>
                <c:ptCount val="6"/>
                <c:pt idx="0">
                  <c:v>1</c:v>
                </c:pt>
                <c:pt idx="1">
                  <c:v>2</c:v>
                </c:pt>
                <c:pt idx="2">
                  <c:v>4</c:v>
                </c:pt>
                <c:pt idx="3">
                  <c:v>6</c:v>
                </c:pt>
                <c:pt idx="4">
                  <c:v>10</c:v>
                </c:pt>
                <c:pt idx="5">
                  <c:v>16</c:v>
                </c:pt>
              </c:numCache>
            </c:numRef>
          </c:cat>
          <c:val>
            <c:numRef>
              <c:f>'aggregate-jmeter'!$C$2:$C$7</c:f>
              <c:numCache>
                <c:formatCode>General</c:formatCode>
                <c:ptCount val="6"/>
                <c:pt idx="0">
                  <c:v>19</c:v>
                </c:pt>
                <c:pt idx="1">
                  <c:v>22</c:v>
                </c:pt>
                <c:pt idx="2">
                  <c:v>25</c:v>
                </c:pt>
                <c:pt idx="3">
                  <c:v>41</c:v>
                </c:pt>
                <c:pt idx="4">
                  <c:v>75</c:v>
                </c:pt>
                <c:pt idx="5">
                  <c:v>108</c:v>
                </c:pt>
              </c:numCache>
            </c:numRef>
          </c:val>
          <c:extLst>
            <c:ext xmlns:c16="http://schemas.microsoft.com/office/drawing/2014/chart" uri="{C3380CC4-5D6E-409C-BE32-E72D297353CC}">
              <c16:uniqueId val="{0000000D-54CE-4896-9DB2-0EFFF55853BA}"/>
            </c:ext>
          </c:extLst>
        </c:ser>
        <c:dLbls>
          <c:dLblPos val="outEnd"/>
          <c:showLegendKey val="0"/>
          <c:showVal val="1"/>
          <c:showCatName val="0"/>
          <c:showSerName val="0"/>
          <c:showPercent val="0"/>
          <c:showBubbleSize val="0"/>
        </c:dLbls>
        <c:gapWidth val="269"/>
        <c:overlap val="-20"/>
        <c:axId val="248287359"/>
        <c:axId val="248277279"/>
      </c:barChart>
      <c:catAx>
        <c:axId val="248287359"/>
        <c:scaling>
          <c:orientation val="minMax"/>
        </c:scaling>
        <c:delete val="0"/>
        <c:axPos val="b"/>
        <c:majorGridlines>
          <c:spPr>
            <a:ln w="9525" cap="flat" cmpd="sng" algn="ctr">
              <a:solidFill>
                <a:schemeClr val="lt1">
                  <a:alpha val="2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US"/>
                  <a:t>THREADS</a:t>
                </a:r>
                <a:r>
                  <a:rPr lang="en-US" baseline="0"/>
                  <a:t> NUMBER</a:t>
                </a:r>
                <a:endParaRPr lang="en-US"/>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w="3175" cap="flat" cmpd="sng" algn="ctr">
            <a:solidFill>
              <a:schemeClr val="accent1">
                <a:lumMod val="60000"/>
                <a:lumOff val="40000"/>
              </a:schemeClr>
            </a:solidFill>
            <a:round/>
          </a:ln>
          <a:effectLst/>
        </c:spPr>
        <c:txPr>
          <a:bodyPr rot="-60000000" spcFirstLastPara="1" vertOverflow="ellipsis" vert="horz" wrap="square" anchor="ctr" anchorCtr="1"/>
          <a:lstStyle/>
          <a:p>
            <a:pPr>
              <a:defRPr sz="800" b="0" i="0" u="none" strike="noStrike" kern="1200" cap="all" spc="150" normalizeH="0" baseline="0">
                <a:solidFill>
                  <a:schemeClr val="lt1"/>
                </a:solidFill>
                <a:latin typeface="+mn-lt"/>
                <a:ea typeface="+mn-ea"/>
                <a:cs typeface="+mn-cs"/>
              </a:defRPr>
            </a:pPr>
            <a:endParaRPr lang="en-US"/>
          </a:p>
        </c:txPr>
        <c:crossAx val="248277279"/>
        <c:crosses val="autoZero"/>
        <c:auto val="1"/>
        <c:lblAlgn val="ctr"/>
        <c:lblOffset val="100"/>
        <c:noMultiLvlLbl val="0"/>
      </c:catAx>
      <c:valAx>
        <c:axId val="248277279"/>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US"/>
                  <a:t>RESPONSE</a:t>
                </a:r>
                <a:r>
                  <a:rPr lang="en-US" baseline="0"/>
                  <a:t> TIME IN MS</a:t>
                </a:r>
                <a:endParaRPr lang="en-US"/>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248287359"/>
        <c:crosses val="autoZero"/>
        <c:crossBetween val="between"/>
      </c:valAx>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r>
              <a:rPr lang="en-US"/>
              <a:t>WRITE READ WRITE THree</a:t>
            </a:r>
            <a:r>
              <a:rPr lang="en-US" baseline="0"/>
              <a:t> times </a:t>
            </a:r>
            <a:r>
              <a:rPr lang="en-US"/>
              <a:t>JMETER median</a:t>
            </a:r>
          </a:p>
        </c:rich>
      </c:tx>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lotArea>
      <c:layout/>
      <c:barChart>
        <c:barDir val="col"/>
        <c:grouping val="clustered"/>
        <c:varyColors val="0"/>
        <c:ser>
          <c:idx val="0"/>
          <c:order val="0"/>
          <c:spPr>
            <a:pattFill prst="ltUpDiag">
              <a:fgClr>
                <a:schemeClr val="accent1"/>
              </a:fgClr>
              <a:bgClr>
                <a:schemeClr val="lt1"/>
              </a:bgClr>
            </a:pattFill>
            <a:ln>
              <a:solidFill>
                <a:srgbClr val="FFC000"/>
              </a:solidFill>
            </a:ln>
            <a:effectLst/>
          </c:spPr>
          <c:invertIfNegative val="0"/>
          <c:dPt>
            <c:idx val="0"/>
            <c:invertIfNegative val="0"/>
            <c:bubble3D val="0"/>
            <c:spPr>
              <a:solidFill>
                <a:srgbClr val="FFC000"/>
              </a:solidFill>
              <a:ln>
                <a:solidFill>
                  <a:srgbClr val="FFC000"/>
                </a:solidFill>
              </a:ln>
              <a:effectLst/>
            </c:spPr>
            <c:extLst>
              <c:ext xmlns:c16="http://schemas.microsoft.com/office/drawing/2014/chart" uri="{C3380CC4-5D6E-409C-BE32-E72D297353CC}">
                <c16:uniqueId val="{00000001-CF9B-4CBD-A3DB-3BD31A03833A}"/>
              </c:ext>
            </c:extLst>
          </c:dPt>
          <c:dPt>
            <c:idx val="1"/>
            <c:invertIfNegative val="0"/>
            <c:bubble3D val="0"/>
            <c:spPr>
              <a:solidFill>
                <a:srgbClr val="FFC000"/>
              </a:solidFill>
              <a:ln>
                <a:solidFill>
                  <a:srgbClr val="FFC000"/>
                </a:solidFill>
              </a:ln>
              <a:effectLst/>
            </c:spPr>
            <c:extLst>
              <c:ext xmlns:c16="http://schemas.microsoft.com/office/drawing/2014/chart" uri="{C3380CC4-5D6E-409C-BE32-E72D297353CC}">
                <c16:uniqueId val="{00000003-CF9B-4CBD-A3DB-3BD31A03833A}"/>
              </c:ext>
            </c:extLst>
          </c:dPt>
          <c:dPt>
            <c:idx val="2"/>
            <c:invertIfNegative val="0"/>
            <c:bubble3D val="0"/>
            <c:spPr>
              <a:solidFill>
                <a:srgbClr val="FFC000"/>
              </a:solidFill>
              <a:ln>
                <a:solidFill>
                  <a:srgbClr val="FFC000"/>
                </a:solidFill>
              </a:ln>
              <a:effectLst/>
            </c:spPr>
            <c:extLst>
              <c:ext xmlns:c16="http://schemas.microsoft.com/office/drawing/2014/chart" uri="{C3380CC4-5D6E-409C-BE32-E72D297353CC}">
                <c16:uniqueId val="{00000005-CF9B-4CBD-A3DB-3BD31A03833A}"/>
              </c:ext>
            </c:extLst>
          </c:dPt>
          <c:dPt>
            <c:idx val="3"/>
            <c:invertIfNegative val="0"/>
            <c:bubble3D val="0"/>
            <c:spPr>
              <a:solidFill>
                <a:srgbClr val="FFC000"/>
              </a:solidFill>
              <a:ln>
                <a:solidFill>
                  <a:srgbClr val="FFC000"/>
                </a:solidFill>
              </a:ln>
              <a:effectLst/>
            </c:spPr>
            <c:extLst>
              <c:ext xmlns:c16="http://schemas.microsoft.com/office/drawing/2014/chart" uri="{C3380CC4-5D6E-409C-BE32-E72D297353CC}">
                <c16:uniqueId val="{00000007-CF9B-4CBD-A3DB-3BD31A03833A}"/>
              </c:ext>
            </c:extLst>
          </c:dPt>
          <c:dPt>
            <c:idx val="4"/>
            <c:invertIfNegative val="0"/>
            <c:bubble3D val="0"/>
            <c:spPr>
              <a:solidFill>
                <a:srgbClr val="FFC000"/>
              </a:solidFill>
              <a:ln>
                <a:solidFill>
                  <a:srgbClr val="FFC000"/>
                </a:solidFill>
              </a:ln>
              <a:effectLst/>
            </c:spPr>
            <c:extLst>
              <c:ext xmlns:c16="http://schemas.microsoft.com/office/drawing/2014/chart" uri="{C3380CC4-5D6E-409C-BE32-E72D297353CC}">
                <c16:uniqueId val="{00000009-CF9B-4CBD-A3DB-3BD31A03833A}"/>
              </c:ext>
            </c:extLst>
          </c:dPt>
          <c:dPt>
            <c:idx val="5"/>
            <c:invertIfNegative val="0"/>
            <c:bubble3D val="0"/>
            <c:spPr>
              <a:solidFill>
                <a:srgbClr val="FFC000"/>
              </a:solidFill>
              <a:ln>
                <a:solidFill>
                  <a:srgbClr val="FFC000"/>
                </a:solidFill>
              </a:ln>
              <a:effectLst/>
            </c:spPr>
            <c:extLst>
              <c:ext xmlns:c16="http://schemas.microsoft.com/office/drawing/2014/chart" uri="{C3380CC4-5D6E-409C-BE32-E72D297353CC}">
                <c16:uniqueId val="{0000000B-CF9B-4CBD-A3DB-3BD31A03833A}"/>
              </c:ext>
            </c:extLst>
          </c:dPt>
          <c:dLbls>
            <c:spPr>
              <a:solidFill>
                <a:schemeClr val="accent1">
                  <a:alpha val="7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trendline>
            <c:spPr>
              <a:ln w="28575" cap="rnd">
                <a:solidFill>
                  <a:schemeClr val="lt1">
                    <a:alpha val="50000"/>
                  </a:schemeClr>
                </a:solidFill>
                <a:round/>
              </a:ln>
              <a:effectLst/>
            </c:spPr>
            <c:trendlineType val="linear"/>
            <c:dispRSqr val="0"/>
            <c:dispEq val="0"/>
          </c:trendline>
          <c:cat>
            <c:numRef>
              <c:f>'aggregate-jmeter'!$A$2:$A$7</c:f>
              <c:numCache>
                <c:formatCode>General</c:formatCode>
                <c:ptCount val="6"/>
                <c:pt idx="0">
                  <c:v>1</c:v>
                </c:pt>
                <c:pt idx="1">
                  <c:v>2</c:v>
                </c:pt>
                <c:pt idx="2">
                  <c:v>4</c:v>
                </c:pt>
                <c:pt idx="3">
                  <c:v>6</c:v>
                </c:pt>
                <c:pt idx="4">
                  <c:v>10</c:v>
                </c:pt>
                <c:pt idx="5">
                  <c:v>16</c:v>
                </c:pt>
              </c:numCache>
            </c:numRef>
          </c:cat>
          <c:val>
            <c:numRef>
              <c:f>'aggregate-jmeter'!$D$2:$D$7</c:f>
              <c:numCache>
                <c:formatCode>General</c:formatCode>
                <c:ptCount val="6"/>
                <c:pt idx="0">
                  <c:v>19</c:v>
                </c:pt>
                <c:pt idx="1">
                  <c:v>22</c:v>
                </c:pt>
                <c:pt idx="2">
                  <c:v>25</c:v>
                </c:pt>
                <c:pt idx="3">
                  <c:v>41</c:v>
                </c:pt>
                <c:pt idx="4">
                  <c:v>72</c:v>
                </c:pt>
                <c:pt idx="5">
                  <c:v>105</c:v>
                </c:pt>
              </c:numCache>
            </c:numRef>
          </c:val>
          <c:extLst>
            <c:ext xmlns:c16="http://schemas.microsoft.com/office/drawing/2014/chart" uri="{C3380CC4-5D6E-409C-BE32-E72D297353CC}">
              <c16:uniqueId val="{0000000D-CF9B-4CBD-A3DB-3BD31A03833A}"/>
            </c:ext>
          </c:extLst>
        </c:ser>
        <c:dLbls>
          <c:dLblPos val="outEnd"/>
          <c:showLegendKey val="0"/>
          <c:showVal val="1"/>
          <c:showCatName val="0"/>
          <c:showSerName val="0"/>
          <c:showPercent val="0"/>
          <c:showBubbleSize val="0"/>
        </c:dLbls>
        <c:gapWidth val="269"/>
        <c:overlap val="-20"/>
        <c:axId val="248287359"/>
        <c:axId val="248277279"/>
      </c:barChart>
      <c:catAx>
        <c:axId val="248287359"/>
        <c:scaling>
          <c:orientation val="minMax"/>
        </c:scaling>
        <c:delete val="0"/>
        <c:axPos val="b"/>
        <c:majorGridlines>
          <c:spPr>
            <a:ln w="9525" cap="flat" cmpd="sng" algn="ctr">
              <a:solidFill>
                <a:schemeClr val="lt1">
                  <a:alpha val="2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US"/>
                  <a:t>THREADS</a:t>
                </a:r>
                <a:r>
                  <a:rPr lang="en-US" baseline="0"/>
                  <a:t> NUMBER</a:t>
                </a:r>
                <a:endParaRPr lang="en-US"/>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w="3175" cap="flat" cmpd="sng" algn="ctr">
            <a:solidFill>
              <a:schemeClr val="accent1">
                <a:lumMod val="60000"/>
                <a:lumOff val="40000"/>
              </a:schemeClr>
            </a:solidFill>
            <a:round/>
          </a:ln>
          <a:effectLst/>
        </c:spPr>
        <c:txPr>
          <a:bodyPr rot="-60000000" spcFirstLastPara="1" vertOverflow="ellipsis" vert="horz" wrap="square" anchor="ctr" anchorCtr="1"/>
          <a:lstStyle/>
          <a:p>
            <a:pPr>
              <a:defRPr sz="800" b="0" i="0" u="none" strike="noStrike" kern="1200" cap="all" spc="150" normalizeH="0" baseline="0">
                <a:solidFill>
                  <a:schemeClr val="lt1"/>
                </a:solidFill>
                <a:latin typeface="+mn-lt"/>
                <a:ea typeface="+mn-ea"/>
                <a:cs typeface="+mn-cs"/>
              </a:defRPr>
            </a:pPr>
            <a:endParaRPr lang="en-US"/>
          </a:p>
        </c:txPr>
        <c:crossAx val="248277279"/>
        <c:crosses val="autoZero"/>
        <c:auto val="1"/>
        <c:lblAlgn val="ctr"/>
        <c:lblOffset val="100"/>
        <c:noMultiLvlLbl val="0"/>
      </c:catAx>
      <c:valAx>
        <c:axId val="248277279"/>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US"/>
                  <a:t>RESPONSE</a:t>
                </a:r>
                <a:r>
                  <a:rPr lang="en-US" baseline="0"/>
                  <a:t> TIME IN MS</a:t>
                </a:r>
                <a:endParaRPr lang="en-US"/>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248287359"/>
        <c:crosses val="autoZero"/>
        <c:crossBetween val="between"/>
      </c:valAx>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r>
              <a:rPr lang="en-US" dirty="0"/>
              <a:t>WRITE READ WRITE </a:t>
            </a:r>
            <a:r>
              <a:rPr lang="en-US" dirty="0" err="1"/>
              <a:t>THree</a:t>
            </a:r>
            <a:r>
              <a:rPr lang="en-US" baseline="0" dirty="0"/>
              <a:t> times </a:t>
            </a:r>
            <a:r>
              <a:rPr lang="en-US" dirty="0"/>
              <a:t>JMETER Throughput</a:t>
            </a:r>
          </a:p>
        </c:rich>
      </c:tx>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lotArea>
      <c:layout/>
      <c:barChart>
        <c:barDir val="col"/>
        <c:grouping val="clustered"/>
        <c:varyColors val="0"/>
        <c:ser>
          <c:idx val="0"/>
          <c:order val="0"/>
          <c:spPr>
            <a:pattFill prst="ltUpDiag">
              <a:fgClr>
                <a:schemeClr val="accent1"/>
              </a:fgClr>
              <a:bgClr>
                <a:schemeClr val="lt1"/>
              </a:bgClr>
            </a:pattFill>
            <a:ln>
              <a:solidFill>
                <a:srgbClr val="FFC000"/>
              </a:solidFill>
            </a:ln>
            <a:effectLst/>
          </c:spPr>
          <c:invertIfNegative val="0"/>
          <c:dPt>
            <c:idx val="0"/>
            <c:invertIfNegative val="0"/>
            <c:bubble3D val="0"/>
            <c:spPr>
              <a:solidFill>
                <a:srgbClr val="FFC000"/>
              </a:solidFill>
              <a:ln>
                <a:solidFill>
                  <a:srgbClr val="FFC000"/>
                </a:solidFill>
              </a:ln>
              <a:effectLst/>
            </c:spPr>
            <c:extLst>
              <c:ext xmlns:c16="http://schemas.microsoft.com/office/drawing/2014/chart" uri="{C3380CC4-5D6E-409C-BE32-E72D297353CC}">
                <c16:uniqueId val="{00000001-2461-4FB5-B2AB-D97F3CFB1BC4}"/>
              </c:ext>
            </c:extLst>
          </c:dPt>
          <c:dPt>
            <c:idx val="1"/>
            <c:invertIfNegative val="0"/>
            <c:bubble3D val="0"/>
            <c:spPr>
              <a:solidFill>
                <a:srgbClr val="FFC000"/>
              </a:solidFill>
              <a:ln>
                <a:solidFill>
                  <a:srgbClr val="FFC000"/>
                </a:solidFill>
              </a:ln>
              <a:effectLst/>
            </c:spPr>
            <c:extLst>
              <c:ext xmlns:c16="http://schemas.microsoft.com/office/drawing/2014/chart" uri="{C3380CC4-5D6E-409C-BE32-E72D297353CC}">
                <c16:uniqueId val="{00000003-2461-4FB5-B2AB-D97F3CFB1BC4}"/>
              </c:ext>
            </c:extLst>
          </c:dPt>
          <c:dPt>
            <c:idx val="2"/>
            <c:invertIfNegative val="0"/>
            <c:bubble3D val="0"/>
            <c:spPr>
              <a:solidFill>
                <a:srgbClr val="FFC000"/>
              </a:solidFill>
              <a:ln>
                <a:solidFill>
                  <a:srgbClr val="FFC000"/>
                </a:solidFill>
              </a:ln>
              <a:effectLst/>
            </c:spPr>
            <c:extLst>
              <c:ext xmlns:c16="http://schemas.microsoft.com/office/drawing/2014/chart" uri="{C3380CC4-5D6E-409C-BE32-E72D297353CC}">
                <c16:uniqueId val="{00000005-2461-4FB5-B2AB-D97F3CFB1BC4}"/>
              </c:ext>
            </c:extLst>
          </c:dPt>
          <c:dPt>
            <c:idx val="3"/>
            <c:invertIfNegative val="0"/>
            <c:bubble3D val="0"/>
            <c:spPr>
              <a:solidFill>
                <a:srgbClr val="FFC000"/>
              </a:solidFill>
              <a:ln>
                <a:solidFill>
                  <a:srgbClr val="FFC000"/>
                </a:solidFill>
              </a:ln>
              <a:effectLst/>
            </c:spPr>
            <c:extLst>
              <c:ext xmlns:c16="http://schemas.microsoft.com/office/drawing/2014/chart" uri="{C3380CC4-5D6E-409C-BE32-E72D297353CC}">
                <c16:uniqueId val="{00000007-2461-4FB5-B2AB-D97F3CFB1BC4}"/>
              </c:ext>
            </c:extLst>
          </c:dPt>
          <c:dPt>
            <c:idx val="4"/>
            <c:invertIfNegative val="0"/>
            <c:bubble3D val="0"/>
            <c:spPr>
              <a:solidFill>
                <a:srgbClr val="FFC000"/>
              </a:solidFill>
              <a:ln>
                <a:solidFill>
                  <a:srgbClr val="FFC000"/>
                </a:solidFill>
              </a:ln>
              <a:effectLst/>
            </c:spPr>
            <c:extLst>
              <c:ext xmlns:c16="http://schemas.microsoft.com/office/drawing/2014/chart" uri="{C3380CC4-5D6E-409C-BE32-E72D297353CC}">
                <c16:uniqueId val="{00000009-2461-4FB5-B2AB-D97F3CFB1BC4}"/>
              </c:ext>
            </c:extLst>
          </c:dPt>
          <c:dPt>
            <c:idx val="5"/>
            <c:invertIfNegative val="0"/>
            <c:bubble3D val="0"/>
            <c:spPr>
              <a:solidFill>
                <a:srgbClr val="FFC000"/>
              </a:solidFill>
              <a:ln>
                <a:solidFill>
                  <a:srgbClr val="FFC000"/>
                </a:solidFill>
              </a:ln>
              <a:effectLst/>
            </c:spPr>
            <c:extLst>
              <c:ext xmlns:c16="http://schemas.microsoft.com/office/drawing/2014/chart" uri="{C3380CC4-5D6E-409C-BE32-E72D297353CC}">
                <c16:uniqueId val="{0000000B-2461-4FB5-B2AB-D97F3CFB1BC4}"/>
              </c:ext>
            </c:extLst>
          </c:dPt>
          <c:dLbls>
            <c:spPr>
              <a:solidFill>
                <a:schemeClr val="accent1">
                  <a:alpha val="7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trendline>
            <c:spPr>
              <a:ln w="28575" cap="rnd">
                <a:solidFill>
                  <a:schemeClr val="lt1">
                    <a:alpha val="50000"/>
                  </a:schemeClr>
                </a:solidFill>
                <a:round/>
              </a:ln>
              <a:effectLst/>
            </c:spPr>
            <c:trendlineType val="linear"/>
            <c:dispRSqr val="0"/>
            <c:dispEq val="0"/>
          </c:trendline>
          <c:cat>
            <c:numRef>
              <c:f>'aggregate-jmeter'!$A$2:$A$7</c:f>
              <c:numCache>
                <c:formatCode>General</c:formatCode>
                <c:ptCount val="6"/>
                <c:pt idx="0">
                  <c:v>1</c:v>
                </c:pt>
                <c:pt idx="1">
                  <c:v>2</c:v>
                </c:pt>
                <c:pt idx="2">
                  <c:v>4</c:v>
                </c:pt>
                <c:pt idx="3">
                  <c:v>6</c:v>
                </c:pt>
                <c:pt idx="4">
                  <c:v>10</c:v>
                </c:pt>
                <c:pt idx="5">
                  <c:v>16</c:v>
                </c:pt>
              </c:numCache>
            </c:numRef>
          </c:cat>
          <c:val>
            <c:numRef>
              <c:f>'aggregate-jmeter'!$K$2:$K$7</c:f>
              <c:numCache>
                <c:formatCode>General</c:formatCode>
                <c:ptCount val="6"/>
                <c:pt idx="0">
                  <c:v>101.08636</c:v>
                </c:pt>
                <c:pt idx="1">
                  <c:v>89.293059999999997</c:v>
                </c:pt>
                <c:pt idx="2">
                  <c:v>157.61941999999999</c:v>
                </c:pt>
                <c:pt idx="3">
                  <c:v>142.7833</c:v>
                </c:pt>
                <c:pt idx="4">
                  <c:v>131.58815999999999</c:v>
                </c:pt>
                <c:pt idx="5">
                  <c:v>147.0111</c:v>
                </c:pt>
              </c:numCache>
            </c:numRef>
          </c:val>
          <c:extLst>
            <c:ext xmlns:c16="http://schemas.microsoft.com/office/drawing/2014/chart" uri="{C3380CC4-5D6E-409C-BE32-E72D297353CC}">
              <c16:uniqueId val="{0000000D-2461-4FB5-B2AB-D97F3CFB1BC4}"/>
            </c:ext>
          </c:extLst>
        </c:ser>
        <c:dLbls>
          <c:dLblPos val="outEnd"/>
          <c:showLegendKey val="0"/>
          <c:showVal val="1"/>
          <c:showCatName val="0"/>
          <c:showSerName val="0"/>
          <c:showPercent val="0"/>
          <c:showBubbleSize val="0"/>
        </c:dLbls>
        <c:gapWidth val="269"/>
        <c:overlap val="-20"/>
        <c:axId val="248287359"/>
        <c:axId val="248277279"/>
      </c:barChart>
      <c:catAx>
        <c:axId val="248287359"/>
        <c:scaling>
          <c:orientation val="minMax"/>
        </c:scaling>
        <c:delete val="0"/>
        <c:axPos val="b"/>
        <c:majorGridlines>
          <c:spPr>
            <a:ln w="9525" cap="flat" cmpd="sng" algn="ctr">
              <a:solidFill>
                <a:schemeClr val="lt1">
                  <a:alpha val="2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US"/>
                  <a:t>THREADS</a:t>
                </a:r>
                <a:r>
                  <a:rPr lang="en-US" baseline="0"/>
                  <a:t> NUMBER</a:t>
                </a:r>
                <a:endParaRPr lang="en-US"/>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w="3175" cap="flat" cmpd="sng" algn="ctr">
            <a:solidFill>
              <a:schemeClr val="accent1">
                <a:lumMod val="60000"/>
                <a:lumOff val="40000"/>
              </a:schemeClr>
            </a:solidFill>
            <a:round/>
          </a:ln>
          <a:effectLst/>
        </c:spPr>
        <c:txPr>
          <a:bodyPr rot="-60000000" spcFirstLastPara="1" vertOverflow="ellipsis" vert="horz" wrap="square" anchor="ctr" anchorCtr="1"/>
          <a:lstStyle/>
          <a:p>
            <a:pPr>
              <a:defRPr sz="800" b="0" i="0" u="none" strike="noStrike" kern="1200" cap="all" spc="150" normalizeH="0" baseline="0">
                <a:solidFill>
                  <a:schemeClr val="lt1"/>
                </a:solidFill>
                <a:latin typeface="+mn-lt"/>
                <a:ea typeface="+mn-ea"/>
                <a:cs typeface="+mn-cs"/>
              </a:defRPr>
            </a:pPr>
            <a:endParaRPr lang="en-US"/>
          </a:p>
        </c:txPr>
        <c:crossAx val="248277279"/>
        <c:crosses val="autoZero"/>
        <c:auto val="1"/>
        <c:lblAlgn val="ctr"/>
        <c:lblOffset val="100"/>
        <c:noMultiLvlLbl val="0"/>
      </c:catAx>
      <c:valAx>
        <c:axId val="248277279"/>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US" dirty="0"/>
                  <a:t>SCORE</a:t>
                </a:r>
                <a:r>
                  <a:rPr lang="en-US" baseline="0" dirty="0"/>
                  <a:t> OP/SEC</a:t>
                </a:r>
                <a:endParaRPr lang="en-US" dirty="0"/>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248287359"/>
        <c:crosses val="autoZero"/>
        <c:crossBetween val="between"/>
      </c:valAx>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4">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800"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styleClr val="auto"/>
    </cs:fillRef>
    <cs:effectRef idx="0"/>
    <cs:fontRef idx="minor">
      <a:schemeClr val="lt1"/>
    </cs:fontRef>
    <cs:spPr>
      <a:solidFill>
        <a:schemeClr val="phClr">
          <a:alpha val="70000"/>
        </a:schemeClr>
      </a:solidFill>
    </cs:spPr>
    <cs:defRPr sz="900"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4">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800"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styleClr val="auto"/>
    </cs:fillRef>
    <cs:effectRef idx="0"/>
    <cs:fontRef idx="minor">
      <a:schemeClr val="lt1"/>
    </cs:fontRef>
    <cs:spPr>
      <a:solidFill>
        <a:schemeClr val="phClr">
          <a:alpha val="70000"/>
        </a:schemeClr>
      </a:solidFill>
    </cs:spPr>
    <cs:defRPr sz="900"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4">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800"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styleClr val="auto"/>
    </cs:fillRef>
    <cs:effectRef idx="0"/>
    <cs:fontRef idx="minor">
      <a:schemeClr val="lt1"/>
    </cs:fontRef>
    <cs:spPr>
      <a:solidFill>
        <a:schemeClr val="phClr">
          <a:alpha val="70000"/>
        </a:schemeClr>
      </a:solidFill>
    </cs:spPr>
    <cs:defRPr sz="900"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14">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800"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styleClr val="auto"/>
    </cs:fillRef>
    <cs:effectRef idx="0"/>
    <cs:fontRef idx="minor">
      <a:schemeClr val="lt1"/>
    </cs:fontRef>
    <cs:spPr>
      <a:solidFill>
        <a:schemeClr val="phClr">
          <a:alpha val="70000"/>
        </a:schemeClr>
      </a:solidFill>
    </cs:spPr>
    <cs:defRPr sz="900"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14">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800"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styleClr val="auto"/>
    </cs:fillRef>
    <cs:effectRef idx="0"/>
    <cs:fontRef idx="minor">
      <a:schemeClr val="lt1"/>
    </cs:fontRef>
    <cs:spPr>
      <a:solidFill>
        <a:schemeClr val="phClr">
          <a:alpha val="70000"/>
        </a:schemeClr>
      </a:solidFill>
    </cs:spPr>
    <cs:defRPr sz="900"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14">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800"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styleClr val="auto"/>
    </cs:fillRef>
    <cs:effectRef idx="0"/>
    <cs:fontRef idx="minor">
      <a:schemeClr val="lt1"/>
    </cs:fontRef>
    <cs:spPr>
      <a:solidFill>
        <a:schemeClr val="phClr">
          <a:alpha val="70000"/>
        </a:schemeClr>
      </a:solidFill>
    </cs:spPr>
    <cs:defRPr sz="900"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14">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800"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styleClr val="auto"/>
    </cs:fillRef>
    <cs:effectRef idx="0"/>
    <cs:fontRef idx="minor">
      <a:schemeClr val="lt1"/>
    </cs:fontRef>
    <cs:spPr>
      <a:solidFill>
        <a:schemeClr val="phClr">
          <a:alpha val="70000"/>
        </a:schemeClr>
      </a:solidFill>
    </cs:spPr>
    <cs:defRPr sz="900"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1291AEB-CF1B-AA5D-3844-36371251A61C}"/>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endParaRPr lang="en-US"/>
          </a:p>
        </p:txBody>
      </p:sp>
      <p:sp>
        <p:nvSpPr>
          <p:cNvPr id="3" name="Podtytuł 2">
            <a:extLst>
              <a:ext uri="{FF2B5EF4-FFF2-40B4-BE49-F238E27FC236}">
                <a16:creationId xmlns:a16="http://schemas.microsoft.com/office/drawing/2014/main" id="{767433E4-69B8-55A8-B32C-D47D8F33A3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US"/>
          </a:p>
        </p:txBody>
      </p:sp>
      <p:sp>
        <p:nvSpPr>
          <p:cNvPr id="4" name="Symbol zastępczy daty 3">
            <a:extLst>
              <a:ext uri="{FF2B5EF4-FFF2-40B4-BE49-F238E27FC236}">
                <a16:creationId xmlns:a16="http://schemas.microsoft.com/office/drawing/2014/main" id="{F47D325E-FD72-FF67-E6ED-C598F8F2E714}"/>
              </a:ext>
            </a:extLst>
          </p:cNvPr>
          <p:cNvSpPr>
            <a:spLocks noGrp="1"/>
          </p:cNvSpPr>
          <p:nvPr>
            <p:ph type="dt" sz="half" idx="10"/>
          </p:nvPr>
        </p:nvSpPr>
        <p:spPr/>
        <p:txBody>
          <a:bodyPr/>
          <a:lstStyle/>
          <a:p>
            <a:fld id="{8F3E1E86-8826-43AA-9C1C-A6158DA36AB6}" type="datetimeFigureOut">
              <a:rPr lang="en-US" smtClean="0"/>
              <a:t>18/12/2024</a:t>
            </a:fld>
            <a:endParaRPr lang="en-US"/>
          </a:p>
        </p:txBody>
      </p:sp>
      <p:sp>
        <p:nvSpPr>
          <p:cNvPr id="5" name="Symbol zastępczy stopki 4">
            <a:extLst>
              <a:ext uri="{FF2B5EF4-FFF2-40B4-BE49-F238E27FC236}">
                <a16:creationId xmlns:a16="http://schemas.microsoft.com/office/drawing/2014/main" id="{89B474DF-41EB-172F-A705-2807724101A8}"/>
              </a:ext>
            </a:extLst>
          </p:cNvPr>
          <p:cNvSpPr>
            <a:spLocks noGrp="1"/>
          </p:cNvSpPr>
          <p:nvPr>
            <p:ph type="ftr" sz="quarter" idx="11"/>
          </p:nvPr>
        </p:nvSpPr>
        <p:spPr/>
        <p:txBody>
          <a:bodyPr/>
          <a:lstStyle/>
          <a:p>
            <a:endParaRPr lang="en-US"/>
          </a:p>
        </p:txBody>
      </p:sp>
      <p:sp>
        <p:nvSpPr>
          <p:cNvPr id="6" name="Symbol zastępczy numeru slajdu 5">
            <a:extLst>
              <a:ext uri="{FF2B5EF4-FFF2-40B4-BE49-F238E27FC236}">
                <a16:creationId xmlns:a16="http://schemas.microsoft.com/office/drawing/2014/main" id="{5C468B69-CB62-E47B-7526-36651B1D263C}"/>
              </a:ext>
            </a:extLst>
          </p:cNvPr>
          <p:cNvSpPr>
            <a:spLocks noGrp="1"/>
          </p:cNvSpPr>
          <p:nvPr>
            <p:ph type="sldNum" sz="quarter" idx="12"/>
          </p:nvPr>
        </p:nvSpPr>
        <p:spPr/>
        <p:txBody>
          <a:bodyPr/>
          <a:lstStyle/>
          <a:p>
            <a:fld id="{52700C87-731F-48C7-8B44-03B5A9D90DE8}" type="slidenum">
              <a:rPr lang="en-US" smtClean="0"/>
              <a:t>‹#›</a:t>
            </a:fld>
            <a:endParaRPr lang="en-US"/>
          </a:p>
        </p:txBody>
      </p:sp>
    </p:spTree>
    <p:extLst>
      <p:ext uri="{BB962C8B-B14F-4D97-AF65-F5344CB8AC3E}">
        <p14:creationId xmlns:p14="http://schemas.microsoft.com/office/powerpoint/2010/main" val="1828970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2923C80-3C67-017A-656A-BFB13C6F3BF6}"/>
              </a:ext>
            </a:extLst>
          </p:cNvPr>
          <p:cNvSpPr>
            <a:spLocks noGrp="1"/>
          </p:cNvSpPr>
          <p:nvPr>
            <p:ph type="title"/>
          </p:nvPr>
        </p:nvSpPr>
        <p:spPr/>
        <p:txBody>
          <a:bodyPr/>
          <a:lstStyle/>
          <a:p>
            <a:r>
              <a:rPr lang="pl-PL"/>
              <a:t>Kliknij, aby edytować styl</a:t>
            </a:r>
            <a:endParaRPr lang="en-US"/>
          </a:p>
        </p:txBody>
      </p:sp>
      <p:sp>
        <p:nvSpPr>
          <p:cNvPr id="3" name="Symbol zastępczy tytułu pionowego 2">
            <a:extLst>
              <a:ext uri="{FF2B5EF4-FFF2-40B4-BE49-F238E27FC236}">
                <a16:creationId xmlns:a16="http://schemas.microsoft.com/office/drawing/2014/main" id="{B4053DE2-C58A-EDD2-945B-3A6DA826BFD3}"/>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Symbol zastępczy daty 3">
            <a:extLst>
              <a:ext uri="{FF2B5EF4-FFF2-40B4-BE49-F238E27FC236}">
                <a16:creationId xmlns:a16="http://schemas.microsoft.com/office/drawing/2014/main" id="{94383539-1820-84BE-B203-58961F6B7B0D}"/>
              </a:ext>
            </a:extLst>
          </p:cNvPr>
          <p:cNvSpPr>
            <a:spLocks noGrp="1"/>
          </p:cNvSpPr>
          <p:nvPr>
            <p:ph type="dt" sz="half" idx="10"/>
          </p:nvPr>
        </p:nvSpPr>
        <p:spPr/>
        <p:txBody>
          <a:bodyPr/>
          <a:lstStyle/>
          <a:p>
            <a:fld id="{8F3E1E86-8826-43AA-9C1C-A6158DA36AB6}" type="datetimeFigureOut">
              <a:rPr lang="en-US" smtClean="0"/>
              <a:t>18/12/2024</a:t>
            </a:fld>
            <a:endParaRPr lang="en-US"/>
          </a:p>
        </p:txBody>
      </p:sp>
      <p:sp>
        <p:nvSpPr>
          <p:cNvPr id="5" name="Symbol zastępczy stopki 4">
            <a:extLst>
              <a:ext uri="{FF2B5EF4-FFF2-40B4-BE49-F238E27FC236}">
                <a16:creationId xmlns:a16="http://schemas.microsoft.com/office/drawing/2014/main" id="{1594C68F-B1E9-EF72-5296-60D932AE64D9}"/>
              </a:ext>
            </a:extLst>
          </p:cNvPr>
          <p:cNvSpPr>
            <a:spLocks noGrp="1"/>
          </p:cNvSpPr>
          <p:nvPr>
            <p:ph type="ftr" sz="quarter" idx="11"/>
          </p:nvPr>
        </p:nvSpPr>
        <p:spPr/>
        <p:txBody>
          <a:bodyPr/>
          <a:lstStyle/>
          <a:p>
            <a:endParaRPr lang="en-US"/>
          </a:p>
        </p:txBody>
      </p:sp>
      <p:sp>
        <p:nvSpPr>
          <p:cNvPr id="6" name="Symbol zastępczy numeru slajdu 5">
            <a:extLst>
              <a:ext uri="{FF2B5EF4-FFF2-40B4-BE49-F238E27FC236}">
                <a16:creationId xmlns:a16="http://schemas.microsoft.com/office/drawing/2014/main" id="{B0B33133-870C-763A-8065-695D93A66CB0}"/>
              </a:ext>
            </a:extLst>
          </p:cNvPr>
          <p:cNvSpPr>
            <a:spLocks noGrp="1"/>
          </p:cNvSpPr>
          <p:nvPr>
            <p:ph type="sldNum" sz="quarter" idx="12"/>
          </p:nvPr>
        </p:nvSpPr>
        <p:spPr/>
        <p:txBody>
          <a:bodyPr/>
          <a:lstStyle/>
          <a:p>
            <a:fld id="{52700C87-731F-48C7-8B44-03B5A9D90DE8}" type="slidenum">
              <a:rPr lang="en-US" smtClean="0"/>
              <a:t>‹#›</a:t>
            </a:fld>
            <a:endParaRPr lang="en-US"/>
          </a:p>
        </p:txBody>
      </p:sp>
    </p:spTree>
    <p:extLst>
      <p:ext uri="{BB962C8B-B14F-4D97-AF65-F5344CB8AC3E}">
        <p14:creationId xmlns:p14="http://schemas.microsoft.com/office/powerpoint/2010/main" val="3442240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61753CBC-57F3-0CD8-2164-01D3E1E7A940}"/>
              </a:ext>
            </a:extLst>
          </p:cNvPr>
          <p:cNvSpPr>
            <a:spLocks noGrp="1"/>
          </p:cNvSpPr>
          <p:nvPr>
            <p:ph type="title" orient="vert"/>
          </p:nvPr>
        </p:nvSpPr>
        <p:spPr>
          <a:xfrm>
            <a:off x="8724900" y="365125"/>
            <a:ext cx="2628900" cy="5811838"/>
          </a:xfrm>
        </p:spPr>
        <p:txBody>
          <a:bodyPr vert="eaVert"/>
          <a:lstStyle/>
          <a:p>
            <a:r>
              <a:rPr lang="pl-PL"/>
              <a:t>Kliknij, aby edytować styl</a:t>
            </a:r>
            <a:endParaRPr lang="en-US"/>
          </a:p>
        </p:txBody>
      </p:sp>
      <p:sp>
        <p:nvSpPr>
          <p:cNvPr id="3" name="Symbol zastępczy tytułu pionowego 2">
            <a:extLst>
              <a:ext uri="{FF2B5EF4-FFF2-40B4-BE49-F238E27FC236}">
                <a16:creationId xmlns:a16="http://schemas.microsoft.com/office/drawing/2014/main" id="{EBAE3271-61E8-2BDE-1574-0910F68F5E97}"/>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Symbol zastępczy daty 3">
            <a:extLst>
              <a:ext uri="{FF2B5EF4-FFF2-40B4-BE49-F238E27FC236}">
                <a16:creationId xmlns:a16="http://schemas.microsoft.com/office/drawing/2014/main" id="{4EE5993A-6FB5-951D-75F5-5CF2BE489515}"/>
              </a:ext>
            </a:extLst>
          </p:cNvPr>
          <p:cNvSpPr>
            <a:spLocks noGrp="1"/>
          </p:cNvSpPr>
          <p:nvPr>
            <p:ph type="dt" sz="half" idx="10"/>
          </p:nvPr>
        </p:nvSpPr>
        <p:spPr/>
        <p:txBody>
          <a:bodyPr/>
          <a:lstStyle/>
          <a:p>
            <a:fld id="{8F3E1E86-8826-43AA-9C1C-A6158DA36AB6}" type="datetimeFigureOut">
              <a:rPr lang="en-US" smtClean="0"/>
              <a:t>18/12/2024</a:t>
            </a:fld>
            <a:endParaRPr lang="en-US"/>
          </a:p>
        </p:txBody>
      </p:sp>
      <p:sp>
        <p:nvSpPr>
          <p:cNvPr id="5" name="Symbol zastępczy stopki 4">
            <a:extLst>
              <a:ext uri="{FF2B5EF4-FFF2-40B4-BE49-F238E27FC236}">
                <a16:creationId xmlns:a16="http://schemas.microsoft.com/office/drawing/2014/main" id="{C6797053-31BE-1FF3-E83D-9E86740D6CDC}"/>
              </a:ext>
            </a:extLst>
          </p:cNvPr>
          <p:cNvSpPr>
            <a:spLocks noGrp="1"/>
          </p:cNvSpPr>
          <p:nvPr>
            <p:ph type="ftr" sz="quarter" idx="11"/>
          </p:nvPr>
        </p:nvSpPr>
        <p:spPr/>
        <p:txBody>
          <a:bodyPr/>
          <a:lstStyle/>
          <a:p>
            <a:endParaRPr lang="en-US"/>
          </a:p>
        </p:txBody>
      </p:sp>
      <p:sp>
        <p:nvSpPr>
          <p:cNvPr id="6" name="Symbol zastępczy numeru slajdu 5">
            <a:extLst>
              <a:ext uri="{FF2B5EF4-FFF2-40B4-BE49-F238E27FC236}">
                <a16:creationId xmlns:a16="http://schemas.microsoft.com/office/drawing/2014/main" id="{260181D0-685B-55AE-B0C1-BE300906FDBA}"/>
              </a:ext>
            </a:extLst>
          </p:cNvPr>
          <p:cNvSpPr>
            <a:spLocks noGrp="1"/>
          </p:cNvSpPr>
          <p:nvPr>
            <p:ph type="sldNum" sz="quarter" idx="12"/>
          </p:nvPr>
        </p:nvSpPr>
        <p:spPr/>
        <p:txBody>
          <a:bodyPr/>
          <a:lstStyle/>
          <a:p>
            <a:fld id="{52700C87-731F-48C7-8B44-03B5A9D90DE8}" type="slidenum">
              <a:rPr lang="en-US" smtClean="0"/>
              <a:t>‹#›</a:t>
            </a:fld>
            <a:endParaRPr lang="en-US"/>
          </a:p>
        </p:txBody>
      </p:sp>
    </p:spTree>
    <p:extLst>
      <p:ext uri="{BB962C8B-B14F-4D97-AF65-F5344CB8AC3E}">
        <p14:creationId xmlns:p14="http://schemas.microsoft.com/office/powerpoint/2010/main" val="1325924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5F8FC36-5318-401D-902A-EE2866631B74}"/>
              </a:ext>
            </a:extLst>
          </p:cNvPr>
          <p:cNvSpPr>
            <a:spLocks noGrp="1"/>
          </p:cNvSpPr>
          <p:nvPr>
            <p:ph type="title"/>
          </p:nvPr>
        </p:nvSpPr>
        <p:spPr/>
        <p:txBody>
          <a:bodyPr/>
          <a:lstStyle/>
          <a:p>
            <a:r>
              <a:rPr lang="pl-PL"/>
              <a:t>Kliknij, aby edytować styl</a:t>
            </a:r>
            <a:endParaRPr lang="en-US"/>
          </a:p>
        </p:txBody>
      </p:sp>
      <p:sp>
        <p:nvSpPr>
          <p:cNvPr id="3" name="Symbol zastępczy zawartości 2">
            <a:extLst>
              <a:ext uri="{FF2B5EF4-FFF2-40B4-BE49-F238E27FC236}">
                <a16:creationId xmlns:a16="http://schemas.microsoft.com/office/drawing/2014/main" id="{F0BED800-527A-12A2-3568-0FE0446E30FD}"/>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Symbol zastępczy daty 3">
            <a:extLst>
              <a:ext uri="{FF2B5EF4-FFF2-40B4-BE49-F238E27FC236}">
                <a16:creationId xmlns:a16="http://schemas.microsoft.com/office/drawing/2014/main" id="{7BBA0665-133A-BF46-1E97-31F1A68FBCD3}"/>
              </a:ext>
            </a:extLst>
          </p:cNvPr>
          <p:cNvSpPr>
            <a:spLocks noGrp="1"/>
          </p:cNvSpPr>
          <p:nvPr>
            <p:ph type="dt" sz="half" idx="10"/>
          </p:nvPr>
        </p:nvSpPr>
        <p:spPr/>
        <p:txBody>
          <a:bodyPr/>
          <a:lstStyle/>
          <a:p>
            <a:fld id="{8F3E1E86-8826-43AA-9C1C-A6158DA36AB6}" type="datetimeFigureOut">
              <a:rPr lang="en-US" smtClean="0"/>
              <a:t>18/12/2024</a:t>
            </a:fld>
            <a:endParaRPr lang="en-US"/>
          </a:p>
        </p:txBody>
      </p:sp>
      <p:sp>
        <p:nvSpPr>
          <p:cNvPr id="5" name="Symbol zastępczy stopki 4">
            <a:extLst>
              <a:ext uri="{FF2B5EF4-FFF2-40B4-BE49-F238E27FC236}">
                <a16:creationId xmlns:a16="http://schemas.microsoft.com/office/drawing/2014/main" id="{ABCBFC07-B783-E888-1A93-15C35B020B38}"/>
              </a:ext>
            </a:extLst>
          </p:cNvPr>
          <p:cNvSpPr>
            <a:spLocks noGrp="1"/>
          </p:cNvSpPr>
          <p:nvPr>
            <p:ph type="ftr" sz="quarter" idx="11"/>
          </p:nvPr>
        </p:nvSpPr>
        <p:spPr/>
        <p:txBody>
          <a:bodyPr/>
          <a:lstStyle/>
          <a:p>
            <a:endParaRPr lang="en-US"/>
          </a:p>
        </p:txBody>
      </p:sp>
      <p:sp>
        <p:nvSpPr>
          <p:cNvPr id="6" name="Symbol zastępczy numeru slajdu 5">
            <a:extLst>
              <a:ext uri="{FF2B5EF4-FFF2-40B4-BE49-F238E27FC236}">
                <a16:creationId xmlns:a16="http://schemas.microsoft.com/office/drawing/2014/main" id="{3BF6EDFD-0080-17C5-1772-F786985B411C}"/>
              </a:ext>
            </a:extLst>
          </p:cNvPr>
          <p:cNvSpPr>
            <a:spLocks noGrp="1"/>
          </p:cNvSpPr>
          <p:nvPr>
            <p:ph type="sldNum" sz="quarter" idx="12"/>
          </p:nvPr>
        </p:nvSpPr>
        <p:spPr/>
        <p:txBody>
          <a:bodyPr/>
          <a:lstStyle/>
          <a:p>
            <a:fld id="{52700C87-731F-48C7-8B44-03B5A9D90DE8}" type="slidenum">
              <a:rPr lang="en-US" smtClean="0"/>
              <a:t>‹#›</a:t>
            </a:fld>
            <a:endParaRPr lang="en-US"/>
          </a:p>
        </p:txBody>
      </p:sp>
    </p:spTree>
    <p:extLst>
      <p:ext uri="{BB962C8B-B14F-4D97-AF65-F5344CB8AC3E}">
        <p14:creationId xmlns:p14="http://schemas.microsoft.com/office/powerpoint/2010/main" val="1941844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58C8517-A1FE-8E9E-C857-5CAA51805F07}"/>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endParaRPr lang="en-US"/>
          </a:p>
        </p:txBody>
      </p:sp>
      <p:sp>
        <p:nvSpPr>
          <p:cNvPr id="3" name="Symbol zastępczy tekstu 2">
            <a:extLst>
              <a:ext uri="{FF2B5EF4-FFF2-40B4-BE49-F238E27FC236}">
                <a16:creationId xmlns:a16="http://schemas.microsoft.com/office/drawing/2014/main" id="{57684C78-7E67-B1F1-C680-8AFEBE51CFE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0720773C-DC38-6FC7-C2EE-59C45CB90FEE}"/>
              </a:ext>
            </a:extLst>
          </p:cNvPr>
          <p:cNvSpPr>
            <a:spLocks noGrp="1"/>
          </p:cNvSpPr>
          <p:nvPr>
            <p:ph type="dt" sz="half" idx="10"/>
          </p:nvPr>
        </p:nvSpPr>
        <p:spPr/>
        <p:txBody>
          <a:bodyPr/>
          <a:lstStyle/>
          <a:p>
            <a:fld id="{8F3E1E86-8826-43AA-9C1C-A6158DA36AB6}" type="datetimeFigureOut">
              <a:rPr lang="en-US" smtClean="0"/>
              <a:t>18/12/2024</a:t>
            </a:fld>
            <a:endParaRPr lang="en-US"/>
          </a:p>
        </p:txBody>
      </p:sp>
      <p:sp>
        <p:nvSpPr>
          <p:cNvPr id="5" name="Symbol zastępczy stopki 4">
            <a:extLst>
              <a:ext uri="{FF2B5EF4-FFF2-40B4-BE49-F238E27FC236}">
                <a16:creationId xmlns:a16="http://schemas.microsoft.com/office/drawing/2014/main" id="{400BE700-02EB-BC2B-320B-F55C02239440}"/>
              </a:ext>
            </a:extLst>
          </p:cNvPr>
          <p:cNvSpPr>
            <a:spLocks noGrp="1"/>
          </p:cNvSpPr>
          <p:nvPr>
            <p:ph type="ftr" sz="quarter" idx="11"/>
          </p:nvPr>
        </p:nvSpPr>
        <p:spPr/>
        <p:txBody>
          <a:bodyPr/>
          <a:lstStyle/>
          <a:p>
            <a:endParaRPr lang="en-US"/>
          </a:p>
        </p:txBody>
      </p:sp>
      <p:sp>
        <p:nvSpPr>
          <p:cNvPr id="6" name="Symbol zastępczy numeru slajdu 5">
            <a:extLst>
              <a:ext uri="{FF2B5EF4-FFF2-40B4-BE49-F238E27FC236}">
                <a16:creationId xmlns:a16="http://schemas.microsoft.com/office/drawing/2014/main" id="{1F8D2C5A-9547-8F85-2E08-FEB407046F15}"/>
              </a:ext>
            </a:extLst>
          </p:cNvPr>
          <p:cNvSpPr>
            <a:spLocks noGrp="1"/>
          </p:cNvSpPr>
          <p:nvPr>
            <p:ph type="sldNum" sz="quarter" idx="12"/>
          </p:nvPr>
        </p:nvSpPr>
        <p:spPr/>
        <p:txBody>
          <a:bodyPr/>
          <a:lstStyle/>
          <a:p>
            <a:fld id="{52700C87-731F-48C7-8B44-03B5A9D90DE8}" type="slidenum">
              <a:rPr lang="en-US" smtClean="0"/>
              <a:t>‹#›</a:t>
            </a:fld>
            <a:endParaRPr lang="en-US"/>
          </a:p>
        </p:txBody>
      </p:sp>
    </p:spTree>
    <p:extLst>
      <p:ext uri="{BB962C8B-B14F-4D97-AF65-F5344CB8AC3E}">
        <p14:creationId xmlns:p14="http://schemas.microsoft.com/office/powerpoint/2010/main" val="2793399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378063-833C-8088-E6D9-71EEC25EFC1C}"/>
              </a:ext>
            </a:extLst>
          </p:cNvPr>
          <p:cNvSpPr>
            <a:spLocks noGrp="1"/>
          </p:cNvSpPr>
          <p:nvPr>
            <p:ph type="title"/>
          </p:nvPr>
        </p:nvSpPr>
        <p:spPr/>
        <p:txBody>
          <a:bodyPr/>
          <a:lstStyle/>
          <a:p>
            <a:r>
              <a:rPr lang="pl-PL"/>
              <a:t>Kliknij, aby edytować styl</a:t>
            </a:r>
            <a:endParaRPr lang="en-US"/>
          </a:p>
        </p:txBody>
      </p:sp>
      <p:sp>
        <p:nvSpPr>
          <p:cNvPr id="3" name="Symbol zastępczy zawartości 2">
            <a:extLst>
              <a:ext uri="{FF2B5EF4-FFF2-40B4-BE49-F238E27FC236}">
                <a16:creationId xmlns:a16="http://schemas.microsoft.com/office/drawing/2014/main" id="{1770B39E-593A-997C-45E6-35A638944B2A}"/>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Symbol zastępczy zawartości 3">
            <a:extLst>
              <a:ext uri="{FF2B5EF4-FFF2-40B4-BE49-F238E27FC236}">
                <a16:creationId xmlns:a16="http://schemas.microsoft.com/office/drawing/2014/main" id="{E663F0C2-3223-0935-85A7-0624CB13BAF0}"/>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Symbol zastępczy daty 4">
            <a:extLst>
              <a:ext uri="{FF2B5EF4-FFF2-40B4-BE49-F238E27FC236}">
                <a16:creationId xmlns:a16="http://schemas.microsoft.com/office/drawing/2014/main" id="{4546EC97-ECBD-14A1-D482-20103B909A33}"/>
              </a:ext>
            </a:extLst>
          </p:cNvPr>
          <p:cNvSpPr>
            <a:spLocks noGrp="1"/>
          </p:cNvSpPr>
          <p:nvPr>
            <p:ph type="dt" sz="half" idx="10"/>
          </p:nvPr>
        </p:nvSpPr>
        <p:spPr/>
        <p:txBody>
          <a:bodyPr/>
          <a:lstStyle/>
          <a:p>
            <a:fld id="{8F3E1E86-8826-43AA-9C1C-A6158DA36AB6}" type="datetimeFigureOut">
              <a:rPr lang="en-US" smtClean="0"/>
              <a:t>18/12/2024</a:t>
            </a:fld>
            <a:endParaRPr lang="en-US"/>
          </a:p>
        </p:txBody>
      </p:sp>
      <p:sp>
        <p:nvSpPr>
          <p:cNvPr id="6" name="Symbol zastępczy stopki 5">
            <a:extLst>
              <a:ext uri="{FF2B5EF4-FFF2-40B4-BE49-F238E27FC236}">
                <a16:creationId xmlns:a16="http://schemas.microsoft.com/office/drawing/2014/main" id="{7A8A746B-219D-9344-F929-C625F2BBD4E1}"/>
              </a:ext>
            </a:extLst>
          </p:cNvPr>
          <p:cNvSpPr>
            <a:spLocks noGrp="1"/>
          </p:cNvSpPr>
          <p:nvPr>
            <p:ph type="ftr" sz="quarter" idx="11"/>
          </p:nvPr>
        </p:nvSpPr>
        <p:spPr/>
        <p:txBody>
          <a:bodyPr/>
          <a:lstStyle/>
          <a:p>
            <a:endParaRPr lang="en-US"/>
          </a:p>
        </p:txBody>
      </p:sp>
      <p:sp>
        <p:nvSpPr>
          <p:cNvPr id="7" name="Symbol zastępczy numeru slajdu 6">
            <a:extLst>
              <a:ext uri="{FF2B5EF4-FFF2-40B4-BE49-F238E27FC236}">
                <a16:creationId xmlns:a16="http://schemas.microsoft.com/office/drawing/2014/main" id="{0F0F4E88-57DE-D98C-FEBA-C1D3DF3B517C}"/>
              </a:ext>
            </a:extLst>
          </p:cNvPr>
          <p:cNvSpPr>
            <a:spLocks noGrp="1"/>
          </p:cNvSpPr>
          <p:nvPr>
            <p:ph type="sldNum" sz="quarter" idx="12"/>
          </p:nvPr>
        </p:nvSpPr>
        <p:spPr/>
        <p:txBody>
          <a:bodyPr/>
          <a:lstStyle/>
          <a:p>
            <a:fld id="{52700C87-731F-48C7-8B44-03B5A9D90DE8}" type="slidenum">
              <a:rPr lang="en-US" smtClean="0"/>
              <a:t>‹#›</a:t>
            </a:fld>
            <a:endParaRPr lang="en-US"/>
          </a:p>
        </p:txBody>
      </p:sp>
    </p:spTree>
    <p:extLst>
      <p:ext uri="{BB962C8B-B14F-4D97-AF65-F5344CB8AC3E}">
        <p14:creationId xmlns:p14="http://schemas.microsoft.com/office/powerpoint/2010/main" val="3797698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4B21C3D-4162-653B-C83B-3BBFACFBFDD5}"/>
              </a:ext>
            </a:extLst>
          </p:cNvPr>
          <p:cNvSpPr>
            <a:spLocks noGrp="1"/>
          </p:cNvSpPr>
          <p:nvPr>
            <p:ph type="title"/>
          </p:nvPr>
        </p:nvSpPr>
        <p:spPr>
          <a:xfrm>
            <a:off x="839788" y="365125"/>
            <a:ext cx="10515600" cy="1325563"/>
          </a:xfrm>
        </p:spPr>
        <p:txBody>
          <a:bodyPr/>
          <a:lstStyle/>
          <a:p>
            <a:r>
              <a:rPr lang="pl-PL"/>
              <a:t>Kliknij, aby edytować styl</a:t>
            </a:r>
            <a:endParaRPr lang="en-US"/>
          </a:p>
        </p:txBody>
      </p:sp>
      <p:sp>
        <p:nvSpPr>
          <p:cNvPr id="3" name="Symbol zastępczy tekstu 2">
            <a:extLst>
              <a:ext uri="{FF2B5EF4-FFF2-40B4-BE49-F238E27FC236}">
                <a16:creationId xmlns:a16="http://schemas.microsoft.com/office/drawing/2014/main" id="{8D5CEB5A-38D1-1E34-5643-130FF77A41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DF18B459-5B91-DAB3-9834-A838A618B17E}"/>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Symbol zastępczy tekstu 4">
            <a:extLst>
              <a:ext uri="{FF2B5EF4-FFF2-40B4-BE49-F238E27FC236}">
                <a16:creationId xmlns:a16="http://schemas.microsoft.com/office/drawing/2014/main" id="{FC1882ED-C7F3-64D7-C36F-628B28A24A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BFFF664E-5F4A-5F54-0D98-96F3730DC9B2}"/>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7" name="Symbol zastępczy daty 6">
            <a:extLst>
              <a:ext uri="{FF2B5EF4-FFF2-40B4-BE49-F238E27FC236}">
                <a16:creationId xmlns:a16="http://schemas.microsoft.com/office/drawing/2014/main" id="{C004585C-0215-FA27-9062-473503BFB1A9}"/>
              </a:ext>
            </a:extLst>
          </p:cNvPr>
          <p:cNvSpPr>
            <a:spLocks noGrp="1"/>
          </p:cNvSpPr>
          <p:nvPr>
            <p:ph type="dt" sz="half" idx="10"/>
          </p:nvPr>
        </p:nvSpPr>
        <p:spPr/>
        <p:txBody>
          <a:bodyPr/>
          <a:lstStyle/>
          <a:p>
            <a:fld id="{8F3E1E86-8826-43AA-9C1C-A6158DA36AB6}" type="datetimeFigureOut">
              <a:rPr lang="en-US" smtClean="0"/>
              <a:t>18/12/2024</a:t>
            </a:fld>
            <a:endParaRPr lang="en-US"/>
          </a:p>
        </p:txBody>
      </p:sp>
      <p:sp>
        <p:nvSpPr>
          <p:cNvPr id="8" name="Symbol zastępczy stopki 7">
            <a:extLst>
              <a:ext uri="{FF2B5EF4-FFF2-40B4-BE49-F238E27FC236}">
                <a16:creationId xmlns:a16="http://schemas.microsoft.com/office/drawing/2014/main" id="{DE125F60-782F-3E3C-5561-7FD131875400}"/>
              </a:ext>
            </a:extLst>
          </p:cNvPr>
          <p:cNvSpPr>
            <a:spLocks noGrp="1"/>
          </p:cNvSpPr>
          <p:nvPr>
            <p:ph type="ftr" sz="quarter" idx="11"/>
          </p:nvPr>
        </p:nvSpPr>
        <p:spPr/>
        <p:txBody>
          <a:bodyPr/>
          <a:lstStyle/>
          <a:p>
            <a:endParaRPr lang="en-US"/>
          </a:p>
        </p:txBody>
      </p:sp>
      <p:sp>
        <p:nvSpPr>
          <p:cNvPr id="9" name="Symbol zastępczy numeru slajdu 8">
            <a:extLst>
              <a:ext uri="{FF2B5EF4-FFF2-40B4-BE49-F238E27FC236}">
                <a16:creationId xmlns:a16="http://schemas.microsoft.com/office/drawing/2014/main" id="{A162F40C-28C8-F02C-11F1-46A9A7B077F3}"/>
              </a:ext>
            </a:extLst>
          </p:cNvPr>
          <p:cNvSpPr>
            <a:spLocks noGrp="1"/>
          </p:cNvSpPr>
          <p:nvPr>
            <p:ph type="sldNum" sz="quarter" idx="12"/>
          </p:nvPr>
        </p:nvSpPr>
        <p:spPr/>
        <p:txBody>
          <a:bodyPr/>
          <a:lstStyle/>
          <a:p>
            <a:fld id="{52700C87-731F-48C7-8B44-03B5A9D90DE8}" type="slidenum">
              <a:rPr lang="en-US" smtClean="0"/>
              <a:t>‹#›</a:t>
            </a:fld>
            <a:endParaRPr lang="en-US"/>
          </a:p>
        </p:txBody>
      </p:sp>
    </p:spTree>
    <p:extLst>
      <p:ext uri="{BB962C8B-B14F-4D97-AF65-F5344CB8AC3E}">
        <p14:creationId xmlns:p14="http://schemas.microsoft.com/office/powerpoint/2010/main" val="3576683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E6DFBA8-8B32-E193-6874-4F4E737855DD}"/>
              </a:ext>
            </a:extLst>
          </p:cNvPr>
          <p:cNvSpPr>
            <a:spLocks noGrp="1"/>
          </p:cNvSpPr>
          <p:nvPr>
            <p:ph type="title"/>
          </p:nvPr>
        </p:nvSpPr>
        <p:spPr/>
        <p:txBody>
          <a:bodyPr/>
          <a:lstStyle/>
          <a:p>
            <a:r>
              <a:rPr lang="pl-PL"/>
              <a:t>Kliknij, aby edytować styl</a:t>
            </a:r>
            <a:endParaRPr lang="en-US"/>
          </a:p>
        </p:txBody>
      </p:sp>
      <p:sp>
        <p:nvSpPr>
          <p:cNvPr id="3" name="Symbol zastępczy daty 2">
            <a:extLst>
              <a:ext uri="{FF2B5EF4-FFF2-40B4-BE49-F238E27FC236}">
                <a16:creationId xmlns:a16="http://schemas.microsoft.com/office/drawing/2014/main" id="{BEF99AE9-16FE-C330-8DB8-F7E8DB1DB2DD}"/>
              </a:ext>
            </a:extLst>
          </p:cNvPr>
          <p:cNvSpPr>
            <a:spLocks noGrp="1"/>
          </p:cNvSpPr>
          <p:nvPr>
            <p:ph type="dt" sz="half" idx="10"/>
          </p:nvPr>
        </p:nvSpPr>
        <p:spPr/>
        <p:txBody>
          <a:bodyPr/>
          <a:lstStyle/>
          <a:p>
            <a:fld id="{8F3E1E86-8826-43AA-9C1C-A6158DA36AB6}" type="datetimeFigureOut">
              <a:rPr lang="en-US" smtClean="0"/>
              <a:t>18/12/2024</a:t>
            </a:fld>
            <a:endParaRPr lang="en-US"/>
          </a:p>
        </p:txBody>
      </p:sp>
      <p:sp>
        <p:nvSpPr>
          <p:cNvPr id="4" name="Symbol zastępczy stopki 3">
            <a:extLst>
              <a:ext uri="{FF2B5EF4-FFF2-40B4-BE49-F238E27FC236}">
                <a16:creationId xmlns:a16="http://schemas.microsoft.com/office/drawing/2014/main" id="{FE54B137-69F3-842E-A53B-74E4BE923E42}"/>
              </a:ext>
            </a:extLst>
          </p:cNvPr>
          <p:cNvSpPr>
            <a:spLocks noGrp="1"/>
          </p:cNvSpPr>
          <p:nvPr>
            <p:ph type="ftr" sz="quarter" idx="11"/>
          </p:nvPr>
        </p:nvSpPr>
        <p:spPr/>
        <p:txBody>
          <a:bodyPr/>
          <a:lstStyle/>
          <a:p>
            <a:endParaRPr lang="en-US"/>
          </a:p>
        </p:txBody>
      </p:sp>
      <p:sp>
        <p:nvSpPr>
          <p:cNvPr id="5" name="Symbol zastępczy numeru slajdu 4">
            <a:extLst>
              <a:ext uri="{FF2B5EF4-FFF2-40B4-BE49-F238E27FC236}">
                <a16:creationId xmlns:a16="http://schemas.microsoft.com/office/drawing/2014/main" id="{7399A6F4-78A5-3244-9A11-4414A35DCBB0}"/>
              </a:ext>
            </a:extLst>
          </p:cNvPr>
          <p:cNvSpPr>
            <a:spLocks noGrp="1"/>
          </p:cNvSpPr>
          <p:nvPr>
            <p:ph type="sldNum" sz="quarter" idx="12"/>
          </p:nvPr>
        </p:nvSpPr>
        <p:spPr/>
        <p:txBody>
          <a:bodyPr/>
          <a:lstStyle/>
          <a:p>
            <a:fld id="{52700C87-731F-48C7-8B44-03B5A9D90DE8}" type="slidenum">
              <a:rPr lang="en-US" smtClean="0"/>
              <a:t>‹#›</a:t>
            </a:fld>
            <a:endParaRPr lang="en-US"/>
          </a:p>
        </p:txBody>
      </p:sp>
    </p:spTree>
    <p:extLst>
      <p:ext uri="{BB962C8B-B14F-4D97-AF65-F5344CB8AC3E}">
        <p14:creationId xmlns:p14="http://schemas.microsoft.com/office/powerpoint/2010/main" val="4084958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9D9043A7-71A5-CCE8-7574-BD9AB2ECFDC7}"/>
              </a:ext>
            </a:extLst>
          </p:cNvPr>
          <p:cNvSpPr>
            <a:spLocks noGrp="1"/>
          </p:cNvSpPr>
          <p:nvPr>
            <p:ph type="dt" sz="half" idx="10"/>
          </p:nvPr>
        </p:nvSpPr>
        <p:spPr/>
        <p:txBody>
          <a:bodyPr/>
          <a:lstStyle/>
          <a:p>
            <a:fld id="{8F3E1E86-8826-43AA-9C1C-A6158DA36AB6}" type="datetimeFigureOut">
              <a:rPr lang="en-US" smtClean="0"/>
              <a:t>18/12/2024</a:t>
            </a:fld>
            <a:endParaRPr lang="en-US"/>
          </a:p>
        </p:txBody>
      </p:sp>
      <p:sp>
        <p:nvSpPr>
          <p:cNvPr id="3" name="Symbol zastępczy stopki 2">
            <a:extLst>
              <a:ext uri="{FF2B5EF4-FFF2-40B4-BE49-F238E27FC236}">
                <a16:creationId xmlns:a16="http://schemas.microsoft.com/office/drawing/2014/main" id="{F8F6A77F-B987-D545-1A6B-4669807FF437}"/>
              </a:ext>
            </a:extLst>
          </p:cNvPr>
          <p:cNvSpPr>
            <a:spLocks noGrp="1"/>
          </p:cNvSpPr>
          <p:nvPr>
            <p:ph type="ftr" sz="quarter" idx="11"/>
          </p:nvPr>
        </p:nvSpPr>
        <p:spPr/>
        <p:txBody>
          <a:bodyPr/>
          <a:lstStyle/>
          <a:p>
            <a:endParaRPr lang="en-US"/>
          </a:p>
        </p:txBody>
      </p:sp>
      <p:sp>
        <p:nvSpPr>
          <p:cNvPr id="4" name="Symbol zastępczy numeru slajdu 3">
            <a:extLst>
              <a:ext uri="{FF2B5EF4-FFF2-40B4-BE49-F238E27FC236}">
                <a16:creationId xmlns:a16="http://schemas.microsoft.com/office/drawing/2014/main" id="{0D5EA5FE-1A4D-B9A9-9501-D7254B6572C4}"/>
              </a:ext>
            </a:extLst>
          </p:cNvPr>
          <p:cNvSpPr>
            <a:spLocks noGrp="1"/>
          </p:cNvSpPr>
          <p:nvPr>
            <p:ph type="sldNum" sz="quarter" idx="12"/>
          </p:nvPr>
        </p:nvSpPr>
        <p:spPr/>
        <p:txBody>
          <a:bodyPr/>
          <a:lstStyle/>
          <a:p>
            <a:fld id="{52700C87-731F-48C7-8B44-03B5A9D90DE8}" type="slidenum">
              <a:rPr lang="en-US" smtClean="0"/>
              <a:t>‹#›</a:t>
            </a:fld>
            <a:endParaRPr lang="en-US"/>
          </a:p>
        </p:txBody>
      </p:sp>
    </p:spTree>
    <p:extLst>
      <p:ext uri="{BB962C8B-B14F-4D97-AF65-F5344CB8AC3E}">
        <p14:creationId xmlns:p14="http://schemas.microsoft.com/office/powerpoint/2010/main" val="3539856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A00EA1E-1FD1-B35B-D917-5D33141712FF}"/>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US"/>
          </a:p>
        </p:txBody>
      </p:sp>
      <p:sp>
        <p:nvSpPr>
          <p:cNvPr id="3" name="Symbol zastępczy zawartości 2">
            <a:extLst>
              <a:ext uri="{FF2B5EF4-FFF2-40B4-BE49-F238E27FC236}">
                <a16:creationId xmlns:a16="http://schemas.microsoft.com/office/drawing/2014/main" id="{EFDC6B6C-A364-0121-A8CD-574D4EE623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Symbol zastępczy tekstu 3">
            <a:extLst>
              <a:ext uri="{FF2B5EF4-FFF2-40B4-BE49-F238E27FC236}">
                <a16:creationId xmlns:a16="http://schemas.microsoft.com/office/drawing/2014/main" id="{FB7E98D0-A69F-7222-F09C-FC034CB2E7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E7E291C3-3EF6-2E3C-2A0B-9BCDF37A9BE2}"/>
              </a:ext>
            </a:extLst>
          </p:cNvPr>
          <p:cNvSpPr>
            <a:spLocks noGrp="1"/>
          </p:cNvSpPr>
          <p:nvPr>
            <p:ph type="dt" sz="half" idx="10"/>
          </p:nvPr>
        </p:nvSpPr>
        <p:spPr/>
        <p:txBody>
          <a:bodyPr/>
          <a:lstStyle/>
          <a:p>
            <a:fld id="{8F3E1E86-8826-43AA-9C1C-A6158DA36AB6}" type="datetimeFigureOut">
              <a:rPr lang="en-US" smtClean="0"/>
              <a:t>18/12/2024</a:t>
            </a:fld>
            <a:endParaRPr lang="en-US"/>
          </a:p>
        </p:txBody>
      </p:sp>
      <p:sp>
        <p:nvSpPr>
          <p:cNvPr id="6" name="Symbol zastępczy stopki 5">
            <a:extLst>
              <a:ext uri="{FF2B5EF4-FFF2-40B4-BE49-F238E27FC236}">
                <a16:creationId xmlns:a16="http://schemas.microsoft.com/office/drawing/2014/main" id="{EA8C04DE-99B5-12BA-7CB9-14CC823C48C3}"/>
              </a:ext>
            </a:extLst>
          </p:cNvPr>
          <p:cNvSpPr>
            <a:spLocks noGrp="1"/>
          </p:cNvSpPr>
          <p:nvPr>
            <p:ph type="ftr" sz="quarter" idx="11"/>
          </p:nvPr>
        </p:nvSpPr>
        <p:spPr/>
        <p:txBody>
          <a:bodyPr/>
          <a:lstStyle/>
          <a:p>
            <a:endParaRPr lang="en-US"/>
          </a:p>
        </p:txBody>
      </p:sp>
      <p:sp>
        <p:nvSpPr>
          <p:cNvPr id="7" name="Symbol zastępczy numeru slajdu 6">
            <a:extLst>
              <a:ext uri="{FF2B5EF4-FFF2-40B4-BE49-F238E27FC236}">
                <a16:creationId xmlns:a16="http://schemas.microsoft.com/office/drawing/2014/main" id="{C4138631-C7C9-CE00-22F2-8E25CF0843C2}"/>
              </a:ext>
            </a:extLst>
          </p:cNvPr>
          <p:cNvSpPr>
            <a:spLocks noGrp="1"/>
          </p:cNvSpPr>
          <p:nvPr>
            <p:ph type="sldNum" sz="quarter" idx="12"/>
          </p:nvPr>
        </p:nvSpPr>
        <p:spPr/>
        <p:txBody>
          <a:bodyPr/>
          <a:lstStyle/>
          <a:p>
            <a:fld id="{52700C87-731F-48C7-8B44-03B5A9D90DE8}" type="slidenum">
              <a:rPr lang="en-US" smtClean="0"/>
              <a:t>‹#›</a:t>
            </a:fld>
            <a:endParaRPr lang="en-US"/>
          </a:p>
        </p:txBody>
      </p:sp>
    </p:spTree>
    <p:extLst>
      <p:ext uri="{BB962C8B-B14F-4D97-AF65-F5344CB8AC3E}">
        <p14:creationId xmlns:p14="http://schemas.microsoft.com/office/powerpoint/2010/main" val="3880807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76AC91B-19FD-60F9-B197-121D1F95B3E4}"/>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US"/>
          </a:p>
        </p:txBody>
      </p:sp>
      <p:sp>
        <p:nvSpPr>
          <p:cNvPr id="3" name="Symbol zastępczy obrazu 2">
            <a:extLst>
              <a:ext uri="{FF2B5EF4-FFF2-40B4-BE49-F238E27FC236}">
                <a16:creationId xmlns:a16="http://schemas.microsoft.com/office/drawing/2014/main" id="{2001BDB0-CC16-9CA2-0484-E92CD78540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ymbol zastępczy tekstu 3">
            <a:extLst>
              <a:ext uri="{FF2B5EF4-FFF2-40B4-BE49-F238E27FC236}">
                <a16:creationId xmlns:a16="http://schemas.microsoft.com/office/drawing/2014/main" id="{AA2E5D48-4E6E-4C41-3A0B-C578FF0FAB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8F5196E0-DDA8-36CA-52F8-7235ECD83EE4}"/>
              </a:ext>
            </a:extLst>
          </p:cNvPr>
          <p:cNvSpPr>
            <a:spLocks noGrp="1"/>
          </p:cNvSpPr>
          <p:nvPr>
            <p:ph type="dt" sz="half" idx="10"/>
          </p:nvPr>
        </p:nvSpPr>
        <p:spPr/>
        <p:txBody>
          <a:bodyPr/>
          <a:lstStyle/>
          <a:p>
            <a:fld id="{8F3E1E86-8826-43AA-9C1C-A6158DA36AB6}" type="datetimeFigureOut">
              <a:rPr lang="en-US" smtClean="0"/>
              <a:t>18/12/2024</a:t>
            </a:fld>
            <a:endParaRPr lang="en-US"/>
          </a:p>
        </p:txBody>
      </p:sp>
      <p:sp>
        <p:nvSpPr>
          <p:cNvPr id="6" name="Symbol zastępczy stopki 5">
            <a:extLst>
              <a:ext uri="{FF2B5EF4-FFF2-40B4-BE49-F238E27FC236}">
                <a16:creationId xmlns:a16="http://schemas.microsoft.com/office/drawing/2014/main" id="{6ED7962C-C4FC-4BC3-E273-D7477F5DFA19}"/>
              </a:ext>
            </a:extLst>
          </p:cNvPr>
          <p:cNvSpPr>
            <a:spLocks noGrp="1"/>
          </p:cNvSpPr>
          <p:nvPr>
            <p:ph type="ftr" sz="quarter" idx="11"/>
          </p:nvPr>
        </p:nvSpPr>
        <p:spPr/>
        <p:txBody>
          <a:bodyPr/>
          <a:lstStyle/>
          <a:p>
            <a:endParaRPr lang="en-US"/>
          </a:p>
        </p:txBody>
      </p:sp>
      <p:sp>
        <p:nvSpPr>
          <p:cNvPr id="7" name="Symbol zastępczy numeru slajdu 6">
            <a:extLst>
              <a:ext uri="{FF2B5EF4-FFF2-40B4-BE49-F238E27FC236}">
                <a16:creationId xmlns:a16="http://schemas.microsoft.com/office/drawing/2014/main" id="{1E5C9B9B-0C37-0572-2BEA-7F562BD58161}"/>
              </a:ext>
            </a:extLst>
          </p:cNvPr>
          <p:cNvSpPr>
            <a:spLocks noGrp="1"/>
          </p:cNvSpPr>
          <p:nvPr>
            <p:ph type="sldNum" sz="quarter" idx="12"/>
          </p:nvPr>
        </p:nvSpPr>
        <p:spPr/>
        <p:txBody>
          <a:bodyPr/>
          <a:lstStyle/>
          <a:p>
            <a:fld id="{52700C87-731F-48C7-8B44-03B5A9D90DE8}" type="slidenum">
              <a:rPr lang="en-US" smtClean="0"/>
              <a:t>‹#›</a:t>
            </a:fld>
            <a:endParaRPr lang="en-US"/>
          </a:p>
        </p:txBody>
      </p:sp>
    </p:spTree>
    <p:extLst>
      <p:ext uri="{BB962C8B-B14F-4D97-AF65-F5344CB8AC3E}">
        <p14:creationId xmlns:p14="http://schemas.microsoft.com/office/powerpoint/2010/main" val="2785520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4E1F17C6-B420-8716-D3E4-9E30FD0EEB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endParaRPr lang="en-US"/>
          </a:p>
        </p:txBody>
      </p:sp>
      <p:sp>
        <p:nvSpPr>
          <p:cNvPr id="3" name="Symbol zastępczy tekstu 2">
            <a:extLst>
              <a:ext uri="{FF2B5EF4-FFF2-40B4-BE49-F238E27FC236}">
                <a16:creationId xmlns:a16="http://schemas.microsoft.com/office/drawing/2014/main" id="{14E5F5A2-BD54-00FB-0E5D-040DC52654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Symbol zastępczy daty 3">
            <a:extLst>
              <a:ext uri="{FF2B5EF4-FFF2-40B4-BE49-F238E27FC236}">
                <a16:creationId xmlns:a16="http://schemas.microsoft.com/office/drawing/2014/main" id="{16AB020D-20B5-F913-4680-C734A5F2FE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F3E1E86-8826-43AA-9C1C-A6158DA36AB6}" type="datetimeFigureOut">
              <a:rPr lang="en-US" smtClean="0"/>
              <a:t>18/12/2024</a:t>
            </a:fld>
            <a:endParaRPr lang="en-US"/>
          </a:p>
        </p:txBody>
      </p:sp>
      <p:sp>
        <p:nvSpPr>
          <p:cNvPr id="5" name="Symbol zastępczy stopki 4">
            <a:extLst>
              <a:ext uri="{FF2B5EF4-FFF2-40B4-BE49-F238E27FC236}">
                <a16:creationId xmlns:a16="http://schemas.microsoft.com/office/drawing/2014/main" id="{C42F529F-5B0D-2163-8A3C-DE4AF143F7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ymbol zastępczy numeru slajdu 5">
            <a:extLst>
              <a:ext uri="{FF2B5EF4-FFF2-40B4-BE49-F238E27FC236}">
                <a16:creationId xmlns:a16="http://schemas.microsoft.com/office/drawing/2014/main" id="{3A2E371F-2494-434C-5545-EF47E51114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2700C87-731F-48C7-8B44-03B5A9D90DE8}" type="slidenum">
              <a:rPr lang="en-US" smtClean="0"/>
              <a:t>‹#›</a:t>
            </a:fld>
            <a:endParaRPr lang="en-US"/>
          </a:p>
        </p:txBody>
      </p:sp>
    </p:spTree>
    <p:extLst>
      <p:ext uri="{BB962C8B-B14F-4D97-AF65-F5344CB8AC3E}">
        <p14:creationId xmlns:p14="http://schemas.microsoft.com/office/powerpoint/2010/main" val="3441977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12E7B09-6A7B-7446-5AEA-775D22C6647F}"/>
              </a:ext>
            </a:extLst>
          </p:cNvPr>
          <p:cNvSpPr>
            <a:spLocks noGrp="1"/>
          </p:cNvSpPr>
          <p:nvPr>
            <p:ph type="ctrTitle"/>
          </p:nvPr>
        </p:nvSpPr>
        <p:spPr/>
        <p:txBody>
          <a:bodyPr/>
          <a:lstStyle/>
          <a:p>
            <a:r>
              <a:rPr lang="en-US" dirty="0"/>
              <a:t>The impact of multiple threads on task execution.</a:t>
            </a:r>
          </a:p>
        </p:txBody>
      </p:sp>
      <p:sp>
        <p:nvSpPr>
          <p:cNvPr id="3" name="Podtytuł 2">
            <a:extLst>
              <a:ext uri="{FF2B5EF4-FFF2-40B4-BE49-F238E27FC236}">
                <a16:creationId xmlns:a16="http://schemas.microsoft.com/office/drawing/2014/main" id="{F37B0196-5160-D203-6604-9166B5E93FD8}"/>
              </a:ext>
            </a:extLst>
          </p:cNvPr>
          <p:cNvSpPr>
            <a:spLocks noGrp="1"/>
          </p:cNvSpPr>
          <p:nvPr>
            <p:ph type="subTitle" idx="1"/>
          </p:nvPr>
        </p:nvSpPr>
        <p:spPr/>
        <p:txBody>
          <a:bodyPr/>
          <a:lstStyle/>
          <a:p>
            <a:r>
              <a:rPr lang="en-US" dirty="0"/>
              <a:t>By Damian Ozga</a:t>
            </a:r>
          </a:p>
        </p:txBody>
      </p:sp>
    </p:spTree>
    <p:extLst>
      <p:ext uri="{BB962C8B-B14F-4D97-AF65-F5344CB8AC3E}">
        <p14:creationId xmlns:p14="http://schemas.microsoft.com/office/powerpoint/2010/main" val="1238574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4380A26-2565-C751-2405-7182FB085A14}"/>
              </a:ext>
            </a:extLst>
          </p:cNvPr>
          <p:cNvSpPr>
            <a:spLocks noGrp="1"/>
          </p:cNvSpPr>
          <p:nvPr>
            <p:ph type="title"/>
          </p:nvPr>
        </p:nvSpPr>
        <p:spPr/>
        <p:txBody>
          <a:bodyPr>
            <a:normAutofit/>
          </a:bodyPr>
          <a:lstStyle/>
          <a:p>
            <a:pPr algn="ctr"/>
            <a:r>
              <a:rPr lang="en-US" sz="3600" dirty="0"/>
              <a:t>Additional benchmark using Executor Service in JMH</a:t>
            </a:r>
          </a:p>
        </p:txBody>
      </p:sp>
      <p:graphicFrame>
        <p:nvGraphicFramePr>
          <p:cNvPr id="4" name="Symbol zastępczy zawartości 3">
            <a:extLst>
              <a:ext uri="{FF2B5EF4-FFF2-40B4-BE49-F238E27FC236}">
                <a16:creationId xmlns:a16="http://schemas.microsoft.com/office/drawing/2014/main" id="{424F6E53-C1B8-289E-0B27-4678405B6F8E}"/>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4003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0D21D55-53C9-F922-3DA7-14D32653C516}"/>
              </a:ext>
            </a:extLst>
          </p:cNvPr>
          <p:cNvSpPr>
            <a:spLocks noGrp="1"/>
          </p:cNvSpPr>
          <p:nvPr>
            <p:ph type="title"/>
          </p:nvPr>
        </p:nvSpPr>
        <p:spPr/>
        <p:txBody>
          <a:bodyPr>
            <a:normAutofit/>
          </a:bodyPr>
          <a:lstStyle/>
          <a:p>
            <a:pPr algn="ctr"/>
            <a:r>
              <a:rPr lang="en-US" sz="3600" dirty="0"/>
              <a:t>Additional benchmark using Executor Service in JMH</a:t>
            </a:r>
          </a:p>
        </p:txBody>
      </p:sp>
      <p:graphicFrame>
        <p:nvGraphicFramePr>
          <p:cNvPr id="5" name="Symbol zastępczy zawartości 4">
            <a:extLst>
              <a:ext uri="{FF2B5EF4-FFF2-40B4-BE49-F238E27FC236}">
                <a16:creationId xmlns:a16="http://schemas.microsoft.com/office/drawing/2014/main" id="{424F6E53-C1B8-289E-0B27-4678405B6F8E}"/>
              </a:ext>
            </a:extLst>
          </p:cNvPr>
          <p:cNvGraphicFramePr>
            <a:graphicFrameLocks noGrp="1"/>
          </p:cNvGraphicFramePr>
          <p:nvPr>
            <p:ph idx="1"/>
            <p:extLst>
              <p:ext uri="{D42A27DB-BD31-4B8C-83A1-F6EECF244321}">
                <p14:modId xmlns:p14="http://schemas.microsoft.com/office/powerpoint/2010/main" val="1689589167"/>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14900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5E89E1B-7EC8-349B-E7B5-D9E4DE1AA194}"/>
              </a:ext>
            </a:extLst>
          </p:cNvPr>
          <p:cNvSpPr>
            <a:spLocks noGrp="1"/>
          </p:cNvSpPr>
          <p:nvPr>
            <p:ph type="title"/>
          </p:nvPr>
        </p:nvSpPr>
        <p:spPr/>
        <p:txBody>
          <a:bodyPr/>
          <a:lstStyle/>
          <a:p>
            <a:r>
              <a:rPr lang="en-US" dirty="0" err="1"/>
              <a:t>Jmeter</a:t>
            </a:r>
            <a:r>
              <a:rPr lang="en-US" dirty="0"/>
              <a:t> implementation</a:t>
            </a:r>
          </a:p>
        </p:txBody>
      </p:sp>
      <p:sp>
        <p:nvSpPr>
          <p:cNvPr id="3" name="Symbol zastępczy zawartości 2">
            <a:extLst>
              <a:ext uri="{FF2B5EF4-FFF2-40B4-BE49-F238E27FC236}">
                <a16:creationId xmlns:a16="http://schemas.microsoft.com/office/drawing/2014/main" id="{081A4D79-D57D-8D5E-0DC1-E7C4B48C2A00}"/>
              </a:ext>
            </a:extLst>
          </p:cNvPr>
          <p:cNvSpPr>
            <a:spLocks noGrp="1"/>
          </p:cNvSpPr>
          <p:nvPr>
            <p:ph idx="1"/>
          </p:nvPr>
        </p:nvSpPr>
        <p:spPr/>
        <p:txBody>
          <a:bodyPr/>
          <a:lstStyle/>
          <a:p>
            <a:pPr marL="0" indent="0">
              <a:buNone/>
            </a:pPr>
            <a:r>
              <a:rPr lang="en-US" dirty="0"/>
              <a:t>The source code used to run the test is available in the repository in the "</a:t>
            </a:r>
            <a:r>
              <a:rPr lang="en-US" dirty="0" err="1"/>
              <a:t>threadBenchmark</a:t>
            </a:r>
            <a:r>
              <a:rPr lang="en-US" dirty="0"/>
              <a:t>" project in the "</a:t>
            </a:r>
            <a:r>
              <a:rPr lang="en-US" dirty="0" err="1"/>
              <a:t>JmeterPerformanceApplication</a:t>
            </a:r>
            <a:r>
              <a:rPr lang="en-US" dirty="0"/>
              <a:t>" module.</a:t>
            </a:r>
          </a:p>
          <a:p>
            <a:pPr marL="0" indent="0">
              <a:buNone/>
            </a:pPr>
            <a:endParaRPr lang="en-US" dirty="0"/>
          </a:p>
          <a:p>
            <a:pPr marL="0" indent="0">
              <a:buNone/>
            </a:pPr>
            <a:r>
              <a:rPr lang="en-US" b="1" dirty="0" err="1"/>
              <a:t>threadBenchmark</a:t>
            </a:r>
            <a:r>
              <a:rPr lang="en-US" dirty="0"/>
              <a:t> (main project, check readme.md file):</a:t>
            </a:r>
          </a:p>
          <a:p>
            <a:pPr marL="0" indent="0">
              <a:buNone/>
            </a:pPr>
            <a:r>
              <a:rPr lang="en-US" dirty="0"/>
              <a:t>https://github.com/DamianOzga/threadBenchmark/tree/main</a:t>
            </a:r>
          </a:p>
          <a:p>
            <a:pPr marL="0" indent="0">
              <a:buNone/>
            </a:pPr>
            <a:r>
              <a:rPr lang="en-US" b="1" dirty="0" err="1"/>
              <a:t>JmeterPerformanceApplication</a:t>
            </a:r>
            <a:r>
              <a:rPr lang="en-US" dirty="0"/>
              <a:t>:</a:t>
            </a:r>
          </a:p>
          <a:p>
            <a:r>
              <a:rPr lang="en-US" dirty="0"/>
              <a:t>https://github.com/DamianOzga/threadBenchmark/tree/main/JmeterPerformanceApplication</a:t>
            </a:r>
          </a:p>
        </p:txBody>
      </p:sp>
    </p:spTree>
    <p:extLst>
      <p:ext uri="{BB962C8B-B14F-4D97-AF65-F5344CB8AC3E}">
        <p14:creationId xmlns:p14="http://schemas.microsoft.com/office/powerpoint/2010/main" val="66350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BEE7B96-F31B-C616-4258-E189620E17A9}"/>
              </a:ext>
            </a:extLst>
          </p:cNvPr>
          <p:cNvSpPr>
            <a:spLocks noGrp="1"/>
          </p:cNvSpPr>
          <p:nvPr>
            <p:ph type="title"/>
          </p:nvPr>
        </p:nvSpPr>
        <p:spPr/>
        <p:txBody>
          <a:bodyPr/>
          <a:lstStyle/>
          <a:p>
            <a:r>
              <a:rPr lang="en-US" dirty="0"/>
              <a:t>AVARAGE (JMETER) </a:t>
            </a:r>
          </a:p>
        </p:txBody>
      </p:sp>
      <p:graphicFrame>
        <p:nvGraphicFramePr>
          <p:cNvPr id="4" name="Symbol zastępczy zawartości 3">
            <a:extLst>
              <a:ext uri="{FF2B5EF4-FFF2-40B4-BE49-F238E27FC236}">
                <a16:creationId xmlns:a16="http://schemas.microsoft.com/office/drawing/2014/main" id="{7CF3A44A-C30A-213D-EC90-1968C79BC770}"/>
              </a:ext>
            </a:extLst>
          </p:cNvPr>
          <p:cNvGraphicFramePr>
            <a:graphicFrameLocks noGrp="1"/>
          </p:cNvGraphicFramePr>
          <p:nvPr>
            <p:ph idx="1"/>
            <p:extLst>
              <p:ext uri="{D42A27DB-BD31-4B8C-83A1-F6EECF244321}">
                <p14:modId xmlns:p14="http://schemas.microsoft.com/office/powerpoint/2010/main" val="903311683"/>
              </p:ext>
            </p:extLst>
          </p:nvPr>
        </p:nvGraphicFramePr>
        <p:xfrm>
          <a:off x="5183188" y="987425"/>
          <a:ext cx="6172200" cy="4873625"/>
        </p:xfrm>
        <a:graphic>
          <a:graphicData uri="http://schemas.openxmlformats.org/drawingml/2006/chart">
            <c:chart xmlns:c="http://schemas.openxmlformats.org/drawingml/2006/chart" xmlns:r="http://schemas.openxmlformats.org/officeDocument/2006/relationships" r:id="rId2"/>
          </a:graphicData>
        </a:graphic>
      </p:graphicFrame>
      <p:sp>
        <p:nvSpPr>
          <p:cNvPr id="5" name="Symbol zastępczy tekstu 4">
            <a:extLst>
              <a:ext uri="{FF2B5EF4-FFF2-40B4-BE49-F238E27FC236}">
                <a16:creationId xmlns:a16="http://schemas.microsoft.com/office/drawing/2014/main" id="{D73EB486-71E1-6D96-E6A6-6EF92BE776A8}"/>
              </a:ext>
            </a:extLst>
          </p:cNvPr>
          <p:cNvSpPr>
            <a:spLocks noGrp="1"/>
          </p:cNvSpPr>
          <p:nvPr>
            <p:ph type="body" sz="half" idx="2"/>
          </p:nvPr>
        </p:nvSpPr>
        <p:spPr/>
        <p:txBody>
          <a:bodyPr>
            <a:normAutofit/>
          </a:bodyPr>
          <a:lstStyle/>
          <a:p>
            <a:r>
              <a:rPr lang="en-US" b="1" dirty="0"/>
              <a:t>Chart description:</a:t>
            </a:r>
          </a:p>
          <a:p>
            <a:pPr algn="just"/>
            <a:r>
              <a:rPr lang="en-US" sz="1300" dirty="0"/>
              <a:t>   The graph shows that the more threads, the greater the delay in system response.</a:t>
            </a:r>
            <a:endParaRPr lang="en-US" b="1" dirty="0"/>
          </a:p>
          <a:p>
            <a:r>
              <a:rPr lang="en-US" sz="1800" b="1" dirty="0"/>
              <a:t>Interpretation of the results:</a:t>
            </a:r>
          </a:p>
          <a:p>
            <a:pPr algn="just"/>
            <a:r>
              <a:rPr lang="en-US" sz="1400" dirty="0"/>
              <a:t> The chart shows that the best balance is achieved with fewer threads. With 1-4 threads, the average response time is relatively low, and increasing the number of threads (e.g. 6 or more) causes a significant slowdown. In this case, the optimal number of threads may be 4 or less, depending on the performance requirements.</a:t>
            </a:r>
            <a:endParaRPr lang="en-US" dirty="0"/>
          </a:p>
        </p:txBody>
      </p:sp>
    </p:spTree>
    <p:extLst>
      <p:ext uri="{BB962C8B-B14F-4D97-AF65-F5344CB8AC3E}">
        <p14:creationId xmlns:p14="http://schemas.microsoft.com/office/powerpoint/2010/main" val="3207619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96F3375-9352-DD14-7587-7427018BBA28}"/>
              </a:ext>
            </a:extLst>
          </p:cNvPr>
          <p:cNvSpPr>
            <a:spLocks noGrp="1"/>
          </p:cNvSpPr>
          <p:nvPr>
            <p:ph type="title"/>
          </p:nvPr>
        </p:nvSpPr>
        <p:spPr/>
        <p:txBody>
          <a:bodyPr/>
          <a:lstStyle/>
          <a:p>
            <a:r>
              <a:rPr lang="en-US" dirty="0"/>
              <a:t>MEDIAN (JMETER)</a:t>
            </a:r>
          </a:p>
        </p:txBody>
      </p:sp>
      <p:graphicFrame>
        <p:nvGraphicFramePr>
          <p:cNvPr id="4" name="Symbol zastępczy zawartości 3">
            <a:extLst>
              <a:ext uri="{FF2B5EF4-FFF2-40B4-BE49-F238E27FC236}">
                <a16:creationId xmlns:a16="http://schemas.microsoft.com/office/drawing/2014/main" id="{7CF3A44A-C30A-213D-EC90-1968C79BC770}"/>
              </a:ext>
            </a:extLst>
          </p:cNvPr>
          <p:cNvGraphicFramePr>
            <a:graphicFrameLocks noGrp="1"/>
          </p:cNvGraphicFramePr>
          <p:nvPr>
            <p:ph idx="1"/>
            <p:extLst>
              <p:ext uri="{D42A27DB-BD31-4B8C-83A1-F6EECF244321}">
                <p14:modId xmlns:p14="http://schemas.microsoft.com/office/powerpoint/2010/main" val="1656269883"/>
              </p:ext>
            </p:extLst>
          </p:nvPr>
        </p:nvGraphicFramePr>
        <p:xfrm>
          <a:off x="5183188" y="987425"/>
          <a:ext cx="6172200" cy="4873625"/>
        </p:xfrm>
        <a:graphic>
          <a:graphicData uri="http://schemas.openxmlformats.org/drawingml/2006/chart">
            <c:chart xmlns:c="http://schemas.openxmlformats.org/drawingml/2006/chart" xmlns:r="http://schemas.openxmlformats.org/officeDocument/2006/relationships" r:id="rId2"/>
          </a:graphicData>
        </a:graphic>
      </p:graphicFrame>
      <p:sp>
        <p:nvSpPr>
          <p:cNvPr id="5" name="Symbol zastępczy tekstu 4">
            <a:extLst>
              <a:ext uri="{FF2B5EF4-FFF2-40B4-BE49-F238E27FC236}">
                <a16:creationId xmlns:a16="http://schemas.microsoft.com/office/drawing/2014/main" id="{7DDF81D1-7C55-DE4F-6212-BA040F84A2A8}"/>
              </a:ext>
            </a:extLst>
          </p:cNvPr>
          <p:cNvSpPr>
            <a:spLocks noGrp="1"/>
          </p:cNvSpPr>
          <p:nvPr>
            <p:ph type="body" sz="half" idx="2"/>
          </p:nvPr>
        </p:nvSpPr>
        <p:spPr/>
        <p:txBody>
          <a:bodyPr/>
          <a:lstStyle/>
          <a:p>
            <a:r>
              <a:rPr lang="en-US" dirty="0"/>
              <a:t>Chart description:</a:t>
            </a:r>
          </a:p>
          <a:p>
            <a:pPr algn="just"/>
            <a:r>
              <a:rPr lang="en-US" sz="1300" dirty="0"/>
              <a:t>  The graph shows that with a smaller number of threads the system runs relatively fast, but as the number of threads increases, the response time increases significantly.</a:t>
            </a:r>
          </a:p>
          <a:p>
            <a:pPr algn="just"/>
            <a:r>
              <a:rPr lang="en-US" dirty="0"/>
              <a:t>Interpretation of the results:</a:t>
            </a:r>
          </a:p>
          <a:p>
            <a:pPr algn="just"/>
            <a:r>
              <a:rPr lang="en-US" sz="1400" dirty="0"/>
              <a:t>   You can see that with 6 or more threads, the response time starts to increase rapidly. This may suggest that the system is reaching its limits in handling concurrent operations, which may be due to resource constraints (e.g. CPU, memory, database availability).</a:t>
            </a:r>
          </a:p>
        </p:txBody>
      </p:sp>
    </p:spTree>
    <p:extLst>
      <p:ext uri="{BB962C8B-B14F-4D97-AF65-F5344CB8AC3E}">
        <p14:creationId xmlns:p14="http://schemas.microsoft.com/office/powerpoint/2010/main" val="848900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5845AA2-43B8-49B6-1049-DEB609A24E31}"/>
              </a:ext>
            </a:extLst>
          </p:cNvPr>
          <p:cNvSpPr>
            <a:spLocks noGrp="1"/>
          </p:cNvSpPr>
          <p:nvPr>
            <p:ph type="title"/>
          </p:nvPr>
        </p:nvSpPr>
        <p:spPr/>
        <p:txBody>
          <a:bodyPr/>
          <a:lstStyle/>
          <a:p>
            <a:r>
              <a:rPr lang="en-US" dirty="0"/>
              <a:t>THROUPUT (JMETER)</a:t>
            </a:r>
          </a:p>
        </p:txBody>
      </p:sp>
      <p:graphicFrame>
        <p:nvGraphicFramePr>
          <p:cNvPr id="4" name="Symbol zastępczy zawartości 3">
            <a:extLst>
              <a:ext uri="{FF2B5EF4-FFF2-40B4-BE49-F238E27FC236}">
                <a16:creationId xmlns:a16="http://schemas.microsoft.com/office/drawing/2014/main" id="{7CF3A44A-C30A-213D-EC90-1968C79BC770}"/>
              </a:ext>
            </a:extLst>
          </p:cNvPr>
          <p:cNvGraphicFramePr>
            <a:graphicFrameLocks noGrp="1"/>
          </p:cNvGraphicFramePr>
          <p:nvPr>
            <p:ph idx="1"/>
            <p:extLst>
              <p:ext uri="{D42A27DB-BD31-4B8C-83A1-F6EECF244321}">
                <p14:modId xmlns:p14="http://schemas.microsoft.com/office/powerpoint/2010/main" val="1102869962"/>
              </p:ext>
            </p:extLst>
          </p:nvPr>
        </p:nvGraphicFramePr>
        <p:xfrm>
          <a:off x="5183188" y="987425"/>
          <a:ext cx="6172200" cy="4873625"/>
        </p:xfrm>
        <a:graphic>
          <a:graphicData uri="http://schemas.openxmlformats.org/drawingml/2006/chart">
            <c:chart xmlns:c="http://schemas.openxmlformats.org/drawingml/2006/chart" xmlns:r="http://schemas.openxmlformats.org/officeDocument/2006/relationships" r:id="rId2"/>
          </a:graphicData>
        </a:graphic>
      </p:graphicFrame>
      <p:sp>
        <p:nvSpPr>
          <p:cNvPr id="5" name="Symbol zastępczy tekstu 4">
            <a:extLst>
              <a:ext uri="{FF2B5EF4-FFF2-40B4-BE49-F238E27FC236}">
                <a16:creationId xmlns:a16="http://schemas.microsoft.com/office/drawing/2014/main" id="{5D4D6EA1-9ECB-9A91-F852-7F7880B5E6B8}"/>
              </a:ext>
            </a:extLst>
          </p:cNvPr>
          <p:cNvSpPr>
            <a:spLocks noGrp="1"/>
          </p:cNvSpPr>
          <p:nvPr>
            <p:ph type="body" sz="half" idx="2"/>
          </p:nvPr>
        </p:nvSpPr>
        <p:spPr/>
        <p:txBody>
          <a:bodyPr>
            <a:normAutofit/>
          </a:bodyPr>
          <a:lstStyle/>
          <a:p>
            <a:r>
              <a:rPr lang="en-US" dirty="0"/>
              <a:t>Chart description:</a:t>
            </a:r>
          </a:p>
          <a:p>
            <a:pPr algn="just"/>
            <a:r>
              <a:rPr lang="en-US" dirty="0"/>
              <a:t>  The graph shows the relationship between the number of threads and operations per second.</a:t>
            </a:r>
          </a:p>
          <a:p>
            <a:r>
              <a:rPr lang="en-US" dirty="0"/>
              <a:t>Interpretation of the results:</a:t>
            </a:r>
          </a:p>
          <a:p>
            <a:pPr algn="just"/>
            <a:r>
              <a:rPr lang="en-US" sz="1300" dirty="0"/>
              <a:t>  The results suggest that the system shows peak performance at 4 threads (157.62 ops/sec) and then drops off, but at 16 threads the performance picks up again, reaching 147.01 ops/sec. This could indicate that the system can scale to a higher number of threads, but requires additional resources or appropriate thread management.</a:t>
            </a:r>
          </a:p>
        </p:txBody>
      </p:sp>
    </p:spTree>
    <p:extLst>
      <p:ext uri="{BB962C8B-B14F-4D97-AF65-F5344CB8AC3E}">
        <p14:creationId xmlns:p14="http://schemas.microsoft.com/office/powerpoint/2010/main" val="2890306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a:extLst>
              <a:ext uri="{FF2B5EF4-FFF2-40B4-BE49-F238E27FC236}">
                <a16:creationId xmlns:a16="http://schemas.microsoft.com/office/drawing/2014/main" id="{9C4DE983-D657-45E2-9D36-45FCC456C4C3}"/>
              </a:ext>
            </a:extLst>
          </p:cNvPr>
          <p:cNvSpPr>
            <a:spLocks noGrp="1"/>
          </p:cNvSpPr>
          <p:nvPr>
            <p:ph type="title"/>
          </p:nvPr>
        </p:nvSpPr>
        <p:spPr/>
        <p:txBody>
          <a:bodyPr/>
          <a:lstStyle/>
          <a:p>
            <a:r>
              <a:rPr lang="en-US" dirty="0"/>
              <a:t>Notes on the methodology used</a:t>
            </a:r>
          </a:p>
        </p:txBody>
      </p:sp>
      <p:sp>
        <p:nvSpPr>
          <p:cNvPr id="6" name="Symbol zastępczy zawartości 5">
            <a:extLst>
              <a:ext uri="{FF2B5EF4-FFF2-40B4-BE49-F238E27FC236}">
                <a16:creationId xmlns:a16="http://schemas.microsoft.com/office/drawing/2014/main" id="{4EECF731-F130-A4B4-A7E4-076D87CBB85E}"/>
              </a:ext>
            </a:extLst>
          </p:cNvPr>
          <p:cNvSpPr>
            <a:spLocks noGrp="1"/>
          </p:cNvSpPr>
          <p:nvPr>
            <p:ph idx="1"/>
          </p:nvPr>
        </p:nvSpPr>
        <p:spPr/>
        <p:txBody>
          <a:bodyPr/>
          <a:lstStyle/>
          <a:p>
            <a:pPr algn="just"/>
            <a:r>
              <a:rPr lang="en-US" dirty="0"/>
              <a:t>The benchmark tests concerned performing the same tasks but in different setup. It is recommended not to compare score results one-to-one but to pay attention to trends and meta-analysis.</a:t>
            </a:r>
          </a:p>
          <a:p>
            <a:pPr algn="just"/>
            <a:endParaRPr lang="en-US" dirty="0"/>
          </a:p>
          <a:p>
            <a:pPr algn="just"/>
            <a:r>
              <a:rPr lang="en-US" dirty="0"/>
              <a:t>Due to time constraints, testing was not performed in multiple iterations. This may result in inaccurate results.</a:t>
            </a:r>
          </a:p>
          <a:p>
            <a:pPr marL="0" indent="0" algn="just">
              <a:buNone/>
            </a:pPr>
            <a:endParaRPr lang="en-US" dirty="0"/>
          </a:p>
          <a:p>
            <a:pPr algn="just"/>
            <a:endParaRPr lang="en-US" dirty="0"/>
          </a:p>
        </p:txBody>
      </p:sp>
    </p:spTree>
    <p:extLst>
      <p:ext uri="{BB962C8B-B14F-4D97-AF65-F5344CB8AC3E}">
        <p14:creationId xmlns:p14="http://schemas.microsoft.com/office/powerpoint/2010/main" val="2465720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C6411F1-730F-E9C0-90B5-219FF7CA8452}"/>
              </a:ext>
            </a:extLst>
          </p:cNvPr>
          <p:cNvSpPr>
            <a:spLocks noGrp="1"/>
          </p:cNvSpPr>
          <p:nvPr>
            <p:ph type="title"/>
          </p:nvPr>
        </p:nvSpPr>
        <p:spPr/>
        <p:txBody>
          <a:bodyPr/>
          <a:lstStyle/>
          <a:p>
            <a:r>
              <a:rPr lang="en-US" dirty="0"/>
              <a:t>Conclusions</a:t>
            </a:r>
          </a:p>
        </p:txBody>
      </p:sp>
      <p:sp>
        <p:nvSpPr>
          <p:cNvPr id="3" name="Symbol zastępczy zawartości 2">
            <a:extLst>
              <a:ext uri="{FF2B5EF4-FFF2-40B4-BE49-F238E27FC236}">
                <a16:creationId xmlns:a16="http://schemas.microsoft.com/office/drawing/2014/main" id="{B82204F6-D603-6647-69A6-132B2FCA0431}"/>
              </a:ext>
            </a:extLst>
          </p:cNvPr>
          <p:cNvSpPr>
            <a:spLocks noGrp="1"/>
          </p:cNvSpPr>
          <p:nvPr>
            <p:ph idx="1"/>
          </p:nvPr>
        </p:nvSpPr>
        <p:spPr/>
        <p:txBody>
          <a:bodyPr>
            <a:normAutofit/>
          </a:bodyPr>
          <a:lstStyle/>
          <a:p>
            <a:pPr algn="just"/>
            <a:r>
              <a:rPr lang="en-US" sz="2400" dirty="0"/>
              <a:t>As the number of threads in multithreaded programming increases, there is a noticeable trend of increased average task execution time per thread. Initially, as threads are added, the system can improve its performance, which is reflected in an increase in throughput.</a:t>
            </a:r>
          </a:p>
          <a:p>
            <a:pPr algn="just"/>
            <a:r>
              <a:rPr lang="en-US" sz="2400" dirty="0"/>
              <a:t> However, after reaching a certain point, further increases in the number of threads no longer lead to a proportional increase in throughput. In fact, performance may decrease as the system begins to experience issues related to resource overload, such as the CPU, memory, or thread synchronization mechanisms.</a:t>
            </a:r>
          </a:p>
          <a:p>
            <a:pPr algn="just"/>
            <a:r>
              <a:rPr lang="en-US" sz="2400" dirty="0"/>
              <a:t> Additionally, as the number of threads grows, there may be increasing delays due to context switching, which results in reduced efficiency of the operations performed by the threads.</a:t>
            </a:r>
          </a:p>
        </p:txBody>
      </p:sp>
    </p:spTree>
    <p:extLst>
      <p:ext uri="{BB962C8B-B14F-4D97-AF65-F5344CB8AC3E}">
        <p14:creationId xmlns:p14="http://schemas.microsoft.com/office/powerpoint/2010/main" val="3903253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9E8014D-9BF6-DBFB-133E-DED4472F621A}"/>
              </a:ext>
            </a:extLst>
          </p:cNvPr>
          <p:cNvSpPr>
            <a:spLocks noGrp="1"/>
          </p:cNvSpPr>
          <p:nvPr>
            <p:ph type="title"/>
          </p:nvPr>
        </p:nvSpPr>
        <p:spPr/>
        <p:txBody>
          <a:bodyPr/>
          <a:lstStyle/>
          <a:p>
            <a:r>
              <a:rPr lang="en-US" dirty="0"/>
              <a:t>Final summary</a:t>
            </a:r>
          </a:p>
        </p:txBody>
      </p:sp>
      <p:sp>
        <p:nvSpPr>
          <p:cNvPr id="3" name="Symbol zastępczy zawartości 2">
            <a:extLst>
              <a:ext uri="{FF2B5EF4-FFF2-40B4-BE49-F238E27FC236}">
                <a16:creationId xmlns:a16="http://schemas.microsoft.com/office/drawing/2014/main" id="{528593B4-B673-35A5-8F74-766F63BA1D88}"/>
              </a:ext>
            </a:extLst>
          </p:cNvPr>
          <p:cNvSpPr>
            <a:spLocks noGrp="1"/>
          </p:cNvSpPr>
          <p:nvPr>
            <p:ph idx="1"/>
          </p:nvPr>
        </p:nvSpPr>
        <p:spPr/>
        <p:txBody>
          <a:bodyPr/>
          <a:lstStyle/>
          <a:p>
            <a:r>
              <a:rPr lang="en-US" dirty="0"/>
              <a:t>Based on the presented benchmark tests, it cannot be clearly stated that the use of multithreading is a miraculous solution straight out of the box.</a:t>
            </a:r>
          </a:p>
          <a:p>
            <a:r>
              <a:rPr lang="en-US" dirty="0"/>
              <a:t>Before using multithreading, you should measure to what level you will get benefits from using it.</a:t>
            </a:r>
          </a:p>
          <a:p>
            <a:r>
              <a:rPr lang="en-US" dirty="0"/>
              <a:t>Implementing multithreading without second thought will lead to more errors in the system and lower performance.</a:t>
            </a:r>
          </a:p>
        </p:txBody>
      </p:sp>
    </p:spTree>
    <p:extLst>
      <p:ext uri="{BB962C8B-B14F-4D97-AF65-F5344CB8AC3E}">
        <p14:creationId xmlns:p14="http://schemas.microsoft.com/office/powerpoint/2010/main" val="1560014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F509EAB-F8DE-D525-7C31-3E663374A3B5}"/>
              </a:ext>
            </a:extLst>
          </p:cNvPr>
          <p:cNvSpPr>
            <a:spLocks noGrp="1"/>
          </p:cNvSpPr>
          <p:nvPr>
            <p:ph type="title"/>
          </p:nvPr>
        </p:nvSpPr>
        <p:spPr/>
        <p:txBody>
          <a:bodyPr/>
          <a:lstStyle/>
          <a:p>
            <a:r>
              <a:rPr lang="en-US" dirty="0"/>
              <a:t>Performance test case</a:t>
            </a:r>
          </a:p>
        </p:txBody>
      </p:sp>
      <p:sp>
        <p:nvSpPr>
          <p:cNvPr id="3" name="Symbol zastępczy zawartości 2">
            <a:extLst>
              <a:ext uri="{FF2B5EF4-FFF2-40B4-BE49-F238E27FC236}">
                <a16:creationId xmlns:a16="http://schemas.microsoft.com/office/drawing/2014/main" id="{5EBD3950-AFDB-713C-1292-9F007D7CF6CC}"/>
              </a:ext>
            </a:extLst>
          </p:cNvPr>
          <p:cNvSpPr>
            <a:spLocks noGrp="1"/>
          </p:cNvSpPr>
          <p:nvPr>
            <p:ph idx="1"/>
          </p:nvPr>
        </p:nvSpPr>
        <p:spPr/>
        <p:txBody>
          <a:bodyPr/>
          <a:lstStyle/>
          <a:p>
            <a:pPr marL="457200" marR="0" lvl="1" indent="0" algn="just">
              <a:buSzPts val="1000"/>
              <a:buNone/>
              <a:tabLst>
                <a:tab pos="914400" algn="l"/>
              </a:tabLst>
            </a:pPr>
            <a:endParaRPr lang="en-US" b="1" dirty="0">
              <a:solidFill>
                <a:srgbClr val="26282A"/>
              </a:solidFill>
              <a:effectLst/>
              <a:latin typeface="Aptos" panose="020B0004020202020204" pitchFamily="34" charset="0"/>
              <a:ea typeface="Calibri" panose="020F0502020204030204" pitchFamily="34" charset="0"/>
              <a:cs typeface="Times New Roman" panose="02020603050405020304" pitchFamily="18" charset="0"/>
            </a:endParaRPr>
          </a:p>
          <a:p>
            <a:pPr marL="457200" marR="0" lvl="1" indent="0" algn="just">
              <a:buSzPts val="1000"/>
              <a:buNone/>
              <a:tabLst>
                <a:tab pos="914400" algn="l"/>
              </a:tabLst>
            </a:pPr>
            <a:r>
              <a:rPr lang="en-US" b="1" dirty="0">
                <a:solidFill>
                  <a:srgbClr val="26282A"/>
                </a:solidFill>
                <a:effectLst/>
                <a:latin typeface="Aptos" panose="020B0004020202020204" pitchFamily="34" charset="0"/>
                <a:ea typeface="Calibri" panose="020F0502020204030204" pitchFamily="34" charset="0"/>
                <a:cs typeface="Times New Roman" panose="02020603050405020304" pitchFamily="18" charset="0"/>
              </a:rPr>
              <a:t>Implement a multi-threaded Java application where each thread will</a:t>
            </a:r>
            <a:r>
              <a:rPr lang="en-US" dirty="0">
                <a:solidFill>
                  <a:srgbClr val="26282A"/>
                </a:solidFill>
                <a:effectLst/>
                <a:latin typeface="Aptos" panose="020B0004020202020204" pitchFamily="34" charset="0"/>
                <a:ea typeface="Calibri" panose="020F0502020204030204" pitchFamily="34" charset="0"/>
                <a:cs typeface="Times New Roman" panose="02020603050405020304" pitchFamily="18" charset="0"/>
              </a:rPr>
              <a:t>:</a:t>
            </a:r>
            <a:endParaRPr lang="en-US" dirty="0">
              <a:effectLst/>
              <a:latin typeface="Aptos" panose="020B0004020202020204" pitchFamily="34" charset="0"/>
              <a:ea typeface="Calibri" panose="020F0502020204030204" pitchFamily="34" charset="0"/>
              <a:cs typeface="Times New Roman" panose="02020603050405020304" pitchFamily="18" charset="0"/>
            </a:endParaRPr>
          </a:p>
          <a:p>
            <a:pPr marL="1143000" marR="0" lvl="2" indent="-228600" algn="just">
              <a:buSzPts val="1000"/>
              <a:buFont typeface="Wingdings" panose="05000000000000000000" pitchFamily="2" charset="2"/>
              <a:buChar char=""/>
              <a:tabLst>
                <a:tab pos="1371600" algn="l"/>
              </a:tabLst>
            </a:pPr>
            <a:r>
              <a:rPr lang="en-US" dirty="0">
                <a:solidFill>
                  <a:srgbClr val="26282A"/>
                </a:solidFill>
                <a:effectLst/>
                <a:latin typeface="Aptos" panose="020B0004020202020204" pitchFamily="34" charset="0"/>
                <a:ea typeface="Calibri" panose="020F0502020204030204" pitchFamily="34" charset="0"/>
                <a:cs typeface="Aptos" panose="020B0004020202020204" pitchFamily="34" charset="0"/>
              </a:rPr>
              <a:t>Upload a JSON file to MongoDB (the JSON files should be located on the file system; you can use any available JSON files).</a:t>
            </a:r>
            <a:endParaRPr lang="en-US" dirty="0">
              <a:effectLst/>
              <a:latin typeface="Aptos" panose="020B0004020202020204" pitchFamily="34" charset="0"/>
              <a:ea typeface="Calibri" panose="020F0502020204030204" pitchFamily="34" charset="0"/>
              <a:cs typeface="Aptos" panose="020B0004020202020204" pitchFamily="34" charset="0"/>
            </a:endParaRPr>
          </a:p>
          <a:p>
            <a:pPr marL="1143000" marR="0" lvl="2" indent="-228600" algn="just">
              <a:buSzPts val="1000"/>
              <a:buFont typeface="Wingdings" panose="05000000000000000000" pitchFamily="2" charset="2"/>
              <a:buChar char=""/>
              <a:tabLst>
                <a:tab pos="1371600" algn="l"/>
              </a:tabLst>
            </a:pPr>
            <a:r>
              <a:rPr lang="en-US" dirty="0">
                <a:solidFill>
                  <a:srgbClr val="26282A"/>
                </a:solidFill>
                <a:effectLst/>
                <a:latin typeface="Aptos" panose="020B0004020202020204" pitchFamily="34" charset="0"/>
                <a:ea typeface="Calibri" panose="020F0502020204030204" pitchFamily="34" charset="0"/>
                <a:cs typeface="Aptos" panose="020B0004020202020204" pitchFamily="34" charset="0"/>
              </a:rPr>
              <a:t>Retrieve the inserted JSON from Couchbase by key three times (the system will write once and read multiple times, in this case, three reads for the purpose of the test).</a:t>
            </a:r>
            <a:endParaRPr lang="en-US" dirty="0">
              <a:effectLst/>
              <a:latin typeface="Aptos" panose="020B0004020202020204" pitchFamily="34" charset="0"/>
              <a:ea typeface="Calibri" panose="020F0502020204030204" pitchFamily="34" charset="0"/>
              <a:cs typeface="Aptos" panose="020B0004020202020204" pitchFamily="34" charset="0"/>
            </a:endParaRPr>
          </a:p>
          <a:p>
            <a:pPr marL="1143000" marR="0" lvl="2" indent="-228600" algn="just">
              <a:buSzPts val="1000"/>
              <a:buFont typeface="Wingdings" panose="05000000000000000000" pitchFamily="2" charset="2"/>
              <a:buChar char=""/>
              <a:tabLst>
                <a:tab pos="1371600" algn="l"/>
              </a:tabLst>
            </a:pPr>
            <a:r>
              <a:rPr lang="en-US" dirty="0">
                <a:solidFill>
                  <a:srgbClr val="26282A"/>
                </a:solidFill>
                <a:effectLst/>
                <a:latin typeface="Aptos" panose="020B0004020202020204" pitchFamily="34" charset="0"/>
                <a:ea typeface="Calibri" panose="020F0502020204030204" pitchFamily="34" charset="0"/>
                <a:cs typeface="Aptos" panose="020B0004020202020204" pitchFamily="34" charset="0"/>
              </a:rPr>
              <a:t>Repeat this process continuously for 3 minutes.</a:t>
            </a:r>
            <a:endParaRPr lang="en-US" dirty="0">
              <a:effectLst/>
              <a:latin typeface="Aptos" panose="020B0004020202020204" pitchFamily="34" charset="0"/>
              <a:ea typeface="Calibri" panose="020F0502020204030204" pitchFamily="34" charset="0"/>
              <a:cs typeface="Aptos" panose="020B0004020202020204" pitchFamily="34" charset="0"/>
            </a:endParaRPr>
          </a:p>
          <a:p>
            <a:pPr marL="457200" marR="0" lvl="1" indent="0" algn="just">
              <a:buSzPts val="1000"/>
              <a:buNone/>
              <a:tabLst>
                <a:tab pos="914400" algn="l"/>
              </a:tabLst>
            </a:pPr>
            <a:r>
              <a:rPr lang="en-US" b="1" dirty="0">
                <a:solidFill>
                  <a:srgbClr val="26282A"/>
                </a:solidFill>
                <a:effectLst/>
                <a:latin typeface="Aptos" panose="020B0004020202020204" pitchFamily="34" charset="0"/>
                <a:ea typeface="Calibri" panose="020F0502020204030204" pitchFamily="34" charset="0"/>
                <a:cs typeface="Times New Roman" panose="02020603050405020304" pitchFamily="18" charset="0"/>
              </a:rPr>
              <a:t>Test with various thread-pool sizes to evaluate different levels of concurrency</a:t>
            </a:r>
            <a:r>
              <a:rPr lang="en-US" dirty="0">
                <a:solidFill>
                  <a:srgbClr val="26282A"/>
                </a:solidFill>
                <a:effectLst/>
                <a:latin typeface="Aptos" panose="020B0004020202020204" pitchFamily="34" charset="0"/>
                <a:ea typeface="Calibri" panose="020F0502020204030204" pitchFamily="34" charset="0"/>
                <a:cs typeface="Times New Roman" panose="02020603050405020304" pitchFamily="18" charset="0"/>
              </a:rPr>
              <a:t>.</a:t>
            </a:r>
            <a:endParaRPr lang="en-US" dirty="0">
              <a:effectLst/>
              <a:latin typeface="Aptos" panose="020B000402020202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20476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CFAE25A-F937-E777-2168-C7B24BDFB6AF}"/>
              </a:ext>
            </a:extLst>
          </p:cNvPr>
          <p:cNvSpPr>
            <a:spLocks noGrp="1"/>
          </p:cNvSpPr>
          <p:nvPr>
            <p:ph type="title"/>
          </p:nvPr>
        </p:nvSpPr>
        <p:spPr/>
        <p:txBody>
          <a:bodyPr/>
          <a:lstStyle/>
          <a:p>
            <a:r>
              <a:rPr lang="en-US" dirty="0"/>
              <a:t>Benchmark Tools</a:t>
            </a:r>
          </a:p>
        </p:txBody>
      </p:sp>
      <p:sp>
        <p:nvSpPr>
          <p:cNvPr id="3" name="Symbol zastępczy zawartości 2">
            <a:extLst>
              <a:ext uri="{FF2B5EF4-FFF2-40B4-BE49-F238E27FC236}">
                <a16:creationId xmlns:a16="http://schemas.microsoft.com/office/drawing/2014/main" id="{C05C070C-C445-CC6F-0A30-6D6227DC1839}"/>
              </a:ext>
            </a:extLst>
          </p:cNvPr>
          <p:cNvSpPr>
            <a:spLocks noGrp="1"/>
          </p:cNvSpPr>
          <p:nvPr>
            <p:ph idx="1"/>
          </p:nvPr>
        </p:nvSpPr>
        <p:spPr/>
        <p:txBody>
          <a:bodyPr>
            <a:normAutofit/>
          </a:bodyPr>
          <a:lstStyle/>
          <a:p>
            <a:pPr algn="just"/>
            <a:r>
              <a:rPr lang="en-US" sz="2400" dirty="0"/>
              <a:t>JMH (</a:t>
            </a:r>
            <a:r>
              <a:rPr lang="en-US" sz="2400" b="1" dirty="0"/>
              <a:t>Java </a:t>
            </a:r>
            <a:r>
              <a:rPr lang="en-US" sz="2400" b="1" dirty="0" err="1"/>
              <a:t>Microbenchmarking</a:t>
            </a:r>
            <a:r>
              <a:rPr lang="en-US" sz="2400" b="1" dirty="0"/>
              <a:t> Harness</a:t>
            </a:r>
            <a:r>
              <a:rPr lang="en-US" sz="2400" dirty="0"/>
              <a:t>) is a tool designed for accurately measuring the performance of code in Java, especially for very small operations (microbenchmarks). JMH allows for precise performance measurements, taking into account factors such as JIT (Just-In-Time) optimizations, memory management, and threads.</a:t>
            </a:r>
          </a:p>
          <a:p>
            <a:endParaRPr lang="en-US" sz="1600" dirty="0"/>
          </a:p>
          <a:p>
            <a:r>
              <a:rPr lang="en-US" sz="2400" b="1" dirty="0"/>
              <a:t>Apache JMeter </a:t>
            </a:r>
            <a:r>
              <a:rPr lang="en-US" sz="2400" dirty="0"/>
              <a:t>is an open-source software designed for performance testing and load testing of applications. It is primarily used to test the performance of web applications, servers, and databases by simulating multiple users or requests. JMeter can generate high levels of load, monitor the behavior of the system under test, and measure various performance metrics, such as response times, throughput, and error rates.</a:t>
            </a:r>
          </a:p>
          <a:p>
            <a:pPr algn="just"/>
            <a:endParaRPr lang="en-US" sz="2400" dirty="0"/>
          </a:p>
        </p:txBody>
      </p:sp>
    </p:spTree>
    <p:extLst>
      <p:ext uri="{BB962C8B-B14F-4D97-AF65-F5344CB8AC3E}">
        <p14:creationId xmlns:p14="http://schemas.microsoft.com/office/powerpoint/2010/main" val="1670843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42200D3-F705-C880-B944-99AFF5AF948D}"/>
              </a:ext>
            </a:extLst>
          </p:cNvPr>
          <p:cNvSpPr>
            <a:spLocks noGrp="1"/>
          </p:cNvSpPr>
          <p:nvPr>
            <p:ph type="title"/>
          </p:nvPr>
        </p:nvSpPr>
        <p:spPr/>
        <p:txBody>
          <a:bodyPr/>
          <a:lstStyle/>
          <a:p>
            <a:pPr algn="ctr"/>
            <a:r>
              <a:rPr lang="en-US" dirty="0"/>
              <a:t>Hardware on which performance tests were performed</a:t>
            </a:r>
          </a:p>
        </p:txBody>
      </p:sp>
      <p:sp>
        <p:nvSpPr>
          <p:cNvPr id="3" name="Symbol zastępczy zawartości 2">
            <a:extLst>
              <a:ext uri="{FF2B5EF4-FFF2-40B4-BE49-F238E27FC236}">
                <a16:creationId xmlns:a16="http://schemas.microsoft.com/office/drawing/2014/main" id="{7C513B98-DE4A-F077-4875-BA4495E6319E}"/>
              </a:ext>
            </a:extLst>
          </p:cNvPr>
          <p:cNvSpPr>
            <a:spLocks noGrp="1"/>
          </p:cNvSpPr>
          <p:nvPr>
            <p:ph idx="1"/>
          </p:nvPr>
        </p:nvSpPr>
        <p:spPr/>
        <p:txBody>
          <a:bodyPr/>
          <a:lstStyle/>
          <a:p>
            <a:pPr marL="0" indent="0">
              <a:buNone/>
            </a:pPr>
            <a:endParaRPr lang="en-US" dirty="0"/>
          </a:p>
          <a:p>
            <a:r>
              <a:rPr lang="en-US" b="1" dirty="0"/>
              <a:t>Processor</a:t>
            </a:r>
            <a:r>
              <a:rPr lang="en-US" dirty="0"/>
              <a:t>:</a:t>
            </a:r>
          </a:p>
          <a:p>
            <a:pPr marL="0" indent="0">
              <a:buNone/>
            </a:pPr>
            <a:r>
              <a:rPr lang="en-US" dirty="0"/>
              <a:t>	Intel(R) Core(TM) i7-10610U CPU @ 1.80GHz   2.30 GHz</a:t>
            </a:r>
          </a:p>
          <a:p>
            <a:r>
              <a:rPr lang="en-US" b="1" dirty="0"/>
              <a:t>Installed RAM</a:t>
            </a:r>
            <a:r>
              <a:rPr lang="en-US" dirty="0"/>
              <a:t>:</a:t>
            </a:r>
          </a:p>
          <a:p>
            <a:pPr marL="0" indent="0">
              <a:buNone/>
            </a:pPr>
            <a:r>
              <a:rPr lang="en-US" dirty="0"/>
              <a:t>	32.0 GB (31.7 GB usable)</a:t>
            </a:r>
          </a:p>
          <a:p>
            <a:r>
              <a:rPr lang="en-US" b="1" dirty="0"/>
              <a:t>Disc drive</a:t>
            </a:r>
            <a:r>
              <a:rPr lang="en-US" dirty="0"/>
              <a:t>:</a:t>
            </a:r>
          </a:p>
          <a:p>
            <a:pPr marL="0" indent="0">
              <a:buNone/>
            </a:pPr>
            <a:r>
              <a:rPr lang="en-US" dirty="0"/>
              <a:t>	 Lexar 500GB SSD</a:t>
            </a:r>
          </a:p>
          <a:p>
            <a:pPr marL="0" indent="0">
              <a:buNone/>
            </a:pPr>
            <a:endParaRPr lang="en-US" dirty="0"/>
          </a:p>
        </p:txBody>
      </p:sp>
    </p:spTree>
    <p:extLst>
      <p:ext uri="{BB962C8B-B14F-4D97-AF65-F5344CB8AC3E}">
        <p14:creationId xmlns:p14="http://schemas.microsoft.com/office/powerpoint/2010/main" val="2252741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868D175-72A7-3B6D-14D2-96B370B63518}"/>
              </a:ext>
            </a:extLst>
          </p:cNvPr>
          <p:cNvSpPr>
            <a:spLocks noGrp="1"/>
          </p:cNvSpPr>
          <p:nvPr>
            <p:ph type="title"/>
          </p:nvPr>
        </p:nvSpPr>
        <p:spPr/>
        <p:txBody>
          <a:bodyPr/>
          <a:lstStyle/>
          <a:p>
            <a:r>
              <a:rPr lang="en-US" dirty="0"/>
              <a:t>JMH implementation</a:t>
            </a:r>
          </a:p>
        </p:txBody>
      </p:sp>
      <p:sp>
        <p:nvSpPr>
          <p:cNvPr id="4" name="Symbol zastępczy zawartości 3">
            <a:extLst>
              <a:ext uri="{FF2B5EF4-FFF2-40B4-BE49-F238E27FC236}">
                <a16:creationId xmlns:a16="http://schemas.microsoft.com/office/drawing/2014/main" id="{9EBA8E48-9363-1734-0100-AEFC25AC95F9}"/>
              </a:ext>
            </a:extLst>
          </p:cNvPr>
          <p:cNvSpPr>
            <a:spLocks noGrp="1"/>
          </p:cNvSpPr>
          <p:nvPr>
            <p:ph idx="1"/>
          </p:nvPr>
        </p:nvSpPr>
        <p:spPr/>
        <p:txBody>
          <a:bodyPr/>
          <a:lstStyle/>
          <a:p>
            <a:pPr marL="0" indent="0">
              <a:buNone/>
            </a:pPr>
            <a:r>
              <a:rPr lang="en-US" dirty="0"/>
              <a:t>The code used to run the test is available in the repository in the "</a:t>
            </a:r>
            <a:r>
              <a:rPr lang="en-US" dirty="0" err="1"/>
              <a:t>threadBenchmark</a:t>
            </a:r>
            <a:r>
              <a:rPr lang="en-US" dirty="0"/>
              <a:t>" project in the "Benchmark" module.</a:t>
            </a:r>
          </a:p>
          <a:p>
            <a:pPr marL="0" indent="0">
              <a:buNone/>
            </a:pPr>
            <a:endParaRPr lang="en-US" dirty="0"/>
          </a:p>
          <a:p>
            <a:pPr marL="0" indent="0">
              <a:buNone/>
            </a:pPr>
            <a:r>
              <a:rPr lang="en-US" b="1" dirty="0" err="1"/>
              <a:t>threadBenchmark</a:t>
            </a:r>
            <a:r>
              <a:rPr lang="en-US" dirty="0"/>
              <a:t> (main project, check readme.md file):</a:t>
            </a:r>
          </a:p>
          <a:p>
            <a:pPr marL="0" indent="0">
              <a:buNone/>
            </a:pPr>
            <a:r>
              <a:rPr lang="en-US" dirty="0"/>
              <a:t>https://github.com/DamianOzga/threadBenchmark/tree/main</a:t>
            </a:r>
          </a:p>
          <a:p>
            <a:pPr marL="0" indent="0">
              <a:buNone/>
            </a:pPr>
            <a:r>
              <a:rPr lang="en-US" b="1" dirty="0"/>
              <a:t>Benchmark</a:t>
            </a:r>
            <a:r>
              <a:rPr lang="en-US" dirty="0"/>
              <a:t>:</a:t>
            </a:r>
          </a:p>
          <a:p>
            <a:pPr marL="0" indent="0">
              <a:buNone/>
            </a:pPr>
            <a:r>
              <a:rPr lang="en-US" dirty="0"/>
              <a:t>https://github.com/DamianOzga/threadBenchmark/tree/main/Benchmark</a:t>
            </a:r>
          </a:p>
        </p:txBody>
      </p:sp>
    </p:spTree>
    <p:extLst>
      <p:ext uri="{BB962C8B-B14F-4D97-AF65-F5344CB8AC3E}">
        <p14:creationId xmlns:p14="http://schemas.microsoft.com/office/powerpoint/2010/main" val="3053237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28109F8-7ECA-D5BD-76ED-69C35C59CB4E}"/>
              </a:ext>
            </a:extLst>
          </p:cNvPr>
          <p:cNvSpPr>
            <a:spLocks noGrp="1"/>
          </p:cNvSpPr>
          <p:nvPr>
            <p:ph type="title"/>
          </p:nvPr>
        </p:nvSpPr>
        <p:spPr/>
        <p:txBody>
          <a:bodyPr/>
          <a:lstStyle/>
          <a:p>
            <a:r>
              <a:rPr lang="en-US" dirty="0"/>
              <a:t>JMH benchmark modes</a:t>
            </a:r>
          </a:p>
        </p:txBody>
      </p:sp>
      <p:sp>
        <p:nvSpPr>
          <p:cNvPr id="3" name="Symbol zastępczy zawartości 2">
            <a:extLst>
              <a:ext uri="{FF2B5EF4-FFF2-40B4-BE49-F238E27FC236}">
                <a16:creationId xmlns:a16="http://schemas.microsoft.com/office/drawing/2014/main" id="{FE760178-C7BD-1497-0802-B8E773D7E344}"/>
              </a:ext>
            </a:extLst>
          </p:cNvPr>
          <p:cNvSpPr>
            <a:spLocks noGrp="1"/>
          </p:cNvSpPr>
          <p:nvPr>
            <p:ph idx="1"/>
          </p:nvPr>
        </p:nvSpPr>
        <p:spPr/>
        <p:txBody>
          <a:bodyPr>
            <a:normAutofit fontScale="85000" lnSpcReduction="20000"/>
          </a:bodyPr>
          <a:lstStyle/>
          <a:p>
            <a:pPr algn="just"/>
            <a:r>
              <a:rPr lang="en-US" dirty="0"/>
              <a:t>In JMH </a:t>
            </a:r>
            <a:r>
              <a:rPr lang="en-US" b="1" dirty="0"/>
              <a:t>"mode"</a:t>
            </a:r>
            <a:r>
              <a:rPr lang="en-US" dirty="0"/>
              <a:t> defines how the benchmark results are measured and aggregated. There are several modes, each offering a different perspective on performance:</a:t>
            </a:r>
          </a:p>
          <a:p>
            <a:pPr algn="just"/>
            <a:r>
              <a:rPr lang="en-US" b="1" dirty="0"/>
              <a:t>Throughput</a:t>
            </a:r>
            <a:r>
              <a:rPr lang="en-US" dirty="0"/>
              <a:t>: Measures the number of operations performed per unit of time (usually operations per second). It focuses on how many times the operation can be executed within a given time frame.</a:t>
            </a:r>
          </a:p>
          <a:p>
            <a:pPr algn="just"/>
            <a:r>
              <a:rPr lang="en-US" b="1" dirty="0"/>
              <a:t>Average time</a:t>
            </a:r>
            <a:r>
              <a:rPr lang="en-US" dirty="0"/>
              <a:t>: Measures the average time per operation. This is useful when you want to understand the average latency of an operation.</a:t>
            </a:r>
          </a:p>
          <a:p>
            <a:pPr algn="just"/>
            <a:r>
              <a:rPr lang="en-US" b="1" dirty="0"/>
              <a:t>Sampling</a:t>
            </a:r>
            <a:r>
              <a:rPr lang="en-US" dirty="0"/>
              <a:t>: Collects individual samples of execution times, allowing you to calculate various statistics like average, percentiles, and extremes. It provides detailed insights into the distribution of latencies.</a:t>
            </a:r>
          </a:p>
          <a:p>
            <a:pPr algn="just"/>
            <a:r>
              <a:rPr lang="en-US" b="1" dirty="0"/>
              <a:t>Single-shot</a:t>
            </a:r>
            <a:r>
              <a:rPr lang="en-US" dirty="0"/>
              <a:t>: Measures the time it takes to execute a single operation, without any warm-up phase or repeated executions. This mode is useful for measuring one-off operations.</a:t>
            </a:r>
          </a:p>
          <a:p>
            <a:endParaRPr lang="en-US" dirty="0"/>
          </a:p>
        </p:txBody>
      </p:sp>
    </p:spTree>
    <p:extLst>
      <p:ext uri="{BB962C8B-B14F-4D97-AF65-F5344CB8AC3E}">
        <p14:creationId xmlns:p14="http://schemas.microsoft.com/office/powerpoint/2010/main" val="4018256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DD2ED9B-54AF-0052-F66A-E04E21FE7B1B}"/>
              </a:ext>
            </a:extLst>
          </p:cNvPr>
          <p:cNvSpPr>
            <a:spLocks noGrp="1"/>
          </p:cNvSpPr>
          <p:nvPr>
            <p:ph type="title"/>
          </p:nvPr>
        </p:nvSpPr>
        <p:spPr/>
        <p:txBody>
          <a:bodyPr/>
          <a:lstStyle/>
          <a:p>
            <a:r>
              <a:rPr lang="en-US" dirty="0"/>
              <a:t>AVARAGE TIME (JMH)</a:t>
            </a:r>
          </a:p>
        </p:txBody>
      </p:sp>
      <p:graphicFrame>
        <p:nvGraphicFramePr>
          <p:cNvPr id="4" name="Symbol zastępczy zawartości 3">
            <a:extLst>
              <a:ext uri="{FF2B5EF4-FFF2-40B4-BE49-F238E27FC236}">
                <a16:creationId xmlns:a16="http://schemas.microsoft.com/office/drawing/2014/main" id="{68981555-6E85-CFA2-D719-D69066C07FAF}"/>
              </a:ext>
            </a:extLst>
          </p:cNvPr>
          <p:cNvGraphicFramePr>
            <a:graphicFrameLocks noGrp="1"/>
          </p:cNvGraphicFramePr>
          <p:nvPr>
            <p:ph idx="1"/>
            <p:extLst>
              <p:ext uri="{D42A27DB-BD31-4B8C-83A1-F6EECF244321}">
                <p14:modId xmlns:p14="http://schemas.microsoft.com/office/powerpoint/2010/main" val="3363354678"/>
              </p:ext>
            </p:extLst>
          </p:nvPr>
        </p:nvGraphicFramePr>
        <p:xfrm>
          <a:off x="5183188" y="987425"/>
          <a:ext cx="6172200" cy="4873625"/>
        </p:xfrm>
        <a:graphic>
          <a:graphicData uri="http://schemas.openxmlformats.org/drawingml/2006/chart">
            <c:chart xmlns:c="http://schemas.openxmlformats.org/drawingml/2006/chart" xmlns:r="http://schemas.openxmlformats.org/officeDocument/2006/relationships" r:id="rId2"/>
          </a:graphicData>
        </a:graphic>
      </p:graphicFrame>
      <p:sp>
        <p:nvSpPr>
          <p:cNvPr id="5" name="Symbol zastępczy tekstu 4">
            <a:extLst>
              <a:ext uri="{FF2B5EF4-FFF2-40B4-BE49-F238E27FC236}">
                <a16:creationId xmlns:a16="http://schemas.microsoft.com/office/drawing/2014/main" id="{3E5D6689-0EC1-93F6-B2BD-3171C0AB78B8}"/>
              </a:ext>
            </a:extLst>
          </p:cNvPr>
          <p:cNvSpPr>
            <a:spLocks noGrp="1"/>
          </p:cNvSpPr>
          <p:nvPr>
            <p:ph type="body" sz="half" idx="2"/>
          </p:nvPr>
        </p:nvSpPr>
        <p:spPr/>
        <p:txBody>
          <a:bodyPr/>
          <a:lstStyle/>
          <a:p>
            <a:r>
              <a:rPr lang="en-US" b="1" dirty="0"/>
              <a:t>Chart description:</a:t>
            </a:r>
          </a:p>
          <a:p>
            <a:pPr algn="just"/>
            <a:r>
              <a:rPr lang="en-US" sz="1400" dirty="0"/>
              <a:t>   The chart represents the average time per operation (in milliseconds per operation - </a:t>
            </a:r>
            <a:r>
              <a:rPr lang="en-US" sz="1400" dirty="0" err="1"/>
              <a:t>ms</a:t>
            </a:r>
            <a:r>
              <a:rPr lang="en-US" sz="1400" dirty="0"/>
              <a:t>/op) for different numbers of threads in a performance test. X axis number of threads Y axis score. X axis number of threads Y axis score.</a:t>
            </a:r>
          </a:p>
          <a:p>
            <a:r>
              <a:rPr lang="en-US" sz="1400" b="1" dirty="0"/>
              <a:t>Interpretation of the results:</a:t>
            </a:r>
          </a:p>
          <a:p>
            <a:pPr algn="just"/>
            <a:r>
              <a:rPr lang="en-US" sz="1200" dirty="0"/>
              <a:t>   The chart shows that the operation time increases as the number of threads grows. This could indicate system limitations or inefficiencies in handling multiple threads effectively. The system's performance (in terms of reduced operation time) does not improve with more threads; instead, it deteriorates, which may be due to factors such as overload or insufficient synchronization between threads.</a:t>
            </a:r>
          </a:p>
        </p:txBody>
      </p:sp>
    </p:spTree>
    <p:extLst>
      <p:ext uri="{BB962C8B-B14F-4D97-AF65-F5344CB8AC3E}">
        <p14:creationId xmlns:p14="http://schemas.microsoft.com/office/powerpoint/2010/main" val="3330384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35B48EF-A289-8D1A-2B75-B139662917A1}"/>
              </a:ext>
            </a:extLst>
          </p:cNvPr>
          <p:cNvSpPr>
            <a:spLocks noGrp="1"/>
          </p:cNvSpPr>
          <p:nvPr>
            <p:ph type="title"/>
          </p:nvPr>
        </p:nvSpPr>
        <p:spPr/>
        <p:txBody>
          <a:bodyPr/>
          <a:lstStyle/>
          <a:p>
            <a:r>
              <a:rPr lang="en-US" dirty="0"/>
              <a:t>THROUPUT (JMH)</a:t>
            </a:r>
          </a:p>
        </p:txBody>
      </p:sp>
      <p:graphicFrame>
        <p:nvGraphicFramePr>
          <p:cNvPr id="4" name="Symbol zastępczy zawartości 3">
            <a:extLst>
              <a:ext uri="{FF2B5EF4-FFF2-40B4-BE49-F238E27FC236}">
                <a16:creationId xmlns:a16="http://schemas.microsoft.com/office/drawing/2014/main" id="{68981555-6E85-CFA2-D719-D69066C07FAF}"/>
              </a:ext>
            </a:extLst>
          </p:cNvPr>
          <p:cNvGraphicFramePr>
            <a:graphicFrameLocks noGrp="1"/>
          </p:cNvGraphicFramePr>
          <p:nvPr>
            <p:ph idx="1"/>
            <p:extLst>
              <p:ext uri="{D42A27DB-BD31-4B8C-83A1-F6EECF244321}">
                <p14:modId xmlns:p14="http://schemas.microsoft.com/office/powerpoint/2010/main" val="2419332650"/>
              </p:ext>
            </p:extLst>
          </p:nvPr>
        </p:nvGraphicFramePr>
        <p:xfrm>
          <a:off x="5183188" y="987425"/>
          <a:ext cx="6172200" cy="4873625"/>
        </p:xfrm>
        <a:graphic>
          <a:graphicData uri="http://schemas.openxmlformats.org/drawingml/2006/chart">
            <c:chart xmlns:c="http://schemas.openxmlformats.org/drawingml/2006/chart" xmlns:r="http://schemas.openxmlformats.org/officeDocument/2006/relationships" r:id="rId2"/>
          </a:graphicData>
        </a:graphic>
      </p:graphicFrame>
      <p:sp>
        <p:nvSpPr>
          <p:cNvPr id="5" name="Symbol zastępczy tekstu 4">
            <a:extLst>
              <a:ext uri="{FF2B5EF4-FFF2-40B4-BE49-F238E27FC236}">
                <a16:creationId xmlns:a16="http://schemas.microsoft.com/office/drawing/2014/main" id="{188349F6-930B-05FC-553D-326F89F5DC5F}"/>
              </a:ext>
            </a:extLst>
          </p:cNvPr>
          <p:cNvSpPr>
            <a:spLocks noGrp="1"/>
          </p:cNvSpPr>
          <p:nvPr>
            <p:ph type="body" sz="half" idx="2"/>
          </p:nvPr>
        </p:nvSpPr>
        <p:spPr/>
        <p:txBody>
          <a:bodyPr>
            <a:normAutofit lnSpcReduction="10000"/>
          </a:bodyPr>
          <a:lstStyle/>
          <a:p>
            <a:r>
              <a:rPr lang="en-US" b="1" dirty="0"/>
              <a:t>Chart description:</a:t>
            </a:r>
          </a:p>
          <a:p>
            <a:pPr algn="just"/>
            <a:r>
              <a:rPr lang="en-US" sz="1200" dirty="0"/>
              <a:t>   The chart represents the throughput (ops/</a:t>
            </a:r>
            <a:r>
              <a:rPr lang="en-US" sz="1200" dirty="0" err="1"/>
              <a:t>ms</a:t>
            </a:r>
            <a:r>
              <a:rPr lang="en-US" sz="1200" dirty="0"/>
              <a:t>) for different numbers of threads in a performance test. Throughput refers to the number of operations completed per millisecond, providing a measure of the system's efficiency when executing operations concurrently. X axis number of threads Y axis score.</a:t>
            </a:r>
          </a:p>
          <a:p>
            <a:r>
              <a:rPr lang="en-US" sz="1800" b="1" dirty="0"/>
              <a:t>Interpretation of the results:</a:t>
            </a:r>
          </a:p>
          <a:p>
            <a:pPr algn="just"/>
            <a:r>
              <a:rPr lang="en-US" dirty="0"/>
              <a:t>   </a:t>
            </a:r>
            <a:r>
              <a:rPr lang="en-US" sz="1300" dirty="0"/>
              <a:t>Initially, adding threads improves throughput, as seen when moving from 1 to 2 threads. However, after 2 threads, the throughput shows diminishing returns, with throughput either stabilizing or even slightly decreasing as more threads are added. The system appears to reach a point where it cannot efficiently scale further (around 10 threads in this case), and beyond that, adding more threads does not significantly improve performance. This is typical of systems that reach their concurrency limits or experience resource contention with too many threads.</a:t>
            </a:r>
          </a:p>
        </p:txBody>
      </p:sp>
    </p:spTree>
    <p:extLst>
      <p:ext uri="{BB962C8B-B14F-4D97-AF65-F5344CB8AC3E}">
        <p14:creationId xmlns:p14="http://schemas.microsoft.com/office/powerpoint/2010/main" val="3720278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a:extLst>
              <a:ext uri="{FF2B5EF4-FFF2-40B4-BE49-F238E27FC236}">
                <a16:creationId xmlns:a16="http://schemas.microsoft.com/office/drawing/2014/main" id="{26668DEE-9DA6-E1D0-55B8-6A872F4A9562}"/>
              </a:ext>
            </a:extLst>
          </p:cNvPr>
          <p:cNvSpPr>
            <a:spLocks noGrp="1"/>
          </p:cNvSpPr>
          <p:nvPr>
            <p:ph type="title"/>
          </p:nvPr>
        </p:nvSpPr>
        <p:spPr/>
        <p:txBody>
          <a:bodyPr/>
          <a:lstStyle/>
          <a:p>
            <a:r>
              <a:rPr lang="en-US" dirty="0"/>
              <a:t>Key observations</a:t>
            </a:r>
          </a:p>
        </p:txBody>
      </p:sp>
      <p:sp>
        <p:nvSpPr>
          <p:cNvPr id="6" name="Symbol zastępczy zawartości 5">
            <a:extLst>
              <a:ext uri="{FF2B5EF4-FFF2-40B4-BE49-F238E27FC236}">
                <a16:creationId xmlns:a16="http://schemas.microsoft.com/office/drawing/2014/main" id="{8B6B2F9C-0BD9-595E-973D-2B6CB8A17661}"/>
              </a:ext>
            </a:extLst>
          </p:cNvPr>
          <p:cNvSpPr>
            <a:spLocks noGrp="1"/>
          </p:cNvSpPr>
          <p:nvPr>
            <p:ph idx="1"/>
          </p:nvPr>
        </p:nvSpPr>
        <p:spPr/>
        <p:txBody>
          <a:bodyPr>
            <a:normAutofit/>
          </a:bodyPr>
          <a:lstStyle/>
          <a:p>
            <a:pPr algn="just"/>
            <a:r>
              <a:rPr lang="en-US" b="1" dirty="0"/>
              <a:t>Throughput: </a:t>
            </a:r>
            <a:r>
              <a:rPr lang="en-US" sz="2200" dirty="0"/>
              <a:t>With a small number of threads (1-2), throughput is optimized, but it doesn't scale well as more threads are added. This suggests that throughput might be bottlenecked by some shared resource (e.g., CPU, I/O).</a:t>
            </a:r>
          </a:p>
          <a:p>
            <a:pPr algn="just"/>
            <a:r>
              <a:rPr lang="en-US" b="1" dirty="0"/>
              <a:t>Average Time: </a:t>
            </a:r>
            <a:r>
              <a:rPr lang="en-US" sz="2200" dirty="0"/>
              <a:t>The average operation time increases as more threads are added, highlighting that contention or resource exhaustion is becoming an issue, especially beyond 6 threads.</a:t>
            </a:r>
          </a:p>
          <a:p>
            <a:pPr algn="just"/>
            <a:r>
              <a:rPr lang="en-US" b="1" dirty="0"/>
              <a:t>Single-shot Performance: </a:t>
            </a:r>
            <a:r>
              <a:rPr lang="en-US" sz="2200" dirty="0"/>
              <a:t>Performance for single-shot operations degrades noticeably as more threads are introduced, showing that there is a clear performance penalty when moving from single-threaded to multi-threaded execution, particularly in environments with high resource contention.</a:t>
            </a:r>
          </a:p>
        </p:txBody>
      </p:sp>
    </p:spTree>
    <p:extLst>
      <p:ext uri="{BB962C8B-B14F-4D97-AF65-F5344CB8AC3E}">
        <p14:creationId xmlns:p14="http://schemas.microsoft.com/office/powerpoint/2010/main" val="2779220376"/>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Pakiet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917</TotalTime>
  <Words>1619</Words>
  <Application>Microsoft Office PowerPoint</Application>
  <PresentationFormat>Panoramiczny</PresentationFormat>
  <Paragraphs>105</Paragraphs>
  <Slides>18</Slides>
  <Notes>0</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18</vt:i4>
      </vt:variant>
    </vt:vector>
  </HeadingPairs>
  <TitlesOfParts>
    <vt:vector size="23" baseType="lpstr">
      <vt:lpstr>Aptos</vt:lpstr>
      <vt:lpstr>Aptos Display</vt:lpstr>
      <vt:lpstr>Arial</vt:lpstr>
      <vt:lpstr>Wingdings</vt:lpstr>
      <vt:lpstr>Motyw pakietu Office</vt:lpstr>
      <vt:lpstr>The impact of multiple threads on task execution.</vt:lpstr>
      <vt:lpstr>Performance test case</vt:lpstr>
      <vt:lpstr>Benchmark Tools</vt:lpstr>
      <vt:lpstr>Hardware on which performance tests were performed</vt:lpstr>
      <vt:lpstr>JMH implementation</vt:lpstr>
      <vt:lpstr>JMH benchmark modes</vt:lpstr>
      <vt:lpstr>AVARAGE TIME (JMH)</vt:lpstr>
      <vt:lpstr>THROUPUT (JMH)</vt:lpstr>
      <vt:lpstr>Key observations</vt:lpstr>
      <vt:lpstr>Additional benchmark using Executor Service in JMH</vt:lpstr>
      <vt:lpstr>Additional benchmark using Executor Service in JMH</vt:lpstr>
      <vt:lpstr>Jmeter implementation</vt:lpstr>
      <vt:lpstr>AVARAGE (JMETER) </vt:lpstr>
      <vt:lpstr>MEDIAN (JMETER)</vt:lpstr>
      <vt:lpstr>THROUPUT (JMETER)</vt:lpstr>
      <vt:lpstr>Notes on the methodology used</vt:lpstr>
      <vt:lpstr>Conclusions</vt:lpstr>
      <vt:lpstr>Final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Damian Ozga</dc:creator>
  <cp:lastModifiedBy>Damian Ozga</cp:lastModifiedBy>
  <cp:revision>2</cp:revision>
  <dcterms:created xsi:type="dcterms:W3CDTF">2024-12-18T06:17:14Z</dcterms:created>
  <dcterms:modified xsi:type="dcterms:W3CDTF">2024-12-18T21:40:05Z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386b39a-f873-4afb-95b7-159453b5f857_Enabled">
    <vt:lpwstr>true</vt:lpwstr>
  </property>
  <property fmtid="{D5CDD505-2E9C-101B-9397-08002B2CF9AE}" pid="3" name="MSIP_Label_9386b39a-f873-4afb-95b7-159453b5f857_SetDate">
    <vt:lpwstr>2024-12-18T06:22:47Z</vt:lpwstr>
  </property>
  <property fmtid="{D5CDD505-2E9C-101B-9397-08002B2CF9AE}" pid="4" name="MSIP_Label_9386b39a-f873-4afb-95b7-159453b5f857_Method">
    <vt:lpwstr>Standard</vt:lpwstr>
  </property>
  <property fmtid="{D5CDD505-2E9C-101B-9397-08002B2CF9AE}" pid="5" name="MSIP_Label_9386b39a-f873-4afb-95b7-159453b5f857_Name">
    <vt:lpwstr>General</vt:lpwstr>
  </property>
  <property fmtid="{D5CDD505-2E9C-101B-9397-08002B2CF9AE}" pid="6" name="MSIP_Label_9386b39a-f873-4afb-95b7-159453b5f857_SiteId">
    <vt:lpwstr>3d918542-68a9-4e89-ac7a-0f74754ddb24</vt:lpwstr>
  </property>
  <property fmtid="{D5CDD505-2E9C-101B-9397-08002B2CF9AE}" pid="7" name="MSIP_Label_9386b39a-f873-4afb-95b7-159453b5f857_ActionId">
    <vt:lpwstr>0fc99f43-5f53-4e01-889b-02ea900eb0cb</vt:lpwstr>
  </property>
  <property fmtid="{D5CDD505-2E9C-101B-9397-08002B2CF9AE}" pid="8" name="MSIP_Label_9386b39a-f873-4afb-95b7-159453b5f857_ContentBits">
    <vt:lpwstr>0</vt:lpwstr>
  </property>
</Properties>
</file>