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281" r:id="rId5"/>
    <p:sldId id="261" r:id="rId6"/>
    <p:sldId id="279" r:id="rId7"/>
    <p:sldId id="265" r:id="rId8"/>
    <p:sldId id="291" r:id="rId9"/>
    <p:sldId id="292" r:id="rId10"/>
    <p:sldId id="277" r:id="rId11"/>
    <p:sldId id="297" r:id="rId12"/>
    <p:sldId id="283" r:id="rId13"/>
    <p:sldId id="298" r:id="rId14"/>
    <p:sldId id="299" r:id="rId15"/>
    <p:sldId id="284" r:id="rId16"/>
    <p:sldId id="296" r:id="rId17"/>
    <p:sldId id="286" r:id="rId18"/>
    <p:sldId id="287" r:id="rId19"/>
    <p:sldId id="288" r:id="rId20"/>
    <p:sldId id="289"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818BE-DEB2-4C3A-B986-F80A1052C065}" v="65" dt="2024-05-02T05:33:37.610"/>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78" autoAdjust="0"/>
    <p:restoredTop sz="94879" autoAdjust="0"/>
  </p:normalViewPr>
  <p:slideViewPr>
    <p:cSldViewPr snapToGrid="0">
      <p:cViewPr varScale="1">
        <p:scale>
          <a:sx n="94" d="100"/>
          <a:sy n="94" d="100"/>
        </p:scale>
        <p:origin x="114" y="136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2/22/2025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2/22/2025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23632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63269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95647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2643645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522706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83589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2/22/2025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2/22/2025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2/22/2025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2/22/2025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2/22/2025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2/22/2025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333500" y="1285068"/>
            <a:ext cx="9525000" cy="4287864"/>
          </a:xfrm>
        </p:spPr>
        <p:txBody>
          <a:bodyPr/>
          <a:lstStyle/>
          <a:p>
            <a:r>
              <a:rPr lang="en-US" b="1" i="0" dirty="0">
                <a:effectLst/>
                <a:latin typeface="Calibri Light (Headings)"/>
              </a:rPr>
              <a:t>Cellular Automata and Sequential Forward Search: A Frontier in Image Analysis</a:t>
            </a:r>
            <a:br>
              <a:rPr lang="en-US" dirty="0">
                <a:latin typeface="Calibri Light (Headings)"/>
              </a:rPr>
            </a:br>
            <a:br>
              <a:rPr lang="en-US" dirty="0">
                <a:latin typeface="Calibri Light (Headings)"/>
              </a:rPr>
            </a:br>
            <a:r>
              <a:rPr lang="en-US" sz="3200" dirty="0">
                <a:latin typeface="Calibri Light (Headings)"/>
              </a:rPr>
              <a:t>Damian Rozpedowski</a:t>
            </a:r>
            <a:br>
              <a:rPr lang="en-US">
                <a:latin typeface="Calibri Light (Headings)"/>
              </a:rPr>
            </a:br>
            <a:endParaRPr lang="en-US" sz="1600" dirty="0">
              <a:latin typeface="Calibri Light (Headings)"/>
            </a:endParaRP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6592-4D2C-6AE8-68D3-59FB5A16FA4F}"/>
              </a:ext>
            </a:extLst>
          </p:cNvPr>
          <p:cNvSpPr>
            <a:spLocks noGrp="1"/>
          </p:cNvSpPr>
          <p:nvPr>
            <p:ph type="title"/>
          </p:nvPr>
        </p:nvSpPr>
        <p:spPr/>
        <p:txBody>
          <a:bodyPr/>
          <a:lstStyle/>
          <a:p>
            <a:r>
              <a:rPr lang="en-US" dirty="0"/>
              <a:t>Literature Review</a:t>
            </a:r>
          </a:p>
        </p:txBody>
      </p:sp>
      <p:sp>
        <p:nvSpPr>
          <p:cNvPr id="4" name="Table Placeholder 3">
            <a:extLst>
              <a:ext uri="{FF2B5EF4-FFF2-40B4-BE49-F238E27FC236}">
                <a16:creationId xmlns:a16="http://schemas.microsoft.com/office/drawing/2014/main" id="{57A02FD5-7690-73FB-3BCC-7BF35794089F}"/>
              </a:ext>
            </a:extLst>
          </p:cNvPr>
          <p:cNvSpPr>
            <a:spLocks noGrp="1"/>
          </p:cNvSpPr>
          <p:nvPr>
            <p:ph sz="quarter" idx="16"/>
          </p:nvPr>
        </p:nvSpPr>
        <p:spPr>
          <a:xfrm>
            <a:off x="838200" y="1691323"/>
            <a:ext cx="5257800" cy="4113054"/>
          </a:xfrm>
        </p:spPr>
        <p:txBody>
          <a:bodyPr>
            <a:normAutofit/>
          </a:bodyPr>
          <a:lstStyle/>
          <a:p>
            <a:r>
              <a:rPr lang="en-US" sz="1400" b="0" i="0" dirty="0">
                <a:solidFill>
                  <a:srgbClr val="0D0D0D"/>
                </a:solidFill>
                <a:effectLst/>
                <a:latin typeface="Söhne"/>
              </a:rPr>
              <a:t>    In other comparison evaluations, however, SFFS was always providing better performance. Notably, Jain and Zongker (1997) had previously surveyed many strategies of feature selection, among them genetic algorithms, and found that SFFS was providing the best overall effectiveness. This underscores the flexibility and capability of the method, rendering it an esteemed choice to match its desirability with respect to a plethora of high-dimensional data challenges, among them being image processing and pattern recognition.</a:t>
            </a:r>
            <a:endParaRPr lang="en-US" sz="1400" dirty="0"/>
          </a:p>
        </p:txBody>
      </p:sp>
      <p:sp>
        <p:nvSpPr>
          <p:cNvPr id="3" name="Table Placeholder 3">
            <a:extLst>
              <a:ext uri="{FF2B5EF4-FFF2-40B4-BE49-F238E27FC236}">
                <a16:creationId xmlns:a16="http://schemas.microsoft.com/office/drawing/2014/main" id="{20C7D54E-278B-551A-D55D-1A11BF97EC58}"/>
              </a:ext>
            </a:extLst>
          </p:cNvPr>
          <p:cNvSpPr txBox="1">
            <a:spLocks/>
          </p:cNvSpPr>
          <p:nvPr/>
        </p:nvSpPr>
        <p:spPr>
          <a:xfrm>
            <a:off x="6096000" y="1691323"/>
            <a:ext cx="5257800" cy="411305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rgbClr val="0D0D0D"/>
                </a:solidFill>
                <a:effectLst/>
                <a:latin typeface="Söhne"/>
              </a:rPr>
              <a:t>    The recent advancement in feature selection has called for a methodology that strikes a balance between optimality and computational feasibility. This substantially increased computational efficiency has been due to the introduction of floating search methods, for example, Sequential Forward Floating Selection (SFFS) or Sequential Backward Floating Selection (SBFS), compared to the traditional Branch and Bound method (</a:t>
            </a:r>
            <a:r>
              <a:rPr lang="en-US" sz="1400" b="0" i="0" dirty="0" err="1">
                <a:solidFill>
                  <a:srgbClr val="0D0D0D"/>
                </a:solidFill>
                <a:effectLst/>
                <a:latin typeface="Söhne"/>
              </a:rPr>
              <a:t>Pudil</a:t>
            </a:r>
            <a:r>
              <a:rPr lang="en-US" sz="1400" b="0" i="0" dirty="0">
                <a:solidFill>
                  <a:srgbClr val="0D0D0D"/>
                </a:solidFill>
                <a:effectLst/>
                <a:latin typeface="Söhne"/>
              </a:rPr>
              <a:t>, </a:t>
            </a:r>
            <a:r>
              <a:rPr lang="en-US" sz="1400" b="0" i="0" dirty="0" err="1">
                <a:solidFill>
                  <a:srgbClr val="0D0D0D"/>
                </a:solidFill>
                <a:effectLst/>
                <a:latin typeface="Söhne"/>
              </a:rPr>
              <a:t>Novovičová</a:t>
            </a:r>
            <a:r>
              <a:rPr lang="en-US" sz="1400" b="0" i="0" dirty="0">
                <a:solidFill>
                  <a:srgbClr val="0D0D0D"/>
                </a:solidFill>
                <a:effectLst/>
                <a:latin typeface="Söhne"/>
              </a:rPr>
              <a:t>, &amp; </a:t>
            </a:r>
            <a:r>
              <a:rPr lang="en-US" sz="1400" b="0" i="0" dirty="0" err="1">
                <a:solidFill>
                  <a:srgbClr val="0D0D0D"/>
                </a:solidFill>
                <a:effectLst/>
                <a:latin typeface="Söhne"/>
              </a:rPr>
              <a:t>Kittler</a:t>
            </a:r>
            <a:r>
              <a:rPr lang="en-US" sz="1400" b="0" i="0" dirty="0">
                <a:solidFill>
                  <a:srgbClr val="0D0D0D"/>
                </a:solidFill>
                <a:effectLst/>
                <a:latin typeface="Söhne"/>
              </a:rPr>
              <a:t>, 1994). The two were progressively adding or removing a number of features at each step, subsequently making them fast and more efficient in handling high-dimensional data. Techniques like these are of very high value to cellular automata applications, since they could be exploited to get the optimal configurations that would increase the accuracy and efficiency by orders of magnitude.</a:t>
            </a:r>
            <a:endParaRPr lang="en-US" sz="1400" dirty="0"/>
          </a:p>
        </p:txBody>
      </p:sp>
    </p:spTree>
    <p:extLst>
      <p:ext uri="{BB962C8B-B14F-4D97-AF65-F5344CB8AC3E}">
        <p14:creationId xmlns:p14="http://schemas.microsoft.com/office/powerpoint/2010/main" val="394909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6592-4D2C-6AE8-68D3-59FB5A16FA4F}"/>
              </a:ext>
            </a:extLst>
          </p:cNvPr>
          <p:cNvSpPr>
            <a:spLocks noGrp="1"/>
          </p:cNvSpPr>
          <p:nvPr>
            <p:ph type="title"/>
          </p:nvPr>
        </p:nvSpPr>
        <p:spPr/>
        <p:txBody>
          <a:bodyPr/>
          <a:lstStyle/>
          <a:p>
            <a:r>
              <a:rPr lang="en-US" dirty="0"/>
              <a:t>Literature Review</a:t>
            </a:r>
          </a:p>
        </p:txBody>
      </p:sp>
      <p:sp>
        <p:nvSpPr>
          <p:cNvPr id="4" name="Table Placeholder 3">
            <a:extLst>
              <a:ext uri="{FF2B5EF4-FFF2-40B4-BE49-F238E27FC236}">
                <a16:creationId xmlns:a16="http://schemas.microsoft.com/office/drawing/2014/main" id="{57A02FD5-7690-73FB-3BCC-7BF35794089F}"/>
              </a:ext>
            </a:extLst>
          </p:cNvPr>
          <p:cNvSpPr>
            <a:spLocks noGrp="1"/>
          </p:cNvSpPr>
          <p:nvPr>
            <p:ph sz="quarter" idx="16"/>
          </p:nvPr>
        </p:nvSpPr>
        <p:spPr>
          <a:xfrm>
            <a:off x="838200" y="1691323"/>
            <a:ext cx="5257800" cy="4113054"/>
          </a:xfrm>
        </p:spPr>
        <p:txBody>
          <a:bodyPr>
            <a:normAutofit/>
          </a:bodyPr>
          <a:lstStyle/>
          <a:p>
            <a:r>
              <a:rPr lang="en-US" sz="1400" b="0" i="0" dirty="0">
                <a:solidFill>
                  <a:srgbClr val="0D0D0D"/>
                </a:solidFill>
                <a:effectLst/>
                <a:latin typeface="Söhne"/>
              </a:rPr>
              <a:t>    Rosin (2006) went into further detail on the use of cellular automata (CA) for different image processing operations, particularly using the SFFS method to optimize the rule sets for some operations, including noise thinning and convex hull detection. This introduces changes from traditional CA models and promising results have been witnessed for these tasks under the B-rule. Rosin also compares various objective functions that guide the selection of good rule sets and hence enhance the CA's ability to adapt to various image processing problems. Rosin (2006) elaborates more on the capabilities of CA in binary image processing, and the SFFS method has high effectiveness in refining rule sets.</a:t>
            </a:r>
            <a:endParaRPr lang="en-US" sz="1400" dirty="0"/>
          </a:p>
        </p:txBody>
      </p:sp>
      <p:sp>
        <p:nvSpPr>
          <p:cNvPr id="3" name="Table Placeholder 3">
            <a:extLst>
              <a:ext uri="{FF2B5EF4-FFF2-40B4-BE49-F238E27FC236}">
                <a16:creationId xmlns:a16="http://schemas.microsoft.com/office/drawing/2014/main" id="{20C7D54E-278B-551A-D55D-1A11BF97EC58}"/>
              </a:ext>
            </a:extLst>
          </p:cNvPr>
          <p:cNvSpPr txBox="1">
            <a:spLocks/>
          </p:cNvSpPr>
          <p:nvPr/>
        </p:nvSpPr>
        <p:spPr>
          <a:xfrm>
            <a:off x="6096000" y="1691323"/>
            <a:ext cx="5257800" cy="411305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rgbClr val="0D0D0D"/>
                </a:solidFill>
                <a:effectLst/>
                <a:latin typeface="Söhne"/>
              </a:rPr>
              <a:t>    Furthermore, Rosin (2006) presents a detailed exploration of the CA's capabilities in binary image processing, where the SFFS method proved particularly effective in refining CA rule sets. The research found that these optimized CAs could outperform traditional image processing techniques. The results underscore the potential of CAs, optimized via SFFS, to achieve high-level performance across a variety of standard image processing functions. By automating the rule generation process and enhancing CA functionalities through strategic modifications and objective function optimization, this research contributes valuable insights into the development of more efficient image processing technologies.</a:t>
            </a:r>
            <a:endParaRPr lang="en-US" sz="1300" dirty="0"/>
          </a:p>
        </p:txBody>
      </p:sp>
    </p:spTree>
    <p:extLst>
      <p:ext uri="{BB962C8B-B14F-4D97-AF65-F5344CB8AC3E}">
        <p14:creationId xmlns:p14="http://schemas.microsoft.com/office/powerpoint/2010/main" val="41884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0D1A-07B2-F91A-0BF7-9D1364BE1E4C}"/>
              </a:ext>
            </a:extLst>
          </p:cNvPr>
          <p:cNvSpPr>
            <a:spLocks noGrp="1"/>
          </p:cNvSpPr>
          <p:nvPr>
            <p:ph type="title"/>
          </p:nvPr>
        </p:nvSpPr>
        <p:spPr/>
        <p:txBody>
          <a:bodyPr/>
          <a:lstStyle/>
          <a:p>
            <a:r>
              <a:rPr lang="en-US" dirty="0"/>
              <a:t>Experimentation – Materials and Methods</a:t>
            </a:r>
          </a:p>
        </p:txBody>
      </p:sp>
      <p:sp>
        <p:nvSpPr>
          <p:cNvPr id="4" name="Table Placeholder 3">
            <a:extLst>
              <a:ext uri="{FF2B5EF4-FFF2-40B4-BE49-F238E27FC236}">
                <a16:creationId xmlns:a16="http://schemas.microsoft.com/office/drawing/2014/main" id="{55149CCB-AE5B-77C9-B770-FCCD0B0F9A7E}"/>
              </a:ext>
            </a:extLst>
          </p:cNvPr>
          <p:cNvSpPr>
            <a:spLocks noGrp="1"/>
          </p:cNvSpPr>
          <p:nvPr>
            <p:ph sz="quarter" idx="15"/>
          </p:nvPr>
        </p:nvSpPr>
        <p:spPr/>
        <p:txBody>
          <a:bodyPr>
            <a:normAutofit fontScale="25000" lnSpcReduction="20000"/>
          </a:bodyPr>
          <a:lstStyle/>
          <a:p>
            <a:pPr marL="0" indent="0" algn="l">
              <a:buNone/>
            </a:pPr>
            <a:r>
              <a:rPr lang="en-US" sz="5600" b="1" i="0" dirty="0">
                <a:solidFill>
                  <a:srgbClr val="0D0D0D"/>
                </a:solidFill>
                <a:effectLst/>
                <a:latin typeface="Söhne"/>
              </a:rPr>
              <a:t>Materials</a:t>
            </a:r>
            <a:endParaRPr lang="en-US" sz="5600" b="0" i="0" dirty="0">
              <a:solidFill>
                <a:srgbClr val="0D0D0D"/>
              </a:solidFill>
              <a:effectLst/>
              <a:latin typeface="Söhne"/>
            </a:endParaRPr>
          </a:p>
          <a:p>
            <a:pPr algn="l">
              <a:buFont typeface="Arial" panose="020B0604020202020204" pitchFamily="34" charset="0"/>
              <a:buChar char="•"/>
            </a:pPr>
            <a:r>
              <a:rPr lang="en-US" sz="5600" b="1" i="0" dirty="0">
                <a:solidFill>
                  <a:srgbClr val="0D0D0D"/>
                </a:solidFill>
                <a:effectLst/>
                <a:latin typeface="Söhne"/>
              </a:rPr>
              <a:t> Cellular Automata (CA):</a:t>
            </a:r>
            <a:r>
              <a:rPr lang="en-US" sz="5600" b="0" i="0" dirty="0">
                <a:solidFill>
                  <a:srgbClr val="0D0D0D"/>
                </a:solidFill>
                <a:effectLst/>
                <a:latin typeface="Söhne"/>
              </a:rPr>
              <a:t> Used for image processing tasks.</a:t>
            </a:r>
          </a:p>
          <a:p>
            <a:pPr algn="l">
              <a:buFont typeface="Arial" panose="020B0604020202020204" pitchFamily="34" charset="0"/>
              <a:buChar char="•"/>
            </a:pPr>
            <a:r>
              <a:rPr lang="en-US" sz="5600" b="1" i="0" dirty="0">
                <a:solidFill>
                  <a:srgbClr val="0D0D0D"/>
                </a:solidFill>
                <a:effectLst/>
                <a:latin typeface="Söhne"/>
              </a:rPr>
              <a:t> B-Rule CA: </a:t>
            </a:r>
            <a:r>
              <a:rPr lang="en-US" sz="5600" b="0" i="0" dirty="0">
                <a:solidFill>
                  <a:srgbClr val="0D0D0D"/>
                </a:solidFill>
                <a:effectLst/>
                <a:latin typeface="Söhne"/>
              </a:rPr>
              <a:t>Modified CA formulation for improved performance.</a:t>
            </a:r>
          </a:p>
          <a:p>
            <a:pPr algn="l">
              <a:buFont typeface="Arial" panose="020B0604020202020204" pitchFamily="34" charset="0"/>
              <a:buChar char="•"/>
            </a:pPr>
            <a:r>
              <a:rPr lang="en-US" sz="5600" b="1" i="0" dirty="0">
                <a:solidFill>
                  <a:srgbClr val="0D0D0D"/>
                </a:solidFill>
                <a:effectLst/>
                <a:latin typeface="Söhne"/>
              </a:rPr>
              <a:t> 2-Cycle CA: </a:t>
            </a:r>
            <a:r>
              <a:rPr lang="en-US" sz="5600" b="0" i="0" dirty="0">
                <a:solidFill>
                  <a:srgbClr val="0D0D0D"/>
                </a:solidFill>
                <a:effectLst/>
                <a:latin typeface="Söhne"/>
              </a:rPr>
              <a:t>Modification for enhanced functionality.</a:t>
            </a:r>
          </a:p>
          <a:p>
            <a:pPr algn="l">
              <a:buFont typeface="Arial" panose="020B0604020202020204" pitchFamily="34" charset="0"/>
              <a:buChar char="•"/>
            </a:pPr>
            <a:r>
              <a:rPr lang="en-US" sz="5600" b="1" i="0" dirty="0">
                <a:solidFill>
                  <a:srgbClr val="0D0D0D"/>
                </a:solidFill>
                <a:effectLst/>
                <a:latin typeface="Söhne"/>
              </a:rPr>
              <a:t> Binary Input Images:</a:t>
            </a:r>
            <a:r>
              <a:rPr lang="en-US" sz="5600" b="0" i="0" dirty="0">
                <a:solidFill>
                  <a:srgbClr val="0D0D0D"/>
                </a:solidFill>
                <a:effectLst/>
                <a:latin typeface="Söhne"/>
              </a:rPr>
              <a:t> Employed binary images with white and black pixel states.</a:t>
            </a:r>
          </a:p>
          <a:p>
            <a:pPr algn="l">
              <a:buFont typeface="Arial" panose="020B0604020202020204" pitchFamily="34" charset="0"/>
              <a:buChar char="•"/>
            </a:pPr>
            <a:r>
              <a:rPr lang="en-US" sz="5600" b="1" i="0" dirty="0">
                <a:solidFill>
                  <a:srgbClr val="0D0D0D"/>
                </a:solidFill>
                <a:effectLst/>
                <a:latin typeface="Söhne"/>
              </a:rPr>
              <a:t> Neighborhood Considerations:</a:t>
            </a:r>
            <a:r>
              <a:rPr lang="en-US" sz="5600" b="0" i="0" dirty="0">
                <a:solidFill>
                  <a:srgbClr val="0D0D0D"/>
                </a:solidFill>
                <a:effectLst/>
                <a:latin typeface="Söhne"/>
              </a:rPr>
              <a:t> Utilized eight-way connected immediate neighbors (Moore neighborhood).</a:t>
            </a:r>
          </a:p>
          <a:p>
            <a:pPr algn="l">
              <a:buFont typeface="Arial" panose="020B0604020202020204" pitchFamily="34" charset="0"/>
              <a:buChar char="•"/>
            </a:pPr>
            <a:r>
              <a:rPr lang="en-US" sz="5600" b="1" i="0" dirty="0">
                <a:solidFill>
                  <a:srgbClr val="0D0D0D"/>
                </a:solidFill>
                <a:effectLst/>
                <a:latin typeface="Söhne"/>
              </a:rPr>
              <a:t> Boundary Conditions:</a:t>
            </a:r>
            <a:r>
              <a:rPr lang="en-US" sz="5600" b="0" i="0" dirty="0">
                <a:solidFill>
                  <a:srgbClr val="0D0D0D"/>
                </a:solidFill>
                <a:effectLst/>
                <a:latin typeface="Söhne"/>
              </a:rPr>
              <a:t> Applied fixed value boundary conditions for non-boundary cells.</a:t>
            </a:r>
          </a:p>
        </p:txBody>
      </p:sp>
      <p:sp>
        <p:nvSpPr>
          <p:cNvPr id="5" name="Table Placeholder 3">
            <a:extLst>
              <a:ext uri="{FF2B5EF4-FFF2-40B4-BE49-F238E27FC236}">
                <a16:creationId xmlns:a16="http://schemas.microsoft.com/office/drawing/2014/main" id="{BE201DA8-4362-DF4C-50B6-FF94DCC94B37}"/>
              </a:ext>
            </a:extLst>
          </p:cNvPr>
          <p:cNvSpPr txBox="1">
            <a:spLocks/>
          </p:cNvSpPr>
          <p:nvPr/>
        </p:nvSpPr>
        <p:spPr>
          <a:xfrm>
            <a:off x="5972535" y="1790329"/>
            <a:ext cx="4686300" cy="4016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solidFill>
                  <a:srgbClr val="0D0D0D"/>
                </a:solidFill>
                <a:latin typeface="Söhne"/>
              </a:rPr>
              <a:t>Methods</a:t>
            </a:r>
            <a:endParaRPr lang="en-US" sz="1400" dirty="0">
              <a:solidFill>
                <a:srgbClr val="0D0D0D"/>
              </a:solidFill>
              <a:latin typeface="Söhne"/>
            </a:endParaRPr>
          </a:p>
          <a:p>
            <a:pPr algn="l">
              <a:buFont typeface="Arial" panose="020B0604020202020204" pitchFamily="34" charset="0"/>
              <a:buChar char="•"/>
            </a:pPr>
            <a:r>
              <a:rPr lang="en-US" sz="1400" b="1" i="0" dirty="0">
                <a:solidFill>
                  <a:srgbClr val="0D0D0D"/>
                </a:solidFill>
                <a:effectLst/>
                <a:latin typeface="Söhne"/>
              </a:rPr>
              <a:t>Sequential Floating Forward Search (SFFS):</a:t>
            </a:r>
            <a:r>
              <a:rPr lang="en-US" sz="1400" dirty="0">
                <a:solidFill>
                  <a:srgbClr val="0D0D0D"/>
                </a:solidFill>
                <a:latin typeface="Söhne"/>
              </a:rPr>
              <a:t> </a:t>
            </a:r>
            <a:r>
              <a:rPr lang="en-US" sz="1400" b="0" i="0" dirty="0">
                <a:solidFill>
                  <a:srgbClr val="0D0D0D"/>
                </a:solidFill>
                <a:effectLst/>
                <a:latin typeface="Söhne"/>
              </a:rPr>
              <a:t>A training algorithm used to select optimal rule sets for cellular automata.</a:t>
            </a:r>
          </a:p>
          <a:p>
            <a:pPr algn="l">
              <a:buFont typeface="Arial" panose="020B0604020202020204" pitchFamily="34" charset="0"/>
              <a:buChar char="•"/>
            </a:pPr>
            <a:r>
              <a:rPr lang="en-US" sz="1400" b="1" i="0" dirty="0">
                <a:solidFill>
                  <a:srgbClr val="0D0D0D"/>
                </a:solidFill>
                <a:effectLst/>
                <a:latin typeface="Söhne"/>
              </a:rPr>
              <a:t>Root Mean Square (RMS):</a:t>
            </a:r>
            <a:r>
              <a:rPr lang="en-US" sz="1400" dirty="0">
                <a:solidFill>
                  <a:srgbClr val="0D0D0D"/>
                </a:solidFill>
                <a:latin typeface="Söhne"/>
              </a:rPr>
              <a:t> </a:t>
            </a:r>
            <a:r>
              <a:rPr lang="en-US" sz="1400" b="0" i="0" dirty="0">
                <a:solidFill>
                  <a:srgbClr val="0D0D0D"/>
                </a:solidFill>
                <a:effectLst/>
                <a:latin typeface="Söhne"/>
              </a:rPr>
              <a:t>An objective function for evaluating the quality of CA output compared to target images.</a:t>
            </a:r>
          </a:p>
          <a:p>
            <a:pPr algn="l">
              <a:buFont typeface="Arial" panose="020B0604020202020204" pitchFamily="34" charset="0"/>
              <a:buChar char="•"/>
            </a:pPr>
            <a:r>
              <a:rPr lang="en-US" sz="1400" b="1" i="0" dirty="0">
                <a:solidFill>
                  <a:srgbClr val="0D0D0D"/>
                </a:solidFill>
                <a:effectLst/>
                <a:latin typeface="Söhne"/>
              </a:rPr>
              <a:t>Median Filter:</a:t>
            </a:r>
            <a:r>
              <a:rPr lang="en-US" sz="1400" b="0" i="0" dirty="0">
                <a:solidFill>
                  <a:srgbClr val="0D0D0D"/>
                </a:solidFill>
                <a:effectLst/>
                <a:latin typeface="Söhne"/>
              </a:rPr>
              <a:t> Used as a reference method for comparison in image filtering tasks.</a:t>
            </a:r>
          </a:p>
          <a:p>
            <a:pPr algn="l">
              <a:buFont typeface="Arial" panose="020B0604020202020204" pitchFamily="34" charset="0"/>
              <a:buChar char="•"/>
            </a:pPr>
            <a:r>
              <a:rPr lang="en-US" sz="1400" b="1" i="0" dirty="0">
                <a:solidFill>
                  <a:srgbClr val="0D0D0D"/>
                </a:solidFill>
                <a:effectLst/>
                <a:latin typeface="Söhne"/>
              </a:rPr>
              <a:t>Morphological Filters:</a:t>
            </a:r>
            <a:r>
              <a:rPr lang="en-US" sz="1400" b="0" i="0" dirty="0">
                <a:solidFill>
                  <a:srgbClr val="0D0D0D"/>
                </a:solidFill>
                <a:effectLst/>
                <a:latin typeface="Söhne"/>
              </a:rPr>
              <a:t> Employed for image processing and noise reduction.</a:t>
            </a:r>
          </a:p>
          <a:p>
            <a:pPr algn="l">
              <a:buFont typeface="Arial" panose="020B0604020202020204" pitchFamily="34" charset="0"/>
              <a:buChar char="•"/>
            </a:pPr>
            <a:r>
              <a:rPr lang="en-US" sz="1400" b="1" i="0" dirty="0">
                <a:solidFill>
                  <a:srgbClr val="0D0D0D"/>
                </a:solidFill>
                <a:effectLst/>
                <a:latin typeface="Söhne"/>
              </a:rPr>
              <a:t>Mathematical Morphology:</a:t>
            </a:r>
            <a:r>
              <a:rPr lang="en-US" sz="1400" dirty="0">
                <a:solidFill>
                  <a:srgbClr val="0D0D0D"/>
                </a:solidFill>
                <a:latin typeface="Söhne"/>
              </a:rPr>
              <a:t> </a:t>
            </a:r>
            <a:r>
              <a:rPr lang="en-US" sz="1400" b="0" i="0" dirty="0">
                <a:solidFill>
                  <a:srgbClr val="0D0D0D"/>
                </a:solidFill>
                <a:effectLst/>
                <a:latin typeface="Söhne"/>
              </a:rPr>
              <a:t>Utilized for structuring element-based image transformations.</a:t>
            </a:r>
            <a:endParaRPr lang="en-US" sz="1400" b="0" i="0" dirty="0">
              <a:solidFill>
                <a:srgbClr val="0D0D0D"/>
              </a:solidFill>
              <a:effectLst/>
              <a:highlight>
                <a:srgbClr val="FFFFFF"/>
              </a:highlight>
              <a:latin typeface="Söhne"/>
            </a:endParaRPr>
          </a:p>
          <a:p>
            <a:endParaRPr lang="en-US" sz="1400" b="0" i="0" dirty="0">
              <a:solidFill>
                <a:srgbClr val="0D0D0D"/>
              </a:solidFill>
              <a:effectLst/>
              <a:highlight>
                <a:srgbClr val="FFFFFF"/>
              </a:highlight>
              <a:latin typeface="Söhne"/>
            </a:endParaRPr>
          </a:p>
          <a:p>
            <a:pPr marL="742950" lvl="1" indent="-285750" algn="l">
              <a:buFont typeface="Arial" panose="020B0604020202020204" pitchFamily="34" charset="0"/>
              <a:buChar char="•"/>
            </a:pPr>
            <a:endParaRPr lang="en-US" sz="1400"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181217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34AC-73EA-DDED-4CEF-3F1B90ABCCC2}"/>
              </a:ext>
            </a:extLst>
          </p:cNvPr>
          <p:cNvSpPr>
            <a:spLocks noGrp="1"/>
          </p:cNvSpPr>
          <p:nvPr>
            <p:ph type="title"/>
          </p:nvPr>
        </p:nvSpPr>
        <p:spPr/>
        <p:txBody>
          <a:bodyPr/>
          <a:lstStyle/>
          <a:p>
            <a:r>
              <a:rPr lang="en-US" dirty="0"/>
              <a:t>Experimentation - Results</a:t>
            </a:r>
          </a:p>
        </p:txBody>
      </p:sp>
      <p:pic>
        <p:nvPicPr>
          <p:cNvPr id="6" name="Content Placeholder 5" descr="A table of data with numbers&#10;&#10;Description automatically generated">
            <a:extLst>
              <a:ext uri="{FF2B5EF4-FFF2-40B4-BE49-F238E27FC236}">
                <a16:creationId xmlns:a16="http://schemas.microsoft.com/office/drawing/2014/main" id="{8AFBB065-DB01-F309-A883-304E82926ECD}"/>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0" y="1691323"/>
            <a:ext cx="6259946" cy="4409907"/>
          </a:xfrm>
        </p:spPr>
      </p:pic>
      <p:sp>
        <p:nvSpPr>
          <p:cNvPr id="4" name="Table Placeholder 3">
            <a:extLst>
              <a:ext uri="{FF2B5EF4-FFF2-40B4-BE49-F238E27FC236}">
                <a16:creationId xmlns:a16="http://schemas.microsoft.com/office/drawing/2014/main" id="{EFCA5C4D-DFD2-6416-5C8D-6678F6932244}"/>
              </a:ext>
            </a:extLst>
          </p:cNvPr>
          <p:cNvSpPr>
            <a:spLocks noGrp="1"/>
          </p:cNvSpPr>
          <p:nvPr>
            <p:ph type="tbl" sz="quarter" idx="13"/>
          </p:nvPr>
        </p:nvSpPr>
        <p:spPr>
          <a:xfrm>
            <a:off x="6259946" y="1887918"/>
            <a:ext cx="5365750" cy="4604321"/>
          </a:xfrm>
        </p:spPr>
        <p:txBody>
          <a:bodyPr>
            <a:noAutofit/>
          </a:bodyPr>
          <a:lstStyle/>
          <a:p>
            <a:pPr marL="0" indent="0">
              <a:buNone/>
            </a:pPr>
            <a:r>
              <a:rPr lang="en-US" sz="1400" b="0" i="0" dirty="0">
                <a:solidFill>
                  <a:srgbClr val="0D0D0D"/>
                </a:solidFill>
                <a:effectLst/>
                <a:latin typeface="Söhne"/>
              </a:rPr>
              <a:t>    In Experiment 3 / Table III (Rosin, 2006), the study delved into noise reduction specifically for text fragments within digital images. This experiment aimed to simulate real-world scenarios where text readability is paramount, necessitating effective noise reduction strategies. </a:t>
            </a:r>
          </a:p>
          <a:p>
            <a:pPr marL="0" indent="0">
              <a:buNone/>
            </a:pPr>
            <a:r>
              <a:rPr lang="en-US" sz="1400" b="0" i="0" dirty="0">
                <a:solidFill>
                  <a:srgbClr val="0D0D0D"/>
                </a:solidFill>
                <a:effectLst/>
                <a:latin typeface="Söhne"/>
              </a:rPr>
              <a:t>    The "p" values represent the probability of salt and pepper noise corruption in the scanned images of text. These values indicate the level of noise corruption, with lower "p" values representing lower levels of noise. </a:t>
            </a:r>
            <a:br>
              <a:rPr lang="en-US" sz="1400" b="0" i="0" dirty="0">
                <a:solidFill>
                  <a:srgbClr val="0D0D0D"/>
                </a:solidFill>
                <a:effectLst/>
                <a:latin typeface="Söhne"/>
              </a:rPr>
            </a:br>
            <a:br>
              <a:rPr lang="en-US" sz="1400" b="0" i="0" dirty="0">
                <a:solidFill>
                  <a:srgbClr val="0D0D0D"/>
                </a:solidFill>
                <a:effectLst/>
                <a:latin typeface="Söhne"/>
              </a:rPr>
            </a:br>
            <a:r>
              <a:rPr lang="en-US" sz="1400" b="0" i="0" dirty="0">
                <a:solidFill>
                  <a:srgbClr val="0D0D0D"/>
                </a:solidFill>
                <a:effectLst/>
                <a:latin typeface="Söhne"/>
              </a:rPr>
              <a:t>    The numbers represent the RMS errors of filtered versions of scanned images of text corrupted by salt and pepper noise. These RMS error values indicate the level of distortion. Lower RMS error values generally indicate better performance in terms of noise reduction or image quality restoration.</a:t>
            </a:r>
          </a:p>
          <a:p>
            <a:pPr marL="0" indent="0">
              <a:buNone/>
            </a:pPr>
            <a:r>
              <a:rPr lang="en-US" sz="1400" dirty="0">
                <a:solidFill>
                  <a:srgbClr val="0D0D0D"/>
                </a:solidFill>
                <a:latin typeface="Söhne"/>
              </a:rPr>
              <a:t>    As seen from the table, CA/B-Rule/2-Cycle consistently performs better than median filtering and mathematical morphology and at times B-Rule and 2-Cycle, the variations of CA, end up performing better than CA. No matter if it’s a single pixel or 3x3 block with any of the provided noise levels, CA /B-Rule/2 Cycle will have lower RMS error values indicating better performance in noise reduction/image restoration.</a:t>
            </a:r>
          </a:p>
        </p:txBody>
      </p:sp>
    </p:spTree>
    <p:extLst>
      <p:ext uri="{BB962C8B-B14F-4D97-AF65-F5344CB8AC3E}">
        <p14:creationId xmlns:p14="http://schemas.microsoft.com/office/powerpoint/2010/main" val="311556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B6BF-09E8-EB99-0CF9-228DD36CE2F6}"/>
              </a:ext>
            </a:extLst>
          </p:cNvPr>
          <p:cNvSpPr>
            <a:spLocks noGrp="1"/>
          </p:cNvSpPr>
          <p:nvPr>
            <p:ph type="title"/>
          </p:nvPr>
        </p:nvSpPr>
        <p:spPr/>
        <p:txBody>
          <a:bodyPr/>
          <a:lstStyle/>
          <a:p>
            <a:r>
              <a:rPr lang="en-US" dirty="0"/>
              <a:t>Discussion of results</a:t>
            </a:r>
          </a:p>
        </p:txBody>
      </p:sp>
      <p:sp>
        <p:nvSpPr>
          <p:cNvPr id="4" name="Table Placeholder 3">
            <a:extLst>
              <a:ext uri="{FF2B5EF4-FFF2-40B4-BE49-F238E27FC236}">
                <a16:creationId xmlns:a16="http://schemas.microsoft.com/office/drawing/2014/main" id="{AB02A526-447F-17B5-7CF5-E94475FB4358}"/>
              </a:ext>
            </a:extLst>
          </p:cNvPr>
          <p:cNvSpPr>
            <a:spLocks noGrp="1"/>
          </p:cNvSpPr>
          <p:nvPr>
            <p:ph type="tbl" sz="quarter" idx="13"/>
          </p:nvPr>
        </p:nvSpPr>
        <p:spPr>
          <a:xfrm>
            <a:off x="6259946" y="1887919"/>
            <a:ext cx="5257800" cy="4016713"/>
          </a:xfrm>
        </p:spPr>
        <p:txBody>
          <a:bodyPr>
            <a:noAutofit/>
          </a:bodyPr>
          <a:lstStyle/>
          <a:p>
            <a:pPr marL="0" indent="0">
              <a:buNone/>
            </a:pPr>
            <a:r>
              <a:rPr lang="en-US" sz="1200" b="0" i="0" dirty="0">
                <a:solidFill>
                  <a:srgbClr val="0D0D0D"/>
                </a:solidFill>
                <a:effectLst/>
                <a:latin typeface="Söhne"/>
              </a:rPr>
              <a:t>    The results from Table III (Rosin, 2006) showcased the superior performance of CA in reducing noise while maintaining text clarity. Across different noise levels</a:t>
            </a:r>
            <a:r>
              <a:rPr lang="en-US" sz="1200" dirty="0">
                <a:solidFill>
                  <a:srgbClr val="0D0D0D"/>
                </a:solidFill>
                <a:latin typeface="Söhne"/>
              </a:rPr>
              <a:t> </a:t>
            </a:r>
            <a:r>
              <a:rPr lang="en-US" sz="1200" b="0" i="0" dirty="0">
                <a:solidFill>
                  <a:srgbClr val="0D0D0D"/>
                </a:solidFill>
                <a:effectLst/>
                <a:latin typeface="Söhne"/>
              </a:rPr>
              <a:t>CA consistently outperformed traditional median filters and morphological operation</a:t>
            </a:r>
            <a:r>
              <a:rPr lang="en-US" sz="1200" dirty="0">
                <a:solidFill>
                  <a:srgbClr val="0D0D0D"/>
                </a:solidFill>
                <a:latin typeface="Söhne"/>
              </a:rPr>
              <a:t>s. This</a:t>
            </a:r>
            <a:r>
              <a:rPr lang="en-US" sz="1200" b="0" i="0" dirty="0">
                <a:solidFill>
                  <a:srgbClr val="0D0D0D"/>
                </a:solidFill>
                <a:effectLst/>
                <a:latin typeface="Söhne"/>
              </a:rPr>
              <a:t> demonstrates its robustness in handling complex noise patterns inherent in text fragments.</a:t>
            </a:r>
          </a:p>
          <a:p>
            <a:pPr algn="l">
              <a:buFont typeface="Arial" panose="020B0604020202020204" pitchFamily="34" charset="0"/>
              <a:buChar char="•"/>
            </a:pPr>
            <a:r>
              <a:rPr lang="en-US" sz="1200" b="0" i="0" dirty="0">
                <a:solidFill>
                  <a:srgbClr val="0D0D0D"/>
                </a:solidFill>
                <a:effectLst/>
                <a:latin typeface="Söhne"/>
              </a:rPr>
              <a:t>CA's adaptive nature allowed it to adaptively filter noise without compromising text details, making it highly suitable for text-intensive image processing tasks.</a:t>
            </a:r>
          </a:p>
          <a:p>
            <a:pPr algn="l">
              <a:buFont typeface="Arial" panose="020B0604020202020204" pitchFamily="34" charset="0"/>
              <a:buChar char="•"/>
            </a:pPr>
            <a:r>
              <a:rPr lang="en-US" sz="1200" b="0" i="0" dirty="0">
                <a:solidFill>
                  <a:srgbClr val="0D0D0D"/>
                </a:solidFill>
                <a:effectLst/>
                <a:latin typeface="Söhne"/>
              </a:rPr>
              <a:t>The experiment highlighted CA's superiority over conventional filters, especially when dealing with fine text details and intricate noise patterns.</a:t>
            </a:r>
          </a:p>
          <a:p>
            <a:pPr algn="l">
              <a:buFont typeface="Arial" panose="020B0604020202020204" pitchFamily="34" charset="0"/>
              <a:buChar char="•"/>
            </a:pPr>
            <a:r>
              <a:rPr lang="en-US" sz="1200" b="0" i="0" dirty="0">
                <a:solidFill>
                  <a:srgbClr val="0D0D0D"/>
                </a:solidFill>
                <a:effectLst/>
                <a:latin typeface="Söhne"/>
              </a:rPr>
              <a:t>The findings underscored the potential of CA as a versatile and effective tool for noise reduction in text-rich images, paving the way for enhanced readability and improved analysis accuracy.</a:t>
            </a:r>
            <a:endParaRPr lang="en-US" sz="1200" dirty="0">
              <a:solidFill>
                <a:srgbClr val="0D0D0D"/>
              </a:solidFill>
              <a:latin typeface="Söhne"/>
            </a:endParaRPr>
          </a:p>
          <a:p>
            <a:pPr marL="0" indent="0" algn="l">
              <a:buNone/>
            </a:pPr>
            <a:r>
              <a:rPr lang="en-US" sz="1200" b="0" i="0" dirty="0">
                <a:solidFill>
                  <a:srgbClr val="0D0D0D"/>
                </a:solidFill>
                <a:effectLst/>
                <a:latin typeface="Söhne"/>
              </a:rPr>
              <a:t>    Previous experiments had already highlighted CA's adaptive nature, allowing it to filter noise effectively without compromising details, making it suitable for image processing tasks. The experiment reaffirmed CA's superiority over conventional filters, particularly in addressing fine text details and intricate noise patterns, as observed in earlier studies. These cumulative findings emphasize the potential of CA as a versatile and effective tool for noise reduction in text-rich images, paving the way for enhanced readability and improved analysis accuracy.</a:t>
            </a:r>
          </a:p>
        </p:txBody>
      </p:sp>
      <p:pic>
        <p:nvPicPr>
          <p:cNvPr id="5" name="Content Placeholder 5" descr="A table of data with numbers&#10;&#10;Description automatically generated">
            <a:extLst>
              <a:ext uri="{FF2B5EF4-FFF2-40B4-BE49-F238E27FC236}">
                <a16:creationId xmlns:a16="http://schemas.microsoft.com/office/drawing/2014/main" id="{6B6FFA12-E3F4-77DE-D3B9-FEFCB142A548}"/>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0" y="1691323"/>
            <a:ext cx="6259946" cy="4409907"/>
          </a:xfrm>
        </p:spPr>
      </p:pic>
    </p:spTree>
    <p:extLst>
      <p:ext uri="{BB962C8B-B14F-4D97-AF65-F5344CB8AC3E}">
        <p14:creationId xmlns:p14="http://schemas.microsoft.com/office/powerpoint/2010/main" val="428366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E57C-1514-F2F7-D6A0-676BAAC9040F}"/>
              </a:ext>
            </a:extLst>
          </p:cNvPr>
          <p:cNvSpPr>
            <a:spLocks noGrp="1"/>
          </p:cNvSpPr>
          <p:nvPr>
            <p:ph type="title"/>
          </p:nvPr>
        </p:nvSpPr>
        <p:spPr/>
        <p:txBody>
          <a:bodyPr/>
          <a:lstStyle/>
          <a:p>
            <a:r>
              <a:rPr lang="en-US" dirty="0"/>
              <a:t>Conclusion</a:t>
            </a:r>
          </a:p>
        </p:txBody>
      </p:sp>
      <p:sp>
        <p:nvSpPr>
          <p:cNvPr id="4" name="Table Placeholder 3">
            <a:extLst>
              <a:ext uri="{FF2B5EF4-FFF2-40B4-BE49-F238E27FC236}">
                <a16:creationId xmlns:a16="http://schemas.microsoft.com/office/drawing/2014/main" id="{B2EE102B-4995-953C-2DAF-9B715438E1F4}"/>
              </a:ext>
            </a:extLst>
          </p:cNvPr>
          <p:cNvSpPr>
            <a:spLocks noGrp="1"/>
          </p:cNvSpPr>
          <p:nvPr>
            <p:ph type="tbl" sz="quarter" idx="13"/>
          </p:nvPr>
        </p:nvSpPr>
        <p:spPr>
          <a:xfrm>
            <a:off x="838200" y="2106591"/>
            <a:ext cx="5257800" cy="4016713"/>
          </a:xfrm>
        </p:spPr>
        <p:txBody>
          <a:bodyPr>
            <a:normAutofit lnSpcReduction="10000"/>
          </a:bodyPr>
          <a:lstStyle/>
          <a:p>
            <a:pPr marL="0" indent="0" algn="l">
              <a:buNone/>
            </a:pPr>
            <a:r>
              <a:rPr lang="en-US" sz="1400" b="0" i="0" dirty="0">
                <a:solidFill>
                  <a:srgbClr val="0D0D0D"/>
                </a:solidFill>
                <a:effectLst/>
                <a:highlight>
                  <a:srgbClr val="FFFFFF"/>
                </a:highlight>
                <a:latin typeface="Söhne"/>
              </a:rPr>
              <a:t>    This paper demonstrates significant progress in the realm of Cellular Automata for image processing tasks, showcasing the ability to learn effective rule sets through various methods. Particularly notable is the introduction of modified CA formulations like the B-rule and 2-cycle CAs, which exhibit improved performance, especially in tasks such as filtering salt and pepper noise, outperforming traditional median filtering methods. </a:t>
            </a:r>
          </a:p>
          <a:p>
            <a:pPr marL="0" indent="0" algn="l">
              <a:buNone/>
            </a:pPr>
            <a:r>
              <a:rPr lang="en-US" sz="1400" b="0" i="0" dirty="0">
                <a:solidFill>
                  <a:srgbClr val="0D0D0D"/>
                </a:solidFill>
                <a:effectLst/>
                <a:highlight>
                  <a:srgbClr val="FFFFFF"/>
                </a:highlight>
                <a:latin typeface="Söhne"/>
              </a:rPr>
              <a:t>    There are several things that stand out in th</a:t>
            </a:r>
            <a:r>
              <a:rPr lang="en-US" sz="1400" dirty="0">
                <a:solidFill>
                  <a:srgbClr val="0D0D0D"/>
                </a:solidFill>
                <a:highlight>
                  <a:srgbClr val="FFFFFF"/>
                </a:highlight>
                <a:latin typeface="Söhne"/>
              </a:rPr>
              <a:t>is</a:t>
            </a:r>
            <a:r>
              <a:rPr lang="en-US" sz="1400" b="0" i="0" dirty="0">
                <a:solidFill>
                  <a:srgbClr val="0D0D0D"/>
                </a:solidFill>
                <a:effectLst/>
                <a:highlight>
                  <a:srgbClr val="FFFFFF"/>
                </a:highlight>
                <a:latin typeface="Söhne"/>
              </a:rPr>
              <a:t> paper</a:t>
            </a:r>
            <a:r>
              <a:rPr lang="en-US" sz="1400" dirty="0">
                <a:solidFill>
                  <a:srgbClr val="0D0D0D"/>
                </a:solidFill>
                <a:highlight>
                  <a:srgbClr val="FFFFFF"/>
                </a:highlight>
                <a:latin typeface="Söhne"/>
              </a:rPr>
              <a:t>, first,</a:t>
            </a:r>
            <a:r>
              <a:rPr lang="en-US" sz="1400" b="0" i="0" dirty="0">
                <a:solidFill>
                  <a:srgbClr val="0D0D0D"/>
                </a:solidFill>
                <a:effectLst/>
                <a:highlight>
                  <a:srgbClr val="FFFFFF"/>
                </a:highlight>
                <a:latin typeface="Söhne"/>
              </a:rPr>
              <a:t> the flexibility of trained CA systems, enabling their application to diverse image processing tasks. This adaptability paves the way for exploring specialized feature detection and addressing specific types of noise with efficiency. </a:t>
            </a:r>
          </a:p>
          <a:p>
            <a:pPr marL="0" indent="0" algn="l">
              <a:buNone/>
            </a:pPr>
            <a:r>
              <a:rPr lang="en-US" sz="1400" b="0" i="0" dirty="0">
                <a:solidFill>
                  <a:srgbClr val="0D0D0D"/>
                </a:solidFill>
                <a:effectLst/>
                <a:highlight>
                  <a:srgbClr val="FFFFFF"/>
                </a:highlight>
                <a:latin typeface="Söhne"/>
              </a:rPr>
              <a:t>    Moreover, the paper's focus on the Sequential Floating Forward Search algorithm highlights a key aspect of its methodology. By employing SFFS, the research showcases a strategic approach to rule set optimization within Cellular Automata systems. This methodological choice not only demonstrates a practical and effective means of enhancing CA performance but also opens avenues for further refining and fine-tuning rule sets for specific image processing tasks.</a:t>
            </a:r>
          </a:p>
        </p:txBody>
      </p:sp>
      <p:sp>
        <p:nvSpPr>
          <p:cNvPr id="8" name="Table Placeholder 3">
            <a:extLst>
              <a:ext uri="{FF2B5EF4-FFF2-40B4-BE49-F238E27FC236}">
                <a16:creationId xmlns:a16="http://schemas.microsoft.com/office/drawing/2014/main" id="{188244D4-B6BF-B744-C97B-68620C928159}"/>
              </a:ext>
            </a:extLst>
          </p:cNvPr>
          <p:cNvSpPr txBox="1">
            <a:spLocks/>
          </p:cNvSpPr>
          <p:nvPr/>
        </p:nvSpPr>
        <p:spPr>
          <a:xfrm>
            <a:off x="6096000" y="2089107"/>
            <a:ext cx="5257800" cy="4016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0D0D0D"/>
              </a:solidFill>
              <a:highlight>
                <a:srgbClr val="FFFFFF"/>
              </a:highlight>
              <a:latin typeface="Söhne"/>
            </a:endParaRPr>
          </a:p>
        </p:txBody>
      </p:sp>
      <p:sp>
        <p:nvSpPr>
          <p:cNvPr id="9" name="Table Placeholder 3">
            <a:extLst>
              <a:ext uri="{FF2B5EF4-FFF2-40B4-BE49-F238E27FC236}">
                <a16:creationId xmlns:a16="http://schemas.microsoft.com/office/drawing/2014/main" id="{87F31282-4BC9-7141-89D8-ABD368BB26C4}"/>
              </a:ext>
            </a:extLst>
          </p:cNvPr>
          <p:cNvSpPr txBox="1">
            <a:spLocks/>
          </p:cNvSpPr>
          <p:nvPr/>
        </p:nvSpPr>
        <p:spPr>
          <a:xfrm>
            <a:off x="6096000" y="2071623"/>
            <a:ext cx="5257800" cy="40167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0D0D0D"/>
              </a:solidFill>
              <a:highlight>
                <a:srgbClr val="FFFFFF"/>
              </a:highlight>
              <a:latin typeface="Söhne"/>
            </a:endParaRPr>
          </a:p>
        </p:txBody>
      </p:sp>
      <p:sp>
        <p:nvSpPr>
          <p:cNvPr id="19" name="TextBox 18">
            <a:extLst>
              <a:ext uri="{FF2B5EF4-FFF2-40B4-BE49-F238E27FC236}">
                <a16:creationId xmlns:a16="http://schemas.microsoft.com/office/drawing/2014/main" id="{A6527D07-F4F7-254A-78D3-543BEFB0D5E8}"/>
              </a:ext>
            </a:extLst>
          </p:cNvPr>
          <p:cNvSpPr txBox="1"/>
          <p:nvPr/>
        </p:nvSpPr>
        <p:spPr>
          <a:xfrm>
            <a:off x="6096000" y="2092239"/>
            <a:ext cx="4886325" cy="3108543"/>
          </a:xfrm>
          <a:prstGeom prst="rect">
            <a:avLst/>
          </a:prstGeom>
          <a:noFill/>
        </p:spPr>
        <p:txBody>
          <a:bodyPr wrap="square">
            <a:spAutoFit/>
          </a:bodyPr>
          <a:lstStyle/>
          <a:p>
            <a:r>
              <a:rPr lang="en-US" sz="1400" b="0" i="0" dirty="0">
                <a:solidFill>
                  <a:srgbClr val="0D0D0D"/>
                </a:solidFill>
                <a:effectLst/>
                <a:highlight>
                  <a:srgbClr val="FFFFFF"/>
                </a:highlight>
                <a:latin typeface="Söhne"/>
              </a:rPr>
              <a:t>    The research presented also encourages exploration into more effective solutions for image processing tasks. The emphasis on optimizing rule sets using methods like Sequential Floating Forward Search or evolutionary programming indicates a proactive approach towards improving CA performance. Furthermore, with the development of machine learning and artificial intelligence there is a potential to integrate techniques to further enhance CA's adaptability and efficiency in handling image processing challenges. </a:t>
            </a:r>
          </a:p>
          <a:p>
            <a:endParaRPr lang="en-US" sz="1400" b="0" i="0" dirty="0">
              <a:solidFill>
                <a:srgbClr val="0D0D0D"/>
              </a:solidFill>
              <a:effectLst/>
              <a:highlight>
                <a:srgbClr val="FFFFFF"/>
              </a:highlight>
              <a:latin typeface="Söhne"/>
            </a:endParaRPr>
          </a:p>
          <a:p>
            <a:r>
              <a:rPr lang="en-US" sz="1400" b="0" i="0" dirty="0">
                <a:solidFill>
                  <a:srgbClr val="0D0D0D"/>
                </a:solidFill>
                <a:effectLst/>
                <a:highlight>
                  <a:srgbClr val="FFFFFF"/>
                </a:highlight>
                <a:latin typeface="Söhne"/>
              </a:rPr>
              <a:t>    Overall, this paper emphasizes the significant potential of Cellular Automata as a versatile and effective solution for various image processing problems, paving the way for more sophisticated and efficient image analysis technologies.</a:t>
            </a:r>
            <a:endParaRPr lang="en-US" sz="1400" dirty="0">
              <a:latin typeface="Söhne"/>
            </a:endParaRPr>
          </a:p>
        </p:txBody>
      </p:sp>
    </p:spTree>
    <p:extLst>
      <p:ext uri="{BB962C8B-B14F-4D97-AF65-F5344CB8AC3E}">
        <p14:creationId xmlns:p14="http://schemas.microsoft.com/office/powerpoint/2010/main" val="81105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B1F0-F474-F43C-DAC1-06A07A79AF3C}"/>
              </a:ext>
            </a:extLst>
          </p:cNvPr>
          <p:cNvSpPr>
            <a:spLocks noGrp="1"/>
          </p:cNvSpPr>
          <p:nvPr>
            <p:ph type="title"/>
          </p:nvPr>
        </p:nvSpPr>
        <p:spPr/>
        <p:txBody>
          <a:bodyPr/>
          <a:lstStyle/>
          <a:p>
            <a:r>
              <a:rPr lang="en-US" dirty="0"/>
              <a:t>Future research/directions</a:t>
            </a:r>
          </a:p>
        </p:txBody>
      </p:sp>
      <p:sp>
        <p:nvSpPr>
          <p:cNvPr id="4" name="Table Placeholder 3">
            <a:extLst>
              <a:ext uri="{FF2B5EF4-FFF2-40B4-BE49-F238E27FC236}">
                <a16:creationId xmlns:a16="http://schemas.microsoft.com/office/drawing/2014/main" id="{01A6A0F3-BE1C-1082-84AC-EAE41C967178}"/>
              </a:ext>
            </a:extLst>
          </p:cNvPr>
          <p:cNvSpPr>
            <a:spLocks noGrp="1"/>
          </p:cNvSpPr>
          <p:nvPr>
            <p:ph type="tbl" sz="quarter" idx="13"/>
          </p:nvPr>
        </p:nvSpPr>
        <p:spPr>
          <a:xfrm>
            <a:off x="838199" y="2068491"/>
            <a:ext cx="10515600" cy="4246584"/>
          </a:xfrm>
        </p:spPr>
        <p:txBody>
          <a:bodyPr>
            <a:noAutofit/>
          </a:bodyPr>
          <a:lstStyle/>
          <a:p>
            <a:pPr marL="0" indent="0" algn="l">
              <a:buNone/>
            </a:pPr>
            <a:r>
              <a:rPr lang="en-US" sz="1600" b="0" i="0" dirty="0">
                <a:solidFill>
                  <a:srgbClr val="0D0D0D"/>
                </a:solidFill>
                <a:effectLst/>
                <a:highlight>
                  <a:srgbClr val="FFFFFF"/>
                </a:highlight>
                <a:latin typeface="Söhne"/>
              </a:rPr>
              <a:t>    I intend to continue exploring further the capabilities and applications of cellular automata models in the field of image processing through the recent areas of development, notably evolutionary algorithms, artificial intelligence (AI), machine learning (ML), and how quantum computing could be pivotal for cellular automata to carry out more intricate computations. Such improvements would enable the systems of cellular automata with a much greater ability to optimize, learn, and adapt, and hence give much better performance in handling complex image processing tasks. The following subsections provide possible directions of interest for study and research…</a:t>
            </a:r>
          </a:p>
          <a:p>
            <a:pPr algn="l">
              <a:buFont typeface="Arial" panose="020B0604020202020204" pitchFamily="34" charset="0"/>
              <a:buChar char="•"/>
            </a:pPr>
            <a:r>
              <a:rPr lang="en-US" sz="1600" b="0" i="0" dirty="0">
                <a:solidFill>
                  <a:srgbClr val="0D0D0D"/>
                </a:solidFill>
                <a:effectLst/>
                <a:latin typeface="Söhne"/>
              </a:rPr>
              <a:t>Investigate the integration of reinforcement learning algorithms to enhance the adaptability and learning capabilities of cellular automata systems.</a:t>
            </a:r>
          </a:p>
          <a:p>
            <a:r>
              <a:rPr lang="en-US" sz="1600" b="0" i="0" dirty="0">
                <a:solidFill>
                  <a:srgbClr val="0D0D0D"/>
                </a:solidFill>
                <a:effectLst/>
                <a:latin typeface="Söhne"/>
              </a:rPr>
              <a:t>Explore the application of deep learning techniques in conjunction with cellular automata for more complex image processing tasks.</a:t>
            </a:r>
          </a:p>
          <a:p>
            <a:r>
              <a:rPr lang="en-US" sz="1600" b="0" i="0" dirty="0">
                <a:solidFill>
                  <a:srgbClr val="0D0D0D"/>
                </a:solidFill>
                <a:effectLst/>
                <a:latin typeface="Söhne"/>
              </a:rPr>
              <a:t>Explore the use of hybrid approaches combining cellular automata with other computational models such as neural networks or evolutionary algorithms for synergistic effects in image processing.</a:t>
            </a:r>
          </a:p>
          <a:p>
            <a:r>
              <a:rPr lang="en-US" sz="1600" b="0" i="0" dirty="0">
                <a:solidFill>
                  <a:srgbClr val="0D0D0D"/>
                </a:solidFill>
                <a:effectLst/>
                <a:latin typeface="Söhne"/>
              </a:rPr>
              <a:t>Explore recent advancements in evolutionary algorithms, such as genetic algorithms (GAs) to enhance the optimization and learning capabilities of cellular automata models for image processing tasks.</a:t>
            </a:r>
          </a:p>
          <a:p>
            <a:r>
              <a:rPr lang="en-US" sz="1600" b="0" i="0" dirty="0">
                <a:solidFill>
                  <a:srgbClr val="0D0D0D"/>
                </a:solidFill>
                <a:effectLst/>
                <a:latin typeface="Söhne"/>
              </a:rPr>
              <a:t>Investigate modern developments in computational techniques such as quantum computing or neuromorphic computing and their potential applications in advancing cellular automata.</a:t>
            </a:r>
          </a:p>
        </p:txBody>
      </p:sp>
    </p:spTree>
    <p:extLst>
      <p:ext uri="{BB962C8B-B14F-4D97-AF65-F5344CB8AC3E}">
        <p14:creationId xmlns:p14="http://schemas.microsoft.com/office/powerpoint/2010/main" val="2501240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31A3-0890-3031-A439-17E437852C31}"/>
              </a:ext>
            </a:extLst>
          </p:cNvPr>
          <p:cNvSpPr>
            <a:spLocks noGrp="1"/>
          </p:cNvSpPr>
          <p:nvPr>
            <p:ph type="title"/>
          </p:nvPr>
        </p:nvSpPr>
        <p:spPr/>
        <p:txBody>
          <a:bodyPr/>
          <a:lstStyle/>
          <a:p>
            <a:r>
              <a:rPr lang="en-US" dirty="0"/>
              <a:t>acknowledgements</a:t>
            </a:r>
          </a:p>
        </p:txBody>
      </p:sp>
      <p:sp>
        <p:nvSpPr>
          <p:cNvPr id="4" name="Table Placeholder 3">
            <a:extLst>
              <a:ext uri="{FF2B5EF4-FFF2-40B4-BE49-F238E27FC236}">
                <a16:creationId xmlns:a16="http://schemas.microsoft.com/office/drawing/2014/main" id="{E9028D52-034C-1868-8828-9F1148B98000}"/>
              </a:ext>
            </a:extLst>
          </p:cNvPr>
          <p:cNvSpPr>
            <a:spLocks noGrp="1"/>
          </p:cNvSpPr>
          <p:nvPr>
            <p:ph type="tbl" sz="quarter" idx="13"/>
          </p:nvPr>
        </p:nvSpPr>
        <p:spPr>
          <a:xfrm>
            <a:off x="838200" y="2106591"/>
            <a:ext cx="10515600" cy="4016713"/>
          </a:xfrm>
        </p:spPr>
        <p:txBody>
          <a:bodyPr>
            <a:normAutofit/>
          </a:bodyPr>
          <a:lstStyle/>
          <a:p>
            <a:pPr marL="0" indent="0">
              <a:buNone/>
            </a:pPr>
            <a:r>
              <a:rPr lang="en-US" sz="1600" i="0" dirty="0">
                <a:effectLst/>
                <a:latin typeface="Söhne"/>
              </a:rPr>
              <a:t>    I am profoundly influenced by the comprehensive insights and results from Dr. Paul L. Rosin's work on training cellular automata for image processing, which have fundamentally shaped the entire scope and detail of the discussions presented in this paper. Utilizing his research helped develop this paper's focus on cellular automata, enhancing our understanding and application of these systems.</a:t>
            </a:r>
          </a:p>
        </p:txBody>
      </p:sp>
    </p:spTree>
    <p:extLst>
      <p:ext uri="{BB962C8B-B14F-4D97-AF65-F5344CB8AC3E}">
        <p14:creationId xmlns:p14="http://schemas.microsoft.com/office/powerpoint/2010/main" val="328256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A1E9-8CAF-0DFB-2E01-428CD88CDA15}"/>
              </a:ext>
            </a:extLst>
          </p:cNvPr>
          <p:cNvSpPr>
            <a:spLocks noGrp="1"/>
          </p:cNvSpPr>
          <p:nvPr>
            <p:ph type="title"/>
          </p:nvPr>
        </p:nvSpPr>
        <p:spPr/>
        <p:txBody>
          <a:bodyPr/>
          <a:lstStyle/>
          <a:p>
            <a:r>
              <a:rPr lang="en-US" dirty="0"/>
              <a:t>References</a:t>
            </a:r>
          </a:p>
        </p:txBody>
      </p:sp>
      <p:sp>
        <p:nvSpPr>
          <p:cNvPr id="3" name="Table Placeholder 2">
            <a:extLst>
              <a:ext uri="{FF2B5EF4-FFF2-40B4-BE49-F238E27FC236}">
                <a16:creationId xmlns:a16="http://schemas.microsoft.com/office/drawing/2014/main" id="{A38E538F-8DD5-9E3A-45BD-93825257B0FD}"/>
              </a:ext>
            </a:extLst>
          </p:cNvPr>
          <p:cNvSpPr>
            <a:spLocks noGrp="1"/>
          </p:cNvSpPr>
          <p:nvPr>
            <p:ph type="tbl" sz="quarter" idx="13"/>
          </p:nvPr>
        </p:nvSpPr>
        <p:spPr/>
        <p:txBody>
          <a:bodyPr>
            <a:normAutofit/>
          </a:bodyPr>
          <a:lstStyle/>
          <a:p>
            <a:pPr marL="457200" lvl="1" indent="0" algn="l">
              <a:buNone/>
            </a:pPr>
            <a:r>
              <a:rPr lang="en-US" sz="1800" b="0" i="0" dirty="0">
                <a:solidFill>
                  <a:srgbClr val="0D0D0D"/>
                </a:solidFill>
                <a:effectLst/>
                <a:latin typeface="Söhne"/>
              </a:rPr>
              <a:t>[1] Rosin, P. L. (2006). Training cellular automata for image processing. </a:t>
            </a:r>
            <a:r>
              <a:rPr lang="en-US" sz="1800" b="0" i="1" dirty="0">
                <a:solidFill>
                  <a:srgbClr val="0D0D0D"/>
                </a:solidFill>
                <a:effectLst/>
                <a:latin typeface="Söhne"/>
              </a:rPr>
              <a:t>IEEE Transactions on Image Processing, 15</a:t>
            </a:r>
            <a:r>
              <a:rPr lang="en-US" sz="1800" b="0" i="0" dirty="0">
                <a:solidFill>
                  <a:srgbClr val="0D0D0D"/>
                </a:solidFill>
                <a:effectLst/>
                <a:latin typeface="Söhne"/>
              </a:rPr>
              <a:t>(7), 2076-2087.</a:t>
            </a:r>
          </a:p>
          <a:p>
            <a:pPr marL="457200" lvl="1" indent="0" algn="l">
              <a:buNone/>
            </a:pPr>
            <a:r>
              <a:rPr lang="en-US" sz="1800" b="0" i="0" dirty="0">
                <a:solidFill>
                  <a:srgbClr val="0D0D0D"/>
                </a:solidFill>
                <a:effectLst/>
                <a:latin typeface="Söhne"/>
              </a:rPr>
              <a:t>[2] Zheng, J., Luo, Z., &amp; Qingxia, Z. (2020). An efficient image encryption algorithm based on multi chaotic system and random DAN coding. </a:t>
            </a:r>
            <a:r>
              <a:rPr lang="en-US" sz="1800" b="0" i="1" dirty="0">
                <a:solidFill>
                  <a:srgbClr val="0D0D0D"/>
                </a:solidFill>
                <a:effectLst/>
                <a:latin typeface="Söhne"/>
              </a:rPr>
              <a:t>Multimedia Tools and Applications, 79</a:t>
            </a:r>
            <a:r>
              <a:rPr lang="en-US" sz="1800" b="0" i="0" dirty="0">
                <a:solidFill>
                  <a:srgbClr val="0D0D0D"/>
                </a:solidFill>
                <a:effectLst/>
                <a:latin typeface="Söhne"/>
              </a:rPr>
              <a:t>. </a:t>
            </a:r>
          </a:p>
          <a:p>
            <a:pPr marL="457200" lvl="1" indent="0" algn="l">
              <a:buNone/>
            </a:pPr>
            <a:r>
              <a:rPr lang="en-US" sz="1800" b="0" i="0" dirty="0">
                <a:solidFill>
                  <a:srgbClr val="0D0D0D"/>
                </a:solidFill>
                <a:effectLst/>
                <a:latin typeface="Söhne"/>
              </a:rPr>
              <a:t>[3]  </a:t>
            </a:r>
            <a:r>
              <a:rPr lang="en-US" sz="1800" b="0" i="0" dirty="0" err="1">
                <a:solidFill>
                  <a:srgbClr val="0D0D0D"/>
                </a:solidFill>
                <a:effectLst/>
                <a:latin typeface="Söhne"/>
              </a:rPr>
              <a:t>Juillé</a:t>
            </a:r>
            <a:r>
              <a:rPr lang="en-US" sz="1800" b="0" i="0" dirty="0">
                <a:solidFill>
                  <a:srgbClr val="0D0D0D"/>
                </a:solidFill>
                <a:effectLst/>
                <a:latin typeface="Söhne"/>
              </a:rPr>
              <a:t>, H., &amp; Pollack, J. B. (1994). Coevolving the "Ideal" Trainer: Application to the Discovery of Cellular Automata Rules. </a:t>
            </a:r>
            <a:r>
              <a:rPr lang="en-US" sz="1800" b="0" i="1" dirty="0">
                <a:solidFill>
                  <a:srgbClr val="0D0D0D"/>
                </a:solidFill>
                <a:effectLst/>
                <a:latin typeface="Söhne"/>
              </a:rPr>
              <a:t>Computer Science Department, Brandeis University</a:t>
            </a:r>
            <a:r>
              <a:rPr lang="en-US" sz="1800" b="0" i="0" dirty="0">
                <a:solidFill>
                  <a:srgbClr val="0D0D0D"/>
                </a:solidFill>
                <a:effectLst/>
                <a:latin typeface="Söhne"/>
              </a:rPr>
              <a:t>.</a:t>
            </a:r>
          </a:p>
          <a:p>
            <a:pPr marL="457200" lvl="1" indent="0" algn="l">
              <a:buNone/>
            </a:pPr>
            <a:r>
              <a:rPr lang="en-US" sz="1800" b="0" i="0" dirty="0">
                <a:solidFill>
                  <a:srgbClr val="0D0D0D"/>
                </a:solidFill>
                <a:effectLst/>
                <a:latin typeface="Söhne"/>
              </a:rPr>
              <a:t>[4]  </a:t>
            </a:r>
            <a:r>
              <a:rPr lang="en-US" sz="1800" b="0" i="0" dirty="0" err="1">
                <a:solidFill>
                  <a:srgbClr val="0D0D0D"/>
                </a:solidFill>
                <a:effectLst/>
                <a:latin typeface="Söhne"/>
              </a:rPr>
              <a:t>Pudil</a:t>
            </a:r>
            <a:r>
              <a:rPr lang="en-US" sz="1800" b="0" i="0" dirty="0">
                <a:solidFill>
                  <a:srgbClr val="0D0D0D"/>
                </a:solidFill>
                <a:effectLst/>
                <a:latin typeface="Söhne"/>
              </a:rPr>
              <a:t>, P., </a:t>
            </a:r>
            <a:r>
              <a:rPr lang="en-US" sz="1800" b="0" i="0" dirty="0" err="1">
                <a:solidFill>
                  <a:srgbClr val="0D0D0D"/>
                </a:solidFill>
                <a:effectLst/>
                <a:latin typeface="Söhne"/>
              </a:rPr>
              <a:t>Novovičová</a:t>
            </a:r>
            <a:r>
              <a:rPr lang="en-US" sz="1800" b="0" i="0" dirty="0">
                <a:solidFill>
                  <a:srgbClr val="0D0D0D"/>
                </a:solidFill>
                <a:effectLst/>
                <a:latin typeface="Söhne"/>
              </a:rPr>
              <a:t>, J., &amp; </a:t>
            </a:r>
            <a:r>
              <a:rPr lang="en-US" sz="1800" b="0" i="0" dirty="0" err="1">
                <a:solidFill>
                  <a:srgbClr val="0D0D0D"/>
                </a:solidFill>
                <a:effectLst/>
                <a:latin typeface="Söhne"/>
              </a:rPr>
              <a:t>Kittler</a:t>
            </a:r>
            <a:r>
              <a:rPr lang="en-US" sz="1800" b="0" i="0" dirty="0">
                <a:solidFill>
                  <a:srgbClr val="0D0D0D"/>
                </a:solidFill>
                <a:effectLst/>
                <a:latin typeface="Söhne"/>
              </a:rPr>
              <a:t>, J. (1994). Floating search methods in feature selection. </a:t>
            </a:r>
            <a:r>
              <a:rPr lang="en-US" sz="1800" b="0" i="1" dirty="0">
                <a:solidFill>
                  <a:srgbClr val="0D0D0D"/>
                </a:solidFill>
                <a:effectLst/>
                <a:latin typeface="Söhne"/>
              </a:rPr>
              <a:t>Pattern Recognition Letters, 15</a:t>
            </a:r>
            <a:r>
              <a:rPr lang="en-US" sz="1800" b="0" i="0" dirty="0">
                <a:solidFill>
                  <a:srgbClr val="0D0D0D"/>
                </a:solidFill>
                <a:effectLst/>
                <a:latin typeface="Söhne"/>
              </a:rPr>
              <a:t>(11), 1119-1125.</a:t>
            </a:r>
          </a:p>
          <a:p>
            <a:pPr marL="457200" lvl="1" indent="0" algn="l">
              <a:buNone/>
            </a:pPr>
            <a:r>
              <a:rPr lang="en-US" sz="1800" b="0" i="0" dirty="0">
                <a:solidFill>
                  <a:srgbClr val="0D0D0D"/>
                </a:solidFill>
                <a:effectLst/>
                <a:latin typeface="Söhne"/>
              </a:rPr>
              <a:t>[5]  Jain, A., &amp; Zongker, D. (1997). Feature Selection: Evaluation, application, and small sample performance. </a:t>
            </a:r>
            <a:r>
              <a:rPr lang="en-US" sz="1800" b="0" i="1" dirty="0">
                <a:solidFill>
                  <a:srgbClr val="0D0D0D"/>
                </a:solidFill>
                <a:effectLst/>
                <a:latin typeface="Söhne"/>
              </a:rPr>
              <a:t>IEEE Transactions on Pattern Analysis and Machine Intelligence, 19</a:t>
            </a:r>
            <a:r>
              <a:rPr lang="en-US" sz="1800" b="0" i="0" dirty="0">
                <a:solidFill>
                  <a:srgbClr val="0D0D0D"/>
                </a:solidFill>
                <a:effectLst/>
                <a:latin typeface="Söhne"/>
              </a:rPr>
              <a:t>(2).</a:t>
            </a:r>
          </a:p>
          <a:p>
            <a:pPr marL="457200" lvl="1" indent="0">
              <a:buNone/>
            </a:pPr>
            <a:r>
              <a:rPr lang="en-US" sz="1800" b="0" i="0" dirty="0">
                <a:solidFill>
                  <a:srgbClr val="0D0D0D"/>
                </a:solidFill>
                <a:effectLst/>
                <a:latin typeface="Söhne"/>
              </a:rPr>
              <a:t>[6] Hao, H., Liu, C., &amp; </a:t>
            </a:r>
            <a:r>
              <a:rPr lang="en-US" sz="1800" b="0" i="0" dirty="0" err="1">
                <a:solidFill>
                  <a:srgbClr val="0D0D0D"/>
                </a:solidFill>
                <a:effectLst/>
                <a:latin typeface="Söhne"/>
              </a:rPr>
              <a:t>Sako</a:t>
            </a:r>
            <a:r>
              <a:rPr lang="en-US" sz="1800" b="0" i="0" dirty="0">
                <a:solidFill>
                  <a:srgbClr val="0D0D0D"/>
                </a:solidFill>
                <a:effectLst/>
                <a:latin typeface="Söhne"/>
              </a:rPr>
              <a:t>, H. (2003). Comparison of genetic algorithm and sequential search methods for classifier subset selection. In </a:t>
            </a:r>
            <a:r>
              <a:rPr lang="en-US" sz="1800" b="0" i="1" dirty="0">
                <a:solidFill>
                  <a:srgbClr val="0D0D0D"/>
                </a:solidFill>
                <a:effectLst/>
                <a:latin typeface="Söhne"/>
              </a:rPr>
              <a:t>Proceedings of the 7th International Conference on Document Analysis and Recognition</a:t>
            </a:r>
            <a:r>
              <a:rPr lang="en-US" sz="1800" b="0" i="0" dirty="0">
                <a:solidFill>
                  <a:srgbClr val="0D0D0D"/>
                </a:solidFill>
                <a:effectLst/>
                <a:latin typeface="Söhne"/>
              </a:rPr>
              <a:t> (pp. 765-769).</a:t>
            </a:r>
          </a:p>
          <a:p>
            <a:pPr marL="457200" lvl="1" indent="0" algn="l">
              <a:buNone/>
            </a:pPr>
            <a:endParaRPr lang="en-US" dirty="0">
              <a:solidFill>
                <a:srgbClr val="0D0D0D"/>
              </a:solidFill>
              <a:highlight>
                <a:srgbClr val="FFFFFF"/>
              </a:highlight>
              <a:latin typeface="Söhne"/>
            </a:endParaRPr>
          </a:p>
          <a:p>
            <a:pPr marL="457200" lvl="1" indent="0" algn="l">
              <a:buNone/>
            </a:pPr>
            <a:endParaRPr lang="en-US" b="0" i="0" dirty="0">
              <a:solidFill>
                <a:srgbClr val="0D0D0D"/>
              </a:solidFill>
              <a:effectLst/>
              <a:highlight>
                <a:srgbClr val="FFFFFF"/>
              </a:highlight>
              <a:latin typeface="Söhne"/>
            </a:endParaRPr>
          </a:p>
          <a:p>
            <a:pPr marL="0" indent="0">
              <a:buNone/>
            </a:pPr>
            <a:endParaRPr lang="en-US" sz="1200" dirty="0"/>
          </a:p>
        </p:txBody>
      </p:sp>
    </p:spTree>
    <p:extLst>
      <p:ext uri="{BB962C8B-B14F-4D97-AF65-F5344CB8AC3E}">
        <p14:creationId xmlns:p14="http://schemas.microsoft.com/office/powerpoint/2010/main" val="1338148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noFill/>
        </p:spPr>
        <p:txBody>
          <a:bodyPr anchor="ctr"/>
          <a:lstStyle/>
          <a:p>
            <a:r>
              <a:rPr lang="en-US" dirty="0"/>
              <a:t>Abstract</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5"/>
          </p:nvPr>
        </p:nvSpPr>
        <p:spPr>
          <a:xfrm>
            <a:off x="3528832" y="1691323"/>
            <a:ext cx="5134335" cy="4113054"/>
          </a:xfrm>
          <a:noFill/>
        </p:spPr>
        <p:txBody>
          <a:bodyPr vert="horz" lIns="91440" tIns="45720" rIns="91440" bIns="45720" rtlCol="0" anchor="t">
            <a:normAutofit fontScale="70000" lnSpcReduction="20000"/>
          </a:bodyPr>
          <a:lstStyle/>
          <a:p>
            <a:r>
              <a:rPr lang="en-US" b="1" dirty="0">
                <a:solidFill>
                  <a:srgbClr val="0D0D0D"/>
                </a:solidFill>
                <a:highlight>
                  <a:srgbClr val="FFFFFF"/>
                </a:highlight>
                <a:latin typeface="Söhne"/>
              </a:rPr>
              <a:t>    </a:t>
            </a:r>
            <a:r>
              <a:rPr lang="en-US" b="1" i="0" dirty="0">
                <a:solidFill>
                  <a:srgbClr val="0D0D0D"/>
                </a:solidFill>
                <a:effectLst/>
                <a:highlight>
                  <a:srgbClr val="FFFFFF"/>
                </a:highlight>
                <a:latin typeface="Söhne"/>
              </a:rPr>
              <a:t>This presentation delves into the innovative use of Cellular Automata (CA) for enhancing image processing tasks, focusing on noise reduction, thinning, and convex hull computation. It emphasizes the integration of the Sequential Floating Forward Search (SFFS) method, which automates rule generation for CA, significantly improving efficiency and reducing manual labor. By modifying the traditional CA with new rule classes and a dual-cycle operational mode, the study achieves refined performance in image analysis. It also explores the use of genetic algorithms and co-evolutionary strategies, which optimize the CA's functionality further, demonstrating their potential in handling complex image processing scenarios more effectively than conventional methods. The research findings suggest that these advanced techniques allow for a high degree of adaptability and precision, making them suitable for a broad spectrum of applications in digital image processing.</a:t>
            </a:r>
            <a:endParaRPr lang="en-US" b="1" dirty="0"/>
          </a:p>
        </p:txBody>
      </p:sp>
    </p:spTree>
    <p:extLst>
      <p:ext uri="{BB962C8B-B14F-4D97-AF65-F5344CB8AC3E}">
        <p14:creationId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Introduction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1691641"/>
            <a:ext cx="5212079" cy="4470330"/>
          </a:xfrm>
          <a:noFill/>
        </p:spPr>
        <p:txBody>
          <a:bodyPr>
            <a:normAutofit fontScale="92500" lnSpcReduction="10000"/>
          </a:bodyPr>
          <a:lstStyle/>
          <a:p>
            <a:pPr algn="l"/>
            <a:r>
              <a:rPr lang="en-US" b="1" i="0" dirty="0">
                <a:solidFill>
                  <a:srgbClr val="0D0D0D"/>
                </a:solidFill>
                <a:effectLst/>
                <a:highlight>
                  <a:srgbClr val="FFFFFF"/>
                </a:highlight>
                <a:latin typeface="Söhne"/>
              </a:rPr>
              <a:t>Cellular Automata</a:t>
            </a:r>
          </a:p>
          <a:p>
            <a:pPr algn="l"/>
            <a:r>
              <a:rPr lang="en-US">
                <a:solidFill>
                  <a:srgbClr val="0D0D0D"/>
                </a:solidFill>
                <a:highlight>
                  <a:srgbClr val="FFFFFF"/>
                </a:highlight>
                <a:latin typeface="Söhne"/>
              </a:rPr>
              <a:t>   </a:t>
            </a:r>
            <a:r>
              <a:rPr lang="en-US" dirty="0">
                <a:solidFill>
                  <a:srgbClr val="0D0D0D"/>
                </a:solidFill>
                <a:highlight>
                  <a:srgbClr val="FFFFFF"/>
                </a:highlight>
                <a:latin typeface="Söhne"/>
              </a:rPr>
              <a:t> </a:t>
            </a:r>
            <a:r>
              <a:rPr lang="en-US" b="0" i="0">
                <a:solidFill>
                  <a:srgbClr val="0D0D0D"/>
                </a:solidFill>
                <a:effectLst/>
                <a:highlight>
                  <a:srgbClr val="FFFFFF"/>
                </a:highlight>
                <a:latin typeface="Söhne"/>
              </a:rPr>
              <a:t>This </a:t>
            </a:r>
            <a:r>
              <a:rPr lang="en-US" b="0" i="0" dirty="0">
                <a:solidFill>
                  <a:srgbClr val="0D0D0D"/>
                </a:solidFill>
                <a:effectLst/>
                <a:highlight>
                  <a:srgbClr val="FFFFFF"/>
                </a:highlight>
                <a:latin typeface="Söhne"/>
              </a:rPr>
              <a:t>paper explores training cellular automata (CA) to handle various image processing tasks. Think of CA as grids where each cell follows rules based on its neighbors, like a game board. This technique has been used to study complex behaviors like chaos and pattern formation.</a:t>
            </a: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 Cellular Automata (CA) are discrete dynamical systems consisting of a grid of cells. (Rosin, 2006)</a:t>
            </a:r>
          </a:p>
          <a:p>
            <a:pPr algn="l">
              <a:buFont typeface="Arial" panose="020B0604020202020204" pitchFamily="34" charset="0"/>
              <a:buChar char="•"/>
            </a:pPr>
            <a:r>
              <a:rPr lang="en-US" b="0" i="0" dirty="0">
                <a:solidFill>
                  <a:srgbClr val="0D0D0D"/>
                </a:solidFill>
                <a:effectLst/>
                <a:highlight>
                  <a:srgbClr val="FFFFFF"/>
                </a:highlight>
                <a:latin typeface="Söhne"/>
              </a:rPr>
              <a:t> Each cell has a finite number of possible states and updates synchronously based on its neighborhood's previous states. (Rosin, 2006)</a:t>
            </a:r>
          </a:p>
          <a:p>
            <a:pPr algn="l">
              <a:buFont typeface="Arial" panose="020B0604020202020204" pitchFamily="34" charset="0"/>
              <a:buChar char="•"/>
            </a:pPr>
            <a:r>
              <a:rPr lang="en-US" b="0" i="0" dirty="0">
                <a:solidFill>
                  <a:srgbClr val="0D0D0D"/>
                </a:solidFill>
                <a:effectLst/>
                <a:highlight>
                  <a:srgbClr val="FFFFFF"/>
                </a:highlight>
                <a:latin typeface="Söhne"/>
              </a:rPr>
              <a:t> CA are often represented by rule tables that determine cell states based on neighborhood configurations. (Rosin, 2006)</a:t>
            </a:r>
          </a:p>
          <a:p>
            <a:pPr algn="l">
              <a:buFont typeface="Arial" panose="020B0604020202020204" pitchFamily="34" charset="0"/>
              <a:buChar char="•"/>
            </a:pPr>
            <a:r>
              <a:rPr lang="en-US" b="0" i="0" dirty="0">
                <a:solidFill>
                  <a:srgbClr val="0D0D0D"/>
                </a:solidFill>
                <a:effectLst/>
                <a:highlight>
                  <a:srgbClr val="FFFFFF"/>
                </a:highlight>
                <a:latin typeface="Söhne"/>
              </a:rPr>
              <a:t> Widely used in modeling phenomena like ordering, chaos, and symmetry-breaking across various fields like physics, biology, and sociology. (Rosin, 2006)</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quarter" idx="14"/>
          </p:nvPr>
        </p:nvSpPr>
        <p:spPr>
          <a:xfrm>
            <a:off x="6459795" y="1691640"/>
            <a:ext cx="4894006" cy="4470329"/>
          </a:xfrm>
          <a:noFill/>
        </p:spPr>
        <p:txBody>
          <a:bodyPr>
            <a:normAutofit fontScale="85000" lnSpcReduction="10000"/>
          </a:bodyPr>
          <a:lstStyle/>
          <a:p>
            <a:pPr algn="l"/>
            <a:r>
              <a:rPr lang="en-US" b="1" i="0" dirty="0">
                <a:solidFill>
                  <a:srgbClr val="0D0D0D"/>
                </a:solidFill>
                <a:effectLst/>
                <a:latin typeface="Söhne"/>
              </a:rPr>
              <a:t>Image Processing Overview</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Vital for enhancing, analyzing, and manipulating digital images.</a:t>
            </a:r>
          </a:p>
          <a:p>
            <a:pPr marL="742950" lvl="1" indent="-285750" algn="l">
              <a:buFont typeface="Arial" panose="020B0604020202020204" pitchFamily="34" charset="0"/>
              <a:buChar char="•"/>
            </a:pPr>
            <a:r>
              <a:rPr lang="en-US" b="0" i="0" dirty="0">
                <a:solidFill>
                  <a:srgbClr val="0D0D0D"/>
                </a:solidFill>
                <a:effectLst/>
                <a:latin typeface="Söhne"/>
              </a:rPr>
              <a:t>Widely used in medical diagnostics, entertainment, and various applications.</a:t>
            </a:r>
          </a:p>
          <a:p>
            <a:pPr algn="l"/>
            <a:r>
              <a:rPr lang="en-US" b="1" i="0" dirty="0">
                <a:solidFill>
                  <a:srgbClr val="0D0D0D"/>
                </a:solidFill>
                <a:effectLst/>
                <a:latin typeface="Söhne"/>
              </a:rPr>
              <a:t>Understanding Image Noise</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Noise: Random pixel variations distorting image clarity.</a:t>
            </a:r>
          </a:p>
          <a:p>
            <a:pPr marL="742950" lvl="1" indent="-285750" algn="l">
              <a:buFont typeface="Arial" panose="020B0604020202020204" pitchFamily="34" charset="0"/>
              <a:buChar char="•"/>
            </a:pPr>
            <a:r>
              <a:rPr lang="en-US" b="0" i="0" dirty="0">
                <a:solidFill>
                  <a:srgbClr val="0D0D0D"/>
                </a:solidFill>
                <a:effectLst/>
                <a:latin typeface="Söhne"/>
              </a:rPr>
              <a:t>Types: Salt and pepper noise</a:t>
            </a:r>
            <a:r>
              <a:rPr lang="en-US" dirty="0">
                <a:solidFill>
                  <a:srgbClr val="0D0D0D"/>
                </a:solidFill>
                <a:latin typeface="Söhne"/>
              </a:rPr>
              <a:t> and</a:t>
            </a:r>
            <a:r>
              <a:rPr lang="en-US" b="0" i="0" dirty="0">
                <a:solidFill>
                  <a:srgbClr val="0D0D0D"/>
                </a:solidFill>
                <a:effectLst/>
                <a:latin typeface="Söhne"/>
              </a:rPr>
              <a:t> gaussian noise.</a:t>
            </a:r>
          </a:p>
          <a:p>
            <a:pPr algn="l"/>
            <a:r>
              <a:rPr lang="en-US" b="1" i="0" dirty="0">
                <a:solidFill>
                  <a:srgbClr val="0D0D0D"/>
                </a:solidFill>
                <a:effectLst/>
                <a:latin typeface="Söhne"/>
              </a:rPr>
              <a:t>Importance of Noise Reduction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0" i="0" dirty="0">
                <a:solidFill>
                  <a:srgbClr val="0D0D0D"/>
                </a:solidFill>
                <a:effectLst/>
                <a:latin typeface="Söhne"/>
              </a:rPr>
              <a:t>Crucial for accurate analysis and interpretation of visual data.</a:t>
            </a:r>
          </a:p>
          <a:p>
            <a:pPr marL="742950" lvl="1" indent="-285750" algn="l">
              <a:buFont typeface="Arial" panose="020B0604020202020204" pitchFamily="34" charset="0"/>
              <a:buChar char="•"/>
            </a:pPr>
            <a:r>
              <a:rPr lang="en-US" b="0" i="0" dirty="0">
                <a:solidFill>
                  <a:srgbClr val="0D0D0D"/>
                </a:solidFill>
                <a:effectLst/>
                <a:latin typeface="Söhne"/>
              </a:rPr>
              <a:t>Ensures image quality and facilitates subsequent processing tasks.</a:t>
            </a:r>
          </a:p>
          <a:p>
            <a:pPr marL="457200" lvl="1" indent="0" algn="l">
              <a:buNone/>
            </a:pPr>
            <a:endParaRPr lang="en-US" dirty="0">
              <a:solidFill>
                <a:srgbClr val="0D0D0D"/>
              </a:solidFill>
              <a:highlight>
                <a:srgbClr val="FFFFFF"/>
              </a:highlight>
              <a:latin typeface="Söhne"/>
            </a:endParaRP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224315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INTRODUCTION</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838200" y="1687595"/>
            <a:ext cx="2878394" cy="4137189"/>
          </a:xfrm>
        </p:spPr>
        <p:txBody>
          <a:bodyPr>
            <a:normAutofit/>
          </a:bodyPr>
          <a:lstStyle/>
          <a:p>
            <a:pPr marL="0" indent="0" algn="l">
              <a:buNone/>
            </a:pPr>
            <a:r>
              <a:rPr lang="en-US" sz="1600" b="1" i="0" dirty="0">
                <a:solidFill>
                  <a:srgbClr val="0D0D0D"/>
                </a:solidFill>
                <a:effectLst/>
                <a:latin typeface="Söhne"/>
              </a:rPr>
              <a:t>Image Noise Types</a:t>
            </a:r>
            <a:endParaRPr lang="en-US" sz="1600" b="0" i="0" dirty="0">
              <a:solidFill>
                <a:srgbClr val="0D0D0D"/>
              </a:solidFill>
              <a:effectLst/>
              <a:latin typeface="Söhne"/>
            </a:endParaRPr>
          </a:p>
          <a:p>
            <a:pPr marL="457200" lvl="1" indent="0" algn="l">
              <a:buNone/>
            </a:pPr>
            <a:r>
              <a:rPr lang="en-US" sz="1600" b="1" i="0" dirty="0">
                <a:solidFill>
                  <a:srgbClr val="0D0D0D"/>
                </a:solidFill>
                <a:effectLst/>
                <a:latin typeface="Söhne"/>
              </a:rPr>
              <a:t>Salt and Pepper Noise:</a:t>
            </a:r>
            <a:r>
              <a:rPr lang="en-US" sz="1600" b="0" i="0" dirty="0">
                <a:solidFill>
                  <a:srgbClr val="0D0D0D"/>
                </a:solidFill>
                <a:effectLst/>
                <a:latin typeface="Söhne"/>
              </a:rPr>
              <a:t> Characterized by randomly occurring white and black pixels, simulating "salt" and "pepper" sprinkled on an image.</a:t>
            </a:r>
          </a:p>
          <a:p>
            <a:pPr marL="457200" lvl="1" indent="0" algn="l">
              <a:buNone/>
            </a:pPr>
            <a:r>
              <a:rPr lang="en-US" sz="1600" b="1" i="0" dirty="0">
                <a:solidFill>
                  <a:srgbClr val="0D0D0D"/>
                </a:solidFill>
                <a:effectLst/>
                <a:latin typeface="Söhne"/>
              </a:rPr>
              <a:t>Gaussian Noise:</a:t>
            </a:r>
            <a:r>
              <a:rPr lang="en-US" sz="1600" b="0" i="0" dirty="0">
                <a:solidFill>
                  <a:srgbClr val="0D0D0D"/>
                </a:solidFill>
                <a:effectLst/>
                <a:latin typeface="Söhne"/>
              </a:rPr>
              <a:t> Represents a random distribution of pixel intensity values, commonly encountered in digital imaging.</a:t>
            </a:r>
          </a:p>
          <a:p>
            <a:pPr marL="0" indent="0">
              <a:buNone/>
            </a:pPr>
            <a:endParaRPr lang="en-US" dirty="0"/>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Content Placeholder 51">
            <a:extLst>
              <a:ext uri="{FF2B5EF4-FFF2-40B4-BE49-F238E27FC236}">
                <a16:creationId xmlns:a16="http://schemas.microsoft.com/office/drawing/2014/main" id="{C60EA9A2-B515-1E81-1795-84E774B5BF2C}"/>
              </a:ext>
            </a:extLst>
          </p:cNvPr>
          <p:cNvSpPr txBox="1">
            <a:spLocks/>
          </p:cNvSpPr>
          <p:nvPr/>
        </p:nvSpPr>
        <p:spPr>
          <a:xfrm>
            <a:off x="3716594" y="1687594"/>
            <a:ext cx="2878394" cy="4137189"/>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lnSpc>
                <a:spcPct val="90000"/>
              </a:lnSpc>
              <a:spcBef>
                <a:spcPts val="1000"/>
              </a:spcBef>
              <a:spcAft>
                <a:spcPts val="1000"/>
              </a:spcAft>
              <a:buClr>
                <a:schemeClr val="accent2"/>
              </a:buClr>
              <a:buFont typeface="+mj-lt"/>
              <a:buAutoNum type="arabicPeriod"/>
              <a:defRPr sz="1800" kern="1200">
                <a:solidFill>
                  <a:schemeClr val="tx1"/>
                </a:solidFill>
                <a:latin typeface="+mn-lt"/>
                <a:ea typeface="+mn-ea"/>
                <a:cs typeface="+mn-cs"/>
              </a:defRPr>
            </a:lvl1pPr>
            <a:lvl2pPr marL="800100" indent="-342900" algn="l" defTabSz="914400" rtl="0" eaLnBrk="1" latinLnBrk="0" hangingPunct="1">
              <a:lnSpc>
                <a:spcPct val="90000"/>
              </a:lnSpc>
              <a:spcBef>
                <a:spcPts val="1000"/>
              </a:spcBef>
              <a:spcAft>
                <a:spcPts val="1000"/>
              </a:spcAft>
              <a:buClr>
                <a:schemeClr val="accent2"/>
              </a:buClr>
              <a:buFont typeface="+mj-lt"/>
              <a:buAutoNum type="alphaLcPeriod"/>
              <a:defRPr sz="1800" kern="1200">
                <a:solidFill>
                  <a:schemeClr val="tx1"/>
                </a:solidFill>
                <a:latin typeface="+mn-lt"/>
                <a:ea typeface="+mn-ea"/>
                <a:cs typeface="+mn-cs"/>
              </a:defRPr>
            </a:lvl2pPr>
            <a:lvl3pPr marL="1257300" indent="-342900" algn="l" defTabSz="914400" rtl="0" eaLnBrk="1" latinLnBrk="0" hangingPunct="1">
              <a:lnSpc>
                <a:spcPct val="90000"/>
              </a:lnSpc>
              <a:spcBef>
                <a:spcPts val="1000"/>
              </a:spcBef>
              <a:spcAft>
                <a:spcPts val="1000"/>
              </a:spcAft>
              <a:buClr>
                <a:schemeClr val="accent2"/>
              </a:buClr>
              <a:buFont typeface="+mj-lt"/>
              <a:buAutoNum type="arabicParenR"/>
              <a:defRPr sz="1800" kern="1200">
                <a:solidFill>
                  <a:schemeClr val="tx1"/>
                </a:solidFill>
                <a:latin typeface="+mn-lt"/>
                <a:ea typeface="+mn-ea"/>
                <a:cs typeface="+mn-cs"/>
              </a:defRPr>
            </a:lvl3pPr>
            <a:lvl4pPr marL="1714500" indent="-342900" algn="l" defTabSz="914400" rtl="0" eaLnBrk="1" latinLnBrk="0" hangingPunct="1">
              <a:lnSpc>
                <a:spcPct val="90000"/>
              </a:lnSpc>
              <a:spcBef>
                <a:spcPts val="1000"/>
              </a:spcBef>
              <a:spcAft>
                <a:spcPts val="1000"/>
              </a:spcAft>
              <a:buClr>
                <a:schemeClr val="accent2"/>
              </a:buClr>
              <a:buFont typeface="+mj-lt"/>
              <a:buAutoNum type="alphaLcParen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300" b="1" i="0" dirty="0">
                <a:solidFill>
                  <a:srgbClr val="0D0D0D"/>
                </a:solidFill>
                <a:effectLst/>
                <a:latin typeface="Söhne"/>
              </a:rPr>
              <a:t>Challenges in Image Processing</a:t>
            </a:r>
            <a:endParaRPr lang="en-US" sz="2300" b="0" i="0" dirty="0">
              <a:solidFill>
                <a:srgbClr val="0D0D0D"/>
              </a:solidFill>
              <a:effectLst/>
              <a:latin typeface="Söhne"/>
            </a:endParaRPr>
          </a:p>
          <a:p>
            <a:pPr marL="457200" lvl="1" indent="0" algn="l">
              <a:buNone/>
            </a:pPr>
            <a:r>
              <a:rPr lang="en-US" sz="2300" b="1" i="0" dirty="0">
                <a:solidFill>
                  <a:srgbClr val="0D0D0D"/>
                </a:solidFill>
                <a:effectLst/>
                <a:latin typeface="Söhne"/>
              </a:rPr>
              <a:t>Preserving Image Details:</a:t>
            </a:r>
            <a:r>
              <a:rPr lang="en-US" sz="2300" b="0" i="0" dirty="0">
                <a:solidFill>
                  <a:srgbClr val="0D0D0D"/>
                </a:solidFill>
                <a:effectLst/>
                <a:latin typeface="Söhne"/>
              </a:rPr>
              <a:t> Traditional noise reduction methods like median filtering may blur or distort fine image features.</a:t>
            </a:r>
          </a:p>
          <a:p>
            <a:pPr marL="457200" lvl="1" indent="0" algn="l">
              <a:buNone/>
            </a:pPr>
            <a:r>
              <a:rPr lang="en-US" sz="2300" b="1" i="0" dirty="0">
                <a:solidFill>
                  <a:srgbClr val="0D0D0D"/>
                </a:solidFill>
                <a:effectLst/>
                <a:latin typeface="Söhne"/>
              </a:rPr>
              <a:t>Thinning:</a:t>
            </a:r>
            <a:r>
              <a:rPr lang="en-US" sz="2300" b="0" i="0" dirty="0">
                <a:solidFill>
                  <a:srgbClr val="0D0D0D"/>
                </a:solidFill>
                <a:effectLst/>
                <a:latin typeface="Söhne"/>
              </a:rPr>
              <a:t> Thinning algorithms reduce object thickness in binary images.</a:t>
            </a:r>
          </a:p>
          <a:p>
            <a:pPr marL="457200" lvl="1" indent="0" algn="l">
              <a:buNone/>
            </a:pPr>
            <a:r>
              <a:rPr lang="en-US" sz="2300" b="1" i="0" dirty="0">
                <a:solidFill>
                  <a:srgbClr val="0D0D0D"/>
                </a:solidFill>
                <a:effectLst/>
                <a:latin typeface="Söhne"/>
              </a:rPr>
              <a:t>Convex Hulls:</a:t>
            </a:r>
            <a:r>
              <a:rPr lang="en-US" sz="2300" b="0" i="0" dirty="0">
                <a:solidFill>
                  <a:srgbClr val="0D0D0D"/>
                </a:solidFill>
                <a:effectLst/>
                <a:latin typeface="Söhne"/>
              </a:rPr>
              <a:t> Identifying the smallest convex shape encapsulating a set of points aids in shape analysis, object recognition, and computer vision tasks.</a:t>
            </a:r>
          </a:p>
          <a:p>
            <a:pPr marL="0" indent="0">
              <a:buFont typeface="+mj-lt"/>
              <a:buNone/>
            </a:pPr>
            <a:endParaRPr lang="en-US" dirty="0"/>
          </a:p>
        </p:txBody>
      </p:sp>
      <p:pic>
        <p:nvPicPr>
          <p:cNvPr id="11" name="Picture 10" descr="A collage of different vegetables&#10;&#10;Description automatically generated">
            <a:extLst>
              <a:ext uri="{FF2B5EF4-FFF2-40B4-BE49-F238E27FC236}">
                <a16:creationId xmlns:a16="http://schemas.microsoft.com/office/drawing/2014/main" id="{419E7B97-A5FA-6C41-B2B7-7E2459DBB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5171" y="1687595"/>
            <a:ext cx="5095977" cy="2973653"/>
          </a:xfrm>
          <a:prstGeom prst="rect">
            <a:avLst/>
          </a:prstGeom>
        </p:spPr>
      </p:pic>
      <p:sp>
        <p:nvSpPr>
          <p:cNvPr id="12" name="TextBox 11">
            <a:extLst>
              <a:ext uri="{FF2B5EF4-FFF2-40B4-BE49-F238E27FC236}">
                <a16:creationId xmlns:a16="http://schemas.microsoft.com/office/drawing/2014/main" id="{30970BF7-285C-A220-B6BF-D2944765E7DB}"/>
              </a:ext>
            </a:extLst>
          </p:cNvPr>
          <p:cNvSpPr txBox="1"/>
          <p:nvPr/>
        </p:nvSpPr>
        <p:spPr>
          <a:xfrm>
            <a:off x="6733048" y="4661248"/>
            <a:ext cx="5118100" cy="553998"/>
          </a:xfrm>
          <a:prstGeom prst="rect">
            <a:avLst/>
          </a:prstGeom>
          <a:noFill/>
        </p:spPr>
        <p:txBody>
          <a:bodyPr wrap="square" rtlCol="0">
            <a:spAutoFit/>
          </a:bodyPr>
          <a:lstStyle/>
          <a:p>
            <a:r>
              <a:rPr lang="en-US" sz="1000" i="1" dirty="0">
                <a:latin typeface="Söhne"/>
              </a:rPr>
              <a:t>Gaussian noise (a–d), salt and pepper noise (e–f) results. a No Gaussian noise; b Variance is 0.0001; c Variance is 0.003; d Variance is 0.0005; e No salt and pepper noise; f Density is 0.01; g Density is 0.05; h Density is 0.25. (</a:t>
            </a:r>
            <a:r>
              <a:rPr lang="en-US" sz="1000" b="0" i="0" dirty="0">
                <a:solidFill>
                  <a:srgbClr val="0D0D0D"/>
                </a:solidFill>
                <a:effectLst/>
                <a:latin typeface="Söhne"/>
              </a:rPr>
              <a:t>Zheng, Luo, and Qingxia, 2020). </a:t>
            </a:r>
            <a:endParaRPr lang="en-US" sz="1000" i="1" dirty="0">
              <a:latin typeface="Söhne"/>
            </a:endParaRPr>
          </a:p>
        </p:txBody>
      </p:sp>
    </p:spTree>
    <p:extLst>
      <p:ext uri="{BB962C8B-B14F-4D97-AF65-F5344CB8AC3E}">
        <p14:creationId xmlns:p14="http://schemas.microsoft.com/office/powerpoint/2010/main" val="72960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BACKGROUND</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838200" y="1722304"/>
            <a:ext cx="4894006" cy="4137189"/>
          </a:xfrm>
          <a:noFill/>
        </p:spPr>
        <p:txBody>
          <a:bodyPr>
            <a:noAutofit/>
          </a:bodyPr>
          <a:lstStyle/>
          <a:p>
            <a:r>
              <a:rPr lang="en-US" sz="1600" dirty="0">
                <a:solidFill>
                  <a:srgbClr val="0D0D0D"/>
                </a:solidFill>
                <a:latin typeface="Söhne"/>
              </a:rPr>
              <a:t>    </a:t>
            </a:r>
            <a:r>
              <a:rPr lang="en-US" sz="1600" b="0" i="0" dirty="0">
                <a:solidFill>
                  <a:srgbClr val="0D0D0D"/>
                </a:solidFill>
                <a:effectLst/>
                <a:latin typeface="Söhne"/>
              </a:rPr>
              <a:t>Filtering salt and pepper noise in images has been approached using methods like median filtering, which replaces pixel values with the median value of neighboring pixels. Cellular Automata (CA) present a unique approach by using rule sets to process images. This offers potential improvements in noise reduction. </a:t>
            </a:r>
          </a:p>
          <a:p>
            <a:r>
              <a:rPr lang="en-US" sz="1600" b="0" i="0" dirty="0">
                <a:solidFill>
                  <a:srgbClr val="0D0D0D"/>
                </a:solidFill>
                <a:effectLst/>
                <a:latin typeface="Söhne"/>
              </a:rPr>
              <a:t>The standard CA formulation involves rules that determine the state of a cell based on its neighbors</a:t>
            </a:r>
            <a:r>
              <a:rPr lang="en-US" sz="1600" dirty="0">
                <a:solidFill>
                  <a:srgbClr val="0D0D0D"/>
                </a:solidFill>
                <a:latin typeface="Söhne"/>
              </a:rPr>
              <a:t>.</a:t>
            </a:r>
          </a:p>
          <a:p>
            <a:r>
              <a:rPr lang="en-US" sz="1600" b="0" i="0" dirty="0">
                <a:solidFill>
                  <a:srgbClr val="0D0D0D"/>
                </a:solidFill>
                <a:effectLst/>
                <a:latin typeface="Söhne"/>
              </a:rPr>
              <a:t>The B-rule modification refines standard CA behavior by introducing additional conditions for determining cell states based on neighboring cells' states. This improves accuracy. </a:t>
            </a:r>
            <a:endParaRPr lang="en-US" sz="1600" dirty="0">
              <a:solidFill>
                <a:srgbClr val="0D0D0D"/>
              </a:solidFill>
              <a:latin typeface="Söhne"/>
            </a:endParaRPr>
          </a:p>
          <a:p>
            <a:r>
              <a:rPr lang="en-US" sz="1600" b="0" i="0" dirty="0">
                <a:solidFill>
                  <a:srgbClr val="0D0D0D"/>
                </a:solidFill>
                <a:effectLst/>
                <a:latin typeface="Söhne"/>
              </a:rPr>
              <a:t>The 2-cycle CAs modification updates between iterations</a:t>
            </a:r>
            <a:r>
              <a:rPr lang="en-US" sz="1600" dirty="0">
                <a:solidFill>
                  <a:srgbClr val="0D0D0D"/>
                </a:solidFill>
                <a:latin typeface="Söhne"/>
              </a:rPr>
              <a:t>. This </a:t>
            </a:r>
            <a:r>
              <a:rPr lang="en-US" sz="1600" b="0" i="0" dirty="0">
                <a:solidFill>
                  <a:srgbClr val="0D0D0D"/>
                </a:solidFill>
                <a:effectLst/>
                <a:latin typeface="Söhne"/>
              </a:rPr>
              <a:t>enhances noise reduction and image quality.</a:t>
            </a:r>
            <a:endParaRPr lang="en-US" sz="1600" dirty="0"/>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Content Placeholder 3">
            <a:extLst>
              <a:ext uri="{FF2B5EF4-FFF2-40B4-BE49-F238E27FC236}">
                <a16:creationId xmlns:a16="http://schemas.microsoft.com/office/drawing/2014/main" id="{D28F111E-89CA-F7A8-0A5E-CF602BBA9337}"/>
              </a:ext>
            </a:extLst>
          </p:cNvPr>
          <p:cNvSpPr txBox="1">
            <a:spLocks/>
          </p:cNvSpPr>
          <p:nvPr/>
        </p:nvSpPr>
        <p:spPr>
          <a:xfrm>
            <a:off x="6096000" y="1722303"/>
            <a:ext cx="4894006" cy="4137189"/>
          </a:xfrm>
          <a:prstGeom prst="rect">
            <a:avLst/>
          </a:prstGeom>
          <a:noFill/>
        </p:spPr>
        <p:txBody>
          <a:bodyPr vert="horz" lIns="91440" tIns="45720" rIns="91440" bIns="45720" rtlCol="0">
            <a:no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600" b="1" i="0" dirty="0">
                <a:solidFill>
                  <a:srgbClr val="0D0D0D"/>
                </a:solidFill>
                <a:effectLst/>
                <a:latin typeface="Söhne"/>
              </a:rPr>
              <a:t>Advantages of Cellular Automata (CAs):</a:t>
            </a:r>
          </a:p>
          <a:p>
            <a:pPr algn="l">
              <a:buFont typeface="Arial" panose="020B0604020202020204" pitchFamily="34" charset="0"/>
              <a:buChar char="•"/>
            </a:pPr>
            <a:r>
              <a:rPr lang="en-US" sz="1600" b="0" i="0" dirty="0">
                <a:solidFill>
                  <a:srgbClr val="0D0D0D"/>
                </a:solidFill>
                <a:effectLst/>
                <a:latin typeface="Söhne"/>
              </a:rPr>
              <a:t> Simple rules at the cell level.</a:t>
            </a:r>
          </a:p>
          <a:p>
            <a:pPr algn="l">
              <a:buFont typeface="Arial" panose="020B0604020202020204" pitchFamily="34" charset="0"/>
              <a:buChar char="•"/>
            </a:pPr>
            <a:r>
              <a:rPr lang="en-US" sz="1600" b="0" i="0" dirty="0">
                <a:solidFill>
                  <a:srgbClr val="0D0D0D"/>
                </a:solidFill>
                <a:effectLst/>
                <a:latin typeface="Söhne"/>
              </a:rPr>
              <a:t> Local interactions lead to sophisticated global behavior.</a:t>
            </a:r>
          </a:p>
          <a:p>
            <a:pPr algn="l">
              <a:buFont typeface="Arial" panose="020B0604020202020204" pitchFamily="34" charset="0"/>
              <a:buChar char="•"/>
            </a:pPr>
            <a:r>
              <a:rPr lang="en-US" sz="1600" b="0" i="0" dirty="0">
                <a:solidFill>
                  <a:srgbClr val="0D0D0D"/>
                </a:solidFill>
                <a:effectLst/>
                <a:latin typeface="Söhne"/>
              </a:rPr>
              <a:t> Enables complex patterns and dynamics to emerge.</a:t>
            </a:r>
            <a:br>
              <a:rPr lang="en-US" sz="1600" dirty="0">
                <a:solidFill>
                  <a:srgbClr val="0D0D0D"/>
                </a:solidFill>
                <a:latin typeface="Söhne"/>
              </a:rPr>
            </a:br>
            <a:br>
              <a:rPr lang="en-US" sz="1600" b="1" dirty="0">
                <a:solidFill>
                  <a:srgbClr val="0D0D0D"/>
                </a:solidFill>
                <a:latin typeface="Söhne"/>
              </a:rPr>
            </a:br>
            <a:r>
              <a:rPr lang="en-US" sz="1600" b="1" i="0" dirty="0">
                <a:solidFill>
                  <a:srgbClr val="0D0D0D"/>
                </a:solidFill>
                <a:effectLst/>
                <a:latin typeface="Söhne"/>
              </a:rPr>
              <a:t>Disadvantages of CA Systems:</a:t>
            </a:r>
          </a:p>
          <a:p>
            <a:pPr algn="l">
              <a:buFont typeface="Arial" panose="020B0604020202020204" pitchFamily="34" charset="0"/>
              <a:buChar char="•"/>
            </a:pPr>
            <a:r>
              <a:rPr lang="en-US" sz="1600" b="1" i="0" dirty="0">
                <a:solidFill>
                  <a:srgbClr val="0D0D0D"/>
                </a:solidFill>
                <a:effectLst/>
                <a:latin typeface="Söhne"/>
              </a:rPr>
              <a:t> </a:t>
            </a:r>
            <a:r>
              <a:rPr lang="en-US" sz="1600" i="0" dirty="0">
                <a:solidFill>
                  <a:srgbClr val="0D0D0D"/>
                </a:solidFill>
                <a:effectLst/>
                <a:latin typeface="Söhne"/>
              </a:rPr>
              <a:t>Manual effort needed to generate rules.</a:t>
            </a:r>
          </a:p>
          <a:p>
            <a:pPr algn="l">
              <a:buFont typeface="Arial" panose="020B0604020202020204" pitchFamily="34" charset="0"/>
              <a:buChar char="•"/>
            </a:pPr>
            <a:r>
              <a:rPr lang="en-US" sz="1600" dirty="0">
                <a:solidFill>
                  <a:srgbClr val="0D0D0D"/>
                </a:solidFill>
                <a:latin typeface="Söhne"/>
              </a:rPr>
              <a:t> </a:t>
            </a:r>
            <a:r>
              <a:rPr lang="en-US" sz="1600" i="0" dirty="0">
                <a:solidFill>
                  <a:srgbClr val="0D0D0D"/>
                </a:solidFill>
                <a:effectLst/>
                <a:latin typeface="Söhne"/>
              </a:rPr>
              <a:t>Tedious and impractical for larger and more complex problems. (Rosin, 2006)</a:t>
            </a:r>
          </a:p>
          <a:p>
            <a:pPr algn="l"/>
            <a:r>
              <a:rPr lang="en-US" sz="1600" i="0" dirty="0">
                <a:solidFill>
                  <a:srgbClr val="0D0D0D"/>
                </a:solidFill>
                <a:effectLst/>
                <a:latin typeface="Söhne"/>
              </a:rPr>
              <a:t>    Recent developments for automating rule generation  was done by using evolutionary algorithms by iteratively refining rule sets based on predefined objectives. </a:t>
            </a:r>
            <a:r>
              <a:rPr lang="en-US" sz="1600" dirty="0">
                <a:solidFill>
                  <a:srgbClr val="0D0D0D"/>
                </a:solidFill>
                <a:latin typeface="Söhne"/>
              </a:rPr>
              <a:t>Additionally, advancements in machine learning have also contributed to the development of training methods for Cellular Automata.</a:t>
            </a:r>
            <a:endParaRPr lang="en-US" sz="1600" i="0" dirty="0">
              <a:solidFill>
                <a:srgbClr val="0D0D0D"/>
              </a:solidFill>
              <a:effectLst/>
              <a:latin typeface="Söhne"/>
            </a:endParaRPr>
          </a:p>
          <a:p>
            <a:endParaRPr lang="en-US" sz="1600" dirty="0"/>
          </a:p>
        </p:txBody>
      </p:sp>
    </p:spTree>
    <p:extLst>
      <p:ext uri="{BB962C8B-B14F-4D97-AF65-F5344CB8AC3E}">
        <p14:creationId xmlns:p14="http://schemas.microsoft.com/office/powerpoint/2010/main" val="104770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BACKGROUND</a:t>
            </a:r>
          </a:p>
        </p:txBody>
      </p:sp>
      <p:sp>
        <p:nvSpPr>
          <p:cNvPr id="4" name="Content Placeholder 3">
            <a:extLst>
              <a:ext uri="{FF2B5EF4-FFF2-40B4-BE49-F238E27FC236}">
                <a16:creationId xmlns:a16="http://schemas.microsoft.com/office/drawing/2014/main" id="{83302BFD-960F-CBB3-E984-CDC12813A10C}"/>
              </a:ext>
            </a:extLst>
          </p:cNvPr>
          <p:cNvSpPr>
            <a:spLocks noGrp="1"/>
          </p:cNvSpPr>
          <p:nvPr>
            <p:ph sz="quarter" idx="14"/>
          </p:nvPr>
        </p:nvSpPr>
        <p:spPr>
          <a:xfrm>
            <a:off x="2697491" y="1691640"/>
            <a:ext cx="6797017" cy="4137189"/>
          </a:xfrm>
          <a:noFill/>
        </p:spPr>
        <p:txBody>
          <a:bodyPr>
            <a:noAutofit/>
          </a:bodyPr>
          <a:lstStyle/>
          <a:p>
            <a:pPr algn="l"/>
            <a:r>
              <a:rPr lang="en-US" sz="1400" b="1" i="0" dirty="0">
                <a:solidFill>
                  <a:srgbClr val="0D0D0D"/>
                </a:solidFill>
                <a:effectLst/>
                <a:highlight>
                  <a:srgbClr val="FFFFFF"/>
                </a:highlight>
                <a:latin typeface="Söhne"/>
              </a:rPr>
              <a:t>    Manual Rule Specification: </a:t>
            </a:r>
            <a:r>
              <a:rPr lang="en-US" sz="1400" b="0" i="0" dirty="0">
                <a:solidFill>
                  <a:srgbClr val="0D0D0D"/>
                </a:solidFill>
                <a:effectLst/>
                <a:highlight>
                  <a:srgbClr val="FFFFFF"/>
                </a:highlight>
                <a:latin typeface="Söhne"/>
              </a:rPr>
              <a:t>This involves the creation of rules for the automaton (CA) by hand. It is a kind of write-up giving instructions on how changes of the cells in the automaton should be carried out over time. This is, however, delicate because there are so very many ways that the rules combine, making it impracticable for the complex CAs. Usually, this kind of method gets used in simple cases where a small number of rules lead to the goal.</a:t>
            </a:r>
          </a:p>
          <a:p>
            <a:pPr algn="l"/>
            <a:r>
              <a:rPr lang="en-US" sz="1400" b="1" i="0" dirty="0">
                <a:solidFill>
                  <a:srgbClr val="0D0D0D"/>
                </a:solidFill>
                <a:effectLst/>
                <a:highlight>
                  <a:srgbClr val="FFFFFF"/>
                </a:highlight>
                <a:latin typeface="Söhne"/>
              </a:rPr>
              <a:t>    Evolutionary Methods: </a:t>
            </a:r>
            <a:r>
              <a:rPr lang="en-US" sz="1400" b="0" i="0" dirty="0">
                <a:solidFill>
                  <a:srgbClr val="0D0D0D"/>
                </a:solidFill>
                <a:effectLst/>
                <a:highlight>
                  <a:srgbClr val="FFFFFF"/>
                </a:highlight>
                <a:latin typeface="Söhne"/>
              </a:rPr>
              <a:t>These work better in the issue of figuring out how to automatically create the rules in CAs. These methods mimic how evolution works in nature. It basically starts from a population of potential rule sets and then does selection, recombination, and mutation on it. This could thus make them good candidates for jobs like sorting the various patterns of CAs according to the density with which they get filled out, but also problems of similar patterns and dealing with large data.</a:t>
            </a:r>
          </a:p>
          <a:p>
            <a:pPr algn="l"/>
            <a:r>
              <a:rPr lang="en-US" sz="1400" b="1" i="0" dirty="0">
                <a:solidFill>
                  <a:srgbClr val="0D0D0D"/>
                </a:solidFill>
                <a:effectLst/>
                <a:highlight>
                  <a:srgbClr val="FFFFFF"/>
                </a:highlight>
                <a:latin typeface="Söhne"/>
              </a:rPr>
              <a:t>    Sequential Floating Forward Search (SFFS): </a:t>
            </a:r>
            <a:r>
              <a:rPr lang="en-US" sz="1400" i="0" dirty="0">
                <a:solidFill>
                  <a:srgbClr val="0D0D0D"/>
                </a:solidFill>
                <a:effectLst/>
                <a:highlight>
                  <a:srgbClr val="FFFFFF"/>
                </a:highlight>
                <a:latin typeface="Söhne"/>
              </a:rPr>
              <a:t>This</a:t>
            </a:r>
            <a:r>
              <a:rPr lang="en-US" sz="1400" b="1" i="0" dirty="0">
                <a:solidFill>
                  <a:srgbClr val="0D0D0D"/>
                </a:solidFill>
                <a:effectLst/>
                <a:highlight>
                  <a:srgbClr val="FFFFFF"/>
                </a:highlight>
                <a:latin typeface="Söhne"/>
              </a:rPr>
              <a:t> </a:t>
            </a:r>
            <a:r>
              <a:rPr lang="en-US" sz="1400" b="0" i="0" dirty="0">
                <a:solidFill>
                  <a:srgbClr val="0D0D0D"/>
                </a:solidFill>
                <a:effectLst/>
                <a:highlight>
                  <a:srgbClr val="FFFFFF"/>
                </a:highlight>
                <a:latin typeface="Söhne"/>
              </a:rPr>
              <a:t>is a simpler method for learning rules in CAs. It's known for being easy to use and quick at picking out the right rules. SFFS works by trying out rules one by one and seeing if they make things better. If a rule helps, it stays; if not, it's taken out. This process repeats until adding more rules doesn't improve things anymore. SFFS is popular because it's straightforward and good at figuring out which rules matter most in a CA.</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042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157297"/>
            <a:ext cx="10515600" cy="1978977"/>
          </a:xfrm>
          <a:noFill/>
        </p:spPr>
        <p:txBody>
          <a:bodyPr anchor="b"/>
          <a:lstStyle/>
          <a:p>
            <a:r>
              <a:rPr lang="en-US" dirty="0">
                <a:latin typeface="Calibri Light (Headings)"/>
              </a:rPr>
              <a:t>Defining the problem – Manual </a:t>
            </a:r>
            <a:r>
              <a:rPr lang="en-US" sz="3200" dirty="0">
                <a:latin typeface="Calibri Light (Headings)"/>
              </a:rPr>
              <a:t>Rule Generation for Cellular Automata</a:t>
            </a:r>
            <a:br>
              <a:rPr lang="en-US" sz="3200" b="1" dirty="0">
                <a:latin typeface="Calibri Light (Headings)"/>
              </a:rPr>
            </a:br>
            <a:endParaRPr lang="en-US" dirty="0">
              <a:latin typeface="Calibri Light (Headings)"/>
            </a:endParaRP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3"/>
          </p:nvPr>
        </p:nvSpPr>
        <p:spPr>
          <a:xfrm>
            <a:off x="838200" y="2019799"/>
            <a:ext cx="5212079" cy="4137189"/>
          </a:xfrm>
          <a:noFill/>
        </p:spPr>
        <p:txBody>
          <a:bodyPr vert="horz" lIns="91440" tIns="45720" rIns="91440" bIns="45720" rtlCol="0" anchor="t">
            <a:noAutofit/>
          </a:bodyPr>
          <a:lstStyle/>
          <a:p>
            <a:pPr algn="l"/>
            <a:r>
              <a:rPr lang="en-US" b="0" i="0" dirty="0">
                <a:solidFill>
                  <a:srgbClr val="0D0D0D"/>
                </a:solidFill>
                <a:effectLst/>
                <a:latin typeface="Söhne"/>
              </a:rPr>
              <a:t>    This problem involves very important tasks in the realm of feature extraction and shape analysis for applications related to image processing: noise reduction, thinning, and convex hull computation in digital images. Traditional methods applied to these tasks can suffer from accuracy or computational efficiency shortcomings. This fact is leading us to explore alternative approaches like Cellular Automata (CA). One key challenge in this area is the human labor involved in creating the rules for CA systems. Very often, such rules are very tedious and don't scale well to larger problems or to more complex image processing tasks.</a:t>
            </a:r>
          </a:p>
          <a:p>
            <a:pPr algn="l"/>
            <a:br>
              <a:rPr lang="en-US" i="1" dirty="0">
                <a:solidFill>
                  <a:srgbClr val="0D0D0D"/>
                </a:solidFill>
                <a:latin typeface="Söhne"/>
              </a:rPr>
            </a:br>
            <a:r>
              <a:rPr lang="en-US" i="1" dirty="0">
                <a:solidFill>
                  <a:srgbClr val="0D0D0D"/>
                </a:solidFill>
                <a:latin typeface="Söhne"/>
              </a:rPr>
              <a:t>The figures on the right are taken from (Rosin, 2006)</a:t>
            </a:r>
            <a:endParaRPr lang="en-US" b="0" i="1" dirty="0">
              <a:solidFill>
                <a:srgbClr val="0D0D0D"/>
              </a:solidFill>
              <a:effectLst/>
              <a:latin typeface="Söhne"/>
            </a:endParaRPr>
          </a:p>
        </p:txBody>
      </p:sp>
      <p:pic>
        <p:nvPicPr>
          <p:cNvPr id="9" name="Picture 8" descr="A collage of a person's face&#10;&#10;Description automatically generated">
            <a:extLst>
              <a:ext uri="{FF2B5EF4-FFF2-40B4-BE49-F238E27FC236}">
                <a16:creationId xmlns:a16="http://schemas.microsoft.com/office/drawing/2014/main" id="{41A9D532-96D5-94C4-14EB-7E33AF058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724" y="2241913"/>
            <a:ext cx="2799868" cy="3611318"/>
          </a:xfrm>
          <a:prstGeom prst="rect">
            <a:avLst/>
          </a:prstGeom>
        </p:spPr>
      </p:pic>
      <p:pic>
        <p:nvPicPr>
          <p:cNvPr id="5" name="Picture 4" descr="A group of black text on a white background&#10;&#10;Description automatically generated">
            <a:extLst>
              <a:ext uri="{FF2B5EF4-FFF2-40B4-BE49-F238E27FC236}">
                <a16:creationId xmlns:a16="http://schemas.microsoft.com/office/drawing/2014/main" id="{54AF02A6-455F-891F-1420-0AEE4CE33C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9662" y="2241913"/>
            <a:ext cx="3382338" cy="3692962"/>
          </a:xfrm>
          <a:prstGeom prst="rect">
            <a:avLst/>
          </a:prstGeom>
        </p:spPr>
      </p:pic>
    </p:spTree>
    <p:extLst>
      <p:ext uri="{BB962C8B-B14F-4D97-AF65-F5344CB8AC3E}">
        <p14:creationId xmlns:p14="http://schemas.microsoft.com/office/powerpoint/2010/main" val="164959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805525"/>
            <a:ext cx="10515600" cy="1325880"/>
          </a:xfrm>
          <a:noFill/>
        </p:spPr>
        <p:txBody>
          <a:bodyPr anchor="b"/>
          <a:lstStyle/>
          <a:p>
            <a:r>
              <a:rPr lang="en-US" dirty="0">
                <a:latin typeface="Calibri Light (Headings)"/>
              </a:rPr>
              <a:t>Defining the problem – Manual </a:t>
            </a:r>
            <a:r>
              <a:rPr lang="en-US" sz="3200" dirty="0">
                <a:latin typeface="Calibri Light (Headings)"/>
              </a:rPr>
              <a:t>Rule Generation for Cellular Automata</a:t>
            </a:r>
            <a:br>
              <a:rPr lang="en-US" sz="3200" dirty="0">
                <a:latin typeface="Calibri Light (Headings)"/>
              </a:rPr>
            </a:br>
            <a:endParaRPr lang="en-US" dirty="0">
              <a:latin typeface="Calibri Light (Headings)"/>
            </a:endParaRPr>
          </a:p>
        </p:txBody>
      </p:sp>
      <p:pic>
        <p:nvPicPr>
          <p:cNvPr id="13" name="Picture 12" descr="A close-up of a math problem&#10;&#10;Description automatically generated">
            <a:extLst>
              <a:ext uri="{FF2B5EF4-FFF2-40B4-BE49-F238E27FC236}">
                <a16:creationId xmlns:a16="http://schemas.microsoft.com/office/drawing/2014/main" id="{DA169393-B3EA-A517-848E-78CFB68C1C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9086" y="2017105"/>
            <a:ext cx="3448050" cy="3657600"/>
          </a:xfrm>
          <a:prstGeom prst="rect">
            <a:avLst/>
          </a:prstGeom>
        </p:spPr>
      </p:pic>
      <p:sp>
        <p:nvSpPr>
          <p:cNvPr id="6" name="Rectangle 2">
            <a:extLst>
              <a:ext uri="{FF2B5EF4-FFF2-40B4-BE49-F238E27FC236}">
                <a16:creationId xmlns:a16="http://schemas.microsoft.com/office/drawing/2014/main" id="{07B0CC5E-E44A-199B-EFE8-80865E3A12DA}"/>
              </a:ext>
            </a:extLst>
          </p:cNvPr>
          <p:cNvSpPr>
            <a:spLocks noChangeArrowheads="1"/>
          </p:cNvSpPr>
          <p:nvPr/>
        </p:nvSpPr>
        <p:spPr bwMode="auto">
          <a:xfrm>
            <a:off x="838200" y="1740106"/>
            <a:ext cx="572920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Söhne"/>
              </a:rPr>
              <a:t>    There are a variety of ways to reduce manual effort in image processing, one such instance being the use of Sequential Forward Floating Selection (SFFS). This method is highly valued for its simplicity and efficiency. SFFS is straightforward to implement and offers a good balance between speed and effectiveness, making it a preferred choice over more complex evolutionary methods</a:t>
            </a:r>
            <a:r>
              <a:rPr lang="en-US" altLang="en-US" sz="1200" dirty="0">
                <a:latin typeface="Söhne"/>
              </a:rPr>
              <a:t> (Rosin, 2006).</a:t>
            </a:r>
            <a:endParaRPr kumimoji="0" lang="en-US" altLang="en-US" sz="1200" b="0" i="0" u="none" strike="noStrike" cap="none" normalizeH="0" baseline="0" dirty="0">
              <a:ln>
                <a:noFill/>
              </a:ln>
              <a:solidFill>
                <a:schemeClr val="tx1"/>
              </a:solidFill>
              <a:effectLst/>
              <a:latin typeface="Söhne"/>
            </a:endParaRPr>
          </a:p>
          <a:p>
            <a:endParaRPr lang="en-US" altLang="en-US" sz="1200" dirty="0">
              <a:latin typeface="Söhne"/>
            </a:endParaRPr>
          </a:p>
          <a:p>
            <a:r>
              <a:rPr kumimoji="0" lang="en-US" altLang="en-US" sz="1200" b="0" i="0" u="none" strike="noStrike" cap="none" normalizeH="0" baseline="0" dirty="0">
                <a:ln>
                  <a:noFill/>
                </a:ln>
                <a:solidFill>
                  <a:schemeClr val="tx1"/>
                </a:solidFill>
                <a:effectLst/>
                <a:latin typeface="Söhne"/>
              </a:rPr>
              <a:t>    The implementation of SFFS requires an objective function that essentially acts as a hill-climbing algorithm to minimize discrepancies between the input and target images. Error measurement is crucial in this context. The primary metric used is the Root Mean Square (RMS) error, which assesses the overall error rate </a:t>
            </a:r>
            <a:r>
              <a:rPr lang="en-US" altLang="en-US" sz="1200" dirty="0">
                <a:latin typeface="Söhne"/>
              </a:rPr>
              <a:t>(Rosin, 2006).</a:t>
            </a:r>
            <a:endParaRPr kumimoji="0" lang="en-US" altLang="en-US"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Söhne"/>
              </a:rPr>
              <a:t>     </a:t>
            </a:r>
            <a:r>
              <a:rPr kumimoji="0" lang="en-US" altLang="en-US" sz="1200" b="0" i="0" u="none" strike="noStrike" cap="none" normalizeH="0" baseline="0" dirty="0">
                <a:ln>
                  <a:noFill/>
                </a:ln>
                <a:solidFill>
                  <a:schemeClr val="tx1"/>
                </a:solidFill>
                <a:effectLst/>
                <a:latin typeface="Söhne"/>
              </a:rPr>
              <a:t>The basic mechanism of Cellular Automata (CA) used in SFFS has been extended in this study through two significant modifications. B-rule class for one-dimensional CAs, the first modification involves testing additional pixel values from previous iterations. The second extension employs a 2-cycle approach, where rules are alternately applied in even and odd numbered iterations, enhancing the refinement process. These rule sets are developed and optimized using SFFS, demonstrating the adaptability and potential of our approach in complex image processing scenarios.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Söhne"/>
            </a:endParaRPr>
          </a:p>
          <a:p>
            <a:br>
              <a:rPr lang="en-US" sz="1200" i="1" dirty="0">
                <a:solidFill>
                  <a:srgbClr val="0D0D0D"/>
                </a:solidFill>
                <a:latin typeface="Söhne"/>
              </a:rPr>
            </a:br>
            <a:r>
              <a:rPr lang="en-US" sz="1200" i="1" dirty="0">
                <a:solidFill>
                  <a:srgbClr val="0D0D0D"/>
                </a:solidFill>
                <a:latin typeface="Söhne"/>
              </a:rPr>
              <a:t>The figure on the right is taken from (Rosin, 2006)</a:t>
            </a:r>
            <a:br>
              <a:rPr kumimoji="0" lang="en-US" altLang="en-US" sz="1000" b="0" i="1" u="none" strike="noStrike" cap="none" normalizeH="0" baseline="0" dirty="0">
                <a:ln>
                  <a:noFill/>
                </a:ln>
                <a:solidFill>
                  <a:srgbClr val="000000"/>
                </a:solidFill>
                <a:effectLst/>
                <a:latin typeface="Söhne"/>
              </a:rPr>
            </a:br>
            <a:endParaRPr kumimoji="0" lang="en-US" altLang="en-US" sz="1000" b="0" i="1" u="none" strike="noStrike" cap="none" normalizeH="0" baseline="0" dirty="0">
              <a:ln>
                <a:noFill/>
              </a:ln>
              <a:solidFill>
                <a:schemeClr val="tx1"/>
              </a:solidFill>
              <a:effectLst/>
              <a:latin typeface="Söhne"/>
            </a:endParaRPr>
          </a:p>
        </p:txBody>
      </p:sp>
    </p:spTree>
    <p:extLst>
      <p:ext uri="{BB962C8B-B14F-4D97-AF65-F5344CB8AC3E}">
        <p14:creationId xmlns:p14="http://schemas.microsoft.com/office/powerpoint/2010/main" val="154058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6592-4D2C-6AE8-68D3-59FB5A16FA4F}"/>
              </a:ext>
            </a:extLst>
          </p:cNvPr>
          <p:cNvSpPr>
            <a:spLocks noGrp="1"/>
          </p:cNvSpPr>
          <p:nvPr>
            <p:ph type="title"/>
          </p:nvPr>
        </p:nvSpPr>
        <p:spPr/>
        <p:txBody>
          <a:bodyPr/>
          <a:lstStyle/>
          <a:p>
            <a:r>
              <a:rPr lang="en-US" dirty="0"/>
              <a:t>Literature Review</a:t>
            </a:r>
          </a:p>
        </p:txBody>
      </p:sp>
      <p:sp>
        <p:nvSpPr>
          <p:cNvPr id="4" name="Table Placeholder 3">
            <a:extLst>
              <a:ext uri="{FF2B5EF4-FFF2-40B4-BE49-F238E27FC236}">
                <a16:creationId xmlns:a16="http://schemas.microsoft.com/office/drawing/2014/main" id="{57A02FD5-7690-73FB-3BCC-7BF35794089F}"/>
              </a:ext>
            </a:extLst>
          </p:cNvPr>
          <p:cNvSpPr>
            <a:spLocks noGrp="1"/>
          </p:cNvSpPr>
          <p:nvPr>
            <p:ph sz="quarter" idx="16"/>
          </p:nvPr>
        </p:nvSpPr>
        <p:spPr>
          <a:xfrm>
            <a:off x="838200" y="1691323"/>
            <a:ext cx="5257800" cy="4113054"/>
          </a:xfrm>
        </p:spPr>
        <p:txBody>
          <a:bodyPr>
            <a:noAutofit/>
          </a:bodyPr>
          <a:lstStyle/>
          <a:p>
            <a:r>
              <a:rPr lang="en-US" sz="1200" b="0" i="0" dirty="0">
                <a:solidFill>
                  <a:srgbClr val="0D0D0D"/>
                </a:solidFill>
                <a:effectLst/>
                <a:latin typeface="Söhne"/>
              </a:rPr>
              <a:t>    Genetic Algorithms (GAs) have proved their ability to find good solutions to complex optimization problems in image processing since they provide one of the most adaptive, flexible, and powerful feature selection and image classification approaches. These include algorithms that have done very well in mimicking the process of natural selection and work well in searching large spaces to get solutions that are optimal or nearly optimal in image analysis. Further improvements on GA methodologies through co-evolutionary strategies have allowed for more advanced adaptation to the search process. Coevolutionary learning, for example, brings to play a dynamic interaction between competing elements in the algorithm to enhance the evolutionary process by continuously refining the quality of the solution over time (</a:t>
            </a:r>
            <a:r>
              <a:rPr lang="en-US" sz="1200" b="0" i="0" dirty="0" err="1">
                <a:solidFill>
                  <a:srgbClr val="0D0D0D"/>
                </a:solidFill>
                <a:effectLst/>
                <a:latin typeface="Söhne"/>
              </a:rPr>
              <a:t>Juillé</a:t>
            </a:r>
            <a:r>
              <a:rPr lang="en-US" sz="1200" b="0" i="0" dirty="0">
                <a:solidFill>
                  <a:srgbClr val="0D0D0D"/>
                </a:solidFill>
                <a:effectLst/>
                <a:latin typeface="Söhne"/>
              </a:rPr>
              <a:t> &amp; Pollack, 1994). These adaptations reflect mostly improvements related to the discovery of rules for the classification tasks of cellular automata applied to problems of image processing.</a:t>
            </a:r>
            <a:endParaRPr lang="en-US" sz="1200" dirty="0"/>
          </a:p>
        </p:txBody>
      </p:sp>
      <p:sp>
        <p:nvSpPr>
          <p:cNvPr id="3" name="Table Placeholder 3">
            <a:extLst>
              <a:ext uri="{FF2B5EF4-FFF2-40B4-BE49-F238E27FC236}">
                <a16:creationId xmlns:a16="http://schemas.microsoft.com/office/drawing/2014/main" id="{20C7D54E-278B-551A-D55D-1A11BF97EC58}"/>
              </a:ext>
            </a:extLst>
          </p:cNvPr>
          <p:cNvSpPr txBox="1">
            <a:spLocks/>
          </p:cNvSpPr>
          <p:nvPr/>
        </p:nvSpPr>
        <p:spPr>
          <a:xfrm>
            <a:off x="6096000" y="1691323"/>
            <a:ext cx="5257800" cy="411305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0" i="0" dirty="0">
                <a:solidFill>
                  <a:srgbClr val="0D0D0D"/>
                </a:solidFill>
                <a:effectLst/>
                <a:latin typeface="Söhne"/>
              </a:rPr>
              <a:t>    Recent studies, including those by Hao, Liu, and </a:t>
            </a:r>
            <a:r>
              <a:rPr lang="en-US" sz="1200" b="0" i="0" dirty="0" err="1">
                <a:solidFill>
                  <a:srgbClr val="0D0D0D"/>
                </a:solidFill>
                <a:effectLst/>
                <a:latin typeface="Söhne"/>
              </a:rPr>
              <a:t>Sako</a:t>
            </a:r>
            <a:r>
              <a:rPr lang="en-US" sz="1200" b="0" i="0" dirty="0">
                <a:solidFill>
                  <a:srgbClr val="0D0D0D"/>
                </a:solidFill>
                <a:effectLst/>
                <a:latin typeface="Söhne"/>
              </a:rPr>
              <a:t> (2003), have investigated various methods for classifier subset selection, which is important for enhancing the efficiency of multiple classifier systems. Their findings suggest that no single method consistently outperforms others across all scenarios, but methods like the Sequential Floating Forward Search (SFFS) often yield a better balance between speed and accuracy, especially for complex tasks of pattern recognition. This shows the usefulness of efficient searching methods, such as SFFS, for searching in the wide combinatorial space in pursuit of the optimal configuration for properly simulating complex behaviors, such as those implied by chaos and pattern formation.</a:t>
            </a:r>
            <a:endParaRPr lang="en-US" sz="1200" dirty="0"/>
          </a:p>
        </p:txBody>
      </p:sp>
    </p:spTree>
    <p:extLst>
      <p:ext uri="{BB962C8B-B14F-4D97-AF65-F5344CB8AC3E}">
        <p14:creationId xmlns:p14="http://schemas.microsoft.com/office/powerpoint/2010/main" val="964713624"/>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TM03457515[[fn=View]]</Template>
  <TotalTime>1523</TotalTime>
  <Words>3624</Words>
  <Application>Microsoft Office PowerPoint</Application>
  <PresentationFormat>Widescreen</PresentationFormat>
  <Paragraphs>123</Paragraphs>
  <Slides>18</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Calibri Light</vt:lpstr>
      <vt:lpstr>Calibri Light (Headings)</vt:lpstr>
      <vt:lpstr>Söhne</vt:lpstr>
      <vt:lpstr>Wingdings</vt:lpstr>
      <vt:lpstr>Custom</vt:lpstr>
      <vt:lpstr>Cellular Automata and Sequential Forward Search: A Frontier in Image Analysis  Damian Rozpedowski </vt:lpstr>
      <vt:lpstr>Abstract</vt:lpstr>
      <vt:lpstr>Introduction</vt:lpstr>
      <vt:lpstr>INTRODUCTION</vt:lpstr>
      <vt:lpstr>BACKGROUND</vt:lpstr>
      <vt:lpstr>BACKGROUND</vt:lpstr>
      <vt:lpstr>Defining the problem – Manual Rule Generation for Cellular Automata </vt:lpstr>
      <vt:lpstr>Defining the problem – Manual Rule Generation for Cellular Automata </vt:lpstr>
      <vt:lpstr>Literature Review</vt:lpstr>
      <vt:lpstr>Literature Review</vt:lpstr>
      <vt:lpstr>Literature Review</vt:lpstr>
      <vt:lpstr>Experimentation – Materials and Methods</vt:lpstr>
      <vt:lpstr>Experimentation - Results</vt:lpstr>
      <vt:lpstr>Discussion of results</vt:lpstr>
      <vt:lpstr>Conclusion</vt:lpstr>
      <vt:lpstr>Future research/directions</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Cellular Automata For image processing  Damian Rozpedowski Queens College Professor Robert Goldberg</dc:title>
  <dc:creator>Damian Rozpedowski</dc:creator>
  <cp:lastModifiedBy>Damian Rozpedowski</cp:lastModifiedBy>
  <cp:revision>5</cp:revision>
  <dcterms:created xsi:type="dcterms:W3CDTF">2024-04-24T19:36:31Z</dcterms:created>
  <dcterms:modified xsi:type="dcterms:W3CDTF">2025-02-23T03:51:12Z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