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56" r:id="rId3"/>
    <p:sldId id="258" r:id="rId4"/>
    <p:sldId id="260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 Szpura" initials="DS" lastIdx="1" clrIdx="0">
    <p:extLst>
      <p:ext uri="{19B8F6BF-5375-455C-9EA6-DF929625EA0E}">
        <p15:presenceInfo xmlns:p15="http://schemas.microsoft.com/office/powerpoint/2012/main" userId="0fcd49c80ed1b6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81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6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82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1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75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89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0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525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83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686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21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3278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537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85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1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0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1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32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9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3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6DF325-521C-4EEF-8EAF-E0C55F206DFE}" type="datetimeFigureOut">
              <a:rPr lang="pl-PL" smtClean="0"/>
              <a:t>05.06.2018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1462E0-EC80-4D64-84B9-AC2A90B28B8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5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BED1D-9871-49FE-B3BB-A6A3DA5C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rachunku zysków i strat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74607A-B38A-468A-B877-6D478285F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Dla firmy </a:t>
            </a:r>
            <a:r>
              <a:rPr lang="pl-PL" dirty="0" err="1"/>
              <a:t>kopex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7B461A-A1D8-4A4A-86E4-B0EF7737A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3" y="2790605"/>
            <a:ext cx="5973776" cy="20912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223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E7BBD7-64A1-4542-9963-E6B1FD42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Pomoc ze strony innych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913996-723B-4DE6-A5C1-9D384828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2" y="971550"/>
            <a:ext cx="11029615" cy="5362575"/>
          </a:xfrm>
        </p:spPr>
        <p:txBody>
          <a:bodyPr/>
          <a:lstStyle/>
          <a:p>
            <a:pPr lvl="0" fontAlgn="base"/>
            <a:r>
              <a:rPr lang="pl-PL" dirty="0"/>
              <a:t>Czerwiec 2017r.</a:t>
            </a:r>
          </a:p>
          <a:p>
            <a:pPr fontAlgn="base"/>
            <a:r>
              <a:rPr lang="pl-PL" dirty="0"/>
              <a:t>​-</a:t>
            </a:r>
            <a:r>
              <a:rPr lang="pl-PL" b="1" dirty="0"/>
              <a:t> </a:t>
            </a:r>
            <a:r>
              <a:rPr lang="pl-PL" dirty="0"/>
              <a:t>Nabycie przez FAMUR SA 65,83% akcji Kopeksu od TDJ SA.</a:t>
            </a:r>
          </a:p>
          <a:p>
            <a:pPr fontAlgn="base"/>
            <a:endParaRPr lang="pl-PL" dirty="0"/>
          </a:p>
          <a:p>
            <a:pPr fontAlgn="base"/>
            <a:r>
              <a:rPr lang="pl-PL" dirty="0"/>
              <a:t>Grudzień 2016r.</a:t>
            </a:r>
          </a:p>
          <a:p>
            <a:pPr fontAlgn="base"/>
            <a:r>
              <a:rPr lang="pl-PL" dirty="0"/>
              <a:t>- Nabycie większościowego pakietu akcji KOPEX SA przez inwestora strategicznego - TDJ SA.</a:t>
            </a:r>
          </a:p>
          <a:p>
            <a:pPr fontAlgn="base"/>
            <a:r>
              <a:rPr lang="pl-PL" dirty="0"/>
              <a:t>- Oficjalna rejestracja połączenia KOPEX SA</a:t>
            </a:r>
            <a:r>
              <a:rPr lang="pl-PL" b="1" dirty="0"/>
              <a:t> </a:t>
            </a:r>
            <a:r>
              <a:rPr lang="pl-PL" dirty="0"/>
              <a:t>ze spółkami zależnymi: KOPEX </a:t>
            </a:r>
            <a:r>
              <a:rPr lang="pl-PL" dirty="0" err="1"/>
              <a:t>Machinery</a:t>
            </a:r>
            <a:r>
              <a:rPr lang="pl-PL" dirty="0"/>
              <a:t> SA, Zabrzańskimi Zakładami Mechanicznymi – Maszynami Górniczymi sp. z o.o., Fabryką Maszyn i Urządzeń TAGOR SA, KOPEX Hydrauliką Siłową sp. z o.o.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40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5F9003-A741-4E9E-916C-25DFFD55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6FC1F74-1722-4F5B-A91C-6FC67A6F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307" y="85500"/>
            <a:ext cx="1995643" cy="636539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CF2AF12-8433-4998-AB49-CDC40BC1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7" y="295050"/>
            <a:ext cx="2827250" cy="6155844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AC61C5C-918B-498D-A38C-8ECD39DC7A24}"/>
              </a:ext>
            </a:extLst>
          </p:cNvPr>
          <p:cNvSpPr txBox="1">
            <a:spLocks/>
          </p:cNvSpPr>
          <p:nvPr/>
        </p:nvSpPr>
        <p:spPr>
          <a:xfrm>
            <a:off x="4933950" y="571500"/>
            <a:ext cx="6791157" cy="576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l-PL" dirty="0"/>
              <a:t>Widać że już w roku 2017 firma ustabilizowała swoje wartości.</a:t>
            </a:r>
          </a:p>
          <a:p>
            <a:pPr fontAlgn="base"/>
            <a:r>
              <a:rPr lang="pl-PL" dirty="0"/>
              <a:t>Zyski ze sprzedaży, EBIT oraz sam zyski netto znów zaczęły być wartościami większymi od zera co dla </a:t>
            </a:r>
            <a:r>
              <a:rPr lang="pl-PL" dirty="0" err="1"/>
              <a:t>Kopexu</a:t>
            </a:r>
            <a:r>
              <a:rPr lang="pl-PL" dirty="0"/>
              <a:t> okazało się być świetną wiadomością. </a:t>
            </a:r>
          </a:p>
          <a:p>
            <a:pPr fontAlgn="base"/>
            <a:r>
              <a:rPr lang="pl-PL" dirty="0"/>
              <a:t>Firma jednak nadal ma trend spadkowy jeżeli chodzi o przychodów ze sprzedaży.</a:t>
            </a:r>
          </a:p>
          <a:p>
            <a:pPr fontAlgn="base"/>
            <a:r>
              <a:rPr lang="pl-PL" dirty="0"/>
              <a:t>Choć pod koniec 2016 roku, sama branża górnicza znacznie się ustabilizowała (a wraz z nią Kopex i inne firmy z tego sektora) to jednak wiadomo że przychody ze sprzedaży będą coraz niższe z uwagi na coraz większą niechęć do węgla.</a:t>
            </a:r>
          </a:p>
        </p:txBody>
      </p:sp>
    </p:spTree>
    <p:extLst>
      <p:ext uri="{BB962C8B-B14F-4D97-AF65-F5344CB8AC3E}">
        <p14:creationId xmlns:p14="http://schemas.microsoft.com/office/powerpoint/2010/main" val="300336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996F93-6644-40B6-A23B-1DA711D7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40A6E01-0D6C-4F25-ACFF-AAC9DCD6A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5" y="304237"/>
            <a:ext cx="9112624" cy="6264930"/>
          </a:xfrm>
        </p:spPr>
      </p:pic>
    </p:spTree>
    <p:extLst>
      <p:ext uri="{BB962C8B-B14F-4D97-AF65-F5344CB8AC3E}">
        <p14:creationId xmlns:p14="http://schemas.microsoft.com/office/powerpoint/2010/main" val="334885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C0BD0-DF2C-4860-ADE4-7A095E90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B5EB2D4-7846-4AB8-8B9D-6FFBAF267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" y="365960"/>
            <a:ext cx="11513819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1E1762-6FA8-4CFC-A949-684E5373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rachunku zysków i strat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58B390-5CAA-469E-B81F-57BCEC2C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B316FCE-06C1-4476-91FB-BAB497FD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By Damian Szpura, I6Y3S1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02E2CE9-E3D6-4A5A-9C28-E7AC79C65988}"/>
              </a:ext>
            </a:extLst>
          </p:cNvPr>
          <p:cNvSpPr/>
          <p:nvPr/>
        </p:nvSpPr>
        <p:spPr>
          <a:xfrm>
            <a:off x="4808886" y="2967335"/>
            <a:ext cx="2574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Koniec.</a:t>
            </a:r>
          </a:p>
        </p:txBody>
      </p:sp>
    </p:spTree>
    <p:extLst>
      <p:ext uri="{BB962C8B-B14F-4D97-AF65-F5344CB8AC3E}">
        <p14:creationId xmlns:p14="http://schemas.microsoft.com/office/powerpoint/2010/main" val="12402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75406-DDF4-4AB3-A0B7-CB55EF5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informacji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5C14CD-1855-47AE-BEA7-3601517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Kopex S.A. – przedsiębiorstwo przemysłu elektromaszynowego założone w 1961, spółka akcyjna notowana na Giełdzie Papierów Wartościowych w Warszawie. Zajmuje się produkcją i dostarczaniem maszyn i urządzeń oraz technologii i usług dla górnictwa.</a:t>
            </a:r>
          </a:p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rok 2018 Kopex znajduje się na 7 miejscu pod względem przychodów ze sprzedaży w Sektorze Przemysłu elektromaszynowego.</a:t>
            </a:r>
          </a:p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 moich kilku dniowych badań wynika że żaden pracownik nie był zadowolony z pracy w firmie. </a:t>
            </a:r>
          </a:p>
          <a:p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Współczynnik korelacji firmy na lata 2014-2017 wynosi 0.79 i ma on trend spadkowy.</a:t>
            </a:r>
          </a:p>
        </p:txBody>
      </p:sp>
    </p:spTree>
    <p:extLst>
      <p:ext uri="{BB962C8B-B14F-4D97-AF65-F5344CB8AC3E}">
        <p14:creationId xmlns:p14="http://schemas.microsoft.com/office/powerpoint/2010/main" val="8000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5DC6E06-F2CA-4F64-B236-E8FFA3F9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27659">
            <a:off x="649455" y="1115099"/>
            <a:ext cx="8486775" cy="33432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0903A2E-1DE7-45F1-AAF9-CAE5A1009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59470">
            <a:off x="6861592" y="2480094"/>
            <a:ext cx="4397874" cy="156458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81235CB-DFBC-4BF9-B19A-943438A3D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66445">
            <a:off x="3075165" y="1036152"/>
            <a:ext cx="4577322" cy="179157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BC1F545-7A25-494D-BFCA-C467C3E83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76201">
            <a:off x="5082355" y="1652371"/>
            <a:ext cx="6158804" cy="226011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B1DAD54-BC2A-45AD-B0DD-781863C4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Rachunek zysków i strat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05B4CC-5F85-4DF6-B791-04EC65D9C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Od roku 2006 do czasów teraźniejszych.</a:t>
            </a:r>
          </a:p>
        </p:txBody>
      </p:sp>
    </p:spTree>
    <p:extLst>
      <p:ext uri="{BB962C8B-B14F-4D97-AF65-F5344CB8AC3E}">
        <p14:creationId xmlns:p14="http://schemas.microsoft.com/office/powerpoint/2010/main" val="12035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C0BD0-DF2C-4860-ADE4-7A095E90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B5EB2D4-7846-4AB8-8B9D-6FFBAF267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" y="365960"/>
            <a:ext cx="11513819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60BF9-EB76-477F-8F8C-85430508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Przychody oraz zysk ze sprzedaży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3B0A13A-C2DB-4B45-B121-7D6380DB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2450133"/>
          </a:xfrm>
        </p:spPr>
        <p:txBody>
          <a:bodyPr/>
          <a:lstStyle/>
          <a:p>
            <a:r>
              <a:rPr lang="pl-PL" dirty="0"/>
              <a:t>Kopex w samym 2014 jest w dobrej pozycji, ma spore zyski ze sprzedaży.</a:t>
            </a:r>
          </a:p>
          <a:p>
            <a:r>
              <a:rPr lang="pl-PL" dirty="0"/>
              <a:t>Po 2015 roku zyski gwałtownie spadają wraz z przychodami ze sprzedaży.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BAE5EDF-AB18-44DF-B60C-4DA0BAF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" y="4678136"/>
            <a:ext cx="11940355" cy="1925864"/>
          </a:xfrm>
          <a:prstGeom prst="rect">
            <a:avLst/>
          </a:prstGeom>
        </p:spPr>
      </p:pic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1FAEAA46-31D1-4FBB-8CF9-406991678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48A4DB3-6F7F-4ABF-87D0-1710E291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" y="2362714"/>
            <a:ext cx="6031460" cy="2180711"/>
          </a:xfrm>
          <a:prstGeom prst="rect">
            <a:avLst/>
          </a:prstGeom>
        </p:spPr>
      </p:pic>
      <p:sp>
        <p:nvSpPr>
          <p:cNvPr id="29" name="Prostokąt 28">
            <a:extLst>
              <a:ext uri="{FF2B5EF4-FFF2-40B4-BE49-F238E27FC236}">
                <a16:creationId xmlns:a16="http://schemas.microsoft.com/office/drawing/2014/main" id="{CB0D249D-D6C9-49F5-9AC5-2E05CA3A390D}"/>
              </a:ext>
            </a:extLst>
          </p:cNvPr>
          <p:cNvSpPr/>
          <p:nvPr/>
        </p:nvSpPr>
        <p:spPr>
          <a:xfrm>
            <a:off x="4251158" y="2566737"/>
            <a:ext cx="1481890" cy="1976688"/>
          </a:xfrm>
          <a:prstGeom prst="rect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3165BB"/>
              </a:solidFill>
            </a:endParaRP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44852C03-0C39-4E5B-A7A8-6FB704C07BE6}"/>
              </a:ext>
            </a:extLst>
          </p:cNvPr>
          <p:cNvSpPr/>
          <p:nvPr/>
        </p:nvSpPr>
        <p:spPr>
          <a:xfrm>
            <a:off x="8422104" y="4678136"/>
            <a:ext cx="2654970" cy="1925864"/>
          </a:xfrm>
          <a:prstGeom prst="rect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316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CF7F2-2A36-438B-A80C-37498480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F0347E3-6E9A-4F6F-9A93-906303AD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20701547">
            <a:off x="6021457" y="4824306"/>
            <a:ext cx="5647529" cy="1326601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F5F5A-52C3-41B4-BC7D-E58D997C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23850"/>
            <a:ext cx="5048083" cy="623887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W 2015 roku górnictwo odnotowywało wyłącznie straty.</a:t>
            </a:r>
          </a:p>
          <a:p>
            <a:r>
              <a:rPr lang="pl-PL" dirty="0"/>
              <a:t>Branża górnicza próbowała sprzedać więcej węgla niż go wydobywała.</a:t>
            </a:r>
          </a:p>
          <a:p>
            <a:r>
              <a:rPr lang="pl-PL" dirty="0"/>
              <a:t>Kopex odnosił gównie ogromne straty z powodu branży górniczej.</a:t>
            </a:r>
          </a:p>
          <a:p>
            <a:r>
              <a:rPr lang="pl-PL" dirty="0"/>
              <a:t>Cała sektor przemysłu elektromaszynowego ponosi ogromne straty.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14B093-F68C-4CDD-AFD4-9E8F5206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8424">
            <a:off x="5548388" y="2735421"/>
            <a:ext cx="6206562" cy="193726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244DC7C-5EF2-443A-BA80-43655C3D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550">
            <a:off x="4450639" y="970476"/>
            <a:ext cx="6938209" cy="157667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3256D9-8A73-450E-83D5-D4DB6C67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3122">
            <a:off x="9986061" y="1433334"/>
            <a:ext cx="1906062" cy="56524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E198232-6D56-486C-B690-777192212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3070">
            <a:off x="9976525" y="2817036"/>
            <a:ext cx="2177392" cy="6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B62292-E88C-4217-A8FF-09024E5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Zysk operacyjny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486D9C-8AFC-4C6E-930A-EBEBBBC0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032" y="2180496"/>
            <a:ext cx="4569775" cy="2115279"/>
          </a:xfrm>
        </p:spPr>
        <p:txBody>
          <a:bodyPr/>
          <a:lstStyle/>
          <a:p>
            <a:r>
              <a:rPr lang="pl-PL" dirty="0"/>
              <a:t>Kopex w 2015 roku miał blisko 1.5 miliona strat. Nawet wszystkie zyski od roku 2004 do 2014 nie były wstanie dorównać tej kwocie.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E99D66-D0B4-4634-8469-0FF1E326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4389584"/>
            <a:ext cx="11610808" cy="2252717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7E3D484A-E89A-4337-8F21-D669BB77D7E1}"/>
              </a:ext>
            </a:extLst>
          </p:cNvPr>
          <p:cNvSpPr/>
          <p:nvPr/>
        </p:nvSpPr>
        <p:spPr>
          <a:xfrm>
            <a:off x="8296276" y="4389584"/>
            <a:ext cx="2571750" cy="2252717"/>
          </a:xfrm>
          <a:prstGeom prst="rect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3165BB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81CD108-C8AC-4411-9DC8-B73BE2A1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945488"/>
            <a:ext cx="6812433" cy="2444096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F828941B-7429-4FFC-8356-2A9A1B11A8B5}"/>
              </a:ext>
            </a:extLst>
          </p:cNvPr>
          <p:cNvSpPr/>
          <p:nvPr/>
        </p:nvSpPr>
        <p:spPr>
          <a:xfrm>
            <a:off x="4857750" y="2180496"/>
            <a:ext cx="1695450" cy="2209088"/>
          </a:xfrm>
          <a:prstGeom prst="rect">
            <a:avLst/>
          </a:prstGeom>
          <a:noFill/>
          <a:ln w="5715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316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6B163E-1C5E-4190-9D20-5F2167F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5F0F05-FEE8-4CF5-ABEB-7F1D888D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3550">
            <a:off x="6564440" y="4015077"/>
            <a:ext cx="3709676" cy="54867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240E097-6DC2-4C66-9758-670CC77E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138">
            <a:off x="8541788" y="2508439"/>
            <a:ext cx="1504950" cy="1571625"/>
          </a:xfrm>
          <a:prstGeom prst="rect">
            <a:avLst/>
          </a:prstGeom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10D93BEE-7ADD-4AD9-81F6-76DDEB066FA2}"/>
              </a:ext>
            </a:extLst>
          </p:cNvPr>
          <p:cNvSpPr txBox="1">
            <a:spLocks/>
          </p:cNvSpPr>
          <p:nvPr/>
        </p:nvSpPr>
        <p:spPr>
          <a:xfrm>
            <a:off x="581192" y="200025"/>
            <a:ext cx="5524333" cy="624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 latach 2015-2016 firma masowo zwalnia swoich pracowników.</a:t>
            </a:r>
          </a:p>
          <a:p>
            <a:r>
              <a:rPr lang="pl-PL" dirty="0"/>
              <a:t>2016 rok staje się zdecydowanie lepszy dla firmy, zmniejszają oni swoje straty ponad dwukrotnie. </a:t>
            </a:r>
          </a:p>
          <a:p>
            <a:r>
              <a:rPr lang="pl-PL" dirty="0"/>
              <a:t>Kopex po długim okresie znajduje inwestorów i dokonuje restrukturyzacji zadłużenia finansowego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E46A96B-E830-4414-93BC-E6997B22D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0421">
            <a:off x="5563282" y="5053341"/>
            <a:ext cx="5272273" cy="1222556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98CAB6D-F8F6-4E97-BFD9-2B64DF0B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21266622">
            <a:off x="10429368" y="3317578"/>
            <a:ext cx="1524507" cy="28843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3588A94-CE85-48AF-AA1B-0E67D678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33135">
            <a:off x="6886819" y="1635474"/>
            <a:ext cx="4814888" cy="9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A16EE-3F1B-41C4-85F7-906127E8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„Zysk” netto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24AC49-6868-4780-82F1-DE137D78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210529"/>
          </a:xfrm>
        </p:spPr>
        <p:txBody>
          <a:bodyPr/>
          <a:lstStyle/>
          <a:p>
            <a:r>
              <a:rPr lang="pl-PL" dirty="0"/>
              <a:t>W latach 2015-2016 jasno widać że Kopex nie miał zbyt wiele powodów do radości.</a:t>
            </a:r>
          </a:p>
          <a:p>
            <a:r>
              <a:rPr lang="pl-PL" dirty="0"/>
              <a:t>Straty znacznie przekraczały możliwości samej firmy.</a:t>
            </a:r>
          </a:p>
          <a:p>
            <a:r>
              <a:rPr lang="pl-PL" dirty="0"/>
              <a:t>Po roku 2016 udało im się jednak „połączyć siły” z innymi firmami.  W rzeczywistości upadający </a:t>
            </a:r>
            <a:r>
              <a:rPr lang="pl-PL" dirty="0" err="1"/>
              <a:t>kopex</a:t>
            </a:r>
            <a:r>
              <a:rPr lang="pl-PL" dirty="0"/>
              <a:t> pozwolił im na uratowanie ich firmy.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87F0419-6CC4-4BA4-8CA1-B494E0AD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4540275"/>
            <a:ext cx="11449050" cy="208467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AE6B531-7A34-4ADE-8158-D412DECA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4391025"/>
            <a:ext cx="2667000" cy="22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255</TotalTime>
  <Words>323</Words>
  <Application>Microsoft Office PowerPoint</Application>
  <PresentationFormat>Panoramiczny</PresentationFormat>
  <Paragraphs>40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Wingdings 2</vt:lpstr>
      <vt:lpstr>HDOfficeLightV0</vt:lpstr>
      <vt:lpstr>Dywidenda</vt:lpstr>
      <vt:lpstr>Analiza rachunku zysków i strat</vt:lpstr>
      <vt:lpstr>Kilka informacji</vt:lpstr>
      <vt:lpstr>Rachunek zysków i strat</vt:lpstr>
      <vt:lpstr>Prezentacja programu PowerPoint</vt:lpstr>
      <vt:lpstr>Przychody oraz zysk ze sprzedaży</vt:lpstr>
      <vt:lpstr>Prezentacja programu PowerPoint</vt:lpstr>
      <vt:lpstr>Zysk operacyjny</vt:lpstr>
      <vt:lpstr>Prezentacja programu PowerPoint</vt:lpstr>
      <vt:lpstr>„Zysk” netto</vt:lpstr>
      <vt:lpstr>Pomoc ze strony innych</vt:lpstr>
      <vt:lpstr>Prezentacja programu PowerPoint</vt:lpstr>
      <vt:lpstr>Prezentacja programu PowerPoint</vt:lpstr>
      <vt:lpstr>Prezentacja programu PowerPoint</vt:lpstr>
      <vt:lpstr>Analiza rachunku zysków i strat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rachunku zysków i strat</dc:title>
  <dc:creator>Damian Szpura</dc:creator>
  <cp:lastModifiedBy>Damian Szpura</cp:lastModifiedBy>
  <cp:revision>15</cp:revision>
  <dcterms:created xsi:type="dcterms:W3CDTF">2018-06-05T13:46:01Z</dcterms:created>
  <dcterms:modified xsi:type="dcterms:W3CDTF">2018-06-05T18:01:30Z</dcterms:modified>
</cp:coreProperties>
</file>