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95" d="100"/>
          <a:sy n="95" d="100"/>
        </p:scale>
        <p:origin x="108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237212" y="239876"/>
            <a:ext cx="137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" algn="ctr">
              <a:spcBef>
                <a:spcPts val="590"/>
              </a:spcBef>
              <a:spcAft>
                <a:spcPts val="0"/>
              </a:spcAft>
            </a:pPr>
            <a:r>
              <a:rPr lang="es-ES" b="1" u="heavy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Conjuntos</a:t>
            </a:r>
            <a:endParaRPr lang="es-A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3325" y="1342780"/>
            <a:ext cx="11351623" cy="3860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920" algn="just">
              <a:lnSpc>
                <a:spcPct val="150000"/>
              </a:lnSpc>
              <a:spcBef>
                <a:spcPts val="465"/>
              </a:spcBef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Un </a:t>
            </a:r>
            <a:r>
              <a:rPr lang="es-ES" b="1" i="1" dirty="0">
                <a:latin typeface="Arial" panose="020B0604020202020204" pitchFamily="34" charset="0"/>
                <a:ea typeface="Arial" panose="020B0604020202020204" pitchFamily="34" charset="0"/>
              </a:rPr>
              <a:t>conjunto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está integrado por objetos y los objetos que integran el conjunto se llaman </a:t>
            </a:r>
            <a:r>
              <a:rPr lang="es-ES" b="1" i="1" dirty="0">
                <a:latin typeface="Arial" panose="020B0604020202020204" pitchFamily="34" charset="0"/>
                <a:ea typeface="Arial" panose="020B0604020202020204" pitchFamily="34" charset="0"/>
              </a:rPr>
              <a:t>elementos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de ese conjunto. Ejemplos de conjuntos son los siguientes: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spcBef>
                <a:spcPts val="55"/>
              </a:spcBef>
              <a:spcAft>
                <a:spcPts val="0"/>
              </a:spcAft>
            </a:pPr>
            <a:r>
              <a:rPr lang="es-ES" sz="20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71500" algn="l"/>
                <a:tab pos="572135" algn="l"/>
              </a:tabLst>
            </a:pPr>
            <a:r>
              <a:rPr lang="es-ES" dirty="0">
                <a:latin typeface="Arial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El conjunto de los números</a:t>
            </a:r>
            <a:r>
              <a:rPr lang="es-ES" spc="-15" dirty="0">
                <a:latin typeface="Arial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Arial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enteros.</a:t>
            </a:r>
            <a:endParaRPr lang="es-AR" dirty="0">
              <a:latin typeface="Arial" panose="020B0604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algn="just">
              <a:spcBef>
                <a:spcPts val="45"/>
              </a:spcBef>
              <a:spcAft>
                <a:spcPts val="0"/>
              </a:spcAft>
            </a:pPr>
            <a:r>
              <a:rPr lang="es-ES" sz="20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71500" algn="l"/>
                <a:tab pos="572135" algn="l"/>
              </a:tabLst>
            </a:pPr>
            <a:r>
              <a:rPr lang="es-ES" dirty="0">
                <a:latin typeface="Arial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El conjunto de los números naturales mayores que 5 y menores que</a:t>
            </a:r>
            <a:r>
              <a:rPr lang="es-ES" spc="-85" dirty="0">
                <a:latin typeface="Arial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Arial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9.</a:t>
            </a:r>
            <a:endParaRPr lang="es-AR" dirty="0">
              <a:latin typeface="Arial" panose="020B0604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algn="just">
              <a:spcBef>
                <a:spcPts val="45"/>
              </a:spcBef>
              <a:spcAft>
                <a:spcPts val="0"/>
              </a:spcAft>
            </a:pPr>
            <a:r>
              <a:rPr lang="es-ES" sz="20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71500" algn="l"/>
                <a:tab pos="572135" algn="l"/>
              </a:tabLst>
            </a:pPr>
            <a:r>
              <a:rPr lang="es-ES" dirty="0">
                <a:latin typeface="Arial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El conjunto formado por los estudiantes de primer año de la</a:t>
            </a:r>
            <a:r>
              <a:rPr lang="es-ES" spc="-55" dirty="0">
                <a:latin typeface="Arial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Arial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T.U.P.</a:t>
            </a:r>
            <a:endParaRPr lang="es-AR" dirty="0">
              <a:latin typeface="Arial" panose="020B0604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algn="just">
              <a:spcBef>
                <a:spcPts val="40"/>
              </a:spcBef>
              <a:spcAft>
                <a:spcPts val="0"/>
              </a:spcAft>
            </a:pPr>
            <a:r>
              <a:rPr lang="es-ES" sz="20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spcBef>
                <a:spcPts val="5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571500" algn="l"/>
                <a:tab pos="572135" algn="l"/>
              </a:tabLst>
            </a:pPr>
            <a:r>
              <a:rPr lang="es-ES" dirty="0">
                <a:latin typeface="Arial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El conjunto formado por un punto P en el plano y las rectas que pasan por</a:t>
            </a:r>
            <a:r>
              <a:rPr lang="es-ES" spc="-125" dirty="0">
                <a:latin typeface="Arial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s-ES" dirty="0">
                <a:latin typeface="Arial" panose="020B0604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él.</a:t>
            </a:r>
            <a:endParaRPr lang="es-AR" dirty="0">
              <a:latin typeface="Arial" panose="020B0604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algn="just">
              <a:spcBef>
                <a:spcPts val="45"/>
              </a:spcBef>
              <a:spcAft>
                <a:spcPts val="0"/>
              </a:spcAft>
            </a:pPr>
            <a:r>
              <a:rPr lang="es-ES" sz="20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1920" algn="just"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Un conjunto sin elementos se denomina </a:t>
            </a:r>
            <a:r>
              <a:rPr lang="es-ES" b="1" i="1" dirty="0">
                <a:latin typeface="Arial" panose="020B0604020202020204" pitchFamily="34" charset="0"/>
                <a:ea typeface="Arial" panose="020B0604020202020204" pitchFamily="34" charset="0"/>
              </a:rPr>
              <a:t>conjunto vacío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48938" y="5751717"/>
            <a:ext cx="8695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Los símbolos N, Z, Q, I y R servirán para denotar a los siguientes conjuntos: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236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65268" y="402393"/>
            <a:ext cx="6309360" cy="225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920" marR="1465580" algn="just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N: el conjunto de los números naturales.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1920" algn="just">
              <a:lnSpc>
                <a:spcPct val="150000"/>
              </a:lnSpc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Z: el conjunto de los números enteros.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es-ES" sz="20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Q: el conjunto de los números racionales. </a:t>
            </a: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 I: el conjunto de los números irracionales</a:t>
            </a: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 R: el conjunto de los números reales.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57496" y="2852283"/>
            <a:ext cx="111121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92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es-ES" b="1" i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Definir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un conjunto es describir de una manera precisa, sin ambigüedades, cuáles son los elementos de dicho conjunto. Existen distintas maneras de definir un conjunto: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53440" y="3775613"/>
            <a:ext cx="9910354" cy="2498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920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</a:pP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Por </a:t>
            </a:r>
            <a:r>
              <a:rPr lang="es-ES" b="1" i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extensión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: listando todos los elementos del conjunto separados por punto y coma y encerrando todo entre llaves: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1920" algn="just">
              <a:spcBef>
                <a:spcPts val="800"/>
              </a:spcBef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A = {1; 2; 3; 4}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spcBef>
                <a:spcPts val="55"/>
              </a:spcBef>
              <a:spcAft>
                <a:spcPts val="0"/>
              </a:spcAft>
            </a:pPr>
            <a:r>
              <a:rPr lang="es-ES" sz="20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1920" algn="just"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B = {a; e; i; o; u}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spcBef>
                <a:spcPts val="55"/>
              </a:spcBef>
              <a:spcAft>
                <a:spcPts val="0"/>
              </a:spcAft>
            </a:pPr>
            <a:r>
              <a:rPr lang="es-ES" sz="2000" dirty="0"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1920" algn="just"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C = {amarillo; rojo; azul}.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6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44879" y="200274"/>
            <a:ext cx="1095538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920" marR="608965">
              <a:lnSpc>
                <a:spcPct val="150000"/>
              </a:lnSpc>
              <a:spcAft>
                <a:spcPts val="0"/>
              </a:spcAft>
            </a:pP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Por Comprensión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: es decir, enunciando una propiedad de los elementos que lo integran: </a:t>
            </a:r>
          </a:p>
          <a:p>
            <a:pPr marL="121920" marR="608965">
              <a:lnSpc>
                <a:spcPct val="150000"/>
              </a:lnSpc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A = {x | x cumple la propiedad P}.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  Esto se lee: “el conjunto de los x tales que x cumple la propiedad P. 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944879" y="1472450"/>
            <a:ext cx="10014858" cy="149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920" marR="1983740">
              <a:lnSpc>
                <a:spcPct val="212000"/>
              </a:lnSpc>
              <a:spcBef>
                <a:spcPts val="15"/>
              </a:spcBef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Ejemplo 1: A = {x | x es natural y 1≤ x ≤ 4}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1920">
              <a:lnSpc>
                <a:spcPct val="148000"/>
              </a:lnSpc>
              <a:spcBef>
                <a:spcPts val="20"/>
              </a:spcBef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El conjunto A está formado por todos los números naturales mayores o iguales a 1 y menores o iguales a 4.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44879" y="3129540"/>
            <a:ext cx="10132424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920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</a:pPr>
            <a:r>
              <a:rPr lang="es-E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Conjunto Vacío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: A este conjunto se lo denota con el símbolo </a:t>
            </a:r>
            <a:r>
              <a:rPr lang="es-ES" dirty="0">
                <a:latin typeface="Cambria Math" panose="02040503050406030204" pitchFamily="18" charset="0"/>
                <a:ea typeface="Arial" panose="020B0604020202020204" pitchFamily="34" charset="0"/>
              </a:rPr>
              <a:t>∅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o { }. </a:t>
            </a:r>
          </a:p>
          <a:p>
            <a:pPr marL="121920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Ejemplo: C = {x | x es entero </a:t>
            </a:r>
            <a:r>
              <a:rPr lang="es-ES">
                <a:latin typeface="Arial" panose="020B0604020202020204" pitchFamily="34" charset="0"/>
                <a:ea typeface="Arial" panose="020B0604020202020204" pitchFamily="34" charset="0"/>
              </a:rPr>
              <a:t>y 1&lt; x &lt;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2}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952308" y="3534283"/>
            <a:ext cx="2459648" cy="6823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1920" marR="616585">
              <a:lnSpc>
                <a:spcPct val="213000"/>
              </a:lnSpc>
              <a:spcBef>
                <a:spcPts val="25"/>
              </a:spcBef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C = </a:t>
            </a:r>
            <a:r>
              <a:rPr lang="es-ES" dirty="0">
                <a:latin typeface="Cambria Math" panose="02040503050406030204" pitchFamily="18" charset="0"/>
                <a:ea typeface="Arial" panose="020B0604020202020204" pitchFamily="34" charset="0"/>
              </a:rPr>
              <a:t>∅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o C = { }.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44879" y="4764920"/>
            <a:ext cx="25007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1920">
              <a:lnSpc>
                <a:spcPts val="1220"/>
              </a:lnSpc>
              <a:spcAft>
                <a:spcPts val="0"/>
              </a:spcAft>
            </a:pPr>
            <a:r>
              <a:rPr lang="es-ES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Diagramas de </a:t>
            </a:r>
            <a:r>
              <a:rPr lang="es-ES" b="1" u="heavy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Venn</a:t>
            </a:r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AR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3845196" y="4826475"/>
            <a:ext cx="1706518" cy="1744142"/>
            <a:chOff x="3845196" y="4826475"/>
            <a:chExt cx="1706518" cy="1744142"/>
          </a:xfrm>
        </p:grpSpPr>
        <p:grpSp>
          <p:nvGrpSpPr>
            <p:cNvPr id="9" name="Group 207"/>
            <p:cNvGrpSpPr>
              <a:grpSpLocks/>
            </p:cNvGrpSpPr>
            <p:nvPr/>
          </p:nvGrpSpPr>
          <p:grpSpPr bwMode="auto">
            <a:xfrm>
              <a:off x="4181021" y="4854167"/>
              <a:ext cx="1370693" cy="1716450"/>
              <a:chOff x="4245" y="156"/>
              <a:chExt cx="1875" cy="2340"/>
            </a:xfrm>
          </p:grpSpPr>
          <p:sp>
            <p:nvSpPr>
              <p:cNvPr id="10" name="Freeform 209"/>
              <p:cNvSpPr>
                <a:spLocks/>
              </p:cNvSpPr>
              <p:nvPr/>
            </p:nvSpPr>
            <p:spPr bwMode="auto">
              <a:xfrm>
                <a:off x="4245" y="156"/>
                <a:ext cx="1875" cy="2340"/>
              </a:xfrm>
              <a:custGeom>
                <a:avLst/>
                <a:gdLst>
                  <a:gd name="T0" fmla="+- 0 5115 4246"/>
                  <a:gd name="T1" fmla="*/ T0 w 1875"/>
                  <a:gd name="T2" fmla="+- 0 159 157"/>
                  <a:gd name="T3" fmla="*/ 159 h 2340"/>
                  <a:gd name="T4" fmla="+- 0 4985 4246"/>
                  <a:gd name="T5" fmla="*/ T4 w 1875"/>
                  <a:gd name="T6" fmla="+- 0 182 157"/>
                  <a:gd name="T7" fmla="*/ 182 h 2340"/>
                  <a:gd name="T8" fmla="+- 0 4862 4246"/>
                  <a:gd name="T9" fmla="*/ T8 w 1875"/>
                  <a:gd name="T10" fmla="+- 0 227 157"/>
                  <a:gd name="T11" fmla="*/ 227 h 2340"/>
                  <a:gd name="T12" fmla="+- 0 4746 4246"/>
                  <a:gd name="T13" fmla="*/ T12 w 1875"/>
                  <a:gd name="T14" fmla="+- 0 291 157"/>
                  <a:gd name="T15" fmla="*/ 291 h 2340"/>
                  <a:gd name="T16" fmla="+- 0 4639 4246"/>
                  <a:gd name="T17" fmla="*/ T16 w 1875"/>
                  <a:gd name="T18" fmla="+- 0 373 157"/>
                  <a:gd name="T19" fmla="*/ 373 h 2340"/>
                  <a:gd name="T20" fmla="+- 0 4543 4246"/>
                  <a:gd name="T21" fmla="*/ T20 w 1875"/>
                  <a:gd name="T22" fmla="+- 0 472 157"/>
                  <a:gd name="T23" fmla="*/ 472 h 2340"/>
                  <a:gd name="T24" fmla="+- 0 4457 4246"/>
                  <a:gd name="T25" fmla="*/ T24 w 1875"/>
                  <a:gd name="T26" fmla="+- 0 586 157"/>
                  <a:gd name="T27" fmla="*/ 586 h 2340"/>
                  <a:gd name="T28" fmla="+- 0 4384 4246"/>
                  <a:gd name="T29" fmla="*/ T28 w 1875"/>
                  <a:gd name="T30" fmla="+- 0 713 157"/>
                  <a:gd name="T31" fmla="*/ 713 h 2340"/>
                  <a:gd name="T32" fmla="+- 0 4326 4246"/>
                  <a:gd name="T33" fmla="*/ T32 w 1875"/>
                  <a:gd name="T34" fmla="+- 0 852 157"/>
                  <a:gd name="T35" fmla="*/ 852 h 2340"/>
                  <a:gd name="T36" fmla="+- 0 4282 4246"/>
                  <a:gd name="T37" fmla="*/ T36 w 1875"/>
                  <a:gd name="T38" fmla="+- 0 1002 157"/>
                  <a:gd name="T39" fmla="*/ 1002 h 2340"/>
                  <a:gd name="T40" fmla="+- 0 4255 4246"/>
                  <a:gd name="T41" fmla="*/ T40 w 1875"/>
                  <a:gd name="T42" fmla="+- 0 1160 157"/>
                  <a:gd name="T43" fmla="*/ 1160 h 2340"/>
                  <a:gd name="T44" fmla="+- 0 4246 4246"/>
                  <a:gd name="T45" fmla="*/ T44 w 1875"/>
                  <a:gd name="T46" fmla="+- 0 1325 157"/>
                  <a:gd name="T47" fmla="*/ 1325 h 2340"/>
                  <a:gd name="T48" fmla="+- 0 4255 4246"/>
                  <a:gd name="T49" fmla="*/ T48 w 1875"/>
                  <a:gd name="T50" fmla="+- 0 1491 157"/>
                  <a:gd name="T51" fmla="*/ 1491 h 2340"/>
                  <a:gd name="T52" fmla="+- 0 4282 4246"/>
                  <a:gd name="T53" fmla="*/ T52 w 1875"/>
                  <a:gd name="T54" fmla="+- 0 1650 157"/>
                  <a:gd name="T55" fmla="*/ 1650 h 2340"/>
                  <a:gd name="T56" fmla="+- 0 4326 4246"/>
                  <a:gd name="T57" fmla="*/ T56 w 1875"/>
                  <a:gd name="T58" fmla="+- 0 1800 157"/>
                  <a:gd name="T59" fmla="*/ 1800 h 2340"/>
                  <a:gd name="T60" fmla="+- 0 4384 4246"/>
                  <a:gd name="T61" fmla="*/ T60 w 1875"/>
                  <a:gd name="T62" fmla="+- 0 1939 157"/>
                  <a:gd name="T63" fmla="*/ 1939 h 2340"/>
                  <a:gd name="T64" fmla="+- 0 4457 4246"/>
                  <a:gd name="T65" fmla="*/ T64 w 1875"/>
                  <a:gd name="T66" fmla="+- 0 2067 157"/>
                  <a:gd name="T67" fmla="*/ 2067 h 2340"/>
                  <a:gd name="T68" fmla="+- 0 4543 4246"/>
                  <a:gd name="T69" fmla="*/ T68 w 1875"/>
                  <a:gd name="T70" fmla="+- 0 2181 157"/>
                  <a:gd name="T71" fmla="*/ 2181 h 2340"/>
                  <a:gd name="T72" fmla="+- 0 4639 4246"/>
                  <a:gd name="T73" fmla="*/ T72 w 1875"/>
                  <a:gd name="T74" fmla="+- 0 2280 157"/>
                  <a:gd name="T75" fmla="*/ 2280 h 2340"/>
                  <a:gd name="T76" fmla="+- 0 4746 4246"/>
                  <a:gd name="T77" fmla="*/ T76 w 1875"/>
                  <a:gd name="T78" fmla="+- 0 2362 157"/>
                  <a:gd name="T79" fmla="*/ 2362 h 2340"/>
                  <a:gd name="T80" fmla="+- 0 4862 4246"/>
                  <a:gd name="T81" fmla="*/ T80 w 1875"/>
                  <a:gd name="T82" fmla="+- 0 2426 157"/>
                  <a:gd name="T83" fmla="*/ 2426 h 2340"/>
                  <a:gd name="T84" fmla="+- 0 4985 4246"/>
                  <a:gd name="T85" fmla="*/ T84 w 1875"/>
                  <a:gd name="T86" fmla="+- 0 2471 157"/>
                  <a:gd name="T87" fmla="*/ 2471 h 2340"/>
                  <a:gd name="T88" fmla="+- 0 5115 4246"/>
                  <a:gd name="T89" fmla="*/ T88 w 1875"/>
                  <a:gd name="T90" fmla="+- 0 2494 157"/>
                  <a:gd name="T91" fmla="*/ 2494 h 2340"/>
                  <a:gd name="T92" fmla="+- 0 5249 4246"/>
                  <a:gd name="T93" fmla="*/ T92 w 1875"/>
                  <a:gd name="T94" fmla="+- 0 2494 157"/>
                  <a:gd name="T95" fmla="*/ 2494 h 2340"/>
                  <a:gd name="T96" fmla="+- 0 5379 4246"/>
                  <a:gd name="T97" fmla="*/ T96 w 1875"/>
                  <a:gd name="T98" fmla="+- 0 2471 157"/>
                  <a:gd name="T99" fmla="*/ 2471 h 2340"/>
                  <a:gd name="T100" fmla="+- 0 5502 4246"/>
                  <a:gd name="T101" fmla="*/ T100 w 1875"/>
                  <a:gd name="T102" fmla="+- 0 2426 157"/>
                  <a:gd name="T103" fmla="*/ 2426 h 2340"/>
                  <a:gd name="T104" fmla="+- 0 5619 4246"/>
                  <a:gd name="T105" fmla="*/ T104 w 1875"/>
                  <a:gd name="T106" fmla="+- 0 2362 157"/>
                  <a:gd name="T107" fmla="*/ 2362 h 2340"/>
                  <a:gd name="T108" fmla="+- 0 5726 4246"/>
                  <a:gd name="T109" fmla="*/ T108 w 1875"/>
                  <a:gd name="T110" fmla="+- 0 2280 157"/>
                  <a:gd name="T111" fmla="*/ 2280 h 2340"/>
                  <a:gd name="T112" fmla="+- 0 5823 4246"/>
                  <a:gd name="T113" fmla="*/ T112 w 1875"/>
                  <a:gd name="T114" fmla="+- 0 2181 157"/>
                  <a:gd name="T115" fmla="*/ 2181 h 2340"/>
                  <a:gd name="T116" fmla="+- 0 5908 4246"/>
                  <a:gd name="T117" fmla="*/ T116 w 1875"/>
                  <a:gd name="T118" fmla="+- 0 2067 157"/>
                  <a:gd name="T119" fmla="*/ 2067 h 2340"/>
                  <a:gd name="T120" fmla="+- 0 5981 4246"/>
                  <a:gd name="T121" fmla="*/ T120 w 1875"/>
                  <a:gd name="T122" fmla="+- 0 1939 157"/>
                  <a:gd name="T123" fmla="*/ 1939 h 2340"/>
                  <a:gd name="T124" fmla="+- 0 6040 4246"/>
                  <a:gd name="T125" fmla="*/ T124 w 1875"/>
                  <a:gd name="T126" fmla="+- 0 1800 157"/>
                  <a:gd name="T127" fmla="*/ 1800 h 2340"/>
                  <a:gd name="T128" fmla="+- 0 6084 4246"/>
                  <a:gd name="T129" fmla="*/ T128 w 1875"/>
                  <a:gd name="T130" fmla="+- 0 1650 157"/>
                  <a:gd name="T131" fmla="*/ 1650 h 2340"/>
                  <a:gd name="T132" fmla="+- 0 6111 4246"/>
                  <a:gd name="T133" fmla="*/ T132 w 1875"/>
                  <a:gd name="T134" fmla="+- 0 1491 157"/>
                  <a:gd name="T135" fmla="*/ 1491 h 2340"/>
                  <a:gd name="T136" fmla="+- 0 6120 4246"/>
                  <a:gd name="T137" fmla="*/ T136 w 1875"/>
                  <a:gd name="T138" fmla="+- 0 1325 157"/>
                  <a:gd name="T139" fmla="*/ 1325 h 2340"/>
                  <a:gd name="T140" fmla="+- 0 6111 4246"/>
                  <a:gd name="T141" fmla="*/ T140 w 1875"/>
                  <a:gd name="T142" fmla="+- 0 1160 157"/>
                  <a:gd name="T143" fmla="*/ 1160 h 2340"/>
                  <a:gd name="T144" fmla="+- 0 6084 4246"/>
                  <a:gd name="T145" fmla="*/ T144 w 1875"/>
                  <a:gd name="T146" fmla="+- 0 1002 157"/>
                  <a:gd name="T147" fmla="*/ 1002 h 2340"/>
                  <a:gd name="T148" fmla="+- 0 6040 4246"/>
                  <a:gd name="T149" fmla="*/ T148 w 1875"/>
                  <a:gd name="T150" fmla="+- 0 852 157"/>
                  <a:gd name="T151" fmla="*/ 852 h 2340"/>
                  <a:gd name="T152" fmla="+- 0 5981 4246"/>
                  <a:gd name="T153" fmla="*/ T152 w 1875"/>
                  <a:gd name="T154" fmla="+- 0 713 157"/>
                  <a:gd name="T155" fmla="*/ 713 h 2340"/>
                  <a:gd name="T156" fmla="+- 0 5908 4246"/>
                  <a:gd name="T157" fmla="*/ T156 w 1875"/>
                  <a:gd name="T158" fmla="+- 0 586 157"/>
                  <a:gd name="T159" fmla="*/ 586 h 2340"/>
                  <a:gd name="T160" fmla="+- 0 5823 4246"/>
                  <a:gd name="T161" fmla="*/ T160 w 1875"/>
                  <a:gd name="T162" fmla="+- 0 472 157"/>
                  <a:gd name="T163" fmla="*/ 472 h 2340"/>
                  <a:gd name="T164" fmla="+- 0 5726 4246"/>
                  <a:gd name="T165" fmla="*/ T164 w 1875"/>
                  <a:gd name="T166" fmla="+- 0 373 157"/>
                  <a:gd name="T167" fmla="*/ 373 h 2340"/>
                  <a:gd name="T168" fmla="+- 0 5619 4246"/>
                  <a:gd name="T169" fmla="*/ T168 w 1875"/>
                  <a:gd name="T170" fmla="+- 0 291 157"/>
                  <a:gd name="T171" fmla="*/ 291 h 2340"/>
                  <a:gd name="T172" fmla="+- 0 5502 4246"/>
                  <a:gd name="T173" fmla="*/ T172 w 1875"/>
                  <a:gd name="T174" fmla="+- 0 227 157"/>
                  <a:gd name="T175" fmla="*/ 227 h 2340"/>
                  <a:gd name="T176" fmla="+- 0 5379 4246"/>
                  <a:gd name="T177" fmla="*/ T176 w 1875"/>
                  <a:gd name="T178" fmla="+- 0 182 157"/>
                  <a:gd name="T179" fmla="*/ 182 h 2340"/>
                  <a:gd name="T180" fmla="+- 0 5249 4246"/>
                  <a:gd name="T181" fmla="*/ T180 w 1875"/>
                  <a:gd name="T182" fmla="+- 0 159 157"/>
                  <a:gd name="T183" fmla="*/ 159 h 234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</a:cxnLst>
                <a:rect l="0" t="0" r="r" b="b"/>
                <a:pathLst>
                  <a:path w="1875" h="2340">
                    <a:moveTo>
                      <a:pt x="936" y="0"/>
                    </a:moveTo>
                    <a:lnTo>
                      <a:pt x="869" y="2"/>
                    </a:lnTo>
                    <a:lnTo>
                      <a:pt x="803" y="11"/>
                    </a:lnTo>
                    <a:lnTo>
                      <a:pt x="739" y="25"/>
                    </a:lnTo>
                    <a:lnTo>
                      <a:pt x="677" y="45"/>
                    </a:lnTo>
                    <a:lnTo>
                      <a:pt x="616" y="70"/>
                    </a:lnTo>
                    <a:lnTo>
                      <a:pt x="557" y="99"/>
                    </a:lnTo>
                    <a:lnTo>
                      <a:pt x="500" y="134"/>
                    </a:lnTo>
                    <a:lnTo>
                      <a:pt x="446" y="173"/>
                    </a:lnTo>
                    <a:lnTo>
                      <a:pt x="393" y="216"/>
                    </a:lnTo>
                    <a:lnTo>
                      <a:pt x="344" y="263"/>
                    </a:lnTo>
                    <a:lnTo>
                      <a:pt x="297" y="315"/>
                    </a:lnTo>
                    <a:lnTo>
                      <a:pt x="252" y="370"/>
                    </a:lnTo>
                    <a:lnTo>
                      <a:pt x="211" y="429"/>
                    </a:lnTo>
                    <a:lnTo>
                      <a:pt x="173" y="491"/>
                    </a:lnTo>
                    <a:lnTo>
                      <a:pt x="138" y="556"/>
                    </a:lnTo>
                    <a:lnTo>
                      <a:pt x="107" y="624"/>
                    </a:lnTo>
                    <a:lnTo>
                      <a:pt x="80" y="695"/>
                    </a:lnTo>
                    <a:lnTo>
                      <a:pt x="56" y="769"/>
                    </a:lnTo>
                    <a:lnTo>
                      <a:pt x="36" y="845"/>
                    </a:lnTo>
                    <a:lnTo>
                      <a:pt x="20" y="923"/>
                    </a:lnTo>
                    <a:lnTo>
                      <a:pt x="9" y="1003"/>
                    </a:lnTo>
                    <a:lnTo>
                      <a:pt x="2" y="1085"/>
                    </a:lnTo>
                    <a:lnTo>
                      <a:pt x="0" y="1168"/>
                    </a:lnTo>
                    <a:lnTo>
                      <a:pt x="2" y="1252"/>
                    </a:lnTo>
                    <a:lnTo>
                      <a:pt x="9" y="1334"/>
                    </a:lnTo>
                    <a:lnTo>
                      <a:pt x="20" y="1415"/>
                    </a:lnTo>
                    <a:lnTo>
                      <a:pt x="36" y="1493"/>
                    </a:lnTo>
                    <a:lnTo>
                      <a:pt x="56" y="1569"/>
                    </a:lnTo>
                    <a:lnTo>
                      <a:pt x="80" y="1643"/>
                    </a:lnTo>
                    <a:lnTo>
                      <a:pt x="107" y="1714"/>
                    </a:lnTo>
                    <a:lnTo>
                      <a:pt x="138" y="1782"/>
                    </a:lnTo>
                    <a:lnTo>
                      <a:pt x="173" y="1848"/>
                    </a:lnTo>
                    <a:lnTo>
                      <a:pt x="211" y="1910"/>
                    </a:lnTo>
                    <a:lnTo>
                      <a:pt x="252" y="1969"/>
                    </a:lnTo>
                    <a:lnTo>
                      <a:pt x="297" y="2024"/>
                    </a:lnTo>
                    <a:lnTo>
                      <a:pt x="344" y="2076"/>
                    </a:lnTo>
                    <a:lnTo>
                      <a:pt x="393" y="2123"/>
                    </a:lnTo>
                    <a:lnTo>
                      <a:pt x="446" y="2166"/>
                    </a:lnTo>
                    <a:lnTo>
                      <a:pt x="500" y="2205"/>
                    </a:lnTo>
                    <a:lnTo>
                      <a:pt x="557" y="2240"/>
                    </a:lnTo>
                    <a:lnTo>
                      <a:pt x="616" y="2269"/>
                    </a:lnTo>
                    <a:lnTo>
                      <a:pt x="677" y="2294"/>
                    </a:lnTo>
                    <a:lnTo>
                      <a:pt x="739" y="2314"/>
                    </a:lnTo>
                    <a:lnTo>
                      <a:pt x="803" y="2328"/>
                    </a:lnTo>
                    <a:lnTo>
                      <a:pt x="869" y="2337"/>
                    </a:lnTo>
                    <a:lnTo>
                      <a:pt x="936" y="2340"/>
                    </a:lnTo>
                    <a:lnTo>
                      <a:pt x="1003" y="2337"/>
                    </a:lnTo>
                    <a:lnTo>
                      <a:pt x="1068" y="2328"/>
                    </a:lnTo>
                    <a:lnTo>
                      <a:pt x="1133" y="2314"/>
                    </a:lnTo>
                    <a:lnTo>
                      <a:pt x="1195" y="2294"/>
                    </a:lnTo>
                    <a:lnTo>
                      <a:pt x="1256" y="2269"/>
                    </a:lnTo>
                    <a:lnTo>
                      <a:pt x="1316" y="2240"/>
                    </a:lnTo>
                    <a:lnTo>
                      <a:pt x="1373" y="2205"/>
                    </a:lnTo>
                    <a:lnTo>
                      <a:pt x="1427" y="2166"/>
                    </a:lnTo>
                    <a:lnTo>
                      <a:pt x="1480" y="2123"/>
                    </a:lnTo>
                    <a:lnTo>
                      <a:pt x="1530" y="2076"/>
                    </a:lnTo>
                    <a:lnTo>
                      <a:pt x="1577" y="2024"/>
                    </a:lnTo>
                    <a:lnTo>
                      <a:pt x="1621" y="1969"/>
                    </a:lnTo>
                    <a:lnTo>
                      <a:pt x="1662" y="1910"/>
                    </a:lnTo>
                    <a:lnTo>
                      <a:pt x="1700" y="1848"/>
                    </a:lnTo>
                    <a:lnTo>
                      <a:pt x="1735" y="1782"/>
                    </a:lnTo>
                    <a:lnTo>
                      <a:pt x="1766" y="1714"/>
                    </a:lnTo>
                    <a:lnTo>
                      <a:pt x="1794" y="1643"/>
                    </a:lnTo>
                    <a:lnTo>
                      <a:pt x="1818" y="1569"/>
                    </a:lnTo>
                    <a:lnTo>
                      <a:pt x="1838" y="1493"/>
                    </a:lnTo>
                    <a:lnTo>
                      <a:pt x="1853" y="1415"/>
                    </a:lnTo>
                    <a:lnTo>
                      <a:pt x="1865" y="1334"/>
                    </a:lnTo>
                    <a:lnTo>
                      <a:pt x="1872" y="1252"/>
                    </a:lnTo>
                    <a:lnTo>
                      <a:pt x="1874" y="1168"/>
                    </a:lnTo>
                    <a:lnTo>
                      <a:pt x="1872" y="1085"/>
                    </a:lnTo>
                    <a:lnTo>
                      <a:pt x="1865" y="1003"/>
                    </a:lnTo>
                    <a:lnTo>
                      <a:pt x="1853" y="923"/>
                    </a:lnTo>
                    <a:lnTo>
                      <a:pt x="1838" y="845"/>
                    </a:lnTo>
                    <a:lnTo>
                      <a:pt x="1818" y="769"/>
                    </a:lnTo>
                    <a:lnTo>
                      <a:pt x="1794" y="695"/>
                    </a:lnTo>
                    <a:lnTo>
                      <a:pt x="1766" y="624"/>
                    </a:lnTo>
                    <a:lnTo>
                      <a:pt x="1735" y="556"/>
                    </a:lnTo>
                    <a:lnTo>
                      <a:pt x="1700" y="491"/>
                    </a:lnTo>
                    <a:lnTo>
                      <a:pt x="1662" y="429"/>
                    </a:lnTo>
                    <a:lnTo>
                      <a:pt x="1621" y="370"/>
                    </a:lnTo>
                    <a:lnTo>
                      <a:pt x="1577" y="315"/>
                    </a:lnTo>
                    <a:lnTo>
                      <a:pt x="1530" y="263"/>
                    </a:lnTo>
                    <a:lnTo>
                      <a:pt x="1480" y="216"/>
                    </a:lnTo>
                    <a:lnTo>
                      <a:pt x="1427" y="173"/>
                    </a:lnTo>
                    <a:lnTo>
                      <a:pt x="1373" y="134"/>
                    </a:lnTo>
                    <a:lnTo>
                      <a:pt x="1316" y="99"/>
                    </a:lnTo>
                    <a:lnTo>
                      <a:pt x="1256" y="70"/>
                    </a:lnTo>
                    <a:lnTo>
                      <a:pt x="1195" y="45"/>
                    </a:lnTo>
                    <a:lnTo>
                      <a:pt x="1133" y="25"/>
                    </a:lnTo>
                    <a:lnTo>
                      <a:pt x="1068" y="11"/>
                    </a:lnTo>
                    <a:lnTo>
                      <a:pt x="1003" y="2"/>
                    </a:lnTo>
                    <a:lnTo>
                      <a:pt x="936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AR"/>
              </a:p>
            </p:txBody>
          </p:sp>
          <p:sp>
            <p:nvSpPr>
              <p:cNvPr id="11" name="Text Box 208"/>
              <p:cNvSpPr txBox="1">
                <a:spLocks noChangeArrowheads="1"/>
              </p:cNvSpPr>
              <p:nvPr/>
            </p:nvSpPr>
            <p:spPr bwMode="auto">
              <a:xfrm>
                <a:off x="5018" y="370"/>
                <a:ext cx="313" cy="1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>
                  <a:lnSpc>
                    <a:spcPts val="1125"/>
                  </a:lnSpc>
                  <a:spcAft>
                    <a:spcPts val="0"/>
                  </a:spcAft>
                </a:pPr>
                <a:r>
                  <a:rPr lang="es-ES" sz="1600" dirty="0"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s-AR" sz="16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es-ES" sz="1600" dirty="0"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s-AR" sz="16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spcBef>
                    <a:spcPts val="915"/>
                  </a:spcBef>
                  <a:spcAft>
                    <a:spcPts val="0"/>
                  </a:spcAft>
                </a:pPr>
                <a:r>
                  <a:rPr lang="es-ES" sz="1600" dirty="0"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s-AR" sz="16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ts val="1325"/>
                  </a:lnSpc>
                  <a:spcBef>
                    <a:spcPts val="900"/>
                  </a:spcBef>
                  <a:spcAft>
                    <a:spcPts val="0"/>
                  </a:spcAft>
                </a:pPr>
                <a:r>
                  <a:rPr lang="es-ES" sz="1600" dirty="0">
                    <a:effectLst/>
                    <a:latin typeface="Calibri" panose="020F050202020403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s-AR" sz="16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12" name="CuadroTexto 11"/>
            <p:cNvSpPr txBox="1"/>
            <p:nvPr/>
          </p:nvSpPr>
          <p:spPr>
            <a:xfrm>
              <a:off x="3845196" y="482647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293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/>
          <p:cNvSpPr txBox="1"/>
          <p:nvPr/>
        </p:nvSpPr>
        <p:spPr>
          <a:xfrm>
            <a:off x="966444" y="468999"/>
            <a:ext cx="103186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7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Subconjuntos</a:t>
            </a:r>
            <a:r>
              <a:rPr lang="es-AR" sz="1700" dirty="0">
                <a:latin typeface="Arial" panose="020B0604020202020204" pitchFamily="34" charset="0"/>
                <a:cs typeface="Arial" panose="020B0604020202020204" pitchFamily="34" charset="0"/>
              </a:rPr>
              <a:t>: Un conjunto A se dice que es un subconjunto de B, si cada elemento de A, es también elemento de B, es decir, cuando se verifique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1084010" y="1299317"/>
            <a:ext cx="7464386" cy="430887"/>
            <a:chOff x="1084010" y="1299317"/>
            <a:chExt cx="7464386" cy="430887"/>
          </a:xfrm>
        </p:grpSpPr>
        <p:pic>
          <p:nvPicPr>
            <p:cNvPr id="28" name="image3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010" y="1384328"/>
              <a:ext cx="1721258" cy="260866"/>
            </a:xfrm>
            <a:prstGeom prst="rect">
              <a:avLst/>
            </a:prstGeom>
          </p:spPr>
        </p:pic>
        <p:sp>
          <p:nvSpPr>
            <p:cNvPr id="17" name="Rectángulo 16"/>
            <p:cNvSpPr/>
            <p:nvPr/>
          </p:nvSpPr>
          <p:spPr>
            <a:xfrm>
              <a:off x="2823752" y="1299317"/>
              <a:ext cx="572464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>
                  <a:latin typeface="Arial" panose="020B0604020202020204" pitchFamily="34" charset="0"/>
                  <a:ea typeface="Arial" panose="020B0604020202020204" pitchFamily="34" charset="0"/>
                </a:rPr>
                <a:t>sea cual sea</a:t>
              </a:r>
              <a:r>
                <a:rPr lang="es-ES" spc="-30" dirty="0"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s-ES" dirty="0">
                  <a:latin typeface="Arial" panose="020B0604020202020204" pitchFamily="34" charset="0"/>
                  <a:ea typeface="Arial" panose="020B0604020202020204" pitchFamily="34" charset="0"/>
                </a:rPr>
                <a:t>el</a:t>
              </a:r>
              <a:r>
                <a:rPr lang="es-ES" spc="-5" dirty="0"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r>
                <a:rPr lang="es-ES" dirty="0">
                  <a:latin typeface="Arial" panose="020B0604020202020204" pitchFamily="34" charset="0"/>
                  <a:ea typeface="Arial" panose="020B0604020202020204" pitchFamily="34" charset="0"/>
                </a:rPr>
                <a:t>elemento </a:t>
              </a:r>
              <a:r>
                <a:rPr lang="es-ES" sz="2200" b="1" i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x. </a:t>
              </a:r>
              <a:r>
                <a:rPr lang="es-ES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En tal caso se escribe	</a:t>
              </a:r>
              <a:endParaRPr lang="es-A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72" name="ima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61" y="1450999"/>
            <a:ext cx="868637" cy="27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8982715" y="3001345"/>
            <a:ext cx="26161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kumimoji="0" lang="es-AR" altLang="es-A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image6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22736" y="1902668"/>
            <a:ext cx="2666365" cy="1828800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500683" y="3929710"/>
            <a:ext cx="399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A = {1; 2; 3; 4}, y B = {1; 2; 3; 4; 5; 6}.</a:t>
            </a:r>
            <a:endParaRPr lang="es-AR" dirty="0"/>
          </a:p>
        </p:txBody>
      </p:sp>
      <p:sp>
        <p:nvSpPr>
          <p:cNvPr id="21" name="Rectángulo 20"/>
          <p:cNvSpPr/>
          <p:nvPr/>
        </p:nvSpPr>
        <p:spPr>
          <a:xfrm>
            <a:off x="5000379" y="3914461"/>
            <a:ext cx="5647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A es un </a:t>
            </a:r>
            <a:r>
              <a:rPr lang="es-ES" i="1" dirty="0">
                <a:latin typeface="Arial" panose="020B0604020202020204" pitchFamily="34" charset="0"/>
                <a:ea typeface="Arial" panose="020B0604020202020204" pitchFamily="34" charset="0"/>
              </a:rPr>
              <a:t>subconjunto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de B, o que A está </a:t>
            </a:r>
            <a:r>
              <a:rPr lang="es-ES" i="1" dirty="0">
                <a:latin typeface="Arial" panose="020B0604020202020204" pitchFamily="34" charset="0"/>
                <a:ea typeface="Arial" panose="020B0604020202020204" pitchFamily="34" charset="0"/>
              </a:rPr>
              <a:t>incluido en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B.</a:t>
            </a:r>
            <a:endParaRPr lang="es-AR" dirty="0"/>
          </a:p>
        </p:txBody>
      </p:sp>
      <p:sp>
        <p:nvSpPr>
          <p:cNvPr id="22" name="Rectángulo 21"/>
          <p:cNvSpPr/>
          <p:nvPr/>
        </p:nvSpPr>
        <p:spPr>
          <a:xfrm>
            <a:off x="144461" y="4534096"/>
            <a:ext cx="10880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1920" marR="65405" algn="just">
              <a:lnSpc>
                <a:spcPct val="150000"/>
              </a:lnSpc>
              <a:spcBef>
                <a:spcPts val="470"/>
              </a:spcBef>
              <a:spcAft>
                <a:spcPts val="0"/>
              </a:spcAft>
            </a:pPr>
            <a:r>
              <a:rPr lang="es-ES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Conjunto Universal</a:t>
            </a: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Es aquel que contiene a todos los elementos a los que se hace referencia, este conjunto depende del problema que se estudia, se denota con la letra U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332811" y="5686164"/>
            <a:ext cx="3079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1920">
              <a:spcBef>
                <a:spcPts val="5"/>
              </a:spcBef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A = {x | x es un natural par}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412244" y="5681244"/>
            <a:ext cx="391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B = {x | x es un natural mayor que 4}</a:t>
            </a:r>
            <a:endParaRPr lang="es-AR" dirty="0"/>
          </a:p>
        </p:txBody>
      </p:sp>
      <p:sp>
        <p:nvSpPr>
          <p:cNvPr id="2" name="Rectángulo 1"/>
          <p:cNvSpPr/>
          <p:nvPr/>
        </p:nvSpPr>
        <p:spPr>
          <a:xfrm>
            <a:off x="7545046" y="5650506"/>
            <a:ext cx="4126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C = {x | x es un natural menor que</a:t>
            </a:r>
            <a:r>
              <a:rPr lang="es-ES" spc="-7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23},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966444" y="6231843"/>
            <a:ext cx="591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Son conjuntos cuyos elementos son números naturales.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9755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  <p:bldP spid="23" grpId="0"/>
      <p:bldP spid="25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46772" y="200688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</a:rPr>
              <a:t>Operaciones con Conjuntos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141907" y="853832"/>
            <a:ext cx="1128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1920">
              <a:spcAft>
                <a:spcPts val="0"/>
              </a:spcAft>
            </a:pPr>
            <a:r>
              <a:rPr lang="es-ES" b="1" i="1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UNIÓN</a:t>
            </a:r>
            <a:r>
              <a:rPr lang="es-ES" b="1" i="1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s-AR" b="1" i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099208" y="853832"/>
            <a:ext cx="295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1920" algn="just">
              <a:spcAft>
                <a:spcPts val="0"/>
              </a:spcAft>
            </a:pPr>
            <a:r>
              <a:rPr lang="es-E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s-ES" b="1" dirty="0">
                <a:latin typeface="Symbol" panose="05050102010706020507" pitchFamily="18" charset="2"/>
                <a:ea typeface="Times New Roman" panose="02020603050405020304" pitchFamily="18" charset="0"/>
              </a:rPr>
              <a:t>È</a:t>
            </a:r>
            <a:r>
              <a:rPr lang="es-E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 = { x/x </a:t>
            </a:r>
            <a:r>
              <a:rPr lang="es-ES" b="1" dirty="0"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es-E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 o x </a:t>
            </a:r>
            <a:r>
              <a:rPr lang="es-ES" b="1" dirty="0"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es-E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 }</a:t>
            </a:r>
            <a:endParaRPr lang="es-AR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" name="Group 203"/>
          <p:cNvGrpSpPr>
            <a:grpSpLocks/>
          </p:cNvGrpSpPr>
          <p:nvPr/>
        </p:nvGrpSpPr>
        <p:grpSpPr bwMode="auto">
          <a:xfrm>
            <a:off x="5677988" y="1102315"/>
            <a:ext cx="2597150" cy="1292225"/>
            <a:chOff x="3907" y="323"/>
            <a:chExt cx="4090" cy="2035"/>
          </a:xfrm>
        </p:grpSpPr>
        <p:pic>
          <p:nvPicPr>
            <p:cNvPr id="8" name="Picture 2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8" y="323"/>
              <a:ext cx="18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0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" y="332"/>
              <a:ext cx="231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0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7" y="524"/>
              <a:ext cx="4090" cy="1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ángulo 10"/>
          <p:cNvSpPr/>
          <p:nvPr/>
        </p:nvSpPr>
        <p:spPr>
          <a:xfrm>
            <a:off x="1141907" y="1563762"/>
            <a:ext cx="3618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A={1; 2; 3; 4;5 } y B={ 8;5; 10; 12 }</a:t>
            </a:r>
            <a:endParaRPr lang="es-AR" dirty="0"/>
          </a:p>
        </p:txBody>
      </p:sp>
      <p:sp>
        <p:nvSpPr>
          <p:cNvPr id="12" name="Rectángulo 11"/>
          <p:cNvSpPr/>
          <p:nvPr/>
        </p:nvSpPr>
        <p:spPr>
          <a:xfrm>
            <a:off x="1033160" y="2089026"/>
            <a:ext cx="349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1920" algn="just">
              <a:spcAft>
                <a:spcPts val="0"/>
              </a:spcAft>
            </a:pPr>
            <a:r>
              <a:rPr lang="es-E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s-ES" b="1" dirty="0">
                <a:latin typeface="Symbol" panose="05050102010706020507" pitchFamily="18" charset="2"/>
                <a:ea typeface="Times New Roman" panose="02020603050405020304" pitchFamily="18" charset="0"/>
              </a:rPr>
              <a:t>È</a:t>
            </a:r>
            <a:r>
              <a:rPr lang="es-E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 ={ 1; 2; 3; 4; 5; 8; 10; 12 }</a:t>
            </a:r>
            <a:endParaRPr lang="es-AR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57695" y="3087580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INTERSECCIÓN</a:t>
            </a:r>
            <a:r>
              <a:rPr lang="es-ES" b="1" i="1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s-AR" dirty="0"/>
          </a:p>
        </p:txBody>
      </p:sp>
      <p:sp>
        <p:nvSpPr>
          <p:cNvPr id="14" name="Rectángulo 13"/>
          <p:cNvSpPr/>
          <p:nvPr/>
        </p:nvSpPr>
        <p:spPr>
          <a:xfrm>
            <a:off x="2497008" y="3072279"/>
            <a:ext cx="291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A </a:t>
            </a:r>
            <a:r>
              <a:rPr lang="es-ES" dirty="0">
                <a:latin typeface="Symbol" panose="05050102010706020507" pitchFamily="18" charset="2"/>
                <a:ea typeface="Arial" panose="020B0604020202020204" pitchFamily="34" charset="0"/>
                <a:cs typeface="Arial" panose="020B0604020202020204" pitchFamily="34" charset="0"/>
              </a:rPr>
              <a:t>Ç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 B = { x/x </a:t>
            </a:r>
            <a:r>
              <a:rPr lang="es-ES" dirty="0">
                <a:latin typeface="Symbol" panose="05050102010706020507" pitchFamily="18" charset="2"/>
                <a:ea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 A y x </a:t>
            </a:r>
            <a:r>
              <a:rPr lang="es-ES" dirty="0">
                <a:latin typeface="Symbol" panose="05050102010706020507" pitchFamily="18" charset="2"/>
                <a:ea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 B</a:t>
            </a:r>
            <a:r>
              <a:rPr lang="es-ES" spc="-3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}</a:t>
            </a:r>
            <a:r>
              <a:rPr lang="es-ES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s-AR" dirty="0"/>
          </a:p>
        </p:txBody>
      </p:sp>
      <p:sp>
        <p:nvSpPr>
          <p:cNvPr id="15" name="Rectángulo 14"/>
          <p:cNvSpPr/>
          <p:nvPr/>
        </p:nvSpPr>
        <p:spPr>
          <a:xfrm>
            <a:off x="634959" y="3803956"/>
            <a:ext cx="3856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1920">
              <a:spcAft>
                <a:spcPts val="0"/>
              </a:spcAft>
            </a:pPr>
            <a:r>
              <a:rPr lang="es-ES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A={1; 2; 3; 4 } y B={ 2; 3; 8; 10; 12 }</a:t>
            </a:r>
            <a:endParaRPr lang="es-A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4881852" y="3772977"/>
            <a:ext cx="1701491" cy="49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1920" marR="57785">
              <a:lnSpc>
                <a:spcPct val="147000"/>
              </a:lnSpc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A </a:t>
            </a:r>
            <a:r>
              <a:rPr lang="es-ES" dirty="0">
                <a:latin typeface="Symbol" panose="05050102010706020507" pitchFamily="18" charset="2"/>
                <a:ea typeface="Arial" panose="020B0604020202020204" pitchFamily="34" charset="0"/>
              </a:rPr>
              <a:t>Ç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 B ={2;</a:t>
            </a:r>
            <a:r>
              <a:rPr lang="es-ES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3}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7" name="Group 199"/>
          <p:cNvGrpSpPr>
            <a:grpSpLocks/>
          </p:cNvGrpSpPr>
          <p:nvPr/>
        </p:nvGrpSpPr>
        <p:grpSpPr bwMode="auto">
          <a:xfrm>
            <a:off x="7514743" y="2910908"/>
            <a:ext cx="2533015" cy="1262380"/>
            <a:chOff x="3960" y="304"/>
            <a:chExt cx="3989" cy="1988"/>
          </a:xfrm>
        </p:grpSpPr>
        <p:pic>
          <p:nvPicPr>
            <p:cNvPr id="18" name="Picture 20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9" y="304"/>
              <a:ext cx="17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" y="304"/>
              <a:ext cx="21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0" y="506"/>
              <a:ext cx="3989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ángulo 20"/>
          <p:cNvSpPr/>
          <p:nvPr/>
        </p:nvSpPr>
        <p:spPr>
          <a:xfrm>
            <a:off x="491143" y="4611398"/>
            <a:ext cx="2078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COMPLEMENTO</a:t>
            </a:r>
            <a:r>
              <a:rPr lang="es-ES" b="1" i="1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s-AR" dirty="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636791" y="4444059"/>
            <a:ext cx="215790" cy="4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2199" tIns="16822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es-AR"/>
          </a:p>
        </p:txBody>
      </p:sp>
      <p:cxnSp>
        <p:nvCxnSpPr>
          <p:cNvPr id="23" name="Line 197"/>
          <p:cNvCxnSpPr>
            <a:cxnSpLocks noChangeShapeType="1"/>
          </p:cNvCxnSpPr>
          <p:nvPr/>
        </p:nvCxnSpPr>
        <p:spPr bwMode="auto">
          <a:xfrm>
            <a:off x="-1356269" y="8010131"/>
            <a:ext cx="105410" cy="0"/>
          </a:xfrm>
          <a:prstGeom prst="line">
            <a:avLst/>
          </a:prstGeom>
          <a:noFill/>
          <a:ln w="7471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2480850" y="4569953"/>
                <a:ext cx="2929007" cy="708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A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A'=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s-ES" altLang="es-AR" sz="20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kumimoji="0" lang="es-AR" altLang="es-AR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kumimoji="0" lang="es-ES" altLang="es-A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= {x/x </a:t>
                </a:r>
                <a:r>
                  <a:rPr kumimoji="0" lang="es-ES" altLang="es-A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</a:rPr>
                  <a:t>Î</a:t>
                </a:r>
                <a:r>
                  <a:rPr kumimoji="0" lang="es-ES" altLang="es-A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U y x </a:t>
                </a:r>
                <a:r>
                  <a:rPr kumimoji="0" lang="es-ES" altLang="es-A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Symbol" panose="05050102010706020507" pitchFamily="18" charset="2"/>
                    <a:ea typeface="Times New Roman" panose="02020603050405020304" pitchFamily="18" charset="0"/>
                  </a:rPr>
                  <a:t>Ï</a:t>
                </a:r>
                <a:r>
                  <a:rPr kumimoji="0" lang="es-ES" altLang="es-AR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</a:rPr>
                  <a:t> A}</a:t>
                </a:r>
                <a:endParaRPr kumimoji="0" lang="es-ES" altLang="es-A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altLang="es-A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0850" y="4569953"/>
                <a:ext cx="2929007" cy="708592"/>
              </a:xfrm>
              <a:prstGeom prst="rect">
                <a:avLst/>
              </a:prstGeom>
              <a:blipFill>
                <a:blip r:embed="rId8"/>
                <a:stretch>
                  <a:fillRect l="-2292" t="-5172" r="-12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24"/>
          <p:cNvSpPr/>
          <p:nvPr/>
        </p:nvSpPr>
        <p:spPr>
          <a:xfrm>
            <a:off x="491142" y="5342510"/>
            <a:ext cx="68180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U = {1; 2; 3; 4; 5; 6; 7; 8; 9 } ;    A= {1; 3; 5; 7; 9 }    donde </a:t>
            </a:r>
            <a:r>
              <a:rPr lang="es-ES" sz="24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2400" dirty="0">
                <a:latin typeface="Symbol" panose="05050102010706020507" pitchFamily="18" charset="2"/>
                <a:ea typeface="Arial" panose="020B0604020202020204" pitchFamily="34" charset="0"/>
                <a:cs typeface="Arial" panose="020B0604020202020204" pitchFamily="34" charset="0"/>
              </a:rPr>
              <a:t>Ì</a:t>
            </a:r>
            <a:r>
              <a:rPr lang="es-ES" sz="2400" dirty="0"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U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ángulo 25"/>
              <p:cNvSpPr/>
              <p:nvPr/>
            </p:nvSpPr>
            <p:spPr>
              <a:xfrm>
                <a:off x="634958" y="6004067"/>
                <a:ext cx="3101019" cy="462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1920">
                  <a:spcAft>
                    <a:spcPts val="0"/>
                  </a:spcAft>
                  <a:tabLst>
                    <a:tab pos="2720340" algn="l"/>
                  </a:tabLst>
                </a:pPr>
                <a:r>
                  <a:rPr lang="es-ES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rPr>
                  <a:t>A'=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s-AR" sz="24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s-ES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rPr>
                  <a:t> = { 2; 4; 6; 8</a:t>
                </a:r>
                <a:r>
                  <a:rPr lang="es-ES" sz="2400" spc="75" dirty="0"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2400" dirty="0"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endParaRPr lang="es-AR" sz="24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Rectá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58" y="6004067"/>
                <a:ext cx="3101019" cy="462434"/>
              </a:xfrm>
              <a:prstGeom prst="rect">
                <a:avLst/>
              </a:prstGeom>
              <a:blipFill>
                <a:blip r:embed="rId9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13.png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323" y="5118375"/>
            <a:ext cx="2528843" cy="15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13" grpId="0"/>
      <p:bldP spid="14" grpId="0"/>
      <p:bldP spid="15" grpId="0"/>
      <p:bldP spid="16" grpId="0"/>
      <p:bldP spid="21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E217804-EFB8-B272-43C6-EC1688F6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" y="319911"/>
            <a:ext cx="11286383" cy="62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1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21514" y="394374"/>
            <a:ext cx="179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1920">
              <a:spcBef>
                <a:spcPts val="1100"/>
              </a:spcBef>
              <a:spcAft>
                <a:spcPts val="0"/>
              </a:spcAft>
            </a:pPr>
            <a:r>
              <a:rPr lang="es-ES" b="1" i="1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DIFERENCIA</a:t>
            </a:r>
            <a:r>
              <a:rPr lang="es-ES" b="1" i="1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s-AR" b="1" i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931789" y="400771"/>
            <a:ext cx="261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A - B={ x/x </a:t>
            </a:r>
            <a:r>
              <a:rPr lang="es-ES" dirty="0">
                <a:latin typeface="Symbol" panose="05050102010706020507" pitchFamily="18" charset="2"/>
                <a:ea typeface="Arial" panose="020B0604020202020204" pitchFamily="34" charset="0"/>
                <a:cs typeface="Arial" panose="020B0604020202020204" pitchFamily="34" charset="0"/>
              </a:rPr>
              <a:t>Î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 A ; x </a:t>
            </a:r>
            <a:r>
              <a:rPr lang="es-ES" dirty="0">
                <a:latin typeface="Symbol" panose="05050102010706020507" pitchFamily="18" charset="2"/>
                <a:ea typeface="Arial" panose="020B0604020202020204" pitchFamily="34" charset="0"/>
                <a:cs typeface="Arial" panose="020B0604020202020204" pitchFamily="34" charset="0"/>
              </a:rPr>
              <a:t>Ï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 B }</a:t>
            </a:r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4237692" y="816192"/>
            <a:ext cx="4447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A= {a; b; c; d}   y      B= {a; b; c; g;</a:t>
            </a:r>
            <a:r>
              <a:rPr lang="es-ES" spc="-5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h;</a:t>
            </a:r>
            <a:r>
              <a:rPr lang="es-ES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i}  →</a:t>
            </a:r>
            <a:endParaRPr lang="es-AR" dirty="0"/>
          </a:p>
        </p:txBody>
      </p:sp>
      <p:sp>
        <p:nvSpPr>
          <p:cNvPr id="7" name="Rectángulo 6"/>
          <p:cNvSpPr/>
          <p:nvPr/>
        </p:nvSpPr>
        <p:spPr>
          <a:xfrm>
            <a:off x="8742613" y="781055"/>
            <a:ext cx="116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A - B= {d}</a:t>
            </a:r>
            <a:endParaRPr lang="es-AR" dirty="0"/>
          </a:p>
        </p:txBody>
      </p:sp>
      <p:grpSp>
        <p:nvGrpSpPr>
          <p:cNvPr id="8" name="Group 192"/>
          <p:cNvGrpSpPr>
            <a:grpSpLocks/>
          </p:cNvGrpSpPr>
          <p:nvPr/>
        </p:nvGrpSpPr>
        <p:grpSpPr bwMode="auto">
          <a:xfrm>
            <a:off x="1221514" y="1667919"/>
            <a:ext cx="2285411" cy="1028284"/>
            <a:chOff x="2592" y="352"/>
            <a:chExt cx="2837" cy="1412"/>
          </a:xfrm>
        </p:grpSpPr>
        <p:pic>
          <p:nvPicPr>
            <p:cNvPr id="9" name="Picture 19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4" y="352"/>
              <a:ext cx="13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9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" y="352"/>
              <a:ext cx="1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9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496"/>
              <a:ext cx="2837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88"/>
          <p:cNvGrpSpPr>
            <a:grpSpLocks/>
          </p:cNvGrpSpPr>
          <p:nvPr/>
        </p:nvGrpSpPr>
        <p:grpSpPr bwMode="auto">
          <a:xfrm>
            <a:off x="4939275" y="1678775"/>
            <a:ext cx="2114668" cy="1100216"/>
            <a:chOff x="6480" y="352"/>
            <a:chExt cx="2852" cy="1412"/>
          </a:xfrm>
        </p:grpSpPr>
        <p:pic>
          <p:nvPicPr>
            <p:cNvPr id="13" name="Picture 19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" y="352"/>
              <a:ext cx="130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9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" y="352"/>
              <a:ext cx="14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8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" y="496"/>
              <a:ext cx="2852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ángulo 15"/>
          <p:cNvSpPr/>
          <p:nvPr/>
        </p:nvSpPr>
        <p:spPr>
          <a:xfrm>
            <a:off x="690685" y="3236097"/>
            <a:ext cx="1673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170">
              <a:spcAft>
                <a:spcPts val="0"/>
              </a:spcAft>
            </a:pPr>
            <a:r>
              <a:rPr lang="es-ES" b="1" u="sng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EJERCICIOS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16092" y="3240502"/>
            <a:ext cx="5738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170">
              <a:spcBef>
                <a:spcPts val="5"/>
              </a:spcBef>
              <a:spcAft>
                <a:spcPts val="0"/>
              </a:spcAft>
              <a:tabLst>
                <a:tab pos="238760" algn="l"/>
              </a:tabLs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1.- Escribir los siguientes conjuntos por comprensión:</a:t>
            </a: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54295" y="37580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170" algn="just" fontAlgn="base">
              <a:lnSpc>
                <a:spcPct val="150000"/>
              </a:lnSpc>
              <a:spcAft>
                <a:spcPts val="0"/>
              </a:spcAft>
            </a:pPr>
            <a:r>
              <a:rPr lang="es-AR" dirty="0">
                <a:latin typeface="Arial" panose="020B0604020202020204" pitchFamily="34" charset="0"/>
                <a:ea typeface="Times New Roman" panose="02020603050405020304" pitchFamily="18" charset="0"/>
              </a:rPr>
              <a:t>A= {Mandarina, Pomelo, Limón, Lima, Naranja}</a:t>
            </a:r>
            <a:endParaRPr lang="es-A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 algn="just" fontAlgn="base">
              <a:lnSpc>
                <a:spcPct val="150000"/>
              </a:lnSpc>
              <a:spcAft>
                <a:spcPts val="0"/>
              </a:spcAft>
            </a:pPr>
            <a:r>
              <a:rPr lang="es-AR" dirty="0">
                <a:latin typeface="Arial" panose="020B0604020202020204" pitchFamily="34" charset="0"/>
                <a:ea typeface="Times New Roman" panose="02020603050405020304" pitchFamily="18" charset="0"/>
              </a:rPr>
              <a:t>B= {do, re, mi, fa, sol, la, si}</a:t>
            </a:r>
            <a:endParaRPr lang="es-A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654295" y="4757719"/>
            <a:ext cx="531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2.- Escribir los siguientes conjuntos por extensión:</a:t>
            </a:r>
            <a:endParaRPr lang="es-AR" dirty="0"/>
          </a:p>
        </p:txBody>
      </p:sp>
      <p:sp>
        <p:nvSpPr>
          <p:cNvPr id="20" name="Rectángulo 19"/>
          <p:cNvSpPr/>
          <p:nvPr/>
        </p:nvSpPr>
        <p:spPr>
          <a:xfrm>
            <a:off x="789228" y="5203301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170" algn="just" fontAlgn="base">
              <a:lnSpc>
                <a:spcPct val="150000"/>
              </a:lnSpc>
              <a:spcAft>
                <a:spcPts val="0"/>
              </a:spcAft>
            </a:pPr>
            <a:r>
              <a:rPr lang="es-AR" dirty="0">
                <a:latin typeface="Arial" panose="020B0604020202020204" pitchFamily="34" charset="0"/>
                <a:ea typeface="Times New Roman" panose="02020603050405020304" pitchFamily="18" charset="0"/>
              </a:rPr>
              <a:t>B= {Números impares del 1 al 50}</a:t>
            </a:r>
            <a:endParaRPr lang="es-A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 algn="just" fontAlgn="base">
              <a:lnSpc>
                <a:spcPct val="150000"/>
              </a:lnSpc>
              <a:spcAft>
                <a:spcPts val="0"/>
              </a:spcAft>
            </a:pPr>
            <a:r>
              <a:rPr lang="es-AR" dirty="0">
                <a:latin typeface="Arial" panose="020B0604020202020204" pitchFamily="34" charset="0"/>
                <a:ea typeface="Times New Roman" panose="02020603050405020304" pitchFamily="18" charset="0"/>
              </a:rPr>
              <a:t>C= {Frutas cuyo nombre comiencen con C}</a:t>
            </a:r>
            <a:endParaRPr lang="es-A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 algn="just" fontAlgn="base">
              <a:lnSpc>
                <a:spcPct val="150000"/>
              </a:lnSpc>
              <a:spcAft>
                <a:spcPts val="0"/>
              </a:spcAft>
            </a:pPr>
            <a:r>
              <a:rPr lang="es-AR" dirty="0">
                <a:latin typeface="Arial" panose="020B0604020202020204" pitchFamily="34" charset="0"/>
                <a:ea typeface="Times New Roman" panose="02020603050405020304" pitchFamily="18" charset="0"/>
              </a:rPr>
              <a:t>D= {Puntos de intersección de dos paralelas}</a:t>
            </a:r>
            <a:endParaRPr lang="es-A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8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99643" y="3594352"/>
            <a:ext cx="9871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4.- Dados los siguientes</a:t>
            </a:r>
            <a:r>
              <a:rPr lang="es-ES" spc="-3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conjuntos:</a:t>
            </a:r>
          </a:p>
          <a:p>
            <a:pPr algn="just">
              <a:spcAft>
                <a:spcPts val="0"/>
              </a:spcAft>
            </a:pPr>
            <a:endParaRPr lang="es-AR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AR" dirty="0">
                <a:latin typeface="Arial" panose="020B0604020202020204" pitchFamily="34" charset="0"/>
                <a:ea typeface="Times New Roman" panose="02020603050405020304" pitchFamily="18" charset="0"/>
              </a:rPr>
              <a:t>U = { x/x </a:t>
            </a:r>
            <a:r>
              <a:rPr lang="es-AR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s-AR" dirty="0">
                <a:latin typeface="Arial" panose="020B0604020202020204" pitchFamily="34" charset="0"/>
                <a:ea typeface="Times New Roman" panose="02020603050405020304" pitchFamily="18" charset="0"/>
              </a:rPr>
              <a:t> N </a:t>
            </a:r>
            <a:r>
              <a:rPr lang="es-AR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∧</a:t>
            </a:r>
            <a:r>
              <a:rPr lang="es-AR" dirty="0">
                <a:latin typeface="Arial" panose="020B0604020202020204" pitchFamily="34" charset="0"/>
                <a:ea typeface="Times New Roman" panose="02020603050405020304" pitchFamily="18" charset="0"/>
              </a:rPr>
              <a:t>  1≤ x &lt;12};    A = { 2; 4; 6; 8; 10 } , B = { 1; 2; 3; 4; 5}   y   C = { 1; 2; 6; 5; 9} </a:t>
            </a:r>
            <a:endParaRPr lang="es-A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99643" y="4916379"/>
            <a:ext cx="3364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</a:rPr>
              <a:t>a) A – B             b) (A </a:t>
            </a:r>
            <a:r>
              <a:rPr lang="es-ES" b="1" dirty="0">
                <a:latin typeface="Cambria Math" panose="02040503050406030204" pitchFamily="18" charset="0"/>
                <a:ea typeface="Arial" panose="020B0604020202020204" pitchFamily="34" charset="0"/>
                <a:cs typeface="Arial" panose="020B0604020202020204" pitchFamily="34" charset="0"/>
              </a:rPr>
              <a:t>∩</a:t>
            </a:r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</a:rPr>
              <a:t> B) U C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5059765" y="4824046"/>
                <a:ext cx="7401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altLang="es-AR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c)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s-ES" altLang="es-AR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s-AR" altLang="es-AR" sz="24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</m:oMath>
                </a14:m>
                <a:endParaRPr kumimoji="0" lang="es-ES" altLang="es-A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59765" y="4824046"/>
                <a:ext cx="740144" cy="461665"/>
              </a:xfrm>
              <a:prstGeom prst="rect">
                <a:avLst/>
              </a:prstGeom>
              <a:blipFill>
                <a:blip r:embed="rId3"/>
                <a:stretch>
                  <a:fillRect l="-6612" r="-33058" b="-184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/>
          <p:cNvSpPr/>
          <p:nvPr/>
        </p:nvSpPr>
        <p:spPr>
          <a:xfrm>
            <a:off x="6377547" y="482404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ea typeface="Arial" panose="020B0604020202020204" pitchFamily="34" charset="0"/>
              </a:rPr>
              <a:t>d) B – C</a:t>
            </a:r>
            <a:endParaRPr lang="es-AR" dirty="0"/>
          </a:p>
        </p:txBody>
      </p:sp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067757"/>
              </p:ext>
            </p:extLst>
          </p:nvPr>
        </p:nvGraphicFramePr>
        <p:xfrm>
          <a:off x="8283575" y="4732338"/>
          <a:ext cx="12334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241200" progId="Equation.DSMT4">
                  <p:embed/>
                </p:oleObj>
              </mc:Choice>
              <mc:Fallback>
                <p:oleObj name="Equation" r:id="rId4" imgW="57132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3575" y="4732338"/>
                        <a:ext cx="1233488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ángulo 18"/>
          <p:cNvSpPr/>
          <p:nvPr/>
        </p:nvSpPr>
        <p:spPr>
          <a:xfrm>
            <a:off x="899643" y="1842376"/>
            <a:ext cx="6096000" cy="13296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90170" algn="just" fontAlgn="base">
              <a:lnSpc>
                <a:spcPct val="150000"/>
              </a:lnSpc>
              <a:spcAft>
                <a:spcPts val="0"/>
              </a:spcAft>
            </a:pPr>
            <a:r>
              <a:rPr lang="es-AR" dirty="0">
                <a:latin typeface="Arial" panose="020B0604020202020204" pitchFamily="34" charset="0"/>
                <a:ea typeface="Times New Roman" panose="02020603050405020304" pitchFamily="18" charset="0"/>
              </a:rPr>
              <a:t>B= {x </a:t>
            </a:r>
            <a:r>
              <a:rPr lang="es-AR" dirty="0">
                <a:latin typeface="Cambria Math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ϵ</a:t>
            </a:r>
            <a:r>
              <a:rPr lang="es-AR" dirty="0">
                <a:latin typeface="Arial" panose="020B0604020202020204" pitchFamily="34" charset="0"/>
                <a:ea typeface="Times New Roman" panose="02020603050405020304" pitchFamily="18" charset="0"/>
              </a:rPr>
              <a:t> R y x es el número inmediato siguiente al 999}</a:t>
            </a:r>
            <a:endParaRPr lang="es-A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 algn="just" fontAlgn="base">
              <a:lnSpc>
                <a:spcPct val="150000"/>
              </a:lnSpc>
              <a:spcAft>
                <a:spcPts val="0"/>
              </a:spcAft>
            </a:pPr>
            <a:r>
              <a:rPr lang="es-AR" dirty="0">
                <a:latin typeface="Arial" panose="020B0604020202020204" pitchFamily="34" charset="0"/>
                <a:ea typeface="Times New Roman" panose="02020603050405020304" pitchFamily="18" charset="0"/>
              </a:rPr>
              <a:t>G = {x / x es una ciudad cercana a Santa Fe capital}</a:t>
            </a:r>
          </a:p>
          <a:p>
            <a:pPr marL="90170" algn="just" fontAlgn="base">
              <a:lnSpc>
                <a:spcPct val="150000"/>
              </a:lnSpc>
              <a:spcAft>
                <a:spcPts val="0"/>
              </a:spcAft>
            </a:pPr>
            <a:r>
              <a:rPr lang="es-A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H= { x/x es una letra de la palabra FACULTAD}</a:t>
            </a:r>
            <a:endParaRPr lang="es-A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899643" y="1074347"/>
            <a:ext cx="8498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3.- Decir cuáles de los siguientes conjuntos están mal definidos y por</a:t>
            </a:r>
            <a:r>
              <a:rPr lang="es-ES" spc="-7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ea typeface="Arial" panose="020B0604020202020204" pitchFamily="34" charset="0"/>
              </a:rPr>
              <a:t>qué: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620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6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230</TotalTime>
  <Words>1001</Words>
  <Application>Microsoft Office PowerPoint</Application>
  <PresentationFormat>Panorámica</PresentationFormat>
  <Paragraphs>84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 Math</vt:lpstr>
      <vt:lpstr>Symbol</vt:lpstr>
      <vt:lpstr>Times New Roman</vt:lpstr>
      <vt:lpstr>Tw Cen MT</vt:lpstr>
      <vt:lpstr>Gota</vt:lpstr>
      <vt:lpstr>Equation</vt:lpstr>
      <vt:lpstr>MathType 7.0 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Santiago</dc:creator>
  <cp:lastModifiedBy>carinajovanovich@gmail.com</cp:lastModifiedBy>
  <cp:revision>16</cp:revision>
  <dcterms:created xsi:type="dcterms:W3CDTF">2020-11-01T18:59:22Z</dcterms:created>
  <dcterms:modified xsi:type="dcterms:W3CDTF">2025-05-06T23:20:18Z</dcterms:modified>
</cp:coreProperties>
</file>