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97" r:id="rId2"/>
    <p:sldId id="319" r:id="rId3"/>
    <p:sldId id="320" r:id="rId4"/>
    <p:sldId id="321" r:id="rId5"/>
    <p:sldId id="322" r:id="rId6"/>
    <p:sldId id="323" r:id="rId7"/>
    <p:sldId id="324" r:id="rId8"/>
    <p:sldId id="325" r:id="rId9"/>
    <p:sldId id="326" r:id="rId10"/>
    <p:sldId id="327" r:id="rId11"/>
    <p:sldId id="328" r:id="rId12"/>
    <p:sldId id="329" r:id="rId13"/>
    <p:sldId id="330" r:id="rId14"/>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161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85AB2F-415B-4B48-B654-1F41C90447AC}" type="datetimeFigureOut">
              <a:rPr lang="es-AR" smtClean="0"/>
              <a:t>12/10/2017</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8720EF-D065-46B2-B568-C17AA6B0A49C}" type="slidenum">
              <a:rPr lang="es-AR" smtClean="0"/>
              <a:t>‹#›</a:t>
            </a:fld>
            <a:endParaRPr lang="es-AR"/>
          </a:p>
        </p:txBody>
      </p:sp>
    </p:spTree>
    <p:extLst>
      <p:ext uri="{BB962C8B-B14F-4D97-AF65-F5344CB8AC3E}">
        <p14:creationId xmlns:p14="http://schemas.microsoft.com/office/powerpoint/2010/main" val="4133755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AR"/>
          </a:p>
        </p:txBody>
      </p:sp>
      <p:sp>
        <p:nvSpPr>
          <p:cNvPr id="4" name="3 Marcador de fecha"/>
          <p:cNvSpPr>
            <a:spLocks noGrp="1"/>
          </p:cNvSpPr>
          <p:nvPr>
            <p:ph type="dt" sz="half" idx="10"/>
          </p:nvPr>
        </p:nvSpPr>
        <p:spPr/>
        <p:txBody>
          <a:bodyPr/>
          <a:lstStyle/>
          <a:p>
            <a:fld id="{442CEC74-0985-41BE-AE45-E166AED750F7}" type="datetimeFigureOut">
              <a:rPr lang="es-AR" smtClean="0"/>
              <a:t>12/10/2017</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76CA4A2D-D181-497B-ACC3-DD96B06C4D70}" type="slidenum">
              <a:rPr lang="es-AR" smtClean="0"/>
              <a:t>‹#›</a:t>
            </a:fld>
            <a:endParaRPr lang="es-AR"/>
          </a:p>
        </p:txBody>
      </p:sp>
    </p:spTree>
    <p:extLst>
      <p:ext uri="{BB962C8B-B14F-4D97-AF65-F5344CB8AC3E}">
        <p14:creationId xmlns:p14="http://schemas.microsoft.com/office/powerpoint/2010/main" val="2789708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442CEC74-0985-41BE-AE45-E166AED750F7}" type="datetimeFigureOut">
              <a:rPr lang="es-AR" smtClean="0"/>
              <a:t>12/10/2017</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76CA4A2D-D181-497B-ACC3-DD96B06C4D70}" type="slidenum">
              <a:rPr lang="es-AR" smtClean="0"/>
              <a:t>‹#›</a:t>
            </a:fld>
            <a:endParaRPr lang="es-AR"/>
          </a:p>
        </p:txBody>
      </p:sp>
    </p:spTree>
    <p:extLst>
      <p:ext uri="{BB962C8B-B14F-4D97-AF65-F5344CB8AC3E}">
        <p14:creationId xmlns:p14="http://schemas.microsoft.com/office/powerpoint/2010/main" val="3162333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442CEC74-0985-41BE-AE45-E166AED750F7}" type="datetimeFigureOut">
              <a:rPr lang="es-AR" smtClean="0"/>
              <a:t>12/10/2017</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76CA4A2D-D181-497B-ACC3-DD96B06C4D70}" type="slidenum">
              <a:rPr lang="es-AR" smtClean="0"/>
              <a:t>‹#›</a:t>
            </a:fld>
            <a:endParaRPr lang="es-AR"/>
          </a:p>
        </p:txBody>
      </p:sp>
    </p:spTree>
    <p:extLst>
      <p:ext uri="{BB962C8B-B14F-4D97-AF65-F5344CB8AC3E}">
        <p14:creationId xmlns:p14="http://schemas.microsoft.com/office/powerpoint/2010/main" val="3295882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442CEC74-0985-41BE-AE45-E166AED750F7}" type="datetimeFigureOut">
              <a:rPr lang="es-AR" smtClean="0"/>
              <a:t>12/10/2017</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76CA4A2D-D181-497B-ACC3-DD96B06C4D70}" type="slidenum">
              <a:rPr lang="es-AR" smtClean="0"/>
              <a:t>‹#›</a:t>
            </a:fld>
            <a:endParaRPr lang="es-AR"/>
          </a:p>
        </p:txBody>
      </p:sp>
      <p:pic>
        <p:nvPicPr>
          <p:cNvPr id="7" name="Picture 6" descr="PPt_TopBand_Artwork"/>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7 Rectángulo"/>
          <p:cNvSpPr/>
          <p:nvPr userDrawn="1"/>
        </p:nvSpPr>
        <p:spPr>
          <a:xfrm>
            <a:off x="0" y="0"/>
            <a:ext cx="1043608" cy="685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8 Rectángulo"/>
          <p:cNvSpPr/>
          <p:nvPr userDrawn="1"/>
        </p:nvSpPr>
        <p:spPr>
          <a:xfrm>
            <a:off x="6516216" y="342900"/>
            <a:ext cx="2376264" cy="2777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67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442CEC74-0985-41BE-AE45-E166AED750F7}" type="datetimeFigureOut">
              <a:rPr lang="es-AR" smtClean="0"/>
              <a:t>12/10/2017</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76CA4A2D-D181-497B-ACC3-DD96B06C4D70}" type="slidenum">
              <a:rPr lang="es-AR" smtClean="0"/>
              <a:t>‹#›</a:t>
            </a:fld>
            <a:endParaRPr lang="es-AR"/>
          </a:p>
        </p:txBody>
      </p:sp>
    </p:spTree>
    <p:extLst>
      <p:ext uri="{BB962C8B-B14F-4D97-AF65-F5344CB8AC3E}">
        <p14:creationId xmlns:p14="http://schemas.microsoft.com/office/powerpoint/2010/main" val="750889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fecha"/>
          <p:cNvSpPr>
            <a:spLocks noGrp="1"/>
          </p:cNvSpPr>
          <p:nvPr>
            <p:ph type="dt" sz="half" idx="10"/>
          </p:nvPr>
        </p:nvSpPr>
        <p:spPr/>
        <p:txBody>
          <a:bodyPr/>
          <a:lstStyle/>
          <a:p>
            <a:fld id="{442CEC74-0985-41BE-AE45-E166AED750F7}" type="datetimeFigureOut">
              <a:rPr lang="es-AR" smtClean="0"/>
              <a:t>12/10/2017</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76CA4A2D-D181-497B-ACC3-DD96B06C4D70}" type="slidenum">
              <a:rPr lang="es-AR" smtClean="0"/>
              <a:t>‹#›</a:t>
            </a:fld>
            <a:endParaRPr lang="es-AR"/>
          </a:p>
        </p:txBody>
      </p:sp>
    </p:spTree>
    <p:extLst>
      <p:ext uri="{BB962C8B-B14F-4D97-AF65-F5344CB8AC3E}">
        <p14:creationId xmlns:p14="http://schemas.microsoft.com/office/powerpoint/2010/main" val="4041959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6 Marcador de fecha"/>
          <p:cNvSpPr>
            <a:spLocks noGrp="1"/>
          </p:cNvSpPr>
          <p:nvPr>
            <p:ph type="dt" sz="half" idx="10"/>
          </p:nvPr>
        </p:nvSpPr>
        <p:spPr/>
        <p:txBody>
          <a:bodyPr/>
          <a:lstStyle/>
          <a:p>
            <a:fld id="{442CEC74-0985-41BE-AE45-E166AED750F7}" type="datetimeFigureOut">
              <a:rPr lang="es-AR" smtClean="0"/>
              <a:t>12/10/2017</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76CA4A2D-D181-497B-ACC3-DD96B06C4D70}" type="slidenum">
              <a:rPr lang="es-AR" smtClean="0"/>
              <a:t>‹#›</a:t>
            </a:fld>
            <a:endParaRPr lang="es-AR"/>
          </a:p>
        </p:txBody>
      </p:sp>
    </p:spTree>
    <p:extLst>
      <p:ext uri="{BB962C8B-B14F-4D97-AF65-F5344CB8AC3E}">
        <p14:creationId xmlns:p14="http://schemas.microsoft.com/office/powerpoint/2010/main" val="3334790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fecha"/>
          <p:cNvSpPr>
            <a:spLocks noGrp="1"/>
          </p:cNvSpPr>
          <p:nvPr>
            <p:ph type="dt" sz="half" idx="10"/>
          </p:nvPr>
        </p:nvSpPr>
        <p:spPr/>
        <p:txBody>
          <a:bodyPr/>
          <a:lstStyle/>
          <a:p>
            <a:fld id="{442CEC74-0985-41BE-AE45-E166AED750F7}" type="datetimeFigureOut">
              <a:rPr lang="es-AR" smtClean="0"/>
              <a:t>12/10/2017</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76CA4A2D-D181-497B-ACC3-DD96B06C4D70}" type="slidenum">
              <a:rPr lang="es-AR" smtClean="0"/>
              <a:t>‹#›</a:t>
            </a:fld>
            <a:endParaRPr lang="es-AR"/>
          </a:p>
        </p:txBody>
      </p:sp>
    </p:spTree>
    <p:extLst>
      <p:ext uri="{BB962C8B-B14F-4D97-AF65-F5344CB8AC3E}">
        <p14:creationId xmlns:p14="http://schemas.microsoft.com/office/powerpoint/2010/main" val="518791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42CEC74-0985-41BE-AE45-E166AED750F7}" type="datetimeFigureOut">
              <a:rPr lang="es-AR" smtClean="0"/>
              <a:t>12/10/2017</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76CA4A2D-D181-497B-ACC3-DD96B06C4D70}" type="slidenum">
              <a:rPr lang="es-AR" smtClean="0"/>
              <a:t>‹#›</a:t>
            </a:fld>
            <a:endParaRPr lang="es-AR"/>
          </a:p>
        </p:txBody>
      </p:sp>
    </p:spTree>
    <p:extLst>
      <p:ext uri="{BB962C8B-B14F-4D97-AF65-F5344CB8AC3E}">
        <p14:creationId xmlns:p14="http://schemas.microsoft.com/office/powerpoint/2010/main" val="3472634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442CEC74-0985-41BE-AE45-E166AED750F7}" type="datetimeFigureOut">
              <a:rPr lang="es-AR" smtClean="0"/>
              <a:t>12/10/2017</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76CA4A2D-D181-497B-ACC3-DD96B06C4D70}" type="slidenum">
              <a:rPr lang="es-AR" smtClean="0"/>
              <a:t>‹#›</a:t>
            </a:fld>
            <a:endParaRPr lang="es-AR"/>
          </a:p>
        </p:txBody>
      </p:sp>
    </p:spTree>
    <p:extLst>
      <p:ext uri="{BB962C8B-B14F-4D97-AF65-F5344CB8AC3E}">
        <p14:creationId xmlns:p14="http://schemas.microsoft.com/office/powerpoint/2010/main" val="3052241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442CEC74-0985-41BE-AE45-E166AED750F7}" type="datetimeFigureOut">
              <a:rPr lang="es-AR" smtClean="0"/>
              <a:t>12/10/2017</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76CA4A2D-D181-497B-ACC3-DD96B06C4D70}" type="slidenum">
              <a:rPr lang="es-AR" smtClean="0"/>
              <a:t>‹#›</a:t>
            </a:fld>
            <a:endParaRPr lang="es-AR"/>
          </a:p>
        </p:txBody>
      </p:sp>
    </p:spTree>
    <p:extLst>
      <p:ext uri="{BB962C8B-B14F-4D97-AF65-F5344CB8AC3E}">
        <p14:creationId xmlns:p14="http://schemas.microsoft.com/office/powerpoint/2010/main" val="3051326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AR" dirty="0"/>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2CEC74-0985-41BE-AE45-E166AED750F7}" type="datetimeFigureOut">
              <a:rPr lang="es-AR" smtClean="0"/>
              <a:t>12/10/2017</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CA4A2D-D181-497B-ACC3-DD96B06C4D70}" type="slidenum">
              <a:rPr lang="es-AR" smtClean="0"/>
              <a:t>‹#›</a:t>
            </a:fld>
            <a:endParaRPr lang="es-AR"/>
          </a:p>
        </p:txBody>
      </p:sp>
      <p:pic>
        <p:nvPicPr>
          <p:cNvPr id="7" name="Picture 6" descr="PPt_TopBand_Artwork"/>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7 Rectángulo"/>
          <p:cNvSpPr/>
          <p:nvPr userDrawn="1"/>
        </p:nvSpPr>
        <p:spPr>
          <a:xfrm>
            <a:off x="0" y="0"/>
            <a:ext cx="1043608" cy="685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8 Rectángulo"/>
          <p:cNvSpPr/>
          <p:nvPr userDrawn="1"/>
        </p:nvSpPr>
        <p:spPr>
          <a:xfrm>
            <a:off x="6516216" y="342900"/>
            <a:ext cx="2376264" cy="2777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5967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3" descr="logokgc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4175" y="5740400"/>
            <a:ext cx="1838325"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descr="red_ha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9413" y="836712"/>
            <a:ext cx="2871787"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a:xfrm>
            <a:off x="666750" y="2671763"/>
            <a:ext cx="3413125" cy="830262"/>
          </a:xfrm>
          <a:prstGeom prst="rect">
            <a:avLst/>
          </a:prstGeom>
          <a:noFill/>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s-AR">
                <a:sym typeface="Arial" charset="0"/>
              </a:rPr>
              <a:t>Linux</a:t>
            </a:r>
            <a:endParaRPr lang="en-US" altLang="es-AR" dirty="0">
              <a:sym typeface="Arial" charset="0"/>
            </a:endParaRPr>
          </a:p>
        </p:txBody>
      </p:sp>
      <p:sp>
        <p:nvSpPr>
          <p:cNvPr id="6" name="Rectangle 3"/>
          <p:cNvSpPr txBox="1">
            <a:spLocks noChangeArrowheads="1"/>
          </p:cNvSpPr>
          <p:nvPr/>
        </p:nvSpPr>
        <p:spPr>
          <a:xfrm>
            <a:off x="650875" y="4733925"/>
            <a:ext cx="7359650" cy="52705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70000"/>
              </a:lnSpc>
              <a:buFont typeface="Arial" charset="0"/>
              <a:buNone/>
            </a:pPr>
            <a:r>
              <a:rPr lang="en-US" altLang="es-AR" sz="2400">
                <a:sym typeface="Arial" charset="0"/>
              </a:rPr>
              <a:t>Entrada / Salida</a:t>
            </a:r>
            <a:endParaRPr lang="en-US" altLang="es-AR" sz="2400" dirty="0">
              <a:sym typeface="Arial" charset="0"/>
            </a:endParaRPr>
          </a:p>
        </p:txBody>
      </p:sp>
    </p:spTree>
    <p:extLst>
      <p:ext uri="{BB962C8B-B14F-4D97-AF65-F5344CB8AC3E}">
        <p14:creationId xmlns:p14="http://schemas.microsoft.com/office/powerpoint/2010/main" val="2292205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346646"/>
            <a:ext cx="8229600" cy="1143000"/>
          </a:xfrm>
        </p:spPr>
        <p:txBody>
          <a:bodyPr/>
          <a:lstStyle/>
          <a:p>
            <a:r>
              <a:rPr lang="es-AR" dirty="0"/>
              <a:t>Comando mail</a:t>
            </a:r>
          </a:p>
        </p:txBody>
      </p:sp>
      <p:sp>
        <p:nvSpPr>
          <p:cNvPr id="3" name="2 Marcador de contenido"/>
          <p:cNvSpPr>
            <a:spLocks noGrp="1"/>
          </p:cNvSpPr>
          <p:nvPr>
            <p:ph idx="1"/>
          </p:nvPr>
        </p:nvSpPr>
        <p:spPr>
          <a:xfrm>
            <a:off x="457200" y="1351309"/>
            <a:ext cx="8229600" cy="4525963"/>
          </a:xfrm>
        </p:spPr>
        <p:txBody>
          <a:bodyPr>
            <a:noAutofit/>
          </a:bodyPr>
          <a:lstStyle/>
          <a:p>
            <a:pPr algn="just"/>
            <a:r>
              <a:rPr lang="es-AR" sz="1900" dirty="0"/>
              <a:t>El comando mail permite enviar correo a un usuario o una lista de usuarios.</a:t>
            </a:r>
          </a:p>
          <a:p>
            <a:pPr algn="just"/>
            <a:r>
              <a:rPr lang="es-AR" sz="1900" dirty="0"/>
              <a:t>La sintaxis es la siguiente:</a:t>
            </a:r>
          </a:p>
          <a:p>
            <a:pPr marL="0" indent="0" algn="just">
              <a:buNone/>
            </a:pPr>
            <a:r>
              <a:rPr lang="es-AR" sz="1900" b="1" i="1" dirty="0"/>
              <a:t>	$ mail Usuario1 Usuario2 Usuario3 ...</a:t>
            </a:r>
          </a:p>
          <a:p>
            <a:pPr algn="just"/>
            <a:endParaRPr lang="es-AR" sz="1900" dirty="0"/>
          </a:p>
          <a:p>
            <a:pPr algn="just"/>
            <a:r>
              <a:rPr lang="es-AR" sz="1900" dirty="0"/>
              <a:t>El comando </a:t>
            </a:r>
            <a:r>
              <a:rPr lang="es-AR" sz="1900" b="1" i="1" dirty="0"/>
              <a:t>mail </a:t>
            </a:r>
            <a:r>
              <a:rPr lang="es-AR" sz="1900" dirty="0"/>
              <a:t>admite la opción </a:t>
            </a:r>
            <a:r>
              <a:rPr lang="es-AR" sz="1900" b="1" i="1" dirty="0"/>
              <a:t>–s </a:t>
            </a:r>
            <a:r>
              <a:rPr lang="es-AR" sz="1900" dirty="0"/>
              <a:t>para especificar un tema o </a:t>
            </a:r>
            <a:r>
              <a:rPr lang="es-AR" sz="1900" dirty="0" err="1"/>
              <a:t>subject</a:t>
            </a:r>
            <a:r>
              <a:rPr lang="es-AR" sz="1900" dirty="0"/>
              <a:t> para el e-mail que se va a mandar. Esta </a:t>
            </a:r>
            <a:r>
              <a:rPr lang="es-AR" sz="1900" dirty="0" err="1"/>
              <a:t>opcion</a:t>
            </a:r>
            <a:r>
              <a:rPr lang="es-AR" sz="1900" dirty="0"/>
              <a:t> </a:t>
            </a:r>
            <a:r>
              <a:rPr lang="es-AR" sz="1900" b="1" i="1" dirty="0"/>
              <a:t>–s </a:t>
            </a:r>
            <a:r>
              <a:rPr lang="es-AR" sz="1900" dirty="0"/>
              <a:t>acepta como argumento la palabra que le siga, todo lo demás será considerado como nombre del usuario a enviar. Si el tema posee mas de una palabra, el tema deberá ir entre comillas simples para indicarlo.</a:t>
            </a:r>
          </a:p>
          <a:p>
            <a:pPr algn="just"/>
            <a:endParaRPr lang="es-AR" sz="1900" dirty="0"/>
          </a:p>
          <a:p>
            <a:pPr algn="just"/>
            <a:r>
              <a:rPr lang="es-AR" sz="1900" dirty="0"/>
              <a:t>Por ejemplo:</a:t>
            </a:r>
          </a:p>
          <a:p>
            <a:pPr marL="0" indent="0" algn="just">
              <a:buNone/>
            </a:pPr>
            <a:r>
              <a:rPr lang="es-AR" sz="1900" i="1" dirty="0"/>
              <a:t>	$ mail -s ´Reunión del martes´ </a:t>
            </a:r>
            <a:r>
              <a:rPr lang="es-AR" sz="1900" i="1" dirty="0" err="1"/>
              <a:t>ana</a:t>
            </a:r>
            <a:r>
              <a:rPr lang="es-AR" sz="1900" i="1" dirty="0"/>
              <a:t> pedro </a:t>
            </a:r>
            <a:r>
              <a:rPr lang="es-AR" sz="1900" i="1" dirty="0" err="1"/>
              <a:t>luis</a:t>
            </a:r>
            <a:endParaRPr lang="es-AR" sz="1900" i="1" dirty="0"/>
          </a:p>
          <a:p>
            <a:pPr algn="just"/>
            <a:endParaRPr lang="es-AR" sz="1900" dirty="0"/>
          </a:p>
          <a:p>
            <a:pPr algn="just"/>
            <a:r>
              <a:rPr lang="es-AR" sz="1900" dirty="0"/>
              <a:t>Cuando se envía un mensaje a un usuario que tiene abierta una sesión, el sistema no informa la recepción del mensaje, sino que lo hace cuando este usuario inicia una nueva sesión, por lo que un usuario deberá chequear voluntariamente su buzón de mensajes.</a:t>
            </a:r>
          </a:p>
        </p:txBody>
      </p:sp>
    </p:spTree>
    <p:extLst>
      <p:ext uri="{BB962C8B-B14F-4D97-AF65-F5344CB8AC3E}">
        <p14:creationId xmlns:p14="http://schemas.microsoft.com/office/powerpoint/2010/main" val="977820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62670"/>
            <a:ext cx="8229600" cy="1143000"/>
          </a:xfrm>
        </p:spPr>
        <p:txBody>
          <a:bodyPr/>
          <a:lstStyle/>
          <a:p>
            <a:r>
              <a:rPr lang="es-AR" dirty="0"/>
              <a:t>Comando mail</a:t>
            </a:r>
          </a:p>
        </p:txBody>
      </p:sp>
      <p:sp>
        <p:nvSpPr>
          <p:cNvPr id="3" name="2 Marcador de contenido"/>
          <p:cNvSpPr>
            <a:spLocks noGrp="1"/>
          </p:cNvSpPr>
          <p:nvPr>
            <p:ph idx="1"/>
          </p:nvPr>
        </p:nvSpPr>
        <p:spPr>
          <a:xfrm>
            <a:off x="457200" y="1999381"/>
            <a:ext cx="8229600" cy="4525963"/>
          </a:xfrm>
        </p:spPr>
        <p:txBody>
          <a:bodyPr>
            <a:noAutofit/>
          </a:bodyPr>
          <a:lstStyle/>
          <a:p>
            <a:pPr algn="just"/>
            <a:r>
              <a:rPr lang="es-AR" sz="2000" dirty="0"/>
              <a:t>El comando </a:t>
            </a:r>
            <a:r>
              <a:rPr lang="es-AR" sz="2000" b="1" i="1" dirty="0"/>
              <a:t>mail </a:t>
            </a:r>
            <a:r>
              <a:rPr lang="es-AR" sz="2000" dirty="0"/>
              <a:t>sin opciones ni argumentos visualiza el correo del usuario activo, mensaje a mensaje</a:t>
            </a:r>
          </a:p>
          <a:p>
            <a:pPr marL="0" indent="0" algn="just">
              <a:buNone/>
            </a:pPr>
            <a:r>
              <a:rPr lang="es-AR" sz="2000" b="1" i="1" dirty="0"/>
              <a:t>	$ mail </a:t>
            </a:r>
            <a:r>
              <a:rPr lang="es-AR" sz="2000" i="1" dirty="0"/>
              <a:t>(</a:t>
            </a:r>
            <a:r>
              <a:rPr lang="es-AR" sz="2000" i="1" dirty="0" err="1"/>
              <a:t>enter</a:t>
            </a:r>
            <a:r>
              <a:rPr lang="es-AR" sz="2000" i="1" dirty="0"/>
              <a:t>)</a:t>
            </a:r>
          </a:p>
          <a:p>
            <a:pPr marL="0" indent="0" algn="just">
              <a:buNone/>
            </a:pPr>
            <a:endParaRPr lang="es-AR" sz="1900" dirty="0"/>
          </a:p>
          <a:p>
            <a:pPr marL="0" indent="0" algn="just">
              <a:buNone/>
            </a:pPr>
            <a:endParaRPr lang="es-AR" sz="1900" dirty="0"/>
          </a:p>
          <a:p>
            <a:pPr marL="0" indent="0" algn="just">
              <a:buNone/>
            </a:pPr>
            <a:endParaRPr lang="es-AR" sz="1900" dirty="0"/>
          </a:p>
          <a:p>
            <a:pPr marL="0" indent="0" algn="just">
              <a:buNone/>
            </a:pPr>
            <a:endParaRPr lang="es-AR" sz="1900" dirty="0"/>
          </a:p>
          <a:p>
            <a:pPr marL="0" indent="0" algn="just">
              <a:buNone/>
            </a:pPr>
            <a:endParaRPr lang="es-AR" sz="1900" dirty="0"/>
          </a:p>
          <a:p>
            <a:pPr algn="just"/>
            <a:r>
              <a:rPr lang="es-AR" sz="2000" dirty="0"/>
              <a:t>Nótese que al final de la salida de pantalla, aparece el símbolo </a:t>
            </a:r>
            <a:r>
              <a:rPr lang="es-AR" sz="2000" b="1" dirty="0"/>
              <a:t>&amp;. </a:t>
            </a:r>
            <a:r>
              <a:rPr lang="es-AR" sz="2000" dirty="0"/>
              <a:t>Este símbolo es un indicador que la utilidad mail espera que ingresemos un subcomando. </a:t>
            </a:r>
            <a:r>
              <a:rPr lang="es-AR" sz="2000" b="1" i="1" dirty="0"/>
              <a:t>mail </a:t>
            </a:r>
            <a:r>
              <a:rPr lang="es-AR" sz="2000" dirty="0"/>
              <a:t>proporciona subcomandos para facilitar las operaciones de leer, guardar, borrar y responder a los mensajes.</a:t>
            </a:r>
            <a:endParaRPr lang="es-AR" sz="19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212976"/>
            <a:ext cx="6863638" cy="14127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4481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634678"/>
            <a:ext cx="8229600" cy="1143000"/>
          </a:xfrm>
        </p:spPr>
        <p:txBody>
          <a:bodyPr/>
          <a:lstStyle/>
          <a:p>
            <a:r>
              <a:rPr lang="es-AR" dirty="0"/>
              <a:t>Comando mail : subcomandos</a:t>
            </a:r>
          </a:p>
        </p:txBody>
      </p:sp>
      <p:sp>
        <p:nvSpPr>
          <p:cNvPr id="3" name="2 Marcador de contenido"/>
          <p:cNvSpPr>
            <a:spLocks noGrp="1"/>
          </p:cNvSpPr>
          <p:nvPr>
            <p:ph idx="1"/>
          </p:nvPr>
        </p:nvSpPr>
        <p:spPr>
          <a:xfrm>
            <a:off x="457200" y="2071389"/>
            <a:ext cx="8229600" cy="4525963"/>
          </a:xfrm>
        </p:spPr>
        <p:txBody>
          <a:bodyPr>
            <a:noAutofit/>
          </a:bodyPr>
          <a:lstStyle/>
          <a:p>
            <a:r>
              <a:rPr lang="es-AR" sz="2000" b="1" i="1" dirty="0"/>
              <a:t>(</a:t>
            </a:r>
            <a:r>
              <a:rPr lang="es-AR" sz="2000" b="1" i="1" dirty="0" err="1"/>
              <a:t>Enter</a:t>
            </a:r>
            <a:r>
              <a:rPr lang="es-AR" sz="2000" b="1" i="1" dirty="0"/>
              <a:t>) </a:t>
            </a:r>
            <a:r>
              <a:rPr lang="es-AR" sz="2000" dirty="0"/>
              <a:t>visualiza la próximo mensaje</a:t>
            </a:r>
          </a:p>
          <a:p>
            <a:r>
              <a:rPr lang="es-AR" sz="2000" b="1" i="1" dirty="0"/>
              <a:t>d </a:t>
            </a:r>
            <a:r>
              <a:rPr lang="es-AR" sz="2000" dirty="0"/>
              <a:t>borra el mensaje y visualiza la </a:t>
            </a:r>
            <a:r>
              <a:rPr lang="es-AR" sz="2000" dirty="0" err="1"/>
              <a:t>proxima</a:t>
            </a:r>
            <a:endParaRPr lang="es-AR" sz="2000" dirty="0"/>
          </a:p>
          <a:p>
            <a:r>
              <a:rPr lang="es-AR" sz="2000" b="1" i="1" dirty="0"/>
              <a:t>s archivo </a:t>
            </a:r>
            <a:r>
              <a:rPr lang="es-AR" sz="2000" dirty="0"/>
              <a:t>guarda el mensaje en </a:t>
            </a:r>
            <a:r>
              <a:rPr lang="es-AR" sz="2000" b="1" i="1" dirty="0"/>
              <a:t>archivo</a:t>
            </a:r>
          </a:p>
          <a:p>
            <a:r>
              <a:rPr lang="es-AR" sz="2000" b="1" i="1" dirty="0"/>
              <a:t>w archivo </a:t>
            </a:r>
            <a:r>
              <a:rPr lang="es-AR" sz="2000" dirty="0"/>
              <a:t>guarda el mensaje en </a:t>
            </a:r>
            <a:r>
              <a:rPr lang="es-AR" sz="2000" b="1" i="1" dirty="0"/>
              <a:t>archivo </a:t>
            </a:r>
            <a:r>
              <a:rPr lang="es-AR" sz="2000" dirty="0"/>
              <a:t>pero sin la cabecera.</a:t>
            </a:r>
          </a:p>
          <a:p>
            <a:r>
              <a:rPr lang="es-AR" sz="2000" b="1" i="1" dirty="0"/>
              <a:t>m [usuarios] </a:t>
            </a:r>
            <a:r>
              <a:rPr lang="es-AR" sz="2000" dirty="0"/>
              <a:t>envía el mensaje a los usuarios nombrados</a:t>
            </a:r>
          </a:p>
          <a:p>
            <a:r>
              <a:rPr lang="es-AR" sz="2000" b="1" i="1" dirty="0"/>
              <a:t>q </a:t>
            </a:r>
            <a:r>
              <a:rPr lang="es-AR" sz="2000" dirty="0"/>
              <a:t>vuelve al </a:t>
            </a:r>
            <a:r>
              <a:rPr lang="es-AR" sz="2000" dirty="0" err="1"/>
              <a:t>shell</a:t>
            </a:r>
            <a:endParaRPr lang="es-AR" sz="2000" dirty="0"/>
          </a:p>
          <a:p>
            <a:r>
              <a:rPr lang="es-AR" sz="2000" b="1" i="1" dirty="0"/>
              <a:t>x </a:t>
            </a:r>
            <a:r>
              <a:rPr lang="es-AR" sz="2000" dirty="0"/>
              <a:t>vuelve al </a:t>
            </a:r>
            <a:r>
              <a:rPr lang="es-AR" sz="2000" dirty="0" err="1"/>
              <a:t>shel</a:t>
            </a:r>
            <a:r>
              <a:rPr lang="es-AR" sz="2000" dirty="0"/>
              <a:t> sin modificar el contenido del buzón</a:t>
            </a:r>
          </a:p>
          <a:p>
            <a:r>
              <a:rPr lang="es-AR" sz="2000" b="1" i="1" dirty="0"/>
              <a:t>!comando </a:t>
            </a:r>
            <a:r>
              <a:rPr lang="es-AR" sz="2000" dirty="0"/>
              <a:t>escapar al </a:t>
            </a:r>
            <a:r>
              <a:rPr lang="es-AR" sz="2000" dirty="0" err="1"/>
              <a:t>shell</a:t>
            </a:r>
            <a:r>
              <a:rPr lang="es-AR" sz="2000" dirty="0"/>
              <a:t> y ejecutar el comando</a:t>
            </a:r>
          </a:p>
          <a:p>
            <a:r>
              <a:rPr lang="es-AR" sz="2000" b="1" dirty="0"/>
              <a:t>? </a:t>
            </a:r>
            <a:r>
              <a:rPr lang="es-AR" sz="2000" dirty="0"/>
              <a:t>esta opción visualiza por pantalla un resumen de toda las opciones de mail.</a:t>
            </a:r>
            <a:endParaRPr lang="es-AR" sz="1900" dirty="0"/>
          </a:p>
        </p:txBody>
      </p:sp>
    </p:spTree>
    <p:extLst>
      <p:ext uri="{BB962C8B-B14F-4D97-AF65-F5344CB8AC3E}">
        <p14:creationId xmlns:p14="http://schemas.microsoft.com/office/powerpoint/2010/main" val="2112868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645219"/>
            <a:ext cx="8229600" cy="1143000"/>
          </a:xfrm>
        </p:spPr>
        <p:txBody>
          <a:bodyPr/>
          <a:lstStyle/>
          <a:p>
            <a:r>
              <a:rPr lang="es-AR" dirty="0"/>
              <a:t>Comando mail</a:t>
            </a:r>
          </a:p>
        </p:txBody>
      </p:sp>
      <p:sp>
        <p:nvSpPr>
          <p:cNvPr id="3" name="2 Marcador de contenido"/>
          <p:cNvSpPr>
            <a:spLocks noGrp="1"/>
          </p:cNvSpPr>
          <p:nvPr>
            <p:ph idx="1"/>
          </p:nvPr>
        </p:nvSpPr>
        <p:spPr>
          <a:xfrm>
            <a:off x="457200" y="1783357"/>
            <a:ext cx="8229600" cy="4525963"/>
          </a:xfrm>
        </p:spPr>
        <p:txBody>
          <a:bodyPr>
            <a:noAutofit/>
          </a:bodyPr>
          <a:lstStyle/>
          <a:p>
            <a:pPr algn="just"/>
            <a:r>
              <a:rPr lang="es-AR" sz="2000" dirty="0"/>
              <a:t>Cada usuario en Linux tiene un buzón en el que recibe el correo que le está dirigido. </a:t>
            </a:r>
          </a:p>
          <a:p>
            <a:pPr algn="just"/>
            <a:endParaRPr lang="es-AR" sz="2000" dirty="0"/>
          </a:p>
          <a:p>
            <a:pPr algn="just"/>
            <a:r>
              <a:rPr lang="es-AR" sz="2000" dirty="0"/>
              <a:t>El email se guarda en el buzón hasta que el usuario lo lee o lo borra. Una vez que se ha leído el email, este se puede mover a un buzón secundario o personal. </a:t>
            </a:r>
          </a:p>
          <a:p>
            <a:pPr algn="just"/>
            <a:endParaRPr lang="es-AR" sz="2000" dirty="0"/>
          </a:p>
          <a:p>
            <a:pPr algn="just"/>
            <a:r>
              <a:rPr lang="es-AR" sz="2000" dirty="0"/>
              <a:t>Este buzón secundario se llama </a:t>
            </a:r>
            <a:r>
              <a:rPr lang="es-AR" sz="2000" i="1" dirty="0" err="1"/>
              <a:t>mbox</a:t>
            </a:r>
            <a:r>
              <a:rPr lang="es-AR" sz="2000" i="1" dirty="0"/>
              <a:t> </a:t>
            </a:r>
            <a:r>
              <a:rPr lang="es-AR" sz="2000" dirty="0"/>
              <a:t>y se encuentra en el subdirectorio </a:t>
            </a:r>
            <a:r>
              <a:rPr lang="es-AR" sz="2000" i="1" dirty="0"/>
              <a:t>home </a:t>
            </a:r>
            <a:r>
              <a:rPr lang="es-AR" sz="2000" dirty="0"/>
              <a:t>del usuario, sin embargo el usuario puede indicar el nombre de un archivo como buzón secundario con la opción </a:t>
            </a:r>
            <a:r>
              <a:rPr lang="es-AR" sz="2000" b="1" i="1" dirty="0"/>
              <a:t>s.</a:t>
            </a:r>
          </a:p>
          <a:p>
            <a:pPr algn="just"/>
            <a:endParaRPr lang="es-AR" sz="2000" b="1" i="1" dirty="0"/>
          </a:p>
          <a:p>
            <a:pPr algn="just"/>
            <a:r>
              <a:rPr lang="es-AR" sz="2000" dirty="0"/>
              <a:t>Es posible enviar mensajes a uno a varios usuarios de un mismo sistema, o de la red </a:t>
            </a:r>
            <a:r>
              <a:rPr lang="es-AR" sz="2000" dirty="0" err="1"/>
              <a:t>Lan</a:t>
            </a:r>
            <a:r>
              <a:rPr lang="es-AR" sz="2000" dirty="0"/>
              <a:t> a la que se encuentre conectado, y si está conectado a Internet puede mandar a cualquier parte del mundo.</a:t>
            </a:r>
            <a:endParaRPr lang="es-AR" sz="1900" dirty="0"/>
          </a:p>
        </p:txBody>
      </p:sp>
    </p:spTree>
    <p:extLst>
      <p:ext uri="{BB962C8B-B14F-4D97-AF65-F5344CB8AC3E}">
        <p14:creationId xmlns:p14="http://schemas.microsoft.com/office/powerpoint/2010/main" val="159493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AR" dirty="0"/>
              <a:t>Comunicación entre usuarios</a:t>
            </a:r>
          </a:p>
        </p:txBody>
      </p:sp>
    </p:spTree>
    <p:extLst>
      <p:ext uri="{BB962C8B-B14F-4D97-AF65-F5344CB8AC3E}">
        <p14:creationId xmlns:p14="http://schemas.microsoft.com/office/powerpoint/2010/main" val="2809689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76672"/>
            <a:ext cx="8229600" cy="1143000"/>
          </a:xfrm>
        </p:spPr>
        <p:txBody>
          <a:bodyPr/>
          <a:lstStyle/>
          <a:p>
            <a:r>
              <a:rPr lang="es-AR" dirty="0"/>
              <a:t>Comandos</a:t>
            </a:r>
          </a:p>
        </p:txBody>
      </p:sp>
      <p:sp>
        <p:nvSpPr>
          <p:cNvPr id="3" name="2 Marcador de contenido"/>
          <p:cNvSpPr>
            <a:spLocks noGrp="1"/>
          </p:cNvSpPr>
          <p:nvPr>
            <p:ph idx="1"/>
          </p:nvPr>
        </p:nvSpPr>
        <p:spPr/>
        <p:txBody>
          <a:bodyPr>
            <a:normAutofit fontScale="92500" lnSpcReduction="20000"/>
          </a:bodyPr>
          <a:lstStyle/>
          <a:p>
            <a:r>
              <a:rPr lang="es-AR" dirty="0" err="1"/>
              <a:t>wall</a:t>
            </a:r>
            <a:endParaRPr lang="es-AR" dirty="0"/>
          </a:p>
          <a:p>
            <a:endParaRPr lang="es-AR" dirty="0"/>
          </a:p>
          <a:p>
            <a:r>
              <a:rPr lang="es-AR" dirty="0" err="1"/>
              <a:t>rwall</a:t>
            </a:r>
            <a:endParaRPr lang="es-AR" dirty="0"/>
          </a:p>
          <a:p>
            <a:endParaRPr lang="es-AR" dirty="0"/>
          </a:p>
          <a:p>
            <a:r>
              <a:rPr lang="es-AR" dirty="0" err="1"/>
              <a:t>write</a:t>
            </a:r>
            <a:endParaRPr lang="es-AR" dirty="0"/>
          </a:p>
          <a:p>
            <a:endParaRPr lang="es-AR" dirty="0"/>
          </a:p>
          <a:p>
            <a:r>
              <a:rPr lang="es-AR" dirty="0" err="1"/>
              <a:t>mesg</a:t>
            </a:r>
            <a:endParaRPr lang="es-AR" dirty="0"/>
          </a:p>
          <a:p>
            <a:endParaRPr lang="es-AR" dirty="0"/>
          </a:p>
          <a:p>
            <a:r>
              <a:rPr lang="es-AR" dirty="0"/>
              <a:t>mail</a:t>
            </a:r>
          </a:p>
          <a:p>
            <a:endParaRPr lang="es-AR" dirty="0"/>
          </a:p>
          <a:p>
            <a:endParaRPr lang="es-AR" dirty="0"/>
          </a:p>
        </p:txBody>
      </p:sp>
    </p:spTree>
    <p:extLst>
      <p:ext uri="{BB962C8B-B14F-4D97-AF65-F5344CB8AC3E}">
        <p14:creationId xmlns:p14="http://schemas.microsoft.com/office/powerpoint/2010/main" val="4422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620688"/>
            <a:ext cx="8229600" cy="1143000"/>
          </a:xfrm>
        </p:spPr>
        <p:txBody>
          <a:bodyPr/>
          <a:lstStyle/>
          <a:p>
            <a:r>
              <a:rPr lang="es-AR" dirty="0"/>
              <a:t>Comando </a:t>
            </a:r>
            <a:r>
              <a:rPr lang="es-AR" dirty="0" err="1"/>
              <a:t>wall</a:t>
            </a:r>
            <a:endParaRPr lang="es-AR" dirty="0"/>
          </a:p>
        </p:txBody>
      </p:sp>
      <p:sp>
        <p:nvSpPr>
          <p:cNvPr id="3" name="2 Marcador de contenido"/>
          <p:cNvSpPr>
            <a:spLocks noGrp="1"/>
          </p:cNvSpPr>
          <p:nvPr>
            <p:ph idx="1"/>
          </p:nvPr>
        </p:nvSpPr>
        <p:spPr>
          <a:xfrm>
            <a:off x="457200" y="1946250"/>
            <a:ext cx="8229600" cy="4525963"/>
          </a:xfrm>
        </p:spPr>
        <p:txBody>
          <a:bodyPr>
            <a:normAutofit fontScale="70000" lnSpcReduction="20000"/>
          </a:bodyPr>
          <a:lstStyle/>
          <a:p>
            <a:pPr algn="just"/>
            <a:r>
              <a:rPr lang="es-AR" dirty="0"/>
              <a:t>Manda un mensaje a todos los usuarios del sistema pero solo lo recibirán los usuarios que tengan su sistema configurado para poder recibir estos mensajes.</a:t>
            </a:r>
          </a:p>
          <a:p>
            <a:pPr algn="just"/>
            <a:endParaRPr lang="es-AR" dirty="0"/>
          </a:p>
          <a:p>
            <a:pPr algn="just"/>
            <a:r>
              <a:rPr lang="es-AR" dirty="0"/>
              <a:t>Sólo puede ser utilizado por el </a:t>
            </a:r>
            <a:r>
              <a:rPr lang="es-AR" dirty="0" err="1"/>
              <a:t>superusuario</a:t>
            </a:r>
            <a:r>
              <a:rPr lang="es-AR" dirty="0"/>
              <a:t> o </a:t>
            </a:r>
            <a:r>
              <a:rPr lang="es-AR" dirty="0" err="1"/>
              <a:t>root</a:t>
            </a:r>
            <a:r>
              <a:rPr lang="es-AR" dirty="0"/>
              <a:t>.</a:t>
            </a:r>
          </a:p>
          <a:p>
            <a:pPr algn="just"/>
            <a:endParaRPr lang="es-AR" dirty="0"/>
          </a:p>
          <a:p>
            <a:pPr algn="just"/>
            <a:r>
              <a:rPr lang="es-AR" dirty="0"/>
              <a:t>El mensaje también emitirá un pitido para atraer su atención.</a:t>
            </a:r>
          </a:p>
          <a:p>
            <a:pPr algn="just"/>
            <a:endParaRPr lang="es-AR" i="1" dirty="0"/>
          </a:p>
          <a:p>
            <a:pPr algn="just"/>
            <a:r>
              <a:rPr lang="es-AR" i="1" dirty="0"/>
              <a:t>La sintaxis es la siguiente:</a:t>
            </a:r>
          </a:p>
          <a:p>
            <a:pPr algn="just"/>
            <a:endParaRPr lang="es-AR" i="1" dirty="0"/>
          </a:p>
          <a:p>
            <a:pPr marL="0" indent="0" algn="just">
              <a:buNone/>
            </a:pPr>
            <a:r>
              <a:rPr lang="es-AR" b="1" i="1" dirty="0"/>
              <a:t>	$ </a:t>
            </a:r>
            <a:r>
              <a:rPr lang="es-AR" b="1" i="1" dirty="0" err="1"/>
              <a:t>wall</a:t>
            </a:r>
            <a:r>
              <a:rPr lang="es-AR" b="1" i="1" dirty="0"/>
              <a:t> </a:t>
            </a:r>
            <a:r>
              <a:rPr lang="es-AR" i="1" dirty="0"/>
              <a:t>(</a:t>
            </a:r>
            <a:r>
              <a:rPr lang="es-AR" i="1" dirty="0" err="1"/>
              <a:t>enter</a:t>
            </a:r>
            <a:r>
              <a:rPr lang="es-AR" i="1" dirty="0"/>
              <a:t>)</a:t>
            </a:r>
          </a:p>
          <a:p>
            <a:pPr marL="0" indent="0" algn="just">
              <a:buNone/>
            </a:pPr>
            <a:r>
              <a:rPr lang="es-AR" dirty="0"/>
              <a:t>	texto del mensaje</a:t>
            </a:r>
          </a:p>
          <a:p>
            <a:pPr marL="0" indent="0" algn="just">
              <a:buNone/>
            </a:pPr>
            <a:r>
              <a:rPr lang="es-AR" dirty="0"/>
              <a:t>	</a:t>
            </a:r>
            <a:r>
              <a:rPr lang="es-AR" dirty="0" err="1"/>
              <a:t>Ctrol.D</a:t>
            </a:r>
            <a:endParaRPr lang="es-AR" dirty="0"/>
          </a:p>
        </p:txBody>
      </p:sp>
    </p:spTree>
    <p:extLst>
      <p:ext uri="{BB962C8B-B14F-4D97-AF65-F5344CB8AC3E}">
        <p14:creationId xmlns:p14="http://schemas.microsoft.com/office/powerpoint/2010/main" val="1924863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601811"/>
            <a:ext cx="8229600" cy="1143000"/>
          </a:xfrm>
        </p:spPr>
        <p:txBody>
          <a:bodyPr/>
          <a:lstStyle/>
          <a:p>
            <a:r>
              <a:rPr lang="es-AR" dirty="0"/>
              <a:t>Comando </a:t>
            </a:r>
            <a:r>
              <a:rPr lang="es-AR" dirty="0" err="1"/>
              <a:t>wall</a:t>
            </a:r>
            <a:endParaRPr lang="es-AR" dirty="0"/>
          </a:p>
        </p:txBody>
      </p:sp>
      <p:sp>
        <p:nvSpPr>
          <p:cNvPr id="3" name="2 Marcador de contenido"/>
          <p:cNvSpPr>
            <a:spLocks noGrp="1"/>
          </p:cNvSpPr>
          <p:nvPr>
            <p:ph idx="1"/>
          </p:nvPr>
        </p:nvSpPr>
        <p:spPr>
          <a:xfrm>
            <a:off x="457200" y="1927373"/>
            <a:ext cx="8229600" cy="4525963"/>
          </a:xfrm>
        </p:spPr>
        <p:txBody>
          <a:bodyPr>
            <a:normAutofit fontScale="70000" lnSpcReduction="20000"/>
          </a:bodyPr>
          <a:lstStyle/>
          <a:p>
            <a:pPr algn="just"/>
            <a:r>
              <a:rPr lang="es-AR" dirty="0"/>
              <a:t>Si por ejemplo el administrador del sistema envía un mensaje a todos los usuarios para que cierren su sesión. El comando sería el siguiente:</a:t>
            </a:r>
          </a:p>
          <a:p>
            <a:pPr marL="0" indent="0" algn="just">
              <a:buNone/>
            </a:pPr>
            <a:r>
              <a:rPr lang="es-AR" i="1" dirty="0"/>
              <a:t>	$ </a:t>
            </a:r>
            <a:r>
              <a:rPr lang="es-AR" i="1" dirty="0" err="1"/>
              <a:t>wall</a:t>
            </a:r>
            <a:r>
              <a:rPr lang="es-AR" i="1" dirty="0"/>
              <a:t> (</a:t>
            </a:r>
            <a:r>
              <a:rPr lang="es-AR" i="1" dirty="0" err="1"/>
              <a:t>enter</a:t>
            </a:r>
            <a:r>
              <a:rPr lang="es-AR" i="1" dirty="0"/>
              <a:t>)</a:t>
            </a:r>
          </a:p>
          <a:p>
            <a:pPr marL="0" indent="0" algn="just">
              <a:buNone/>
            </a:pPr>
            <a:r>
              <a:rPr lang="es-AR" dirty="0"/>
              <a:t>	Por favor cerrar su sesión para mantenimiento del sistema.</a:t>
            </a:r>
          </a:p>
          <a:p>
            <a:pPr marL="0" indent="0" algn="just">
              <a:buNone/>
            </a:pPr>
            <a:r>
              <a:rPr lang="es-AR" dirty="0"/>
              <a:t>	</a:t>
            </a:r>
            <a:r>
              <a:rPr lang="es-AR" dirty="0" err="1"/>
              <a:t>Ctrol.D</a:t>
            </a:r>
            <a:endParaRPr lang="es-AR" dirty="0"/>
          </a:p>
          <a:p>
            <a:pPr algn="just"/>
            <a:endParaRPr lang="es-AR" dirty="0"/>
          </a:p>
          <a:p>
            <a:pPr algn="just"/>
            <a:r>
              <a:rPr lang="es-AR" dirty="0"/>
              <a:t>Cada uno de los usuarios recibirá en pantalla lo siguiente:</a:t>
            </a:r>
          </a:p>
          <a:p>
            <a:pPr marL="0" indent="0" algn="just">
              <a:buNone/>
            </a:pPr>
            <a:r>
              <a:rPr lang="en-US" dirty="0"/>
              <a:t>	Broadcast message from root (tty1) Fri May 20 15:45 2003 ….</a:t>
            </a:r>
          </a:p>
          <a:p>
            <a:pPr marL="0" indent="0" algn="just">
              <a:buNone/>
            </a:pPr>
            <a:r>
              <a:rPr lang="es-AR" i="1" dirty="0"/>
              <a:t>	Por favor cerrar su sesión para mantenimiento del sistema.</a:t>
            </a:r>
          </a:p>
          <a:p>
            <a:pPr algn="just"/>
            <a:endParaRPr lang="es-AR" dirty="0"/>
          </a:p>
          <a:p>
            <a:pPr algn="just"/>
            <a:r>
              <a:rPr lang="es-AR" dirty="0"/>
              <a:t>Luego de recibido el mensaje en cada una de las terminales, el cursor espera el ingreso de un comando. Ingresando </a:t>
            </a:r>
            <a:r>
              <a:rPr lang="es-AR" dirty="0" err="1"/>
              <a:t>Enter</a:t>
            </a:r>
            <a:r>
              <a:rPr lang="es-AR" dirty="0"/>
              <a:t> vuelvo al </a:t>
            </a:r>
            <a:r>
              <a:rPr lang="es-AR" dirty="0" err="1"/>
              <a:t>shell</a:t>
            </a:r>
            <a:r>
              <a:rPr lang="es-AR" dirty="0"/>
              <a:t>.</a:t>
            </a:r>
          </a:p>
        </p:txBody>
      </p:sp>
    </p:spTree>
    <p:extLst>
      <p:ext uri="{BB962C8B-B14F-4D97-AF65-F5344CB8AC3E}">
        <p14:creationId xmlns:p14="http://schemas.microsoft.com/office/powerpoint/2010/main" val="2637096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673819"/>
            <a:ext cx="8229600" cy="1143000"/>
          </a:xfrm>
        </p:spPr>
        <p:txBody>
          <a:bodyPr/>
          <a:lstStyle/>
          <a:p>
            <a:r>
              <a:rPr lang="es-AR" dirty="0"/>
              <a:t>Comando </a:t>
            </a:r>
            <a:r>
              <a:rPr lang="es-AR" dirty="0" err="1"/>
              <a:t>rwall</a:t>
            </a:r>
            <a:endParaRPr lang="es-AR" dirty="0"/>
          </a:p>
        </p:txBody>
      </p:sp>
      <p:sp>
        <p:nvSpPr>
          <p:cNvPr id="3" name="2 Marcador de contenido"/>
          <p:cNvSpPr>
            <a:spLocks noGrp="1"/>
          </p:cNvSpPr>
          <p:nvPr>
            <p:ph idx="1"/>
          </p:nvPr>
        </p:nvSpPr>
        <p:spPr>
          <a:xfrm>
            <a:off x="457200" y="1999381"/>
            <a:ext cx="8229600" cy="4525963"/>
          </a:xfrm>
        </p:spPr>
        <p:txBody>
          <a:bodyPr>
            <a:normAutofit/>
          </a:bodyPr>
          <a:lstStyle/>
          <a:p>
            <a:pPr algn="just"/>
            <a:r>
              <a:rPr lang="es-AR" sz="2800" dirty="0"/>
              <a:t>Es similar a </a:t>
            </a:r>
            <a:r>
              <a:rPr lang="es-AR" sz="2800" i="1" dirty="0" err="1"/>
              <a:t>wall</a:t>
            </a:r>
            <a:r>
              <a:rPr lang="es-AR" sz="2800" dirty="0"/>
              <a:t>, salvo que envía el mensaje a todos los usuarios de la red local y no sólo a los que están en su sistema. </a:t>
            </a:r>
          </a:p>
          <a:p>
            <a:pPr algn="just"/>
            <a:endParaRPr lang="es-AR" sz="2800" dirty="0"/>
          </a:p>
          <a:p>
            <a:pPr algn="just"/>
            <a:r>
              <a:rPr lang="es-AR" sz="2800" dirty="0"/>
              <a:t>La sintaxis es igual que </a:t>
            </a:r>
            <a:r>
              <a:rPr lang="es-AR" sz="2800" dirty="0" err="1"/>
              <a:t>wall</a:t>
            </a:r>
            <a:r>
              <a:rPr lang="es-AR" sz="2800" dirty="0"/>
              <a:t>.</a:t>
            </a:r>
          </a:p>
          <a:p>
            <a:pPr algn="just"/>
            <a:endParaRPr lang="es-AR" sz="2800" dirty="0"/>
          </a:p>
          <a:p>
            <a:pPr algn="just"/>
            <a:r>
              <a:rPr lang="es-AR" sz="2800" dirty="0"/>
              <a:t>Los sistemas deben ejecutar </a:t>
            </a:r>
            <a:r>
              <a:rPr lang="es-AR" sz="2800" b="1" i="1" dirty="0" err="1"/>
              <a:t>rwalld</a:t>
            </a:r>
            <a:r>
              <a:rPr lang="es-AR" sz="2800" b="1" i="1" dirty="0"/>
              <a:t> </a:t>
            </a:r>
            <a:r>
              <a:rPr lang="es-AR" sz="2800" dirty="0"/>
              <a:t>(el </a:t>
            </a:r>
            <a:r>
              <a:rPr lang="es-AR" sz="2800" dirty="0" err="1"/>
              <a:t>daemon</a:t>
            </a:r>
            <a:r>
              <a:rPr lang="es-AR" sz="2800" dirty="0"/>
              <a:t> de </a:t>
            </a:r>
            <a:r>
              <a:rPr lang="es-AR" sz="2800" dirty="0" err="1"/>
              <a:t>rwall</a:t>
            </a:r>
            <a:r>
              <a:rPr lang="es-AR" sz="2800" dirty="0"/>
              <a:t>) para recoger y emitir mensajes </a:t>
            </a:r>
            <a:r>
              <a:rPr lang="es-AR" sz="2800" i="1" dirty="0" err="1"/>
              <a:t>rwall</a:t>
            </a:r>
            <a:endParaRPr lang="es-AR" sz="2800" dirty="0"/>
          </a:p>
        </p:txBody>
      </p:sp>
    </p:spTree>
    <p:extLst>
      <p:ext uri="{BB962C8B-B14F-4D97-AF65-F5344CB8AC3E}">
        <p14:creationId xmlns:p14="http://schemas.microsoft.com/office/powerpoint/2010/main" val="3396590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45827"/>
            <a:ext cx="8229600" cy="1143000"/>
          </a:xfrm>
        </p:spPr>
        <p:txBody>
          <a:bodyPr/>
          <a:lstStyle/>
          <a:p>
            <a:r>
              <a:rPr lang="es-AR" dirty="0"/>
              <a:t>Comando </a:t>
            </a:r>
            <a:r>
              <a:rPr lang="es-AR" dirty="0" err="1"/>
              <a:t>write</a:t>
            </a:r>
            <a:endParaRPr lang="es-AR" dirty="0"/>
          </a:p>
        </p:txBody>
      </p:sp>
      <p:sp>
        <p:nvSpPr>
          <p:cNvPr id="3" name="2 Marcador de contenido"/>
          <p:cNvSpPr>
            <a:spLocks noGrp="1"/>
          </p:cNvSpPr>
          <p:nvPr>
            <p:ph idx="1"/>
          </p:nvPr>
        </p:nvSpPr>
        <p:spPr>
          <a:xfrm>
            <a:off x="457200" y="2071389"/>
            <a:ext cx="8229600" cy="4525963"/>
          </a:xfrm>
        </p:spPr>
        <p:txBody>
          <a:bodyPr>
            <a:noAutofit/>
          </a:bodyPr>
          <a:lstStyle/>
          <a:p>
            <a:pPr algn="just"/>
            <a:r>
              <a:rPr lang="es-AR" sz="2000" dirty="0"/>
              <a:t>Este comando envía mensajes de texto a otros usuarios. El formato de la orden es el siguiente:</a:t>
            </a:r>
          </a:p>
          <a:p>
            <a:pPr algn="just"/>
            <a:endParaRPr lang="es-AR" sz="2000" b="1" i="1" dirty="0"/>
          </a:p>
          <a:p>
            <a:pPr marL="0" indent="0" algn="just">
              <a:buNone/>
            </a:pPr>
            <a:r>
              <a:rPr lang="es-AR" sz="2000" b="1" i="1" dirty="0"/>
              <a:t>	$ </a:t>
            </a:r>
            <a:r>
              <a:rPr lang="es-AR" sz="2000" b="1" i="1" dirty="0" err="1"/>
              <a:t>write</a:t>
            </a:r>
            <a:r>
              <a:rPr lang="es-AR" sz="2000" b="1" i="1" dirty="0"/>
              <a:t> [ Usuario / Terminal ]</a:t>
            </a:r>
          </a:p>
          <a:p>
            <a:pPr algn="just"/>
            <a:endParaRPr lang="es-AR" sz="2000" dirty="0"/>
          </a:p>
          <a:p>
            <a:pPr algn="just"/>
            <a:r>
              <a:rPr lang="es-AR" sz="2000" dirty="0"/>
              <a:t>Donde se podrá utilizar uno de las opciones o ambas (usuario / terminal). Luego de ingresar este comando por teclado, se podrá escribir el texto del mensaje que se desea enviar.</a:t>
            </a:r>
          </a:p>
          <a:p>
            <a:pPr algn="just"/>
            <a:endParaRPr lang="es-AR" sz="2000" dirty="0"/>
          </a:p>
          <a:p>
            <a:pPr algn="just"/>
            <a:r>
              <a:rPr lang="es-AR" sz="2000" dirty="0"/>
              <a:t>A medida que el texto se va justificando, es decir presionando </a:t>
            </a:r>
            <a:r>
              <a:rPr lang="es-AR" sz="2000" dirty="0" err="1"/>
              <a:t>Enter</a:t>
            </a:r>
            <a:r>
              <a:rPr lang="es-AR" sz="2000" dirty="0"/>
              <a:t>, el mensaje es enviado a la terminal destino del mismo. Para finalizar deberá teclear </a:t>
            </a:r>
            <a:r>
              <a:rPr lang="es-AR" sz="2000" dirty="0" err="1"/>
              <a:t>Ctrol+D</a:t>
            </a:r>
            <a:r>
              <a:rPr lang="es-AR" sz="2000" dirty="0"/>
              <a:t> para volver al </a:t>
            </a:r>
            <a:r>
              <a:rPr lang="es-AR" sz="2000" dirty="0" err="1"/>
              <a:t>shell</a:t>
            </a:r>
            <a:r>
              <a:rPr lang="es-AR" sz="2000" dirty="0"/>
              <a:t>.</a:t>
            </a:r>
          </a:p>
          <a:p>
            <a:pPr algn="just"/>
            <a:endParaRPr lang="es-AR" sz="2000" dirty="0"/>
          </a:p>
        </p:txBody>
      </p:sp>
    </p:spTree>
    <p:extLst>
      <p:ext uri="{BB962C8B-B14F-4D97-AF65-F5344CB8AC3E}">
        <p14:creationId xmlns:p14="http://schemas.microsoft.com/office/powerpoint/2010/main" val="25935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45827"/>
            <a:ext cx="8229600" cy="1143000"/>
          </a:xfrm>
        </p:spPr>
        <p:txBody>
          <a:bodyPr/>
          <a:lstStyle/>
          <a:p>
            <a:r>
              <a:rPr lang="es-AR" dirty="0"/>
              <a:t>Comando </a:t>
            </a:r>
            <a:r>
              <a:rPr lang="es-AR" dirty="0" err="1"/>
              <a:t>write</a:t>
            </a:r>
            <a:endParaRPr lang="es-AR" dirty="0"/>
          </a:p>
        </p:txBody>
      </p:sp>
      <p:sp>
        <p:nvSpPr>
          <p:cNvPr id="3" name="2 Marcador de contenido"/>
          <p:cNvSpPr>
            <a:spLocks noGrp="1"/>
          </p:cNvSpPr>
          <p:nvPr>
            <p:ph idx="1"/>
          </p:nvPr>
        </p:nvSpPr>
        <p:spPr>
          <a:xfrm>
            <a:off x="457200" y="2071389"/>
            <a:ext cx="8229600" cy="4525963"/>
          </a:xfrm>
        </p:spPr>
        <p:txBody>
          <a:bodyPr>
            <a:noAutofit/>
          </a:bodyPr>
          <a:lstStyle/>
          <a:p>
            <a:pPr algn="just"/>
            <a:endParaRPr lang="es-AR" sz="2000" dirty="0"/>
          </a:p>
          <a:p>
            <a:pPr algn="just"/>
            <a:r>
              <a:rPr lang="es-AR" sz="2000" dirty="0"/>
              <a:t>En la terminal del usuario destino aparece un mensaje indicando que existe otro usuario que se está comunicando con él, y podrá responder también ejecutando la orden </a:t>
            </a:r>
            <a:r>
              <a:rPr lang="es-AR" sz="2000" i="1" dirty="0" err="1"/>
              <a:t>write</a:t>
            </a:r>
            <a:r>
              <a:rPr lang="es-AR" sz="2000" dirty="0"/>
              <a:t>.</a:t>
            </a:r>
          </a:p>
          <a:p>
            <a:pPr algn="just"/>
            <a:endParaRPr lang="es-AR" sz="2000" dirty="0"/>
          </a:p>
          <a:p>
            <a:pPr algn="just"/>
            <a:r>
              <a:rPr lang="es-AR" sz="2000" dirty="0"/>
              <a:t>Siempre que el usuario tenga habilitada la recepción de mensajes estos aparecerán sin que el usuario receptor pueda evitarlos. La recepción de estos mensajes puede ser deshabilitada por el usuario utilizando el comando </a:t>
            </a:r>
            <a:r>
              <a:rPr lang="es-AR" sz="2000" i="1" dirty="0" err="1"/>
              <a:t>mesg</a:t>
            </a:r>
            <a:r>
              <a:rPr lang="es-AR" sz="2000" dirty="0"/>
              <a:t>.</a:t>
            </a:r>
          </a:p>
        </p:txBody>
      </p:sp>
    </p:spTree>
    <p:extLst>
      <p:ext uri="{BB962C8B-B14F-4D97-AF65-F5344CB8AC3E}">
        <p14:creationId xmlns:p14="http://schemas.microsoft.com/office/powerpoint/2010/main" val="1577339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3211"/>
            <a:ext cx="8229600" cy="1143000"/>
          </a:xfrm>
        </p:spPr>
        <p:txBody>
          <a:bodyPr/>
          <a:lstStyle/>
          <a:p>
            <a:r>
              <a:rPr lang="es-AR" dirty="0"/>
              <a:t>Comando </a:t>
            </a:r>
            <a:r>
              <a:rPr lang="es-AR" dirty="0" err="1"/>
              <a:t>mesg</a:t>
            </a:r>
            <a:endParaRPr lang="es-AR" dirty="0"/>
          </a:p>
        </p:txBody>
      </p:sp>
      <p:sp>
        <p:nvSpPr>
          <p:cNvPr id="3" name="2 Marcador de contenido"/>
          <p:cNvSpPr>
            <a:spLocks noGrp="1"/>
          </p:cNvSpPr>
          <p:nvPr>
            <p:ph idx="1"/>
          </p:nvPr>
        </p:nvSpPr>
        <p:spPr>
          <a:xfrm>
            <a:off x="457200" y="1639341"/>
            <a:ext cx="8229600" cy="4525963"/>
          </a:xfrm>
        </p:spPr>
        <p:txBody>
          <a:bodyPr>
            <a:noAutofit/>
          </a:bodyPr>
          <a:lstStyle/>
          <a:p>
            <a:pPr algn="just"/>
            <a:r>
              <a:rPr lang="es-AR" sz="2000" dirty="0"/>
              <a:t>Este comando habilita o deshabilita la comunicación entre usuarios por medio de </a:t>
            </a:r>
            <a:r>
              <a:rPr lang="es-AR" sz="2000" i="1" dirty="0" err="1"/>
              <a:t>write</a:t>
            </a:r>
            <a:r>
              <a:rPr lang="es-AR" sz="2000" dirty="0"/>
              <a:t>. Si el usuario tiene el </a:t>
            </a:r>
            <a:r>
              <a:rPr lang="es-AR" sz="2000" i="1" dirty="0" err="1"/>
              <a:t>mesg</a:t>
            </a:r>
            <a:r>
              <a:rPr lang="es-AR" sz="2000" i="1" dirty="0"/>
              <a:t> </a:t>
            </a:r>
            <a:r>
              <a:rPr lang="es-AR" sz="2000" dirty="0"/>
              <a:t>en no o esta realizando una tarea específica no podremos comunicarnos con </a:t>
            </a:r>
            <a:r>
              <a:rPr lang="es-AR" sz="2000" i="1" dirty="0" err="1"/>
              <a:t>write</a:t>
            </a:r>
            <a:r>
              <a:rPr lang="es-AR" sz="2000" dirty="0"/>
              <a:t>.</a:t>
            </a:r>
          </a:p>
          <a:p>
            <a:pPr algn="just"/>
            <a:r>
              <a:rPr lang="es-AR" sz="2000" dirty="0"/>
              <a:t>La sintaxis es la siguiente:</a:t>
            </a:r>
          </a:p>
          <a:p>
            <a:pPr marL="0" indent="0" algn="just">
              <a:buNone/>
            </a:pPr>
            <a:r>
              <a:rPr lang="es-AR" sz="2000" b="1" dirty="0"/>
              <a:t>		$ </a:t>
            </a:r>
            <a:r>
              <a:rPr lang="es-AR" sz="2000" b="1" dirty="0" err="1"/>
              <a:t>mesg</a:t>
            </a:r>
            <a:r>
              <a:rPr lang="es-AR" sz="2000" b="1" dirty="0"/>
              <a:t> [n/y]</a:t>
            </a:r>
          </a:p>
          <a:p>
            <a:pPr algn="just"/>
            <a:endParaRPr lang="es-AR" sz="2000" i="1" dirty="0"/>
          </a:p>
          <a:p>
            <a:pPr algn="just"/>
            <a:r>
              <a:rPr lang="es-AR" sz="2000" i="1" dirty="0" err="1"/>
              <a:t>mesg</a:t>
            </a:r>
            <a:r>
              <a:rPr lang="es-AR" sz="2000" i="1" dirty="0"/>
              <a:t> </a:t>
            </a:r>
            <a:r>
              <a:rPr lang="es-AR" sz="2000" b="1" i="1" dirty="0"/>
              <a:t>y </a:t>
            </a:r>
            <a:r>
              <a:rPr lang="es-AR" sz="2000" dirty="0"/>
              <a:t>: </a:t>
            </a:r>
            <a:r>
              <a:rPr lang="es-AR" sz="2000" b="1" dirty="0"/>
              <a:t>permite </a:t>
            </a:r>
            <a:r>
              <a:rPr lang="es-AR" sz="2000" dirty="0"/>
              <a:t>que los usuarios del sistema te escriban mensajes.</a:t>
            </a:r>
          </a:p>
          <a:p>
            <a:pPr algn="just"/>
            <a:r>
              <a:rPr lang="es-AR" sz="2000" i="1" dirty="0" err="1"/>
              <a:t>mesg</a:t>
            </a:r>
            <a:r>
              <a:rPr lang="es-AR" sz="2000" i="1" dirty="0"/>
              <a:t> </a:t>
            </a:r>
            <a:r>
              <a:rPr lang="es-AR" sz="2000" b="1" i="1" dirty="0"/>
              <a:t>n </a:t>
            </a:r>
            <a:r>
              <a:rPr lang="es-AR" sz="2000" dirty="0"/>
              <a:t>: </a:t>
            </a:r>
            <a:r>
              <a:rPr lang="es-AR" sz="2000" b="1" dirty="0" err="1"/>
              <a:t>prohibe</a:t>
            </a:r>
            <a:r>
              <a:rPr lang="es-AR" sz="2000" b="1" dirty="0"/>
              <a:t> </a:t>
            </a:r>
            <a:r>
              <a:rPr lang="es-AR" sz="2000" dirty="0"/>
              <a:t>que los usuarios del sistema te escriban mensajes.</a:t>
            </a:r>
          </a:p>
          <a:p>
            <a:pPr algn="just"/>
            <a:r>
              <a:rPr lang="es-AR" sz="2000" i="1" dirty="0" err="1"/>
              <a:t>mesg</a:t>
            </a:r>
            <a:r>
              <a:rPr lang="es-AR" sz="2000" i="1" dirty="0"/>
              <a:t> : </a:t>
            </a:r>
            <a:r>
              <a:rPr lang="es-AR" sz="2000" b="1" dirty="0"/>
              <a:t>sin opción </a:t>
            </a:r>
            <a:r>
              <a:rPr lang="es-AR" sz="2000" dirty="0"/>
              <a:t>muestra el estado actual del usuario (escribir o no ).</a:t>
            </a:r>
          </a:p>
          <a:p>
            <a:pPr algn="just"/>
            <a:endParaRPr lang="es-AR" sz="2000" dirty="0"/>
          </a:p>
          <a:p>
            <a:pPr algn="just"/>
            <a:r>
              <a:rPr lang="es-AR" sz="2000" dirty="0"/>
              <a:t>En realidad este comando modifica los permisos al archivo especifico del terminal donde está trabajando el usuario, por ejemplo, el archivo /</a:t>
            </a:r>
            <a:r>
              <a:rPr lang="es-AR" sz="2000" dirty="0" err="1"/>
              <a:t>dev</a:t>
            </a:r>
            <a:r>
              <a:rPr lang="es-AR" sz="2000" dirty="0"/>
              <a:t>/</a:t>
            </a:r>
            <a:r>
              <a:rPr lang="es-AR" sz="2000" dirty="0" err="1"/>
              <a:t>pts</a:t>
            </a:r>
            <a:r>
              <a:rPr lang="es-AR" sz="2000" dirty="0"/>
              <a:t>/10 tendrá deshabilitado el permiso de escritura para el grupo y los otros, si es que el usuario de esa terminal ha ejecutado el comando </a:t>
            </a:r>
            <a:r>
              <a:rPr lang="es-AR" sz="2000" i="1" dirty="0" err="1"/>
              <a:t>mesg</a:t>
            </a:r>
            <a:r>
              <a:rPr lang="es-AR" sz="2000" i="1" dirty="0"/>
              <a:t> n </a:t>
            </a:r>
            <a:r>
              <a:rPr lang="es-AR" sz="2000" dirty="0"/>
              <a:t>.</a:t>
            </a:r>
          </a:p>
        </p:txBody>
      </p:sp>
    </p:spTree>
    <p:extLst>
      <p:ext uri="{BB962C8B-B14F-4D97-AF65-F5344CB8AC3E}">
        <p14:creationId xmlns:p14="http://schemas.microsoft.com/office/powerpoint/2010/main" val="20656407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8198</TotalTime>
  <Words>543</Words>
  <Application>Microsoft Office PowerPoint</Application>
  <PresentationFormat>On-screen Show (4:3)</PresentationFormat>
  <Paragraphs>103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Tema de Office</vt:lpstr>
      <vt:lpstr>PowerPoint Presentation</vt:lpstr>
      <vt:lpstr>Comunicación entre usuarios</vt:lpstr>
      <vt:lpstr>Comandos</vt:lpstr>
      <vt:lpstr>Comando wall</vt:lpstr>
      <vt:lpstr>Comando wall</vt:lpstr>
      <vt:lpstr>Comando rwall</vt:lpstr>
      <vt:lpstr>Comando write</vt:lpstr>
      <vt:lpstr>Comando write</vt:lpstr>
      <vt:lpstr>Comando mesg</vt:lpstr>
      <vt:lpstr>Comando mail</vt:lpstr>
      <vt:lpstr>Comando mail</vt:lpstr>
      <vt:lpstr>Comando mail : subcomandos</vt:lpstr>
      <vt:lpstr>Comando mail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Entrada Salida</dc:title>
  <dc:creator>PIOZZI Felix (FAASA)</dc:creator>
  <cp:lastModifiedBy>Damian, Canovas</cp:lastModifiedBy>
  <cp:revision>56</cp:revision>
  <dcterms:created xsi:type="dcterms:W3CDTF">2013-10-07T00:32:26Z</dcterms:created>
  <dcterms:modified xsi:type="dcterms:W3CDTF">2017-10-12T23:11:27Z</dcterms:modified>
</cp:coreProperties>
</file>