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4" r:id="rId4"/>
    <p:sldId id="265" r:id="rId5"/>
    <p:sldId id="258" r:id="rId6"/>
    <p:sldId id="266" r:id="rId7"/>
    <p:sldId id="267" r:id="rId8"/>
    <p:sldId id="268" r:id="rId9"/>
    <p:sldId id="260" r:id="rId10"/>
    <p:sldId id="269" r:id="rId11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402055C-5699-4633-A8D1-944F6696172A}" type="datetime1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507CFE-5866-4B40-8953-42375E9B5DB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29510B7-9DD4-413F-914D-50B10A01918D}" type="datetime1">
              <a:rPr lang="en-GB" noProof="0" smtClean="0"/>
              <a:t>08/07/2025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3874D-A20A-4B3E-9C12-F524953D5B76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CF3874D-A20A-4B3E-9C12-F524953D5B7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96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747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245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66826-4C1F-5656-CA89-49D7B6517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BAF1E0-73DD-D615-2AFF-8CC2D74C0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8C65AC-414B-00FF-FC4F-7E20D4569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C87C0-5EFB-B762-0112-7C82B2B71F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990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388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3F3F6-10CE-F024-23C5-E829EFD68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1590A9-AC34-E4CC-95B5-04CE6C324D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13488C-98B5-1C5C-25C5-755C8F7A4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D380E-F562-0199-C500-AD72EE9822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06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A4F6F9D9-FB5B-4182-87D0-FA865FBEC673}" type="datetime1">
              <a:rPr lang="en-GB" noProof="0" smtClean="0"/>
              <a:t>08/07/2025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889398-08E9-4F89-9268-640DE18F12F9}" type="datetime1">
              <a:rPr lang="en-GB" noProof="0" smtClean="0"/>
              <a:t>08/07/2025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20CDF77E-6A09-4113-8113-5B83FDCA9866}" type="datetime1">
              <a:rPr lang="en-GB" noProof="0" smtClean="0"/>
              <a:t>08/07/2025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C472AE-2C6D-4758-84B9-3482850669A9}" type="datetime1">
              <a:rPr lang="en-GB" noProof="0" smtClean="0"/>
              <a:t>08/07/2025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A7F1DB-1DC1-4C29-B49E-CD94CE9FCCB8}" type="datetime1">
              <a:rPr lang="en-GB" noProof="0" smtClean="0"/>
              <a:t>08/07/2025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41E75-FBC7-435D-9EC3-A21073C5B3F3}" type="datetime1">
              <a:rPr lang="en-GB" noProof="0" smtClean="0"/>
              <a:t>08/07/2025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DA904D-4039-4DAB-ADB7-AA2B19CB5904}" type="datetime1">
              <a:rPr lang="en-GB" noProof="0" smtClean="0"/>
              <a:t>08/07/2025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5C4209-BBD3-453B-831B-A301F68FE89E}" type="datetime1">
              <a:rPr lang="en-GB" noProof="0" smtClean="0"/>
              <a:t>08/07/2025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CDF440-2E41-4B25-8E82-B21392874E92}" type="datetime1">
              <a:rPr lang="en-GB" noProof="0" smtClean="0"/>
              <a:t>08/07/2025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72349C-68BB-48C2-AD75-90FBF5534F90}" type="datetime1">
              <a:rPr lang="en-GB" noProof="0" smtClean="0"/>
              <a:t>08/07/2025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778AE1-BCEF-430B-A66D-E0CD21932E55}" type="datetime1">
              <a:rPr lang="en-GB" noProof="0" smtClean="0"/>
              <a:t>08/07/2025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22806558-6BA8-4B68-BBCB-6D33CABBD03C}" type="datetime1">
              <a:rPr lang="en-GB" noProof="0" smtClean="0"/>
              <a:t>08/07/2025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DamianoCarrara00/TEDify" TargetMode="External"/><Relationship Id="rId4" Type="http://schemas.openxmlformats.org/officeDocument/2006/relationships/hyperlink" Target="https://trello.com/b/V6tp05eE/tedify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cap="none" noProof="0" dirty="0" err="1"/>
              <a:t>TEDify</a:t>
            </a:r>
            <a:br>
              <a:rPr lang="it-IT" cap="none" noProof="0" dirty="0"/>
            </a:br>
            <a:r>
              <a:rPr lang="it-IT" sz="4400" cap="none" noProof="0" dirty="0">
                <a:latin typeface="+mn-lt"/>
              </a:rPr>
              <a:t>«Musica che ispira,</a:t>
            </a:r>
            <a:br>
              <a:rPr lang="it-IT" sz="4400" cap="none" noProof="0" dirty="0">
                <a:latin typeface="+mn-lt"/>
              </a:rPr>
            </a:br>
            <a:r>
              <a:rPr lang="it-IT" sz="4400" cap="none" noProof="0" dirty="0">
                <a:latin typeface="+mn-lt"/>
              </a:rPr>
              <a:t>idee che suonano»</a:t>
            </a:r>
            <a:endParaRPr lang="it-IT" cap="none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3"/>
            <a:ext cx="8637072" cy="2050573"/>
          </a:xfrm>
        </p:spPr>
        <p:txBody>
          <a:bodyPr rtlCol="0">
            <a:normAutofit/>
          </a:bodyPr>
          <a:lstStyle/>
          <a:p>
            <a:pPr rtl="0"/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Damiano carrara (</a:t>
            </a:r>
            <a:r>
              <a:rPr lang="it-IT" sz="2000" noProof="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matr</a:t>
            </a:r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 1067871) – </a:t>
            </a:r>
            <a:r>
              <a:rPr lang="it-IT" sz="2000" noProof="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Homework</a:t>
            </a:r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2</a:t>
            </a:r>
          </a:p>
          <a:p>
            <a:pPr rtl="0"/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                </a:t>
            </a:r>
          </a:p>
          <a:p>
            <a:pPr rtl="0"/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               </a:t>
            </a:r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Release Plan</a:t>
            </a:r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     </a:t>
            </a:r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Repository</a:t>
            </a:r>
            <a:endParaRPr lang="it-IT" sz="2000" noProof="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endParaRPr lang="it-IT" sz="2000" noProof="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4ACAA61-4086-3948-BD4C-6354F297E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674" y="431818"/>
            <a:ext cx="4039862" cy="403986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DA965F4-B3C1-9F59-E32B-28347BD8D1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7463" y="4208662"/>
            <a:ext cx="1157325" cy="115732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1CDDC59-F81D-880F-D1F0-164BA2639A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6296" y="3629296"/>
            <a:ext cx="2238103" cy="22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46A3A-E50E-5ABD-960D-4935231B1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EBEB-AE6D-5529-7BAB-EF150258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it-IT" noProof="0" dirty="0"/>
              <a:t>Possibili evoluzioni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389BAEB9-D566-2440-DC47-AB16B3BDC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8FB9-6F95-F1AA-4BE4-826664FA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it-IT" sz="2400" noProof="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ggiungere</a:t>
            </a:r>
            <a:r>
              <a:rPr lang="it-IT" sz="24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ad ogni documento la relativa immagine di copertina.</a:t>
            </a:r>
          </a:p>
          <a:p>
            <a:pPr lvl="0" rtl="0"/>
            <a:r>
              <a:rPr lang="it-IT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Rendere possibile l’ascolto in modalità podcast/YouTube Music (solo audio, senza video).</a:t>
            </a:r>
          </a:p>
          <a:p>
            <a:pPr lvl="0" rtl="0"/>
            <a:r>
              <a:rPr lang="it-IT" sz="24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Fornire la possibilità di ascolto in modalità offline, consentendo all’utente di salvare l’audio sul proprio dispositivo.</a:t>
            </a:r>
          </a:p>
        </p:txBody>
      </p:sp>
    </p:spTree>
    <p:extLst>
      <p:ext uri="{BB962C8B-B14F-4D97-AF65-F5344CB8AC3E}">
        <p14:creationId xmlns:p14="http://schemas.microsoft.com/office/powerpoint/2010/main" val="38452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it-IT" noProof="0" dirty="0"/>
              <a:t>Implementazione </a:t>
            </a:r>
            <a:r>
              <a:rPr lang="it-IT" noProof="0" dirty="0" err="1"/>
              <a:t>watch_Next</a:t>
            </a:r>
            <a:endParaRPr lang="it-IT" noProof="0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La scelta è stata quella di implementare il </a:t>
            </a:r>
            <a:r>
              <a:rPr lang="it-IT" noProof="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watch_next</a:t>
            </a:r>
            <a:r>
              <a:rPr lang="it-IT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mediante un array contenente gli id dei video correlati.</a:t>
            </a:r>
          </a:p>
          <a:p>
            <a:pPr lvl="0" rtl="0"/>
            <a:r>
              <a:rPr lang="it-IT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La motivazione per questa scelta (rispetto per esempio ad un array di oggetti) è stata il mantenere più snella possibile la struttura del singolo documento. Le informazioni aggiuntive di ogni talk possono essere ottenute cercando il rispettivo id.</a:t>
            </a:r>
            <a:endParaRPr lang="it-IT" noProof="0" dirty="0"/>
          </a:p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9F34B106-0560-AC33-56FD-9F72FF813F6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8169" y="1564481"/>
            <a:ext cx="7864540" cy="3994454"/>
          </a:xfr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6DE46932-FF78-C915-6957-94CDDC62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Job </a:t>
            </a:r>
            <a:r>
              <a:rPr lang="it-IT" noProof="0" dirty="0" err="1"/>
              <a:t>add_watch_next</a:t>
            </a:r>
            <a:endParaRPr lang="it-IT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A6DB79E-4820-CD34-7BD5-01D9D75D5737}"/>
              </a:ext>
            </a:extLst>
          </p:cNvPr>
          <p:cNvSpPr txBox="1">
            <a:spLocks/>
          </p:cNvSpPr>
          <p:nvPr/>
        </p:nvSpPr>
        <p:spPr>
          <a:xfrm>
            <a:off x="9152709" y="5228289"/>
            <a:ext cx="2643308" cy="414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noProof="0" dirty="0"/>
              <a:t>Codice completo su GitHub</a:t>
            </a:r>
          </a:p>
        </p:txBody>
      </p:sp>
      <p:pic>
        <p:nvPicPr>
          <p:cNvPr id="4" name="Graphic 6" descr="Gears icon">
            <a:extLst>
              <a:ext uri="{FF2B5EF4-FFF2-40B4-BE49-F238E27FC236}">
                <a16:creationId xmlns:a16="http://schemas.microsoft.com/office/drawing/2014/main" id="{72815965-D737-B4D8-65E7-735681C5C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94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00310-1780-5BAE-C0C4-4B6A2F593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8A18797-578C-5268-816E-39BE0235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Esempio di documento su </a:t>
            </a:r>
            <a:r>
              <a:rPr lang="it-IT" noProof="0" dirty="0" err="1"/>
              <a:t>mongodb</a:t>
            </a:r>
            <a:endParaRPr lang="it-IT" noProof="0" dirty="0"/>
          </a:p>
        </p:txBody>
      </p:sp>
      <p:pic>
        <p:nvPicPr>
          <p:cNvPr id="4" name="Graphic 6" descr="Gears icon">
            <a:extLst>
              <a:ext uri="{FF2B5EF4-FFF2-40B4-BE49-F238E27FC236}">
                <a16:creationId xmlns:a16="http://schemas.microsoft.com/office/drawing/2014/main" id="{162B9CDF-8CB9-2E72-FCEE-ED8EFD9C9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1D71B698-FEEA-8D11-77A6-D6EFED3A7B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294361" y="1853753"/>
            <a:ext cx="7496627" cy="3014338"/>
          </a:xfrm>
        </p:spPr>
      </p:pic>
    </p:spTree>
    <p:extLst>
      <p:ext uri="{BB962C8B-B14F-4D97-AF65-F5344CB8AC3E}">
        <p14:creationId xmlns:p14="http://schemas.microsoft.com/office/powerpoint/2010/main" val="105800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it-IT" noProof="0" dirty="0"/>
              <a:t>Criticità tecniche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it-IT" sz="24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Le maggiori difficoltà sono legate alla scarsa pulizia dei dati: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Innanzitutto abbiamo rimosso i duplicati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La maggior parte degli id contenuti nei </a:t>
            </a:r>
            <a:r>
              <a:rPr lang="it-IT" sz="2000" noProof="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watch_next</a:t>
            </a:r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rimandavano a video non presenti nel dataset. È stato quindi necessario implementare una parte del codice che mantenesse solo i riferimenti consistenti.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4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Debugging complesso: i log di AWS sono risultati un po’ confusionari da leggere</a:t>
            </a:r>
          </a:p>
        </p:txBody>
      </p:sp>
      <p:pic>
        <p:nvPicPr>
          <p:cNvPr id="4" name="Graphic 5" descr="Tools icon">
            <a:extLst>
              <a:ext uri="{FF2B5EF4-FFF2-40B4-BE49-F238E27FC236}">
                <a16:creationId xmlns:a16="http://schemas.microsoft.com/office/drawing/2014/main" id="{7DA6F78C-DC24-801E-9C14-92159B18E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64D700-15FE-8D15-D808-FFCFD2A98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89AD-6FBA-9404-D13B-9ACE99EC3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it-IT" noProof="0" dirty="0" err="1"/>
              <a:t>Tedify_job</a:t>
            </a:r>
            <a:endParaRPr lang="it-IT" noProof="0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DB9B0DF9-8747-F259-2C8F-0E1403B03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8B00B-35CB-43E5-11CA-9A183D496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sz="24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Innanzitutto abbiamo filtrato i talk per ottenere solo quelli contenenti sia il tag “music” che il tag “performance”, avendo osservato che questa combinazione di tag corrisponde alle performance musicali dal vivo contenute nel dataset.</a:t>
            </a:r>
          </a:p>
          <a:p>
            <a:pPr lvl="0" rtl="0"/>
            <a:r>
              <a:rPr lang="it-IT" sz="24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 seguito abbiamo convertito la durata di ogni talk, che nel file .csv era indicata in secondi, in una più classica notazione </a:t>
            </a:r>
            <a:r>
              <a:rPr lang="it-IT" sz="2400" noProof="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minuti:secondi</a:t>
            </a:r>
            <a:r>
              <a:rPr lang="it-IT" sz="24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ritenuta più efficace per essere poi visualizzata nell’applicazione.</a:t>
            </a:r>
            <a:endParaRPr lang="it-IT" sz="2400" noProof="0" dirty="0"/>
          </a:p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651871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97B28-49FA-BAE9-E28A-3CB5FEA9D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49F32FC-9DAC-DBEF-A063-5A2FD956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Filtraggio tags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3377F78-9AF0-A54A-BF5B-F802C00DB872}"/>
              </a:ext>
            </a:extLst>
          </p:cNvPr>
          <p:cNvSpPr txBox="1">
            <a:spLocks/>
          </p:cNvSpPr>
          <p:nvPr/>
        </p:nvSpPr>
        <p:spPr>
          <a:xfrm>
            <a:off x="9152709" y="5228289"/>
            <a:ext cx="2643308" cy="414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noProof="0" dirty="0"/>
              <a:t>Codice completo su GitHub</a:t>
            </a:r>
          </a:p>
        </p:txBody>
      </p:sp>
      <p:pic>
        <p:nvPicPr>
          <p:cNvPr id="4" name="Graphic 6" descr="Gears icon">
            <a:extLst>
              <a:ext uri="{FF2B5EF4-FFF2-40B4-BE49-F238E27FC236}">
                <a16:creationId xmlns:a16="http://schemas.microsoft.com/office/drawing/2014/main" id="{FB66A91A-87C9-0711-FCD1-8EBA3FA00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BEC7E499-6F53-87CD-530E-40CB35FA60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294362" y="1853754"/>
            <a:ext cx="7895863" cy="3623937"/>
          </a:xfrm>
        </p:spPr>
      </p:pic>
    </p:spTree>
    <p:extLst>
      <p:ext uri="{BB962C8B-B14F-4D97-AF65-F5344CB8AC3E}">
        <p14:creationId xmlns:p14="http://schemas.microsoft.com/office/powerpoint/2010/main" val="419672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1E4F5-D4E7-C670-52D2-561C0CF1E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52DAB588-DD2F-553D-1802-6D94E6FD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Conversione durata</a:t>
            </a:r>
          </a:p>
        </p:txBody>
      </p:sp>
      <p:pic>
        <p:nvPicPr>
          <p:cNvPr id="4" name="Graphic 6" descr="Gears icon">
            <a:extLst>
              <a:ext uri="{FF2B5EF4-FFF2-40B4-BE49-F238E27FC236}">
                <a16:creationId xmlns:a16="http://schemas.microsoft.com/office/drawing/2014/main" id="{740B96CD-90DC-D2A6-8223-B6A6949CF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pic>
        <p:nvPicPr>
          <p:cNvPr id="14" name="Segnaposto contenuto 13">
            <a:extLst>
              <a:ext uri="{FF2B5EF4-FFF2-40B4-BE49-F238E27FC236}">
                <a16:creationId xmlns:a16="http://schemas.microsoft.com/office/drawing/2014/main" id="{1FA5CB3C-FC86-A857-AD00-2C95E488D4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294362" y="1853754"/>
            <a:ext cx="8263440" cy="3049172"/>
          </a:xfr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98E7BC55-1017-8DD4-F7AA-874B9B0BD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345" y="1853754"/>
            <a:ext cx="6154009" cy="2200582"/>
          </a:xfrm>
          <a:prstGeom prst="rect">
            <a:avLst/>
          </a:prstGeom>
        </p:spPr>
      </p:pic>
      <p:sp>
        <p:nvSpPr>
          <p:cNvPr id="18" name="Freccia angolare in su 17">
            <a:extLst>
              <a:ext uri="{FF2B5EF4-FFF2-40B4-BE49-F238E27FC236}">
                <a16:creationId xmlns:a16="http://schemas.microsoft.com/office/drawing/2014/main" id="{DDA54F82-256F-B9C0-42E1-73874EEE5DBE}"/>
              </a:ext>
            </a:extLst>
          </p:cNvPr>
          <p:cNvSpPr/>
          <p:nvPr/>
        </p:nvSpPr>
        <p:spPr>
          <a:xfrm>
            <a:off x="9627737" y="4112871"/>
            <a:ext cx="850392" cy="731520"/>
          </a:xfrm>
          <a:prstGeom prst="bentUpArrow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7EAD77A-0672-3FD9-B19F-DF75C85E7006}"/>
              </a:ext>
            </a:extLst>
          </p:cNvPr>
          <p:cNvSpPr txBox="1"/>
          <p:nvPr/>
        </p:nvSpPr>
        <p:spPr>
          <a:xfrm>
            <a:off x="8688039" y="3370465"/>
            <a:ext cx="2351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documento nel 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056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it-IT" noProof="0" dirty="0"/>
              <a:t>Criticità tecniche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8" y="1645522"/>
            <a:ext cx="9610181" cy="3836725"/>
          </a:xfrm>
        </p:spPr>
        <p:txBody>
          <a:bodyPr rtlCol="0">
            <a:normAutofit fontScale="92500" lnSpcReduction="100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noProof="0" dirty="0"/>
              <a:t>Scarsa quantità di talk: una volta filtrati i dati, tenendo solo quelli che presentano i due tags music e performance, si è ottenuto un database di dimensione decisamente ridotta </a:t>
            </a:r>
            <a:r>
              <a:rPr lang="it-IT" sz="2000" noProof="0" dirty="0" err="1"/>
              <a:t>rispett</a:t>
            </a:r>
            <a:r>
              <a:rPr lang="it-IT" sz="2000" dirty="0"/>
              <a:t>o a quello iniziale.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sz="2000" noProof="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sz="2000" noProof="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noProof="0" dirty="0"/>
              <a:t>Inconsistenza dei riferimenti: dopo aver filtrato i talk, si è di nuovo presentato il problema dei riferimenti inconsistenti in </a:t>
            </a:r>
            <a:r>
              <a:rPr lang="it-IT" sz="2000" noProof="0" dirty="0" err="1"/>
              <a:t>watch_next</a:t>
            </a:r>
            <a:r>
              <a:rPr lang="it-IT" sz="2000" noProof="0" dirty="0"/>
              <a:t>: abbiamo quindi ripulito i dati, con il risultato che però quasi tutti gli array </a:t>
            </a:r>
            <a:r>
              <a:rPr lang="it-IT" sz="2000" noProof="0" dirty="0" err="1"/>
              <a:t>watch_next</a:t>
            </a:r>
            <a:r>
              <a:rPr lang="it-IT" sz="2000" noProof="0" dirty="0"/>
              <a:t> risultano essere vuoti.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/>
              <a:t>Ciò è dovuto anche ad una scarsa logica dei riferimenti: per esempio due performance dello stesso artista (Jacob Collier) non sono in relazione tra di loro.</a:t>
            </a:r>
            <a:endParaRPr lang="it-IT" sz="2000" noProof="0" dirty="0"/>
          </a:p>
        </p:txBody>
      </p:sp>
      <p:pic>
        <p:nvPicPr>
          <p:cNvPr id="3" name="Graphic 5" descr="Tools icon">
            <a:extLst>
              <a:ext uri="{FF2B5EF4-FFF2-40B4-BE49-F238E27FC236}">
                <a16:creationId xmlns:a16="http://schemas.microsoft.com/office/drawing/2014/main" id="{358435A8-05D6-10ED-241E-5054B88A5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35F7BF2-F98E-595E-1B67-7384A4610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906" y="2747195"/>
            <a:ext cx="9610183" cy="81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60958850_TF66921596_Win32" id="{6B9FDD00-93C4-4E21-BD1D-55AA4FC3F412}" vid="{6BB4AF6E-36C4-4E2E-AB49-C65CBCF6D4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372</TotalTime>
  <Words>437</Words>
  <Application>Microsoft Office PowerPoint</Application>
  <PresentationFormat>Widescreen</PresentationFormat>
  <Paragraphs>38</Paragraphs>
  <Slides>10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Tahoma</vt:lpstr>
      <vt:lpstr>Wingdings</vt:lpstr>
      <vt:lpstr>Raccolta</vt:lpstr>
      <vt:lpstr>TEDify «Musica che ispira, idee che suonano»</vt:lpstr>
      <vt:lpstr>Implementazione watch_Next</vt:lpstr>
      <vt:lpstr>Job add_watch_next</vt:lpstr>
      <vt:lpstr>Esempio di documento su mongodb</vt:lpstr>
      <vt:lpstr>Criticità tecniche</vt:lpstr>
      <vt:lpstr>Tedify_job</vt:lpstr>
      <vt:lpstr>Filtraggio tags</vt:lpstr>
      <vt:lpstr>Conversione durata</vt:lpstr>
      <vt:lpstr>Criticità tecniche</vt:lpstr>
      <vt:lpstr>Possibili evoluzioni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alberto carrara</dc:creator>
  <cp:lastModifiedBy>alberto carrara</cp:lastModifiedBy>
  <cp:revision>3</cp:revision>
  <dcterms:created xsi:type="dcterms:W3CDTF">2025-07-08T10:24:09Z</dcterms:created>
  <dcterms:modified xsi:type="dcterms:W3CDTF">2025-07-08T18:08:34Z</dcterms:modified>
</cp:coreProperties>
</file>