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5acdf020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5acdf020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15acdf020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15acdf020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15acdf02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15acdf02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2f77b123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2f77b123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15acdf020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15acdf020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22cf6bed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22cf6bed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15acdf02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15acdf020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22cf6bed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22cf6bed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2cf6bed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22cf6bed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22cf6bed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22cf6bed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5acdf0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5acdf0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22cf6bed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22cf6bed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f77b123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f77b123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f77b123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2f77b123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027f67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027f67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5acdf0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5acdf0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5acdf020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5acdf020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f77b123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f77b123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f77b123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f77b123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790072" y="4388070"/>
            <a:ext cx="1111378" cy="572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Bacterias and viruses of dataset: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duplicates and outliers</a:t>
            </a:r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50" y="2704750"/>
            <a:ext cx="3069850" cy="23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550" y="2704750"/>
            <a:ext cx="2305425" cy="2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 plot (I am not fan of)</a:t>
            </a:r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475" y="10509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75" y="1315075"/>
            <a:ext cx="4353550" cy="21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 txBox="1"/>
          <p:nvPr/>
        </p:nvSpPr>
        <p:spPr>
          <a:xfrm>
            <a:off x="250275" y="3668450"/>
            <a:ext cx="86607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Points outside the whiskers are about 3 standard deviations away from the median.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probability for a gaussian is about 0.7% (so not impossible especially in big data 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However isolated point far away from the whiskers are usually labelled as outliers.</a:t>
            </a:r>
            <a:br>
              <a:rPr lang="it"/>
            </a:br>
            <a:br>
              <a:rPr lang="it"/>
            </a:br>
            <a:r>
              <a:rPr lang="it"/>
              <a:t>Note that in Genomics only points </a:t>
            </a:r>
            <a:r>
              <a:rPr lang="it" u="sng"/>
              <a:t>6 </a:t>
            </a:r>
            <a:r>
              <a:rPr lang="it" u="sng">
                <a:solidFill>
                  <a:schemeClr val="dk1"/>
                </a:solidFill>
              </a:rPr>
              <a:t>standard deviations</a:t>
            </a:r>
            <a:r>
              <a:rPr lang="it">
                <a:solidFill>
                  <a:schemeClr val="dk1"/>
                </a:solidFill>
              </a:rPr>
              <a:t> away from the mean are considered outliers ;) </a:t>
            </a:r>
            <a:r>
              <a:rPr lang="it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Plot the distribution</a:t>
            </a:r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plotting the distribution is not useful for locating single isolated outliers but can give the possibility to spot more subtle (or giant!) malicious things. </a:t>
            </a:r>
            <a:endParaRPr/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188" y="2025525"/>
            <a:ext cx="35718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63" y="2039050"/>
            <a:ext cx="35718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Impossible numbers</a:t>
            </a:r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Particular attention should be taken when there are values that are not physically possible.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For example negative mass, height, age, etc.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Be aware that when you have a broken sensor that gives always wrong data this will not be signaled as outliers!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To check for this you can simply look to the dataset info.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 in 2D</a:t>
            </a:r>
            <a:endParaRPr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325755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/>
        </p:nvSpPr>
        <p:spPr>
          <a:xfrm>
            <a:off x="4354450" y="39856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Clearly that point it is an outliers but we cannot spot it just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using 1D properties!</a:t>
            </a:r>
            <a:endParaRPr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675" y="749713"/>
            <a:ext cx="33147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Local outlier Factor (Unsupervised ML! Wuhu!)</a:t>
            </a:r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This model has an hyperparameter: the number of neighbour=N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The model is quite complicated to be explained in detail.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In short it calculate the mean distance between a point and his N neighbours and compare it to the same quantity calculated for the same N neighbours.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If this value is too large the point is labelled as an outlier.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Is not good on the points located on the border of a cluster.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From this the adjective Local.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ATTENTION: since we are dealing with distances, </a:t>
            </a:r>
            <a:br>
              <a:rPr lang="it" sz="1600"/>
            </a:br>
            <a:r>
              <a:rPr lang="it" sz="1600"/>
              <a:t>you should normalize your features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 rotWithShape="1">
          <a:blip r:embed="rId3">
            <a:alphaModFix/>
          </a:blip>
          <a:srcRect l="74031" t="42536" b="38328"/>
          <a:stretch/>
        </p:blipFill>
        <p:spPr>
          <a:xfrm>
            <a:off x="6396175" y="2913125"/>
            <a:ext cx="2609225" cy="21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800" y="122575"/>
            <a:ext cx="1217600" cy="12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8"/>
          <p:cNvPicPr preferRelativeResize="0"/>
          <p:nvPr/>
        </p:nvPicPr>
        <p:blipFill rotWithShape="1">
          <a:blip r:embed="rId5">
            <a:alphaModFix/>
          </a:blip>
          <a:srcRect t="-5902" b="-5891"/>
          <a:stretch/>
        </p:blipFill>
        <p:spPr>
          <a:xfrm>
            <a:off x="6334550" y="902100"/>
            <a:ext cx="1217600" cy="136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>
            <a:spLocks noGrp="1"/>
          </p:cNvSpPr>
          <p:nvPr>
            <p:ph type="title"/>
          </p:nvPr>
        </p:nvSpPr>
        <p:spPr>
          <a:xfrm>
            <a:off x="311700" y="-407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Pro and Cons</a:t>
            </a:r>
            <a:endParaRPr dirty="0"/>
          </a:p>
        </p:txBody>
      </p:sp>
      <p:sp>
        <p:nvSpPr>
          <p:cNvPr id="211" name="Google Shape;211;p39"/>
          <p:cNvSpPr txBox="1">
            <a:spLocks noGrp="1"/>
          </p:cNvSpPr>
          <p:nvPr>
            <p:ph type="body" idx="1"/>
          </p:nvPr>
        </p:nvSpPr>
        <p:spPr>
          <a:xfrm>
            <a:off x="311700" y="48419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dirty="0"/>
              <a:t>Lazy learner.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dirty="0"/>
              <a:t>Curse of dimensionality. (PCA?)	              Which other    </a:t>
            </a:r>
            <a:r>
              <a:rPr lang="en-GB" dirty="0"/>
              <a:t>al</a:t>
            </a:r>
            <a:r>
              <a:rPr lang="it" dirty="0"/>
              <a:t>gorithm </a:t>
            </a:r>
            <a:r>
              <a:rPr lang="en-GB" dirty="0"/>
              <a:t>of         </a:t>
            </a:r>
            <a:r>
              <a:rPr lang="it" dirty="0"/>
              <a:t>Needs for rescaling.							                   Supervised learning you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dirty="0"/>
              <a:t>Only one hyper-parameter 						studied it resemble?	</a:t>
            </a:r>
            <a:br>
              <a:rPr lang="it" dirty="0"/>
            </a:br>
            <a:r>
              <a:rPr lang="it" dirty="0"/>
              <a:t>(although difficult to estimate)					</a:t>
            </a:r>
            <a:r>
              <a:rPr lang="it" sz="1200" dirty="0"/>
              <a:t>(easiest      question ever!?!)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r>
              <a:rPr lang="it" dirty="0"/>
              <a:t>Robust to rotations in feature space.</a:t>
            </a:r>
            <a:br>
              <a:rPr lang="it" dirty="0"/>
            </a:br>
            <a:br>
              <a:rPr lang="it" dirty="0"/>
            </a:br>
            <a:r>
              <a:rPr lang="it" dirty="0"/>
              <a:t>Since is local is robust to huge disparities in clusters size.</a:t>
            </a:r>
            <a:br>
              <a:rPr lang="it" dirty="0"/>
            </a:br>
            <a:r>
              <a:rPr lang="it" dirty="0"/>
              <a:t>You shoud use it twice </a:t>
            </a:r>
            <a:endParaRPr dirty="0"/>
          </a:p>
        </p:txBody>
      </p:sp>
      <p:cxnSp>
        <p:nvCxnSpPr>
          <p:cNvPr id="212" name="Google Shape;212;p39"/>
          <p:cNvCxnSpPr/>
          <p:nvPr/>
        </p:nvCxnSpPr>
        <p:spPr>
          <a:xfrm flipH="1">
            <a:off x="4689200" y="1209075"/>
            <a:ext cx="34200" cy="25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(Again Unsupervised ML! Wuhu!)</a:t>
            </a:r>
            <a:endParaRPr/>
          </a:p>
        </p:txBody>
      </p:sp>
      <p:sp>
        <p:nvSpPr>
          <p:cNvPr id="218" name="Google Shape;218;p4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Draw a subset of psi points from the dataset. Perform random cuts between max and min of features chosen randomly.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Keep until you isolate all points</a:t>
            </a:r>
            <a:br>
              <a:rPr lang="it"/>
            </a:br>
            <a:r>
              <a:rPr lang="it"/>
              <a:t>in the subset.</a:t>
            </a:r>
            <a:br>
              <a:rPr lang="it"/>
            </a:br>
            <a:r>
              <a:rPr lang="it"/>
              <a:t>Repeat several times and make </a:t>
            </a:r>
            <a:br>
              <a:rPr lang="it"/>
            </a:br>
            <a:r>
              <a:rPr lang="it"/>
              <a:t>statistics.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The average number of cuts, </a:t>
            </a:r>
            <a:br>
              <a:rPr lang="it"/>
            </a:br>
            <a:r>
              <a:rPr lang="it"/>
              <a:t>necessary to isolate a point</a:t>
            </a:r>
            <a:br>
              <a:rPr lang="it"/>
            </a:br>
            <a:r>
              <a:rPr lang="it"/>
              <a:t>is related to how much the point</a:t>
            </a:r>
            <a:br>
              <a:rPr lang="it"/>
            </a:br>
            <a:r>
              <a:rPr lang="it"/>
              <a:t>is an outlier.</a:t>
            </a:r>
            <a:br>
              <a:rPr lang="it"/>
            </a:br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375" y="1864600"/>
            <a:ext cx="5032523" cy="255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4475" y="92675"/>
            <a:ext cx="925050" cy="9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algorithm</a:t>
            </a:r>
            <a:endParaRPr/>
          </a:p>
        </p:txBody>
      </p:sp>
      <p:sp>
        <p:nvSpPr>
          <p:cNvPr id="227" name="Google Shape;227;p41"/>
          <p:cNvSpPr txBox="1">
            <a:spLocks noGrp="1"/>
          </p:cNvSpPr>
          <p:nvPr>
            <p:ph type="body" idx="1"/>
          </p:nvPr>
        </p:nvSpPr>
        <p:spPr>
          <a:xfrm>
            <a:off x="215025" y="1086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An outlier score is produced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You can use this outlier score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solidFill>
                  <a:schemeClr val="dk1"/>
                </a:solidFill>
              </a:rPr>
              <a:t>for eliminating the outliers.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8" name="Google Shape;2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150" y="2176324"/>
            <a:ext cx="4922575" cy="18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050" y="1147950"/>
            <a:ext cx="4922575" cy="74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220" y="1543670"/>
            <a:ext cx="2900425" cy="12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1"/>
          <p:cNvSpPr txBox="1"/>
          <p:nvPr/>
        </p:nvSpPr>
        <p:spPr>
          <a:xfrm>
            <a:off x="246825" y="2622375"/>
            <a:ext cx="24579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Actually in SKlearn:</a:t>
            </a:r>
            <a:br>
              <a:rPr lang="it"/>
            </a:br>
            <a:r>
              <a:rPr lang="it"/>
              <a:t>S_SK=-(S_original-0.5)</a:t>
            </a:r>
            <a:endParaRPr/>
          </a:p>
        </p:txBody>
      </p:sp>
      <p:sp>
        <p:nvSpPr>
          <p:cNvPr id="232" name="Google Shape;232;p41"/>
          <p:cNvSpPr txBox="1"/>
          <p:nvPr/>
        </p:nvSpPr>
        <p:spPr>
          <a:xfrm>
            <a:off x="3773450" y="16271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And c(n) the average length in the ITs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Isolation forest hyper-parameters</a:t>
            </a:r>
            <a:endParaRPr dirty="0"/>
          </a:p>
        </p:txBody>
      </p:sp>
      <p:sp>
        <p:nvSpPr>
          <p:cNvPr id="238" name="Google Shape;23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Note, using the algorithm maybe you did not </a:t>
            </a:r>
            <a:br>
              <a:rPr lang="it" dirty="0"/>
            </a:br>
            <a:r>
              <a:rPr lang="it" dirty="0"/>
              <a:t>sampled all the points, actually at </a:t>
            </a:r>
            <a:r>
              <a:rPr lang="it" b="1" dirty="0"/>
              <a:t>max</a:t>
            </a:r>
            <a:br>
              <a:rPr lang="it" dirty="0"/>
            </a:br>
            <a:r>
              <a:rPr lang="it" dirty="0"/>
              <a:t>you sampled n*t with, n being the </a:t>
            </a:r>
            <a:br>
              <a:rPr lang="it" dirty="0"/>
            </a:br>
            <a:r>
              <a:rPr lang="it" dirty="0"/>
              <a:t>number of samples and t number of trees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dirty="0"/>
              <a:t>But using all the ITs (an IF) you are able to</a:t>
            </a:r>
            <a:br>
              <a:rPr lang="it" dirty="0"/>
            </a:br>
            <a:r>
              <a:rPr lang="it" dirty="0"/>
              <a:t>construct an heat map of “outlierness” for all possible</a:t>
            </a:r>
            <a:br>
              <a:rPr lang="it" dirty="0"/>
            </a:br>
            <a:r>
              <a:rPr lang="it" dirty="0"/>
              <a:t>points in the feature space. (just as the RF. you can also random</a:t>
            </a:r>
            <a:br>
              <a:rPr lang="it" dirty="0"/>
            </a:br>
            <a:r>
              <a:rPr lang="it" dirty="0"/>
              <a:t>sample features just as the RF.)</a:t>
            </a:r>
            <a:br>
              <a:rPr lang="it" dirty="0"/>
            </a:br>
            <a:r>
              <a:rPr lang="it" dirty="0"/>
              <a:t>Increasing </a:t>
            </a:r>
            <a:r>
              <a:rPr lang="it" i="1" dirty="0"/>
              <a:t>n</a:t>
            </a:r>
            <a:r>
              <a:rPr lang="it" dirty="0"/>
              <a:t> the computer time increase not linearly. n=256 found</a:t>
            </a:r>
            <a:br>
              <a:rPr lang="it" dirty="0"/>
            </a:br>
            <a:r>
              <a:rPr lang="it" dirty="0"/>
              <a:t>by Liu et all to be good for a wide range of cases.</a:t>
            </a:r>
            <a:br>
              <a:rPr lang="it" dirty="0"/>
            </a:br>
            <a:r>
              <a:rPr lang="it" dirty="0"/>
              <a:t>t=100 is enough.</a:t>
            </a:r>
            <a:endParaRPr dirty="0"/>
          </a:p>
        </p:txBody>
      </p:sp>
      <p:sp>
        <p:nvSpPr>
          <p:cNvPr id="239" name="Google Shape;239;p42"/>
          <p:cNvSpPr txBox="1"/>
          <p:nvPr/>
        </p:nvSpPr>
        <p:spPr>
          <a:xfrm>
            <a:off x="2627325" y="461967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Liu, F. T., Ting, K. M., &amp; Zhou, Z. H. (2012). </a:t>
            </a:r>
            <a:r>
              <a:rPr lang="it" sz="1100" i="1">
                <a:solidFill>
                  <a:schemeClr val="dk1"/>
                </a:solidFill>
              </a:rPr>
              <a:t>Isolation-Based Anomaly Detection.</a:t>
            </a:r>
            <a:r>
              <a:rPr lang="it" sz="1100">
                <a:solidFill>
                  <a:schemeClr val="dk1"/>
                </a:solidFill>
              </a:rPr>
              <a:t> ACM Transactions on Knowledge Discovery from Data, 6(1), 1–39. https://doi.org/10.1145/2133360.2133363</a:t>
            </a:r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4527" y="424790"/>
            <a:ext cx="3051300" cy="18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9308" y="2300700"/>
            <a:ext cx="2056625" cy="23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 and Cons</a:t>
            </a:r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body" idx="1"/>
          </p:nvPr>
        </p:nvSpPr>
        <p:spPr>
          <a:xfrm>
            <a:off x="311700" y="858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There is no need of scaling the values in the feature space.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Few hyper-parameters! Easy to optimize and robust and FAST!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Susceptible to rotations.</a:t>
            </a:r>
            <a:br>
              <a:rPr lang="it"/>
            </a:br>
            <a:r>
              <a:rPr lang="it" sz="1400"/>
              <a:t>(someone can tell me why?)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With huge disparity in clusters size,</a:t>
            </a:r>
            <a:br>
              <a:rPr lang="it" sz="1400"/>
            </a:br>
            <a:r>
              <a:rPr lang="it" sz="1400"/>
              <a:t>small clusters can be labeled as outliers,</a:t>
            </a:r>
            <a:br>
              <a:rPr lang="it" sz="1400"/>
            </a:br>
            <a:r>
              <a:rPr lang="it" sz="1400"/>
              <a:t>(someone can tell me why?)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solidFill>
                  <a:srgbClr val="666666"/>
                </a:solidFill>
              </a:rPr>
              <a:t>Eager learner (model does not have to store all the dataset)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48" name="Google Shape;2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789" y="1938775"/>
            <a:ext cx="2501112" cy="150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025" y="1953334"/>
            <a:ext cx="2435335" cy="15003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43"/>
          <p:cNvCxnSpPr/>
          <p:nvPr/>
        </p:nvCxnSpPr>
        <p:spPr>
          <a:xfrm>
            <a:off x="2879950" y="2472175"/>
            <a:ext cx="7398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</a:t>
            </a:r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 can be a real pain.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If there is no need for them, they introduce bias in our dataset, and can be problematic for some algorithms.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A fast check and clean can free you from a lot of headache and work later.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They can arise from sensors that produce more data, defects in communication, but also from people that “work hard” and produce more measure.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550675" y="257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Lets go to the code!</a:t>
            </a:r>
            <a:endParaRPr/>
          </a:p>
        </p:txBody>
      </p:sp>
      <p:sp>
        <p:nvSpPr>
          <p:cNvPr id="256" name="Google Shape;256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Duplicate rows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You cannot spot duplicate rows with scatter plot.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But they can heavily influence your result.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(here I centuplicate two points randomly)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(which one is the correct one?)</a:t>
            </a:r>
            <a:endParaRPr/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127" y="1938950"/>
            <a:ext cx="4348450" cy="30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TWO kinds: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identical rows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multiple (independent?) observation of the same thing.</a:t>
            </a:r>
            <a:br>
              <a:rPr lang="it"/>
            </a:br>
            <a:r>
              <a:rPr lang="it"/>
              <a:t>(example multiple person have valued the quality of a film)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In the first case you should just eliminate the duplicate rows.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In the second you should perform retain the mean (median) of the observations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Duplicate rows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Eliminate duplicates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63" y="1155888"/>
            <a:ext cx="2867025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363" y="49200"/>
            <a:ext cx="280987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3400" y="3083588"/>
            <a:ext cx="2990850" cy="187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9"/>
          <p:cNvCxnSpPr/>
          <p:nvPr/>
        </p:nvCxnSpPr>
        <p:spPr>
          <a:xfrm rot="10800000" flipH="1">
            <a:off x="3107525" y="1231900"/>
            <a:ext cx="2457900" cy="95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9"/>
          <p:cNvCxnSpPr>
            <a:stCxn id="129" idx="3"/>
          </p:cNvCxnSpPr>
          <p:nvPr/>
        </p:nvCxnSpPr>
        <p:spPr>
          <a:xfrm rot="10800000" flipH="1">
            <a:off x="3100588" y="1243300"/>
            <a:ext cx="2419500" cy="16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9"/>
          <p:cNvCxnSpPr/>
          <p:nvPr/>
        </p:nvCxnSpPr>
        <p:spPr>
          <a:xfrm>
            <a:off x="3403400" y="3496325"/>
            <a:ext cx="1923000" cy="5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Google Shape;135;p29"/>
          <p:cNvSpPr txBox="1"/>
          <p:nvPr/>
        </p:nvSpPr>
        <p:spPr>
          <a:xfrm>
            <a:off x="3562700" y="5149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Eliminate duplicates</a:t>
            </a:r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3276775" y="32323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Group by Name performing the mean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</a:t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16" y="1119777"/>
            <a:ext cx="593586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/>
        </p:nvSpPr>
        <p:spPr>
          <a:xfrm>
            <a:off x="6532750" y="1436650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“In statistics, an outlier is a data point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that differs significantly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from other observations”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dk1"/>
                </a:solidFill>
              </a:rPr>
              <a:t>What means differs significantly?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</a:t>
            </a:r>
            <a:endParaRPr/>
          </a:p>
        </p:txBody>
      </p:sp>
      <p:sp>
        <p:nvSpPr>
          <p:cNvPr id="149" name="Google Shape;149;p31"/>
          <p:cNvSpPr txBox="1"/>
          <p:nvPr/>
        </p:nvSpPr>
        <p:spPr>
          <a:xfrm>
            <a:off x="399225" y="1231825"/>
            <a:ext cx="6554400" cy="3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Depending on the case of study there can be several causes of outliers: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Broken sensors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Errors in copy and paste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Errors in writing 1000 -&gt; 10000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Human errors in general</a:t>
            </a:r>
            <a:endParaRPr/>
          </a:p>
        </p:txBody>
      </p:sp>
      <p:cxnSp>
        <p:nvCxnSpPr>
          <p:cNvPr id="150" name="Google Shape;150;p31"/>
          <p:cNvCxnSpPr/>
          <p:nvPr/>
        </p:nvCxnSpPr>
        <p:spPr>
          <a:xfrm>
            <a:off x="573725" y="2707925"/>
            <a:ext cx="595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31"/>
          <p:cNvSpPr txBox="1"/>
          <p:nvPr/>
        </p:nvSpPr>
        <p:spPr>
          <a:xfrm>
            <a:off x="340650" y="2854850"/>
            <a:ext cx="79482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should take care that sometimes abnormal data are not errors, but instead real data.</a:t>
            </a:r>
            <a:br>
              <a:rPr lang="it"/>
            </a:br>
            <a:r>
              <a:rPr lang="it"/>
              <a:t>Maybe even the more interesting part of the data!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 is an axiom of business management that "80% of sales come from 20% of clients"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(the richest one typically).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Litt: “The Black Swan: the impact of the highly improbable”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Effects of outliers</a:t>
            </a:r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 induce bad fittings.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How bad?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Do you think the difference here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is big?</a:t>
            </a:r>
            <a:endParaRPr/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302" y="1017725"/>
            <a:ext cx="4950874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Effects of outliers</a:t>
            </a:r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Of course it is very bad!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That single outlier changed drastically our fit.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We couldn’t see before because we were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plotting also the outlier!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Excluding the outlier we can clearly see the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“damage” it caused on our fit.</a:t>
            </a:r>
            <a:endParaRPr/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463" y="1266825"/>
            <a:ext cx="36671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739</Words>
  <Application>Microsoft Office PowerPoint</Application>
  <PresentationFormat>Presentazione su schermo (16:9)</PresentationFormat>
  <Paragraphs>110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23" baseType="lpstr">
      <vt:lpstr>Arial</vt:lpstr>
      <vt:lpstr>Simple Light</vt:lpstr>
      <vt:lpstr>Simple Light</vt:lpstr>
      <vt:lpstr>Bacterias and viruses of dataset: duplicates and outliers</vt:lpstr>
      <vt:lpstr>Duplicate rows</vt:lpstr>
      <vt:lpstr>Duplicate rows </vt:lpstr>
      <vt:lpstr>Duplicate rows </vt:lpstr>
      <vt:lpstr>Duplicate rows </vt:lpstr>
      <vt:lpstr>Outliers</vt:lpstr>
      <vt:lpstr>Outliers</vt:lpstr>
      <vt:lpstr>Effects of outliers</vt:lpstr>
      <vt:lpstr>Effects of outliers</vt:lpstr>
      <vt:lpstr>Box plot (I am not fan of)</vt:lpstr>
      <vt:lpstr>Plot the distribution</vt:lpstr>
      <vt:lpstr>Impossible numbers</vt:lpstr>
      <vt:lpstr>Outliers in 2D</vt:lpstr>
      <vt:lpstr>Local outlier Factor (Unsupervised ML! Wuhu!)</vt:lpstr>
      <vt:lpstr>Pro and Cons</vt:lpstr>
      <vt:lpstr>Isolation forest (Again Unsupervised ML! Wuhu!)</vt:lpstr>
      <vt:lpstr>Isolation Forest algorithm</vt:lpstr>
      <vt:lpstr>Isolation forest hyper-parameters</vt:lpstr>
      <vt:lpstr>Pro and Cons</vt:lpstr>
      <vt:lpstr>Lets go to the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Bacterias and viruses of dataset: duplicates and outliers</dc:title>
  <cp:lastModifiedBy>Damiano Della Lunga</cp:lastModifiedBy>
  <cp:revision>3</cp:revision>
  <dcterms:modified xsi:type="dcterms:W3CDTF">2019-10-12T17:35:00Z</dcterms:modified>
</cp:coreProperties>
</file>