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41" r:id="rId2"/>
    <p:sldId id="258" r:id="rId3"/>
    <p:sldId id="259" r:id="rId4"/>
    <p:sldId id="356" r:id="rId5"/>
    <p:sldId id="307" r:id="rId6"/>
    <p:sldId id="326" r:id="rId7"/>
    <p:sldId id="329" r:id="rId8"/>
    <p:sldId id="351" r:id="rId9"/>
    <p:sldId id="327" r:id="rId10"/>
    <p:sldId id="352" r:id="rId11"/>
    <p:sldId id="330" r:id="rId12"/>
    <p:sldId id="366" r:id="rId13"/>
    <p:sldId id="367" r:id="rId14"/>
    <p:sldId id="332" r:id="rId15"/>
    <p:sldId id="310" r:id="rId16"/>
    <p:sldId id="294" r:id="rId17"/>
    <p:sldId id="271" r:id="rId18"/>
    <p:sldId id="339" r:id="rId19"/>
    <p:sldId id="368" r:id="rId20"/>
    <p:sldId id="342" r:id="rId21"/>
    <p:sldId id="277" r:id="rId22"/>
    <p:sldId id="345" r:id="rId23"/>
    <p:sldId id="286" r:id="rId24"/>
    <p:sldId id="358" r:id="rId25"/>
    <p:sldId id="364" r:id="rId26"/>
    <p:sldId id="365" r:id="rId27"/>
    <p:sldId id="292" r:id="rId28"/>
    <p:sldId id="290" r:id="rId29"/>
    <p:sldId id="289" r:id="rId30"/>
    <p:sldId id="343" r:id="rId31"/>
    <p:sldId id="323" r:id="rId32"/>
    <p:sldId id="296" r:id="rId33"/>
    <p:sldId id="322" r:id="rId34"/>
    <p:sldId id="309" r:id="rId35"/>
    <p:sldId id="369" r:id="rId36"/>
    <p:sldId id="313" r:id="rId37"/>
    <p:sldId id="361" r:id="rId38"/>
    <p:sldId id="362" r:id="rId39"/>
    <p:sldId id="363" r:id="rId40"/>
    <p:sldId id="347" r:id="rId41"/>
    <p:sldId id="349" r:id="rId42"/>
    <p:sldId id="350" r:id="rId43"/>
    <p:sldId id="279" r:id="rId44"/>
    <p:sldId id="270" r:id="rId45"/>
    <p:sldId id="334" r:id="rId46"/>
    <p:sldId id="314" r:id="rId47"/>
    <p:sldId id="335" r:id="rId48"/>
    <p:sldId id="337" r:id="rId49"/>
    <p:sldId id="338" r:id="rId50"/>
    <p:sldId id="344" r:id="rId51"/>
    <p:sldId id="346" r:id="rId52"/>
    <p:sldId id="34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721" autoAdjust="0"/>
  </p:normalViewPr>
  <p:slideViewPr>
    <p:cSldViewPr snapToGrid="0" snapToObjects="1">
      <p:cViewPr varScale="1">
        <p:scale>
          <a:sx n="65" d="100"/>
          <a:sy n="65" d="100"/>
        </p:scale>
        <p:origin x="936" y="66"/>
      </p:cViewPr>
      <p:guideLst/>
    </p:cSldViewPr>
  </p:slideViewPr>
  <p:outlineViewPr>
    <p:cViewPr>
      <p:scale>
        <a:sx n="33" d="100"/>
        <a:sy n="33" d="100"/>
      </p:scale>
      <p:origin x="0" y="-25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584BA-C7E4-4187-98A4-6AEBDDF9E32F}" type="datetimeFigureOut">
              <a:rPr lang="en-US" smtClean="0"/>
              <a:t>7/12/2022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AD937-A1E0-43EF-B440-4012CB8BADBC}" type="slidenum">
              <a:rPr lang="en-US" smtClean="0"/>
              <a:t>‹#›</a:t>
            </a:fld>
            <a:endParaRPr lang="en-US"/>
          </a:p>
        </p:txBody>
      </p:sp>
    </p:spTree>
    <p:extLst>
      <p:ext uri="{BB962C8B-B14F-4D97-AF65-F5344CB8AC3E}">
        <p14:creationId xmlns:p14="http://schemas.microsoft.com/office/powerpoint/2010/main" val="133346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748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I would like to start with an example. </a:t>
            </a:r>
            <a:endParaRPr lang="en-US" dirty="0"/>
          </a:p>
        </p:txBody>
      </p:sp>
      <p:sp>
        <p:nvSpPr>
          <p:cNvPr id="4" name="Slide Number Placeholder 3"/>
          <p:cNvSpPr>
            <a:spLocks noGrp="1"/>
          </p:cNvSpPr>
          <p:nvPr>
            <p:ph type="sldNum" sz="quarter" idx="10"/>
          </p:nvPr>
        </p:nvSpPr>
        <p:spPr/>
        <p:txBody>
          <a:bodyPr/>
          <a:lstStyle/>
          <a:p>
            <a:fld id="{858AD937-A1E0-43EF-B440-4012CB8BADBC}" type="slidenum">
              <a:rPr lang="en-US" smtClean="0"/>
              <a:t>2</a:t>
            </a:fld>
            <a:endParaRPr lang="en-US"/>
          </a:p>
        </p:txBody>
      </p:sp>
    </p:spTree>
    <p:extLst>
      <p:ext uri="{BB962C8B-B14F-4D97-AF65-F5344CB8AC3E}">
        <p14:creationId xmlns:p14="http://schemas.microsoft.com/office/powerpoint/2010/main" val="591548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e91ac6f1c3_1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e91ac6f1c3_1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What is</a:t>
            </a:r>
            <a:r>
              <a:rPr lang="en-US" baseline="0" dirty="0" smtClean="0"/>
              <a:t> commonly done in order to obtain an indicator for engagement is to sum the four item scores across participants, or take the mean, and look at this sum-score by comparing it to norms or other groups. However, it is important to keep in mind that the number itself is not interesting since it is only a proxy for whatever we are interested in, that is the actual level of engagement. In fact, the reason why we use items is that we cannot directly observe engagement but we assume that the person level of engagement will affect the item responses. </a:t>
            </a:r>
            <a:endParaRPr dirty="0"/>
          </a:p>
        </p:txBody>
      </p:sp>
      <p:sp>
        <p:nvSpPr>
          <p:cNvPr id="219" name="Google Shape;219;ge91ac6f1c3_1_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
              <a:t>3</a:t>
            </a:fld>
            <a:endParaRPr/>
          </a:p>
        </p:txBody>
      </p:sp>
    </p:spTree>
    <p:extLst>
      <p:ext uri="{BB962C8B-B14F-4D97-AF65-F5344CB8AC3E}">
        <p14:creationId xmlns:p14="http://schemas.microsoft.com/office/powerpoint/2010/main" val="95104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Now</a:t>
            </a:r>
            <a:r>
              <a:rPr lang="en-US" baseline="0" dirty="0" smtClean="0"/>
              <a:t>, all this was a short and hopefully intuitive introduction about how systematic bias, such as the one coming from differences in measurement may affect group comparisons. However, systematic differences in measurement may not only arise from differences in item interpretations but also from differences in way of responding to items.</a:t>
            </a:r>
            <a:endParaRPr lang="en-US" dirty="0" smtClean="0"/>
          </a:p>
          <a:p>
            <a:endParaRPr lang="en-US" dirty="0"/>
          </a:p>
        </p:txBody>
      </p:sp>
      <p:sp>
        <p:nvSpPr>
          <p:cNvPr id="4" name="Slide Number Placeholder 3"/>
          <p:cNvSpPr>
            <a:spLocks noGrp="1"/>
          </p:cNvSpPr>
          <p:nvPr>
            <p:ph type="sldNum" sz="quarter" idx="10"/>
          </p:nvPr>
        </p:nvSpPr>
        <p:spPr/>
        <p:txBody>
          <a:bodyPr/>
          <a:lstStyle/>
          <a:p>
            <a:fld id="{858AD937-A1E0-43EF-B440-4012CB8BADBC}" type="slidenum">
              <a:rPr lang="en-US" smtClean="0"/>
              <a:t>16</a:t>
            </a:fld>
            <a:endParaRPr lang="en-US"/>
          </a:p>
        </p:txBody>
      </p:sp>
    </p:spTree>
    <p:extLst>
      <p:ext uri="{BB962C8B-B14F-4D97-AF65-F5344CB8AC3E}">
        <p14:creationId xmlns:p14="http://schemas.microsoft.com/office/powerpoint/2010/main" val="244471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AD937-A1E0-43EF-B440-4012CB8BADBC}" type="slidenum">
              <a:rPr lang="en-US" smtClean="0"/>
              <a:t>17</a:t>
            </a:fld>
            <a:endParaRPr lang="en-US"/>
          </a:p>
        </p:txBody>
      </p:sp>
    </p:spTree>
    <p:extLst>
      <p:ext uri="{BB962C8B-B14F-4D97-AF65-F5344CB8AC3E}">
        <p14:creationId xmlns:p14="http://schemas.microsoft.com/office/powerpoint/2010/main" val="897051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all this was a short and hopefully intuitive introduction about how systematic bias, such as the one coming from differences in measurement may affect</a:t>
            </a:r>
            <a:endParaRPr lang="en-US" dirty="0"/>
          </a:p>
        </p:txBody>
      </p:sp>
      <p:sp>
        <p:nvSpPr>
          <p:cNvPr id="4" name="Slide Number Placeholder 3"/>
          <p:cNvSpPr>
            <a:spLocks noGrp="1"/>
          </p:cNvSpPr>
          <p:nvPr>
            <p:ph type="sldNum" sz="quarter" idx="10"/>
          </p:nvPr>
        </p:nvSpPr>
        <p:spPr/>
        <p:txBody>
          <a:bodyPr/>
          <a:lstStyle/>
          <a:p>
            <a:fld id="{858AD937-A1E0-43EF-B440-4012CB8BADBC}" type="slidenum">
              <a:rPr lang="en-US" smtClean="0"/>
              <a:t>44</a:t>
            </a:fld>
            <a:endParaRPr lang="en-US"/>
          </a:p>
        </p:txBody>
      </p:sp>
    </p:spTree>
    <p:extLst>
      <p:ext uri="{BB962C8B-B14F-4D97-AF65-F5344CB8AC3E}">
        <p14:creationId xmlns:p14="http://schemas.microsoft.com/office/powerpoint/2010/main" val="2026023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an omniscient</a:t>
            </a:r>
            <a:r>
              <a:rPr lang="en-US" baseline="0" dirty="0" smtClean="0"/>
              <a:t> example, where we assume to know whether a person has an acquiescent response style, as indicated by the ARS column, and how this affects means and correlations </a:t>
            </a:r>
            <a:endParaRPr lang="en-US" dirty="0"/>
          </a:p>
        </p:txBody>
      </p:sp>
      <p:sp>
        <p:nvSpPr>
          <p:cNvPr id="4" name="Slide Number Placeholder 3"/>
          <p:cNvSpPr>
            <a:spLocks noGrp="1"/>
          </p:cNvSpPr>
          <p:nvPr>
            <p:ph type="sldNum" sz="quarter" idx="10"/>
          </p:nvPr>
        </p:nvSpPr>
        <p:spPr/>
        <p:txBody>
          <a:bodyPr/>
          <a:lstStyle/>
          <a:p>
            <a:fld id="{858AD937-A1E0-43EF-B440-4012CB8BADBC}" type="slidenum">
              <a:rPr lang="en-US" smtClean="0"/>
              <a:t>45</a:t>
            </a:fld>
            <a:endParaRPr lang="en-US"/>
          </a:p>
        </p:txBody>
      </p:sp>
    </p:spTree>
    <p:extLst>
      <p:ext uri="{BB962C8B-B14F-4D97-AF65-F5344CB8AC3E}">
        <p14:creationId xmlns:p14="http://schemas.microsoft.com/office/powerpoint/2010/main" val="2577477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e91ac6f1c3_1_40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Okay, so, the first step when testing for MI is to ensure that </a:t>
            </a:r>
            <a:r>
              <a:rPr lang="en-US" dirty="0" err="1" smtClean="0"/>
              <a:t>configural</a:t>
            </a:r>
            <a:r>
              <a:rPr lang="en-US" dirty="0" smtClean="0"/>
              <a:t> invariance holds, or, in other words, ensuring that the form of the construct that we are studying is equivalent across groups by, for example, investigating whether the construct is measured by the same items across groups. In order to do that, we would estimate such factor model imposing the constraint that this factor is measured by these three items in both groups. In the example here we can see that, in both samples, compliance to covid-19 guidelines is measured by the same three items and, therefore, </a:t>
            </a:r>
            <a:r>
              <a:rPr lang="en-US" dirty="0" err="1" smtClean="0"/>
              <a:t>configural</a:t>
            </a:r>
            <a:r>
              <a:rPr lang="en-US" dirty="0" smtClean="0"/>
              <a:t> invariance holds.</a:t>
            </a:r>
          </a:p>
          <a:p>
            <a:pPr marL="0" lvl="0" indent="0" algn="l" rtl="0">
              <a:spcBef>
                <a:spcPts val="0"/>
              </a:spcBef>
              <a:spcAft>
                <a:spcPts val="0"/>
              </a:spcAft>
              <a:buNone/>
            </a:pPr>
            <a:endParaRPr dirty="0"/>
          </a:p>
        </p:txBody>
      </p:sp>
      <p:sp>
        <p:nvSpPr>
          <p:cNvPr id="542" name="Google Shape;542;ge91ac6f1c3_1_4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036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5995C-035B-4D6F-A9E9-7D44FAC66452}"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017F9-F2E0-442B-895A-1EFD2FC8EE52}" type="slidenum">
              <a:rPr lang="en-US" smtClean="0"/>
              <a:t>‹#›</a:t>
            </a:fld>
            <a:endParaRPr lang="en-US"/>
          </a:p>
        </p:txBody>
      </p:sp>
    </p:spTree>
    <p:extLst>
      <p:ext uri="{BB962C8B-B14F-4D97-AF65-F5344CB8AC3E}">
        <p14:creationId xmlns:p14="http://schemas.microsoft.com/office/powerpoint/2010/main" val="370747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995C-035B-4D6F-A9E9-7D44FAC66452}"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017F9-F2E0-442B-895A-1EFD2FC8EE52}" type="slidenum">
              <a:rPr lang="en-US" smtClean="0"/>
              <a:t>‹#›</a:t>
            </a:fld>
            <a:endParaRPr lang="en-US"/>
          </a:p>
        </p:txBody>
      </p:sp>
    </p:spTree>
    <p:extLst>
      <p:ext uri="{BB962C8B-B14F-4D97-AF65-F5344CB8AC3E}">
        <p14:creationId xmlns:p14="http://schemas.microsoft.com/office/powerpoint/2010/main" val="26050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995C-035B-4D6F-A9E9-7D44FAC66452}"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017F9-F2E0-442B-895A-1EFD2FC8EE52}" type="slidenum">
              <a:rPr lang="en-US" smtClean="0"/>
              <a:t>‹#›</a:t>
            </a:fld>
            <a:endParaRPr lang="en-US"/>
          </a:p>
        </p:txBody>
      </p:sp>
    </p:spTree>
    <p:extLst>
      <p:ext uri="{BB962C8B-B14F-4D97-AF65-F5344CB8AC3E}">
        <p14:creationId xmlns:p14="http://schemas.microsoft.com/office/powerpoint/2010/main" val="374882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995C-035B-4D6F-A9E9-7D44FAC66452}"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017F9-F2E0-442B-895A-1EFD2FC8EE52}" type="slidenum">
              <a:rPr lang="en-US" smtClean="0"/>
              <a:t>‹#›</a:t>
            </a:fld>
            <a:endParaRPr lang="en-US"/>
          </a:p>
        </p:txBody>
      </p:sp>
    </p:spTree>
    <p:extLst>
      <p:ext uri="{BB962C8B-B14F-4D97-AF65-F5344CB8AC3E}">
        <p14:creationId xmlns:p14="http://schemas.microsoft.com/office/powerpoint/2010/main" val="256973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E5995C-035B-4D6F-A9E9-7D44FAC66452}"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017F9-F2E0-442B-895A-1EFD2FC8EE52}" type="slidenum">
              <a:rPr lang="en-US" smtClean="0"/>
              <a:t>‹#›</a:t>
            </a:fld>
            <a:endParaRPr lang="en-US"/>
          </a:p>
        </p:txBody>
      </p:sp>
    </p:spTree>
    <p:extLst>
      <p:ext uri="{BB962C8B-B14F-4D97-AF65-F5344CB8AC3E}">
        <p14:creationId xmlns:p14="http://schemas.microsoft.com/office/powerpoint/2010/main" val="130278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5995C-035B-4D6F-A9E9-7D44FAC66452}"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017F9-F2E0-442B-895A-1EFD2FC8EE52}" type="slidenum">
              <a:rPr lang="en-US" smtClean="0"/>
              <a:t>‹#›</a:t>
            </a:fld>
            <a:endParaRPr lang="en-US"/>
          </a:p>
        </p:txBody>
      </p:sp>
    </p:spTree>
    <p:extLst>
      <p:ext uri="{BB962C8B-B14F-4D97-AF65-F5344CB8AC3E}">
        <p14:creationId xmlns:p14="http://schemas.microsoft.com/office/powerpoint/2010/main" val="361202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5995C-035B-4D6F-A9E9-7D44FAC66452}" type="datetimeFigureOut">
              <a:rPr lang="en-US" smtClean="0"/>
              <a:t>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1017F9-F2E0-442B-895A-1EFD2FC8EE52}" type="slidenum">
              <a:rPr lang="en-US" smtClean="0"/>
              <a:t>‹#›</a:t>
            </a:fld>
            <a:endParaRPr lang="en-US"/>
          </a:p>
        </p:txBody>
      </p:sp>
    </p:spTree>
    <p:extLst>
      <p:ext uri="{BB962C8B-B14F-4D97-AF65-F5344CB8AC3E}">
        <p14:creationId xmlns:p14="http://schemas.microsoft.com/office/powerpoint/2010/main" val="27555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5995C-035B-4D6F-A9E9-7D44FAC66452}" type="datetimeFigureOut">
              <a:rPr lang="en-US" smtClean="0"/>
              <a:t>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1017F9-F2E0-442B-895A-1EFD2FC8EE52}" type="slidenum">
              <a:rPr lang="en-US" smtClean="0"/>
              <a:t>‹#›</a:t>
            </a:fld>
            <a:endParaRPr lang="en-US"/>
          </a:p>
        </p:txBody>
      </p:sp>
    </p:spTree>
    <p:extLst>
      <p:ext uri="{BB962C8B-B14F-4D97-AF65-F5344CB8AC3E}">
        <p14:creationId xmlns:p14="http://schemas.microsoft.com/office/powerpoint/2010/main" val="170506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5995C-035B-4D6F-A9E9-7D44FAC66452}" type="datetimeFigureOut">
              <a:rPr lang="en-US" smtClean="0"/>
              <a:t>7/12/2022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1017F9-F2E0-442B-895A-1EFD2FC8EE52}" type="slidenum">
              <a:rPr lang="en-US" smtClean="0"/>
              <a:t>‹#›</a:t>
            </a:fld>
            <a:endParaRPr lang="en-US"/>
          </a:p>
        </p:txBody>
      </p:sp>
    </p:spTree>
    <p:extLst>
      <p:ext uri="{BB962C8B-B14F-4D97-AF65-F5344CB8AC3E}">
        <p14:creationId xmlns:p14="http://schemas.microsoft.com/office/powerpoint/2010/main" val="171423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E5995C-035B-4D6F-A9E9-7D44FAC66452}"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017F9-F2E0-442B-895A-1EFD2FC8EE52}" type="slidenum">
              <a:rPr lang="en-US" smtClean="0"/>
              <a:t>‹#›</a:t>
            </a:fld>
            <a:endParaRPr lang="en-US"/>
          </a:p>
        </p:txBody>
      </p:sp>
    </p:spTree>
    <p:extLst>
      <p:ext uri="{BB962C8B-B14F-4D97-AF65-F5344CB8AC3E}">
        <p14:creationId xmlns:p14="http://schemas.microsoft.com/office/powerpoint/2010/main" val="2651552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E5995C-035B-4D6F-A9E9-7D44FAC66452}"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017F9-F2E0-442B-895A-1EFD2FC8EE52}" type="slidenum">
              <a:rPr lang="en-US" smtClean="0"/>
              <a:t>‹#›</a:t>
            </a:fld>
            <a:endParaRPr lang="en-US"/>
          </a:p>
        </p:txBody>
      </p:sp>
    </p:spTree>
    <p:extLst>
      <p:ext uri="{BB962C8B-B14F-4D97-AF65-F5344CB8AC3E}">
        <p14:creationId xmlns:p14="http://schemas.microsoft.com/office/powerpoint/2010/main" val="5637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5995C-035B-4D6F-A9E9-7D44FAC66452}" type="datetimeFigureOut">
              <a:rPr lang="en-US" smtClean="0"/>
              <a:t>7/12/2022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017F9-F2E0-442B-895A-1EFD2FC8EE52}" type="slidenum">
              <a:rPr lang="en-US" smtClean="0"/>
              <a:t>‹#›</a:t>
            </a:fld>
            <a:endParaRPr lang="en-US"/>
          </a:p>
        </p:txBody>
      </p:sp>
    </p:spTree>
    <p:extLst>
      <p:ext uri="{BB962C8B-B14F-4D97-AF65-F5344CB8AC3E}">
        <p14:creationId xmlns:p14="http://schemas.microsoft.com/office/powerpoint/2010/main" val="4099833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2.png"/><Relationship Id="rId18" Type="http://schemas.openxmlformats.org/officeDocument/2006/relationships/image" Target="../media/image560.png"/><Relationship Id="rId26" Type="http://schemas.openxmlformats.org/officeDocument/2006/relationships/image" Target="../media/image630.png"/><Relationship Id="rId3" Type="http://schemas.openxmlformats.org/officeDocument/2006/relationships/image" Target="../media/image17.png"/><Relationship Id="rId21" Type="http://schemas.openxmlformats.org/officeDocument/2006/relationships/image" Target="../media/image580.png"/><Relationship Id="rId34" Type="http://schemas.openxmlformats.org/officeDocument/2006/relationships/image" Target="../media/image74.png"/><Relationship Id="rId7" Type="http://schemas.openxmlformats.org/officeDocument/2006/relationships/image" Target="../media/image4.png"/><Relationship Id="rId12" Type="http://schemas.openxmlformats.org/officeDocument/2006/relationships/image" Target="../media/image530.png"/><Relationship Id="rId17" Type="http://schemas.openxmlformats.org/officeDocument/2006/relationships/image" Target="../media/image550.png"/><Relationship Id="rId25" Type="http://schemas.openxmlformats.org/officeDocument/2006/relationships/image" Target="../media/image620.png"/><Relationship Id="rId33" Type="http://schemas.openxmlformats.org/officeDocument/2006/relationships/image" Target="../media/image73.png"/><Relationship Id="rId2" Type="http://schemas.openxmlformats.org/officeDocument/2006/relationships/image" Target="../media/image3.png"/><Relationship Id="rId16" Type="http://schemas.openxmlformats.org/officeDocument/2006/relationships/image" Target="../media/image540.png"/><Relationship Id="rId20" Type="http://schemas.openxmlformats.org/officeDocument/2006/relationships/image" Target="../media/image48.png"/><Relationship Id="rId29"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image" Target="../media/image520.png"/><Relationship Id="rId24" Type="http://schemas.openxmlformats.org/officeDocument/2006/relationships/image" Target="../media/image610.png"/><Relationship Id="rId32" Type="http://schemas.openxmlformats.org/officeDocument/2006/relationships/image" Target="../media/image72.png"/><Relationship Id="rId5" Type="http://schemas.openxmlformats.org/officeDocument/2006/relationships/image" Target="../media/image380.png"/><Relationship Id="rId15" Type="http://schemas.openxmlformats.org/officeDocument/2006/relationships/image" Target="../media/image43.png"/><Relationship Id="rId23" Type="http://schemas.openxmlformats.org/officeDocument/2006/relationships/image" Target="../media/image600.png"/><Relationship Id="rId28" Type="http://schemas.openxmlformats.org/officeDocument/2006/relationships/image" Target="../media/image650.png"/><Relationship Id="rId10" Type="http://schemas.openxmlformats.org/officeDocument/2006/relationships/image" Target="../media/image511.png"/><Relationship Id="rId19" Type="http://schemas.openxmlformats.org/officeDocument/2006/relationships/image" Target="../media/image570.png"/><Relationship Id="rId31" Type="http://schemas.openxmlformats.org/officeDocument/2006/relationships/image" Target="../media/image71.png"/><Relationship Id="rId4" Type="http://schemas.openxmlformats.org/officeDocument/2006/relationships/image" Target="../media/image68.png"/><Relationship Id="rId9" Type="http://schemas.openxmlformats.org/officeDocument/2006/relationships/image" Target="../media/image501.png"/><Relationship Id="rId14" Type="http://schemas.openxmlformats.org/officeDocument/2006/relationships/image" Target="../media/image7.png"/><Relationship Id="rId22" Type="http://schemas.openxmlformats.org/officeDocument/2006/relationships/image" Target="../media/image590.png"/><Relationship Id="rId27" Type="http://schemas.openxmlformats.org/officeDocument/2006/relationships/image" Target="../media/image640.png"/><Relationship Id="rId30" Type="http://schemas.openxmlformats.org/officeDocument/2006/relationships/image" Target="../media/image70.png"/><Relationship Id="rId35" Type="http://schemas.openxmlformats.org/officeDocument/2006/relationships/image" Target="../media/image75.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2.png"/><Relationship Id="rId18" Type="http://schemas.openxmlformats.org/officeDocument/2006/relationships/image" Target="../media/image560.png"/><Relationship Id="rId26" Type="http://schemas.openxmlformats.org/officeDocument/2006/relationships/image" Target="../media/image630.png"/><Relationship Id="rId3" Type="http://schemas.openxmlformats.org/officeDocument/2006/relationships/image" Target="../media/image17.png"/><Relationship Id="rId21" Type="http://schemas.openxmlformats.org/officeDocument/2006/relationships/image" Target="../media/image580.png"/><Relationship Id="rId34" Type="http://schemas.openxmlformats.org/officeDocument/2006/relationships/image" Target="../media/image74.png"/><Relationship Id="rId7" Type="http://schemas.openxmlformats.org/officeDocument/2006/relationships/image" Target="../media/image4.png"/><Relationship Id="rId12" Type="http://schemas.openxmlformats.org/officeDocument/2006/relationships/image" Target="../media/image530.png"/><Relationship Id="rId17" Type="http://schemas.openxmlformats.org/officeDocument/2006/relationships/image" Target="../media/image550.png"/><Relationship Id="rId25" Type="http://schemas.openxmlformats.org/officeDocument/2006/relationships/image" Target="../media/image620.png"/><Relationship Id="rId33" Type="http://schemas.openxmlformats.org/officeDocument/2006/relationships/image" Target="../media/image73.png"/><Relationship Id="rId2" Type="http://schemas.openxmlformats.org/officeDocument/2006/relationships/image" Target="../media/image3.png"/><Relationship Id="rId16" Type="http://schemas.openxmlformats.org/officeDocument/2006/relationships/image" Target="../media/image540.png"/><Relationship Id="rId20" Type="http://schemas.openxmlformats.org/officeDocument/2006/relationships/image" Target="../media/image48.png"/><Relationship Id="rId29"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image" Target="../media/image520.png"/><Relationship Id="rId24" Type="http://schemas.openxmlformats.org/officeDocument/2006/relationships/image" Target="../media/image610.png"/><Relationship Id="rId32" Type="http://schemas.openxmlformats.org/officeDocument/2006/relationships/image" Target="../media/image72.png"/><Relationship Id="rId37" Type="http://schemas.openxmlformats.org/officeDocument/2006/relationships/image" Target="../media/image57.png"/><Relationship Id="rId5" Type="http://schemas.openxmlformats.org/officeDocument/2006/relationships/image" Target="../media/image380.png"/><Relationship Id="rId15" Type="http://schemas.openxmlformats.org/officeDocument/2006/relationships/image" Target="../media/image43.png"/><Relationship Id="rId23" Type="http://schemas.openxmlformats.org/officeDocument/2006/relationships/image" Target="../media/image600.png"/><Relationship Id="rId28" Type="http://schemas.openxmlformats.org/officeDocument/2006/relationships/image" Target="../media/image650.png"/><Relationship Id="rId36" Type="http://schemas.openxmlformats.org/officeDocument/2006/relationships/image" Target="../media/image77.png"/><Relationship Id="rId10" Type="http://schemas.openxmlformats.org/officeDocument/2006/relationships/image" Target="../media/image511.png"/><Relationship Id="rId19" Type="http://schemas.openxmlformats.org/officeDocument/2006/relationships/image" Target="../media/image570.png"/><Relationship Id="rId31" Type="http://schemas.openxmlformats.org/officeDocument/2006/relationships/image" Target="../media/image71.png"/><Relationship Id="rId4" Type="http://schemas.openxmlformats.org/officeDocument/2006/relationships/image" Target="../media/image76.png"/><Relationship Id="rId9" Type="http://schemas.openxmlformats.org/officeDocument/2006/relationships/image" Target="../media/image501.png"/><Relationship Id="rId14" Type="http://schemas.openxmlformats.org/officeDocument/2006/relationships/image" Target="../media/image7.png"/><Relationship Id="rId22" Type="http://schemas.openxmlformats.org/officeDocument/2006/relationships/image" Target="../media/image590.png"/><Relationship Id="rId27" Type="http://schemas.openxmlformats.org/officeDocument/2006/relationships/image" Target="../media/image640.png"/><Relationship Id="rId30" Type="http://schemas.openxmlformats.org/officeDocument/2006/relationships/image" Target="../media/image70.png"/><Relationship Id="rId35" Type="http://schemas.openxmlformats.org/officeDocument/2006/relationships/image" Target="../media/image75.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2.png"/><Relationship Id="rId18" Type="http://schemas.openxmlformats.org/officeDocument/2006/relationships/image" Target="../media/image560.png"/><Relationship Id="rId26" Type="http://schemas.openxmlformats.org/officeDocument/2006/relationships/image" Target="../media/image83.png"/><Relationship Id="rId3" Type="http://schemas.openxmlformats.org/officeDocument/2006/relationships/image" Target="../media/image17.png"/><Relationship Id="rId21" Type="http://schemas.openxmlformats.org/officeDocument/2006/relationships/image" Target="../media/image78.png"/><Relationship Id="rId34" Type="http://schemas.openxmlformats.org/officeDocument/2006/relationships/image" Target="../media/image74.png"/><Relationship Id="rId7" Type="http://schemas.openxmlformats.org/officeDocument/2006/relationships/image" Target="../media/image4.png"/><Relationship Id="rId12" Type="http://schemas.openxmlformats.org/officeDocument/2006/relationships/image" Target="../media/image530.png"/><Relationship Id="rId17" Type="http://schemas.openxmlformats.org/officeDocument/2006/relationships/image" Target="../media/image550.png"/><Relationship Id="rId25" Type="http://schemas.openxmlformats.org/officeDocument/2006/relationships/image" Target="../media/image82.png"/><Relationship Id="rId33" Type="http://schemas.openxmlformats.org/officeDocument/2006/relationships/image" Target="../media/image73.png"/><Relationship Id="rId2" Type="http://schemas.openxmlformats.org/officeDocument/2006/relationships/image" Target="../media/image3.png"/><Relationship Id="rId16" Type="http://schemas.openxmlformats.org/officeDocument/2006/relationships/image" Target="../media/image540.png"/><Relationship Id="rId20" Type="http://schemas.openxmlformats.org/officeDocument/2006/relationships/image" Target="../media/image48.png"/><Relationship Id="rId29"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image" Target="../media/image520.png"/><Relationship Id="rId24" Type="http://schemas.openxmlformats.org/officeDocument/2006/relationships/image" Target="../media/image81.png"/><Relationship Id="rId32" Type="http://schemas.openxmlformats.org/officeDocument/2006/relationships/image" Target="../media/image72.png"/><Relationship Id="rId5" Type="http://schemas.openxmlformats.org/officeDocument/2006/relationships/image" Target="../media/image380.png"/><Relationship Id="rId15" Type="http://schemas.openxmlformats.org/officeDocument/2006/relationships/image" Target="../media/image43.png"/><Relationship Id="rId23" Type="http://schemas.openxmlformats.org/officeDocument/2006/relationships/image" Target="../media/image80.png"/><Relationship Id="rId28" Type="http://schemas.openxmlformats.org/officeDocument/2006/relationships/image" Target="../media/image85.png"/><Relationship Id="rId10" Type="http://schemas.openxmlformats.org/officeDocument/2006/relationships/image" Target="../media/image511.png"/><Relationship Id="rId19" Type="http://schemas.openxmlformats.org/officeDocument/2006/relationships/image" Target="../media/image570.png"/><Relationship Id="rId31" Type="http://schemas.openxmlformats.org/officeDocument/2006/relationships/image" Target="../media/image71.png"/><Relationship Id="rId4" Type="http://schemas.openxmlformats.org/officeDocument/2006/relationships/image" Target="../media/image68.png"/><Relationship Id="rId9" Type="http://schemas.openxmlformats.org/officeDocument/2006/relationships/image" Target="../media/image501.png"/><Relationship Id="rId14" Type="http://schemas.openxmlformats.org/officeDocument/2006/relationships/image" Target="../media/image7.png"/><Relationship Id="rId22" Type="http://schemas.openxmlformats.org/officeDocument/2006/relationships/image" Target="../media/image79.png"/><Relationship Id="rId27" Type="http://schemas.openxmlformats.org/officeDocument/2006/relationships/image" Target="../media/image84.png"/><Relationship Id="rId30" Type="http://schemas.openxmlformats.org/officeDocument/2006/relationships/image" Target="../media/image70.png"/><Relationship Id="rId35" Type="http://schemas.openxmlformats.org/officeDocument/2006/relationships/image" Target="../media/image75.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2.png"/><Relationship Id="rId18" Type="http://schemas.openxmlformats.org/officeDocument/2006/relationships/image" Target="../media/image560.png"/><Relationship Id="rId26" Type="http://schemas.openxmlformats.org/officeDocument/2006/relationships/image" Target="../media/image83.png"/><Relationship Id="rId3" Type="http://schemas.openxmlformats.org/officeDocument/2006/relationships/image" Target="../media/image17.png"/><Relationship Id="rId21" Type="http://schemas.openxmlformats.org/officeDocument/2006/relationships/image" Target="../media/image78.png"/><Relationship Id="rId34" Type="http://schemas.openxmlformats.org/officeDocument/2006/relationships/image" Target="../media/image74.png"/><Relationship Id="rId7" Type="http://schemas.openxmlformats.org/officeDocument/2006/relationships/image" Target="../media/image4.png"/><Relationship Id="rId12" Type="http://schemas.openxmlformats.org/officeDocument/2006/relationships/image" Target="../media/image530.png"/><Relationship Id="rId17" Type="http://schemas.openxmlformats.org/officeDocument/2006/relationships/image" Target="../media/image550.png"/><Relationship Id="rId25" Type="http://schemas.openxmlformats.org/officeDocument/2006/relationships/image" Target="../media/image82.png"/><Relationship Id="rId33" Type="http://schemas.openxmlformats.org/officeDocument/2006/relationships/image" Target="../media/image73.png"/><Relationship Id="rId2" Type="http://schemas.openxmlformats.org/officeDocument/2006/relationships/image" Target="../media/image3.png"/><Relationship Id="rId16" Type="http://schemas.openxmlformats.org/officeDocument/2006/relationships/image" Target="../media/image540.png"/><Relationship Id="rId20" Type="http://schemas.openxmlformats.org/officeDocument/2006/relationships/image" Target="../media/image48.png"/><Relationship Id="rId29"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image" Target="../media/image520.png"/><Relationship Id="rId24" Type="http://schemas.openxmlformats.org/officeDocument/2006/relationships/image" Target="../media/image86.png"/><Relationship Id="rId32" Type="http://schemas.openxmlformats.org/officeDocument/2006/relationships/image" Target="../media/image72.png"/><Relationship Id="rId37" Type="http://schemas.openxmlformats.org/officeDocument/2006/relationships/image" Target="../media/image57.png"/><Relationship Id="rId5" Type="http://schemas.openxmlformats.org/officeDocument/2006/relationships/image" Target="../media/image380.png"/><Relationship Id="rId15" Type="http://schemas.openxmlformats.org/officeDocument/2006/relationships/image" Target="../media/image43.png"/><Relationship Id="rId23" Type="http://schemas.openxmlformats.org/officeDocument/2006/relationships/image" Target="../media/image80.png"/><Relationship Id="rId28" Type="http://schemas.openxmlformats.org/officeDocument/2006/relationships/image" Target="../media/image85.png"/><Relationship Id="rId36" Type="http://schemas.openxmlformats.org/officeDocument/2006/relationships/image" Target="../media/image87.png"/><Relationship Id="rId10" Type="http://schemas.openxmlformats.org/officeDocument/2006/relationships/image" Target="../media/image511.png"/><Relationship Id="rId19" Type="http://schemas.openxmlformats.org/officeDocument/2006/relationships/image" Target="../media/image570.png"/><Relationship Id="rId31" Type="http://schemas.openxmlformats.org/officeDocument/2006/relationships/image" Target="../media/image71.png"/><Relationship Id="rId4" Type="http://schemas.openxmlformats.org/officeDocument/2006/relationships/image" Target="../media/image68.png"/><Relationship Id="rId9" Type="http://schemas.openxmlformats.org/officeDocument/2006/relationships/image" Target="../media/image501.png"/><Relationship Id="rId14" Type="http://schemas.openxmlformats.org/officeDocument/2006/relationships/image" Target="../media/image7.png"/><Relationship Id="rId22" Type="http://schemas.openxmlformats.org/officeDocument/2006/relationships/image" Target="../media/image79.png"/><Relationship Id="rId27" Type="http://schemas.openxmlformats.org/officeDocument/2006/relationships/image" Target="../media/image84.png"/><Relationship Id="rId30" Type="http://schemas.openxmlformats.org/officeDocument/2006/relationships/image" Target="../media/image70.png"/><Relationship Id="rId35" Type="http://schemas.openxmlformats.org/officeDocument/2006/relationships/image" Target="../media/image75.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2.png"/><Relationship Id="rId18" Type="http://schemas.openxmlformats.org/officeDocument/2006/relationships/image" Target="../media/image560.png"/><Relationship Id="rId26" Type="http://schemas.openxmlformats.org/officeDocument/2006/relationships/image" Target="../media/image84.png"/><Relationship Id="rId3" Type="http://schemas.openxmlformats.org/officeDocument/2006/relationships/image" Target="../media/image17.png"/><Relationship Id="rId21" Type="http://schemas.openxmlformats.org/officeDocument/2006/relationships/image" Target="../media/image79.png"/><Relationship Id="rId34" Type="http://schemas.openxmlformats.org/officeDocument/2006/relationships/image" Target="../media/image800.png"/><Relationship Id="rId7" Type="http://schemas.openxmlformats.org/officeDocument/2006/relationships/image" Target="../media/image4.png"/><Relationship Id="rId12" Type="http://schemas.openxmlformats.org/officeDocument/2006/relationships/image" Target="../media/image660.png"/><Relationship Id="rId17" Type="http://schemas.openxmlformats.org/officeDocument/2006/relationships/image" Target="../media/image550.png"/><Relationship Id="rId25" Type="http://schemas.openxmlformats.org/officeDocument/2006/relationships/image" Target="../media/image83.png"/><Relationship Id="rId33" Type="http://schemas.openxmlformats.org/officeDocument/2006/relationships/image" Target="../media/image73.png"/><Relationship Id="rId2" Type="http://schemas.openxmlformats.org/officeDocument/2006/relationships/image" Target="../media/image3.png"/><Relationship Id="rId16" Type="http://schemas.openxmlformats.org/officeDocument/2006/relationships/image" Target="../media/image540.png"/><Relationship Id="rId20" Type="http://schemas.openxmlformats.org/officeDocument/2006/relationships/image" Target="../media/image48.png"/><Relationship Id="rId29"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image" Target="../media/image520.png"/><Relationship Id="rId24" Type="http://schemas.openxmlformats.org/officeDocument/2006/relationships/image" Target="../media/image82.png"/><Relationship Id="rId32" Type="http://schemas.openxmlformats.org/officeDocument/2006/relationships/image" Target="../media/image72.png"/><Relationship Id="rId5" Type="http://schemas.openxmlformats.org/officeDocument/2006/relationships/image" Target="../media/image380.png"/><Relationship Id="rId15" Type="http://schemas.openxmlformats.org/officeDocument/2006/relationships/image" Target="../media/image43.png"/><Relationship Id="rId23" Type="http://schemas.openxmlformats.org/officeDocument/2006/relationships/image" Target="../media/image81.png"/><Relationship Id="rId36" Type="http://schemas.openxmlformats.org/officeDocument/2006/relationships/image" Target="../media/image88.png"/><Relationship Id="rId10" Type="http://schemas.openxmlformats.org/officeDocument/2006/relationships/image" Target="../media/image511.png"/><Relationship Id="rId19" Type="http://schemas.openxmlformats.org/officeDocument/2006/relationships/image" Target="../media/image780.png"/><Relationship Id="rId31" Type="http://schemas.openxmlformats.org/officeDocument/2006/relationships/image" Target="../media/image71.png"/><Relationship Id="rId4" Type="http://schemas.openxmlformats.org/officeDocument/2006/relationships/image" Target="../media/image68.png"/><Relationship Id="rId9" Type="http://schemas.openxmlformats.org/officeDocument/2006/relationships/image" Target="../media/image501.png"/><Relationship Id="rId14" Type="http://schemas.openxmlformats.org/officeDocument/2006/relationships/image" Target="../media/image7.png"/><Relationship Id="rId22" Type="http://schemas.openxmlformats.org/officeDocument/2006/relationships/image" Target="../media/image80.png"/><Relationship Id="rId27" Type="http://schemas.openxmlformats.org/officeDocument/2006/relationships/image" Target="../media/image85.png"/><Relationship Id="rId30" Type="http://schemas.openxmlformats.org/officeDocument/2006/relationships/image" Target="../media/image790.png"/><Relationship Id="rId35" Type="http://schemas.openxmlformats.org/officeDocument/2006/relationships/image" Target="../media/image75.png"/></Relationships>
</file>

<file path=ppt/slides/_rels/slide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840.png"/><Relationship Id="rId18" Type="http://schemas.openxmlformats.org/officeDocument/2006/relationships/image" Target="../media/image870.png"/><Relationship Id="rId3" Type="http://schemas.openxmlformats.org/officeDocument/2006/relationships/image" Target="../media/image17.png"/><Relationship Id="rId21" Type="http://schemas.openxmlformats.org/officeDocument/2006/relationships/image" Target="../media/image90.png"/><Relationship Id="rId12" Type="http://schemas.openxmlformats.org/officeDocument/2006/relationships/image" Target="../media/image830.png"/><Relationship Id="rId17" Type="http://schemas.openxmlformats.org/officeDocument/2006/relationships/image" Target="../media/image7.png"/><Relationship Id="rId2" Type="http://schemas.openxmlformats.org/officeDocument/2006/relationships/image" Target="../media/image3.png"/><Relationship Id="rId16" Type="http://schemas.openxmlformats.org/officeDocument/2006/relationships/image" Target="../media/image22.png"/><Relationship Id="rId20" Type="http://schemas.openxmlformats.org/officeDocument/2006/relationships/image" Target="../media/image891.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1.png"/><Relationship Id="rId5" Type="http://schemas.openxmlformats.org/officeDocument/2006/relationships/image" Target="../media/image19.png"/><Relationship Id="rId15" Type="http://schemas.openxmlformats.org/officeDocument/2006/relationships/image" Target="../media/image860.png"/><Relationship Id="rId10" Type="http://schemas.openxmlformats.org/officeDocument/2006/relationships/image" Target="../media/image4.png"/><Relationship Id="rId19" Type="http://schemas.openxmlformats.org/officeDocument/2006/relationships/image" Target="../media/image880.png"/><Relationship Id="rId4" Type="http://schemas.openxmlformats.org/officeDocument/2006/relationships/image" Target="../media/image18.png"/><Relationship Id="rId9" Type="http://schemas.openxmlformats.org/officeDocument/2006/relationships/image" Target="../media/image820.png"/><Relationship Id="rId14" Type="http://schemas.openxmlformats.org/officeDocument/2006/relationships/image" Target="../media/image85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hyperlink" Target="mailto:e.d.durso@tilburguniversity.edu" TargetMode="External"/><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11.png"/><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110.jpeg"/><Relationship Id="rId5" Type="http://schemas.openxmlformats.org/officeDocument/2006/relationships/image" Target="../media/image109.jpe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840.png"/><Relationship Id="rId18" Type="http://schemas.openxmlformats.org/officeDocument/2006/relationships/image" Target="../media/image870.png"/><Relationship Id="rId3" Type="http://schemas.openxmlformats.org/officeDocument/2006/relationships/image" Target="../media/image17.png"/><Relationship Id="rId21" Type="http://schemas.openxmlformats.org/officeDocument/2006/relationships/image" Target="../media/image90.png"/><Relationship Id="rId12" Type="http://schemas.openxmlformats.org/officeDocument/2006/relationships/image" Target="../media/image830.png"/><Relationship Id="rId17" Type="http://schemas.openxmlformats.org/officeDocument/2006/relationships/image" Target="../media/image7.png"/><Relationship Id="rId2" Type="http://schemas.openxmlformats.org/officeDocument/2006/relationships/image" Target="../media/image3.png"/><Relationship Id="rId16" Type="http://schemas.openxmlformats.org/officeDocument/2006/relationships/image" Target="../media/image22.png"/><Relationship Id="rId20" Type="http://schemas.openxmlformats.org/officeDocument/2006/relationships/image" Target="../media/image891.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1.png"/><Relationship Id="rId5" Type="http://schemas.openxmlformats.org/officeDocument/2006/relationships/image" Target="../media/image19.png"/><Relationship Id="rId15" Type="http://schemas.openxmlformats.org/officeDocument/2006/relationships/image" Target="../media/image860.png"/><Relationship Id="rId10" Type="http://schemas.openxmlformats.org/officeDocument/2006/relationships/image" Target="../media/image4.png"/><Relationship Id="rId19" Type="http://schemas.openxmlformats.org/officeDocument/2006/relationships/image" Target="../media/image880.png"/><Relationship Id="rId4" Type="http://schemas.openxmlformats.org/officeDocument/2006/relationships/image" Target="../media/image18.png"/><Relationship Id="rId9" Type="http://schemas.openxmlformats.org/officeDocument/2006/relationships/image" Target="../media/image820.png"/><Relationship Id="rId14" Type="http://schemas.openxmlformats.org/officeDocument/2006/relationships/image" Target="../media/image850.png"/></Relationships>
</file>

<file path=ppt/slides/_rels/slide3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37.xml.rels><?xml version="1.0" encoding="UTF-8" standalone="yes"?>
<Relationships xmlns="http://schemas.openxmlformats.org/package/2006/relationships"><Relationship Id="rId2" Type="http://schemas.openxmlformats.org/officeDocument/2006/relationships/image" Target="../media/image8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0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11.png"/><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110.jpeg"/><Relationship Id="rId5" Type="http://schemas.openxmlformats.org/officeDocument/2006/relationships/image" Target="../media/image109.jpe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0.jpeg"/></Relationships>
</file>

<file path=ppt/slides/_rels/slide4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13.png"/><Relationship Id="rId18" Type="http://schemas.openxmlformats.org/officeDocument/2006/relationships/image" Target="../media/image7.png"/><Relationship Id="rId26" Type="http://schemas.openxmlformats.org/officeDocument/2006/relationships/image" Target="../media/image430.png"/><Relationship Id="rId3" Type="http://schemas.openxmlformats.org/officeDocument/2006/relationships/image" Target="../media/image48.png"/><Relationship Id="rId21" Type="http://schemas.openxmlformats.org/officeDocument/2006/relationships/image" Target="../media/image510.png"/><Relationship Id="rId7" Type="http://schemas.openxmlformats.org/officeDocument/2006/relationships/image" Target="../media/image21.png"/><Relationship Id="rId12" Type="http://schemas.openxmlformats.org/officeDocument/2006/relationships/image" Target="../media/image112.png"/><Relationship Id="rId17" Type="http://schemas.openxmlformats.org/officeDocument/2006/relationships/image" Target="../media/image360.png"/><Relationship Id="rId25" Type="http://schemas.openxmlformats.org/officeDocument/2006/relationships/image" Target="../media/image420.png"/><Relationship Id="rId2" Type="http://schemas.openxmlformats.org/officeDocument/2006/relationships/notesSlide" Target="../notesSlides/notesSlide8.xml"/><Relationship Id="rId16" Type="http://schemas.openxmlformats.org/officeDocument/2006/relationships/image" Target="../media/image350.png"/><Relationship Id="rId20"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20.png"/><Relationship Id="rId24" Type="http://schemas.openxmlformats.org/officeDocument/2006/relationships/image" Target="../media/image410.png"/><Relationship Id="rId5" Type="http://schemas.openxmlformats.org/officeDocument/2006/relationships/image" Target="../media/image3.png"/><Relationship Id="rId15" Type="http://schemas.openxmlformats.org/officeDocument/2006/relationships/image" Target="../media/image340.png"/><Relationship Id="rId23" Type="http://schemas.openxmlformats.org/officeDocument/2006/relationships/image" Target="../media/image400.png"/><Relationship Id="rId28" Type="http://schemas.openxmlformats.org/officeDocument/2006/relationships/image" Target="../media/image450.png"/><Relationship Id="rId10" Type="http://schemas.openxmlformats.org/officeDocument/2006/relationships/image" Target="../media/image19.png"/><Relationship Id="rId19" Type="http://schemas.openxmlformats.org/officeDocument/2006/relationships/image" Target="../media/image370.png"/><Relationship Id="rId4" Type="http://schemas.openxmlformats.org/officeDocument/2006/relationships/image" Target="../media/image2.png"/><Relationship Id="rId9" Type="http://schemas.openxmlformats.org/officeDocument/2006/relationships/image" Target="../media/image18.png"/><Relationship Id="rId14" Type="http://schemas.openxmlformats.org/officeDocument/2006/relationships/image" Target="../media/image114.png"/><Relationship Id="rId22" Type="http://schemas.openxmlformats.org/officeDocument/2006/relationships/image" Target="../media/image500.png"/><Relationship Id="rId27" Type="http://schemas.openxmlformats.org/officeDocument/2006/relationships/image" Target="../media/image440.png"/></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51.png"/><Relationship Id="rId18" Type="http://schemas.openxmlformats.org/officeDocument/2006/relationships/image" Target="../media/image421.png"/><Relationship Id="rId3" Type="http://schemas.openxmlformats.org/officeDocument/2006/relationships/image" Target="../media/image4.png"/><Relationship Id="rId7" Type="http://schemas.openxmlformats.org/officeDocument/2006/relationships/image" Target="../media/image19.png"/><Relationship Id="rId12" Type="http://schemas.openxmlformats.org/officeDocument/2006/relationships/image" Target="../media/image341.png"/><Relationship Id="rId17" Type="http://schemas.openxmlformats.org/officeDocument/2006/relationships/image" Target="../media/image411.png"/><Relationship Id="rId2" Type="http://schemas.openxmlformats.org/officeDocument/2006/relationships/image" Target="../media/image3.png"/><Relationship Id="rId16"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14.png"/><Relationship Id="rId5" Type="http://schemas.openxmlformats.org/officeDocument/2006/relationships/image" Target="../media/image17.png"/><Relationship Id="rId15" Type="http://schemas.openxmlformats.org/officeDocument/2006/relationships/image" Target="../media/image401.png"/><Relationship Id="rId10" Type="http://schemas.openxmlformats.org/officeDocument/2006/relationships/image" Target="../media/image113.png"/><Relationship Id="rId4" Type="http://schemas.openxmlformats.org/officeDocument/2006/relationships/image" Target="../media/image21.png"/><Relationship Id="rId9" Type="http://schemas.openxmlformats.org/officeDocument/2006/relationships/image" Target="../media/image112.png"/><Relationship Id="rId1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8" Type="http://schemas.openxmlformats.org/officeDocument/2006/relationships/image" Target="../media/image21.png"/><Relationship Id="rId26" Type="http://schemas.openxmlformats.org/officeDocument/2006/relationships/image" Target="../media/image32.png"/><Relationship Id="rId3" Type="http://schemas.openxmlformats.org/officeDocument/2006/relationships/image" Target="../media/image17.png"/><Relationship Id="rId21" Type="http://schemas.openxmlformats.org/officeDocument/2006/relationships/image" Target="../media/image28.png"/><Relationship Id="rId34" Type="http://schemas.openxmlformats.org/officeDocument/2006/relationships/image" Target="../media/image38.png"/><Relationship Id="rId17" Type="http://schemas.openxmlformats.org/officeDocument/2006/relationships/image" Target="../media/image4.png"/><Relationship Id="rId25" Type="http://schemas.openxmlformats.org/officeDocument/2006/relationships/image" Target="../media/image31.png"/><Relationship Id="rId33" Type="http://schemas.openxmlformats.org/officeDocument/2006/relationships/image" Target="../media/image30.png"/><Relationship Id="rId38" Type="http://schemas.openxmlformats.org/officeDocument/2006/relationships/image" Target="../media/image42.png"/><Relationship Id="rId2" Type="http://schemas.openxmlformats.org/officeDocument/2006/relationships/image" Target="../media/image3.png"/><Relationship Id="rId16" Type="http://schemas.openxmlformats.org/officeDocument/2006/relationships/image" Target="../media/image13.jpg"/><Relationship Id="rId20" Type="http://schemas.openxmlformats.org/officeDocument/2006/relationships/image" Target="../media/image27.png"/><Relationship Id="rId29"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0.png"/><Relationship Id="rId24" Type="http://schemas.openxmlformats.org/officeDocument/2006/relationships/image" Target="../media/image7.png"/><Relationship Id="rId32" Type="http://schemas.openxmlformats.org/officeDocument/2006/relationships/image" Target="../media/image25.png"/><Relationship Id="rId37" Type="http://schemas.openxmlformats.org/officeDocument/2006/relationships/image" Target="../media/image41.png"/><Relationship Id="rId5" Type="http://schemas.openxmlformats.org/officeDocument/2006/relationships/image" Target="../media/image19.png"/><Relationship Id="rId15" Type="http://schemas.openxmlformats.org/officeDocument/2006/relationships/image" Target="../media/image36.png"/><Relationship Id="rId23" Type="http://schemas.openxmlformats.org/officeDocument/2006/relationships/image" Target="../media/image22.png"/><Relationship Id="rId28" Type="http://schemas.openxmlformats.org/officeDocument/2006/relationships/image" Target="../media/image34.png"/><Relationship Id="rId36" Type="http://schemas.openxmlformats.org/officeDocument/2006/relationships/image" Target="../media/image40.png"/><Relationship Id="rId19" Type="http://schemas.openxmlformats.org/officeDocument/2006/relationships/image" Target="../media/image26.png"/><Relationship Id="rId31" Type="http://schemas.openxmlformats.org/officeDocument/2006/relationships/image" Target="../media/image24.png"/><Relationship Id="rId4" Type="http://schemas.openxmlformats.org/officeDocument/2006/relationships/image" Target="../media/image18.png"/><Relationship Id="rId22" Type="http://schemas.openxmlformats.org/officeDocument/2006/relationships/image" Target="../media/image29.png"/><Relationship Id="rId27" Type="http://schemas.openxmlformats.org/officeDocument/2006/relationships/image" Target="../media/image33.png"/><Relationship Id="rId30" Type="http://schemas.openxmlformats.org/officeDocument/2006/relationships/image" Target="../media/image37.png"/><Relationship Id="rId35" Type="http://schemas.openxmlformats.org/officeDocument/2006/relationships/image" Target="../media/image39.png"/></Relationships>
</file>

<file path=ppt/slides/_rels/slide5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110.png"/><Relationship Id="rId18" Type="http://schemas.openxmlformats.org/officeDocument/2006/relationships/image" Target="../media/image31.png"/><Relationship Id="rId3" Type="http://schemas.openxmlformats.org/officeDocument/2006/relationships/image" Target="../media/image17.png"/><Relationship Id="rId21" Type="http://schemas.openxmlformats.org/officeDocument/2006/relationships/image" Target="../media/image116.png"/><Relationship Id="rId7" Type="http://schemas.openxmlformats.org/officeDocument/2006/relationships/image" Target="../media/image112.png"/><Relationship Id="rId12" Type="http://schemas.openxmlformats.org/officeDocument/2006/relationships/image" Target="../media/image1100.png"/><Relationship Id="rId17" Type="http://schemas.openxmlformats.org/officeDocument/2006/relationships/image" Target="../media/image7.png"/><Relationship Id="rId25" Type="http://schemas.openxmlformats.org/officeDocument/2006/relationships/image" Target="../media/image13.jpg"/><Relationship Id="rId2" Type="http://schemas.openxmlformats.org/officeDocument/2006/relationships/image" Target="../media/image3.png"/><Relationship Id="rId16" Type="http://schemas.openxmlformats.org/officeDocument/2006/relationships/image" Target="../media/image22.png"/><Relationship Id="rId20" Type="http://schemas.openxmlformats.org/officeDocument/2006/relationships/image" Target="../media/image1150.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1.png"/><Relationship Id="rId24" Type="http://schemas.openxmlformats.org/officeDocument/2006/relationships/image" Target="../media/image1180.png"/><Relationship Id="rId5" Type="http://schemas.openxmlformats.org/officeDocument/2006/relationships/image" Target="../media/image19.png"/><Relationship Id="rId15" Type="http://schemas.openxmlformats.org/officeDocument/2006/relationships/image" Target="../media/image1130.png"/><Relationship Id="rId23" Type="http://schemas.openxmlformats.org/officeDocument/2006/relationships/image" Target="../media/image1170.png"/><Relationship Id="rId10" Type="http://schemas.openxmlformats.org/officeDocument/2006/relationships/image" Target="../media/image4.png"/><Relationship Id="rId19" Type="http://schemas.openxmlformats.org/officeDocument/2006/relationships/image" Target="../media/image116.png"/><Relationship Id="rId4" Type="http://schemas.openxmlformats.org/officeDocument/2006/relationships/image" Target="../media/image18.png"/><Relationship Id="rId9" Type="http://schemas.openxmlformats.org/officeDocument/2006/relationships/image" Target="../media/image1090.png"/><Relationship Id="rId14" Type="http://schemas.openxmlformats.org/officeDocument/2006/relationships/image" Target="../media/image1120.png"/><Relationship Id="rId22" Type="http://schemas.openxmlformats.org/officeDocument/2006/relationships/image" Target="../media/image1160.png"/></Relationships>
</file>

<file path=ppt/slides/_rels/slide5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110.png"/><Relationship Id="rId18" Type="http://schemas.openxmlformats.org/officeDocument/2006/relationships/image" Target="../media/image31.png"/><Relationship Id="rId3" Type="http://schemas.openxmlformats.org/officeDocument/2006/relationships/image" Target="../media/image17.png"/><Relationship Id="rId21" Type="http://schemas.openxmlformats.org/officeDocument/2006/relationships/image" Target="../media/image116.png"/><Relationship Id="rId7" Type="http://schemas.openxmlformats.org/officeDocument/2006/relationships/image" Target="../media/image112.png"/><Relationship Id="rId12" Type="http://schemas.openxmlformats.org/officeDocument/2006/relationships/image" Target="../media/image1100.png"/><Relationship Id="rId17" Type="http://schemas.openxmlformats.org/officeDocument/2006/relationships/image" Target="../media/image7.png"/><Relationship Id="rId25" Type="http://schemas.openxmlformats.org/officeDocument/2006/relationships/image" Target="../media/image13.jpg"/><Relationship Id="rId2" Type="http://schemas.openxmlformats.org/officeDocument/2006/relationships/image" Target="../media/image3.png"/><Relationship Id="rId16" Type="http://schemas.openxmlformats.org/officeDocument/2006/relationships/image" Target="../media/image22.png"/><Relationship Id="rId20" Type="http://schemas.openxmlformats.org/officeDocument/2006/relationships/image" Target="../media/image1150.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1.png"/><Relationship Id="rId24" Type="http://schemas.openxmlformats.org/officeDocument/2006/relationships/image" Target="../media/image1180.png"/><Relationship Id="rId5" Type="http://schemas.openxmlformats.org/officeDocument/2006/relationships/image" Target="../media/image19.png"/><Relationship Id="rId15" Type="http://schemas.openxmlformats.org/officeDocument/2006/relationships/image" Target="../media/image1130.png"/><Relationship Id="rId23" Type="http://schemas.openxmlformats.org/officeDocument/2006/relationships/image" Target="../media/image1170.png"/><Relationship Id="rId10" Type="http://schemas.openxmlformats.org/officeDocument/2006/relationships/image" Target="../media/image4.png"/><Relationship Id="rId19" Type="http://schemas.openxmlformats.org/officeDocument/2006/relationships/image" Target="../media/image116.png"/><Relationship Id="rId4" Type="http://schemas.openxmlformats.org/officeDocument/2006/relationships/image" Target="../media/image18.png"/><Relationship Id="rId9" Type="http://schemas.openxmlformats.org/officeDocument/2006/relationships/image" Target="../media/image1090.png"/><Relationship Id="rId14" Type="http://schemas.openxmlformats.org/officeDocument/2006/relationships/image" Target="../media/image1120.png"/><Relationship Id="rId22" Type="http://schemas.openxmlformats.org/officeDocument/2006/relationships/image" Target="../media/image1160.png"/></Relationships>
</file>

<file path=ppt/slides/_rels/slide5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121.png"/><Relationship Id="rId3" Type="http://schemas.openxmlformats.org/officeDocument/2006/relationships/image" Target="../media/image17.png"/><Relationship Id="rId7" Type="http://schemas.openxmlformats.org/officeDocument/2006/relationships/image" Target="../media/image112.png"/><Relationship Id="rId12" Type="http://schemas.openxmlformats.org/officeDocument/2006/relationships/image" Target="../media/image120.png"/><Relationship Id="rId17" Type="http://schemas.openxmlformats.org/officeDocument/2006/relationships/image" Target="../media/image7.png"/><Relationship Id="rId2" Type="http://schemas.openxmlformats.org/officeDocument/2006/relationships/image" Target="../media/image3.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1.png"/><Relationship Id="rId5" Type="http://schemas.openxmlformats.org/officeDocument/2006/relationships/image" Target="../media/image19.png"/><Relationship Id="rId15" Type="http://schemas.openxmlformats.org/officeDocument/2006/relationships/image" Target="../media/image123.png"/><Relationship Id="rId10"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119.png"/><Relationship Id="rId14" Type="http://schemas.openxmlformats.org/officeDocument/2006/relationships/image" Target="../media/image122.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390.png"/><Relationship Id="rId18" Type="http://schemas.openxmlformats.org/officeDocument/2006/relationships/image" Target="../media/image7.png"/><Relationship Id="rId26" Type="http://schemas.openxmlformats.org/officeDocument/2006/relationships/image" Target="../media/image49.png"/><Relationship Id="rId3" Type="http://schemas.openxmlformats.org/officeDocument/2006/relationships/image" Target="../media/image17.png"/><Relationship Id="rId21" Type="http://schemas.openxmlformats.org/officeDocument/2006/relationships/image" Target="../media/image44.png"/><Relationship Id="rId12" Type="http://schemas.openxmlformats.org/officeDocument/2006/relationships/image" Target="../media/image21.png"/><Relationship Id="rId17" Type="http://schemas.openxmlformats.org/officeDocument/2006/relationships/image" Target="../media/image22.png"/><Relationship Id="rId25" Type="http://schemas.openxmlformats.org/officeDocument/2006/relationships/image" Target="../media/image48.png"/><Relationship Id="rId33" Type="http://schemas.openxmlformats.org/officeDocument/2006/relationships/image" Target="../media/image56.png"/><Relationship Id="rId2" Type="http://schemas.openxmlformats.org/officeDocument/2006/relationships/image" Target="../media/image3.png"/><Relationship Id="rId16" Type="http://schemas.openxmlformats.org/officeDocument/2006/relationships/image" Target="../media/image422.png"/><Relationship Id="rId20" Type="http://schemas.openxmlformats.org/officeDocument/2006/relationships/image" Target="../media/image43.png"/><Relationship Id="rId29"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png"/><Relationship Id="rId24" Type="http://schemas.openxmlformats.org/officeDocument/2006/relationships/image" Target="../media/image47.png"/><Relationship Id="rId32" Type="http://schemas.openxmlformats.org/officeDocument/2006/relationships/image" Target="../media/image55.png"/><Relationship Id="rId5" Type="http://schemas.openxmlformats.org/officeDocument/2006/relationships/image" Target="../media/image19.png"/><Relationship Id="rId15" Type="http://schemas.openxmlformats.org/officeDocument/2006/relationships/image" Target="../media/image412.png"/><Relationship Id="rId23" Type="http://schemas.openxmlformats.org/officeDocument/2006/relationships/image" Target="../media/image46.png"/><Relationship Id="rId28" Type="http://schemas.openxmlformats.org/officeDocument/2006/relationships/image" Target="../media/image51.png"/><Relationship Id="rId10" Type="http://schemas.openxmlformats.org/officeDocument/2006/relationships/image" Target="../media/image13.jpg"/><Relationship Id="rId19" Type="http://schemas.openxmlformats.org/officeDocument/2006/relationships/image" Target="../media/image31.png"/><Relationship Id="rId31" Type="http://schemas.openxmlformats.org/officeDocument/2006/relationships/image" Target="../media/image54.png"/><Relationship Id="rId4" Type="http://schemas.openxmlformats.org/officeDocument/2006/relationships/image" Target="../media/image18.png"/><Relationship Id="rId9" Type="http://schemas.openxmlformats.org/officeDocument/2006/relationships/image" Target="../media/image380.png"/><Relationship Id="rId14" Type="http://schemas.openxmlformats.org/officeDocument/2006/relationships/image" Target="../media/image402.png"/><Relationship Id="rId22" Type="http://schemas.openxmlformats.org/officeDocument/2006/relationships/image" Target="../media/image45.png"/><Relationship Id="rId27" Type="http://schemas.openxmlformats.org/officeDocument/2006/relationships/image" Target="../media/image50.png"/><Relationship Id="rId30" Type="http://schemas.openxmlformats.org/officeDocument/2006/relationships/image" Target="../media/image53.png"/></Relationships>
</file>

<file path=ppt/slides/_rels/slide7.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image" Target="../media/image402.png"/><Relationship Id="rId18" Type="http://schemas.openxmlformats.org/officeDocument/2006/relationships/image" Target="../media/image31.png"/><Relationship Id="rId26" Type="http://schemas.openxmlformats.org/officeDocument/2006/relationships/image" Target="../media/image59.png"/><Relationship Id="rId3" Type="http://schemas.openxmlformats.org/officeDocument/2006/relationships/image" Target="../media/image17.png"/><Relationship Id="rId21" Type="http://schemas.openxmlformats.org/officeDocument/2006/relationships/image" Target="../media/image45.png"/><Relationship Id="rId12" Type="http://schemas.openxmlformats.org/officeDocument/2006/relationships/image" Target="../media/image390.png"/><Relationship Id="rId17" Type="http://schemas.openxmlformats.org/officeDocument/2006/relationships/image" Target="../media/image7.png"/><Relationship Id="rId25" Type="http://schemas.openxmlformats.org/officeDocument/2006/relationships/image" Target="../media/image58.png"/><Relationship Id="rId2" Type="http://schemas.openxmlformats.org/officeDocument/2006/relationships/image" Target="../media/image3.png"/><Relationship Id="rId16" Type="http://schemas.openxmlformats.org/officeDocument/2006/relationships/image" Target="../media/image22.png"/><Relationship Id="rId20" Type="http://schemas.openxmlformats.org/officeDocument/2006/relationships/image" Target="../media/image44.png"/><Relationship Id="rId29"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1.png"/><Relationship Id="rId24" Type="http://schemas.openxmlformats.org/officeDocument/2006/relationships/image" Target="../media/image57.png"/><Relationship Id="rId32" Type="http://schemas.openxmlformats.org/officeDocument/2006/relationships/image" Target="../media/image65.png"/><Relationship Id="rId5" Type="http://schemas.openxmlformats.org/officeDocument/2006/relationships/image" Target="../media/image19.png"/><Relationship Id="rId15" Type="http://schemas.openxmlformats.org/officeDocument/2006/relationships/image" Target="../media/image422.png"/><Relationship Id="rId23" Type="http://schemas.openxmlformats.org/officeDocument/2006/relationships/image" Target="../media/image47.png"/><Relationship Id="rId28" Type="http://schemas.openxmlformats.org/officeDocument/2006/relationships/image" Target="../media/image61.png"/><Relationship Id="rId10" Type="http://schemas.openxmlformats.org/officeDocument/2006/relationships/image" Target="../media/image4.png"/><Relationship Id="rId19" Type="http://schemas.openxmlformats.org/officeDocument/2006/relationships/image" Target="../media/image43.png"/><Relationship Id="rId31" Type="http://schemas.openxmlformats.org/officeDocument/2006/relationships/image" Target="../media/image64.png"/><Relationship Id="rId4" Type="http://schemas.openxmlformats.org/officeDocument/2006/relationships/image" Target="../media/image18.png"/><Relationship Id="rId9" Type="http://schemas.openxmlformats.org/officeDocument/2006/relationships/image" Target="../media/image13.jpg"/><Relationship Id="rId14" Type="http://schemas.openxmlformats.org/officeDocument/2006/relationships/image" Target="../media/image412.png"/><Relationship Id="rId22" Type="http://schemas.openxmlformats.org/officeDocument/2006/relationships/image" Target="../media/image46.png"/><Relationship Id="rId27" Type="http://schemas.openxmlformats.org/officeDocument/2006/relationships/image" Target="../media/image60.png"/><Relationship Id="rId30" Type="http://schemas.openxmlformats.org/officeDocument/2006/relationships/image" Target="../media/image63.png"/></Relationships>
</file>

<file path=ppt/slides/_rels/slide8.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image" Target="../media/image511.png"/><Relationship Id="rId18" Type="http://schemas.openxmlformats.org/officeDocument/2006/relationships/image" Target="../media/image31.png"/><Relationship Id="rId26" Type="http://schemas.openxmlformats.org/officeDocument/2006/relationships/image" Target="../media/image590.png"/><Relationship Id="rId3" Type="http://schemas.openxmlformats.org/officeDocument/2006/relationships/image" Target="../media/image17.png"/><Relationship Id="rId21" Type="http://schemas.openxmlformats.org/officeDocument/2006/relationships/image" Target="../media/image550.png"/><Relationship Id="rId7" Type="http://schemas.openxmlformats.org/officeDocument/2006/relationships/image" Target="../media/image23.png"/><Relationship Id="rId12" Type="http://schemas.openxmlformats.org/officeDocument/2006/relationships/image" Target="../media/image501.png"/><Relationship Id="rId17" Type="http://schemas.openxmlformats.org/officeDocument/2006/relationships/image" Target="../media/image7.png"/><Relationship Id="rId25" Type="http://schemas.openxmlformats.org/officeDocument/2006/relationships/image" Target="../media/image580.png"/><Relationship Id="rId2" Type="http://schemas.openxmlformats.org/officeDocument/2006/relationships/image" Target="../media/image3.png"/><Relationship Id="rId16" Type="http://schemas.openxmlformats.org/officeDocument/2006/relationships/image" Target="../media/image22.png"/><Relationship Id="rId20" Type="http://schemas.openxmlformats.org/officeDocument/2006/relationships/image" Target="../media/image540.png"/><Relationship Id="rId29" Type="http://schemas.openxmlformats.org/officeDocument/2006/relationships/image" Target="../media/image620.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1.png"/><Relationship Id="rId24" Type="http://schemas.openxmlformats.org/officeDocument/2006/relationships/image" Target="../media/image48.png"/><Relationship Id="rId32" Type="http://schemas.openxmlformats.org/officeDocument/2006/relationships/image" Target="../media/image650.png"/><Relationship Id="rId5" Type="http://schemas.openxmlformats.org/officeDocument/2006/relationships/image" Target="../media/image19.png"/><Relationship Id="rId15" Type="http://schemas.openxmlformats.org/officeDocument/2006/relationships/image" Target="../media/image530.png"/><Relationship Id="rId23" Type="http://schemas.openxmlformats.org/officeDocument/2006/relationships/image" Target="../media/image570.png"/><Relationship Id="rId28" Type="http://schemas.openxmlformats.org/officeDocument/2006/relationships/image" Target="../media/image610.png"/><Relationship Id="rId10" Type="http://schemas.openxmlformats.org/officeDocument/2006/relationships/image" Target="../media/image4.png"/><Relationship Id="rId19" Type="http://schemas.openxmlformats.org/officeDocument/2006/relationships/image" Target="../media/image43.png"/><Relationship Id="rId31" Type="http://schemas.openxmlformats.org/officeDocument/2006/relationships/image" Target="../media/image640.png"/><Relationship Id="rId4" Type="http://schemas.openxmlformats.org/officeDocument/2006/relationships/image" Target="../media/image18.png"/><Relationship Id="rId9" Type="http://schemas.openxmlformats.org/officeDocument/2006/relationships/image" Target="../media/image13.jpg"/><Relationship Id="rId14" Type="http://schemas.openxmlformats.org/officeDocument/2006/relationships/image" Target="../media/image520.png"/><Relationship Id="rId22" Type="http://schemas.openxmlformats.org/officeDocument/2006/relationships/image" Target="../media/image560.png"/><Relationship Id="rId27" Type="http://schemas.openxmlformats.org/officeDocument/2006/relationships/image" Target="../media/image600.png"/><Relationship Id="rId30" Type="http://schemas.openxmlformats.org/officeDocument/2006/relationships/image" Target="../media/image630.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501.png"/><Relationship Id="rId18" Type="http://schemas.openxmlformats.org/officeDocument/2006/relationships/image" Target="../media/image7.png"/><Relationship Id="rId26" Type="http://schemas.openxmlformats.org/officeDocument/2006/relationships/image" Target="../media/image580.png"/><Relationship Id="rId3" Type="http://schemas.openxmlformats.org/officeDocument/2006/relationships/image" Target="../media/image3.png"/><Relationship Id="rId21" Type="http://schemas.openxmlformats.org/officeDocument/2006/relationships/image" Target="../media/image540.png"/><Relationship Id="rId34" Type="http://schemas.openxmlformats.org/officeDocument/2006/relationships/image" Target="../media/image57.png"/><Relationship Id="rId7" Type="http://schemas.openxmlformats.org/officeDocument/2006/relationships/image" Target="../media/image20.png"/><Relationship Id="rId12" Type="http://schemas.openxmlformats.org/officeDocument/2006/relationships/image" Target="../media/image21.png"/><Relationship Id="rId17" Type="http://schemas.openxmlformats.org/officeDocument/2006/relationships/image" Target="../media/image22.png"/><Relationship Id="rId25" Type="http://schemas.openxmlformats.org/officeDocument/2006/relationships/image" Target="../media/image48.png"/><Relationship Id="rId33" Type="http://schemas.openxmlformats.org/officeDocument/2006/relationships/image" Target="../media/image650.png"/><Relationship Id="rId2" Type="http://schemas.openxmlformats.org/officeDocument/2006/relationships/image" Target="../media/image66.png"/><Relationship Id="rId16" Type="http://schemas.openxmlformats.org/officeDocument/2006/relationships/image" Target="../media/image660.png"/><Relationship Id="rId20" Type="http://schemas.openxmlformats.org/officeDocument/2006/relationships/image" Target="../media/image43.png"/><Relationship Id="rId29" Type="http://schemas.openxmlformats.org/officeDocument/2006/relationships/image" Target="../media/image610.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4.png"/><Relationship Id="rId24" Type="http://schemas.openxmlformats.org/officeDocument/2006/relationships/image" Target="../media/image570.png"/><Relationship Id="rId32" Type="http://schemas.openxmlformats.org/officeDocument/2006/relationships/image" Target="../media/image640.png"/><Relationship Id="rId5" Type="http://schemas.openxmlformats.org/officeDocument/2006/relationships/image" Target="../media/image18.png"/><Relationship Id="rId15" Type="http://schemas.openxmlformats.org/officeDocument/2006/relationships/image" Target="../media/image520.png"/><Relationship Id="rId23" Type="http://schemas.openxmlformats.org/officeDocument/2006/relationships/image" Target="../media/image560.png"/><Relationship Id="rId28" Type="http://schemas.openxmlformats.org/officeDocument/2006/relationships/image" Target="../media/image600.png"/><Relationship Id="rId36" Type="http://schemas.openxmlformats.org/officeDocument/2006/relationships/image" Target="../media/image68.jpeg"/><Relationship Id="rId10" Type="http://schemas.openxmlformats.org/officeDocument/2006/relationships/image" Target="../media/image13.jpg"/><Relationship Id="rId19" Type="http://schemas.openxmlformats.org/officeDocument/2006/relationships/image" Target="../media/image31.png"/><Relationship Id="rId31" Type="http://schemas.openxmlformats.org/officeDocument/2006/relationships/image" Target="../media/image630.png"/><Relationship Id="rId4" Type="http://schemas.openxmlformats.org/officeDocument/2006/relationships/image" Target="../media/image17.png"/><Relationship Id="rId9" Type="http://schemas.openxmlformats.org/officeDocument/2006/relationships/image" Target="../media/image380.png"/><Relationship Id="rId14" Type="http://schemas.openxmlformats.org/officeDocument/2006/relationships/image" Target="../media/image511.png"/><Relationship Id="rId22" Type="http://schemas.openxmlformats.org/officeDocument/2006/relationships/image" Target="../media/image550.png"/><Relationship Id="rId27" Type="http://schemas.openxmlformats.org/officeDocument/2006/relationships/image" Target="../media/image590.png"/><Relationship Id="rId30" Type="http://schemas.openxmlformats.org/officeDocument/2006/relationships/image" Target="../media/image620.png"/><Relationship Id="rId35" Type="http://schemas.openxmlformats.org/officeDocument/2006/relationships/image" Target="../media/image6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fontScale="92500" lnSpcReduction="20000"/>
          </a:bodyPr>
          <a:lstStyle/>
          <a:p>
            <a:r>
              <a:rPr lang="nl-NL" sz="3200" dirty="0" smtClean="0">
                <a:latin typeface="Tahoma" panose="020B0604030504040204" pitchFamily="34" charset="0"/>
                <a:ea typeface="Tahoma" panose="020B0604030504040204" pitchFamily="34" charset="0"/>
                <a:cs typeface="Tahoma" panose="020B0604030504040204" pitchFamily="34" charset="0"/>
              </a:rPr>
              <a:t>E. Damiano D’Urso</a:t>
            </a:r>
            <a:br>
              <a:rPr lang="nl-NL" sz="3200" dirty="0" smtClean="0">
                <a:latin typeface="Tahoma" panose="020B0604030504040204" pitchFamily="34" charset="0"/>
                <a:ea typeface="Tahoma" panose="020B0604030504040204" pitchFamily="34" charset="0"/>
                <a:cs typeface="Tahoma" panose="020B0604030504040204" pitchFamily="34" charset="0"/>
              </a:rPr>
            </a:br>
            <a:r>
              <a:rPr lang="nl-NL" sz="3200" dirty="0">
                <a:latin typeface="Tahoma" panose="020B0604030504040204" pitchFamily="34" charset="0"/>
                <a:ea typeface="Tahoma" panose="020B0604030504040204" pitchFamily="34" charset="0"/>
                <a:cs typeface="Tahoma" panose="020B0604030504040204" pitchFamily="34" charset="0"/>
              </a:rPr>
              <a:t/>
            </a:r>
            <a:br>
              <a:rPr lang="nl-NL" sz="3200" dirty="0">
                <a:latin typeface="Tahoma" panose="020B0604030504040204" pitchFamily="34" charset="0"/>
                <a:ea typeface="Tahoma" panose="020B0604030504040204" pitchFamily="34" charset="0"/>
                <a:cs typeface="Tahoma" panose="020B0604030504040204" pitchFamily="34" charset="0"/>
              </a:rPr>
            </a:br>
            <a:r>
              <a:rPr lang="nl-NL" sz="2200" dirty="0">
                <a:latin typeface="Tahoma" panose="020B0604030504040204" pitchFamily="34" charset="0"/>
                <a:ea typeface="Tahoma" panose="020B0604030504040204" pitchFamily="34" charset="0"/>
                <a:cs typeface="Tahoma" panose="020B0604030504040204" pitchFamily="34" charset="0"/>
              </a:rPr>
              <a:t>Dr. Jesper </a:t>
            </a:r>
            <a:r>
              <a:rPr lang="nl-NL" sz="2200" dirty="0" smtClean="0">
                <a:latin typeface="Tahoma" panose="020B0604030504040204" pitchFamily="34" charset="0"/>
                <a:ea typeface="Tahoma" panose="020B0604030504040204" pitchFamily="34" charset="0"/>
                <a:cs typeface="Tahoma" panose="020B0604030504040204" pitchFamily="34" charset="0"/>
              </a:rPr>
              <a:t>Tijmstra</a:t>
            </a:r>
          </a:p>
          <a:p>
            <a:r>
              <a:rPr lang="nl-NL" sz="2200" dirty="0" smtClean="0">
                <a:latin typeface="Tahoma" panose="020B0604030504040204" pitchFamily="34" charset="0"/>
                <a:ea typeface="Tahoma" panose="020B0604030504040204" pitchFamily="34" charset="0"/>
                <a:cs typeface="Tahoma" panose="020B0604030504040204" pitchFamily="34" charset="0"/>
              </a:rPr>
              <a:t>Prof</a:t>
            </a:r>
            <a:r>
              <a:rPr lang="nl-NL" sz="2200" dirty="0">
                <a:latin typeface="Tahoma" panose="020B0604030504040204" pitchFamily="34" charset="0"/>
                <a:ea typeface="Tahoma" panose="020B0604030504040204" pitchFamily="34" charset="0"/>
                <a:cs typeface="Tahoma" panose="020B0604030504040204" pitchFamily="34" charset="0"/>
              </a:rPr>
              <a:t>. Dr. Jeroen K. Vermunt</a:t>
            </a:r>
          </a:p>
          <a:p>
            <a:r>
              <a:rPr lang="nl-NL" sz="2200" dirty="0" smtClean="0">
                <a:latin typeface="Tahoma" panose="020B0604030504040204" pitchFamily="34" charset="0"/>
                <a:ea typeface="Tahoma" panose="020B0604030504040204" pitchFamily="34" charset="0"/>
                <a:cs typeface="Tahoma" panose="020B0604030504040204" pitchFamily="34" charset="0"/>
              </a:rPr>
              <a:t>Dr</a:t>
            </a:r>
            <a:r>
              <a:rPr lang="nl-NL" sz="2200" dirty="0">
                <a:latin typeface="Tahoma" panose="020B0604030504040204" pitchFamily="34" charset="0"/>
                <a:ea typeface="Tahoma" panose="020B0604030504040204" pitchFamily="34" charset="0"/>
                <a:cs typeface="Tahoma" panose="020B0604030504040204" pitchFamily="34" charset="0"/>
              </a:rPr>
              <a:t>. Kim De Roover</a:t>
            </a:r>
          </a:p>
          <a:p>
            <a:endParaRPr lang="nl-NL"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1AF48D58-DF41-4E32-AEA8-CA7407E246D5}" type="slidenum">
              <a:rPr lang="en-US" smtClean="0"/>
              <a:t>1</a:t>
            </a:fld>
            <a:endParaRPr lang="en-US"/>
          </a:p>
        </p:txBody>
      </p:sp>
      <p:pic>
        <p:nvPicPr>
          <p:cNvPr id="3074" name="Picture 2" descr="Image result for university of tilbu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313" y="5271448"/>
            <a:ext cx="4860758" cy="1379828"/>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1108364" y="1080655"/>
            <a:ext cx="10026361" cy="2348345"/>
          </a:xfrm>
          <a:prstGeom prst="roundRect">
            <a:avLst/>
          </a:prstGeom>
          <a:solidFill>
            <a:schemeClr val="accent2">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The effect of acquiescence bias on measurement invariance testing</a:t>
            </a:r>
            <a:endParaRPr lang="en-US" sz="32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08406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 y="365125"/>
            <a:ext cx="12083935" cy="1325563"/>
          </a:xfrm>
        </p:spPr>
        <p:txBody>
          <a:bodyPr/>
          <a:lstStyle/>
          <a:p>
            <a:pPr algn="ctr"/>
            <a:r>
              <a:rPr lang="en-US" dirty="0" smtClean="0">
                <a:latin typeface="Georgia" panose="02040502050405020303" pitchFamily="18" charset="0"/>
              </a:rPr>
              <a:t>Multiple Group Categorical Confirmatory Factor Analysis (MG-CCFA)</a:t>
            </a:r>
            <a:endParaRPr lang="en-US" dirty="0">
              <a:latin typeface="Georgia" panose="02040502050405020303" pitchFamily="18" charset="0"/>
            </a:endParaRPr>
          </a:p>
        </p:txBody>
      </p:sp>
      <p:sp>
        <p:nvSpPr>
          <p:cNvPr id="28" name="Google Shape;225;p39"/>
          <p:cNvSpPr/>
          <p:nvPr/>
        </p:nvSpPr>
        <p:spPr>
          <a:xfrm>
            <a:off x="5780549"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9" name="Google Shape;226;p39"/>
          <p:cNvSpPr/>
          <p:nvPr/>
        </p:nvSpPr>
        <p:spPr>
          <a:xfrm>
            <a:off x="4819346"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28" idx="4"/>
            <a:endCxn id="87" idx="0"/>
          </p:cNvCxnSpPr>
          <p:nvPr/>
        </p:nvCxnSpPr>
        <p:spPr>
          <a:xfrm flipH="1">
            <a:off x="5021913" y="3827126"/>
            <a:ext cx="1260771"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33" name="Google Shape;231;p39"/>
          <p:cNvCxnSpPr>
            <a:stCxn id="28" idx="4"/>
            <a:endCxn id="116" idx="0"/>
          </p:cNvCxnSpPr>
          <p:nvPr/>
        </p:nvCxnSpPr>
        <p:spPr>
          <a:xfrm flipH="1">
            <a:off x="5834102" y="3827126"/>
            <a:ext cx="448582"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34" name="Google Shape;232;p39"/>
          <p:cNvCxnSpPr>
            <a:stCxn id="28" idx="4"/>
            <a:endCxn id="130" idx="0"/>
          </p:cNvCxnSpPr>
          <p:nvPr/>
        </p:nvCxnSpPr>
        <p:spPr>
          <a:xfrm>
            <a:off x="6282684" y="3827126"/>
            <a:ext cx="419179"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pic>
        <p:nvPicPr>
          <p:cNvPr id="35" name="Picture 34"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313" y="6083668"/>
            <a:ext cx="267384" cy="267384"/>
          </a:xfrm>
          <a:prstGeom prst="rect">
            <a:avLst/>
          </a:prstGeom>
        </p:spPr>
      </p:pic>
      <p:pic>
        <p:nvPicPr>
          <p:cNvPr id="38" name="Picture 37"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5977843" y="3201284"/>
            <a:ext cx="622804" cy="520387"/>
          </a:xfrm>
          <a:prstGeom prst="rect">
            <a:avLst/>
          </a:prstGeom>
        </p:spPr>
      </p:pic>
      <p:cxnSp>
        <p:nvCxnSpPr>
          <p:cNvPr id="46" name="Google Shape;232;p39"/>
          <p:cNvCxnSpPr>
            <a:stCxn id="28" idx="4"/>
            <a:endCxn id="141" idx="0"/>
          </p:cNvCxnSpPr>
          <p:nvPr/>
        </p:nvCxnSpPr>
        <p:spPr>
          <a:xfrm>
            <a:off x="6282684" y="3827126"/>
            <a:ext cx="1116730"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47" name="TextBox 46"/>
              <p:cNvSpPr txBox="1"/>
              <p:nvPr/>
            </p:nvSpPr>
            <p:spPr>
              <a:xfrm>
                <a:off x="7132791" y="417630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4</m:t>
                          </m:r>
                        </m:sub>
                      </m:sSub>
                    </m:oMath>
                  </m:oMathPara>
                </a14:m>
                <a:endParaRPr lang="en-US" sz="1600" dirty="0"/>
              </a:p>
            </p:txBody>
          </p:sp>
        </mc:Choice>
        <mc:Fallback xmlns="">
          <p:sp>
            <p:nvSpPr>
              <p:cNvPr id="47" name="TextBox 46"/>
              <p:cNvSpPr txBox="1">
                <a:spLocks noRot="1" noChangeAspect="1" noMove="1" noResize="1" noEditPoints="1" noAdjustHandles="1" noChangeArrowheads="1" noChangeShapeType="1" noTextEdit="1"/>
              </p:cNvSpPr>
              <p:nvPr/>
            </p:nvSpPr>
            <p:spPr>
              <a:xfrm>
                <a:off x="7132791" y="4176307"/>
                <a:ext cx="277407" cy="246221"/>
              </a:xfrm>
              <a:prstGeom prst="rect">
                <a:avLst/>
              </a:prstGeom>
              <a:blipFill>
                <a:blip r:embed="rId4"/>
                <a:stretch>
                  <a:fillRect l="-10870"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198676"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6198676" y="2913345"/>
                <a:ext cx="181140" cy="276999"/>
              </a:xfrm>
              <a:prstGeom prst="rect">
                <a:avLst/>
              </a:prstGeom>
              <a:blipFill>
                <a:blip r:embed="rId5"/>
                <a:stretch>
                  <a:fillRect l="-30000" r="-33333" b="-28889"/>
                </a:stretch>
              </a:blipFill>
            </p:spPr>
            <p:txBody>
              <a:bodyPr/>
              <a:lstStyle/>
              <a:p>
                <a:r>
                  <a:rPr lang="en-US">
                    <a:noFill/>
                  </a:rPr>
                  <a:t> </a:t>
                </a:r>
              </a:p>
            </p:txBody>
          </p:sp>
        </mc:Fallback>
      </mc:AlternateContent>
      <p:pic>
        <p:nvPicPr>
          <p:cNvPr id="56" name="Google Shape;283;p40"/>
          <p:cNvPicPr preferRelativeResize="0"/>
          <p:nvPr/>
        </p:nvPicPr>
        <p:blipFill rotWithShape="1">
          <a:blip r:embed="rId6">
            <a:alphaModFix/>
          </a:blip>
          <a:srcRect/>
          <a:stretch/>
        </p:blipFill>
        <p:spPr>
          <a:xfrm>
            <a:off x="7752039" y="1838122"/>
            <a:ext cx="627542" cy="351424"/>
          </a:xfrm>
          <a:prstGeom prst="rect">
            <a:avLst/>
          </a:prstGeom>
          <a:noFill/>
          <a:ln>
            <a:noFill/>
          </a:ln>
        </p:spPr>
      </p:pic>
      <p:pic>
        <p:nvPicPr>
          <p:cNvPr id="81" name="Picture 80"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5650646" y="4732025"/>
            <a:ext cx="401892" cy="247880"/>
          </a:xfrm>
          <a:prstGeom prst="rect">
            <a:avLst/>
          </a:prstGeom>
        </p:spPr>
      </p:pic>
      <p:pic>
        <p:nvPicPr>
          <p:cNvPr id="82" name="Picture 81" descr="Workload Icon of Glyph style - Available in SVG, PNG, EPS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72413" y="4700070"/>
            <a:ext cx="298697" cy="298697"/>
          </a:xfrm>
          <a:prstGeom prst="rect">
            <a:avLst/>
          </a:prstGeom>
        </p:spPr>
      </p:pic>
      <p:cxnSp>
        <p:nvCxnSpPr>
          <p:cNvPr id="112" name="Straight Arrow Connector 111"/>
          <p:cNvCxnSpPr>
            <a:stCxn id="56" idx="2"/>
          </p:cNvCxnSpPr>
          <p:nvPr/>
        </p:nvCxnSpPr>
        <p:spPr>
          <a:xfrm>
            <a:off x="8065810" y="2189546"/>
            <a:ext cx="2220502"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56" idx="2"/>
            <a:endCxn id="28" idx="0"/>
          </p:cNvCxnSpPr>
          <p:nvPr/>
        </p:nvCxnSpPr>
        <p:spPr>
          <a:xfrm flipH="1">
            <a:off x="6282684" y="2189546"/>
            <a:ext cx="1783126"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Google Shape;225;p39"/>
          <p:cNvSpPr/>
          <p:nvPr/>
        </p:nvSpPr>
        <p:spPr>
          <a:xfrm>
            <a:off x="4769492"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8" name="Google Shape;230;p39"/>
          <p:cNvCxnSpPr>
            <a:stCxn id="87" idx="4"/>
            <a:endCxn id="29" idx="0"/>
          </p:cNvCxnSpPr>
          <p:nvPr/>
        </p:nvCxnSpPr>
        <p:spPr>
          <a:xfrm flipH="1">
            <a:off x="5005255"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104" name="Picture 10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2747" y="4721405"/>
            <a:ext cx="267384" cy="267384"/>
          </a:xfrm>
          <a:prstGeom prst="rect">
            <a:avLst/>
          </a:prstGeom>
        </p:spPr>
      </p:pic>
      <mc:AlternateContent xmlns:mc="http://schemas.openxmlformats.org/markup-compatibility/2006" xmlns:a14="http://schemas.microsoft.com/office/drawing/2010/main">
        <mc:Choice Requires="a14">
          <p:sp>
            <p:nvSpPr>
              <p:cNvPr id="66" name="TextBox 65"/>
              <p:cNvSpPr txBox="1"/>
              <p:nvPr/>
            </p:nvSpPr>
            <p:spPr>
              <a:xfrm rot="5400000">
                <a:off x="4442030"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rot="5400000">
                <a:off x="4442030" y="5449318"/>
                <a:ext cx="944435" cy="369332"/>
              </a:xfrm>
              <a:prstGeom prst="rect">
                <a:avLst/>
              </a:prstGeom>
              <a:blipFill>
                <a:blip r:embed="rId9"/>
                <a:stretch>
                  <a:fillRect l="-26667" r="-10000"/>
                </a:stretch>
              </a:blipFill>
              <a:ln w="19050">
                <a:noFill/>
              </a:ln>
            </p:spPr>
            <p:txBody>
              <a:bodyPr/>
              <a:lstStyle/>
              <a:p>
                <a:r>
                  <a:rPr lang="en-US">
                    <a:noFill/>
                  </a:rPr>
                  <a:t> </a:t>
                </a:r>
              </a:p>
            </p:txBody>
          </p:sp>
        </mc:Fallback>
      </mc:AlternateContent>
      <p:sp>
        <p:nvSpPr>
          <p:cNvPr id="111" name="Google Shape;226;p39"/>
          <p:cNvSpPr/>
          <p:nvPr/>
        </p:nvSpPr>
        <p:spPr>
          <a:xfrm>
            <a:off x="5631535" y="6061588"/>
            <a:ext cx="371817" cy="289464"/>
          </a:xfrm>
          <a:prstGeom prst="rect">
            <a:avLst/>
          </a:prstGeom>
          <a:noFill/>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16" name="Google Shape;225;p39"/>
          <p:cNvSpPr/>
          <p:nvPr/>
        </p:nvSpPr>
        <p:spPr>
          <a:xfrm>
            <a:off x="558168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17" name="Google Shape;230;p39"/>
          <p:cNvCxnSpPr>
            <a:stCxn id="116" idx="4"/>
            <a:endCxn id="111" idx="0"/>
          </p:cNvCxnSpPr>
          <p:nvPr/>
        </p:nvCxnSpPr>
        <p:spPr>
          <a:xfrm flipH="1">
            <a:off x="581744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24" name="TextBox 123"/>
              <p:cNvSpPr txBox="1"/>
              <p:nvPr/>
            </p:nvSpPr>
            <p:spPr>
              <a:xfrm rot="5400000">
                <a:off x="525421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24" name="TextBox 123"/>
              <p:cNvSpPr txBox="1">
                <a:spLocks noRot="1" noChangeAspect="1" noMove="1" noResize="1" noEditPoints="1" noAdjustHandles="1" noChangeArrowheads="1" noChangeShapeType="1" noTextEdit="1"/>
              </p:cNvSpPr>
              <p:nvPr/>
            </p:nvSpPr>
            <p:spPr>
              <a:xfrm rot="5400000">
                <a:off x="5254219" y="5449318"/>
                <a:ext cx="944435" cy="369332"/>
              </a:xfrm>
              <a:prstGeom prst="rect">
                <a:avLst/>
              </a:prstGeom>
              <a:blipFill>
                <a:blip r:embed="rId10"/>
                <a:stretch>
                  <a:fillRect l="-24590" r="-8197"/>
                </a:stretch>
              </a:blipFill>
              <a:ln w="19050">
                <a:noFill/>
              </a:ln>
            </p:spPr>
            <p:txBody>
              <a:bodyPr/>
              <a:lstStyle/>
              <a:p>
                <a:r>
                  <a:rPr lang="en-US">
                    <a:noFill/>
                  </a:rPr>
                  <a:t> </a:t>
                </a:r>
              </a:p>
            </p:txBody>
          </p:sp>
        </mc:Fallback>
      </mc:AlternateContent>
      <p:sp>
        <p:nvSpPr>
          <p:cNvPr id="126" name="Google Shape;226;p39"/>
          <p:cNvSpPr/>
          <p:nvPr/>
        </p:nvSpPr>
        <p:spPr>
          <a:xfrm>
            <a:off x="649929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30" name="Google Shape;225;p39"/>
          <p:cNvSpPr/>
          <p:nvPr/>
        </p:nvSpPr>
        <p:spPr>
          <a:xfrm>
            <a:off x="644944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32" name="Google Shape;230;p39"/>
          <p:cNvCxnSpPr>
            <a:stCxn id="130" idx="4"/>
            <a:endCxn id="126" idx="0"/>
          </p:cNvCxnSpPr>
          <p:nvPr/>
        </p:nvCxnSpPr>
        <p:spPr>
          <a:xfrm flipH="1">
            <a:off x="6685205"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35" name="TextBox 134"/>
              <p:cNvSpPr txBox="1"/>
              <p:nvPr/>
            </p:nvSpPr>
            <p:spPr>
              <a:xfrm rot="5400000">
                <a:off x="612198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35" name="TextBox 134"/>
              <p:cNvSpPr txBox="1">
                <a:spLocks noRot="1" noChangeAspect="1" noMove="1" noResize="1" noEditPoints="1" noAdjustHandles="1" noChangeArrowheads="1" noChangeShapeType="1" noTextEdit="1"/>
              </p:cNvSpPr>
              <p:nvPr/>
            </p:nvSpPr>
            <p:spPr>
              <a:xfrm rot="5400000">
                <a:off x="6121980" y="5443640"/>
                <a:ext cx="944435" cy="369332"/>
              </a:xfrm>
              <a:prstGeom prst="rect">
                <a:avLst/>
              </a:prstGeom>
              <a:blipFill>
                <a:blip r:embed="rId11"/>
                <a:stretch>
                  <a:fillRect l="-24590" r="-9836"/>
                </a:stretch>
              </a:blipFill>
              <a:ln w="19050">
                <a:noFill/>
              </a:ln>
            </p:spPr>
            <p:txBody>
              <a:bodyPr/>
              <a:lstStyle/>
              <a:p>
                <a:r>
                  <a:rPr lang="en-US">
                    <a:noFill/>
                  </a:rPr>
                  <a:t> </a:t>
                </a:r>
              </a:p>
            </p:txBody>
          </p:sp>
        </mc:Fallback>
      </mc:AlternateContent>
      <p:sp>
        <p:nvSpPr>
          <p:cNvPr id="136" name="Google Shape;226;p39"/>
          <p:cNvSpPr/>
          <p:nvPr/>
        </p:nvSpPr>
        <p:spPr>
          <a:xfrm>
            <a:off x="7196847"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41" name="Google Shape;225;p39"/>
          <p:cNvSpPr/>
          <p:nvPr/>
        </p:nvSpPr>
        <p:spPr>
          <a:xfrm>
            <a:off x="7146993"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42" name="Google Shape;230;p39"/>
          <p:cNvCxnSpPr>
            <a:stCxn id="141" idx="4"/>
            <a:endCxn id="136" idx="0"/>
          </p:cNvCxnSpPr>
          <p:nvPr/>
        </p:nvCxnSpPr>
        <p:spPr>
          <a:xfrm flipH="1">
            <a:off x="7382756"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45" name="TextBox 144"/>
              <p:cNvSpPr txBox="1"/>
              <p:nvPr/>
            </p:nvSpPr>
            <p:spPr>
              <a:xfrm rot="5400000">
                <a:off x="6819531"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4</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45" name="TextBox 144"/>
              <p:cNvSpPr txBox="1">
                <a:spLocks noRot="1" noChangeAspect="1" noMove="1" noResize="1" noEditPoints="1" noAdjustHandles="1" noChangeArrowheads="1" noChangeShapeType="1" noTextEdit="1"/>
              </p:cNvSpPr>
              <p:nvPr/>
            </p:nvSpPr>
            <p:spPr>
              <a:xfrm rot="5400000">
                <a:off x="6819531" y="5443640"/>
                <a:ext cx="944435" cy="369332"/>
              </a:xfrm>
              <a:prstGeom prst="rect">
                <a:avLst/>
              </a:prstGeom>
              <a:blipFill>
                <a:blip r:embed="rId12"/>
                <a:stretch>
                  <a:fillRect l="-26667" r="-10000"/>
                </a:stretch>
              </a:blipFill>
              <a:ln w="19050">
                <a:noFill/>
              </a:ln>
            </p:spPr>
            <p:txBody>
              <a:bodyPr/>
              <a:lstStyle/>
              <a:p>
                <a:r>
                  <a:rPr lang="en-US">
                    <a:noFill/>
                  </a:rPr>
                  <a:t> </a:t>
                </a:r>
              </a:p>
            </p:txBody>
          </p:sp>
        </mc:Fallback>
      </mc:AlternateContent>
      <p:pic>
        <p:nvPicPr>
          <p:cNvPr id="146" name="Picture 145"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5653651" y="6100524"/>
            <a:ext cx="344243" cy="212323"/>
          </a:xfrm>
          <a:prstGeom prst="rect">
            <a:avLst/>
          </a:prstGeom>
        </p:spPr>
      </p:pic>
      <p:pic>
        <p:nvPicPr>
          <p:cNvPr id="147" name="Picture 146" descr="Workload Icon of Glyph style - Available in SVG, PNG, EPS ..."/>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70476" y="6088278"/>
            <a:ext cx="262774" cy="262774"/>
          </a:xfrm>
          <a:prstGeom prst="rect">
            <a:avLst/>
          </a:prstGeom>
        </p:spPr>
      </p:pic>
      <p:pic>
        <p:nvPicPr>
          <p:cNvPr id="148" name="Picture 147"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31208" y="4721405"/>
            <a:ext cx="145207" cy="263264"/>
          </a:xfrm>
          <a:prstGeom prst="rect">
            <a:avLst/>
          </a:prstGeom>
        </p:spPr>
      </p:pic>
      <p:pic>
        <p:nvPicPr>
          <p:cNvPr id="149" name="Picture 148"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21586" y="6069010"/>
            <a:ext cx="145207" cy="263264"/>
          </a:xfrm>
          <a:prstGeom prst="rect">
            <a:avLst/>
          </a:prstGeom>
        </p:spPr>
      </p:pic>
      <p:sp>
        <p:nvSpPr>
          <p:cNvPr id="189" name="Google Shape;225;p39"/>
          <p:cNvSpPr/>
          <p:nvPr/>
        </p:nvSpPr>
        <p:spPr>
          <a:xfrm>
            <a:off x="9807468"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90" name="Google Shape;226;p39"/>
          <p:cNvSpPr/>
          <p:nvPr/>
        </p:nvSpPr>
        <p:spPr>
          <a:xfrm>
            <a:off x="8846265"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pic>
        <p:nvPicPr>
          <p:cNvPr id="194" name="Picture 19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4232" y="6083668"/>
            <a:ext cx="267384" cy="267384"/>
          </a:xfrm>
          <a:prstGeom prst="rect">
            <a:avLst/>
          </a:prstGeom>
        </p:spPr>
      </p:pic>
      <p:pic>
        <p:nvPicPr>
          <p:cNvPr id="195" name="Picture 194"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10004762" y="3201284"/>
            <a:ext cx="622804" cy="520387"/>
          </a:xfrm>
          <a:prstGeom prst="rect">
            <a:avLst/>
          </a:prstGeom>
        </p:spPr>
      </p:pic>
      <mc:AlternateContent xmlns:mc="http://schemas.openxmlformats.org/markup-compatibility/2006" xmlns:a14="http://schemas.microsoft.com/office/drawing/2010/main">
        <mc:Choice Requires="a14">
          <p:sp>
            <p:nvSpPr>
              <p:cNvPr id="202" name="TextBox 201"/>
              <p:cNvSpPr txBox="1"/>
              <p:nvPr/>
            </p:nvSpPr>
            <p:spPr>
              <a:xfrm>
                <a:off x="10225595"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202" name="TextBox 201"/>
              <p:cNvSpPr txBox="1">
                <a:spLocks noRot="1" noChangeAspect="1" noMove="1" noResize="1" noEditPoints="1" noAdjustHandles="1" noChangeArrowheads="1" noChangeShapeType="1" noTextEdit="1"/>
              </p:cNvSpPr>
              <p:nvPr/>
            </p:nvSpPr>
            <p:spPr>
              <a:xfrm>
                <a:off x="10225595" y="2913345"/>
                <a:ext cx="181140" cy="276999"/>
              </a:xfrm>
              <a:prstGeom prst="rect">
                <a:avLst/>
              </a:prstGeom>
              <a:blipFill>
                <a:blip r:embed="rId15"/>
                <a:stretch>
                  <a:fillRect l="-30000" r="-33333" b="-28889"/>
                </a:stretch>
              </a:blipFill>
            </p:spPr>
            <p:txBody>
              <a:bodyPr/>
              <a:lstStyle/>
              <a:p>
                <a:r>
                  <a:rPr lang="en-US">
                    <a:noFill/>
                  </a:rPr>
                  <a:t> </a:t>
                </a:r>
              </a:p>
            </p:txBody>
          </p:sp>
        </mc:Fallback>
      </mc:AlternateContent>
      <p:pic>
        <p:nvPicPr>
          <p:cNvPr id="203" name="Picture 202"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9677565" y="4732025"/>
            <a:ext cx="401892" cy="247880"/>
          </a:xfrm>
          <a:prstGeom prst="rect">
            <a:avLst/>
          </a:prstGeom>
        </p:spPr>
      </p:pic>
      <p:pic>
        <p:nvPicPr>
          <p:cNvPr id="204" name="Picture 203" descr="Workload Icon of Glyph style - Available in SVG, PNG, EPS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99332" y="4700070"/>
            <a:ext cx="298697" cy="298697"/>
          </a:xfrm>
          <a:prstGeom prst="rect">
            <a:avLst/>
          </a:prstGeom>
        </p:spPr>
      </p:pic>
      <p:sp>
        <p:nvSpPr>
          <p:cNvPr id="205" name="Google Shape;225;p39"/>
          <p:cNvSpPr/>
          <p:nvPr/>
        </p:nvSpPr>
        <p:spPr>
          <a:xfrm>
            <a:off x="879641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06" name="Google Shape;230;p39"/>
          <p:cNvCxnSpPr>
            <a:stCxn id="205" idx="4"/>
            <a:endCxn id="190" idx="0"/>
          </p:cNvCxnSpPr>
          <p:nvPr/>
        </p:nvCxnSpPr>
        <p:spPr>
          <a:xfrm flipH="1">
            <a:off x="903217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207" name="Picture 206"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9666" y="4721405"/>
            <a:ext cx="267384" cy="267384"/>
          </a:xfrm>
          <a:prstGeom prst="rect">
            <a:avLst/>
          </a:prstGeom>
        </p:spPr>
      </p:pic>
      <mc:AlternateContent xmlns:mc="http://schemas.openxmlformats.org/markup-compatibility/2006" xmlns:a14="http://schemas.microsoft.com/office/drawing/2010/main">
        <mc:Choice Requires="a14">
          <p:sp>
            <p:nvSpPr>
              <p:cNvPr id="208" name="TextBox 207"/>
              <p:cNvSpPr txBox="1"/>
              <p:nvPr/>
            </p:nvSpPr>
            <p:spPr>
              <a:xfrm rot="5400000">
                <a:off x="846894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08" name="TextBox 207"/>
              <p:cNvSpPr txBox="1">
                <a:spLocks noRot="1" noChangeAspect="1" noMove="1" noResize="1" noEditPoints="1" noAdjustHandles="1" noChangeArrowheads="1" noChangeShapeType="1" noTextEdit="1"/>
              </p:cNvSpPr>
              <p:nvPr/>
            </p:nvSpPr>
            <p:spPr>
              <a:xfrm rot="5400000">
                <a:off x="8468949" y="5449318"/>
                <a:ext cx="944435" cy="369332"/>
              </a:xfrm>
              <a:prstGeom prst="rect">
                <a:avLst/>
              </a:prstGeom>
              <a:blipFill>
                <a:blip r:embed="rId16"/>
                <a:stretch>
                  <a:fillRect l="-24590" r="-9836"/>
                </a:stretch>
              </a:blipFill>
              <a:ln w="19050">
                <a:noFill/>
              </a:ln>
            </p:spPr>
            <p:txBody>
              <a:bodyPr/>
              <a:lstStyle/>
              <a:p>
                <a:r>
                  <a:rPr lang="en-US">
                    <a:noFill/>
                  </a:rPr>
                  <a:t> </a:t>
                </a:r>
              </a:p>
            </p:txBody>
          </p:sp>
        </mc:Fallback>
      </mc:AlternateContent>
      <p:sp>
        <p:nvSpPr>
          <p:cNvPr id="209" name="Google Shape;226;p39"/>
          <p:cNvSpPr/>
          <p:nvPr/>
        </p:nvSpPr>
        <p:spPr>
          <a:xfrm>
            <a:off x="9658454"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1" name="Google Shape;225;p39"/>
          <p:cNvSpPr/>
          <p:nvPr/>
        </p:nvSpPr>
        <p:spPr>
          <a:xfrm>
            <a:off x="9608600"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2" name="Google Shape;230;p39"/>
          <p:cNvCxnSpPr>
            <a:stCxn id="211" idx="4"/>
            <a:endCxn id="209" idx="0"/>
          </p:cNvCxnSpPr>
          <p:nvPr/>
        </p:nvCxnSpPr>
        <p:spPr>
          <a:xfrm flipH="1">
            <a:off x="9844363"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3" name="TextBox 212"/>
              <p:cNvSpPr txBox="1"/>
              <p:nvPr/>
            </p:nvSpPr>
            <p:spPr>
              <a:xfrm rot="5400000">
                <a:off x="9281138"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rot="5400000">
                <a:off x="9281138" y="5449318"/>
                <a:ext cx="944435" cy="369332"/>
              </a:xfrm>
              <a:prstGeom prst="rect">
                <a:avLst/>
              </a:prstGeom>
              <a:blipFill>
                <a:blip r:embed="rId17"/>
                <a:stretch>
                  <a:fillRect l="-26667" r="-10000"/>
                </a:stretch>
              </a:blipFill>
              <a:ln w="19050">
                <a:noFill/>
              </a:ln>
            </p:spPr>
            <p:txBody>
              <a:bodyPr/>
              <a:lstStyle/>
              <a:p>
                <a:r>
                  <a:rPr lang="en-US">
                    <a:noFill/>
                  </a:rPr>
                  <a:t> </a:t>
                </a:r>
              </a:p>
            </p:txBody>
          </p:sp>
        </mc:Fallback>
      </mc:AlternateContent>
      <p:sp>
        <p:nvSpPr>
          <p:cNvPr id="214" name="Google Shape;226;p39"/>
          <p:cNvSpPr/>
          <p:nvPr/>
        </p:nvSpPr>
        <p:spPr>
          <a:xfrm>
            <a:off x="10526215"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6" name="Google Shape;225;p39"/>
          <p:cNvSpPr/>
          <p:nvPr/>
        </p:nvSpPr>
        <p:spPr>
          <a:xfrm>
            <a:off x="10476361"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7" name="Google Shape;230;p39"/>
          <p:cNvCxnSpPr>
            <a:stCxn id="216" idx="4"/>
            <a:endCxn id="214" idx="0"/>
          </p:cNvCxnSpPr>
          <p:nvPr/>
        </p:nvCxnSpPr>
        <p:spPr>
          <a:xfrm flipH="1">
            <a:off x="10712124"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8" name="TextBox 217"/>
              <p:cNvSpPr txBox="1"/>
              <p:nvPr/>
            </p:nvSpPr>
            <p:spPr>
              <a:xfrm rot="5400000">
                <a:off x="10148899"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8" name="TextBox 217"/>
              <p:cNvSpPr txBox="1">
                <a:spLocks noRot="1" noChangeAspect="1" noMove="1" noResize="1" noEditPoints="1" noAdjustHandles="1" noChangeArrowheads="1" noChangeShapeType="1" noTextEdit="1"/>
              </p:cNvSpPr>
              <p:nvPr/>
            </p:nvSpPr>
            <p:spPr>
              <a:xfrm rot="5400000">
                <a:off x="10148899" y="5443640"/>
                <a:ext cx="944435" cy="369332"/>
              </a:xfrm>
              <a:prstGeom prst="rect">
                <a:avLst/>
              </a:prstGeom>
              <a:blipFill>
                <a:blip r:embed="rId18"/>
                <a:stretch>
                  <a:fillRect l="-24590" r="-8197"/>
                </a:stretch>
              </a:blipFill>
              <a:ln w="19050">
                <a:noFill/>
              </a:ln>
            </p:spPr>
            <p:txBody>
              <a:bodyPr/>
              <a:lstStyle/>
              <a:p>
                <a:r>
                  <a:rPr lang="en-US">
                    <a:noFill/>
                  </a:rPr>
                  <a:t> </a:t>
                </a:r>
              </a:p>
            </p:txBody>
          </p:sp>
        </mc:Fallback>
      </mc:AlternateContent>
      <p:sp>
        <p:nvSpPr>
          <p:cNvPr id="219" name="Google Shape;226;p39"/>
          <p:cNvSpPr/>
          <p:nvPr/>
        </p:nvSpPr>
        <p:spPr>
          <a:xfrm>
            <a:off x="1122376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21" name="Google Shape;225;p39"/>
          <p:cNvSpPr/>
          <p:nvPr/>
        </p:nvSpPr>
        <p:spPr>
          <a:xfrm>
            <a:off x="1117391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22" name="Google Shape;230;p39"/>
          <p:cNvCxnSpPr>
            <a:stCxn id="221" idx="4"/>
            <a:endCxn id="219" idx="0"/>
          </p:cNvCxnSpPr>
          <p:nvPr/>
        </p:nvCxnSpPr>
        <p:spPr>
          <a:xfrm flipH="1">
            <a:off x="11409675"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23" name="TextBox 222"/>
              <p:cNvSpPr txBox="1"/>
              <p:nvPr/>
            </p:nvSpPr>
            <p:spPr>
              <a:xfrm rot="5400000">
                <a:off x="1084645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4</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rot="5400000">
                <a:off x="10846450" y="5443640"/>
                <a:ext cx="944435" cy="369332"/>
              </a:xfrm>
              <a:prstGeom prst="rect">
                <a:avLst/>
              </a:prstGeom>
              <a:blipFill>
                <a:blip r:embed="rId19"/>
                <a:stretch>
                  <a:fillRect l="-24590" r="-9836"/>
                </a:stretch>
              </a:blipFill>
              <a:ln w="19050">
                <a:noFill/>
              </a:ln>
            </p:spPr>
            <p:txBody>
              <a:bodyPr/>
              <a:lstStyle/>
              <a:p>
                <a:r>
                  <a:rPr lang="en-US">
                    <a:noFill/>
                  </a:rPr>
                  <a:t> </a:t>
                </a:r>
              </a:p>
            </p:txBody>
          </p:sp>
        </mc:Fallback>
      </mc:AlternateContent>
      <p:pic>
        <p:nvPicPr>
          <p:cNvPr id="224" name="Picture 223"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9680570" y="6100524"/>
            <a:ext cx="344243" cy="212323"/>
          </a:xfrm>
          <a:prstGeom prst="rect">
            <a:avLst/>
          </a:prstGeom>
        </p:spPr>
      </p:pic>
      <p:pic>
        <p:nvPicPr>
          <p:cNvPr id="225" name="Picture 224" descr="Workload Icon of Glyph style - Available in SVG, PNG, EPS ..."/>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97395" y="6088278"/>
            <a:ext cx="262774" cy="262774"/>
          </a:xfrm>
          <a:prstGeom prst="rect">
            <a:avLst/>
          </a:prstGeom>
        </p:spPr>
      </p:pic>
      <p:pic>
        <p:nvPicPr>
          <p:cNvPr id="226" name="Picture 225"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58127" y="4721405"/>
            <a:ext cx="145207" cy="263264"/>
          </a:xfrm>
          <a:prstGeom prst="rect">
            <a:avLst/>
          </a:prstGeom>
        </p:spPr>
      </p:pic>
      <p:pic>
        <p:nvPicPr>
          <p:cNvPr id="227" name="Picture 226"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48505" y="6069010"/>
            <a:ext cx="145207" cy="263264"/>
          </a:xfrm>
          <a:prstGeom prst="rect">
            <a:avLst/>
          </a:prstGeom>
        </p:spPr>
      </p:pic>
      <p:sp>
        <p:nvSpPr>
          <p:cNvPr id="4" name="Rectangle 3"/>
          <p:cNvSpPr/>
          <p:nvPr/>
        </p:nvSpPr>
        <p:spPr>
          <a:xfrm>
            <a:off x="526755" y="5837538"/>
            <a:ext cx="3638747"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smtClean="0"/>
              <a:t>Configural</a:t>
            </a:r>
            <a:endParaRPr lang="en-US" b="1" dirty="0"/>
          </a:p>
        </p:txBody>
      </p:sp>
      <p:sp>
        <p:nvSpPr>
          <p:cNvPr id="89" name="Rectangle 88"/>
          <p:cNvSpPr/>
          <p:nvPr/>
        </p:nvSpPr>
        <p:spPr>
          <a:xfrm>
            <a:off x="895546" y="5300210"/>
            <a:ext cx="2982932"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Thresholds</a:t>
            </a:r>
            <a:endParaRPr lang="en-US" b="1" dirty="0"/>
          </a:p>
        </p:txBody>
      </p:sp>
      <p:pic>
        <p:nvPicPr>
          <p:cNvPr id="91" name="Google Shape;624;p44" descr="Vinkje Maatstreepjes Check · Gratis vectorafbeelding op ..."/>
          <p:cNvPicPr preferRelativeResize="0"/>
          <p:nvPr/>
        </p:nvPicPr>
        <p:blipFill rotWithShape="1">
          <a:blip r:embed="rId20">
            <a:alphaModFix/>
          </a:blip>
          <a:srcRect/>
          <a:stretch/>
        </p:blipFill>
        <p:spPr>
          <a:xfrm>
            <a:off x="3082512" y="5951759"/>
            <a:ext cx="278255" cy="273037"/>
          </a:xfrm>
          <a:prstGeom prst="rect">
            <a:avLst/>
          </a:prstGeom>
          <a:noFill/>
          <a:ln>
            <a:noFill/>
          </a:ln>
        </p:spPr>
      </p:pic>
      <p:pic>
        <p:nvPicPr>
          <p:cNvPr id="92" name="Google Shape;624;p44" descr="Vinkje Maatstreepjes Check · Gratis vectorafbeelding op ..."/>
          <p:cNvPicPr preferRelativeResize="0"/>
          <p:nvPr/>
        </p:nvPicPr>
        <p:blipFill rotWithShape="1">
          <a:blip r:embed="rId20">
            <a:alphaModFix/>
          </a:blip>
          <a:srcRect/>
          <a:stretch/>
        </p:blipFill>
        <p:spPr>
          <a:xfrm>
            <a:off x="3082512" y="5406929"/>
            <a:ext cx="278255" cy="273037"/>
          </a:xfrm>
          <a:prstGeom prst="rect">
            <a:avLst/>
          </a:prstGeom>
          <a:noFill/>
          <a:ln>
            <a:noFill/>
          </a:ln>
        </p:spPr>
      </p:pic>
      <mc:AlternateContent xmlns:mc="http://schemas.openxmlformats.org/markup-compatibility/2006" xmlns:a14="http://schemas.microsoft.com/office/drawing/2010/main">
        <mc:Choice Requires="a14">
          <p:sp>
            <p:nvSpPr>
              <p:cNvPr id="93" name="TextBox 92"/>
              <p:cNvSpPr txBox="1"/>
              <p:nvPr/>
            </p:nvSpPr>
            <p:spPr>
              <a:xfrm>
                <a:off x="4838476"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4838476" y="6312848"/>
                <a:ext cx="282804" cy="369332"/>
              </a:xfrm>
              <a:prstGeom prst="rect">
                <a:avLst/>
              </a:prstGeom>
              <a:blipFill>
                <a:blip r:embed="rId21"/>
                <a:stretch>
                  <a:fillRect r="-2391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5668886" y="6308599"/>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5668886" y="6308599"/>
                <a:ext cx="282804" cy="369332"/>
              </a:xfrm>
              <a:prstGeom prst="rect">
                <a:avLst/>
              </a:prstGeom>
              <a:blipFill>
                <a:blip r:embed="rId22"/>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6507864" y="6318917"/>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6507864" y="6318917"/>
                <a:ext cx="282804" cy="369332"/>
              </a:xfrm>
              <a:prstGeom prst="rect">
                <a:avLst/>
              </a:prstGeom>
              <a:blipFill>
                <a:blip r:embed="rId23"/>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7243184"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7243184" y="6312848"/>
                <a:ext cx="282804" cy="369332"/>
              </a:xfrm>
              <a:prstGeom prst="rect">
                <a:avLst/>
              </a:prstGeom>
              <a:blipFill>
                <a:blip r:embed="rId24"/>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863565"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8863565" y="6305474"/>
                <a:ext cx="282804" cy="369332"/>
              </a:xfrm>
              <a:prstGeom prst="rect">
                <a:avLst/>
              </a:prstGeom>
              <a:blipFill>
                <a:blip r:embed="rId25"/>
                <a:stretch>
                  <a:fillRect r="-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9693975" y="6301225"/>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9693975" y="6301225"/>
                <a:ext cx="282804" cy="369332"/>
              </a:xfrm>
              <a:prstGeom prst="rect">
                <a:avLst/>
              </a:prstGeom>
              <a:blipFill>
                <a:blip r:embed="rId26"/>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10532953" y="6311543"/>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532953" y="6311543"/>
                <a:ext cx="282804" cy="369332"/>
              </a:xfrm>
              <a:prstGeom prst="rect">
                <a:avLst/>
              </a:prstGeom>
              <a:blipFill>
                <a:blip r:embed="rId27"/>
                <a:stretch>
                  <a:fillRect r="-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11268273"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100" name="TextBox 99"/>
              <p:cNvSpPr txBox="1">
                <a:spLocks noRot="1" noChangeAspect="1" noMove="1" noResize="1" noEditPoints="1" noAdjustHandles="1" noChangeArrowheads="1" noChangeShapeType="1" noTextEdit="1"/>
              </p:cNvSpPr>
              <p:nvPr/>
            </p:nvSpPr>
            <p:spPr>
              <a:xfrm>
                <a:off x="11268273" y="6305474"/>
                <a:ext cx="282804" cy="369332"/>
              </a:xfrm>
              <a:prstGeom prst="rect">
                <a:avLst/>
              </a:prstGeom>
              <a:blipFill>
                <a:blip r:embed="rId28"/>
                <a:stretch>
                  <a:fillRect r="-25532"/>
                </a:stretch>
              </a:blipFill>
            </p:spPr>
            <p:txBody>
              <a:bodyPr/>
              <a:lstStyle/>
              <a:p>
                <a:r>
                  <a:rPr lang="en-US">
                    <a:noFill/>
                  </a:rPr>
                  <a:t> </a:t>
                </a:r>
              </a:p>
            </p:txBody>
          </p:sp>
        </mc:Fallback>
      </mc:AlternateContent>
      <p:sp>
        <p:nvSpPr>
          <p:cNvPr id="90" name="Rectangle 89"/>
          <p:cNvSpPr/>
          <p:nvPr/>
        </p:nvSpPr>
        <p:spPr>
          <a:xfrm>
            <a:off x="1187777" y="4762882"/>
            <a:ext cx="2434885"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Loadings</a:t>
            </a:r>
            <a:endParaRPr lang="en-US" b="1" dirty="0"/>
          </a:p>
        </p:txBody>
      </p:sp>
      <p:pic>
        <p:nvPicPr>
          <p:cNvPr id="101" name="Google Shape;624;p44" descr="Vinkje Maatstreepjes Check · Gratis vectorafbeelding op ..."/>
          <p:cNvPicPr preferRelativeResize="0"/>
          <p:nvPr/>
        </p:nvPicPr>
        <p:blipFill rotWithShape="1">
          <a:blip r:embed="rId20">
            <a:alphaModFix/>
          </a:blip>
          <a:srcRect/>
          <a:stretch/>
        </p:blipFill>
        <p:spPr>
          <a:xfrm>
            <a:off x="3082512" y="4895028"/>
            <a:ext cx="278255" cy="273037"/>
          </a:xfrm>
          <a:prstGeom prst="rect">
            <a:avLst/>
          </a:prstGeom>
          <a:noFill/>
          <a:ln>
            <a:noFill/>
          </a:ln>
        </p:spPr>
      </p:pic>
      <mc:AlternateContent xmlns:mc="http://schemas.openxmlformats.org/markup-compatibility/2006" xmlns:a14="http://schemas.microsoft.com/office/drawing/2010/main">
        <mc:Choice Requires="a14">
          <p:sp>
            <p:nvSpPr>
              <p:cNvPr id="102" name="TextBox 101"/>
              <p:cNvSpPr txBox="1"/>
              <p:nvPr/>
            </p:nvSpPr>
            <p:spPr>
              <a:xfrm>
                <a:off x="4979878" y="4179109"/>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1</m:t>
                          </m:r>
                        </m:sub>
                      </m:sSub>
                    </m:oMath>
                  </m:oMathPara>
                </a14:m>
                <a:endParaRPr lang="en-US" sz="1600" dirty="0"/>
              </a:p>
            </p:txBody>
          </p:sp>
        </mc:Choice>
        <mc:Fallback xmlns="">
          <p:sp>
            <p:nvSpPr>
              <p:cNvPr id="102" name="TextBox 101"/>
              <p:cNvSpPr txBox="1">
                <a:spLocks noRot="1" noChangeAspect="1" noMove="1" noResize="1" noEditPoints="1" noAdjustHandles="1" noChangeArrowheads="1" noChangeShapeType="1" noTextEdit="1"/>
              </p:cNvSpPr>
              <p:nvPr/>
            </p:nvSpPr>
            <p:spPr>
              <a:xfrm>
                <a:off x="4979878" y="4179109"/>
                <a:ext cx="277407" cy="246221"/>
              </a:xfrm>
              <a:prstGeom prst="rect">
                <a:avLst/>
              </a:prstGeom>
              <a:blipFill>
                <a:blip r:embed="rId29"/>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5683059" y="4174226"/>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2</m:t>
                          </m:r>
                        </m:sub>
                      </m:sSub>
                    </m:oMath>
                  </m:oMathPara>
                </a14:m>
                <a:endParaRPr lang="en-US" sz="1600" dirty="0"/>
              </a:p>
            </p:txBody>
          </p:sp>
        </mc:Choice>
        <mc:Fallback xmlns="">
          <p:sp>
            <p:nvSpPr>
              <p:cNvPr id="103" name="TextBox 102"/>
              <p:cNvSpPr txBox="1">
                <a:spLocks noRot="1" noChangeAspect="1" noMove="1" noResize="1" noEditPoints="1" noAdjustHandles="1" noChangeArrowheads="1" noChangeShapeType="1" noTextEdit="1"/>
              </p:cNvSpPr>
              <p:nvPr/>
            </p:nvSpPr>
            <p:spPr>
              <a:xfrm>
                <a:off x="5683059" y="4174226"/>
                <a:ext cx="277407" cy="246221"/>
              </a:xfrm>
              <a:prstGeom prst="rect">
                <a:avLst/>
              </a:prstGeom>
              <a:blipFill>
                <a:blip r:embed="rId30"/>
                <a:stretch>
                  <a:fillRect l="-10870"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6307226" y="418469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3</m:t>
                          </m:r>
                        </m:sub>
                      </m:sSub>
                    </m:oMath>
                  </m:oMathPara>
                </a14:m>
                <a:endParaRPr lang="en-US" sz="1600" dirty="0"/>
              </a:p>
            </p:txBody>
          </p:sp>
        </mc:Choice>
        <mc:Fallback xmlns="">
          <p:sp>
            <p:nvSpPr>
              <p:cNvPr id="105" name="TextBox 104"/>
              <p:cNvSpPr txBox="1">
                <a:spLocks noRot="1" noChangeAspect="1" noMove="1" noResize="1" noEditPoints="1" noAdjustHandles="1" noChangeArrowheads="1" noChangeShapeType="1" noTextEdit="1"/>
              </p:cNvSpPr>
              <p:nvPr/>
            </p:nvSpPr>
            <p:spPr>
              <a:xfrm>
                <a:off x="6307226" y="4184697"/>
                <a:ext cx="277407" cy="246221"/>
              </a:xfrm>
              <a:prstGeom prst="rect">
                <a:avLst/>
              </a:prstGeom>
              <a:blipFill>
                <a:blip r:embed="rId31"/>
                <a:stretch>
                  <a:fillRect l="-11111" b="-14634"/>
                </a:stretch>
              </a:blipFill>
              <a:ln w="19050">
                <a:noFill/>
              </a:ln>
            </p:spPr>
            <p:txBody>
              <a:bodyPr/>
              <a:lstStyle/>
              <a:p>
                <a:r>
                  <a:rPr lang="en-US">
                    <a:noFill/>
                  </a:rPr>
                  <a:t> </a:t>
                </a:r>
              </a:p>
            </p:txBody>
          </p:sp>
        </mc:Fallback>
      </mc:AlternateContent>
      <p:cxnSp>
        <p:nvCxnSpPr>
          <p:cNvPr id="129" name="Google Shape;230;p39"/>
          <p:cNvCxnSpPr>
            <a:stCxn id="189" idx="4"/>
            <a:endCxn id="205" idx="0"/>
          </p:cNvCxnSpPr>
          <p:nvPr/>
        </p:nvCxnSpPr>
        <p:spPr>
          <a:xfrm flipH="1">
            <a:off x="9048832" y="3827126"/>
            <a:ext cx="1260771"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1" name="Google Shape;231;p39"/>
          <p:cNvCxnSpPr>
            <a:stCxn id="189" idx="4"/>
            <a:endCxn id="211" idx="0"/>
          </p:cNvCxnSpPr>
          <p:nvPr/>
        </p:nvCxnSpPr>
        <p:spPr>
          <a:xfrm flipH="1">
            <a:off x="9861021" y="3827126"/>
            <a:ext cx="448582"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3" name="Google Shape;232;p39"/>
          <p:cNvCxnSpPr>
            <a:stCxn id="189" idx="4"/>
            <a:endCxn id="216" idx="0"/>
          </p:cNvCxnSpPr>
          <p:nvPr/>
        </p:nvCxnSpPr>
        <p:spPr>
          <a:xfrm>
            <a:off x="10309603" y="3827126"/>
            <a:ext cx="419179"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4" name="Google Shape;232;p39"/>
          <p:cNvCxnSpPr>
            <a:stCxn id="189" idx="4"/>
            <a:endCxn id="221" idx="0"/>
          </p:cNvCxnSpPr>
          <p:nvPr/>
        </p:nvCxnSpPr>
        <p:spPr>
          <a:xfrm>
            <a:off x="10309603" y="3827126"/>
            <a:ext cx="1116730"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137" name="TextBox 136"/>
              <p:cNvSpPr txBox="1"/>
              <p:nvPr/>
            </p:nvSpPr>
            <p:spPr>
              <a:xfrm>
                <a:off x="11159710" y="418724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4</m:t>
                          </m:r>
                        </m:sub>
                      </m:sSub>
                    </m:oMath>
                  </m:oMathPara>
                </a14:m>
                <a:endParaRPr lang="en-US" sz="1600" dirty="0"/>
              </a:p>
            </p:txBody>
          </p:sp>
        </mc:Choice>
        <mc:Fallback xmlns="">
          <p:sp>
            <p:nvSpPr>
              <p:cNvPr id="137" name="TextBox 136"/>
              <p:cNvSpPr txBox="1">
                <a:spLocks noRot="1" noChangeAspect="1" noMove="1" noResize="1" noEditPoints="1" noAdjustHandles="1" noChangeArrowheads="1" noChangeShapeType="1" noTextEdit="1"/>
              </p:cNvSpPr>
              <p:nvPr/>
            </p:nvSpPr>
            <p:spPr>
              <a:xfrm>
                <a:off x="11159710" y="4187247"/>
                <a:ext cx="277407" cy="246221"/>
              </a:xfrm>
              <a:prstGeom prst="rect">
                <a:avLst/>
              </a:prstGeom>
              <a:blipFill>
                <a:blip r:embed="rId32"/>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TextBox 137"/>
              <p:cNvSpPr txBox="1"/>
              <p:nvPr/>
            </p:nvSpPr>
            <p:spPr>
              <a:xfrm>
                <a:off x="9006797" y="4190049"/>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1</m:t>
                          </m:r>
                        </m:sub>
                      </m:sSub>
                    </m:oMath>
                  </m:oMathPara>
                </a14:m>
                <a:endParaRPr lang="en-US" sz="1600" dirty="0"/>
              </a:p>
            </p:txBody>
          </p:sp>
        </mc:Choice>
        <mc:Fallback xmlns="">
          <p:sp>
            <p:nvSpPr>
              <p:cNvPr id="138" name="TextBox 137"/>
              <p:cNvSpPr txBox="1">
                <a:spLocks noRot="1" noChangeAspect="1" noMove="1" noResize="1" noEditPoints="1" noAdjustHandles="1" noChangeArrowheads="1" noChangeShapeType="1" noTextEdit="1"/>
              </p:cNvSpPr>
              <p:nvPr/>
            </p:nvSpPr>
            <p:spPr>
              <a:xfrm>
                <a:off x="9006797" y="4190049"/>
                <a:ext cx="277407" cy="246221"/>
              </a:xfrm>
              <a:prstGeom prst="rect">
                <a:avLst/>
              </a:prstGeom>
              <a:blipFill>
                <a:blip r:embed="rId33"/>
                <a:stretch>
                  <a:fillRect l="-10870" b="-14634"/>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TextBox 138"/>
              <p:cNvSpPr txBox="1"/>
              <p:nvPr/>
            </p:nvSpPr>
            <p:spPr>
              <a:xfrm>
                <a:off x="9709978" y="4185166"/>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2</m:t>
                          </m:r>
                        </m:sub>
                      </m:sSub>
                    </m:oMath>
                  </m:oMathPara>
                </a14:m>
                <a:endParaRPr lang="en-US" sz="1600" dirty="0"/>
              </a:p>
            </p:txBody>
          </p:sp>
        </mc:Choice>
        <mc:Fallback xmlns="">
          <p:sp>
            <p:nvSpPr>
              <p:cNvPr id="139" name="TextBox 138"/>
              <p:cNvSpPr txBox="1">
                <a:spLocks noRot="1" noChangeAspect="1" noMove="1" noResize="1" noEditPoints="1" noAdjustHandles="1" noChangeArrowheads="1" noChangeShapeType="1" noTextEdit="1"/>
              </p:cNvSpPr>
              <p:nvPr/>
            </p:nvSpPr>
            <p:spPr>
              <a:xfrm>
                <a:off x="9709978" y="4185166"/>
                <a:ext cx="277407" cy="246221"/>
              </a:xfrm>
              <a:prstGeom prst="rect">
                <a:avLst/>
              </a:prstGeom>
              <a:blipFill>
                <a:blip r:embed="rId34"/>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p:cNvSpPr txBox="1"/>
              <p:nvPr/>
            </p:nvSpPr>
            <p:spPr>
              <a:xfrm>
                <a:off x="10334145" y="419563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3</m:t>
                          </m:r>
                        </m:sub>
                      </m:sSub>
                    </m:oMath>
                  </m:oMathPara>
                </a14:m>
                <a:endParaRPr lang="en-US" sz="1600" dirty="0"/>
              </a:p>
            </p:txBody>
          </p:sp>
        </mc:Choice>
        <mc:Fallback xmlns="">
          <p:sp>
            <p:nvSpPr>
              <p:cNvPr id="140" name="TextBox 139"/>
              <p:cNvSpPr txBox="1">
                <a:spLocks noRot="1" noChangeAspect="1" noMove="1" noResize="1" noEditPoints="1" noAdjustHandles="1" noChangeArrowheads="1" noChangeShapeType="1" noTextEdit="1"/>
              </p:cNvSpPr>
              <p:nvPr/>
            </p:nvSpPr>
            <p:spPr>
              <a:xfrm>
                <a:off x="10334145" y="4195637"/>
                <a:ext cx="277407" cy="246221"/>
              </a:xfrm>
              <a:prstGeom prst="rect">
                <a:avLst/>
              </a:prstGeom>
              <a:blipFill>
                <a:blip r:embed="rId35"/>
                <a:stretch>
                  <a:fillRect l="-10870" b="-14634"/>
                </a:stretch>
              </a:blipFill>
              <a:ln w="19050">
                <a:noFill/>
              </a:ln>
            </p:spPr>
            <p:txBody>
              <a:bodyPr/>
              <a:lstStyle/>
              <a:p>
                <a:r>
                  <a:rPr lang="en-US">
                    <a:noFill/>
                  </a:rPr>
                  <a:t> </a:t>
                </a:r>
              </a:p>
            </p:txBody>
          </p:sp>
        </mc:Fallback>
      </mc:AlternateContent>
    </p:spTree>
    <p:extLst>
      <p:ext uri="{BB962C8B-B14F-4D97-AF65-F5344CB8AC3E}">
        <p14:creationId xmlns:p14="http://schemas.microsoft.com/office/powerpoint/2010/main" val="248798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 y="365125"/>
            <a:ext cx="12083935" cy="1325563"/>
          </a:xfrm>
        </p:spPr>
        <p:txBody>
          <a:bodyPr/>
          <a:lstStyle/>
          <a:p>
            <a:pPr algn="ctr"/>
            <a:r>
              <a:rPr lang="en-US" dirty="0" smtClean="0">
                <a:latin typeface="Georgia" panose="02040502050405020303" pitchFamily="18" charset="0"/>
              </a:rPr>
              <a:t>Multiple Group Categorical Confirmatory Factor Analysis (MG-CCFA)</a:t>
            </a:r>
            <a:endParaRPr lang="en-US" dirty="0">
              <a:latin typeface="Georgia" panose="02040502050405020303" pitchFamily="18" charset="0"/>
            </a:endParaRPr>
          </a:p>
        </p:txBody>
      </p:sp>
      <p:sp>
        <p:nvSpPr>
          <p:cNvPr id="28" name="Google Shape;225;p39"/>
          <p:cNvSpPr/>
          <p:nvPr/>
        </p:nvSpPr>
        <p:spPr>
          <a:xfrm>
            <a:off x="5780549"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9" name="Google Shape;226;p39"/>
          <p:cNvSpPr/>
          <p:nvPr/>
        </p:nvSpPr>
        <p:spPr>
          <a:xfrm>
            <a:off x="4819346"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28" idx="4"/>
            <a:endCxn id="87" idx="0"/>
          </p:cNvCxnSpPr>
          <p:nvPr/>
        </p:nvCxnSpPr>
        <p:spPr>
          <a:xfrm flipH="1">
            <a:off x="5021913" y="3827126"/>
            <a:ext cx="1260771"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33" name="Google Shape;231;p39"/>
          <p:cNvCxnSpPr>
            <a:stCxn id="28" idx="4"/>
            <a:endCxn id="116" idx="0"/>
          </p:cNvCxnSpPr>
          <p:nvPr/>
        </p:nvCxnSpPr>
        <p:spPr>
          <a:xfrm flipH="1">
            <a:off x="5834102" y="3827126"/>
            <a:ext cx="448582"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34" name="Google Shape;232;p39"/>
          <p:cNvCxnSpPr>
            <a:stCxn id="28" idx="4"/>
            <a:endCxn id="130" idx="0"/>
          </p:cNvCxnSpPr>
          <p:nvPr/>
        </p:nvCxnSpPr>
        <p:spPr>
          <a:xfrm>
            <a:off x="6282684" y="3827126"/>
            <a:ext cx="419179"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pic>
        <p:nvPicPr>
          <p:cNvPr id="35" name="Picture 34"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313" y="6083668"/>
            <a:ext cx="267384" cy="267384"/>
          </a:xfrm>
          <a:prstGeom prst="rect">
            <a:avLst/>
          </a:prstGeom>
        </p:spPr>
      </p:pic>
      <p:pic>
        <p:nvPicPr>
          <p:cNvPr id="38" name="Picture 37"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5977843" y="3201284"/>
            <a:ext cx="622804" cy="520387"/>
          </a:xfrm>
          <a:prstGeom prst="rect">
            <a:avLst/>
          </a:prstGeom>
        </p:spPr>
      </p:pic>
      <p:cxnSp>
        <p:nvCxnSpPr>
          <p:cNvPr id="46" name="Google Shape;232;p39"/>
          <p:cNvCxnSpPr>
            <a:stCxn id="28" idx="4"/>
            <a:endCxn id="141" idx="0"/>
          </p:cNvCxnSpPr>
          <p:nvPr/>
        </p:nvCxnSpPr>
        <p:spPr>
          <a:xfrm>
            <a:off x="6282684" y="3827126"/>
            <a:ext cx="1116730" cy="754122"/>
          </a:xfrm>
          <a:prstGeom prst="straightConnector1">
            <a:avLst/>
          </a:prstGeom>
          <a:noFill/>
          <a:ln w="19050" cap="flat" cmpd="sng">
            <a:solidFill>
              <a:srgbClr val="FF0000"/>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47" name="TextBox 46"/>
              <p:cNvSpPr txBox="1"/>
              <p:nvPr/>
            </p:nvSpPr>
            <p:spPr>
              <a:xfrm>
                <a:off x="7132791" y="417630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m:rPr>
                              <m:sty m:val="p"/>
                            </m:rPr>
                            <a:rPr lang="el-GR" sz="1600" i="1" smtClean="0">
                              <a:solidFill>
                                <a:srgbClr val="FF0000"/>
                              </a:solidFill>
                              <a:latin typeface="Cambria Math" panose="02040503050406030204" pitchFamily="18" charset="0"/>
                            </a:rPr>
                            <m:t>λ</m:t>
                          </m:r>
                        </m:e>
                        <m:sub>
                          <m:r>
                            <a:rPr lang="en-US" sz="1600" b="0" i="1" smtClean="0">
                              <a:solidFill>
                                <a:srgbClr val="FF0000"/>
                              </a:solidFill>
                              <a:latin typeface="Cambria Math" panose="02040503050406030204" pitchFamily="18" charset="0"/>
                            </a:rPr>
                            <m:t>4</m:t>
                          </m:r>
                        </m:sub>
                      </m:sSub>
                    </m:oMath>
                  </m:oMathPara>
                </a14:m>
                <a:endParaRPr lang="en-US" sz="1600" dirty="0"/>
              </a:p>
            </p:txBody>
          </p:sp>
        </mc:Choice>
        <mc:Fallback xmlns="">
          <p:sp>
            <p:nvSpPr>
              <p:cNvPr id="47" name="TextBox 46"/>
              <p:cNvSpPr txBox="1">
                <a:spLocks noRot="1" noChangeAspect="1" noMove="1" noResize="1" noEditPoints="1" noAdjustHandles="1" noChangeArrowheads="1" noChangeShapeType="1" noTextEdit="1"/>
              </p:cNvSpPr>
              <p:nvPr/>
            </p:nvSpPr>
            <p:spPr>
              <a:xfrm>
                <a:off x="7132791" y="4176307"/>
                <a:ext cx="277407" cy="246221"/>
              </a:xfrm>
              <a:prstGeom prst="rect">
                <a:avLst/>
              </a:prstGeom>
              <a:blipFill>
                <a:blip r:embed="rId4"/>
                <a:stretch>
                  <a:fillRect l="-10870"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198676"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6198676" y="2913345"/>
                <a:ext cx="181140" cy="276999"/>
              </a:xfrm>
              <a:prstGeom prst="rect">
                <a:avLst/>
              </a:prstGeom>
              <a:blipFill>
                <a:blip r:embed="rId5"/>
                <a:stretch>
                  <a:fillRect l="-30000" r="-33333" b="-28889"/>
                </a:stretch>
              </a:blipFill>
            </p:spPr>
            <p:txBody>
              <a:bodyPr/>
              <a:lstStyle/>
              <a:p>
                <a:r>
                  <a:rPr lang="en-US">
                    <a:noFill/>
                  </a:rPr>
                  <a:t> </a:t>
                </a:r>
              </a:p>
            </p:txBody>
          </p:sp>
        </mc:Fallback>
      </mc:AlternateContent>
      <p:pic>
        <p:nvPicPr>
          <p:cNvPr id="56" name="Google Shape;283;p40"/>
          <p:cNvPicPr preferRelativeResize="0"/>
          <p:nvPr/>
        </p:nvPicPr>
        <p:blipFill rotWithShape="1">
          <a:blip r:embed="rId6">
            <a:alphaModFix/>
          </a:blip>
          <a:srcRect/>
          <a:stretch/>
        </p:blipFill>
        <p:spPr>
          <a:xfrm>
            <a:off x="7752039" y="1838122"/>
            <a:ext cx="627542" cy="351424"/>
          </a:xfrm>
          <a:prstGeom prst="rect">
            <a:avLst/>
          </a:prstGeom>
          <a:noFill/>
          <a:ln>
            <a:noFill/>
          </a:ln>
        </p:spPr>
      </p:pic>
      <p:pic>
        <p:nvPicPr>
          <p:cNvPr id="81" name="Picture 80"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5650646" y="4732025"/>
            <a:ext cx="401892" cy="247880"/>
          </a:xfrm>
          <a:prstGeom prst="rect">
            <a:avLst/>
          </a:prstGeom>
        </p:spPr>
      </p:pic>
      <p:pic>
        <p:nvPicPr>
          <p:cNvPr id="82" name="Picture 81" descr="Workload Icon of Glyph style - Available in SVG, PNG, EPS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72413" y="4700070"/>
            <a:ext cx="298697" cy="298697"/>
          </a:xfrm>
          <a:prstGeom prst="rect">
            <a:avLst/>
          </a:prstGeom>
        </p:spPr>
      </p:pic>
      <p:cxnSp>
        <p:nvCxnSpPr>
          <p:cNvPr id="112" name="Straight Arrow Connector 111"/>
          <p:cNvCxnSpPr>
            <a:stCxn id="56" idx="2"/>
          </p:cNvCxnSpPr>
          <p:nvPr/>
        </p:nvCxnSpPr>
        <p:spPr>
          <a:xfrm>
            <a:off x="8065810" y="2189546"/>
            <a:ext cx="2220502"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56" idx="2"/>
            <a:endCxn id="28" idx="0"/>
          </p:cNvCxnSpPr>
          <p:nvPr/>
        </p:nvCxnSpPr>
        <p:spPr>
          <a:xfrm flipH="1">
            <a:off x="6282684" y="2189546"/>
            <a:ext cx="1783126"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Google Shape;225;p39"/>
          <p:cNvSpPr/>
          <p:nvPr/>
        </p:nvSpPr>
        <p:spPr>
          <a:xfrm>
            <a:off x="4769492"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8" name="Google Shape;230;p39"/>
          <p:cNvCxnSpPr>
            <a:stCxn id="87" idx="4"/>
            <a:endCxn id="29" idx="0"/>
          </p:cNvCxnSpPr>
          <p:nvPr/>
        </p:nvCxnSpPr>
        <p:spPr>
          <a:xfrm flipH="1">
            <a:off x="5005255"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104" name="Picture 10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2747" y="4721405"/>
            <a:ext cx="267384" cy="267384"/>
          </a:xfrm>
          <a:prstGeom prst="rect">
            <a:avLst/>
          </a:prstGeom>
        </p:spPr>
      </p:pic>
      <mc:AlternateContent xmlns:mc="http://schemas.openxmlformats.org/markup-compatibility/2006" xmlns:a14="http://schemas.microsoft.com/office/drawing/2010/main">
        <mc:Choice Requires="a14">
          <p:sp>
            <p:nvSpPr>
              <p:cNvPr id="66" name="TextBox 65"/>
              <p:cNvSpPr txBox="1"/>
              <p:nvPr/>
            </p:nvSpPr>
            <p:spPr>
              <a:xfrm rot="5400000">
                <a:off x="4442030"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rot="5400000">
                <a:off x="4442030" y="5449318"/>
                <a:ext cx="944435" cy="369332"/>
              </a:xfrm>
              <a:prstGeom prst="rect">
                <a:avLst/>
              </a:prstGeom>
              <a:blipFill>
                <a:blip r:embed="rId9"/>
                <a:stretch>
                  <a:fillRect l="-26667" r="-10000"/>
                </a:stretch>
              </a:blipFill>
              <a:ln w="19050">
                <a:noFill/>
              </a:ln>
            </p:spPr>
            <p:txBody>
              <a:bodyPr/>
              <a:lstStyle/>
              <a:p>
                <a:r>
                  <a:rPr lang="en-US">
                    <a:noFill/>
                  </a:rPr>
                  <a:t> </a:t>
                </a:r>
              </a:p>
            </p:txBody>
          </p:sp>
        </mc:Fallback>
      </mc:AlternateContent>
      <p:sp>
        <p:nvSpPr>
          <p:cNvPr id="111" name="Google Shape;226;p39"/>
          <p:cNvSpPr/>
          <p:nvPr/>
        </p:nvSpPr>
        <p:spPr>
          <a:xfrm>
            <a:off x="5631535" y="6061588"/>
            <a:ext cx="371817" cy="289464"/>
          </a:xfrm>
          <a:prstGeom prst="rect">
            <a:avLst/>
          </a:prstGeom>
          <a:noFill/>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16" name="Google Shape;225;p39"/>
          <p:cNvSpPr/>
          <p:nvPr/>
        </p:nvSpPr>
        <p:spPr>
          <a:xfrm>
            <a:off x="558168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17" name="Google Shape;230;p39"/>
          <p:cNvCxnSpPr>
            <a:stCxn id="116" idx="4"/>
            <a:endCxn id="111" idx="0"/>
          </p:cNvCxnSpPr>
          <p:nvPr/>
        </p:nvCxnSpPr>
        <p:spPr>
          <a:xfrm flipH="1">
            <a:off x="581744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24" name="TextBox 123"/>
              <p:cNvSpPr txBox="1"/>
              <p:nvPr/>
            </p:nvSpPr>
            <p:spPr>
              <a:xfrm rot="5400000">
                <a:off x="525421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24" name="TextBox 123"/>
              <p:cNvSpPr txBox="1">
                <a:spLocks noRot="1" noChangeAspect="1" noMove="1" noResize="1" noEditPoints="1" noAdjustHandles="1" noChangeArrowheads="1" noChangeShapeType="1" noTextEdit="1"/>
              </p:cNvSpPr>
              <p:nvPr/>
            </p:nvSpPr>
            <p:spPr>
              <a:xfrm rot="5400000">
                <a:off x="5254219" y="5449318"/>
                <a:ext cx="944435" cy="369332"/>
              </a:xfrm>
              <a:prstGeom prst="rect">
                <a:avLst/>
              </a:prstGeom>
              <a:blipFill>
                <a:blip r:embed="rId10"/>
                <a:stretch>
                  <a:fillRect l="-24590" r="-8197"/>
                </a:stretch>
              </a:blipFill>
              <a:ln w="19050">
                <a:noFill/>
              </a:ln>
            </p:spPr>
            <p:txBody>
              <a:bodyPr/>
              <a:lstStyle/>
              <a:p>
                <a:r>
                  <a:rPr lang="en-US">
                    <a:noFill/>
                  </a:rPr>
                  <a:t> </a:t>
                </a:r>
              </a:p>
            </p:txBody>
          </p:sp>
        </mc:Fallback>
      </mc:AlternateContent>
      <p:sp>
        <p:nvSpPr>
          <p:cNvPr id="126" name="Google Shape;226;p39"/>
          <p:cNvSpPr/>
          <p:nvPr/>
        </p:nvSpPr>
        <p:spPr>
          <a:xfrm>
            <a:off x="649929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30" name="Google Shape;225;p39"/>
          <p:cNvSpPr/>
          <p:nvPr/>
        </p:nvSpPr>
        <p:spPr>
          <a:xfrm>
            <a:off x="644944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32" name="Google Shape;230;p39"/>
          <p:cNvCxnSpPr>
            <a:stCxn id="130" idx="4"/>
            <a:endCxn id="126" idx="0"/>
          </p:cNvCxnSpPr>
          <p:nvPr/>
        </p:nvCxnSpPr>
        <p:spPr>
          <a:xfrm flipH="1">
            <a:off x="6685205"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35" name="TextBox 134"/>
              <p:cNvSpPr txBox="1"/>
              <p:nvPr/>
            </p:nvSpPr>
            <p:spPr>
              <a:xfrm rot="5400000">
                <a:off x="612198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35" name="TextBox 134"/>
              <p:cNvSpPr txBox="1">
                <a:spLocks noRot="1" noChangeAspect="1" noMove="1" noResize="1" noEditPoints="1" noAdjustHandles="1" noChangeArrowheads="1" noChangeShapeType="1" noTextEdit="1"/>
              </p:cNvSpPr>
              <p:nvPr/>
            </p:nvSpPr>
            <p:spPr>
              <a:xfrm rot="5400000">
                <a:off x="6121980" y="5443640"/>
                <a:ext cx="944435" cy="369332"/>
              </a:xfrm>
              <a:prstGeom prst="rect">
                <a:avLst/>
              </a:prstGeom>
              <a:blipFill>
                <a:blip r:embed="rId11"/>
                <a:stretch>
                  <a:fillRect l="-24590" r="-9836"/>
                </a:stretch>
              </a:blipFill>
              <a:ln w="19050">
                <a:noFill/>
              </a:ln>
            </p:spPr>
            <p:txBody>
              <a:bodyPr/>
              <a:lstStyle/>
              <a:p>
                <a:r>
                  <a:rPr lang="en-US">
                    <a:noFill/>
                  </a:rPr>
                  <a:t> </a:t>
                </a:r>
              </a:p>
            </p:txBody>
          </p:sp>
        </mc:Fallback>
      </mc:AlternateContent>
      <p:sp>
        <p:nvSpPr>
          <p:cNvPr id="136" name="Google Shape;226;p39"/>
          <p:cNvSpPr/>
          <p:nvPr/>
        </p:nvSpPr>
        <p:spPr>
          <a:xfrm>
            <a:off x="7196847"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41" name="Google Shape;225;p39"/>
          <p:cNvSpPr/>
          <p:nvPr/>
        </p:nvSpPr>
        <p:spPr>
          <a:xfrm>
            <a:off x="7146993"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42" name="Google Shape;230;p39"/>
          <p:cNvCxnSpPr>
            <a:stCxn id="141" idx="4"/>
            <a:endCxn id="136" idx="0"/>
          </p:cNvCxnSpPr>
          <p:nvPr/>
        </p:nvCxnSpPr>
        <p:spPr>
          <a:xfrm flipH="1">
            <a:off x="7382756"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45" name="TextBox 144"/>
              <p:cNvSpPr txBox="1"/>
              <p:nvPr/>
            </p:nvSpPr>
            <p:spPr>
              <a:xfrm rot="5400000">
                <a:off x="6819531"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4</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45" name="TextBox 144"/>
              <p:cNvSpPr txBox="1">
                <a:spLocks noRot="1" noChangeAspect="1" noMove="1" noResize="1" noEditPoints="1" noAdjustHandles="1" noChangeArrowheads="1" noChangeShapeType="1" noTextEdit="1"/>
              </p:cNvSpPr>
              <p:nvPr/>
            </p:nvSpPr>
            <p:spPr>
              <a:xfrm rot="5400000">
                <a:off x="6819531" y="5443640"/>
                <a:ext cx="944435" cy="369332"/>
              </a:xfrm>
              <a:prstGeom prst="rect">
                <a:avLst/>
              </a:prstGeom>
              <a:blipFill>
                <a:blip r:embed="rId12"/>
                <a:stretch>
                  <a:fillRect l="-26667" r="-10000"/>
                </a:stretch>
              </a:blipFill>
              <a:ln w="19050">
                <a:noFill/>
              </a:ln>
            </p:spPr>
            <p:txBody>
              <a:bodyPr/>
              <a:lstStyle/>
              <a:p>
                <a:r>
                  <a:rPr lang="en-US">
                    <a:noFill/>
                  </a:rPr>
                  <a:t> </a:t>
                </a:r>
              </a:p>
            </p:txBody>
          </p:sp>
        </mc:Fallback>
      </mc:AlternateContent>
      <p:pic>
        <p:nvPicPr>
          <p:cNvPr id="146" name="Picture 145"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5653651" y="6100524"/>
            <a:ext cx="344243" cy="212323"/>
          </a:xfrm>
          <a:prstGeom prst="rect">
            <a:avLst/>
          </a:prstGeom>
        </p:spPr>
      </p:pic>
      <p:pic>
        <p:nvPicPr>
          <p:cNvPr id="147" name="Picture 146" descr="Workload Icon of Glyph style - Available in SVG, PNG, EPS ..."/>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70476" y="6088278"/>
            <a:ext cx="262774" cy="262774"/>
          </a:xfrm>
          <a:prstGeom prst="rect">
            <a:avLst/>
          </a:prstGeom>
        </p:spPr>
      </p:pic>
      <p:pic>
        <p:nvPicPr>
          <p:cNvPr id="148" name="Picture 147"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31208" y="4721405"/>
            <a:ext cx="145207" cy="263264"/>
          </a:xfrm>
          <a:prstGeom prst="rect">
            <a:avLst/>
          </a:prstGeom>
        </p:spPr>
      </p:pic>
      <p:pic>
        <p:nvPicPr>
          <p:cNvPr id="149" name="Picture 148"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21586" y="6069010"/>
            <a:ext cx="145207" cy="263264"/>
          </a:xfrm>
          <a:prstGeom prst="rect">
            <a:avLst/>
          </a:prstGeom>
        </p:spPr>
      </p:pic>
      <p:sp>
        <p:nvSpPr>
          <p:cNvPr id="189" name="Google Shape;225;p39"/>
          <p:cNvSpPr/>
          <p:nvPr/>
        </p:nvSpPr>
        <p:spPr>
          <a:xfrm>
            <a:off x="9807468"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90" name="Google Shape;226;p39"/>
          <p:cNvSpPr/>
          <p:nvPr/>
        </p:nvSpPr>
        <p:spPr>
          <a:xfrm>
            <a:off x="8846265"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pic>
        <p:nvPicPr>
          <p:cNvPr id="194" name="Picture 19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4232" y="6083668"/>
            <a:ext cx="267384" cy="267384"/>
          </a:xfrm>
          <a:prstGeom prst="rect">
            <a:avLst/>
          </a:prstGeom>
        </p:spPr>
      </p:pic>
      <p:pic>
        <p:nvPicPr>
          <p:cNvPr id="195" name="Picture 194"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10004762" y="3201284"/>
            <a:ext cx="622804" cy="520387"/>
          </a:xfrm>
          <a:prstGeom prst="rect">
            <a:avLst/>
          </a:prstGeom>
        </p:spPr>
      </p:pic>
      <mc:AlternateContent xmlns:mc="http://schemas.openxmlformats.org/markup-compatibility/2006" xmlns:a14="http://schemas.microsoft.com/office/drawing/2010/main">
        <mc:Choice Requires="a14">
          <p:sp>
            <p:nvSpPr>
              <p:cNvPr id="202" name="TextBox 201"/>
              <p:cNvSpPr txBox="1"/>
              <p:nvPr/>
            </p:nvSpPr>
            <p:spPr>
              <a:xfrm>
                <a:off x="10225595"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202" name="TextBox 201"/>
              <p:cNvSpPr txBox="1">
                <a:spLocks noRot="1" noChangeAspect="1" noMove="1" noResize="1" noEditPoints="1" noAdjustHandles="1" noChangeArrowheads="1" noChangeShapeType="1" noTextEdit="1"/>
              </p:cNvSpPr>
              <p:nvPr/>
            </p:nvSpPr>
            <p:spPr>
              <a:xfrm>
                <a:off x="10225595" y="2913345"/>
                <a:ext cx="181140" cy="276999"/>
              </a:xfrm>
              <a:prstGeom prst="rect">
                <a:avLst/>
              </a:prstGeom>
              <a:blipFill>
                <a:blip r:embed="rId15"/>
                <a:stretch>
                  <a:fillRect l="-30000" r="-33333" b="-28889"/>
                </a:stretch>
              </a:blipFill>
            </p:spPr>
            <p:txBody>
              <a:bodyPr/>
              <a:lstStyle/>
              <a:p>
                <a:r>
                  <a:rPr lang="en-US">
                    <a:noFill/>
                  </a:rPr>
                  <a:t> </a:t>
                </a:r>
              </a:p>
            </p:txBody>
          </p:sp>
        </mc:Fallback>
      </mc:AlternateContent>
      <p:pic>
        <p:nvPicPr>
          <p:cNvPr id="203" name="Picture 202"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9677565" y="4732025"/>
            <a:ext cx="401892" cy="247880"/>
          </a:xfrm>
          <a:prstGeom prst="rect">
            <a:avLst/>
          </a:prstGeom>
        </p:spPr>
      </p:pic>
      <p:pic>
        <p:nvPicPr>
          <p:cNvPr id="204" name="Picture 203" descr="Workload Icon of Glyph style - Available in SVG, PNG, EPS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99332" y="4700070"/>
            <a:ext cx="298697" cy="298697"/>
          </a:xfrm>
          <a:prstGeom prst="rect">
            <a:avLst/>
          </a:prstGeom>
        </p:spPr>
      </p:pic>
      <p:sp>
        <p:nvSpPr>
          <p:cNvPr id="205" name="Google Shape;225;p39"/>
          <p:cNvSpPr/>
          <p:nvPr/>
        </p:nvSpPr>
        <p:spPr>
          <a:xfrm>
            <a:off x="879641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06" name="Google Shape;230;p39"/>
          <p:cNvCxnSpPr>
            <a:stCxn id="205" idx="4"/>
            <a:endCxn id="190" idx="0"/>
          </p:cNvCxnSpPr>
          <p:nvPr/>
        </p:nvCxnSpPr>
        <p:spPr>
          <a:xfrm flipH="1">
            <a:off x="903217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207" name="Picture 206"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9666" y="4721405"/>
            <a:ext cx="267384" cy="267384"/>
          </a:xfrm>
          <a:prstGeom prst="rect">
            <a:avLst/>
          </a:prstGeom>
        </p:spPr>
      </p:pic>
      <mc:AlternateContent xmlns:mc="http://schemas.openxmlformats.org/markup-compatibility/2006" xmlns:a14="http://schemas.microsoft.com/office/drawing/2010/main">
        <mc:Choice Requires="a14">
          <p:sp>
            <p:nvSpPr>
              <p:cNvPr id="208" name="TextBox 207"/>
              <p:cNvSpPr txBox="1"/>
              <p:nvPr/>
            </p:nvSpPr>
            <p:spPr>
              <a:xfrm rot="5400000">
                <a:off x="846894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08" name="TextBox 207"/>
              <p:cNvSpPr txBox="1">
                <a:spLocks noRot="1" noChangeAspect="1" noMove="1" noResize="1" noEditPoints="1" noAdjustHandles="1" noChangeArrowheads="1" noChangeShapeType="1" noTextEdit="1"/>
              </p:cNvSpPr>
              <p:nvPr/>
            </p:nvSpPr>
            <p:spPr>
              <a:xfrm rot="5400000">
                <a:off x="8468949" y="5449318"/>
                <a:ext cx="944435" cy="369332"/>
              </a:xfrm>
              <a:prstGeom prst="rect">
                <a:avLst/>
              </a:prstGeom>
              <a:blipFill>
                <a:blip r:embed="rId16"/>
                <a:stretch>
                  <a:fillRect l="-24590" r="-9836"/>
                </a:stretch>
              </a:blipFill>
              <a:ln w="19050">
                <a:noFill/>
              </a:ln>
            </p:spPr>
            <p:txBody>
              <a:bodyPr/>
              <a:lstStyle/>
              <a:p>
                <a:r>
                  <a:rPr lang="en-US">
                    <a:noFill/>
                  </a:rPr>
                  <a:t> </a:t>
                </a:r>
              </a:p>
            </p:txBody>
          </p:sp>
        </mc:Fallback>
      </mc:AlternateContent>
      <p:sp>
        <p:nvSpPr>
          <p:cNvPr id="209" name="Google Shape;226;p39"/>
          <p:cNvSpPr/>
          <p:nvPr/>
        </p:nvSpPr>
        <p:spPr>
          <a:xfrm>
            <a:off x="9658454"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1" name="Google Shape;225;p39"/>
          <p:cNvSpPr/>
          <p:nvPr/>
        </p:nvSpPr>
        <p:spPr>
          <a:xfrm>
            <a:off x="9608600"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2" name="Google Shape;230;p39"/>
          <p:cNvCxnSpPr>
            <a:stCxn id="211" idx="4"/>
            <a:endCxn id="209" idx="0"/>
          </p:cNvCxnSpPr>
          <p:nvPr/>
        </p:nvCxnSpPr>
        <p:spPr>
          <a:xfrm flipH="1">
            <a:off x="9844363"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3" name="TextBox 212"/>
              <p:cNvSpPr txBox="1"/>
              <p:nvPr/>
            </p:nvSpPr>
            <p:spPr>
              <a:xfrm rot="5400000">
                <a:off x="9281138"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rot="5400000">
                <a:off x="9281138" y="5449318"/>
                <a:ext cx="944435" cy="369332"/>
              </a:xfrm>
              <a:prstGeom prst="rect">
                <a:avLst/>
              </a:prstGeom>
              <a:blipFill>
                <a:blip r:embed="rId17"/>
                <a:stretch>
                  <a:fillRect l="-26667" r="-10000"/>
                </a:stretch>
              </a:blipFill>
              <a:ln w="19050">
                <a:noFill/>
              </a:ln>
            </p:spPr>
            <p:txBody>
              <a:bodyPr/>
              <a:lstStyle/>
              <a:p>
                <a:r>
                  <a:rPr lang="en-US">
                    <a:noFill/>
                  </a:rPr>
                  <a:t> </a:t>
                </a:r>
              </a:p>
            </p:txBody>
          </p:sp>
        </mc:Fallback>
      </mc:AlternateContent>
      <p:sp>
        <p:nvSpPr>
          <p:cNvPr id="214" name="Google Shape;226;p39"/>
          <p:cNvSpPr/>
          <p:nvPr/>
        </p:nvSpPr>
        <p:spPr>
          <a:xfrm>
            <a:off x="10526215"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6" name="Google Shape;225;p39"/>
          <p:cNvSpPr/>
          <p:nvPr/>
        </p:nvSpPr>
        <p:spPr>
          <a:xfrm>
            <a:off x="10476361"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7" name="Google Shape;230;p39"/>
          <p:cNvCxnSpPr>
            <a:stCxn id="216" idx="4"/>
            <a:endCxn id="214" idx="0"/>
          </p:cNvCxnSpPr>
          <p:nvPr/>
        </p:nvCxnSpPr>
        <p:spPr>
          <a:xfrm flipH="1">
            <a:off x="10712124"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8" name="TextBox 217"/>
              <p:cNvSpPr txBox="1"/>
              <p:nvPr/>
            </p:nvSpPr>
            <p:spPr>
              <a:xfrm rot="5400000">
                <a:off x="10148899"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8" name="TextBox 217"/>
              <p:cNvSpPr txBox="1">
                <a:spLocks noRot="1" noChangeAspect="1" noMove="1" noResize="1" noEditPoints="1" noAdjustHandles="1" noChangeArrowheads="1" noChangeShapeType="1" noTextEdit="1"/>
              </p:cNvSpPr>
              <p:nvPr/>
            </p:nvSpPr>
            <p:spPr>
              <a:xfrm rot="5400000">
                <a:off x="10148899" y="5443640"/>
                <a:ext cx="944435" cy="369332"/>
              </a:xfrm>
              <a:prstGeom prst="rect">
                <a:avLst/>
              </a:prstGeom>
              <a:blipFill>
                <a:blip r:embed="rId18"/>
                <a:stretch>
                  <a:fillRect l="-24590" r="-8197"/>
                </a:stretch>
              </a:blipFill>
              <a:ln w="19050">
                <a:noFill/>
              </a:ln>
            </p:spPr>
            <p:txBody>
              <a:bodyPr/>
              <a:lstStyle/>
              <a:p>
                <a:r>
                  <a:rPr lang="en-US">
                    <a:noFill/>
                  </a:rPr>
                  <a:t> </a:t>
                </a:r>
              </a:p>
            </p:txBody>
          </p:sp>
        </mc:Fallback>
      </mc:AlternateContent>
      <p:sp>
        <p:nvSpPr>
          <p:cNvPr id="219" name="Google Shape;226;p39"/>
          <p:cNvSpPr/>
          <p:nvPr/>
        </p:nvSpPr>
        <p:spPr>
          <a:xfrm>
            <a:off x="1122376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21" name="Google Shape;225;p39"/>
          <p:cNvSpPr/>
          <p:nvPr/>
        </p:nvSpPr>
        <p:spPr>
          <a:xfrm>
            <a:off x="1117391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22" name="Google Shape;230;p39"/>
          <p:cNvCxnSpPr>
            <a:stCxn id="221" idx="4"/>
            <a:endCxn id="219" idx="0"/>
          </p:cNvCxnSpPr>
          <p:nvPr/>
        </p:nvCxnSpPr>
        <p:spPr>
          <a:xfrm flipH="1">
            <a:off x="11409675"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23" name="TextBox 222"/>
              <p:cNvSpPr txBox="1"/>
              <p:nvPr/>
            </p:nvSpPr>
            <p:spPr>
              <a:xfrm rot="5400000">
                <a:off x="1084645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4</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rot="5400000">
                <a:off x="10846450" y="5443640"/>
                <a:ext cx="944435" cy="369332"/>
              </a:xfrm>
              <a:prstGeom prst="rect">
                <a:avLst/>
              </a:prstGeom>
              <a:blipFill>
                <a:blip r:embed="rId19"/>
                <a:stretch>
                  <a:fillRect l="-24590" r="-9836"/>
                </a:stretch>
              </a:blipFill>
              <a:ln w="19050">
                <a:noFill/>
              </a:ln>
            </p:spPr>
            <p:txBody>
              <a:bodyPr/>
              <a:lstStyle/>
              <a:p>
                <a:r>
                  <a:rPr lang="en-US">
                    <a:noFill/>
                  </a:rPr>
                  <a:t> </a:t>
                </a:r>
              </a:p>
            </p:txBody>
          </p:sp>
        </mc:Fallback>
      </mc:AlternateContent>
      <p:pic>
        <p:nvPicPr>
          <p:cNvPr id="224" name="Picture 223"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9680570" y="6100524"/>
            <a:ext cx="344243" cy="212323"/>
          </a:xfrm>
          <a:prstGeom prst="rect">
            <a:avLst/>
          </a:prstGeom>
        </p:spPr>
      </p:pic>
      <p:pic>
        <p:nvPicPr>
          <p:cNvPr id="225" name="Picture 224" descr="Workload Icon of Glyph style - Available in SVG, PNG, EPS ..."/>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97395" y="6088278"/>
            <a:ext cx="262774" cy="262774"/>
          </a:xfrm>
          <a:prstGeom prst="rect">
            <a:avLst/>
          </a:prstGeom>
        </p:spPr>
      </p:pic>
      <p:pic>
        <p:nvPicPr>
          <p:cNvPr id="226" name="Picture 225"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58127" y="4721405"/>
            <a:ext cx="145207" cy="263264"/>
          </a:xfrm>
          <a:prstGeom prst="rect">
            <a:avLst/>
          </a:prstGeom>
        </p:spPr>
      </p:pic>
      <p:pic>
        <p:nvPicPr>
          <p:cNvPr id="227" name="Picture 226"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48505" y="6069010"/>
            <a:ext cx="145207" cy="263264"/>
          </a:xfrm>
          <a:prstGeom prst="rect">
            <a:avLst/>
          </a:prstGeom>
        </p:spPr>
      </p:pic>
      <p:sp>
        <p:nvSpPr>
          <p:cNvPr id="4" name="Rectangle 3"/>
          <p:cNvSpPr/>
          <p:nvPr/>
        </p:nvSpPr>
        <p:spPr>
          <a:xfrm>
            <a:off x="526755" y="5837538"/>
            <a:ext cx="3638747"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smtClean="0"/>
              <a:t>Configural</a:t>
            </a:r>
            <a:endParaRPr lang="en-US" b="1" dirty="0"/>
          </a:p>
        </p:txBody>
      </p:sp>
      <p:sp>
        <p:nvSpPr>
          <p:cNvPr id="89" name="Rectangle 88"/>
          <p:cNvSpPr/>
          <p:nvPr/>
        </p:nvSpPr>
        <p:spPr>
          <a:xfrm>
            <a:off x="895546" y="5300210"/>
            <a:ext cx="2982932"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Thresholds</a:t>
            </a:r>
            <a:endParaRPr lang="en-US" b="1" dirty="0"/>
          </a:p>
        </p:txBody>
      </p:sp>
      <p:pic>
        <p:nvPicPr>
          <p:cNvPr id="91" name="Google Shape;624;p44" descr="Vinkje Maatstreepjes Check · Gratis vectorafbeelding op ..."/>
          <p:cNvPicPr preferRelativeResize="0"/>
          <p:nvPr/>
        </p:nvPicPr>
        <p:blipFill rotWithShape="1">
          <a:blip r:embed="rId20">
            <a:alphaModFix/>
          </a:blip>
          <a:srcRect/>
          <a:stretch/>
        </p:blipFill>
        <p:spPr>
          <a:xfrm>
            <a:off x="3094240" y="5951759"/>
            <a:ext cx="278255" cy="273037"/>
          </a:xfrm>
          <a:prstGeom prst="rect">
            <a:avLst/>
          </a:prstGeom>
          <a:noFill/>
          <a:ln>
            <a:noFill/>
          </a:ln>
        </p:spPr>
      </p:pic>
      <p:pic>
        <p:nvPicPr>
          <p:cNvPr id="92" name="Google Shape;624;p44" descr="Vinkje Maatstreepjes Check · Gratis vectorafbeelding op ..."/>
          <p:cNvPicPr preferRelativeResize="0"/>
          <p:nvPr/>
        </p:nvPicPr>
        <p:blipFill rotWithShape="1">
          <a:blip r:embed="rId20">
            <a:alphaModFix/>
          </a:blip>
          <a:srcRect/>
          <a:stretch/>
        </p:blipFill>
        <p:spPr>
          <a:xfrm>
            <a:off x="3094240" y="5376754"/>
            <a:ext cx="278255" cy="273037"/>
          </a:xfrm>
          <a:prstGeom prst="rect">
            <a:avLst/>
          </a:prstGeom>
          <a:noFill/>
          <a:ln>
            <a:noFill/>
          </a:ln>
        </p:spPr>
      </p:pic>
      <mc:AlternateContent xmlns:mc="http://schemas.openxmlformats.org/markup-compatibility/2006" xmlns:a14="http://schemas.microsoft.com/office/drawing/2010/main">
        <mc:Choice Requires="a14">
          <p:sp>
            <p:nvSpPr>
              <p:cNvPr id="93" name="TextBox 92"/>
              <p:cNvSpPr txBox="1"/>
              <p:nvPr/>
            </p:nvSpPr>
            <p:spPr>
              <a:xfrm>
                <a:off x="4838476"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4838476" y="6312848"/>
                <a:ext cx="282804" cy="369332"/>
              </a:xfrm>
              <a:prstGeom prst="rect">
                <a:avLst/>
              </a:prstGeom>
              <a:blipFill>
                <a:blip r:embed="rId21"/>
                <a:stretch>
                  <a:fillRect r="-2391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5668886" y="6308599"/>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5668886" y="6308599"/>
                <a:ext cx="282804" cy="369332"/>
              </a:xfrm>
              <a:prstGeom prst="rect">
                <a:avLst/>
              </a:prstGeom>
              <a:blipFill>
                <a:blip r:embed="rId22"/>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6507864" y="6318917"/>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6507864" y="6318917"/>
                <a:ext cx="282804" cy="369332"/>
              </a:xfrm>
              <a:prstGeom prst="rect">
                <a:avLst/>
              </a:prstGeom>
              <a:blipFill>
                <a:blip r:embed="rId23"/>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7243184"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7243184" y="6312848"/>
                <a:ext cx="282804" cy="369332"/>
              </a:xfrm>
              <a:prstGeom prst="rect">
                <a:avLst/>
              </a:prstGeom>
              <a:blipFill>
                <a:blip r:embed="rId24"/>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863565"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8863565" y="6305474"/>
                <a:ext cx="282804" cy="369332"/>
              </a:xfrm>
              <a:prstGeom prst="rect">
                <a:avLst/>
              </a:prstGeom>
              <a:blipFill>
                <a:blip r:embed="rId25"/>
                <a:stretch>
                  <a:fillRect r="-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9693975" y="6301225"/>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9693975" y="6301225"/>
                <a:ext cx="282804" cy="369332"/>
              </a:xfrm>
              <a:prstGeom prst="rect">
                <a:avLst/>
              </a:prstGeom>
              <a:blipFill>
                <a:blip r:embed="rId26"/>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10532953" y="6311543"/>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532953" y="6311543"/>
                <a:ext cx="282804" cy="369332"/>
              </a:xfrm>
              <a:prstGeom prst="rect">
                <a:avLst/>
              </a:prstGeom>
              <a:blipFill>
                <a:blip r:embed="rId27"/>
                <a:stretch>
                  <a:fillRect r="-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11268273"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100" name="TextBox 99"/>
              <p:cNvSpPr txBox="1">
                <a:spLocks noRot="1" noChangeAspect="1" noMove="1" noResize="1" noEditPoints="1" noAdjustHandles="1" noChangeArrowheads="1" noChangeShapeType="1" noTextEdit="1"/>
              </p:cNvSpPr>
              <p:nvPr/>
            </p:nvSpPr>
            <p:spPr>
              <a:xfrm>
                <a:off x="11268273" y="6305474"/>
                <a:ext cx="282804" cy="369332"/>
              </a:xfrm>
              <a:prstGeom prst="rect">
                <a:avLst/>
              </a:prstGeom>
              <a:blipFill>
                <a:blip r:embed="rId28"/>
                <a:stretch>
                  <a:fillRect r="-25532"/>
                </a:stretch>
              </a:blipFill>
            </p:spPr>
            <p:txBody>
              <a:bodyPr/>
              <a:lstStyle/>
              <a:p>
                <a:r>
                  <a:rPr lang="en-US">
                    <a:noFill/>
                  </a:rPr>
                  <a:t> </a:t>
                </a:r>
              </a:p>
            </p:txBody>
          </p:sp>
        </mc:Fallback>
      </mc:AlternateContent>
      <p:sp>
        <p:nvSpPr>
          <p:cNvPr id="90" name="Rectangle 89"/>
          <p:cNvSpPr/>
          <p:nvPr/>
        </p:nvSpPr>
        <p:spPr>
          <a:xfrm>
            <a:off x="1187777" y="4762882"/>
            <a:ext cx="2434885"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Loadings</a:t>
            </a:r>
            <a:endParaRPr lang="en-US" b="1" dirty="0"/>
          </a:p>
        </p:txBody>
      </p:sp>
      <mc:AlternateContent xmlns:mc="http://schemas.openxmlformats.org/markup-compatibility/2006" xmlns:a14="http://schemas.microsoft.com/office/drawing/2010/main">
        <mc:Choice Requires="a14">
          <p:sp>
            <p:nvSpPr>
              <p:cNvPr id="102" name="TextBox 101"/>
              <p:cNvSpPr txBox="1"/>
              <p:nvPr/>
            </p:nvSpPr>
            <p:spPr>
              <a:xfrm>
                <a:off x="4979878" y="4179109"/>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1</m:t>
                          </m:r>
                        </m:sub>
                      </m:sSub>
                    </m:oMath>
                  </m:oMathPara>
                </a14:m>
                <a:endParaRPr lang="en-US" sz="1600" dirty="0"/>
              </a:p>
            </p:txBody>
          </p:sp>
        </mc:Choice>
        <mc:Fallback xmlns="">
          <p:sp>
            <p:nvSpPr>
              <p:cNvPr id="102" name="TextBox 101"/>
              <p:cNvSpPr txBox="1">
                <a:spLocks noRot="1" noChangeAspect="1" noMove="1" noResize="1" noEditPoints="1" noAdjustHandles="1" noChangeArrowheads="1" noChangeShapeType="1" noTextEdit="1"/>
              </p:cNvSpPr>
              <p:nvPr/>
            </p:nvSpPr>
            <p:spPr>
              <a:xfrm>
                <a:off x="4979878" y="4179109"/>
                <a:ext cx="277407" cy="246221"/>
              </a:xfrm>
              <a:prstGeom prst="rect">
                <a:avLst/>
              </a:prstGeom>
              <a:blipFill>
                <a:blip r:embed="rId29"/>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5683059" y="4174226"/>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2</m:t>
                          </m:r>
                        </m:sub>
                      </m:sSub>
                    </m:oMath>
                  </m:oMathPara>
                </a14:m>
                <a:endParaRPr lang="en-US" sz="1600" dirty="0"/>
              </a:p>
            </p:txBody>
          </p:sp>
        </mc:Choice>
        <mc:Fallback xmlns="">
          <p:sp>
            <p:nvSpPr>
              <p:cNvPr id="103" name="TextBox 102"/>
              <p:cNvSpPr txBox="1">
                <a:spLocks noRot="1" noChangeAspect="1" noMove="1" noResize="1" noEditPoints="1" noAdjustHandles="1" noChangeArrowheads="1" noChangeShapeType="1" noTextEdit="1"/>
              </p:cNvSpPr>
              <p:nvPr/>
            </p:nvSpPr>
            <p:spPr>
              <a:xfrm>
                <a:off x="5683059" y="4174226"/>
                <a:ext cx="277407" cy="246221"/>
              </a:xfrm>
              <a:prstGeom prst="rect">
                <a:avLst/>
              </a:prstGeom>
              <a:blipFill>
                <a:blip r:embed="rId30"/>
                <a:stretch>
                  <a:fillRect l="-10870"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6307226" y="418469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3</m:t>
                          </m:r>
                        </m:sub>
                      </m:sSub>
                    </m:oMath>
                  </m:oMathPara>
                </a14:m>
                <a:endParaRPr lang="en-US" sz="1600" dirty="0"/>
              </a:p>
            </p:txBody>
          </p:sp>
        </mc:Choice>
        <mc:Fallback xmlns="">
          <p:sp>
            <p:nvSpPr>
              <p:cNvPr id="105" name="TextBox 104"/>
              <p:cNvSpPr txBox="1">
                <a:spLocks noRot="1" noChangeAspect="1" noMove="1" noResize="1" noEditPoints="1" noAdjustHandles="1" noChangeArrowheads="1" noChangeShapeType="1" noTextEdit="1"/>
              </p:cNvSpPr>
              <p:nvPr/>
            </p:nvSpPr>
            <p:spPr>
              <a:xfrm>
                <a:off x="6307226" y="4184697"/>
                <a:ext cx="277407" cy="246221"/>
              </a:xfrm>
              <a:prstGeom prst="rect">
                <a:avLst/>
              </a:prstGeom>
              <a:blipFill>
                <a:blip r:embed="rId31"/>
                <a:stretch>
                  <a:fillRect l="-11111" b="-14634"/>
                </a:stretch>
              </a:blipFill>
              <a:ln w="19050">
                <a:noFill/>
              </a:ln>
            </p:spPr>
            <p:txBody>
              <a:bodyPr/>
              <a:lstStyle/>
              <a:p>
                <a:r>
                  <a:rPr lang="en-US">
                    <a:noFill/>
                  </a:rPr>
                  <a:t> </a:t>
                </a:r>
              </a:p>
            </p:txBody>
          </p:sp>
        </mc:Fallback>
      </mc:AlternateContent>
      <p:cxnSp>
        <p:nvCxnSpPr>
          <p:cNvPr id="129" name="Google Shape;230;p39"/>
          <p:cNvCxnSpPr>
            <a:stCxn id="189" idx="4"/>
            <a:endCxn id="205" idx="0"/>
          </p:cNvCxnSpPr>
          <p:nvPr/>
        </p:nvCxnSpPr>
        <p:spPr>
          <a:xfrm flipH="1">
            <a:off x="9048832" y="3827126"/>
            <a:ext cx="1260771"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1" name="Google Shape;231;p39"/>
          <p:cNvCxnSpPr>
            <a:stCxn id="189" idx="4"/>
            <a:endCxn id="211" idx="0"/>
          </p:cNvCxnSpPr>
          <p:nvPr/>
        </p:nvCxnSpPr>
        <p:spPr>
          <a:xfrm flipH="1">
            <a:off x="9861021" y="3827126"/>
            <a:ext cx="448582"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3" name="Google Shape;232;p39"/>
          <p:cNvCxnSpPr>
            <a:stCxn id="189" idx="4"/>
            <a:endCxn id="216" idx="0"/>
          </p:cNvCxnSpPr>
          <p:nvPr/>
        </p:nvCxnSpPr>
        <p:spPr>
          <a:xfrm>
            <a:off x="10309603" y="3827126"/>
            <a:ext cx="419179"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4" name="Google Shape;232;p39"/>
          <p:cNvCxnSpPr>
            <a:stCxn id="189" idx="4"/>
            <a:endCxn id="221" idx="0"/>
          </p:cNvCxnSpPr>
          <p:nvPr/>
        </p:nvCxnSpPr>
        <p:spPr>
          <a:xfrm>
            <a:off x="10309603" y="3827126"/>
            <a:ext cx="1116730"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137" name="TextBox 136"/>
              <p:cNvSpPr txBox="1"/>
              <p:nvPr/>
            </p:nvSpPr>
            <p:spPr>
              <a:xfrm>
                <a:off x="11159710" y="418724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4</m:t>
                          </m:r>
                        </m:sub>
                      </m:sSub>
                    </m:oMath>
                  </m:oMathPara>
                </a14:m>
                <a:endParaRPr lang="en-US" sz="1600" dirty="0"/>
              </a:p>
            </p:txBody>
          </p:sp>
        </mc:Choice>
        <mc:Fallback xmlns="">
          <p:sp>
            <p:nvSpPr>
              <p:cNvPr id="137" name="TextBox 136"/>
              <p:cNvSpPr txBox="1">
                <a:spLocks noRot="1" noChangeAspect="1" noMove="1" noResize="1" noEditPoints="1" noAdjustHandles="1" noChangeArrowheads="1" noChangeShapeType="1" noTextEdit="1"/>
              </p:cNvSpPr>
              <p:nvPr/>
            </p:nvSpPr>
            <p:spPr>
              <a:xfrm>
                <a:off x="11159710" y="4187247"/>
                <a:ext cx="277407" cy="246221"/>
              </a:xfrm>
              <a:prstGeom prst="rect">
                <a:avLst/>
              </a:prstGeom>
              <a:blipFill>
                <a:blip r:embed="rId32"/>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TextBox 137"/>
              <p:cNvSpPr txBox="1"/>
              <p:nvPr/>
            </p:nvSpPr>
            <p:spPr>
              <a:xfrm>
                <a:off x="9006797" y="4190049"/>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1</m:t>
                          </m:r>
                        </m:sub>
                      </m:sSub>
                    </m:oMath>
                  </m:oMathPara>
                </a14:m>
                <a:endParaRPr lang="en-US" sz="1600" dirty="0"/>
              </a:p>
            </p:txBody>
          </p:sp>
        </mc:Choice>
        <mc:Fallback xmlns="">
          <p:sp>
            <p:nvSpPr>
              <p:cNvPr id="138" name="TextBox 137"/>
              <p:cNvSpPr txBox="1">
                <a:spLocks noRot="1" noChangeAspect="1" noMove="1" noResize="1" noEditPoints="1" noAdjustHandles="1" noChangeArrowheads="1" noChangeShapeType="1" noTextEdit="1"/>
              </p:cNvSpPr>
              <p:nvPr/>
            </p:nvSpPr>
            <p:spPr>
              <a:xfrm>
                <a:off x="9006797" y="4190049"/>
                <a:ext cx="277407" cy="246221"/>
              </a:xfrm>
              <a:prstGeom prst="rect">
                <a:avLst/>
              </a:prstGeom>
              <a:blipFill>
                <a:blip r:embed="rId33"/>
                <a:stretch>
                  <a:fillRect l="-10870" b="-14634"/>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TextBox 138"/>
              <p:cNvSpPr txBox="1"/>
              <p:nvPr/>
            </p:nvSpPr>
            <p:spPr>
              <a:xfrm>
                <a:off x="9709978" y="4185166"/>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2</m:t>
                          </m:r>
                        </m:sub>
                      </m:sSub>
                    </m:oMath>
                  </m:oMathPara>
                </a14:m>
                <a:endParaRPr lang="en-US" sz="1600" dirty="0"/>
              </a:p>
            </p:txBody>
          </p:sp>
        </mc:Choice>
        <mc:Fallback xmlns="">
          <p:sp>
            <p:nvSpPr>
              <p:cNvPr id="139" name="TextBox 138"/>
              <p:cNvSpPr txBox="1">
                <a:spLocks noRot="1" noChangeAspect="1" noMove="1" noResize="1" noEditPoints="1" noAdjustHandles="1" noChangeArrowheads="1" noChangeShapeType="1" noTextEdit="1"/>
              </p:cNvSpPr>
              <p:nvPr/>
            </p:nvSpPr>
            <p:spPr>
              <a:xfrm>
                <a:off x="9709978" y="4185166"/>
                <a:ext cx="277407" cy="246221"/>
              </a:xfrm>
              <a:prstGeom prst="rect">
                <a:avLst/>
              </a:prstGeom>
              <a:blipFill>
                <a:blip r:embed="rId34"/>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p:cNvSpPr txBox="1"/>
              <p:nvPr/>
            </p:nvSpPr>
            <p:spPr>
              <a:xfrm>
                <a:off x="10334145" y="419563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3</m:t>
                          </m:r>
                        </m:sub>
                      </m:sSub>
                    </m:oMath>
                  </m:oMathPara>
                </a14:m>
                <a:endParaRPr lang="en-US" sz="1600" dirty="0"/>
              </a:p>
            </p:txBody>
          </p:sp>
        </mc:Choice>
        <mc:Fallback xmlns="">
          <p:sp>
            <p:nvSpPr>
              <p:cNvPr id="140" name="TextBox 139"/>
              <p:cNvSpPr txBox="1">
                <a:spLocks noRot="1" noChangeAspect="1" noMove="1" noResize="1" noEditPoints="1" noAdjustHandles="1" noChangeArrowheads="1" noChangeShapeType="1" noTextEdit="1"/>
              </p:cNvSpPr>
              <p:nvPr/>
            </p:nvSpPr>
            <p:spPr>
              <a:xfrm>
                <a:off x="10334145" y="4195637"/>
                <a:ext cx="277407" cy="246221"/>
              </a:xfrm>
              <a:prstGeom prst="rect">
                <a:avLst/>
              </a:prstGeom>
              <a:blipFill>
                <a:blip r:embed="rId35"/>
                <a:stretch>
                  <a:fillRect l="-10870" b="-14634"/>
                </a:stretch>
              </a:blipFill>
              <a:ln w="19050">
                <a:noFill/>
              </a:ln>
            </p:spPr>
            <p:txBody>
              <a:bodyPr/>
              <a:lstStyle/>
              <a:p>
                <a:r>
                  <a:rPr lang="en-US">
                    <a:noFill/>
                  </a:rPr>
                  <a:t> </a:t>
                </a:r>
              </a:p>
            </p:txBody>
          </p:sp>
        </mc:Fallback>
      </mc:AlternateContent>
      <p:pic>
        <p:nvPicPr>
          <p:cNvPr id="16" name="Picture 15"/>
          <p:cNvPicPr>
            <a:picLocks noChangeAspect="1"/>
          </p:cNvPicPr>
          <p:nvPr/>
        </p:nvPicPr>
        <p:blipFill>
          <a:blip r:embed="rId36"/>
          <a:stretch>
            <a:fillRect/>
          </a:stretch>
        </p:blipFill>
        <p:spPr>
          <a:xfrm>
            <a:off x="1525410" y="2215790"/>
            <a:ext cx="2107961" cy="2278428"/>
          </a:xfrm>
          <a:prstGeom prst="rect">
            <a:avLst/>
          </a:prstGeom>
        </p:spPr>
      </p:pic>
      <p:pic>
        <p:nvPicPr>
          <p:cNvPr id="101" name="Google Shape;703;p45" descr="File:Fxemoji u274C.svg - Wikimedia Commons"/>
          <p:cNvPicPr preferRelativeResize="0"/>
          <p:nvPr/>
        </p:nvPicPr>
        <p:blipFill rotWithShape="1">
          <a:blip r:embed="rId37">
            <a:alphaModFix/>
          </a:blip>
          <a:srcRect/>
          <a:stretch/>
        </p:blipFill>
        <p:spPr>
          <a:xfrm>
            <a:off x="3136514" y="4907130"/>
            <a:ext cx="172499" cy="172499"/>
          </a:xfrm>
          <a:prstGeom prst="rect">
            <a:avLst/>
          </a:prstGeom>
          <a:noFill/>
          <a:ln>
            <a:noFill/>
          </a:ln>
        </p:spPr>
      </p:pic>
    </p:spTree>
    <p:extLst>
      <p:ext uri="{BB962C8B-B14F-4D97-AF65-F5344CB8AC3E}">
        <p14:creationId xmlns:p14="http://schemas.microsoft.com/office/powerpoint/2010/main" val="860416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 y="365125"/>
            <a:ext cx="12083935" cy="1325563"/>
          </a:xfrm>
        </p:spPr>
        <p:txBody>
          <a:bodyPr/>
          <a:lstStyle/>
          <a:p>
            <a:pPr algn="ctr"/>
            <a:r>
              <a:rPr lang="en-US" dirty="0" smtClean="0">
                <a:latin typeface="Georgia" panose="02040502050405020303" pitchFamily="18" charset="0"/>
              </a:rPr>
              <a:t>Multiple Group Categorical Confirmatory Factor Analysis (MG-CCFA)</a:t>
            </a:r>
            <a:endParaRPr lang="en-US" dirty="0">
              <a:latin typeface="Georgia" panose="02040502050405020303" pitchFamily="18" charset="0"/>
            </a:endParaRPr>
          </a:p>
        </p:txBody>
      </p:sp>
      <p:sp>
        <p:nvSpPr>
          <p:cNvPr id="28" name="Google Shape;225;p39"/>
          <p:cNvSpPr/>
          <p:nvPr/>
        </p:nvSpPr>
        <p:spPr>
          <a:xfrm>
            <a:off x="5780549"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9" name="Google Shape;226;p39"/>
          <p:cNvSpPr/>
          <p:nvPr/>
        </p:nvSpPr>
        <p:spPr>
          <a:xfrm>
            <a:off x="4819346"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28" idx="4"/>
            <a:endCxn id="87" idx="0"/>
          </p:cNvCxnSpPr>
          <p:nvPr/>
        </p:nvCxnSpPr>
        <p:spPr>
          <a:xfrm flipH="1">
            <a:off x="5021913" y="3827126"/>
            <a:ext cx="1260771"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33" name="Google Shape;231;p39"/>
          <p:cNvCxnSpPr>
            <a:stCxn id="28" idx="4"/>
            <a:endCxn id="116" idx="0"/>
          </p:cNvCxnSpPr>
          <p:nvPr/>
        </p:nvCxnSpPr>
        <p:spPr>
          <a:xfrm flipH="1">
            <a:off x="5834102" y="3827126"/>
            <a:ext cx="448582"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34" name="Google Shape;232;p39"/>
          <p:cNvCxnSpPr>
            <a:stCxn id="28" idx="4"/>
            <a:endCxn id="130" idx="0"/>
          </p:cNvCxnSpPr>
          <p:nvPr/>
        </p:nvCxnSpPr>
        <p:spPr>
          <a:xfrm>
            <a:off x="6282684" y="3827126"/>
            <a:ext cx="419179"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pic>
        <p:nvPicPr>
          <p:cNvPr id="35" name="Picture 34"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313" y="6083668"/>
            <a:ext cx="267384" cy="267384"/>
          </a:xfrm>
          <a:prstGeom prst="rect">
            <a:avLst/>
          </a:prstGeom>
        </p:spPr>
      </p:pic>
      <p:pic>
        <p:nvPicPr>
          <p:cNvPr id="38" name="Picture 37"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5977843" y="3201284"/>
            <a:ext cx="622804" cy="520387"/>
          </a:xfrm>
          <a:prstGeom prst="rect">
            <a:avLst/>
          </a:prstGeom>
        </p:spPr>
      </p:pic>
      <p:cxnSp>
        <p:nvCxnSpPr>
          <p:cNvPr id="46" name="Google Shape;232;p39"/>
          <p:cNvCxnSpPr>
            <a:stCxn id="28" idx="4"/>
            <a:endCxn id="141" idx="0"/>
          </p:cNvCxnSpPr>
          <p:nvPr/>
        </p:nvCxnSpPr>
        <p:spPr>
          <a:xfrm>
            <a:off x="6282684" y="3827126"/>
            <a:ext cx="1116730"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47" name="TextBox 46"/>
              <p:cNvSpPr txBox="1"/>
              <p:nvPr/>
            </p:nvSpPr>
            <p:spPr>
              <a:xfrm>
                <a:off x="7132791" y="417630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4</m:t>
                          </m:r>
                        </m:sub>
                      </m:sSub>
                    </m:oMath>
                  </m:oMathPara>
                </a14:m>
                <a:endParaRPr lang="en-US" sz="1600" dirty="0"/>
              </a:p>
            </p:txBody>
          </p:sp>
        </mc:Choice>
        <mc:Fallback xmlns="">
          <p:sp>
            <p:nvSpPr>
              <p:cNvPr id="47" name="TextBox 46"/>
              <p:cNvSpPr txBox="1">
                <a:spLocks noRot="1" noChangeAspect="1" noMove="1" noResize="1" noEditPoints="1" noAdjustHandles="1" noChangeArrowheads="1" noChangeShapeType="1" noTextEdit="1"/>
              </p:cNvSpPr>
              <p:nvPr/>
            </p:nvSpPr>
            <p:spPr>
              <a:xfrm>
                <a:off x="7132791" y="4176307"/>
                <a:ext cx="277407" cy="246221"/>
              </a:xfrm>
              <a:prstGeom prst="rect">
                <a:avLst/>
              </a:prstGeom>
              <a:blipFill>
                <a:blip r:embed="rId4"/>
                <a:stretch>
                  <a:fillRect l="-10870"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198676"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6198676" y="2913345"/>
                <a:ext cx="181140" cy="276999"/>
              </a:xfrm>
              <a:prstGeom prst="rect">
                <a:avLst/>
              </a:prstGeom>
              <a:blipFill>
                <a:blip r:embed="rId5"/>
                <a:stretch>
                  <a:fillRect l="-30000" r="-33333" b="-28889"/>
                </a:stretch>
              </a:blipFill>
            </p:spPr>
            <p:txBody>
              <a:bodyPr/>
              <a:lstStyle/>
              <a:p>
                <a:r>
                  <a:rPr lang="en-US">
                    <a:noFill/>
                  </a:rPr>
                  <a:t> </a:t>
                </a:r>
              </a:p>
            </p:txBody>
          </p:sp>
        </mc:Fallback>
      </mc:AlternateContent>
      <p:pic>
        <p:nvPicPr>
          <p:cNvPr id="56" name="Google Shape;283;p40"/>
          <p:cNvPicPr preferRelativeResize="0"/>
          <p:nvPr/>
        </p:nvPicPr>
        <p:blipFill rotWithShape="1">
          <a:blip r:embed="rId6">
            <a:alphaModFix/>
          </a:blip>
          <a:srcRect/>
          <a:stretch/>
        </p:blipFill>
        <p:spPr>
          <a:xfrm>
            <a:off x="7752039" y="1838122"/>
            <a:ext cx="627542" cy="351424"/>
          </a:xfrm>
          <a:prstGeom prst="rect">
            <a:avLst/>
          </a:prstGeom>
          <a:noFill/>
          <a:ln>
            <a:noFill/>
          </a:ln>
        </p:spPr>
      </p:pic>
      <p:pic>
        <p:nvPicPr>
          <p:cNvPr id="81" name="Picture 80"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5650646" y="4732025"/>
            <a:ext cx="401892" cy="247880"/>
          </a:xfrm>
          <a:prstGeom prst="rect">
            <a:avLst/>
          </a:prstGeom>
        </p:spPr>
      </p:pic>
      <p:pic>
        <p:nvPicPr>
          <p:cNvPr id="82" name="Picture 81" descr="Workload Icon of Glyph style - Available in SVG, PNG, EPS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72413" y="4700070"/>
            <a:ext cx="298697" cy="298697"/>
          </a:xfrm>
          <a:prstGeom prst="rect">
            <a:avLst/>
          </a:prstGeom>
        </p:spPr>
      </p:pic>
      <p:cxnSp>
        <p:nvCxnSpPr>
          <p:cNvPr id="112" name="Straight Arrow Connector 111"/>
          <p:cNvCxnSpPr>
            <a:stCxn id="56" idx="2"/>
          </p:cNvCxnSpPr>
          <p:nvPr/>
        </p:nvCxnSpPr>
        <p:spPr>
          <a:xfrm>
            <a:off x="8065810" y="2189546"/>
            <a:ext cx="2220502"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56" idx="2"/>
            <a:endCxn id="28" idx="0"/>
          </p:cNvCxnSpPr>
          <p:nvPr/>
        </p:nvCxnSpPr>
        <p:spPr>
          <a:xfrm flipH="1">
            <a:off x="6282684" y="2189546"/>
            <a:ext cx="1783126"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Google Shape;225;p39"/>
          <p:cNvSpPr/>
          <p:nvPr/>
        </p:nvSpPr>
        <p:spPr>
          <a:xfrm>
            <a:off x="4769492"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8" name="Google Shape;230;p39"/>
          <p:cNvCxnSpPr>
            <a:stCxn id="87" idx="4"/>
            <a:endCxn id="29" idx="0"/>
          </p:cNvCxnSpPr>
          <p:nvPr/>
        </p:nvCxnSpPr>
        <p:spPr>
          <a:xfrm flipH="1">
            <a:off x="5005255"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104" name="Picture 10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2747" y="4721405"/>
            <a:ext cx="267384" cy="267384"/>
          </a:xfrm>
          <a:prstGeom prst="rect">
            <a:avLst/>
          </a:prstGeom>
        </p:spPr>
      </p:pic>
      <mc:AlternateContent xmlns:mc="http://schemas.openxmlformats.org/markup-compatibility/2006" xmlns:a14="http://schemas.microsoft.com/office/drawing/2010/main">
        <mc:Choice Requires="a14">
          <p:sp>
            <p:nvSpPr>
              <p:cNvPr id="66" name="TextBox 65"/>
              <p:cNvSpPr txBox="1"/>
              <p:nvPr/>
            </p:nvSpPr>
            <p:spPr>
              <a:xfrm rot="5400000">
                <a:off x="4442030"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rot="5400000">
                <a:off x="4442030" y="5449318"/>
                <a:ext cx="944435" cy="369332"/>
              </a:xfrm>
              <a:prstGeom prst="rect">
                <a:avLst/>
              </a:prstGeom>
              <a:blipFill>
                <a:blip r:embed="rId9"/>
                <a:stretch>
                  <a:fillRect l="-26667" r="-10000"/>
                </a:stretch>
              </a:blipFill>
              <a:ln w="19050">
                <a:noFill/>
              </a:ln>
            </p:spPr>
            <p:txBody>
              <a:bodyPr/>
              <a:lstStyle/>
              <a:p>
                <a:r>
                  <a:rPr lang="en-US">
                    <a:noFill/>
                  </a:rPr>
                  <a:t> </a:t>
                </a:r>
              </a:p>
            </p:txBody>
          </p:sp>
        </mc:Fallback>
      </mc:AlternateContent>
      <p:sp>
        <p:nvSpPr>
          <p:cNvPr id="111" name="Google Shape;226;p39"/>
          <p:cNvSpPr/>
          <p:nvPr/>
        </p:nvSpPr>
        <p:spPr>
          <a:xfrm>
            <a:off x="5631535" y="6061588"/>
            <a:ext cx="371817" cy="289464"/>
          </a:xfrm>
          <a:prstGeom prst="rect">
            <a:avLst/>
          </a:prstGeom>
          <a:noFill/>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16" name="Google Shape;225;p39"/>
          <p:cNvSpPr/>
          <p:nvPr/>
        </p:nvSpPr>
        <p:spPr>
          <a:xfrm>
            <a:off x="558168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17" name="Google Shape;230;p39"/>
          <p:cNvCxnSpPr>
            <a:stCxn id="116" idx="4"/>
            <a:endCxn id="111" idx="0"/>
          </p:cNvCxnSpPr>
          <p:nvPr/>
        </p:nvCxnSpPr>
        <p:spPr>
          <a:xfrm flipH="1">
            <a:off x="581744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24" name="TextBox 123"/>
              <p:cNvSpPr txBox="1"/>
              <p:nvPr/>
            </p:nvSpPr>
            <p:spPr>
              <a:xfrm rot="5400000">
                <a:off x="525421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24" name="TextBox 123"/>
              <p:cNvSpPr txBox="1">
                <a:spLocks noRot="1" noChangeAspect="1" noMove="1" noResize="1" noEditPoints="1" noAdjustHandles="1" noChangeArrowheads="1" noChangeShapeType="1" noTextEdit="1"/>
              </p:cNvSpPr>
              <p:nvPr/>
            </p:nvSpPr>
            <p:spPr>
              <a:xfrm rot="5400000">
                <a:off x="5254219" y="5449318"/>
                <a:ext cx="944435" cy="369332"/>
              </a:xfrm>
              <a:prstGeom prst="rect">
                <a:avLst/>
              </a:prstGeom>
              <a:blipFill>
                <a:blip r:embed="rId10"/>
                <a:stretch>
                  <a:fillRect l="-24590" r="-8197"/>
                </a:stretch>
              </a:blipFill>
              <a:ln w="19050">
                <a:noFill/>
              </a:ln>
            </p:spPr>
            <p:txBody>
              <a:bodyPr/>
              <a:lstStyle/>
              <a:p>
                <a:r>
                  <a:rPr lang="en-US">
                    <a:noFill/>
                  </a:rPr>
                  <a:t> </a:t>
                </a:r>
              </a:p>
            </p:txBody>
          </p:sp>
        </mc:Fallback>
      </mc:AlternateContent>
      <p:sp>
        <p:nvSpPr>
          <p:cNvPr id="126" name="Google Shape;226;p39"/>
          <p:cNvSpPr/>
          <p:nvPr/>
        </p:nvSpPr>
        <p:spPr>
          <a:xfrm>
            <a:off x="649929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30" name="Google Shape;225;p39"/>
          <p:cNvSpPr/>
          <p:nvPr/>
        </p:nvSpPr>
        <p:spPr>
          <a:xfrm>
            <a:off x="644944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32" name="Google Shape;230;p39"/>
          <p:cNvCxnSpPr>
            <a:stCxn id="130" idx="4"/>
            <a:endCxn id="126" idx="0"/>
          </p:cNvCxnSpPr>
          <p:nvPr/>
        </p:nvCxnSpPr>
        <p:spPr>
          <a:xfrm flipH="1">
            <a:off x="6685205"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35" name="TextBox 134"/>
              <p:cNvSpPr txBox="1"/>
              <p:nvPr/>
            </p:nvSpPr>
            <p:spPr>
              <a:xfrm rot="5400000">
                <a:off x="612198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35" name="TextBox 134"/>
              <p:cNvSpPr txBox="1">
                <a:spLocks noRot="1" noChangeAspect="1" noMove="1" noResize="1" noEditPoints="1" noAdjustHandles="1" noChangeArrowheads="1" noChangeShapeType="1" noTextEdit="1"/>
              </p:cNvSpPr>
              <p:nvPr/>
            </p:nvSpPr>
            <p:spPr>
              <a:xfrm rot="5400000">
                <a:off x="6121980" y="5443640"/>
                <a:ext cx="944435" cy="369332"/>
              </a:xfrm>
              <a:prstGeom prst="rect">
                <a:avLst/>
              </a:prstGeom>
              <a:blipFill>
                <a:blip r:embed="rId11"/>
                <a:stretch>
                  <a:fillRect l="-24590" r="-9836"/>
                </a:stretch>
              </a:blipFill>
              <a:ln w="19050">
                <a:noFill/>
              </a:ln>
            </p:spPr>
            <p:txBody>
              <a:bodyPr/>
              <a:lstStyle/>
              <a:p>
                <a:r>
                  <a:rPr lang="en-US">
                    <a:noFill/>
                  </a:rPr>
                  <a:t> </a:t>
                </a:r>
              </a:p>
            </p:txBody>
          </p:sp>
        </mc:Fallback>
      </mc:AlternateContent>
      <p:sp>
        <p:nvSpPr>
          <p:cNvPr id="136" name="Google Shape;226;p39"/>
          <p:cNvSpPr/>
          <p:nvPr/>
        </p:nvSpPr>
        <p:spPr>
          <a:xfrm>
            <a:off x="7196847"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41" name="Google Shape;225;p39"/>
          <p:cNvSpPr/>
          <p:nvPr/>
        </p:nvSpPr>
        <p:spPr>
          <a:xfrm>
            <a:off x="7146993"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42" name="Google Shape;230;p39"/>
          <p:cNvCxnSpPr>
            <a:stCxn id="141" idx="4"/>
            <a:endCxn id="136" idx="0"/>
          </p:cNvCxnSpPr>
          <p:nvPr/>
        </p:nvCxnSpPr>
        <p:spPr>
          <a:xfrm flipH="1">
            <a:off x="7382756"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45" name="TextBox 144"/>
              <p:cNvSpPr txBox="1"/>
              <p:nvPr/>
            </p:nvSpPr>
            <p:spPr>
              <a:xfrm rot="5400000">
                <a:off x="6819531"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4</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45" name="TextBox 144"/>
              <p:cNvSpPr txBox="1">
                <a:spLocks noRot="1" noChangeAspect="1" noMove="1" noResize="1" noEditPoints="1" noAdjustHandles="1" noChangeArrowheads="1" noChangeShapeType="1" noTextEdit="1"/>
              </p:cNvSpPr>
              <p:nvPr/>
            </p:nvSpPr>
            <p:spPr>
              <a:xfrm rot="5400000">
                <a:off x="6819531" y="5443640"/>
                <a:ext cx="944435" cy="369332"/>
              </a:xfrm>
              <a:prstGeom prst="rect">
                <a:avLst/>
              </a:prstGeom>
              <a:blipFill>
                <a:blip r:embed="rId12"/>
                <a:stretch>
                  <a:fillRect l="-26667" r="-10000"/>
                </a:stretch>
              </a:blipFill>
              <a:ln w="19050">
                <a:noFill/>
              </a:ln>
            </p:spPr>
            <p:txBody>
              <a:bodyPr/>
              <a:lstStyle/>
              <a:p>
                <a:r>
                  <a:rPr lang="en-US">
                    <a:noFill/>
                  </a:rPr>
                  <a:t> </a:t>
                </a:r>
              </a:p>
            </p:txBody>
          </p:sp>
        </mc:Fallback>
      </mc:AlternateContent>
      <p:pic>
        <p:nvPicPr>
          <p:cNvPr id="146" name="Picture 145"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5653651" y="6100524"/>
            <a:ext cx="344243" cy="212323"/>
          </a:xfrm>
          <a:prstGeom prst="rect">
            <a:avLst/>
          </a:prstGeom>
        </p:spPr>
      </p:pic>
      <p:pic>
        <p:nvPicPr>
          <p:cNvPr id="147" name="Picture 146" descr="Workload Icon of Glyph style - Available in SVG, PNG, EPS ..."/>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70476" y="6088278"/>
            <a:ext cx="262774" cy="262774"/>
          </a:xfrm>
          <a:prstGeom prst="rect">
            <a:avLst/>
          </a:prstGeom>
        </p:spPr>
      </p:pic>
      <p:pic>
        <p:nvPicPr>
          <p:cNvPr id="148" name="Picture 147"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31208" y="4721405"/>
            <a:ext cx="145207" cy="263264"/>
          </a:xfrm>
          <a:prstGeom prst="rect">
            <a:avLst/>
          </a:prstGeom>
        </p:spPr>
      </p:pic>
      <p:pic>
        <p:nvPicPr>
          <p:cNvPr id="149" name="Picture 148"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21586" y="6069010"/>
            <a:ext cx="145207" cy="263264"/>
          </a:xfrm>
          <a:prstGeom prst="rect">
            <a:avLst/>
          </a:prstGeom>
        </p:spPr>
      </p:pic>
      <p:sp>
        <p:nvSpPr>
          <p:cNvPr id="189" name="Google Shape;225;p39"/>
          <p:cNvSpPr/>
          <p:nvPr/>
        </p:nvSpPr>
        <p:spPr>
          <a:xfrm>
            <a:off x="9807468"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90" name="Google Shape;226;p39"/>
          <p:cNvSpPr/>
          <p:nvPr/>
        </p:nvSpPr>
        <p:spPr>
          <a:xfrm>
            <a:off x="8846265"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pic>
        <p:nvPicPr>
          <p:cNvPr id="194" name="Picture 19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4232" y="6083668"/>
            <a:ext cx="267384" cy="267384"/>
          </a:xfrm>
          <a:prstGeom prst="rect">
            <a:avLst/>
          </a:prstGeom>
        </p:spPr>
      </p:pic>
      <p:pic>
        <p:nvPicPr>
          <p:cNvPr id="195" name="Picture 194"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10004762" y="3201284"/>
            <a:ext cx="622804" cy="520387"/>
          </a:xfrm>
          <a:prstGeom prst="rect">
            <a:avLst/>
          </a:prstGeom>
        </p:spPr>
      </p:pic>
      <mc:AlternateContent xmlns:mc="http://schemas.openxmlformats.org/markup-compatibility/2006" xmlns:a14="http://schemas.microsoft.com/office/drawing/2010/main">
        <mc:Choice Requires="a14">
          <p:sp>
            <p:nvSpPr>
              <p:cNvPr id="202" name="TextBox 201"/>
              <p:cNvSpPr txBox="1"/>
              <p:nvPr/>
            </p:nvSpPr>
            <p:spPr>
              <a:xfrm>
                <a:off x="10225595"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202" name="TextBox 201"/>
              <p:cNvSpPr txBox="1">
                <a:spLocks noRot="1" noChangeAspect="1" noMove="1" noResize="1" noEditPoints="1" noAdjustHandles="1" noChangeArrowheads="1" noChangeShapeType="1" noTextEdit="1"/>
              </p:cNvSpPr>
              <p:nvPr/>
            </p:nvSpPr>
            <p:spPr>
              <a:xfrm>
                <a:off x="10225595" y="2913345"/>
                <a:ext cx="181140" cy="276999"/>
              </a:xfrm>
              <a:prstGeom prst="rect">
                <a:avLst/>
              </a:prstGeom>
              <a:blipFill>
                <a:blip r:embed="rId15"/>
                <a:stretch>
                  <a:fillRect l="-30000" r="-33333" b="-28889"/>
                </a:stretch>
              </a:blipFill>
            </p:spPr>
            <p:txBody>
              <a:bodyPr/>
              <a:lstStyle/>
              <a:p>
                <a:r>
                  <a:rPr lang="en-US">
                    <a:noFill/>
                  </a:rPr>
                  <a:t> </a:t>
                </a:r>
              </a:p>
            </p:txBody>
          </p:sp>
        </mc:Fallback>
      </mc:AlternateContent>
      <p:pic>
        <p:nvPicPr>
          <p:cNvPr id="203" name="Picture 202"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9677565" y="4732025"/>
            <a:ext cx="401892" cy="247880"/>
          </a:xfrm>
          <a:prstGeom prst="rect">
            <a:avLst/>
          </a:prstGeom>
        </p:spPr>
      </p:pic>
      <p:pic>
        <p:nvPicPr>
          <p:cNvPr id="204" name="Picture 203" descr="Workload Icon of Glyph style - Available in SVG, PNG, EPS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99332" y="4700070"/>
            <a:ext cx="298697" cy="298697"/>
          </a:xfrm>
          <a:prstGeom prst="rect">
            <a:avLst/>
          </a:prstGeom>
        </p:spPr>
      </p:pic>
      <p:sp>
        <p:nvSpPr>
          <p:cNvPr id="205" name="Google Shape;225;p39"/>
          <p:cNvSpPr/>
          <p:nvPr/>
        </p:nvSpPr>
        <p:spPr>
          <a:xfrm>
            <a:off x="879641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06" name="Google Shape;230;p39"/>
          <p:cNvCxnSpPr>
            <a:stCxn id="205" idx="4"/>
            <a:endCxn id="190" idx="0"/>
          </p:cNvCxnSpPr>
          <p:nvPr/>
        </p:nvCxnSpPr>
        <p:spPr>
          <a:xfrm flipH="1">
            <a:off x="903217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207" name="Picture 206"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9666" y="4721405"/>
            <a:ext cx="267384" cy="267384"/>
          </a:xfrm>
          <a:prstGeom prst="rect">
            <a:avLst/>
          </a:prstGeom>
        </p:spPr>
      </p:pic>
      <mc:AlternateContent xmlns:mc="http://schemas.openxmlformats.org/markup-compatibility/2006" xmlns:a14="http://schemas.microsoft.com/office/drawing/2010/main">
        <mc:Choice Requires="a14">
          <p:sp>
            <p:nvSpPr>
              <p:cNvPr id="208" name="TextBox 207"/>
              <p:cNvSpPr txBox="1"/>
              <p:nvPr/>
            </p:nvSpPr>
            <p:spPr>
              <a:xfrm rot="5400000">
                <a:off x="846894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08" name="TextBox 207"/>
              <p:cNvSpPr txBox="1">
                <a:spLocks noRot="1" noChangeAspect="1" noMove="1" noResize="1" noEditPoints="1" noAdjustHandles="1" noChangeArrowheads="1" noChangeShapeType="1" noTextEdit="1"/>
              </p:cNvSpPr>
              <p:nvPr/>
            </p:nvSpPr>
            <p:spPr>
              <a:xfrm rot="5400000">
                <a:off x="8468949" y="5449318"/>
                <a:ext cx="944435" cy="369332"/>
              </a:xfrm>
              <a:prstGeom prst="rect">
                <a:avLst/>
              </a:prstGeom>
              <a:blipFill>
                <a:blip r:embed="rId16"/>
                <a:stretch>
                  <a:fillRect l="-24590" r="-9836"/>
                </a:stretch>
              </a:blipFill>
              <a:ln w="19050">
                <a:noFill/>
              </a:ln>
            </p:spPr>
            <p:txBody>
              <a:bodyPr/>
              <a:lstStyle/>
              <a:p>
                <a:r>
                  <a:rPr lang="en-US">
                    <a:noFill/>
                  </a:rPr>
                  <a:t> </a:t>
                </a:r>
              </a:p>
            </p:txBody>
          </p:sp>
        </mc:Fallback>
      </mc:AlternateContent>
      <p:sp>
        <p:nvSpPr>
          <p:cNvPr id="209" name="Google Shape;226;p39"/>
          <p:cNvSpPr/>
          <p:nvPr/>
        </p:nvSpPr>
        <p:spPr>
          <a:xfrm>
            <a:off x="9658454"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1" name="Google Shape;225;p39"/>
          <p:cNvSpPr/>
          <p:nvPr/>
        </p:nvSpPr>
        <p:spPr>
          <a:xfrm>
            <a:off x="9608600"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2" name="Google Shape;230;p39"/>
          <p:cNvCxnSpPr>
            <a:stCxn id="211" idx="4"/>
            <a:endCxn id="209" idx="0"/>
          </p:cNvCxnSpPr>
          <p:nvPr/>
        </p:nvCxnSpPr>
        <p:spPr>
          <a:xfrm flipH="1">
            <a:off x="9844363"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3" name="TextBox 212"/>
              <p:cNvSpPr txBox="1"/>
              <p:nvPr/>
            </p:nvSpPr>
            <p:spPr>
              <a:xfrm rot="5400000">
                <a:off x="9281138"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rot="5400000">
                <a:off x="9281138" y="5449318"/>
                <a:ext cx="944435" cy="369332"/>
              </a:xfrm>
              <a:prstGeom prst="rect">
                <a:avLst/>
              </a:prstGeom>
              <a:blipFill>
                <a:blip r:embed="rId17"/>
                <a:stretch>
                  <a:fillRect l="-26667" r="-10000"/>
                </a:stretch>
              </a:blipFill>
              <a:ln w="19050">
                <a:noFill/>
              </a:ln>
            </p:spPr>
            <p:txBody>
              <a:bodyPr/>
              <a:lstStyle/>
              <a:p>
                <a:r>
                  <a:rPr lang="en-US">
                    <a:noFill/>
                  </a:rPr>
                  <a:t> </a:t>
                </a:r>
              </a:p>
            </p:txBody>
          </p:sp>
        </mc:Fallback>
      </mc:AlternateContent>
      <p:sp>
        <p:nvSpPr>
          <p:cNvPr id="214" name="Google Shape;226;p39"/>
          <p:cNvSpPr/>
          <p:nvPr/>
        </p:nvSpPr>
        <p:spPr>
          <a:xfrm>
            <a:off x="10526215"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6" name="Google Shape;225;p39"/>
          <p:cNvSpPr/>
          <p:nvPr/>
        </p:nvSpPr>
        <p:spPr>
          <a:xfrm>
            <a:off x="10476361"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7" name="Google Shape;230;p39"/>
          <p:cNvCxnSpPr>
            <a:stCxn id="216" idx="4"/>
            <a:endCxn id="214" idx="0"/>
          </p:cNvCxnSpPr>
          <p:nvPr/>
        </p:nvCxnSpPr>
        <p:spPr>
          <a:xfrm flipH="1">
            <a:off x="10712124"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8" name="TextBox 217"/>
              <p:cNvSpPr txBox="1"/>
              <p:nvPr/>
            </p:nvSpPr>
            <p:spPr>
              <a:xfrm rot="5400000">
                <a:off x="10148899"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8" name="TextBox 217"/>
              <p:cNvSpPr txBox="1">
                <a:spLocks noRot="1" noChangeAspect="1" noMove="1" noResize="1" noEditPoints="1" noAdjustHandles="1" noChangeArrowheads="1" noChangeShapeType="1" noTextEdit="1"/>
              </p:cNvSpPr>
              <p:nvPr/>
            </p:nvSpPr>
            <p:spPr>
              <a:xfrm rot="5400000">
                <a:off x="10148899" y="5443640"/>
                <a:ext cx="944435" cy="369332"/>
              </a:xfrm>
              <a:prstGeom prst="rect">
                <a:avLst/>
              </a:prstGeom>
              <a:blipFill>
                <a:blip r:embed="rId18"/>
                <a:stretch>
                  <a:fillRect l="-24590" r="-8197"/>
                </a:stretch>
              </a:blipFill>
              <a:ln w="19050">
                <a:noFill/>
              </a:ln>
            </p:spPr>
            <p:txBody>
              <a:bodyPr/>
              <a:lstStyle/>
              <a:p>
                <a:r>
                  <a:rPr lang="en-US">
                    <a:noFill/>
                  </a:rPr>
                  <a:t> </a:t>
                </a:r>
              </a:p>
            </p:txBody>
          </p:sp>
        </mc:Fallback>
      </mc:AlternateContent>
      <p:sp>
        <p:nvSpPr>
          <p:cNvPr id="219" name="Google Shape;226;p39"/>
          <p:cNvSpPr/>
          <p:nvPr/>
        </p:nvSpPr>
        <p:spPr>
          <a:xfrm>
            <a:off x="1122376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21" name="Google Shape;225;p39"/>
          <p:cNvSpPr/>
          <p:nvPr/>
        </p:nvSpPr>
        <p:spPr>
          <a:xfrm>
            <a:off x="1117391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22" name="Google Shape;230;p39"/>
          <p:cNvCxnSpPr>
            <a:stCxn id="221" idx="4"/>
            <a:endCxn id="219" idx="0"/>
          </p:cNvCxnSpPr>
          <p:nvPr/>
        </p:nvCxnSpPr>
        <p:spPr>
          <a:xfrm flipH="1">
            <a:off x="11409675"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23" name="TextBox 222"/>
              <p:cNvSpPr txBox="1"/>
              <p:nvPr/>
            </p:nvSpPr>
            <p:spPr>
              <a:xfrm rot="5400000">
                <a:off x="1084645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4</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rot="5400000">
                <a:off x="10846450" y="5443640"/>
                <a:ext cx="944435" cy="369332"/>
              </a:xfrm>
              <a:prstGeom prst="rect">
                <a:avLst/>
              </a:prstGeom>
              <a:blipFill>
                <a:blip r:embed="rId19"/>
                <a:stretch>
                  <a:fillRect l="-24590" r="-9836"/>
                </a:stretch>
              </a:blipFill>
              <a:ln w="19050">
                <a:noFill/>
              </a:ln>
            </p:spPr>
            <p:txBody>
              <a:bodyPr/>
              <a:lstStyle/>
              <a:p>
                <a:r>
                  <a:rPr lang="en-US">
                    <a:noFill/>
                  </a:rPr>
                  <a:t> </a:t>
                </a:r>
              </a:p>
            </p:txBody>
          </p:sp>
        </mc:Fallback>
      </mc:AlternateContent>
      <p:pic>
        <p:nvPicPr>
          <p:cNvPr id="224" name="Picture 223"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9680570" y="6100524"/>
            <a:ext cx="344243" cy="212323"/>
          </a:xfrm>
          <a:prstGeom prst="rect">
            <a:avLst/>
          </a:prstGeom>
        </p:spPr>
      </p:pic>
      <p:pic>
        <p:nvPicPr>
          <p:cNvPr id="225" name="Picture 224" descr="Workload Icon of Glyph style - Available in SVG, PNG, EPS ..."/>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97395" y="6088278"/>
            <a:ext cx="262774" cy="262774"/>
          </a:xfrm>
          <a:prstGeom prst="rect">
            <a:avLst/>
          </a:prstGeom>
        </p:spPr>
      </p:pic>
      <p:pic>
        <p:nvPicPr>
          <p:cNvPr id="226" name="Picture 225"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58127" y="4721405"/>
            <a:ext cx="145207" cy="263264"/>
          </a:xfrm>
          <a:prstGeom prst="rect">
            <a:avLst/>
          </a:prstGeom>
        </p:spPr>
      </p:pic>
      <p:pic>
        <p:nvPicPr>
          <p:cNvPr id="227" name="Picture 226"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48505" y="6069010"/>
            <a:ext cx="145207" cy="263264"/>
          </a:xfrm>
          <a:prstGeom prst="rect">
            <a:avLst/>
          </a:prstGeom>
        </p:spPr>
      </p:pic>
      <p:sp>
        <p:nvSpPr>
          <p:cNvPr id="4" name="Rectangle 3"/>
          <p:cNvSpPr/>
          <p:nvPr/>
        </p:nvSpPr>
        <p:spPr>
          <a:xfrm>
            <a:off x="526755" y="5837538"/>
            <a:ext cx="3638747"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smtClean="0"/>
              <a:t>Configural</a:t>
            </a:r>
            <a:endParaRPr lang="en-US" b="1" dirty="0"/>
          </a:p>
        </p:txBody>
      </p:sp>
      <p:sp>
        <p:nvSpPr>
          <p:cNvPr id="89" name="Rectangle 88"/>
          <p:cNvSpPr/>
          <p:nvPr/>
        </p:nvSpPr>
        <p:spPr>
          <a:xfrm>
            <a:off x="895546" y="5300210"/>
            <a:ext cx="2982932"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Thresholds</a:t>
            </a:r>
            <a:endParaRPr lang="en-US" b="1" dirty="0"/>
          </a:p>
        </p:txBody>
      </p:sp>
      <p:pic>
        <p:nvPicPr>
          <p:cNvPr id="91" name="Google Shape;624;p44" descr="Vinkje Maatstreepjes Check · Gratis vectorafbeelding op ..."/>
          <p:cNvPicPr preferRelativeResize="0"/>
          <p:nvPr/>
        </p:nvPicPr>
        <p:blipFill rotWithShape="1">
          <a:blip r:embed="rId20">
            <a:alphaModFix/>
          </a:blip>
          <a:srcRect/>
          <a:stretch/>
        </p:blipFill>
        <p:spPr>
          <a:xfrm>
            <a:off x="3078294" y="5951759"/>
            <a:ext cx="278255" cy="273037"/>
          </a:xfrm>
          <a:prstGeom prst="rect">
            <a:avLst/>
          </a:prstGeom>
          <a:noFill/>
          <a:ln>
            <a:noFill/>
          </a:ln>
        </p:spPr>
      </p:pic>
      <p:pic>
        <p:nvPicPr>
          <p:cNvPr id="92" name="Google Shape;624;p44" descr="Vinkje Maatstreepjes Check · Gratis vectorafbeelding op ..."/>
          <p:cNvPicPr preferRelativeResize="0"/>
          <p:nvPr/>
        </p:nvPicPr>
        <p:blipFill rotWithShape="1">
          <a:blip r:embed="rId20">
            <a:alphaModFix/>
          </a:blip>
          <a:srcRect/>
          <a:stretch/>
        </p:blipFill>
        <p:spPr>
          <a:xfrm>
            <a:off x="3096821" y="5406995"/>
            <a:ext cx="278255" cy="273037"/>
          </a:xfrm>
          <a:prstGeom prst="rect">
            <a:avLst/>
          </a:prstGeom>
          <a:noFill/>
          <a:ln>
            <a:noFill/>
          </a:ln>
        </p:spPr>
      </p:pic>
      <mc:AlternateContent xmlns:mc="http://schemas.openxmlformats.org/markup-compatibility/2006" xmlns:a14="http://schemas.microsoft.com/office/drawing/2010/main">
        <mc:Choice Requires="a14">
          <p:sp>
            <p:nvSpPr>
              <p:cNvPr id="93" name="TextBox 92"/>
              <p:cNvSpPr txBox="1"/>
              <p:nvPr/>
            </p:nvSpPr>
            <p:spPr>
              <a:xfrm>
                <a:off x="4838476"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1</m:t>
                          </m:r>
                        </m:sub>
                      </m:sSub>
                    </m:oMath>
                  </m:oMathPara>
                </a14:m>
                <a:endParaRPr lang="en-US" dirty="0">
                  <a:solidFill>
                    <a:schemeClr val="accent6">
                      <a:lumMod val="75000"/>
                    </a:schemeClr>
                  </a:solidFill>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4838476" y="6312848"/>
                <a:ext cx="282804" cy="369332"/>
              </a:xfrm>
              <a:prstGeom prst="rect">
                <a:avLst/>
              </a:prstGeom>
              <a:blipFill>
                <a:blip r:embed="rId21"/>
                <a:stretch>
                  <a:fillRect r="-2391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5668886" y="6308599"/>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2</m:t>
                          </m:r>
                        </m:sub>
                      </m:sSub>
                    </m:oMath>
                  </m:oMathPara>
                </a14:m>
                <a:endParaRPr lang="en-US" dirty="0">
                  <a:solidFill>
                    <a:schemeClr val="accent6">
                      <a:lumMod val="75000"/>
                    </a:schemeClr>
                  </a:solidFill>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5668886" y="6308599"/>
                <a:ext cx="282804" cy="369332"/>
              </a:xfrm>
              <a:prstGeom prst="rect">
                <a:avLst/>
              </a:prstGeom>
              <a:blipFill>
                <a:blip r:embed="rId22"/>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6507864" y="6318917"/>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3</m:t>
                          </m:r>
                        </m:sub>
                      </m:sSub>
                    </m:oMath>
                  </m:oMathPara>
                </a14:m>
                <a:endParaRPr lang="en-US" dirty="0">
                  <a:solidFill>
                    <a:schemeClr val="accent6">
                      <a:lumMod val="75000"/>
                    </a:schemeClr>
                  </a:solidFill>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6507864" y="6318917"/>
                <a:ext cx="282804" cy="369332"/>
              </a:xfrm>
              <a:prstGeom prst="rect">
                <a:avLst/>
              </a:prstGeom>
              <a:blipFill>
                <a:blip r:embed="rId23"/>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7243184"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4</m:t>
                          </m:r>
                        </m:sub>
                      </m:sSub>
                    </m:oMath>
                  </m:oMathPara>
                </a14:m>
                <a:endParaRPr lang="en-US" dirty="0">
                  <a:solidFill>
                    <a:schemeClr val="accent6">
                      <a:lumMod val="75000"/>
                    </a:schemeClr>
                  </a:solidFill>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7243184" y="6312848"/>
                <a:ext cx="282804" cy="369332"/>
              </a:xfrm>
              <a:prstGeom prst="rect">
                <a:avLst/>
              </a:prstGeom>
              <a:blipFill>
                <a:blip r:embed="rId24"/>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863565"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1</m:t>
                          </m:r>
                        </m:sub>
                      </m:sSub>
                    </m:oMath>
                  </m:oMathPara>
                </a14:m>
                <a:endParaRPr lang="en-US" dirty="0">
                  <a:solidFill>
                    <a:schemeClr val="accent6">
                      <a:lumMod val="75000"/>
                    </a:schemeClr>
                  </a:solidFill>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8863565" y="6305474"/>
                <a:ext cx="282804" cy="369332"/>
              </a:xfrm>
              <a:prstGeom prst="rect">
                <a:avLst/>
              </a:prstGeom>
              <a:blipFill>
                <a:blip r:embed="rId25"/>
                <a:stretch>
                  <a:fillRect r="-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9693975" y="6301225"/>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2</m:t>
                          </m:r>
                        </m:sub>
                      </m:sSub>
                    </m:oMath>
                  </m:oMathPara>
                </a14:m>
                <a:endParaRPr lang="en-US" dirty="0">
                  <a:solidFill>
                    <a:schemeClr val="accent6">
                      <a:lumMod val="75000"/>
                    </a:schemeClr>
                  </a:solidFill>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9693975" y="6301225"/>
                <a:ext cx="282804" cy="369332"/>
              </a:xfrm>
              <a:prstGeom prst="rect">
                <a:avLst/>
              </a:prstGeom>
              <a:blipFill>
                <a:blip r:embed="rId26"/>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10532953" y="6311543"/>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3</m:t>
                          </m:r>
                        </m:sub>
                      </m:sSub>
                    </m:oMath>
                  </m:oMathPara>
                </a14:m>
                <a:endParaRPr lang="en-US" dirty="0">
                  <a:solidFill>
                    <a:schemeClr val="accent6">
                      <a:lumMod val="75000"/>
                    </a:schemeClr>
                  </a:solidFill>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10532953" y="6311543"/>
                <a:ext cx="282804" cy="369332"/>
              </a:xfrm>
              <a:prstGeom prst="rect">
                <a:avLst/>
              </a:prstGeom>
              <a:blipFill>
                <a:blip r:embed="rId27"/>
                <a:stretch>
                  <a:fillRect r="-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11268273"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4</m:t>
                          </m:r>
                        </m:sub>
                      </m:sSub>
                    </m:oMath>
                  </m:oMathPara>
                </a14:m>
                <a:endParaRPr lang="en-US" dirty="0">
                  <a:solidFill>
                    <a:schemeClr val="accent6">
                      <a:lumMod val="75000"/>
                    </a:schemeClr>
                  </a:solidFill>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11268273" y="6305474"/>
                <a:ext cx="282804" cy="369332"/>
              </a:xfrm>
              <a:prstGeom prst="rect">
                <a:avLst/>
              </a:prstGeom>
              <a:blipFill>
                <a:blip r:embed="rId28"/>
                <a:stretch>
                  <a:fillRect r="-25532"/>
                </a:stretch>
              </a:blipFill>
            </p:spPr>
            <p:txBody>
              <a:bodyPr/>
              <a:lstStyle/>
              <a:p>
                <a:r>
                  <a:rPr lang="en-US">
                    <a:noFill/>
                  </a:rPr>
                  <a:t> </a:t>
                </a:r>
              </a:p>
            </p:txBody>
          </p:sp>
        </mc:Fallback>
      </mc:AlternateContent>
      <p:sp>
        <p:nvSpPr>
          <p:cNvPr id="90" name="Rectangle 89"/>
          <p:cNvSpPr/>
          <p:nvPr/>
        </p:nvSpPr>
        <p:spPr>
          <a:xfrm>
            <a:off x="1187777" y="4762882"/>
            <a:ext cx="2434885"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Loadings</a:t>
            </a:r>
            <a:endParaRPr lang="en-US" b="1" dirty="0"/>
          </a:p>
        </p:txBody>
      </p:sp>
      <mc:AlternateContent xmlns:mc="http://schemas.openxmlformats.org/markup-compatibility/2006" xmlns:a14="http://schemas.microsoft.com/office/drawing/2010/main">
        <mc:Choice Requires="a14">
          <p:sp>
            <p:nvSpPr>
              <p:cNvPr id="102" name="TextBox 101"/>
              <p:cNvSpPr txBox="1"/>
              <p:nvPr/>
            </p:nvSpPr>
            <p:spPr>
              <a:xfrm>
                <a:off x="4979878" y="4179109"/>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1</m:t>
                          </m:r>
                        </m:sub>
                      </m:sSub>
                    </m:oMath>
                  </m:oMathPara>
                </a14:m>
                <a:endParaRPr lang="en-US" sz="1600" dirty="0"/>
              </a:p>
            </p:txBody>
          </p:sp>
        </mc:Choice>
        <mc:Fallback xmlns="">
          <p:sp>
            <p:nvSpPr>
              <p:cNvPr id="102" name="TextBox 101"/>
              <p:cNvSpPr txBox="1">
                <a:spLocks noRot="1" noChangeAspect="1" noMove="1" noResize="1" noEditPoints="1" noAdjustHandles="1" noChangeArrowheads="1" noChangeShapeType="1" noTextEdit="1"/>
              </p:cNvSpPr>
              <p:nvPr/>
            </p:nvSpPr>
            <p:spPr>
              <a:xfrm>
                <a:off x="4979878" y="4179109"/>
                <a:ext cx="277407" cy="246221"/>
              </a:xfrm>
              <a:prstGeom prst="rect">
                <a:avLst/>
              </a:prstGeom>
              <a:blipFill>
                <a:blip r:embed="rId29"/>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5683059" y="4174226"/>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2</m:t>
                          </m:r>
                        </m:sub>
                      </m:sSub>
                    </m:oMath>
                  </m:oMathPara>
                </a14:m>
                <a:endParaRPr lang="en-US" sz="1600" dirty="0"/>
              </a:p>
            </p:txBody>
          </p:sp>
        </mc:Choice>
        <mc:Fallback xmlns="">
          <p:sp>
            <p:nvSpPr>
              <p:cNvPr id="103" name="TextBox 102"/>
              <p:cNvSpPr txBox="1">
                <a:spLocks noRot="1" noChangeAspect="1" noMove="1" noResize="1" noEditPoints="1" noAdjustHandles="1" noChangeArrowheads="1" noChangeShapeType="1" noTextEdit="1"/>
              </p:cNvSpPr>
              <p:nvPr/>
            </p:nvSpPr>
            <p:spPr>
              <a:xfrm>
                <a:off x="5683059" y="4174226"/>
                <a:ext cx="277407" cy="246221"/>
              </a:xfrm>
              <a:prstGeom prst="rect">
                <a:avLst/>
              </a:prstGeom>
              <a:blipFill>
                <a:blip r:embed="rId30"/>
                <a:stretch>
                  <a:fillRect l="-10870"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6307226" y="418469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3</m:t>
                          </m:r>
                        </m:sub>
                      </m:sSub>
                    </m:oMath>
                  </m:oMathPara>
                </a14:m>
                <a:endParaRPr lang="en-US" sz="1600" dirty="0"/>
              </a:p>
            </p:txBody>
          </p:sp>
        </mc:Choice>
        <mc:Fallback xmlns="">
          <p:sp>
            <p:nvSpPr>
              <p:cNvPr id="105" name="TextBox 104"/>
              <p:cNvSpPr txBox="1">
                <a:spLocks noRot="1" noChangeAspect="1" noMove="1" noResize="1" noEditPoints="1" noAdjustHandles="1" noChangeArrowheads="1" noChangeShapeType="1" noTextEdit="1"/>
              </p:cNvSpPr>
              <p:nvPr/>
            </p:nvSpPr>
            <p:spPr>
              <a:xfrm>
                <a:off x="6307226" y="4184697"/>
                <a:ext cx="277407" cy="246221"/>
              </a:xfrm>
              <a:prstGeom prst="rect">
                <a:avLst/>
              </a:prstGeom>
              <a:blipFill>
                <a:blip r:embed="rId31"/>
                <a:stretch>
                  <a:fillRect l="-11111" b="-14634"/>
                </a:stretch>
              </a:blipFill>
              <a:ln w="19050">
                <a:noFill/>
              </a:ln>
            </p:spPr>
            <p:txBody>
              <a:bodyPr/>
              <a:lstStyle/>
              <a:p>
                <a:r>
                  <a:rPr lang="en-US">
                    <a:noFill/>
                  </a:rPr>
                  <a:t> </a:t>
                </a:r>
              </a:p>
            </p:txBody>
          </p:sp>
        </mc:Fallback>
      </mc:AlternateContent>
      <p:cxnSp>
        <p:nvCxnSpPr>
          <p:cNvPr id="129" name="Google Shape;230;p39"/>
          <p:cNvCxnSpPr>
            <a:stCxn id="189" idx="4"/>
            <a:endCxn id="205" idx="0"/>
          </p:cNvCxnSpPr>
          <p:nvPr/>
        </p:nvCxnSpPr>
        <p:spPr>
          <a:xfrm flipH="1">
            <a:off x="9048832" y="3827126"/>
            <a:ext cx="1260771"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1" name="Google Shape;231;p39"/>
          <p:cNvCxnSpPr>
            <a:stCxn id="189" idx="4"/>
            <a:endCxn id="211" idx="0"/>
          </p:cNvCxnSpPr>
          <p:nvPr/>
        </p:nvCxnSpPr>
        <p:spPr>
          <a:xfrm flipH="1">
            <a:off x="9861021" y="3827126"/>
            <a:ext cx="448582"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3" name="Google Shape;232;p39"/>
          <p:cNvCxnSpPr>
            <a:stCxn id="189" idx="4"/>
            <a:endCxn id="216" idx="0"/>
          </p:cNvCxnSpPr>
          <p:nvPr/>
        </p:nvCxnSpPr>
        <p:spPr>
          <a:xfrm>
            <a:off x="10309603" y="3827126"/>
            <a:ext cx="419179"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4" name="Google Shape;232;p39"/>
          <p:cNvCxnSpPr>
            <a:stCxn id="189" idx="4"/>
            <a:endCxn id="221" idx="0"/>
          </p:cNvCxnSpPr>
          <p:nvPr/>
        </p:nvCxnSpPr>
        <p:spPr>
          <a:xfrm>
            <a:off x="10309603" y="3827126"/>
            <a:ext cx="1116730"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137" name="TextBox 136"/>
              <p:cNvSpPr txBox="1"/>
              <p:nvPr/>
            </p:nvSpPr>
            <p:spPr>
              <a:xfrm>
                <a:off x="11159710" y="418724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4</m:t>
                          </m:r>
                        </m:sub>
                      </m:sSub>
                    </m:oMath>
                  </m:oMathPara>
                </a14:m>
                <a:endParaRPr lang="en-US" sz="1600" dirty="0"/>
              </a:p>
            </p:txBody>
          </p:sp>
        </mc:Choice>
        <mc:Fallback xmlns="">
          <p:sp>
            <p:nvSpPr>
              <p:cNvPr id="137" name="TextBox 136"/>
              <p:cNvSpPr txBox="1">
                <a:spLocks noRot="1" noChangeAspect="1" noMove="1" noResize="1" noEditPoints="1" noAdjustHandles="1" noChangeArrowheads="1" noChangeShapeType="1" noTextEdit="1"/>
              </p:cNvSpPr>
              <p:nvPr/>
            </p:nvSpPr>
            <p:spPr>
              <a:xfrm>
                <a:off x="11159710" y="4187247"/>
                <a:ext cx="277407" cy="246221"/>
              </a:xfrm>
              <a:prstGeom prst="rect">
                <a:avLst/>
              </a:prstGeom>
              <a:blipFill>
                <a:blip r:embed="rId32"/>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TextBox 137"/>
              <p:cNvSpPr txBox="1"/>
              <p:nvPr/>
            </p:nvSpPr>
            <p:spPr>
              <a:xfrm>
                <a:off x="9006797" y="4190049"/>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1</m:t>
                          </m:r>
                        </m:sub>
                      </m:sSub>
                    </m:oMath>
                  </m:oMathPara>
                </a14:m>
                <a:endParaRPr lang="en-US" sz="1600" dirty="0"/>
              </a:p>
            </p:txBody>
          </p:sp>
        </mc:Choice>
        <mc:Fallback xmlns="">
          <p:sp>
            <p:nvSpPr>
              <p:cNvPr id="138" name="TextBox 137"/>
              <p:cNvSpPr txBox="1">
                <a:spLocks noRot="1" noChangeAspect="1" noMove="1" noResize="1" noEditPoints="1" noAdjustHandles="1" noChangeArrowheads="1" noChangeShapeType="1" noTextEdit="1"/>
              </p:cNvSpPr>
              <p:nvPr/>
            </p:nvSpPr>
            <p:spPr>
              <a:xfrm>
                <a:off x="9006797" y="4190049"/>
                <a:ext cx="277407" cy="246221"/>
              </a:xfrm>
              <a:prstGeom prst="rect">
                <a:avLst/>
              </a:prstGeom>
              <a:blipFill>
                <a:blip r:embed="rId33"/>
                <a:stretch>
                  <a:fillRect l="-10870" b="-14634"/>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TextBox 138"/>
              <p:cNvSpPr txBox="1"/>
              <p:nvPr/>
            </p:nvSpPr>
            <p:spPr>
              <a:xfrm>
                <a:off x="9709978" y="4185166"/>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2</m:t>
                          </m:r>
                        </m:sub>
                      </m:sSub>
                    </m:oMath>
                  </m:oMathPara>
                </a14:m>
                <a:endParaRPr lang="en-US" sz="1600" dirty="0"/>
              </a:p>
            </p:txBody>
          </p:sp>
        </mc:Choice>
        <mc:Fallback xmlns="">
          <p:sp>
            <p:nvSpPr>
              <p:cNvPr id="139" name="TextBox 138"/>
              <p:cNvSpPr txBox="1">
                <a:spLocks noRot="1" noChangeAspect="1" noMove="1" noResize="1" noEditPoints="1" noAdjustHandles="1" noChangeArrowheads="1" noChangeShapeType="1" noTextEdit="1"/>
              </p:cNvSpPr>
              <p:nvPr/>
            </p:nvSpPr>
            <p:spPr>
              <a:xfrm>
                <a:off x="9709978" y="4185166"/>
                <a:ext cx="277407" cy="246221"/>
              </a:xfrm>
              <a:prstGeom prst="rect">
                <a:avLst/>
              </a:prstGeom>
              <a:blipFill>
                <a:blip r:embed="rId34"/>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p:cNvSpPr txBox="1"/>
              <p:nvPr/>
            </p:nvSpPr>
            <p:spPr>
              <a:xfrm>
                <a:off x="10334145" y="419563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3</m:t>
                          </m:r>
                        </m:sub>
                      </m:sSub>
                    </m:oMath>
                  </m:oMathPara>
                </a14:m>
                <a:endParaRPr lang="en-US" sz="1600" dirty="0"/>
              </a:p>
            </p:txBody>
          </p:sp>
        </mc:Choice>
        <mc:Fallback xmlns="">
          <p:sp>
            <p:nvSpPr>
              <p:cNvPr id="140" name="TextBox 139"/>
              <p:cNvSpPr txBox="1">
                <a:spLocks noRot="1" noChangeAspect="1" noMove="1" noResize="1" noEditPoints="1" noAdjustHandles="1" noChangeArrowheads="1" noChangeShapeType="1" noTextEdit="1"/>
              </p:cNvSpPr>
              <p:nvPr/>
            </p:nvSpPr>
            <p:spPr>
              <a:xfrm>
                <a:off x="10334145" y="4195637"/>
                <a:ext cx="277407" cy="246221"/>
              </a:xfrm>
              <a:prstGeom prst="rect">
                <a:avLst/>
              </a:prstGeom>
              <a:blipFill>
                <a:blip r:embed="rId35"/>
                <a:stretch>
                  <a:fillRect l="-10870" b="-14634"/>
                </a:stretch>
              </a:blipFill>
              <a:ln w="19050">
                <a:noFill/>
              </a:ln>
            </p:spPr>
            <p:txBody>
              <a:bodyPr/>
              <a:lstStyle/>
              <a:p>
                <a:r>
                  <a:rPr lang="en-US">
                    <a:noFill/>
                  </a:rPr>
                  <a:t> </a:t>
                </a:r>
              </a:p>
            </p:txBody>
          </p:sp>
        </mc:Fallback>
      </mc:AlternateContent>
      <p:pic>
        <p:nvPicPr>
          <p:cNvPr id="107" name="Google Shape;624;p44" descr="Vinkje Maatstreepjes Check · Gratis vectorafbeelding op ..."/>
          <p:cNvPicPr preferRelativeResize="0"/>
          <p:nvPr/>
        </p:nvPicPr>
        <p:blipFill rotWithShape="1">
          <a:blip r:embed="rId20">
            <a:alphaModFix/>
          </a:blip>
          <a:srcRect/>
          <a:stretch/>
        </p:blipFill>
        <p:spPr>
          <a:xfrm>
            <a:off x="3096821" y="4898237"/>
            <a:ext cx="278255" cy="273037"/>
          </a:xfrm>
          <a:prstGeom prst="rect">
            <a:avLst/>
          </a:prstGeom>
          <a:noFill/>
          <a:ln>
            <a:noFill/>
          </a:ln>
        </p:spPr>
      </p:pic>
      <p:sp>
        <p:nvSpPr>
          <p:cNvPr id="108" name="Rectangle 107"/>
          <p:cNvSpPr/>
          <p:nvPr/>
        </p:nvSpPr>
        <p:spPr>
          <a:xfrm>
            <a:off x="1385739" y="4225554"/>
            <a:ext cx="2039575" cy="5288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Intercepts</a:t>
            </a:r>
            <a:endParaRPr lang="en-US" b="1" dirty="0"/>
          </a:p>
        </p:txBody>
      </p:sp>
      <p:pic>
        <p:nvPicPr>
          <p:cNvPr id="109" name="Google Shape;624;p44" descr="Vinkje Maatstreepjes Check · Gratis vectorafbeelding op ..."/>
          <p:cNvPicPr preferRelativeResize="0"/>
          <p:nvPr/>
        </p:nvPicPr>
        <p:blipFill rotWithShape="1">
          <a:blip r:embed="rId20">
            <a:alphaModFix/>
          </a:blip>
          <a:srcRect/>
          <a:stretch/>
        </p:blipFill>
        <p:spPr>
          <a:xfrm>
            <a:off x="3078294" y="4353471"/>
            <a:ext cx="278255" cy="273037"/>
          </a:xfrm>
          <a:prstGeom prst="rect">
            <a:avLst/>
          </a:prstGeom>
          <a:noFill/>
          <a:ln>
            <a:noFill/>
          </a:ln>
        </p:spPr>
      </p:pic>
    </p:spTree>
    <p:extLst>
      <p:ext uri="{BB962C8B-B14F-4D97-AF65-F5344CB8AC3E}">
        <p14:creationId xmlns:p14="http://schemas.microsoft.com/office/powerpoint/2010/main" val="921848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 y="365125"/>
            <a:ext cx="12083935" cy="1325563"/>
          </a:xfrm>
        </p:spPr>
        <p:txBody>
          <a:bodyPr/>
          <a:lstStyle/>
          <a:p>
            <a:pPr algn="ctr"/>
            <a:r>
              <a:rPr lang="en-US" dirty="0" smtClean="0">
                <a:latin typeface="Georgia" panose="02040502050405020303" pitchFamily="18" charset="0"/>
              </a:rPr>
              <a:t>Multiple Group Categorical Confirmatory Factor Analysis (MG-CCFA)</a:t>
            </a:r>
            <a:endParaRPr lang="en-US" dirty="0">
              <a:latin typeface="Georgia" panose="02040502050405020303" pitchFamily="18" charset="0"/>
            </a:endParaRPr>
          </a:p>
        </p:txBody>
      </p:sp>
      <p:sp>
        <p:nvSpPr>
          <p:cNvPr id="28" name="Google Shape;225;p39"/>
          <p:cNvSpPr/>
          <p:nvPr/>
        </p:nvSpPr>
        <p:spPr>
          <a:xfrm>
            <a:off x="5780549"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9" name="Google Shape;226;p39"/>
          <p:cNvSpPr/>
          <p:nvPr/>
        </p:nvSpPr>
        <p:spPr>
          <a:xfrm>
            <a:off x="4819346"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28" idx="4"/>
            <a:endCxn id="87" idx="0"/>
          </p:cNvCxnSpPr>
          <p:nvPr/>
        </p:nvCxnSpPr>
        <p:spPr>
          <a:xfrm flipH="1">
            <a:off x="5021913" y="3827126"/>
            <a:ext cx="1260771"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33" name="Google Shape;231;p39"/>
          <p:cNvCxnSpPr>
            <a:stCxn id="28" idx="4"/>
            <a:endCxn id="116" idx="0"/>
          </p:cNvCxnSpPr>
          <p:nvPr/>
        </p:nvCxnSpPr>
        <p:spPr>
          <a:xfrm flipH="1">
            <a:off x="5834102" y="3827126"/>
            <a:ext cx="448582"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34" name="Google Shape;232;p39"/>
          <p:cNvCxnSpPr>
            <a:stCxn id="28" idx="4"/>
            <a:endCxn id="130" idx="0"/>
          </p:cNvCxnSpPr>
          <p:nvPr/>
        </p:nvCxnSpPr>
        <p:spPr>
          <a:xfrm>
            <a:off x="6282684" y="3827126"/>
            <a:ext cx="419179"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pic>
        <p:nvPicPr>
          <p:cNvPr id="35" name="Picture 34"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313" y="6083668"/>
            <a:ext cx="267384" cy="267384"/>
          </a:xfrm>
          <a:prstGeom prst="rect">
            <a:avLst/>
          </a:prstGeom>
        </p:spPr>
      </p:pic>
      <p:pic>
        <p:nvPicPr>
          <p:cNvPr id="38" name="Picture 37"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5977843" y="3201284"/>
            <a:ext cx="622804" cy="520387"/>
          </a:xfrm>
          <a:prstGeom prst="rect">
            <a:avLst/>
          </a:prstGeom>
        </p:spPr>
      </p:pic>
      <p:cxnSp>
        <p:nvCxnSpPr>
          <p:cNvPr id="46" name="Google Shape;232;p39"/>
          <p:cNvCxnSpPr>
            <a:stCxn id="28" idx="4"/>
            <a:endCxn id="141" idx="0"/>
          </p:cNvCxnSpPr>
          <p:nvPr/>
        </p:nvCxnSpPr>
        <p:spPr>
          <a:xfrm>
            <a:off x="6282684" y="3827126"/>
            <a:ext cx="1116730"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47" name="TextBox 46"/>
              <p:cNvSpPr txBox="1"/>
              <p:nvPr/>
            </p:nvSpPr>
            <p:spPr>
              <a:xfrm>
                <a:off x="7132791" y="417630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4</m:t>
                          </m:r>
                        </m:sub>
                      </m:sSub>
                    </m:oMath>
                  </m:oMathPara>
                </a14:m>
                <a:endParaRPr lang="en-US" sz="1600" dirty="0"/>
              </a:p>
            </p:txBody>
          </p:sp>
        </mc:Choice>
        <mc:Fallback xmlns="">
          <p:sp>
            <p:nvSpPr>
              <p:cNvPr id="47" name="TextBox 46"/>
              <p:cNvSpPr txBox="1">
                <a:spLocks noRot="1" noChangeAspect="1" noMove="1" noResize="1" noEditPoints="1" noAdjustHandles="1" noChangeArrowheads="1" noChangeShapeType="1" noTextEdit="1"/>
              </p:cNvSpPr>
              <p:nvPr/>
            </p:nvSpPr>
            <p:spPr>
              <a:xfrm>
                <a:off x="7132791" y="4176307"/>
                <a:ext cx="277407" cy="246221"/>
              </a:xfrm>
              <a:prstGeom prst="rect">
                <a:avLst/>
              </a:prstGeom>
              <a:blipFill>
                <a:blip r:embed="rId4"/>
                <a:stretch>
                  <a:fillRect l="-10870"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198676"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6198676" y="2913345"/>
                <a:ext cx="181140" cy="276999"/>
              </a:xfrm>
              <a:prstGeom prst="rect">
                <a:avLst/>
              </a:prstGeom>
              <a:blipFill>
                <a:blip r:embed="rId5"/>
                <a:stretch>
                  <a:fillRect l="-30000" r="-33333" b="-28889"/>
                </a:stretch>
              </a:blipFill>
            </p:spPr>
            <p:txBody>
              <a:bodyPr/>
              <a:lstStyle/>
              <a:p>
                <a:r>
                  <a:rPr lang="en-US">
                    <a:noFill/>
                  </a:rPr>
                  <a:t> </a:t>
                </a:r>
              </a:p>
            </p:txBody>
          </p:sp>
        </mc:Fallback>
      </mc:AlternateContent>
      <p:pic>
        <p:nvPicPr>
          <p:cNvPr id="56" name="Google Shape;283;p40"/>
          <p:cNvPicPr preferRelativeResize="0"/>
          <p:nvPr/>
        </p:nvPicPr>
        <p:blipFill rotWithShape="1">
          <a:blip r:embed="rId6">
            <a:alphaModFix/>
          </a:blip>
          <a:srcRect/>
          <a:stretch/>
        </p:blipFill>
        <p:spPr>
          <a:xfrm>
            <a:off x="7752039" y="1838122"/>
            <a:ext cx="627542" cy="351424"/>
          </a:xfrm>
          <a:prstGeom prst="rect">
            <a:avLst/>
          </a:prstGeom>
          <a:noFill/>
          <a:ln>
            <a:noFill/>
          </a:ln>
        </p:spPr>
      </p:pic>
      <p:pic>
        <p:nvPicPr>
          <p:cNvPr id="81" name="Picture 80"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5650646" y="4732025"/>
            <a:ext cx="401892" cy="247880"/>
          </a:xfrm>
          <a:prstGeom prst="rect">
            <a:avLst/>
          </a:prstGeom>
        </p:spPr>
      </p:pic>
      <p:pic>
        <p:nvPicPr>
          <p:cNvPr id="82" name="Picture 81" descr="Workload Icon of Glyph style - Available in SVG, PNG, EPS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72413" y="4700070"/>
            <a:ext cx="298697" cy="298697"/>
          </a:xfrm>
          <a:prstGeom prst="rect">
            <a:avLst/>
          </a:prstGeom>
        </p:spPr>
      </p:pic>
      <p:cxnSp>
        <p:nvCxnSpPr>
          <p:cNvPr id="112" name="Straight Arrow Connector 111"/>
          <p:cNvCxnSpPr>
            <a:stCxn id="56" idx="2"/>
          </p:cNvCxnSpPr>
          <p:nvPr/>
        </p:nvCxnSpPr>
        <p:spPr>
          <a:xfrm>
            <a:off x="8065810" y="2189546"/>
            <a:ext cx="2220502"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56" idx="2"/>
            <a:endCxn id="28" idx="0"/>
          </p:cNvCxnSpPr>
          <p:nvPr/>
        </p:nvCxnSpPr>
        <p:spPr>
          <a:xfrm flipH="1">
            <a:off x="6282684" y="2189546"/>
            <a:ext cx="1783126"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Google Shape;225;p39"/>
          <p:cNvSpPr/>
          <p:nvPr/>
        </p:nvSpPr>
        <p:spPr>
          <a:xfrm>
            <a:off x="4769492"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8" name="Google Shape;230;p39"/>
          <p:cNvCxnSpPr>
            <a:stCxn id="87" idx="4"/>
            <a:endCxn id="29" idx="0"/>
          </p:cNvCxnSpPr>
          <p:nvPr/>
        </p:nvCxnSpPr>
        <p:spPr>
          <a:xfrm flipH="1">
            <a:off x="5005255"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104" name="Picture 10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2747" y="4721405"/>
            <a:ext cx="267384" cy="267384"/>
          </a:xfrm>
          <a:prstGeom prst="rect">
            <a:avLst/>
          </a:prstGeom>
        </p:spPr>
      </p:pic>
      <mc:AlternateContent xmlns:mc="http://schemas.openxmlformats.org/markup-compatibility/2006" xmlns:a14="http://schemas.microsoft.com/office/drawing/2010/main">
        <mc:Choice Requires="a14">
          <p:sp>
            <p:nvSpPr>
              <p:cNvPr id="66" name="TextBox 65"/>
              <p:cNvSpPr txBox="1"/>
              <p:nvPr/>
            </p:nvSpPr>
            <p:spPr>
              <a:xfrm rot="5400000">
                <a:off x="4442030"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rot="5400000">
                <a:off x="4442030" y="5449318"/>
                <a:ext cx="944435" cy="369332"/>
              </a:xfrm>
              <a:prstGeom prst="rect">
                <a:avLst/>
              </a:prstGeom>
              <a:blipFill>
                <a:blip r:embed="rId9"/>
                <a:stretch>
                  <a:fillRect l="-26667" r="-10000"/>
                </a:stretch>
              </a:blipFill>
              <a:ln w="19050">
                <a:noFill/>
              </a:ln>
            </p:spPr>
            <p:txBody>
              <a:bodyPr/>
              <a:lstStyle/>
              <a:p>
                <a:r>
                  <a:rPr lang="en-US">
                    <a:noFill/>
                  </a:rPr>
                  <a:t> </a:t>
                </a:r>
              </a:p>
            </p:txBody>
          </p:sp>
        </mc:Fallback>
      </mc:AlternateContent>
      <p:sp>
        <p:nvSpPr>
          <p:cNvPr id="111" name="Google Shape;226;p39"/>
          <p:cNvSpPr/>
          <p:nvPr/>
        </p:nvSpPr>
        <p:spPr>
          <a:xfrm>
            <a:off x="5631535" y="6061588"/>
            <a:ext cx="371817" cy="289464"/>
          </a:xfrm>
          <a:prstGeom prst="rect">
            <a:avLst/>
          </a:prstGeom>
          <a:noFill/>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16" name="Google Shape;225;p39"/>
          <p:cNvSpPr/>
          <p:nvPr/>
        </p:nvSpPr>
        <p:spPr>
          <a:xfrm>
            <a:off x="558168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17" name="Google Shape;230;p39"/>
          <p:cNvCxnSpPr>
            <a:stCxn id="116" idx="4"/>
            <a:endCxn id="111" idx="0"/>
          </p:cNvCxnSpPr>
          <p:nvPr/>
        </p:nvCxnSpPr>
        <p:spPr>
          <a:xfrm flipH="1">
            <a:off x="581744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24" name="TextBox 123"/>
              <p:cNvSpPr txBox="1"/>
              <p:nvPr/>
            </p:nvSpPr>
            <p:spPr>
              <a:xfrm rot="5400000">
                <a:off x="525421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24" name="TextBox 123"/>
              <p:cNvSpPr txBox="1">
                <a:spLocks noRot="1" noChangeAspect="1" noMove="1" noResize="1" noEditPoints="1" noAdjustHandles="1" noChangeArrowheads="1" noChangeShapeType="1" noTextEdit="1"/>
              </p:cNvSpPr>
              <p:nvPr/>
            </p:nvSpPr>
            <p:spPr>
              <a:xfrm rot="5400000">
                <a:off x="5254219" y="5449318"/>
                <a:ext cx="944435" cy="369332"/>
              </a:xfrm>
              <a:prstGeom prst="rect">
                <a:avLst/>
              </a:prstGeom>
              <a:blipFill>
                <a:blip r:embed="rId10"/>
                <a:stretch>
                  <a:fillRect l="-24590" r="-8197"/>
                </a:stretch>
              </a:blipFill>
              <a:ln w="19050">
                <a:noFill/>
              </a:ln>
            </p:spPr>
            <p:txBody>
              <a:bodyPr/>
              <a:lstStyle/>
              <a:p>
                <a:r>
                  <a:rPr lang="en-US">
                    <a:noFill/>
                  </a:rPr>
                  <a:t> </a:t>
                </a:r>
              </a:p>
            </p:txBody>
          </p:sp>
        </mc:Fallback>
      </mc:AlternateContent>
      <p:sp>
        <p:nvSpPr>
          <p:cNvPr id="126" name="Google Shape;226;p39"/>
          <p:cNvSpPr/>
          <p:nvPr/>
        </p:nvSpPr>
        <p:spPr>
          <a:xfrm>
            <a:off x="649929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30" name="Google Shape;225;p39"/>
          <p:cNvSpPr/>
          <p:nvPr/>
        </p:nvSpPr>
        <p:spPr>
          <a:xfrm>
            <a:off x="644944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32" name="Google Shape;230;p39"/>
          <p:cNvCxnSpPr>
            <a:stCxn id="130" idx="4"/>
            <a:endCxn id="126" idx="0"/>
          </p:cNvCxnSpPr>
          <p:nvPr/>
        </p:nvCxnSpPr>
        <p:spPr>
          <a:xfrm flipH="1">
            <a:off x="6685205"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35" name="TextBox 134"/>
              <p:cNvSpPr txBox="1"/>
              <p:nvPr/>
            </p:nvSpPr>
            <p:spPr>
              <a:xfrm rot="5400000">
                <a:off x="612198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35" name="TextBox 134"/>
              <p:cNvSpPr txBox="1">
                <a:spLocks noRot="1" noChangeAspect="1" noMove="1" noResize="1" noEditPoints="1" noAdjustHandles="1" noChangeArrowheads="1" noChangeShapeType="1" noTextEdit="1"/>
              </p:cNvSpPr>
              <p:nvPr/>
            </p:nvSpPr>
            <p:spPr>
              <a:xfrm rot="5400000">
                <a:off x="6121980" y="5443640"/>
                <a:ext cx="944435" cy="369332"/>
              </a:xfrm>
              <a:prstGeom prst="rect">
                <a:avLst/>
              </a:prstGeom>
              <a:blipFill>
                <a:blip r:embed="rId11"/>
                <a:stretch>
                  <a:fillRect l="-24590" r="-9836"/>
                </a:stretch>
              </a:blipFill>
              <a:ln w="19050">
                <a:noFill/>
              </a:ln>
            </p:spPr>
            <p:txBody>
              <a:bodyPr/>
              <a:lstStyle/>
              <a:p>
                <a:r>
                  <a:rPr lang="en-US">
                    <a:noFill/>
                  </a:rPr>
                  <a:t> </a:t>
                </a:r>
              </a:p>
            </p:txBody>
          </p:sp>
        </mc:Fallback>
      </mc:AlternateContent>
      <p:sp>
        <p:nvSpPr>
          <p:cNvPr id="136" name="Google Shape;226;p39"/>
          <p:cNvSpPr/>
          <p:nvPr/>
        </p:nvSpPr>
        <p:spPr>
          <a:xfrm>
            <a:off x="7196847"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41" name="Google Shape;225;p39"/>
          <p:cNvSpPr/>
          <p:nvPr/>
        </p:nvSpPr>
        <p:spPr>
          <a:xfrm>
            <a:off x="7146993"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42" name="Google Shape;230;p39"/>
          <p:cNvCxnSpPr>
            <a:stCxn id="141" idx="4"/>
            <a:endCxn id="136" idx="0"/>
          </p:cNvCxnSpPr>
          <p:nvPr/>
        </p:nvCxnSpPr>
        <p:spPr>
          <a:xfrm flipH="1">
            <a:off x="7382756"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45" name="TextBox 144"/>
              <p:cNvSpPr txBox="1"/>
              <p:nvPr/>
            </p:nvSpPr>
            <p:spPr>
              <a:xfrm rot="5400000">
                <a:off x="6819531"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4</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45" name="TextBox 144"/>
              <p:cNvSpPr txBox="1">
                <a:spLocks noRot="1" noChangeAspect="1" noMove="1" noResize="1" noEditPoints="1" noAdjustHandles="1" noChangeArrowheads="1" noChangeShapeType="1" noTextEdit="1"/>
              </p:cNvSpPr>
              <p:nvPr/>
            </p:nvSpPr>
            <p:spPr>
              <a:xfrm rot="5400000">
                <a:off x="6819531" y="5443640"/>
                <a:ext cx="944435" cy="369332"/>
              </a:xfrm>
              <a:prstGeom prst="rect">
                <a:avLst/>
              </a:prstGeom>
              <a:blipFill>
                <a:blip r:embed="rId12"/>
                <a:stretch>
                  <a:fillRect l="-26667" r="-10000"/>
                </a:stretch>
              </a:blipFill>
              <a:ln w="19050">
                <a:noFill/>
              </a:ln>
            </p:spPr>
            <p:txBody>
              <a:bodyPr/>
              <a:lstStyle/>
              <a:p>
                <a:r>
                  <a:rPr lang="en-US">
                    <a:noFill/>
                  </a:rPr>
                  <a:t> </a:t>
                </a:r>
              </a:p>
            </p:txBody>
          </p:sp>
        </mc:Fallback>
      </mc:AlternateContent>
      <p:pic>
        <p:nvPicPr>
          <p:cNvPr id="146" name="Picture 145"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5653651" y="6100524"/>
            <a:ext cx="344243" cy="212323"/>
          </a:xfrm>
          <a:prstGeom prst="rect">
            <a:avLst/>
          </a:prstGeom>
        </p:spPr>
      </p:pic>
      <p:pic>
        <p:nvPicPr>
          <p:cNvPr id="147" name="Picture 146" descr="Workload Icon of Glyph style - Available in SVG, PNG, EPS ..."/>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70476" y="6088278"/>
            <a:ext cx="262774" cy="262774"/>
          </a:xfrm>
          <a:prstGeom prst="rect">
            <a:avLst/>
          </a:prstGeom>
        </p:spPr>
      </p:pic>
      <p:pic>
        <p:nvPicPr>
          <p:cNvPr id="148" name="Picture 147"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31208" y="4721405"/>
            <a:ext cx="145207" cy="263264"/>
          </a:xfrm>
          <a:prstGeom prst="rect">
            <a:avLst/>
          </a:prstGeom>
        </p:spPr>
      </p:pic>
      <p:pic>
        <p:nvPicPr>
          <p:cNvPr id="149" name="Picture 148"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21586" y="6069010"/>
            <a:ext cx="145207" cy="263264"/>
          </a:xfrm>
          <a:prstGeom prst="rect">
            <a:avLst/>
          </a:prstGeom>
        </p:spPr>
      </p:pic>
      <p:sp>
        <p:nvSpPr>
          <p:cNvPr id="189" name="Google Shape;225;p39"/>
          <p:cNvSpPr/>
          <p:nvPr/>
        </p:nvSpPr>
        <p:spPr>
          <a:xfrm>
            <a:off x="9807468"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90" name="Google Shape;226;p39"/>
          <p:cNvSpPr/>
          <p:nvPr/>
        </p:nvSpPr>
        <p:spPr>
          <a:xfrm>
            <a:off x="8846265"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pic>
        <p:nvPicPr>
          <p:cNvPr id="194" name="Picture 19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4232" y="6083668"/>
            <a:ext cx="267384" cy="267384"/>
          </a:xfrm>
          <a:prstGeom prst="rect">
            <a:avLst/>
          </a:prstGeom>
        </p:spPr>
      </p:pic>
      <p:pic>
        <p:nvPicPr>
          <p:cNvPr id="195" name="Picture 194"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10004762" y="3201284"/>
            <a:ext cx="622804" cy="520387"/>
          </a:xfrm>
          <a:prstGeom prst="rect">
            <a:avLst/>
          </a:prstGeom>
        </p:spPr>
      </p:pic>
      <mc:AlternateContent xmlns:mc="http://schemas.openxmlformats.org/markup-compatibility/2006" xmlns:a14="http://schemas.microsoft.com/office/drawing/2010/main">
        <mc:Choice Requires="a14">
          <p:sp>
            <p:nvSpPr>
              <p:cNvPr id="202" name="TextBox 201"/>
              <p:cNvSpPr txBox="1"/>
              <p:nvPr/>
            </p:nvSpPr>
            <p:spPr>
              <a:xfrm>
                <a:off x="10225595"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202" name="TextBox 201"/>
              <p:cNvSpPr txBox="1">
                <a:spLocks noRot="1" noChangeAspect="1" noMove="1" noResize="1" noEditPoints="1" noAdjustHandles="1" noChangeArrowheads="1" noChangeShapeType="1" noTextEdit="1"/>
              </p:cNvSpPr>
              <p:nvPr/>
            </p:nvSpPr>
            <p:spPr>
              <a:xfrm>
                <a:off x="10225595" y="2913345"/>
                <a:ext cx="181140" cy="276999"/>
              </a:xfrm>
              <a:prstGeom prst="rect">
                <a:avLst/>
              </a:prstGeom>
              <a:blipFill>
                <a:blip r:embed="rId15"/>
                <a:stretch>
                  <a:fillRect l="-30000" r="-33333" b="-28889"/>
                </a:stretch>
              </a:blipFill>
            </p:spPr>
            <p:txBody>
              <a:bodyPr/>
              <a:lstStyle/>
              <a:p>
                <a:r>
                  <a:rPr lang="en-US">
                    <a:noFill/>
                  </a:rPr>
                  <a:t> </a:t>
                </a:r>
              </a:p>
            </p:txBody>
          </p:sp>
        </mc:Fallback>
      </mc:AlternateContent>
      <p:pic>
        <p:nvPicPr>
          <p:cNvPr id="203" name="Picture 202"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9677565" y="4732025"/>
            <a:ext cx="401892" cy="247880"/>
          </a:xfrm>
          <a:prstGeom prst="rect">
            <a:avLst/>
          </a:prstGeom>
        </p:spPr>
      </p:pic>
      <p:pic>
        <p:nvPicPr>
          <p:cNvPr id="204" name="Picture 203" descr="Workload Icon of Glyph style - Available in SVG, PNG, EPS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99332" y="4700070"/>
            <a:ext cx="298697" cy="298697"/>
          </a:xfrm>
          <a:prstGeom prst="rect">
            <a:avLst/>
          </a:prstGeom>
        </p:spPr>
      </p:pic>
      <p:sp>
        <p:nvSpPr>
          <p:cNvPr id="205" name="Google Shape;225;p39"/>
          <p:cNvSpPr/>
          <p:nvPr/>
        </p:nvSpPr>
        <p:spPr>
          <a:xfrm>
            <a:off x="879641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06" name="Google Shape;230;p39"/>
          <p:cNvCxnSpPr>
            <a:stCxn id="205" idx="4"/>
            <a:endCxn id="190" idx="0"/>
          </p:cNvCxnSpPr>
          <p:nvPr/>
        </p:nvCxnSpPr>
        <p:spPr>
          <a:xfrm flipH="1">
            <a:off x="903217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207" name="Picture 206"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9666" y="4721405"/>
            <a:ext cx="267384" cy="267384"/>
          </a:xfrm>
          <a:prstGeom prst="rect">
            <a:avLst/>
          </a:prstGeom>
        </p:spPr>
      </p:pic>
      <mc:AlternateContent xmlns:mc="http://schemas.openxmlformats.org/markup-compatibility/2006" xmlns:a14="http://schemas.microsoft.com/office/drawing/2010/main">
        <mc:Choice Requires="a14">
          <p:sp>
            <p:nvSpPr>
              <p:cNvPr id="208" name="TextBox 207"/>
              <p:cNvSpPr txBox="1"/>
              <p:nvPr/>
            </p:nvSpPr>
            <p:spPr>
              <a:xfrm rot="5400000">
                <a:off x="846894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08" name="TextBox 207"/>
              <p:cNvSpPr txBox="1">
                <a:spLocks noRot="1" noChangeAspect="1" noMove="1" noResize="1" noEditPoints="1" noAdjustHandles="1" noChangeArrowheads="1" noChangeShapeType="1" noTextEdit="1"/>
              </p:cNvSpPr>
              <p:nvPr/>
            </p:nvSpPr>
            <p:spPr>
              <a:xfrm rot="5400000">
                <a:off x="8468949" y="5449318"/>
                <a:ext cx="944435" cy="369332"/>
              </a:xfrm>
              <a:prstGeom prst="rect">
                <a:avLst/>
              </a:prstGeom>
              <a:blipFill>
                <a:blip r:embed="rId16"/>
                <a:stretch>
                  <a:fillRect l="-24590" r="-9836"/>
                </a:stretch>
              </a:blipFill>
              <a:ln w="19050">
                <a:noFill/>
              </a:ln>
            </p:spPr>
            <p:txBody>
              <a:bodyPr/>
              <a:lstStyle/>
              <a:p>
                <a:r>
                  <a:rPr lang="en-US">
                    <a:noFill/>
                  </a:rPr>
                  <a:t> </a:t>
                </a:r>
              </a:p>
            </p:txBody>
          </p:sp>
        </mc:Fallback>
      </mc:AlternateContent>
      <p:sp>
        <p:nvSpPr>
          <p:cNvPr id="209" name="Google Shape;226;p39"/>
          <p:cNvSpPr/>
          <p:nvPr/>
        </p:nvSpPr>
        <p:spPr>
          <a:xfrm>
            <a:off x="9658454"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1" name="Google Shape;225;p39"/>
          <p:cNvSpPr/>
          <p:nvPr/>
        </p:nvSpPr>
        <p:spPr>
          <a:xfrm>
            <a:off x="9608600"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2" name="Google Shape;230;p39"/>
          <p:cNvCxnSpPr>
            <a:stCxn id="211" idx="4"/>
            <a:endCxn id="209" idx="0"/>
          </p:cNvCxnSpPr>
          <p:nvPr/>
        </p:nvCxnSpPr>
        <p:spPr>
          <a:xfrm flipH="1">
            <a:off x="9844363"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3" name="TextBox 212"/>
              <p:cNvSpPr txBox="1"/>
              <p:nvPr/>
            </p:nvSpPr>
            <p:spPr>
              <a:xfrm rot="5400000">
                <a:off x="9281138"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rot="5400000">
                <a:off x="9281138" y="5449318"/>
                <a:ext cx="944435" cy="369332"/>
              </a:xfrm>
              <a:prstGeom prst="rect">
                <a:avLst/>
              </a:prstGeom>
              <a:blipFill>
                <a:blip r:embed="rId17"/>
                <a:stretch>
                  <a:fillRect l="-26667" r="-10000"/>
                </a:stretch>
              </a:blipFill>
              <a:ln w="19050">
                <a:noFill/>
              </a:ln>
            </p:spPr>
            <p:txBody>
              <a:bodyPr/>
              <a:lstStyle/>
              <a:p>
                <a:r>
                  <a:rPr lang="en-US">
                    <a:noFill/>
                  </a:rPr>
                  <a:t> </a:t>
                </a:r>
              </a:p>
            </p:txBody>
          </p:sp>
        </mc:Fallback>
      </mc:AlternateContent>
      <p:sp>
        <p:nvSpPr>
          <p:cNvPr id="214" name="Google Shape;226;p39"/>
          <p:cNvSpPr/>
          <p:nvPr/>
        </p:nvSpPr>
        <p:spPr>
          <a:xfrm>
            <a:off x="10526215"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6" name="Google Shape;225;p39"/>
          <p:cNvSpPr/>
          <p:nvPr/>
        </p:nvSpPr>
        <p:spPr>
          <a:xfrm>
            <a:off x="10476361"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7" name="Google Shape;230;p39"/>
          <p:cNvCxnSpPr>
            <a:stCxn id="216" idx="4"/>
            <a:endCxn id="214" idx="0"/>
          </p:cNvCxnSpPr>
          <p:nvPr/>
        </p:nvCxnSpPr>
        <p:spPr>
          <a:xfrm flipH="1">
            <a:off x="10712124"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8" name="TextBox 217"/>
              <p:cNvSpPr txBox="1"/>
              <p:nvPr/>
            </p:nvSpPr>
            <p:spPr>
              <a:xfrm rot="5400000">
                <a:off x="10148899"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8" name="TextBox 217"/>
              <p:cNvSpPr txBox="1">
                <a:spLocks noRot="1" noChangeAspect="1" noMove="1" noResize="1" noEditPoints="1" noAdjustHandles="1" noChangeArrowheads="1" noChangeShapeType="1" noTextEdit="1"/>
              </p:cNvSpPr>
              <p:nvPr/>
            </p:nvSpPr>
            <p:spPr>
              <a:xfrm rot="5400000">
                <a:off x="10148899" y="5443640"/>
                <a:ext cx="944435" cy="369332"/>
              </a:xfrm>
              <a:prstGeom prst="rect">
                <a:avLst/>
              </a:prstGeom>
              <a:blipFill>
                <a:blip r:embed="rId18"/>
                <a:stretch>
                  <a:fillRect l="-24590" r="-8197"/>
                </a:stretch>
              </a:blipFill>
              <a:ln w="19050">
                <a:noFill/>
              </a:ln>
            </p:spPr>
            <p:txBody>
              <a:bodyPr/>
              <a:lstStyle/>
              <a:p>
                <a:r>
                  <a:rPr lang="en-US">
                    <a:noFill/>
                  </a:rPr>
                  <a:t> </a:t>
                </a:r>
              </a:p>
            </p:txBody>
          </p:sp>
        </mc:Fallback>
      </mc:AlternateContent>
      <p:sp>
        <p:nvSpPr>
          <p:cNvPr id="219" name="Google Shape;226;p39"/>
          <p:cNvSpPr/>
          <p:nvPr/>
        </p:nvSpPr>
        <p:spPr>
          <a:xfrm>
            <a:off x="1122376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21" name="Google Shape;225;p39"/>
          <p:cNvSpPr/>
          <p:nvPr/>
        </p:nvSpPr>
        <p:spPr>
          <a:xfrm>
            <a:off x="1117391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22" name="Google Shape;230;p39"/>
          <p:cNvCxnSpPr>
            <a:stCxn id="221" idx="4"/>
            <a:endCxn id="219" idx="0"/>
          </p:cNvCxnSpPr>
          <p:nvPr/>
        </p:nvCxnSpPr>
        <p:spPr>
          <a:xfrm flipH="1">
            <a:off x="11409675"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23" name="TextBox 222"/>
              <p:cNvSpPr txBox="1"/>
              <p:nvPr/>
            </p:nvSpPr>
            <p:spPr>
              <a:xfrm rot="5400000">
                <a:off x="1084645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4</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rot="5400000">
                <a:off x="10846450" y="5443640"/>
                <a:ext cx="944435" cy="369332"/>
              </a:xfrm>
              <a:prstGeom prst="rect">
                <a:avLst/>
              </a:prstGeom>
              <a:blipFill>
                <a:blip r:embed="rId19"/>
                <a:stretch>
                  <a:fillRect l="-24590" r="-9836"/>
                </a:stretch>
              </a:blipFill>
              <a:ln w="19050">
                <a:noFill/>
              </a:ln>
            </p:spPr>
            <p:txBody>
              <a:bodyPr/>
              <a:lstStyle/>
              <a:p>
                <a:r>
                  <a:rPr lang="en-US">
                    <a:noFill/>
                  </a:rPr>
                  <a:t> </a:t>
                </a:r>
              </a:p>
            </p:txBody>
          </p:sp>
        </mc:Fallback>
      </mc:AlternateContent>
      <p:pic>
        <p:nvPicPr>
          <p:cNvPr id="224" name="Picture 223"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9680570" y="6100524"/>
            <a:ext cx="344243" cy="212323"/>
          </a:xfrm>
          <a:prstGeom prst="rect">
            <a:avLst/>
          </a:prstGeom>
        </p:spPr>
      </p:pic>
      <p:pic>
        <p:nvPicPr>
          <p:cNvPr id="225" name="Picture 224" descr="Workload Icon of Glyph style - Available in SVG, PNG, EPS ..."/>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97395" y="6088278"/>
            <a:ext cx="262774" cy="262774"/>
          </a:xfrm>
          <a:prstGeom prst="rect">
            <a:avLst/>
          </a:prstGeom>
        </p:spPr>
      </p:pic>
      <p:pic>
        <p:nvPicPr>
          <p:cNvPr id="226" name="Picture 225"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58127" y="4721405"/>
            <a:ext cx="145207" cy="263264"/>
          </a:xfrm>
          <a:prstGeom prst="rect">
            <a:avLst/>
          </a:prstGeom>
        </p:spPr>
      </p:pic>
      <p:pic>
        <p:nvPicPr>
          <p:cNvPr id="227" name="Picture 226"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48505" y="6069010"/>
            <a:ext cx="145207" cy="263264"/>
          </a:xfrm>
          <a:prstGeom prst="rect">
            <a:avLst/>
          </a:prstGeom>
        </p:spPr>
      </p:pic>
      <p:sp>
        <p:nvSpPr>
          <p:cNvPr id="4" name="Rectangle 3"/>
          <p:cNvSpPr/>
          <p:nvPr/>
        </p:nvSpPr>
        <p:spPr>
          <a:xfrm>
            <a:off x="526755" y="5837538"/>
            <a:ext cx="3638747"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smtClean="0"/>
              <a:t>Configural</a:t>
            </a:r>
            <a:endParaRPr lang="en-US" b="1" dirty="0"/>
          </a:p>
        </p:txBody>
      </p:sp>
      <p:sp>
        <p:nvSpPr>
          <p:cNvPr id="89" name="Rectangle 88"/>
          <p:cNvSpPr/>
          <p:nvPr/>
        </p:nvSpPr>
        <p:spPr>
          <a:xfrm>
            <a:off x="895546" y="5300210"/>
            <a:ext cx="2982932"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Thresholds</a:t>
            </a:r>
            <a:endParaRPr lang="en-US" b="1" dirty="0"/>
          </a:p>
        </p:txBody>
      </p:sp>
      <p:pic>
        <p:nvPicPr>
          <p:cNvPr id="91" name="Google Shape;624;p44" descr="Vinkje Maatstreepjes Check · Gratis vectorafbeelding op ..."/>
          <p:cNvPicPr preferRelativeResize="0"/>
          <p:nvPr/>
        </p:nvPicPr>
        <p:blipFill rotWithShape="1">
          <a:blip r:embed="rId20">
            <a:alphaModFix/>
          </a:blip>
          <a:srcRect/>
          <a:stretch/>
        </p:blipFill>
        <p:spPr>
          <a:xfrm>
            <a:off x="3096821" y="5951759"/>
            <a:ext cx="278255" cy="273037"/>
          </a:xfrm>
          <a:prstGeom prst="rect">
            <a:avLst/>
          </a:prstGeom>
          <a:noFill/>
          <a:ln>
            <a:noFill/>
          </a:ln>
        </p:spPr>
      </p:pic>
      <p:pic>
        <p:nvPicPr>
          <p:cNvPr id="92" name="Google Shape;624;p44" descr="Vinkje Maatstreepjes Check · Gratis vectorafbeelding op ..."/>
          <p:cNvPicPr preferRelativeResize="0"/>
          <p:nvPr/>
        </p:nvPicPr>
        <p:blipFill rotWithShape="1">
          <a:blip r:embed="rId20">
            <a:alphaModFix/>
          </a:blip>
          <a:srcRect/>
          <a:stretch/>
        </p:blipFill>
        <p:spPr>
          <a:xfrm>
            <a:off x="3096821" y="5406995"/>
            <a:ext cx="278255" cy="273037"/>
          </a:xfrm>
          <a:prstGeom prst="rect">
            <a:avLst/>
          </a:prstGeom>
          <a:noFill/>
          <a:ln>
            <a:noFill/>
          </a:ln>
        </p:spPr>
      </p:pic>
      <mc:AlternateContent xmlns:mc="http://schemas.openxmlformats.org/markup-compatibility/2006" xmlns:a14="http://schemas.microsoft.com/office/drawing/2010/main">
        <mc:Choice Requires="a14">
          <p:sp>
            <p:nvSpPr>
              <p:cNvPr id="93" name="TextBox 92"/>
              <p:cNvSpPr txBox="1"/>
              <p:nvPr/>
            </p:nvSpPr>
            <p:spPr>
              <a:xfrm>
                <a:off x="4838476"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1</m:t>
                          </m:r>
                        </m:sub>
                      </m:sSub>
                    </m:oMath>
                  </m:oMathPara>
                </a14:m>
                <a:endParaRPr lang="en-US" dirty="0">
                  <a:solidFill>
                    <a:schemeClr val="accent6">
                      <a:lumMod val="75000"/>
                    </a:schemeClr>
                  </a:solidFill>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4838476" y="6312848"/>
                <a:ext cx="282804" cy="369332"/>
              </a:xfrm>
              <a:prstGeom prst="rect">
                <a:avLst/>
              </a:prstGeom>
              <a:blipFill>
                <a:blip r:embed="rId21"/>
                <a:stretch>
                  <a:fillRect r="-2391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5668886" y="6308599"/>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2</m:t>
                          </m:r>
                        </m:sub>
                      </m:sSub>
                    </m:oMath>
                  </m:oMathPara>
                </a14:m>
                <a:endParaRPr lang="en-US" dirty="0">
                  <a:solidFill>
                    <a:schemeClr val="accent6">
                      <a:lumMod val="75000"/>
                    </a:schemeClr>
                  </a:solidFill>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5668886" y="6308599"/>
                <a:ext cx="282804" cy="369332"/>
              </a:xfrm>
              <a:prstGeom prst="rect">
                <a:avLst/>
              </a:prstGeom>
              <a:blipFill>
                <a:blip r:embed="rId22"/>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6507864" y="6318917"/>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3</m:t>
                          </m:r>
                        </m:sub>
                      </m:sSub>
                    </m:oMath>
                  </m:oMathPara>
                </a14:m>
                <a:endParaRPr lang="en-US" dirty="0">
                  <a:solidFill>
                    <a:schemeClr val="accent6">
                      <a:lumMod val="75000"/>
                    </a:schemeClr>
                  </a:solidFill>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6507864" y="6318917"/>
                <a:ext cx="282804" cy="369332"/>
              </a:xfrm>
              <a:prstGeom prst="rect">
                <a:avLst/>
              </a:prstGeom>
              <a:blipFill>
                <a:blip r:embed="rId23"/>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7243184"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l-GR" i="1" smtClean="0">
                              <a:solidFill>
                                <a:srgbClr val="FF0000"/>
                              </a:solidFill>
                              <a:latin typeface="Cambria Math" panose="02040503050406030204" pitchFamily="18" charset="0"/>
                            </a:rPr>
                            <m:t>ν</m:t>
                          </m:r>
                        </m:e>
                        <m:sub>
                          <m:r>
                            <a:rPr lang="en-US" b="0" i="1" smtClean="0">
                              <a:solidFill>
                                <a:srgbClr val="FF0000"/>
                              </a:solidFill>
                              <a:latin typeface="Cambria Math" panose="02040503050406030204" pitchFamily="18" charset="0"/>
                            </a:rPr>
                            <m:t>4</m:t>
                          </m:r>
                        </m:sub>
                      </m:sSub>
                    </m:oMath>
                  </m:oMathPara>
                </a14:m>
                <a:endParaRPr lang="en-US" dirty="0">
                  <a:solidFill>
                    <a:srgbClr val="FF0000"/>
                  </a:solidFill>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7243184" y="6312848"/>
                <a:ext cx="282804" cy="369332"/>
              </a:xfrm>
              <a:prstGeom prst="rect">
                <a:avLst/>
              </a:prstGeom>
              <a:blipFill>
                <a:blip r:embed="rId24"/>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863565"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1</m:t>
                          </m:r>
                        </m:sub>
                      </m:sSub>
                    </m:oMath>
                  </m:oMathPara>
                </a14:m>
                <a:endParaRPr lang="en-US" dirty="0">
                  <a:solidFill>
                    <a:schemeClr val="accent6">
                      <a:lumMod val="75000"/>
                    </a:schemeClr>
                  </a:solidFill>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8863565" y="6305474"/>
                <a:ext cx="282804" cy="369332"/>
              </a:xfrm>
              <a:prstGeom prst="rect">
                <a:avLst/>
              </a:prstGeom>
              <a:blipFill>
                <a:blip r:embed="rId25"/>
                <a:stretch>
                  <a:fillRect r="-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9693975" y="6301225"/>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2</m:t>
                          </m:r>
                        </m:sub>
                      </m:sSub>
                    </m:oMath>
                  </m:oMathPara>
                </a14:m>
                <a:endParaRPr lang="en-US" dirty="0">
                  <a:solidFill>
                    <a:schemeClr val="accent6">
                      <a:lumMod val="75000"/>
                    </a:schemeClr>
                  </a:solidFill>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9693975" y="6301225"/>
                <a:ext cx="282804" cy="369332"/>
              </a:xfrm>
              <a:prstGeom prst="rect">
                <a:avLst/>
              </a:prstGeom>
              <a:blipFill>
                <a:blip r:embed="rId26"/>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10532953" y="6311543"/>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3</m:t>
                          </m:r>
                        </m:sub>
                      </m:sSub>
                    </m:oMath>
                  </m:oMathPara>
                </a14:m>
                <a:endParaRPr lang="en-US" dirty="0">
                  <a:solidFill>
                    <a:schemeClr val="accent6">
                      <a:lumMod val="75000"/>
                    </a:schemeClr>
                  </a:solidFill>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10532953" y="6311543"/>
                <a:ext cx="282804" cy="369332"/>
              </a:xfrm>
              <a:prstGeom prst="rect">
                <a:avLst/>
              </a:prstGeom>
              <a:blipFill>
                <a:blip r:embed="rId27"/>
                <a:stretch>
                  <a:fillRect r="-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11268273"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4</m:t>
                          </m:r>
                        </m:sub>
                      </m:sSub>
                    </m:oMath>
                  </m:oMathPara>
                </a14:m>
                <a:endParaRPr lang="en-US" dirty="0">
                  <a:solidFill>
                    <a:schemeClr val="accent6">
                      <a:lumMod val="75000"/>
                    </a:schemeClr>
                  </a:solidFill>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11268273" y="6305474"/>
                <a:ext cx="282804" cy="369332"/>
              </a:xfrm>
              <a:prstGeom prst="rect">
                <a:avLst/>
              </a:prstGeom>
              <a:blipFill>
                <a:blip r:embed="rId28"/>
                <a:stretch>
                  <a:fillRect r="-25532"/>
                </a:stretch>
              </a:blipFill>
            </p:spPr>
            <p:txBody>
              <a:bodyPr/>
              <a:lstStyle/>
              <a:p>
                <a:r>
                  <a:rPr lang="en-US">
                    <a:noFill/>
                  </a:rPr>
                  <a:t> </a:t>
                </a:r>
              </a:p>
            </p:txBody>
          </p:sp>
        </mc:Fallback>
      </mc:AlternateContent>
      <p:sp>
        <p:nvSpPr>
          <p:cNvPr id="90" name="Rectangle 89"/>
          <p:cNvSpPr/>
          <p:nvPr/>
        </p:nvSpPr>
        <p:spPr>
          <a:xfrm>
            <a:off x="1187777" y="4762882"/>
            <a:ext cx="2434885"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Loadings</a:t>
            </a:r>
            <a:endParaRPr lang="en-US" b="1" dirty="0"/>
          </a:p>
        </p:txBody>
      </p:sp>
      <mc:AlternateContent xmlns:mc="http://schemas.openxmlformats.org/markup-compatibility/2006" xmlns:a14="http://schemas.microsoft.com/office/drawing/2010/main">
        <mc:Choice Requires="a14">
          <p:sp>
            <p:nvSpPr>
              <p:cNvPr id="102" name="TextBox 101"/>
              <p:cNvSpPr txBox="1"/>
              <p:nvPr/>
            </p:nvSpPr>
            <p:spPr>
              <a:xfrm>
                <a:off x="4979878" y="4179109"/>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1</m:t>
                          </m:r>
                        </m:sub>
                      </m:sSub>
                    </m:oMath>
                  </m:oMathPara>
                </a14:m>
                <a:endParaRPr lang="en-US" sz="1600" dirty="0"/>
              </a:p>
            </p:txBody>
          </p:sp>
        </mc:Choice>
        <mc:Fallback xmlns="">
          <p:sp>
            <p:nvSpPr>
              <p:cNvPr id="102" name="TextBox 101"/>
              <p:cNvSpPr txBox="1">
                <a:spLocks noRot="1" noChangeAspect="1" noMove="1" noResize="1" noEditPoints="1" noAdjustHandles="1" noChangeArrowheads="1" noChangeShapeType="1" noTextEdit="1"/>
              </p:cNvSpPr>
              <p:nvPr/>
            </p:nvSpPr>
            <p:spPr>
              <a:xfrm>
                <a:off x="4979878" y="4179109"/>
                <a:ext cx="277407" cy="246221"/>
              </a:xfrm>
              <a:prstGeom prst="rect">
                <a:avLst/>
              </a:prstGeom>
              <a:blipFill>
                <a:blip r:embed="rId29"/>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5683059" y="4174226"/>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2</m:t>
                          </m:r>
                        </m:sub>
                      </m:sSub>
                    </m:oMath>
                  </m:oMathPara>
                </a14:m>
                <a:endParaRPr lang="en-US" sz="1600" dirty="0"/>
              </a:p>
            </p:txBody>
          </p:sp>
        </mc:Choice>
        <mc:Fallback xmlns="">
          <p:sp>
            <p:nvSpPr>
              <p:cNvPr id="103" name="TextBox 102"/>
              <p:cNvSpPr txBox="1">
                <a:spLocks noRot="1" noChangeAspect="1" noMove="1" noResize="1" noEditPoints="1" noAdjustHandles="1" noChangeArrowheads="1" noChangeShapeType="1" noTextEdit="1"/>
              </p:cNvSpPr>
              <p:nvPr/>
            </p:nvSpPr>
            <p:spPr>
              <a:xfrm>
                <a:off x="5683059" y="4174226"/>
                <a:ext cx="277407" cy="246221"/>
              </a:xfrm>
              <a:prstGeom prst="rect">
                <a:avLst/>
              </a:prstGeom>
              <a:blipFill>
                <a:blip r:embed="rId30"/>
                <a:stretch>
                  <a:fillRect l="-10870"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6307226" y="418469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3</m:t>
                          </m:r>
                        </m:sub>
                      </m:sSub>
                    </m:oMath>
                  </m:oMathPara>
                </a14:m>
                <a:endParaRPr lang="en-US" sz="1600" dirty="0"/>
              </a:p>
            </p:txBody>
          </p:sp>
        </mc:Choice>
        <mc:Fallback xmlns="">
          <p:sp>
            <p:nvSpPr>
              <p:cNvPr id="105" name="TextBox 104"/>
              <p:cNvSpPr txBox="1">
                <a:spLocks noRot="1" noChangeAspect="1" noMove="1" noResize="1" noEditPoints="1" noAdjustHandles="1" noChangeArrowheads="1" noChangeShapeType="1" noTextEdit="1"/>
              </p:cNvSpPr>
              <p:nvPr/>
            </p:nvSpPr>
            <p:spPr>
              <a:xfrm>
                <a:off x="6307226" y="4184697"/>
                <a:ext cx="277407" cy="246221"/>
              </a:xfrm>
              <a:prstGeom prst="rect">
                <a:avLst/>
              </a:prstGeom>
              <a:blipFill>
                <a:blip r:embed="rId31"/>
                <a:stretch>
                  <a:fillRect l="-11111" b="-14634"/>
                </a:stretch>
              </a:blipFill>
              <a:ln w="19050">
                <a:noFill/>
              </a:ln>
            </p:spPr>
            <p:txBody>
              <a:bodyPr/>
              <a:lstStyle/>
              <a:p>
                <a:r>
                  <a:rPr lang="en-US">
                    <a:noFill/>
                  </a:rPr>
                  <a:t> </a:t>
                </a:r>
              </a:p>
            </p:txBody>
          </p:sp>
        </mc:Fallback>
      </mc:AlternateContent>
      <p:cxnSp>
        <p:nvCxnSpPr>
          <p:cNvPr id="129" name="Google Shape;230;p39"/>
          <p:cNvCxnSpPr>
            <a:stCxn id="189" idx="4"/>
            <a:endCxn id="205" idx="0"/>
          </p:cNvCxnSpPr>
          <p:nvPr/>
        </p:nvCxnSpPr>
        <p:spPr>
          <a:xfrm flipH="1">
            <a:off x="9048832" y="3827126"/>
            <a:ext cx="1260771"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1" name="Google Shape;231;p39"/>
          <p:cNvCxnSpPr>
            <a:stCxn id="189" idx="4"/>
            <a:endCxn id="211" idx="0"/>
          </p:cNvCxnSpPr>
          <p:nvPr/>
        </p:nvCxnSpPr>
        <p:spPr>
          <a:xfrm flipH="1">
            <a:off x="9861021" y="3827126"/>
            <a:ext cx="448582"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3" name="Google Shape;232;p39"/>
          <p:cNvCxnSpPr>
            <a:stCxn id="189" idx="4"/>
            <a:endCxn id="216" idx="0"/>
          </p:cNvCxnSpPr>
          <p:nvPr/>
        </p:nvCxnSpPr>
        <p:spPr>
          <a:xfrm>
            <a:off x="10309603" y="3827126"/>
            <a:ext cx="419179"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4" name="Google Shape;232;p39"/>
          <p:cNvCxnSpPr>
            <a:stCxn id="189" idx="4"/>
            <a:endCxn id="221" idx="0"/>
          </p:cNvCxnSpPr>
          <p:nvPr/>
        </p:nvCxnSpPr>
        <p:spPr>
          <a:xfrm>
            <a:off x="10309603" y="3827126"/>
            <a:ext cx="1116730"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137" name="TextBox 136"/>
              <p:cNvSpPr txBox="1"/>
              <p:nvPr/>
            </p:nvSpPr>
            <p:spPr>
              <a:xfrm>
                <a:off x="11159710" y="418724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4</m:t>
                          </m:r>
                        </m:sub>
                      </m:sSub>
                    </m:oMath>
                  </m:oMathPara>
                </a14:m>
                <a:endParaRPr lang="en-US" sz="1600" dirty="0"/>
              </a:p>
            </p:txBody>
          </p:sp>
        </mc:Choice>
        <mc:Fallback xmlns="">
          <p:sp>
            <p:nvSpPr>
              <p:cNvPr id="137" name="TextBox 136"/>
              <p:cNvSpPr txBox="1">
                <a:spLocks noRot="1" noChangeAspect="1" noMove="1" noResize="1" noEditPoints="1" noAdjustHandles="1" noChangeArrowheads="1" noChangeShapeType="1" noTextEdit="1"/>
              </p:cNvSpPr>
              <p:nvPr/>
            </p:nvSpPr>
            <p:spPr>
              <a:xfrm>
                <a:off x="11159710" y="4187247"/>
                <a:ext cx="277407" cy="246221"/>
              </a:xfrm>
              <a:prstGeom prst="rect">
                <a:avLst/>
              </a:prstGeom>
              <a:blipFill>
                <a:blip r:embed="rId32"/>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TextBox 137"/>
              <p:cNvSpPr txBox="1"/>
              <p:nvPr/>
            </p:nvSpPr>
            <p:spPr>
              <a:xfrm>
                <a:off x="9006797" y="4190049"/>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1</m:t>
                          </m:r>
                        </m:sub>
                      </m:sSub>
                    </m:oMath>
                  </m:oMathPara>
                </a14:m>
                <a:endParaRPr lang="en-US" sz="1600" dirty="0"/>
              </a:p>
            </p:txBody>
          </p:sp>
        </mc:Choice>
        <mc:Fallback xmlns="">
          <p:sp>
            <p:nvSpPr>
              <p:cNvPr id="138" name="TextBox 137"/>
              <p:cNvSpPr txBox="1">
                <a:spLocks noRot="1" noChangeAspect="1" noMove="1" noResize="1" noEditPoints="1" noAdjustHandles="1" noChangeArrowheads="1" noChangeShapeType="1" noTextEdit="1"/>
              </p:cNvSpPr>
              <p:nvPr/>
            </p:nvSpPr>
            <p:spPr>
              <a:xfrm>
                <a:off x="9006797" y="4190049"/>
                <a:ext cx="277407" cy="246221"/>
              </a:xfrm>
              <a:prstGeom prst="rect">
                <a:avLst/>
              </a:prstGeom>
              <a:blipFill>
                <a:blip r:embed="rId33"/>
                <a:stretch>
                  <a:fillRect l="-10870" b="-14634"/>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TextBox 138"/>
              <p:cNvSpPr txBox="1"/>
              <p:nvPr/>
            </p:nvSpPr>
            <p:spPr>
              <a:xfrm>
                <a:off x="9709978" y="4185166"/>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2</m:t>
                          </m:r>
                        </m:sub>
                      </m:sSub>
                    </m:oMath>
                  </m:oMathPara>
                </a14:m>
                <a:endParaRPr lang="en-US" sz="1600" dirty="0"/>
              </a:p>
            </p:txBody>
          </p:sp>
        </mc:Choice>
        <mc:Fallback xmlns="">
          <p:sp>
            <p:nvSpPr>
              <p:cNvPr id="139" name="TextBox 138"/>
              <p:cNvSpPr txBox="1">
                <a:spLocks noRot="1" noChangeAspect="1" noMove="1" noResize="1" noEditPoints="1" noAdjustHandles="1" noChangeArrowheads="1" noChangeShapeType="1" noTextEdit="1"/>
              </p:cNvSpPr>
              <p:nvPr/>
            </p:nvSpPr>
            <p:spPr>
              <a:xfrm>
                <a:off x="9709978" y="4185166"/>
                <a:ext cx="277407" cy="246221"/>
              </a:xfrm>
              <a:prstGeom prst="rect">
                <a:avLst/>
              </a:prstGeom>
              <a:blipFill>
                <a:blip r:embed="rId34"/>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p:cNvSpPr txBox="1"/>
              <p:nvPr/>
            </p:nvSpPr>
            <p:spPr>
              <a:xfrm>
                <a:off x="10334145" y="419563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3</m:t>
                          </m:r>
                        </m:sub>
                      </m:sSub>
                    </m:oMath>
                  </m:oMathPara>
                </a14:m>
                <a:endParaRPr lang="en-US" sz="1600" dirty="0"/>
              </a:p>
            </p:txBody>
          </p:sp>
        </mc:Choice>
        <mc:Fallback xmlns="">
          <p:sp>
            <p:nvSpPr>
              <p:cNvPr id="140" name="TextBox 139"/>
              <p:cNvSpPr txBox="1">
                <a:spLocks noRot="1" noChangeAspect="1" noMove="1" noResize="1" noEditPoints="1" noAdjustHandles="1" noChangeArrowheads="1" noChangeShapeType="1" noTextEdit="1"/>
              </p:cNvSpPr>
              <p:nvPr/>
            </p:nvSpPr>
            <p:spPr>
              <a:xfrm>
                <a:off x="10334145" y="4195637"/>
                <a:ext cx="277407" cy="246221"/>
              </a:xfrm>
              <a:prstGeom prst="rect">
                <a:avLst/>
              </a:prstGeom>
              <a:blipFill>
                <a:blip r:embed="rId35"/>
                <a:stretch>
                  <a:fillRect l="-10870" b="-14634"/>
                </a:stretch>
              </a:blipFill>
              <a:ln w="19050">
                <a:noFill/>
              </a:ln>
            </p:spPr>
            <p:txBody>
              <a:bodyPr/>
              <a:lstStyle/>
              <a:p>
                <a:r>
                  <a:rPr lang="en-US">
                    <a:noFill/>
                  </a:rPr>
                  <a:t> </a:t>
                </a:r>
              </a:p>
            </p:txBody>
          </p:sp>
        </mc:Fallback>
      </mc:AlternateContent>
      <p:pic>
        <p:nvPicPr>
          <p:cNvPr id="107" name="Google Shape;624;p44" descr="Vinkje Maatstreepjes Check · Gratis vectorafbeelding op ..."/>
          <p:cNvPicPr preferRelativeResize="0"/>
          <p:nvPr/>
        </p:nvPicPr>
        <p:blipFill rotWithShape="1">
          <a:blip r:embed="rId20">
            <a:alphaModFix/>
          </a:blip>
          <a:srcRect/>
          <a:stretch/>
        </p:blipFill>
        <p:spPr>
          <a:xfrm>
            <a:off x="3096821" y="4898237"/>
            <a:ext cx="278255" cy="273037"/>
          </a:xfrm>
          <a:prstGeom prst="rect">
            <a:avLst/>
          </a:prstGeom>
          <a:noFill/>
          <a:ln>
            <a:noFill/>
          </a:ln>
        </p:spPr>
      </p:pic>
      <p:sp>
        <p:nvSpPr>
          <p:cNvPr id="108" name="Rectangle 107"/>
          <p:cNvSpPr/>
          <p:nvPr/>
        </p:nvSpPr>
        <p:spPr>
          <a:xfrm>
            <a:off x="1385739" y="4225554"/>
            <a:ext cx="2039575" cy="5288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Intercepts</a:t>
            </a:r>
            <a:endParaRPr lang="en-US" b="1" dirty="0"/>
          </a:p>
        </p:txBody>
      </p:sp>
      <p:pic>
        <p:nvPicPr>
          <p:cNvPr id="3" name="Picture 2"/>
          <p:cNvPicPr>
            <a:picLocks noChangeAspect="1"/>
          </p:cNvPicPr>
          <p:nvPr/>
        </p:nvPicPr>
        <p:blipFill>
          <a:blip r:embed="rId36"/>
          <a:stretch>
            <a:fillRect/>
          </a:stretch>
        </p:blipFill>
        <p:spPr>
          <a:xfrm>
            <a:off x="1566867" y="1771032"/>
            <a:ext cx="2193120" cy="2432369"/>
          </a:xfrm>
          <a:prstGeom prst="rect">
            <a:avLst/>
          </a:prstGeom>
        </p:spPr>
      </p:pic>
      <p:pic>
        <p:nvPicPr>
          <p:cNvPr id="121" name="Google Shape;703;p45" descr="File:Fxemoji u274C.svg - Wikimedia Commons"/>
          <p:cNvPicPr preferRelativeResize="0"/>
          <p:nvPr/>
        </p:nvPicPr>
        <p:blipFill rotWithShape="1">
          <a:blip r:embed="rId37">
            <a:alphaModFix/>
          </a:blip>
          <a:srcRect/>
          <a:stretch/>
        </p:blipFill>
        <p:spPr>
          <a:xfrm>
            <a:off x="3149698" y="4408749"/>
            <a:ext cx="172499" cy="172499"/>
          </a:xfrm>
          <a:prstGeom prst="rect">
            <a:avLst/>
          </a:prstGeom>
          <a:noFill/>
          <a:ln>
            <a:noFill/>
          </a:ln>
        </p:spPr>
      </p:pic>
    </p:spTree>
    <p:extLst>
      <p:ext uri="{BB962C8B-B14F-4D97-AF65-F5344CB8AC3E}">
        <p14:creationId xmlns:p14="http://schemas.microsoft.com/office/powerpoint/2010/main" val="4062525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 y="365125"/>
            <a:ext cx="12083935" cy="1325563"/>
          </a:xfrm>
        </p:spPr>
        <p:txBody>
          <a:bodyPr/>
          <a:lstStyle/>
          <a:p>
            <a:pPr algn="ctr"/>
            <a:r>
              <a:rPr lang="en-US" dirty="0" smtClean="0">
                <a:latin typeface="Georgia" panose="02040502050405020303" pitchFamily="18" charset="0"/>
              </a:rPr>
              <a:t>Multiple Group Categorical Confirmatory Factor Analysis (MG-CCFA)</a:t>
            </a:r>
            <a:endParaRPr lang="en-US" dirty="0">
              <a:latin typeface="Georgia" panose="02040502050405020303" pitchFamily="18" charset="0"/>
            </a:endParaRPr>
          </a:p>
        </p:txBody>
      </p:sp>
      <p:sp>
        <p:nvSpPr>
          <p:cNvPr id="28" name="Google Shape;225;p39"/>
          <p:cNvSpPr/>
          <p:nvPr/>
        </p:nvSpPr>
        <p:spPr>
          <a:xfrm>
            <a:off x="5780549"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9" name="Google Shape;226;p39"/>
          <p:cNvSpPr/>
          <p:nvPr/>
        </p:nvSpPr>
        <p:spPr>
          <a:xfrm>
            <a:off x="4819346"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28" idx="4"/>
            <a:endCxn id="87" idx="0"/>
          </p:cNvCxnSpPr>
          <p:nvPr/>
        </p:nvCxnSpPr>
        <p:spPr>
          <a:xfrm flipH="1">
            <a:off x="5021913" y="3827126"/>
            <a:ext cx="1260771"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33" name="Google Shape;231;p39"/>
          <p:cNvCxnSpPr>
            <a:stCxn id="28" idx="4"/>
            <a:endCxn id="116" idx="0"/>
          </p:cNvCxnSpPr>
          <p:nvPr/>
        </p:nvCxnSpPr>
        <p:spPr>
          <a:xfrm flipH="1">
            <a:off x="5834102" y="3827126"/>
            <a:ext cx="448582" cy="759800"/>
          </a:xfrm>
          <a:prstGeom prst="straightConnector1">
            <a:avLst/>
          </a:prstGeom>
          <a:noFill/>
          <a:ln w="19050" cap="flat" cmpd="sng">
            <a:solidFill>
              <a:srgbClr val="FF0000"/>
            </a:solidFill>
            <a:prstDash val="solid"/>
            <a:miter lim="800000"/>
            <a:headEnd type="none" w="sm" len="sm"/>
            <a:tailEnd type="triangle" w="med" len="med"/>
          </a:ln>
        </p:spPr>
      </p:cxnSp>
      <p:cxnSp>
        <p:nvCxnSpPr>
          <p:cNvPr id="34" name="Google Shape;232;p39"/>
          <p:cNvCxnSpPr>
            <a:stCxn id="28" idx="4"/>
            <a:endCxn id="130" idx="0"/>
          </p:cNvCxnSpPr>
          <p:nvPr/>
        </p:nvCxnSpPr>
        <p:spPr>
          <a:xfrm>
            <a:off x="6282684" y="3827126"/>
            <a:ext cx="419179"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pic>
        <p:nvPicPr>
          <p:cNvPr id="35" name="Picture 34"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313" y="6083668"/>
            <a:ext cx="267384" cy="267384"/>
          </a:xfrm>
          <a:prstGeom prst="rect">
            <a:avLst/>
          </a:prstGeom>
        </p:spPr>
      </p:pic>
      <p:pic>
        <p:nvPicPr>
          <p:cNvPr id="38" name="Picture 37"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5977843" y="3201284"/>
            <a:ext cx="622804" cy="520387"/>
          </a:xfrm>
          <a:prstGeom prst="rect">
            <a:avLst/>
          </a:prstGeom>
        </p:spPr>
      </p:pic>
      <p:cxnSp>
        <p:nvCxnSpPr>
          <p:cNvPr id="46" name="Google Shape;232;p39"/>
          <p:cNvCxnSpPr>
            <a:stCxn id="28" idx="4"/>
            <a:endCxn id="141" idx="0"/>
          </p:cNvCxnSpPr>
          <p:nvPr/>
        </p:nvCxnSpPr>
        <p:spPr>
          <a:xfrm>
            <a:off x="6282684" y="3827126"/>
            <a:ext cx="1116730"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47" name="TextBox 46"/>
              <p:cNvSpPr txBox="1"/>
              <p:nvPr/>
            </p:nvSpPr>
            <p:spPr>
              <a:xfrm>
                <a:off x="7132791" y="417630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4</m:t>
                          </m:r>
                        </m:sub>
                      </m:sSub>
                    </m:oMath>
                  </m:oMathPara>
                </a14:m>
                <a:endParaRPr lang="en-US" sz="1600" dirty="0"/>
              </a:p>
            </p:txBody>
          </p:sp>
        </mc:Choice>
        <mc:Fallback xmlns="">
          <p:sp>
            <p:nvSpPr>
              <p:cNvPr id="47" name="TextBox 46"/>
              <p:cNvSpPr txBox="1">
                <a:spLocks noRot="1" noChangeAspect="1" noMove="1" noResize="1" noEditPoints="1" noAdjustHandles="1" noChangeArrowheads="1" noChangeShapeType="1" noTextEdit="1"/>
              </p:cNvSpPr>
              <p:nvPr/>
            </p:nvSpPr>
            <p:spPr>
              <a:xfrm>
                <a:off x="7132791" y="4176307"/>
                <a:ext cx="277407" cy="246221"/>
              </a:xfrm>
              <a:prstGeom prst="rect">
                <a:avLst/>
              </a:prstGeom>
              <a:blipFill>
                <a:blip r:embed="rId4"/>
                <a:stretch>
                  <a:fillRect l="-10870"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198676"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6198676" y="2913345"/>
                <a:ext cx="181140" cy="276999"/>
              </a:xfrm>
              <a:prstGeom prst="rect">
                <a:avLst/>
              </a:prstGeom>
              <a:blipFill>
                <a:blip r:embed="rId5"/>
                <a:stretch>
                  <a:fillRect l="-30000" r="-33333" b="-28889"/>
                </a:stretch>
              </a:blipFill>
            </p:spPr>
            <p:txBody>
              <a:bodyPr/>
              <a:lstStyle/>
              <a:p>
                <a:r>
                  <a:rPr lang="en-US">
                    <a:noFill/>
                  </a:rPr>
                  <a:t> </a:t>
                </a:r>
              </a:p>
            </p:txBody>
          </p:sp>
        </mc:Fallback>
      </mc:AlternateContent>
      <p:pic>
        <p:nvPicPr>
          <p:cNvPr id="56" name="Google Shape;283;p40"/>
          <p:cNvPicPr preferRelativeResize="0"/>
          <p:nvPr/>
        </p:nvPicPr>
        <p:blipFill rotWithShape="1">
          <a:blip r:embed="rId6">
            <a:alphaModFix/>
          </a:blip>
          <a:srcRect/>
          <a:stretch/>
        </p:blipFill>
        <p:spPr>
          <a:xfrm>
            <a:off x="7752039" y="1838122"/>
            <a:ext cx="627542" cy="351424"/>
          </a:xfrm>
          <a:prstGeom prst="rect">
            <a:avLst/>
          </a:prstGeom>
          <a:noFill/>
          <a:ln>
            <a:noFill/>
          </a:ln>
        </p:spPr>
      </p:pic>
      <p:pic>
        <p:nvPicPr>
          <p:cNvPr id="81" name="Picture 80"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5650646" y="4732025"/>
            <a:ext cx="401892" cy="247880"/>
          </a:xfrm>
          <a:prstGeom prst="rect">
            <a:avLst/>
          </a:prstGeom>
        </p:spPr>
      </p:pic>
      <p:pic>
        <p:nvPicPr>
          <p:cNvPr id="82" name="Picture 81" descr="Workload Icon of Glyph style - Available in SVG, PNG, EPS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72413" y="4700070"/>
            <a:ext cx="298697" cy="298697"/>
          </a:xfrm>
          <a:prstGeom prst="rect">
            <a:avLst/>
          </a:prstGeom>
        </p:spPr>
      </p:pic>
      <p:cxnSp>
        <p:nvCxnSpPr>
          <p:cNvPr id="112" name="Straight Arrow Connector 111"/>
          <p:cNvCxnSpPr>
            <a:stCxn id="56" idx="2"/>
          </p:cNvCxnSpPr>
          <p:nvPr/>
        </p:nvCxnSpPr>
        <p:spPr>
          <a:xfrm>
            <a:off x="8065810" y="2189546"/>
            <a:ext cx="2220502"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56" idx="2"/>
            <a:endCxn id="28" idx="0"/>
          </p:cNvCxnSpPr>
          <p:nvPr/>
        </p:nvCxnSpPr>
        <p:spPr>
          <a:xfrm flipH="1">
            <a:off x="6282684" y="2189546"/>
            <a:ext cx="1783126"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Google Shape;225;p39"/>
          <p:cNvSpPr/>
          <p:nvPr/>
        </p:nvSpPr>
        <p:spPr>
          <a:xfrm>
            <a:off x="4769492"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8" name="Google Shape;230;p39"/>
          <p:cNvCxnSpPr>
            <a:stCxn id="87" idx="4"/>
            <a:endCxn id="29" idx="0"/>
          </p:cNvCxnSpPr>
          <p:nvPr/>
        </p:nvCxnSpPr>
        <p:spPr>
          <a:xfrm flipH="1">
            <a:off x="5005255"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104" name="Picture 10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2747" y="4721405"/>
            <a:ext cx="267384" cy="267384"/>
          </a:xfrm>
          <a:prstGeom prst="rect">
            <a:avLst/>
          </a:prstGeom>
        </p:spPr>
      </p:pic>
      <mc:AlternateContent xmlns:mc="http://schemas.openxmlformats.org/markup-compatibility/2006" xmlns:a14="http://schemas.microsoft.com/office/drawing/2010/main">
        <mc:Choice Requires="a14">
          <p:sp>
            <p:nvSpPr>
              <p:cNvPr id="66" name="TextBox 65"/>
              <p:cNvSpPr txBox="1"/>
              <p:nvPr/>
            </p:nvSpPr>
            <p:spPr>
              <a:xfrm rot="5400000">
                <a:off x="4442030"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rot="5400000">
                <a:off x="4442030" y="5449318"/>
                <a:ext cx="944435" cy="369332"/>
              </a:xfrm>
              <a:prstGeom prst="rect">
                <a:avLst/>
              </a:prstGeom>
              <a:blipFill>
                <a:blip r:embed="rId9"/>
                <a:stretch>
                  <a:fillRect l="-26667" r="-10000"/>
                </a:stretch>
              </a:blipFill>
              <a:ln w="19050">
                <a:noFill/>
              </a:ln>
            </p:spPr>
            <p:txBody>
              <a:bodyPr/>
              <a:lstStyle/>
              <a:p>
                <a:r>
                  <a:rPr lang="en-US">
                    <a:noFill/>
                  </a:rPr>
                  <a:t> </a:t>
                </a:r>
              </a:p>
            </p:txBody>
          </p:sp>
        </mc:Fallback>
      </mc:AlternateContent>
      <p:sp>
        <p:nvSpPr>
          <p:cNvPr id="111" name="Google Shape;226;p39"/>
          <p:cNvSpPr/>
          <p:nvPr/>
        </p:nvSpPr>
        <p:spPr>
          <a:xfrm>
            <a:off x="5631535" y="6061588"/>
            <a:ext cx="371817" cy="289464"/>
          </a:xfrm>
          <a:prstGeom prst="rect">
            <a:avLst/>
          </a:prstGeom>
          <a:noFill/>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16" name="Google Shape;225;p39"/>
          <p:cNvSpPr/>
          <p:nvPr/>
        </p:nvSpPr>
        <p:spPr>
          <a:xfrm>
            <a:off x="558168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17" name="Google Shape;230;p39"/>
          <p:cNvCxnSpPr>
            <a:stCxn id="116" idx="4"/>
            <a:endCxn id="111" idx="0"/>
          </p:cNvCxnSpPr>
          <p:nvPr/>
        </p:nvCxnSpPr>
        <p:spPr>
          <a:xfrm flipH="1">
            <a:off x="581744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24" name="TextBox 123"/>
              <p:cNvSpPr txBox="1"/>
              <p:nvPr/>
            </p:nvSpPr>
            <p:spPr>
              <a:xfrm rot="5400000">
                <a:off x="525421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24" name="TextBox 123"/>
              <p:cNvSpPr txBox="1">
                <a:spLocks noRot="1" noChangeAspect="1" noMove="1" noResize="1" noEditPoints="1" noAdjustHandles="1" noChangeArrowheads="1" noChangeShapeType="1" noTextEdit="1"/>
              </p:cNvSpPr>
              <p:nvPr/>
            </p:nvSpPr>
            <p:spPr>
              <a:xfrm rot="5400000">
                <a:off x="5254219" y="5449318"/>
                <a:ext cx="944435" cy="369332"/>
              </a:xfrm>
              <a:prstGeom prst="rect">
                <a:avLst/>
              </a:prstGeom>
              <a:blipFill>
                <a:blip r:embed="rId10"/>
                <a:stretch>
                  <a:fillRect l="-24590" r="-8197"/>
                </a:stretch>
              </a:blipFill>
              <a:ln w="19050">
                <a:noFill/>
              </a:ln>
            </p:spPr>
            <p:txBody>
              <a:bodyPr/>
              <a:lstStyle/>
              <a:p>
                <a:r>
                  <a:rPr lang="en-US">
                    <a:noFill/>
                  </a:rPr>
                  <a:t> </a:t>
                </a:r>
              </a:p>
            </p:txBody>
          </p:sp>
        </mc:Fallback>
      </mc:AlternateContent>
      <p:sp>
        <p:nvSpPr>
          <p:cNvPr id="126" name="Google Shape;226;p39"/>
          <p:cNvSpPr/>
          <p:nvPr/>
        </p:nvSpPr>
        <p:spPr>
          <a:xfrm>
            <a:off x="649929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30" name="Google Shape;225;p39"/>
          <p:cNvSpPr/>
          <p:nvPr/>
        </p:nvSpPr>
        <p:spPr>
          <a:xfrm>
            <a:off x="644944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32" name="Google Shape;230;p39"/>
          <p:cNvCxnSpPr>
            <a:stCxn id="130" idx="4"/>
            <a:endCxn id="126" idx="0"/>
          </p:cNvCxnSpPr>
          <p:nvPr/>
        </p:nvCxnSpPr>
        <p:spPr>
          <a:xfrm flipH="1">
            <a:off x="6685205"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35" name="TextBox 134"/>
              <p:cNvSpPr txBox="1"/>
              <p:nvPr/>
            </p:nvSpPr>
            <p:spPr>
              <a:xfrm rot="5400000">
                <a:off x="612198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35" name="TextBox 134"/>
              <p:cNvSpPr txBox="1">
                <a:spLocks noRot="1" noChangeAspect="1" noMove="1" noResize="1" noEditPoints="1" noAdjustHandles="1" noChangeArrowheads="1" noChangeShapeType="1" noTextEdit="1"/>
              </p:cNvSpPr>
              <p:nvPr/>
            </p:nvSpPr>
            <p:spPr>
              <a:xfrm rot="5400000">
                <a:off x="6121980" y="5443640"/>
                <a:ext cx="944435" cy="369332"/>
              </a:xfrm>
              <a:prstGeom prst="rect">
                <a:avLst/>
              </a:prstGeom>
              <a:blipFill>
                <a:blip r:embed="rId11"/>
                <a:stretch>
                  <a:fillRect l="-24590" r="-9836"/>
                </a:stretch>
              </a:blipFill>
              <a:ln w="19050">
                <a:noFill/>
              </a:ln>
            </p:spPr>
            <p:txBody>
              <a:bodyPr/>
              <a:lstStyle/>
              <a:p>
                <a:r>
                  <a:rPr lang="en-US">
                    <a:noFill/>
                  </a:rPr>
                  <a:t> </a:t>
                </a:r>
              </a:p>
            </p:txBody>
          </p:sp>
        </mc:Fallback>
      </mc:AlternateContent>
      <p:sp>
        <p:nvSpPr>
          <p:cNvPr id="136" name="Google Shape;226;p39"/>
          <p:cNvSpPr/>
          <p:nvPr/>
        </p:nvSpPr>
        <p:spPr>
          <a:xfrm>
            <a:off x="7196847"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41" name="Google Shape;225;p39"/>
          <p:cNvSpPr/>
          <p:nvPr/>
        </p:nvSpPr>
        <p:spPr>
          <a:xfrm>
            <a:off x="7146993"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42" name="Google Shape;230;p39"/>
          <p:cNvCxnSpPr>
            <a:stCxn id="141" idx="4"/>
            <a:endCxn id="136" idx="0"/>
          </p:cNvCxnSpPr>
          <p:nvPr/>
        </p:nvCxnSpPr>
        <p:spPr>
          <a:xfrm flipH="1">
            <a:off x="7382756" y="5094269"/>
            <a:ext cx="16658" cy="961641"/>
          </a:xfrm>
          <a:prstGeom prst="straightConnector1">
            <a:avLst/>
          </a:prstGeom>
          <a:noFill/>
          <a:ln w="19050" cap="flat" cmpd="sng">
            <a:solidFill>
              <a:srgbClr val="FF0000"/>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45" name="TextBox 144"/>
              <p:cNvSpPr txBox="1"/>
              <p:nvPr/>
            </p:nvSpPr>
            <p:spPr>
              <a:xfrm rot="5400000">
                <a:off x="6819531"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𝜏</m:t>
                        </m:r>
                      </m:e>
                      <m:sub>
                        <m:r>
                          <a:rPr lang="en-US" b="0" i="1" smtClean="0">
                            <a:solidFill>
                              <a:srgbClr val="FF0000"/>
                            </a:solidFill>
                            <a:latin typeface="Cambria Math" panose="02040503050406030204" pitchFamily="18" charset="0"/>
                          </a:rPr>
                          <m:t>4</m:t>
                        </m:r>
                      </m:sub>
                    </m:sSub>
                  </m:oMath>
                </a14:m>
                <a:r>
                  <a:rPr lang="en-US" dirty="0" smtClean="0">
                    <a:solidFill>
                      <a:srgbClr val="FF0000"/>
                    </a:solidFill>
                  </a:rPr>
                  <a:t>…</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𝜏</m:t>
                        </m:r>
                      </m:e>
                      <m:sub>
                        <m:r>
                          <a:rPr lang="en-US" b="0" i="1" smtClean="0">
                            <a:solidFill>
                              <a:srgbClr val="FF0000"/>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45" name="TextBox 144"/>
              <p:cNvSpPr txBox="1">
                <a:spLocks noRot="1" noChangeAspect="1" noMove="1" noResize="1" noEditPoints="1" noAdjustHandles="1" noChangeArrowheads="1" noChangeShapeType="1" noTextEdit="1"/>
              </p:cNvSpPr>
              <p:nvPr/>
            </p:nvSpPr>
            <p:spPr>
              <a:xfrm rot="5400000">
                <a:off x="6819531" y="5443640"/>
                <a:ext cx="944435" cy="369332"/>
              </a:xfrm>
              <a:prstGeom prst="rect">
                <a:avLst/>
              </a:prstGeom>
              <a:blipFill>
                <a:blip r:embed="rId12"/>
                <a:stretch>
                  <a:fillRect l="-26667" r="-10000"/>
                </a:stretch>
              </a:blipFill>
              <a:ln w="19050">
                <a:noFill/>
              </a:ln>
            </p:spPr>
            <p:txBody>
              <a:bodyPr/>
              <a:lstStyle/>
              <a:p>
                <a:r>
                  <a:rPr lang="en-US">
                    <a:noFill/>
                  </a:rPr>
                  <a:t> </a:t>
                </a:r>
              </a:p>
            </p:txBody>
          </p:sp>
        </mc:Fallback>
      </mc:AlternateContent>
      <p:pic>
        <p:nvPicPr>
          <p:cNvPr id="146" name="Picture 145"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5653651" y="6100524"/>
            <a:ext cx="344243" cy="212323"/>
          </a:xfrm>
          <a:prstGeom prst="rect">
            <a:avLst/>
          </a:prstGeom>
        </p:spPr>
      </p:pic>
      <p:pic>
        <p:nvPicPr>
          <p:cNvPr id="147" name="Picture 146" descr="Workload Icon of Glyph style - Available in SVG, PNG, EPS ..."/>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70476" y="6088278"/>
            <a:ext cx="262774" cy="262774"/>
          </a:xfrm>
          <a:prstGeom prst="rect">
            <a:avLst/>
          </a:prstGeom>
        </p:spPr>
      </p:pic>
      <p:pic>
        <p:nvPicPr>
          <p:cNvPr id="148" name="Picture 147"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31208" y="4721405"/>
            <a:ext cx="145207" cy="263264"/>
          </a:xfrm>
          <a:prstGeom prst="rect">
            <a:avLst/>
          </a:prstGeom>
        </p:spPr>
      </p:pic>
      <p:pic>
        <p:nvPicPr>
          <p:cNvPr id="149" name="Picture 148"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21586" y="6069010"/>
            <a:ext cx="145207" cy="263264"/>
          </a:xfrm>
          <a:prstGeom prst="rect">
            <a:avLst/>
          </a:prstGeom>
        </p:spPr>
      </p:pic>
      <p:sp>
        <p:nvSpPr>
          <p:cNvPr id="189" name="Google Shape;225;p39"/>
          <p:cNvSpPr/>
          <p:nvPr/>
        </p:nvSpPr>
        <p:spPr>
          <a:xfrm>
            <a:off x="9807468"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90" name="Google Shape;226;p39"/>
          <p:cNvSpPr/>
          <p:nvPr/>
        </p:nvSpPr>
        <p:spPr>
          <a:xfrm>
            <a:off x="8846265"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pic>
        <p:nvPicPr>
          <p:cNvPr id="194" name="Picture 19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4232" y="6083668"/>
            <a:ext cx="267384" cy="267384"/>
          </a:xfrm>
          <a:prstGeom prst="rect">
            <a:avLst/>
          </a:prstGeom>
        </p:spPr>
      </p:pic>
      <p:pic>
        <p:nvPicPr>
          <p:cNvPr id="195" name="Picture 194"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10004762" y="3201284"/>
            <a:ext cx="622804" cy="520387"/>
          </a:xfrm>
          <a:prstGeom prst="rect">
            <a:avLst/>
          </a:prstGeom>
        </p:spPr>
      </p:pic>
      <mc:AlternateContent xmlns:mc="http://schemas.openxmlformats.org/markup-compatibility/2006" xmlns:a14="http://schemas.microsoft.com/office/drawing/2010/main">
        <mc:Choice Requires="a14">
          <p:sp>
            <p:nvSpPr>
              <p:cNvPr id="202" name="TextBox 201"/>
              <p:cNvSpPr txBox="1"/>
              <p:nvPr/>
            </p:nvSpPr>
            <p:spPr>
              <a:xfrm>
                <a:off x="10225595"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202" name="TextBox 201"/>
              <p:cNvSpPr txBox="1">
                <a:spLocks noRot="1" noChangeAspect="1" noMove="1" noResize="1" noEditPoints="1" noAdjustHandles="1" noChangeArrowheads="1" noChangeShapeType="1" noTextEdit="1"/>
              </p:cNvSpPr>
              <p:nvPr/>
            </p:nvSpPr>
            <p:spPr>
              <a:xfrm>
                <a:off x="10225595" y="2913345"/>
                <a:ext cx="181140" cy="276999"/>
              </a:xfrm>
              <a:prstGeom prst="rect">
                <a:avLst/>
              </a:prstGeom>
              <a:blipFill>
                <a:blip r:embed="rId15"/>
                <a:stretch>
                  <a:fillRect l="-30000" r="-33333" b="-28889"/>
                </a:stretch>
              </a:blipFill>
            </p:spPr>
            <p:txBody>
              <a:bodyPr/>
              <a:lstStyle/>
              <a:p>
                <a:r>
                  <a:rPr lang="en-US">
                    <a:noFill/>
                  </a:rPr>
                  <a:t> </a:t>
                </a:r>
              </a:p>
            </p:txBody>
          </p:sp>
        </mc:Fallback>
      </mc:AlternateContent>
      <p:pic>
        <p:nvPicPr>
          <p:cNvPr id="203" name="Picture 202"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9677565" y="4732025"/>
            <a:ext cx="401892" cy="247880"/>
          </a:xfrm>
          <a:prstGeom prst="rect">
            <a:avLst/>
          </a:prstGeom>
        </p:spPr>
      </p:pic>
      <p:pic>
        <p:nvPicPr>
          <p:cNvPr id="204" name="Picture 203" descr="Workload Icon of Glyph style - Available in SVG, PNG, EPS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99332" y="4700070"/>
            <a:ext cx="298697" cy="298697"/>
          </a:xfrm>
          <a:prstGeom prst="rect">
            <a:avLst/>
          </a:prstGeom>
        </p:spPr>
      </p:pic>
      <p:sp>
        <p:nvSpPr>
          <p:cNvPr id="205" name="Google Shape;225;p39"/>
          <p:cNvSpPr/>
          <p:nvPr/>
        </p:nvSpPr>
        <p:spPr>
          <a:xfrm>
            <a:off x="879641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06" name="Google Shape;230;p39"/>
          <p:cNvCxnSpPr>
            <a:stCxn id="205" idx="4"/>
            <a:endCxn id="190" idx="0"/>
          </p:cNvCxnSpPr>
          <p:nvPr/>
        </p:nvCxnSpPr>
        <p:spPr>
          <a:xfrm flipH="1">
            <a:off x="903217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207" name="Picture 206"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9666" y="4721405"/>
            <a:ext cx="267384" cy="267384"/>
          </a:xfrm>
          <a:prstGeom prst="rect">
            <a:avLst/>
          </a:prstGeom>
        </p:spPr>
      </p:pic>
      <mc:AlternateContent xmlns:mc="http://schemas.openxmlformats.org/markup-compatibility/2006" xmlns:a14="http://schemas.microsoft.com/office/drawing/2010/main">
        <mc:Choice Requires="a14">
          <p:sp>
            <p:nvSpPr>
              <p:cNvPr id="208" name="TextBox 207"/>
              <p:cNvSpPr txBox="1"/>
              <p:nvPr/>
            </p:nvSpPr>
            <p:spPr>
              <a:xfrm rot="5400000">
                <a:off x="846894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08" name="TextBox 207"/>
              <p:cNvSpPr txBox="1">
                <a:spLocks noRot="1" noChangeAspect="1" noMove="1" noResize="1" noEditPoints="1" noAdjustHandles="1" noChangeArrowheads="1" noChangeShapeType="1" noTextEdit="1"/>
              </p:cNvSpPr>
              <p:nvPr/>
            </p:nvSpPr>
            <p:spPr>
              <a:xfrm rot="5400000">
                <a:off x="8468949" y="5449318"/>
                <a:ext cx="944435" cy="369332"/>
              </a:xfrm>
              <a:prstGeom prst="rect">
                <a:avLst/>
              </a:prstGeom>
              <a:blipFill>
                <a:blip r:embed="rId16"/>
                <a:stretch>
                  <a:fillRect l="-24590" r="-9836"/>
                </a:stretch>
              </a:blipFill>
              <a:ln w="19050">
                <a:noFill/>
              </a:ln>
            </p:spPr>
            <p:txBody>
              <a:bodyPr/>
              <a:lstStyle/>
              <a:p>
                <a:r>
                  <a:rPr lang="en-US">
                    <a:noFill/>
                  </a:rPr>
                  <a:t> </a:t>
                </a:r>
              </a:p>
            </p:txBody>
          </p:sp>
        </mc:Fallback>
      </mc:AlternateContent>
      <p:sp>
        <p:nvSpPr>
          <p:cNvPr id="209" name="Google Shape;226;p39"/>
          <p:cNvSpPr/>
          <p:nvPr/>
        </p:nvSpPr>
        <p:spPr>
          <a:xfrm>
            <a:off x="9658454"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1" name="Google Shape;225;p39"/>
          <p:cNvSpPr/>
          <p:nvPr/>
        </p:nvSpPr>
        <p:spPr>
          <a:xfrm>
            <a:off x="9608600"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2" name="Google Shape;230;p39"/>
          <p:cNvCxnSpPr>
            <a:stCxn id="211" idx="4"/>
            <a:endCxn id="209" idx="0"/>
          </p:cNvCxnSpPr>
          <p:nvPr/>
        </p:nvCxnSpPr>
        <p:spPr>
          <a:xfrm flipH="1">
            <a:off x="9844363"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3" name="TextBox 212"/>
              <p:cNvSpPr txBox="1"/>
              <p:nvPr/>
            </p:nvSpPr>
            <p:spPr>
              <a:xfrm rot="5400000">
                <a:off x="9281138"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rot="5400000">
                <a:off x="9281138" y="5449318"/>
                <a:ext cx="944435" cy="369332"/>
              </a:xfrm>
              <a:prstGeom prst="rect">
                <a:avLst/>
              </a:prstGeom>
              <a:blipFill>
                <a:blip r:embed="rId17"/>
                <a:stretch>
                  <a:fillRect l="-26667" r="-10000"/>
                </a:stretch>
              </a:blipFill>
              <a:ln w="19050">
                <a:noFill/>
              </a:ln>
            </p:spPr>
            <p:txBody>
              <a:bodyPr/>
              <a:lstStyle/>
              <a:p>
                <a:r>
                  <a:rPr lang="en-US">
                    <a:noFill/>
                  </a:rPr>
                  <a:t> </a:t>
                </a:r>
              </a:p>
            </p:txBody>
          </p:sp>
        </mc:Fallback>
      </mc:AlternateContent>
      <p:sp>
        <p:nvSpPr>
          <p:cNvPr id="214" name="Google Shape;226;p39"/>
          <p:cNvSpPr/>
          <p:nvPr/>
        </p:nvSpPr>
        <p:spPr>
          <a:xfrm>
            <a:off x="10526215"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6" name="Google Shape;225;p39"/>
          <p:cNvSpPr/>
          <p:nvPr/>
        </p:nvSpPr>
        <p:spPr>
          <a:xfrm>
            <a:off x="10476361"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7" name="Google Shape;230;p39"/>
          <p:cNvCxnSpPr>
            <a:stCxn id="216" idx="4"/>
            <a:endCxn id="214" idx="0"/>
          </p:cNvCxnSpPr>
          <p:nvPr/>
        </p:nvCxnSpPr>
        <p:spPr>
          <a:xfrm flipH="1">
            <a:off x="10712124"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8" name="TextBox 217"/>
              <p:cNvSpPr txBox="1"/>
              <p:nvPr/>
            </p:nvSpPr>
            <p:spPr>
              <a:xfrm rot="5400000">
                <a:off x="10148899"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8" name="TextBox 217"/>
              <p:cNvSpPr txBox="1">
                <a:spLocks noRot="1" noChangeAspect="1" noMove="1" noResize="1" noEditPoints="1" noAdjustHandles="1" noChangeArrowheads="1" noChangeShapeType="1" noTextEdit="1"/>
              </p:cNvSpPr>
              <p:nvPr/>
            </p:nvSpPr>
            <p:spPr>
              <a:xfrm rot="5400000">
                <a:off x="10148899" y="5443640"/>
                <a:ext cx="944435" cy="369332"/>
              </a:xfrm>
              <a:prstGeom prst="rect">
                <a:avLst/>
              </a:prstGeom>
              <a:blipFill>
                <a:blip r:embed="rId18"/>
                <a:stretch>
                  <a:fillRect l="-24590" r="-8197"/>
                </a:stretch>
              </a:blipFill>
              <a:ln w="19050">
                <a:noFill/>
              </a:ln>
            </p:spPr>
            <p:txBody>
              <a:bodyPr/>
              <a:lstStyle/>
              <a:p>
                <a:r>
                  <a:rPr lang="en-US">
                    <a:noFill/>
                  </a:rPr>
                  <a:t> </a:t>
                </a:r>
              </a:p>
            </p:txBody>
          </p:sp>
        </mc:Fallback>
      </mc:AlternateContent>
      <p:sp>
        <p:nvSpPr>
          <p:cNvPr id="219" name="Google Shape;226;p39"/>
          <p:cNvSpPr/>
          <p:nvPr/>
        </p:nvSpPr>
        <p:spPr>
          <a:xfrm>
            <a:off x="1122376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21" name="Google Shape;225;p39"/>
          <p:cNvSpPr/>
          <p:nvPr/>
        </p:nvSpPr>
        <p:spPr>
          <a:xfrm>
            <a:off x="1117391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22" name="Google Shape;230;p39"/>
          <p:cNvCxnSpPr>
            <a:stCxn id="221" idx="4"/>
            <a:endCxn id="219" idx="0"/>
          </p:cNvCxnSpPr>
          <p:nvPr/>
        </p:nvCxnSpPr>
        <p:spPr>
          <a:xfrm flipH="1">
            <a:off x="11409675" y="5094269"/>
            <a:ext cx="16658" cy="961641"/>
          </a:xfrm>
          <a:prstGeom prst="straightConnector1">
            <a:avLst/>
          </a:prstGeom>
          <a:noFill/>
          <a:ln w="19050" cap="flat" cmpd="sng">
            <a:solidFill>
              <a:srgbClr val="FF0000"/>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23" name="TextBox 222"/>
              <p:cNvSpPr txBox="1"/>
              <p:nvPr/>
            </p:nvSpPr>
            <p:spPr>
              <a:xfrm rot="5400000">
                <a:off x="1084645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𝜏</m:t>
                        </m:r>
                      </m:e>
                      <m:sub>
                        <m:r>
                          <a:rPr lang="en-US" b="0" i="1" smtClean="0">
                            <a:solidFill>
                              <a:srgbClr val="FF0000"/>
                            </a:solidFill>
                            <a:latin typeface="Cambria Math" panose="02040503050406030204" pitchFamily="18" charset="0"/>
                          </a:rPr>
                          <m:t>4</m:t>
                        </m:r>
                      </m:sub>
                    </m:sSub>
                  </m:oMath>
                </a14:m>
                <a:r>
                  <a:rPr lang="en-US" dirty="0" smtClean="0">
                    <a:solidFill>
                      <a:srgbClr val="FF0000"/>
                    </a:solidFill>
                  </a:rPr>
                  <a:t>…</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𝜏</m:t>
                        </m:r>
                      </m:e>
                      <m:sub>
                        <m:r>
                          <a:rPr lang="en-US" b="0" i="1" smtClean="0">
                            <a:solidFill>
                              <a:srgbClr val="FF0000"/>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rot="5400000">
                <a:off x="10846450" y="5443640"/>
                <a:ext cx="944435" cy="369332"/>
              </a:xfrm>
              <a:prstGeom prst="rect">
                <a:avLst/>
              </a:prstGeom>
              <a:blipFill>
                <a:blip r:embed="rId19"/>
                <a:stretch>
                  <a:fillRect l="-24590" r="-9836"/>
                </a:stretch>
              </a:blipFill>
              <a:ln w="19050">
                <a:noFill/>
              </a:ln>
            </p:spPr>
            <p:txBody>
              <a:bodyPr/>
              <a:lstStyle/>
              <a:p>
                <a:r>
                  <a:rPr lang="en-US">
                    <a:noFill/>
                  </a:rPr>
                  <a:t> </a:t>
                </a:r>
              </a:p>
            </p:txBody>
          </p:sp>
        </mc:Fallback>
      </mc:AlternateContent>
      <p:pic>
        <p:nvPicPr>
          <p:cNvPr id="224" name="Picture 223" descr="SVG &gt; discuss people my business - Free SVG Image &amp; Icon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flipV="1">
            <a:off x="9680570" y="6100524"/>
            <a:ext cx="344243" cy="212323"/>
          </a:xfrm>
          <a:prstGeom prst="rect">
            <a:avLst/>
          </a:prstGeom>
        </p:spPr>
      </p:pic>
      <p:pic>
        <p:nvPicPr>
          <p:cNvPr id="225" name="Picture 224" descr="Workload Icon of Glyph style - Available in SVG, PNG, EPS ..."/>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97395" y="6088278"/>
            <a:ext cx="262774" cy="262774"/>
          </a:xfrm>
          <a:prstGeom prst="rect">
            <a:avLst/>
          </a:prstGeom>
        </p:spPr>
      </p:pic>
      <p:pic>
        <p:nvPicPr>
          <p:cNvPr id="226" name="Picture 225"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58127" y="4721405"/>
            <a:ext cx="145207" cy="263264"/>
          </a:xfrm>
          <a:prstGeom prst="rect">
            <a:avLst/>
          </a:prstGeom>
        </p:spPr>
      </p:pic>
      <p:pic>
        <p:nvPicPr>
          <p:cNvPr id="227" name="Picture 226"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48505" y="6069010"/>
            <a:ext cx="145207" cy="263264"/>
          </a:xfrm>
          <a:prstGeom prst="rect">
            <a:avLst/>
          </a:prstGeom>
        </p:spPr>
      </p:pic>
      <p:sp>
        <p:nvSpPr>
          <p:cNvPr id="4" name="Rectangle 3"/>
          <p:cNvSpPr/>
          <p:nvPr/>
        </p:nvSpPr>
        <p:spPr>
          <a:xfrm>
            <a:off x="526755" y="5837538"/>
            <a:ext cx="3638747"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smtClean="0"/>
              <a:t>Configural</a:t>
            </a:r>
            <a:endParaRPr lang="en-US" b="1" dirty="0"/>
          </a:p>
        </p:txBody>
      </p:sp>
      <p:sp>
        <p:nvSpPr>
          <p:cNvPr id="89" name="Rectangle 88"/>
          <p:cNvSpPr/>
          <p:nvPr/>
        </p:nvSpPr>
        <p:spPr>
          <a:xfrm>
            <a:off x="895546" y="5300210"/>
            <a:ext cx="2982932"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Thresholds</a:t>
            </a:r>
            <a:endParaRPr lang="en-US" b="1" dirty="0"/>
          </a:p>
        </p:txBody>
      </p:sp>
      <p:pic>
        <p:nvPicPr>
          <p:cNvPr id="91" name="Google Shape;624;p44" descr="Vinkje Maatstreepjes Check · Gratis vectorafbeelding op ..."/>
          <p:cNvPicPr preferRelativeResize="0"/>
          <p:nvPr/>
        </p:nvPicPr>
        <p:blipFill rotWithShape="1">
          <a:blip r:embed="rId20">
            <a:alphaModFix/>
          </a:blip>
          <a:srcRect/>
          <a:stretch/>
        </p:blipFill>
        <p:spPr>
          <a:xfrm>
            <a:off x="3103244" y="5951041"/>
            <a:ext cx="278255" cy="273037"/>
          </a:xfrm>
          <a:prstGeom prst="rect">
            <a:avLst/>
          </a:prstGeom>
          <a:noFill/>
          <a:ln>
            <a:noFill/>
          </a:ln>
        </p:spPr>
      </p:pic>
      <mc:AlternateContent xmlns:mc="http://schemas.openxmlformats.org/markup-compatibility/2006" xmlns:a14="http://schemas.microsoft.com/office/drawing/2010/main">
        <mc:Choice Requires="a14">
          <p:sp>
            <p:nvSpPr>
              <p:cNvPr id="93" name="TextBox 92"/>
              <p:cNvSpPr txBox="1"/>
              <p:nvPr/>
            </p:nvSpPr>
            <p:spPr>
              <a:xfrm>
                <a:off x="4838476"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1</m:t>
                          </m:r>
                        </m:sub>
                      </m:sSub>
                    </m:oMath>
                  </m:oMathPara>
                </a14:m>
                <a:endParaRPr lang="en-US" dirty="0">
                  <a:solidFill>
                    <a:schemeClr val="accent6">
                      <a:lumMod val="75000"/>
                    </a:schemeClr>
                  </a:solidFill>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4838476" y="6312848"/>
                <a:ext cx="282804" cy="369332"/>
              </a:xfrm>
              <a:prstGeom prst="rect">
                <a:avLst/>
              </a:prstGeom>
              <a:blipFill>
                <a:blip r:embed="rId19"/>
                <a:stretch>
                  <a:fillRect r="-2391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5668886" y="6308599"/>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2</m:t>
                          </m:r>
                        </m:sub>
                      </m:sSub>
                    </m:oMath>
                  </m:oMathPara>
                </a14:m>
                <a:endParaRPr lang="en-US" dirty="0">
                  <a:solidFill>
                    <a:schemeClr val="accent6">
                      <a:lumMod val="75000"/>
                    </a:schemeClr>
                  </a:solidFill>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5668886" y="6308599"/>
                <a:ext cx="282804" cy="369332"/>
              </a:xfrm>
              <a:prstGeom prst="rect">
                <a:avLst/>
              </a:prstGeom>
              <a:blipFill>
                <a:blip r:embed="rId21"/>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6507864" y="6318917"/>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3</m:t>
                          </m:r>
                        </m:sub>
                      </m:sSub>
                    </m:oMath>
                  </m:oMathPara>
                </a14:m>
                <a:endParaRPr lang="en-US" dirty="0">
                  <a:solidFill>
                    <a:schemeClr val="accent6">
                      <a:lumMod val="75000"/>
                    </a:schemeClr>
                  </a:solidFill>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6507864" y="6318917"/>
                <a:ext cx="282804" cy="369332"/>
              </a:xfrm>
              <a:prstGeom prst="rect">
                <a:avLst/>
              </a:prstGeom>
              <a:blipFill>
                <a:blip r:embed="rId22"/>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7243184"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4</m:t>
                          </m:r>
                        </m:sub>
                      </m:sSub>
                    </m:oMath>
                  </m:oMathPara>
                </a14:m>
                <a:endParaRPr lang="en-US" dirty="0">
                  <a:solidFill>
                    <a:schemeClr val="accent6">
                      <a:lumMod val="75000"/>
                    </a:schemeClr>
                  </a:solidFill>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7243184" y="6312848"/>
                <a:ext cx="282804" cy="369332"/>
              </a:xfrm>
              <a:prstGeom prst="rect">
                <a:avLst/>
              </a:prstGeom>
              <a:blipFill>
                <a:blip r:embed="rId23"/>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863565"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1</m:t>
                          </m:r>
                        </m:sub>
                      </m:sSub>
                    </m:oMath>
                  </m:oMathPara>
                </a14:m>
                <a:endParaRPr lang="en-US" dirty="0">
                  <a:solidFill>
                    <a:schemeClr val="accent6">
                      <a:lumMod val="75000"/>
                    </a:schemeClr>
                  </a:solidFill>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8863565" y="6305474"/>
                <a:ext cx="282804" cy="369332"/>
              </a:xfrm>
              <a:prstGeom prst="rect">
                <a:avLst/>
              </a:prstGeom>
              <a:blipFill>
                <a:blip r:embed="rId24"/>
                <a:stretch>
                  <a:fillRect r="-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9693975" y="6301225"/>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2</m:t>
                          </m:r>
                        </m:sub>
                      </m:sSub>
                    </m:oMath>
                  </m:oMathPara>
                </a14:m>
                <a:endParaRPr lang="en-US" dirty="0">
                  <a:solidFill>
                    <a:schemeClr val="accent6">
                      <a:lumMod val="75000"/>
                    </a:schemeClr>
                  </a:solidFill>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9693975" y="6301225"/>
                <a:ext cx="282804" cy="369332"/>
              </a:xfrm>
              <a:prstGeom prst="rect">
                <a:avLst/>
              </a:prstGeom>
              <a:blipFill>
                <a:blip r:embed="rId25"/>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10532953" y="6311543"/>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3</m:t>
                          </m:r>
                        </m:sub>
                      </m:sSub>
                    </m:oMath>
                  </m:oMathPara>
                </a14:m>
                <a:endParaRPr lang="en-US" dirty="0">
                  <a:solidFill>
                    <a:schemeClr val="accent6">
                      <a:lumMod val="75000"/>
                    </a:schemeClr>
                  </a:solidFill>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10532953" y="6311543"/>
                <a:ext cx="282804" cy="369332"/>
              </a:xfrm>
              <a:prstGeom prst="rect">
                <a:avLst/>
              </a:prstGeom>
              <a:blipFill>
                <a:blip r:embed="rId26"/>
                <a:stretch>
                  <a:fillRect r="-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11268273"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m:rPr>
                              <m:sty m:val="p"/>
                            </m:rPr>
                            <a:rPr lang="el-GR" i="1" smtClean="0">
                              <a:solidFill>
                                <a:schemeClr val="accent6">
                                  <a:lumMod val="75000"/>
                                </a:schemeClr>
                              </a:solidFill>
                              <a:latin typeface="Cambria Math" panose="02040503050406030204" pitchFamily="18" charset="0"/>
                            </a:rPr>
                            <m:t>ν</m:t>
                          </m:r>
                        </m:e>
                        <m:sub>
                          <m:r>
                            <a:rPr lang="en-US" b="0" i="1" smtClean="0">
                              <a:solidFill>
                                <a:schemeClr val="accent6">
                                  <a:lumMod val="75000"/>
                                </a:schemeClr>
                              </a:solidFill>
                              <a:latin typeface="Cambria Math" panose="02040503050406030204" pitchFamily="18" charset="0"/>
                            </a:rPr>
                            <m:t>4</m:t>
                          </m:r>
                        </m:sub>
                      </m:sSub>
                    </m:oMath>
                  </m:oMathPara>
                </a14:m>
                <a:endParaRPr lang="en-US" dirty="0">
                  <a:solidFill>
                    <a:schemeClr val="accent6">
                      <a:lumMod val="75000"/>
                    </a:schemeClr>
                  </a:solidFill>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11268273" y="6305474"/>
                <a:ext cx="282804" cy="369332"/>
              </a:xfrm>
              <a:prstGeom prst="rect">
                <a:avLst/>
              </a:prstGeom>
              <a:blipFill>
                <a:blip r:embed="rId27"/>
                <a:stretch>
                  <a:fillRect r="-25532"/>
                </a:stretch>
              </a:blipFill>
            </p:spPr>
            <p:txBody>
              <a:bodyPr/>
              <a:lstStyle/>
              <a:p>
                <a:r>
                  <a:rPr lang="en-US">
                    <a:noFill/>
                  </a:rPr>
                  <a:t> </a:t>
                </a:r>
              </a:p>
            </p:txBody>
          </p:sp>
        </mc:Fallback>
      </mc:AlternateContent>
      <p:sp>
        <p:nvSpPr>
          <p:cNvPr id="90" name="Rectangle 89"/>
          <p:cNvSpPr/>
          <p:nvPr/>
        </p:nvSpPr>
        <p:spPr>
          <a:xfrm>
            <a:off x="1187777" y="4762882"/>
            <a:ext cx="2434885"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Loadings</a:t>
            </a:r>
            <a:endParaRPr lang="en-US" b="1" dirty="0"/>
          </a:p>
        </p:txBody>
      </p:sp>
      <mc:AlternateContent xmlns:mc="http://schemas.openxmlformats.org/markup-compatibility/2006" xmlns:a14="http://schemas.microsoft.com/office/drawing/2010/main">
        <mc:Choice Requires="a14">
          <p:sp>
            <p:nvSpPr>
              <p:cNvPr id="102" name="TextBox 101"/>
              <p:cNvSpPr txBox="1"/>
              <p:nvPr/>
            </p:nvSpPr>
            <p:spPr>
              <a:xfrm>
                <a:off x="4979878" y="4179109"/>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1</m:t>
                          </m:r>
                        </m:sub>
                      </m:sSub>
                    </m:oMath>
                  </m:oMathPara>
                </a14:m>
                <a:endParaRPr lang="en-US" sz="1600" dirty="0"/>
              </a:p>
            </p:txBody>
          </p:sp>
        </mc:Choice>
        <mc:Fallback xmlns="">
          <p:sp>
            <p:nvSpPr>
              <p:cNvPr id="102" name="TextBox 101"/>
              <p:cNvSpPr txBox="1">
                <a:spLocks noRot="1" noChangeAspect="1" noMove="1" noResize="1" noEditPoints="1" noAdjustHandles="1" noChangeArrowheads="1" noChangeShapeType="1" noTextEdit="1"/>
              </p:cNvSpPr>
              <p:nvPr/>
            </p:nvSpPr>
            <p:spPr>
              <a:xfrm>
                <a:off x="4979878" y="4179109"/>
                <a:ext cx="277407" cy="246221"/>
              </a:xfrm>
              <a:prstGeom prst="rect">
                <a:avLst/>
              </a:prstGeom>
              <a:blipFill>
                <a:blip r:embed="rId29"/>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5683059" y="4174226"/>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m:rPr>
                              <m:sty m:val="p"/>
                            </m:rPr>
                            <a:rPr lang="el-GR" sz="1600" i="1" smtClean="0">
                              <a:solidFill>
                                <a:srgbClr val="FF0000"/>
                              </a:solidFill>
                              <a:latin typeface="Cambria Math" panose="02040503050406030204" pitchFamily="18" charset="0"/>
                            </a:rPr>
                            <m:t>λ</m:t>
                          </m:r>
                        </m:e>
                        <m:sub>
                          <m:r>
                            <a:rPr lang="en-US" sz="1600" b="0" i="1" smtClean="0">
                              <a:solidFill>
                                <a:srgbClr val="FF0000"/>
                              </a:solidFill>
                              <a:latin typeface="Cambria Math" panose="02040503050406030204" pitchFamily="18" charset="0"/>
                            </a:rPr>
                            <m:t>2</m:t>
                          </m:r>
                        </m:sub>
                      </m:sSub>
                    </m:oMath>
                  </m:oMathPara>
                </a14:m>
                <a:endParaRPr lang="en-US" sz="1600" dirty="0"/>
              </a:p>
            </p:txBody>
          </p:sp>
        </mc:Choice>
        <mc:Fallback xmlns="">
          <p:sp>
            <p:nvSpPr>
              <p:cNvPr id="103" name="TextBox 102"/>
              <p:cNvSpPr txBox="1">
                <a:spLocks noRot="1" noChangeAspect="1" noMove="1" noResize="1" noEditPoints="1" noAdjustHandles="1" noChangeArrowheads="1" noChangeShapeType="1" noTextEdit="1"/>
              </p:cNvSpPr>
              <p:nvPr/>
            </p:nvSpPr>
            <p:spPr>
              <a:xfrm>
                <a:off x="5683059" y="4174226"/>
                <a:ext cx="277407" cy="246221"/>
              </a:xfrm>
              <a:prstGeom prst="rect">
                <a:avLst/>
              </a:prstGeom>
              <a:blipFill>
                <a:blip r:embed="rId30"/>
                <a:stretch>
                  <a:fillRect l="-10870"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6307226" y="418469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3</m:t>
                          </m:r>
                        </m:sub>
                      </m:sSub>
                    </m:oMath>
                  </m:oMathPara>
                </a14:m>
                <a:endParaRPr lang="en-US" sz="1600" dirty="0"/>
              </a:p>
            </p:txBody>
          </p:sp>
        </mc:Choice>
        <mc:Fallback xmlns="">
          <p:sp>
            <p:nvSpPr>
              <p:cNvPr id="105" name="TextBox 104"/>
              <p:cNvSpPr txBox="1">
                <a:spLocks noRot="1" noChangeAspect="1" noMove="1" noResize="1" noEditPoints="1" noAdjustHandles="1" noChangeArrowheads="1" noChangeShapeType="1" noTextEdit="1"/>
              </p:cNvSpPr>
              <p:nvPr/>
            </p:nvSpPr>
            <p:spPr>
              <a:xfrm>
                <a:off x="6307226" y="4184697"/>
                <a:ext cx="277407" cy="246221"/>
              </a:xfrm>
              <a:prstGeom prst="rect">
                <a:avLst/>
              </a:prstGeom>
              <a:blipFill>
                <a:blip r:embed="rId31"/>
                <a:stretch>
                  <a:fillRect l="-11111" b="-14634"/>
                </a:stretch>
              </a:blipFill>
              <a:ln w="19050">
                <a:noFill/>
              </a:ln>
            </p:spPr>
            <p:txBody>
              <a:bodyPr/>
              <a:lstStyle/>
              <a:p>
                <a:r>
                  <a:rPr lang="en-US">
                    <a:noFill/>
                  </a:rPr>
                  <a:t> </a:t>
                </a:r>
              </a:p>
            </p:txBody>
          </p:sp>
        </mc:Fallback>
      </mc:AlternateContent>
      <p:cxnSp>
        <p:nvCxnSpPr>
          <p:cNvPr id="129" name="Google Shape;230;p39"/>
          <p:cNvCxnSpPr>
            <a:stCxn id="189" idx="4"/>
            <a:endCxn id="205" idx="0"/>
          </p:cNvCxnSpPr>
          <p:nvPr/>
        </p:nvCxnSpPr>
        <p:spPr>
          <a:xfrm flipH="1">
            <a:off x="9048832" y="3827126"/>
            <a:ext cx="1260771" cy="759800"/>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1" name="Google Shape;231;p39"/>
          <p:cNvCxnSpPr>
            <a:stCxn id="189" idx="4"/>
            <a:endCxn id="211" idx="0"/>
          </p:cNvCxnSpPr>
          <p:nvPr/>
        </p:nvCxnSpPr>
        <p:spPr>
          <a:xfrm flipH="1">
            <a:off x="9861021" y="3827126"/>
            <a:ext cx="448582" cy="759800"/>
          </a:xfrm>
          <a:prstGeom prst="straightConnector1">
            <a:avLst/>
          </a:prstGeom>
          <a:noFill/>
          <a:ln w="19050" cap="flat" cmpd="sng">
            <a:solidFill>
              <a:srgbClr val="FF0000"/>
            </a:solidFill>
            <a:prstDash val="solid"/>
            <a:miter lim="800000"/>
            <a:headEnd type="none" w="sm" len="sm"/>
            <a:tailEnd type="triangle" w="med" len="med"/>
          </a:ln>
        </p:spPr>
      </p:cxnSp>
      <p:cxnSp>
        <p:nvCxnSpPr>
          <p:cNvPr id="133" name="Google Shape;232;p39"/>
          <p:cNvCxnSpPr>
            <a:stCxn id="189" idx="4"/>
            <a:endCxn id="216" idx="0"/>
          </p:cNvCxnSpPr>
          <p:nvPr/>
        </p:nvCxnSpPr>
        <p:spPr>
          <a:xfrm>
            <a:off x="10309603" y="3827126"/>
            <a:ext cx="419179"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p:cxnSp>
        <p:nvCxnSpPr>
          <p:cNvPr id="134" name="Google Shape;232;p39"/>
          <p:cNvCxnSpPr>
            <a:stCxn id="189" idx="4"/>
            <a:endCxn id="221" idx="0"/>
          </p:cNvCxnSpPr>
          <p:nvPr/>
        </p:nvCxnSpPr>
        <p:spPr>
          <a:xfrm>
            <a:off x="10309603" y="3827126"/>
            <a:ext cx="1116730" cy="754122"/>
          </a:xfrm>
          <a:prstGeom prst="straightConnector1">
            <a:avLst/>
          </a:prstGeom>
          <a:noFill/>
          <a:ln w="19050" cap="flat" cmpd="sng">
            <a:solidFill>
              <a:schemeClr val="accent6">
                <a:lumMod val="75000"/>
              </a:schemeClr>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137" name="TextBox 136"/>
              <p:cNvSpPr txBox="1"/>
              <p:nvPr/>
            </p:nvSpPr>
            <p:spPr>
              <a:xfrm>
                <a:off x="11159710" y="418724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4</m:t>
                          </m:r>
                        </m:sub>
                      </m:sSub>
                    </m:oMath>
                  </m:oMathPara>
                </a14:m>
                <a:endParaRPr lang="en-US" sz="1600" dirty="0"/>
              </a:p>
            </p:txBody>
          </p:sp>
        </mc:Choice>
        <mc:Fallback xmlns="">
          <p:sp>
            <p:nvSpPr>
              <p:cNvPr id="137" name="TextBox 136"/>
              <p:cNvSpPr txBox="1">
                <a:spLocks noRot="1" noChangeAspect="1" noMove="1" noResize="1" noEditPoints="1" noAdjustHandles="1" noChangeArrowheads="1" noChangeShapeType="1" noTextEdit="1"/>
              </p:cNvSpPr>
              <p:nvPr/>
            </p:nvSpPr>
            <p:spPr>
              <a:xfrm>
                <a:off x="11159710" y="4187247"/>
                <a:ext cx="277407" cy="246221"/>
              </a:xfrm>
              <a:prstGeom prst="rect">
                <a:avLst/>
              </a:prstGeom>
              <a:blipFill>
                <a:blip r:embed="rId32"/>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TextBox 137"/>
              <p:cNvSpPr txBox="1"/>
              <p:nvPr/>
            </p:nvSpPr>
            <p:spPr>
              <a:xfrm>
                <a:off x="9006797" y="4190049"/>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1</m:t>
                          </m:r>
                        </m:sub>
                      </m:sSub>
                    </m:oMath>
                  </m:oMathPara>
                </a14:m>
                <a:endParaRPr lang="en-US" sz="1600" dirty="0"/>
              </a:p>
            </p:txBody>
          </p:sp>
        </mc:Choice>
        <mc:Fallback xmlns="">
          <p:sp>
            <p:nvSpPr>
              <p:cNvPr id="138" name="TextBox 137"/>
              <p:cNvSpPr txBox="1">
                <a:spLocks noRot="1" noChangeAspect="1" noMove="1" noResize="1" noEditPoints="1" noAdjustHandles="1" noChangeArrowheads="1" noChangeShapeType="1" noTextEdit="1"/>
              </p:cNvSpPr>
              <p:nvPr/>
            </p:nvSpPr>
            <p:spPr>
              <a:xfrm>
                <a:off x="9006797" y="4190049"/>
                <a:ext cx="277407" cy="246221"/>
              </a:xfrm>
              <a:prstGeom prst="rect">
                <a:avLst/>
              </a:prstGeom>
              <a:blipFill>
                <a:blip r:embed="rId33"/>
                <a:stretch>
                  <a:fillRect l="-10870" b="-14634"/>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TextBox 138"/>
              <p:cNvSpPr txBox="1"/>
              <p:nvPr/>
            </p:nvSpPr>
            <p:spPr>
              <a:xfrm>
                <a:off x="9709978" y="4185166"/>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m:rPr>
                              <m:sty m:val="p"/>
                            </m:rPr>
                            <a:rPr lang="el-GR" sz="1600" i="1" smtClean="0">
                              <a:solidFill>
                                <a:srgbClr val="FF0000"/>
                              </a:solidFill>
                              <a:latin typeface="Cambria Math" panose="02040503050406030204" pitchFamily="18" charset="0"/>
                            </a:rPr>
                            <m:t>λ</m:t>
                          </m:r>
                        </m:e>
                        <m:sub>
                          <m:r>
                            <a:rPr lang="en-US" sz="1600" b="0" i="1" smtClean="0">
                              <a:solidFill>
                                <a:srgbClr val="FF0000"/>
                              </a:solidFill>
                              <a:latin typeface="Cambria Math" panose="02040503050406030204" pitchFamily="18" charset="0"/>
                            </a:rPr>
                            <m:t>2</m:t>
                          </m:r>
                        </m:sub>
                      </m:sSub>
                    </m:oMath>
                  </m:oMathPara>
                </a14:m>
                <a:endParaRPr lang="en-US" sz="1600" dirty="0"/>
              </a:p>
            </p:txBody>
          </p:sp>
        </mc:Choice>
        <mc:Fallback xmlns="">
          <p:sp>
            <p:nvSpPr>
              <p:cNvPr id="139" name="TextBox 138"/>
              <p:cNvSpPr txBox="1">
                <a:spLocks noRot="1" noChangeAspect="1" noMove="1" noResize="1" noEditPoints="1" noAdjustHandles="1" noChangeArrowheads="1" noChangeShapeType="1" noTextEdit="1"/>
              </p:cNvSpPr>
              <p:nvPr/>
            </p:nvSpPr>
            <p:spPr>
              <a:xfrm>
                <a:off x="9709978" y="4185166"/>
                <a:ext cx="277407" cy="246221"/>
              </a:xfrm>
              <a:prstGeom prst="rect">
                <a:avLst/>
              </a:prstGeom>
              <a:blipFill>
                <a:blip r:embed="rId34"/>
                <a:stretch>
                  <a:fillRect l="-11111" b="-17500"/>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p:cNvSpPr txBox="1"/>
              <p:nvPr/>
            </p:nvSpPr>
            <p:spPr>
              <a:xfrm>
                <a:off x="10334145" y="4195637"/>
                <a:ext cx="277407" cy="246221"/>
              </a:xfrm>
              <a:prstGeom prst="rect">
                <a:avLst/>
              </a:prstGeom>
              <a:noFill/>
              <a:ln w="190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l-GR" sz="1600" i="1" smtClean="0">
                              <a:solidFill>
                                <a:schemeClr val="accent6">
                                  <a:lumMod val="75000"/>
                                </a:schemeClr>
                              </a:solidFill>
                              <a:latin typeface="Cambria Math" panose="02040503050406030204" pitchFamily="18" charset="0"/>
                            </a:rPr>
                            <m:t>λ</m:t>
                          </m:r>
                        </m:e>
                        <m:sub>
                          <m:r>
                            <a:rPr lang="en-US" sz="1600" b="0" i="1" smtClean="0">
                              <a:solidFill>
                                <a:schemeClr val="accent6">
                                  <a:lumMod val="75000"/>
                                </a:schemeClr>
                              </a:solidFill>
                              <a:latin typeface="Cambria Math" panose="02040503050406030204" pitchFamily="18" charset="0"/>
                            </a:rPr>
                            <m:t>3</m:t>
                          </m:r>
                        </m:sub>
                      </m:sSub>
                    </m:oMath>
                  </m:oMathPara>
                </a14:m>
                <a:endParaRPr lang="en-US" sz="1600" dirty="0"/>
              </a:p>
            </p:txBody>
          </p:sp>
        </mc:Choice>
        <mc:Fallback xmlns="">
          <p:sp>
            <p:nvSpPr>
              <p:cNvPr id="140" name="TextBox 139"/>
              <p:cNvSpPr txBox="1">
                <a:spLocks noRot="1" noChangeAspect="1" noMove="1" noResize="1" noEditPoints="1" noAdjustHandles="1" noChangeArrowheads="1" noChangeShapeType="1" noTextEdit="1"/>
              </p:cNvSpPr>
              <p:nvPr/>
            </p:nvSpPr>
            <p:spPr>
              <a:xfrm>
                <a:off x="10334145" y="4195637"/>
                <a:ext cx="277407" cy="246221"/>
              </a:xfrm>
              <a:prstGeom prst="rect">
                <a:avLst/>
              </a:prstGeom>
              <a:blipFill>
                <a:blip r:embed="rId35"/>
                <a:stretch>
                  <a:fillRect l="-10870" b="-14634"/>
                </a:stretch>
              </a:blipFill>
              <a:ln w="19050">
                <a:noFill/>
              </a:ln>
            </p:spPr>
            <p:txBody>
              <a:bodyPr/>
              <a:lstStyle/>
              <a:p>
                <a:r>
                  <a:rPr lang="en-US">
                    <a:noFill/>
                  </a:rPr>
                  <a:t> </a:t>
                </a:r>
              </a:p>
            </p:txBody>
          </p:sp>
        </mc:Fallback>
      </mc:AlternateContent>
      <p:sp>
        <p:nvSpPr>
          <p:cNvPr id="3" name="TextBox 2"/>
          <p:cNvSpPr txBox="1"/>
          <p:nvPr/>
        </p:nvSpPr>
        <p:spPr>
          <a:xfrm>
            <a:off x="2935565" y="4573290"/>
            <a:ext cx="547078" cy="830997"/>
          </a:xfrm>
          <a:prstGeom prst="rect">
            <a:avLst/>
          </a:prstGeom>
          <a:noFill/>
        </p:spPr>
        <p:txBody>
          <a:bodyPr wrap="square" rtlCol="0">
            <a:spAutoFit/>
          </a:bodyPr>
          <a:lstStyle/>
          <a:p>
            <a:r>
              <a:rPr lang="en-US" sz="4800" dirty="0">
                <a:solidFill>
                  <a:schemeClr val="bg1"/>
                </a:solidFill>
              </a:rPr>
              <a:t>≈</a:t>
            </a:r>
          </a:p>
        </p:txBody>
      </p:sp>
      <p:pic>
        <p:nvPicPr>
          <p:cNvPr id="107" name="Picture 106"/>
          <p:cNvPicPr>
            <a:picLocks noChangeAspect="1"/>
          </p:cNvPicPr>
          <p:nvPr/>
        </p:nvPicPr>
        <p:blipFill>
          <a:blip r:embed="rId36"/>
          <a:stretch>
            <a:fillRect/>
          </a:stretch>
        </p:blipFill>
        <p:spPr>
          <a:xfrm rot="16200000">
            <a:off x="3788562" y="4722675"/>
            <a:ext cx="326234" cy="360940"/>
          </a:xfrm>
          <a:prstGeom prst="rect">
            <a:avLst/>
          </a:prstGeom>
        </p:spPr>
      </p:pic>
      <p:sp>
        <p:nvSpPr>
          <p:cNvPr id="109" name="TextBox 108"/>
          <p:cNvSpPr txBox="1"/>
          <p:nvPr/>
        </p:nvSpPr>
        <p:spPr>
          <a:xfrm>
            <a:off x="3517822" y="4177395"/>
            <a:ext cx="1529010" cy="584775"/>
          </a:xfrm>
          <a:prstGeom prst="rect">
            <a:avLst/>
          </a:prstGeom>
          <a:noFill/>
        </p:spPr>
        <p:txBody>
          <a:bodyPr wrap="square" rtlCol="0">
            <a:spAutoFit/>
          </a:bodyPr>
          <a:lstStyle/>
          <a:p>
            <a:r>
              <a:rPr lang="en-US" sz="1600" i="1" dirty="0" smtClean="0">
                <a:latin typeface="Georgia" panose="02040502050405020303" pitchFamily="18" charset="0"/>
              </a:rPr>
              <a:t>Partial invariance</a:t>
            </a:r>
            <a:endParaRPr lang="en-US" sz="1600" i="1" dirty="0">
              <a:latin typeface="Georgia" panose="02040502050405020303" pitchFamily="18" charset="0"/>
            </a:endParaRPr>
          </a:p>
        </p:txBody>
      </p:sp>
      <p:sp>
        <p:nvSpPr>
          <p:cNvPr id="114" name="TextBox 113"/>
          <p:cNvSpPr txBox="1"/>
          <p:nvPr/>
        </p:nvSpPr>
        <p:spPr>
          <a:xfrm>
            <a:off x="2960927" y="5099947"/>
            <a:ext cx="547078" cy="830997"/>
          </a:xfrm>
          <a:prstGeom prst="rect">
            <a:avLst/>
          </a:prstGeom>
          <a:noFill/>
        </p:spPr>
        <p:txBody>
          <a:bodyPr wrap="square" rtlCol="0">
            <a:spAutoFit/>
          </a:bodyPr>
          <a:lstStyle/>
          <a:p>
            <a:r>
              <a:rPr lang="en-US" sz="4800" dirty="0">
                <a:solidFill>
                  <a:schemeClr val="bg1"/>
                </a:solidFill>
              </a:rPr>
              <a:t>≈</a:t>
            </a:r>
          </a:p>
        </p:txBody>
      </p:sp>
      <p:sp>
        <p:nvSpPr>
          <p:cNvPr id="92" name="Rectangle 91"/>
          <p:cNvSpPr/>
          <p:nvPr/>
        </p:nvSpPr>
        <p:spPr>
          <a:xfrm>
            <a:off x="1385739" y="4225554"/>
            <a:ext cx="2039575" cy="5288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Intercepts</a:t>
            </a:r>
            <a:endParaRPr lang="en-US" b="1" dirty="0"/>
          </a:p>
        </p:txBody>
      </p:sp>
      <p:pic>
        <p:nvPicPr>
          <p:cNvPr id="101" name="Google Shape;624;p44" descr="Vinkje Maatstreepjes Check · Gratis vectorafbeelding op ..."/>
          <p:cNvPicPr preferRelativeResize="0"/>
          <p:nvPr/>
        </p:nvPicPr>
        <p:blipFill rotWithShape="1">
          <a:blip r:embed="rId20">
            <a:alphaModFix/>
          </a:blip>
          <a:srcRect/>
          <a:stretch/>
        </p:blipFill>
        <p:spPr>
          <a:xfrm>
            <a:off x="3095338" y="4329631"/>
            <a:ext cx="278255" cy="273037"/>
          </a:xfrm>
          <a:prstGeom prst="rect">
            <a:avLst/>
          </a:prstGeom>
          <a:noFill/>
          <a:ln>
            <a:noFill/>
          </a:ln>
        </p:spPr>
      </p:pic>
    </p:spTree>
    <p:extLst>
      <p:ext uri="{BB962C8B-B14F-4D97-AF65-F5344CB8AC3E}">
        <p14:creationId xmlns:p14="http://schemas.microsoft.com/office/powerpoint/2010/main" val="2262488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could cause measurement bias?</a:t>
            </a:r>
            <a:endParaRPr lang="en-US" dirty="0"/>
          </a:p>
        </p:txBody>
      </p:sp>
      <p:pic>
        <p:nvPicPr>
          <p:cNvPr id="4" name="Content Placeholder 3" descr="A List Of Questionable Publishers | The Crypto Crew"/>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27738" y="2132534"/>
            <a:ext cx="3077149" cy="3281535"/>
          </a:xfrm>
          <a:prstGeom prst="rect">
            <a:avLst/>
          </a:prstGeom>
        </p:spPr>
      </p:pic>
    </p:spTree>
    <p:extLst>
      <p:ext uri="{BB962C8B-B14F-4D97-AF65-F5344CB8AC3E}">
        <p14:creationId xmlns:p14="http://schemas.microsoft.com/office/powerpoint/2010/main" val="2469698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7108"/>
            <a:ext cx="10515600" cy="1325563"/>
          </a:xfrm>
        </p:spPr>
        <p:txBody>
          <a:bodyPr/>
          <a:lstStyle/>
          <a:p>
            <a:pPr algn="ctr"/>
            <a:r>
              <a:rPr lang="en-US" dirty="0" smtClean="0"/>
              <a:t>Response styles</a:t>
            </a:r>
            <a:endParaRPr lang="en-US" dirty="0"/>
          </a:p>
        </p:txBody>
      </p:sp>
    </p:spTree>
    <p:extLst>
      <p:ext uri="{BB962C8B-B14F-4D97-AF65-F5344CB8AC3E}">
        <p14:creationId xmlns:p14="http://schemas.microsoft.com/office/powerpoint/2010/main" val="2716559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Agreeing </a:t>
            </a:r>
            <a:r>
              <a:rPr lang="en-US" sz="4000" dirty="0" smtClean="0"/>
              <a:t>Response Style (Yay-saying)</a:t>
            </a:r>
            <a:endParaRPr lang="en-US" sz="4000" dirty="0"/>
          </a:p>
        </p:txBody>
      </p:sp>
      <p:sp>
        <p:nvSpPr>
          <p:cNvPr id="3" name="Content Placeholder 2"/>
          <p:cNvSpPr>
            <a:spLocks noGrp="1"/>
          </p:cNvSpPr>
          <p:nvPr>
            <p:ph idx="1"/>
          </p:nvPr>
        </p:nvSpPr>
        <p:spPr>
          <a:xfrm>
            <a:off x="823452" y="1825625"/>
            <a:ext cx="10515600" cy="4351338"/>
          </a:xfrm>
        </p:spPr>
        <p:txBody>
          <a:bodyPr/>
          <a:lstStyle/>
          <a:p>
            <a:pPr marL="0" indent="0">
              <a:buNone/>
            </a:pPr>
            <a:r>
              <a:rPr lang="en-US" dirty="0" smtClean="0">
                <a:latin typeface="+mn-lt"/>
              </a:rPr>
              <a:t>Agreeing (or acquiescence) response style (</a:t>
            </a:r>
            <a:r>
              <a:rPr lang="en-US" dirty="0" smtClean="0">
                <a:solidFill>
                  <a:schemeClr val="accent2"/>
                </a:solidFill>
                <a:latin typeface="+mn-lt"/>
              </a:rPr>
              <a:t>ARS</a:t>
            </a:r>
            <a:r>
              <a:rPr lang="en-US" dirty="0" smtClean="0">
                <a:latin typeface="+mn-lt"/>
              </a:rPr>
              <a:t>) is a </a:t>
            </a:r>
            <a:r>
              <a:rPr lang="en-US" dirty="0" smtClean="0">
                <a:solidFill>
                  <a:schemeClr val="accent2"/>
                </a:solidFill>
                <a:latin typeface="+mn-lt"/>
              </a:rPr>
              <a:t>tendency to agree</a:t>
            </a:r>
            <a:r>
              <a:rPr lang="en-US" dirty="0" smtClean="0">
                <a:solidFill>
                  <a:srgbClr val="D19D34"/>
                </a:solidFill>
                <a:latin typeface="+mn-lt"/>
              </a:rPr>
              <a:t> </a:t>
            </a:r>
            <a:r>
              <a:rPr lang="en-US" dirty="0" smtClean="0">
                <a:latin typeface="+mn-lt"/>
              </a:rPr>
              <a:t>with items </a:t>
            </a:r>
            <a:r>
              <a:rPr lang="en-US" dirty="0" smtClean="0">
                <a:solidFill>
                  <a:schemeClr val="accent2"/>
                </a:solidFill>
                <a:latin typeface="+mn-lt"/>
              </a:rPr>
              <a:t>regardless of their content </a:t>
            </a:r>
            <a:r>
              <a:rPr lang="en-US" dirty="0" smtClean="0">
                <a:latin typeface="+mn-lt"/>
              </a:rPr>
              <a:t>(</a:t>
            </a:r>
            <a:r>
              <a:rPr lang="en-US" dirty="0" err="1" smtClean="0">
                <a:latin typeface="+mn-lt"/>
              </a:rPr>
              <a:t>Paulhus</a:t>
            </a:r>
            <a:r>
              <a:rPr lang="en-US" dirty="0" smtClean="0">
                <a:latin typeface="+mn-lt"/>
              </a:rPr>
              <a:t>, 1991).</a:t>
            </a:r>
          </a:p>
          <a:p>
            <a:pPr marL="0" indent="0">
              <a:buNone/>
            </a:pPr>
            <a:endParaRPr lang="en-US" dirty="0" smtClean="0">
              <a:latin typeface="+mn-lt"/>
            </a:endParaRPr>
          </a:p>
          <a:p>
            <a:endParaRPr lang="en-US" dirty="0"/>
          </a:p>
        </p:txBody>
      </p:sp>
      <p:pic>
        <p:nvPicPr>
          <p:cNvPr id="5" name="Picture 4" descr="yeah man i totally agree - Joseph Ducreux - quickme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367" y="2799760"/>
            <a:ext cx="2915265" cy="3829374"/>
          </a:xfrm>
          <a:prstGeom prst="rect">
            <a:avLst/>
          </a:prstGeom>
        </p:spPr>
      </p:pic>
    </p:spTree>
    <p:extLst>
      <p:ext uri="{BB962C8B-B14F-4D97-AF65-F5344CB8AC3E}">
        <p14:creationId xmlns:p14="http://schemas.microsoft.com/office/powerpoint/2010/main" val="737293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Potential effects of ARS</a:t>
            </a:r>
            <a:endParaRPr lang="en-US" dirty="0"/>
          </a:p>
        </p:txBody>
      </p:sp>
      <p:sp>
        <p:nvSpPr>
          <p:cNvPr id="3" name="Content Placeholder 2"/>
          <p:cNvSpPr>
            <a:spLocks noGrp="1"/>
          </p:cNvSpPr>
          <p:nvPr>
            <p:ph idx="1"/>
          </p:nvPr>
        </p:nvSpPr>
        <p:spPr/>
        <p:txBody>
          <a:bodyPr/>
          <a:lstStyle/>
          <a:p>
            <a:pPr marL="0" indent="0">
              <a:buNone/>
            </a:pPr>
            <a:r>
              <a:rPr lang="en-US" dirty="0"/>
              <a:t>ARS can </a:t>
            </a:r>
            <a:r>
              <a:rPr lang="en-US" dirty="0">
                <a:solidFill>
                  <a:schemeClr val="accent2"/>
                </a:solidFill>
              </a:rPr>
              <a:t>harm the assessment of a scale’s psychometric properties </a:t>
            </a:r>
            <a:r>
              <a:rPr lang="en-US" dirty="0"/>
              <a:t>in many ways:</a:t>
            </a:r>
          </a:p>
          <a:p>
            <a:r>
              <a:rPr lang="en-US" dirty="0"/>
              <a:t>Inflate observed means and correlations</a:t>
            </a:r>
            <a:r>
              <a:rPr lang="en-US" sz="2000" dirty="0"/>
              <a:t> (Van </a:t>
            </a:r>
            <a:r>
              <a:rPr lang="en-US" sz="2000" dirty="0" err="1"/>
              <a:t>Vaerenbergh</a:t>
            </a:r>
            <a:r>
              <a:rPr lang="en-US" sz="2000" dirty="0"/>
              <a:t> &amp; Thomas, 2013);</a:t>
            </a:r>
          </a:p>
          <a:p>
            <a:r>
              <a:rPr lang="en-US" dirty="0"/>
              <a:t>Increase or decrease factor loadings </a:t>
            </a:r>
            <a:r>
              <a:rPr lang="en-US" sz="2000" dirty="0"/>
              <a:t>(</a:t>
            </a:r>
            <a:r>
              <a:rPr lang="en-US" sz="2000" dirty="0" err="1"/>
              <a:t>Ferrando</a:t>
            </a:r>
            <a:r>
              <a:rPr lang="en-US" sz="2000" dirty="0"/>
              <a:t> &amp; Lorenzo-</a:t>
            </a:r>
            <a:r>
              <a:rPr lang="en-US" sz="2000" dirty="0" err="1"/>
              <a:t>Seva</a:t>
            </a:r>
            <a:r>
              <a:rPr lang="en-US" sz="2000" dirty="0"/>
              <a:t>, 2010)</a:t>
            </a:r>
            <a:r>
              <a:rPr lang="en-US" dirty="0"/>
              <a:t>;</a:t>
            </a:r>
          </a:p>
          <a:p>
            <a:r>
              <a:rPr lang="en-US" dirty="0"/>
              <a:t>Result in an additional factor </a:t>
            </a:r>
            <a:r>
              <a:rPr lang="en-US" sz="2000" dirty="0"/>
              <a:t>(</a:t>
            </a:r>
            <a:r>
              <a:rPr lang="en-US" sz="2000" dirty="0" err="1"/>
              <a:t>Billiet</a:t>
            </a:r>
            <a:r>
              <a:rPr lang="en-US" sz="2000" dirty="0"/>
              <a:t> &amp; McClendon, </a:t>
            </a:r>
            <a:r>
              <a:rPr lang="en-US" sz="2000" dirty="0" smtClean="0"/>
              <a:t>2000; D’Urso et al., 2022)</a:t>
            </a:r>
            <a:r>
              <a:rPr lang="en-US" dirty="0" smtClean="0"/>
              <a:t>.</a:t>
            </a:r>
            <a:endParaRPr lang="en-US" dirty="0"/>
          </a:p>
          <a:p>
            <a:endParaRPr lang="en-US" dirty="0"/>
          </a:p>
        </p:txBody>
      </p:sp>
    </p:spTree>
    <p:extLst>
      <p:ext uri="{BB962C8B-B14F-4D97-AF65-F5344CB8AC3E}">
        <p14:creationId xmlns:p14="http://schemas.microsoft.com/office/powerpoint/2010/main" val="685084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Georgia" panose="02040502050405020303" pitchFamily="18" charset="0"/>
              </a:rPr>
              <a:t>A simple way to deal with ARS</a:t>
            </a:r>
            <a:br>
              <a:rPr lang="en-US" dirty="0" smtClean="0">
                <a:latin typeface="Georgia" panose="02040502050405020303" pitchFamily="18" charset="0"/>
              </a:rPr>
            </a:br>
            <a:r>
              <a:rPr lang="en-US" sz="4000" dirty="0"/>
              <a:t>(</a:t>
            </a:r>
            <a:r>
              <a:rPr lang="en-US" sz="4000" dirty="0" err="1"/>
              <a:t>Billiet</a:t>
            </a:r>
            <a:r>
              <a:rPr lang="en-US" sz="4000" dirty="0"/>
              <a:t> &amp; McClendon, 2000)</a:t>
            </a:r>
            <a:endParaRPr lang="en-US" sz="4000" dirty="0">
              <a:latin typeface="Georgia" panose="02040502050405020303" pitchFamily="18" charset="0"/>
            </a:endParaRPr>
          </a:p>
        </p:txBody>
      </p:sp>
      <p:sp>
        <p:nvSpPr>
          <p:cNvPr id="3" name="Content Placeholder 2"/>
          <p:cNvSpPr>
            <a:spLocks noGrp="1"/>
          </p:cNvSpPr>
          <p:nvPr>
            <p:ph idx="1"/>
          </p:nvPr>
        </p:nvSpPr>
        <p:spPr>
          <a:xfrm>
            <a:off x="264622" y="1847388"/>
            <a:ext cx="11662756" cy="4351338"/>
          </a:xfrm>
        </p:spPr>
        <p:txBody>
          <a:bodyPr>
            <a:normAutofit/>
          </a:bodyPr>
          <a:lstStyle/>
          <a:p>
            <a:pPr marL="0" indent="0">
              <a:buNone/>
            </a:pPr>
            <a:r>
              <a:rPr lang="en-US" sz="2000" dirty="0" smtClean="0">
                <a:latin typeface="Georgia" panose="02040502050405020303" pitchFamily="18" charset="0"/>
              </a:rPr>
              <a:t>Using both positively and negatively phrased items can help correcting for ARS.</a:t>
            </a:r>
          </a:p>
          <a:p>
            <a:pPr marL="0" indent="0">
              <a:buNone/>
            </a:pPr>
            <a:r>
              <a:rPr lang="en-US" sz="2000" dirty="0" smtClean="0">
                <a:latin typeface="Georgia" panose="02040502050405020303" pitchFamily="18" charset="0"/>
              </a:rPr>
              <a:t>For example: </a:t>
            </a:r>
          </a:p>
          <a:p>
            <a:pPr marL="0" indent="0">
              <a:buNone/>
            </a:pPr>
            <a:endParaRPr lang="en-US" sz="2000" dirty="0" smtClean="0">
              <a:latin typeface="Georgia" panose="02040502050405020303" pitchFamily="18" charset="0"/>
            </a:endParaRPr>
          </a:p>
          <a:p>
            <a:pPr lvl="1"/>
            <a:r>
              <a:rPr lang="en-US" sz="2000" dirty="0" smtClean="0">
                <a:latin typeface="Georgia" panose="02040502050405020303" pitchFamily="18" charset="0"/>
              </a:rPr>
              <a:t>Unbalanced scale:</a:t>
            </a:r>
          </a:p>
          <a:p>
            <a:pPr lvl="2"/>
            <a:r>
              <a:rPr lang="en-US" dirty="0" smtClean="0">
                <a:solidFill>
                  <a:schemeClr val="accent6">
                    <a:lumMod val="75000"/>
                  </a:schemeClr>
                </a:solidFill>
                <a:latin typeface="Georgia" panose="02040502050405020303" pitchFamily="18" charset="0"/>
              </a:rPr>
              <a:t>“I am proud to be an employee at my university”</a:t>
            </a:r>
          </a:p>
          <a:p>
            <a:pPr lvl="2"/>
            <a:r>
              <a:rPr lang="en-US" dirty="0" smtClean="0">
                <a:solidFill>
                  <a:schemeClr val="accent6">
                    <a:lumMod val="75000"/>
                  </a:schemeClr>
                </a:solidFill>
                <a:latin typeface="Georgia" panose="02040502050405020303" pitchFamily="18" charset="0"/>
              </a:rPr>
              <a:t>“</a:t>
            </a:r>
            <a:r>
              <a:rPr lang="en-US" dirty="0" smtClean="0">
                <a:solidFill>
                  <a:schemeClr val="accent6">
                    <a:lumMod val="75000"/>
                  </a:schemeClr>
                </a:solidFill>
                <a:latin typeface="Georgia" panose="02040502050405020303" pitchFamily="18" charset="0"/>
              </a:rPr>
              <a:t>I feel recognized for my hard work”.</a:t>
            </a:r>
          </a:p>
          <a:p>
            <a:pPr marL="914400" lvl="2" indent="0">
              <a:buNone/>
            </a:pPr>
            <a:endParaRPr lang="en-US" dirty="0" smtClean="0">
              <a:latin typeface="Georgia" panose="02040502050405020303" pitchFamily="18" charset="0"/>
            </a:endParaRPr>
          </a:p>
          <a:p>
            <a:pPr lvl="1"/>
            <a:r>
              <a:rPr lang="en-US" sz="2000" dirty="0" smtClean="0">
                <a:latin typeface="Georgia" panose="02040502050405020303" pitchFamily="18" charset="0"/>
              </a:rPr>
              <a:t>Balanced scale:</a:t>
            </a:r>
          </a:p>
          <a:p>
            <a:pPr lvl="2"/>
            <a:r>
              <a:rPr lang="en-US" dirty="0" smtClean="0">
                <a:solidFill>
                  <a:schemeClr val="accent6">
                    <a:lumMod val="75000"/>
                  </a:schemeClr>
                </a:solidFill>
                <a:latin typeface="Georgia" panose="02040502050405020303" pitchFamily="18" charset="0"/>
              </a:rPr>
              <a:t>“I am proud to be an employee at my university”</a:t>
            </a:r>
          </a:p>
          <a:p>
            <a:pPr lvl="2"/>
            <a:r>
              <a:rPr lang="en-US" dirty="0" smtClean="0">
                <a:solidFill>
                  <a:srgbClr val="C00000"/>
                </a:solidFill>
                <a:latin typeface="Georgia" panose="02040502050405020303" pitchFamily="18" charset="0"/>
              </a:rPr>
              <a:t>“</a:t>
            </a:r>
            <a:r>
              <a:rPr lang="en-US" dirty="0" smtClean="0">
                <a:solidFill>
                  <a:srgbClr val="C00000"/>
                </a:solidFill>
                <a:latin typeface="Georgia" panose="02040502050405020303" pitchFamily="18" charset="0"/>
              </a:rPr>
              <a:t>I feel unappreciated for my hard work”.</a:t>
            </a:r>
          </a:p>
          <a:p>
            <a:pPr marL="0" indent="0">
              <a:buNone/>
            </a:pPr>
            <a:endParaRPr lang="en-US" dirty="0"/>
          </a:p>
        </p:txBody>
      </p:sp>
      <p:sp>
        <p:nvSpPr>
          <p:cNvPr id="4" name="Google Shape;225;p39"/>
          <p:cNvSpPr/>
          <p:nvPr/>
        </p:nvSpPr>
        <p:spPr>
          <a:xfrm>
            <a:off x="9617674" y="2608283"/>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5" name="Google Shape;226;p39"/>
          <p:cNvSpPr/>
          <p:nvPr/>
        </p:nvSpPr>
        <p:spPr>
          <a:xfrm>
            <a:off x="8699992" y="5701545"/>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6" name="Google Shape;230;p39"/>
          <p:cNvCxnSpPr>
            <a:stCxn id="4" idx="4"/>
            <a:endCxn id="20" idx="0"/>
          </p:cNvCxnSpPr>
          <p:nvPr/>
        </p:nvCxnSpPr>
        <p:spPr>
          <a:xfrm flipH="1">
            <a:off x="8902559" y="3542745"/>
            <a:ext cx="1217250" cy="684138"/>
          </a:xfrm>
          <a:prstGeom prst="straightConnector1">
            <a:avLst/>
          </a:prstGeom>
          <a:ln w="9525">
            <a:headEnd type="none" w="sm" len="sm"/>
            <a:tailEnd type="triangle" w="med" len="med"/>
          </a:ln>
        </p:spPr>
        <p:style>
          <a:lnRef idx="1">
            <a:schemeClr val="accent6"/>
          </a:lnRef>
          <a:fillRef idx="0">
            <a:schemeClr val="accent6"/>
          </a:fillRef>
          <a:effectRef idx="0">
            <a:schemeClr val="accent6"/>
          </a:effectRef>
          <a:fontRef idx="minor">
            <a:schemeClr val="tx1"/>
          </a:fontRef>
        </p:style>
      </p:cxnSp>
      <p:cxnSp>
        <p:nvCxnSpPr>
          <p:cNvPr id="7" name="Google Shape;231;p39"/>
          <p:cNvCxnSpPr>
            <a:stCxn id="4" idx="4"/>
            <a:endCxn id="26" idx="0"/>
          </p:cNvCxnSpPr>
          <p:nvPr/>
        </p:nvCxnSpPr>
        <p:spPr>
          <a:xfrm flipH="1">
            <a:off x="9714748" y="3542745"/>
            <a:ext cx="405061" cy="684138"/>
          </a:xfrm>
          <a:prstGeom prst="straightConnector1">
            <a:avLst/>
          </a:prstGeom>
          <a:noFill/>
          <a:ln w="9525" cap="flat" cmpd="sng">
            <a:solidFill>
              <a:srgbClr val="FF0000"/>
            </a:solidFill>
            <a:prstDash val="solid"/>
            <a:miter lim="800000"/>
            <a:headEnd type="none" w="sm" len="sm"/>
            <a:tailEnd type="triangle" w="med" len="med"/>
          </a:ln>
        </p:spPr>
      </p:cxnSp>
      <p:cxnSp>
        <p:nvCxnSpPr>
          <p:cNvPr id="8" name="Google Shape;232;p39"/>
          <p:cNvCxnSpPr>
            <a:stCxn id="4" idx="4"/>
            <a:endCxn id="31" idx="0"/>
          </p:cNvCxnSpPr>
          <p:nvPr/>
        </p:nvCxnSpPr>
        <p:spPr>
          <a:xfrm>
            <a:off x="10119809" y="3542745"/>
            <a:ext cx="462700" cy="678460"/>
          </a:xfrm>
          <a:prstGeom prst="straightConnector1">
            <a:avLst/>
          </a:prstGeom>
          <a:ln w="9525">
            <a:headEnd type="none" w="sm" len="sm"/>
            <a:tailEnd type="triangle" w="med" len="med"/>
          </a:ln>
        </p:spPr>
        <p:style>
          <a:lnRef idx="1">
            <a:schemeClr val="accent6"/>
          </a:lnRef>
          <a:fillRef idx="0">
            <a:schemeClr val="accent6"/>
          </a:fillRef>
          <a:effectRef idx="0">
            <a:schemeClr val="accent6"/>
          </a:effectRef>
          <a:fontRef idx="minor">
            <a:schemeClr val="tx1"/>
          </a:fontRef>
        </p:style>
      </p:cxnSp>
      <p:pic>
        <p:nvPicPr>
          <p:cNvPr id="9" name="Picture 8"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7959" y="5723625"/>
            <a:ext cx="267384" cy="267384"/>
          </a:xfrm>
          <a:prstGeom prst="rect">
            <a:avLst/>
          </a:prstGeom>
        </p:spPr>
      </p:pic>
      <p:pic>
        <p:nvPicPr>
          <p:cNvPr id="10" name="Picture 9"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9830255" y="2876172"/>
            <a:ext cx="622804" cy="520387"/>
          </a:xfrm>
          <a:prstGeom prst="rect">
            <a:avLst/>
          </a:prstGeom>
        </p:spPr>
      </p:pic>
      <p:sp>
        <p:nvSpPr>
          <p:cNvPr id="11" name="Google Shape;324;p41"/>
          <p:cNvSpPr txBox="1"/>
          <p:nvPr/>
        </p:nvSpPr>
        <p:spPr>
          <a:xfrm>
            <a:off x="8979560" y="3819066"/>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2" name="Google Shape;325;p41"/>
          <p:cNvSpPr txBox="1"/>
          <p:nvPr/>
        </p:nvSpPr>
        <p:spPr>
          <a:xfrm>
            <a:off x="9654154" y="3820376"/>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3" name="Google Shape;326;p41"/>
          <p:cNvSpPr txBox="1"/>
          <p:nvPr/>
        </p:nvSpPr>
        <p:spPr>
          <a:xfrm>
            <a:off x="10188009" y="3820112"/>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15" name="Google Shape;232;p39"/>
          <p:cNvCxnSpPr>
            <a:stCxn id="4" idx="4"/>
            <a:endCxn id="36" idx="0"/>
          </p:cNvCxnSpPr>
          <p:nvPr/>
        </p:nvCxnSpPr>
        <p:spPr>
          <a:xfrm>
            <a:off x="10119809" y="3542745"/>
            <a:ext cx="1160251" cy="678460"/>
          </a:xfrm>
          <a:prstGeom prst="straightConnector1">
            <a:avLst/>
          </a:prstGeom>
          <a:noFill/>
          <a:ln w="9525" cap="flat" cmpd="sng">
            <a:solidFill>
              <a:srgbClr val="FF0000"/>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16" name="TextBox 15"/>
              <p:cNvSpPr txBox="1"/>
              <p:nvPr/>
            </p:nvSpPr>
            <p:spPr>
              <a:xfrm>
                <a:off x="11013437" y="3816264"/>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1013437" y="3816264"/>
                <a:ext cx="277407" cy="215444"/>
              </a:xfrm>
              <a:prstGeom prst="rect">
                <a:avLst/>
              </a:prstGeom>
              <a:blipFill>
                <a:blip r:embed="rId8"/>
                <a:stretch>
                  <a:fillRect l="-444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051087" y="2603193"/>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0051087" y="2603193"/>
                <a:ext cx="181140" cy="276999"/>
              </a:xfrm>
              <a:prstGeom prst="rect">
                <a:avLst/>
              </a:prstGeom>
              <a:blipFill>
                <a:blip r:embed="rId9"/>
                <a:stretch>
                  <a:fillRect l="-30000" r="-33333" b="-28889"/>
                </a:stretch>
              </a:blipFill>
            </p:spPr>
            <p:txBody>
              <a:bodyPr/>
              <a:lstStyle/>
              <a:p>
                <a:r>
                  <a:rPr lang="en-US">
                    <a:noFill/>
                  </a:rPr>
                  <a:t> </a:t>
                </a:r>
              </a:p>
            </p:txBody>
          </p:sp>
        </mc:Fallback>
      </mc:AlternateContent>
      <p:pic>
        <p:nvPicPr>
          <p:cNvPr id="18" name="Picture 17"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9531292" y="4371982"/>
            <a:ext cx="401892" cy="247880"/>
          </a:xfrm>
          <a:prstGeom prst="rect">
            <a:avLst/>
          </a:prstGeom>
        </p:spPr>
      </p:pic>
      <p:pic>
        <p:nvPicPr>
          <p:cNvPr id="19" name="Picture 18" descr="Workload Icon of Glyph style - Available in SVG, PNG, EPS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53059" y="4340027"/>
            <a:ext cx="298697" cy="298697"/>
          </a:xfrm>
          <a:prstGeom prst="rect">
            <a:avLst/>
          </a:prstGeom>
        </p:spPr>
      </p:pic>
      <p:sp>
        <p:nvSpPr>
          <p:cNvPr id="20" name="Google Shape;225;p39"/>
          <p:cNvSpPr/>
          <p:nvPr/>
        </p:nvSpPr>
        <p:spPr>
          <a:xfrm>
            <a:off x="8650138" y="4226883"/>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 name="Google Shape;230;p39"/>
          <p:cNvCxnSpPr>
            <a:stCxn id="20" idx="4"/>
            <a:endCxn id="5" idx="0"/>
          </p:cNvCxnSpPr>
          <p:nvPr/>
        </p:nvCxnSpPr>
        <p:spPr>
          <a:xfrm flipH="1">
            <a:off x="8885901" y="4739904"/>
            <a:ext cx="16658" cy="961641"/>
          </a:xfrm>
          <a:prstGeom prst="straightConnector1">
            <a:avLst/>
          </a:prstGeom>
          <a:noFill/>
          <a:ln w="9525" cap="flat" cmpd="sng">
            <a:solidFill>
              <a:schemeClr val="dk1"/>
            </a:solidFill>
            <a:prstDash val="lgDash"/>
            <a:miter lim="800000"/>
            <a:headEnd type="none" w="sm" len="sm"/>
            <a:tailEnd type="triangle" w="med" len="med"/>
          </a:ln>
        </p:spPr>
      </p:cxnSp>
      <p:pic>
        <p:nvPicPr>
          <p:cNvPr id="22" name="Picture 21"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3393" y="4361362"/>
            <a:ext cx="267384" cy="267384"/>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rot="5400000">
                <a:off x="8322676" y="5089275"/>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rot="5400000">
                <a:off x="8322676" y="5089275"/>
                <a:ext cx="944435" cy="369332"/>
              </a:xfrm>
              <a:prstGeom prst="rect">
                <a:avLst/>
              </a:prstGeom>
              <a:blipFill>
                <a:blip r:embed="rId12"/>
                <a:stretch>
                  <a:fillRect l="-24590" r="-9836"/>
                </a:stretch>
              </a:blipFill>
            </p:spPr>
            <p:txBody>
              <a:bodyPr/>
              <a:lstStyle/>
              <a:p>
                <a:r>
                  <a:rPr lang="en-US">
                    <a:noFill/>
                  </a:rPr>
                  <a:t> </a:t>
                </a:r>
              </a:p>
            </p:txBody>
          </p:sp>
        </mc:Fallback>
      </mc:AlternateContent>
      <p:sp>
        <p:nvSpPr>
          <p:cNvPr id="24" name="Google Shape;226;p39"/>
          <p:cNvSpPr/>
          <p:nvPr/>
        </p:nvSpPr>
        <p:spPr>
          <a:xfrm>
            <a:off x="9512181" y="5701545"/>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6" name="Google Shape;225;p39"/>
          <p:cNvSpPr/>
          <p:nvPr/>
        </p:nvSpPr>
        <p:spPr>
          <a:xfrm>
            <a:off x="9462327" y="4226883"/>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7" name="Google Shape;230;p39"/>
          <p:cNvCxnSpPr>
            <a:stCxn id="26" idx="4"/>
            <a:endCxn id="24" idx="0"/>
          </p:cNvCxnSpPr>
          <p:nvPr/>
        </p:nvCxnSpPr>
        <p:spPr>
          <a:xfrm flipH="1">
            <a:off x="9698090" y="4739904"/>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8" name="TextBox 27"/>
              <p:cNvSpPr txBox="1"/>
              <p:nvPr/>
            </p:nvSpPr>
            <p:spPr>
              <a:xfrm rot="5400000">
                <a:off x="9134865" y="5089275"/>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rot="5400000">
                <a:off x="9134865" y="5089275"/>
                <a:ext cx="944435" cy="369332"/>
              </a:xfrm>
              <a:prstGeom prst="rect">
                <a:avLst/>
              </a:prstGeom>
              <a:blipFill>
                <a:blip r:embed="rId13"/>
                <a:stretch>
                  <a:fillRect l="-26667" r="-10000"/>
                </a:stretch>
              </a:blipFill>
            </p:spPr>
            <p:txBody>
              <a:bodyPr/>
              <a:lstStyle/>
              <a:p>
                <a:r>
                  <a:rPr lang="en-US">
                    <a:noFill/>
                  </a:rPr>
                  <a:t> </a:t>
                </a:r>
              </a:p>
            </p:txBody>
          </p:sp>
        </mc:Fallback>
      </mc:AlternateContent>
      <p:sp>
        <p:nvSpPr>
          <p:cNvPr id="29" name="Google Shape;226;p39"/>
          <p:cNvSpPr/>
          <p:nvPr/>
        </p:nvSpPr>
        <p:spPr>
          <a:xfrm>
            <a:off x="10379942" y="5695867"/>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31" name="Google Shape;225;p39"/>
          <p:cNvSpPr/>
          <p:nvPr/>
        </p:nvSpPr>
        <p:spPr>
          <a:xfrm>
            <a:off x="10330088" y="4221205"/>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31" idx="4"/>
            <a:endCxn id="29" idx="0"/>
          </p:cNvCxnSpPr>
          <p:nvPr/>
        </p:nvCxnSpPr>
        <p:spPr>
          <a:xfrm flipH="1">
            <a:off x="10565851" y="4734226"/>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33" name="TextBox 32"/>
              <p:cNvSpPr txBox="1"/>
              <p:nvPr/>
            </p:nvSpPr>
            <p:spPr>
              <a:xfrm rot="5400000">
                <a:off x="10002626" y="5083597"/>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rot="5400000">
                <a:off x="10002626" y="5083597"/>
                <a:ext cx="944435" cy="369332"/>
              </a:xfrm>
              <a:prstGeom prst="rect">
                <a:avLst/>
              </a:prstGeom>
              <a:blipFill>
                <a:blip r:embed="rId14"/>
                <a:stretch>
                  <a:fillRect l="-24590" r="-8197"/>
                </a:stretch>
              </a:blipFill>
            </p:spPr>
            <p:txBody>
              <a:bodyPr/>
              <a:lstStyle/>
              <a:p>
                <a:r>
                  <a:rPr lang="en-US">
                    <a:noFill/>
                  </a:rPr>
                  <a:t> </a:t>
                </a:r>
              </a:p>
            </p:txBody>
          </p:sp>
        </mc:Fallback>
      </mc:AlternateContent>
      <p:sp>
        <p:nvSpPr>
          <p:cNvPr id="34" name="Google Shape;226;p39"/>
          <p:cNvSpPr/>
          <p:nvPr/>
        </p:nvSpPr>
        <p:spPr>
          <a:xfrm>
            <a:off x="11077493" y="5695867"/>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36" name="Google Shape;225;p39"/>
          <p:cNvSpPr/>
          <p:nvPr/>
        </p:nvSpPr>
        <p:spPr>
          <a:xfrm>
            <a:off x="11027639" y="4221205"/>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7" name="Google Shape;230;p39"/>
          <p:cNvCxnSpPr>
            <a:stCxn id="36" idx="4"/>
            <a:endCxn id="34" idx="0"/>
          </p:cNvCxnSpPr>
          <p:nvPr/>
        </p:nvCxnSpPr>
        <p:spPr>
          <a:xfrm flipH="1">
            <a:off x="11263402" y="4734226"/>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38" name="TextBox 37"/>
              <p:cNvSpPr txBox="1"/>
              <p:nvPr/>
            </p:nvSpPr>
            <p:spPr>
              <a:xfrm rot="5400000">
                <a:off x="10700177" y="5083597"/>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4</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rot="5400000">
                <a:off x="10700177" y="5083597"/>
                <a:ext cx="944435" cy="369332"/>
              </a:xfrm>
              <a:prstGeom prst="rect">
                <a:avLst/>
              </a:prstGeom>
              <a:blipFill>
                <a:blip r:embed="rId15"/>
                <a:stretch>
                  <a:fillRect l="-24590" r="-9836"/>
                </a:stretch>
              </a:blipFill>
            </p:spPr>
            <p:txBody>
              <a:bodyPr/>
              <a:lstStyle/>
              <a:p>
                <a:r>
                  <a:rPr lang="en-US">
                    <a:noFill/>
                  </a:rPr>
                  <a:t> </a:t>
                </a:r>
              </a:p>
            </p:txBody>
          </p:sp>
        </mc:Fallback>
      </mc:AlternateContent>
      <p:pic>
        <p:nvPicPr>
          <p:cNvPr id="39" name="Picture 38"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9534297" y="5740481"/>
            <a:ext cx="344243" cy="212323"/>
          </a:xfrm>
          <a:prstGeom prst="rect">
            <a:avLst/>
          </a:prstGeom>
        </p:spPr>
      </p:pic>
      <p:pic>
        <p:nvPicPr>
          <p:cNvPr id="40" name="Picture 39" descr="Workload Icon of Glyph style - Available in SVG, PNG, EPS ..."/>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451122" y="5728235"/>
            <a:ext cx="262774" cy="262774"/>
          </a:xfrm>
          <a:prstGeom prst="rect">
            <a:avLst/>
          </a:prstGeom>
        </p:spPr>
      </p:pic>
      <p:pic>
        <p:nvPicPr>
          <p:cNvPr id="41" name="Picture 40"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211854" y="4361362"/>
            <a:ext cx="145207" cy="263264"/>
          </a:xfrm>
          <a:prstGeom prst="rect">
            <a:avLst/>
          </a:prstGeom>
        </p:spPr>
      </p:pic>
      <p:pic>
        <p:nvPicPr>
          <p:cNvPr id="42" name="Picture 41"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202232" y="5708967"/>
            <a:ext cx="145207" cy="263264"/>
          </a:xfrm>
          <a:prstGeom prst="rect">
            <a:avLst/>
          </a:prstGeom>
        </p:spPr>
      </p:pic>
      <p:sp>
        <p:nvSpPr>
          <p:cNvPr id="43" name="Google Shape;225;p39"/>
          <p:cNvSpPr/>
          <p:nvPr/>
        </p:nvSpPr>
        <p:spPr>
          <a:xfrm>
            <a:off x="8312929" y="2141052"/>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44" name="Straight Arrow Connector 43"/>
          <p:cNvCxnSpPr>
            <a:stCxn id="43" idx="4"/>
            <a:endCxn id="20" idx="0"/>
          </p:cNvCxnSpPr>
          <p:nvPr/>
        </p:nvCxnSpPr>
        <p:spPr>
          <a:xfrm>
            <a:off x="8815064" y="3075514"/>
            <a:ext cx="87495"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43" idx="4"/>
            <a:endCxn id="26" idx="0"/>
          </p:cNvCxnSpPr>
          <p:nvPr/>
        </p:nvCxnSpPr>
        <p:spPr>
          <a:xfrm>
            <a:off x="8815064" y="3075514"/>
            <a:ext cx="899684"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43" idx="4"/>
            <a:endCxn id="31" idx="0"/>
          </p:cNvCxnSpPr>
          <p:nvPr/>
        </p:nvCxnSpPr>
        <p:spPr>
          <a:xfrm>
            <a:off x="8815064" y="3075514"/>
            <a:ext cx="1767445"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43" idx="4"/>
            <a:endCxn id="36" idx="0"/>
          </p:cNvCxnSpPr>
          <p:nvPr/>
        </p:nvCxnSpPr>
        <p:spPr>
          <a:xfrm>
            <a:off x="8815064" y="3075514"/>
            <a:ext cx="2464996"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8484545" y="2448423"/>
            <a:ext cx="774475" cy="369332"/>
          </a:xfrm>
          <a:prstGeom prst="rect">
            <a:avLst/>
          </a:prstGeom>
          <a:noFill/>
        </p:spPr>
        <p:txBody>
          <a:bodyPr wrap="square" rtlCol="0">
            <a:spAutoFit/>
          </a:bodyPr>
          <a:lstStyle/>
          <a:p>
            <a:r>
              <a:rPr lang="en-US" dirty="0" smtClean="0"/>
              <a:t>ARS</a:t>
            </a:r>
            <a:endParaRPr lang="en-US" dirty="0"/>
          </a:p>
        </p:txBody>
      </p:sp>
      <p:sp>
        <p:nvSpPr>
          <p:cNvPr id="49" name="TextBox 48"/>
          <p:cNvSpPr txBox="1"/>
          <p:nvPr/>
        </p:nvSpPr>
        <p:spPr>
          <a:xfrm>
            <a:off x="8641392" y="3380877"/>
            <a:ext cx="184563" cy="276999"/>
          </a:xfrm>
          <a:prstGeom prst="rect">
            <a:avLst/>
          </a:prstGeom>
          <a:noFill/>
        </p:spPr>
        <p:txBody>
          <a:bodyPr wrap="square" rtlCol="0">
            <a:spAutoFit/>
          </a:bodyPr>
          <a:lstStyle/>
          <a:p>
            <a:r>
              <a:rPr lang="en-US" sz="1200" dirty="0" smtClean="0"/>
              <a:t>1</a:t>
            </a:r>
            <a:endParaRPr lang="en-US" sz="1200" dirty="0"/>
          </a:p>
        </p:txBody>
      </p:sp>
      <p:sp>
        <p:nvSpPr>
          <p:cNvPr id="50" name="TextBox 49"/>
          <p:cNvSpPr txBox="1"/>
          <p:nvPr/>
        </p:nvSpPr>
        <p:spPr>
          <a:xfrm>
            <a:off x="8917760" y="3362037"/>
            <a:ext cx="184563" cy="276999"/>
          </a:xfrm>
          <a:prstGeom prst="rect">
            <a:avLst/>
          </a:prstGeom>
          <a:noFill/>
        </p:spPr>
        <p:txBody>
          <a:bodyPr wrap="square" rtlCol="0">
            <a:spAutoFit/>
          </a:bodyPr>
          <a:lstStyle/>
          <a:p>
            <a:r>
              <a:rPr lang="en-US" sz="1200" dirty="0" smtClean="0"/>
              <a:t>1</a:t>
            </a:r>
            <a:endParaRPr lang="en-US" sz="1200" dirty="0"/>
          </a:p>
        </p:txBody>
      </p:sp>
      <p:sp>
        <p:nvSpPr>
          <p:cNvPr id="51" name="TextBox 50"/>
          <p:cNvSpPr txBox="1"/>
          <p:nvPr/>
        </p:nvSpPr>
        <p:spPr>
          <a:xfrm>
            <a:off x="9210170" y="3372037"/>
            <a:ext cx="184563" cy="276999"/>
          </a:xfrm>
          <a:prstGeom prst="rect">
            <a:avLst/>
          </a:prstGeom>
          <a:noFill/>
        </p:spPr>
        <p:txBody>
          <a:bodyPr wrap="square" rtlCol="0">
            <a:spAutoFit/>
          </a:bodyPr>
          <a:lstStyle/>
          <a:p>
            <a:r>
              <a:rPr lang="en-US" sz="1200" dirty="0" smtClean="0"/>
              <a:t>1</a:t>
            </a:r>
            <a:endParaRPr lang="en-US" sz="1200" dirty="0"/>
          </a:p>
        </p:txBody>
      </p:sp>
      <p:sp>
        <p:nvSpPr>
          <p:cNvPr id="52" name="TextBox 51"/>
          <p:cNvSpPr txBox="1"/>
          <p:nvPr/>
        </p:nvSpPr>
        <p:spPr>
          <a:xfrm>
            <a:off x="9522852" y="3380876"/>
            <a:ext cx="184563" cy="276999"/>
          </a:xfrm>
          <a:prstGeom prst="rect">
            <a:avLst/>
          </a:prstGeom>
          <a:noFill/>
        </p:spPr>
        <p:txBody>
          <a:bodyPr wrap="square" rtlCol="0">
            <a:spAutoFit/>
          </a:bodyPr>
          <a:lstStyle/>
          <a:p>
            <a:r>
              <a:rPr lang="en-US" sz="1200" dirty="0" smtClean="0"/>
              <a:t>1</a:t>
            </a:r>
            <a:endParaRPr lang="en-US" sz="1200" dirty="0"/>
          </a:p>
        </p:txBody>
      </p:sp>
      <mc:AlternateContent xmlns:mc="http://schemas.openxmlformats.org/markup-compatibility/2006" xmlns:a14="http://schemas.microsoft.com/office/drawing/2010/main">
        <mc:Choice Requires="a14">
          <p:sp>
            <p:nvSpPr>
              <p:cNvPr id="53" name="TextBox 52"/>
              <p:cNvSpPr txBox="1"/>
              <p:nvPr/>
            </p:nvSpPr>
            <p:spPr>
              <a:xfrm>
                <a:off x="8717292" y="5935265"/>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8717292" y="5935265"/>
                <a:ext cx="282804" cy="369332"/>
              </a:xfrm>
              <a:prstGeom prst="rect">
                <a:avLst/>
              </a:prstGeom>
              <a:blipFill>
                <a:blip r:embed="rId18"/>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9547702" y="5931016"/>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9547702" y="5931016"/>
                <a:ext cx="282804" cy="369332"/>
              </a:xfrm>
              <a:prstGeom prst="rect">
                <a:avLst/>
              </a:prstGeom>
              <a:blipFill>
                <a:blip r:embed="rId19"/>
                <a:stretch>
                  <a:fillRect r="-25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10386680" y="594133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10386680" y="5941334"/>
                <a:ext cx="282804" cy="369332"/>
              </a:xfrm>
              <a:prstGeom prst="rect">
                <a:avLst/>
              </a:prstGeom>
              <a:blipFill>
                <a:blip r:embed="rId20"/>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11122000" y="5935265"/>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1122000" y="5935265"/>
                <a:ext cx="282804" cy="369332"/>
              </a:xfrm>
              <a:prstGeom prst="rect">
                <a:avLst/>
              </a:prstGeom>
              <a:blipFill>
                <a:blip r:embed="rId21"/>
                <a:stretch>
                  <a:fillRect r="-25532" b="-1667"/>
                </a:stretch>
              </a:blipFill>
            </p:spPr>
            <p:txBody>
              <a:bodyPr/>
              <a:lstStyle/>
              <a:p>
                <a:r>
                  <a:rPr lang="en-US">
                    <a:noFill/>
                  </a:rPr>
                  <a:t> </a:t>
                </a:r>
              </a:p>
            </p:txBody>
          </p:sp>
        </mc:Fallback>
      </mc:AlternateContent>
    </p:spTree>
    <p:extLst>
      <p:ext uri="{BB962C8B-B14F-4D97-AF65-F5344CB8AC3E}">
        <p14:creationId xmlns:p14="http://schemas.microsoft.com/office/powerpoint/2010/main" val="4016441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Georgia" panose="02040502050405020303" pitchFamily="18" charset="0"/>
              </a:rPr>
              <a:t>Measuring Academic Engagement</a:t>
            </a:r>
            <a:endParaRPr lang="en-US" dirty="0">
              <a:latin typeface="Georgia" panose="02040502050405020303" pitchFamily="18" charset="0"/>
            </a:endParaRPr>
          </a:p>
        </p:txBody>
      </p:sp>
      <p:sp>
        <p:nvSpPr>
          <p:cNvPr id="3" name="Content Placeholder 2"/>
          <p:cNvSpPr>
            <a:spLocks noGrp="1"/>
          </p:cNvSpPr>
          <p:nvPr>
            <p:ph idx="1"/>
          </p:nvPr>
        </p:nvSpPr>
        <p:spPr/>
        <p:txBody>
          <a:bodyPr/>
          <a:lstStyle/>
          <a:p>
            <a:r>
              <a:rPr lang="en-US" dirty="0" smtClean="0"/>
              <a:t>Let us imagine that we use four items to </a:t>
            </a:r>
            <a:r>
              <a:rPr lang="en-US" dirty="0" smtClean="0">
                <a:solidFill>
                  <a:schemeClr val="accent2"/>
                </a:solidFill>
              </a:rPr>
              <a:t>measure academic engagement</a:t>
            </a:r>
            <a:r>
              <a:rPr lang="en-US" dirty="0" smtClean="0"/>
              <a:t>:</a:t>
            </a:r>
          </a:p>
          <a:p>
            <a:pPr lvl="1"/>
            <a:r>
              <a:rPr lang="en-US" dirty="0" smtClean="0"/>
              <a:t>“I am proud to be an employee at my university”;</a:t>
            </a:r>
          </a:p>
          <a:p>
            <a:pPr lvl="1"/>
            <a:r>
              <a:rPr lang="en-US" dirty="0" smtClean="0"/>
              <a:t>“I would refer to a friend or family member to this university”;</a:t>
            </a:r>
          </a:p>
          <a:p>
            <a:pPr lvl="1"/>
            <a:r>
              <a:rPr lang="en-US" dirty="0" smtClean="0"/>
              <a:t>“I believe that generally, my workload is reasonable for my role”;</a:t>
            </a:r>
          </a:p>
          <a:p>
            <a:pPr lvl="1"/>
            <a:r>
              <a:rPr lang="en-US" dirty="0" smtClean="0"/>
              <a:t>“I feel recognized for my hard work”.</a:t>
            </a:r>
          </a:p>
          <a:p>
            <a:pPr marL="457200" lvl="1" indent="0">
              <a:buNone/>
            </a:pPr>
            <a:endParaRPr lang="en-US" dirty="0" smtClean="0"/>
          </a:p>
          <a:p>
            <a:r>
              <a:rPr lang="en-US" dirty="0" smtClean="0"/>
              <a:t>With the following response options:</a:t>
            </a:r>
            <a:endParaRPr lang="en-US" dirty="0"/>
          </a:p>
        </p:txBody>
      </p:sp>
      <p:pic>
        <p:nvPicPr>
          <p:cNvPr id="4" name="Picture 3"/>
          <p:cNvPicPr>
            <a:picLocks noChangeAspect="1"/>
          </p:cNvPicPr>
          <p:nvPr/>
        </p:nvPicPr>
        <p:blipFill>
          <a:blip r:embed="rId3"/>
          <a:stretch>
            <a:fillRect/>
          </a:stretch>
        </p:blipFill>
        <p:spPr>
          <a:xfrm>
            <a:off x="0" y="0"/>
            <a:ext cx="1765300" cy="1219200"/>
          </a:xfrm>
          <a:prstGeom prst="rect">
            <a:avLst/>
          </a:prstGeom>
        </p:spPr>
      </p:pic>
      <p:sp>
        <p:nvSpPr>
          <p:cNvPr id="6" name="TextBox 5"/>
          <p:cNvSpPr txBox="1"/>
          <p:nvPr/>
        </p:nvSpPr>
        <p:spPr>
          <a:xfrm>
            <a:off x="2168367" y="5678722"/>
            <a:ext cx="1490472" cy="276999"/>
          </a:xfrm>
          <a:prstGeom prst="rect">
            <a:avLst/>
          </a:prstGeom>
          <a:noFill/>
        </p:spPr>
        <p:txBody>
          <a:bodyPr wrap="square" rtlCol="0">
            <a:spAutoFit/>
          </a:bodyPr>
          <a:lstStyle/>
          <a:p>
            <a:r>
              <a:rPr lang="en-US" sz="1200" dirty="0" smtClean="0"/>
              <a:t>Strongly disagree</a:t>
            </a:r>
            <a:endParaRPr lang="en-US" sz="1200" dirty="0"/>
          </a:p>
        </p:txBody>
      </p:sp>
      <p:sp>
        <p:nvSpPr>
          <p:cNvPr id="8" name="TextBox 7"/>
          <p:cNvSpPr txBox="1"/>
          <p:nvPr/>
        </p:nvSpPr>
        <p:spPr>
          <a:xfrm>
            <a:off x="2505552" y="5992297"/>
            <a:ext cx="558927" cy="369332"/>
          </a:xfrm>
          <a:prstGeom prst="rect">
            <a:avLst/>
          </a:prstGeom>
          <a:noFill/>
          <a:ln>
            <a:solidFill>
              <a:schemeClr val="tx1"/>
            </a:solidFill>
          </a:ln>
        </p:spPr>
        <p:txBody>
          <a:bodyPr wrap="square" rtlCol="0">
            <a:spAutoFit/>
          </a:bodyPr>
          <a:lstStyle/>
          <a:p>
            <a:pPr algn="ctr"/>
            <a:r>
              <a:rPr lang="en-US" dirty="0" smtClean="0"/>
              <a:t>1</a:t>
            </a:r>
            <a:endParaRPr lang="en-US" dirty="0"/>
          </a:p>
        </p:txBody>
      </p:sp>
      <p:sp>
        <p:nvSpPr>
          <p:cNvPr id="11" name="TextBox 10"/>
          <p:cNvSpPr txBox="1"/>
          <p:nvPr/>
        </p:nvSpPr>
        <p:spPr>
          <a:xfrm>
            <a:off x="3541205" y="5678722"/>
            <a:ext cx="1490472" cy="276999"/>
          </a:xfrm>
          <a:prstGeom prst="rect">
            <a:avLst/>
          </a:prstGeom>
          <a:noFill/>
        </p:spPr>
        <p:txBody>
          <a:bodyPr wrap="square" rtlCol="0">
            <a:spAutoFit/>
          </a:bodyPr>
          <a:lstStyle/>
          <a:p>
            <a:pPr algn="ctr"/>
            <a:r>
              <a:rPr lang="en-US" sz="1200" dirty="0" smtClean="0"/>
              <a:t>Disagree</a:t>
            </a:r>
            <a:endParaRPr lang="en-US" sz="1200" dirty="0"/>
          </a:p>
        </p:txBody>
      </p:sp>
      <p:sp>
        <p:nvSpPr>
          <p:cNvPr id="12" name="TextBox 11"/>
          <p:cNvSpPr txBox="1"/>
          <p:nvPr/>
        </p:nvSpPr>
        <p:spPr>
          <a:xfrm>
            <a:off x="3996024" y="5992297"/>
            <a:ext cx="558927" cy="369332"/>
          </a:xfrm>
          <a:prstGeom prst="rect">
            <a:avLst/>
          </a:prstGeom>
          <a:noFill/>
          <a:ln>
            <a:solidFill>
              <a:schemeClr val="tx1"/>
            </a:solidFill>
          </a:ln>
        </p:spPr>
        <p:txBody>
          <a:bodyPr wrap="square" rtlCol="0">
            <a:spAutoFit/>
          </a:bodyPr>
          <a:lstStyle/>
          <a:p>
            <a:pPr algn="ctr"/>
            <a:r>
              <a:rPr lang="en-US" dirty="0"/>
              <a:t>2</a:t>
            </a:r>
          </a:p>
        </p:txBody>
      </p:sp>
      <p:sp>
        <p:nvSpPr>
          <p:cNvPr id="13" name="TextBox 12"/>
          <p:cNvSpPr txBox="1"/>
          <p:nvPr/>
        </p:nvSpPr>
        <p:spPr>
          <a:xfrm>
            <a:off x="4901565" y="5678604"/>
            <a:ext cx="1728788" cy="276999"/>
          </a:xfrm>
          <a:prstGeom prst="rect">
            <a:avLst/>
          </a:prstGeom>
          <a:noFill/>
        </p:spPr>
        <p:txBody>
          <a:bodyPr wrap="square" rtlCol="0">
            <a:spAutoFit/>
          </a:bodyPr>
          <a:lstStyle/>
          <a:p>
            <a:pPr algn="ctr"/>
            <a:r>
              <a:rPr lang="en-US" sz="1200" dirty="0" smtClean="0"/>
              <a:t>Neutral</a:t>
            </a:r>
            <a:endParaRPr lang="en-US" sz="1200" dirty="0"/>
          </a:p>
        </p:txBody>
      </p:sp>
      <p:sp>
        <p:nvSpPr>
          <p:cNvPr id="14" name="TextBox 13"/>
          <p:cNvSpPr txBox="1"/>
          <p:nvPr/>
        </p:nvSpPr>
        <p:spPr>
          <a:xfrm>
            <a:off x="5486496" y="5992297"/>
            <a:ext cx="558927" cy="369332"/>
          </a:xfrm>
          <a:prstGeom prst="rect">
            <a:avLst/>
          </a:prstGeom>
          <a:noFill/>
          <a:ln>
            <a:solidFill>
              <a:schemeClr val="tx1"/>
            </a:solidFill>
          </a:ln>
        </p:spPr>
        <p:txBody>
          <a:bodyPr wrap="square" rtlCol="0">
            <a:spAutoFit/>
          </a:bodyPr>
          <a:lstStyle/>
          <a:p>
            <a:pPr algn="ctr"/>
            <a:r>
              <a:rPr lang="en-US" dirty="0"/>
              <a:t>3</a:t>
            </a:r>
          </a:p>
        </p:txBody>
      </p:sp>
      <p:sp>
        <p:nvSpPr>
          <p:cNvPr id="15" name="TextBox 14"/>
          <p:cNvSpPr txBox="1"/>
          <p:nvPr/>
        </p:nvSpPr>
        <p:spPr>
          <a:xfrm>
            <a:off x="6500241" y="5674098"/>
            <a:ext cx="1490472" cy="276999"/>
          </a:xfrm>
          <a:prstGeom prst="rect">
            <a:avLst/>
          </a:prstGeom>
          <a:noFill/>
        </p:spPr>
        <p:txBody>
          <a:bodyPr wrap="square" rtlCol="0">
            <a:spAutoFit/>
          </a:bodyPr>
          <a:lstStyle/>
          <a:p>
            <a:pPr algn="ctr"/>
            <a:r>
              <a:rPr lang="en-US" sz="1200" dirty="0" smtClean="0"/>
              <a:t>Agree</a:t>
            </a:r>
            <a:endParaRPr lang="en-US" sz="1200" dirty="0"/>
          </a:p>
        </p:txBody>
      </p:sp>
      <p:sp>
        <p:nvSpPr>
          <p:cNvPr id="16" name="TextBox 15"/>
          <p:cNvSpPr txBox="1"/>
          <p:nvPr/>
        </p:nvSpPr>
        <p:spPr>
          <a:xfrm>
            <a:off x="6976968" y="5992297"/>
            <a:ext cx="558927" cy="369332"/>
          </a:xfrm>
          <a:prstGeom prst="rect">
            <a:avLst/>
          </a:prstGeom>
          <a:noFill/>
          <a:ln>
            <a:solidFill>
              <a:schemeClr val="tx1"/>
            </a:solidFill>
          </a:ln>
        </p:spPr>
        <p:txBody>
          <a:bodyPr wrap="square" rtlCol="0">
            <a:spAutoFit/>
          </a:bodyPr>
          <a:lstStyle/>
          <a:p>
            <a:pPr algn="ctr"/>
            <a:r>
              <a:rPr lang="en-US" dirty="0"/>
              <a:t>4</a:t>
            </a:r>
          </a:p>
        </p:txBody>
      </p:sp>
      <p:sp>
        <p:nvSpPr>
          <p:cNvPr id="17" name="TextBox 16"/>
          <p:cNvSpPr txBox="1"/>
          <p:nvPr/>
        </p:nvSpPr>
        <p:spPr>
          <a:xfrm>
            <a:off x="8001667" y="5674334"/>
            <a:ext cx="1490472" cy="276999"/>
          </a:xfrm>
          <a:prstGeom prst="rect">
            <a:avLst/>
          </a:prstGeom>
          <a:noFill/>
        </p:spPr>
        <p:txBody>
          <a:bodyPr wrap="square" rtlCol="0">
            <a:spAutoFit/>
          </a:bodyPr>
          <a:lstStyle/>
          <a:p>
            <a:pPr algn="ctr"/>
            <a:r>
              <a:rPr lang="en-US" sz="1200" dirty="0" smtClean="0"/>
              <a:t>Strongly agree</a:t>
            </a:r>
            <a:endParaRPr lang="en-US" sz="1200" dirty="0"/>
          </a:p>
        </p:txBody>
      </p:sp>
      <p:sp>
        <p:nvSpPr>
          <p:cNvPr id="18" name="TextBox 17"/>
          <p:cNvSpPr txBox="1"/>
          <p:nvPr/>
        </p:nvSpPr>
        <p:spPr>
          <a:xfrm>
            <a:off x="8467440" y="6006197"/>
            <a:ext cx="558927" cy="369332"/>
          </a:xfrm>
          <a:prstGeom prst="rect">
            <a:avLst/>
          </a:prstGeom>
          <a:noFill/>
          <a:ln>
            <a:solidFill>
              <a:schemeClr val="tx1"/>
            </a:solidFill>
          </a:ln>
        </p:spPr>
        <p:txBody>
          <a:bodyPr wrap="square" rtlCol="0">
            <a:spAutoFit/>
          </a:bodyPr>
          <a:lstStyle/>
          <a:p>
            <a:pPr algn="ctr"/>
            <a:r>
              <a:rPr lang="en-US" dirty="0"/>
              <a:t>5</a:t>
            </a:r>
          </a:p>
        </p:txBody>
      </p:sp>
      <p:pic>
        <p:nvPicPr>
          <p:cNvPr id="19" name="Picture 18" descr="Action, bossy, confidence, confident, man, person, proud ic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4756" y="2650996"/>
            <a:ext cx="422147" cy="422147"/>
          </a:xfrm>
          <a:prstGeom prst="rect">
            <a:avLst/>
          </a:prstGeom>
        </p:spPr>
      </p:pic>
      <p:pic>
        <p:nvPicPr>
          <p:cNvPr id="20" name="Picture 19" descr="SVG &gt; discuss people my business - Free SVG Image &amp; Icon ..."/>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800000" flipV="1">
            <a:off x="10120826" y="3023122"/>
            <a:ext cx="576952" cy="355854"/>
          </a:xfrm>
          <a:prstGeom prst="rect">
            <a:avLst/>
          </a:prstGeom>
        </p:spPr>
      </p:pic>
      <p:pic>
        <p:nvPicPr>
          <p:cNvPr id="21" name="Picture 20" descr="Workload Icon of Glyph style - Available in SVG, PNG, EPS ..."/>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05525" y="3378976"/>
            <a:ext cx="440528" cy="440528"/>
          </a:xfrm>
          <a:prstGeom prst="rect">
            <a:avLst/>
          </a:prstGeom>
        </p:spPr>
      </p:pic>
      <p:pic>
        <p:nvPicPr>
          <p:cNvPr id="22" name="Picture 21" descr="Employee Engagement Icon For Engagement , Free Transparent ..."/>
          <p:cNvPicPr>
            <a:picLocks noChangeAspect="1"/>
          </p:cNvPicPr>
          <p:nvPr/>
        </p:nvPicPr>
        <p:blipFill>
          <a:blip r:embed="rId7" cstate="print">
            <a:biLevel thresh="50000"/>
            <a:extLst>
              <a:ext uri="{28A0092B-C50C-407E-A947-70E740481C1C}">
                <a14:useLocalDpi xmlns:a14="http://schemas.microsoft.com/office/drawing/2010/main" val="0"/>
              </a:ext>
            </a:extLst>
          </a:blip>
          <a:stretch>
            <a:fillRect/>
          </a:stretch>
        </p:blipFill>
        <p:spPr>
          <a:xfrm>
            <a:off x="10577281" y="119972"/>
            <a:ext cx="1425903" cy="1191421"/>
          </a:xfrm>
          <a:prstGeom prst="rect">
            <a:avLst/>
          </a:prstGeom>
        </p:spPr>
      </p:pic>
      <p:pic>
        <p:nvPicPr>
          <p:cNvPr id="23" name="Picture 22" descr="Free vector graphic: Award, Badge, Prize, Simple - Free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17614" y="3819504"/>
            <a:ext cx="246840" cy="447529"/>
          </a:xfrm>
          <a:prstGeom prst="rect">
            <a:avLst/>
          </a:prstGeom>
        </p:spPr>
      </p:pic>
    </p:spTree>
    <p:extLst>
      <p:ext uri="{BB962C8B-B14F-4D97-AF65-F5344CB8AC3E}">
        <p14:creationId xmlns:p14="http://schemas.microsoft.com/office/powerpoint/2010/main" val="4202063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Literature gaps</a:t>
            </a:r>
            <a:endParaRPr lang="en-US" dirty="0"/>
          </a:p>
        </p:txBody>
      </p:sp>
      <p:sp>
        <p:nvSpPr>
          <p:cNvPr id="3" name="Content Placeholder 2"/>
          <p:cNvSpPr>
            <a:spLocks noGrp="1"/>
          </p:cNvSpPr>
          <p:nvPr>
            <p:ph idx="1"/>
          </p:nvPr>
        </p:nvSpPr>
        <p:spPr/>
        <p:txBody>
          <a:bodyPr/>
          <a:lstStyle/>
          <a:p>
            <a:r>
              <a:rPr lang="en-US" dirty="0" smtClean="0"/>
              <a:t>ARS correction for:</a:t>
            </a:r>
          </a:p>
          <a:p>
            <a:pPr lvl="1"/>
            <a:r>
              <a:rPr lang="en-US" dirty="0" smtClean="0"/>
              <a:t>MG analyses </a:t>
            </a:r>
          </a:p>
          <a:p>
            <a:pPr lvl="1"/>
            <a:r>
              <a:rPr lang="en-US" dirty="0" smtClean="0"/>
              <a:t>Ordinal data</a:t>
            </a:r>
          </a:p>
          <a:p>
            <a:r>
              <a:rPr lang="en-US" dirty="0" smtClean="0"/>
              <a:t>ARS as a weak factor</a:t>
            </a:r>
            <a:endParaRPr lang="en-US" dirty="0"/>
          </a:p>
          <a:p>
            <a:r>
              <a:rPr lang="en-US" dirty="0" smtClean="0"/>
              <a:t>Types of scales (e.g., semi-balanced)</a:t>
            </a:r>
            <a:endParaRPr lang="en-US" dirty="0"/>
          </a:p>
        </p:txBody>
      </p:sp>
      <p:pic>
        <p:nvPicPr>
          <p:cNvPr id="8" name="Picture 7" descr="FAQ: Our most Frequent Asked Questions | Stockspo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986" y="4270318"/>
            <a:ext cx="2815767" cy="2028096"/>
          </a:xfrm>
          <a:prstGeom prst="rect">
            <a:avLst/>
          </a:prstGeom>
        </p:spPr>
      </p:pic>
    </p:spTree>
    <p:extLst>
      <p:ext uri="{BB962C8B-B14F-4D97-AF65-F5344CB8AC3E}">
        <p14:creationId xmlns:p14="http://schemas.microsoft.com/office/powerpoint/2010/main" val="3669430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Does acquiescence affect </a:t>
            </a:r>
            <a:br>
              <a:rPr lang="en-US" dirty="0" smtClean="0"/>
            </a:br>
            <a:r>
              <a:rPr lang="en-US" dirty="0" smtClean="0"/>
              <a:t>measurement invariance?</a:t>
            </a:r>
            <a:endParaRPr lang="en-US" dirty="0"/>
          </a:p>
        </p:txBody>
      </p:sp>
      <p:pic>
        <p:nvPicPr>
          <p:cNvPr id="4" name="Content Placeholder 3" descr="A List Of Questionable Publishers | The Crypto Crew"/>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27738" y="2132534"/>
            <a:ext cx="3077149" cy="3281535"/>
          </a:xfrm>
          <a:prstGeom prst="rect">
            <a:avLst/>
          </a:prstGeom>
        </p:spPr>
      </p:pic>
    </p:spTree>
    <p:extLst>
      <p:ext uri="{BB962C8B-B14F-4D97-AF65-F5344CB8AC3E}">
        <p14:creationId xmlns:p14="http://schemas.microsoft.com/office/powerpoint/2010/main" val="950263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Does acquiescence affect </a:t>
            </a:r>
            <a:br>
              <a:rPr lang="en-US" dirty="0" smtClean="0"/>
            </a:br>
            <a:r>
              <a:rPr lang="en-US" dirty="0" smtClean="0"/>
              <a:t>measurement invariance?</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By means of a </a:t>
            </a:r>
            <a:r>
              <a:rPr lang="en-US" sz="2400" dirty="0" smtClean="0">
                <a:solidFill>
                  <a:schemeClr val="accent2"/>
                </a:solidFill>
              </a:rPr>
              <a:t>simulation study </a:t>
            </a:r>
            <a:r>
              <a:rPr lang="en-US" sz="2400" dirty="0" smtClean="0"/>
              <a:t>we </a:t>
            </a:r>
            <a:r>
              <a:rPr lang="en-US" sz="2400" dirty="0"/>
              <a:t>investigated the </a:t>
            </a:r>
            <a:r>
              <a:rPr lang="en-US" sz="2400" dirty="0">
                <a:solidFill>
                  <a:schemeClr val="accent2"/>
                </a:solidFill>
              </a:rPr>
              <a:t>effect of ARS </a:t>
            </a:r>
            <a:r>
              <a:rPr lang="en-US" sz="2400" dirty="0" smtClean="0">
                <a:solidFill>
                  <a:schemeClr val="accent2"/>
                </a:solidFill>
              </a:rPr>
              <a:t>on measurement invariance testing when</a:t>
            </a:r>
            <a:r>
              <a:rPr lang="en-US" sz="2400" dirty="0" smtClean="0"/>
              <a:t>:</a:t>
            </a:r>
          </a:p>
          <a:p>
            <a:pPr marL="0" indent="0">
              <a:buNone/>
            </a:pPr>
            <a:endParaRPr lang="en-US" sz="2400" dirty="0"/>
          </a:p>
          <a:p>
            <a:r>
              <a:rPr lang="en-US" sz="2400" dirty="0" smtClean="0">
                <a:solidFill>
                  <a:schemeClr val="accent2"/>
                </a:solidFill>
              </a:rPr>
              <a:t>Accounting</a:t>
            </a:r>
            <a:r>
              <a:rPr lang="en-US" sz="2400" dirty="0" smtClean="0"/>
              <a:t> for ARS;</a:t>
            </a:r>
          </a:p>
          <a:p>
            <a:endParaRPr lang="en-US" sz="2400" dirty="0"/>
          </a:p>
          <a:p>
            <a:r>
              <a:rPr lang="en-US" sz="2400" dirty="0" smtClean="0">
                <a:solidFill>
                  <a:schemeClr val="accent2"/>
                </a:solidFill>
              </a:rPr>
              <a:t>Ignoring</a:t>
            </a:r>
            <a:r>
              <a:rPr lang="en-US" sz="2400" dirty="0" smtClean="0"/>
              <a:t> ARS;</a:t>
            </a:r>
          </a:p>
          <a:p>
            <a:endParaRPr lang="en-US" sz="2400" dirty="0"/>
          </a:p>
          <a:p>
            <a:endParaRPr lang="en-US" sz="1800" dirty="0"/>
          </a:p>
        </p:txBody>
      </p:sp>
    </p:spTree>
    <p:extLst>
      <p:ext uri="{BB962C8B-B14F-4D97-AF65-F5344CB8AC3E}">
        <p14:creationId xmlns:p14="http://schemas.microsoft.com/office/powerpoint/2010/main" val="3359571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Box 156"/>
          <p:cNvSpPr txBox="1"/>
          <p:nvPr/>
        </p:nvSpPr>
        <p:spPr>
          <a:xfrm>
            <a:off x="901843" y="438422"/>
            <a:ext cx="9484242" cy="769441"/>
          </a:xfrm>
          <a:prstGeom prst="rect">
            <a:avLst/>
          </a:prstGeom>
          <a:noFill/>
        </p:spPr>
        <p:txBody>
          <a:bodyPr wrap="square" rtlCol="0">
            <a:spAutoFit/>
          </a:bodyPr>
          <a:lstStyle/>
          <a:p>
            <a:pPr algn="ctr"/>
            <a:r>
              <a:rPr lang="en-US" sz="4400" dirty="0" smtClean="0">
                <a:latin typeface="+mj-lt"/>
              </a:rPr>
              <a:t>Simulation study</a:t>
            </a:r>
            <a:endParaRPr lang="en-US" sz="4400" dirty="0">
              <a:latin typeface="+mj-lt"/>
            </a:endParaRPr>
          </a:p>
        </p:txBody>
      </p:sp>
      <p:sp>
        <p:nvSpPr>
          <p:cNvPr id="2" name="TextBox 1"/>
          <p:cNvSpPr txBox="1"/>
          <p:nvPr/>
        </p:nvSpPr>
        <p:spPr>
          <a:xfrm>
            <a:off x="901843" y="1476375"/>
            <a:ext cx="10547207" cy="4524315"/>
          </a:xfrm>
          <a:prstGeom prst="rect">
            <a:avLst/>
          </a:prstGeom>
          <a:noFill/>
        </p:spPr>
        <p:txBody>
          <a:bodyPr wrap="square" rtlCol="0">
            <a:spAutoFit/>
          </a:bodyPr>
          <a:lstStyle/>
          <a:p>
            <a:r>
              <a:rPr lang="en-US" dirty="0" smtClean="0"/>
              <a:t>Design factors:</a:t>
            </a:r>
          </a:p>
          <a:p>
            <a:endParaRPr lang="en-US" dirty="0" smtClean="0"/>
          </a:p>
          <a:p>
            <a:pPr marL="285750" indent="-285750">
              <a:buFont typeface="Arial" panose="020B0604020202020204" pitchFamily="34" charset="0"/>
              <a:buChar char="•"/>
            </a:pPr>
            <a:r>
              <a:rPr lang="en-US" dirty="0" smtClean="0"/>
              <a:t>Number of </a:t>
            </a:r>
            <a:r>
              <a:rPr lang="en-US" dirty="0" smtClean="0">
                <a:solidFill>
                  <a:schemeClr val="accent2"/>
                </a:solidFill>
              </a:rPr>
              <a:t>subjects</a:t>
            </a:r>
            <a:r>
              <a:rPr lang="en-US" dirty="0" smtClean="0"/>
              <a:t> </a:t>
            </a:r>
            <a:r>
              <a:rPr lang="en-US" i="1" dirty="0" smtClean="0"/>
              <a:t>N </a:t>
            </a:r>
            <a:r>
              <a:rPr lang="en-US" dirty="0" smtClean="0"/>
              <a:t>per group: 250, 1000;</a:t>
            </a:r>
          </a:p>
          <a:p>
            <a:endParaRPr lang="en-US" dirty="0" smtClean="0"/>
          </a:p>
          <a:p>
            <a:pPr marL="285750" indent="-285750">
              <a:buFont typeface="Arial" panose="020B0604020202020204" pitchFamily="34" charset="0"/>
              <a:buChar char="•"/>
            </a:pPr>
            <a:r>
              <a:rPr lang="en-US" dirty="0" smtClean="0">
                <a:solidFill>
                  <a:schemeClr val="accent2"/>
                </a:solidFill>
              </a:rPr>
              <a:t>Type of scale</a:t>
            </a:r>
            <a:r>
              <a:rPr lang="en-US" dirty="0" smtClean="0"/>
              <a:t>: balanced, semi-balanced, unbalanced;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Number of </a:t>
            </a:r>
            <a:r>
              <a:rPr lang="en-US" dirty="0" smtClean="0">
                <a:solidFill>
                  <a:schemeClr val="accent2"/>
                </a:solidFill>
              </a:rPr>
              <a:t>content factors </a:t>
            </a:r>
            <a:r>
              <a:rPr lang="en-US" i="1" dirty="0" smtClean="0"/>
              <a:t>Q</a:t>
            </a:r>
            <a:r>
              <a:rPr lang="en-US" dirty="0" smtClean="0"/>
              <a:t>: 1, 2;</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Number of </a:t>
            </a:r>
            <a:r>
              <a:rPr lang="en-US" dirty="0" smtClean="0">
                <a:solidFill>
                  <a:schemeClr val="accent2"/>
                </a:solidFill>
              </a:rPr>
              <a:t>items</a:t>
            </a:r>
            <a:r>
              <a:rPr lang="en-US" dirty="0" smtClean="0"/>
              <a:t> </a:t>
            </a:r>
            <a:r>
              <a:rPr lang="en-US" i="1" dirty="0" smtClean="0"/>
              <a:t>J</a:t>
            </a:r>
            <a:r>
              <a:rPr lang="en-US" dirty="0" smtClean="0"/>
              <a:t>: 12, 24;</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solidFill>
                  <a:schemeClr val="accent2"/>
                </a:solidFill>
              </a:rPr>
              <a:t>Strength of the ARS </a:t>
            </a:r>
            <a:r>
              <a:rPr lang="en-US" dirty="0" smtClean="0"/>
              <a:t>factor: small and large.</a:t>
            </a:r>
          </a:p>
          <a:p>
            <a:endParaRPr lang="en-US" dirty="0"/>
          </a:p>
          <a:p>
            <a:r>
              <a:rPr lang="en-US" dirty="0" smtClean="0"/>
              <a:t>For each condition, 100 replications were generated.</a:t>
            </a:r>
          </a:p>
          <a:p>
            <a:endParaRPr lang="en-US" dirty="0" smtClean="0"/>
          </a:p>
          <a:p>
            <a:endParaRPr lang="en-US" dirty="0"/>
          </a:p>
          <a:p>
            <a:pPr marL="285750" indent="-285750">
              <a:buFont typeface="Arial" panose="020B0604020202020204" pitchFamily="34" charset="0"/>
              <a:buChar char="•"/>
            </a:pPr>
            <a:endParaRPr lang="en-US" dirty="0"/>
          </a:p>
        </p:txBody>
      </p:sp>
      <p:pic>
        <p:nvPicPr>
          <p:cNvPr id="39" name="Content Placeholder 5" descr="Thunderbird Supercomputer | Ann Perez of the computer ..."/>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72699" y="3454340"/>
            <a:ext cx="3834504" cy="2546350"/>
          </a:xfrm>
        </p:spPr>
      </p:pic>
    </p:spTree>
    <p:extLst>
      <p:ext uri="{BB962C8B-B14F-4D97-AF65-F5344CB8AC3E}">
        <p14:creationId xmlns:p14="http://schemas.microsoft.com/office/powerpoint/2010/main" val="371124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932" y="-141859"/>
            <a:ext cx="10515600" cy="1325563"/>
          </a:xfrm>
        </p:spPr>
        <p:txBody>
          <a:bodyPr/>
          <a:lstStyle/>
          <a:p>
            <a:pPr algn="ctr"/>
            <a:r>
              <a:rPr lang="en-US" dirty="0"/>
              <a:t>B</a:t>
            </a:r>
            <a:r>
              <a:rPr lang="en-US" dirty="0" smtClean="0"/>
              <a:t>alanced scales</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648500623"/>
                  </p:ext>
                </p:extLst>
              </p:nvPr>
            </p:nvGraphicFramePr>
            <p:xfrm>
              <a:off x="941832" y="1089437"/>
              <a:ext cx="4233672" cy="4897055"/>
            </p:xfrm>
            <a:graphic>
              <a:graphicData uri="http://schemas.openxmlformats.org/drawingml/2006/table">
                <a:tbl>
                  <a:tblPr firstRow="1" bandRow="1">
                    <a:tableStyleId>{9D7B26C5-4107-4FEC-AEDC-1716B250A1EF}</a:tableStyleId>
                  </a:tblPr>
                  <a:tblGrid>
                    <a:gridCol w="528320">
                      <a:extLst>
                        <a:ext uri="{9D8B030D-6E8A-4147-A177-3AD203B41FA5}">
                          <a16:colId xmlns:a16="http://schemas.microsoft.com/office/drawing/2014/main" val="99284005"/>
                        </a:ext>
                      </a:extLst>
                    </a:gridCol>
                    <a:gridCol w="1033272">
                      <a:extLst>
                        <a:ext uri="{9D8B030D-6E8A-4147-A177-3AD203B41FA5}">
                          <a16:colId xmlns:a16="http://schemas.microsoft.com/office/drawing/2014/main" val="893867393"/>
                        </a:ext>
                      </a:extLst>
                    </a:gridCol>
                    <a:gridCol w="795528">
                      <a:extLst>
                        <a:ext uri="{9D8B030D-6E8A-4147-A177-3AD203B41FA5}">
                          <a16:colId xmlns:a16="http://schemas.microsoft.com/office/drawing/2014/main" val="1375847299"/>
                        </a:ext>
                      </a:extLst>
                    </a:gridCol>
                    <a:gridCol w="777240">
                      <a:extLst>
                        <a:ext uri="{9D8B030D-6E8A-4147-A177-3AD203B41FA5}">
                          <a16:colId xmlns:a16="http://schemas.microsoft.com/office/drawing/2014/main" val="3235438076"/>
                        </a:ext>
                      </a:extLst>
                    </a:gridCol>
                    <a:gridCol w="1099312">
                      <a:extLst>
                        <a:ext uri="{9D8B030D-6E8A-4147-A177-3AD203B41FA5}">
                          <a16:colId xmlns:a16="http://schemas.microsoft.com/office/drawing/2014/main" val="2151661890"/>
                        </a:ext>
                      </a:extLst>
                    </a:gridCol>
                  </a:tblGrid>
                  <a:tr h="457742">
                    <a:tc gridSpan="5">
                      <a:txBody>
                        <a:bodyPr/>
                        <a:lstStyle/>
                        <a:p>
                          <a:pPr algn="ctr"/>
                          <a:r>
                            <a:rPr lang="en-US" dirty="0" smtClean="0">
                              <a:latin typeface="+mn-lt"/>
                            </a:rPr>
                            <a:t>Group</a:t>
                          </a:r>
                          <a:r>
                            <a:rPr lang="en-US" baseline="0" dirty="0" smtClean="0">
                              <a:latin typeface="+mn-lt"/>
                            </a:rPr>
                            <a:t> 1</a:t>
                          </a:r>
                          <a:endParaRPr lang="en-US" dirty="0">
                            <a:latin typeface="+mn-lt"/>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24564199"/>
                      </a:ext>
                    </a:extLst>
                  </a:tr>
                  <a:tr h="457742">
                    <a:tc>
                      <a:txBody>
                        <a:bodyPr/>
                        <a:lstStyle/>
                        <a:p>
                          <a:pPr algn="ctr"/>
                          <a:endParaRPr lang="en-US" sz="1400" dirty="0">
                            <a:latin typeface="+mn-lt"/>
                          </a:endParaRPr>
                        </a:p>
                      </a:txBody>
                      <a:tcPr/>
                    </a:tc>
                    <a:tc>
                      <a:txBody>
                        <a:bodyPr/>
                        <a:lstStyle/>
                        <a:p>
                          <a:pPr algn="ctr"/>
                          <a:r>
                            <a:rPr lang="en-US" sz="1400" dirty="0" smtClean="0">
                              <a:latin typeface="+mn-lt"/>
                            </a:rPr>
                            <a:t>One factor</a:t>
                          </a:r>
                          <a:endParaRPr lang="en-US" sz="1400" b="1" dirty="0">
                            <a:latin typeface="+mn-lt"/>
                          </a:endParaRPr>
                        </a:p>
                      </a:txBody>
                      <a:tcPr/>
                    </a:tc>
                    <a:tc gridSpan="2">
                      <a:txBody>
                        <a:bodyPr/>
                        <a:lstStyle/>
                        <a:p>
                          <a:pPr algn="ctr"/>
                          <a:r>
                            <a:rPr lang="en-US" sz="1400" dirty="0" smtClean="0">
                              <a:latin typeface="+mn-lt"/>
                            </a:rPr>
                            <a:t>Two</a:t>
                          </a:r>
                          <a:r>
                            <a:rPr lang="en-US" sz="1400" baseline="0" dirty="0" smtClean="0">
                              <a:latin typeface="+mn-lt"/>
                            </a:rPr>
                            <a:t> factors</a:t>
                          </a:r>
                          <a:endParaRPr lang="en-US" sz="1400" b="1" dirty="0">
                            <a:latin typeface="+mn-lt"/>
                          </a:endParaRPr>
                        </a:p>
                      </a:txBody>
                      <a:tcPr/>
                    </a:tc>
                    <a:tc hMerge="1">
                      <a:txBody>
                        <a:bodyPr/>
                        <a:lstStyle/>
                        <a:p>
                          <a:endParaRPr lang="en-US" sz="1400" dirty="0"/>
                        </a:p>
                      </a:txBody>
                      <a:tcPr/>
                    </a:tc>
                    <a:tc>
                      <a:txBody>
                        <a:bodyPr/>
                        <a:lstStyle/>
                        <a:p>
                          <a:pPr algn="ctr"/>
                          <a:r>
                            <a:rPr lang="en-US" sz="1400" dirty="0" smtClean="0">
                              <a:latin typeface="+mn-lt"/>
                            </a:rPr>
                            <a:t>ARS</a:t>
                          </a:r>
                          <a:endParaRPr lang="en-US" sz="1400" b="1" dirty="0">
                            <a:latin typeface="+mn-lt"/>
                          </a:endParaRPr>
                        </a:p>
                      </a:txBody>
                      <a:tcPr/>
                    </a:tc>
                    <a:extLst>
                      <a:ext uri="{0D108BD9-81ED-4DB2-BD59-A6C34878D82A}">
                        <a16:rowId xmlns:a16="http://schemas.microsoft.com/office/drawing/2014/main" val="3518407965"/>
                      </a:ext>
                    </a:extLst>
                  </a:tr>
                  <a:tr h="302635">
                    <a:tc>
                      <a:txBody>
                        <a:bodyPr/>
                        <a:lstStyle/>
                        <a:p>
                          <a:pPr algn="ctr"/>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2</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𝐴𝑅𝑆</m:t>
                                    </m:r>
                                  </m:sub>
                                </m:sSub>
                              </m:oMath>
                            </m:oMathPara>
                          </a14:m>
                          <a:endParaRPr lang="en-US" sz="1400" dirty="0">
                            <a:latin typeface="+mn-lt"/>
                          </a:endParaRPr>
                        </a:p>
                      </a:txBody>
                      <a:tcPr/>
                    </a:tc>
                    <a:extLst>
                      <a:ext uri="{0D108BD9-81ED-4DB2-BD59-A6C34878D82A}">
                        <a16:rowId xmlns:a16="http://schemas.microsoft.com/office/drawing/2014/main" val="2729089361"/>
                      </a:ext>
                    </a:extLst>
                  </a:tr>
                  <a:tr h="308731">
                    <a:tc>
                      <a:txBody>
                        <a:bodyPr/>
                        <a:lstStyle/>
                        <a:p>
                          <a:pPr algn="ctr"/>
                          <a:r>
                            <a:rPr lang="en-US" sz="1400" dirty="0" smtClean="0">
                              <a:latin typeface="+mn-lt"/>
                            </a:rPr>
                            <a:t>X1</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extLst>
                      <a:ext uri="{0D108BD9-81ED-4DB2-BD59-A6C34878D82A}">
                        <a16:rowId xmlns:a16="http://schemas.microsoft.com/office/drawing/2014/main" val="1986395937"/>
                      </a:ext>
                    </a:extLst>
                  </a:tr>
                  <a:tr h="310896">
                    <a:tc>
                      <a:txBody>
                        <a:bodyPr/>
                        <a:lstStyle/>
                        <a:p>
                          <a:pPr algn="ctr"/>
                          <a:r>
                            <a:rPr lang="en-US" sz="1400" dirty="0" smtClean="0">
                              <a:latin typeface="+mn-lt"/>
                            </a:rPr>
                            <a:t>X2</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120720911"/>
                      </a:ext>
                    </a:extLst>
                  </a:tr>
                  <a:tr h="283464">
                    <a:tc>
                      <a:txBody>
                        <a:bodyPr/>
                        <a:lstStyle/>
                        <a:p>
                          <a:pPr algn="ctr"/>
                          <a:r>
                            <a:rPr lang="en-US" sz="1400" dirty="0" smtClean="0">
                              <a:latin typeface="+mn-lt"/>
                            </a:rPr>
                            <a:t>X3</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38975358"/>
                      </a:ext>
                    </a:extLst>
                  </a:tr>
                  <a:tr h="280416">
                    <a:tc>
                      <a:txBody>
                        <a:bodyPr/>
                        <a:lstStyle/>
                        <a:p>
                          <a:pPr algn="ctr"/>
                          <a:r>
                            <a:rPr lang="en-US" sz="1400" dirty="0" smtClean="0">
                              <a:latin typeface="+mn-lt"/>
                            </a:rPr>
                            <a:t>X4</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777161877"/>
                      </a:ext>
                    </a:extLst>
                  </a:tr>
                  <a:tr h="277368">
                    <a:tc>
                      <a:txBody>
                        <a:bodyPr/>
                        <a:lstStyle/>
                        <a:p>
                          <a:pPr algn="ctr"/>
                          <a:r>
                            <a:rPr lang="en-US" sz="1400" dirty="0" smtClean="0">
                              <a:latin typeface="+mn-lt"/>
                            </a:rPr>
                            <a:t>X5</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3519802589"/>
                      </a:ext>
                    </a:extLst>
                  </a:tr>
                  <a:tr h="292608">
                    <a:tc>
                      <a:txBody>
                        <a:bodyPr/>
                        <a:lstStyle/>
                        <a:p>
                          <a:pPr algn="ctr"/>
                          <a:r>
                            <a:rPr lang="en-US" sz="1400" dirty="0" smtClean="0">
                              <a:latin typeface="+mn-lt"/>
                            </a:rPr>
                            <a:t>X6</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2257816214"/>
                      </a:ext>
                    </a:extLst>
                  </a:tr>
                  <a:tr h="307848">
                    <a:tc>
                      <a:txBody>
                        <a:bodyPr/>
                        <a:lstStyle/>
                        <a:p>
                          <a:pPr algn="ctr"/>
                          <a:r>
                            <a:rPr lang="en-US" sz="1400" dirty="0" smtClean="0">
                              <a:latin typeface="+mn-lt"/>
                            </a:rPr>
                            <a:t>X7</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962694876"/>
                      </a:ext>
                    </a:extLst>
                  </a:tr>
                  <a:tr h="310896">
                    <a:tc>
                      <a:txBody>
                        <a:bodyPr/>
                        <a:lstStyle/>
                        <a:p>
                          <a:pPr algn="ctr"/>
                          <a:r>
                            <a:rPr lang="en-US" sz="1400" dirty="0" smtClean="0">
                              <a:latin typeface="+mn-lt"/>
                            </a:rPr>
                            <a:t>X8</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842075665"/>
                      </a:ext>
                    </a:extLst>
                  </a:tr>
                  <a:tr h="283464">
                    <a:tc>
                      <a:txBody>
                        <a:bodyPr/>
                        <a:lstStyle/>
                        <a:p>
                          <a:pPr algn="ctr"/>
                          <a:r>
                            <a:rPr lang="en-US" sz="1400" dirty="0" smtClean="0">
                              <a:latin typeface="+mn-lt"/>
                            </a:rPr>
                            <a:t>X9</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0.6</a:t>
                          </a:r>
                          <a:endParaRPr lang="en-US" sz="1400" b="0" dirty="0">
                            <a:latin typeface="+mn-lt"/>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582887426"/>
                      </a:ext>
                    </a:extLst>
                  </a:tr>
                  <a:tr h="298704">
                    <a:tc>
                      <a:txBody>
                        <a:bodyPr/>
                        <a:lstStyle/>
                        <a:p>
                          <a:pPr algn="ctr"/>
                          <a:r>
                            <a:rPr lang="en-US" sz="1400" dirty="0" smtClean="0">
                              <a:latin typeface="+mn-lt"/>
                            </a:rPr>
                            <a:t>X10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b="0" dirty="0" smtClean="0">
                              <a:latin typeface="+mn-lt"/>
                            </a:rPr>
                            <a:t>0.6</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298159306"/>
                      </a:ext>
                    </a:extLst>
                  </a:tr>
                  <a:tr h="295656">
                    <a:tc>
                      <a:txBody>
                        <a:bodyPr/>
                        <a:lstStyle/>
                        <a:p>
                          <a:pPr algn="ctr"/>
                          <a:r>
                            <a:rPr lang="en-US" sz="1400" dirty="0" smtClean="0">
                              <a:latin typeface="+mn-lt"/>
                            </a:rPr>
                            <a:t>X11</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-0.6</a:t>
                          </a:r>
                        </a:p>
                      </a:txBody>
                      <a:tcPr/>
                    </a:tc>
                    <a:tc>
                      <a:txBody>
                        <a:bodyPr/>
                        <a:lstStyle/>
                        <a:p>
                          <a:pPr algn="ctr"/>
                          <a:r>
                            <a:rPr lang="en-US" sz="1400" b="0" dirty="0" smtClean="0">
                              <a:latin typeface="+mn-lt"/>
                            </a:rPr>
                            <a:t>0</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3853817592"/>
                      </a:ext>
                    </a:extLst>
                  </a:tr>
                  <a:tr h="292608">
                    <a:tc>
                      <a:txBody>
                        <a:bodyPr/>
                        <a:lstStyle/>
                        <a:p>
                          <a:pPr algn="ctr"/>
                          <a:r>
                            <a:rPr lang="en-US" sz="1400" dirty="0" smtClean="0">
                              <a:latin typeface="+mn-lt"/>
                            </a:rPr>
                            <a:t>X12</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64139436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648500623"/>
                  </p:ext>
                </p:extLst>
              </p:nvPr>
            </p:nvGraphicFramePr>
            <p:xfrm>
              <a:off x="941832" y="1089437"/>
              <a:ext cx="4233672" cy="4897055"/>
            </p:xfrm>
            <a:graphic>
              <a:graphicData uri="http://schemas.openxmlformats.org/drawingml/2006/table">
                <a:tbl>
                  <a:tblPr firstRow="1" bandRow="1">
                    <a:tableStyleId>{9D7B26C5-4107-4FEC-AEDC-1716B250A1EF}</a:tableStyleId>
                  </a:tblPr>
                  <a:tblGrid>
                    <a:gridCol w="528320">
                      <a:extLst>
                        <a:ext uri="{9D8B030D-6E8A-4147-A177-3AD203B41FA5}">
                          <a16:colId xmlns:a16="http://schemas.microsoft.com/office/drawing/2014/main" val="99284005"/>
                        </a:ext>
                      </a:extLst>
                    </a:gridCol>
                    <a:gridCol w="1033272">
                      <a:extLst>
                        <a:ext uri="{9D8B030D-6E8A-4147-A177-3AD203B41FA5}">
                          <a16:colId xmlns:a16="http://schemas.microsoft.com/office/drawing/2014/main" val="893867393"/>
                        </a:ext>
                      </a:extLst>
                    </a:gridCol>
                    <a:gridCol w="795528">
                      <a:extLst>
                        <a:ext uri="{9D8B030D-6E8A-4147-A177-3AD203B41FA5}">
                          <a16:colId xmlns:a16="http://schemas.microsoft.com/office/drawing/2014/main" val="1375847299"/>
                        </a:ext>
                      </a:extLst>
                    </a:gridCol>
                    <a:gridCol w="777240">
                      <a:extLst>
                        <a:ext uri="{9D8B030D-6E8A-4147-A177-3AD203B41FA5}">
                          <a16:colId xmlns:a16="http://schemas.microsoft.com/office/drawing/2014/main" val="3235438076"/>
                        </a:ext>
                      </a:extLst>
                    </a:gridCol>
                    <a:gridCol w="1099312">
                      <a:extLst>
                        <a:ext uri="{9D8B030D-6E8A-4147-A177-3AD203B41FA5}">
                          <a16:colId xmlns:a16="http://schemas.microsoft.com/office/drawing/2014/main" val="2151661890"/>
                        </a:ext>
                      </a:extLst>
                    </a:gridCol>
                  </a:tblGrid>
                  <a:tr h="457742">
                    <a:tc gridSpan="5">
                      <a:txBody>
                        <a:bodyPr/>
                        <a:lstStyle/>
                        <a:p>
                          <a:pPr algn="ctr"/>
                          <a:r>
                            <a:rPr lang="en-US" dirty="0" smtClean="0">
                              <a:latin typeface="+mn-lt"/>
                            </a:rPr>
                            <a:t>Group</a:t>
                          </a:r>
                          <a:r>
                            <a:rPr lang="en-US" baseline="0" dirty="0" smtClean="0">
                              <a:latin typeface="+mn-lt"/>
                            </a:rPr>
                            <a:t> </a:t>
                          </a:r>
                          <a:r>
                            <a:rPr lang="en-US" baseline="0" dirty="0" smtClean="0">
                              <a:latin typeface="+mn-lt"/>
                            </a:rPr>
                            <a:t>1</a:t>
                          </a:r>
                          <a:endParaRPr lang="en-US" dirty="0">
                            <a:latin typeface="+mn-lt"/>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24564199"/>
                      </a:ext>
                    </a:extLst>
                  </a:tr>
                  <a:tr h="457742">
                    <a:tc>
                      <a:txBody>
                        <a:bodyPr/>
                        <a:lstStyle/>
                        <a:p>
                          <a:pPr algn="ctr"/>
                          <a:endParaRPr lang="en-US" sz="1400" dirty="0">
                            <a:latin typeface="+mn-lt"/>
                          </a:endParaRPr>
                        </a:p>
                      </a:txBody>
                      <a:tcPr/>
                    </a:tc>
                    <a:tc>
                      <a:txBody>
                        <a:bodyPr/>
                        <a:lstStyle/>
                        <a:p>
                          <a:pPr algn="ctr"/>
                          <a:r>
                            <a:rPr lang="en-US" sz="1400" dirty="0" smtClean="0">
                              <a:latin typeface="+mn-lt"/>
                            </a:rPr>
                            <a:t>One factor</a:t>
                          </a:r>
                          <a:endParaRPr lang="en-US" sz="1400" b="1" dirty="0">
                            <a:latin typeface="+mn-lt"/>
                          </a:endParaRPr>
                        </a:p>
                      </a:txBody>
                      <a:tcPr/>
                    </a:tc>
                    <a:tc gridSpan="2">
                      <a:txBody>
                        <a:bodyPr/>
                        <a:lstStyle/>
                        <a:p>
                          <a:pPr algn="ctr"/>
                          <a:r>
                            <a:rPr lang="en-US" sz="1400" dirty="0" smtClean="0">
                              <a:latin typeface="+mn-lt"/>
                            </a:rPr>
                            <a:t>Two</a:t>
                          </a:r>
                          <a:r>
                            <a:rPr lang="en-US" sz="1400" baseline="0" dirty="0" smtClean="0">
                              <a:latin typeface="+mn-lt"/>
                            </a:rPr>
                            <a:t> factors</a:t>
                          </a:r>
                          <a:endParaRPr lang="en-US" sz="1400" b="1" dirty="0">
                            <a:latin typeface="+mn-lt"/>
                          </a:endParaRPr>
                        </a:p>
                      </a:txBody>
                      <a:tcPr/>
                    </a:tc>
                    <a:tc hMerge="1">
                      <a:txBody>
                        <a:bodyPr/>
                        <a:lstStyle/>
                        <a:p>
                          <a:endParaRPr lang="en-US" sz="1400" dirty="0"/>
                        </a:p>
                      </a:txBody>
                      <a:tcPr/>
                    </a:tc>
                    <a:tc>
                      <a:txBody>
                        <a:bodyPr/>
                        <a:lstStyle/>
                        <a:p>
                          <a:pPr algn="ctr"/>
                          <a:r>
                            <a:rPr lang="en-US" sz="1400" dirty="0" smtClean="0">
                              <a:latin typeface="+mn-lt"/>
                            </a:rPr>
                            <a:t>ARS</a:t>
                          </a:r>
                          <a:endParaRPr lang="en-US" sz="1400" b="1" dirty="0">
                            <a:latin typeface="+mn-lt"/>
                          </a:endParaRPr>
                        </a:p>
                      </a:txBody>
                      <a:tcPr/>
                    </a:tc>
                    <a:extLst>
                      <a:ext uri="{0D108BD9-81ED-4DB2-BD59-A6C34878D82A}">
                        <a16:rowId xmlns:a16="http://schemas.microsoft.com/office/drawing/2014/main" val="3518407965"/>
                      </a:ext>
                    </a:extLst>
                  </a:tr>
                  <a:tr h="304800">
                    <a:tc>
                      <a:txBody>
                        <a:bodyPr/>
                        <a:lstStyle/>
                        <a:p>
                          <a:pPr algn="ctr"/>
                          <a:endParaRPr lang="en-US" sz="1400" dirty="0">
                            <a:latin typeface="+mn-lt"/>
                          </a:endParaRPr>
                        </a:p>
                      </a:txBody>
                      <a:tcPr/>
                    </a:tc>
                    <a:tc>
                      <a:txBody>
                        <a:bodyPr/>
                        <a:lstStyle/>
                        <a:p>
                          <a:endParaRPr lang="en-US"/>
                        </a:p>
                      </a:txBody>
                      <a:tcPr>
                        <a:blipFill>
                          <a:blip r:embed="rId2"/>
                          <a:stretch>
                            <a:fillRect l="-51479" t="-303922" r="-260947" b="-1201961"/>
                          </a:stretch>
                        </a:blipFill>
                      </a:tcPr>
                    </a:tc>
                    <a:tc>
                      <a:txBody>
                        <a:bodyPr/>
                        <a:lstStyle/>
                        <a:p>
                          <a:endParaRPr lang="en-US"/>
                        </a:p>
                      </a:txBody>
                      <a:tcPr>
                        <a:blipFill>
                          <a:blip r:embed="rId2"/>
                          <a:stretch>
                            <a:fillRect l="-195420" t="-303922" r="-236641" b="-1201961"/>
                          </a:stretch>
                        </a:blipFill>
                      </a:tcPr>
                    </a:tc>
                    <a:tc>
                      <a:txBody>
                        <a:bodyPr/>
                        <a:lstStyle/>
                        <a:p>
                          <a:endParaRPr lang="en-US"/>
                        </a:p>
                      </a:txBody>
                      <a:tcPr>
                        <a:blipFill>
                          <a:blip r:embed="rId2"/>
                          <a:stretch>
                            <a:fillRect l="-302344" t="-303922" r="-142188" b="-1201961"/>
                          </a:stretch>
                        </a:blipFill>
                      </a:tcPr>
                    </a:tc>
                    <a:tc>
                      <a:txBody>
                        <a:bodyPr/>
                        <a:lstStyle/>
                        <a:p>
                          <a:endParaRPr lang="en-US"/>
                        </a:p>
                      </a:txBody>
                      <a:tcPr>
                        <a:blipFill>
                          <a:blip r:embed="rId2"/>
                          <a:stretch>
                            <a:fillRect l="-286111" t="-303922" r="-1111" b="-1201961"/>
                          </a:stretch>
                        </a:blipFill>
                      </a:tcPr>
                    </a:tc>
                    <a:extLst>
                      <a:ext uri="{0D108BD9-81ED-4DB2-BD59-A6C34878D82A}">
                        <a16:rowId xmlns:a16="http://schemas.microsoft.com/office/drawing/2014/main" val="2729089361"/>
                      </a:ext>
                    </a:extLst>
                  </a:tr>
                  <a:tr h="308731">
                    <a:tc>
                      <a:txBody>
                        <a:bodyPr/>
                        <a:lstStyle/>
                        <a:p>
                          <a:pPr algn="ctr"/>
                          <a:r>
                            <a:rPr lang="en-US" sz="1400" dirty="0" smtClean="0">
                              <a:latin typeface="+mn-lt"/>
                            </a:rPr>
                            <a:t>X1</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extLst>
                      <a:ext uri="{0D108BD9-81ED-4DB2-BD59-A6C34878D82A}">
                        <a16:rowId xmlns:a16="http://schemas.microsoft.com/office/drawing/2014/main" val="1986395937"/>
                      </a:ext>
                    </a:extLst>
                  </a:tr>
                  <a:tr h="310896">
                    <a:tc>
                      <a:txBody>
                        <a:bodyPr/>
                        <a:lstStyle/>
                        <a:p>
                          <a:pPr algn="ctr"/>
                          <a:r>
                            <a:rPr lang="en-US" sz="1400" dirty="0" smtClean="0">
                              <a:latin typeface="+mn-lt"/>
                            </a:rPr>
                            <a:t>X2</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120720911"/>
                      </a:ext>
                    </a:extLst>
                  </a:tr>
                  <a:tr h="304800">
                    <a:tc>
                      <a:txBody>
                        <a:bodyPr/>
                        <a:lstStyle/>
                        <a:p>
                          <a:pPr algn="ctr"/>
                          <a:r>
                            <a:rPr lang="en-US" sz="1400" dirty="0" smtClean="0">
                              <a:latin typeface="+mn-lt"/>
                            </a:rPr>
                            <a:t>X3</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38975358"/>
                      </a:ext>
                    </a:extLst>
                  </a:tr>
                  <a:tr h="304800">
                    <a:tc>
                      <a:txBody>
                        <a:bodyPr/>
                        <a:lstStyle/>
                        <a:p>
                          <a:pPr algn="ctr"/>
                          <a:r>
                            <a:rPr lang="en-US" sz="1400" dirty="0" smtClean="0">
                              <a:latin typeface="+mn-lt"/>
                            </a:rPr>
                            <a:t>X4</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777161877"/>
                      </a:ext>
                    </a:extLst>
                  </a:tr>
                  <a:tr h="304800">
                    <a:tc>
                      <a:txBody>
                        <a:bodyPr/>
                        <a:lstStyle/>
                        <a:p>
                          <a:pPr algn="ctr"/>
                          <a:r>
                            <a:rPr lang="en-US" sz="1400" dirty="0" smtClean="0">
                              <a:latin typeface="+mn-lt"/>
                            </a:rPr>
                            <a:t>X5</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3519802589"/>
                      </a:ext>
                    </a:extLst>
                  </a:tr>
                  <a:tr h="304800">
                    <a:tc>
                      <a:txBody>
                        <a:bodyPr/>
                        <a:lstStyle/>
                        <a:p>
                          <a:pPr algn="ctr"/>
                          <a:r>
                            <a:rPr lang="en-US" sz="1400" dirty="0" smtClean="0">
                              <a:latin typeface="+mn-lt"/>
                            </a:rPr>
                            <a:t>X6</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2257816214"/>
                      </a:ext>
                    </a:extLst>
                  </a:tr>
                  <a:tr h="307848">
                    <a:tc>
                      <a:txBody>
                        <a:bodyPr/>
                        <a:lstStyle/>
                        <a:p>
                          <a:pPr algn="ctr"/>
                          <a:r>
                            <a:rPr lang="en-US" sz="1400" dirty="0" smtClean="0">
                              <a:latin typeface="+mn-lt"/>
                            </a:rPr>
                            <a:t>X7</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962694876"/>
                      </a:ext>
                    </a:extLst>
                  </a:tr>
                  <a:tr h="310896">
                    <a:tc>
                      <a:txBody>
                        <a:bodyPr/>
                        <a:lstStyle/>
                        <a:p>
                          <a:pPr algn="ctr"/>
                          <a:r>
                            <a:rPr lang="en-US" sz="1400" dirty="0" smtClean="0">
                              <a:latin typeface="+mn-lt"/>
                            </a:rPr>
                            <a:t>X8</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842075665"/>
                      </a:ext>
                    </a:extLst>
                  </a:tr>
                  <a:tr h="304800">
                    <a:tc>
                      <a:txBody>
                        <a:bodyPr/>
                        <a:lstStyle/>
                        <a:p>
                          <a:pPr algn="ctr"/>
                          <a:r>
                            <a:rPr lang="en-US" sz="1400" dirty="0" smtClean="0">
                              <a:latin typeface="+mn-lt"/>
                            </a:rPr>
                            <a:t>X9</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0.6</a:t>
                          </a:r>
                          <a:endParaRPr lang="en-US" sz="1400" b="0" dirty="0">
                            <a:latin typeface="+mn-lt"/>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582887426"/>
                      </a:ext>
                    </a:extLst>
                  </a:tr>
                  <a:tr h="304800">
                    <a:tc>
                      <a:txBody>
                        <a:bodyPr/>
                        <a:lstStyle/>
                        <a:p>
                          <a:pPr algn="ctr"/>
                          <a:r>
                            <a:rPr lang="en-US" sz="1400" dirty="0" smtClean="0">
                              <a:latin typeface="+mn-lt"/>
                            </a:rPr>
                            <a:t>X10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b="0" dirty="0" smtClean="0">
                              <a:latin typeface="+mn-lt"/>
                            </a:rPr>
                            <a:t>0.6</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298159306"/>
                      </a:ext>
                    </a:extLst>
                  </a:tr>
                  <a:tr h="304800">
                    <a:tc>
                      <a:txBody>
                        <a:bodyPr/>
                        <a:lstStyle/>
                        <a:p>
                          <a:pPr algn="ctr"/>
                          <a:r>
                            <a:rPr lang="en-US" sz="1400" dirty="0" smtClean="0">
                              <a:latin typeface="+mn-lt"/>
                            </a:rPr>
                            <a:t>X11</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-0.6</a:t>
                          </a:r>
                        </a:p>
                      </a:txBody>
                      <a:tcPr/>
                    </a:tc>
                    <a:tc>
                      <a:txBody>
                        <a:bodyPr/>
                        <a:lstStyle/>
                        <a:p>
                          <a:pPr algn="ctr"/>
                          <a:r>
                            <a:rPr lang="en-US" sz="1400" b="0" dirty="0" smtClean="0">
                              <a:latin typeface="+mn-lt"/>
                            </a:rPr>
                            <a:t>0</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3853817592"/>
                      </a:ext>
                    </a:extLst>
                  </a:tr>
                  <a:tr h="304800">
                    <a:tc>
                      <a:txBody>
                        <a:bodyPr/>
                        <a:lstStyle/>
                        <a:p>
                          <a:pPr algn="ctr"/>
                          <a:r>
                            <a:rPr lang="en-US" sz="1400" dirty="0" smtClean="0">
                              <a:latin typeface="+mn-lt"/>
                            </a:rPr>
                            <a:t>X12</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641394368"/>
                      </a:ext>
                    </a:extLst>
                  </a:tr>
                </a:tbl>
              </a:graphicData>
            </a:graphic>
          </p:graphicFrame>
        </mc:Fallback>
      </mc:AlternateContent>
      <p:sp>
        <p:nvSpPr>
          <p:cNvPr id="6" name="TextBox 5"/>
          <p:cNvSpPr txBox="1"/>
          <p:nvPr/>
        </p:nvSpPr>
        <p:spPr>
          <a:xfrm>
            <a:off x="452675" y="6211669"/>
            <a:ext cx="11457432" cy="615553"/>
          </a:xfrm>
          <a:prstGeom prst="rect">
            <a:avLst/>
          </a:prstGeom>
          <a:noFill/>
        </p:spPr>
        <p:txBody>
          <a:bodyPr wrap="square" rtlCol="0">
            <a:spAutoFit/>
          </a:bodyPr>
          <a:lstStyle/>
          <a:p>
            <a:r>
              <a:rPr lang="en-US" sz="1600" dirty="0" smtClean="0"/>
              <a:t>*ARS </a:t>
            </a:r>
            <a:r>
              <a:rPr lang="en-US" sz="1600" dirty="0"/>
              <a:t>loadings are rescaled based on the variance of a right-censored normal distribution. Original loadings were .3 and .6.</a:t>
            </a:r>
          </a:p>
          <a:p>
            <a:endParaRPr lang="en-US"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337131944"/>
                  </p:ext>
                </p:extLst>
              </p:nvPr>
            </p:nvGraphicFramePr>
            <p:xfrm>
              <a:off x="6476937" y="1086936"/>
              <a:ext cx="4233672" cy="4897055"/>
            </p:xfrm>
            <a:graphic>
              <a:graphicData uri="http://schemas.openxmlformats.org/drawingml/2006/table">
                <a:tbl>
                  <a:tblPr firstRow="1" bandRow="1">
                    <a:tableStyleId>{9D7B26C5-4107-4FEC-AEDC-1716B250A1EF}</a:tableStyleId>
                  </a:tblPr>
                  <a:tblGrid>
                    <a:gridCol w="528320">
                      <a:extLst>
                        <a:ext uri="{9D8B030D-6E8A-4147-A177-3AD203B41FA5}">
                          <a16:colId xmlns:a16="http://schemas.microsoft.com/office/drawing/2014/main" val="99284005"/>
                        </a:ext>
                      </a:extLst>
                    </a:gridCol>
                    <a:gridCol w="1033272">
                      <a:extLst>
                        <a:ext uri="{9D8B030D-6E8A-4147-A177-3AD203B41FA5}">
                          <a16:colId xmlns:a16="http://schemas.microsoft.com/office/drawing/2014/main" val="893867393"/>
                        </a:ext>
                      </a:extLst>
                    </a:gridCol>
                    <a:gridCol w="795528">
                      <a:extLst>
                        <a:ext uri="{9D8B030D-6E8A-4147-A177-3AD203B41FA5}">
                          <a16:colId xmlns:a16="http://schemas.microsoft.com/office/drawing/2014/main" val="1375847299"/>
                        </a:ext>
                      </a:extLst>
                    </a:gridCol>
                    <a:gridCol w="777240">
                      <a:extLst>
                        <a:ext uri="{9D8B030D-6E8A-4147-A177-3AD203B41FA5}">
                          <a16:colId xmlns:a16="http://schemas.microsoft.com/office/drawing/2014/main" val="3235438076"/>
                        </a:ext>
                      </a:extLst>
                    </a:gridCol>
                    <a:gridCol w="1099312">
                      <a:extLst>
                        <a:ext uri="{9D8B030D-6E8A-4147-A177-3AD203B41FA5}">
                          <a16:colId xmlns:a16="http://schemas.microsoft.com/office/drawing/2014/main" val="2151661890"/>
                        </a:ext>
                      </a:extLst>
                    </a:gridCol>
                  </a:tblGrid>
                  <a:tr h="457742">
                    <a:tc gridSpan="5">
                      <a:txBody>
                        <a:bodyPr/>
                        <a:lstStyle/>
                        <a:p>
                          <a:pPr algn="ctr"/>
                          <a:r>
                            <a:rPr lang="en-US" dirty="0" smtClean="0">
                              <a:latin typeface="+mn-lt"/>
                            </a:rPr>
                            <a:t>Group</a:t>
                          </a:r>
                          <a:r>
                            <a:rPr lang="en-US" baseline="0" dirty="0" smtClean="0">
                              <a:latin typeface="+mn-lt"/>
                            </a:rPr>
                            <a:t> 2</a:t>
                          </a:r>
                          <a:endParaRPr lang="en-US" dirty="0">
                            <a:latin typeface="+mn-lt"/>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24564199"/>
                      </a:ext>
                    </a:extLst>
                  </a:tr>
                  <a:tr h="457742">
                    <a:tc>
                      <a:txBody>
                        <a:bodyPr/>
                        <a:lstStyle/>
                        <a:p>
                          <a:pPr algn="ctr"/>
                          <a:endParaRPr lang="en-US" sz="1400" dirty="0">
                            <a:latin typeface="+mn-lt"/>
                          </a:endParaRPr>
                        </a:p>
                      </a:txBody>
                      <a:tcPr/>
                    </a:tc>
                    <a:tc>
                      <a:txBody>
                        <a:bodyPr/>
                        <a:lstStyle/>
                        <a:p>
                          <a:pPr algn="ctr"/>
                          <a:r>
                            <a:rPr lang="en-US" sz="1400" dirty="0" smtClean="0">
                              <a:latin typeface="+mn-lt"/>
                            </a:rPr>
                            <a:t>One factor</a:t>
                          </a:r>
                          <a:endParaRPr lang="en-US" sz="1400" b="1" dirty="0">
                            <a:latin typeface="+mn-lt"/>
                          </a:endParaRPr>
                        </a:p>
                      </a:txBody>
                      <a:tcPr/>
                    </a:tc>
                    <a:tc gridSpan="2">
                      <a:txBody>
                        <a:bodyPr/>
                        <a:lstStyle/>
                        <a:p>
                          <a:pPr algn="ctr"/>
                          <a:r>
                            <a:rPr lang="en-US" sz="1400" dirty="0" smtClean="0">
                              <a:latin typeface="+mn-lt"/>
                            </a:rPr>
                            <a:t>Two</a:t>
                          </a:r>
                          <a:r>
                            <a:rPr lang="en-US" sz="1400" baseline="0" dirty="0" smtClean="0">
                              <a:latin typeface="+mn-lt"/>
                            </a:rPr>
                            <a:t> factors</a:t>
                          </a:r>
                          <a:endParaRPr lang="en-US" sz="1400" b="1" dirty="0">
                            <a:latin typeface="+mn-lt"/>
                          </a:endParaRPr>
                        </a:p>
                      </a:txBody>
                      <a:tcPr/>
                    </a:tc>
                    <a:tc hMerge="1">
                      <a:txBody>
                        <a:bodyPr/>
                        <a:lstStyle/>
                        <a:p>
                          <a:endParaRPr lang="en-US" sz="1400" dirty="0"/>
                        </a:p>
                      </a:txBody>
                      <a:tcPr/>
                    </a:tc>
                    <a:tc>
                      <a:txBody>
                        <a:bodyPr/>
                        <a:lstStyle/>
                        <a:p>
                          <a:pPr algn="ctr"/>
                          <a:r>
                            <a:rPr lang="en-US" sz="1400" dirty="0" smtClean="0">
                              <a:latin typeface="+mn-lt"/>
                            </a:rPr>
                            <a:t>ARS</a:t>
                          </a:r>
                          <a:endParaRPr lang="en-US" sz="1400" b="1" dirty="0">
                            <a:latin typeface="+mn-lt"/>
                          </a:endParaRPr>
                        </a:p>
                      </a:txBody>
                      <a:tcPr/>
                    </a:tc>
                    <a:extLst>
                      <a:ext uri="{0D108BD9-81ED-4DB2-BD59-A6C34878D82A}">
                        <a16:rowId xmlns:a16="http://schemas.microsoft.com/office/drawing/2014/main" val="3518407965"/>
                      </a:ext>
                    </a:extLst>
                  </a:tr>
                  <a:tr h="302635">
                    <a:tc>
                      <a:txBody>
                        <a:bodyPr/>
                        <a:lstStyle/>
                        <a:p>
                          <a:pPr algn="ctr"/>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2</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𝐴𝑅𝑆</m:t>
                                    </m:r>
                                  </m:sub>
                                </m:sSub>
                              </m:oMath>
                            </m:oMathPara>
                          </a14:m>
                          <a:endParaRPr lang="en-US" sz="1400" dirty="0">
                            <a:latin typeface="+mn-lt"/>
                          </a:endParaRPr>
                        </a:p>
                      </a:txBody>
                      <a:tcPr/>
                    </a:tc>
                    <a:extLst>
                      <a:ext uri="{0D108BD9-81ED-4DB2-BD59-A6C34878D82A}">
                        <a16:rowId xmlns:a16="http://schemas.microsoft.com/office/drawing/2014/main" val="2729089361"/>
                      </a:ext>
                    </a:extLst>
                  </a:tr>
                  <a:tr h="308731">
                    <a:tc>
                      <a:txBody>
                        <a:bodyPr/>
                        <a:lstStyle/>
                        <a:p>
                          <a:pPr algn="ctr"/>
                          <a:r>
                            <a:rPr lang="en-US" sz="1400" dirty="0" smtClean="0">
                              <a:latin typeface="+mn-lt"/>
                            </a:rPr>
                            <a:t>X1</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1986395937"/>
                      </a:ext>
                    </a:extLst>
                  </a:tr>
                  <a:tr h="310896">
                    <a:tc>
                      <a:txBody>
                        <a:bodyPr/>
                        <a:lstStyle/>
                        <a:p>
                          <a:pPr algn="ctr"/>
                          <a:r>
                            <a:rPr lang="en-US" sz="1400" dirty="0" smtClean="0">
                              <a:latin typeface="+mn-lt"/>
                            </a:rPr>
                            <a:t>X2</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120720911"/>
                      </a:ext>
                    </a:extLst>
                  </a:tr>
                  <a:tr h="283464">
                    <a:tc>
                      <a:txBody>
                        <a:bodyPr/>
                        <a:lstStyle/>
                        <a:p>
                          <a:pPr algn="ctr"/>
                          <a:r>
                            <a:rPr lang="en-US" sz="1400" dirty="0" smtClean="0">
                              <a:latin typeface="+mn-lt"/>
                            </a:rPr>
                            <a:t>X3</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138975358"/>
                      </a:ext>
                    </a:extLst>
                  </a:tr>
                  <a:tr h="280416">
                    <a:tc>
                      <a:txBody>
                        <a:bodyPr/>
                        <a:lstStyle/>
                        <a:p>
                          <a:pPr algn="ctr"/>
                          <a:r>
                            <a:rPr lang="en-US" sz="1400" dirty="0" smtClean="0">
                              <a:latin typeface="+mn-lt"/>
                            </a:rPr>
                            <a:t>X4</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777161877"/>
                      </a:ext>
                    </a:extLst>
                  </a:tr>
                  <a:tr h="277368">
                    <a:tc>
                      <a:txBody>
                        <a:bodyPr/>
                        <a:lstStyle/>
                        <a:p>
                          <a:pPr algn="ctr"/>
                          <a:r>
                            <a:rPr lang="en-US" sz="1400" dirty="0" smtClean="0">
                              <a:latin typeface="+mn-lt"/>
                            </a:rPr>
                            <a:t>X5</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3519802589"/>
                      </a:ext>
                    </a:extLst>
                  </a:tr>
                  <a:tr h="292608">
                    <a:tc>
                      <a:txBody>
                        <a:bodyPr/>
                        <a:lstStyle/>
                        <a:p>
                          <a:pPr algn="ctr"/>
                          <a:r>
                            <a:rPr lang="en-US" sz="1400" dirty="0" smtClean="0">
                              <a:latin typeface="+mn-lt"/>
                            </a:rPr>
                            <a:t>X6</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2257816214"/>
                      </a:ext>
                    </a:extLst>
                  </a:tr>
                  <a:tr h="307848">
                    <a:tc>
                      <a:txBody>
                        <a:bodyPr/>
                        <a:lstStyle/>
                        <a:p>
                          <a:pPr algn="ctr"/>
                          <a:r>
                            <a:rPr lang="en-US" sz="1400" dirty="0" smtClean="0">
                              <a:latin typeface="+mn-lt"/>
                            </a:rPr>
                            <a:t>X7</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962694876"/>
                      </a:ext>
                    </a:extLst>
                  </a:tr>
                  <a:tr h="310896">
                    <a:tc>
                      <a:txBody>
                        <a:bodyPr/>
                        <a:lstStyle/>
                        <a:p>
                          <a:pPr algn="ctr"/>
                          <a:r>
                            <a:rPr lang="en-US" sz="1400" dirty="0" smtClean="0">
                              <a:latin typeface="+mn-lt"/>
                            </a:rPr>
                            <a:t>X8</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842075665"/>
                      </a:ext>
                    </a:extLst>
                  </a:tr>
                  <a:tr h="283464">
                    <a:tc>
                      <a:txBody>
                        <a:bodyPr/>
                        <a:lstStyle/>
                        <a:p>
                          <a:pPr algn="ctr"/>
                          <a:r>
                            <a:rPr lang="en-US" sz="1400" dirty="0" smtClean="0">
                              <a:latin typeface="+mn-lt"/>
                            </a:rPr>
                            <a:t>X9</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0.6</a:t>
                          </a:r>
                          <a:endParaRPr lang="en-US" sz="1400" b="0" dirty="0">
                            <a:latin typeface="+mn-lt"/>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582887426"/>
                      </a:ext>
                    </a:extLst>
                  </a:tr>
                  <a:tr h="298704">
                    <a:tc>
                      <a:txBody>
                        <a:bodyPr/>
                        <a:lstStyle/>
                        <a:p>
                          <a:pPr algn="ctr"/>
                          <a:r>
                            <a:rPr lang="en-US" sz="1400" dirty="0" smtClean="0">
                              <a:latin typeface="+mn-lt"/>
                            </a:rPr>
                            <a:t>X10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b="0" dirty="0" smtClean="0">
                              <a:latin typeface="+mn-lt"/>
                            </a:rPr>
                            <a:t>0.6</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298159306"/>
                      </a:ext>
                    </a:extLst>
                  </a:tr>
                  <a:tr h="295656">
                    <a:tc>
                      <a:txBody>
                        <a:bodyPr/>
                        <a:lstStyle/>
                        <a:p>
                          <a:pPr algn="ctr"/>
                          <a:r>
                            <a:rPr lang="en-US" sz="1400" dirty="0" smtClean="0">
                              <a:latin typeface="+mn-lt"/>
                            </a:rPr>
                            <a:t>X11</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-0.6</a:t>
                          </a: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3853817592"/>
                      </a:ext>
                    </a:extLst>
                  </a:tr>
                  <a:tr h="292608">
                    <a:tc>
                      <a:txBody>
                        <a:bodyPr/>
                        <a:lstStyle/>
                        <a:p>
                          <a:pPr algn="ctr"/>
                          <a:r>
                            <a:rPr lang="en-US" sz="1400" dirty="0" smtClean="0">
                              <a:latin typeface="+mn-lt"/>
                            </a:rPr>
                            <a:t>X12</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641394368"/>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337131944"/>
                  </p:ext>
                </p:extLst>
              </p:nvPr>
            </p:nvGraphicFramePr>
            <p:xfrm>
              <a:off x="6476937" y="1086936"/>
              <a:ext cx="4233672" cy="4897055"/>
            </p:xfrm>
            <a:graphic>
              <a:graphicData uri="http://schemas.openxmlformats.org/drawingml/2006/table">
                <a:tbl>
                  <a:tblPr firstRow="1" bandRow="1">
                    <a:tableStyleId>{9D7B26C5-4107-4FEC-AEDC-1716B250A1EF}</a:tableStyleId>
                  </a:tblPr>
                  <a:tblGrid>
                    <a:gridCol w="528320">
                      <a:extLst>
                        <a:ext uri="{9D8B030D-6E8A-4147-A177-3AD203B41FA5}">
                          <a16:colId xmlns:a16="http://schemas.microsoft.com/office/drawing/2014/main" val="99284005"/>
                        </a:ext>
                      </a:extLst>
                    </a:gridCol>
                    <a:gridCol w="1033272">
                      <a:extLst>
                        <a:ext uri="{9D8B030D-6E8A-4147-A177-3AD203B41FA5}">
                          <a16:colId xmlns:a16="http://schemas.microsoft.com/office/drawing/2014/main" val="893867393"/>
                        </a:ext>
                      </a:extLst>
                    </a:gridCol>
                    <a:gridCol w="795528">
                      <a:extLst>
                        <a:ext uri="{9D8B030D-6E8A-4147-A177-3AD203B41FA5}">
                          <a16:colId xmlns:a16="http://schemas.microsoft.com/office/drawing/2014/main" val="1375847299"/>
                        </a:ext>
                      </a:extLst>
                    </a:gridCol>
                    <a:gridCol w="777240">
                      <a:extLst>
                        <a:ext uri="{9D8B030D-6E8A-4147-A177-3AD203B41FA5}">
                          <a16:colId xmlns:a16="http://schemas.microsoft.com/office/drawing/2014/main" val="3235438076"/>
                        </a:ext>
                      </a:extLst>
                    </a:gridCol>
                    <a:gridCol w="1099312">
                      <a:extLst>
                        <a:ext uri="{9D8B030D-6E8A-4147-A177-3AD203B41FA5}">
                          <a16:colId xmlns:a16="http://schemas.microsoft.com/office/drawing/2014/main" val="2151661890"/>
                        </a:ext>
                      </a:extLst>
                    </a:gridCol>
                  </a:tblGrid>
                  <a:tr h="457742">
                    <a:tc gridSpan="5">
                      <a:txBody>
                        <a:bodyPr/>
                        <a:lstStyle/>
                        <a:p>
                          <a:pPr algn="ctr"/>
                          <a:r>
                            <a:rPr lang="en-US" dirty="0" smtClean="0">
                              <a:latin typeface="+mn-lt"/>
                            </a:rPr>
                            <a:t>Group</a:t>
                          </a:r>
                          <a:r>
                            <a:rPr lang="en-US" baseline="0" dirty="0" smtClean="0">
                              <a:latin typeface="+mn-lt"/>
                            </a:rPr>
                            <a:t> </a:t>
                          </a:r>
                          <a:r>
                            <a:rPr lang="en-US" baseline="0" dirty="0" smtClean="0">
                              <a:latin typeface="+mn-lt"/>
                            </a:rPr>
                            <a:t>2</a:t>
                          </a:r>
                          <a:endParaRPr lang="en-US" dirty="0">
                            <a:latin typeface="+mn-lt"/>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24564199"/>
                      </a:ext>
                    </a:extLst>
                  </a:tr>
                  <a:tr h="457742">
                    <a:tc>
                      <a:txBody>
                        <a:bodyPr/>
                        <a:lstStyle/>
                        <a:p>
                          <a:pPr algn="ctr"/>
                          <a:endParaRPr lang="en-US" sz="1400" dirty="0">
                            <a:latin typeface="+mn-lt"/>
                          </a:endParaRPr>
                        </a:p>
                      </a:txBody>
                      <a:tcPr/>
                    </a:tc>
                    <a:tc>
                      <a:txBody>
                        <a:bodyPr/>
                        <a:lstStyle/>
                        <a:p>
                          <a:pPr algn="ctr"/>
                          <a:r>
                            <a:rPr lang="en-US" sz="1400" dirty="0" smtClean="0">
                              <a:latin typeface="+mn-lt"/>
                            </a:rPr>
                            <a:t>One factor</a:t>
                          </a:r>
                          <a:endParaRPr lang="en-US" sz="1400" b="1" dirty="0">
                            <a:latin typeface="+mn-lt"/>
                          </a:endParaRPr>
                        </a:p>
                      </a:txBody>
                      <a:tcPr/>
                    </a:tc>
                    <a:tc gridSpan="2">
                      <a:txBody>
                        <a:bodyPr/>
                        <a:lstStyle/>
                        <a:p>
                          <a:pPr algn="ctr"/>
                          <a:r>
                            <a:rPr lang="en-US" sz="1400" dirty="0" smtClean="0">
                              <a:latin typeface="+mn-lt"/>
                            </a:rPr>
                            <a:t>Two</a:t>
                          </a:r>
                          <a:r>
                            <a:rPr lang="en-US" sz="1400" baseline="0" dirty="0" smtClean="0">
                              <a:latin typeface="+mn-lt"/>
                            </a:rPr>
                            <a:t> factors</a:t>
                          </a:r>
                          <a:endParaRPr lang="en-US" sz="1400" b="1" dirty="0">
                            <a:latin typeface="+mn-lt"/>
                          </a:endParaRPr>
                        </a:p>
                      </a:txBody>
                      <a:tcPr/>
                    </a:tc>
                    <a:tc hMerge="1">
                      <a:txBody>
                        <a:bodyPr/>
                        <a:lstStyle/>
                        <a:p>
                          <a:endParaRPr lang="en-US" sz="1400" dirty="0"/>
                        </a:p>
                      </a:txBody>
                      <a:tcPr/>
                    </a:tc>
                    <a:tc>
                      <a:txBody>
                        <a:bodyPr/>
                        <a:lstStyle/>
                        <a:p>
                          <a:pPr algn="ctr"/>
                          <a:r>
                            <a:rPr lang="en-US" sz="1400" dirty="0" smtClean="0">
                              <a:latin typeface="+mn-lt"/>
                            </a:rPr>
                            <a:t>ARS</a:t>
                          </a:r>
                          <a:endParaRPr lang="en-US" sz="1400" b="1" dirty="0">
                            <a:latin typeface="+mn-lt"/>
                          </a:endParaRPr>
                        </a:p>
                      </a:txBody>
                      <a:tcPr/>
                    </a:tc>
                    <a:extLst>
                      <a:ext uri="{0D108BD9-81ED-4DB2-BD59-A6C34878D82A}">
                        <a16:rowId xmlns:a16="http://schemas.microsoft.com/office/drawing/2014/main" val="3518407965"/>
                      </a:ext>
                    </a:extLst>
                  </a:tr>
                  <a:tr h="304800">
                    <a:tc>
                      <a:txBody>
                        <a:bodyPr/>
                        <a:lstStyle/>
                        <a:p>
                          <a:pPr algn="ctr"/>
                          <a:endParaRPr lang="en-US" sz="1400" dirty="0">
                            <a:latin typeface="+mn-lt"/>
                          </a:endParaRPr>
                        </a:p>
                      </a:txBody>
                      <a:tcPr/>
                    </a:tc>
                    <a:tc>
                      <a:txBody>
                        <a:bodyPr/>
                        <a:lstStyle/>
                        <a:p>
                          <a:endParaRPr lang="en-US"/>
                        </a:p>
                      </a:txBody>
                      <a:tcPr>
                        <a:blipFill>
                          <a:blip r:embed="rId3"/>
                          <a:stretch>
                            <a:fillRect l="-51479" t="-310000" r="-260947" b="-1226000"/>
                          </a:stretch>
                        </a:blipFill>
                      </a:tcPr>
                    </a:tc>
                    <a:tc>
                      <a:txBody>
                        <a:bodyPr/>
                        <a:lstStyle/>
                        <a:p>
                          <a:endParaRPr lang="en-US"/>
                        </a:p>
                      </a:txBody>
                      <a:tcPr>
                        <a:blipFill>
                          <a:blip r:embed="rId3"/>
                          <a:stretch>
                            <a:fillRect l="-195420" t="-310000" r="-236641" b="-1226000"/>
                          </a:stretch>
                        </a:blipFill>
                      </a:tcPr>
                    </a:tc>
                    <a:tc>
                      <a:txBody>
                        <a:bodyPr/>
                        <a:lstStyle/>
                        <a:p>
                          <a:endParaRPr lang="en-US"/>
                        </a:p>
                      </a:txBody>
                      <a:tcPr>
                        <a:blipFill>
                          <a:blip r:embed="rId3"/>
                          <a:stretch>
                            <a:fillRect l="-302344" t="-310000" r="-142188" b="-1226000"/>
                          </a:stretch>
                        </a:blipFill>
                      </a:tcPr>
                    </a:tc>
                    <a:tc>
                      <a:txBody>
                        <a:bodyPr/>
                        <a:lstStyle/>
                        <a:p>
                          <a:endParaRPr lang="en-US"/>
                        </a:p>
                      </a:txBody>
                      <a:tcPr>
                        <a:blipFill>
                          <a:blip r:embed="rId3"/>
                          <a:stretch>
                            <a:fillRect l="-286111" t="-310000" r="-1111" b="-1226000"/>
                          </a:stretch>
                        </a:blipFill>
                      </a:tcPr>
                    </a:tc>
                    <a:extLst>
                      <a:ext uri="{0D108BD9-81ED-4DB2-BD59-A6C34878D82A}">
                        <a16:rowId xmlns:a16="http://schemas.microsoft.com/office/drawing/2014/main" val="2729089361"/>
                      </a:ext>
                    </a:extLst>
                  </a:tr>
                  <a:tr h="308731">
                    <a:tc>
                      <a:txBody>
                        <a:bodyPr/>
                        <a:lstStyle/>
                        <a:p>
                          <a:pPr algn="ctr"/>
                          <a:r>
                            <a:rPr lang="en-US" sz="1400" dirty="0" smtClean="0">
                              <a:latin typeface="+mn-lt"/>
                            </a:rPr>
                            <a:t>X1</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1986395937"/>
                      </a:ext>
                    </a:extLst>
                  </a:tr>
                  <a:tr h="310896">
                    <a:tc>
                      <a:txBody>
                        <a:bodyPr/>
                        <a:lstStyle/>
                        <a:p>
                          <a:pPr algn="ctr"/>
                          <a:r>
                            <a:rPr lang="en-US" sz="1400" dirty="0" smtClean="0">
                              <a:latin typeface="+mn-lt"/>
                            </a:rPr>
                            <a:t>X2</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120720911"/>
                      </a:ext>
                    </a:extLst>
                  </a:tr>
                  <a:tr h="304800">
                    <a:tc>
                      <a:txBody>
                        <a:bodyPr/>
                        <a:lstStyle/>
                        <a:p>
                          <a:pPr algn="ctr"/>
                          <a:r>
                            <a:rPr lang="en-US" sz="1400" dirty="0" smtClean="0">
                              <a:latin typeface="+mn-lt"/>
                            </a:rPr>
                            <a:t>X3</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138975358"/>
                      </a:ext>
                    </a:extLst>
                  </a:tr>
                  <a:tr h="304800">
                    <a:tc>
                      <a:txBody>
                        <a:bodyPr/>
                        <a:lstStyle/>
                        <a:p>
                          <a:pPr algn="ctr"/>
                          <a:r>
                            <a:rPr lang="en-US" sz="1400" dirty="0" smtClean="0">
                              <a:latin typeface="+mn-lt"/>
                            </a:rPr>
                            <a:t>X4</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777161877"/>
                      </a:ext>
                    </a:extLst>
                  </a:tr>
                  <a:tr h="304800">
                    <a:tc>
                      <a:txBody>
                        <a:bodyPr/>
                        <a:lstStyle/>
                        <a:p>
                          <a:pPr algn="ctr"/>
                          <a:r>
                            <a:rPr lang="en-US" sz="1400" dirty="0" smtClean="0">
                              <a:latin typeface="+mn-lt"/>
                            </a:rPr>
                            <a:t>X5</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3519802589"/>
                      </a:ext>
                    </a:extLst>
                  </a:tr>
                  <a:tr h="304800">
                    <a:tc>
                      <a:txBody>
                        <a:bodyPr/>
                        <a:lstStyle/>
                        <a:p>
                          <a:pPr algn="ctr"/>
                          <a:r>
                            <a:rPr lang="en-US" sz="1400" dirty="0" smtClean="0">
                              <a:latin typeface="+mn-lt"/>
                            </a:rPr>
                            <a:t>X6</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algn="ctr"/>
                          <a:r>
                            <a:rPr lang="en-US" sz="1400" dirty="0" smtClean="0">
                              <a:latin typeface="+mn-lt"/>
                            </a:rPr>
                            <a:t>0</a:t>
                          </a:r>
                          <a:endParaRPr lang="en-US" sz="1400" dirty="0">
                            <a:latin typeface="+mn-lt"/>
                          </a:endParaRPr>
                        </a:p>
                      </a:txBody>
                      <a:tcPr/>
                    </a:tc>
                    <a:tc>
                      <a:txBody>
                        <a:bodyPr/>
                        <a:lstStyle/>
                        <a:p>
                          <a:pPr algn="ctr"/>
                          <a:r>
                            <a:rPr lang="en-US" sz="1400" dirty="0" smtClean="0">
                              <a:latin typeface="+mn-lt"/>
                            </a:rPr>
                            <a:t>0.6</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2257816214"/>
                      </a:ext>
                    </a:extLst>
                  </a:tr>
                  <a:tr h="307848">
                    <a:tc>
                      <a:txBody>
                        <a:bodyPr/>
                        <a:lstStyle/>
                        <a:p>
                          <a:pPr algn="ctr"/>
                          <a:r>
                            <a:rPr lang="en-US" sz="1400" dirty="0" smtClean="0">
                              <a:latin typeface="+mn-lt"/>
                            </a:rPr>
                            <a:t>X7</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962694876"/>
                      </a:ext>
                    </a:extLst>
                  </a:tr>
                  <a:tr h="310896">
                    <a:tc>
                      <a:txBody>
                        <a:bodyPr/>
                        <a:lstStyle/>
                        <a:p>
                          <a:pPr algn="ctr"/>
                          <a:r>
                            <a:rPr lang="en-US" sz="1400" dirty="0" smtClean="0">
                              <a:latin typeface="+mn-lt"/>
                            </a:rPr>
                            <a:t>X8</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842075665"/>
                      </a:ext>
                    </a:extLst>
                  </a:tr>
                  <a:tr h="304800">
                    <a:tc>
                      <a:txBody>
                        <a:bodyPr/>
                        <a:lstStyle/>
                        <a:p>
                          <a:pPr algn="ctr"/>
                          <a:r>
                            <a:rPr lang="en-US" sz="1400" dirty="0" smtClean="0">
                              <a:latin typeface="+mn-lt"/>
                            </a:rPr>
                            <a:t>X9</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0.6</a:t>
                          </a:r>
                          <a:endParaRPr lang="en-US" sz="1400" b="0" dirty="0">
                            <a:latin typeface="+mn-lt"/>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582887426"/>
                      </a:ext>
                    </a:extLst>
                  </a:tr>
                  <a:tr h="304800">
                    <a:tc>
                      <a:txBody>
                        <a:bodyPr/>
                        <a:lstStyle/>
                        <a:p>
                          <a:pPr algn="ctr"/>
                          <a:r>
                            <a:rPr lang="en-US" sz="1400" dirty="0" smtClean="0">
                              <a:latin typeface="+mn-lt"/>
                            </a:rPr>
                            <a:t>X10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b="0" dirty="0" smtClean="0">
                              <a:latin typeface="+mn-lt"/>
                            </a:rPr>
                            <a:t>0.6</a:t>
                          </a:r>
                          <a:endParaRPr lang="en-US" sz="1400" b="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298159306"/>
                      </a:ext>
                    </a:extLst>
                  </a:tr>
                  <a:tr h="304800">
                    <a:tc>
                      <a:txBody>
                        <a:bodyPr/>
                        <a:lstStyle/>
                        <a:p>
                          <a:pPr algn="ctr"/>
                          <a:r>
                            <a:rPr lang="en-US" sz="1400" dirty="0" smtClean="0">
                              <a:latin typeface="+mn-lt"/>
                            </a:rPr>
                            <a:t>X11</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-0.6</a:t>
                          </a: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3853817592"/>
                      </a:ext>
                    </a:extLst>
                  </a:tr>
                  <a:tr h="304800">
                    <a:tc>
                      <a:txBody>
                        <a:bodyPr/>
                        <a:lstStyle/>
                        <a:p>
                          <a:pPr algn="ctr"/>
                          <a:r>
                            <a:rPr lang="en-US" sz="1400" dirty="0" smtClean="0">
                              <a:latin typeface="+mn-lt"/>
                            </a:rPr>
                            <a:t>X12</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-0.6</a:t>
                          </a:r>
                          <a:endParaRPr kumimoji="0" lang="en-US" sz="14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en-US" sz="1400" b="0" dirty="0" smtClean="0">
                              <a:latin typeface="+mn-lt"/>
                            </a:rPr>
                            <a:t>0</a:t>
                          </a:r>
                          <a:endParaRPr lang="en-US" sz="1400" b="0" dirty="0">
                            <a:latin typeface="+mn-lt"/>
                          </a:endParaRPr>
                        </a:p>
                      </a:txBody>
                      <a:tcPr/>
                    </a:tc>
                    <a:tc>
                      <a:txBody>
                        <a:bodyPr/>
                        <a:lstStyle/>
                        <a:p>
                          <a:pPr algn="ctr"/>
                          <a:r>
                            <a:rPr lang="en-US" sz="1400" b="1" dirty="0" smtClean="0">
                              <a:latin typeface="+mn-lt"/>
                            </a:rPr>
                            <a:t>-0.6</a:t>
                          </a:r>
                          <a:endParaRPr lang="en-US" sz="1400" b="1"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641394368"/>
                      </a:ext>
                    </a:extLst>
                  </a:tr>
                </a:tbl>
              </a:graphicData>
            </a:graphic>
          </p:graphicFrame>
        </mc:Fallback>
      </mc:AlternateContent>
    </p:spTree>
    <p:extLst>
      <p:ext uri="{BB962C8B-B14F-4D97-AF65-F5344CB8AC3E}">
        <p14:creationId xmlns:p14="http://schemas.microsoft.com/office/powerpoint/2010/main" val="24520493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932" y="-462032"/>
            <a:ext cx="10515600" cy="1325563"/>
          </a:xfrm>
        </p:spPr>
        <p:txBody>
          <a:bodyPr/>
          <a:lstStyle/>
          <a:p>
            <a:pPr algn="ctr"/>
            <a:r>
              <a:rPr lang="en-US" dirty="0" smtClean="0"/>
              <a:t/>
            </a:r>
            <a:br>
              <a:rPr lang="en-US" dirty="0" smtClean="0"/>
            </a:br>
            <a:r>
              <a:rPr lang="en-US" dirty="0" smtClean="0"/>
              <a:t>Semi-balanced scales</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756446573"/>
                  </p:ext>
                </p:extLst>
              </p:nvPr>
            </p:nvGraphicFramePr>
            <p:xfrm>
              <a:off x="941832" y="1089437"/>
              <a:ext cx="4233672" cy="4897055"/>
            </p:xfrm>
            <a:graphic>
              <a:graphicData uri="http://schemas.openxmlformats.org/drawingml/2006/table">
                <a:tbl>
                  <a:tblPr firstRow="1" bandRow="1">
                    <a:tableStyleId>{9D7B26C5-4107-4FEC-AEDC-1716B250A1EF}</a:tableStyleId>
                  </a:tblPr>
                  <a:tblGrid>
                    <a:gridCol w="528320">
                      <a:extLst>
                        <a:ext uri="{9D8B030D-6E8A-4147-A177-3AD203B41FA5}">
                          <a16:colId xmlns:a16="http://schemas.microsoft.com/office/drawing/2014/main" val="99284005"/>
                        </a:ext>
                      </a:extLst>
                    </a:gridCol>
                    <a:gridCol w="1033272">
                      <a:extLst>
                        <a:ext uri="{9D8B030D-6E8A-4147-A177-3AD203B41FA5}">
                          <a16:colId xmlns:a16="http://schemas.microsoft.com/office/drawing/2014/main" val="893867393"/>
                        </a:ext>
                      </a:extLst>
                    </a:gridCol>
                    <a:gridCol w="795528">
                      <a:extLst>
                        <a:ext uri="{9D8B030D-6E8A-4147-A177-3AD203B41FA5}">
                          <a16:colId xmlns:a16="http://schemas.microsoft.com/office/drawing/2014/main" val="1375847299"/>
                        </a:ext>
                      </a:extLst>
                    </a:gridCol>
                    <a:gridCol w="777240">
                      <a:extLst>
                        <a:ext uri="{9D8B030D-6E8A-4147-A177-3AD203B41FA5}">
                          <a16:colId xmlns:a16="http://schemas.microsoft.com/office/drawing/2014/main" val="3235438076"/>
                        </a:ext>
                      </a:extLst>
                    </a:gridCol>
                    <a:gridCol w="1099312">
                      <a:extLst>
                        <a:ext uri="{9D8B030D-6E8A-4147-A177-3AD203B41FA5}">
                          <a16:colId xmlns:a16="http://schemas.microsoft.com/office/drawing/2014/main" val="2151661890"/>
                        </a:ext>
                      </a:extLst>
                    </a:gridCol>
                  </a:tblGrid>
                  <a:tr h="457742">
                    <a:tc gridSpan="5">
                      <a:txBody>
                        <a:bodyPr/>
                        <a:lstStyle/>
                        <a:p>
                          <a:pPr algn="ctr"/>
                          <a:r>
                            <a:rPr lang="en-US" dirty="0" smtClean="0">
                              <a:latin typeface="+mn-lt"/>
                            </a:rPr>
                            <a:t>Group</a:t>
                          </a:r>
                          <a:r>
                            <a:rPr lang="en-US" baseline="0" dirty="0" smtClean="0">
                              <a:latin typeface="+mn-lt"/>
                            </a:rPr>
                            <a:t> 1</a:t>
                          </a:r>
                          <a:endParaRPr lang="en-US" dirty="0">
                            <a:latin typeface="+mn-lt"/>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24564199"/>
                      </a:ext>
                    </a:extLst>
                  </a:tr>
                  <a:tr h="457742">
                    <a:tc>
                      <a:txBody>
                        <a:bodyPr/>
                        <a:lstStyle/>
                        <a:p>
                          <a:pPr algn="ctr"/>
                          <a:endParaRPr lang="en-US" sz="1400" dirty="0">
                            <a:latin typeface="+mn-lt"/>
                          </a:endParaRPr>
                        </a:p>
                      </a:txBody>
                      <a:tcPr/>
                    </a:tc>
                    <a:tc>
                      <a:txBody>
                        <a:bodyPr/>
                        <a:lstStyle/>
                        <a:p>
                          <a:pPr algn="ctr"/>
                          <a:r>
                            <a:rPr lang="en-US" sz="1400" dirty="0" smtClean="0">
                              <a:latin typeface="+mn-lt"/>
                            </a:rPr>
                            <a:t>One factor</a:t>
                          </a:r>
                          <a:endParaRPr lang="en-US" sz="1400" b="1" dirty="0">
                            <a:latin typeface="+mn-lt"/>
                          </a:endParaRPr>
                        </a:p>
                      </a:txBody>
                      <a:tcPr/>
                    </a:tc>
                    <a:tc gridSpan="2">
                      <a:txBody>
                        <a:bodyPr/>
                        <a:lstStyle/>
                        <a:p>
                          <a:pPr algn="ctr"/>
                          <a:r>
                            <a:rPr lang="en-US" sz="1400" dirty="0" smtClean="0">
                              <a:latin typeface="+mn-lt"/>
                            </a:rPr>
                            <a:t>Two</a:t>
                          </a:r>
                          <a:r>
                            <a:rPr lang="en-US" sz="1400" baseline="0" dirty="0" smtClean="0">
                              <a:latin typeface="+mn-lt"/>
                            </a:rPr>
                            <a:t> factors</a:t>
                          </a:r>
                          <a:endParaRPr lang="en-US" sz="1400" b="1" dirty="0">
                            <a:latin typeface="+mn-lt"/>
                          </a:endParaRPr>
                        </a:p>
                      </a:txBody>
                      <a:tcPr/>
                    </a:tc>
                    <a:tc hMerge="1">
                      <a:txBody>
                        <a:bodyPr/>
                        <a:lstStyle/>
                        <a:p>
                          <a:endParaRPr lang="en-US" sz="1400" dirty="0"/>
                        </a:p>
                      </a:txBody>
                      <a:tcPr/>
                    </a:tc>
                    <a:tc>
                      <a:txBody>
                        <a:bodyPr/>
                        <a:lstStyle/>
                        <a:p>
                          <a:pPr algn="ctr"/>
                          <a:r>
                            <a:rPr lang="en-US" sz="1400" dirty="0" smtClean="0">
                              <a:latin typeface="+mn-lt"/>
                            </a:rPr>
                            <a:t>ARS</a:t>
                          </a:r>
                          <a:endParaRPr lang="en-US" sz="1400" b="1" dirty="0">
                            <a:latin typeface="+mn-lt"/>
                          </a:endParaRPr>
                        </a:p>
                      </a:txBody>
                      <a:tcPr/>
                    </a:tc>
                    <a:extLst>
                      <a:ext uri="{0D108BD9-81ED-4DB2-BD59-A6C34878D82A}">
                        <a16:rowId xmlns:a16="http://schemas.microsoft.com/office/drawing/2014/main" val="3518407965"/>
                      </a:ext>
                    </a:extLst>
                  </a:tr>
                  <a:tr h="302635">
                    <a:tc>
                      <a:txBody>
                        <a:bodyPr/>
                        <a:lstStyle/>
                        <a:p>
                          <a:pPr algn="ctr"/>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2</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𝐴𝑅𝑆</m:t>
                                    </m:r>
                                  </m:sub>
                                </m:sSub>
                              </m:oMath>
                            </m:oMathPara>
                          </a14:m>
                          <a:endParaRPr lang="en-US" sz="1400" dirty="0">
                            <a:latin typeface="+mn-lt"/>
                          </a:endParaRPr>
                        </a:p>
                      </a:txBody>
                      <a:tcPr/>
                    </a:tc>
                    <a:extLst>
                      <a:ext uri="{0D108BD9-81ED-4DB2-BD59-A6C34878D82A}">
                        <a16:rowId xmlns:a16="http://schemas.microsoft.com/office/drawing/2014/main" val="2729089361"/>
                      </a:ext>
                    </a:extLst>
                  </a:tr>
                  <a:tr h="308731">
                    <a:tc>
                      <a:txBody>
                        <a:bodyPr/>
                        <a:lstStyle/>
                        <a:p>
                          <a:pPr algn="ctr"/>
                          <a:r>
                            <a:rPr lang="en-US" sz="1400" dirty="0" smtClean="0">
                              <a:latin typeface="+mn-lt"/>
                            </a:rPr>
                            <a:t>X1</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0</a:t>
                          </a:r>
                          <a:endParaRPr lang="en-US" sz="1400" dirty="0">
                            <a:latin typeface="+mn-lt"/>
                          </a:endParaRPr>
                        </a:p>
                      </a:txBody>
                      <a:tcPr/>
                    </a:tc>
                    <a:extLst>
                      <a:ext uri="{0D108BD9-81ED-4DB2-BD59-A6C34878D82A}">
                        <a16:rowId xmlns:a16="http://schemas.microsoft.com/office/drawing/2014/main" val="1986395937"/>
                      </a:ext>
                    </a:extLst>
                  </a:tr>
                  <a:tr h="310896">
                    <a:tc>
                      <a:txBody>
                        <a:bodyPr/>
                        <a:lstStyle/>
                        <a:p>
                          <a:pPr algn="ctr"/>
                          <a:r>
                            <a:rPr lang="en-US" sz="1400" dirty="0" smtClean="0">
                              <a:latin typeface="+mn-lt"/>
                            </a:rPr>
                            <a:t>X2</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120720911"/>
                      </a:ext>
                    </a:extLst>
                  </a:tr>
                  <a:tr h="283464">
                    <a:tc>
                      <a:txBody>
                        <a:bodyPr/>
                        <a:lstStyle/>
                        <a:p>
                          <a:pPr algn="ctr"/>
                          <a:r>
                            <a:rPr lang="en-US" sz="1400" dirty="0" smtClean="0">
                              <a:latin typeface="+mn-lt"/>
                            </a:rPr>
                            <a:t>X3</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38975358"/>
                      </a:ext>
                    </a:extLst>
                  </a:tr>
                  <a:tr h="280416">
                    <a:tc>
                      <a:txBody>
                        <a:bodyPr/>
                        <a:lstStyle/>
                        <a:p>
                          <a:pPr algn="ctr"/>
                          <a:r>
                            <a:rPr lang="en-US" sz="1400" dirty="0" smtClean="0">
                              <a:latin typeface="+mn-lt"/>
                            </a:rPr>
                            <a:t>X4</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777161877"/>
                      </a:ext>
                    </a:extLst>
                  </a:tr>
                  <a:tr h="277368">
                    <a:tc>
                      <a:txBody>
                        <a:bodyPr/>
                        <a:lstStyle/>
                        <a:p>
                          <a:pPr algn="ctr"/>
                          <a:r>
                            <a:rPr lang="en-US" sz="1400" dirty="0" smtClean="0">
                              <a:latin typeface="+mn-lt"/>
                            </a:rPr>
                            <a:t>X5</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3519802589"/>
                      </a:ext>
                    </a:extLst>
                  </a:tr>
                  <a:tr h="292608">
                    <a:tc>
                      <a:txBody>
                        <a:bodyPr/>
                        <a:lstStyle/>
                        <a:p>
                          <a:pPr algn="ctr"/>
                          <a:r>
                            <a:rPr lang="en-US" sz="1400" dirty="0" smtClean="0">
                              <a:latin typeface="+mn-lt"/>
                            </a:rPr>
                            <a:t>X6</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2257816214"/>
                      </a:ext>
                    </a:extLst>
                  </a:tr>
                  <a:tr h="307848">
                    <a:tc>
                      <a:txBody>
                        <a:bodyPr/>
                        <a:lstStyle/>
                        <a:p>
                          <a:pPr algn="ctr"/>
                          <a:r>
                            <a:rPr lang="en-US" sz="1400" dirty="0" smtClean="0">
                              <a:latin typeface="+mn-lt"/>
                            </a:rPr>
                            <a:t>X7</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b="1" dirty="0" smtClean="0"/>
                            <a:t>-0.6</a:t>
                          </a:r>
                          <a:endParaRPr lang="en-US" sz="1400" b="1"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962694876"/>
                      </a:ext>
                    </a:extLst>
                  </a:tr>
                  <a:tr h="310896">
                    <a:tc>
                      <a:txBody>
                        <a:bodyPr/>
                        <a:lstStyle/>
                        <a:p>
                          <a:pPr algn="ctr"/>
                          <a:r>
                            <a:rPr lang="en-US" sz="1400" dirty="0" smtClean="0">
                              <a:latin typeface="+mn-lt"/>
                            </a:rPr>
                            <a:t>X8</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t>-0.6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842075665"/>
                      </a:ext>
                    </a:extLst>
                  </a:tr>
                  <a:tr h="283464">
                    <a:tc>
                      <a:txBody>
                        <a:bodyPr/>
                        <a:lstStyle/>
                        <a:p>
                          <a:pPr algn="ctr"/>
                          <a:r>
                            <a:rPr lang="en-US" sz="1400" dirty="0" smtClean="0">
                              <a:latin typeface="+mn-lt"/>
                            </a:rPr>
                            <a:t>X9</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582887426"/>
                      </a:ext>
                    </a:extLst>
                  </a:tr>
                  <a:tr h="298704">
                    <a:tc>
                      <a:txBody>
                        <a:bodyPr/>
                        <a:lstStyle/>
                        <a:p>
                          <a:pPr algn="ctr"/>
                          <a:r>
                            <a:rPr lang="en-US" sz="1400" dirty="0" smtClean="0">
                              <a:latin typeface="+mn-lt"/>
                            </a:rPr>
                            <a:t>X10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298159306"/>
                      </a:ext>
                    </a:extLst>
                  </a:tr>
                  <a:tr h="295656">
                    <a:tc>
                      <a:txBody>
                        <a:bodyPr/>
                        <a:lstStyle/>
                        <a:p>
                          <a:pPr algn="ctr"/>
                          <a:r>
                            <a:rPr lang="en-US" sz="1400" dirty="0" smtClean="0">
                              <a:latin typeface="+mn-lt"/>
                            </a:rPr>
                            <a:t>X11</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t>-0.6</a:t>
                          </a:r>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3853817592"/>
                      </a:ext>
                    </a:extLst>
                  </a:tr>
                  <a:tr h="292608">
                    <a:tc>
                      <a:txBody>
                        <a:bodyPr/>
                        <a:lstStyle/>
                        <a:p>
                          <a:pPr algn="ctr"/>
                          <a:r>
                            <a:rPr lang="en-US" sz="1400" dirty="0" smtClean="0">
                              <a:latin typeface="+mn-lt"/>
                            </a:rPr>
                            <a:t>X12</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a:t>
                          </a:r>
                          <a:endParaRPr lang="en-US" sz="1400" dirty="0"/>
                        </a:p>
                      </a:txBody>
                      <a:tcPr/>
                    </a:tc>
                    <a:tc>
                      <a:txBody>
                        <a:bodyPr/>
                        <a:lstStyle/>
                        <a:p>
                          <a:pPr algn="ctr"/>
                          <a:r>
                            <a:rPr lang="en-US" sz="1400" b="1" dirty="0" smtClean="0"/>
                            <a:t>-0.6</a:t>
                          </a:r>
                          <a:endParaRPr lang="en-US" sz="1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64139436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756446573"/>
                  </p:ext>
                </p:extLst>
              </p:nvPr>
            </p:nvGraphicFramePr>
            <p:xfrm>
              <a:off x="941832" y="1089437"/>
              <a:ext cx="4233672" cy="4897055"/>
            </p:xfrm>
            <a:graphic>
              <a:graphicData uri="http://schemas.openxmlformats.org/drawingml/2006/table">
                <a:tbl>
                  <a:tblPr firstRow="1" bandRow="1">
                    <a:tableStyleId>{9D7B26C5-4107-4FEC-AEDC-1716B250A1EF}</a:tableStyleId>
                  </a:tblPr>
                  <a:tblGrid>
                    <a:gridCol w="528320">
                      <a:extLst>
                        <a:ext uri="{9D8B030D-6E8A-4147-A177-3AD203B41FA5}">
                          <a16:colId xmlns:a16="http://schemas.microsoft.com/office/drawing/2014/main" val="99284005"/>
                        </a:ext>
                      </a:extLst>
                    </a:gridCol>
                    <a:gridCol w="1033272">
                      <a:extLst>
                        <a:ext uri="{9D8B030D-6E8A-4147-A177-3AD203B41FA5}">
                          <a16:colId xmlns:a16="http://schemas.microsoft.com/office/drawing/2014/main" val="893867393"/>
                        </a:ext>
                      </a:extLst>
                    </a:gridCol>
                    <a:gridCol w="795528">
                      <a:extLst>
                        <a:ext uri="{9D8B030D-6E8A-4147-A177-3AD203B41FA5}">
                          <a16:colId xmlns:a16="http://schemas.microsoft.com/office/drawing/2014/main" val="1375847299"/>
                        </a:ext>
                      </a:extLst>
                    </a:gridCol>
                    <a:gridCol w="777240">
                      <a:extLst>
                        <a:ext uri="{9D8B030D-6E8A-4147-A177-3AD203B41FA5}">
                          <a16:colId xmlns:a16="http://schemas.microsoft.com/office/drawing/2014/main" val="3235438076"/>
                        </a:ext>
                      </a:extLst>
                    </a:gridCol>
                    <a:gridCol w="1099312">
                      <a:extLst>
                        <a:ext uri="{9D8B030D-6E8A-4147-A177-3AD203B41FA5}">
                          <a16:colId xmlns:a16="http://schemas.microsoft.com/office/drawing/2014/main" val="2151661890"/>
                        </a:ext>
                      </a:extLst>
                    </a:gridCol>
                  </a:tblGrid>
                  <a:tr h="457742">
                    <a:tc gridSpan="5">
                      <a:txBody>
                        <a:bodyPr/>
                        <a:lstStyle/>
                        <a:p>
                          <a:pPr algn="ctr"/>
                          <a:r>
                            <a:rPr lang="en-US" dirty="0" smtClean="0">
                              <a:latin typeface="+mn-lt"/>
                            </a:rPr>
                            <a:t>Group</a:t>
                          </a:r>
                          <a:r>
                            <a:rPr lang="en-US" baseline="0" dirty="0" smtClean="0">
                              <a:latin typeface="+mn-lt"/>
                            </a:rPr>
                            <a:t> </a:t>
                          </a:r>
                          <a:r>
                            <a:rPr lang="en-US" baseline="0" dirty="0" smtClean="0">
                              <a:latin typeface="+mn-lt"/>
                            </a:rPr>
                            <a:t>1</a:t>
                          </a:r>
                          <a:endParaRPr lang="en-US" dirty="0">
                            <a:latin typeface="+mn-lt"/>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24564199"/>
                      </a:ext>
                    </a:extLst>
                  </a:tr>
                  <a:tr h="457742">
                    <a:tc>
                      <a:txBody>
                        <a:bodyPr/>
                        <a:lstStyle/>
                        <a:p>
                          <a:pPr algn="ctr"/>
                          <a:endParaRPr lang="en-US" sz="1400" dirty="0">
                            <a:latin typeface="+mn-lt"/>
                          </a:endParaRPr>
                        </a:p>
                      </a:txBody>
                      <a:tcPr/>
                    </a:tc>
                    <a:tc>
                      <a:txBody>
                        <a:bodyPr/>
                        <a:lstStyle/>
                        <a:p>
                          <a:pPr algn="ctr"/>
                          <a:r>
                            <a:rPr lang="en-US" sz="1400" dirty="0" smtClean="0">
                              <a:latin typeface="+mn-lt"/>
                            </a:rPr>
                            <a:t>One factor</a:t>
                          </a:r>
                          <a:endParaRPr lang="en-US" sz="1400" b="1" dirty="0">
                            <a:latin typeface="+mn-lt"/>
                          </a:endParaRPr>
                        </a:p>
                      </a:txBody>
                      <a:tcPr/>
                    </a:tc>
                    <a:tc gridSpan="2">
                      <a:txBody>
                        <a:bodyPr/>
                        <a:lstStyle/>
                        <a:p>
                          <a:pPr algn="ctr"/>
                          <a:r>
                            <a:rPr lang="en-US" sz="1400" dirty="0" smtClean="0">
                              <a:latin typeface="+mn-lt"/>
                            </a:rPr>
                            <a:t>Two</a:t>
                          </a:r>
                          <a:r>
                            <a:rPr lang="en-US" sz="1400" baseline="0" dirty="0" smtClean="0">
                              <a:latin typeface="+mn-lt"/>
                            </a:rPr>
                            <a:t> factors</a:t>
                          </a:r>
                          <a:endParaRPr lang="en-US" sz="1400" b="1" dirty="0">
                            <a:latin typeface="+mn-lt"/>
                          </a:endParaRPr>
                        </a:p>
                      </a:txBody>
                      <a:tcPr/>
                    </a:tc>
                    <a:tc hMerge="1">
                      <a:txBody>
                        <a:bodyPr/>
                        <a:lstStyle/>
                        <a:p>
                          <a:endParaRPr lang="en-US" sz="1400" dirty="0"/>
                        </a:p>
                      </a:txBody>
                      <a:tcPr/>
                    </a:tc>
                    <a:tc>
                      <a:txBody>
                        <a:bodyPr/>
                        <a:lstStyle/>
                        <a:p>
                          <a:pPr algn="ctr"/>
                          <a:r>
                            <a:rPr lang="en-US" sz="1400" dirty="0" smtClean="0">
                              <a:latin typeface="+mn-lt"/>
                            </a:rPr>
                            <a:t>ARS</a:t>
                          </a:r>
                          <a:endParaRPr lang="en-US" sz="1400" b="1" dirty="0">
                            <a:latin typeface="+mn-lt"/>
                          </a:endParaRPr>
                        </a:p>
                      </a:txBody>
                      <a:tcPr/>
                    </a:tc>
                    <a:extLst>
                      <a:ext uri="{0D108BD9-81ED-4DB2-BD59-A6C34878D82A}">
                        <a16:rowId xmlns:a16="http://schemas.microsoft.com/office/drawing/2014/main" val="3518407965"/>
                      </a:ext>
                    </a:extLst>
                  </a:tr>
                  <a:tr h="304800">
                    <a:tc>
                      <a:txBody>
                        <a:bodyPr/>
                        <a:lstStyle/>
                        <a:p>
                          <a:pPr algn="ctr"/>
                          <a:endParaRPr lang="en-US" sz="1400" dirty="0">
                            <a:latin typeface="+mn-lt"/>
                          </a:endParaRPr>
                        </a:p>
                      </a:txBody>
                      <a:tcPr/>
                    </a:tc>
                    <a:tc>
                      <a:txBody>
                        <a:bodyPr/>
                        <a:lstStyle/>
                        <a:p>
                          <a:endParaRPr lang="en-US"/>
                        </a:p>
                      </a:txBody>
                      <a:tcPr>
                        <a:blipFill>
                          <a:blip r:embed="rId2"/>
                          <a:stretch>
                            <a:fillRect l="-51479" t="-303922" r="-260947" b="-1201961"/>
                          </a:stretch>
                        </a:blipFill>
                      </a:tcPr>
                    </a:tc>
                    <a:tc>
                      <a:txBody>
                        <a:bodyPr/>
                        <a:lstStyle/>
                        <a:p>
                          <a:endParaRPr lang="en-US"/>
                        </a:p>
                      </a:txBody>
                      <a:tcPr>
                        <a:blipFill>
                          <a:blip r:embed="rId2"/>
                          <a:stretch>
                            <a:fillRect l="-195420" t="-303922" r="-236641" b="-1201961"/>
                          </a:stretch>
                        </a:blipFill>
                      </a:tcPr>
                    </a:tc>
                    <a:tc>
                      <a:txBody>
                        <a:bodyPr/>
                        <a:lstStyle/>
                        <a:p>
                          <a:endParaRPr lang="en-US"/>
                        </a:p>
                      </a:txBody>
                      <a:tcPr>
                        <a:blipFill>
                          <a:blip r:embed="rId2"/>
                          <a:stretch>
                            <a:fillRect l="-302344" t="-303922" r="-142188" b="-1201961"/>
                          </a:stretch>
                        </a:blipFill>
                      </a:tcPr>
                    </a:tc>
                    <a:tc>
                      <a:txBody>
                        <a:bodyPr/>
                        <a:lstStyle/>
                        <a:p>
                          <a:endParaRPr lang="en-US"/>
                        </a:p>
                      </a:txBody>
                      <a:tcPr>
                        <a:blipFill>
                          <a:blip r:embed="rId2"/>
                          <a:stretch>
                            <a:fillRect l="-286111" t="-303922" r="-1111" b="-1201961"/>
                          </a:stretch>
                        </a:blipFill>
                      </a:tcPr>
                    </a:tc>
                    <a:extLst>
                      <a:ext uri="{0D108BD9-81ED-4DB2-BD59-A6C34878D82A}">
                        <a16:rowId xmlns:a16="http://schemas.microsoft.com/office/drawing/2014/main" val="2729089361"/>
                      </a:ext>
                    </a:extLst>
                  </a:tr>
                  <a:tr h="308731">
                    <a:tc>
                      <a:txBody>
                        <a:bodyPr/>
                        <a:lstStyle/>
                        <a:p>
                          <a:pPr algn="ctr"/>
                          <a:r>
                            <a:rPr lang="en-US" sz="1400" dirty="0" smtClean="0">
                              <a:latin typeface="+mn-lt"/>
                            </a:rPr>
                            <a:t>X1</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0</a:t>
                          </a:r>
                          <a:endParaRPr lang="en-US" sz="1400" dirty="0">
                            <a:latin typeface="+mn-lt"/>
                          </a:endParaRPr>
                        </a:p>
                      </a:txBody>
                      <a:tcPr/>
                    </a:tc>
                    <a:extLst>
                      <a:ext uri="{0D108BD9-81ED-4DB2-BD59-A6C34878D82A}">
                        <a16:rowId xmlns:a16="http://schemas.microsoft.com/office/drawing/2014/main" val="1986395937"/>
                      </a:ext>
                    </a:extLst>
                  </a:tr>
                  <a:tr h="310896">
                    <a:tc>
                      <a:txBody>
                        <a:bodyPr/>
                        <a:lstStyle/>
                        <a:p>
                          <a:pPr algn="ctr"/>
                          <a:r>
                            <a:rPr lang="en-US" sz="1400" dirty="0" smtClean="0">
                              <a:latin typeface="+mn-lt"/>
                            </a:rPr>
                            <a:t>X2</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120720911"/>
                      </a:ext>
                    </a:extLst>
                  </a:tr>
                  <a:tr h="304800">
                    <a:tc>
                      <a:txBody>
                        <a:bodyPr/>
                        <a:lstStyle/>
                        <a:p>
                          <a:pPr algn="ctr"/>
                          <a:r>
                            <a:rPr lang="en-US" sz="1400" dirty="0" smtClean="0">
                              <a:latin typeface="+mn-lt"/>
                            </a:rPr>
                            <a:t>X3</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38975358"/>
                      </a:ext>
                    </a:extLst>
                  </a:tr>
                  <a:tr h="304800">
                    <a:tc>
                      <a:txBody>
                        <a:bodyPr/>
                        <a:lstStyle/>
                        <a:p>
                          <a:pPr algn="ctr"/>
                          <a:r>
                            <a:rPr lang="en-US" sz="1400" dirty="0" smtClean="0">
                              <a:latin typeface="+mn-lt"/>
                            </a:rPr>
                            <a:t>X4</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777161877"/>
                      </a:ext>
                    </a:extLst>
                  </a:tr>
                  <a:tr h="304800">
                    <a:tc>
                      <a:txBody>
                        <a:bodyPr/>
                        <a:lstStyle/>
                        <a:p>
                          <a:pPr algn="ctr"/>
                          <a:r>
                            <a:rPr lang="en-US" sz="1400" dirty="0" smtClean="0">
                              <a:latin typeface="+mn-lt"/>
                            </a:rPr>
                            <a:t>X5</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3519802589"/>
                      </a:ext>
                    </a:extLst>
                  </a:tr>
                  <a:tr h="304800">
                    <a:tc>
                      <a:txBody>
                        <a:bodyPr/>
                        <a:lstStyle/>
                        <a:p>
                          <a:pPr algn="ctr"/>
                          <a:r>
                            <a:rPr lang="en-US" sz="1400" dirty="0" smtClean="0">
                              <a:latin typeface="+mn-lt"/>
                            </a:rPr>
                            <a:t>X6</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2257816214"/>
                      </a:ext>
                    </a:extLst>
                  </a:tr>
                  <a:tr h="307848">
                    <a:tc>
                      <a:txBody>
                        <a:bodyPr/>
                        <a:lstStyle/>
                        <a:p>
                          <a:pPr algn="ctr"/>
                          <a:r>
                            <a:rPr lang="en-US" sz="1400" dirty="0" smtClean="0">
                              <a:latin typeface="+mn-lt"/>
                            </a:rPr>
                            <a:t>X7</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b="1" dirty="0" smtClean="0"/>
                            <a:t>-0.6</a:t>
                          </a:r>
                          <a:endParaRPr lang="en-US" sz="1400" b="1"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962694876"/>
                      </a:ext>
                    </a:extLst>
                  </a:tr>
                  <a:tr h="310896">
                    <a:tc>
                      <a:txBody>
                        <a:bodyPr/>
                        <a:lstStyle/>
                        <a:p>
                          <a:pPr algn="ctr"/>
                          <a:r>
                            <a:rPr lang="en-US" sz="1400" dirty="0" smtClean="0">
                              <a:latin typeface="+mn-lt"/>
                            </a:rPr>
                            <a:t>X8</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t>-0.6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842075665"/>
                      </a:ext>
                    </a:extLst>
                  </a:tr>
                  <a:tr h="304800">
                    <a:tc>
                      <a:txBody>
                        <a:bodyPr/>
                        <a:lstStyle/>
                        <a:p>
                          <a:pPr algn="ctr"/>
                          <a:r>
                            <a:rPr lang="en-US" sz="1400" dirty="0" smtClean="0">
                              <a:latin typeface="+mn-lt"/>
                            </a:rPr>
                            <a:t>X9</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582887426"/>
                      </a:ext>
                    </a:extLst>
                  </a:tr>
                  <a:tr h="304800">
                    <a:tc>
                      <a:txBody>
                        <a:bodyPr/>
                        <a:lstStyle/>
                        <a:p>
                          <a:pPr algn="ctr"/>
                          <a:r>
                            <a:rPr lang="en-US" sz="1400" dirty="0" smtClean="0">
                              <a:latin typeface="+mn-lt"/>
                            </a:rPr>
                            <a:t>X10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298159306"/>
                      </a:ext>
                    </a:extLst>
                  </a:tr>
                  <a:tr h="304800">
                    <a:tc>
                      <a:txBody>
                        <a:bodyPr/>
                        <a:lstStyle/>
                        <a:p>
                          <a:pPr algn="ctr"/>
                          <a:r>
                            <a:rPr lang="en-US" sz="1400" dirty="0" smtClean="0">
                              <a:latin typeface="+mn-lt"/>
                            </a:rPr>
                            <a:t>X11</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t>-0.6</a:t>
                          </a:r>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3853817592"/>
                      </a:ext>
                    </a:extLst>
                  </a:tr>
                  <a:tr h="304800">
                    <a:tc>
                      <a:txBody>
                        <a:bodyPr/>
                        <a:lstStyle/>
                        <a:p>
                          <a:pPr algn="ctr"/>
                          <a:r>
                            <a:rPr lang="en-US" sz="1400" dirty="0" smtClean="0">
                              <a:latin typeface="+mn-lt"/>
                            </a:rPr>
                            <a:t>X12</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a:t>
                          </a:r>
                          <a:endParaRPr lang="en-US" sz="1400" dirty="0"/>
                        </a:p>
                      </a:txBody>
                      <a:tcPr/>
                    </a:tc>
                    <a:tc>
                      <a:txBody>
                        <a:bodyPr/>
                        <a:lstStyle/>
                        <a:p>
                          <a:pPr algn="ctr"/>
                          <a:r>
                            <a:rPr lang="en-US" sz="1400" b="1" dirty="0" smtClean="0"/>
                            <a:t>-0.6</a:t>
                          </a:r>
                          <a:endParaRPr lang="en-US" sz="1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641394368"/>
                      </a:ext>
                    </a:extLst>
                  </a:tr>
                </a:tbl>
              </a:graphicData>
            </a:graphic>
          </p:graphicFrame>
        </mc:Fallback>
      </mc:AlternateContent>
      <p:sp>
        <p:nvSpPr>
          <p:cNvPr id="6" name="TextBox 5"/>
          <p:cNvSpPr txBox="1"/>
          <p:nvPr/>
        </p:nvSpPr>
        <p:spPr>
          <a:xfrm>
            <a:off x="452675" y="6211669"/>
            <a:ext cx="11457432" cy="646331"/>
          </a:xfrm>
          <a:prstGeom prst="rect">
            <a:avLst/>
          </a:prstGeom>
          <a:noFill/>
        </p:spPr>
        <p:txBody>
          <a:bodyPr wrap="square" rtlCol="0">
            <a:spAutoFit/>
          </a:bodyPr>
          <a:lstStyle/>
          <a:p>
            <a:r>
              <a:rPr lang="en-US" dirty="0" smtClean="0"/>
              <a:t>*</a:t>
            </a:r>
            <a:r>
              <a:rPr lang="en-US" sz="1600" dirty="0" smtClean="0"/>
              <a:t>ARS </a:t>
            </a:r>
            <a:r>
              <a:rPr lang="en-US" sz="1600" dirty="0"/>
              <a:t>loadings are rescaled based on the variance of a right-censored normal distribution. Original loadings were .3 and .6.</a:t>
            </a:r>
          </a:p>
          <a:p>
            <a:endParaRPr lang="en-US"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040984599"/>
                  </p:ext>
                </p:extLst>
              </p:nvPr>
            </p:nvGraphicFramePr>
            <p:xfrm>
              <a:off x="6476937" y="1086936"/>
              <a:ext cx="4233672" cy="4897055"/>
            </p:xfrm>
            <a:graphic>
              <a:graphicData uri="http://schemas.openxmlformats.org/drawingml/2006/table">
                <a:tbl>
                  <a:tblPr firstRow="1" bandRow="1">
                    <a:tableStyleId>{9D7B26C5-4107-4FEC-AEDC-1716B250A1EF}</a:tableStyleId>
                  </a:tblPr>
                  <a:tblGrid>
                    <a:gridCol w="528320">
                      <a:extLst>
                        <a:ext uri="{9D8B030D-6E8A-4147-A177-3AD203B41FA5}">
                          <a16:colId xmlns:a16="http://schemas.microsoft.com/office/drawing/2014/main" val="99284005"/>
                        </a:ext>
                      </a:extLst>
                    </a:gridCol>
                    <a:gridCol w="1033272">
                      <a:extLst>
                        <a:ext uri="{9D8B030D-6E8A-4147-A177-3AD203B41FA5}">
                          <a16:colId xmlns:a16="http://schemas.microsoft.com/office/drawing/2014/main" val="893867393"/>
                        </a:ext>
                      </a:extLst>
                    </a:gridCol>
                    <a:gridCol w="795528">
                      <a:extLst>
                        <a:ext uri="{9D8B030D-6E8A-4147-A177-3AD203B41FA5}">
                          <a16:colId xmlns:a16="http://schemas.microsoft.com/office/drawing/2014/main" val="1375847299"/>
                        </a:ext>
                      </a:extLst>
                    </a:gridCol>
                    <a:gridCol w="777240">
                      <a:extLst>
                        <a:ext uri="{9D8B030D-6E8A-4147-A177-3AD203B41FA5}">
                          <a16:colId xmlns:a16="http://schemas.microsoft.com/office/drawing/2014/main" val="3235438076"/>
                        </a:ext>
                      </a:extLst>
                    </a:gridCol>
                    <a:gridCol w="1099312">
                      <a:extLst>
                        <a:ext uri="{9D8B030D-6E8A-4147-A177-3AD203B41FA5}">
                          <a16:colId xmlns:a16="http://schemas.microsoft.com/office/drawing/2014/main" val="2151661890"/>
                        </a:ext>
                      </a:extLst>
                    </a:gridCol>
                  </a:tblGrid>
                  <a:tr h="457742">
                    <a:tc gridSpan="5">
                      <a:txBody>
                        <a:bodyPr/>
                        <a:lstStyle/>
                        <a:p>
                          <a:pPr algn="ctr"/>
                          <a:r>
                            <a:rPr lang="en-US" dirty="0" smtClean="0">
                              <a:latin typeface="+mn-lt"/>
                            </a:rPr>
                            <a:t>Group</a:t>
                          </a:r>
                          <a:r>
                            <a:rPr lang="en-US" baseline="0" dirty="0" smtClean="0">
                              <a:latin typeface="+mn-lt"/>
                            </a:rPr>
                            <a:t> 2</a:t>
                          </a:r>
                          <a:endParaRPr lang="en-US" dirty="0">
                            <a:latin typeface="+mn-lt"/>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24564199"/>
                      </a:ext>
                    </a:extLst>
                  </a:tr>
                  <a:tr h="457742">
                    <a:tc>
                      <a:txBody>
                        <a:bodyPr/>
                        <a:lstStyle/>
                        <a:p>
                          <a:pPr algn="ctr"/>
                          <a:endParaRPr lang="en-US" sz="1400" dirty="0">
                            <a:latin typeface="+mn-lt"/>
                          </a:endParaRPr>
                        </a:p>
                      </a:txBody>
                      <a:tcPr/>
                    </a:tc>
                    <a:tc>
                      <a:txBody>
                        <a:bodyPr/>
                        <a:lstStyle/>
                        <a:p>
                          <a:pPr algn="ctr"/>
                          <a:r>
                            <a:rPr lang="en-US" sz="1400" dirty="0" smtClean="0">
                              <a:latin typeface="+mn-lt"/>
                            </a:rPr>
                            <a:t>One factor</a:t>
                          </a:r>
                          <a:endParaRPr lang="en-US" sz="1400" b="1" dirty="0">
                            <a:latin typeface="+mn-lt"/>
                          </a:endParaRPr>
                        </a:p>
                      </a:txBody>
                      <a:tcPr/>
                    </a:tc>
                    <a:tc gridSpan="2">
                      <a:txBody>
                        <a:bodyPr/>
                        <a:lstStyle/>
                        <a:p>
                          <a:pPr algn="ctr"/>
                          <a:r>
                            <a:rPr lang="en-US" sz="1400" dirty="0" smtClean="0">
                              <a:latin typeface="+mn-lt"/>
                            </a:rPr>
                            <a:t>Two</a:t>
                          </a:r>
                          <a:r>
                            <a:rPr lang="en-US" sz="1400" baseline="0" dirty="0" smtClean="0">
                              <a:latin typeface="+mn-lt"/>
                            </a:rPr>
                            <a:t> factors</a:t>
                          </a:r>
                          <a:endParaRPr lang="en-US" sz="1400" b="1" dirty="0">
                            <a:latin typeface="+mn-lt"/>
                          </a:endParaRPr>
                        </a:p>
                      </a:txBody>
                      <a:tcPr/>
                    </a:tc>
                    <a:tc hMerge="1">
                      <a:txBody>
                        <a:bodyPr/>
                        <a:lstStyle/>
                        <a:p>
                          <a:endParaRPr lang="en-US" sz="1400" dirty="0"/>
                        </a:p>
                      </a:txBody>
                      <a:tcPr/>
                    </a:tc>
                    <a:tc>
                      <a:txBody>
                        <a:bodyPr/>
                        <a:lstStyle/>
                        <a:p>
                          <a:pPr algn="ctr"/>
                          <a:r>
                            <a:rPr lang="en-US" sz="1400" dirty="0" smtClean="0">
                              <a:latin typeface="+mn-lt"/>
                            </a:rPr>
                            <a:t>ARS</a:t>
                          </a:r>
                          <a:endParaRPr lang="en-US" sz="1400" b="1" dirty="0">
                            <a:latin typeface="+mn-lt"/>
                          </a:endParaRPr>
                        </a:p>
                      </a:txBody>
                      <a:tcPr/>
                    </a:tc>
                    <a:extLst>
                      <a:ext uri="{0D108BD9-81ED-4DB2-BD59-A6C34878D82A}">
                        <a16:rowId xmlns:a16="http://schemas.microsoft.com/office/drawing/2014/main" val="3518407965"/>
                      </a:ext>
                    </a:extLst>
                  </a:tr>
                  <a:tr h="302635">
                    <a:tc>
                      <a:txBody>
                        <a:bodyPr/>
                        <a:lstStyle/>
                        <a:p>
                          <a:pPr algn="ctr"/>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2</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𝐴𝑅𝑆</m:t>
                                    </m:r>
                                  </m:sub>
                                </m:sSub>
                              </m:oMath>
                            </m:oMathPara>
                          </a14:m>
                          <a:endParaRPr lang="en-US" sz="1400" dirty="0">
                            <a:latin typeface="+mn-lt"/>
                          </a:endParaRPr>
                        </a:p>
                      </a:txBody>
                      <a:tcPr/>
                    </a:tc>
                    <a:extLst>
                      <a:ext uri="{0D108BD9-81ED-4DB2-BD59-A6C34878D82A}">
                        <a16:rowId xmlns:a16="http://schemas.microsoft.com/office/drawing/2014/main" val="2729089361"/>
                      </a:ext>
                    </a:extLst>
                  </a:tr>
                  <a:tr h="308731">
                    <a:tc>
                      <a:txBody>
                        <a:bodyPr/>
                        <a:lstStyle/>
                        <a:p>
                          <a:pPr algn="ctr"/>
                          <a:r>
                            <a:rPr lang="en-US" sz="1400" dirty="0" smtClean="0">
                              <a:latin typeface="+mn-lt"/>
                            </a:rPr>
                            <a:t>X1</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1986395937"/>
                      </a:ext>
                    </a:extLst>
                  </a:tr>
                  <a:tr h="310896">
                    <a:tc>
                      <a:txBody>
                        <a:bodyPr/>
                        <a:lstStyle/>
                        <a:p>
                          <a:pPr algn="ctr"/>
                          <a:r>
                            <a:rPr lang="en-US" sz="1400" dirty="0" smtClean="0">
                              <a:latin typeface="+mn-lt"/>
                            </a:rPr>
                            <a:t>X2</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120720911"/>
                      </a:ext>
                    </a:extLst>
                  </a:tr>
                  <a:tr h="283464">
                    <a:tc>
                      <a:txBody>
                        <a:bodyPr/>
                        <a:lstStyle/>
                        <a:p>
                          <a:pPr algn="ctr"/>
                          <a:r>
                            <a:rPr lang="en-US" sz="1400" dirty="0" smtClean="0">
                              <a:latin typeface="+mn-lt"/>
                            </a:rPr>
                            <a:t>X3</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138975358"/>
                      </a:ext>
                    </a:extLst>
                  </a:tr>
                  <a:tr h="280416">
                    <a:tc>
                      <a:txBody>
                        <a:bodyPr/>
                        <a:lstStyle/>
                        <a:p>
                          <a:pPr algn="ctr"/>
                          <a:r>
                            <a:rPr lang="en-US" sz="1400" dirty="0" smtClean="0">
                              <a:latin typeface="+mn-lt"/>
                            </a:rPr>
                            <a:t>X4</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777161877"/>
                      </a:ext>
                    </a:extLst>
                  </a:tr>
                  <a:tr h="277368">
                    <a:tc>
                      <a:txBody>
                        <a:bodyPr/>
                        <a:lstStyle/>
                        <a:p>
                          <a:pPr algn="ctr"/>
                          <a:r>
                            <a:rPr lang="en-US" sz="1400" dirty="0" smtClean="0">
                              <a:latin typeface="+mn-lt"/>
                            </a:rPr>
                            <a:t>X5</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3519802589"/>
                      </a:ext>
                    </a:extLst>
                  </a:tr>
                  <a:tr h="292608">
                    <a:tc>
                      <a:txBody>
                        <a:bodyPr/>
                        <a:lstStyle/>
                        <a:p>
                          <a:pPr algn="ctr"/>
                          <a:r>
                            <a:rPr lang="en-US" sz="1400" dirty="0" smtClean="0">
                              <a:latin typeface="+mn-lt"/>
                            </a:rPr>
                            <a:t>X6</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2257816214"/>
                      </a:ext>
                    </a:extLst>
                  </a:tr>
                  <a:tr h="307848">
                    <a:tc>
                      <a:txBody>
                        <a:bodyPr/>
                        <a:lstStyle/>
                        <a:p>
                          <a:pPr algn="ctr"/>
                          <a:r>
                            <a:rPr lang="en-US" sz="1400" dirty="0" smtClean="0">
                              <a:latin typeface="+mn-lt"/>
                            </a:rPr>
                            <a:t>X7</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b="1" dirty="0" smtClean="0"/>
                            <a:t>-0.6</a:t>
                          </a:r>
                          <a:endParaRPr lang="en-US" sz="1400" b="1"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962694876"/>
                      </a:ext>
                    </a:extLst>
                  </a:tr>
                  <a:tr h="310896">
                    <a:tc>
                      <a:txBody>
                        <a:bodyPr/>
                        <a:lstStyle/>
                        <a:p>
                          <a:pPr algn="ctr"/>
                          <a:r>
                            <a:rPr lang="en-US" sz="1400" dirty="0" smtClean="0">
                              <a:latin typeface="+mn-lt"/>
                            </a:rPr>
                            <a:t>X8</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t>-0.6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842075665"/>
                      </a:ext>
                    </a:extLst>
                  </a:tr>
                  <a:tr h="283464">
                    <a:tc>
                      <a:txBody>
                        <a:bodyPr/>
                        <a:lstStyle/>
                        <a:p>
                          <a:pPr algn="ctr"/>
                          <a:r>
                            <a:rPr lang="en-US" sz="1400" dirty="0" smtClean="0">
                              <a:latin typeface="+mn-lt"/>
                            </a:rPr>
                            <a:t>X9</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582887426"/>
                      </a:ext>
                    </a:extLst>
                  </a:tr>
                  <a:tr h="298704">
                    <a:tc>
                      <a:txBody>
                        <a:bodyPr/>
                        <a:lstStyle/>
                        <a:p>
                          <a:pPr algn="ctr"/>
                          <a:r>
                            <a:rPr lang="en-US" sz="1400" dirty="0" smtClean="0">
                              <a:latin typeface="+mn-lt"/>
                            </a:rPr>
                            <a:t>X10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298159306"/>
                      </a:ext>
                    </a:extLst>
                  </a:tr>
                  <a:tr h="295656">
                    <a:tc>
                      <a:txBody>
                        <a:bodyPr/>
                        <a:lstStyle/>
                        <a:p>
                          <a:pPr algn="ctr"/>
                          <a:r>
                            <a:rPr lang="en-US" sz="1400" dirty="0" smtClean="0">
                              <a:latin typeface="+mn-lt"/>
                            </a:rPr>
                            <a:t>X11</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t>-0.6</a:t>
                          </a:r>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3853817592"/>
                      </a:ext>
                    </a:extLst>
                  </a:tr>
                  <a:tr h="292608">
                    <a:tc>
                      <a:txBody>
                        <a:bodyPr/>
                        <a:lstStyle/>
                        <a:p>
                          <a:pPr algn="ctr"/>
                          <a:r>
                            <a:rPr lang="en-US" sz="1400" dirty="0" smtClean="0">
                              <a:latin typeface="+mn-lt"/>
                            </a:rPr>
                            <a:t>X12</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a:t>
                          </a:r>
                          <a:endParaRPr lang="en-US" sz="1400" dirty="0"/>
                        </a:p>
                      </a:txBody>
                      <a:tcPr/>
                    </a:tc>
                    <a:tc>
                      <a:txBody>
                        <a:bodyPr/>
                        <a:lstStyle/>
                        <a:p>
                          <a:pPr algn="ctr"/>
                          <a:r>
                            <a:rPr lang="en-US" sz="1400" b="1" dirty="0" smtClean="0"/>
                            <a:t>-0.6</a:t>
                          </a:r>
                          <a:endParaRPr lang="en-US" sz="1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641394368"/>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040984599"/>
                  </p:ext>
                </p:extLst>
              </p:nvPr>
            </p:nvGraphicFramePr>
            <p:xfrm>
              <a:off x="6476937" y="1086936"/>
              <a:ext cx="4233672" cy="4897055"/>
            </p:xfrm>
            <a:graphic>
              <a:graphicData uri="http://schemas.openxmlformats.org/drawingml/2006/table">
                <a:tbl>
                  <a:tblPr firstRow="1" bandRow="1">
                    <a:tableStyleId>{9D7B26C5-4107-4FEC-AEDC-1716B250A1EF}</a:tableStyleId>
                  </a:tblPr>
                  <a:tblGrid>
                    <a:gridCol w="528320">
                      <a:extLst>
                        <a:ext uri="{9D8B030D-6E8A-4147-A177-3AD203B41FA5}">
                          <a16:colId xmlns:a16="http://schemas.microsoft.com/office/drawing/2014/main" val="99284005"/>
                        </a:ext>
                      </a:extLst>
                    </a:gridCol>
                    <a:gridCol w="1033272">
                      <a:extLst>
                        <a:ext uri="{9D8B030D-6E8A-4147-A177-3AD203B41FA5}">
                          <a16:colId xmlns:a16="http://schemas.microsoft.com/office/drawing/2014/main" val="893867393"/>
                        </a:ext>
                      </a:extLst>
                    </a:gridCol>
                    <a:gridCol w="795528">
                      <a:extLst>
                        <a:ext uri="{9D8B030D-6E8A-4147-A177-3AD203B41FA5}">
                          <a16:colId xmlns:a16="http://schemas.microsoft.com/office/drawing/2014/main" val="1375847299"/>
                        </a:ext>
                      </a:extLst>
                    </a:gridCol>
                    <a:gridCol w="777240">
                      <a:extLst>
                        <a:ext uri="{9D8B030D-6E8A-4147-A177-3AD203B41FA5}">
                          <a16:colId xmlns:a16="http://schemas.microsoft.com/office/drawing/2014/main" val="3235438076"/>
                        </a:ext>
                      </a:extLst>
                    </a:gridCol>
                    <a:gridCol w="1099312">
                      <a:extLst>
                        <a:ext uri="{9D8B030D-6E8A-4147-A177-3AD203B41FA5}">
                          <a16:colId xmlns:a16="http://schemas.microsoft.com/office/drawing/2014/main" val="2151661890"/>
                        </a:ext>
                      </a:extLst>
                    </a:gridCol>
                  </a:tblGrid>
                  <a:tr h="457742">
                    <a:tc gridSpan="5">
                      <a:txBody>
                        <a:bodyPr/>
                        <a:lstStyle/>
                        <a:p>
                          <a:pPr algn="ctr"/>
                          <a:r>
                            <a:rPr lang="en-US" dirty="0" smtClean="0">
                              <a:latin typeface="+mn-lt"/>
                            </a:rPr>
                            <a:t>Group</a:t>
                          </a:r>
                          <a:r>
                            <a:rPr lang="en-US" baseline="0" dirty="0" smtClean="0">
                              <a:latin typeface="+mn-lt"/>
                            </a:rPr>
                            <a:t> </a:t>
                          </a:r>
                          <a:r>
                            <a:rPr lang="en-US" baseline="0" dirty="0" smtClean="0">
                              <a:latin typeface="+mn-lt"/>
                            </a:rPr>
                            <a:t>2</a:t>
                          </a:r>
                          <a:endParaRPr lang="en-US" dirty="0">
                            <a:latin typeface="+mn-lt"/>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24564199"/>
                      </a:ext>
                    </a:extLst>
                  </a:tr>
                  <a:tr h="457742">
                    <a:tc>
                      <a:txBody>
                        <a:bodyPr/>
                        <a:lstStyle/>
                        <a:p>
                          <a:pPr algn="ctr"/>
                          <a:endParaRPr lang="en-US" sz="1400" dirty="0">
                            <a:latin typeface="+mn-lt"/>
                          </a:endParaRPr>
                        </a:p>
                      </a:txBody>
                      <a:tcPr/>
                    </a:tc>
                    <a:tc>
                      <a:txBody>
                        <a:bodyPr/>
                        <a:lstStyle/>
                        <a:p>
                          <a:pPr algn="ctr"/>
                          <a:r>
                            <a:rPr lang="en-US" sz="1400" dirty="0" smtClean="0">
                              <a:latin typeface="+mn-lt"/>
                            </a:rPr>
                            <a:t>One factor</a:t>
                          </a:r>
                          <a:endParaRPr lang="en-US" sz="1400" b="1" dirty="0">
                            <a:latin typeface="+mn-lt"/>
                          </a:endParaRPr>
                        </a:p>
                      </a:txBody>
                      <a:tcPr/>
                    </a:tc>
                    <a:tc gridSpan="2">
                      <a:txBody>
                        <a:bodyPr/>
                        <a:lstStyle/>
                        <a:p>
                          <a:pPr algn="ctr"/>
                          <a:r>
                            <a:rPr lang="en-US" sz="1400" dirty="0" smtClean="0">
                              <a:latin typeface="+mn-lt"/>
                            </a:rPr>
                            <a:t>Two</a:t>
                          </a:r>
                          <a:r>
                            <a:rPr lang="en-US" sz="1400" baseline="0" dirty="0" smtClean="0">
                              <a:latin typeface="+mn-lt"/>
                            </a:rPr>
                            <a:t> factors</a:t>
                          </a:r>
                          <a:endParaRPr lang="en-US" sz="1400" b="1" dirty="0">
                            <a:latin typeface="+mn-lt"/>
                          </a:endParaRPr>
                        </a:p>
                      </a:txBody>
                      <a:tcPr/>
                    </a:tc>
                    <a:tc hMerge="1">
                      <a:txBody>
                        <a:bodyPr/>
                        <a:lstStyle/>
                        <a:p>
                          <a:endParaRPr lang="en-US" sz="1400" dirty="0"/>
                        </a:p>
                      </a:txBody>
                      <a:tcPr/>
                    </a:tc>
                    <a:tc>
                      <a:txBody>
                        <a:bodyPr/>
                        <a:lstStyle/>
                        <a:p>
                          <a:pPr algn="ctr"/>
                          <a:r>
                            <a:rPr lang="en-US" sz="1400" dirty="0" smtClean="0">
                              <a:latin typeface="+mn-lt"/>
                            </a:rPr>
                            <a:t>ARS</a:t>
                          </a:r>
                          <a:endParaRPr lang="en-US" sz="1400" b="1" dirty="0">
                            <a:latin typeface="+mn-lt"/>
                          </a:endParaRPr>
                        </a:p>
                      </a:txBody>
                      <a:tcPr/>
                    </a:tc>
                    <a:extLst>
                      <a:ext uri="{0D108BD9-81ED-4DB2-BD59-A6C34878D82A}">
                        <a16:rowId xmlns:a16="http://schemas.microsoft.com/office/drawing/2014/main" val="3518407965"/>
                      </a:ext>
                    </a:extLst>
                  </a:tr>
                  <a:tr h="304800">
                    <a:tc>
                      <a:txBody>
                        <a:bodyPr/>
                        <a:lstStyle/>
                        <a:p>
                          <a:pPr algn="ctr"/>
                          <a:endParaRPr lang="en-US" sz="1400" dirty="0">
                            <a:latin typeface="+mn-lt"/>
                          </a:endParaRPr>
                        </a:p>
                      </a:txBody>
                      <a:tcPr/>
                    </a:tc>
                    <a:tc>
                      <a:txBody>
                        <a:bodyPr/>
                        <a:lstStyle/>
                        <a:p>
                          <a:endParaRPr lang="en-US"/>
                        </a:p>
                      </a:txBody>
                      <a:tcPr>
                        <a:blipFill>
                          <a:blip r:embed="rId3"/>
                          <a:stretch>
                            <a:fillRect l="-51479" t="-310000" r="-260947" b="-1226000"/>
                          </a:stretch>
                        </a:blipFill>
                      </a:tcPr>
                    </a:tc>
                    <a:tc>
                      <a:txBody>
                        <a:bodyPr/>
                        <a:lstStyle/>
                        <a:p>
                          <a:endParaRPr lang="en-US"/>
                        </a:p>
                      </a:txBody>
                      <a:tcPr>
                        <a:blipFill>
                          <a:blip r:embed="rId3"/>
                          <a:stretch>
                            <a:fillRect l="-195420" t="-310000" r="-236641" b="-1226000"/>
                          </a:stretch>
                        </a:blipFill>
                      </a:tcPr>
                    </a:tc>
                    <a:tc>
                      <a:txBody>
                        <a:bodyPr/>
                        <a:lstStyle/>
                        <a:p>
                          <a:endParaRPr lang="en-US"/>
                        </a:p>
                      </a:txBody>
                      <a:tcPr>
                        <a:blipFill>
                          <a:blip r:embed="rId3"/>
                          <a:stretch>
                            <a:fillRect l="-302344" t="-310000" r="-142188" b="-1226000"/>
                          </a:stretch>
                        </a:blipFill>
                      </a:tcPr>
                    </a:tc>
                    <a:tc>
                      <a:txBody>
                        <a:bodyPr/>
                        <a:lstStyle/>
                        <a:p>
                          <a:endParaRPr lang="en-US"/>
                        </a:p>
                      </a:txBody>
                      <a:tcPr>
                        <a:blipFill>
                          <a:blip r:embed="rId3"/>
                          <a:stretch>
                            <a:fillRect l="-286111" t="-310000" r="-1111" b="-1226000"/>
                          </a:stretch>
                        </a:blipFill>
                      </a:tcPr>
                    </a:tc>
                    <a:extLst>
                      <a:ext uri="{0D108BD9-81ED-4DB2-BD59-A6C34878D82A}">
                        <a16:rowId xmlns:a16="http://schemas.microsoft.com/office/drawing/2014/main" val="2729089361"/>
                      </a:ext>
                    </a:extLst>
                  </a:tr>
                  <a:tr h="308731">
                    <a:tc>
                      <a:txBody>
                        <a:bodyPr/>
                        <a:lstStyle/>
                        <a:p>
                          <a:pPr algn="ctr"/>
                          <a:r>
                            <a:rPr lang="en-US" sz="1400" dirty="0" smtClean="0">
                              <a:latin typeface="+mn-lt"/>
                            </a:rPr>
                            <a:t>X1</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1986395937"/>
                      </a:ext>
                    </a:extLst>
                  </a:tr>
                  <a:tr h="310896">
                    <a:tc>
                      <a:txBody>
                        <a:bodyPr/>
                        <a:lstStyle/>
                        <a:p>
                          <a:pPr algn="ctr"/>
                          <a:r>
                            <a:rPr lang="en-US" sz="1400" dirty="0" smtClean="0">
                              <a:latin typeface="+mn-lt"/>
                            </a:rPr>
                            <a:t>X2</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120720911"/>
                      </a:ext>
                    </a:extLst>
                  </a:tr>
                  <a:tr h="304800">
                    <a:tc>
                      <a:txBody>
                        <a:bodyPr/>
                        <a:lstStyle/>
                        <a:p>
                          <a:pPr algn="ctr"/>
                          <a:r>
                            <a:rPr lang="en-US" sz="1400" dirty="0" smtClean="0">
                              <a:latin typeface="+mn-lt"/>
                            </a:rPr>
                            <a:t>X3</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138975358"/>
                      </a:ext>
                    </a:extLst>
                  </a:tr>
                  <a:tr h="304800">
                    <a:tc>
                      <a:txBody>
                        <a:bodyPr/>
                        <a:lstStyle/>
                        <a:p>
                          <a:pPr algn="ctr"/>
                          <a:r>
                            <a:rPr lang="en-US" sz="1400" dirty="0" smtClean="0">
                              <a:latin typeface="+mn-lt"/>
                            </a:rPr>
                            <a:t>X4</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777161877"/>
                      </a:ext>
                    </a:extLst>
                  </a:tr>
                  <a:tr h="304800">
                    <a:tc>
                      <a:txBody>
                        <a:bodyPr/>
                        <a:lstStyle/>
                        <a:p>
                          <a:pPr algn="ctr"/>
                          <a:r>
                            <a:rPr lang="en-US" sz="1400" dirty="0" smtClean="0">
                              <a:latin typeface="+mn-lt"/>
                            </a:rPr>
                            <a:t>X5</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3519802589"/>
                      </a:ext>
                    </a:extLst>
                  </a:tr>
                  <a:tr h="304800">
                    <a:tc>
                      <a:txBody>
                        <a:bodyPr/>
                        <a:lstStyle/>
                        <a:p>
                          <a:pPr algn="ctr"/>
                          <a:r>
                            <a:rPr lang="en-US" sz="1400" dirty="0" smtClean="0">
                              <a:latin typeface="+mn-lt"/>
                            </a:rPr>
                            <a:t>X6</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2257816214"/>
                      </a:ext>
                    </a:extLst>
                  </a:tr>
                  <a:tr h="307848">
                    <a:tc>
                      <a:txBody>
                        <a:bodyPr/>
                        <a:lstStyle/>
                        <a:p>
                          <a:pPr algn="ctr"/>
                          <a:r>
                            <a:rPr lang="en-US" sz="1400" dirty="0" smtClean="0">
                              <a:latin typeface="+mn-lt"/>
                            </a:rPr>
                            <a:t>X7</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b="1" dirty="0" smtClean="0"/>
                            <a:t>-0.6</a:t>
                          </a:r>
                          <a:endParaRPr lang="en-US" sz="1400" b="1"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962694876"/>
                      </a:ext>
                    </a:extLst>
                  </a:tr>
                  <a:tr h="310896">
                    <a:tc>
                      <a:txBody>
                        <a:bodyPr/>
                        <a:lstStyle/>
                        <a:p>
                          <a:pPr algn="ctr"/>
                          <a:r>
                            <a:rPr lang="en-US" sz="1400" dirty="0" smtClean="0">
                              <a:latin typeface="+mn-lt"/>
                            </a:rPr>
                            <a:t>X8</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t>-0.6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842075665"/>
                      </a:ext>
                    </a:extLst>
                  </a:tr>
                  <a:tr h="304800">
                    <a:tc>
                      <a:txBody>
                        <a:bodyPr/>
                        <a:lstStyle/>
                        <a:p>
                          <a:pPr algn="ctr"/>
                          <a:r>
                            <a:rPr lang="en-US" sz="1400" dirty="0" smtClean="0">
                              <a:latin typeface="+mn-lt"/>
                            </a:rPr>
                            <a:t>X9</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582887426"/>
                      </a:ext>
                    </a:extLst>
                  </a:tr>
                  <a:tr h="304800">
                    <a:tc>
                      <a:txBody>
                        <a:bodyPr/>
                        <a:lstStyle/>
                        <a:p>
                          <a:pPr algn="ctr"/>
                          <a:r>
                            <a:rPr lang="en-US" sz="1400" dirty="0" smtClean="0">
                              <a:latin typeface="+mn-lt"/>
                            </a:rPr>
                            <a:t>X10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298159306"/>
                      </a:ext>
                    </a:extLst>
                  </a:tr>
                  <a:tr h="304800">
                    <a:tc>
                      <a:txBody>
                        <a:bodyPr/>
                        <a:lstStyle/>
                        <a:p>
                          <a:pPr algn="ctr"/>
                          <a:r>
                            <a:rPr lang="en-US" sz="1400" dirty="0" smtClean="0">
                              <a:latin typeface="+mn-lt"/>
                            </a:rPr>
                            <a:t>X11</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t>-0.6</a:t>
                          </a:r>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3853817592"/>
                      </a:ext>
                    </a:extLst>
                  </a:tr>
                  <a:tr h="304800">
                    <a:tc>
                      <a:txBody>
                        <a:bodyPr/>
                        <a:lstStyle/>
                        <a:p>
                          <a:pPr algn="ctr"/>
                          <a:r>
                            <a:rPr lang="en-US" sz="1400" dirty="0" smtClean="0">
                              <a:latin typeface="+mn-lt"/>
                            </a:rPr>
                            <a:t>X12</a:t>
                          </a:r>
                          <a:endParaRPr lang="en-US" sz="1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4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400" dirty="0" smtClean="0"/>
                            <a:t>0</a:t>
                          </a:r>
                          <a:endParaRPr lang="en-US" sz="1400" dirty="0"/>
                        </a:p>
                      </a:txBody>
                      <a:tcPr/>
                    </a:tc>
                    <a:tc>
                      <a:txBody>
                        <a:bodyPr/>
                        <a:lstStyle/>
                        <a:p>
                          <a:pPr algn="ctr"/>
                          <a:r>
                            <a:rPr lang="en-US" sz="1400" b="1" dirty="0" smtClean="0"/>
                            <a:t>-0.6</a:t>
                          </a:r>
                          <a:endParaRPr lang="en-US" sz="1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641394368"/>
                      </a:ext>
                    </a:extLst>
                  </a:tr>
                </a:tbl>
              </a:graphicData>
            </a:graphic>
          </p:graphicFrame>
        </mc:Fallback>
      </mc:AlternateContent>
    </p:spTree>
    <p:extLst>
      <p:ext uri="{BB962C8B-B14F-4D97-AF65-F5344CB8AC3E}">
        <p14:creationId xmlns:p14="http://schemas.microsoft.com/office/powerpoint/2010/main" val="2087291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932" y="-141859"/>
            <a:ext cx="10515600" cy="1325563"/>
          </a:xfrm>
        </p:spPr>
        <p:txBody>
          <a:bodyPr/>
          <a:lstStyle/>
          <a:p>
            <a:pPr algn="ctr"/>
            <a:r>
              <a:rPr lang="en-US" dirty="0" smtClean="0"/>
              <a:t>Unbalanced scales</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195964559"/>
                  </p:ext>
                </p:extLst>
              </p:nvPr>
            </p:nvGraphicFramePr>
            <p:xfrm>
              <a:off x="941832" y="1089437"/>
              <a:ext cx="4233672" cy="4897055"/>
            </p:xfrm>
            <a:graphic>
              <a:graphicData uri="http://schemas.openxmlformats.org/drawingml/2006/table">
                <a:tbl>
                  <a:tblPr firstRow="1" bandRow="1">
                    <a:tableStyleId>{9D7B26C5-4107-4FEC-AEDC-1716B250A1EF}</a:tableStyleId>
                  </a:tblPr>
                  <a:tblGrid>
                    <a:gridCol w="528320">
                      <a:extLst>
                        <a:ext uri="{9D8B030D-6E8A-4147-A177-3AD203B41FA5}">
                          <a16:colId xmlns:a16="http://schemas.microsoft.com/office/drawing/2014/main" val="99284005"/>
                        </a:ext>
                      </a:extLst>
                    </a:gridCol>
                    <a:gridCol w="1033272">
                      <a:extLst>
                        <a:ext uri="{9D8B030D-6E8A-4147-A177-3AD203B41FA5}">
                          <a16:colId xmlns:a16="http://schemas.microsoft.com/office/drawing/2014/main" val="893867393"/>
                        </a:ext>
                      </a:extLst>
                    </a:gridCol>
                    <a:gridCol w="795528">
                      <a:extLst>
                        <a:ext uri="{9D8B030D-6E8A-4147-A177-3AD203B41FA5}">
                          <a16:colId xmlns:a16="http://schemas.microsoft.com/office/drawing/2014/main" val="1375847299"/>
                        </a:ext>
                      </a:extLst>
                    </a:gridCol>
                    <a:gridCol w="777240">
                      <a:extLst>
                        <a:ext uri="{9D8B030D-6E8A-4147-A177-3AD203B41FA5}">
                          <a16:colId xmlns:a16="http://schemas.microsoft.com/office/drawing/2014/main" val="3235438076"/>
                        </a:ext>
                      </a:extLst>
                    </a:gridCol>
                    <a:gridCol w="1099312">
                      <a:extLst>
                        <a:ext uri="{9D8B030D-6E8A-4147-A177-3AD203B41FA5}">
                          <a16:colId xmlns:a16="http://schemas.microsoft.com/office/drawing/2014/main" val="2151661890"/>
                        </a:ext>
                      </a:extLst>
                    </a:gridCol>
                  </a:tblGrid>
                  <a:tr h="457742">
                    <a:tc gridSpan="5">
                      <a:txBody>
                        <a:bodyPr/>
                        <a:lstStyle/>
                        <a:p>
                          <a:pPr algn="ctr"/>
                          <a:r>
                            <a:rPr lang="en-US" dirty="0" smtClean="0">
                              <a:latin typeface="+mn-lt"/>
                            </a:rPr>
                            <a:t>Group</a:t>
                          </a:r>
                          <a:r>
                            <a:rPr lang="en-US" baseline="0" dirty="0" smtClean="0">
                              <a:latin typeface="+mn-lt"/>
                            </a:rPr>
                            <a:t> 1</a:t>
                          </a:r>
                          <a:endParaRPr lang="en-US" dirty="0">
                            <a:latin typeface="+mn-lt"/>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24564199"/>
                      </a:ext>
                    </a:extLst>
                  </a:tr>
                  <a:tr h="457742">
                    <a:tc>
                      <a:txBody>
                        <a:bodyPr/>
                        <a:lstStyle/>
                        <a:p>
                          <a:pPr algn="ctr"/>
                          <a:endParaRPr lang="en-US" sz="1400" dirty="0">
                            <a:latin typeface="+mn-lt"/>
                          </a:endParaRPr>
                        </a:p>
                      </a:txBody>
                      <a:tcPr/>
                    </a:tc>
                    <a:tc>
                      <a:txBody>
                        <a:bodyPr/>
                        <a:lstStyle/>
                        <a:p>
                          <a:pPr algn="ctr"/>
                          <a:r>
                            <a:rPr lang="en-US" sz="1400" dirty="0" smtClean="0">
                              <a:latin typeface="+mn-lt"/>
                            </a:rPr>
                            <a:t>One factor</a:t>
                          </a:r>
                          <a:endParaRPr lang="en-US" sz="1400" b="1" dirty="0">
                            <a:latin typeface="+mn-lt"/>
                          </a:endParaRPr>
                        </a:p>
                      </a:txBody>
                      <a:tcPr/>
                    </a:tc>
                    <a:tc gridSpan="2">
                      <a:txBody>
                        <a:bodyPr/>
                        <a:lstStyle/>
                        <a:p>
                          <a:pPr algn="ctr"/>
                          <a:r>
                            <a:rPr lang="en-US" sz="1400" dirty="0" smtClean="0">
                              <a:latin typeface="+mn-lt"/>
                            </a:rPr>
                            <a:t>Two</a:t>
                          </a:r>
                          <a:r>
                            <a:rPr lang="en-US" sz="1400" baseline="0" dirty="0" smtClean="0">
                              <a:latin typeface="+mn-lt"/>
                            </a:rPr>
                            <a:t> factors</a:t>
                          </a:r>
                          <a:endParaRPr lang="en-US" sz="1400" b="1" dirty="0">
                            <a:latin typeface="+mn-lt"/>
                          </a:endParaRPr>
                        </a:p>
                      </a:txBody>
                      <a:tcPr/>
                    </a:tc>
                    <a:tc hMerge="1">
                      <a:txBody>
                        <a:bodyPr/>
                        <a:lstStyle/>
                        <a:p>
                          <a:endParaRPr lang="en-US" sz="1400" dirty="0"/>
                        </a:p>
                      </a:txBody>
                      <a:tcPr/>
                    </a:tc>
                    <a:tc>
                      <a:txBody>
                        <a:bodyPr/>
                        <a:lstStyle/>
                        <a:p>
                          <a:pPr algn="ctr"/>
                          <a:r>
                            <a:rPr lang="en-US" sz="1400" dirty="0" smtClean="0">
                              <a:latin typeface="+mn-lt"/>
                            </a:rPr>
                            <a:t>ARS</a:t>
                          </a:r>
                          <a:endParaRPr lang="en-US" sz="1400" b="1" dirty="0">
                            <a:latin typeface="+mn-lt"/>
                          </a:endParaRPr>
                        </a:p>
                      </a:txBody>
                      <a:tcPr/>
                    </a:tc>
                    <a:extLst>
                      <a:ext uri="{0D108BD9-81ED-4DB2-BD59-A6C34878D82A}">
                        <a16:rowId xmlns:a16="http://schemas.microsoft.com/office/drawing/2014/main" val="3518407965"/>
                      </a:ext>
                    </a:extLst>
                  </a:tr>
                  <a:tr h="302635">
                    <a:tc>
                      <a:txBody>
                        <a:bodyPr/>
                        <a:lstStyle/>
                        <a:p>
                          <a:pPr algn="ctr"/>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2</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𝐴𝑅𝑆</m:t>
                                    </m:r>
                                  </m:sub>
                                </m:sSub>
                              </m:oMath>
                            </m:oMathPara>
                          </a14:m>
                          <a:endParaRPr lang="en-US" sz="1400" dirty="0">
                            <a:latin typeface="+mn-lt"/>
                          </a:endParaRPr>
                        </a:p>
                      </a:txBody>
                      <a:tcPr/>
                    </a:tc>
                    <a:extLst>
                      <a:ext uri="{0D108BD9-81ED-4DB2-BD59-A6C34878D82A}">
                        <a16:rowId xmlns:a16="http://schemas.microsoft.com/office/drawing/2014/main" val="2729089361"/>
                      </a:ext>
                    </a:extLst>
                  </a:tr>
                  <a:tr h="308731">
                    <a:tc>
                      <a:txBody>
                        <a:bodyPr/>
                        <a:lstStyle/>
                        <a:p>
                          <a:pPr algn="ctr"/>
                          <a:r>
                            <a:rPr lang="en-US" sz="1400" dirty="0" smtClean="0">
                              <a:latin typeface="+mn-lt"/>
                            </a:rPr>
                            <a:t>X1</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0</a:t>
                          </a:r>
                          <a:endParaRPr lang="en-US" sz="1400" dirty="0">
                            <a:latin typeface="+mn-lt"/>
                          </a:endParaRPr>
                        </a:p>
                      </a:txBody>
                      <a:tcPr/>
                    </a:tc>
                    <a:extLst>
                      <a:ext uri="{0D108BD9-81ED-4DB2-BD59-A6C34878D82A}">
                        <a16:rowId xmlns:a16="http://schemas.microsoft.com/office/drawing/2014/main" val="1986395937"/>
                      </a:ext>
                    </a:extLst>
                  </a:tr>
                  <a:tr h="310896">
                    <a:tc>
                      <a:txBody>
                        <a:bodyPr/>
                        <a:lstStyle/>
                        <a:p>
                          <a:pPr algn="ctr"/>
                          <a:r>
                            <a:rPr lang="en-US" sz="1400" dirty="0" smtClean="0">
                              <a:latin typeface="+mn-lt"/>
                            </a:rPr>
                            <a:t>X2</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120720911"/>
                      </a:ext>
                    </a:extLst>
                  </a:tr>
                  <a:tr h="283464">
                    <a:tc>
                      <a:txBody>
                        <a:bodyPr/>
                        <a:lstStyle/>
                        <a:p>
                          <a:pPr algn="ctr"/>
                          <a:r>
                            <a:rPr lang="en-US" sz="1400" dirty="0" smtClean="0">
                              <a:latin typeface="+mn-lt"/>
                            </a:rPr>
                            <a:t>X3</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38975358"/>
                      </a:ext>
                    </a:extLst>
                  </a:tr>
                  <a:tr h="280416">
                    <a:tc>
                      <a:txBody>
                        <a:bodyPr/>
                        <a:lstStyle/>
                        <a:p>
                          <a:pPr algn="ctr"/>
                          <a:r>
                            <a:rPr lang="en-US" sz="1400" dirty="0" smtClean="0">
                              <a:latin typeface="+mn-lt"/>
                            </a:rPr>
                            <a:t>X4</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777161877"/>
                      </a:ext>
                    </a:extLst>
                  </a:tr>
                  <a:tr h="277368">
                    <a:tc>
                      <a:txBody>
                        <a:bodyPr/>
                        <a:lstStyle/>
                        <a:p>
                          <a:pPr algn="ctr"/>
                          <a:r>
                            <a:rPr lang="en-US" sz="1400" dirty="0" smtClean="0">
                              <a:latin typeface="+mn-lt"/>
                            </a:rPr>
                            <a:t>X5</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3519802589"/>
                      </a:ext>
                    </a:extLst>
                  </a:tr>
                  <a:tr h="292608">
                    <a:tc>
                      <a:txBody>
                        <a:bodyPr/>
                        <a:lstStyle/>
                        <a:p>
                          <a:pPr algn="ctr"/>
                          <a:r>
                            <a:rPr lang="en-US" sz="1400" dirty="0" smtClean="0">
                              <a:latin typeface="+mn-lt"/>
                            </a:rPr>
                            <a:t>X6</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2257816214"/>
                      </a:ext>
                    </a:extLst>
                  </a:tr>
                  <a:tr h="307848">
                    <a:tc>
                      <a:txBody>
                        <a:bodyPr/>
                        <a:lstStyle/>
                        <a:p>
                          <a:pPr algn="ctr"/>
                          <a:r>
                            <a:rPr lang="en-US" sz="1400" dirty="0" smtClean="0">
                              <a:latin typeface="+mn-lt"/>
                            </a:rPr>
                            <a:t>X7</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962694876"/>
                      </a:ext>
                    </a:extLst>
                  </a:tr>
                  <a:tr h="310896">
                    <a:tc>
                      <a:txBody>
                        <a:bodyPr/>
                        <a:lstStyle/>
                        <a:p>
                          <a:pPr algn="ctr"/>
                          <a:r>
                            <a:rPr lang="en-US" sz="1400" dirty="0" smtClean="0">
                              <a:latin typeface="+mn-lt"/>
                            </a:rPr>
                            <a:t>X8</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842075665"/>
                      </a:ext>
                    </a:extLst>
                  </a:tr>
                  <a:tr h="283464">
                    <a:tc>
                      <a:txBody>
                        <a:bodyPr/>
                        <a:lstStyle/>
                        <a:p>
                          <a:pPr algn="ctr"/>
                          <a:r>
                            <a:rPr lang="en-US" sz="1400" dirty="0" smtClean="0">
                              <a:latin typeface="+mn-lt"/>
                            </a:rPr>
                            <a:t>X9</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582887426"/>
                      </a:ext>
                    </a:extLst>
                  </a:tr>
                  <a:tr h="298704">
                    <a:tc>
                      <a:txBody>
                        <a:bodyPr/>
                        <a:lstStyle/>
                        <a:p>
                          <a:pPr algn="ctr"/>
                          <a:r>
                            <a:rPr lang="en-US" sz="1400" dirty="0" smtClean="0">
                              <a:latin typeface="+mn-lt"/>
                            </a:rPr>
                            <a:t>X10</a:t>
                          </a: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298159306"/>
                      </a:ext>
                    </a:extLst>
                  </a:tr>
                  <a:tr h="295656">
                    <a:tc>
                      <a:txBody>
                        <a:bodyPr/>
                        <a:lstStyle/>
                        <a:p>
                          <a:pPr algn="ctr"/>
                          <a:r>
                            <a:rPr lang="en-US" sz="1400" dirty="0" smtClean="0">
                              <a:latin typeface="+mn-lt"/>
                            </a:rPr>
                            <a:t>X11</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smtClean="0"/>
                            <a:t>0.6</a:t>
                          </a:r>
                        </a:p>
                      </a:txBody>
                      <a:tcPr/>
                    </a:tc>
                    <a:tc>
                      <a:txBody>
                        <a:bodyPr/>
                        <a:lstStyle/>
                        <a:p>
                          <a:pPr algn="ctr"/>
                          <a:r>
                            <a:rPr lang="en-US" sz="1400" b="0" dirty="0" smtClean="0"/>
                            <a:t>0</a:t>
                          </a:r>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3853817592"/>
                      </a:ext>
                    </a:extLst>
                  </a:tr>
                  <a:tr h="292608">
                    <a:tc>
                      <a:txBody>
                        <a:bodyPr/>
                        <a:lstStyle/>
                        <a:p>
                          <a:pPr algn="ctr"/>
                          <a:r>
                            <a:rPr lang="en-US" sz="1400" dirty="0" smtClean="0">
                              <a:latin typeface="+mn-lt"/>
                            </a:rPr>
                            <a:t>X12</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b="0" dirty="0" smtClean="0"/>
                            <a:t>0</a:t>
                          </a:r>
                          <a:endParaRPr lang="en-US" sz="1400" b="0" dirty="0"/>
                        </a:p>
                      </a:txBody>
                      <a:tcPr/>
                    </a:tc>
                    <a:tc>
                      <a:txBody>
                        <a:bodyPr/>
                        <a:lstStyle/>
                        <a:p>
                          <a:pPr algn="ctr"/>
                          <a:r>
                            <a:rPr lang="en-US" sz="1400" b="0" dirty="0" smtClean="0"/>
                            <a:t>0.6</a:t>
                          </a:r>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64139436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95964559"/>
                  </p:ext>
                </p:extLst>
              </p:nvPr>
            </p:nvGraphicFramePr>
            <p:xfrm>
              <a:off x="941832" y="1089437"/>
              <a:ext cx="4233672" cy="4897055"/>
            </p:xfrm>
            <a:graphic>
              <a:graphicData uri="http://schemas.openxmlformats.org/drawingml/2006/table">
                <a:tbl>
                  <a:tblPr firstRow="1" bandRow="1">
                    <a:tableStyleId>{9D7B26C5-4107-4FEC-AEDC-1716B250A1EF}</a:tableStyleId>
                  </a:tblPr>
                  <a:tblGrid>
                    <a:gridCol w="528320">
                      <a:extLst>
                        <a:ext uri="{9D8B030D-6E8A-4147-A177-3AD203B41FA5}">
                          <a16:colId xmlns:a16="http://schemas.microsoft.com/office/drawing/2014/main" val="99284005"/>
                        </a:ext>
                      </a:extLst>
                    </a:gridCol>
                    <a:gridCol w="1033272">
                      <a:extLst>
                        <a:ext uri="{9D8B030D-6E8A-4147-A177-3AD203B41FA5}">
                          <a16:colId xmlns:a16="http://schemas.microsoft.com/office/drawing/2014/main" val="893867393"/>
                        </a:ext>
                      </a:extLst>
                    </a:gridCol>
                    <a:gridCol w="795528">
                      <a:extLst>
                        <a:ext uri="{9D8B030D-6E8A-4147-A177-3AD203B41FA5}">
                          <a16:colId xmlns:a16="http://schemas.microsoft.com/office/drawing/2014/main" val="1375847299"/>
                        </a:ext>
                      </a:extLst>
                    </a:gridCol>
                    <a:gridCol w="777240">
                      <a:extLst>
                        <a:ext uri="{9D8B030D-6E8A-4147-A177-3AD203B41FA5}">
                          <a16:colId xmlns:a16="http://schemas.microsoft.com/office/drawing/2014/main" val="3235438076"/>
                        </a:ext>
                      </a:extLst>
                    </a:gridCol>
                    <a:gridCol w="1099312">
                      <a:extLst>
                        <a:ext uri="{9D8B030D-6E8A-4147-A177-3AD203B41FA5}">
                          <a16:colId xmlns:a16="http://schemas.microsoft.com/office/drawing/2014/main" val="2151661890"/>
                        </a:ext>
                      </a:extLst>
                    </a:gridCol>
                  </a:tblGrid>
                  <a:tr h="457742">
                    <a:tc gridSpan="5">
                      <a:txBody>
                        <a:bodyPr/>
                        <a:lstStyle/>
                        <a:p>
                          <a:pPr algn="ctr"/>
                          <a:r>
                            <a:rPr lang="en-US" dirty="0" smtClean="0">
                              <a:latin typeface="+mn-lt"/>
                            </a:rPr>
                            <a:t>Group</a:t>
                          </a:r>
                          <a:r>
                            <a:rPr lang="en-US" baseline="0" dirty="0" smtClean="0">
                              <a:latin typeface="+mn-lt"/>
                            </a:rPr>
                            <a:t> </a:t>
                          </a:r>
                          <a:r>
                            <a:rPr lang="en-US" baseline="0" dirty="0" smtClean="0">
                              <a:latin typeface="+mn-lt"/>
                            </a:rPr>
                            <a:t>1</a:t>
                          </a:r>
                          <a:endParaRPr lang="en-US" dirty="0">
                            <a:latin typeface="+mn-lt"/>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24564199"/>
                      </a:ext>
                    </a:extLst>
                  </a:tr>
                  <a:tr h="457742">
                    <a:tc>
                      <a:txBody>
                        <a:bodyPr/>
                        <a:lstStyle/>
                        <a:p>
                          <a:pPr algn="ctr"/>
                          <a:endParaRPr lang="en-US" sz="1400" dirty="0">
                            <a:latin typeface="+mn-lt"/>
                          </a:endParaRPr>
                        </a:p>
                      </a:txBody>
                      <a:tcPr/>
                    </a:tc>
                    <a:tc>
                      <a:txBody>
                        <a:bodyPr/>
                        <a:lstStyle/>
                        <a:p>
                          <a:pPr algn="ctr"/>
                          <a:r>
                            <a:rPr lang="en-US" sz="1400" dirty="0" smtClean="0">
                              <a:latin typeface="+mn-lt"/>
                            </a:rPr>
                            <a:t>One factor</a:t>
                          </a:r>
                          <a:endParaRPr lang="en-US" sz="1400" b="1" dirty="0">
                            <a:latin typeface="+mn-lt"/>
                          </a:endParaRPr>
                        </a:p>
                      </a:txBody>
                      <a:tcPr/>
                    </a:tc>
                    <a:tc gridSpan="2">
                      <a:txBody>
                        <a:bodyPr/>
                        <a:lstStyle/>
                        <a:p>
                          <a:pPr algn="ctr"/>
                          <a:r>
                            <a:rPr lang="en-US" sz="1400" dirty="0" smtClean="0">
                              <a:latin typeface="+mn-lt"/>
                            </a:rPr>
                            <a:t>Two</a:t>
                          </a:r>
                          <a:r>
                            <a:rPr lang="en-US" sz="1400" baseline="0" dirty="0" smtClean="0">
                              <a:latin typeface="+mn-lt"/>
                            </a:rPr>
                            <a:t> factors</a:t>
                          </a:r>
                          <a:endParaRPr lang="en-US" sz="1400" b="1" dirty="0">
                            <a:latin typeface="+mn-lt"/>
                          </a:endParaRPr>
                        </a:p>
                      </a:txBody>
                      <a:tcPr/>
                    </a:tc>
                    <a:tc hMerge="1">
                      <a:txBody>
                        <a:bodyPr/>
                        <a:lstStyle/>
                        <a:p>
                          <a:endParaRPr lang="en-US" sz="1400" dirty="0"/>
                        </a:p>
                      </a:txBody>
                      <a:tcPr/>
                    </a:tc>
                    <a:tc>
                      <a:txBody>
                        <a:bodyPr/>
                        <a:lstStyle/>
                        <a:p>
                          <a:pPr algn="ctr"/>
                          <a:r>
                            <a:rPr lang="en-US" sz="1400" dirty="0" smtClean="0">
                              <a:latin typeface="+mn-lt"/>
                            </a:rPr>
                            <a:t>ARS</a:t>
                          </a:r>
                          <a:endParaRPr lang="en-US" sz="1400" b="1" dirty="0">
                            <a:latin typeface="+mn-lt"/>
                          </a:endParaRPr>
                        </a:p>
                      </a:txBody>
                      <a:tcPr/>
                    </a:tc>
                    <a:extLst>
                      <a:ext uri="{0D108BD9-81ED-4DB2-BD59-A6C34878D82A}">
                        <a16:rowId xmlns:a16="http://schemas.microsoft.com/office/drawing/2014/main" val="3518407965"/>
                      </a:ext>
                    </a:extLst>
                  </a:tr>
                  <a:tr h="304800">
                    <a:tc>
                      <a:txBody>
                        <a:bodyPr/>
                        <a:lstStyle/>
                        <a:p>
                          <a:pPr algn="ctr"/>
                          <a:endParaRPr lang="en-US" sz="1400" dirty="0">
                            <a:latin typeface="+mn-lt"/>
                          </a:endParaRPr>
                        </a:p>
                      </a:txBody>
                      <a:tcPr/>
                    </a:tc>
                    <a:tc>
                      <a:txBody>
                        <a:bodyPr/>
                        <a:lstStyle/>
                        <a:p>
                          <a:endParaRPr lang="en-US"/>
                        </a:p>
                      </a:txBody>
                      <a:tcPr>
                        <a:blipFill>
                          <a:blip r:embed="rId2"/>
                          <a:stretch>
                            <a:fillRect l="-51479" t="-303922" r="-260947" b="-1201961"/>
                          </a:stretch>
                        </a:blipFill>
                      </a:tcPr>
                    </a:tc>
                    <a:tc>
                      <a:txBody>
                        <a:bodyPr/>
                        <a:lstStyle/>
                        <a:p>
                          <a:endParaRPr lang="en-US"/>
                        </a:p>
                      </a:txBody>
                      <a:tcPr>
                        <a:blipFill>
                          <a:blip r:embed="rId2"/>
                          <a:stretch>
                            <a:fillRect l="-195420" t="-303922" r="-236641" b="-1201961"/>
                          </a:stretch>
                        </a:blipFill>
                      </a:tcPr>
                    </a:tc>
                    <a:tc>
                      <a:txBody>
                        <a:bodyPr/>
                        <a:lstStyle/>
                        <a:p>
                          <a:endParaRPr lang="en-US"/>
                        </a:p>
                      </a:txBody>
                      <a:tcPr>
                        <a:blipFill>
                          <a:blip r:embed="rId2"/>
                          <a:stretch>
                            <a:fillRect l="-302344" t="-303922" r="-142188" b="-1201961"/>
                          </a:stretch>
                        </a:blipFill>
                      </a:tcPr>
                    </a:tc>
                    <a:tc>
                      <a:txBody>
                        <a:bodyPr/>
                        <a:lstStyle/>
                        <a:p>
                          <a:endParaRPr lang="en-US"/>
                        </a:p>
                      </a:txBody>
                      <a:tcPr>
                        <a:blipFill>
                          <a:blip r:embed="rId2"/>
                          <a:stretch>
                            <a:fillRect l="-286111" t="-303922" r="-1111" b="-1201961"/>
                          </a:stretch>
                        </a:blipFill>
                      </a:tcPr>
                    </a:tc>
                    <a:extLst>
                      <a:ext uri="{0D108BD9-81ED-4DB2-BD59-A6C34878D82A}">
                        <a16:rowId xmlns:a16="http://schemas.microsoft.com/office/drawing/2014/main" val="2729089361"/>
                      </a:ext>
                    </a:extLst>
                  </a:tr>
                  <a:tr h="308731">
                    <a:tc>
                      <a:txBody>
                        <a:bodyPr/>
                        <a:lstStyle/>
                        <a:p>
                          <a:pPr algn="ctr"/>
                          <a:r>
                            <a:rPr lang="en-US" sz="1400" dirty="0" smtClean="0">
                              <a:latin typeface="+mn-lt"/>
                            </a:rPr>
                            <a:t>X1</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0</a:t>
                          </a:r>
                          <a:endParaRPr lang="en-US" sz="1400" dirty="0">
                            <a:latin typeface="+mn-lt"/>
                          </a:endParaRPr>
                        </a:p>
                      </a:txBody>
                      <a:tcPr/>
                    </a:tc>
                    <a:extLst>
                      <a:ext uri="{0D108BD9-81ED-4DB2-BD59-A6C34878D82A}">
                        <a16:rowId xmlns:a16="http://schemas.microsoft.com/office/drawing/2014/main" val="1986395937"/>
                      </a:ext>
                    </a:extLst>
                  </a:tr>
                  <a:tr h="310896">
                    <a:tc>
                      <a:txBody>
                        <a:bodyPr/>
                        <a:lstStyle/>
                        <a:p>
                          <a:pPr algn="ctr"/>
                          <a:r>
                            <a:rPr lang="en-US" sz="1400" dirty="0" smtClean="0">
                              <a:latin typeface="+mn-lt"/>
                            </a:rPr>
                            <a:t>X2</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120720911"/>
                      </a:ext>
                    </a:extLst>
                  </a:tr>
                  <a:tr h="304800">
                    <a:tc>
                      <a:txBody>
                        <a:bodyPr/>
                        <a:lstStyle/>
                        <a:p>
                          <a:pPr algn="ctr"/>
                          <a:r>
                            <a:rPr lang="en-US" sz="1400" dirty="0" smtClean="0">
                              <a:latin typeface="+mn-lt"/>
                            </a:rPr>
                            <a:t>X3</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38975358"/>
                      </a:ext>
                    </a:extLst>
                  </a:tr>
                  <a:tr h="304800">
                    <a:tc>
                      <a:txBody>
                        <a:bodyPr/>
                        <a:lstStyle/>
                        <a:p>
                          <a:pPr algn="ctr"/>
                          <a:r>
                            <a:rPr lang="en-US" sz="1400" dirty="0" smtClean="0">
                              <a:latin typeface="+mn-lt"/>
                            </a:rPr>
                            <a:t>X4</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777161877"/>
                      </a:ext>
                    </a:extLst>
                  </a:tr>
                  <a:tr h="304800">
                    <a:tc>
                      <a:txBody>
                        <a:bodyPr/>
                        <a:lstStyle/>
                        <a:p>
                          <a:pPr algn="ctr"/>
                          <a:r>
                            <a:rPr lang="en-US" sz="1400" dirty="0" smtClean="0">
                              <a:latin typeface="+mn-lt"/>
                            </a:rPr>
                            <a:t>X5</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3519802589"/>
                      </a:ext>
                    </a:extLst>
                  </a:tr>
                  <a:tr h="304800">
                    <a:tc>
                      <a:txBody>
                        <a:bodyPr/>
                        <a:lstStyle/>
                        <a:p>
                          <a:pPr algn="ctr"/>
                          <a:r>
                            <a:rPr lang="en-US" sz="1400" dirty="0" smtClean="0">
                              <a:latin typeface="+mn-lt"/>
                            </a:rPr>
                            <a:t>X6</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2257816214"/>
                      </a:ext>
                    </a:extLst>
                  </a:tr>
                  <a:tr h="307848">
                    <a:tc>
                      <a:txBody>
                        <a:bodyPr/>
                        <a:lstStyle/>
                        <a:p>
                          <a:pPr algn="ctr"/>
                          <a:r>
                            <a:rPr lang="en-US" sz="1400" dirty="0" smtClean="0">
                              <a:latin typeface="+mn-lt"/>
                            </a:rPr>
                            <a:t>X7</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962694876"/>
                      </a:ext>
                    </a:extLst>
                  </a:tr>
                  <a:tr h="310896">
                    <a:tc>
                      <a:txBody>
                        <a:bodyPr/>
                        <a:lstStyle/>
                        <a:p>
                          <a:pPr algn="ctr"/>
                          <a:r>
                            <a:rPr lang="en-US" sz="1400" dirty="0" smtClean="0">
                              <a:latin typeface="+mn-lt"/>
                            </a:rPr>
                            <a:t>X8</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1842075665"/>
                      </a:ext>
                    </a:extLst>
                  </a:tr>
                  <a:tr h="304800">
                    <a:tc>
                      <a:txBody>
                        <a:bodyPr/>
                        <a:lstStyle/>
                        <a:p>
                          <a:pPr algn="ctr"/>
                          <a:r>
                            <a:rPr lang="en-US" sz="1400" dirty="0" smtClean="0">
                              <a:latin typeface="+mn-lt"/>
                            </a:rPr>
                            <a:t>X9</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582887426"/>
                      </a:ext>
                    </a:extLst>
                  </a:tr>
                  <a:tr h="304800">
                    <a:tc>
                      <a:txBody>
                        <a:bodyPr/>
                        <a:lstStyle/>
                        <a:p>
                          <a:pPr algn="ctr"/>
                          <a:r>
                            <a:rPr lang="en-US" sz="1400" dirty="0" smtClean="0">
                              <a:latin typeface="+mn-lt"/>
                            </a:rPr>
                            <a:t>X10</a:t>
                          </a: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298159306"/>
                      </a:ext>
                    </a:extLst>
                  </a:tr>
                  <a:tr h="304800">
                    <a:tc>
                      <a:txBody>
                        <a:bodyPr/>
                        <a:lstStyle/>
                        <a:p>
                          <a:pPr algn="ctr"/>
                          <a:r>
                            <a:rPr lang="en-US" sz="1400" dirty="0" smtClean="0">
                              <a:latin typeface="+mn-lt"/>
                            </a:rPr>
                            <a:t>X11</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smtClean="0"/>
                            <a:t>0.6</a:t>
                          </a:r>
                        </a:p>
                      </a:txBody>
                      <a:tcPr/>
                    </a:tc>
                    <a:tc>
                      <a:txBody>
                        <a:bodyPr/>
                        <a:lstStyle/>
                        <a:p>
                          <a:pPr algn="ctr"/>
                          <a:r>
                            <a:rPr lang="en-US" sz="1400" b="0" dirty="0" smtClean="0"/>
                            <a:t>0</a:t>
                          </a:r>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3853817592"/>
                      </a:ext>
                    </a:extLst>
                  </a:tr>
                  <a:tr h="304800">
                    <a:tc>
                      <a:txBody>
                        <a:bodyPr/>
                        <a:lstStyle/>
                        <a:p>
                          <a:pPr algn="ctr"/>
                          <a:r>
                            <a:rPr lang="en-US" sz="1400" dirty="0" smtClean="0">
                              <a:latin typeface="+mn-lt"/>
                            </a:rPr>
                            <a:t>X12</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b="0" dirty="0" smtClean="0"/>
                            <a:t>0</a:t>
                          </a:r>
                          <a:endParaRPr lang="en-US" sz="1400" b="0" dirty="0"/>
                        </a:p>
                      </a:txBody>
                      <a:tcPr/>
                    </a:tc>
                    <a:tc>
                      <a:txBody>
                        <a:bodyPr/>
                        <a:lstStyle/>
                        <a:p>
                          <a:pPr algn="ctr"/>
                          <a:r>
                            <a:rPr lang="en-US" sz="1400" b="0" dirty="0" smtClean="0"/>
                            <a:t>0.6</a:t>
                          </a:r>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Georgia"/>
                              <a:ea typeface="+mn-ea"/>
                              <a:cs typeface="+mn-cs"/>
                            </a:rPr>
                            <a:t>0</a:t>
                          </a:r>
                          <a:endParaRPr kumimoji="0" lang="en-US" sz="1400" b="0" i="0" u="none" strike="noStrike" kern="1200" cap="none" spc="0" normalizeH="0" baseline="0" noProof="0" dirty="0">
                            <a:ln>
                              <a:noFill/>
                            </a:ln>
                            <a:solidFill>
                              <a:prstClr val="black"/>
                            </a:solidFill>
                            <a:effectLst/>
                            <a:uLnTx/>
                            <a:uFillTx/>
                            <a:latin typeface="Georgia"/>
                            <a:ea typeface="+mn-ea"/>
                            <a:cs typeface="+mn-cs"/>
                          </a:endParaRPr>
                        </a:p>
                      </a:txBody>
                      <a:tcPr/>
                    </a:tc>
                    <a:extLst>
                      <a:ext uri="{0D108BD9-81ED-4DB2-BD59-A6C34878D82A}">
                        <a16:rowId xmlns:a16="http://schemas.microsoft.com/office/drawing/2014/main" val="641394368"/>
                      </a:ext>
                    </a:extLst>
                  </a:tr>
                </a:tbl>
              </a:graphicData>
            </a:graphic>
          </p:graphicFrame>
        </mc:Fallback>
      </mc:AlternateContent>
      <p:sp>
        <p:nvSpPr>
          <p:cNvPr id="6" name="TextBox 5"/>
          <p:cNvSpPr txBox="1"/>
          <p:nvPr/>
        </p:nvSpPr>
        <p:spPr>
          <a:xfrm>
            <a:off x="452675" y="6211669"/>
            <a:ext cx="11457432" cy="646331"/>
          </a:xfrm>
          <a:prstGeom prst="rect">
            <a:avLst/>
          </a:prstGeom>
          <a:noFill/>
        </p:spPr>
        <p:txBody>
          <a:bodyPr wrap="square" rtlCol="0">
            <a:spAutoFit/>
          </a:bodyPr>
          <a:lstStyle/>
          <a:p>
            <a:r>
              <a:rPr lang="en-US" dirty="0" smtClean="0"/>
              <a:t>*</a:t>
            </a:r>
            <a:r>
              <a:rPr lang="en-US" sz="1600" dirty="0" smtClean="0"/>
              <a:t>ARS </a:t>
            </a:r>
            <a:r>
              <a:rPr lang="en-US" sz="1600" dirty="0"/>
              <a:t>loadings are rescaled based on the variance of a right-censored normal distribution. Original loadings were .3 and .6.</a:t>
            </a:r>
          </a:p>
          <a:p>
            <a:endParaRPr lang="en-US"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4016512245"/>
                  </p:ext>
                </p:extLst>
              </p:nvPr>
            </p:nvGraphicFramePr>
            <p:xfrm>
              <a:off x="6476937" y="1086936"/>
              <a:ext cx="4233672" cy="4897055"/>
            </p:xfrm>
            <a:graphic>
              <a:graphicData uri="http://schemas.openxmlformats.org/drawingml/2006/table">
                <a:tbl>
                  <a:tblPr firstRow="1" bandRow="1">
                    <a:tableStyleId>{9D7B26C5-4107-4FEC-AEDC-1716B250A1EF}</a:tableStyleId>
                  </a:tblPr>
                  <a:tblGrid>
                    <a:gridCol w="528320">
                      <a:extLst>
                        <a:ext uri="{9D8B030D-6E8A-4147-A177-3AD203B41FA5}">
                          <a16:colId xmlns:a16="http://schemas.microsoft.com/office/drawing/2014/main" val="99284005"/>
                        </a:ext>
                      </a:extLst>
                    </a:gridCol>
                    <a:gridCol w="1033272">
                      <a:extLst>
                        <a:ext uri="{9D8B030D-6E8A-4147-A177-3AD203B41FA5}">
                          <a16:colId xmlns:a16="http://schemas.microsoft.com/office/drawing/2014/main" val="893867393"/>
                        </a:ext>
                      </a:extLst>
                    </a:gridCol>
                    <a:gridCol w="795528">
                      <a:extLst>
                        <a:ext uri="{9D8B030D-6E8A-4147-A177-3AD203B41FA5}">
                          <a16:colId xmlns:a16="http://schemas.microsoft.com/office/drawing/2014/main" val="1375847299"/>
                        </a:ext>
                      </a:extLst>
                    </a:gridCol>
                    <a:gridCol w="777240">
                      <a:extLst>
                        <a:ext uri="{9D8B030D-6E8A-4147-A177-3AD203B41FA5}">
                          <a16:colId xmlns:a16="http://schemas.microsoft.com/office/drawing/2014/main" val="3235438076"/>
                        </a:ext>
                      </a:extLst>
                    </a:gridCol>
                    <a:gridCol w="1099312">
                      <a:extLst>
                        <a:ext uri="{9D8B030D-6E8A-4147-A177-3AD203B41FA5}">
                          <a16:colId xmlns:a16="http://schemas.microsoft.com/office/drawing/2014/main" val="2151661890"/>
                        </a:ext>
                      </a:extLst>
                    </a:gridCol>
                  </a:tblGrid>
                  <a:tr h="457742">
                    <a:tc gridSpan="5">
                      <a:txBody>
                        <a:bodyPr/>
                        <a:lstStyle/>
                        <a:p>
                          <a:pPr algn="ctr"/>
                          <a:r>
                            <a:rPr lang="en-US" dirty="0" smtClean="0">
                              <a:latin typeface="+mn-lt"/>
                            </a:rPr>
                            <a:t>Group</a:t>
                          </a:r>
                          <a:r>
                            <a:rPr lang="en-US" baseline="0" dirty="0" smtClean="0">
                              <a:latin typeface="+mn-lt"/>
                            </a:rPr>
                            <a:t> 2</a:t>
                          </a:r>
                          <a:endParaRPr lang="en-US" dirty="0">
                            <a:latin typeface="+mn-lt"/>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24564199"/>
                      </a:ext>
                    </a:extLst>
                  </a:tr>
                  <a:tr h="457742">
                    <a:tc>
                      <a:txBody>
                        <a:bodyPr/>
                        <a:lstStyle/>
                        <a:p>
                          <a:pPr algn="ctr"/>
                          <a:endParaRPr lang="en-US" sz="1400" dirty="0">
                            <a:latin typeface="+mn-lt"/>
                          </a:endParaRPr>
                        </a:p>
                      </a:txBody>
                      <a:tcPr/>
                    </a:tc>
                    <a:tc>
                      <a:txBody>
                        <a:bodyPr/>
                        <a:lstStyle/>
                        <a:p>
                          <a:pPr algn="ctr"/>
                          <a:r>
                            <a:rPr lang="en-US" sz="1400" dirty="0" smtClean="0">
                              <a:latin typeface="+mn-lt"/>
                            </a:rPr>
                            <a:t>One factor</a:t>
                          </a:r>
                          <a:endParaRPr lang="en-US" sz="1400" b="1" dirty="0">
                            <a:latin typeface="+mn-lt"/>
                          </a:endParaRPr>
                        </a:p>
                      </a:txBody>
                      <a:tcPr/>
                    </a:tc>
                    <a:tc gridSpan="2">
                      <a:txBody>
                        <a:bodyPr/>
                        <a:lstStyle/>
                        <a:p>
                          <a:pPr algn="ctr"/>
                          <a:r>
                            <a:rPr lang="en-US" sz="1400" dirty="0" smtClean="0">
                              <a:latin typeface="+mn-lt"/>
                            </a:rPr>
                            <a:t>Two</a:t>
                          </a:r>
                          <a:r>
                            <a:rPr lang="en-US" sz="1400" baseline="0" dirty="0" smtClean="0">
                              <a:latin typeface="+mn-lt"/>
                            </a:rPr>
                            <a:t> factors</a:t>
                          </a:r>
                          <a:endParaRPr lang="en-US" sz="1400" b="1" dirty="0">
                            <a:latin typeface="+mn-lt"/>
                          </a:endParaRPr>
                        </a:p>
                      </a:txBody>
                      <a:tcPr/>
                    </a:tc>
                    <a:tc hMerge="1">
                      <a:txBody>
                        <a:bodyPr/>
                        <a:lstStyle/>
                        <a:p>
                          <a:endParaRPr lang="en-US" sz="1400" dirty="0"/>
                        </a:p>
                      </a:txBody>
                      <a:tcPr/>
                    </a:tc>
                    <a:tc>
                      <a:txBody>
                        <a:bodyPr/>
                        <a:lstStyle/>
                        <a:p>
                          <a:pPr algn="ctr"/>
                          <a:r>
                            <a:rPr lang="en-US" sz="1400" dirty="0" smtClean="0">
                              <a:latin typeface="+mn-lt"/>
                            </a:rPr>
                            <a:t>ARS</a:t>
                          </a:r>
                          <a:endParaRPr lang="en-US" sz="1400" b="1" dirty="0">
                            <a:latin typeface="+mn-lt"/>
                          </a:endParaRPr>
                        </a:p>
                      </a:txBody>
                      <a:tcPr/>
                    </a:tc>
                    <a:extLst>
                      <a:ext uri="{0D108BD9-81ED-4DB2-BD59-A6C34878D82A}">
                        <a16:rowId xmlns:a16="http://schemas.microsoft.com/office/drawing/2014/main" val="3518407965"/>
                      </a:ext>
                    </a:extLst>
                  </a:tr>
                  <a:tr h="302635">
                    <a:tc>
                      <a:txBody>
                        <a:bodyPr/>
                        <a:lstStyle/>
                        <a:p>
                          <a:pPr algn="ctr"/>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2</m:t>
                                    </m:r>
                                  </m:sub>
                                </m:sSub>
                              </m:oMath>
                            </m:oMathPara>
                          </a14:m>
                          <a:endParaRPr lang="en-US" sz="1400" dirty="0">
                            <a:latin typeface="+mn-lt"/>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𝐴𝑅𝑆</m:t>
                                    </m:r>
                                  </m:sub>
                                </m:sSub>
                              </m:oMath>
                            </m:oMathPara>
                          </a14:m>
                          <a:endParaRPr lang="en-US" sz="1400" dirty="0">
                            <a:latin typeface="+mn-lt"/>
                          </a:endParaRPr>
                        </a:p>
                      </a:txBody>
                      <a:tcPr/>
                    </a:tc>
                    <a:extLst>
                      <a:ext uri="{0D108BD9-81ED-4DB2-BD59-A6C34878D82A}">
                        <a16:rowId xmlns:a16="http://schemas.microsoft.com/office/drawing/2014/main" val="2729089361"/>
                      </a:ext>
                    </a:extLst>
                  </a:tr>
                  <a:tr h="308731">
                    <a:tc>
                      <a:txBody>
                        <a:bodyPr/>
                        <a:lstStyle/>
                        <a:p>
                          <a:pPr algn="ctr"/>
                          <a:r>
                            <a:rPr lang="en-US" sz="1400" dirty="0" smtClean="0">
                              <a:latin typeface="+mn-lt"/>
                            </a:rPr>
                            <a:t>X1</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1986395937"/>
                      </a:ext>
                    </a:extLst>
                  </a:tr>
                  <a:tr h="310896">
                    <a:tc>
                      <a:txBody>
                        <a:bodyPr/>
                        <a:lstStyle/>
                        <a:p>
                          <a:pPr algn="ctr"/>
                          <a:r>
                            <a:rPr lang="en-US" sz="1400" dirty="0" smtClean="0">
                              <a:latin typeface="+mn-lt"/>
                            </a:rPr>
                            <a:t>X2</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120720911"/>
                      </a:ext>
                    </a:extLst>
                  </a:tr>
                  <a:tr h="283464">
                    <a:tc>
                      <a:txBody>
                        <a:bodyPr/>
                        <a:lstStyle/>
                        <a:p>
                          <a:pPr algn="ctr"/>
                          <a:r>
                            <a:rPr lang="en-US" sz="1400" dirty="0" smtClean="0">
                              <a:latin typeface="+mn-lt"/>
                            </a:rPr>
                            <a:t>X3</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138975358"/>
                      </a:ext>
                    </a:extLst>
                  </a:tr>
                  <a:tr h="280416">
                    <a:tc>
                      <a:txBody>
                        <a:bodyPr/>
                        <a:lstStyle/>
                        <a:p>
                          <a:pPr algn="ctr"/>
                          <a:r>
                            <a:rPr lang="en-US" sz="1400" dirty="0" smtClean="0">
                              <a:latin typeface="+mn-lt"/>
                            </a:rPr>
                            <a:t>X4</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777161877"/>
                      </a:ext>
                    </a:extLst>
                  </a:tr>
                  <a:tr h="277368">
                    <a:tc>
                      <a:txBody>
                        <a:bodyPr/>
                        <a:lstStyle/>
                        <a:p>
                          <a:pPr algn="ctr"/>
                          <a:r>
                            <a:rPr lang="en-US" sz="1400" dirty="0" smtClean="0">
                              <a:latin typeface="+mn-lt"/>
                            </a:rPr>
                            <a:t>X5</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3519802589"/>
                      </a:ext>
                    </a:extLst>
                  </a:tr>
                  <a:tr h="292608">
                    <a:tc>
                      <a:txBody>
                        <a:bodyPr/>
                        <a:lstStyle/>
                        <a:p>
                          <a:pPr algn="ctr"/>
                          <a:r>
                            <a:rPr lang="en-US" sz="1400" dirty="0" smtClean="0">
                              <a:latin typeface="+mn-lt"/>
                            </a:rPr>
                            <a:t>X6</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2257816214"/>
                      </a:ext>
                    </a:extLst>
                  </a:tr>
                  <a:tr h="307848">
                    <a:tc>
                      <a:txBody>
                        <a:bodyPr/>
                        <a:lstStyle/>
                        <a:p>
                          <a:pPr algn="ctr"/>
                          <a:r>
                            <a:rPr lang="en-US" sz="1400" dirty="0" smtClean="0">
                              <a:latin typeface="+mn-lt"/>
                            </a:rPr>
                            <a:t>X7</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962694876"/>
                      </a:ext>
                    </a:extLst>
                  </a:tr>
                  <a:tr h="310896">
                    <a:tc>
                      <a:txBody>
                        <a:bodyPr/>
                        <a:lstStyle/>
                        <a:p>
                          <a:pPr algn="ctr"/>
                          <a:r>
                            <a:rPr lang="en-US" sz="1400" dirty="0" smtClean="0">
                              <a:latin typeface="+mn-lt"/>
                            </a:rPr>
                            <a:t>X8</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842075665"/>
                      </a:ext>
                    </a:extLst>
                  </a:tr>
                  <a:tr h="283464">
                    <a:tc>
                      <a:txBody>
                        <a:bodyPr/>
                        <a:lstStyle/>
                        <a:p>
                          <a:pPr algn="ctr"/>
                          <a:r>
                            <a:rPr lang="en-US" sz="1400" dirty="0" smtClean="0">
                              <a:latin typeface="+mn-lt"/>
                            </a:rPr>
                            <a:t>X9</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582887426"/>
                      </a:ext>
                    </a:extLst>
                  </a:tr>
                  <a:tr h="298704">
                    <a:tc>
                      <a:txBody>
                        <a:bodyPr/>
                        <a:lstStyle/>
                        <a:p>
                          <a:pPr algn="ctr"/>
                          <a:r>
                            <a:rPr lang="en-US" sz="1400" dirty="0" smtClean="0">
                              <a:latin typeface="+mn-lt"/>
                            </a:rPr>
                            <a:t>X10</a:t>
                          </a: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298159306"/>
                      </a:ext>
                    </a:extLst>
                  </a:tr>
                  <a:tr h="295656">
                    <a:tc>
                      <a:txBody>
                        <a:bodyPr/>
                        <a:lstStyle/>
                        <a:p>
                          <a:pPr algn="ctr"/>
                          <a:r>
                            <a:rPr lang="en-US" sz="1400" dirty="0" smtClean="0">
                              <a:latin typeface="+mn-lt"/>
                            </a:rPr>
                            <a:t>X11</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smtClean="0"/>
                            <a:t>0.6</a:t>
                          </a:r>
                        </a:p>
                      </a:txBody>
                      <a:tcPr/>
                    </a:tc>
                    <a:tc>
                      <a:txBody>
                        <a:bodyPr/>
                        <a:lstStyle/>
                        <a:p>
                          <a:pPr algn="ctr"/>
                          <a:r>
                            <a:rPr lang="en-US" sz="1400" b="0" dirty="0" smtClean="0"/>
                            <a:t>0</a:t>
                          </a:r>
                          <a:endParaRPr lang="en-US" sz="1400" b="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3853817592"/>
                      </a:ext>
                    </a:extLst>
                  </a:tr>
                  <a:tr h="292608">
                    <a:tc>
                      <a:txBody>
                        <a:bodyPr/>
                        <a:lstStyle/>
                        <a:p>
                          <a:pPr algn="ctr"/>
                          <a:r>
                            <a:rPr lang="en-US" sz="1400" dirty="0" smtClean="0">
                              <a:latin typeface="+mn-lt"/>
                            </a:rPr>
                            <a:t>X12</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b="0" dirty="0" smtClean="0"/>
                            <a:t>0</a:t>
                          </a:r>
                          <a:endParaRPr lang="en-US" sz="1400" b="0" dirty="0"/>
                        </a:p>
                      </a:txBody>
                      <a:tcPr/>
                    </a:tc>
                    <a:tc>
                      <a:txBody>
                        <a:bodyPr/>
                        <a:lstStyle/>
                        <a:p>
                          <a:pPr algn="ctr"/>
                          <a:r>
                            <a:rPr lang="en-US" sz="1400" b="0" dirty="0" smtClean="0"/>
                            <a:t>0.6</a:t>
                          </a:r>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641394368"/>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4016512245"/>
                  </p:ext>
                </p:extLst>
              </p:nvPr>
            </p:nvGraphicFramePr>
            <p:xfrm>
              <a:off x="6476937" y="1086936"/>
              <a:ext cx="4233672" cy="4897055"/>
            </p:xfrm>
            <a:graphic>
              <a:graphicData uri="http://schemas.openxmlformats.org/drawingml/2006/table">
                <a:tbl>
                  <a:tblPr firstRow="1" bandRow="1">
                    <a:tableStyleId>{9D7B26C5-4107-4FEC-AEDC-1716B250A1EF}</a:tableStyleId>
                  </a:tblPr>
                  <a:tblGrid>
                    <a:gridCol w="528320">
                      <a:extLst>
                        <a:ext uri="{9D8B030D-6E8A-4147-A177-3AD203B41FA5}">
                          <a16:colId xmlns:a16="http://schemas.microsoft.com/office/drawing/2014/main" val="99284005"/>
                        </a:ext>
                      </a:extLst>
                    </a:gridCol>
                    <a:gridCol w="1033272">
                      <a:extLst>
                        <a:ext uri="{9D8B030D-6E8A-4147-A177-3AD203B41FA5}">
                          <a16:colId xmlns:a16="http://schemas.microsoft.com/office/drawing/2014/main" val="893867393"/>
                        </a:ext>
                      </a:extLst>
                    </a:gridCol>
                    <a:gridCol w="795528">
                      <a:extLst>
                        <a:ext uri="{9D8B030D-6E8A-4147-A177-3AD203B41FA5}">
                          <a16:colId xmlns:a16="http://schemas.microsoft.com/office/drawing/2014/main" val="1375847299"/>
                        </a:ext>
                      </a:extLst>
                    </a:gridCol>
                    <a:gridCol w="777240">
                      <a:extLst>
                        <a:ext uri="{9D8B030D-6E8A-4147-A177-3AD203B41FA5}">
                          <a16:colId xmlns:a16="http://schemas.microsoft.com/office/drawing/2014/main" val="3235438076"/>
                        </a:ext>
                      </a:extLst>
                    </a:gridCol>
                    <a:gridCol w="1099312">
                      <a:extLst>
                        <a:ext uri="{9D8B030D-6E8A-4147-A177-3AD203B41FA5}">
                          <a16:colId xmlns:a16="http://schemas.microsoft.com/office/drawing/2014/main" val="2151661890"/>
                        </a:ext>
                      </a:extLst>
                    </a:gridCol>
                  </a:tblGrid>
                  <a:tr h="457742">
                    <a:tc gridSpan="5">
                      <a:txBody>
                        <a:bodyPr/>
                        <a:lstStyle/>
                        <a:p>
                          <a:pPr algn="ctr"/>
                          <a:r>
                            <a:rPr lang="en-US" dirty="0" smtClean="0">
                              <a:latin typeface="+mn-lt"/>
                            </a:rPr>
                            <a:t>Group</a:t>
                          </a:r>
                          <a:r>
                            <a:rPr lang="en-US" baseline="0" dirty="0" smtClean="0">
                              <a:latin typeface="+mn-lt"/>
                            </a:rPr>
                            <a:t> </a:t>
                          </a:r>
                          <a:r>
                            <a:rPr lang="en-US" baseline="0" dirty="0" smtClean="0">
                              <a:latin typeface="+mn-lt"/>
                            </a:rPr>
                            <a:t>2</a:t>
                          </a:r>
                          <a:endParaRPr lang="en-US" dirty="0">
                            <a:latin typeface="+mn-lt"/>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24564199"/>
                      </a:ext>
                    </a:extLst>
                  </a:tr>
                  <a:tr h="457742">
                    <a:tc>
                      <a:txBody>
                        <a:bodyPr/>
                        <a:lstStyle/>
                        <a:p>
                          <a:pPr algn="ctr"/>
                          <a:endParaRPr lang="en-US" sz="1400" dirty="0">
                            <a:latin typeface="+mn-lt"/>
                          </a:endParaRPr>
                        </a:p>
                      </a:txBody>
                      <a:tcPr/>
                    </a:tc>
                    <a:tc>
                      <a:txBody>
                        <a:bodyPr/>
                        <a:lstStyle/>
                        <a:p>
                          <a:pPr algn="ctr"/>
                          <a:r>
                            <a:rPr lang="en-US" sz="1400" dirty="0" smtClean="0">
                              <a:latin typeface="+mn-lt"/>
                            </a:rPr>
                            <a:t>One factor</a:t>
                          </a:r>
                          <a:endParaRPr lang="en-US" sz="1400" b="1" dirty="0">
                            <a:latin typeface="+mn-lt"/>
                          </a:endParaRPr>
                        </a:p>
                      </a:txBody>
                      <a:tcPr/>
                    </a:tc>
                    <a:tc gridSpan="2">
                      <a:txBody>
                        <a:bodyPr/>
                        <a:lstStyle/>
                        <a:p>
                          <a:pPr algn="ctr"/>
                          <a:r>
                            <a:rPr lang="en-US" sz="1400" dirty="0" smtClean="0">
                              <a:latin typeface="+mn-lt"/>
                            </a:rPr>
                            <a:t>Two</a:t>
                          </a:r>
                          <a:r>
                            <a:rPr lang="en-US" sz="1400" baseline="0" dirty="0" smtClean="0">
                              <a:latin typeface="+mn-lt"/>
                            </a:rPr>
                            <a:t> factors</a:t>
                          </a:r>
                          <a:endParaRPr lang="en-US" sz="1400" b="1" dirty="0">
                            <a:latin typeface="+mn-lt"/>
                          </a:endParaRPr>
                        </a:p>
                      </a:txBody>
                      <a:tcPr/>
                    </a:tc>
                    <a:tc hMerge="1">
                      <a:txBody>
                        <a:bodyPr/>
                        <a:lstStyle/>
                        <a:p>
                          <a:endParaRPr lang="en-US" sz="1400" dirty="0"/>
                        </a:p>
                      </a:txBody>
                      <a:tcPr/>
                    </a:tc>
                    <a:tc>
                      <a:txBody>
                        <a:bodyPr/>
                        <a:lstStyle/>
                        <a:p>
                          <a:pPr algn="ctr"/>
                          <a:r>
                            <a:rPr lang="en-US" sz="1400" dirty="0" smtClean="0">
                              <a:latin typeface="+mn-lt"/>
                            </a:rPr>
                            <a:t>ARS</a:t>
                          </a:r>
                          <a:endParaRPr lang="en-US" sz="1400" b="1" dirty="0">
                            <a:latin typeface="+mn-lt"/>
                          </a:endParaRPr>
                        </a:p>
                      </a:txBody>
                      <a:tcPr/>
                    </a:tc>
                    <a:extLst>
                      <a:ext uri="{0D108BD9-81ED-4DB2-BD59-A6C34878D82A}">
                        <a16:rowId xmlns:a16="http://schemas.microsoft.com/office/drawing/2014/main" val="3518407965"/>
                      </a:ext>
                    </a:extLst>
                  </a:tr>
                  <a:tr h="304800">
                    <a:tc>
                      <a:txBody>
                        <a:bodyPr/>
                        <a:lstStyle/>
                        <a:p>
                          <a:pPr algn="ctr"/>
                          <a:endParaRPr lang="en-US" sz="1400" dirty="0">
                            <a:latin typeface="+mn-lt"/>
                          </a:endParaRPr>
                        </a:p>
                      </a:txBody>
                      <a:tcPr/>
                    </a:tc>
                    <a:tc>
                      <a:txBody>
                        <a:bodyPr/>
                        <a:lstStyle/>
                        <a:p>
                          <a:endParaRPr lang="en-US"/>
                        </a:p>
                      </a:txBody>
                      <a:tcPr>
                        <a:blipFill>
                          <a:blip r:embed="rId3"/>
                          <a:stretch>
                            <a:fillRect l="-51479" t="-310000" r="-260947" b="-1226000"/>
                          </a:stretch>
                        </a:blipFill>
                      </a:tcPr>
                    </a:tc>
                    <a:tc>
                      <a:txBody>
                        <a:bodyPr/>
                        <a:lstStyle/>
                        <a:p>
                          <a:endParaRPr lang="en-US"/>
                        </a:p>
                      </a:txBody>
                      <a:tcPr>
                        <a:blipFill>
                          <a:blip r:embed="rId3"/>
                          <a:stretch>
                            <a:fillRect l="-195420" t="-310000" r="-236641" b="-1226000"/>
                          </a:stretch>
                        </a:blipFill>
                      </a:tcPr>
                    </a:tc>
                    <a:tc>
                      <a:txBody>
                        <a:bodyPr/>
                        <a:lstStyle/>
                        <a:p>
                          <a:endParaRPr lang="en-US"/>
                        </a:p>
                      </a:txBody>
                      <a:tcPr>
                        <a:blipFill>
                          <a:blip r:embed="rId3"/>
                          <a:stretch>
                            <a:fillRect l="-302344" t="-310000" r="-142188" b="-1226000"/>
                          </a:stretch>
                        </a:blipFill>
                      </a:tcPr>
                    </a:tc>
                    <a:tc>
                      <a:txBody>
                        <a:bodyPr/>
                        <a:lstStyle/>
                        <a:p>
                          <a:endParaRPr lang="en-US"/>
                        </a:p>
                      </a:txBody>
                      <a:tcPr>
                        <a:blipFill>
                          <a:blip r:embed="rId3"/>
                          <a:stretch>
                            <a:fillRect l="-286111" t="-310000" r="-1111" b="-1226000"/>
                          </a:stretch>
                        </a:blipFill>
                      </a:tcPr>
                    </a:tc>
                    <a:extLst>
                      <a:ext uri="{0D108BD9-81ED-4DB2-BD59-A6C34878D82A}">
                        <a16:rowId xmlns:a16="http://schemas.microsoft.com/office/drawing/2014/main" val="2729089361"/>
                      </a:ext>
                    </a:extLst>
                  </a:tr>
                  <a:tr h="308731">
                    <a:tc>
                      <a:txBody>
                        <a:bodyPr/>
                        <a:lstStyle/>
                        <a:p>
                          <a:pPr algn="ctr"/>
                          <a:r>
                            <a:rPr lang="en-US" sz="1400" dirty="0" smtClean="0">
                              <a:latin typeface="+mn-lt"/>
                            </a:rPr>
                            <a:t>X1</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1986395937"/>
                      </a:ext>
                    </a:extLst>
                  </a:tr>
                  <a:tr h="310896">
                    <a:tc>
                      <a:txBody>
                        <a:bodyPr/>
                        <a:lstStyle/>
                        <a:p>
                          <a:pPr algn="ctr"/>
                          <a:r>
                            <a:rPr lang="en-US" sz="1400" dirty="0" smtClean="0">
                              <a:latin typeface="+mn-lt"/>
                            </a:rPr>
                            <a:t>X2</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120720911"/>
                      </a:ext>
                    </a:extLst>
                  </a:tr>
                  <a:tr h="304800">
                    <a:tc>
                      <a:txBody>
                        <a:bodyPr/>
                        <a:lstStyle/>
                        <a:p>
                          <a:pPr algn="ctr"/>
                          <a:r>
                            <a:rPr lang="en-US" sz="1400" dirty="0" smtClean="0">
                              <a:latin typeface="+mn-lt"/>
                            </a:rPr>
                            <a:t>X3</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138975358"/>
                      </a:ext>
                    </a:extLst>
                  </a:tr>
                  <a:tr h="304800">
                    <a:tc>
                      <a:txBody>
                        <a:bodyPr/>
                        <a:lstStyle/>
                        <a:p>
                          <a:pPr algn="ctr"/>
                          <a:r>
                            <a:rPr lang="en-US" sz="1400" dirty="0" smtClean="0">
                              <a:latin typeface="+mn-lt"/>
                            </a:rPr>
                            <a:t>X4</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777161877"/>
                      </a:ext>
                    </a:extLst>
                  </a:tr>
                  <a:tr h="304800">
                    <a:tc>
                      <a:txBody>
                        <a:bodyPr/>
                        <a:lstStyle/>
                        <a:p>
                          <a:pPr algn="ctr"/>
                          <a:r>
                            <a:rPr lang="en-US" sz="1400" dirty="0" smtClean="0">
                              <a:latin typeface="+mn-lt"/>
                            </a:rPr>
                            <a:t>X5</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3519802589"/>
                      </a:ext>
                    </a:extLst>
                  </a:tr>
                  <a:tr h="304800">
                    <a:tc>
                      <a:txBody>
                        <a:bodyPr/>
                        <a:lstStyle/>
                        <a:p>
                          <a:pPr algn="ctr"/>
                          <a:r>
                            <a:rPr lang="en-US" sz="1400" dirty="0" smtClean="0">
                              <a:latin typeface="+mn-lt"/>
                            </a:rPr>
                            <a:t>X6</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2257816214"/>
                      </a:ext>
                    </a:extLst>
                  </a:tr>
                  <a:tr h="307848">
                    <a:tc>
                      <a:txBody>
                        <a:bodyPr/>
                        <a:lstStyle/>
                        <a:p>
                          <a:pPr algn="ctr"/>
                          <a:r>
                            <a:rPr lang="en-US" sz="1400" dirty="0" smtClean="0">
                              <a:latin typeface="+mn-lt"/>
                            </a:rPr>
                            <a:t>X7</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962694876"/>
                      </a:ext>
                    </a:extLst>
                  </a:tr>
                  <a:tr h="310896">
                    <a:tc>
                      <a:txBody>
                        <a:bodyPr/>
                        <a:lstStyle/>
                        <a:p>
                          <a:pPr algn="ctr"/>
                          <a:r>
                            <a:rPr lang="en-US" sz="1400" dirty="0" smtClean="0">
                              <a:latin typeface="+mn-lt"/>
                            </a:rPr>
                            <a:t>X8</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1842075665"/>
                      </a:ext>
                    </a:extLst>
                  </a:tr>
                  <a:tr h="304800">
                    <a:tc>
                      <a:txBody>
                        <a:bodyPr/>
                        <a:lstStyle/>
                        <a:p>
                          <a:pPr algn="ctr"/>
                          <a:r>
                            <a:rPr lang="en-US" sz="1400" dirty="0" smtClean="0">
                              <a:latin typeface="+mn-lt"/>
                            </a:rPr>
                            <a:t>X9</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582887426"/>
                      </a:ext>
                    </a:extLst>
                  </a:tr>
                  <a:tr h="304800">
                    <a:tc>
                      <a:txBody>
                        <a:bodyPr/>
                        <a:lstStyle/>
                        <a:p>
                          <a:pPr algn="ctr"/>
                          <a:r>
                            <a:rPr lang="en-US" sz="1400" dirty="0" smtClean="0">
                              <a:latin typeface="+mn-lt"/>
                            </a:rPr>
                            <a:t>X10</a:t>
                          </a:r>
                        </a:p>
                      </a:txBody>
                      <a:tcPr/>
                    </a:tc>
                    <a:tc>
                      <a:txBody>
                        <a:bodyPr/>
                        <a:lstStyle/>
                        <a:p>
                          <a:pPr algn="ctr"/>
                          <a:r>
                            <a:rPr lang="en-US" sz="1400" dirty="0" smtClean="0"/>
                            <a:t>0.6</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298159306"/>
                      </a:ext>
                    </a:extLst>
                  </a:tr>
                  <a:tr h="304800">
                    <a:tc>
                      <a:txBody>
                        <a:bodyPr/>
                        <a:lstStyle/>
                        <a:p>
                          <a:pPr algn="ctr"/>
                          <a:r>
                            <a:rPr lang="en-US" sz="1400" dirty="0" smtClean="0">
                              <a:latin typeface="+mn-lt"/>
                            </a:rPr>
                            <a:t>X11</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smtClean="0"/>
                            <a:t>0.6</a:t>
                          </a:r>
                        </a:p>
                      </a:txBody>
                      <a:tcPr/>
                    </a:tc>
                    <a:tc>
                      <a:txBody>
                        <a:bodyPr/>
                        <a:lstStyle/>
                        <a:p>
                          <a:pPr algn="ctr"/>
                          <a:r>
                            <a:rPr lang="en-US" sz="1400" b="0" dirty="0" smtClean="0"/>
                            <a:t>0</a:t>
                          </a:r>
                          <a:endParaRPr lang="en-US" sz="1400" b="0" dirty="0"/>
                        </a:p>
                      </a:txBody>
                      <a:tcPr/>
                    </a:tc>
                    <a:tc>
                      <a:txBody>
                        <a:bodyPr/>
                        <a:lstStyle/>
                        <a:p>
                          <a:pPr algn="ctr"/>
                          <a:r>
                            <a:rPr lang="en-US" sz="1400" dirty="0" smtClean="0">
                              <a:latin typeface="+mn-lt"/>
                            </a:rPr>
                            <a:t>.175/.350*</a:t>
                          </a:r>
                          <a:endParaRPr lang="en-US" sz="1400" dirty="0">
                            <a:latin typeface="+mn-lt"/>
                          </a:endParaRPr>
                        </a:p>
                      </a:txBody>
                      <a:tcPr/>
                    </a:tc>
                    <a:extLst>
                      <a:ext uri="{0D108BD9-81ED-4DB2-BD59-A6C34878D82A}">
                        <a16:rowId xmlns:a16="http://schemas.microsoft.com/office/drawing/2014/main" val="3853817592"/>
                      </a:ext>
                    </a:extLst>
                  </a:tr>
                  <a:tr h="304800">
                    <a:tc>
                      <a:txBody>
                        <a:bodyPr/>
                        <a:lstStyle/>
                        <a:p>
                          <a:pPr algn="ctr"/>
                          <a:r>
                            <a:rPr lang="en-US" sz="1400" dirty="0" smtClean="0">
                              <a:latin typeface="+mn-lt"/>
                            </a:rPr>
                            <a:t>X12</a:t>
                          </a:r>
                          <a:endParaRPr lang="en-US" sz="1400" dirty="0">
                            <a:latin typeface="+mn-lt"/>
                          </a:endParaRPr>
                        </a:p>
                      </a:txBody>
                      <a:tcPr/>
                    </a:tc>
                    <a:tc>
                      <a:txBody>
                        <a:bodyPr/>
                        <a:lstStyle/>
                        <a:p>
                          <a:pPr algn="ctr"/>
                          <a:r>
                            <a:rPr lang="en-US" sz="1400" dirty="0" smtClean="0"/>
                            <a:t>0.6</a:t>
                          </a:r>
                          <a:endParaRPr lang="en-US" sz="1400" dirty="0"/>
                        </a:p>
                      </a:txBody>
                      <a:tcPr/>
                    </a:tc>
                    <a:tc>
                      <a:txBody>
                        <a:bodyPr/>
                        <a:lstStyle/>
                        <a:p>
                          <a:pPr algn="ctr"/>
                          <a:r>
                            <a:rPr lang="en-US" sz="1400" b="0" dirty="0" smtClean="0"/>
                            <a:t>0</a:t>
                          </a:r>
                          <a:endParaRPr lang="en-US" sz="1400" b="0" dirty="0"/>
                        </a:p>
                      </a:txBody>
                      <a:tcPr/>
                    </a:tc>
                    <a:tc>
                      <a:txBody>
                        <a:bodyPr/>
                        <a:lstStyle/>
                        <a:p>
                          <a:pPr algn="ctr"/>
                          <a:r>
                            <a:rPr lang="en-US" sz="1400" b="0" dirty="0" smtClean="0"/>
                            <a:t>0.6</a:t>
                          </a:r>
                          <a:endParaRPr lang="en-US"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.175/.350*</a:t>
                          </a:r>
                        </a:p>
                      </a:txBody>
                      <a:tcPr/>
                    </a:tc>
                    <a:extLst>
                      <a:ext uri="{0D108BD9-81ED-4DB2-BD59-A6C34878D82A}">
                        <a16:rowId xmlns:a16="http://schemas.microsoft.com/office/drawing/2014/main" val="641394368"/>
                      </a:ext>
                    </a:extLst>
                  </a:tr>
                </a:tbl>
              </a:graphicData>
            </a:graphic>
          </p:graphicFrame>
        </mc:Fallback>
      </mc:AlternateContent>
    </p:spTree>
    <p:extLst>
      <p:ext uri="{BB962C8B-B14F-4D97-AF65-F5344CB8AC3E}">
        <p14:creationId xmlns:p14="http://schemas.microsoft.com/office/powerpoint/2010/main" val="871845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estimation</a:t>
            </a:r>
            <a:endParaRPr lang="en-US" dirty="0"/>
          </a:p>
        </p:txBody>
      </p:sp>
      <p:sp>
        <p:nvSpPr>
          <p:cNvPr id="3" name="Content Placeholder 2"/>
          <p:cNvSpPr>
            <a:spLocks noGrp="1"/>
          </p:cNvSpPr>
          <p:nvPr>
            <p:ph idx="1"/>
          </p:nvPr>
        </p:nvSpPr>
        <p:spPr/>
        <p:txBody>
          <a:bodyPr>
            <a:normAutofit/>
          </a:bodyPr>
          <a:lstStyle/>
          <a:p>
            <a:r>
              <a:rPr lang="en-US" sz="2400" dirty="0" smtClean="0"/>
              <a:t>For </a:t>
            </a:r>
            <a:r>
              <a:rPr lang="en-US" sz="2400" dirty="0" smtClean="0"/>
              <a:t>each data set, we </a:t>
            </a:r>
            <a:r>
              <a:rPr lang="en-US" sz="2400" dirty="0" smtClean="0"/>
              <a:t>estimated (usin</a:t>
            </a:r>
            <a:r>
              <a:rPr lang="en-US" sz="2400" dirty="0" smtClean="0"/>
              <a:t>g DWLS)</a:t>
            </a:r>
            <a:r>
              <a:rPr lang="en-US" sz="2400" dirty="0" smtClean="0"/>
              <a:t>:</a:t>
            </a:r>
            <a:endParaRPr lang="en-US" sz="2400" dirty="0" smtClean="0"/>
          </a:p>
          <a:p>
            <a:pPr lvl="1"/>
            <a:r>
              <a:rPr lang="en-US" sz="1800" dirty="0" smtClean="0"/>
              <a:t>MG-CCFA model with an additional ARS factor;</a:t>
            </a:r>
          </a:p>
          <a:p>
            <a:pPr lvl="1"/>
            <a:r>
              <a:rPr lang="en-US" sz="1800" dirty="0" smtClean="0"/>
              <a:t>MG-CCFA model without an additional ARS factor;</a:t>
            </a:r>
          </a:p>
          <a:p>
            <a:r>
              <a:rPr lang="en-US" sz="2400" dirty="0" smtClean="0"/>
              <a:t>Measurement invariance was tested following Wu and </a:t>
            </a:r>
            <a:r>
              <a:rPr lang="en-US" sz="2400" dirty="0" err="1" smtClean="0"/>
              <a:t>Estabrook</a:t>
            </a:r>
            <a:r>
              <a:rPr lang="en-US" sz="2400" dirty="0" smtClean="0"/>
              <a:t> (2016) </a:t>
            </a:r>
            <a:r>
              <a:rPr lang="en-US" sz="2400" dirty="0" smtClean="0"/>
              <a:t>guidelines:</a:t>
            </a:r>
            <a:endParaRPr lang="en-US" sz="2400" dirty="0" smtClean="0"/>
          </a:p>
          <a:p>
            <a:pPr lvl="1"/>
            <a:r>
              <a:rPr lang="en-US" dirty="0" err="1" smtClean="0"/>
              <a:t>Configural</a:t>
            </a:r>
            <a:r>
              <a:rPr lang="en-US" dirty="0" smtClean="0"/>
              <a:t> invariance;</a:t>
            </a:r>
          </a:p>
          <a:p>
            <a:pPr lvl="1"/>
            <a:r>
              <a:rPr lang="en-US" dirty="0" smtClean="0"/>
              <a:t>Thresholds invariance;</a:t>
            </a:r>
          </a:p>
          <a:p>
            <a:pPr lvl="1"/>
            <a:r>
              <a:rPr lang="en-US" dirty="0" smtClean="0"/>
              <a:t>Loadings </a:t>
            </a:r>
            <a:r>
              <a:rPr lang="en-US" dirty="0" smtClean="0"/>
              <a:t>invariance</a:t>
            </a:r>
            <a:r>
              <a:rPr lang="en-US" dirty="0"/>
              <a:t>;</a:t>
            </a:r>
            <a:endParaRPr lang="en-US" dirty="0" smtClean="0"/>
          </a:p>
          <a:p>
            <a:pPr lvl="1"/>
            <a:r>
              <a:rPr lang="en-US" dirty="0" smtClean="0"/>
              <a:t>Intercept </a:t>
            </a:r>
            <a:r>
              <a:rPr lang="en-US" dirty="0" smtClean="0"/>
              <a:t>invariance.</a:t>
            </a:r>
            <a:endParaRPr lang="en-US" dirty="0"/>
          </a:p>
        </p:txBody>
      </p:sp>
    </p:spTree>
    <p:extLst>
      <p:ext uri="{BB962C8B-B14F-4D97-AF65-F5344CB8AC3E}">
        <p14:creationId xmlns:p14="http://schemas.microsoft.com/office/powerpoint/2010/main" val="34706125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 measures</a:t>
            </a:r>
            <a:endParaRPr lang="en-US" dirty="0"/>
          </a:p>
        </p:txBody>
      </p:sp>
      <p:sp>
        <p:nvSpPr>
          <p:cNvPr id="3" name="Content Placeholder 2"/>
          <p:cNvSpPr>
            <a:spLocks noGrp="1"/>
          </p:cNvSpPr>
          <p:nvPr>
            <p:ph idx="1"/>
          </p:nvPr>
        </p:nvSpPr>
        <p:spPr>
          <a:xfrm>
            <a:off x="838200" y="1762298"/>
            <a:ext cx="10515600" cy="4414665"/>
          </a:xfrm>
        </p:spPr>
        <p:txBody>
          <a:bodyPr>
            <a:normAutofit/>
          </a:bodyPr>
          <a:lstStyle/>
          <a:p>
            <a:r>
              <a:rPr lang="en-US" sz="2000" dirty="0" smtClean="0"/>
              <a:t>We evaluated the fit of the model (with and without ARS) to the data using:</a:t>
            </a:r>
          </a:p>
          <a:p>
            <a:pPr lvl="1"/>
            <a:r>
              <a:rPr lang="en-US" sz="2000" dirty="0" smtClean="0"/>
              <a:t>Exact fit (chi-squared test) (</a:t>
            </a:r>
            <a:r>
              <a:rPr lang="el-GR" sz="2000" dirty="0" smtClean="0"/>
              <a:t>α</a:t>
            </a:r>
            <a:r>
              <a:rPr lang="en-US" sz="2000" dirty="0" smtClean="0"/>
              <a:t> = 0.05);</a:t>
            </a:r>
          </a:p>
          <a:p>
            <a:pPr lvl="1"/>
            <a:r>
              <a:rPr lang="en-US" sz="2000" dirty="0" smtClean="0"/>
              <a:t>Misfit (RMSEA ≥ 0.08);</a:t>
            </a:r>
          </a:p>
          <a:p>
            <a:pPr lvl="1"/>
            <a:r>
              <a:rPr lang="en-US" sz="2000" dirty="0" smtClean="0"/>
              <a:t>Comparative fit (CFI ≤ 0.95).</a:t>
            </a:r>
          </a:p>
          <a:p>
            <a:endParaRPr lang="en-US" sz="2000" dirty="0"/>
          </a:p>
          <a:p>
            <a:pPr marL="0" indent="0">
              <a:buNone/>
            </a:pPr>
            <a:endParaRPr lang="en-US" dirty="0"/>
          </a:p>
          <a:p>
            <a:pPr lvl="1"/>
            <a:endParaRPr lang="en-US" dirty="0"/>
          </a:p>
        </p:txBody>
      </p:sp>
    </p:spTree>
    <p:extLst>
      <p:ext uri="{BB962C8B-B14F-4D97-AF65-F5344CB8AC3E}">
        <p14:creationId xmlns:p14="http://schemas.microsoft.com/office/powerpoint/2010/main" val="18077865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884" y="2426681"/>
            <a:ext cx="10515600" cy="1325563"/>
          </a:xfrm>
        </p:spPr>
        <p:txBody>
          <a:bodyPr/>
          <a:lstStyle/>
          <a:p>
            <a:pPr algn="ctr"/>
            <a:r>
              <a:rPr lang="en-US" dirty="0" smtClean="0"/>
              <a:t>Key </a:t>
            </a:r>
            <a:r>
              <a:rPr lang="en-US" dirty="0"/>
              <a:t>r</a:t>
            </a:r>
            <a:r>
              <a:rPr lang="en-US" dirty="0" smtClean="0"/>
              <a:t>esults</a:t>
            </a:r>
            <a:endParaRPr lang="en-US" dirty="0"/>
          </a:p>
        </p:txBody>
      </p:sp>
    </p:spTree>
    <p:extLst>
      <p:ext uri="{BB962C8B-B14F-4D97-AF65-F5344CB8AC3E}">
        <p14:creationId xmlns:p14="http://schemas.microsoft.com/office/powerpoint/2010/main" val="2084991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5" name="Google Shape;225;p39"/>
          <p:cNvSpPr/>
          <p:nvPr/>
        </p:nvSpPr>
        <p:spPr>
          <a:xfrm>
            <a:off x="5358935" y="2710192"/>
            <a:ext cx="1175657" cy="1121228"/>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26" name="Google Shape;226;p39"/>
          <p:cNvSpPr/>
          <p:nvPr/>
        </p:nvSpPr>
        <p:spPr>
          <a:xfrm>
            <a:off x="3209877" y="4722910"/>
            <a:ext cx="944640" cy="801317"/>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27" name="Google Shape;227;p39"/>
          <p:cNvSpPr/>
          <p:nvPr/>
        </p:nvSpPr>
        <p:spPr>
          <a:xfrm>
            <a:off x="4780075" y="4701801"/>
            <a:ext cx="820924" cy="822426"/>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28" name="Google Shape;228;p39"/>
          <p:cNvSpPr/>
          <p:nvPr/>
        </p:nvSpPr>
        <p:spPr>
          <a:xfrm>
            <a:off x="6207816" y="4701968"/>
            <a:ext cx="820924" cy="822426"/>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39" name="Google Shape;239;p39"/>
          <p:cNvSpPr txBox="1"/>
          <p:nvPr/>
        </p:nvSpPr>
        <p:spPr>
          <a:xfrm>
            <a:off x="3209877" y="128585"/>
            <a:ext cx="5875129" cy="523180"/>
          </a:xfrm>
          <a:prstGeom prst="rect">
            <a:avLst/>
          </a:prstGeom>
          <a:noFill/>
          <a:ln>
            <a:noFill/>
          </a:ln>
        </p:spPr>
        <p:txBody>
          <a:bodyPr spcFirstLastPara="1" wrap="square" lIns="91433" tIns="45700" rIns="91433" bIns="45700" anchor="t" anchorCtr="0">
            <a:spAutoFit/>
          </a:bodyPr>
          <a:lstStyle/>
          <a:p>
            <a:pPr algn="ctr"/>
            <a:r>
              <a:rPr lang="it" sz="2800" dirty="0" smtClean="0">
                <a:solidFill>
                  <a:schemeClr val="dk1"/>
                </a:solidFill>
                <a:latin typeface="Georgia"/>
                <a:ea typeface="Georgia"/>
                <a:cs typeface="Georgia"/>
                <a:sym typeface="Georgia"/>
              </a:rPr>
              <a:t> Academic Engagement Scale (AES) </a:t>
            </a:r>
            <a:endParaRPr sz="2800" dirty="0">
              <a:solidFill>
                <a:schemeClr val="dk1"/>
              </a:solidFill>
              <a:latin typeface="Georgia"/>
              <a:ea typeface="Georgia"/>
              <a:cs typeface="Georgia"/>
              <a:sym typeface="Georgia"/>
            </a:endParaRPr>
          </a:p>
        </p:txBody>
      </p:sp>
      <p:pic>
        <p:nvPicPr>
          <p:cNvPr id="21" name="Picture 20" descr="Action, bossy, confidence, confident, man, person, proud ic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0843" y="4823072"/>
            <a:ext cx="579883" cy="579883"/>
          </a:xfrm>
          <a:prstGeom prst="rect">
            <a:avLst/>
          </a:prstGeom>
        </p:spPr>
      </p:pic>
      <p:pic>
        <p:nvPicPr>
          <p:cNvPr id="22" name="Picture 21" descr="SVG &gt; discuss people my business - Free SVG Image &amp; Icon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V="1">
            <a:off x="4808467" y="4869152"/>
            <a:ext cx="792532" cy="488820"/>
          </a:xfrm>
          <a:prstGeom prst="rect">
            <a:avLst/>
          </a:prstGeom>
        </p:spPr>
      </p:pic>
      <p:pic>
        <p:nvPicPr>
          <p:cNvPr id="23" name="Picture 22" descr="Workload Icon of Glyph style - Available in SVG, PNG, EPS ..."/>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0739" y="4811108"/>
            <a:ext cx="605132" cy="605132"/>
          </a:xfrm>
          <a:prstGeom prst="rect">
            <a:avLst/>
          </a:prstGeom>
        </p:spPr>
      </p:pic>
      <p:pic>
        <p:nvPicPr>
          <p:cNvPr id="24" name="Picture 23" descr="Employee Engagement Icon For Engagement , Free Transparent ..."/>
          <p:cNvPicPr>
            <a:picLocks noChangeAspect="1"/>
          </p:cNvPicPr>
          <p:nvPr/>
        </p:nvPicPr>
        <p:blipFill>
          <a:blip r:embed="rId6" cstate="print">
            <a:biLevel thresh="50000"/>
            <a:extLst>
              <a:ext uri="{28A0092B-C50C-407E-A947-70E740481C1C}">
                <a14:useLocalDpi xmlns:a14="http://schemas.microsoft.com/office/drawing/2010/main" val="0"/>
              </a:ext>
            </a:extLst>
          </a:blip>
          <a:stretch>
            <a:fillRect/>
          </a:stretch>
        </p:blipFill>
        <p:spPr>
          <a:xfrm>
            <a:off x="5538638" y="2881235"/>
            <a:ext cx="816251" cy="682023"/>
          </a:xfrm>
          <a:prstGeom prst="rect">
            <a:avLst/>
          </a:prstGeom>
        </p:spPr>
      </p:pic>
      <p:sp>
        <p:nvSpPr>
          <p:cNvPr id="28" name="Google Shape;228;p39"/>
          <p:cNvSpPr/>
          <p:nvPr/>
        </p:nvSpPr>
        <p:spPr>
          <a:xfrm>
            <a:off x="7572283" y="4722910"/>
            <a:ext cx="820924" cy="822426"/>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pic>
        <p:nvPicPr>
          <p:cNvPr id="30" name="Picture 29" descr="Free vector graphic: Award, Badge, Prize, Simple - Free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04582" y="4811108"/>
            <a:ext cx="356325" cy="646029"/>
          </a:xfrm>
          <a:prstGeom prst="rect">
            <a:avLst/>
          </a:prstGeom>
        </p:spPr>
      </p:pic>
      <p:cxnSp>
        <p:nvCxnSpPr>
          <p:cNvPr id="45" name="Straight Arrow Connector 44"/>
          <p:cNvCxnSpPr>
            <a:stCxn id="25" idx="2"/>
            <a:endCxn id="225" idx="0"/>
          </p:cNvCxnSpPr>
          <p:nvPr/>
        </p:nvCxnSpPr>
        <p:spPr>
          <a:xfrm>
            <a:off x="5946763" y="1819824"/>
            <a:ext cx="1" cy="890368"/>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225" idx="4"/>
            <a:endCxn id="226" idx="0"/>
          </p:cNvCxnSpPr>
          <p:nvPr/>
        </p:nvCxnSpPr>
        <p:spPr>
          <a:xfrm flipH="1">
            <a:off x="3682197" y="3831420"/>
            <a:ext cx="2264567" cy="891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225" idx="4"/>
            <a:endCxn id="227" idx="0"/>
          </p:cNvCxnSpPr>
          <p:nvPr/>
        </p:nvCxnSpPr>
        <p:spPr>
          <a:xfrm flipH="1">
            <a:off x="5190537" y="3831420"/>
            <a:ext cx="756227" cy="870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225" idx="4"/>
            <a:endCxn id="228" idx="0"/>
          </p:cNvCxnSpPr>
          <p:nvPr/>
        </p:nvCxnSpPr>
        <p:spPr>
          <a:xfrm>
            <a:off x="5946764" y="3831420"/>
            <a:ext cx="671514" cy="870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225" idx="4"/>
            <a:endCxn id="28" idx="0"/>
          </p:cNvCxnSpPr>
          <p:nvPr/>
        </p:nvCxnSpPr>
        <p:spPr>
          <a:xfrm>
            <a:off x="5946764" y="3831420"/>
            <a:ext cx="2035981" cy="891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 name="Google Shape;283;p40"/>
          <p:cNvPicPr preferRelativeResize="0"/>
          <p:nvPr/>
        </p:nvPicPr>
        <p:blipFill rotWithShape="1">
          <a:blip r:embed="rId8">
            <a:alphaModFix/>
          </a:blip>
          <a:srcRect/>
          <a:stretch/>
        </p:blipFill>
        <p:spPr>
          <a:xfrm>
            <a:off x="5495963" y="1224468"/>
            <a:ext cx="901600" cy="595356"/>
          </a:xfrm>
          <a:prstGeom prst="rect">
            <a:avLst/>
          </a:prstGeom>
          <a:noFill/>
          <a:ln>
            <a:noFill/>
          </a:ln>
        </p:spPr>
      </p:pic>
    </p:spTree>
    <p:extLst>
      <p:ext uri="{BB962C8B-B14F-4D97-AF65-F5344CB8AC3E}">
        <p14:creationId xmlns:p14="http://schemas.microsoft.com/office/powerpoint/2010/main" val="292522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5"/>
                                        </p:tgtEl>
                                        <p:attrNameLst>
                                          <p:attrName>style.visibility</p:attrName>
                                        </p:attrNameLst>
                                      </p:cBhvr>
                                      <p:to>
                                        <p:strVal val="visible"/>
                                      </p:to>
                                    </p:set>
                                    <p:animEffect transition="in" filter="fade">
                                      <p:cBhvr>
                                        <p:cTn id="17" dur="1000"/>
                                        <p:tgtEl>
                                          <p:spTgt spid="225"/>
                                        </p:tgtEl>
                                      </p:cBhvr>
                                    </p:animEffect>
                                    <p:anim calcmode="lin" valueType="num">
                                      <p:cBhvr>
                                        <p:cTn id="18" dur="1000" fill="hold"/>
                                        <p:tgtEl>
                                          <p:spTgt spid="225"/>
                                        </p:tgtEl>
                                        <p:attrNameLst>
                                          <p:attrName>ppt_x</p:attrName>
                                        </p:attrNameLst>
                                      </p:cBhvr>
                                      <p:tavLst>
                                        <p:tav tm="0">
                                          <p:val>
                                            <p:strVal val="#ppt_x"/>
                                          </p:val>
                                        </p:tav>
                                        <p:tav tm="100000">
                                          <p:val>
                                            <p:strVal val="#ppt_x"/>
                                          </p:val>
                                        </p:tav>
                                      </p:tavLst>
                                    </p:anim>
                                    <p:anim calcmode="lin" valueType="num">
                                      <p:cBhvr>
                                        <p:cTn id="19" dur="1000" fill="hold"/>
                                        <p:tgtEl>
                                          <p:spTgt spid="2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26"/>
                                        </p:tgtEl>
                                        <p:attrNameLst>
                                          <p:attrName>style.visibility</p:attrName>
                                        </p:attrNameLst>
                                      </p:cBhvr>
                                      <p:to>
                                        <p:strVal val="visible"/>
                                      </p:to>
                                    </p:set>
                                    <p:animEffect transition="in" filter="fade">
                                      <p:cBhvr>
                                        <p:cTn id="24" dur="1000"/>
                                        <p:tgtEl>
                                          <p:spTgt spid="226"/>
                                        </p:tgtEl>
                                      </p:cBhvr>
                                    </p:animEffect>
                                    <p:anim calcmode="lin" valueType="num">
                                      <p:cBhvr>
                                        <p:cTn id="25" dur="1000" fill="hold"/>
                                        <p:tgtEl>
                                          <p:spTgt spid="226"/>
                                        </p:tgtEl>
                                        <p:attrNameLst>
                                          <p:attrName>ppt_x</p:attrName>
                                        </p:attrNameLst>
                                      </p:cBhvr>
                                      <p:tavLst>
                                        <p:tav tm="0">
                                          <p:val>
                                            <p:strVal val="#ppt_x"/>
                                          </p:val>
                                        </p:tav>
                                        <p:tav tm="100000">
                                          <p:val>
                                            <p:strVal val="#ppt_x"/>
                                          </p:val>
                                        </p:tav>
                                      </p:tavLst>
                                    </p:anim>
                                    <p:anim calcmode="lin" valueType="num">
                                      <p:cBhvr>
                                        <p:cTn id="26" dur="1000" fill="hold"/>
                                        <p:tgtEl>
                                          <p:spTgt spid="22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27"/>
                                        </p:tgtEl>
                                        <p:attrNameLst>
                                          <p:attrName>style.visibility</p:attrName>
                                        </p:attrNameLst>
                                      </p:cBhvr>
                                      <p:to>
                                        <p:strVal val="visible"/>
                                      </p:to>
                                    </p:set>
                                    <p:animEffect transition="in" filter="fade">
                                      <p:cBhvr>
                                        <p:cTn id="29" dur="1000"/>
                                        <p:tgtEl>
                                          <p:spTgt spid="227"/>
                                        </p:tgtEl>
                                      </p:cBhvr>
                                    </p:animEffect>
                                    <p:anim calcmode="lin" valueType="num">
                                      <p:cBhvr>
                                        <p:cTn id="30" dur="1000" fill="hold"/>
                                        <p:tgtEl>
                                          <p:spTgt spid="227"/>
                                        </p:tgtEl>
                                        <p:attrNameLst>
                                          <p:attrName>ppt_x</p:attrName>
                                        </p:attrNameLst>
                                      </p:cBhvr>
                                      <p:tavLst>
                                        <p:tav tm="0">
                                          <p:val>
                                            <p:strVal val="#ppt_x"/>
                                          </p:val>
                                        </p:tav>
                                        <p:tav tm="100000">
                                          <p:val>
                                            <p:strVal val="#ppt_x"/>
                                          </p:val>
                                        </p:tav>
                                      </p:tavLst>
                                    </p:anim>
                                    <p:anim calcmode="lin" valueType="num">
                                      <p:cBhvr>
                                        <p:cTn id="31" dur="1000" fill="hold"/>
                                        <p:tgtEl>
                                          <p:spTgt spid="22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28"/>
                                        </p:tgtEl>
                                        <p:attrNameLst>
                                          <p:attrName>style.visibility</p:attrName>
                                        </p:attrNameLst>
                                      </p:cBhvr>
                                      <p:to>
                                        <p:strVal val="visible"/>
                                      </p:to>
                                    </p:set>
                                    <p:animEffect transition="in" filter="fade">
                                      <p:cBhvr>
                                        <p:cTn id="34" dur="1000"/>
                                        <p:tgtEl>
                                          <p:spTgt spid="228"/>
                                        </p:tgtEl>
                                      </p:cBhvr>
                                    </p:animEffect>
                                    <p:anim calcmode="lin" valueType="num">
                                      <p:cBhvr>
                                        <p:cTn id="35" dur="1000" fill="hold"/>
                                        <p:tgtEl>
                                          <p:spTgt spid="228"/>
                                        </p:tgtEl>
                                        <p:attrNameLst>
                                          <p:attrName>ppt_x</p:attrName>
                                        </p:attrNameLst>
                                      </p:cBhvr>
                                      <p:tavLst>
                                        <p:tav tm="0">
                                          <p:val>
                                            <p:strVal val="#ppt_x"/>
                                          </p:val>
                                        </p:tav>
                                        <p:tav tm="100000">
                                          <p:val>
                                            <p:strVal val="#ppt_x"/>
                                          </p:val>
                                        </p:tav>
                                      </p:tavLst>
                                    </p:anim>
                                    <p:anim calcmode="lin" valueType="num">
                                      <p:cBhvr>
                                        <p:cTn id="36" dur="1000" fill="hold"/>
                                        <p:tgtEl>
                                          <p:spTgt spid="22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anim calcmode="lin" valueType="num">
                                      <p:cBhvr>
                                        <p:cTn id="40" dur="1000" fill="hold"/>
                                        <p:tgtEl>
                                          <p:spTgt spid="21"/>
                                        </p:tgtEl>
                                        <p:attrNameLst>
                                          <p:attrName>ppt_x</p:attrName>
                                        </p:attrNameLst>
                                      </p:cBhvr>
                                      <p:tavLst>
                                        <p:tav tm="0">
                                          <p:val>
                                            <p:strVal val="#ppt_x"/>
                                          </p:val>
                                        </p:tav>
                                        <p:tav tm="100000">
                                          <p:val>
                                            <p:strVal val="#ppt_x"/>
                                          </p:val>
                                        </p:tav>
                                      </p:tavLst>
                                    </p:anim>
                                    <p:anim calcmode="lin" valueType="num">
                                      <p:cBhvr>
                                        <p:cTn id="41" dur="1000" fill="hold"/>
                                        <p:tgtEl>
                                          <p:spTgt spid="2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1000" fill="hold"/>
                                        <p:tgtEl>
                                          <p:spTgt spid="28"/>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anim calcmode="lin" valueType="num">
                                      <p:cBhvr>
                                        <p:cTn id="60" dur="1000" fill="hold"/>
                                        <p:tgtEl>
                                          <p:spTgt spid="30"/>
                                        </p:tgtEl>
                                        <p:attrNameLst>
                                          <p:attrName>ppt_x</p:attrName>
                                        </p:attrNameLst>
                                      </p:cBhvr>
                                      <p:tavLst>
                                        <p:tav tm="0">
                                          <p:val>
                                            <p:strVal val="#ppt_x"/>
                                          </p:val>
                                        </p:tav>
                                        <p:tav tm="100000">
                                          <p:val>
                                            <p:strVal val="#ppt_x"/>
                                          </p:val>
                                        </p:tav>
                                      </p:tavLst>
                                    </p:anim>
                                    <p:anim calcmode="lin" valueType="num">
                                      <p:cBhvr>
                                        <p:cTn id="61" dur="1000" fill="hold"/>
                                        <p:tgtEl>
                                          <p:spTgt spid="30"/>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1000"/>
                                        <p:tgtEl>
                                          <p:spTgt spid="50"/>
                                        </p:tgtEl>
                                      </p:cBhvr>
                                    </p:animEffect>
                                    <p:anim calcmode="lin" valueType="num">
                                      <p:cBhvr>
                                        <p:cTn id="70" dur="1000" fill="hold"/>
                                        <p:tgtEl>
                                          <p:spTgt spid="50"/>
                                        </p:tgtEl>
                                        <p:attrNameLst>
                                          <p:attrName>ppt_x</p:attrName>
                                        </p:attrNameLst>
                                      </p:cBhvr>
                                      <p:tavLst>
                                        <p:tav tm="0">
                                          <p:val>
                                            <p:strVal val="#ppt_x"/>
                                          </p:val>
                                        </p:tav>
                                        <p:tav tm="100000">
                                          <p:val>
                                            <p:strVal val="#ppt_x"/>
                                          </p:val>
                                        </p:tav>
                                      </p:tavLst>
                                    </p:anim>
                                    <p:anim calcmode="lin" valueType="num">
                                      <p:cBhvr>
                                        <p:cTn id="71" dur="1000" fill="hold"/>
                                        <p:tgtEl>
                                          <p:spTgt spid="50"/>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1000"/>
                                        <p:tgtEl>
                                          <p:spTgt spid="53"/>
                                        </p:tgtEl>
                                      </p:cBhvr>
                                    </p:animEffect>
                                    <p:anim calcmode="lin" valueType="num">
                                      <p:cBhvr>
                                        <p:cTn id="75" dur="1000" fill="hold"/>
                                        <p:tgtEl>
                                          <p:spTgt spid="53"/>
                                        </p:tgtEl>
                                        <p:attrNameLst>
                                          <p:attrName>ppt_x</p:attrName>
                                        </p:attrNameLst>
                                      </p:cBhvr>
                                      <p:tavLst>
                                        <p:tav tm="0">
                                          <p:val>
                                            <p:strVal val="#ppt_x"/>
                                          </p:val>
                                        </p:tav>
                                        <p:tav tm="100000">
                                          <p:val>
                                            <p:strVal val="#ppt_x"/>
                                          </p:val>
                                        </p:tav>
                                      </p:tavLst>
                                    </p:anim>
                                    <p:anim calcmode="lin" valueType="num">
                                      <p:cBhvr>
                                        <p:cTn id="76" dur="1000" fill="hold"/>
                                        <p:tgtEl>
                                          <p:spTgt spid="53"/>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1000"/>
                                        <p:tgtEl>
                                          <p:spTgt spid="56"/>
                                        </p:tgtEl>
                                      </p:cBhvr>
                                    </p:animEffect>
                                    <p:anim calcmode="lin" valueType="num">
                                      <p:cBhvr>
                                        <p:cTn id="80" dur="1000" fill="hold"/>
                                        <p:tgtEl>
                                          <p:spTgt spid="56"/>
                                        </p:tgtEl>
                                        <p:attrNameLst>
                                          <p:attrName>ppt_x</p:attrName>
                                        </p:attrNameLst>
                                      </p:cBhvr>
                                      <p:tavLst>
                                        <p:tav tm="0">
                                          <p:val>
                                            <p:strVal val="#ppt_x"/>
                                          </p:val>
                                        </p:tav>
                                        <p:tav tm="100000">
                                          <p:val>
                                            <p:strVal val="#ppt_x"/>
                                          </p:val>
                                        </p:tav>
                                      </p:tavLst>
                                    </p:anim>
                                    <p:anim calcmode="lin" valueType="num">
                                      <p:cBhvr>
                                        <p:cTn id="8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P spid="226" grpId="0" animBg="1"/>
      <p:bldP spid="227" grpId="0" animBg="1"/>
      <p:bldP spid="228" grpId="0" animBg="1"/>
      <p:bldP spid="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459" y="-89975"/>
            <a:ext cx="10515600" cy="1325563"/>
          </a:xfrm>
        </p:spPr>
        <p:txBody>
          <a:bodyPr/>
          <a:lstStyle/>
          <a:p>
            <a:pPr algn="ctr"/>
            <a:r>
              <a:rPr lang="en-US" dirty="0" smtClean="0"/>
              <a:t>The impact of ARS on MI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6807764"/>
              </p:ext>
            </p:extLst>
          </p:nvPr>
        </p:nvGraphicFramePr>
        <p:xfrm>
          <a:off x="3277223" y="1416583"/>
          <a:ext cx="5320840" cy="4158744"/>
        </p:xfrm>
        <a:graphic>
          <a:graphicData uri="http://schemas.openxmlformats.org/drawingml/2006/table">
            <a:tbl>
              <a:tblPr firstRow="1" bandRow="1">
                <a:tableStyleId>{0E3FDE45-AF77-4B5C-9715-49D594BDF05E}</a:tableStyleId>
              </a:tblPr>
              <a:tblGrid>
                <a:gridCol w="1210948">
                  <a:extLst>
                    <a:ext uri="{9D8B030D-6E8A-4147-A177-3AD203B41FA5}">
                      <a16:colId xmlns:a16="http://schemas.microsoft.com/office/drawing/2014/main" val="3867599244"/>
                    </a:ext>
                  </a:extLst>
                </a:gridCol>
                <a:gridCol w="1449472">
                  <a:extLst>
                    <a:ext uri="{9D8B030D-6E8A-4147-A177-3AD203B41FA5}">
                      <a16:colId xmlns:a16="http://schemas.microsoft.com/office/drawing/2014/main" val="2234121051"/>
                    </a:ext>
                  </a:extLst>
                </a:gridCol>
                <a:gridCol w="1330210">
                  <a:extLst>
                    <a:ext uri="{9D8B030D-6E8A-4147-A177-3AD203B41FA5}">
                      <a16:colId xmlns:a16="http://schemas.microsoft.com/office/drawing/2014/main" val="80192687"/>
                    </a:ext>
                  </a:extLst>
                </a:gridCol>
                <a:gridCol w="1330210">
                  <a:extLst>
                    <a:ext uri="{9D8B030D-6E8A-4147-A177-3AD203B41FA5}">
                      <a16:colId xmlns:a16="http://schemas.microsoft.com/office/drawing/2014/main" val="3993879981"/>
                    </a:ext>
                  </a:extLst>
                </a:gridCol>
              </a:tblGrid>
              <a:tr h="586444">
                <a:tc>
                  <a:txBody>
                    <a:bodyPr/>
                    <a:lstStyle/>
                    <a:p>
                      <a:pPr algn="ctr"/>
                      <a:endParaRPr lang="en-US" dirty="0"/>
                    </a:p>
                  </a:txBody>
                  <a:tcPr/>
                </a:tc>
                <a:tc>
                  <a:txBody>
                    <a:bodyPr/>
                    <a:lstStyle/>
                    <a:p>
                      <a:pPr algn="ctr"/>
                      <a:endParaRPr lang="en-US" dirty="0"/>
                    </a:p>
                  </a:txBody>
                  <a:tcPr/>
                </a:tc>
                <a:tc>
                  <a:txBody>
                    <a:bodyPr/>
                    <a:lstStyle/>
                    <a:p>
                      <a:pPr algn="ctr"/>
                      <a:r>
                        <a:rPr lang="en-US" dirty="0" smtClean="0"/>
                        <a:t>Without</a:t>
                      </a:r>
                      <a:r>
                        <a:rPr lang="en-US" baseline="0" dirty="0" smtClean="0"/>
                        <a:t> ARS</a:t>
                      </a:r>
                      <a:endParaRPr lang="en-US" dirty="0"/>
                    </a:p>
                  </a:txBody>
                  <a:tcPr/>
                </a:tc>
                <a:tc>
                  <a:txBody>
                    <a:bodyPr/>
                    <a:lstStyle/>
                    <a:p>
                      <a:pPr algn="ctr"/>
                      <a:r>
                        <a:rPr lang="en-US" dirty="0" smtClean="0"/>
                        <a:t>With </a:t>
                      </a:r>
                      <a:br>
                        <a:rPr lang="en-US" dirty="0" smtClean="0"/>
                      </a:br>
                      <a:r>
                        <a:rPr lang="en-US" dirty="0" smtClean="0"/>
                        <a:t>ARS</a:t>
                      </a:r>
                      <a:endParaRPr lang="en-US" dirty="0"/>
                    </a:p>
                  </a:txBody>
                  <a:tcPr/>
                </a:tc>
                <a:extLst>
                  <a:ext uri="{0D108BD9-81ED-4DB2-BD59-A6C34878D82A}">
                    <a16:rowId xmlns:a16="http://schemas.microsoft.com/office/drawing/2014/main" val="3515247454"/>
                  </a:ext>
                </a:extLst>
              </a:tr>
              <a:tr h="586444">
                <a:tc rowSpan="3">
                  <a:txBody>
                    <a:bodyPr/>
                    <a:lstStyle/>
                    <a:p>
                      <a:pPr algn="ctr"/>
                      <a:endParaRPr lang="en-US" dirty="0" smtClean="0"/>
                    </a:p>
                    <a:p>
                      <a:pPr algn="ctr"/>
                      <a:endParaRPr lang="en-US" dirty="0" smtClean="0"/>
                    </a:p>
                    <a:p>
                      <a:pPr algn="ctr"/>
                      <a:r>
                        <a:rPr lang="en-US" dirty="0" smtClean="0"/>
                        <a:t>Small ARS</a:t>
                      </a:r>
                      <a:endParaRPr lang="en-US" dirty="0"/>
                    </a:p>
                  </a:txBody>
                  <a:tcPr>
                    <a:solidFill>
                      <a:schemeClr val="accent2">
                        <a:lumMod val="60000"/>
                        <a:lumOff val="40000"/>
                        <a:alpha val="20000"/>
                      </a:schemeClr>
                    </a:solidFill>
                  </a:tcPr>
                </a:tc>
                <a:tc>
                  <a:txBody>
                    <a:bodyPr/>
                    <a:lstStyle/>
                    <a:p>
                      <a:pPr algn="ctr"/>
                      <a:r>
                        <a:rPr lang="en-US" dirty="0" smtClean="0"/>
                        <a:t>Balanced</a:t>
                      </a:r>
                      <a:endParaRPr lang="en-US" dirty="0"/>
                    </a:p>
                  </a:txBody>
                  <a:tcPr>
                    <a:solidFill>
                      <a:schemeClr val="accent2">
                        <a:lumMod val="40000"/>
                        <a:lumOff val="60000"/>
                      </a:schemeClr>
                    </a:solidFill>
                  </a:tcPr>
                </a:tc>
                <a:tc>
                  <a:txBody>
                    <a:bodyPr/>
                    <a:lstStyle/>
                    <a:p>
                      <a:pPr algn="ctr"/>
                      <a:endParaRPr lang="en-US" dirty="0"/>
                    </a:p>
                  </a:txBody>
                  <a:tcPr>
                    <a:solidFill>
                      <a:schemeClr val="accent2">
                        <a:lumMod val="40000"/>
                        <a:lumOff val="60000"/>
                      </a:schemeClr>
                    </a:solidFill>
                  </a:tcPr>
                </a:tc>
                <a:tc>
                  <a:txBody>
                    <a:bodyPr/>
                    <a:lstStyle/>
                    <a:p>
                      <a:pPr algn="ctr"/>
                      <a:endParaRPr lang="en-US" dirty="0"/>
                    </a:p>
                  </a:txBody>
                  <a:tcPr>
                    <a:solidFill>
                      <a:schemeClr val="accent2">
                        <a:lumMod val="40000"/>
                        <a:lumOff val="60000"/>
                      </a:schemeClr>
                    </a:solidFill>
                  </a:tcPr>
                </a:tc>
                <a:extLst>
                  <a:ext uri="{0D108BD9-81ED-4DB2-BD59-A6C34878D82A}">
                    <a16:rowId xmlns:a16="http://schemas.microsoft.com/office/drawing/2014/main" val="1339712882"/>
                  </a:ext>
                </a:extLst>
              </a:tr>
              <a:tr h="586444">
                <a:tc vMerge="1">
                  <a:txBody>
                    <a:bodyPr/>
                    <a:lstStyle/>
                    <a:p>
                      <a:pPr algn="ctr"/>
                      <a:endParaRPr lang="en-US" dirty="0"/>
                    </a:p>
                  </a:txBody>
                  <a:tcPr/>
                </a:tc>
                <a:tc>
                  <a:txBody>
                    <a:bodyPr/>
                    <a:lstStyle/>
                    <a:p>
                      <a:pPr algn="ctr"/>
                      <a:r>
                        <a:rPr lang="en-US" dirty="0" smtClean="0"/>
                        <a:t>Semi</a:t>
                      </a:r>
                      <a:endParaRPr lang="en-US" dirty="0"/>
                    </a:p>
                  </a:txBody>
                  <a:tcPr>
                    <a:solidFill>
                      <a:schemeClr val="accent2">
                        <a:lumMod val="40000"/>
                        <a:lumOff val="60000"/>
                      </a:schemeClr>
                    </a:solidFill>
                  </a:tcPr>
                </a:tc>
                <a:tc>
                  <a:txBody>
                    <a:bodyPr/>
                    <a:lstStyle/>
                    <a:p>
                      <a:pPr algn="ctr"/>
                      <a:endParaRPr lang="en-US" dirty="0"/>
                    </a:p>
                  </a:txBody>
                  <a:tcPr>
                    <a:solidFill>
                      <a:schemeClr val="accent2">
                        <a:lumMod val="40000"/>
                        <a:lumOff val="60000"/>
                      </a:schemeClr>
                    </a:solidFill>
                  </a:tcPr>
                </a:tc>
                <a:tc>
                  <a:txBody>
                    <a:bodyPr/>
                    <a:lstStyle/>
                    <a:p>
                      <a:pPr algn="ctr"/>
                      <a:endParaRPr lang="en-US"/>
                    </a:p>
                  </a:txBody>
                  <a:tcPr>
                    <a:solidFill>
                      <a:schemeClr val="accent2">
                        <a:lumMod val="40000"/>
                        <a:lumOff val="60000"/>
                      </a:schemeClr>
                    </a:solidFill>
                  </a:tcPr>
                </a:tc>
                <a:extLst>
                  <a:ext uri="{0D108BD9-81ED-4DB2-BD59-A6C34878D82A}">
                    <a16:rowId xmlns:a16="http://schemas.microsoft.com/office/drawing/2014/main" val="1044973337"/>
                  </a:ext>
                </a:extLst>
              </a:tr>
              <a:tr h="586444">
                <a:tc vMerge="1">
                  <a:txBody>
                    <a:bodyPr/>
                    <a:lstStyle/>
                    <a:p>
                      <a:pPr algn="ctr"/>
                      <a:endParaRPr lang="en-US" dirty="0"/>
                    </a:p>
                  </a:txBody>
                  <a:tcPr/>
                </a:tc>
                <a:tc>
                  <a:txBody>
                    <a:bodyPr/>
                    <a:lstStyle/>
                    <a:p>
                      <a:pPr algn="ctr"/>
                      <a:r>
                        <a:rPr lang="en-US" dirty="0" smtClean="0"/>
                        <a:t>Unbalanced</a:t>
                      </a:r>
                      <a:endParaRPr lang="en-US" dirty="0"/>
                    </a:p>
                  </a:txBody>
                  <a:tcPr>
                    <a:solidFill>
                      <a:schemeClr val="accent2">
                        <a:lumMod val="40000"/>
                        <a:lumOff val="60000"/>
                      </a:schemeClr>
                    </a:solidFill>
                  </a:tcPr>
                </a:tc>
                <a:tc>
                  <a:txBody>
                    <a:bodyPr/>
                    <a:lstStyle/>
                    <a:p>
                      <a:pPr algn="ctr"/>
                      <a:endParaRPr lang="en-US" dirty="0"/>
                    </a:p>
                  </a:txBody>
                  <a:tcPr>
                    <a:solidFill>
                      <a:schemeClr val="accent2">
                        <a:lumMod val="40000"/>
                        <a:lumOff val="60000"/>
                      </a:schemeClr>
                    </a:solidFill>
                  </a:tcPr>
                </a:tc>
                <a:tc>
                  <a:txBody>
                    <a:bodyPr/>
                    <a:lstStyle/>
                    <a:p>
                      <a:pPr algn="ctr"/>
                      <a:endParaRPr lang="en-US" dirty="0"/>
                    </a:p>
                  </a:txBody>
                  <a:tcPr>
                    <a:solidFill>
                      <a:schemeClr val="accent2">
                        <a:lumMod val="40000"/>
                        <a:lumOff val="60000"/>
                      </a:schemeClr>
                    </a:solidFill>
                  </a:tcPr>
                </a:tc>
                <a:extLst>
                  <a:ext uri="{0D108BD9-81ED-4DB2-BD59-A6C34878D82A}">
                    <a16:rowId xmlns:a16="http://schemas.microsoft.com/office/drawing/2014/main" val="2753603851"/>
                  </a:ext>
                </a:extLst>
              </a:tr>
              <a:tr h="586444">
                <a:tc rowSpan="3">
                  <a:txBody>
                    <a:bodyPr/>
                    <a:lstStyle/>
                    <a:p>
                      <a:pPr algn="ctr"/>
                      <a:endParaRPr lang="en-US" dirty="0" smtClean="0"/>
                    </a:p>
                    <a:p>
                      <a:pPr algn="ctr"/>
                      <a:endParaRPr lang="en-US" dirty="0" smtClean="0"/>
                    </a:p>
                    <a:p>
                      <a:pPr algn="ctr"/>
                      <a:r>
                        <a:rPr lang="en-US" dirty="0" smtClean="0"/>
                        <a:t>Large</a:t>
                      </a:r>
                      <a:r>
                        <a:rPr lang="en-US" baseline="0" dirty="0" smtClean="0"/>
                        <a:t> ARS</a:t>
                      </a:r>
                      <a:endParaRPr lang="en-US" dirty="0"/>
                    </a:p>
                  </a:txBody>
                  <a:tcPr/>
                </a:tc>
                <a:tc>
                  <a:txBody>
                    <a:bodyPr/>
                    <a:lstStyle/>
                    <a:p>
                      <a:pPr algn="ctr"/>
                      <a:r>
                        <a:rPr lang="en-US" dirty="0" smtClean="0"/>
                        <a:t>Balanced </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585826787"/>
                  </a:ext>
                </a:extLst>
              </a:tr>
              <a:tr h="586444">
                <a:tc vMerge="1">
                  <a:txBody>
                    <a:bodyPr/>
                    <a:lstStyle/>
                    <a:p>
                      <a:pPr algn="ctr"/>
                      <a:endParaRPr lang="en-US" dirty="0"/>
                    </a:p>
                  </a:txBody>
                  <a:tcPr/>
                </a:tc>
                <a:tc>
                  <a:txBody>
                    <a:bodyPr/>
                    <a:lstStyle/>
                    <a:p>
                      <a:pPr algn="ctr"/>
                      <a:r>
                        <a:rPr lang="en-US" dirty="0" smtClean="0"/>
                        <a:t>Semi</a:t>
                      </a:r>
                      <a:endParaRPr lang="en-US" dirty="0"/>
                    </a:p>
                  </a:txBody>
                  <a:tcPr>
                    <a:noFill/>
                  </a:tcPr>
                </a:tc>
                <a:tc>
                  <a:txBody>
                    <a:bodyPr/>
                    <a:lstStyle/>
                    <a:p>
                      <a:pPr algn="ctr"/>
                      <a:endParaRPr lang="en-US" dirty="0"/>
                    </a:p>
                  </a:txBody>
                  <a:tcPr>
                    <a:noFill/>
                  </a:tcPr>
                </a:tc>
                <a:tc>
                  <a:txBody>
                    <a:bodyPr/>
                    <a:lstStyle/>
                    <a:p>
                      <a:pPr algn="ctr"/>
                      <a:endParaRPr lang="en-US" dirty="0"/>
                    </a:p>
                  </a:txBody>
                  <a:tcPr>
                    <a:noFill/>
                  </a:tcPr>
                </a:tc>
                <a:extLst>
                  <a:ext uri="{0D108BD9-81ED-4DB2-BD59-A6C34878D82A}">
                    <a16:rowId xmlns:a16="http://schemas.microsoft.com/office/drawing/2014/main" val="1699746762"/>
                  </a:ext>
                </a:extLst>
              </a:tr>
              <a:tr h="586444">
                <a:tc vMerge="1">
                  <a:txBody>
                    <a:bodyPr/>
                    <a:lstStyle/>
                    <a:p>
                      <a:pPr algn="ctr"/>
                      <a:endParaRPr lang="en-US" dirty="0"/>
                    </a:p>
                  </a:txBody>
                  <a:tcPr/>
                </a:tc>
                <a:tc>
                  <a:txBody>
                    <a:bodyPr/>
                    <a:lstStyle/>
                    <a:p>
                      <a:pPr algn="ctr"/>
                      <a:r>
                        <a:rPr lang="en-US" dirty="0" smtClean="0"/>
                        <a:t>Unbalanced</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89248199"/>
                  </a:ext>
                </a:extLst>
              </a:tr>
            </a:tbl>
          </a:graphicData>
        </a:graphic>
      </p:graphicFrame>
      <p:pic>
        <p:nvPicPr>
          <p:cNvPr id="5" name="Picture 4" descr="File:P no red.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929" y="3855131"/>
            <a:ext cx="589649" cy="530579"/>
          </a:xfrm>
          <a:prstGeom prst="rect">
            <a:avLst/>
          </a:prstGeom>
        </p:spPr>
      </p:pic>
      <p:pic>
        <p:nvPicPr>
          <p:cNvPr id="8" name="Picture 7" descr="File:P no red.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929" y="4467551"/>
            <a:ext cx="589649" cy="530579"/>
          </a:xfrm>
          <a:prstGeom prst="rect">
            <a:avLst/>
          </a:prstGeom>
        </p:spPr>
      </p:pic>
      <p:pic>
        <p:nvPicPr>
          <p:cNvPr id="11" name="Picture 10"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929" y="2110146"/>
            <a:ext cx="615378" cy="553840"/>
          </a:xfrm>
          <a:prstGeom prst="rect">
            <a:avLst/>
          </a:prstGeom>
        </p:spPr>
      </p:pic>
      <p:pic>
        <p:nvPicPr>
          <p:cNvPr id="12" name="Picture 11"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208" y="2110146"/>
            <a:ext cx="615378" cy="553840"/>
          </a:xfrm>
          <a:prstGeom prst="rect">
            <a:avLst/>
          </a:prstGeom>
        </p:spPr>
      </p:pic>
      <p:pic>
        <p:nvPicPr>
          <p:cNvPr id="14" name="Picture 13"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929" y="2693277"/>
            <a:ext cx="615378" cy="553840"/>
          </a:xfrm>
          <a:prstGeom prst="rect">
            <a:avLst/>
          </a:prstGeom>
        </p:spPr>
      </p:pic>
      <p:pic>
        <p:nvPicPr>
          <p:cNvPr id="15" name="Picture 14"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3580" y="2722567"/>
            <a:ext cx="615378" cy="553840"/>
          </a:xfrm>
          <a:prstGeom prst="rect">
            <a:avLst/>
          </a:prstGeom>
        </p:spPr>
      </p:pic>
      <p:pic>
        <p:nvPicPr>
          <p:cNvPr id="17" name="Picture 16"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929" y="3276407"/>
            <a:ext cx="615378" cy="553840"/>
          </a:xfrm>
          <a:prstGeom prst="rect">
            <a:avLst/>
          </a:prstGeom>
        </p:spPr>
      </p:pic>
      <p:pic>
        <p:nvPicPr>
          <p:cNvPr id="20" name="Picture 19"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929" y="5027421"/>
            <a:ext cx="615378" cy="553840"/>
          </a:xfrm>
          <a:prstGeom prst="rect">
            <a:avLst/>
          </a:prstGeom>
        </p:spPr>
      </p:pic>
      <p:pic>
        <p:nvPicPr>
          <p:cNvPr id="41" name="Picture 40" descr="Attention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8911" y="3265571"/>
            <a:ext cx="685800" cy="548640"/>
          </a:xfrm>
          <a:prstGeom prst="rect">
            <a:avLst/>
          </a:prstGeom>
        </p:spPr>
      </p:pic>
      <p:pic>
        <p:nvPicPr>
          <p:cNvPr id="42" name="Picture 41" descr="Attention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8369" y="5033867"/>
            <a:ext cx="685800" cy="548640"/>
          </a:xfrm>
          <a:prstGeom prst="rect">
            <a:avLst/>
          </a:prstGeom>
        </p:spPr>
      </p:pic>
      <p:pic>
        <p:nvPicPr>
          <p:cNvPr id="43" name="Picture 42"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208" y="3863960"/>
            <a:ext cx="615378" cy="553840"/>
          </a:xfrm>
          <a:prstGeom prst="rect">
            <a:avLst/>
          </a:prstGeom>
        </p:spPr>
      </p:pic>
      <p:pic>
        <p:nvPicPr>
          <p:cNvPr id="44" name="Picture 43"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208" y="4443582"/>
            <a:ext cx="615378" cy="553840"/>
          </a:xfrm>
          <a:prstGeom prst="rect">
            <a:avLst/>
          </a:prstGeom>
        </p:spPr>
      </p:pic>
      <p:pic>
        <p:nvPicPr>
          <p:cNvPr id="16" name="Picture 15" descr="File:P yes green.svg - Wikimedia Commo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7324" y="5667348"/>
            <a:ext cx="354080" cy="318672"/>
          </a:xfrm>
          <a:prstGeom prst="rect">
            <a:avLst/>
          </a:prstGeom>
        </p:spPr>
      </p:pic>
      <p:sp>
        <p:nvSpPr>
          <p:cNvPr id="3" name="TextBox 2"/>
          <p:cNvSpPr txBox="1"/>
          <p:nvPr/>
        </p:nvSpPr>
        <p:spPr>
          <a:xfrm>
            <a:off x="3781404" y="5667348"/>
            <a:ext cx="3599784" cy="369332"/>
          </a:xfrm>
          <a:prstGeom prst="rect">
            <a:avLst/>
          </a:prstGeom>
          <a:noFill/>
        </p:spPr>
        <p:txBody>
          <a:bodyPr wrap="square" rtlCol="0">
            <a:spAutoFit/>
          </a:bodyPr>
          <a:lstStyle/>
          <a:p>
            <a:r>
              <a:rPr lang="en-US" dirty="0" smtClean="0"/>
              <a:t>= measurement invariant</a:t>
            </a:r>
            <a:endParaRPr lang="en-US" dirty="0"/>
          </a:p>
        </p:txBody>
      </p:sp>
      <p:pic>
        <p:nvPicPr>
          <p:cNvPr id="18" name="Picture 17" descr="File:P no red.svg - Wikipedia"/>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27324" y="5986020"/>
            <a:ext cx="356195" cy="320512"/>
          </a:xfrm>
          <a:prstGeom prst="rect">
            <a:avLst/>
          </a:prstGeom>
        </p:spPr>
      </p:pic>
      <p:sp>
        <p:nvSpPr>
          <p:cNvPr id="19" name="TextBox 18"/>
          <p:cNvSpPr txBox="1"/>
          <p:nvPr/>
        </p:nvSpPr>
        <p:spPr>
          <a:xfrm>
            <a:off x="3780347" y="5940610"/>
            <a:ext cx="3599784" cy="369332"/>
          </a:xfrm>
          <a:prstGeom prst="rect">
            <a:avLst/>
          </a:prstGeom>
          <a:noFill/>
        </p:spPr>
        <p:txBody>
          <a:bodyPr wrap="square" rtlCol="0">
            <a:spAutoFit/>
          </a:bodyPr>
          <a:lstStyle/>
          <a:p>
            <a:r>
              <a:rPr lang="en-US" dirty="0" smtClean="0"/>
              <a:t>= measurement non-invariant</a:t>
            </a:r>
            <a:endParaRPr lang="en-US" dirty="0"/>
          </a:p>
        </p:txBody>
      </p:sp>
      <p:pic>
        <p:nvPicPr>
          <p:cNvPr id="21" name="Picture 20" descr="Attention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01582" y="6309942"/>
            <a:ext cx="405563" cy="324450"/>
          </a:xfrm>
          <a:prstGeom prst="rect">
            <a:avLst/>
          </a:prstGeom>
        </p:spPr>
      </p:pic>
      <p:sp>
        <p:nvSpPr>
          <p:cNvPr id="22" name="TextBox 21"/>
          <p:cNvSpPr txBox="1"/>
          <p:nvPr/>
        </p:nvSpPr>
        <p:spPr>
          <a:xfrm>
            <a:off x="3779290" y="6287501"/>
            <a:ext cx="3599784" cy="369332"/>
          </a:xfrm>
          <a:prstGeom prst="rect">
            <a:avLst/>
          </a:prstGeom>
          <a:noFill/>
        </p:spPr>
        <p:txBody>
          <a:bodyPr wrap="square" rtlCol="0">
            <a:spAutoFit/>
          </a:bodyPr>
          <a:lstStyle/>
          <a:p>
            <a:r>
              <a:rPr lang="en-US" dirty="0" smtClean="0"/>
              <a:t>= convergence issues</a:t>
            </a:r>
            <a:endParaRPr lang="en-US" dirty="0"/>
          </a:p>
        </p:txBody>
      </p:sp>
    </p:spTree>
    <p:extLst>
      <p:ext uri="{BB962C8B-B14F-4D97-AF65-F5344CB8AC3E}">
        <p14:creationId xmlns:p14="http://schemas.microsoft.com/office/powerpoint/2010/main" val="19985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ppt_x"/>
                                          </p:val>
                                        </p:tav>
                                        <p:tav tm="100000">
                                          <p:val>
                                            <p:strVal val="#ppt_x"/>
                                          </p:val>
                                        </p:tav>
                                      </p:tavLst>
                                    </p:anim>
                                    <p:anim calcmode="lin" valueType="num">
                                      <p:cBhvr additive="base">
                                        <p:cTn id="40" dur="500" fill="hold"/>
                                        <p:tgtEl>
                                          <p:spTgt spid="4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500" fill="hold"/>
                                        <p:tgtEl>
                                          <p:spTgt spid="43"/>
                                        </p:tgtEl>
                                        <p:attrNameLst>
                                          <p:attrName>ppt_x</p:attrName>
                                        </p:attrNameLst>
                                      </p:cBhvr>
                                      <p:tavLst>
                                        <p:tav tm="0">
                                          <p:val>
                                            <p:strVal val="#ppt_x"/>
                                          </p:val>
                                        </p:tav>
                                        <p:tav tm="100000">
                                          <p:val>
                                            <p:strVal val="#ppt_x"/>
                                          </p:val>
                                        </p:tav>
                                      </p:tavLst>
                                    </p:anim>
                                    <p:anim calcmode="lin" valueType="num">
                                      <p:cBhvr additive="base">
                                        <p:cTn id="44" dur="500" fill="hold"/>
                                        <p:tgtEl>
                                          <p:spTgt spid="4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500" fill="hold"/>
                                        <p:tgtEl>
                                          <p:spTgt spid="44"/>
                                        </p:tgtEl>
                                        <p:attrNameLst>
                                          <p:attrName>ppt_x</p:attrName>
                                        </p:attrNameLst>
                                      </p:cBhvr>
                                      <p:tavLst>
                                        <p:tav tm="0">
                                          <p:val>
                                            <p:strVal val="#ppt_x"/>
                                          </p:val>
                                        </p:tav>
                                        <p:tav tm="100000">
                                          <p:val>
                                            <p:strVal val="#ppt_x"/>
                                          </p:val>
                                        </p:tav>
                                      </p:tavLst>
                                    </p:anim>
                                    <p:anim calcmode="lin" valueType="num">
                                      <p:cBhvr additive="base">
                                        <p:cTn id="4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results</a:t>
            </a:r>
            <a:endParaRPr lang="en-US" dirty="0"/>
          </a:p>
        </p:txBody>
      </p:sp>
      <p:sp>
        <p:nvSpPr>
          <p:cNvPr id="3" name="Content Placeholder 2"/>
          <p:cNvSpPr>
            <a:spLocks noGrp="1"/>
          </p:cNvSpPr>
          <p:nvPr>
            <p:ph idx="1"/>
          </p:nvPr>
        </p:nvSpPr>
        <p:spPr/>
        <p:txBody>
          <a:bodyPr/>
          <a:lstStyle/>
          <a:p>
            <a:r>
              <a:rPr lang="en-US" dirty="0" smtClean="0"/>
              <a:t> Ignoring a large agreeing bias (ARS) resulted in measurement non-invariance;</a:t>
            </a:r>
          </a:p>
          <a:p>
            <a:endParaRPr lang="en-US" dirty="0" smtClean="0"/>
          </a:p>
          <a:p>
            <a:r>
              <a:rPr lang="en-US" dirty="0" smtClean="0"/>
              <a:t>Accounting for ARS allowed to accurately assess measurement invariance;</a:t>
            </a:r>
          </a:p>
          <a:p>
            <a:endParaRPr lang="en-US" dirty="0" smtClean="0"/>
          </a:p>
          <a:p>
            <a:r>
              <a:rPr lang="en-US" dirty="0" smtClean="0"/>
              <a:t>Unbalanced scales often did not allow to correct for ARS.  </a:t>
            </a:r>
            <a:endParaRPr lang="en-US" dirty="0"/>
          </a:p>
        </p:txBody>
      </p:sp>
    </p:spTree>
    <p:extLst>
      <p:ext uri="{BB962C8B-B14F-4D97-AF65-F5344CB8AC3E}">
        <p14:creationId xmlns:p14="http://schemas.microsoft.com/office/powerpoint/2010/main" val="85426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Three </a:t>
            </a:r>
            <a:r>
              <a:rPr lang="en-US" dirty="0" smtClean="0"/>
              <a:t>practical </a:t>
            </a:r>
            <a:r>
              <a:rPr lang="en-US" dirty="0" smtClean="0"/>
              <a:t>tips</a:t>
            </a:r>
          </a:p>
        </p:txBody>
      </p:sp>
      <p:sp>
        <p:nvSpPr>
          <p:cNvPr id="5" name="TextBox 4"/>
          <p:cNvSpPr txBox="1"/>
          <p:nvPr/>
        </p:nvSpPr>
        <p:spPr>
          <a:xfrm>
            <a:off x="1027522" y="1866506"/>
            <a:ext cx="10558020" cy="4339650"/>
          </a:xfrm>
          <a:prstGeom prst="rect">
            <a:avLst/>
          </a:prstGeom>
          <a:noFill/>
        </p:spPr>
        <p:txBody>
          <a:bodyPr wrap="square" rtlCol="0">
            <a:spAutoFit/>
          </a:bodyPr>
          <a:lstStyle/>
          <a:p>
            <a:r>
              <a:rPr lang="en-US" sz="2400" dirty="0" smtClean="0"/>
              <a:t>To avoid agreeing bias when comparing groups using surveys:</a:t>
            </a:r>
          </a:p>
          <a:p>
            <a:endParaRPr lang="en-US" sz="2400" dirty="0" smtClean="0"/>
          </a:p>
          <a:p>
            <a:pPr marL="457200" indent="-457200">
              <a:buFont typeface="Wingdings" panose="05000000000000000000" pitchFamily="2" charset="2"/>
              <a:buChar char="ü"/>
            </a:pPr>
            <a:r>
              <a:rPr lang="en-US" sz="2400" dirty="0" smtClean="0"/>
              <a:t>Use surveys with a </a:t>
            </a:r>
            <a:r>
              <a:rPr lang="en-US" sz="2400" dirty="0" smtClean="0"/>
              <a:t>(semi-)balanced set of items; </a:t>
            </a:r>
          </a:p>
          <a:p>
            <a:pPr marL="285750" indent="-285750">
              <a:buFont typeface="Arial" panose="020B0604020202020204" pitchFamily="34" charset="0"/>
              <a:buChar char="•"/>
            </a:pPr>
            <a:endParaRPr lang="en-US" sz="2400" dirty="0" smtClean="0"/>
          </a:p>
          <a:p>
            <a:pPr marL="457200" indent="-457200">
              <a:buFont typeface="Wingdings" panose="05000000000000000000" pitchFamily="2" charset="2"/>
              <a:buChar char="ü"/>
            </a:pPr>
            <a:r>
              <a:rPr lang="en-US" sz="2400" dirty="0" smtClean="0"/>
              <a:t>Use models that can correct for agreeing tendencies (ARS);</a:t>
            </a:r>
          </a:p>
          <a:p>
            <a:pPr marL="285750" indent="-285750">
              <a:buFont typeface="Arial" panose="020B0604020202020204" pitchFamily="34" charset="0"/>
              <a:buChar char="•"/>
            </a:pPr>
            <a:endParaRPr lang="en-US" sz="2400" dirty="0" smtClean="0"/>
          </a:p>
          <a:p>
            <a:pPr marL="457200" indent="-457200">
              <a:buFont typeface="Wingdings" panose="05000000000000000000" pitchFamily="2" charset="2"/>
              <a:buChar char="ü"/>
            </a:pPr>
            <a:r>
              <a:rPr lang="en-US" sz="2400" dirty="0" smtClean="0"/>
              <a:t>Test for measurement invariance;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lvl="1"/>
            <a:endParaRPr lang="en-US" dirty="0" smtClean="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smtClean="0"/>
          </a:p>
        </p:txBody>
      </p:sp>
      <p:sp>
        <p:nvSpPr>
          <p:cNvPr id="7" name="Google Shape;213;p38"/>
          <p:cNvSpPr/>
          <p:nvPr/>
        </p:nvSpPr>
        <p:spPr>
          <a:xfrm>
            <a:off x="7507993" y="4734187"/>
            <a:ext cx="5013388" cy="3295574"/>
          </a:xfrm>
          <a:prstGeom prst="rect">
            <a:avLst/>
          </a:prstGeom>
          <a:noFill/>
          <a:ln>
            <a:noFill/>
          </a:ln>
        </p:spPr>
        <p:txBody>
          <a:bodyPr spcFirstLastPara="1" wrap="square" lIns="91433" tIns="45700" rIns="91433" bIns="45700" anchor="t" anchorCtr="0">
            <a:noAutofit/>
          </a:bodyPr>
          <a:lstStyle/>
          <a:p>
            <a:pPr algn="r"/>
            <a:r>
              <a:rPr lang="it" sz="2400" dirty="0" smtClean="0">
                <a:solidFill>
                  <a:schemeClr val="bg1">
                    <a:lumMod val="50000"/>
                  </a:schemeClr>
                </a:solidFill>
                <a:latin typeface="Georgia"/>
                <a:ea typeface="Georgia"/>
                <a:cs typeface="Georgia"/>
                <a:sym typeface="Georgia"/>
              </a:rPr>
              <a:t> </a:t>
            </a:r>
            <a:endParaRPr lang="it" sz="2400" dirty="0">
              <a:solidFill>
                <a:schemeClr val="bg1">
                  <a:lumMod val="50000"/>
                </a:schemeClr>
              </a:solidFill>
              <a:latin typeface="Georgia"/>
              <a:ea typeface="Georgia"/>
              <a:cs typeface="Georgia"/>
              <a:sym typeface="Georgia"/>
            </a:endParaRPr>
          </a:p>
          <a:p>
            <a:pPr algn="ctr"/>
            <a:r>
              <a:rPr lang="it" sz="2000" dirty="0" smtClean="0">
                <a:solidFill>
                  <a:schemeClr val="bg1">
                    <a:lumMod val="50000"/>
                  </a:schemeClr>
                </a:solidFill>
                <a:latin typeface="Georgia"/>
                <a:ea typeface="Georgia"/>
                <a:cs typeface="Georgia"/>
                <a:sym typeface="Georgia"/>
                <a:hlinkClick r:id="rId2"/>
              </a:rPr>
              <a:t>e.d.durso@tilburguniversity.edu</a:t>
            </a:r>
            <a:r>
              <a:rPr lang="it" sz="2000" dirty="0">
                <a:solidFill>
                  <a:schemeClr val="bg1">
                    <a:lumMod val="50000"/>
                  </a:schemeClr>
                </a:solidFill>
                <a:latin typeface="Georgia"/>
                <a:ea typeface="Georgia"/>
                <a:cs typeface="Georgia"/>
                <a:sym typeface="Georgia"/>
              </a:rPr>
              <a:t/>
            </a:r>
            <a:br>
              <a:rPr lang="it" sz="2000" dirty="0">
                <a:solidFill>
                  <a:schemeClr val="bg1">
                    <a:lumMod val="50000"/>
                  </a:schemeClr>
                </a:solidFill>
                <a:latin typeface="Georgia"/>
                <a:ea typeface="Georgia"/>
                <a:cs typeface="Georgia"/>
                <a:sym typeface="Georgia"/>
              </a:rPr>
            </a:br>
            <a:endParaRPr lang="it" sz="2000" dirty="0" smtClean="0">
              <a:solidFill>
                <a:schemeClr val="bg1">
                  <a:lumMod val="50000"/>
                </a:schemeClr>
              </a:solidFill>
              <a:latin typeface="Georgia"/>
              <a:ea typeface="Georgia"/>
              <a:cs typeface="Georgia"/>
              <a:sym typeface="Georgia"/>
            </a:endParaRPr>
          </a:p>
          <a:p>
            <a:pPr algn="ctr"/>
            <a:r>
              <a:rPr lang="it" sz="2000" dirty="0" smtClean="0">
                <a:solidFill>
                  <a:schemeClr val="bg1">
                    <a:lumMod val="50000"/>
                  </a:schemeClr>
                </a:solidFill>
                <a:latin typeface="Georgia"/>
                <a:ea typeface="Georgia"/>
                <a:cs typeface="Georgia"/>
                <a:sym typeface="Georgia"/>
              </a:rPr>
              <a:t>@Damiano_Durso</a:t>
            </a:r>
          </a:p>
          <a:p>
            <a:pPr algn="r"/>
            <a:endParaRPr lang="it" sz="2000" dirty="0">
              <a:solidFill>
                <a:schemeClr val="bg1">
                  <a:lumMod val="50000"/>
                </a:schemeClr>
              </a:solidFill>
              <a:latin typeface="Georgia"/>
              <a:ea typeface="Georgia"/>
              <a:cs typeface="Georgia"/>
              <a:sym typeface="Georgia"/>
            </a:endParaRPr>
          </a:p>
          <a:p>
            <a:pPr algn="ctr"/>
            <a:r>
              <a:rPr lang="it" sz="2000" dirty="0" smtClean="0">
                <a:solidFill>
                  <a:schemeClr val="bg1">
                    <a:lumMod val="50000"/>
                  </a:schemeClr>
                </a:solidFill>
                <a:latin typeface="Georgia"/>
                <a:ea typeface="Georgia"/>
                <a:cs typeface="Georgia"/>
                <a:sym typeface="Georgia"/>
              </a:rPr>
              <a:t>Damiano </a:t>
            </a:r>
            <a:r>
              <a:rPr lang="it" sz="2000" dirty="0" smtClean="0">
                <a:solidFill>
                  <a:schemeClr val="bg1">
                    <a:lumMod val="50000"/>
                  </a:schemeClr>
                </a:solidFill>
                <a:latin typeface="Georgia"/>
                <a:ea typeface="Georgia"/>
                <a:cs typeface="Georgia"/>
                <a:sym typeface="Georgia"/>
              </a:rPr>
              <a:t>D’Urso</a:t>
            </a:r>
            <a:br>
              <a:rPr lang="it" sz="2000" dirty="0" smtClean="0">
                <a:solidFill>
                  <a:schemeClr val="bg1">
                    <a:lumMod val="50000"/>
                  </a:schemeClr>
                </a:solidFill>
                <a:latin typeface="Georgia"/>
                <a:ea typeface="Georgia"/>
                <a:cs typeface="Georgia"/>
                <a:sym typeface="Georgia"/>
              </a:rPr>
            </a:br>
            <a:endParaRPr lang="it" sz="2000" dirty="0" smtClean="0">
              <a:solidFill>
                <a:schemeClr val="bg1">
                  <a:lumMod val="50000"/>
                </a:schemeClr>
              </a:solidFill>
              <a:latin typeface="Georgia"/>
              <a:ea typeface="Georgia"/>
              <a:cs typeface="Georgia"/>
              <a:sym typeface="Georgia"/>
            </a:endParaRPr>
          </a:p>
        </p:txBody>
      </p:sp>
      <p:pic>
        <p:nvPicPr>
          <p:cNvPr id="8" name="Google Shape;214;p38"/>
          <p:cNvPicPr preferRelativeResize="0"/>
          <p:nvPr/>
        </p:nvPicPr>
        <p:blipFill rotWithShape="1">
          <a:blip r:embed="rId3">
            <a:alphaModFix/>
          </a:blip>
          <a:srcRect/>
          <a:stretch/>
        </p:blipFill>
        <p:spPr>
          <a:xfrm>
            <a:off x="7375256" y="5080075"/>
            <a:ext cx="354057" cy="352458"/>
          </a:xfrm>
          <a:prstGeom prst="rect">
            <a:avLst/>
          </a:prstGeom>
          <a:noFill/>
          <a:ln>
            <a:noFill/>
          </a:ln>
        </p:spPr>
      </p:pic>
      <p:pic>
        <p:nvPicPr>
          <p:cNvPr id="9" name="Google Shape;215;p38"/>
          <p:cNvPicPr preferRelativeResize="0"/>
          <p:nvPr/>
        </p:nvPicPr>
        <p:blipFill rotWithShape="1">
          <a:blip r:embed="rId4">
            <a:alphaModFix/>
          </a:blip>
          <a:srcRect/>
          <a:stretch/>
        </p:blipFill>
        <p:spPr>
          <a:xfrm>
            <a:off x="8330159" y="5791477"/>
            <a:ext cx="377257" cy="304849"/>
          </a:xfrm>
          <a:prstGeom prst="rect">
            <a:avLst/>
          </a:prstGeom>
          <a:noFill/>
          <a:ln>
            <a:noFill/>
          </a:ln>
        </p:spPr>
      </p:pic>
      <p:pic>
        <p:nvPicPr>
          <p:cNvPr id="10" name="Picture 9" descr="LinkedIn logo 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7807" y="6291344"/>
            <a:ext cx="441960" cy="441960"/>
          </a:xfrm>
          <a:prstGeom prst="rect">
            <a:avLst/>
          </a:prstGeom>
        </p:spPr>
      </p:pic>
    </p:spTree>
    <p:extLst>
      <p:ext uri="{BB962C8B-B14F-4D97-AF65-F5344CB8AC3E}">
        <p14:creationId xmlns:p14="http://schemas.microsoft.com/office/powerpoint/2010/main" val="4132181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Measurement invariance</a:t>
            </a:r>
          </a:p>
          <a:p>
            <a:pPr lvl="1"/>
            <a:r>
              <a:rPr lang="en-US" sz="1800" dirty="0" err="1"/>
              <a:t>Putnick</a:t>
            </a:r>
            <a:r>
              <a:rPr lang="en-US" sz="1800" dirty="0"/>
              <a:t>, Diane L., and Marc H. Bornstein. "Measurement invariance conventions and reporting: The state of the art and future directions for psychological research." </a:t>
            </a:r>
            <a:r>
              <a:rPr lang="en-US" sz="1800" i="1" dirty="0"/>
              <a:t>Developmental review</a:t>
            </a:r>
            <a:r>
              <a:rPr lang="en-US" sz="1800" dirty="0"/>
              <a:t> 41 (2016): 71-90</a:t>
            </a:r>
            <a:r>
              <a:rPr lang="en-US" sz="1800" dirty="0" smtClean="0"/>
              <a:t>.</a:t>
            </a:r>
          </a:p>
          <a:p>
            <a:pPr lvl="1"/>
            <a:r>
              <a:rPr lang="en-US" sz="1800" dirty="0"/>
              <a:t>Wu, H., &amp; </a:t>
            </a:r>
            <a:r>
              <a:rPr lang="en-US" sz="1800" dirty="0" err="1"/>
              <a:t>Estabrook</a:t>
            </a:r>
            <a:r>
              <a:rPr lang="en-US" sz="1800" dirty="0"/>
              <a:t>, R. (2016). Identification of confirmatory factor analysis models of different levels of invariance for ordered categorical outcomes. </a:t>
            </a:r>
            <a:r>
              <a:rPr lang="en-US" sz="1800" dirty="0" err="1"/>
              <a:t>Psychometrika</a:t>
            </a:r>
            <a:r>
              <a:rPr lang="en-US" sz="1800" dirty="0"/>
              <a:t>, 81(4), 1014-1045.</a:t>
            </a:r>
          </a:p>
          <a:p>
            <a:endParaRPr lang="en-US" dirty="0" smtClean="0"/>
          </a:p>
          <a:p>
            <a:r>
              <a:rPr lang="en-US" dirty="0" smtClean="0"/>
              <a:t>Response styles</a:t>
            </a:r>
          </a:p>
          <a:p>
            <a:pPr lvl="1"/>
            <a:r>
              <a:rPr lang="en-US" sz="1800" dirty="0" err="1"/>
              <a:t>Billiet</a:t>
            </a:r>
            <a:r>
              <a:rPr lang="en-US" sz="1800" dirty="0"/>
              <a:t>, J. B., &amp; McClendon, M. J. (2000). Modeling acquiescence in measurement models for two balanced sets of items. Structural equation modeling, 7(4), 608-628.</a:t>
            </a:r>
          </a:p>
          <a:p>
            <a:pPr lvl="1"/>
            <a:r>
              <a:rPr lang="en-US" sz="1800" dirty="0"/>
              <a:t>D’Urso, E. D., Tijmstra, J., Vermunt, J. K., &amp; De Roover, K. (</a:t>
            </a:r>
            <a:r>
              <a:rPr lang="en-US" sz="1800" dirty="0" smtClean="0"/>
              <a:t>2022). </a:t>
            </a:r>
            <a:r>
              <a:rPr lang="en-US" sz="1800" dirty="0"/>
              <a:t>Awareness is bliss: How acquiescence affects exploratory factor analysis. Educational and Psychological Measurement, 00131644221089857.</a:t>
            </a:r>
          </a:p>
          <a:p>
            <a:pPr lvl="1"/>
            <a:r>
              <a:rPr lang="en-US" sz="1800" dirty="0" err="1"/>
              <a:t>Ferrando</a:t>
            </a:r>
            <a:r>
              <a:rPr lang="en-US" sz="1800" dirty="0"/>
              <a:t>, P. J., &amp; Lorenzo‐</a:t>
            </a:r>
            <a:r>
              <a:rPr lang="en-US" sz="1800" dirty="0" err="1"/>
              <a:t>Seva</a:t>
            </a:r>
            <a:r>
              <a:rPr lang="en-US" sz="1800" dirty="0"/>
              <a:t>, U. (2010). Acquiescence as a source of bias and model and person misfit: A theoretical and empirical analysis. British Journal of Mathematical and Statistical Psychology, 63(2), 427-448.</a:t>
            </a:r>
          </a:p>
          <a:p>
            <a:pPr lvl="1"/>
            <a:r>
              <a:rPr lang="en-US" sz="1800" dirty="0" err="1"/>
              <a:t>Paulhus</a:t>
            </a:r>
            <a:r>
              <a:rPr lang="en-US" sz="1800" dirty="0"/>
              <a:t>, D. L. (1991). Measurement and control of response bias.</a:t>
            </a:r>
          </a:p>
          <a:p>
            <a:pPr lvl="1"/>
            <a:r>
              <a:rPr lang="en-US" sz="1800" dirty="0" smtClean="0"/>
              <a:t>Van </a:t>
            </a:r>
            <a:r>
              <a:rPr lang="en-US" sz="1800" dirty="0" err="1"/>
              <a:t>Vaerenbergh</a:t>
            </a:r>
            <a:r>
              <a:rPr lang="en-US" sz="1800" dirty="0"/>
              <a:t>, Y., &amp; Thomas, T. D. (2013). Response styles in survey research: A literature review of antecedents, consequences, and remedies. </a:t>
            </a:r>
            <a:r>
              <a:rPr lang="en-US" sz="1800" i="1" dirty="0"/>
              <a:t>International Journal of Public Opinion Research</a:t>
            </a:r>
            <a:r>
              <a:rPr lang="en-US" sz="1800" dirty="0"/>
              <a:t>, </a:t>
            </a:r>
            <a:r>
              <a:rPr lang="en-US" sz="1800" i="1" dirty="0"/>
              <a:t>25</a:t>
            </a:r>
            <a:r>
              <a:rPr lang="en-US" sz="1800" dirty="0"/>
              <a:t>(2), 195-217</a:t>
            </a:r>
            <a:r>
              <a:rPr lang="en-US" sz="1800" dirty="0" smtClean="0"/>
              <a:t>.</a:t>
            </a:r>
          </a:p>
          <a:p>
            <a:pPr lvl="1"/>
            <a:endParaRPr lang="en-US" sz="1800" dirty="0"/>
          </a:p>
        </p:txBody>
      </p:sp>
    </p:spTree>
    <p:extLst>
      <p:ext uri="{BB962C8B-B14F-4D97-AF65-F5344CB8AC3E}">
        <p14:creationId xmlns:p14="http://schemas.microsoft.com/office/powerpoint/2010/main" val="10145285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measurement bias</a:t>
            </a:r>
            <a:endParaRPr lang="en-US" dirty="0"/>
          </a:p>
        </p:txBody>
      </p:sp>
      <p:pic>
        <p:nvPicPr>
          <p:cNvPr id="4" name="Google Shape;788;p46"/>
          <p:cNvPicPr preferRelativeResize="0"/>
          <p:nvPr/>
        </p:nvPicPr>
        <p:blipFill rotWithShape="1">
          <a:blip r:embed="rId2">
            <a:alphaModFix/>
          </a:blip>
          <a:srcRect/>
          <a:stretch/>
        </p:blipFill>
        <p:spPr>
          <a:xfrm>
            <a:off x="8587211" y="3427423"/>
            <a:ext cx="3090755" cy="2347408"/>
          </a:xfrm>
          <a:prstGeom prst="rect">
            <a:avLst/>
          </a:prstGeom>
          <a:noFill/>
          <a:ln>
            <a:noFill/>
          </a:ln>
        </p:spPr>
      </p:pic>
      <p:pic>
        <p:nvPicPr>
          <p:cNvPr id="5" name="Picture 4"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10432804" y="5549543"/>
            <a:ext cx="622804" cy="520387"/>
          </a:xfrm>
          <a:prstGeom prst="rect">
            <a:avLst/>
          </a:prstGeom>
        </p:spPr>
      </p:pic>
      <p:pic>
        <p:nvPicPr>
          <p:cNvPr id="6" name="Picture 5" descr="Free vector graphic: Award, Badge, Prize, Simple - Free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9297" y="3728964"/>
            <a:ext cx="186882" cy="338822"/>
          </a:xfrm>
          <a:prstGeom prst="rect">
            <a:avLst/>
          </a:prstGeom>
        </p:spPr>
      </p:pic>
      <p:pic>
        <p:nvPicPr>
          <p:cNvPr id="7" name="Picture 6" descr="Flag Italy | Download the National Italian fla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32891" y="3321689"/>
            <a:ext cx="687119" cy="377412"/>
          </a:xfrm>
          <a:prstGeom prst="rect">
            <a:avLst/>
          </a:prstGeom>
        </p:spPr>
      </p:pic>
      <p:pic>
        <p:nvPicPr>
          <p:cNvPr id="8" name="Picture 7" descr="Flag Netherlands | Download the National Dutch fla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37866" y="3791029"/>
            <a:ext cx="740100" cy="391331"/>
          </a:xfrm>
          <a:prstGeom prst="rect">
            <a:avLst/>
          </a:prstGeom>
        </p:spPr>
      </p:pic>
      <p:sp>
        <p:nvSpPr>
          <p:cNvPr id="10" name="TextBox 9"/>
          <p:cNvSpPr txBox="1"/>
          <p:nvPr/>
        </p:nvSpPr>
        <p:spPr>
          <a:xfrm>
            <a:off x="9123279" y="6201734"/>
            <a:ext cx="2018617" cy="369332"/>
          </a:xfrm>
          <a:prstGeom prst="rect">
            <a:avLst/>
          </a:prstGeom>
          <a:noFill/>
        </p:spPr>
        <p:txBody>
          <a:bodyPr wrap="square" rtlCol="0">
            <a:spAutoFit/>
          </a:bodyPr>
          <a:lstStyle/>
          <a:p>
            <a:r>
              <a:rPr lang="en-US" dirty="0" err="1" smtClean="0"/>
              <a:t>Nonuniform</a:t>
            </a:r>
            <a:r>
              <a:rPr lang="en-US" dirty="0" smtClean="0"/>
              <a:t> bias</a:t>
            </a:r>
            <a:endParaRPr lang="en-US" dirty="0"/>
          </a:p>
        </p:txBody>
      </p:sp>
      <p:pic>
        <p:nvPicPr>
          <p:cNvPr id="17" name="Google Shape;875;p47"/>
          <p:cNvPicPr preferRelativeResize="0"/>
          <p:nvPr/>
        </p:nvPicPr>
        <p:blipFill rotWithShape="1">
          <a:blip r:embed="rId7">
            <a:alphaModFix/>
          </a:blip>
          <a:srcRect/>
          <a:stretch/>
        </p:blipFill>
        <p:spPr>
          <a:xfrm>
            <a:off x="437887" y="3346550"/>
            <a:ext cx="2960614" cy="2391393"/>
          </a:xfrm>
          <a:prstGeom prst="rect">
            <a:avLst/>
          </a:prstGeom>
          <a:noFill/>
          <a:ln>
            <a:noFill/>
          </a:ln>
        </p:spPr>
      </p:pic>
      <p:pic>
        <p:nvPicPr>
          <p:cNvPr id="18" name="Picture 17" descr="Free vector graphic: Award, Badge, Prize, Simple - Free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939" y="3641461"/>
            <a:ext cx="186882" cy="338822"/>
          </a:xfrm>
          <a:prstGeom prst="rect">
            <a:avLst/>
          </a:prstGeom>
        </p:spPr>
      </p:pic>
      <p:pic>
        <p:nvPicPr>
          <p:cNvPr id="19" name="Picture 18"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2170607" y="5503232"/>
            <a:ext cx="622804" cy="520387"/>
          </a:xfrm>
          <a:prstGeom prst="rect">
            <a:avLst/>
          </a:prstGeom>
        </p:spPr>
      </p:pic>
      <p:pic>
        <p:nvPicPr>
          <p:cNvPr id="20" name="Picture 19" descr="Flag Italy | Download the National Italian fla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91695" y="3311444"/>
            <a:ext cx="687119" cy="377412"/>
          </a:xfrm>
          <a:prstGeom prst="rect">
            <a:avLst/>
          </a:prstGeom>
        </p:spPr>
      </p:pic>
      <p:pic>
        <p:nvPicPr>
          <p:cNvPr id="21" name="Picture 20" descr="Flag Netherlands | Download the National Dutch fla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5924" y="3755060"/>
            <a:ext cx="740100" cy="391331"/>
          </a:xfrm>
          <a:prstGeom prst="rect">
            <a:avLst/>
          </a:prstGeom>
        </p:spPr>
      </p:pic>
      <p:sp>
        <p:nvSpPr>
          <p:cNvPr id="23" name="TextBox 22"/>
          <p:cNvSpPr txBox="1"/>
          <p:nvPr/>
        </p:nvSpPr>
        <p:spPr>
          <a:xfrm>
            <a:off x="916637" y="6195425"/>
            <a:ext cx="2018617" cy="369332"/>
          </a:xfrm>
          <a:prstGeom prst="rect">
            <a:avLst/>
          </a:prstGeom>
          <a:noFill/>
        </p:spPr>
        <p:txBody>
          <a:bodyPr wrap="square" rtlCol="0">
            <a:spAutoFit/>
          </a:bodyPr>
          <a:lstStyle/>
          <a:p>
            <a:r>
              <a:rPr lang="en-US" dirty="0" smtClean="0"/>
              <a:t>Uniform bias</a:t>
            </a:r>
            <a:endParaRPr lang="en-US" dirty="0"/>
          </a:p>
        </p:txBody>
      </p:sp>
      <p:cxnSp>
        <p:nvCxnSpPr>
          <p:cNvPr id="25" name="Straight Connector 24"/>
          <p:cNvCxnSpPr/>
          <p:nvPr/>
        </p:nvCxnSpPr>
        <p:spPr>
          <a:xfrm flipV="1">
            <a:off x="2170607" y="3641461"/>
            <a:ext cx="0" cy="1790591"/>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9523407" y="3647770"/>
            <a:ext cx="0" cy="1790591"/>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V="1">
            <a:off x="10432804" y="3647770"/>
            <a:ext cx="0" cy="1790591"/>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V="1">
            <a:off x="1320116" y="3641461"/>
            <a:ext cx="0" cy="1790591"/>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4746812" y="2117361"/>
            <a:ext cx="1963366" cy="1229189"/>
          </a:xfrm>
          <a:prstGeom prst="line">
            <a:avLst/>
          </a:prstGeom>
          <a:ln w="38100">
            <a:solidFill>
              <a:srgbClr val="7030A0"/>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p:nvCxnSpPr>
        <p:spPr>
          <a:xfrm>
            <a:off x="4756540" y="1891458"/>
            <a:ext cx="0" cy="1857984"/>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4746811" y="3749442"/>
            <a:ext cx="1963367" cy="0"/>
          </a:xfrm>
          <a:prstGeom prst="line">
            <a:avLst/>
          </a:prstGeom>
          <a:ln w="38100"/>
        </p:spPr>
        <p:style>
          <a:lnRef idx="1">
            <a:schemeClr val="dk1"/>
          </a:lnRef>
          <a:fillRef idx="0">
            <a:schemeClr val="dk1"/>
          </a:fillRef>
          <a:effectRef idx="0">
            <a:schemeClr val="dk1"/>
          </a:effectRef>
          <a:fontRef idx="minor">
            <a:schemeClr val="tx1"/>
          </a:fontRef>
        </p:style>
      </p:cxnSp>
      <p:pic>
        <p:nvPicPr>
          <p:cNvPr id="30" name="Picture 29" descr="Flag Italy | Download the National Italian fla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7985" y="1621050"/>
            <a:ext cx="687119" cy="377412"/>
          </a:xfrm>
          <a:prstGeom prst="rect">
            <a:avLst/>
          </a:prstGeom>
        </p:spPr>
      </p:pic>
      <p:pic>
        <p:nvPicPr>
          <p:cNvPr id="31" name="Picture 30" descr="Flag Netherlands | Download the National Dutch fla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4881" y="2154937"/>
            <a:ext cx="740100" cy="391331"/>
          </a:xfrm>
          <a:prstGeom prst="rect">
            <a:avLst/>
          </a:prstGeom>
        </p:spPr>
      </p:pic>
      <p:pic>
        <p:nvPicPr>
          <p:cNvPr id="32" name="Picture 31" descr="Free vector graphic: Award, Badge, Prize, Simple - Free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6443" y="1940986"/>
            <a:ext cx="186882" cy="338822"/>
          </a:xfrm>
          <a:prstGeom prst="rect">
            <a:avLst/>
          </a:prstGeom>
        </p:spPr>
      </p:pic>
      <p:pic>
        <p:nvPicPr>
          <p:cNvPr id="33" name="Picture 32"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6212077" y="3892141"/>
            <a:ext cx="622804" cy="520387"/>
          </a:xfrm>
          <a:prstGeom prst="rect">
            <a:avLst/>
          </a:prstGeom>
        </p:spPr>
      </p:pic>
      <p:sp>
        <p:nvSpPr>
          <p:cNvPr id="34" name="TextBox 33"/>
          <p:cNvSpPr txBox="1"/>
          <p:nvPr/>
        </p:nvSpPr>
        <p:spPr>
          <a:xfrm>
            <a:off x="4983547" y="4550554"/>
            <a:ext cx="2018617" cy="369332"/>
          </a:xfrm>
          <a:prstGeom prst="rect">
            <a:avLst/>
          </a:prstGeom>
          <a:noFill/>
        </p:spPr>
        <p:txBody>
          <a:bodyPr wrap="square" rtlCol="0">
            <a:spAutoFit/>
          </a:bodyPr>
          <a:lstStyle/>
          <a:p>
            <a:pPr algn="ctr"/>
            <a:r>
              <a:rPr lang="en-US" dirty="0" smtClean="0"/>
              <a:t>No bias</a:t>
            </a:r>
            <a:endParaRPr lang="en-US" dirty="0"/>
          </a:p>
        </p:txBody>
      </p:sp>
      <p:cxnSp>
        <p:nvCxnSpPr>
          <p:cNvPr id="35" name="Straight Connector 34"/>
          <p:cNvCxnSpPr/>
          <p:nvPr/>
        </p:nvCxnSpPr>
        <p:spPr>
          <a:xfrm flipV="1">
            <a:off x="5861881" y="1919466"/>
            <a:ext cx="0" cy="1790591"/>
          </a:xfrm>
          <a:prstGeom prst="line">
            <a:avLst/>
          </a:prstGeom>
          <a:ln w="38100">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724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ppt_x"/>
                                          </p:val>
                                        </p:tav>
                                        <p:tav tm="100000">
                                          <p:val>
                                            <p:strVal val="#ppt_x"/>
                                          </p:val>
                                        </p:tav>
                                      </p:tavLst>
                                    </p:anim>
                                    <p:anim calcmode="lin" valueType="num">
                                      <p:cBhvr additive="base">
                                        <p:cTn id="29" dur="500" fill="hold"/>
                                        <p:tgtEl>
                                          <p:spTgt spid="21"/>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fill="hold"/>
                                        <p:tgtEl>
                                          <p:spTgt spid="4"/>
                                        </p:tgtEl>
                                        <p:attrNameLst>
                                          <p:attrName>ppt_x</p:attrName>
                                        </p:attrNameLst>
                                      </p:cBhvr>
                                      <p:tavLst>
                                        <p:tav tm="0">
                                          <p:val>
                                            <p:strVal val="#ppt_x"/>
                                          </p:val>
                                        </p:tav>
                                        <p:tav tm="100000">
                                          <p:val>
                                            <p:strVal val="#ppt_x"/>
                                          </p:val>
                                        </p:tav>
                                      </p:tavLst>
                                    </p:anim>
                                    <p:anim calcmode="lin" valueType="num">
                                      <p:cBhvr additive="base">
                                        <p:cTn id="49" dur="500" fill="hold"/>
                                        <p:tgtEl>
                                          <p:spTgt spid="4"/>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ppt_x"/>
                                          </p:val>
                                        </p:tav>
                                        <p:tav tm="100000">
                                          <p:val>
                                            <p:strVal val="#ppt_x"/>
                                          </p:val>
                                        </p:tav>
                                      </p:tavLst>
                                    </p:anim>
                                    <p:anim calcmode="lin" valueType="num">
                                      <p:cBhvr additive="base">
                                        <p:cTn id="53" dur="500" fill="hold"/>
                                        <p:tgtEl>
                                          <p:spTgt spid="5"/>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500" fill="hold"/>
                                        <p:tgtEl>
                                          <p:spTgt spid="6"/>
                                        </p:tgtEl>
                                        <p:attrNameLst>
                                          <p:attrName>ppt_x</p:attrName>
                                        </p:attrNameLst>
                                      </p:cBhvr>
                                      <p:tavLst>
                                        <p:tav tm="0">
                                          <p:val>
                                            <p:strVal val="#ppt_x"/>
                                          </p:val>
                                        </p:tav>
                                        <p:tav tm="100000">
                                          <p:val>
                                            <p:strVal val="#ppt_x"/>
                                          </p:val>
                                        </p:tav>
                                      </p:tavLst>
                                    </p:anim>
                                    <p:anim calcmode="lin" valueType="num">
                                      <p:cBhvr additive="base">
                                        <p:cTn id="57" dur="500" fill="hold"/>
                                        <p:tgtEl>
                                          <p:spTgt spid="6"/>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ppt_x"/>
                                          </p:val>
                                        </p:tav>
                                        <p:tav tm="100000">
                                          <p:val>
                                            <p:strVal val="#ppt_x"/>
                                          </p:val>
                                        </p:tav>
                                      </p:tavLst>
                                    </p:anim>
                                    <p:anim calcmode="lin" valueType="num">
                                      <p:cBhvr additive="base">
                                        <p:cTn id="61" dur="500" fill="hold"/>
                                        <p:tgtEl>
                                          <p:spTgt spid="7"/>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additive="base">
                                        <p:cTn id="64" dur="500" fill="hold"/>
                                        <p:tgtEl>
                                          <p:spTgt spid="8"/>
                                        </p:tgtEl>
                                        <p:attrNameLst>
                                          <p:attrName>ppt_x</p:attrName>
                                        </p:attrNameLst>
                                      </p:cBhvr>
                                      <p:tavLst>
                                        <p:tav tm="0">
                                          <p:val>
                                            <p:strVal val="#ppt_x"/>
                                          </p:val>
                                        </p:tav>
                                        <p:tav tm="100000">
                                          <p:val>
                                            <p:strVal val="#ppt_x"/>
                                          </p:val>
                                        </p:tav>
                                      </p:tavLst>
                                    </p:anim>
                                    <p:anim calcmode="lin" valueType="num">
                                      <p:cBhvr additive="base">
                                        <p:cTn id="65" dur="500" fill="hold"/>
                                        <p:tgtEl>
                                          <p:spTgt spid="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Georgia" panose="02040502050405020303" pitchFamily="18" charset="0"/>
              </a:rPr>
              <a:t>A simple way to deal with ARS</a:t>
            </a:r>
            <a:br>
              <a:rPr lang="en-US" dirty="0" smtClean="0">
                <a:latin typeface="Georgia" panose="02040502050405020303" pitchFamily="18" charset="0"/>
              </a:rPr>
            </a:br>
            <a:r>
              <a:rPr lang="en-US" sz="4000" dirty="0"/>
              <a:t>(</a:t>
            </a:r>
            <a:r>
              <a:rPr lang="en-US" sz="4000" dirty="0" err="1"/>
              <a:t>Billiet</a:t>
            </a:r>
            <a:r>
              <a:rPr lang="en-US" sz="4000" dirty="0"/>
              <a:t> &amp; McClendon, 2000)</a:t>
            </a:r>
            <a:endParaRPr lang="en-US" sz="4000" dirty="0">
              <a:latin typeface="Georgia" panose="02040502050405020303" pitchFamily="18" charset="0"/>
            </a:endParaRPr>
          </a:p>
        </p:txBody>
      </p:sp>
      <p:sp>
        <p:nvSpPr>
          <p:cNvPr id="3" name="Content Placeholder 2"/>
          <p:cNvSpPr>
            <a:spLocks noGrp="1"/>
          </p:cNvSpPr>
          <p:nvPr>
            <p:ph idx="1"/>
          </p:nvPr>
        </p:nvSpPr>
        <p:spPr>
          <a:xfrm>
            <a:off x="264622" y="1847388"/>
            <a:ext cx="11662756" cy="4351338"/>
          </a:xfrm>
        </p:spPr>
        <p:txBody>
          <a:bodyPr>
            <a:normAutofit/>
          </a:bodyPr>
          <a:lstStyle/>
          <a:p>
            <a:pPr marL="0" indent="0">
              <a:buNone/>
            </a:pPr>
            <a:r>
              <a:rPr lang="en-US" sz="1600" dirty="0" smtClean="0">
                <a:latin typeface="Georgia" panose="02040502050405020303" pitchFamily="18" charset="0"/>
              </a:rPr>
              <a:t>Using both positively and negatively phrased items can help correcting for ARS.</a:t>
            </a:r>
          </a:p>
          <a:p>
            <a:pPr marL="0" indent="0">
              <a:buNone/>
            </a:pPr>
            <a:r>
              <a:rPr lang="en-US" sz="1600" dirty="0" smtClean="0">
                <a:latin typeface="Georgia" panose="02040502050405020303" pitchFamily="18" charset="0"/>
              </a:rPr>
              <a:t>For example: </a:t>
            </a:r>
          </a:p>
          <a:p>
            <a:pPr marL="0" indent="0">
              <a:buNone/>
            </a:pPr>
            <a:endParaRPr lang="en-US" sz="1600" dirty="0" smtClean="0">
              <a:latin typeface="Georgia" panose="02040502050405020303" pitchFamily="18" charset="0"/>
            </a:endParaRPr>
          </a:p>
          <a:p>
            <a:pPr lvl="1"/>
            <a:r>
              <a:rPr lang="en-US" sz="1600" dirty="0" smtClean="0">
                <a:latin typeface="Georgia" panose="02040502050405020303" pitchFamily="18" charset="0"/>
              </a:rPr>
              <a:t>Unbalanced scale:</a:t>
            </a:r>
          </a:p>
          <a:p>
            <a:pPr lvl="2"/>
            <a:r>
              <a:rPr lang="en-US" sz="1600" dirty="0" smtClean="0">
                <a:solidFill>
                  <a:schemeClr val="accent6">
                    <a:lumMod val="75000"/>
                  </a:schemeClr>
                </a:solidFill>
                <a:latin typeface="Georgia" panose="02040502050405020303" pitchFamily="18" charset="0"/>
              </a:rPr>
              <a:t>“I am proud to be an employee at my university”</a:t>
            </a:r>
          </a:p>
          <a:p>
            <a:pPr lvl="2"/>
            <a:r>
              <a:rPr lang="en-US" sz="1600" dirty="0" smtClean="0">
                <a:solidFill>
                  <a:schemeClr val="accent6">
                    <a:lumMod val="75000"/>
                  </a:schemeClr>
                </a:solidFill>
                <a:latin typeface="Georgia" panose="02040502050405020303" pitchFamily="18" charset="0"/>
              </a:rPr>
              <a:t>“I would refer to a friend or family member to this university”;</a:t>
            </a:r>
          </a:p>
          <a:p>
            <a:pPr lvl="2"/>
            <a:r>
              <a:rPr lang="en-US" sz="1600" dirty="0" smtClean="0">
                <a:solidFill>
                  <a:schemeClr val="accent6">
                    <a:lumMod val="75000"/>
                  </a:schemeClr>
                </a:solidFill>
                <a:latin typeface="Georgia" panose="02040502050405020303" pitchFamily="18" charset="0"/>
              </a:rPr>
              <a:t>“I believe that generally, my workload is reasonable for my role”;</a:t>
            </a:r>
          </a:p>
          <a:p>
            <a:pPr lvl="2"/>
            <a:r>
              <a:rPr lang="en-US" sz="1600" dirty="0" smtClean="0">
                <a:solidFill>
                  <a:schemeClr val="accent6">
                    <a:lumMod val="75000"/>
                  </a:schemeClr>
                </a:solidFill>
                <a:latin typeface="Georgia" panose="02040502050405020303" pitchFamily="18" charset="0"/>
              </a:rPr>
              <a:t>“I feel recognized for my hard work”.</a:t>
            </a:r>
          </a:p>
          <a:p>
            <a:pPr marL="914400" lvl="2" indent="0">
              <a:buNone/>
            </a:pPr>
            <a:endParaRPr lang="en-US" sz="1600" dirty="0" smtClean="0">
              <a:latin typeface="Georgia" panose="02040502050405020303" pitchFamily="18" charset="0"/>
            </a:endParaRPr>
          </a:p>
          <a:p>
            <a:pPr lvl="1"/>
            <a:r>
              <a:rPr lang="en-US" sz="1600" dirty="0" smtClean="0">
                <a:latin typeface="Georgia" panose="02040502050405020303" pitchFamily="18" charset="0"/>
              </a:rPr>
              <a:t>Balanced scale:</a:t>
            </a:r>
          </a:p>
          <a:p>
            <a:pPr lvl="2"/>
            <a:r>
              <a:rPr lang="en-US" sz="1600" dirty="0" smtClean="0">
                <a:solidFill>
                  <a:schemeClr val="accent6">
                    <a:lumMod val="75000"/>
                  </a:schemeClr>
                </a:solidFill>
                <a:latin typeface="Georgia" panose="02040502050405020303" pitchFamily="18" charset="0"/>
              </a:rPr>
              <a:t>“I am proud to be an employee at my university”</a:t>
            </a:r>
          </a:p>
          <a:p>
            <a:pPr lvl="2"/>
            <a:r>
              <a:rPr lang="en-US" sz="1600" dirty="0" smtClean="0">
                <a:solidFill>
                  <a:srgbClr val="C00000"/>
                </a:solidFill>
                <a:latin typeface="Georgia" panose="02040502050405020303" pitchFamily="18" charset="0"/>
              </a:rPr>
              <a:t>“I would not refer to a friend or family member to this university”;</a:t>
            </a:r>
          </a:p>
          <a:p>
            <a:pPr lvl="2"/>
            <a:r>
              <a:rPr lang="en-US" sz="1600" dirty="0" smtClean="0">
                <a:solidFill>
                  <a:schemeClr val="accent6">
                    <a:lumMod val="75000"/>
                  </a:schemeClr>
                </a:solidFill>
                <a:latin typeface="Georgia" panose="02040502050405020303" pitchFamily="18" charset="0"/>
              </a:rPr>
              <a:t>“I believe that generally, my workload is reasonable for my role”;</a:t>
            </a:r>
          </a:p>
          <a:p>
            <a:pPr lvl="2"/>
            <a:r>
              <a:rPr lang="en-US" sz="1600" dirty="0" smtClean="0">
                <a:solidFill>
                  <a:srgbClr val="C00000"/>
                </a:solidFill>
                <a:latin typeface="Georgia" panose="02040502050405020303" pitchFamily="18" charset="0"/>
              </a:rPr>
              <a:t>“I feel unappreciated for my hard work”.</a:t>
            </a:r>
          </a:p>
          <a:p>
            <a:pPr marL="0" indent="0">
              <a:buNone/>
            </a:pPr>
            <a:endParaRPr lang="en-US" dirty="0"/>
          </a:p>
        </p:txBody>
      </p:sp>
      <p:sp>
        <p:nvSpPr>
          <p:cNvPr id="4" name="Google Shape;225;p39"/>
          <p:cNvSpPr/>
          <p:nvPr/>
        </p:nvSpPr>
        <p:spPr>
          <a:xfrm>
            <a:off x="9617674" y="2608283"/>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5" name="Google Shape;226;p39"/>
          <p:cNvSpPr/>
          <p:nvPr/>
        </p:nvSpPr>
        <p:spPr>
          <a:xfrm>
            <a:off x="8699992" y="5701545"/>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6" name="Google Shape;230;p39"/>
          <p:cNvCxnSpPr>
            <a:stCxn id="4" idx="4"/>
            <a:endCxn id="20" idx="0"/>
          </p:cNvCxnSpPr>
          <p:nvPr/>
        </p:nvCxnSpPr>
        <p:spPr>
          <a:xfrm flipH="1">
            <a:off x="8902559" y="3542745"/>
            <a:ext cx="1217250" cy="684138"/>
          </a:xfrm>
          <a:prstGeom prst="straightConnector1">
            <a:avLst/>
          </a:prstGeom>
          <a:ln w="9525">
            <a:headEnd type="none" w="sm" len="sm"/>
            <a:tailEnd type="triangle" w="med" len="med"/>
          </a:ln>
        </p:spPr>
        <p:style>
          <a:lnRef idx="1">
            <a:schemeClr val="accent6"/>
          </a:lnRef>
          <a:fillRef idx="0">
            <a:schemeClr val="accent6"/>
          </a:fillRef>
          <a:effectRef idx="0">
            <a:schemeClr val="accent6"/>
          </a:effectRef>
          <a:fontRef idx="minor">
            <a:schemeClr val="tx1"/>
          </a:fontRef>
        </p:style>
      </p:cxnSp>
      <p:cxnSp>
        <p:nvCxnSpPr>
          <p:cNvPr id="7" name="Google Shape;231;p39"/>
          <p:cNvCxnSpPr>
            <a:stCxn id="4" idx="4"/>
            <a:endCxn id="26" idx="0"/>
          </p:cNvCxnSpPr>
          <p:nvPr/>
        </p:nvCxnSpPr>
        <p:spPr>
          <a:xfrm flipH="1">
            <a:off x="9714748" y="3542745"/>
            <a:ext cx="405061" cy="684138"/>
          </a:xfrm>
          <a:prstGeom prst="straightConnector1">
            <a:avLst/>
          </a:prstGeom>
          <a:noFill/>
          <a:ln w="9525" cap="flat" cmpd="sng">
            <a:solidFill>
              <a:srgbClr val="FF0000"/>
            </a:solidFill>
            <a:prstDash val="solid"/>
            <a:miter lim="800000"/>
            <a:headEnd type="none" w="sm" len="sm"/>
            <a:tailEnd type="triangle" w="med" len="med"/>
          </a:ln>
        </p:spPr>
      </p:cxnSp>
      <p:cxnSp>
        <p:nvCxnSpPr>
          <p:cNvPr id="8" name="Google Shape;232;p39"/>
          <p:cNvCxnSpPr>
            <a:stCxn id="4" idx="4"/>
            <a:endCxn id="31" idx="0"/>
          </p:cNvCxnSpPr>
          <p:nvPr/>
        </p:nvCxnSpPr>
        <p:spPr>
          <a:xfrm>
            <a:off x="10119809" y="3542745"/>
            <a:ext cx="462700" cy="678460"/>
          </a:xfrm>
          <a:prstGeom prst="straightConnector1">
            <a:avLst/>
          </a:prstGeom>
          <a:ln w="9525">
            <a:headEnd type="none" w="sm" len="sm"/>
            <a:tailEnd type="triangle" w="med" len="med"/>
          </a:ln>
        </p:spPr>
        <p:style>
          <a:lnRef idx="1">
            <a:schemeClr val="accent6"/>
          </a:lnRef>
          <a:fillRef idx="0">
            <a:schemeClr val="accent6"/>
          </a:fillRef>
          <a:effectRef idx="0">
            <a:schemeClr val="accent6"/>
          </a:effectRef>
          <a:fontRef idx="minor">
            <a:schemeClr val="tx1"/>
          </a:fontRef>
        </p:style>
      </p:cxnSp>
      <p:pic>
        <p:nvPicPr>
          <p:cNvPr id="9" name="Picture 8"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7959" y="5723625"/>
            <a:ext cx="267384" cy="267384"/>
          </a:xfrm>
          <a:prstGeom prst="rect">
            <a:avLst/>
          </a:prstGeom>
        </p:spPr>
      </p:pic>
      <p:pic>
        <p:nvPicPr>
          <p:cNvPr id="10" name="Picture 9"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9830255" y="2876172"/>
            <a:ext cx="622804" cy="520387"/>
          </a:xfrm>
          <a:prstGeom prst="rect">
            <a:avLst/>
          </a:prstGeom>
        </p:spPr>
      </p:pic>
      <p:sp>
        <p:nvSpPr>
          <p:cNvPr id="11" name="Google Shape;324;p41"/>
          <p:cNvSpPr txBox="1"/>
          <p:nvPr/>
        </p:nvSpPr>
        <p:spPr>
          <a:xfrm>
            <a:off x="8979560" y="3819066"/>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2" name="Google Shape;325;p41"/>
          <p:cNvSpPr txBox="1"/>
          <p:nvPr/>
        </p:nvSpPr>
        <p:spPr>
          <a:xfrm>
            <a:off x="9654154" y="3820376"/>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3" name="Google Shape;326;p41"/>
          <p:cNvSpPr txBox="1"/>
          <p:nvPr/>
        </p:nvSpPr>
        <p:spPr>
          <a:xfrm>
            <a:off x="10188009" y="3820112"/>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15" name="Google Shape;232;p39"/>
          <p:cNvCxnSpPr>
            <a:stCxn id="4" idx="4"/>
            <a:endCxn id="36" idx="0"/>
          </p:cNvCxnSpPr>
          <p:nvPr/>
        </p:nvCxnSpPr>
        <p:spPr>
          <a:xfrm>
            <a:off x="10119809" y="3542745"/>
            <a:ext cx="1160251" cy="678460"/>
          </a:xfrm>
          <a:prstGeom prst="straightConnector1">
            <a:avLst/>
          </a:prstGeom>
          <a:noFill/>
          <a:ln w="9525" cap="flat" cmpd="sng">
            <a:solidFill>
              <a:srgbClr val="FF0000"/>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16" name="TextBox 15"/>
              <p:cNvSpPr txBox="1"/>
              <p:nvPr/>
            </p:nvSpPr>
            <p:spPr>
              <a:xfrm>
                <a:off x="11013437" y="3816264"/>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1013437" y="3816264"/>
                <a:ext cx="277407" cy="215444"/>
              </a:xfrm>
              <a:prstGeom prst="rect">
                <a:avLst/>
              </a:prstGeom>
              <a:blipFill>
                <a:blip r:embed="rId8"/>
                <a:stretch>
                  <a:fillRect l="-444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051087" y="2603193"/>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0051087" y="2603193"/>
                <a:ext cx="181140" cy="276999"/>
              </a:xfrm>
              <a:prstGeom prst="rect">
                <a:avLst/>
              </a:prstGeom>
              <a:blipFill>
                <a:blip r:embed="rId9"/>
                <a:stretch>
                  <a:fillRect l="-30000" r="-33333" b="-28889"/>
                </a:stretch>
              </a:blipFill>
            </p:spPr>
            <p:txBody>
              <a:bodyPr/>
              <a:lstStyle/>
              <a:p>
                <a:r>
                  <a:rPr lang="en-US">
                    <a:noFill/>
                  </a:rPr>
                  <a:t> </a:t>
                </a:r>
              </a:p>
            </p:txBody>
          </p:sp>
        </mc:Fallback>
      </mc:AlternateContent>
      <p:pic>
        <p:nvPicPr>
          <p:cNvPr id="18" name="Picture 17"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9531292" y="4371982"/>
            <a:ext cx="401892" cy="247880"/>
          </a:xfrm>
          <a:prstGeom prst="rect">
            <a:avLst/>
          </a:prstGeom>
        </p:spPr>
      </p:pic>
      <p:pic>
        <p:nvPicPr>
          <p:cNvPr id="19" name="Picture 18" descr="Workload Icon of Glyph style - Available in SVG, PNG, EPS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53059" y="4340027"/>
            <a:ext cx="298697" cy="298697"/>
          </a:xfrm>
          <a:prstGeom prst="rect">
            <a:avLst/>
          </a:prstGeom>
        </p:spPr>
      </p:pic>
      <p:sp>
        <p:nvSpPr>
          <p:cNvPr id="20" name="Google Shape;225;p39"/>
          <p:cNvSpPr/>
          <p:nvPr/>
        </p:nvSpPr>
        <p:spPr>
          <a:xfrm>
            <a:off x="8650138" y="4226883"/>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 name="Google Shape;230;p39"/>
          <p:cNvCxnSpPr>
            <a:stCxn id="20" idx="4"/>
            <a:endCxn id="5" idx="0"/>
          </p:cNvCxnSpPr>
          <p:nvPr/>
        </p:nvCxnSpPr>
        <p:spPr>
          <a:xfrm flipH="1">
            <a:off x="8885901" y="4739904"/>
            <a:ext cx="16658" cy="961641"/>
          </a:xfrm>
          <a:prstGeom prst="straightConnector1">
            <a:avLst/>
          </a:prstGeom>
          <a:noFill/>
          <a:ln w="9525" cap="flat" cmpd="sng">
            <a:solidFill>
              <a:schemeClr val="dk1"/>
            </a:solidFill>
            <a:prstDash val="lgDash"/>
            <a:miter lim="800000"/>
            <a:headEnd type="none" w="sm" len="sm"/>
            <a:tailEnd type="triangle" w="med" len="med"/>
          </a:ln>
        </p:spPr>
      </p:cxnSp>
      <p:pic>
        <p:nvPicPr>
          <p:cNvPr id="22" name="Picture 21"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3393" y="4361362"/>
            <a:ext cx="267384" cy="267384"/>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rot="5400000">
                <a:off x="8322676" y="5089275"/>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rot="5400000">
                <a:off x="8322676" y="5089275"/>
                <a:ext cx="944435" cy="369332"/>
              </a:xfrm>
              <a:prstGeom prst="rect">
                <a:avLst/>
              </a:prstGeom>
              <a:blipFill>
                <a:blip r:embed="rId12"/>
                <a:stretch>
                  <a:fillRect l="-24590" r="-9836"/>
                </a:stretch>
              </a:blipFill>
            </p:spPr>
            <p:txBody>
              <a:bodyPr/>
              <a:lstStyle/>
              <a:p>
                <a:r>
                  <a:rPr lang="en-US">
                    <a:noFill/>
                  </a:rPr>
                  <a:t> </a:t>
                </a:r>
              </a:p>
            </p:txBody>
          </p:sp>
        </mc:Fallback>
      </mc:AlternateContent>
      <p:sp>
        <p:nvSpPr>
          <p:cNvPr id="24" name="Google Shape;226;p39"/>
          <p:cNvSpPr/>
          <p:nvPr/>
        </p:nvSpPr>
        <p:spPr>
          <a:xfrm>
            <a:off x="9512181" y="5701545"/>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6" name="Google Shape;225;p39"/>
          <p:cNvSpPr/>
          <p:nvPr/>
        </p:nvSpPr>
        <p:spPr>
          <a:xfrm>
            <a:off x="9462327" y="4226883"/>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7" name="Google Shape;230;p39"/>
          <p:cNvCxnSpPr>
            <a:stCxn id="26" idx="4"/>
            <a:endCxn id="24" idx="0"/>
          </p:cNvCxnSpPr>
          <p:nvPr/>
        </p:nvCxnSpPr>
        <p:spPr>
          <a:xfrm flipH="1">
            <a:off x="9698090" y="4739904"/>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8" name="TextBox 27"/>
              <p:cNvSpPr txBox="1"/>
              <p:nvPr/>
            </p:nvSpPr>
            <p:spPr>
              <a:xfrm rot="5400000">
                <a:off x="9134865" y="5089275"/>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rot="5400000">
                <a:off x="9134865" y="5089275"/>
                <a:ext cx="944435" cy="369332"/>
              </a:xfrm>
              <a:prstGeom prst="rect">
                <a:avLst/>
              </a:prstGeom>
              <a:blipFill>
                <a:blip r:embed="rId13"/>
                <a:stretch>
                  <a:fillRect l="-26667" r="-10000"/>
                </a:stretch>
              </a:blipFill>
            </p:spPr>
            <p:txBody>
              <a:bodyPr/>
              <a:lstStyle/>
              <a:p>
                <a:r>
                  <a:rPr lang="en-US">
                    <a:noFill/>
                  </a:rPr>
                  <a:t> </a:t>
                </a:r>
              </a:p>
            </p:txBody>
          </p:sp>
        </mc:Fallback>
      </mc:AlternateContent>
      <p:sp>
        <p:nvSpPr>
          <p:cNvPr id="29" name="Google Shape;226;p39"/>
          <p:cNvSpPr/>
          <p:nvPr/>
        </p:nvSpPr>
        <p:spPr>
          <a:xfrm>
            <a:off x="10379942" y="5695867"/>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31" name="Google Shape;225;p39"/>
          <p:cNvSpPr/>
          <p:nvPr/>
        </p:nvSpPr>
        <p:spPr>
          <a:xfrm>
            <a:off x="10330088" y="4221205"/>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31" idx="4"/>
            <a:endCxn id="29" idx="0"/>
          </p:cNvCxnSpPr>
          <p:nvPr/>
        </p:nvCxnSpPr>
        <p:spPr>
          <a:xfrm flipH="1">
            <a:off x="10565851" y="4734226"/>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33" name="TextBox 32"/>
              <p:cNvSpPr txBox="1"/>
              <p:nvPr/>
            </p:nvSpPr>
            <p:spPr>
              <a:xfrm rot="5400000">
                <a:off x="10002626" y="5083597"/>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rot="5400000">
                <a:off x="10002626" y="5083597"/>
                <a:ext cx="944435" cy="369332"/>
              </a:xfrm>
              <a:prstGeom prst="rect">
                <a:avLst/>
              </a:prstGeom>
              <a:blipFill>
                <a:blip r:embed="rId14"/>
                <a:stretch>
                  <a:fillRect l="-24590" r="-8197"/>
                </a:stretch>
              </a:blipFill>
            </p:spPr>
            <p:txBody>
              <a:bodyPr/>
              <a:lstStyle/>
              <a:p>
                <a:r>
                  <a:rPr lang="en-US">
                    <a:noFill/>
                  </a:rPr>
                  <a:t> </a:t>
                </a:r>
              </a:p>
            </p:txBody>
          </p:sp>
        </mc:Fallback>
      </mc:AlternateContent>
      <p:sp>
        <p:nvSpPr>
          <p:cNvPr id="34" name="Google Shape;226;p39"/>
          <p:cNvSpPr/>
          <p:nvPr/>
        </p:nvSpPr>
        <p:spPr>
          <a:xfrm>
            <a:off x="11077493" y="5695867"/>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36" name="Google Shape;225;p39"/>
          <p:cNvSpPr/>
          <p:nvPr/>
        </p:nvSpPr>
        <p:spPr>
          <a:xfrm>
            <a:off x="11027639" y="4221205"/>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7" name="Google Shape;230;p39"/>
          <p:cNvCxnSpPr>
            <a:stCxn id="36" idx="4"/>
            <a:endCxn id="34" idx="0"/>
          </p:cNvCxnSpPr>
          <p:nvPr/>
        </p:nvCxnSpPr>
        <p:spPr>
          <a:xfrm flipH="1">
            <a:off x="11263402" y="4734226"/>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38" name="TextBox 37"/>
              <p:cNvSpPr txBox="1"/>
              <p:nvPr/>
            </p:nvSpPr>
            <p:spPr>
              <a:xfrm rot="5400000">
                <a:off x="10700177" y="5083597"/>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4</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rot="5400000">
                <a:off x="10700177" y="5083597"/>
                <a:ext cx="944435" cy="369332"/>
              </a:xfrm>
              <a:prstGeom prst="rect">
                <a:avLst/>
              </a:prstGeom>
              <a:blipFill>
                <a:blip r:embed="rId15"/>
                <a:stretch>
                  <a:fillRect l="-24590" r="-9836"/>
                </a:stretch>
              </a:blipFill>
            </p:spPr>
            <p:txBody>
              <a:bodyPr/>
              <a:lstStyle/>
              <a:p>
                <a:r>
                  <a:rPr lang="en-US">
                    <a:noFill/>
                  </a:rPr>
                  <a:t> </a:t>
                </a:r>
              </a:p>
            </p:txBody>
          </p:sp>
        </mc:Fallback>
      </mc:AlternateContent>
      <p:pic>
        <p:nvPicPr>
          <p:cNvPr id="39" name="Picture 38"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9534297" y="5740481"/>
            <a:ext cx="344243" cy="212323"/>
          </a:xfrm>
          <a:prstGeom prst="rect">
            <a:avLst/>
          </a:prstGeom>
        </p:spPr>
      </p:pic>
      <p:pic>
        <p:nvPicPr>
          <p:cNvPr id="40" name="Picture 39" descr="Workload Icon of Glyph style - Available in SVG, PNG, EPS ..."/>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451122" y="5728235"/>
            <a:ext cx="262774" cy="262774"/>
          </a:xfrm>
          <a:prstGeom prst="rect">
            <a:avLst/>
          </a:prstGeom>
        </p:spPr>
      </p:pic>
      <p:pic>
        <p:nvPicPr>
          <p:cNvPr id="41" name="Picture 40"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211854" y="4361362"/>
            <a:ext cx="145207" cy="263264"/>
          </a:xfrm>
          <a:prstGeom prst="rect">
            <a:avLst/>
          </a:prstGeom>
        </p:spPr>
      </p:pic>
      <p:pic>
        <p:nvPicPr>
          <p:cNvPr id="42" name="Picture 41"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202232" y="5708967"/>
            <a:ext cx="145207" cy="263264"/>
          </a:xfrm>
          <a:prstGeom prst="rect">
            <a:avLst/>
          </a:prstGeom>
        </p:spPr>
      </p:pic>
      <p:sp>
        <p:nvSpPr>
          <p:cNvPr id="43" name="Google Shape;225;p39"/>
          <p:cNvSpPr/>
          <p:nvPr/>
        </p:nvSpPr>
        <p:spPr>
          <a:xfrm>
            <a:off x="8312929" y="2141052"/>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44" name="Straight Arrow Connector 43"/>
          <p:cNvCxnSpPr>
            <a:stCxn id="43" idx="4"/>
            <a:endCxn id="20" idx="0"/>
          </p:cNvCxnSpPr>
          <p:nvPr/>
        </p:nvCxnSpPr>
        <p:spPr>
          <a:xfrm>
            <a:off x="8815064" y="3075514"/>
            <a:ext cx="87495"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43" idx="4"/>
            <a:endCxn id="26" idx="0"/>
          </p:cNvCxnSpPr>
          <p:nvPr/>
        </p:nvCxnSpPr>
        <p:spPr>
          <a:xfrm>
            <a:off x="8815064" y="3075514"/>
            <a:ext cx="899684"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43" idx="4"/>
            <a:endCxn id="31" idx="0"/>
          </p:cNvCxnSpPr>
          <p:nvPr/>
        </p:nvCxnSpPr>
        <p:spPr>
          <a:xfrm>
            <a:off x="8815064" y="3075514"/>
            <a:ext cx="1767445"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43" idx="4"/>
            <a:endCxn id="36" idx="0"/>
          </p:cNvCxnSpPr>
          <p:nvPr/>
        </p:nvCxnSpPr>
        <p:spPr>
          <a:xfrm>
            <a:off x="8815064" y="3075514"/>
            <a:ext cx="2464996"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8484545" y="2448423"/>
            <a:ext cx="774475" cy="369332"/>
          </a:xfrm>
          <a:prstGeom prst="rect">
            <a:avLst/>
          </a:prstGeom>
          <a:noFill/>
        </p:spPr>
        <p:txBody>
          <a:bodyPr wrap="square" rtlCol="0">
            <a:spAutoFit/>
          </a:bodyPr>
          <a:lstStyle/>
          <a:p>
            <a:r>
              <a:rPr lang="en-US" dirty="0" smtClean="0"/>
              <a:t>ARS</a:t>
            </a:r>
            <a:endParaRPr lang="en-US" dirty="0"/>
          </a:p>
        </p:txBody>
      </p:sp>
      <p:sp>
        <p:nvSpPr>
          <p:cNvPr id="49" name="TextBox 48"/>
          <p:cNvSpPr txBox="1"/>
          <p:nvPr/>
        </p:nvSpPr>
        <p:spPr>
          <a:xfrm>
            <a:off x="8641392" y="3380877"/>
            <a:ext cx="184563" cy="276999"/>
          </a:xfrm>
          <a:prstGeom prst="rect">
            <a:avLst/>
          </a:prstGeom>
          <a:noFill/>
        </p:spPr>
        <p:txBody>
          <a:bodyPr wrap="square" rtlCol="0">
            <a:spAutoFit/>
          </a:bodyPr>
          <a:lstStyle/>
          <a:p>
            <a:r>
              <a:rPr lang="en-US" sz="1200" dirty="0" smtClean="0"/>
              <a:t>1</a:t>
            </a:r>
            <a:endParaRPr lang="en-US" sz="1200" dirty="0"/>
          </a:p>
        </p:txBody>
      </p:sp>
      <p:sp>
        <p:nvSpPr>
          <p:cNvPr id="50" name="TextBox 49"/>
          <p:cNvSpPr txBox="1"/>
          <p:nvPr/>
        </p:nvSpPr>
        <p:spPr>
          <a:xfrm>
            <a:off x="8917760" y="3362037"/>
            <a:ext cx="184563" cy="276999"/>
          </a:xfrm>
          <a:prstGeom prst="rect">
            <a:avLst/>
          </a:prstGeom>
          <a:noFill/>
        </p:spPr>
        <p:txBody>
          <a:bodyPr wrap="square" rtlCol="0">
            <a:spAutoFit/>
          </a:bodyPr>
          <a:lstStyle/>
          <a:p>
            <a:r>
              <a:rPr lang="en-US" sz="1200" dirty="0" smtClean="0"/>
              <a:t>1</a:t>
            </a:r>
            <a:endParaRPr lang="en-US" sz="1200" dirty="0"/>
          </a:p>
        </p:txBody>
      </p:sp>
      <p:sp>
        <p:nvSpPr>
          <p:cNvPr id="51" name="TextBox 50"/>
          <p:cNvSpPr txBox="1"/>
          <p:nvPr/>
        </p:nvSpPr>
        <p:spPr>
          <a:xfrm>
            <a:off x="9210170" y="3372037"/>
            <a:ext cx="184563" cy="276999"/>
          </a:xfrm>
          <a:prstGeom prst="rect">
            <a:avLst/>
          </a:prstGeom>
          <a:noFill/>
        </p:spPr>
        <p:txBody>
          <a:bodyPr wrap="square" rtlCol="0">
            <a:spAutoFit/>
          </a:bodyPr>
          <a:lstStyle/>
          <a:p>
            <a:r>
              <a:rPr lang="en-US" sz="1200" dirty="0" smtClean="0"/>
              <a:t>1</a:t>
            </a:r>
            <a:endParaRPr lang="en-US" sz="1200" dirty="0"/>
          </a:p>
        </p:txBody>
      </p:sp>
      <p:sp>
        <p:nvSpPr>
          <p:cNvPr id="52" name="TextBox 51"/>
          <p:cNvSpPr txBox="1"/>
          <p:nvPr/>
        </p:nvSpPr>
        <p:spPr>
          <a:xfrm>
            <a:off x="9522852" y="3380876"/>
            <a:ext cx="184563" cy="276999"/>
          </a:xfrm>
          <a:prstGeom prst="rect">
            <a:avLst/>
          </a:prstGeom>
          <a:noFill/>
        </p:spPr>
        <p:txBody>
          <a:bodyPr wrap="square" rtlCol="0">
            <a:spAutoFit/>
          </a:bodyPr>
          <a:lstStyle/>
          <a:p>
            <a:r>
              <a:rPr lang="en-US" sz="1200" dirty="0" smtClean="0"/>
              <a:t>1</a:t>
            </a:r>
            <a:endParaRPr lang="en-US" sz="1200" dirty="0"/>
          </a:p>
        </p:txBody>
      </p:sp>
      <mc:AlternateContent xmlns:mc="http://schemas.openxmlformats.org/markup-compatibility/2006" xmlns:a14="http://schemas.microsoft.com/office/drawing/2010/main">
        <mc:Choice Requires="a14">
          <p:sp>
            <p:nvSpPr>
              <p:cNvPr id="53" name="TextBox 52"/>
              <p:cNvSpPr txBox="1"/>
              <p:nvPr/>
            </p:nvSpPr>
            <p:spPr>
              <a:xfrm>
                <a:off x="8717292" y="5935265"/>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8717292" y="5935265"/>
                <a:ext cx="282804" cy="369332"/>
              </a:xfrm>
              <a:prstGeom prst="rect">
                <a:avLst/>
              </a:prstGeom>
              <a:blipFill>
                <a:blip r:embed="rId18"/>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9547702" y="5931016"/>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9547702" y="5931016"/>
                <a:ext cx="282804" cy="369332"/>
              </a:xfrm>
              <a:prstGeom prst="rect">
                <a:avLst/>
              </a:prstGeom>
              <a:blipFill>
                <a:blip r:embed="rId19"/>
                <a:stretch>
                  <a:fillRect r="-25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10386680" y="594133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10386680" y="5941334"/>
                <a:ext cx="282804" cy="369332"/>
              </a:xfrm>
              <a:prstGeom prst="rect">
                <a:avLst/>
              </a:prstGeom>
              <a:blipFill>
                <a:blip r:embed="rId20"/>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11122000" y="5935265"/>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1122000" y="5935265"/>
                <a:ext cx="282804" cy="369332"/>
              </a:xfrm>
              <a:prstGeom prst="rect">
                <a:avLst/>
              </a:prstGeom>
              <a:blipFill>
                <a:blip r:embed="rId21"/>
                <a:stretch>
                  <a:fillRect r="-25532" b="-1667"/>
                </a:stretch>
              </a:blipFill>
            </p:spPr>
            <p:txBody>
              <a:bodyPr/>
              <a:lstStyle/>
              <a:p>
                <a:r>
                  <a:rPr lang="en-US">
                    <a:noFill/>
                  </a:rPr>
                  <a:t> </a:t>
                </a:r>
              </a:p>
            </p:txBody>
          </p:sp>
        </mc:Fallback>
      </mc:AlternateContent>
    </p:spTree>
    <p:extLst>
      <p:ext uri="{BB962C8B-B14F-4D97-AF65-F5344CB8AC3E}">
        <p14:creationId xmlns:p14="http://schemas.microsoft.com/office/powerpoint/2010/main" val="39512911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829" y="-26072"/>
            <a:ext cx="10515600" cy="1325563"/>
          </a:xfrm>
        </p:spPr>
        <p:txBody>
          <a:bodyPr/>
          <a:lstStyle/>
          <a:p>
            <a:pPr algn="ctr"/>
            <a:r>
              <a:rPr lang="en-US" dirty="0" smtClean="0"/>
              <a:t>The impact of ARS on MI testing</a:t>
            </a:r>
            <a:endParaRPr lang="en-US" dirty="0"/>
          </a:p>
        </p:txBody>
      </p:sp>
      <p:graphicFrame>
        <p:nvGraphicFramePr>
          <p:cNvPr id="4" name="Content Placeholder 3"/>
          <p:cNvGraphicFramePr>
            <a:graphicFrameLocks noGrp="1"/>
          </p:cNvGraphicFramePr>
          <p:nvPr>
            <p:ph idx="1"/>
            <p:extLst/>
          </p:nvPr>
        </p:nvGraphicFramePr>
        <p:xfrm>
          <a:off x="712120" y="1260360"/>
          <a:ext cx="10641680" cy="4691552"/>
        </p:xfrm>
        <a:graphic>
          <a:graphicData uri="http://schemas.openxmlformats.org/drawingml/2006/table">
            <a:tbl>
              <a:tblPr firstRow="1" bandRow="1">
                <a:tableStyleId>{0E3FDE45-AF77-4B5C-9715-49D594BDF05E}</a:tableStyleId>
              </a:tblPr>
              <a:tblGrid>
                <a:gridCol w="1210948">
                  <a:extLst>
                    <a:ext uri="{9D8B030D-6E8A-4147-A177-3AD203B41FA5}">
                      <a16:colId xmlns:a16="http://schemas.microsoft.com/office/drawing/2014/main" val="3867599244"/>
                    </a:ext>
                  </a:extLst>
                </a:gridCol>
                <a:gridCol w="1449472">
                  <a:extLst>
                    <a:ext uri="{9D8B030D-6E8A-4147-A177-3AD203B41FA5}">
                      <a16:colId xmlns:a16="http://schemas.microsoft.com/office/drawing/2014/main" val="2234121051"/>
                    </a:ext>
                  </a:extLst>
                </a:gridCol>
                <a:gridCol w="1330210">
                  <a:extLst>
                    <a:ext uri="{9D8B030D-6E8A-4147-A177-3AD203B41FA5}">
                      <a16:colId xmlns:a16="http://schemas.microsoft.com/office/drawing/2014/main" val="80192687"/>
                    </a:ext>
                  </a:extLst>
                </a:gridCol>
                <a:gridCol w="1330210">
                  <a:extLst>
                    <a:ext uri="{9D8B030D-6E8A-4147-A177-3AD203B41FA5}">
                      <a16:colId xmlns:a16="http://schemas.microsoft.com/office/drawing/2014/main" val="845228726"/>
                    </a:ext>
                  </a:extLst>
                </a:gridCol>
                <a:gridCol w="1330210">
                  <a:extLst>
                    <a:ext uri="{9D8B030D-6E8A-4147-A177-3AD203B41FA5}">
                      <a16:colId xmlns:a16="http://schemas.microsoft.com/office/drawing/2014/main" val="161151578"/>
                    </a:ext>
                  </a:extLst>
                </a:gridCol>
                <a:gridCol w="1330210">
                  <a:extLst>
                    <a:ext uri="{9D8B030D-6E8A-4147-A177-3AD203B41FA5}">
                      <a16:colId xmlns:a16="http://schemas.microsoft.com/office/drawing/2014/main" val="3993879981"/>
                    </a:ext>
                  </a:extLst>
                </a:gridCol>
                <a:gridCol w="1330210">
                  <a:extLst>
                    <a:ext uri="{9D8B030D-6E8A-4147-A177-3AD203B41FA5}">
                      <a16:colId xmlns:a16="http://schemas.microsoft.com/office/drawing/2014/main" val="1964308009"/>
                    </a:ext>
                  </a:extLst>
                </a:gridCol>
                <a:gridCol w="1330210">
                  <a:extLst>
                    <a:ext uri="{9D8B030D-6E8A-4147-A177-3AD203B41FA5}">
                      <a16:colId xmlns:a16="http://schemas.microsoft.com/office/drawing/2014/main" val="2415660749"/>
                    </a:ext>
                  </a:extLst>
                </a:gridCol>
              </a:tblGrid>
              <a:tr h="586444">
                <a:tc>
                  <a:txBody>
                    <a:bodyPr/>
                    <a:lstStyle/>
                    <a:p>
                      <a:pPr algn="ctr"/>
                      <a:endParaRPr lang="en-US" dirty="0"/>
                    </a:p>
                  </a:txBody>
                  <a:tcPr/>
                </a:tc>
                <a:tc>
                  <a:txBody>
                    <a:bodyPr/>
                    <a:lstStyle/>
                    <a:p>
                      <a:pPr algn="ctr"/>
                      <a:endParaRPr lang="en-US" dirty="0"/>
                    </a:p>
                  </a:txBody>
                  <a:tcPr/>
                </a:tc>
                <a:tc gridSpan="3">
                  <a:txBody>
                    <a:bodyPr/>
                    <a:lstStyle/>
                    <a:p>
                      <a:pPr algn="ctr"/>
                      <a:r>
                        <a:rPr lang="en-US" dirty="0" smtClean="0"/>
                        <a:t>Without</a:t>
                      </a:r>
                      <a:r>
                        <a:rPr lang="en-US" baseline="0" dirty="0" smtClean="0"/>
                        <a:t> ARS</a:t>
                      </a:r>
                      <a:endParaRPr lang="en-US" dirty="0"/>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smtClean="0"/>
                        <a:t>With ARS</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15247454"/>
                  </a:ext>
                </a:extLst>
              </a:tr>
              <a:tr h="586444">
                <a:tc>
                  <a:txBody>
                    <a:bodyPr/>
                    <a:lstStyle/>
                    <a:p>
                      <a:pPr algn="ctr"/>
                      <a:endParaRPr lang="en-US" dirty="0"/>
                    </a:p>
                  </a:txBody>
                  <a:tcPr/>
                </a:tc>
                <a:tc>
                  <a:txBody>
                    <a:bodyPr/>
                    <a:lstStyle/>
                    <a:p>
                      <a:pPr algn="ctr"/>
                      <a:endParaRPr lang="en-US" dirty="0"/>
                    </a:p>
                  </a:txBody>
                  <a:tcPr/>
                </a:tc>
                <a:tc>
                  <a:txBody>
                    <a:bodyPr/>
                    <a:lstStyle/>
                    <a:p>
                      <a:pPr algn="ctr"/>
                      <a:r>
                        <a:rPr lang="en-US" dirty="0" err="1" smtClean="0"/>
                        <a:t>Configural</a:t>
                      </a:r>
                      <a:endParaRPr lang="en-US" dirty="0"/>
                    </a:p>
                  </a:txBody>
                  <a:tcPr/>
                </a:tc>
                <a:tc>
                  <a:txBody>
                    <a:bodyPr/>
                    <a:lstStyle/>
                    <a:p>
                      <a:pPr algn="ctr"/>
                      <a:r>
                        <a:rPr lang="en-US" dirty="0" smtClean="0"/>
                        <a:t>Thresholds</a:t>
                      </a:r>
                      <a:endParaRPr lang="en-US" dirty="0"/>
                    </a:p>
                  </a:txBody>
                  <a:tcPr/>
                </a:tc>
                <a:tc>
                  <a:txBody>
                    <a:bodyPr/>
                    <a:lstStyle/>
                    <a:p>
                      <a:pPr algn="ctr"/>
                      <a:r>
                        <a:rPr lang="en-US" dirty="0" smtClean="0"/>
                        <a:t>Loadings</a:t>
                      </a:r>
                      <a:endParaRPr lang="en-US" dirty="0"/>
                    </a:p>
                  </a:txBody>
                  <a:tcPr/>
                </a:tc>
                <a:tc>
                  <a:txBody>
                    <a:bodyPr/>
                    <a:lstStyle/>
                    <a:p>
                      <a:pPr algn="ctr"/>
                      <a:r>
                        <a:rPr lang="en-US" dirty="0" err="1" smtClean="0"/>
                        <a:t>Configural</a:t>
                      </a:r>
                      <a:endParaRPr lang="en-US" dirty="0"/>
                    </a:p>
                  </a:txBody>
                  <a:tcPr/>
                </a:tc>
                <a:tc>
                  <a:txBody>
                    <a:bodyPr/>
                    <a:lstStyle/>
                    <a:p>
                      <a:pPr algn="ctr"/>
                      <a:r>
                        <a:rPr lang="en-US" dirty="0" smtClean="0"/>
                        <a:t>Thresholds</a:t>
                      </a:r>
                      <a:endParaRPr lang="en-US" dirty="0"/>
                    </a:p>
                  </a:txBody>
                  <a:tcPr/>
                </a:tc>
                <a:tc>
                  <a:txBody>
                    <a:bodyPr/>
                    <a:lstStyle/>
                    <a:p>
                      <a:pPr algn="ctr"/>
                      <a:r>
                        <a:rPr lang="en-US" dirty="0" smtClean="0"/>
                        <a:t>Loadings</a:t>
                      </a:r>
                      <a:endParaRPr lang="en-US" dirty="0"/>
                    </a:p>
                  </a:txBody>
                  <a:tcPr/>
                </a:tc>
                <a:extLst>
                  <a:ext uri="{0D108BD9-81ED-4DB2-BD59-A6C34878D82A}">
                    <a16:rowId xmlns:a16="http://schemas.microsoft.com/office/drawing/2014/main" val="2072814000"/>
                  </a:ext>
                </a:extLst>
              </a:tr>
              <a:tr h="586444">
                <a:tc rowSpan="3">
                  <a:txBody>
                    <a:bodyPr/>
                    <a:lstStyle/>
                    <a:p>
                      <a:pPr algn="ctr"/>
                      <a:endParaRPr lang="en-US" dirty="0" smtClean="0"/>
                    </a:p>
                    <a:p>
                      <a:pPr algn="ctr"/>
                      <a:endParaRPr lang="en-US" dirty="0" smtClean="0"/>
                    </a:p>
                    <a:p>
                      <a:pPr algn="ctr"/>
                      <a:r>
                        <a:rPr lang="en-US" dirty="0" smtClean="0"/>
                        <a:t>Small</a:t>
                      </a:r>
                      <a:endParaRPr lang="en-US" dirty="0"/>
                    </a:p>
                  </a:txBody>
                  <a:tcPr/>
                </a:tc>
                <a:tc>
                  <a:txBody>
                    <a:bodyPr/>
                    <a:lstStyle/>
                    <a:p>
                      <a:pPr algn="ctr"/>
                      <a:r>
                        <a:rPr lang="en-US" dirty="0" smtClean="0"/>
                        <a:t>Balanced</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339712882"/>
                  </a:ext>
                </a:extLst>
              </a:tr>
              <a:tr h="586444">
                <a:tc vMerge="1">
                  <a:txBody>
                    <a:bodyPr/>
                    <a:lstStyle/>
                    <a:p>
                      <a:pPr algn="ctr"/>
                      <a:endParaRPr lang="en-US" dirty="0"/>
                    </a:p>
                  </a:txBody>
                  <a:tcPr/>
                </a:tc>
                <a:tc>
                  <a:txBody>
                    <a:bodyPr/>
                    <a:lstStyle/>
                    <a:p>
                      <a:pPr algn="ctr"/>
                      <a:r>
                        <a:rPr lang="en-US" dirty="0" smtClean="0"/>
                        <a:t>Semi</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44973337"/>
                  </a:ext>
                </a:extLst>
              </a:tr>
              <a:tr h="586444">
                <a:tc vMerge="1">
                  <a:txBody>
                    <a:bodyPr/>
                    <a:lstStyle/>
                    <a:p>
                      <a:pPr algn="ctr"/>
                      <a:endParaRPr lang="en-US" dirty="0"/>
                    </a:p>
                  </a:txBody>
                  <a:tcPr/>
                </a:tc>
                <a:tc>
                  <a:txBody>
                    <a:bodyPr/>
                    <a:lstStyle/>
                    <a:p>
                      <a:pPr algn="ctr"/>
                      <a:r>
                        <a:rPr lang="en-US" dirty="0" smtClean="0"/>
                        <a:t>Unbalanced</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753603851"/>
                  </a:ext>
                </a:extLst>
              </a:tr>
              <a:tr h="586444">
                <a:tc rowSpan="3">
                  <a:txBody>
                    <a:bodyPr/>
                    <a:lstStyle/>
                    <a:p>
                      <a:pPr algn="ctr"/>
                      <a:endParaRPr lang="en-US" dirty="0" smtClean="0"/>
                    </a:p>
                    <a:p>
                      <a:pPr algn="ctr"/>
                      <a:endParaRPr lang="en-US" dirty="0" smtClean="0"/>
                    </a:p>
                    <a:p>
                      <a:pPr algn="ctr"/>
                      <a:r>
                        <a:rPr lang="en-US" dirty="0" smtClean="0"/>
                        <a:t>Large</a:t>
                      </a:r>
                      <a:endParaRPr lang="en-US" dirty="0"/>
                    </a:p>
                  </a:txBody>
                  <a:tcPr/>
                </a:tc>
                <a:tc>
                  <a:txBody>
                    <a:bodyPr/>
                    <a:lstStyle/>
                    <a:p>
                      <a:pPr algn="ctr"/>
                      <a:r>
                        <a:rPr lang="en-US" dirty="0" smtClean="0"/>
                        <a:t>Balanced </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585826787"/>
                  </a:ext>
                </a:extLst>
              </a:tr>
              <a:tr h="586444">
                <a:tc vMerge="1">
                  <a:txBody>
                    <a:bodyPr/>
                    <a:lstStyle/>
                    <a:p>
                      <a:pPr algn="ctr"/>
                      <a:endParaRPr lang="en-US" dirty="0"/>
                    </a:p>
                  </a:txBody>
                  <a:tcPr/>
                </a:tc>
                <a:tc>
                  <a:txBody>
                    <a:bodyPr/>
                    <a:lstStyle/>
                    <a:p>
                      <a:pPr algn="ctr"/>
                      <a:r>
                        <a:rPr lang="en-US" dirty="0" smtClean="0"/>
                        <a:t>Semi</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99746762"/>
                  </a:ext>
                </a:extLst>
              </a:tr>
              <a:tr h="586444">
                <a:tc vMerge="1">
                  <a:txBody>
                    <a:bodyPr/>
                    <a:lstStyle/>
                    <a:p>
                      <a:pPr algn="ctr"/>
                      <a:endParaRPr lang="en-US" dirty="0"/>
                    </a:p>
                  </a:txBody>
                  <a:tcPr/>
                </a:tc>
                <a:tc>
                  <a:txBody>
                    <a:bodyPr/>
                    <a:lstStyle/>
                    <a:p>
                      <a:pPr algn="ctr"/>
                      <a:r>
                        <a:rPr lang="en-US" dirty="0" smtClean="0"/>
                        <a:t>Unbalanced</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89248199"/>
                  </a:ext>
                </a:extLst>
              </a:tr>
            </a:tbl>
          </a:graphicData>
        </a:graphic>
      </p:graphicFrame>
      <p:pic>
        <p:nvPicPr>
          <p:cNvPr id="5" name="Picture 4" descr="File:P no red.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6265" y="4196491"/>
            <a:ext cx="589649" cy="530579"/>
          </a:xfrm>
          <a:prstGeom prst="rect">
            <a:avLst/>
          </a:prstGeom>
        </p:spPr>
      </p:pic>
      <p:pic>
        <p:nvPicPr>
          <p:cNvPr id="6" name="Picture 5" descr="File:P no red.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324" y="4196491"/>
            <a:ext cx="589649" cy="530579"/>
          </a:xfrm>
          <a:prstGeom prst="rect">
            <a:avLst/>
          </a:prstGeom>
        </p:spPr>
      </p:pic>
      <p:pic>
        <p:nvPicPr>
          <p:cNvPr id="7" name="Picture 6" descr="File:P no red.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7422" y="4196490"/>
            <a:ext cx="589649" cy="530579"/>
          </a:xfrm>
          <a:prstGeom prst="rect">
            <a:avLst/>
          </a:prstGeom>
        </p:spPr>
      </p:pic>
      <p:pic>
        <p:nvPicPr>
          <p:cNvPr id="8" name="Picture 7" descr="File:P no red.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6265" y="4808911"/>
            <a:ext cx="589649" cy="530579"/>
          </a:xfrm>
          <a:prstGeom prst="rect">
            <a:avLst/>
          </a:prstGeom>
        </p:spPr>
      </p:pic>
      <p:pic>
        <p:nvPicPr>
          <p:cNvPr id="9" name="Picture 8" descr="File:P no red.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323" y="4808910"/>
            <a:ext cx="589649" cy="530579"/>
          </a:xfrm>
          <a:prstGeom prst="rect">
            <a:avLst/>
          </a:prstGeom>
        </p:spPr>
      </p:pic>
      <p:pic>
        <p:nvPicPr>
          <p:cNvPr id="10" name="Picture 9" descr="File:P no red.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7421" y="4808911"/>
            <a:ext cx="589649" cy="530579"/>
          </a:xfrm>
          <a:prstGeom prst="rect">
            <a:avLst/>
          </a:prstGeom>
        </p:spPr>
      </p:pic>
      <p:pic>
        <p:nvPicPr>
          <p:cNvPr id="11" name="Picture 10"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6265" y="2451506"/>
            <a:ext cx="615378" cy="553840"/>
          </a:xfrm>
          <a:prstGeom prst="rect">
            <a:avLst/>
          </a:prstGeom>
        </p:spPr>
      </p:pic>
      <p:pic>
        <p:nvPicPr>
          <p:cNvPr id="12" name="Picture 11"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3544" y="2451506"/>
            <a:ext cx="615378" cy="553840"/>
          </a:xfrm>
          <a:prstGeom prst="rect">
            <a:avLst/>
          </a:prstGeom>
        </p:spPr>
      </p:pic>
      <p:pic>
        <p:nvPicPr>
          <p:cNvPr id="13" name="Picture 12"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7422" y="2451505"/>
            <a:ext cx="615378" cy="553840"/>
          </a:xfrm>
          <a:prstGeom prst="rect">
            <a:avLst/>
          </a:prstGeom>
        </p:spPr>
      </p:pic>
      <p:pic>
        <p:nvPicPr>
          <p:cNvPr id="14" name="Picture 13"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6265" y="3034637"/>
            <a:ext cx="615378" cy="553840"/>
          </a:xfrm>
          <a:prstGeom prst="rect">
            <a:avLst/>
          </a:prstGeom>
        </p:spPr>
      </p:pic>
      <p:pic>
        <p:nvPicPr>
          <p:cNvPr id="15" name="Picture 14"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8916" y="3063927"/>
            <a:ext cx="615378" cy="553840"/>
          </a:xfrm>
          <a:prstGeom prst="rect">
            <a:avLst/>
          </a:prstGeom>
        </p:spPr>
      </p:pic>
      <p:pic>
        <p:nvPicPr>
          <p:cNvPr id="16" name="Picture 15"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7422" y="3052296"/>
            <a:ext cx="615378" cy="553840"/>
          </a:xfrm>
          <a:prstGeom prst="rect">
            <a:avLst/>
          </a:prstGeom>
        </p:spPr>
      </p:pic>
      <p:pic>
        <p:nvPicPr>
          <p:cNvPr id="17" name="Picture 16"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6265" y="3644854"/>
            <a:ext cx="615378" cy="553840"/>
          </a:xfrm>
          <a:prstGeom prst="rect">
            <a:avLst/>
          </a:prstGeom>
        </p:spPr>
      </p:pic>
      <p:pic>
        <p:nvPicPr>
          <p:cNvPr id="18" name="Picture 17"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6595" y="3632059"/>
            <a:ext cx="615378" cy="553840"/>
          </a:xfrm>
          <a:prstGeom prst="rect">
            <a:avLst/>
          </a:prstGeom>
        </p:spPr>
      </p:pic>
      <p:pic>
        <p:nvPicPr>
          <p:cNvPr id="19" name="Picture 18"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604" y="3636853"/>
            <a:ext cx="615378" cy="553840"/>
          </a:xfrm>
          <a:prstGeom prst="rect">
            <a:avLst/>
          </a:prstGeom>
        </p:spPr>
      </p:pic>
      <p:pic>
        <p:nvPicPr>
          <p:cNvPr id="20" name="Picture 19"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6265" y="5368781"/>
            <a:ext cx="615378" cy="553840"/>
          </a:xfrm>
          <a:prstGeom prst="rect">
            <a:avLst/>
          </a:prstGeom>
        </p:spPr>
      </p:pic>
      <p:pic>
        <p:nvPicPr>
          <p:cNvPr id="21" name="Picture 20"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8916" y="5411945"/>
            <a:ext cx="615378" cy="553840"/>
          </a:xfrm>
          <a:prstGeom prst="rect">
            <a:avLst/>
          </a:prstGeom>
        </p:spPr>
      </p:pic>
      <p:pic>
        <p:nvPicPr>
          <p:cNvPr id="22" name="Picture 21"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556" y="5368781"/>
            <a:ext cx="615378" cy="553840"/>
          </a:xfrm>
          <a:prstGeom prst="rect">
            <a:avLst/>
          </a:prstGeom>
        </p:spPr>
      </p:pic>
      <p:pic>
        <p:nvPicPr>
          <p:cNvPr id="23" name="Picture 22"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0360" y="2451505"/>
            <a:ext cx="615378" cy="553840"/>
          </a:xfrm>
          <a:prstGeom prst="rect">
            <a:avLst/>
          </a:prstGeom>
        </p:spPr>
      </p:pic>
      <p:pic>
        <p:nvPicPr>
          <p:cNvPr id="24" name="Picture 23"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5187" y="2451506"/>
            <a:ext cx="615378" cy="553840"/>
          </a:xfrm>
          <a:prstGeom prst="rect">
            <a:avLst/>
          </a:prstGeom>
        </p:spPr>
      </p:pic>
      <p:pic>
        <p:nvPicPr>
          <p:cNvPr id="25" name="Picture 24"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6528" y="2451505"/>
            <a:ext cx="615378" cy="553840"/>
          </a:xfrm>
          <a:prstGeom prst="rect">
            <a:avLst/>
          </a:prstGeom>
        </p:spPr>
      </p:pic>
      <p:pic>
        <p:nvPicPr>
          <p:cNvPr id="26" name="Picture 25"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0360" y="3034636"/>
            <a:ext cx="615378" cy="553840"/>
          </a:xfrm>
          <a:prstGeom prst="rect">
            <a:avLst/>
          </a:prstGeom>
        </p:spPr>
      </p:pic>
      <p:pic>
        <p:nvPicPr>
          <p:cNvPr id="27" name="Picture 26"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5187" y="3034637"/>
            <a:ext cx="615378" cy="553840"/>
          </a:xfrm>
          <a:prstGeom prst="rect">
            <a:avLst/>
          </a:prstGeom>
        </p:spPr>
      </p:pic>
      <p:pic>
        <p:nvPicPr>
          <p:cNvPr id="28" name="Picture 27"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6528" y="3034636"/>
            <a:ext cx="615378" cy="553840"/>
          </a:xfrm>
          <a:prstGeom prst="rect">
            <a:avLst/>
          </a:prstGeom>
        </p:spPr>
      </p:pic>
      <p:pic>
        <p:nvPicPr>
          <p:cNvPr id="29" name="Picture 28"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2520" y="4185899"/>
            <a:ext cx="615378" cy="553840"/>
          </a:xfrm>
          <a:prstGeom prst="rect">
            <a:avLst/>
          </a:prstGeom>
        </p:spPr>
      </p:pic>
      <p:pic>
        <p:nvPicPr>
          <p:cNvPr id="30" name="Picture 29"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7347" y="4185900"/>
            <a:ext cx="615378" cy="553840"/>
          </a:xfrm>
          <a:prstGeom prst="rect">
            <a:avLst/>
          </a:prstGeom>
        </p:spPr>
      </p:pic>
      <p:pic>
        <p:nvPicPr>
          <p:cNvPr id="31" name="Picture 30"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8688" y="4185899"/>
            <a:ext cx="615378" cy="553840"/>
          </a:xfrm>
          <a:prstGeom prst="rect">
            <a:avLst/>
          </a:prstGeom>
        </p:spPr>
      </p:pic>
      <p:pic>
        <p:nvPicPr>
          <p:cNvPr id="32" name="Picture 31"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2519" y="4783322"/>
            <a:ext cx="615378" cy="553840"/>
          </a:xfrm>
          <a:prstGeom prst="rect">
            <a:avLst/>
          </a:prstGeom>
        </p:spPr>
      </p:pic>
      <p:pic>
        <p:nvPicPr>
          <p:cNvPr id="33" name="Picture 32"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7346" y="4783323"/>
            <a:ext cx="615378" cy="553840"/>
          </a:xfrm>
          <a:prstGeom prst="rect">
            <a:avLst/>
          </a:prstGeom>
        </p:spPr>
      </p:pic>
      <p:pic>
        <p:nvPicPr>
          <p:cNvPr id="34" name="Picture 33"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8687" y="4783322"/>
            <a:ext cx="615378" cy="553840"/>
          </a:xfrm>
          <a:prstGeom prst="rect">
            <a:avLst/>
          </a:prstGeom>
        </p:spPr>
      </p:pic>
      <p:pic>
        <p:nvPicPr>
          <p:cNvPr id="35" name="Picture 34" descr="Attention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52097" y="3612867"/>
            <a:ext cx="685800" cy="548640"/>
          </a:xfrm>
          <a:prstGeom prst="rect">
            <a:avLst/>
          </a:prstGeom>
        </p:spPr>
      </p:pic>
      <p:pic>
        <p:nvPicPr>
          <p:cNvPr id="36" name="Picture 35" descr="Attention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2135" y="3617767"/>
            <a:ext cx="685800" cy="548640"/>
          </a:xfrm>
          <a:prstGeom prst="rect">
            <a:avLst/>
          </a:prstGeom>
        </p:spPr>
      </p:pic>
      <p:pic>
        <p:nvPicPr>
          <p:cNvPr id="37" name="Picture 36" descr="Attention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06106" y="3588477"/>
            <a:ext cx="685800" cy="548640"/>
          </a:xfrm>
          <a:prstGeom prst="rect">
            <a:avLst/>
          </a:prstGeom>
        </p:spPr>
      </p:pic>
      <p:pic>
        <p:nvPicPr>
          <p:cNvPr id="38" name="Picture 37" descr="Attention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4256" y="5395564"/>
            <a:ext cx="685800" cy="548640"/>
          </a:xfrm>
          <a:prstGeom prst="rect">
            <a:avLst/>
          </a:prstGeom>
        </p:spPr>
      </p:pic>
      <p:pic>
        <p:nvPicPr>
          <p:cNvPr id="39" name="Picture 38" descr="Attention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4294" y="5400464"/>
            <a:ext cx="685800" cy="548640"/>
          </a:xfrm>
          <a:prstGeom prst="rect">
            <a:avLst/>
          </a:prstGeom>
        </p:spPr>
      </p:pic>
      <p:pic>
        <p:nvPicPr>
          <p:cNvPr id="40" name="Picture 39" descr="Attention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8265" y="5371174"/>
            <a:ext cx="685800" cy="548640"/>
          </a:xfrm>
          <a:prstGeom prst="rect">
            <a:avLst/>
          </a:prstGeom>
        </p:spPr>
      </p:pic>
    </p:spTree>
    <p:extLst>
      <p:ext uri="{BB962C8B-B14F-4D97-AF65-F5344CB8AC3E}">
        <p14:creationId xmlns:p14="http://schemas.microsoft.com/office/powerpoint/2010/main" val="3857769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9728"/>
            <a:ext cx="10515600" cy="1006971"/>
          </a:xfrm>
        </p:spPr>
        <p:txBody>
          <a:bodyPr>
            <a:normAutofit/>
          </a:bodyPr>
          <a:lstStyle/>
          <a:p>
            <a:pPr algn="ctr"/>
            <a:r>
              <a:rPr lang="en-US" sz="3200" dirty="0" smtClean="0"/>
              <a:t>Data generation (balanced)</a:t>
            </a:r>
            <a:endParaRPr lang="en-US" sz="3200"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2032000" y="846127"/>
              <a:ext cx="8127999" cy="5648960"/>
            </p:xfrm>
            <a:graphic>
              <a:graphicData uri="http://schemas.openxmlformats.org/drawingml/2006/table">
                <a:tbl>
                  <a:tblPr firstRow="1" bandRow="1">
                    <a:tableStyleId>{9D7B26C5-4107-4FEC-AEDC-1716B250A1EF}</a:tableStyleId>
                  </a:tblPr>
                  <a:tblGrid>
                    <a:gridCol w="903111">
                      <a:extLst>
                        <a:ext uri="{9D8B030D-6E8A-4147-A177-3AD203B41FA5}">
                          <a16:colId xmlns:a16="http://schemas.microsoft.com/office/drawing/2014/main" val="743958701"/>
                        </a:ext>
                      </a:extLst>
                    </a:gridCol>
                    <a:gridCol w="903111">
                      <a:extLst>
                        <a:ext uri="{9D8B030D-6E8A-4147-A177-3AD203B41FA5}">
                          <a16:colId xmlns:a16="http://schemas.microsoft.com/office/drawing/2014/main" val="2570938164"/>
                        </a:ext>
                      </a:extLst>
                    </a:gridCol>
                    <a:gridCol w="903111">
                      <a:extLst>
                        <a:ext uri="{9D8B030D-6E8A-4147-A177-3AD203B41FA5}">
                          <a16:colId xmlns:a16="http://schemas.microsoft.com/office/drawing/2014/main" val="2357846845"/>
                        </a:ext>
                      </a:extLst>
                    </a:gridCol>
                    <a:gridCol w="903111">
                      <a:extLst>
                        <a:ext uri="{9D8B030D-6E8A-4147-A177-3AD203B41FA5}">
                          <a16:colId xmlns:a16="http://schemas.microsoft.com/office/drawing/2014/main" val="976281527"/>
                        </a:ext>
                      </a:extLst>
                    </a:gridCol>
                    <a:gridCol w="1126007">
                      <a:extLst>
                        <a:ext uri="{9D8B030D-6E8A-4147-A177-3AD203B41FA5}">
                          <a16:colId xmlns:a16="http://schemas.microsoft.com/office/drawing/2014/main" val="3788549835"/>
                        </a:ext>
                      </a:extLst>
                    </a:gridCol>
                    <a:gridCol w="680215">
                      <a:extLst>
                        <a:ext uri="{9D8B030D-6E8A-4147-A177-3AD203B41FA5}">
                          <a16:colId xmlns:a16="http://schemas.microsoft.com/office/drawing/2014/main" val="1935408376"/>
                        </a:ext>
                      </a:extLst>
                    </a:gridCol>
                    <a:gridCol w="903111">
                      <a:extLst>
                        <a:ext uri="{9D8B030D-6E8A-4147-A177-3AD203B41FA5}">
                          <a16:colId xmlns:a16="http://schemas.microsoft.com/office/drawing/2014/main" val="3585637815"/>
                        </a:ext>
                      </a:extLst>
                    </a:gridCol>
                    <a:gridCol w="903111">
                      <a:extLst>
                        <a:ext uri="{9D8B030D-6E8A-4147-A177-3AD203B41FA5}">
                          <a16:colId xmlns:a16="http://schemas.microsoft.com/office/drawing/2014/main" val="1580701572"/>
                        </a:ext>
                      </a:extLst>
                    </a:gridCol>
                    <a:gridCol w="903111">
                      <a:extLst>
                        <a:ext uri="{9D8B030D-6E8A-4147-A177-3AD203B41FA5}">
                          <a16:colId xmlns:a16="http://schemas.microsoft.com/office/drawing/2014/main" val="3549994805"/>
                        </a:ext>
                      </a:extLst>
                    </a:gridCol>
                  </a:tblGrid>
                  <a:tr h="370840">
                    <a:tc>
                      <a:txBody>
                        <a:bodyPr/>
                        <a:lstStyle/>
                        <a:p>
                          <a:pPr algn="ctr"/>
                          <a:endParaRPr lang="en-US" dirty="0"/>
                        </a:p>
                      </a:txBody>
                      <a:tcPr/>
                    </a:tc>
                    <a:tc gridSpan="3">
                      <a:txBody>
                        <a:bodyPr/>
                        <a:lstStyle/>
                        <a:p>
                          <a:pPr algn="ctr"/>
                          <a:r>
                            <a:rPr lang="en-US" dirty="0" smtClean="0"/>
                            <a:t>Content</a:t>
                          </a:r>
                          <a:r>
                            <a:rPr lang="en-US" baseline="0" dirty="0" smtClean="0"/>
                            <a:t> factor(s)</a:t>
                          </a:r>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dirty="0" smtClean="0"/>
                            <a:t>ARS</a:t>
                          </a:r>
                          <a:endParaRPr lang="en-US" dirty="0"/>
                        </a:p>
                      </a:txBody>
                      <a:tcPr/>
                    </a:tc>
                    <a:tc gridSpan="4">
                      <a:txBody>
                        <a:bodyPr/>
                        <a:lstStyle/>
                        <a:p>
                          <a:pPr algn="ctr"/>
                          <a:r>
                            <a:rPr lang="en-US" dirty="0" smtClean="0"/>
                            <a:t>Thresholds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13906108"/>
                      </a:ext>
                    </a:extLst>
                  </a:tr>
                  <a:tr h="370840">
                    <a:tc>
                      <a:txBody>
                        <a:bodyPr/>
                        <a:lstStyle/>
                        <a:p>
                          <a:pPr algn="ctr"/>
                          <a:endParaRPr lang="en-US" sz="1200" dirty="0"/>
                        </a:p>
                      </a:txBody>
                      <a:tcPr/>
                    </a:tc>
                    <a:tc>
                      <a:txBody>
                        <a:bodyPr/>
                        <a:lstStyle/>
                        <a:p>
                          <a:pPr algn="ctr"/>
                          <a:r>
                            <a:rPr lang="en-US" sz="1200" dirty="0" smtClean="0"/>
                            <a:t>One </a:t>
                          </a:r>
                          <a:br>
                            <a:rPr lang="en-US" sz="1200" dirty="0" smtClean="0"/>
                          </a:br>
                          <a:r>
                            <a:rPr lang="en-US" sz="1200" dirty="0" smtClean="0"/>
                            <a:t>factor</a:t>
                          </a:r>
                          <a:endParaRPr lang="en-US" sz="1200" dirty="0"/>
                        </a:p>
                      </a:txBody>
                      <a:tcPr/>
                    </a:tc>
                    <a:tc>
                      <a:txBody>
                        <a:bodyPr/>
                        <a:lstStyle/>
                        <a:p>
                          <a:pPr algn="ctr"/>
                          <a:r>
                            <a:rPr lang="en-US" sz="1200" dirty="0" smtClean="0"/>
                            <a:t>Two</a:t>
                          </a:r>
                          <a:br>
                            <a:rPr lang="en-US" sz="1200" dirty="0" smtClean="0"/>
                          </a:br>
                          <a:r>
                            <a:rPr lang="en-US" sz="1200" dirty="0" smtClean="0"/>
                            <a:t>factors</a:t>
                          </a:r>
                          <a:endParaRPr lang="en-US" sz="1200" dirty="0"/>
                        </a:p>
                      </a:txBody>
                      <a:tcPr/>
                    </a:tc>
                    <a:tc>
                      <a:txBody>
                        <a:bodyPr/>
                        <a:lstStyle/>
                        <a:p>
                          <a:pPr algn="ctr"/>
                          <a:endParaRPr lang="en-US" sz="1200" dirty="0"/>
                        </a:p>
                      </a:txBody>
                      <a:tcPr/>
                    </a:tc>
                    <a:tc>
                      <a:txBody>
                        <a:bodyPr/>
                        <a:lstStyle/>
                        <a:p>
                          <a:pPr algn="ctr"/>
                          <a:endParaRPr lang="en-US" sz="1200" dirty="0"/>
                        </a:p>
                      </a:txBody>
                      <a:tcPr/>
                    </a:tc>
                    <a:tc gridSpan="4">
                      <a:txBody>
                        <a:bodyPr/>
                        <a:lstStyle/>
                        <a:p>
                          <a:pPr algn="ctr"/>
                          <a:r>
                            <a:rPr lang="el-GR" sz="1800" dirty="0" smtClean="0"/>
                            <a:t>τ</a:t>
                          </a:r>
                          <a:endParaRPr lang="en-US" sz="18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537079462"/>
                      </a:ext>
                    </a:extLst>
                  </a:tr>
                  <a:tr h="370840">
                    <a:tc>
                      <a:txBody>
                        <a:bodyPr/>
                        <a:lstStyle/>
                        <a:p>
                          <a:pPr algn="ct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2</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𝐴𝑅𝑆</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2</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3</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4</m:t>
                                    </m:r>
                                  </m:sub>
                                </m:sSub>
                              </m:oMath>
                            </m:oMathPara>
                          </a14:m>
                          <a:endParaRPr lang="en-US" sz="1400" dirty="0"/>
                        </a:p>
                      </a:txBody>
                      <a:tcPr/>
                    </a:tc>
                    <a:extLst>
                      <a:ext uri="{0D108BD9-81ED-4DB2-BD59-A6C34878D82A}">
                        <a16:rowId xmlns:a16="http://schemas.microsoft.com/office/drawing/2014/main" val="3378268552"/>
                      </a:ext>
                    </a:extLst>
                  </a:tr>
                  <a:tr h="370840">
                    <a:tc>
                      <a:txBody>
                        <a:bodyPr/>
                        <a:lstStyle/>
                        <a:p>
                          <a:pPr algn="ctr"/>
                          <a:r>
                            <a:rPr lang="en-US" sz="1200" dirty="0" smtClean="0"/>
                            <a:t>X1</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0.175/0.300</a:t>
                          </a:r>
                          <a:endParaRPr lang="en-US" sz="1200" dirty="0"/>
                        </a:p>
                      </a:txBody>
                      <a:tcPr/>
                    </a:tc>
                    <a:tc>
                      <a:txBody>
                        <a:bodyPr/>
                        <a:lstStyle/>
                        <a:p>
                          <a:pPr algn="ctr"/>
                          <a:r>
                            <a:rPr lang="en-US" sz="1200" dirty="0" smtClean="0"/>
                            <a:t>-0.250</a:t>
                          </a:r>
                          <a:endParaRPr lang="en-US" sz="1200" dirty="0"/>
                        </a:p>
                      </a:txBody>
                      <a:tcPr/>
                    </a:tc>
                    <a:tc>
                      <a:txBody>
                        <a:bodyPr/>
                        <a:lstStyle/>
                        <a:p>
                          <a:pPr algn="ctr"/>
                          <a:r>
                            <a:rPr lang="en-US" sz="1200" dirty="0" smtClean="0"/>
                            <a:t>-0.750</a:t>
                          </a:r>
                          <a:endParaRPr lang="en-US" sz="1200" dirty="0"/>
                        </a:p>
                      </a:txBody>
                      <a:tcPr/>
                    </a:tc>
                    <a:tc>
                      <a:txBody>
                        <a:bodyPr/>
                        <a:lstStyle/>
                        <a:p>
                          <a:pPr algn="ctr"/>
                          <a:r>
                            <a:rPr lang="en-US" sz="1200" dirty="0" smtClean="0"/>
                            <a:t>-1.250</a:t>
                          </a:r>
                          <a:endParaRPr lang="en-US" sz="1200" dirty="0"/>
                        </a:p>
                      </a:txBody>
                      <a:tcPr/>
                    </a:tc>
                    <a:tc>
                      <a:txBody>
                        <a:bodyPr/>
                        <a:lstStyle/>
                        <a:p>
                          <a:pPr algn="ctr"/>
                          <a:r>
                            <a:rPr lang="en-US" sz="1200" dirty="0" smtClean="0"/>
                            <a:t>-1.750</a:t>
                          </a:r>
                          <a:endParaRPr lang="en-US" sz="1200" dirty="0"/>
                        </a:p>
                      </a:txBody>
                      <a:tcPr/>
                    </a:tc>
                    <a:extLst>
                      <a:ext uri="{0D108BD9-81ED-4DB2-BD59-A6C34878D82A}">
                        <a16:rowId xmlns:a16="http://schemas.microsoft.com/office/drawing/2014/main" val="2590037968"/>
                      </a:ext>
                    </a:extLst>
                  </a:tr>
                  <a:tr h="370840">
                    <a:tc>
                      <a:txBody>
                        <a:bodyPr/>
                        <a:lstStyle/>
                        <a:p>
                          <a:pPr algn="ctr"/>
                          <a:r>
                            <a:rPr lang="en-US" sz="1200" dirty="0" smtClean="0"/>
                            <a:t>X2</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-0.068</a:t>
                          </a:r>
                          <a:endParaRPr lang="en-US" sz="1200" dirty="0"/>
                        </a:p>
                      </a:txBody>
                      <a:tcPr/>
                    </a:tc>
                    <a:tc>
                      <a:txBody>
                        <a:bodyPr/>
                        <a:lstStyle/>
                        <a:p>
                          <a:pPr algn="ctr"/>
                          <a:r>
                            <a:rPr lang="en-US" sz="1200" dirty="0" smtClean="0"/>
                            <a:t>-0.568</a:t>
                          </a:r>
                          <a:endParaRPr lang="en-US" sz="1200" dirty="0"/>
                        </a:p>
                      </a:txBody>
                      <a:tcPr/>
                    </a:tc>
                    <a:tc>
                      <a:txBody>
                        <a:bodyPr/>
                        <a:lstStyle/>
                        <a:p>
                          <a:pPr algn="ctr"/>
                          <a:r>
                            <a:rPr lang="en-US" sz="1200" dirty="0" smtClean="0"/>
                            <a:t>-1.068</a:t>
                          </a:r>
                          <a:endParaRPr lang="en-US" sz="1200" dirty="0"/>
                        </a:p>
                      </a:txBody>
                      <a:tcPr/>
                    </a:tc>
                    <a:tc>
                      <a:txBody>
                        <a:bodyPr/>
                        <a:lstStyle/>
                        <a:p>
                          <a:pPr algn="ctr"/>
                          <a:r>
                            <a:rPr lang="en-US" sz="1200" dirty="0" smtClean="0"/>
                            <a:t>-1.568</a:t>
                          </a:r>
                          <a:endParaRPr lang="en-US" sz="1200" dirty="0"/>
                        </a:p>
                      </a:txBody>
                      <a:tcPr/>
                    </a:tc>
                    <a:extLst>
                      <a:ext uri="{0D108BD9-81ED-4DB2-BD59-A6C34878D82A}">
                        <a16:rowId xmlns:a16="http://schemas.microsoft.com/office/drawing/2014/main" val="4290941929"/>
                      </a:ext>
                    </a:extLst>
                  </a:tr>
                  <a:tr h="370840">
                    <a:tc>
                      <a:txBody>
                        <a:bodyPr/>
                        <a:lstStyle/>
                        <a:p>
                          <a:pPr algn="ctr"/>
                          <a:r>
                            <a:rPr lang="en-US" sz="1200" dirty="0" smtClean="0"/>
                            <a:t>X3</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b="1" dirty="0" smtClean="0"/>
                            <a:t>-0.6</a:t>
                          </a:r>
                          <a:endParaRPr lang="en-US" sz="1200" b="1"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0.114</a:t>
                          </a:r>
                          <a:endParaRPr lang="en-US" sz="1200" dirty="0"/>
                        </a:p>
                      </a:txBody>
                      <a:tcPr/>
                    </a:tc>
                    <a:tc>
                      <a:txBody>
                        <a:bodyPr/>
                        <a:lstStyle/>
                        <a:p>
                          <a:pPr algn="ctr"/>
                          <a:r>
                            <a:rPr lang="en-US" sz="1200" dirty="0" smtClean="0"/>
                            <a:t>-0.386</a:t>
                          </a:r>
                          <a:endParaRPr lang="en-US" sz="1200" dirty="0"/>
                        </a:p>
                      </a:txBody>
                      <a:tcPr/>
                    </a:tc>
                    <a:tc>
                      <a:txBody>
                        <a:bodyPr/>
                        <a:lstStyle/>
                        <a:p>
                          <a:pPr algn="ctr"/>
                          <a:r>
                            <a:rPr lang="en-US" sz="1200" dirty="0" smtClean="0"/>
                            <a:t>-0.886</a:t>
                          </a:r>
                          <a:endParaRPr lang="en-US" sz="1200" dirty="0"/>
                        </a:p>
                      </a:txBody>
                      <a:tcPr/>
                    </a:tc>
                    <a:tc>
                      <a:txBody>
                        <a:bodyPr/>
                        <a:lstStyle/>
                        <a:p>
                          <a:pPr algn="ctr"/>
                          <a:r>
                            <a:rPr lang="en-US" sz="1200" dirty="0" smtClean="0"/>
                            <a:t>-1.386</a:t>
                          </a:r>
                          <a:endParaRPr lang="en-US" sz="1200" dirty="0"/>
                        </a:p>
                      </a:txBody>
                      <a:tcPr/>
                    </a:tc>
                    <a:extLst>
                      <a:ext uri="{0D108BD9-81ED-4DB2-BD59-A6C34878D82A}">
                        <a16:rowId xmlns:a16="http://schemas.microsoft.com/office/drawing/2014/main" val="1575715798"/>
                      </a:ext>
                    </a:extLst>
                  </a:tr>
                  <a:tr h="370840">
                    <a:tc>
                      <a:txBody>
                        <a:bodyPr/>
                        <a:lstStyle/>
                        <a:p>
                          <a:pPr algn="ctr"/>
                          <a:r>
                            <a:rPr lang="en-US" sz="1200" dirty="0" smtClean="0"/>
                            <a:t>X4</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b="1" dirty="0" smtClean="0"/>
                            <a:t>-0.6</a:t>
                          </a:r>
                          <a:endParaRPr lang="en-US" sz="1200" b="1"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0.295</a:t>
                          </a:r>
                          <a:endParaRPr lang="en-US" sz="1200" dirty="0"/>
                        </a:p>
                      </a:txBody>
                      <a:tcPr/>
                    </a:tc>
                    <a:tc>
                      <a:txBody>
                        <a:bodyPr/>
                        <a:lstStyle/>
                        <a:p>
                          <a:pPr algn="ctr"/>
                          <a:r>
                            <a:rPr lang="en-US" sz="1200" dirty="0" smtClean="0"/>
                            <a:t>-.20</a:t>
                          </a:r>
                          <a:endParaRPr lang="en-US" sz="1200" dirty="0"/>
                        </a:p>
                      </a:txBody>
                      <a:tcPr/>
                    </a:tc>
                    <a:tc>
                      <a:txBody>
                        <a:bodyPr/>
                        <a:lstStyle/>
                        <a:p>
                          <a:pPr algn="ctr"/>
                          <a:r>
                            <a:rPr lang="en-US" sz="1200" dirty="0" smtClean="0"/>
                            <a:t>-0.705</a:t>
                          </a:r>
                          <a:endParaRPr lang="en-US" sz="1200" dirty="0"/>
                        </a:p>
                      </a:txBody>
                      <a:tcPr/>
                    </a:tc>
                    <a:tc>
                      <a:txBody>
                        <a:bodyPr/>
                        <a:lstStyle/>
                        <a:p>
                          <a:pPr algn="ctr"/>
                          <a:r>
                            <a:rPr lang="en-US" sz="1200" dirty="0" smtClean="0"/>
                            <a:t>-1.205</a:t>
                          </a:r>
                          <a:endParaRPr lang="en-US" sz="1200" dirty="0"/>
                        </a:p>
                      </a:txBody>
                      <a:tcPr/>
                    </a:tc>
                    <a:extLst>
                      <a:ext uri="{0D108BD9-81ED-4DB2-BD59-A6C34878D82A}">
                        <a16:rowId xmlns:a16="http://schemas.microsoft.com/office/drawing/2014/main" val="852540063"/>
                      </a:ext>
                    </a:extLst>
                  </a:tr>
                  <a:tr h="370840">
                    <a:tc>
                      <a:txBody>
                        <a:bodyPr/>
                        <a:lstStyle/>
                        <a:p>
                          <a:pPr algn="ctr"/>
                          <a:r>
                            <a:rPr lang="en-US" sz="1200" dirty="0" smtClean="0"/>
                            <a:t>X5</a:t>
                          </a:r>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0.477</a:t>
                          </a:r>
                          <a:endParaRPr lang="en-US" sz="1200" dirty="0"/>
                        </a:p>
                      </a:txBody>
                      <a:tcPr/>
                    </a:tc>
                    <a:tc>
                      <a:txBody>
                        <a:bodyPr/>
                        <a:lstStyle/>
                        <a:p>
                          <a:pPr algn="ctr"/>
                          <a:r>
                            <a:rPr lang="en-US" sz="1200" dirty="0" smtClean="0"/>
                            <a:t>-0.023</a:t>
                          </a:r>
                          <a:endParaRPr lang="en-US" sz="1200" dirty="0"/>
                        </a:p>
                      </a:txBody>
                      <a:tcPr/>
                    </a:tc>
                    <a:tc>
                      <a:txBody>
                        <a:bodyPr/>
                        <a:lstStyle/>
                        <a:p>
                          <a:pPr algn="ctr"/>
                          <a:r>
                            <a:rPr lang="en-US" sz="1200" dirty="0" smtClean="0"/>
                            <a:t>-0.523</a:t>
                          </a:r>
                          <a:endParaRPr lang="en-US" sz="1200" dirty="0"/>
                        </a:p>
                      </a:txBody>
                      <a:tcPr/>
                    </a:tc>
                    <a:tc>
                      <a:txBody>
                        <a:bodyPr/>
                        <a:lstStyle/>
                        <a:p>
                          <a:pPr algn="ctr"/>
                          <a:r>
                            <a:rPr lang="en-US" sz="1200" dirty="0" smtClean="0"/>
                            <a:t>-1.023</a:t>
                          </a:r>
                          <a:endParaRPr lang="en-US" sz="1200" dirty="0"/>
                        </a:p>
                      </a:txBody>
                      <a:tcPr/>
                    </a:tc>
                    <a:extLst>
                      <a:ext uri="{0D108BD9-81ED-4DB2-BD59-A6C34878D82A}">
                        <a16:rowId xmlns:a16="http://schemas.microsoft.com/office/drawing/2014/main" val="4086480176"/>
                      </a:ext>
                    </a:extLst>
                  </a:tr>
                  <a:tr h="370840">
                    <a:tc>
                      <a:txBody>
                        <a:bodyPr/>
                        <a:lstStyle/>
                        <a:p>
                          <a:pPr algn="ctr"/>
                          <a:r>
                            <a:rPr lang="en-US" sz="1200" dirty="0" smtClean="0"/>
                            <a:t>X6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0.659</a:t>
                          </a:r>
                          <a:endParaRPr lang="en-US" sz="1200" dirty="0"/>
                        </a:p>
                      </a:txBody>
                      <a:tcPr/>
                    </a:tc>
                    <a:tc>
                      <a:txBody>
                        <a:bodyPr/>
                        <a:lstStyle/>
                        <a:p>
                          <a:pPr algn="ctr"/>
                          <a:r>
                            <a:rPr lang="en-US" sz="1200" dirty="0" smtClean="0"/>
                            <a:t> 0.159</a:t>
                          </a:r>
                          <a:endParaRPr lang="en-US" sz="1200" dirty="0"/>
                        </a:p>
                      </a:txBody>
                      <a:tcPr/>
                    </a:tc>
                    <a:tc>
                      <a:txBody>
                        <a:bodyPr/>
                        <a:lstStyle/>
                        <a:p>
                          <a:pPr algn="ctr"/>
                          <a:r>
                            <a:rPr lang="en-US" sz="1200" dirty="0" smtClean="0"/>
                            <a:t>-0.341</a:t>
                          </a:r>
                          <a:endParaRPr lang="en-US" sz="1200" dirty="0"/>
                        </a:p>
                      </a:txBody>
                      <a:tcPr/>
                    </a:tc>
                    <a:tc>
                      <a:txBody>
                        <a:bodyPr/>
                        <a:lstStyle/>
                        <a:p>
                          <a:pPr algn="ctr"/>
                          <a:r>
                            <a:rPr lang="en-US" sz="1200" dirty="0" smtClean="0"/>
                            <a:t>-0.841</a:t>
                          </a:r>
                          <a:endParaRPr lang="en-US" sz="1200" dirty="0"/>
                        </a:p>
                      </a:txBody>
                      <a:tcPr/>
                    </a:tc>
                    <a:extLst>
                      <a:ext uri="{0D108BD9-81ED-4DB2-BD59-A6C34878D82A}">
                        <a16:rowId xmlns:a16="http://schemas.microsoft.com/office/drawing/2014/main" val="1834096132"/>
                      </a:ext>
                    </a:extLst>
                  </a:tr>
                  <a:tr h="370840">
                    <a:tc>
                      <a:txBody>
                        <a:bodyPr/>
                        <a:lstStyle/>
                        <a:p>
                          <a:pPr algn="ctr"/>
                          <a:r>
                            <a:rPr lang="en-US" sz="1200" dirty="0" smtClean="0"/>
                            <a:t>X7</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1" dirty="0" smtClean="0"/>
                            <a:t>-0.6</a:t>
                          </a:r>
                          <a:endParaRPr lang="en-US" sz="1200" b="1" dirty="0"/>
                        </a:p>
                      </a:txBody>
                      <a:tcPr/>
                    </a:tc>
                    <a:tc>
                      <a:txBody>
                        <a:bodyPr/>
                        <a:lstStyle/>
                        <a:p>
                          <a:pPr algn="ctr"/>
                          <a:r>
                            <a:rPr lang="en-US" sz="1200" b="0" dirty="0" smtClean="0"/>
                            <a:t>0</a:t>
                          </a:r>
                          <a:endParaRPr lang="en-US" sz="1200" b="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0.841 </a:t>
                          </a:r>
                          <a:endParaRPr lang="en-US" sz="1200" dirty="0"/>
                        </a:p>
                      </a:txBody>
                      <a:tcPr/>
                    </a:tc>
                    <a:tc>
                      <a:txBody>
                        <a:bodyPr/>
                        <a:lstStyle/>
                        <a:p>
                          <a:pPr algn="ctr"/>
                          <a:r>
                            <a:rPr lang="en-US" sz="1200" dirty="0" smtClean="0"/>
                            <a:t> 0.341</a:t>
                          </a:r>
                          <a:endParaRPr lang="en-US" sz="1200" dirty="0"/>
                        </a:p>
                      </a:txBody>
                      <a:tcPr/>
                    </a:tc>
                    <a:tc>
                      <a:txBody>
                        <a:bodyPr/>
                        <a:lstStyle/>
                        <a:p>
                          <a:pPr algn="ctr"/>
                          <a:r>
                            <a:rPr lang="en-US" sz="1200" dirty="0" smtClean="0"/>
                            <a:t>-0.159</a:t>
                          </a:r>
                          <a:endParaRPr lang="en-US" sz="1200" dirty="0"/>
                        </a:p>
                      </a:txBody>
                      <a:tcPr/>
                    </a:tc>
                    <a:tc>
                      <a:txBody>
                        <a:bodyPr/>
                        <a:lstStyle/>
                        <a:p>
                          <a:pPr algn="ctr"/>
                          <a:r>
                            <a:rPr lang="en-US" sz="1200" dirty="0" smtClean="0"/>
                            <a:t>-0.659</a:t>
                          </a:r>
                          <a:endParaRPr lang="en-US" sz="1200" dirty="0"/>
                        </a:p>
                      </a:txBody>
                      <a:tcPr/>
                    </a:tc>
                    <a:extLst>
                      <a:ext uri="{0D108BD9-81ED-4DB2-BD59-A6C34878D82A}">
                        <a16:rowId xmlns:a16="http://schemas.microsoft.com/office/drawing/2014/main" val="1839050735"/>
                      </a:ext>
                    </a:extLst>
                  </a:tr>
                  <a:tr h="370840">
                    <a:tc>
                      <a:txBody>
                        <a:bodyPr/>
                        <a:lstStyle/>
                        <a:p>
                          <a:pPr algn="ctr"/>
                          <a:r>
                            <a:rPr lang="en-US" sz="1200" dirty="0" smtClean="0"/>
                            <a:t>X8</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0" dirty="0" smtClean="0"/>
                            <a:t>0</a:t>
                          </a:r>
                          <a:endParaRPr lang="en-US" sz="1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t>-0.6</a:t>
                          </a:r>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1.023</a:t>
                          </a:r>
                          <a:endParaRPr lang="en-US" sz="1200" dirty="0"/>
                        </a:p>
                      </a:txBody>
                      <a:tcPr/>
                    </a:tc>
                    <a:tc>
                      <a:txBody>
                        <a:bodyPr/>
                        <a:lstStyle/>
                        <a:p>
                          <a:pPr algn="ctr"/>
                          <a:r>
                            <a:rPr lang="en-US" sz="1200" dirty="0" smtClean="0"/>
                            <a:t> 0.523</a:t>
                          </a:r>
                          <a:endParaRPr lang="en-US" sz="1200" dirty="0"/>
                        </a:p>
                      </a:txBody>
                      <a:tcPr/>
                    </a:tc>
                    <a:tc>
                      <a:txBody>
                        <a:bodyPr/>
                        <a:lstStyle/>
                        <a:p>
                          <a:pPr algn="ctr"/>
                          <a:r>
                            <a:rPr lang="en-US" sz="1200" dirty="0" smtClean="0"/>
                            <a:t> 0.023</a:t>
                          </a:r>
                          <a:endParaRPr lang="en-US" sz="1200" dirty="0"/>
                        </a:p>
                      </a:txBody>
                      <a:tcPr/>
                    </a:tc>
                    <a:tc>
                      <a:txBody>
                        <a:bodyPr/>
                        <a:lstStyle/>
                        <a:p>
                          <a:pPr algn="ctr"/>
                          <a:r>
                            <a:rPr lang="en-US" sz="1200" dirty="0" smtClean="0"/>
                            <a:t>-0.477</a:t>
                          </a:r>
                          <a:endParaRPr lang="en-US" sz="1200" dirty="0"/>
                        </a:p>
                      </a:txBody>
                      <a:tcPr/>
                    </a:tc>
                    <a:extLst>
                      <a:ext uri="{0D108BD9-81ED-4DB2-BD59-A6C34878D82A}">
                        <a16:rowId xmlns:a16="http://schemas.microsoft.com/office/drawing/2014/main" val="322965606"/>
                      </a:ext>
                    </a:extLst>
                  </a:tr>
                  <a:tr h="370840">
                    <a:tc>
                      <a:txBody>
                        <a:bodyPr/>
                        <a:lstStyle/>
                        <a:p>
                          <a:pPr algn="ctr"/>
                          <a:r>
                            <a:rPr lang="en-US" sz="1200" dirty="0" smtClean="0"/>
                            <a:t>X9</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0" dirty="0" smtClean="0"/>
                            <a:t>0.6</a:t>
                          </a:r>
                          <a:endParaRPr lang="en-US" sz="1200" b="0" dirty="0"/>
                        </a:p>
                      </a:txBody>
                      <a:tcPr/>
                    </a:tc>
                    <a:tc>
                      <a:txBody>
                        <a:bodyPr/>
                        <a:lstStyle/>
                        <a:p>
                          <a:pPr algn="ctr"/>
                          <a:r>
                            <a:rPr lang="en-US" sz="1200" b="0" dirty="0" smtClean="0"/>
                            <a:t>0</a:t>
                          </a:r>
                          <a:endParaRPr lang="en-US" sz="1200" b="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1.205</a:t>
                          </a:r>
                          <a:endParaRPr lang="en-US" sz="1200" dirty="0"/>
                        </a:p>
                      </a:txBody>
                      <a:tcPr/>
                    </a:tc>
                    <a:tc>
                      <a:txBody>
                        <a:bodyPr/>
                        <a:lstStyle/>
                        <a:p>
                          <a:pPr algn="ctr"/>
                          <a:r>
                            <a:rPr lang="en-US" sz="1200" dirty="0" smtClean="0"/>
                            <a:t> 0.705</a:t>
                          </a:r>
                          <a:endParaRPr lang="en-US" sz="1200" dirty="0"/>
                        </a:p>
                      </a:txBody>
                      <a:tcPr/>
                    </a:tc>
                    <a:tc>
                      <a:txBody>
                        <a:bodyPr/>
                        <a:lstStyle/>
                        <a:p>
                          <a:pPr algn="ctr"/>
                          <a:r>
                            <a:rPr lang="en-US" sz="1200" dirty="0" smtClean="0"/>
                            <a:t> 0.205</a:t>
                          </a:r>
                          <a:endParaRPr lang="en-US" sz="1200" dirty="0"/>
                        </a:p>
                      </a:txBody>
                      <a:tcPr/>
                    </a:tc>
                    <a:tc>
                      <a:txBody>
                        <a:bodyPr/>
                        <a:lstStyle/>
                        <a:p>
                          <a:pPr algn="ctr"/>
                          <a:r>
                            <a:rPr lang="en-US" sz="1200" dirty="0" smtClean="0"/>
                            <a:t>-0.295</a:t>
                          </a:r>
                          <a:endParaRPr lang="en-US" sz="1200" dirty="0"/>
                        </a:p>
                      </a:txBody>
                      <a:tcPr/>
                    </a:tc>
                    <a:extLst>
                      <a:ext uri="{0D108BD9-81ED-4DB2-BD59-A6C34878D82A}">
                        <a16:rowId xmlns:a16="http://schemas.microsoft.com/office/drawing/2014/main" val="589918182"/>
                      </a:ext>
                    </a:extLst>
                  </a:tr>
                  <a:tr h="370840">
                    <a:tc>
                      <a:txBody>
                        <a:bodyPr/>
                        <a:lstStyle/>
                        <a:p>
                          <a:pPr algn="ctr"/>
                          <a:r>
                            <a:rPr lang="en-US" sz="1200" dirty="0" smtClean="0"/>
                            <a:t>X10</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0" dirty="0" smtClean="0"/>
                            <a:t>0</a:t>
                          </a:r>
                          <a:endParaRPr lang="en-US" sz="1200" b="0" dirty="0"/>
                        </a:p>
                      </a:txBody>
                      <a:tcPr/>
                    </a:tc>
                    <a:tc>
                      <a:txBody>
                        <a:bodyPr/>
                        <a:lstStyle/>
                        <a:p>
                          <a:pPr algn="ctr"/>
                          <a:r>
                            <a:rPr lang="en-US" sz="1200" b="0" dirty="0" smtClean="0"/>
                            <a:t>0.6</a:t>
                          </a:r>
                          <a:endParaRPr lang="en-US" sz="1200" b="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1.386</a:t>
                          </a:r>
                          <a:endParaRPr lang="en-US" sz="1200" dirty="0"/>
                        </a:p>
                      </a:txBody>
                      <a:tcPr/>
                    </a:tc>
                    <a:tc>
                      <a:txBody>
                        <a:bodyPr/>
                        <a:lstStyle/>
                        <a:p>
                          <a:pPr algn="ctr"/>
                          <a:r>
                            <a:rPr lang="en-US" sz="1200" dirty="0" smtClean="0"/>
                            <a:t> 0.886</a:t>
                          </a:r>
                          <a:endParaRPr lang="en-US" sz="1200" dirty="0"/>
                        </a:p>
                      </a:txBody>
                      <a:tcPr/>
                    </a:tc>
                    <a:tc>
                      <a:txBody>
                        <a:bodyPr/>
                        <a:lstStyle/>
                        <a:p>
                          <a:pPr algn="ctr"/>
                          <a:r>
                            <a:rPr lang="en-US" sz="1200" dirty="0" smtClean="0"/>
                            <a:t> 0.386</a:t>
                          </a:r>
                          <a:endParaRPr lang="en-US" sz="1200" dirty="0"/>
                        </a:p>
                      </a:txBody>
                      <a:tcPr/>
                    </a:tc>
                    <a:tc>
                      <a:txBody>
                        <a:bodyPr/>
                        <a:lstStyle/>
                        <a:p>
                          <a:pPr algn="ctr"/>
                          <a:r>
                            <a:rPr lang="en-US" sz="1200" dirty="0" smtClean="0"/>
                            <a:t>-0.114</a:t>
                          </a:r>
                          <a:endParaRPr lang="en-US" sz="1200" dirty="0"/>
                        </a:p>
                      </a:txBody>
                      <a:tcPr/>
                    </a:tc>
                    <a:extLst>
                      <a:ext uri="{0D108BD9-81ED-4DB2-BD59-A6C34878D82A}">
                        <a16:rowId xmlns:a16="http://schemas.microsoft.com/office/drawing/2014/main" val="1642071134"/>
                      </a:ext>
                    </a:extLst>
                  </a:tr>
                  <a:tr h="370840">
                    <a:tc>
                      <a:txBody>
                        <a:bodyPr/>
                        <a:lstStyle/>
                        <a:p>
                          <a:pPr algn="ctr"/>
                          <a:r>
                            <a:rPr lang="en-US" sz="1200" dirty="0" smtClean="0"/>
                            <a:t>X11</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t>-0.6</a:t>
                          </a:r>
                        </a:p>
                      </a:txBody>
                      <a:tcPr/>
                    </a:tc>
                    <a:tc>
                      <a:txBody>
                        <a:bodyPr/>
                        <a:lstStyle/>
                        <a:p>
                          <a:pPr algn="ctr"/>
                          <a:r>
                            <a:rPr lang="en-US" sz="1200" b="0" dirty="0" smtClean="0"/>
                            <a:t>0</a:t>
                          </a:r>
                          <a:endParaRPr lang="en-US" sz="1200" b="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1.568</a:t>
                          </a:r>
                          <a:endParaRPr lang="en-US" sz="1200" dirty="0"/>
                        </a:p>
                      </a:txBody>
                      <a:tcPr/>
                    </a:tc>
                    <a:tc>
                      <a:txBody>
                        <a:bodyPr/>
                        <a:lstStyle/>
                        <a:p>
                          <a:pPr algn="ctr"/>
                          <a:r>
                            <a:rPr lang="en-US" sz="1200" dirty="0" smtClean="0"/>
                            <a:t> 1.068</a:t>
                          </a:r>
                          <a:endParaRPr lang="en-US" sz="1200" dirty="0"/>
                        </a:p>
                      </a:txBody>
                      <a:tcPr/>
                    </a:tc>
                    <a:tc>
                      <a:txBody>
                        <a:bodyPr/>
                        <a:lstStyle/>
                        <a:p>
                          <a:pPr algn="ctr"/>
                          <a:r>
                            <a:rPr lang="en-US" sz="1200" dirty="0" smtClean="0"/>
                            <a:t> 0.568</a:t>
                          </a:r>
                          <a:endParaRPr lang="en-US" sz="1200" dirty="0"/>
                        </a:p>
                      </a:txBody>
                      <a:tcPr/>
                    </a:tc>
                    <a:tc>
                      <a:txBody>
                        <a:bodyPr/>
                        <a:lstStyle/>
                        <a:p>
                          <a:pPr algn="ctr"/>
                          <a:r>
                            <a:rPr lang="en-US" sz="1200" dirty="0" smtClean="0"/>
                            <a:t> 0.068</a:t>
                          </a:r>
                          <a:endParaRPr lang="en-US" sz="1200" dirty="0"/>
                        </a:p>
                      </a:txBody>
                      <a:tcPr/>
                    </a:tc>
                    <a:extLst>
                      <a:ext uri="{0D108BD9-81ED-4DB2-BD59-A6C34878D82A}">
                        <a16:rowId xmlns:a16="http://schemas.microsoft.com/office/drawing/2014/main" val="3717443592"/>
                      </a:ext>
                    </a:extLst>
                  </a:tr>
                  <a:tr h="370840">
                    <a:tc>
                      <a:txBody>
                        <a:bodyPr/>
                        <a:lstStyle/>
                        <a:p>
                          <a:pPr algn="ctr"/>
                          <a:r>
                            <a:rPr lang="en-US" sz="1200" dirty="0" smtClean="0"/>
                            <a:t>X12</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0" dirty="0" smtClean="0"/>
                            <a:t>0</a:t>
                          </a:r>
                          <a:endParaRPr lang="en-US" sz="1200" b="0" dirty="0"/>
                        </a:p>
                      </a:txBody>
                      <a:tcPr/>
                    </a:tc>
                    <a:tc>
                      <a:txBody>
                        <a:bodyPr/>
                        <a:lstStyle/>
                        <a:p>
                          <a:pPr algn="ctr"/>
                          <a:r>
                            <a:rPr lang="en-US" sz="1200" b="1" dirty="0" smtClean="0"/>
                            <a:t>-0.6</a:t>
                          </a:r>
                          <a:endParaRPr lang="en-US" sz="1200" b="1"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1.750</a:t>
                          </a:r>
                          <a:endParaRPr lang="en-US" sz="1200" dirty="0"/>
                        </a:p>
                      </a:txBody>
                      <a:tcPr/>
                    </a:tc>
                    <a:tc>
                      <a:txBody>
                        <a:bodyPr/>
                        <a:lstStyle/>
                        <a:p>
                          <a:pPr algn="ctr"/>
                          <a:r>
                            <a:rPr lang="en-US" sz="1200" dirty="0" smtClean="0"/>
                            <a:t> 1.250</a:t>
                          </a:r>
                          <a:endParaRPr lang="en-US" sz="1200" dirty="0"/>
                        </a:p>
                      </a:txBody>
                      <a:tcPr/>
                    </a:tc>
                    <a:tc>
                      <a:txBody>
                        <a:bodyPr/>
                        <a:lstStyle/>
                        <a:p>
                          <a:pPr algn="ctr"/>
                          <a:r>
                            <a:rPr lang="en-US" sz="1200" dirty="0" smtClean="0"/>
                            <a:t> 0.750</a:t>
                          </a:r>
                          <a:endParaRPr lang="en-US" sz="1200" dirty="0"/>
                        </a:p>
                      </a:txBody>
                      <a:tcPr/>
                    </a:tc>
                    <a:tc>
                      <a:txBody>
                        <a:bodyPr/>
                        <a:lstStyle/>
                        <a:p>
                          <a:pPr algn="ctr"/>
                          <a:r>
                            <a:rPr lang="en-US" sz="1200" dirty="0" smtClean="0"/>
                            <a:t> 0.250</a:t>
                          </a:r>
                          <a:endParaRPr lang="en-US" sz="1200" dirty="0"/>
                        </a:p>
                      </a:txBody>
                      <a:tcPr/>
                    </a:tc>
                    <a:extLst>
                      <a:ext uri="{0D108BD9-81ED-4DB2-BD59-A6C34878D82A}">
                        <a16:rowId xmlns:a16="http://schemas.microsoft.com/office/drawing/2014/main" val="333280458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4048726157"/>
                  </p:ext>
                </p:extLst>
              </p:nvPr>
            </p:nvGraphicFramePr>
            <p:xfrm>
              <a:off x="2032000" y="846127"/>
              <a:ext cx="8127999" cy="5648960"/>
            </p:xfrm>
            <a:graphic>
              <a:graphicData uri="http://schemas.openxmlformats.org/drawingml/2006/table">
                <a:tbl>
                  <a:tblPr firstRow="1" bandRow="1">
                    <a:tableStyleId>{9D7B26C5-4107-4FEC-AEDC-1716B250A1EF}</a:tableStyleId>
                  </a:tblPr>
                  <a:tblGrid>
                    <a:gridCol w="903111">
                      <a:extLst>
                        <a:ext uri="{9D8B030D-6E8A-4147-A177-3AD203B41FA5}">
                          <a16:colId xmlns:a16="http://schemas.microsoft.com/office/drawing/2014/main" val="743958701"/>
                        </a:ext>
                      </a:extLst>
                    </a:gridCol>
                    <a:gridCol w="903111">
                      <a:extLst>
                        <a:ext uri="{9D8B030D-6E8A-4147-A177-3AD203B41FA5}">
                          <a16:colId xmlns:a16="http://schemas.microsoft.com/office/drawing/2014/main" val="2570938164"/>
                        </a:ext>
                      </a:extLst>
                    </a:gridCol>
                    <a:gridCol w="903111">
                      <a:extLst>
                        <a:ext uri="{9D8B030D-6E8A-4147-A177-3AD203B41FA5}">
                          <a16:colId xmlns:a16="http://schemas.microsoft.com/office/drawing/2014/main" val="2357846845"/>
                        </a:ext>
                      </a:extLst>
                    </a:gridCol>
                    <a:gridCol w="903111">
                      <a:extLst>
                        <a:ext uri="{9D8B030D-6E8A-4147-A177-3AD203B41FA5}">
                          <a16:colId xmlns:a16="http://schemas.microsoft.com/office/drawing/2014/main" val="976281527"/>
                        </a:ext>
                      </a:extLst>
                    </a:gridCol>
                    <a:gridCol w="1126007">
                      <a:extLst>
                        <a:ext uri="{9D8B030D-6E8A-4147-A177-3AD203B41FA5}">
                          <a16:colId xmlns:a16="http://schemas.microsoft.com/office/drawing/2014/main" val="3788549835"/>
                        </a:ext>
                      </a:extLst>
                    </a:gridCol>
                    <a:gridCol w="680215">
                      <a:extLst>
                        <a:ext uri="{9D8B030D-6E8A-4147-A177-3AD203B41FA5}">
                          <a16:colId xmlns:a16="http://schemas.microsoft.com/office/drawing/2014/main" val="1935408376"/>
                        </a:ext>
                      </a:extLst>
                    </a:gridCol>
                    <a:gridCol w="903111">
                      <a:extLst>
                        <a:ext uri="{9D8B030D-6E8A-4147-A177-3AD203B41FA5}">
                          <a16:colId xmlns:a16="http://schemas.microsoft.com/office/drawing/2014/main" val="3585637815"/>
                        </a:ext>
                      </a:extLst>
                    </a:gridCol>
                    <a:gridCol w="903111">
                      <a:extLst>
                        <a:ext uri="{9D8B030D-6E8A-4147-A177-3AD203B41FA5}">
                          <a16:colId xmlns:a16="http://schemas.microsoft.com/office/drawing/2014/main" val="1580701572"/>
                        </a:ext>
                      </a:extLst>
                    </a:gridCol>
                    <a:gridCol w="903111">
                      <a:extLst>
                        <a:ext uri="{9D8B030D-6E8A-4147-A177-3AD203B41FA5}">
                          <a16:colId xmlns:a16="http://schemas.microsoft.com/office/drawing/2014/main" val="3549994805"/>
                        </a:ext>
                      </a:extLst>
                    </a:gridCol>
                  </a:tblGrid>
                  <a:tr h="370840">
                    <a:tc>
                      <a:txBody>
                        <a:bodyPr/>
                        <a:lstStyle/>
                        <a:p>
                          <a:pPr algn="ctr"/>
                          <a:endParaRPr lang="en-US" dirty="0"/>
                        </a:p>
                      </a:txBody>
                      <a:tcPr/>
                    </a:tc>
                    <a:tc gridSpan="3">
                      <a:txBody>
                        <a:bodyPr/>
                        <a:lstStyle/>
                        <a:p>
                          <a:pPr algn="ctr"/>
                          <a:r>
                            <a:rPr lang="en-US" dirty="0" smtClean="0"/>
                            <a:t>Content</a:t>
                          </a:r>
                          <a:r>
                            <a:rPr lang="en-US" baseline="0" dirty="0" smtClean="0"/>
                            <a:t> factor(s)</a:t>
                          </a:r>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dirty="0" smtClean="0"/>
                            <a:t>ARS</a:t>
                          </a:r>
                          <a:endParaRPr lang="en-US" dirty="0"/>
                        </a:p>
                      </a:txBody>
                      <a:tcPr/>
                    </a:tc>
                    <a:tc gridSpan="4">
                      <a:txBody>
                        <a:bodyPr/>
                        <a:lstStyle/>
                        <a:p>
                          <a:pPr algn="ctr"/>
                          <a:r>
                            <a:rPr lang="en-US" dirty="0" smtClean="0"/>
                            <a:t>Thresholds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13906108"/>
                      </a:ext>
                    </a:extLst>
                  </a:tr>
                  <a:tr h="457200">
                    <a:tc>
                      <a:txBody>
                        <a:bodyPr/>
                        <a:lstStyle/>
                        <a:p>
                          <a:pPr algn="ctr"/>
                          <a:endParaRPr lang="en-US" sz="1200" dirty="0"/>
                        </a:p>
                      </a:txBody>
                      <a:tcPr/>
                    </a:tc>
                    <a:tc>
                      <a:txBody>
                        <a:bodyPr/>
                        <a:lstStyle/>
                        <a:p>
                          <a:pPr algn="ctr"/>
                          <a:r>
                            <a:rPr lang="en-US" sz="1200" dirty="0" smtClean="0"/>
                            <a:t>One </a:t>
                          </a:r>
                          <a:br>
                            <a:rPr lang="en-US" sz="1200" dirty="0" smtClean="0"/>
                          </a:br>
                          <a:r>
                            <a:rPr lang="en-US" sz="1200" dirty="0" smtClean="0"/>
                            <a:t>factor</a:t>
                          </a:r>
                          <a:endParaRPr lang="en-US" sz="1200" dirty="0"/>
                        </a:p>
                      </a:txBody>
                      <a:tcPr/>
                    </a:tc>
                    <a:tc>
                      <a:txBody>
                        <a:bodyPr/>
                        <a:lstStyle/>
                        <a:p>
                          <a:pPr algn="ctr"/>
                          <a:r>
                            <a:rPr lang="en-US" sz="1200" dirty="0" smtClean="0"/>
                            <a:t>Two</a:t>
                          </a:r>
                          <a:br>
                            <a:rPr lang="en-US" sz="1200" dirty="0" smtClean="0"/>
                          </a:br>
                          <a:r>
                            <a:rPr lang="en-US" sz="1200" dirty="0" smtClean="0"/>
                            <a:t>factors</a:t>
                          </a:r>
                          <a:endParaRPr lang="en-US" sz="1200" dirty="0"/>
                        </a:p>
                      </a:txBody>
                      <a:tcPr/>
                    </a:tc>
                    <a:tc>
                      <a:txBody>
                        <a:bodyPr/>
                        <a:lstStyle/>
                        <a:p>
                          <a:pPr algn="ctr"/>
                          <a:endParaRPr lang="en-US" sz="1200" dirty="0"/>
                        </a:p>
                      </a:txBody>
                      <a:tcPr/>
                    </a:tc>
                    <a:tc>
                      <a:txBody>
                        <a:bodyPr/>
                        <a:lstStyle/>
                        <a:p>
                          <a:pPr algn="ctr"/>
                          <a:endParaRPr lang="en-US" sz="1200" dirty="0"/>
                        </a:p>
                      </a:txBody>
                      <a:tcPr/>
                    </a:tc>
                    <a:tc gridSpan="4">
                      <a:txBody>
                        <a:bodyPr/>
                        <a:lstStyle/>
                        <a:p>
                          <a:pPr algn="ctr"/>
                          <a:r>
                            <a:rPr lang="el-GR" sz="1800" dirty="0" smtClean="0"/>
                            <a:t>τ</a:t>
                          </a:r>
                          <a:endParaRPr lang="en-US" sz="18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537079462"/>
                      </a:ext>
                    </a:extLst>
                  </a:tr>
                  <a:tr h="370840">
                    <a:tc>
                      <a:txBody>
                        <a:bodyPr/>
                        <a:lstStyle/>
                        <a:p>
                          <a:pPr algn="ctr"/>
                          <a:endParaRPr lang="en-US" sz="1200" dirty="0"/>
                        </a:p>
                      </a:txBody>
                      <a:tcPr/>
                    </a:tc>
                    <a:tc>
                      <a:txBody>
                        <a:bodyPr/>
                        <a:lstStyle/>
                        <a:p>
                          <a:endParaRPr lang="en-US"/>
                        </a:p>
                      </a:txBody>
                      <a:tcPr>
                        <a:blipFill>
                          <a:blip r:embed="rId2"/>
                          <a:stretch>
                            <a:fillRect l="-100000" t="-231148" r="-702027" b="-1200000"/>
                          </a:stretch>
                        </a:blipFill>
                      </a:tcPr>
                    </a:tc>
                    <a:tc>
                      <a:txBody>
                        <a:bodyPr/>
                        <a:lstStyle/>
                        <a:p>
                          <a:endParaRPr lang="en-US"/>
                        </a:p>
                      </a:txBody>
                      <a:tcPr>
                        <a:blipFill>
                          <a:blip r:embed="rId2"/>
                          <a:stretch>
                            <a:fillRect l="-198658" t="-231148" r="-597315" b="-1200000"/>
                          </a:stretch>
                        </a:blipFill>
                      </a:tcPr>
                    </a:tc>
                    <a:tc>
                      <a:txBody>
                        <a:bodyPr/>
                        <a:lstStyle/>
                        <a:p>
                          <a:endParaRPr lang="en-US"/>
                        </a:p>
                      </a:txBody>
                      <a:tcPr>
                        <a:blipFill>
                          <a:blip r:embed="rId2"/>
                          <a:stretch>
                            <a:fillRect l="-300676" t="-231148" r="-501351" b="-1200000"/>
                          </a:stretch>
                        </a:blipFill>
                      </a:tcPr>
                    </a:tc>
                    <a:tc>
                      <a:txBody>
                        <a:bodyPr/>
                        <a:lstStyle/>
                        <a:p>
                          <a:endParaRPr lang="en-US"/>
                        </a:p>
                      </a:txBody>
                      <a:tcPr>
                        <a:blipFill>
                          <a:blip r:embed="rId2"/>
                          <a:stretch>
                            <a:fillRect l="-320541" t="-231148" r="-301081" b="-1200000"/>
                          </a:stretch>
                        </a:blipFill>
                      </a:tcPr>
                    </a:tc>
                    <a:tc>
                      <a:txBody>
                        <a:bodyPr/>
                        <a:lstStyle/>
                        <a:p>
                          <a:endParaRPr lang="en-US"/>
                        </a:p>
                      </a:txBody>
                      <a:tcPr>
                        <a:blipFill>
                          <a:blip r:embed="rId2"/>
                          <a:stretch>
                            <a:fillRect l="-700901" t="-231148" r="-401802" b="-1200000"/>
                          </a:stretch>
                        </a:blipFill>
                      </a:tcPr>
                    </a:tc>
                    <a:tc>
                      <a:txBody>
                        <a:bodyPr/>
                        <a:lstStyle/>
                        <a:p>
                          <a:endParaRPr lang="en-US"/>
                        </a:p>
                      </a:txBody>
                      <a:tcPr>
                        <a:blipFill>
                          <a:blip r:embed="rId2"/>
                          <a:stretch>
                            <a:fillRect l="-596644" t="-231148" r="-199329" b="-1200000"/>
                          </a:stretch>
                        </a:blipFill>
                      </a:tcPr>
                    </a:tc>
                    <a:tc>
                      <a:txBody>
                        <a:bodyPr/>
                        <a:lstStyle/>
                        <a:p>
                          <a:endParaRPr lang="en-US"/>
                        </a:p>
                      </a:txBody>
                      <a:tcPr>
                        <a:blipFill>
                          <a:blip r:embed="rId2"/>
                          <a:stretch>
                            <a:fillRect l="-701351" t="-231148" r="-100676" b="-1200000"/>
                          </a:stretch>
                        </a:blipFill>
                      </a:tcPr>
                    </a:tc>
                    <a:tc>
                      <a:txBody>
                        <a:bodyPr/>
                        <a:lstStyle/>
                        <a:p>
                          <a:endParaRPr lang="en-US"/>
                        </a:p>
                      </a:txBody>
                      <a:tcPr>
                        <a:blipFill>
                          <a:blip r:embed="rId2"/>
                          <a:stretch>
                            <a:fillRect l="-801351" t="-231148" r="-676" b="-1200000"/>
                          </a:stretch>
                        </a:blipFill>
                      </a:tcPr>
                    </a:tc>
                    <a:extLst>
                      <a:ext uri="{0D108BD9-81ED-4DB2-BD59-A6C34878D82A}">
                        <a16:rowId xmlns:a16="http://schemas.microsoft.com/office/drawing/2014/main" val="3378268552"/>
                      </a:ext>
                    </a:extLst>
                  </a:tr>
                  <a:tr h="370840">
                    <a:tc>
                      <a:txBody>
                        <a:bodyPr/>
                        <a:lstStyle/>
                        <a:p>
                          <a:pPr algn="ctr"/>
                          <a:r>
                            <a:rPr lang="en-US" sz="1200" dirty="0" smtClean="0"/>
                            <a:t>X1</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0.175/0.300</a:t>
                          </a:r>
                          <a:endParaRPr lang="en-US" sz="1200" dirty="0"/>
                        </a:p>
                      </a:txBody>
                      <a:tcPr/>
                    </a:tc>
                    <a:tc>
                      <a:txBody>
                        <a:bodyPr/>
                        <a:lstStyle/>
                        <a:p>
                          <a:pPr algn="ctr"/>
                          <a:r>
                            <a:rPr lang="en-US" sz="1200" dirty="0" smtClean="0"/>
                            <a:t>-0.250</a:t>
                          </a:r>
                          <a:endParaRPr lang="en-US" sz="1200" dirty="0"/>
                        </a:p>
                      </a:txBody>
                      <a:tcPr/>
                    </a:tc>
                    <a:tc>
                      <a:txBody>
                        <a:bodyPr/>
                        <a:lstStyle/>
                        <a:p>
                          <a:pPr algn="ctr"/>
                          <a:r>
                            <a:rPr lang="en-US" sz="1200" dirty="0" smtClean="0"/>
                            <a:t>-0.750</a:t>
                          </a:r>
                          <a:endParaRPr lang="en-US" sz="1200" dirty="0"/>
                        </a:p>
                      </a:txBody>
                      <a:tcPr/>
                    </a:tc>
                    <a:tc>
                      <a:txBody>
                        <a:bodyPr/>
                        <a:lstStyle/>
                        <a:p>
                          <a:pPr algn="ctr"/>
                          <a:r>
                            <a:rPr lang="en-US" sz="1200" dirty="0" smtClean="0"/>
                            <a:t>-1.250</a:t>
                          </a:r>
                          <a:endParaRPr lang="en-US" sz="1200" dirty="0"/>
                        </a:p>
                      </a:txBody>
                      <a:tcPr/>
                    </a:tc>
                    <a:tc>
                      <a:txBody>
                        <a:bodyPr/>
                        <a:lstStyle/>
                        <a:p>
                          <a:pPr algn="ctr"/>
                          <a:r>
                            <a:rPr lang="en-US" sz="1200" dirty="0" smtClean="0"/>
                            <a:t>-1.750</a:t>
                          </a:r>
                          <a:endParaRPr lang="en-US" sz="1200" dirty="0"/>
                        </a:p>
                      </a:txBody>
                      <a:tcPr/>
                    </a:tc>
                    <a:extLst>
                      <a:ext uri="{0D108BD9-81ED-4DB2-BD59-A6C34878D82A}">
                        <a16:rowId xmlns:a16="http://schemas.microsoft.com/office/drawing/2014/main" val="2590037968"/>
                      </a:ext>
                    </a:extLst>
                  </a:tr>
                  <a:tr h="370840">
                    <a:tc>
                      <a:txBody>
                        <a:bodyPr/>
                        <a:lstStyle/>
                        <a:p>
                          <a:pPr algn="ctr"/>
                          <a:r>
                            <a:rPr lang="en-US" sz="1200" dirty="0" smtClean="0"/>
                            <a:t>X2</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-0.068</a:t>
                          </a:r>
                          <a:endParaRPr lang="en-US" sz="1200" dirty="0"/>
                        </a:p>
                      </a:txBody>
                      <a:tcPr/>
                    </a:tc>
                    <a:tc>
                      <a:txBody>
                        <a:bodyPr/>
                        <a:lstStyle/>
                        <a:p>
                          <a:pPr algn="ctr"/>
                          <a:r>
                            <a:rPr lang="en-US" sz="1200" dirty="0" smtClean="0"/>
                            <a:t>-0.568</a:t>
                          </a:r>
                          <a:endParaRPr lang="en-US" sz="1200" dirty="0"/>
                        </a:p>
                      </a:txBody>
                      <a:tcPr/>
                    </a:tc>
                    <a:tc>
                      <a:txBody>
                        <a:bodyPr/>
                        <a:lstStyle/>
                        <a:p>
                          <a:pPr algn="ctr"/>
                          <a:r>
                            <a:rPr lang="en-US" sz="1200" dirty="0" smtClean="0"/>
                            <a:t>-1.068</a:t>
                          </a:r>
                          <a:endParaRPr lang="en-US" sz="1200" dirty="0"/>
                        </a:p>
                      </a:txBody>
                      <a:tcPr/>
                    </a:tc>
                    <a:tc>
                      <a:txBody>
                        <a:bodyPr/>
                        <a:lstStyle/>
                        <a:p>
                          <a:pPr algn="ctr"/>
                          <a:r>
                            <a:rPr lang="en-US" sz="1200" dirty="0" smtClean="0"/>
                            <a:t>-1.568</a:t>
                          </a:r>
                          <a:endParaRPr lang="en-US" sz="1200" dirty="0"/>
                        </a:p>
                      </a:txBody>
                      <a:tcPr/>
                    </a:tc>
                    <a:extLst>
                      <a:ext uri="{0D108BD9-81ED-4DB2-BD59-A6C34878D82A}">
                        <a16:rowId xmlns:a16="http://schemas.microsoft.com/office/drawing/2014/main" val="4290941929"/>
                      </a:ext>
                    </a:extLst>
                  </a:tr>
                  <a:tr h="370840">
                    <a:tc>
                      <a:txBody>
                        <a:bodyPr/>
                        <a:lstStyle/>
                        <a:p>
                          <a:pPr algn="ctr"/>
                          <a:r>
                            <a:rPr lang="en-US" sz="1200" dirty="0" smtClean="0"/>
                            <a:t>X3</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b="1" dirty="0" smtClean="0"/>
                            <a:t>-0.6</a:t>
                          </a:r>
                          <a:endParaRPr lang="en-US" sz="1200" b="1"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0.114</a:t>
                          </a:r>
                          <a:endParaRPr lang="en-US" sz="1200" dirty="0"/>
                        </a:p>
                      </a:txBody>
                      <a:tcPr/>
                    </a:tc>
                    <a:tc>
                      <a:txBody>
                        <a:bodyPr/>
                        <a:lstStyle/>
                        <a:p>
                          <a:pPr algn="ctr"/>
                          <a:r>
                            <a:rPr lang="en-US" sz="1200" dirty="0" smtClean="0"/>
                            <a:t>-0.386</a:t>
                          </a:r>
                          <a:endParaRPr lang="en-US" sz="1200" dirty="0"/>
                        </a:p>
                      </a:txBody>
                      <a:tcPr/>
                    </a:tc>
                    <a:tc>
                      <a:txBody>
                        <a:bodyPr/>
                        <a:lstStyle/>
                        <a:p>
                          <a:pPr algn="ctr"/>
                          <a:r>
                            <a:rPr lang="en-US" sz="1200" dirty="0" smtClean="0"/>
                            <a:t>-0.886</a:t>
                          </a:r>
                          <a:endParaRPr lang="en-US" sz="1200" dirty="0"/>
                        </a:p>
                      </a:txBody>
                      <a:tcPr/>
                    </a:tc>
                    <a:tc>
                      <a:txBody>
                        <a:bodyPr/>
                        <a:lstStyle/>
                        <a:p>
                          <a:pPr algn="ctr"/>
                          <a:r>
                            <a:rPr lang="en-US" sz="1200" dirty="0" smtClean="0"/>
                            <a:t>-1.386</a:t>
                          </a:r>
                          <a:endParaRPr lang="en-US" sz="1200" dirty="0"/>
                        </a:p>
                      </a:txBody>
                      <a:tcPr/>
                    </a:tc>
                    <a:extLst>
                      <a:ext uri="{0D108BD9-81ED-4DB2-BD59-A6C34878D82A}">
                        <a16:rowId xmlns:a16="http://schemas.microsoft.com/office/drawing/2014/main" val="1575715798"/>
                      </a:ext>
                    </a:extLst>
                  </a:tr>
                  <a:tr h="370840">
                    <a:tc>
                      <a:txBody>
                        <a:bodyPr/>
                        <a:lstStyle/>
                        <a:p>
                          <a:pPr algn="ctr"/>
                          <a:r>
                            <a:rPr lang="en-US" sz="1200" dirty="0" smtClean="0"/>
                            <a:t>X4</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b="1" dirty="0" smtClean="0"/>
                            <a:t>-0.6</a:t>
                          </a:r>
                          <a:endParaRPr lang="en-US" sz="1200" b="1"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0.295</a:t>
                          </a:r>
                          <a:endParaRPr lang="en-US" sz="1200" dirty="0"/>
                        </a:p>
                      </a:txBody>
                      <a:tcPr/>
                    </a:tc>
                    <a:tc>
                      <a:txBody>
                        <a:bodyPr/>
                        <a:lstStyle/>
                        <a:p>
                          <a:pPr algn="ctr"/>
                          <a:r>
                            <a:rPr lang="en-US" sz="1200" dirty="0" smtClean="0"/>
                            <a:t>-.20</a:t>
                          </a:r>
                          <a:endParaRPr lang="en-US" sz="1200" dirty="0"/>
                        </a:p>
                      </a:txBody>
                      <a:tcPr/>
                    </a:tc>
                    <a:tc>
                      <a:txBody>
                        <a:bodyPr/>
                        <a:lstStyle/>
                        <a:p>
                          <a:pPr algn="ctr"/>
                          <a:r>
                            <a:rPr lang="en-US" sz="1200" dirty="0" smtClean="0"/>
                            <a:t>-0.705</a:t>
                          </a:r>
                          <a:endParaRPr lang="en-US" sz="1200" dirty="0"/>
                        </a:p>
                      </a:txBody>
                      <a:tcPr/>
                    </a:tc>
                    <a:tc>
                      <a:txBody>
                        <a:bodyPr/>
                        <a:lstStyle/>
                        <a:p>
                          <a:pPr algn="ctr"/>
                          <a:r>
                            <a:rPr lang="en-US" sz="1200" dirty="0" smtClean="0"/>
                            <a:t>-1.205</a:t>
                          </a:r>
                          <a:endParaRPr lang="en-US" sz="1200" dirty="0"/>
                        </a:p>
                      </a:txBody>
                      <a:tcPr/>
                    </a:tc>
                    <a:extLst>
                      <a:ext uri="{0D108BD9-81ED-4DB2-BD59-A6C34878D82A}">
                        <a16:rowId xmlns:a16="http://schemas.microsoft.com/office/drawing/2014/main" val="852540063"/>
                      </a:ext>
                    </a:extLst>
                  </a:tr>
                  <a:tr h="370840">
                    <a:tc>
                      <a:txBody>
                        <a:bodyPr/>
                        <a:lstStyle/>
                        <a:p>
                          <a:pPr algn="ctr"/>
                          <a:r>
                            <a:rPr lang="en-US" sz="1200" dirty="0" smtClean="0"/>
                            <a:t>X5</a:t>
                          </a:r>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0.477</a:t>
                          </a:r>
                          <a:endParaRPr lang="en-US" sz="1200" dirty="0"/>
                        </a:p>
                      </a:txBody>
                      <a:tcPr/>
                    </a:tc>
                    <a:tc>
                      <a:txBody>
                        <a:bodyPr/>
                        <a:lstStyle/>
                        <a:p>
                          <a:pPr algn="ctr"/>
                          <a:r>
                            <a:rPr lang="en-US" sz="1200" dirty="0" smtClean="0"/>
                            <a:t>-0.023</a:t>
                          </a:r>
                          <a:endParaRPr lang="en-US" sz="1200" dirty="0"/>
                        </a:p>
                      </a:txBody>
                      <a:tcPr/>
                    </a:tc>
                    <a:tc>
                      <a:txBody>
                        <a:bodyPr/>
                        <a:lstStyle/>
                        <a:p>
                          <a:pPr algn="ctr"/>
                          <a:r>
                            <a:rPr lang="en-US" sz="1200" dirty="0" smtClean="0"/>
                            <a:t>-0.523</a:t>
                          </a:r>
                          <a:endParaRPr lang="en-US" sz="1200" dirty="0"/>
                        </a:p>
                      </a:txBody>
                      <a:tcPr/>
                    </a:tc>
                    <a:tc>
                      <a:txBody>
                        <a:bodyPr/>
                        <a:lstStyle/>
                        <a:p>
                          <a:pPr algn="ctr"/>
                          <a:r>
                            <a:rPr lang="en-US" sz="1200" dirty="0" smtClean="0"/>
                            <a:t>-1.023</a:t>
                          </a:r>
                          <a:endParaRPr lang="en-US" sz="1200" dirty="0"/>
                        </a:p>
                      </a:txBody>
                      <a:tcPr/>
                    </a:tc>
                    <a:extLst>
                      <a:ext uri="{0D108BD9-81ED-4DB2-BD59-A6C34878D82A}">
                        <a16:rowId xmlns:a16="http://schemas.microsoft.com/office/drawing/2014/main" val="4086480176"/>
                      </a:ext>
                    </a:extLst>
                  </a:tr>
                  <a:tr h="370840">
                    <a:tc>
                      <a:txBody>
                        <a:bodyPr/>
                        <a:lstStyle/>
                        <a:p>
                          <a:pPr algn="ctr"/>
                          <a:r>
                            <a:rPr lang="en-US" sz="1200" dirty="0" smtClean="0"/>
                            <a:t>X6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0.659</a:t>
                          </a:r>
                          <a:endParaRPr lang="en-US" sz="1200" dirty="0"/>
                        </a:p>
                      </a:txBody>
                      <a:tcPr/>
                    </a:tc>
                    <a:tc>
                      <a:txBody>
                        <a:bodyPr/>
                        <a:lstStyle/>
                        <a:p>
                          <a:pPr algn="ctr"/>
                          <a:r>
                            <a:rPr lang="en-US" sz="1200" dirty="0" smtClean="0"/>
                            <a:t> 0.159</a:t>
                          </a:r>
                          <a:endParaRPr lang="en-US" sz="1200" dirty="0"/>
                        </a:p>
                      </a:txBody>
                      <a:tcPr/>
                    </a:tc>
                    <a:tc>
                      <a:txBody>
                        <a:bodyPr/>
                        <a:lstStyle/>
                        <a:p>
                          <a:pPr algn="ctr"/>
                          <a:r>
                            <a:rPr lang="en-US" sz="1200" dirty="0" smtClean="0"/>
                            <a:t>-0.341</a:t>
                          </a:r>
                          <a:endParaRPr lang="en-US" sz="1200" dirty="0"/>
                        </a:p>
                      </a:txBody>
                      <a:tcPr/>
                    </a:tc>
                    <a:tc>
                      <a:txBody>
                        <a:bodyPr/>
                        <a:lstStyle/>
                        <a:p>
                          <a:pPr algn="ctr"/>
                          <a:r>
                            <a:rPr lang="en-US" sz="1200" dirty="0" smtClean="0"/>
                            <a:t>-0.841</a:t>
                          </a:r>
                          <a:endParaRPr lang="en-US" sz="1200" dirty="0"/>
                        </a:p>
                      </a:txBody>
                      <a:tcPr/>
                    </a:tc>
                    <a:extLst>
                      <a:ext uri="{0D108BD9-81ED-4DB2-BD59-A6C34878D82A}">
                        <a16:rowId xmlns:a16="http://schemas.microsoft.com/office/drawing/2014/main" val="1834096132"/>
                      </a:ext>
                    </a:extLst>
                  </a:tr>
                  <a:tr h="370840">
                    <a:tc>
                      <a:txBody>
                        <a:bodyPr/>
                        <a:lstStyle/>
                        <a:p>
                          <a:pPr algn="ctr"/>
                          <a:r>
                            <a:rPr lang="en-US" sz="1200" dirty="0" smtClean="0"/>
                            <a:t>X7</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1" dirty="0" smtClean="0"/>
                            <a:t>-0.6</a:t>
                          </a:r>
                          <a:endParaRPr lang="en-US" sz="1200" b="1" dirty="0"/>
                        </a:p>
                      </a:txBody>
                      <a:tcPr/>
                    </a:tc>
                    <a:tc>
                      <a:txBody>
                        <a:bodyPr/>
                        <a:lstStyle/>
                        <a:p>
                          <a:pPr algn="ctr"/>
                          <a:r>
                            <a:rPr lang="en-US" sz="1200" b="0" dirty="0" smtClean="0"/>
                            <a:t>0</a:t>
                          </a:r>
                          <a:endParaRPr lang="en-US" sz="1200" b="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0.841 </a:t>
                          </a:r>
                          <a:endParaRPr lang="en-US" sz="1200" dirty="0"/>
                        </a:p>
                      </a:txBody>
                      <a:tcPr/>
                    </a:tc>
                    <a:tc>
                      <a:txBody>
                        <a:bodyPr/>
                        <a:lstStyle/>
                        <a:p>
                          <a:pPr algn="ctr"/>
                          <a:r>
                            <a:rPr lang="en-US" sz="1200" dirty="0" smtClean="0"/>
                            <a:t> 0.341</a:t>
                          </a:r>
                          <a:endParaRPr lang="en-US" sz="1200" dirty="0"/>
                        </a:p>
                      </a:txBody>
                      <a:tcPr/>
                    </a:tc>
                    <a:tc>
                      <a:txBody>
                        <a:bodyPr/>
                        <a:lstStyle/>
                        <a:p>
                          <a:pPr algn="ctr"/>
                          <a:r>
                            <a:rPr lang="en-US" sz="1200" dirty="0" smtClean="0"/>
                            <a:t>-0.159</a:t>
                          </a:r>
                          <a:endParaRPr lang="en-US" sz="1200" dirty="0"/>
                        </a:p>
                      </a:txBody>
                      <a:tcPr/>
                    </a:tc>
                    <a:tc>
                      <a:txBody>
                        <a:bodyPr/>
                        <a:lstStyle/>
                        <a:p>
                          <a:pPr algn="ctr"/>
                          <a:r>
                            <a:rPr lang="en-US" sz="1200" dirty="0" smtClean="0"/>
                            <a:t>-0.659</a:t>
                          </a:r>
                          <a:endParaRPr lang="en-US" sz="1200" dirty="0"/>
                        </a:p>
                      </a:txBody>
                      <a:tcPr/>
                    </a:tc>
                    <a:extLst>
                      <a:ext uri="{0D108BD9-81ED-4DB2-BD59-A6C34878D82A}">
                        <a16:rowId xmlns:a16="http://schemas.microsoft.com/office/drawing/2014/main" val="1839050735"/>
                      </a:ext>
                    </a:extLst>
                  </a:tr>
                  <a:tr h="370840">
                    <a:tc>
                      <a:txBody>
                        <a:bodyPr/>
                        <a:lstStyle/>
                        <a:p>
                          <a:pPr algn="ctr"/>
                          <a:r>
                            <a:rPr lang="en-US" sz="1200" dirty="0" smtClean="0"/>
                            <a:t>X8</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0" dirty="0" smtClean="0"/>
                            <a:t>0</a:t>
                          </a:r>
                          <a:endParaRPr lang="en-US" sz="1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t>-0.6</a:t>
                          </a:r>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1.023</a:t>
                          </a:r>
                          <a:endParaRPr lang="en-US" sz="1200" dirty="0"/>
                        </a:p>
                      </a:txBody>
                      <a:tcPr/>
                    </a:tc>
                    <a:tc>
                      <a:txBody>
                        <a:bodyPr/>
                        <a:lstStyle/>
                        <a:p>
                          <a:pPr algn="ctr"/>
                          <a:r>
                            <a:rPr lang="en-US" sz="1200" dirty="0" smtClean="0"/>
                            <a:t> 0.523</a:t>
                          </a:r>
                          <a:endParaRPr lang="en-US" sz="1200" dirty="0"/>
                        </a:p>
                      </a:txBody>
                      <a:tcPr/>
                    </a:tc>
                    <a:tc>
                      <a:txBody>
                        <a:bodyPr/>
                        <a:lstStyle/>
                        <a:p>
                          <a:pPr algn="ctr"/>
                          <a:r>
                            <a:rPr lang="en-US" sz="1200" dirty="0" smtClean="0"/>
                            <a:t> 0.023</a:t>
                          </a:r>
                          <a:endParaRPr lang="en-US" sz="1200" dirty="0"/>
                        </a:p>
                      </a:txBody>
                      <a:tcPr/>
                    </a:tc>
                    <a:tc>
                      <a:txBody>
                        <a:bodyPr/>
                        <a:lstStyle/>
                        <a:p>
                          <a:pPr algn="ctr"/>
                          <a:r>
                            <a:rPr lang="en-US" sz="1200" dirty="0" smtClean="0"/>
                            <a:t>-0.477</a:t>
                          </a:r>
                          <a:endParaRPr lang="en-US" sz="1200" dirty="0"/>
                        </a:p>
                      </a:txBody>
                      <a:tcPr/>
                    </a:tc>
                    <a:extLst>
                      <a:ext uri="{0D108BD9-81ED-4DB2-BD59-A6C34878D82A}">
                        <a16:rowId xmlns:a16="http://schemas.microsoft.com/office/drawing/2014/main" val="322965606"/>
                      </a:ext>
                    </a:extLst>
                  </a:tr>
                  <a:tr h="370840">
                    <a:tc>
                      <a:txBody>
                        <a:bodyPr/>
                        <a:lstStyle/>
                        <a:p>
                          <a:pPr algn="ctr"/>
                          <a:r>
                            <a:rPr lang="en-US" sz="1200" dirty="0" smtClean="0"/>
                            <a:t>X9</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0" dirty="0" smtClean="0"/>
                            <a:t>0.6</a:t>
                          </a:r>
                          <a:endParaRPr lang="en-US" sz="1200" b="0" dirty="0"/>
                        </a:p>
                      </a:txBody>
                      <a:tcPr/>
                    </a:tc>
                    <a:tc>
                      <a:txBody>
                        <a:bodyPr/>
                        <a:lstStyle/>
                        <a:p>
                          <a:pPr algn="ctr"/>
                          <a:r>
                            <a:rPr lang="en-US" sz="1200" b="0" dirty="0" smtClean="0"/>
                            <a:t>0</a:t>
                          </a:r>
                          <a:endParaRPr lang="en-US" sz="1200" b="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1.205</a:t>
                          </a:r>
                          <a:endParaRPr lang="en-US" sz="1200" dirty="0"/>
                        </a:p>
                      </a:txBody>
                      <a:tcPr/>
                    </a:tc>
                    <a:tc>
                      <a:txBody>
                        <a:bodyPr/>
                        <a:lstStyle/>
                        <a:p>
                          <a:pPr algn="ctr"/>
                          <a:r>
                            <a:rPr lang="en-US" sz="1200" dirty="0" smtClean="0"/>
                            <a:t> 0.705</a:t>
                          </a:r>
                          <a:endParaRPr lang="en-US" sz="1200" dirty="0"/>
                        </a:p>
                      </a:txBody>
                      <a:tcPr/>
                    </a:tc>
                    <a:tc>
                      <a:txBody>
                        <a:bodyPr/>
                        <a:lstStyle/>
                        <a:p>
                          <a:pPr algn="ctr"/>
                          <a:r>
                            <a:rPr lang="en-US" sz="1200" dirty="0" smtClean="0"/>
                            <a:t> 0.205</a:t>
                          </a:r>
                          <a:endParaRPr lang="en-US" sz="1200" dirty="0"/>
                        </a:p>
                      </a:txBody>
                      <a:tcPr/>
                    </a:tc>
                    <a:tc>
                      <a:txBody>
                        <a:bodyPr/>
                        <a:lstStyle/>
                        <a:p>
                          <a:pPr algn="ctr"/>
                          <a:r>
                            <a:rPr lang="en-US" sz="1200" dirty="0" smtClean="0"/>
                            <a:t>-0.295</a:t>
                          </a:r>
                          <a:endParaRPr lang="en-US" sz="1200" dirty="0"/>
                        </a:p>
                      </a:txBody>
                      <a:tcPr/>
                    </a:tc>
                    <a:extLst>
                      <a:ext uri="{0D108BD9-81ED-4DB2-BD59-A6C34878D82A}">
                        <a16:rowId xmlns:a16="http://schemas.microsoft.com/office/drawing/2014/main" val="589918182"/>
                      </a:ext>
                    </a:extLst>
                  </a:tr>
                  <a:tr h="370840">
                    <a:tc>
                      <a:txBody>
                        <a:bodyPr/>
                        <a:lstStyle/>
                        <a:p>
                          <a:pPr algn="ctr"/>
                          <a:r>
                            <a:rPr lang="en-US" sz="1200" dirty="0" smtClean="0"/>
                            <a:t>X10</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0" dirty="0" smtClean="0"/>
                            <a:t>0</a:t>
                          </a:r>
                          <a:endParaRPr lang="en-US" sz="1200" b="0" dirty="0"/>
                        </a:p>
                      </a:txBody>
                      <a:tcPr/>
                    </a:tc>
                    <a:tc>
                      <a:txBody>
                        <a:bodyPr/>
                        <a:lstStyle/>
                        <a:p>
                          <a:pPr algn="ctr"/>
                          <a:r>
                            <a:rPr lang="en-US" sz="1200" b="0" dirty="0" smtClean="0"/>
                            <a:t>0.6</a:t>
                          </a:r>
                          <a:endParaRPr lang="en-US" sz="1200" b="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1.386</a:t>
                          </a:r>
                          <a:endParaRPr lang="en-US" sz="1200" dirty="0"/>
                        </a:p>
                      </a:txBody>
                      <a:tcPr/>
                    </a:tc>
                    <a:tc>
                      <a:txBody>
                        <a:bodyPr/>
                        <a:lstStyle/>
                        <a:p>
                          <a:pPr algn="ctr"/>
                          <a:r>
                            <a:rPr lang="en-US" sz="1200" dirty="0" smtClean="0"/>
                            <a:t> 0.886</a:t>
                          </a:r>
                          <a:endParaRPr lang="en-US" sz="1200" dirty="0"/>
                        </a:p>
                      </a:txBody>
                      <a:tcPr/>
                    </a:tc>
                    <a:tc>
                      <a:txBody>
                        <a:bodyPr/>
                        <a:lstStyle/>
                        <a:p>
                          <a:pPr algn="ctr"/>
                          <a:r>
                            <a:rPr lang="en-US" sz="1200" dirty="0" smtClean="0"/>
                            <a:t> 0.386</a:t>
                          </a:r>
                          <a:endParaRPr lang="en-US" sz="1200" dirty="0"/>
                        </a:p>
                      </a:txBody>
                      <a:tcPr/>
                    </a:tc>
                    <a:tc>
                      <a:txBody>
                        <a:bodyPr/>
                        <a:lstStyle/>
                        <a:p>
                          <a:pPr algn="ctr"/>
                          <a:r>
                            <a:rPr lang="en-US" sz="1200" dirty="0" smtClean="0"/>
                            <a:t>-0.114</a:t>
                          </a:r>
                          <a:endParaRPr lang="en-US" sz="1200" dirty="0"/>
                        </a:p>
                      </a:txBody>
                      <a:tcPr/>
                    </a:tc>
                    <a:extLst>
                      <a:ext uri="{0D108BD9-81ED-4DB2-BD59-A6C34878D82A}">
                        <a16:rowId xmlns:a16="http://schemas.microsoft.com/office/drawing/2014/main" val="1642071134"/>
                      </a:ext>
                    </a:extLst>
                  </a:tr>
                  <a:tr h="370840">
                    <a:tc>
                      <a:txBody>
                        <a:bodyPr/>
                        <a:lstStyle/>
                        <a:p>
                          <a:pPr algn="ctr"/>
                          <a:r>
                            <a:rPr lang="en-US" sz="1200" dirty="0" smtClean="0"/>
                            <a:t>X11</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t>-0.6</a:t>
                          </a:r>
                        </a:p>
                      </a:txBody>
                      <a:tcPr/>
                    </a:tc>
                    <a:tc>
                      <a:txBody>
                        <a:bodyPr/>
                        <a:lstStyle/>
                        <a:p>
                          <a:pPr algn="ctr"/>
                          <a:r>
                            <a:rPr lang="en-US" sz="1200" b="0" dirty="0" smtClean="0"/>
                            <a:t>0</a:t>
                          </a:r>
                          <a:endParaRPr lang="en-US" sz="1200" b="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1.568</a:t>
                          </a:r>
                          <a:endParaRPr lang="en-US" sz="1200" dirty="0"/>
                        </a:p>
                      </a:txBody>
                      <a:tcPr/>
                    </a:tc>
                    <a:tc>
                      <a:txBody>
                        <a:bodyPr/>
                        <a:lstStyle/>
                        <a:p>
                          <a:pPr algn="ctr"/>
                          <a:r>
                            <a:rPr lang="en-US" sz="1200" dirty="0" smtClean="0"/>
                            <a:t> 1.068</a:t>
                          </a:r>
                          <a:endParaRPr lang="en-US" sz="1200" dirty="0"/>
                        </a:p>
                      </a:txBody>
                      <a:tcPr/>
                    </a:tc>
                    <a:tc>
                      <a:txBody>
                        <a:bodyPr/>
                        <a:lstStyle/>
                        <a:p>
                          <a:pPr algn="ctr"/>
                          <a:r>
                            <a:rPr lang="en-US" sz="1200" dirty="0" smtClean="0"/>
                            <a:t> 0.568</a:t>
                          </a:r>
                          <a:endParaRPr lang="en-US" sz="1200" dirty="0"/>
                        </a:p>
                      </a:txBody>
                      <a:tcPr/>
                    </a:tc>
                    <a:tc>
                      <a:txBody>
                        <a:bodyPr/>
                        <a:lstStyle/>
                        <a:p>
                          <a:pPr algn="ctr"/>
                          <a:r>
                            <a:rPr lang="en-US" sz="1200" dirty="0" smtClean="0"/>
                            <a:t> 0.068</a:t>
                          </a:r>
                          <a:endParaRPr lang="en-US" sz="1200" dirty="0"/>
                        </a:p>
                      </a:txBody>
                      <a:tcPr/>
                    </a:tc>
                    <a:extLst>
                      <a:ext uri="{0D108BD9-81ED-4DB2-BD59-A6C34878D82A}">
                        <a16:rowId xmlns:a16="http://schemas.microsoft.com/office/drawing/2014/main" val="3717443592"/>
                      </a:ext>
                    </a:extLst>
                  </a:tr>
                  <a:tr h="370840">
                    <a:tc>
                      <a:txBody>
                        <a:bodyPr/>
                        <a:lstStyle/>
                        <a:p>
                          <a:pPr algn="ctr"/>
                          <a:r>
                            <a:rPr lang="en-US" sz="1200" dirty="0" smtClean="0"/>
                            <a:t>X12</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0" dirty="0" smtClean="0"/>
                            <a:t>0</a:t>
                          </a:r>
                          <a:endParaRPr lang="en-US" sz="1200" b="0" dirty="0"/>
                        </a:p>
                      </a:txBody>
                      <a:tcPr/>
                    </a:tc>
                    <a:tc>
                      <a:txBody>
                        <a:bodyPr/>
                        <a:lstStyle/>
                        <a:p>
                          <a:pPr algn="ctr"/>
                          <a:r>
                            <a:rPr lang="en-US" sz="1200" b="1" dirty="0" smtClean="0"/>
                            <a:t>-0.6</a:t>
                          </a:r>
                          <a:endParaRPr lang="en-US" sz="1200" b="1"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1.750</a:t>
                          </a:r>
                          <a:endParaRPr lang="en-US" sz="1200" dirty="0"/>
                        </a:p>
                      </a:txBody>
                      <a:tcPr/>
                    </a:tc>
                    <a:tc>
                      <a:txBody>
                        <a:bodyPr/>
                        <a:lstStyle/>
                        <a:p>
                          <a:pPr algn="ctr"/>
                          <a:r>
                            <a:rPr lang="en-US" sz="1200" dirty="0" smtClean="0"/>
                            <a:t> 1.250</a:t>
                          </a:r>
                          <a:endParaRPr lang="en-US" sz="1200" dirty="0"/>
                        </a:p>
                      </a:txBody>
                      <a:tcPr/>
                    </a:tc>
                    <a:tc>
                      <a:txBody>
                        <a:bodyPr/>
                        <a:lstStyle/>
                        <a:p>
                          <a:pPr algn="ctr"/>
                          <a:r>
                            <a:rPr lang="en-US" sz="1200" dirty="0" smtClean="0"/>
                            <a:t> 0.750</a:t>
                          </a:r>
                          <a:endParaRPr lang="en-US" sz="1200" dirty="0"/>
                        </a:p>
                      </a:txBody>
                      <a:tcPr/>
                    </a:tc>
                    <a:tc>
                      <a:txBody>
                        <a:bodyPr/>
                        <a:lstStyle/>
                        <a:p>
                          <a:pPr algn="ctr"/>
                          <a:r>
                            <a:rPr lang="en-US" sz="1200" dirty="0" smtClean="0"/>
                            <a:t> 0.250</a:t>
                          </a:r>
                          <a:endParaRPr lang="en-US" sz="1200" dirty="0"/>
                        </a:p>
                      </a:txBody>
                      <a:tcPr/>
                    </a:tc>
                    <a:extLst>
                      <a:ext uri="{0D108BD9-81ED-4DB2-BD59-A6C34878D82A}">
                        <a16:rowId xmlns:a16="http://schemas.microsoft.com/office/drawing/2014/main" val="3332804585"/>
                      </a:ext>
                    </a:extLst>
                  </a:tr>
                </a:tbl>
              </a:graphicData>
            </a:graphic>
          </p:graphicFrame>
        </mc:Fallback>
      </mc:AlternateContent>
    </p:spTree>
    <p:extLst>
      <p:ext uri="{BB962C8B-B14F-4D97-AF65-F5344CB8AC3E}">
        <p14:creationId xmlns:p14="http://schemas.microsoft.com/office/powerpoint/2010/main" val="11747396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9728"/>
            <a:ext cx="10515600" cy="1006971"/>
          </a:xfrm>
        </p:spPr>
        <p:txBody>
          <a:bodyPr>
            <a:normAutofit/>
          </a:bodyPr>
          <a:lstStyle/>
          <a:p>
            <a:pPr algn="ctr"/>
            <a:r>
              <a:rPr lang="en-US" sz="3200" dirty="0" smtClean="0"/>
              <a:t>Data generation (semi-balanced)</a:t>
            </a:r>
            <a:endParaRPr lang="en-US" sz="3200"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2032000" y="846127"/>
              <a:ext cx="8127999" cy="5648960"/>
            </p:xfrm>
            <a:graphic>
              <a:graphicData uri="http://schemas.openxmlformats.org/drawingml/2006/table">
                <a:tbl>
                  <a:tblPr firstRow="1" bandRow="1">
                    <a:tableStyleId>{9D7B26C5-4107-4FEC-AEDC-1716B250A1EF}</a:tableStyleId>
                  </a:tblPr>
                  <a:tblGrid>
                    <a:gridCol w="903111">
                      <a:extLst>
                        <a:ext uri="{9D8B030D-6E8A-4147-A177-3AD203B41FA5}">
                          <a16:colId xmlns:a16="http://schemas.microsoft.com/office/drawing/2014/main" val="743958701"/>
                        </a:ext>
                      </a:extLst>
                    </a:gridCol>
                    <a:gridCol w="903111">
                      <a:extLst>
                        <a:ext uri="{9D8B030D-6E8A-4147-A177-3AD203B41FA5}">
                          <a16:colId xmlns:a16="http://schemas.microsoft.com/office/drawing/2014/main" val="2570938164"/>
                        </a:ext>
                      </a:extLst>
                    </a:gridCol>
                    <a:gridCol w="903111">
                      <a:extLst>
                        <a:ext uri="{9D8B030D-6E8A-4147-A177-3AD203B41FA5}">
                          <a16:colId xmlns:a16="http://schemas.microsoft.com/office/drawing/2014/main" val="2357846845"/>
                        </a:ext>
                      </a:extLst>
                    </a:gridCol>
                    <a:gridCol w="903111">
                      <a:extLst>
                        <a:ext uri="{9D8B030D-6E8A-4147-A177-3AD203B41FA5}">
                          <a16:colId xmlns:a16="http://schemas.microsoft.com/office/drawing/2014/main" val="976281527"/>
                        </a:ext>
                      </a:extLst>
                    </a:gridCol>
                    <a:gridCol w="1126007">
                      <a:extLst>
                        <a:ext uri="{9D8B030D-6E8A-4147-A177-3AD203B41FA5}">
                          <a16:colId xmlns:a16="http://schemas.microsoft.com/office/drawing/2014/main" val="3788549835"/>
                        </a:ext>
                      </a:extLst>
                    </a:gridCol>
                    <a:gridCol w="680215">
                      <a:extLst>
                        <a:ext uri="{9D8B030D-6E8A-4147-A177-3AD203B41FA5}">
                          <a16:colId xmlns:a16="http://schemas.microsoft.com/office/drawing/2014/main" val="1935408376"/>
                        </a:ext>
                      </a:extLst>
                    </a:gridCol>
                    <a:gridCol w="903111">
                      <a:extLst>
                        <a:ext uri="{9D8B030D-6E8A-4147-A177-3AD203B41FA5}">
                          <a16:colId xmlns:a16="http://schemas.microsoft.com/office/drawing/2014/main" val="3585637815"/>
                        </a:ext>
                      </a:extLst>
                    </a:gridCol>
                    <a:gridCol w="903111">
                      <a:extLst>
                        <a:ext uri="{9D8B030D-6E8A-4147-A177-3AD203B41FA5}">
                          <a16:colId xmlns:a16="http://schemas.microsoft.com/office/drawing/2014/main" val="1580701572"/>
                        </a:ext>
                      </a:extLst>
                    </a:gridCol>
                    <a:gridCol w="903111">
                      <a:extLst>
                        <a:ext uri="{9D8B030D-6E8A-4147-A177-3AD203B41FA5}">
                          <a16:colId xmlns:a16="http://schemas.microsoft.com/office/drawing/2014/main" val="3549994805"/>
                        </a:ext>
                      </a:extLst>
                    </a:gridCol>
                  </a:tblGrid>
                  <a:tr h="370840">
                    <a:tc>
                      <a:txBody>
                        <a:bodyPr/>
                        <a:lstStyle/>
                        <a:p>
                          <a:pPr algn="ctr"/>
                          <a:endParaRPr lang="en-US" dirty="0"/>
                        </a:p>
                      </a:txBody>
                      <a:tcPr/>
                    </a:tc>
                    <a:tc gridSpan="3">
                      <a:txBody>
                        <a:bodyPr/>
                        <a:lstStyle/>
                        <a:p>
                          <a:pPr algn="ctr"/>
                          <a:r>
                            <a:rPr lang="en-US" dirty="0" smtClean="0"/>
                            <a:t>Content</a:t>
                          </a:r>
                          <a:r>
                            <a:rPr lang="en-US" baseline="0" dirty="0" smtClean="0"/>
                            <a:t> factor(s)</a:t>
                          </a:r>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dirty="0" smtClean="0"/>
                            <a:t>ARS</a:t>
                          </a:r>
                          <a:endParaRPr lang="en-US" dirty="0"/>
                        </a:p>
                      </a:txBody>
                      <a:tcPr/>
                    </a:tc>
                    <a:tc gridSpan="4">
                      <a:txBody>
                        <a:bodyPr/>
                        <a:lstStyle/>
                        <a:p>
                          <a:pPr algn="ctr"/>
                          <a:r>
                            <a:rPr lang="en-US" dirty="0" smtClean="0"/>
                            <a:t>Thresholds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13906108"/>
                      </a:ext>
                    </a:extLst>
                  </a:tr>
                  <a:tr h="370840">
                    <a:tc>
                      <a:txBody>
                        <a:bodyPr/>
                        <a:lstStyle/>
                        <a:p>
                          <a:pPr algn="ctr"/>
                          <a:endParaRPr lang="en-US" sz="1200" dirty="0"/>
                        </a:p>
                      </a:txBody>
                      <a:tcPr/>
                    </a:tc>
                    <a:tc>
                      <a:txBody>
                        <a:bodyPr/>
                        <a:lstStyle/>
                        <a:p>
                          <a:pPr algn="ctr"/>
                          <a:r>
                            <a:rPr lang="en-US" sz="1200" dirty="0" smtClean="0"/>
                            <a:t>One </a:t>
                          </a:r>
                          <a:br>
                            <a:rPr lang="en-US" sz="1200" dirty="0" smtClean="0"/>
                          </a:br>
                          <a:r>
                            <a:rPr lang="en-US" sz="1200" dirty="0" smtClean="0"/>
                            <a:t>factor</a:t>
                          </a:r>
                          <a:endParaRPr lang="en-US" sz="1200" dirty="0"/>
                        </a:p>
                      </a:txBody>
                      <a:tcPr/>
                    </a:tc>
                    <a:tc>
                      <a:txBody>
                        <a:bodyPr/>
                        <a:lstStyle/>
                        <a:p>
                          <a:pPr algn="ctr"/>
                          <a:r>
                            <a:rPr lang="en-US" sz="1200" dirty="0" smtClean="0"/>
                            <a:t>Two</a:t>
                          </a:r>
                          <a:br>
                            <a:rPr lang="en-US" sz="1200" dirty="0" smtClean="0"/>
                          </a:br>
                          <a:r>
                            <a:rPr lang="en-US" sz="1200" dirty="0" smtClean="0"/>
                            <a:t>factors</a:t>
                          </a:r>
                          <a:endParaRPr lang="en-US" sz="1200" dirty="0"/>
                        </a:p>
                      </a:txBody>
                      <a:tcPr/>
                    </a:tc>
                    <a:tc>
                      <a:txBody>
                        <a:bodyPr/>
                        <a:lstStyle/>
                        <a:p>
                          <a:pPr algn="ctr"/>
                          <a:endParaRPr lang="en-US" sz="1200" dirty="0"/>
                        </a:p>
                      </a:txBody>
                      <a:tcPr/>
                    </a:tc>
                    <a:tc>
                      <a:txBody>
                        <a:bodyPr/>
                        <a:lstStyle/>
                        <a:p>
                          <a:pPr algn="ctr"/>
                          <a:endParaRPr lang="en-US" sz="1200" dirty="0"/>
                        </a:p>
                      </a:txBody>
                      <a:tcPr/>
                    </a:tc>
                    <a:tc gridSpan="4">
                      <a:txBody>
                        <a:bodyPr/>
                        <a:lstStyle/>
                        <a:p>
                          <a:pPr algn="ctr"/>
                          <a:r>
                            <a:rPr lang="el-GR" sz="1800" dirty="0" smtClean="0"/>
                            <a:t>τ</a:t>
                          </a:r>
                          <a:endParaRPr lang="en-US" sz="18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537079462"/>
                      </a:ext>
                    </a:extLst>
                  </a:tr>
                  <a:tr h="370840">
                    <a:tc>
                      <a:txBody>
                        <a:bodyPr/>
                        <a:lstStyle/>
                        <a:p>
                          <a:pPr algn="ct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2</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𝐴𝑅𝑆</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2</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3</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4</m:t>
                                    </m:r>
                                  </m:sub>
                                </m:sSub>
                              </m:oMath>
                            </m:oMathPara>
                          </a14:m>
                          <a:endParaRPr lang="en-US" sz="1400" dirty="0"/>
                        </a:p>
                      </a:txBody>
                      <a:tcPr/>
                    </a:tc>
                    <a:extLst>
                      <a:ext uri="{0D108BD9-81ED-4DB2-BD59-A6C34878D82A}">
                        <a16:rowId xmlns:a16="http://schemas.microsoft.com/office/drawing/2014/main" val="3378268552"/>
                      </a:ext>
                    </a:extLst>
                  </a:tr>
                  <a:tr h="370840">
                    <a:tc>
                      <a:txBody>
                        <a:bodyPr/>
                        <a:lstStyle/>
                        <a:p>
                          <a:pPr algn="ctr"/>
                          <a:r>
                            <a:rPr lang="en-US" sz="1200" dirty="0" smtClean="0"/>
                            <a:t>X1</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0.175/0.300</a:t>
                          </a:r>
                          <a:endParaRPr lang="en-US" sz="1200" dirty="0"/>
                        </a:p>
                      </a:txBody>
                      <a:tcPr/>
                    </a:tc>
                    <a:tc>
                      <a:txBody>
                        <a:bodyPr/>
                        <a:lstStyle/>
                        <a:p>
                          <a:pPr algn="ctr"/>
                          <a:r>
                            <a:rPr lang="en-US" sz="1200" dirty="0" smtClean="0"/>
                            <a:t>-0.250</a:t>
                          </a:r>
                          <a:endParaRPr lang="en-US" sz="1200" dirty="0"/>
                        </a:p>
                      </a:txBody>
                      <a:tcPr/>
                    </a:tc>
                    <a:tc>
                      <a:txBody>
                        <a:bodyPr/>
                        <a:lstStyle/>
                        <a:p>
                          <a:pPr algn="ctr"/>
                          <a:r>
                            <a:rPr lang="en-US" sz="1200" dirty="0" smtClean="0"/>
                            <a:t>-0.750</a:t>
                          </a:r>
                          <a:endParaRPr lang="en-US" sz="1200" dirty="0"/>
                        </a:p>
                      </a:txBody>
                      <a:tcPr/>
                    </a:tc>
                    <a:tc>
                      <a:txBody>
                        <a:bodyPr/>
                        <a:lstStyle/>
                        <a:p>
                          <a:pPr algn="ctr"/>
                          <a:r>
                            <a:rPr lang="en-US" sz="1200" dirty="0" smtClean="0"/>
                            <a:t>-1.250</a:t>
                          </a:r>
                          <a:endParaRPr lang="en-US" sz="1200" dirty="0"/>
                        </a:p>
                      </a:txBody>
                      <a:tcPr/>
                    </a:tc>
                    <a:tc>
                      <a:txBody>
                        <a:bodyPr/>
                        <a:lstStyle/>
                        <a:p>
                          <a:pPr algn="ctr"/>
                          <a:r>
                            <a:rPr lang="en-US" sz="1200" dirty="0" smtClean="0"/>
                            <a:t>-1.750</a:t>
                          </a:r>
                          <a:endParaRPr lang="en-US" sz="1200" dirty="0"/>
                        </a:p>
                      </a:txBody>
                      <a:tcPr/>
                    </a:tc>
                    <a:extLst>
                      <a:ext uri="{0D108BD9-81ED-4DB2-BD59-A6C34878D82A}">
                        <a16:rowId xmlns:a16="http://schemas.microsoft.com/office/drawing/2014/main" val="2590037968"/>
                      </a:ext>
                    </a:extLst>
                  </a:tr>
                  <a:tr h="370840">
                    <a:tc>
                      <a:txBody>
                        <a:bodyPr/>
                        <a:lstStyle/>
                        <a:p>
                          <a:pPr algn="ctr"/>
                          <a:r>
                            <a:rPr lang="en-US" sz="1200" dirty="0" smtClean="0"/>
                            <a:t>X2</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-0.068</a:t>
                          </a:r>
                          <a:endParaRPr lang="en-US" sz="1200" dirty="0"/>
                        </a:p>
                      </a:txBody>
                      <a:tcPr/>
                    </a:tc>
                    <a:tc>
                      <a:txBody>
                        <a:bodyPr/>
                        <a:lstStyle/>
                        <a:p>
                          <a:pPr algn="ctr"/>
                          <a:r>
                            <a:rPr lang="en-US" sz="1200" dirty="0" smtClean="0"/>
                            <a:t>-0.568</a:t>
                          </a:r>
                          <a:endParaRPr lang="en-US" sz="1200" dirty="0"/>
                        </a:p>
                      </a:txBody>
                      <a:tcPr/>
                    </a:tc>
                    <a:tc>
                      <a:txBody>
                        <a:bodyPr/>
                        <a:lstStyle/>
                        <a:p>
                          <a:pPr algn="ctr"/>
                          <a:r>
                            <a:rPr lang="en-US" sz="1200" dirty="0" smtClean="0"/>
                            <a:t>-1.068</a:t>
                          </a:r>
                          <a:endParaRPr lang="en-US" sz="1200" dirty="0"/>
                        </a:p>
                      </a:txBody>
                      <a:tcPr/>
                    </a:tc>
                    <a:tc>
                      <a:txBody>
                        <a:bodyPr/>
                        <a:lstStyle/>
                        <a:p>
                          <a:pPr algn="ctr"/>
                          <a:r>
                            <a:rPr lang="en-US" sz="1200" dirty="0" smtClean="0"/>
                            <a:t>-1.568</a:t>
                          </a:r>
                          <a:endParaRPr lang="en-US" sz="1200" dirty="0"/>
                        </a:p>
                      </a:txBody>
                      <a:tcPr/>
                    </a:tc>
                    <a:extLst>
                      <a:ext uri="{0D108BD9-81ED-4DB2-BD59-A6C34878D82A}">
                        <a16:rowId xmlns:a16="http://schemas.microsoft.com/office/drawing/2014/main" val="4290941929"/>
                      </a:ext>
                    </a:extLst>
                  </a:tr>
                  <a:tr h="370840">
                    <a:tc>
                      <a:txBody>
                        <a:bodyPr/>
                        <a:lstStyle/>
                        <a:p>
                          <a:pPr algn="ctr"/>
                          <a:r>
                            <a:rPr lang="en-US" sz="1200" dirty="0" smtClean="0"/>
                            <a:t>X3</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0.114</a:t>
                          </a:r>
                          <a:endParaRPr lang="en-US" sz="1200" dirty="0"/>
                        </a:p>
                      </a:txBody>
                      <a:tcPr/>
                    </a:tc>
                    <a:tc>
                      <a:txBody>
                        <a:bodyPr/>
                        <a:lstStyle/>
                        <a:p>
                          <a:pPr algn="ctr"/>
                          <a:r>
                            <a:rPr lang="en-US" sz="1200" dirty="0" smtClean="0"/>
                            <a:t>-0.386</a:t>
                          </a:r>
                          <a:endParaRPr lang="en-US" sz="1200" dirty="0"/>
                        </a:p>
                      </a:txBody>
                      <a:tcPr/>
                    </a:tc>
                    <a:tc>
                      <a:txBody>
                        <a:bodyPr/>
                        <a:lstStyle/>
                        <a:p>
                          <a:pPr algn="ctr"/>
                          <a:r>
                            <a:rPr lang="en-US" sz="1200" dirty="0" smtClean="0"/>
                            <a:t>-0.886</a:t>
                          </a:r>
                          <a:endParaRPr lang="en-US" sz="1200" dirty="0"/>
                        </a:p>
                      </a:txBody>
                      <a:tcPr/>
                    </a:tc>
                    <a:tc>
                      <a:txBody>
                        <a:bodyPr/>
                        <a:lstStyle/>
                        <a:p>
                          <a:pPr algn="ctr"/>
                          <a:r>
                            <a:rPr lang="en-US" sz="1200" dirty="0" smtClean="0"/>
                            <a:t>-1.386</a:t>
                          </a:r>
                          <a:endParaRPr lang="en-US" sz="1200" dirty="0"/>
                        </a:p>
                      </a:txBody>
                      <a:tcPr/>
                    </a:tc>
                    <a:extLst>
                      <a:ext uri="{0D108BD9-81ED-4DB2-BD59-A6C34878D82A}">
                        <a16:rowId xmlns:a16="http://schemas.microsoft.com/office/drawing/2014/main" val="1575715798"/>
                      </a:ext>
                    </a:extLst>
                  </a:tr>
                  <a:tr h="370840">
                    <a:tc>
                      <a:txBody>
                        <a:bodyPr/>
                        <a:lstStyle/>
                        <a:p>
                          <a:pPr algn="ctr"/>
                          <a:r>
                            <a:rPr lang="en-US" sz="1200" dirty="0" smtClean="0"/>
                            <a:t>X4</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0.295</a:t>
                          </a:r>
                          <a:endParaRPr lang="en-US" sz="1200" dirty="0"/>
                        </a:p>
                      </a:txBody>
                      <a:tcPr/>
                    </a:tc>
                    <a:tc>
                      <a:txBody>
                        <a:bodyPr/>
                        <a:lstStyle/>
                        <a:p>
                          <a:pPr algn="ctr"/>
                          <a:r>
                            <a:rPr lang="en-US" sz="1200" dirty="0" smtClean="0"/>
                            <a:t>-.20</a:t>
                          </a:r>
                          <a:endParaRPr lang="en-US" sz="1200" dirty="0"/>
                        </a:p>
                      </a:txBody>
                      <a:tcPr/>
                    </a:tc>
                    <a:tc>
                      <a:txBody>
                        <a:bodyPr/>
                        <a:lstStyle/>
                        <a:p>
                          <a:pPr algn="ctr"/>
                          <a:r>
                            <a:rPr lang="en-US" sz="1200" dirty="0" smtClean="0"/>
                            <a:t>-0.705</a:t>
                          </a:r>
                          <a:endParaRPr lang="en-US" sz="1200" dirty="0"/>
                        </a:p>
                      </a:txBody>
                      <a:tcPr/>
                    </a:tc>
                    <a:tc>
                      <a:txBody>
                        <a:bodyPr/>
                        <a:lstStyle/>
                        <a:p>
                          <a:pPr algn="ctr"/>
                          <a:r>
                            <a:rPr lang="en-US" sz="1200" dirty="0" smtClean="0"/>
                            <a:t>-1.205</a:t>
                          </a:r>
                          <a:endParaRPr lang="en-US" sz="1200" dirty="0"/>
                        </a:p>
                      </a:txBody>
                      <a:tcPr/>
                    </a:tc>
                    <a:extLst>
                      <a:ext uri="{0D108BD9-81ED-4DB2-BD59-A6C34878D82A}">
                        <a16:rowId xmlns:a16="http://schemas.microsoft.com/office/drawing/2014/main" val="852540063"/>
                      </a:ext>
                    </a:extLst>
                  </a:tr>
                  <a:tr h="370840">
                    <a:tc>
                      <a:txBody>
                        <a:bodyPr/>
                        <a:lstStyle/>
                        <a:p>
                          <a:pPr algn="ctr"/>
                          <a:r>
                            <a:rPr lang="en-US" sz="1200" dirty="0" smtClean="0"/>
                            <a:t>X5</a:t>
                          </a:r>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0.477</a:t>
                          </a:r>
                          <a:endParaRPr lang="en-US" sz="1200" dirty="0"/>
                        </a:p>
                      </a:txBody>
                      <a:tcPr/>
                    </a:tc>
                    <a:tc>
                      <a:txBody>
                        <a:bodyPr/>
                        <a:lstStyle/>
                        <a:p>
                          <a:pPr algn="ctr"/>
                          <a:r>
                            <a:rPr lang="en-US" sz="1200" dirty="0" smtClean="0"/>
                            <a:t>-0.023</a:t>
                          </a:r>
                          <a:endParaRPr lang="en-US" sz="1200" dirty="0"/>
                        </a:p>
                      </a:txBody>
                      <a:tcPr/>
                    </a:tc>
                    <a:tc>
                      <a:txBody>
                        <a:bodyPr/>
                        <a:lstStyle/>
                        <a:p>
                          <a:pPr algn="ctr"/>
                          <a:r>
                            <a:rPr lang="en-US" sz="1200" dirty="0" smtClean="0"/>
                            <a:t>-0.523</a:t>
                          </a:r>
                          <a:endParaRPr lang="en-US" sz="1200" dirty="0"/>
                        </a:p>
                      </a:txBody>
                      <a:tcPr/>
                    </a:tc>
                    <a:tc>
                      <a:txBody>
                        <a:bodyPr/>
                        <a:lstStyle/>
                        <a:p>
                          <a:pPr algn="ctr"/>
                          <a:r>
                            <a:rPr lang="en-US" sz="1200" dirty="0" smtClean="0"/>
                            <a:t>-1.023</a:t>
                          </a:r>
                          <a:endParaRPr lang="en-US" sz="1200" dirty="0"/>
                        </a:p>
                      </a:txBody>
                      <a:tcPr/>
                    </a:tc>
                    <a:extLst>
                      <a:ext uri="{0D108BD9-81ED-4DB2-BD59-A6C34878D82A}">
                        <a16:rowId xmlns:a16="http://schemas.microsoft.com/office/drawing/2014/main" val="4086480176"/>
                      </a:ext>
                    </a:extLst>
                  </a:tr>
                  <a:tr h="370840">
                    <a:tc>
                      <a:txBody>
                        <a:bodyPr/>
                        <a:lstStyle/>
                        <a:p>
                          <a:pPr algn="ctr"/>
                          <a:r>
                            <a:rPr lang="en-US" sz="1200" dirty="0" smtClean="0"/>
                            <a:t>X6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0.659</a:t>
                          </a:r>
                          <a:endParaRPr lang="en-US" sz="1200" dirty="0"/>
                        </a:p>
                      </a:txBody>
                      <a:tcPr/>
                    </a:tc>
                    <a:tc>
                      <a:txBody>
                        <a:bodyPr/>
                        <a:lstStyle/>
                        <a:p>
                          <a:pPr algn="ctr"/>
                          <a:r>
                            <a:rPr lang="en-US" sz="1200" dirty="0" smtClean="0"/>
                            <a:t> 0.159</a:t>
                          </a:r>
                          <a:endParaRPr lang="en-US" sz="1200" dirty="0"/>
                        </a:p>
                      </a:txBody>
                      <a:tcPr/>
                    </a:tc>
                    <a:tc>
                      <a:txBody>
                        <a:bodyPr/>
                        <a:lstStyle/>
                        <a:p>
                          <a:pPr algn="ctr"/>
                          <a:r>
                            <a:rPr lang="en-US" sz="1200" dirty="0" smtClean="0"/>
                            <a:t>-0.341</a:t>
                          </a:r>
                          <a:endParaRPr lang="en-US" sz="1200" dirty="0"/>
                        </a:p>
                      </a:txBody>
                      <a:tcPr/>
                    </a:tc>
                    <a:tc>
                      <a:txBody>
                        <a:bodyPr/>
                        <a:lstStyle/>
                        <a:p>
                          <a:pPr algn="ctr"/>
                          <a:r>
                            <a:rPr lang="en-US" sz="1200" dirty="0" smtClean="0"/>
                            <a:t>-0.841</a:t>
                          </a:r>
                          <a:endParaRPr lang="en-US" sz="1200" dirty="0"/>
                        </a:p>
                      </a:txBody>
                      <a:tcPr/>
                    </a:tc>
                    <a:extLst>
                      <a:ext uri="{0D108BD9-81ED-4DB2-BD59-A6C34878D82A}">
                        <a16:rowId xmlns:a16="http://schemas.microsoft.com/office/drawing/2014/main" val="1834096132"/>
                      </a:ext>
                    </a:extLst>
                  </a:tr>
                  <a:tr h="370840">
                    <a:tc>
                      <a:txBody>
                        <a:bodyPr/>
                        <a:lstStyle/>
                        <a:p>
                          <a:pPr algn="ctr"/>
                          <a:r>
                            <a:rPr lang="en-US" sz="1200" dirty="0" smtClean="0"/>
                            <a:t>X7</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1" dirty="0" smtClean="0"/>
                            <a:t>-0.6</a:t>
                          </a:r>
                          <a:endParaRPr lang="en-US" sz="1200" b="1"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0.841 </a:t>
                          </a:r>
                          <a:endParaRPr lang="en-US" sz="1200" dirty="0"/>
                        </a:p>
                      </a:txBody>
                      <a:tcPr/>
                    </a:tc>
                    <a:tc>
                      <a:txBody>
                        <a:bodyPr/>
                        <a:lstStyle/>
                        <a:p>
                          <a:pPr algn="ctr"/>
                          <a:r>
                            <a:rPr lang="en-US" sz="1200" dirty="0" smtClean="0"/>
                            <a:t> 0.341</a:t>
                          </a:r>
                          <a:endParaRPr lang="en-US" sz="1200" dirty="0"/>
                        </a:p>
                      </a:txBody>
                      <a:tcPr/>
                    </a:tc>
                    <a:tc>
                      <a:txBody>
                        <a:bodyPr/>
                        <a:lstStyle/>
                        <a:p>
                          <a:pPr algn="ctr"/>
                          <a:r>
                            <a:rPr lang="en-US" sz="1200" dirty="0" smtClean="0"/>
                            <a:t>-0.159</a:t>
                          </a:r>
                          <a:endParaRPr lang="en-US" sz="1200" dirty="0"/>
                        </a:p>
                      </a:txBody>
                      <a:tcPr/>
                    </a:tc>
                    <a:tc>
                      <a:txBody>
                        <a:bodyPr/>
                        <a:lstStyle/>
                        <a:p>
                          <a:pPr algn="ctr"/>
                          <a:r>
                            <a:rPr lang="en-US" sz="1200" dirty="0" smtClean="0"/>
                            <a:t>-0.659</a:t>
                          </a:r>
                          <a:endParaRPr lang="en-US" sz="1200" dirty="0"/>
                        </a:p>
                      </a:txBody>
                      <a:tcPr/>
                    </a:tc>
                    <a:extLst>
                      <a:ext uri="{0D108BD9-81ED-4DB2-BD59-A6C34878D82A}">
                        <a16:rowId xmlns:a16="http://schemas.microsoft.com/office/drawing/2014/main" val="1839050735"/>
                      </a:ext>
                    </a:extLst>
                  </a:tr>
                  <a:tr h="370840">
                    <a:tc>
                      <a:txBody>
                        <a:bodyPr/>
                        <a:lstStyle/>
                        <a:p>
                          <a:pPr algn="ctr"/>
                          <a:r>
                            <a:rPr lang="en-US" sz="1200" dirty="0" smtClean="0"/>
                            <a:t>X8</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t>-0.6</a:t>
                          </a:r>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1.023</a:t>
                          </a:r>
                          <a:endParaRPr lang="en-US" sz="1200" dirty="0"/>
                        </a:p>
                      </a:txBody>
                      <a:tcPr/>
                    </a:tc>
                    <a:tc>
                      <a:txBody>
                        <a:bodyPr/>
                        <a:lstStyle/>
                        <a:p>
                          <a:pPr algn="ctr"/>
                          <a:r>
                            <a:rPr lang="en-US" sz="1200" dirty="0" smtClean="0"/>
                            <a:t> 0.523</a:t>
                          </a:r>
                          <a:endParaRPr lang="en-US" sz="1200" dirty="0"/>
                        </a:p>
                      </a:txBody>
                      <a:tcPr/>
                    </a:tc>
                    <a:tc>
                      <a:txBody>
                        <a:bodyPr/>
                        <a:lstStyle/>
                        <a:p>
                          <a:pPr algn="ctr"/>
                          <a:r>
                            <a:rPr lang="en-US" sz="1200" dirty="0" smtClean="0"/>
                            <a:t> 0.023</a:t>
                          </a:r>
                          <a:endParaRPr lang="en-US" sz="1200" dirty="0"/>
                        </a:p>
                      </a:txBody>
                      <a:tcPr/>
                    </a:tc>
                    <a:tc>
                      <a:txBody>
                        <a:bodyPr/>
                        <a:lstStyle/>
                        <a:p>
                          <a:pPr algn="ctr"/>
                          <a:r>
                            <a:rPr lang="en-US" sz="1200" dirty="0" smtClean="0"/>
                            <a:t>-0.477</a:t>
                          </a:r>
                          <a:endParaRPr lang="en-US" sz="1200" dirty="0"/>
                        </a:p>
                      </a:txBody>
                      <a:tcPr/>
                    </a:tc>
                    <a:extLst>
                      <a:ext uri="{0D108BD9-81ED-4DB2-BD59-A6C34878D82A}">
                        <a16:rowId xmlns:a16="http://schemas.microsoft.com/office/drawing/2014/main" val="322965606"/>
                      </a:ext>
                    </a:extLst>
                  </a:tr>
                  <a:tr h="370840">
                    <a:tc>
                      <a:txBody>
                        <a:bodyPr/>
                        <a:lstStyle/>
                        <a:p>
                          <a:pPr algn="ctr"/>
                          <a:r>
                            <a:rPr lang="en-US" sz="1200" dirty="0" smtClean="0"/>
                            <a:t>X9</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1.205</a:t>
                          </a:r>
                          <a:endParaRPr lang="en-US" sz="1200" dirty="0"/>
                        </a:p>
                      </a:txBody>
                      <a:tcPr/>
                    </a:tc>
                    <a:tc>
                      <a:txBody>
                        <a:bodyPr/>
                        <a:lstStyle/>
                        <a:p>
                          <a:pPr algn="ctr"/>
                          <a:r>
                            <a:rPr lang="en-US" sz="1200" dirty="0" smtClean="0"/>
                            <a:t> 0.705</a:t>
                          </a:r>
                          <a:endParaRPr lang="en-US" sz="1200" dirty="0"/>
                        </a:p>
                      </a:txBody>
                      <a:tcPr/>
                    </a:tc>
                    <a:tc>
                      <a:txBody>
                        <a:bodyPr/>
                        <a:lstStyle/>
                        <a:p>
                          <a:pPr algn="ctr"/>
                          <a:r>
                            <a:rPr lang="en-US" sz="1200" dirty="0" smtClean="0"/>
                            <a:t> 0.205</a:t>
                          </a:r>
                          <a:endParaRPr lang="en-US" sz="1200" dirty="0"/>
                        </a:p>
                      </a:txBody>
                      <a:tcPr/>
                    </a:tc>
                    <a:tc>
                      <a:txBody>
                        <a:bodyPr/>
                        <a:lstStyle/>
                        <a:p>
                          <a:pPr algn="ctr"/>
                          <a:r>
                            <a:rPr lang="en-US" sz="1200" dirty="0" smtClean="0"/>
                            <a:t>-0.295</a:t>
                          </a:r>
                          <a:endParaRPr lang="en-US" sz="1200" dirty="0"/>
                        </a:p>
                      </a:txBody>
                      <a:tcPr/>
                    </a:tc>
                    <a:extLst>
                      <a:ext uri="{0D108BD9-81ED-4DB2-BD59-A6C34878D82A}">
                        <a16:rowId xmlns:a16="http://schemas.microsoft.com/office/drawing/2014/main" val="589918182"/>
                      </a:ext>
                    </a:extLst>
                  </a:tr>
                  <a:tr h="370840">
                    <a:tc>
                      <a:txBody>
                        <a:bodyPr/>
                        <a:lstStyle/>
                        <a:p>
                          <a:pPr algn="ctr"/>
                          <a:r>
                            <a:rPr lang="en-US" sz="1200" dirty="0" smtClean="0"/>
                            <a:t>X10</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1.386</a:t>
                          </a:r>
                          <a:endParaRPr lang="en-US" sz="1200" dirty="0"/>
                        </a:p>
                      </a:txBody>
                      <a:tcPr/>
                    </a:tc>
                    <a:tc>
                      <a:txBody>
                        <a:bodyPr/>
                        <a:lstStyle/>
                        <a:p>
                          <a:pPr algn="ctr"/>
                          <a:r>
                            <a:rPr lang="en-US" sz="1200" dirty="0" smtClean="0"/>
                            <a:t> 0.886</a:t>
                          </a:r>
                          <a:endParaRPr lang="en-US" sz="1200" dirty="0"/>
                        </a:p>
                      </a:txBody>
                      <a:tcPr/>
                    </a:tc>
                    <a:tc>
                      <a:txBody>
                        <a:bodyPr/>
                        <a:lstStyle/>
                        <a:p>
                          <a:pPr algn="ctr"/>
                          <a:r>
                            <a:rPr lang="en-US" sz="1200" dirty="0" smtClean="0"/>
                            <a:t> 0.386</a:t>
                          </a:r>
                          <a:endParaRPr lang="en-US" sz="1200" dirty="0"/>
                        </a:p>
                      </a:txBody>
                      <a:tcPr/>
                    </a:tc>
                    <a:tc>
                      <a:txBody>
                        <a:bodyPr/>
                        <a:lstStyle/>
                        <a:p>
                          <a:pPr algn="ctr"/>
                          <a:r>
                            <a:rPr lang="en-US" sz="1200" dirty="0" smtClean="0"/>
                            <a:t>-0.114</a:t>
                          </a:r>
                          <a:endParaRPr lang="en-US" sz="1200" dirty="0"/>
                        </a:p>
                      </a:txBody>
                      <a:tcPr/>
                    </a:tc>
                    <a:extLst>
                      <a:ext uri="{0D108BD9-81ED-4DB2-BD59-A6C34878D82A}">
                        <a16:rowId xmlns:a16="http://schemas.microsoft.com/office/drawing/2014/main" val="1642071134"/>
                      </a:ext>
                    </a:extLst>
                  </a:tr>
                  <a:tr h="370840">
                    <a:tc>
                      <a:txBody>
                        <a:bodyPr/>
                        <a:lstStyle/>
                        <a:p>
                          <a:pPr algn="ctr"/>
                          <a:r>
                            <a:rPr lang="en-US" sz="1200" dirty="0" smtClean="0"/>
                            <a:t>X11</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t>-0.6</a:t>
                          </a:r>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1.568</a:t>
                          </a:r>
                          <a:endParaRPr lang="en-US" sz="1200" dirty="0"/>
                        </a:p>
                      </a:txBody>
                      <a:tcPr/>
                    </a:tc>
                    <a:tc>
                      <a:txBody>
                        <a:bodyPr/>
                        <a:lstStyle/>
                        <a:p>
                          <a:pPr algn="ctr"/>
                          <a:r>
                            <a:rPr lang="en-US" sz="1200" dirty="0" smtClean="0"/>
                            <a:t> 1.068</a:t>
                          </a:r>
                          <a:endParaRPr lang="en-US" sz="1200" dirty="0"/>
                        </a:p>
                      </a:txBody>
                      <a:tcPr/>
                    </a:tc>
                    <a:tc>
                      <a:txBody>
                        <a:bodyPr/>
                        <a:lstStyle/>
                        <a:p>
                          <a:pPr algn="ctr"/>
                          <a:r>
                            <a:rPr lang="en-US" sz="1200" dirty="0" smtClean="0"/>
                            <a:t> 0.568</a:t>
                          </a:r>
                          <a:endParaRPr lang="en-US" sz="1200" dirty="0"/>
                        </a:p>
                      </a:txBody>
                      <a:tcPr/>
                    </a:tc>
                    <a:tc>
                      <a:txBody>
                        <a:bodyPr/>
                        <a:lstStyle/>
                        <a:p>
                          <a:pPr algn="ctr"/>
                          <a:r>
                            <a:rPr lang="en-US" sz="1200" dirty="0" smtClean="0"/>
                            <a:t> 0.068</a:t>
                          </a:r>
                          <a:endParaRPr lang="en-US" sz="1200" dirty="0"/>
                        </a:p>
                      </a:txBody>
                      <a:tcPr/>
                    </a:tc>
                    <a:extLst>
                      <a:ext uri="{0D108BD9-81ED-4DB2-BD59-A6C34878D82A}">
                        <a16:rowId xmlns:a16="http://schemas.microsoft.com/office/drawing/2014/main" val="3717443592"/>
                      </a:ext>
                    </a:extLst>
                  </a:tr>
                  <a:tr h="370840">
                    <a:tc>
                      <a:txBody>
                        <a:bodyPr/>
                        <a:lstStyle/>
                        <a:p>
                          <a:pPr algn="ctr"/>
                          <a:r>
                            <a:rPr lang="en-US" sz="1200" dirty="0" smtClean="0"/>
                            <a:t>X12</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a:t>
                          </a:r>
                          <a:endParaRPr lang="en-US" sz="1200" dirty="0"/>
                        </a:p>
                      </a:txBody>
                      <a:tcPr/>
                    </a:tc>
                    <a:tc>
                      <a:txBody>
                        <a:bodyPr/>
                        <a:lstStyle/>
                        <a:p>
                          <a:pPr algn="ctr"/>
                          <a:r>
                            <a:rPr lang="en-US" sz="1200" b="1" dirty="0" smtClean="0"/>
                            <a:t>-0.6</a:t>
                          </a:r>
                          <a:endParaRPr lang="en-US" sz="1200" b="1"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1.750</a:t>
                          </a:r>
                          <a:endParaRPr lang="en-US" sz="1200" dirty="0"/>
                        </a:p>
                      </a:txBody>
                      <a:tcPr/>
                    </a:tc>
                    <a:tc>
                      <a:txBody>
                        <a:bodyPr/>
                        <a:lstStyle/>
                        <a:p>
                          <a:pPr algn="ctr"/>
                          <a:r>
                            <a:rPr lang="en-US" sz="1200" dirty="0" smtClean="0"/>
                            <a:t> 1.250</a:t>
                          </a:r>
                          <a:endParaRPr lang="en-US" sz="1200" dirty="0"/>
                        </a:p>
                      </a:txBody>
                      <a:tcPr/>
                    </a:tc>
                    <a:tc>
                      <a:txBody>
                        <a:bodyPr/>
                        <a:lstStyle/>
                        <a:p>
                          <a:pPr algn="ctr"/>
                          <a:r>
                            <a:rPr lang="en-US" sz="1200" dirty="0" smtClean="0"/>
                            <a:t> 0.750</a:t>
                          </a:r>
                          <a:endParaRPr lang="en-US" sz="1200" dirty="0"/>
                        </a:p>
                      </a:txBody>
                      <a:tcPr/>
                    </a:tc>
                    <a:tc>
                      <a:txBody>
                        <a:bodyPr/>
                        <a:lstStyle/>
                        <a:p>
                          <a:pPr algn="ctr"/>
                          <a:r>
                            <a:rPr lang="en-US" sz="1200" dirty="0" smtClean="0"/>
                            <a:t> 0.250</a:t>
                          </a:r>
                          <a:endParaRPr lang="en-US" sz="1200" dirty="0"/>
                        </a:p>
                      </a:txBody>
                      <a:tcPr/>
                    </a:tc>
                    <a:extLst>
                      <a:ext uri="{0D108BD9-81ED-4DB2-BD59-A6C34878D82A}">
                        <a16:rowId xmlns:a16="http://schemas.microsoft.com/office/drawing/2014/main" val="333280458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587213258"/>
                  </p:ext>
                </p:extLst>
              </p:nvPr>
            </p:nvGraphicFramePr>
            <p:xfrm>
              <a:off x="2032000" y="846127"/>
              <a:ext cx="8127999" cy="5648960"/>
            </p:xfrm>
            <a:graphic>
              <a:graphicData uri="http://schemas.openxmlformats.org/drawingml/2006/table">
                <a:tbl>
                  <a:tblPr firstRow="1" bandRow="1">
                    <a:tableStyleId>{9D7B26C5-4107-4FEC-AEDC-1716B250A1EF}</a:tableStyleId>
                  </a:tblPr>
                  <a:tblGrid>
                    <a:gridCol w="903111">
                      <a:extLst>
                        <a:ext uri="{9D8B030D-6E8A-4147-A177-3AD203B41FA5}">
                          <a16:colId xmlns:a16="http://schemas.microsoft.com/office/drawing/2014/main" val="743958701"/>
                        </a:ext>
                      </a:extLst>
                    </a:gridCol>
                    <a:gridCol w="903111">
                      <a:extLst>
                        <a:ext uri="{9D8B030D-6E8A-4147-A177-3AD203B41FA5}">
                          <a16:colId xmlns:a16="http://schemas.microsoft.com/office/drawing/2014/main" val="2570938164"/>
                        </a:ext>
                      </a:extLst>
                    </a:gridCol>
                    <a:gridCol w="903111">
                      <a:extLst>
                        <a:ext uri="{9D8B030D-6E8A-4147-A177-3AD203B41FA5}">
                          <a16:colId xmlns:a16="http://schemas.microsoft.com/office/drawing/2014/main" val="2357846845"/>
                        </a:ext>
                      </a:extLst>
                    </a:gridCol>
                    <a:gridCol w="903111">
                      <a:extLst>
                        <a:ext uri="{9D8B030D-6E8A-4147-A177-3AD203B41FA5}">
                          <a16:colId xmlns:a16="http://schemas.microsoft.com/office/drawing/2014/main" val="976281527"/>
                        </a:ext>
                      </a:extLst>
                    </a:gridCol>
                    <a:gridCol w="1126007">
                      <a:extLst>
                        <a:ext uri="{9D8B030D-6E8A-4147-A177-3AD203B41FA5}">
                          <a16:colId xmlns:a16="http://schemas.microsoft.com/office/drawing/2014/main" val="3788549835"/>
                        </a:ext>
                      </a:extLst>
                    </a:gridCol>
                    <a:gridCol w="680215">
                      <a:extLst>
                        <a:ext uri="{9D8B030D-6E8A-4147-A177-3AD203B41FA5}">
                          <a16:colId xmlns:a16="http://schemas.microsoft.com/office/drawing/2014/main" val="1935408376"/>
                        </a:ext>
                      </a:extLst>
                    </a:gridCol>
                    <a:gridCol w="903111">
                      <a:extLst>
                        <a:ext uri="{9D8B030D-6E8A-4147-A177-3AD203B41FA5}">
                          <a16:colId xmlns:a16="http://schemas.microsoft.com/office/drawing/2014/main" val="3585637815"/>
                        </a:ext>
                      </a:extLst>
                    </a:gridCol>
                    <a:gridCol w="903111">
                      <a:extLst>
                        <a:ext uri="{9D8B030D-6E8A-4147-A177-3AD203B41FA5}">
                          <a16:colId xmlns:a16="http://schemas.microsoft.com/office/drawing/2014/main" val="1580701572"/>
                        </a:ext>
                      </a:extLst>
                    </a:gridCol>
                    <a:gridCol w="903111">
                      <a:extLst>
                        <a:ext uri="{9D8B030D-6E8A-4147-A177-3AD203B41FA5}">
                          <a16:colId xmlns:a16="http://schemas.microsoft.com/office/drawing/2014/main" val="3549994805"/>
                        </a:ext>
                      </a:extLst>
                    </a:gridCol>
                  </a:tblGrid>
                  <a:tr h="370840">
                    <a:tc>
                      <a:txBody>
                        <a:bodyPr/>
                        <a:lstStyle/>
                        <a:p>
                          <a:pPr algn="ctr"/>
                          <a:endParaRPr lang="en-US" dirty="0"/>
                        </a:p>
                      </a:txBody>
                      <a:tcPr/>
                    </a:tc>
                    <a:tc gridSpan="3">
                      <a:txBody>
                        <a:bodyPr/>
                        <a:lstStyle/>
                        <a:p>
                          <a:pPr algn="ctr"/>
                          <a:r>
                            <a:rPr lang="en-US" dirty="0" smtClean="0"/>
                            <a:t>Content</a:t>
                          </a:r>
                          <a:r>
                            <a:rPr lang="en-US" baseline="0" dirty="0" smtClean="0"/>
                            <a:t> factor(s)</a:t>
                          </a:r>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dirty="0" smtClean="0"/>
                            <a:t>ARS</a:t>
                          </a:r>
                          <a:endParaRPr lang="en-US" dirty="0"/>
                        </a:p>
                      </a:txBody>
                      <a:tcPr/>
                    </a:tc>
                    <a:tc gridSpan="4">
                      <a:txBody>
                        <a:bodyPr/>
                        <a:lstStyle/>
                        <a:p>
                          <a:pPr algn="ctr"/>
                          <a:r>
                            <a:rPr lang="en-US" dirty="0" smtClean="0"/>
                            <a:t>Thresholds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13906108"/>
                      </a:ext>
                    </a:extLst>
                  </a:tr>
                  <a:tr h="457200">
                    <a:tc>
                      <a:txBody>
                        <a:bodyPr/>
                        <a:lstStyle/>
                        <a:p>
                          <a:pPr algn="ctr"/>
                          <a:endParaRPr lang="en-US" sz="1200" dirty="0"/>
                        </a:p>
                      </a:txBody>
                      <a:tcPr/>
                    </a:tc>
                    <a:tc>
                      <a:txBody>
                        <a:bodyPr/>
                        <a:lstStyle/>
                        <a:p>
                          <a:pPr algn="ctr"/>
                          <a:r>
                            <a:rPr lang="en-US" sz="1200" dirty="0" smtClean="0"/>
                            <a:t>One </a:t>
                          </a:r>
                          <a:br>
                            <a:rPr lang="en-US" sz="1200" dirty="0" smtClean="0"/>
                          </a:br>
                          <a:r>
                            <a:rPr lang="en-US" sz="1200" dirty="0" smtClean="0"/>
                            <a:t>factor</a:t>
                          </a:r>
                          <a:endParaRPr lang="en-US" sz="1200" dirty="0"/>
                        </a:p>
                      </a:txBody>
                      <a:tcPr/>
                    </a:tc>
                    <a:tc>
                      <a:txBody>
                        <a:bodyPr/>
                        <a:lstStyle/>
                        <a:p>
                          <a:pPr algn="ctr"/>
                          <a:r>
                            <a:rPr lang="en-US" sz="1200" dirty="0" smtClean="0"/>
                            <a:t>Two</a:t>
                          </a:r>
                          <a:br>
                            <a:rPr lang="en-US" sz="1200" dirty="0" smtClean="0"/>
                          </a:br>
                          <a:r>
                            <a:rPr lang="en-US" sz="1200" dirty="0" smtClean="0"/>
                            <a:t>factors</a:t>
                          </a:r>
                          <a:endParaRPr lang="en-US" sz="1200" dirty="0"/>
                        </a:p>
                      </a:txBody>
                      <a:tcPr/>
                    </a:tc>
                    <a:tc>
                      <a:txBody>
                        <a:bodyPr/>
                        <a:lstStyle/>
                        <a:p>
                          <a:pPr algn="ctr"/>
                          <a:endParaRPr lang="en-US" sz="1200" dirty="0"/>
                        </a:p>
                      </a:txBody>
                      <a:tcPr/>
                    </a:tc>
                    <a:tc>
                      <a:txBody>
                        <a:bodyPr/>
                        <a:lstStyle/>
                        <a:p>
                          <a:pPr algn="ctr"/>
                          <a:endParaRPr lang="en-US" sz="1200" dirty="0"/>
                        </a:p>
                      </a:txBody>
                      <a:tcPr/>
                    </a:tc>
                    <a:tc gridSpan="4">
                      <a:txBody>
                        <a:bodyPr/>
                        <a:lstStyle/>
                        <a:p>
                          <a:pPr algn="ctr"/>
                          <a:r>
                            <a:rPr lang="el-GR" sz="1800" dirty="0" smtClean="0"/>
                            <a:t>τ</a:t>
                          </a:r>
                          <a:endParaRPr lang="en-US" sz="18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537079462"/>
                      </a:ext>
                    </a:extLst>
                  </a:tr>
                  <a:tr h="370840">
                    <a:tc>
                      <a:txBody>
                        <a:bodyPr/>
                        <a:lstStyle/>
                        <a:p>
                          <a:pPr algn="ctr"/>
                          <a:endParaRPr lang="en-US" sz="1200" dirty="0"/>
                        </a:p>
                      </a:txBody>
                      <a:tcPr/>
                    </a:tc>
                    <a:tc>
                      <a:txBody>
                        <a:bodyPr/>
                        <a:lstStyle/>
                        <a:p>
                          <a:endParaRPr lang="en-US"/>
                        </a:p>
                      </a:txBody>
                      <a:tcPr>
                        <a:blipFill>
                          <a:blip r:embed="rId2"/>
                          <a:stretch>
                            <a:fillRect l="-100000" t="-231148" r="-702027" b="-1200000"/>
                          </a:stretch>
                        </a:blipFill>
                      </a:tcPr>
                    </a:tc>
                    <a:tc>
                      <a:txBody>
                        <a:bodyPr/>
                        <a:lstStyle/>
                        <a:p>
                          <a:endParaRPr lang="en-US"/>
                        </a:p>
                      </a:txBody>
                      <a:tcPr>
                        <a:blipFill>
                          <a:blip r:embed="rId2"/>
                          <a:stretch>
                            <a:fillRect l="-198658" t="-231148" r="-597315" b="-1200000"/>
                          </a:stretch>
                        </a:blipFill>
                      </a:tcPr>
                    </a:tc>
                    <a:tc>
                      <a:txBody>
                        <a:bodyPr/>
                        <a:lstStyle/>
                        <a:p>
                          <a:endParaRPr lang="en-US"/>
                        </a:p>
                      </a:txBody>
                      <a:tcPr>
                        <a:blipFill>
                          <a:blip r:embed="rId2"/>
                          <a:stretch>
                            <a:fillRect l="-300676" t="-231148" r="-501351" b="-1200000"/>
                          </a:stretch>
                        </a:blipFill>
                      </a:tcPr>
                    </a:tc>
                    <a:tc>
                      <a:txBody>
                        <a:bodyPr/>
                        <a:lstStyle/>
                        <a:p>
                          <a:endParaRPr lang="en-US"/>
                        </a:p>
                      </a:txBody>
                      <a:tcPr>
                        <a:blipFill>
                          <a:blip r:embed="rId2"/>
                          <a:stretch>
                            <a:fillRect l="-320541" t="-231148" r="-301081" b="-1200000"/>
                          </a:stretch>
                        </a:blipFill>
                      </a:tcPr>
                    </a:tc>
                    <a:tc>
                      <a:txBody>
                        <a:bodyPr/>
                        <a:lstStyle/>
                        <a:p>
                          <a:endParaRPr lang="en-US"/>
                        </a:p>
                      </a:txBody>
                      <a:tcPr>
                        <a:blipFill>
                          <a:blip r:embed="rId2"/>
                          <a:stretch>
                            <a:fillRect l="-700901" t="-231148" r="-401802" b="-1200000"/>
                          </a:stretch>
                        </a:blipFill>
                      </a:tcPr>
                    </a:tc>
                    <a:tc>
                      <a:txBody>
                        <a:bodyPr/>
                        <a:lstStyle/>
                        <a:p>
                          <a:endParaRPr lang="en-US"/>
                        </a:p>
                      </a:txBody>
                      <a:tcPr>
                        <a:blipFill>
                          <a:blip r:embed="rId2"/>
                          <a:stretch>
                            <a:fillRect l="-596644" t="-231148" r="-199329" b="-1200000"/>
                          </a:stretch>
                        </a:blipFill>
                      </a:tcPr>
                    </a:tc>
                    <a:tc>
                      <a:txBody>
                        <a:bodyPr/>
                        <a:lstStyle/>
                        <a:p>
                          <a:endParaRPr lang="en-US"/>
                        </a:p>
                      </a:txBody>
                      <a:tcPr>
                        <a:blipFill>
                          <a:blip r:embed="rId2"/>
                          <a:stretch>
                            <a:fillRect l="-701351" t="-231148" r="-100676" b="-1200000"/>
                          </a:stretch>
                        </a:blipFill>
                      </a:tcPr>
                    </a:tc>
                    <a:tc>
                      <a:txBody>
                        <a:bodyPr/>
                        <a:lstStyle/>
                        <a:p>
                          <a:endParaRPr lang="en-US"/>
                        </a:p>
                      </a:txBody>
                      <a:tcPr>
                        <a:blipFill>
                          <a:blip r:embed="rId2"/>
                          <a:stretch>
                            <a:fillRect l="-801351" t="-231148" r="-676" b="-1200000"/>
                          </a:stretch>
                        </a:blipFill>
                      </a:tcPr>
                    </a:tc>
                    <a:extLst>
                      <a:ext uri="{0D108BD9-81ED-4DB2-BD59-A6C34878D82A}">
                        <a16:rowId xmlns:a16="http://schemas.microsoft.com/office/drawing/2014/main" val="3378268552"/>
                      </a:ext>
                    </a:extLst>
                  </a:tr>
                  <a:tr h="370840">
                    <a:tc>
                      <a:txBody>
                        <a:bodyPr/>
                        <a:lstStyle/>
                        <a:p>
                          <a:pPr algn="ctr"/>
                          <a:r>
                            <a:rPr lang="en-US" sz="1200" dirty="0" smtClean="0"/>
                            <a:t>X1</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0.175/0.300</a:t>
                          </a:r>
                          <a:endParaRPr lang="en-US" sz="1200" dirty="0"/>
                        </a:p>
                      </a:txBody>
                      <a:tcPr/>
                    </a:tc>
                    <a:tc>
                      <a:txBody>
                        <a:bodyPr/>
                        <a:lstStyle/>
                        <a:p>
                          <a:pPr algn="ctr"/>
                          <a:r>
                            <a:rPr lang="en-US" sz="1200" dirty="0" smtClean="0"/>
                            <a:t>-0.250</a:t>
                          </a:r>
                          <a:endParaRPr lang="en-US" sz="1200" dirty="0"/>
                        </a:p>
                      </a:txBody>
                      <a:tcPr/>
                    </a:tc>
                    <a:tc>
                      <a:txBody>
                        <a:bodyPr/>
                        <a:lstStyle/>
                        <a:p>
                          <a:pPr algn="ctr"/>
                          <a:r>
                            <a:rPr lang="en-US" sz="1200" dirty="0" smtClean="0"/>
                            <a:t>-0.750</a:t>
                          </a:r>
                          <a:endParaRPr lang="en-US" sz="1200" dirty="0"/>
                        </a:p>
                      </a:txBody>
                      <a:tcPr/>
                    </a:tc>
                    <a:tc>
                      <a:txBody>
                        <a:bodyPr/>
                        <a:lstStyle/>
                        <a:p>
                          <a:pPr algn="ctr"/>
                          <a:r>
                            <a:rPr lang="en-US" sz="1200" dirty="0" smtClean="0"/>
                            <a:t>-1.250</a:t>
                          </a:r>
                          <a:endParaRPr lang="en-US" sz="1200" dirty="0"/>
                        </a:p>
                      </a:txBody>
                      <a:tcPr/>
                    </a:tc>
                    <a:tc>
                      <a:txBody>
                        <a:bodyPr/>
                        <a:lstStyle/>
                        <a:p>
                          <a:pPr algn="ctr"/>
                          <a:r>
                            <a:rPr lang="en-US" sz="1200" dirty="0" smtClean="0"/>
                            <a:t>-1.750</a:t>
                          </a:r>
                          <a:endParaRPr lang="en-US" sz="1200" dirty="0"/>
                        </a:p>
                      </a:txBody>
                      <a:tcPr/>
                    </a:tc>
                    <a:extLst>
                      <a:ext uri="{0D108BD9-81ED-4DB2-BD59-A6C34878D82A}">
                        <a16:rowId xmlns:a16="http://schemas.microsoft.com/office/drawing/2014/main" val="2590037968"/>
                      </a:ext>
                    </a:extLst>
                  </a:tr>
                  <a:tr h="370840">
                    <a:tc>
                      <a:txBody>
                        <a:bodyPr/>
                        <a:lstStyle/>
                        <a:p>
                          <a:pPr algn="ctr"/>
                          <a:r>
                            <a:rPr lang="en-US" sz="1200" dirty="0" smtClean="0"/>
                            <a:t>X2</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-0.068</a:t>
                          </a:r>
                          <a:endParaRPr lang="en-US" sz="1200" dirty="0"/>
                        </a:p>
                      </a:txBody>
                      <a:tcPr/>
                    </a:tc>
                    <a:tc>
                      <a:txBody>
                        <a:bodyPr/>
                        <a:lstStyle/>
                        <a:p>
                          <a:pPr algn="ctr"/>
                          <a:r>
                            <a:rPr lang="en-US" sz="1200" dirty="0" smtClean="0"/>
                            <a:t>-0.568</a:t>
                          </a:r>
                          <a:endParaRPr lang="en-US" sz="1200" dirty="0"/>
                        </a:p>
                      </a:txBody>
                      <a:tcPr/>
                    </a:tc>
                    <a:tc>
                      <a:txBody>
                        <a:bodyPr/>
                        <a:lstStyle/>
                        <a:p>
                          <a:pPr algn="ctr"/>
                          <a:r>
                            <a:rPr lang="en-US" sz="1200" dirty="0" smtClean="0"/>
                            <a:t>-1.068</a:t>
                          </a:r>
                          <a:endParaRPr lang="en-US" sz="1200" dirty="0"/>
                        </a:p>
                      </a:txBody>
                      <a:tcPr/>
                    </a:tc>
                    <a:tc>
                      <a:txBody>
                        <a:bodyPr/>
                        <a:lstStyle/>
                        <a:p>
                          <a:pPr algn="ctr"/>
                          <a:r>
                            <a:rPr lang="en-US" sz="1200" dirty="0" smtClean="0"/>
                            <a:t>-1.568</a:t>
                          </a:r>
                          <a:endParaRPr lang="en-US" sz="1200" dirty="0"/>
                        </a:p>
                      </a:txBody>
                      <a:tcPr/>
                    </a:tc>
                    <a:extLst>
                      <a:ext uri="{0D108BD9-81ED-4DB2-BD59-A6C34878D82A}">
                        <a16:rowId xmlns:a16="http://schemas.microsoft.com/office/drawing/2014/main" val="4290941929"/>
                      </a:ext>
                    </a:extLst>
                  </a:tr>
                  <a:tr h="370840">
                    <a:tc>
                      <a:txBody>
                        <a:bodyPr/>
                        <a:lstStyle/>
                        <a:p>
                          <a:pPr algn="ctr"/>
                          <a:r>
                            <a:rPr lang="en-US" sz="1200" dirty="0" smtClean="0"/>
                            <a:t>X3</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0.114</a:t>
                          </a:r>
                          <a:endParaRPr lang="en-US" sz="1200" dirty="0"/>
                        </a:p>
                      </a:txBody>
                      <a:tcPr/>
                    </a:tc>
                    <a:tc>
                      <a:txBody>
                        <a:bodyPr/>
                        <a:lstStyle/>
                        <a:p>
                          <a:pPr algn="ctr"/>
                          <a:r>
                            <a:rPr lang="en-US" sz="1200" dirty="0" smtClean="0"/>
                            <a:t>-0.386</a:t>
                          </a:r>
                          <a:endParaRPr lang="en-US" sz="1200" dirty="0"/>
                        </a:p>
                      </a:txBody>
                      <a:tcPr/>
                    </a:tc>
                    <a:tc>
                      <a:txBody>
                        <a:bodyPr/>
                        <a:lstStyle/>
                        <a:p>
                          <a:pPr algn="ctr"/>
                          <a:r>
                            <a:rPr lang="en-US" sz="1200" dirty="0" smtClean="0"/>
                            <a:t>-0.886</a:t>
                          </a:r>
                          <a:endParaRPr lang="en-US" sz="1200" dirty="0"/>
                        </a:p>
                      </a:txBody>
                      <a:tcPr/>
                    </a:tc>
                    <a:tc>
                      <a:txBody>
                        <a:bodyPr/>
                        <a:lstStyle/>
                        <a:p>
                          <a:pPr algn="ctr"/>
                          <a:r>
                            <a:rPr lang="en-US" sz="1200" dirty="0" smtClean="0"/>
                            <a:t>-1.386</a:t>
                          </a:r>
                          <a:endParaRPr lang="en-US" sz="1200" dirty="0"/>
                        </a:p>
                      </a:txBody>
                      <a:tcPr/>
                    </a:tc>
                    <a:extLst>
                      <a:ext uri="{0D108BD9-81ED-4DB2-BD59-A6C34878D82A}">
                        <a16:rowId xmlns:a16="http://schemas.microsoft.com/office/drawing/2014/main" val="1575715798"/>
                      </a:ext>
                    </a:extLst>
                  </a:tr>
                  <a:tr h="370840">
                    <a:tc>
                      <a:txBody>
                        <a:bodyPr/>
                        <a:lstStyle/>
                        <a:p>
                          <a:pPr algn="ctr"/>
                          <a:r>
                            <a:rPr lang="en-US" sz="1200" dirty="0" smtClean="0"/>
                            <a:t>X4</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0.295</a:t>
                          </a:r>
                          <a:endParaRPr lang="en-US" sz="1200" dirty="0"/>
                        </a:p>
                      </a:txBody>
                      <a:tcPr/>
                    </a:tc>
                    <a:tc>
                      <a:txBody>
                        <a:bodyPr/>
                        <a:lstStyle/>
                        <a:p>
                          <a:pPr algn="ctr"/>
                          <a:r>
                            <a:rPr lang="en-US" sz="1200" dirty="0" smtClean="0"/>
                            <a:t>-.20</a:t>
                          </a:r>
                          <a:endParaRPr lang="en-US" sz="1200" dirty="0"/>
                        </a:p>
                      </a:txBody>
                      <a:tcPr/>
                    </a:tc>
                    <a:tc>
                      <a:txBody>
                        <a:bodyPr/>
                        <a:lstStyle/>
                        <a:p>
                          <a:pPr algn="ctr"/>
                          <a:r>
                            <a:rPr lang="en-US" sz="1200" dirty="0" smtClean="0"/>
                            <a:t>-0.705</a:t>
                          </a:r>
                          <a:endParaRPr lang="en-US" sz="1200" dirty="0"/>
                        </a:p>
                      </a:txBody>
                      <a:tcPr/>
                    </a:tc>
                    <a:tc>
                      <a:txBody>
                        <a:bodyPr/>
                        <a:lstStyle/>
                        <a:p>
                          <a:pPr algn="ctr"/>
                          <a:r>
                            <a:rPr lang="en-US" sz="1200" dirty="0" smtClean="0"/>
                            <a:t>-1.205</a:t>
                          </a:r>
                          <a:endParaRPr lang="en-US" sz="1200" dirty="0"/>
                        </a:p>
                      </a:txBody>
                      <a:tcPr/>
                    </a:tc>
                    <a:extLst>
                      <a:ext uri="{0D108BD9-81ED-4DB2-BD59-A6C34878D82A}">
                        <a16:rowId xmlns:a16="http://schemas.microsoft.com/office/drawing/2014/main" val="852540063"/>
                      </a:ext>
                    </a:extLst>
                  </a:tr>
                  <a:tr h="370840">
                    <a:tc>
                      <a:txBody>
                        <a:bodyPr/>
                        <a:lstStyle/>
                        <a:p>
                          <a:pPr algn="ctr"/>
                          <a:r>
                            <a:rPr lang="en-US" sz="1200" dirty="0" smtClean="0"/>
                            <a:t>X5</a:t>
                          </a:r>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0.477</a:t>
                          </a:r>
                          <a:endParaRPr lang="en-US" sz="1200" dirty="0"/>
                        </a:p>
                      </a:txBody>
                      <a:tcPr/>
                    </a:tc>
                    <a:tc>
                      <a:txBody>
                        <a:bodyPr/>
                        <a:lstStyle/>
                        <a:p>
                          <a:pPr algn="ctr"/>
                          <a:r>
                            <a:rPr lang="en-US" sz="1200" dirty="0" smtClean="0"/>
                            <a:t>-0.023</a:t>
                          </a:r>
                          <a:endParaRPr lang="en-US" sz="1200" dirty="0"/>
                        </a:p>
                      </a:txBody>
                      <a:tcPr/>
                    </a:tc>
                    <a:tc>
                      <a:txBody>
                        <a:bodyPr/>
                        <a:lstStyle/>
                        <a:p>
                          <a:pPr algn="ctr"/>
                          <a:r>
                            <a:rPr lang="en-US" sz="1200" dirty="0" smtClean="0"/>
                            <a:t>-0.523</a:t>
                          </a:r>
                          <a:endParaRPr lang="en-US" sz="1200" dirty="0"/>
                        </a:p>
                      </a:txBody>
                      <a:tcPr/>
                    </a:tc>
                    <a:tc>
                      <a:txBody>
                        <a:bodyPr/>
                        <a:lstStyle/>
                        <a:p>
                          <a:pPr algn="ctr"/>
                          <a:r>
                            <a:rPr lang="en-US" sz="1200" dirty="0" smtClean="0"/>
                            <a:t>-1.023</a:t>
                          </a:r>
                          <a:endParaRPr lang="en-US" sz="1200" dirty="0"/>
                        </a:p>
                      </a:txBody>
                      <a:tcPr/>
                    </a:tc>
                    <a:extLst>
                      <a:ext uri="{0D108BD9-81ED-4DB2-BD59-A6C34878D82A}">
                        <a16:rowId xmlns:a16="http://schemas.microsoft.com/office/drawing/2014/main" val="4086480176"/>
                      </a:ext>
                    </a:extLst>
                  </a:tr>
                  <a:tr h="370840">
                    <a:tc>
                      <a:txBody>
                        <a:bodyPr/>
                        <a:lstStyle/>
                        <a:p>
                          <a:pPr algn="ctr"/>
                          <a:r>
                            <a:rPr lang="en-US" sz="1200" dirty="0" smtClean="0"/>
                            <a:t>X6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0.659</a:t>
                          </a:r>
                          <a:endParaRPr lang="en-US" sz="1200" dirty="0"/>
                        </a:p>
                      </a:txBody>
                      <a:tcPr/>
                    </a:tc>
                    <a:tc>
                      <a:txBody>
                        <a:bodyPr/>
                        <a:lstStyle/>
                        <a:p>
                          <a:pPr algn="ctr"/>
                          <a:r>
                            <a:rPr lang="en-US" sz="1200" dirty="0" smtClean="0"/>
                            <a:t> 0.159</a:t>
                          </a:r>
                          <a:endParaRPr lang="en-US" sz="1200" dirty="0"/>
                        </a:p>
                      </a:txBody>
                      <a:tcPr/>
                    </a:tc>
                    <a:tc>
                      <a:txBody>
                        <a:bodyPr/>
                        <a:lstStyle/>
                        <a:p>
                          <a:pPr algn="ctr"/>
                          <a:r>
                            <a:rPr lang="en-US" sz="1200" dirty="0" smtClean="0"/>
                            <a:t>-0.341</a:t>
                          </a:r>
                          <a:endParaRPr lang="en-US" sz="1200" dirty="0"/>
                        </a:p>
                      </a:txBody>
                      <a:tcPr/>
                    </a:tc>
                    <a:tc>
                      <a:txBody>
                        <a:bodyPr/>
                        <a:lstStyle/>
                        <a:p>
                          <a:pPr algn="ctr"/>
                          <a:r>
                            <a:rPr lang="en-US" sz="1200" dirty="0" smtClean="0"/>
                            <a:t>-0.841</a:t>
                          </a:r>
                          <a:endParaRPr lang="en-US" sz="1200" dirty="0"/>
                        </a:p>
                      </a:txBody>
                      <a:tcPr/>
                    </a:tc>
                    <a:extLst>
                      <a:ext uri="{0D108BD9-81ED-4DB2-BD59-A6C34878D82A}">
                        <a16:rowId xmlns:a16="http://schemas.microsoft.com/office/drawing/2014/main" val="1834096132"/>
                      </a:ext>
                    </a:extLst>
                  </a:tr>
                  <a:tr h="370840">
                    <a:tc>
                      <a:txBody>
                        <a:bodyPr/>
                        <a:lstStyle/>
                        <a:p>
                          <a:pPr algn="ctr"/>
                          <a:r>
                            <a:rPr lang="en-US" sz="1200" dirty="0" smtClean="0"/>
                            <a:t>X7</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1" dirty="0" smtClean="0"/>
                            <a:t>-0.6</a:t>
                          </a:r>
                          <a:endParaRPr lang="en-US" sz="1200" b="1"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0.841 </a:t>
                          </a:r>
                          <a:endParaRPr lang="en-US" sz="1200" dirty="0"/>
                        </a:p>
                      </a:txBody>
                      <a:tcPr/>
                    </a:tc>
                    <a:tc>
                      <a:txBody>
                        <a:bodyPr/>
                        <a:lstStyle/>
                        <a:p>
                          <a:pPr algn="ctr"/>
                          <a:r>
                            <a:rPr lang="en-US" sz="1200" dirty="0" smtClean="0"/>
                            <a:t> 0.341</a:t>
                          </a:r>
                          <a:endParaRPr lang="en-US" sz="1200" dirty="0"/>
                        </a:p>
                      </a:txBody>
                      <a:tcPr/>
                    </a:tc>
                    <a:tc>
                      <a:txBody>
                        <a:bodyPr/>
                        <a:lstStyle/>
                        <a:p>
                          <a:pPr algn="ctr"/>
                          <a:r>
                            <a:rPr lang="en-US" sz="1200" dirty="0" smtClean="0"/>
                            <a:t>-0.159</a:t>
                          </a:r>
                          <a:endParaRPr lang="en-US" sz="1200" dirty="0"/>
                        </a:p>
                      </a:txBody>
                      <a:tcPr/>
                    </a:tc>
                    <a:tc>
                      <a:txBody>
                        <a:bodyPr/>
                        <a:lstStyle/>
                        <a:p>
                          <a:pPr algn="ctr"/>
                          <a:r>
                            <a:rPr lang="en-US" sz="1200" dirty="0" smtClean="0"/>
                            <a:t>-0.659</a:t>
                          </a:r>
                          <a:endParaRPr lang="en-US" sz="1200" dirty="0"/>
                        </a:p>
                      </a:txBody>
                      <a:tcPr/>
                    </a:tc>
                    <a:extLst>
                      <a:ext uri="{0D108BD9-81ED-4DB2-BD59-A6C34878D82A}">
                        <a16:rowId xmlns:a16="http://schemas.microsoft.com/office/drawing/2014/main" val="1839050735"/>
                      </a:ext>
                    </a:extLst>
                  </a:tr>
                  <a:tr h="370840">
                    <a:tc>
                      <a:txBody>
                        <a:bodyPr/>
                        <a:lstStyle/>
                        <a:p>
                          <a:pPr algn="ctr"/>
                          <a:r>
                            <a:rPr lang="en-US" sz="1200" dirty="0" smtClean="0"/>
                            <a:t>X8</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t>-0.6</a:t>
                          </a:r>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1.023</a:t>
                          </a:r>
                          <a:endParaRPr lang="en-US" sz="1200" dirty="0"/>
                        </a:p>
                      </a:txBody>
                      <a:tcPr/>
                    </a:tc>
                    <a:tc>
                      <a:txBody>
                        <a:bodyPr/>
                        <a:lstStyle/>
                        <a:p>
                          <a:pPr algn="ctr"/>
                          <a:r>
                            <a:rPr lang="en-US" sz="1200" dirty="0" smtClean="0"/>
                            <a:t> 0.523</a:t>
                          </a:r>
                          <a:endParaRPr lang="en-US" sz="1200" dirty="0"/>
                        </a:p>
                      </a:txBody>
                      <a:tcPr/>
                    </a:tc>
                    <a:tc>
                      <a:txBody>
                        <a:bodyPr/>
                        <a:lstStyle/>
                        <a:p>
                          <a:pPr algn="ctr"/>
                          <a:r>
                            <a:rPr lang="en-US" sz="1200" dirty="0" smtClean="0"/>
                            <a:t> 0.023</a:t>
                          </a:r>
                          <a:endParaRPr lang="en-US" sz="1200" dirty="0"/>
                        </a:p>
                      </a:txBody>
                      <a:tcPr/>
                    </a:tc>
                    <a:tc>
                      <a:txBody>
                        <a:bodyPr/>
                        <a:lstStyle/>
                        <a:p>
                          <a:pPr algn="ctr"/>
                          <a:r>
                            <a:rPr lang="en-US" sz="1200" dirty="0" smtClean="0"/>
                            <a:t>-0.477</a:t>
                          </a:r>
                          <a:endParaRPr lang="en-US" sz="1200" dirty="0"/>
                        </a:p>
                      </a:txBody>
                      <a:tcPr/>
                    </a:tc>
                    <a:extLst>
                      <a:ext uri="{0D108BD9-81ED-4DB2-BD59-A6C34878D82A}">
                        <a16:rowId xmlns:a16="http://schemas.microsoft.com/office/drawing/2014/main" val="322965606"/>
                      </a:ext>
                    </a:extLst>
                  </a:tr>
                  <a:tr h="370840">
                    <a:tc>
                      <a:txBody>
                        <a:bodyPr/>
                        <a:lstStyle/>
                        <a:p>
                          <a:pPr algn="ctr"/>
                          <a:r>
                            <a:rPr lang="en-US" sz="1200" dirty="0" smtClean="0"/>
                            <a:t>X9</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1.205</a:t>
                          </a:r>
                          <a:endParaRPr lang="en-US" sz="1200" dirty="0"/>
                        </a:p>
                      </a:txBody>
                      <a:tcPr/>
                    </a:tc>
                    <a:tc>
                      <a:txBody>
                        <a:bodyPr/>
                        <a:lstStyle/>
                        <a:p>
                          <a:pPr algn="ctr"/>
                          <a:r>
                            <a:rPr lang="en-US" sz="1200" dirty="0" smtClean="0"/>
                            <a:t> 0.705</a:t>
                          </a:r>
                          <a:endParaRPr lang="en-US" sz="1200" dirty="0"/>
                        </a:p>
                      </a:txBody>
                      <a:tcPr/>
                    </a:tc>
                    <a:tc>
                      <a:txBody>
                        <a:bodyPr/>
                        <a:lstStyle/>
                        <a:p>
                          <a:pPr algn="ctr"/>
                          <a:r>
                            <a:rPr lang="en-US" sz="1200" dirty="0" smtClean="0"/>
                            <a:t> 0.205</a:t>
                          </a:r>
                          <a:endParaRPr lang="en-US" sz="1200" dirty="0"/>
                        </a:p>
                      </a:txBody>
                      <a:tcPr/>
                    </a:tc>
                    <a:tc>
                      <a:txBody>
                        <a:bodyPr/>
                        <a:lstStyle/>
                        <a:p>
                          <a:pPr algn="ctr"/>
                          <a:r>
                            <a:rPr lang="en-US" sz="1200" dirty="0" smtClean="0"/>
                            <a:t>-0.295</a:t>
                          </a:r>
                          <a:endParaRPr lang="en-US" sz="1200" dirty="0"/>
                        </a:p>
                      </a:txBody>
                      <a:tcPr/>
                    </a:tc>
                    <a:extLst>
                      <a:ext uri="{0D108BD9-81ED-4DB2-BD59-A6C34878D82A}">
                        <a16:rowId xmlns:a16="http://schemas.microsoft.com/office/drawing/2014/main" val="589918182"/>
                      </a:ext>
                    </a:extLst>
                  </a:tr>
                  <a:tr h="370840">
                    <a:tc>
                      <a:txBody>
                        <a:bodyPr/>
                        <a:lstStyle/>
                        <a:p>
                          <a:pPr algn="ctr"/>
                          <a:r>
                            <a:rPr lang="en-US" sz="1200" dirty="0" smtClean="0"/>
                            <a:t>X10</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1.386</a:t>
                          </a:r>
                          <a:endParaRPr lang="en-US" sz="1200" dirty="0"/>
                        </a:p>
                      </a:txBody>
                      <a:tcPr/>
                    </a:tc>
                    <a:tc>
                      <a:txBody>
                        <a:bodyPr/>
                        <a:lstStyle/>
                        <a:p>
                          <a:pPr algn="ctr"/>
                          <a:r>
                            <a:rPr lang="en-US" sz="1200" dirty="0" smtClean="0"/>
                            <a:t> 0.886</a:t>
                          </a:r>
                          <a:endParaRPr lang="en-US" sz="1200" dirty="0"/>
                        </a:p>
                      </a:txBody>
                      <a:tcPr/>
                    </a:tc>
                    <a:tc>
                      <a:txBody>
                        <a:bodyPr/>
                        <a:lstStyle/>
                        <a:p>
                          <a:pPr algn="ctr"/>
                          <a:r>
                            <a:rPr lang="en-US" sz="1200" dirty="0" smtClean="0"/>
                            <a:t> 0.386</a:t>
                          </a:r>
                          <a:endParaRPr lang="en-US" sz="1200" dirty="0"/>
                        </a:p>
                      </a:txBody>
                      <a:tcPr/>
                    </a:tc>
                    <a:tc>
                      <a:txBody>
                        <a:bodyPr/>
                        <a:lstStyle/>
                        <a:p>
                          <a:pPr algn="ctr"/>
                          <a:r>
                            <a:rPr lang="en-US" sz="1200" dirty="0" smtClean="0"/>
                            <a:t>-0.114</a:t>
                          </a:r>
                          <a:endParaRPr lang="en-US" sz="1200" dirty="0"/>
                        </a:p>
                      </a:txBody>
                      <a:tcPr/>
                    </a:tc>
                    <a:extLst>
                      <a:ext uri="{0D108BD9-81ED-4DB2-BD59-A6C34878D82A}">
                        <a16:rowId xmlns:a16="http://schemas.microsoft.com/office/drawing/2014/main" val="1642071134"/>
                      </a:ext>
                    </a:extLst>
                  </a:tr>
                  <a:tr h="370840">
                    <a:tc>
                      <a:txBody>
                        <a:bodyPr/>
                        <a:lstStyle/>
                        <a:p>
                          <a:pPr algn="ctr"/>
                          <a:r>
                            <a:rPr lang="en-US" sz="1200" dirty="0" smtClean="0"/>
                            <a:t>X11</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t>-0.6</a:t>
                          </a:r>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1.568</a:t>
                          </a:r>
                          <a:endParaRPr lang="en-US" sz="1200" dirty="0"/>
                        </a:p>
                      </a:txBody>
                      <a:tcPr/>
                    </a:tc>
                    <a:tc>
                      <a:txBody>
                        <a:bodyPr/>
                        <a:lstStyle/>
                        <a:p>
                          <a:pPr algn="ctr"/>
                          <a:r>
                            <a:rPr lang="en-US" sz="1200" dirty="0" smtClean="0"/>
                            <a:t> 1.068</a:t>
                          </a:r>
                          <a:endParaRPr lang="en-US" sz="1200" dirty="0"/>
                        </a:p>
                      </a:txBody>
                      <a:tcPr/>
                    </a:tc>
                    <a:tc>
                      <a:txBody>
                        <a:bodyPr/>
                        <a:lstStyle/>
                        <a:p>
                          <a:pPr algn="ctr"/>
                          <a:r>
                            <a:rPr lang="en-US" sz="1200" dirty="0" smtClean="0"/>
                            <a:t> 0.568</a:t>
                          </a:r>
                          <a:endParaRPr lang="en-US" sz="1200" dirty="0"/>
                        </a:p>
                      </a:txBody>
                      <a:tcPr/>
                    </a:tc>
                    <a:tc>
                      <a:txBody>
                        <a:bodyPr/>
                        <a:lstStyle/>
                        <a:p>
                          <a:pPr algn="ctr"/>
                          <a:r>
                            <a:rPr lang="en-US" sz="1200" dirty="0" smtClean="0"/>
                            <a:t> 0.068</a:t>
                          </a:r>
                          <a:endParaRPr lang="en-US" sz="1200" dirty="0"/>
                        </a:p>
                      </a:txBody>
                      <a:tcPr/>
                    </a:tc>
                    <a:extLst>
                      <a:ext uri="{0D108BD9-81ED-4DB2-BD59-A6C34878D82A}">
                        <a16:rowId xmlns:a16="http://schemas.microsoft.com/office/drawing/2014/main" val="3717443592"/>
                      </a:ext>
                    </a:extLst>
                  </a:tr>
                  <a:tr h="370840">
                    <a:tc>
                      <a:txBody>
                        <a:bodyPr/>
                        <a:lstStyle/>
                        <a:p>
                          <a:pPr algn="ctr"/>
                          <a:r>
                            <a:rPr lang="en-US" sz="1200" dirty="0" smtClean="0"/>
                            <a:t>X12</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a:t>
                          </a:r>
                          <a:endParaRPr lang="en-US" sz="1200" dirty="0"/>
                        </a:p>
                      </a:txBody>
                      <a:tcPr/>
                    </a:tc>
                    <a:tc>
                      <a:txBody>
                        <a:bodyPr/>
                        <a:lstStyle/>
                        <a:p>
                          <a:pPr algn="ctr"/>
                          <a:r>
                            <a:rPr lang="en-US" sz="1200" b="1" dirty="0" smtClean="0"/>
                            <a:t>-0.6</a:t>
                          </a:r>
                          <a:endParaRPr lang="en-US" sz="1200" b="1"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1.750</a:t>
                          </a:r>
                          <a:endParaRPr lang="en-US" sz="1200" dirty="0"/>
                        </a:p>
                      </a:txBody>
                      <a:tcPr/>
                    </a:tc>
                    <a:tc>
                      <a:txBody>
                        <a:bodyPr/>
                        <a:lstStyle/>
                        <a:p>
                          <a:pPr algn="ctr"/>
                          <a:r>
                            <a:rPr lang="en-US" sz="1200" dirty="0" smtClean="0"/>
                            <a:t> 1.250</a:t>
                          </a:r>
                          <a:endParaRPr lang="en-US" sz="1200" dirty="0"/>
                        </a:p>
                      </a:txBody>
                      <a:tcPr/>
                    </a:tc>
                    <a:tc>
                      <a:txBody>
                        <a:bodyPr/>
                        <a:lstStyle/>
                        <a:p>
                          <a:pPr algn="ctr"/>
                          <a:r>
                            <a:rPr lang="en-US" sz="1200" dirty="0" smtClean="0"/>
                            <a:t> 0.750</a:t>
                          </a:r>
                          <a:endParaRPr lang="en-US" sz="1200" dirty="0"/>
                        </a:p>
                      </a:txBody>
                      <a:tcPr/>
                    </a:tc>
                    <a:tc>
                      <a:txBody>
                        <a:bodyPr/>
                        <a:lstStyle/>
                        <a:p>
                          <a:pPr algn="ctr"/>
                          <a:r>
                            <a:rPr lang="en-US" sz="1200" dirty="0" smtClean="0"/>
                            <a:t> 0.250</a:t>
                          </a:r>
                          <a:endParaRPr lang="en-US" sz="1200" dirty="0"/>
                        </a:p>
                      </a:txBody>
                      <a:tcPr/>
                    </a:tc>
                    <a:extLst>
                      <a:ext uri="{0D108BD9-81ED-4DB2-BD59-A6C34878D82A}">
                        <a16:rowId xmlns:a16="http://schemas.microsoft.com/office/drawing/2014/main" val="3332804585"/>
                      </a:ext>
                    </a:extLst>
                  </a:tr>
                </a:tbl>
              </a:graphicData>
            </a:graphic>
          </p:graphicFrame>
        </mc:Fallback>
      </mc:AlternateContent>
    </p:spTree>
    <p:extLst>
      <p:ext uri="{BB962C8B-B14F-4D97-AF65-F5344CB8AC3E}">
        <p14:creationId xmlns:p14="http://schemas.microsoft.com/office/powerpoint/2010/main" val="39673254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9728"/>
            <a:ext cx="10515600" cy="1006971"/>
          </a:xfrm>
        </p:spPr>
        <p:txBody>
          <a:bodyPr>
            <a:normAutofit/>
          </a:bodyPr>
          <a:lstStyle/>
          <a:p>
            <a:pPr algn="ctr"/>
            <a:r>
              <a:rPr lang="en-US" sz="3200" dirty="0" smtClean="0"/>
              <a:t>Data generation (unbalanced)</a:t>
            </a:r>
            <a:endParaRPr lang="en-US" sz="3200"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2032000" y="846127"/>
              <a:ext cx="8127999" cy="5648960"/>
            </p:xfrm>
            <a:graphic>
              <a:graphicData uri="http://schemas.openxmlformats.org/drawingml/2006/table">
                <a:tbl>
                  <a:tblPr firstRow="1" bandRow="1">
                    <a:tableStyleId>{9D7B26C5-4107-4FEC-AEDC-1716B250A1EF}</a:tableStyleId>
                  </a:tblPr>
                  <a:tblGrid>
                    <a:gridCol w="903111">
                      <a:extLst>
                        <a:ext uri="{9D8B030D-6E8A-4147-A177-3AD203B41FA5}">
                          <a16:colId xmlns:a16="http://schemas.microsoft.com/office/drawing/2014/main" val="743958701"/>
                        </a:ext>
                      </a:extLst>
                    </a:gridCol>
                    <a:gridCol w="903111">
                      <a:extLst>
                        <a:ext uri="{9D8B030D-6E8A-4147-A177-3AD203B41FA5}">
                          <a16:colId xmlns:a16="http://schemas.microsoft.com/office/drawing/2014/main" val="2570938164"/>
                        </a:ext>
                      </a:extLst>
                    </a:gridCol>
                    <a:gridCol w="903111">
                      <a:extLst>
                        <a:ext uri="{9D8B030D-6E8A-4147-A177-3AD203B41FA5}">
                          <a16:colId xmlns:a16="http://schemas.microsoft.com/office/drawing/2014/main" val="2357846845"/>
                        </a:ext>
                      </a:extLst>
                    </a:gridCol>
                    <a:gridCol w="903111">
                      <a:extLst>
                        <a:ext uri="{9D8B030D-6E8A-4147-A177-3AD203B41FA5}">
                          <a16:colId xmlns:a16="http://schemas.microsoft.com/office/drawing/2014/main" val="976281527"/>
                        </a:ext>
                      </a:extLst>
                    </a:gridCol>
                    <a:gridCol w="1126007">
                      <a:extLst>
                        <a:ext uri="{9D8B030D-6E8A-4147-A177-3AD203B41FA5}">
                          <a16:colId xmlns:a16="http://schemas.microsoft.com/office/drawing/2014/main" val="3788549835"/>
                        </a:ext>
                      </a:extLst>
                    </a:gridCol>
                    <a:gridCol w="680215">
                      <a:extLst>
                        <a:ext uri="{9D8B030D-6E8A-4147-A177-3AD203B41FA5}">
                          <a16:colId xmlns:a16="http://schemas.microsoft.com/office/drawing/2014/main" val="1935408376"/>
                        </a:ext>
                      </a:extLst>
                    </a:gridCol>
                    <a:gridCol w="903111">
                      <a:extLst>
                        <a:ext uri="{9D8B030D-6E8A-4147-A177-3AD203B41FA5}">
                          <a16:colId xmlns:a16="http://schemas.microsoft.com/office/drawing/2014/main" val="3585637815"/>
                        </a:ext>
                      </a:extLst>
                    </a:gridCol>
                    <a:gridCol w="903111">
                      <a:extLst>
                        <a:ext uri="{9D8B030D-6E8A-4147-A177-3AD203B41FA5}">
                          <a16:colId xmlns:a16="http://schemas.microsoft.com/office/drawing/2014/main" val="1580701572"/>
                        </a:ext>
                      </a:extLst>
                    </a:gridCol>
                    <a:gridCol w="903111">
                      <a:extLst>
                        <a:ext uri="{9D8B030D-6E8A-4147-A177-3AD203B41FA5}">
                          <a16:colId xmlns:a16="http://schemas.microsoft.com/office/drawing/2014/main" val="3549994805"/>
                        </a:ext>
                      </a:extLst>
                    </a:gridCol>
                  </a:tblGrid>
                  <a:tr h="370840">
                    <a:tc>
                      <a:txBody>
                        <a:bodyPr/>
                        <a:lstStyle/>
                        <a:p>
                          <a:pPr algn="ctr"/>
                          <a:endParaRPr lang="en-US" dirty="0"/>
                        </a:p>
                      </a:txBody>
                      <a:tcPr/>
                    </a:tc>
                    <a:tc gridSpan="3">
                      <a:txBody>
                        <a:bodyPr/>
                        <a:lstStyle/>
                        <a:p>
                          <a:pPr algn="ctr"/>
                          <a:r>
                            <a:rPr lang="en-US" dirty="0" smtClean="0"/>
                            <a:t>Content</a:t>
                          </a:r>
                          <a:r>
                            <a:rPr lang="en-US" baseline="0" dirty="0" smtClean="0"/>
                            <a:t> factor(s)</a:t>
                          </a:r>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dirty="0" smtClean="0"/>
                            <a:t>ARS</a:t>
                          </a:r>
                          <a:endParaRPr lang="en-US" dirty="0"/>
                        </a:p>
                      </a:txBody>
                      <a:tcPr/>
                    </a:tc>
                    <a:tc gridSpan="4">
                      <a:txBody>
                        <a:bodyPr/>
                        <a:lstStyle/>
                        <a:p>
                          <a:pPr algn="ctr"/>
                          <a:r>
                            <a:rPr lang="en-US" dirty="0" smtClean="0"/>
                            <a:t>Thresholds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13906108"/>
                      </a:ext>
                    </a:extLst>
                  </a:tr>
                  <a:tr h="370840">
                    <a:tc>
                      <a:txBody>
                        <a:bodyPr/>
                        <a:lstStyle/>
                        <a:p>
                          <a:pPr algn="ctr"/>
                          <a:endParaRPr lang="en-US" sz="1200" dirty="0"/>
                        </a:p>
                      </a:txBody>
                      <a:tcPr/>
                    </a:tc>
                    <a:tc>
                      <a:txBody>
                        <a:bodyPr/>
                        <a:lstStyle/>
                        <a:p>
                          <a:pPr algn="ctr"/>
                          <a:r>
                            <a:rPr lang="en-US" sz="1200" dirty="0" smtClean="0"/>
                            <a:t>One </a:t>
                          </a:r>
                          <a:br>
                            <a:rPr lang="en-US" sz="1200" dirty="0" smtClean="0"/>
                          </a:br>
                          <a:r>
                            <a:rPr lang="en-US" sz="1200" dirty="0" smtClean="0"/>
                            <a:t>factor</a:t>
                          </a:r>
                          <a:endParaRPr lang="en-US" sz="1200" dirty="0"/>
                        </a:p>
                      </a:txBody>
                      <a:tcPr/>
                    </a:tc>
                    <a:tc>
                      <a:txBody>
                        <a:bodyPr/>
                        <a:lstStyle/>
                        <a:p>
                          <a:pPr algn="ctr"/>
                          <a:r>
                            <a:rPr lang="en-US" sz="1200" dirty="0" smtClean="0"/>
                            <a:t>Two</a:t>
                          </a:r>
                          <a:br>
                            <a:rPr lang="en-US" sz="1200" dirty="0" smtClean="0"/>
                          </a:br>
                          <a:r>
                            <a:rPr lang="en-US" sz="1200" dirty="0" smtClean="0"/>
                            <a:t>factors</a:t>
                          </a:r>
                          <a:endParaRPr lang="en-US" sz="1200" dirty="0"/>
                        </a:p>
                      </a:txBody>
                      <a:tcPr/>
                    </a:tc>
                    <a:tc>
                      <a:txBody>
                        <a:bodyPr/>
                        <a:lstStyle/>
                        <a:p>
                          <a:pPr algn="ctr"/>
                          <a:endParaRPr lang="en-US" sz="1200" dirty="0"/>
                        </a:p>
                      </a:txBody>
                      <a:tcPr/>
                    </a:tc>
                    <a:tc>
                      <a:txBody>
                        <a:bodyPr/>
                        <a:lstStyle/>
                        <a:p>
                          <a:pPr algn="ctr"/>
                          <a:endParaRPr lang="en-US" sz="1200" dirty="0"/>
                        </a:p>
                      </a:txBody>
                      <a:tcPr/>
                    </a:tc>
                    <a:tc gridSpan="4">
                      <a:txBody>
                        <a:bodyPr/>
                        <a:lstStyle/>
                        <a:p>
                          <a:pPr algn="ctr"/>
                          <a:r>
                            <a:rPr lang="el-GR" sz="1800" dirty="0" smtClean="0"/>
                            <a:t>τ</a:t>
                          </a:r>
                          <a:endParaRPr lang="en-US" sz="18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537079462"/>
                      </a:ext>
                    </a:extLst>
                  </a:tr>
                  <a:tr h="370840">
                    <a:tc>
                      <a:txBody>
                        <a:bodyPr/>
                        <a:lstStyle/>
                        <a:p>
                          <a:pPr algn="ct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2</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𝐴𝑅𝑆</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2</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3</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4</m:t>
                                    </m:r>
                                  </m:sub>
                                </m:sSub>
                              </m:oMath>
                            </m:oMathPara>
                          </a14:m>
                          <a:endParaRPr lang="en-US" sz="1400" dirty="0"/>
                        </a:p>
                      </a:txBody>
                      <a:tcPr/>
                    </a:tc>
                    <a:extLst>
                      <a:ext uri="{0D108BD9-81ED-4DB2-BD59-A6C34878D82A}">
                        <a16:rowId xmlns:a16="http://schemas.microsoft.com/office/drawing/2014/main" val="3378268552"/>
                      </a:ext>
                    </a:extLst>
                  </a:tr>
                  <a:tr h="370840">
                    <a:tc>
                      <a:txBody>
                        <a:bodyPr/>
                        <a:lstStyle/>
                        <a:p>
                          <a:pPr algn="ctr"/>
                          <a:r>
                            <a:rPr lang="en-US" sz="1200" dirty="0" smtClean="0"/>
                            <a:t>X1</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0.175/0.300</a:t>
                          </a:r>
                          <a:endParaRPr lang="en-US" sz="1200" dirty="0"/>
                        </a:p>
                      </a:txBody>
                      <a:tcPr/>
                    </a:tc>
                    <a:tc>
                      <a:txBody>
                        <a:bodyPr/>
                        <a:lstStyle/>
                        <a:p>
                          <a:pPr algn="ctr"/>
                          <a:r>
                            <a:rPr lang="en-US" sz="1200" dirty="0" smtClean="0"/>
                            <a:t>-0.250</a:t>
                          </a:r>
                          <a:endParaRPr lang="en-US" sz="1200" dirty="0"/>
                        </a:p>
                      </a:txBody>
                      <a:tcPr/>
                    </a:tc>
                    <a:tc>
                      <a:txBody>
                        <a:bodyPr/>
                        <a:lstStyle/>
                        <a:p>
                          <a:pPr algn="ctr"/>
                          <a:r>
                            <a:rPr lang="en-US" sz="1200" dirty="0" smtClean="0"/>
                            <a:t>-0.750</a:t>
                          </a:r>
                          <a:endParaRPr lang="en-US" sz="1200" dirty="0"/>
                        </a:p>
                      </a:txBody>
                      <a:tcPr/>
                    </a:tc>
                    <a:tc>
                      <a:txBody>
                        <a:bodyPr/>
                        <a:lstStyle/>
                        <a:p>
                          <a:pPr algn="ctr"/>
                          <a:r>
                            <a:rPr lang="en-US" sz="1200" dirty="0" smtClean="0"/>
                            <a:t>-1.250</a:t>
                          </a:r>
                          <a:endParaRPr lang="en-US" sz="1200" dirty="0"/>
                        </a:p>
                      </a:txBody>
                      <a:tcPr/>
                    </a:tc>
                    <a:tc>
                      <a:txBody>
                        <a:bodyPr/>
                        <a:lstStyle/>
                        <a:p>
                          <a:pPr algn="ctr"/>
                          <a:r>
                            <a:rPr lang="en-US" sz="1200" dirty="0" smtClean="0"/>
                            <a:t>-1.750</a:t>
                          </a:r>
                          <a:endParaRPr lang="en-US" sz="1200" dirty="0"/>
                        </a:p>
                      </a:txBody>
                      <a:tcPr/>
                    </a:tc>
                    <a:extLst>
                      <a:ext uri="{0D108BD9-81ED-4DB2-BD59-A6C34878D82A}">
                        <a16:rowId xmlns:a16="http://schemas.microsoft.com/office/drawing/2014/main" val="2590037968"/>
                      </a:ext>
                    </a:extLst>
                  </a:tr>
                  <a:tr h="370840">
                    <a:tc>
                      <a:txBody>
                        <a:bodyPr/>
                        <a:lstStyle/>
                        <a:p>
                          <a:pPr algn="ctr"/>
                          <a:r>
                            <a:rPr lang="en-US" sz="1200" dirty="0" smtClean="0"/>
                            <a:t>X2</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-0.068</a:t>
                          </a:r>
                          <a:endParaRPr lang="en-US" sz="1200" dirty="0"/>
                        </a:p>
                      </a:txBody>
                      <a:tcPr/>
                    </a:tc>
                    <a:tc>
                      <a:txBody>
                        <a:bodyPr/>
                        <a:lstStyle/>
                        <a:p>
                          <a:pPr algn="ctr"/>
                          <a:r>
                            <a:rPr lang="en-US" sz="1200" dirty="0" smtClean="0"/>
                            <a:t>-0.568</a:t>
                          </a:r>
                          <a:endParaRPr lang="en-US" sz="1200" dirty="0"/>
                        </a:p>
                      </a:txBody>
                      <a:tcPr/>
                    </a:tc>
                    <a:tc>
                      <a:txBody>
                        <a:bodyPr/>
                        <a:lstStyle/>
                        <a:p>
                          <a:pPr algn="ctr"/>
                          <a:r>
                            <a:rPr lang="en-US" sz="1200" dirty="0" smtClean="0"/>
                            <a:t>-1.068</a:t>
                          </a:r>
                          <a:endParaRPr lang="en-US" sz="1200" dirty="0"/>
                        </a:p>
                      </a:txBody>
                      <a:tcPr/>
                    </a:tc>
                    <a:tc>
                      <a:txBody>
                        <a:bodyPr/>
                        <a:lstStyle/>
                        <a:p>
                          <a:pPr algn="ctr"/>
                          <a:r>
                            <a:rPr lang="en-US" sz="1200" dirty="0" smtClean="0"/>
                            <a:t>-1.568</a:t>
                          </a:r>
                          <a:endParaRPr lang="en-US" sz="1200" dirty="0"/>
                        </a:p>
                      </a:txBody>
                      <a:tcPr/>
                    </a:tc>
                    <a:extLst>
                      <a:ext uri="{0D108BD9-81ED-4DB2-BD59-A6C34878D82A}">
                        <a16:rowId xmlns:a16="http://schemas.microsoft.com/office/drawing/2014/main" val="4290941929"/>
                      </a:ext>
                    </a:extLst>
                  </a:tr>
                  <a:tr h="370840">
                    <a:tc>
                      <a:txBody>
                        <a:bodyPr/>
                        <a:lstStyle/>
                        <a:p>
                          <a:pPr algn="ctr"/>
                          <a:r>
                            <a:rPr lang="en-US" sz="1200" dirty="0" smtClean="0"/>
                            <a:t>X3</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0.114</a:t>
                          </a:r>
                          <a:endParaRPr lang="en-US" sz="1200" dirty="0"/>
                        </a:p>
                      </a:txBody>
                      <a:tcPr/>
                    </a:tc>
                    <a:tc>
                      <a:txBody>
                        <a:bodyPr/>
                        <a:lstStyle/>
                        <a:p>
                          <a:pPr algn="ctr"/>
                          <a:r>
                            <a:rPr lang="en-US" sz="1200" dirty="0" smtClean="0"/>
                            <a:t>-0.386</a:t>
                          </a:r>
                          <a:endParaRPr lang="en-US" sz="1200" dirty="0"/>
                        </a:p>
                      </a:txBody>
                      <a:tcPr/>
                    </a:tc>
                    <a:tc>
                      <a:txBody>
                        <a:bodyPr/>
                        <a:lstStyle/>
                        <a:p>
                          <a:pPr algn="ctr"/>
                          <a:r>
                            <a:rPr lang="en-US" sz="1200" dirty="0" smtClean="0"/>
                            <a:t>-0.886</a:t>
                          </a:r>
                          <a:endParaRPr lang="en-US" sz="1200" dirty="0"/>
                        </a:p>
                      </a:txBody>
                      <a:tcPr/>
                    </a:tc>
                    <a:tc>
                      <a:txBody>
                        <a:bodyPr/>
                        <a:lstStyle/>
                        <a:p>
                          <a:pPr algn="ctr"/>
                          <a:r>
                            <a:rPr lang="en-US" sz="1200" dirty="0" smtClean="0"/>
                            <a:t>-1.386</a:t>
                          </a:r>
                          <a:endParaRPr lang="en-US" sz="1200" dirty="0"/>
                        </a:p>
                      </a:txBody>
                      <a:tcPr/>
                    </a:tc>
                    <a:extLst>
                      <a:ext uri="{0D108BD9-81ED-4DB2-BD59-A6C34878D82A}">
                        <a16:rowId xmlns:a16="http://schemas.microsoft.com/office/drawing/2014/main" val="1575715798"/>
                      </a:ext>
                    </a:extLst>
                  </a:tr>
                  <a:tr h="370840">
                    <a:tc>
                      <a:txBody>
                        <a:bodyPr/>
                        <a:lstStyle/>
                        <a:p>
                          <a:pPr algn="ctr"/>
                          <a:r>
                            <a:rPr lang="en-US" sz="1200" dirty="0" smtClean="0"/>
                            <a:t>X4</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0.295</a:t>
                          </a:r>
                          <a:endParaRPr lang="en-US" sz="1200" dirty="0"/>
                        </a:p>
                      </a:txBody>
                      <a:tcPr/>
                    </a:tc>
                    <a:tc>
                      <a:txBody>
                        <a:bodyPr/>
                        <a:lstStyle/>
                        <a:p>
                          <a:pPr algn="ctr"/>
                          <a:r>
                            <a:rPr lang="en-US" sz="1200" dirty="0" smtClean="0"/>
                            <a:t>-.20</a:t>
                          </a:r>
                          <a:endParaRPr lang="en-US" sz="1200" dirty="0"/>
                        </a:p>
                      </a:txBody>
                      <a:tcPr/>
                    </a:tc>
                    <a:tc>
                      <a:txBody>
                        <a:bodyPr/>
                        <a:lstStyle/>
                        <a:p>
                          <a:pPr algn="ctr"/>
                          <a:r>
                            <a:rPr lang="en-US" sz="1200" dirty="0" smtClean="0"/>
                            <a:t>-0.705</a:t>
                          </a:r>
                          <a:endParaRPr lang="en-US" sz="1200" dirty="0"/>
                        </a:p>
                      </a:txBody>
                      <a:tcPr/>
                    </a:tc>
                    <a:tc>
                      <a:txBody>
                        <a:bodyPr/>
                        <a:lstStyle/>
                        <a:p>
                          <a:pPr algn="ctr"/>
                          <a:r>
                            <a:rPr lang="en-US" sz="1200" dirty="0" smtClean="0"/>
                            <a:t>-1.205</a:t>
                          </a:r>
                          <a:endParaRPr lang="en-US" sz="1200" dirty="0"/>
                        </a:p>
                      </a:txBody>
                      <a:tcPr/>
                    </a:tc>
                    <a:extLst>
                      <a:ext uri="{0D108BD9-81ED-4DB2-BD59-A6C34878D82A}">
                        <a16:rowId xmlns:a16="http://schemas.microsoft.com/office/drawing/2014/main" val="852540063"/>
                      </a:ext>
                    </a:extLst>
                  </a:tr>
                  <a:tr h="370840">
                    <a:tc>
                      <a:txBody>
                        <a:bodyPr/>
                        <a:lstStyle/>
                        <a:p>
                          <a:pPr algn="ctr"/>
                          <a:r>
                            <a:rPr lang="en-US" sz="1200" dirty="0" smtClean="0"/>
                            <a:t>X5</a:t>
                          </a:r>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0.477</a:t>
                          </a:r>
                          <a:endParaRPr lang="en-US" sz="1200" dirty="0"/>
                        </a:p>
                      </a:txBody>
                      <a:tcPr/>
                    </a:tc>
                    <a:tc>
                      <a:txBody>
                        <a:bodyPr/>
                        <a:lstStyle/>
                        <a:p>
                          <a:pPr algn="ctr"/>
                          <a:r>
                            <a:rPr lang="en-US" sz="1200" dirty="0" smtClean="0"/>
                            <a:t>-0.023</a:t>
                          </a:r>
                          <a:endParaRPr lang="en-US" sz="1200" dirty="0"/>
                        </a:p>
                      </a:txBody>
                      <a:tcPr/>
                    </a:tc>
                    <a:tc>
                      <a:txBody>
                        <a:bodyPr/>
                        <a:lstStyle/>
                        <a:p>
                          <a:pPr algn="ctr"/>
                          <a:r>
                            <a:rPr lang="en-US" sz="1200" dirty="0" smtClean="0"/>
                            <a:t>-0.523</a:t>
                          </a:r>
                          <a:endParaRPr lang="en-US" sz="1200" dirty="0"/>
                        </a:p>
                      </a:txBody>
                      <a:tcPr/>
                    </a:tc>
                    <a:tc>
                      <a:txBody>
                        <a:bodyPr/>
                        <a:lstStyle/>
                        <a:p>
                          <a:pPr algn="ctr"/>
                          <a:r>
                            <a:rPr lang="en-US" sz="1200" dirty="0" smtClean="0"/>
                            <a:t>-1.023</a:t>
                          </a:r>
                          <a:endParaRPr lang="en-US" sz="1200" dirty="0"/>
                        </a:p>
                      </a:txBody>
                      <a:tcPr/>
                    </a:tc>
                    <a:extLst>
                      <a:ext uri="{0D108BD9-81ED-4DB2-BD59-A6C34878D82A}">
                        <a16:rowId xmlns:a16="http://schemas.microsoft.com/office/drawing/2014/main" val="4086480176"/>
                      </a:ext>
                    </a:extLst>
                  </a:tr>
                  <a:tr h="370840">
                    <a:tc>
                      <a:txBody>
                        <a:bodyPr/>
                        <a:lstStyle/>
                        <a:p>
                          <a:pPr algn="ctr"/>
                          <a:r>
                            <a:rPr lang="en-US" sz="1200" dirty="0" smtClean="0"/>
                            <a:t>X6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0.659</a:t>
                          </a:r>
                          <a:endParaRPr lang="en-US" sz="1200" dirty="0"/>
                        </a:p>
                      </a:txBody>
                      <a:tcPr/>
                    </a:tc>
                    <a:tc>
                      <a:txBody>
                        <a:bodyPr/>
                        <a:lstStyle/>
                        <a:p>
                          <a:pPr algn="ctr"/>
                          <a:r>
                            <a:rPr lang="en-US" sz="1200" dirty="0" smtClean="0"/>
                            <a:t> 0.159</a:t>
                          </a:r>
                          <a:endParaRPr lang="en-US" sz="1200" dirty="0"/>
                        </a:p>
                      </a:txBody>
                      <a:tcPr/>
                    </a:tc>
                    <a:tc>
                      <a:txBody>
                        <a:bodyPr/>
                        <a:lstStyle/>
                        <a:p>
                          <a:pPr algn="ctr"/>
                          <a:r>
                            <a:rPr lang="en-US" sz="1200" dirty="0" smtClean="0"/>
                            <a:t>-0.341</a:t>
                          </a:r>
                          <a:endParaRPr lang="en-US" sz="1200" dirty="0"/>
                        </a:p>
                      </a:txBody>
                      <a:tcPr/>
                    </a:tc>
                    <a:tc>
                      <a:txBody>
                        <a:bodyPr/>
                        <a:lstStyle/>
                        <a:p>
                          <a:pPr algn="ctr"/>
                          <a:r>
                            <a:rPr lang="en-US" sz="1200" dirty="0" smtClean="0"/>
                            <a:t>-0.841</a:t>
                          </a:r>
                          <a:endParaRPr lang="en-US" sz="1200" dirty="0"/>
                        </a:p>
                      </a:txBody>
                      <a:tcPr/>
                    </a:tc>
                    <a:extLst>
                      <a:ext uri="{0D108BD9-81ED-4DB2-BD59-A6C34878D82A}">
                        <a16:rowId xmlns:a16="http://schemas.microsoft.com/office/drawing/2014/main" val="1834096132"/>
                      </a:ext>
                    </a:extLst>
                  </a:tr>
                  <a:tr h="370840">
                    <a:tc>
                      <a:txBody>
                        <a:bodyPr/>
                        <a:lstStyle/>
                        <a:p>
                          <a:pPr algn="ctr"/>
                          <a:r>
                            <a:rPr lang="en-US" sz="1200" dirty="0" smtClean="0"/>
                            <a:t>X7</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0.841 </a:t>
                          </a:r>
                          <a:endParaRPr lang="en-US" sz="1200" dirty="0"/>
                        </a:p>
                      </a:txBody>
                      <a:tcPr/>
                    </a:tc>
                    <a:tc>
                      <a:txBody>
                        <a:bodyPr/>
                        <a:lstStyle/>
                        <a:p>
                          <a:pPr algn="ctr"/>
                          <a:r>
                            <a:rPr lang="en-US" sz="1200" dirty="0" smtClean="0"/>
                            <a:t> 0.341</a:t>
                          </a:r>
                          <a:endParaRPr lang="en-US" sz="1200" dirty="0"/>
                        </a:p>
                      </a:txBody>
                      <a:tcPr/>
                    </a:tc>
                    <a:tc>
                      <a:txBody>
                        <a:bodyPr/>
                        <a:lstStyle/>
                        <a:p>
                          <a:pPr algn="ctr"/>
                          <a:r>
                            <a:rPr lang="en-US" sz="1200" dirty="0" smtClean="0"/>
                            <a:t>-0.159</a:t>
                          </a:r>
                          <a:endParaRPr lang="en-US" sz="1200" dirty="0"/>
                        </a:p>
                      </a:txBody>
                      <a:tcPr/>
                    </a:tc>
                    <a:tc>
                      <a:txBody>
                        <a:bodyPr/>
                        <a:lstStyle/>
                        <a:p>
                          <a:pPr algn="ctr"/>
                          <a:r>
                            <a:rPr lang="en-US" sz="1200" dirty="0" smtClean="0"/>
                            <a:t>-0.659</a:t>
                          </a:r>
                          <a:endParaRPr lang="en-US" sz="1200" dirty="0"/>
                        </a:p>
                      </a:txBody>
                      <a:tcPr/>
                    </a:tc>
                    <a:extLst>
                      <a:ext uri="{0D108BD9-81ED-4DB2-BD59-A6C34878D82A}">
                        <a16:rowId xmlns:a16="http://schemas.microsoft.com/office/drawing/2014/main" val="1839050735"/>
                      </a:ext>
                    </a:extLst>
                  </a:tr>
                  <a:tr h="370840">
                    <a:tc>
                      <a:txBody>
                        <a:bodyPr/>
                        <a:lstStyle/>
                        <a:p>
                          <a:pPr algn="ctr"/>
                          <a:r>
                            <a:rPr lang="en-US" sz="1200" dirty="0" smtClean="0"/>
                            <a:t>X8</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1.023</a:t>
                          </a:r>
                          <a:endParaRPr lang="en-US" sz="1200" dirty="0"/>
                        </a:p>
                      </a:txBody>
                      <a:tcPr/>
                    </a:tc>
                    <a:tc>
                      <a:txBody>
                        <a:bodyPr/>
                        <a:lstStyle/>
                        <a:p>
                          <a:pPr algn="ctr"/>
                          <a:r>
                            <a:rPr lang="en-US" sz="1200" dirty="0" smtClean="0"/>
                            <a:t> 0.523</a:t>
                          </a:r>
                          <a:endParaRPr lang="en-US" sz="1200" dirty="0"/>
                        </a:p>
                      </a:txBody>
                      <a:tcPr/>
                    </a:tc>
                    <a:tc>
                      <a:txBody>
                        <a:bodyPr/>
                        <a:lstStyle/>
                        <a:p>
                          <a:pPr algn="ctr"/>
                          <a:r>
                            <a:rPr lang="en-US" sz="1200" dirty="0" smtClean="0"/>
                            <a:t> 0.023</a:t>
                          </a:r>
                          <a:endParaRPr lang="en-US" sz="1200" dirty="0"/>
                        </a:p>
                      </a:txBody>
                      <a:tcPr/>
                    </a:tc>
                    <a:tc>
                      <a:txBody>
                        <a:bodyPr/>
                        <a:lstStyle/>
                        <a:p>
                          <a:pPr algn="ctr"/>
                          <a:r>
                            <a:rPr lang="en-US" sz="1200" dirty="0" smtClean="0"/>
                            <a:t>-0.477</a:t>
                          </a:r>
                          <a:endParaRPr lang="en-US" sz="1200" dirty="0"/>
                        </a:p>
                      </a:txBody>
                      <a:tcPr/>
                    </a:tc>
                    <a:extLst>
                      <a:ext uri="{0D108BD9-81ED-4DB2-BD59-A6C34878D82A}">
                        <a16:rowId xmlns:a16="http://schemas.microsoft.com/office/drawing/2014/main" val="322965606"/>
                      </a:ext>
                    </a:extLst>
                  </a:tr>
                  <a:tr h="370840">
                    <a:tc>
                      <a:txBody>
                        <a:bodyPr/>
                        <a:lstStyle/>
                        <a:p>
                          <a:pPr algn="ctr"/>
                          <a:r>
                            <a:rPr lang="en-US" sz="1200" dirty="0" smtClean="0"/>
                            <a:t>X9</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1.205</a:t>
                          </a:r>
                          <a:endParaRPr lang="en-US" sz="1200" dirty="0"/>
                        </a:p>
                      </a:txBody>
                      <a:tcPr/>
                    </a:tc>
                    <a:tc>
                      <a:txBody>
                        <a:bodyPr/>
                        <a:lstStyle/>
                        <a:p>
                          <a:pPr algn="ctr"/>
                          <a:r>
                            <a:rPr lang="en-US" sz="1200" dirty="0" smtClean="0"/>
                            <a:t> 0.705</a:t>
                          </a:r>
                          <a:endParaRPr lang="en-US" sz="1200" dirty="0"/>
                        </a:p>
                      </a:txBody>
                      <a:tcPr/>
                    </a:tc>
                    <a:tc>
                      <a:txBody>
                        <a:bodyPr/>
                        <a:lstStyle/>
                        <a:p>
                          <a:pPr algn="ctr"/>
                          <a:r>
                            <a:rPr lang="en-US" sz="1200" dirty="0" smtClean="0"/>
                            <a:t> 0.205</a:t>
                          </a:r>
                          <a:endParaRPr lang="en-US" sz="1200" dirty="0"/>
                        </a:p>
                      </a:txBody>
                      <a:tcPr/>
                    </a:tc>
                    <a:tc>
                      <a:txBody>
                        <a:bodyPr/>
                        <a:lstStyle/>
                        <a:p>
                          <a:pPr algn="ctr"/>
                          <a:r>
                            <a:rPr lang="en-US" sz="1200" dirty="0" smtClean="0"/>
                            <a:t>-0.295</a:t>
                          </a:r>
                          <a:endParaRPr lang="en-US" sz="1200" dirty="0"/>
                        </a:p>
                      </a:txBody>
                      <a:tcPr/>
                    </a:tc>
                    <a:extLst>
                      <a:ext uri="{0D108BD9-81ED-4DB2-BD59-A6C34878D82A}">
                        <a16:rowId xmlns:a16="http://schemas.microsoft.com/office/drawing/2014/main" val="589918182"/>
                      </a:ext>
                    </a:extLst>
                  </a:tr>
                  <a:tr h="370840">
                    <a:tc>
                      <a:txBody>
                        <a:bodyPr/>
                        <a:lstStyle/>
                        <a:p>
                          <a:pPr algn="ctr"/>
                          <a:r>
                            <a:rPr lang="en-US" sz="1200" dirty="0" smtClean="0"/>
                            <a:t>X10</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1.386</a:t>
                          </a:r>
                          <a:endParaRPr lang="en-US" sz="1200" dirty="0"/>
                        </a:p>
                      </a:txBody>
                      <a:tcPr/>
                    </a:tc>
                    <a:tc>
                      <a:txBody>
                        <a:bodyPr/>
                        <a:lstStyle/>
                        <a:p>
                          <a:pPr algn="ctr"/>
                          <a:r>
                            <a:rPr lang="en-US" sz="1200" dirty="0" smtClean="0"/>
                            <a:t> 0.886</a:t>
                          </a:r>
                          <a:endParaRPr lang="en-US" sz="1200" dirty="0"/>
                        </a:p>
                      </a:txBody>
                      <a:tcPr/>
                    </a:tc>
                    <a:tc>
                      <a:txBody>
                        <a:bodyPr/>
                        <a:lstStyle/>
                        <a:p>
                          <a:pPr algn="ctr"/>
                          <a:r>
                            <a:rPr lang="en-US" sz="1200" dirty="0" smtClean="0"/>
                            <a:t> 0.386</a:t>
                          </a:r>
                          <a:endParaRPr lang="en-US" sz="1200" dirty="0"/>
                        </a:p>
                      </a:txBody>
                      <a:tcPr/>
                    </a:tc>
                    <a:tc>
                      <a:txBody>
                        <a:bodyPr/>
                        <a:lstStyle/>
                        <a:p>
                          <a:pPr algn="ctr"/>
                          <a:r>
                            <a:rPr lang="en-US" sz="1200" dirty="0" smtClean="0"/>
                            <a:t>-0.114</a:t>
                          </a:r>
                          <a:endParaRPr lang="en-US" sz="1200" dirty="0"/>
                        </a:p>
                      </a:txBody>
                      <a:tcPr/>
                    </a:tc>
                    <a:extLst>
                      <a:ext uri="{0D108BD9-81ED-4DB2-BD59-A6C34878D82A}">
                        <a16:rowId xmlns:a16="http://schemas.microsoft.com/office/drawing/2014/main" val="1642071134"/>
                      </a:ext>
                    </a:extLst>
                  </a:tr>
                  <a:tr h="370840">
                    <a:tc>
                      <a:txBody>
                        <a:bodyPr/>
                        <a:lstStyle/>
                        <a:p>
                          <a:pPr algn="ctr"/>
                          <a:r>
                            <a:rPr lang="en-US" sz="1200" dirty="0" smtClean="0"/>
                            <a:t>X11</a:t>
                          </a:r>
                          <a:endParaRPr lang="en-US" sz="1200" dirty="0"/>
                        </a:p>
                      </a:txBody>
                      <a:tcPr/>
                    </a:tc>
                    <a:tc>
                      <a:txBody>
                        <a:bodyPr/>
                        <a:lstStyle/>
                        <a:p>
                          <a:pPr algn="ctr"/>
                          <a:r>
                            <a:rPr lang="en-US" sz="1200" dirty="0" smtClean="0"/>
                            <a:t>0.6</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smtClean="0"/>
                            <a:t>0.6</a:t>
                          </a:r>
                        </a:p>
                      </a:txBody>
                      <a:tcPr/>
                    </a:tc>
                    <a:tc>
                      <a:txBody>
                        <a:bodyPr/>
                        <a:lstStyle/>
                        <a:p>
                          <a:pPr algn="ctr"/>
                          <a:r>
                            <a:rPr lang="en-US" sz="1200" b="0" dirty="0" smtClean="0"/>
                            <a:t>0</a:t>
                          </a:r>
                          <a:endParaRPr lang="en-US" sz="1200" b="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1.568</a:t>
                          </a:r>
                          <a:endParaRPr lang="en-US" sz="1200" dirty="0"/>
                        </a:p>
                      </a:txBody>
                      <a:tcPr/>
                    </a:tc>
                    <a:tc>
                      <a:txBody>
                        <a:bodyPr/>
                        <a:lstStyle/>
                        <a:p>
                          <a:pPr algn="ctr"/>
                          <a:r>
                            <a:rPr lang="en-US" sz="1200" dirty="0" smtClean="0"/>
                            <a:t> 1.068</a:t>
                          </a:r>
                          <a:endParaRPr lang="en-US" sz="1200" dirty="0"/>
                        </a:p>
                      </a:txBody>
                      <a:tcPr/>
                    </a:tc>
                    <a:tc>
                      <a:txBody>
                        <a:bodyPr/>
                        <a:lstStyle/>
                        <a:p>
                          <a:pPr algn="ctr"/>
                          <a:r>
                            <a:rPr lang="en-US" sz="1200" dirty="0" smtClean="0"/>
                            <a:t> 0.568</a:t>
                          </a:r>
                          <a:endParaRPr lang="en-US" sz="1200" dirty="0"/>
                        </a:p>
                      </a:txBody>
                      <a:tcPr/>
                    </a:tc>
                    <a:tc>
                      <a:txBody>
                        <a:bodyPr/>
                        <a:lstStyle/>
                        <a:p>
                          <a:pPr algn="ctr"/>
                          <a:r>
                            <a:rPr lang="en-US" sz="1200" dirty="0" smtClean="0"/>
                            <a:t> 0.068</a:t>
                          </a:r>
                          <a:endParaRPr lang="en-US" sz="1200" dirty="0"/>
                        </a:p>
                      </a:txBody>
                      <a:tcPr/>
                    </a:tc>
                    <a:extLst>
                      <a:ext uri="{0D108BD9-81ED-4DB2-BD59-A6C34878D82A}">
                        <a16:rowId xmlns:a16="http://schemas.microsoft.com/office/drawing/2014/main" val="3717443592"/>
                      </a:ext>
                    </a:extLst>
                  </a:tr>
                  <a:tr h="370840">
                    <a:tc>
                      <a:txBody>
                        <a:bodyPr/>
                        <a:lstStyle/>
                        <a:p>
                          <a:pPr algn="ctr"/>
                          <a:r>
                            <a:rPr lang="en-US" sz="1200" dirty="0" smtClean="0"/>
                            <a:t>X12</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b="0" dirty="0" smtClean="0"/>
                            <a:t>0</a:t>
                          </a:r>
                          <a:endParaRPr lang="en-US" sz="1200" b="0" dirty="0"/>
                        </a:p>
                      </a:txBody>
                      <a:tcPr/>
                    </a:tc>
                    <a:tc>
                      <a:txBody>
                        <a:bodyPr/>
                        <a:lstStyle/>
                        <a:p>
                          <a:pPr algn="ctr"/>
                          <a:r>
                            <a:rPr lang="en-US" sz="1200" b="0" dirty="0" smtClean="0"/>
                            <a:t>0.6</a:t>
                          </a:r>
                          <a:endParaRPr lang="en-US" sz="1200" b="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1.750</a:t>
                          </a:r>
                          <a:endParaRPr lang="en-US" sz="1200" dirty="0"/>
                        </a:p>
                      </a:txBody>
                      <a:tcPr/>
                    </a:tc>
                    <a:tc>
                      <a:txBody>
                        <a:bodyPr/>
                        <a:lstStyle/>
                        <a:p>
                          <a:pPr algn="ctr"/>
                          <a:r>
                            <a:rPr lang="en-US" sz="1200" dirty="0" smtClean="0"/>
                            <a:t> 1.250</a:t>
                          </a:r>
                          <a:endParaRPr lang="en-US" sz="1200" dirty="0"/>
                        </a:p>
                      </a:txBody>
                      <a:tcPr/>
                    </a:tc>
                    <a:tc>
                      <a:txBody>
                        <a:bodyPr/>
                        <a:lstStyle/>
                        <a:p>
                          <a:pPr algn="ctr"/>
                          <a:r>
                            <a:rPr lang="en-US" sz="1200" dirty="0" smtClean="0"/>
                            <a:t> 0.750</a:t>
                          </a:r>
                          <a:endParaRPr lang="en-US" sz="1200" dirty="0"/>
                        </a:p>
                      </a:txBody>
                      <a:tcPr/>
                    </a:tc>
                    <a:tc>
                      <a:txBody>
                        <a:bodyPr/>
                        <a:lstStyle/>
                        <a:p>
                          <a:pPr algn="ctr"/>
                          <a:r>
                            <a:rPr lang="en-US" sz="1200" dirty="0" smtClean="0"/>
                            <a:t> 0.250</a:t>
                          </a:r>
                          <a:endParaRPr lang="en-US" sz="1200" dirty="0"/>
                        </a:p>
                      </a:txBody>
                      <a:tcPr/>
                    </a:tc>
                    <a:extLst>
                      <a:ext uri="{0D108BD9-81ED-4DB2-BD59-A6C34878D82A}">
                        <a16:rowId xmlns:a16="http://schemas.microsoft.com/office/drawing/2014/main" val="333280458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957763652"/>
                  </p:ext>
                </p:extLst>
              </p:nvPr>
            </p:nvGraphicFramePr>
            <p:xfrm>
              <a:off x="2032000" y="846127"/>
              <a:ext cx="8127999" cy="5648960"/>
            </p:xfrm>
            <a:graphic>
              <a:graphicData uri="http://schemas.openxmlformats.org/drawingml/2006/table">
                <a:tbl>
                  <a:tblPr firstRow="1" bandRow="1">
                    <a:tableStyleId>{9D7B26C5-4107-4FEC-AEDC-1716B250A1EF}</a:tableStyleId>
                  </a:tblPr>
                  <a:tblGrid>
                    <a:gridCol w="903111">
                      <a:extLst>
                        <a:ext uri="{9D8B030D-6E8A-4147-A177-3AD203B41FA5}">
                          <a16:colId xmlns:a16="http://schemas.microsoft.com/office/drawing/2014/main" val="743958701"/>
                        </a:ext>
                      </a:extLst>
                    </a:gridCol>
                    <a:gridCol w="903111">
                      <a:extLst>
                        <a:ext uri="{9D8B030D-6E8A-4147-A177-3AD203B41FA5}">
                          <a16:colId xmlns:a16="http://schemas.microsoft.com/office/drawing/2014/main" val="2570938164"/>
                        </a:ext>
                      </a:extLst>
                    </a:gridCol>
                    <a:gridCol w="903111">
                      <a:extLst>
                        <a:ext uri="{9D8B030D-6E8A-4147-A177-3AD203B41FA5}">
                          <a16:colId xmlns:a16="http://schemas.microsoft.com/office/drawing/2014/main" val="2357846845"/>
                        </a:ext>
                      </a:extLst>
                    </a:gridCol>
                    <a:gridCol w="903111">
                      <a:extLst>
                        <a:ext uri="{9D8B030D-6E8A-4147-A177-3AD203B41FA5}">
                          <a16:colId xmlns:a16="http://schemas.microsoft.com/office/drawing/2014/main" val="976281527"/>
                        </a:ext>
                      </a:extLst>
                    </a:gridCol>
                    <a:gridCol w="1126007">
                      <a:extLst>
                        <a:ext uri="{9D8B030D-6E8A-4147-A177-3AD203B41FA5}">
                          <a16:colId xmlns:a16="http://schemas.microsoft.com/office/drawing/2014/main" val="3788549835"/>
                        </a:ext>
                      </a:extLst>
                    </a:gridCol>
                    <a:gridCol w="680215">
                      <a:extLst>
                        <a:ext uri="{9D8B030D-6E8A-4147-A177-3AD203B41FA5}">
                          <a16:colId xmlns:a16="http://schemas.microsoft.com/office/drawing/2014/main" val="1935408376"/>
                        </a:ext>
                      </a:extLst>
                    </a:gridCol>
                    <a:gridCol w="903111">
                      <a:extLst>
                        <a:ext uri="{9D8B030D-6E8A-4147-A177-3AD203B41FA5}">
                          <a16:colId xmlns:a16="http://schemas.microsoft.com/office/drawing/2014/main" val="3585637815"/>
                        </a:ext>
                      </a:extLst>
                    </a:gridCol>
                    <a:gridCol w="903111">
                      <a:extLst>
                        <a:ext uri="{9D8B030D-6E8A-4147-A177-3AD203B41FA5}">
                          <a16:colId xmlns:a16="http://schemas.microsoft.com/office/drawing/2014/main" val="1580701572"/>
                        </a:ext>
                      </a:extLst>
                    </a:gridCol>
                    <a:gridCol w="903111">
                      <a:extLst>
                        <a:ext uri="{9D8B030D-6E8A-4147-A177-3AD203B41FA5}">
                          <a16:colId xmlns:a16="http://schemas.microsoft.com/office/drawing/2014/main" val="3549994805"/>
                        </a:ext>
                      </a:extLst>
                    </a:gridCol>
                  </a:tblGrid>
                  <a:tr h="370840">
                    <a:tc>
                      <a:txBody>
                        <a:bodyPr/>
                        <a:lstStyle/>
                        <a:p>
                          <a:pPr algn="ctr"/>
                          <a:endParaRPr lang="en-US" dirty="0"/>
                        </a:p>
                      </a:txBody>
                      <a:tcPr/>
                    </a:tc>
                    <a:tc gridSpan="3">
                      <a:txBody>
                        <a:bodyPr/>
                        <a:lstStyle/>
                        <a:p>
                          <a:pPr algn="ctr"/>
                          <a:r>
                            <a:rPr lang="en-US" dirty="0" smtClean="0"/>
                            <a:t>Content</a:t>
                          </a:r>
                          <a:r>
                            <a:rPr lang="en-US" baseline="0" dirty="0" smtClean="0"/>
                            <a:t> factor(s)</a:t>
                          </a:r>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dirty="0" smtClean="0"/>
                            <a:t>ARS</a:t>
                          </a:r>
                          <a:endParaRPr lang="en-US" dirty="0"/>
                        </a:p>
                      </a:txBody>
                      <a:tcPr/>
                    </a:tc>
                    <a:tc gridSpan="4">
                      <a:txBody>
                        <a:bodyPr/>
                        <a:lstStyle/>
                        <a:p>
                          <a:pPr algn="ctr"/>
                          <a:r>
                            <a:rPr lang="en-US" dirty="0" smtClean="0"/>
                            <a:t>Thresholds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13906108"/>
                      </a:ext>
                    </a:extLst>
                  </a:tr>
                  <a:tr h="457200">
                    <a:tc>
                      <a:txBody>
                        <a:bodyPr/>
                        <a:lstStyle/>
                        <a:p>
                          <a:pPr algn="ctr"/>
                          <a:endParaRPr lang="en-US" sz="1200" dirty="0"/>
                        </a:p>
                      </a:txBody>
                      <a:tcPr/>
                    </a:tc>
                    <a:tc>
                      <a:txBody>
                        <a:bodyPr/>
                        <a:lstStyle/>
                        <a:p>
                          <a:pPr algn="ctr"/>
                          <a:r>
                            <a:rPr lang="en-US" sz="1200" dirty="0" smtClean="0"/>
                            <a:t>One </a:t>
                          </a:r>
                          <a:br>
                            <a:rPr lang="en-US" sz="1200" dirty="0" smtClean="0"/>
                          </a:br>
                          <a:r>
                            <a:rPr lang="en-US" sz="1200" dirty="0" smtClean="0"/>
                            <a:t>factor</a:t>
                          </a:r>
                          <a:endParaRPr lang="en-US" sz="1200" dirty="0"/>
                        </a:p>
                      </a:txBody>
                      <a:tcPr/>
                    </a:tc>
                    <a:tc>
                      <a:txBody>
                        <a:bodyPr/>
                        <a:lstStyle/>
                        <a:p>
                          <a:pPr algn="ctr"/>
                          <a:r>
                            <a:rPr lang="en-US" sz="1200" dirty="0" smtClean="0"/>
                            <a:t>Two</a:t>
                          </a:r>
                          <a:br>
                            <a:rPr lang="en-US" sz="1200" dirty="0" smtClean="0"/>
                          </a:br>
                          <a:r>
                            <a:rPr lang="en-US" sz="1200" dirty="0" smtClean="0"/>
                            <a:t>factors</a:t>
                          </a:r>
                          <a:endParaRPr lang="en-US" sz="1200" dirty="0"/>
                        </a:p>
                      </a:txBody>
                      <a:tcPr/>
                    </a:tc>
                    <a:tc>
                      <a:txBody>
                        <a:bodyPr/>
                        <a:lstStyle/>
                        <a:p>
                          <a:pPr algn="ctr"/>
                          <a:endParaRPr lang="en-US" sz="1200" dirty="0"/>
                        </a:p>
                      </a:txBody>
                      <a:tcPr/>
                    </a:tc>
                    <a:tc>
                      <a:txBody>
                        <a:bodyPr/>
                        <a:lstStyle/>
                        <a:p>
                          <a:pPr algn="ctr"/>
                          <a:endParaRPr lang="en-US" sz="1200" dirty="0"/>
                        </a:p>
                      </a:txBody>
                      <a:tcPr/>
                    </a:tc>
                    <a:tc gridSpan="4">
                      <a:txBody>
                        <a:bodyPr/>
                        <a:lstStyle/>
                        <a:p>
                          <a:pPr algn="ctr"/>
                          <a:r>
                            <a:rPr lang="el-GR" sz="1800" dirty="0" smtClean="0"/>
                            <a:t>τ</a:t>
                          </a:r>
                          <a:endParaRPr lang="en-US" sz="18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537079462"/>
                      </a:ext>
                    </a:extLst>
                  </a:tr>
                  <a:tr h="370840">
                    <a:tc>
                      <a:txBody>
                        <a:bodyPr/>
                        <a:lstStyle/>
                        <a:p>
                          <a:pPr algn="ctr"/>
                          <a:endParaRPr lang="en-US" sz="1200" dirty="0"/>
                        </a:p>
                      </a:txBody>
                      <a:tcPr/>
                    </a:tc>
                    <a:tc>
                      <a:txBody>
                        <a:bodyPr/>
                        <a:lstStyle/>
                        <a:p>
                          <a:endParaRPr lang="en-US"/>
                        </a:p>
                      </a:txBody>
                      <a:tcPr>
                        <a:blipFill>
                          <a:blip r:embed="rId2"/>
                          <a:stretch>
                            <a:fillRect l="-100000" t="-231148" r="-702027" b="-1200000"/>
                          </a:stretch>
                        </a:blipFill>
                      </a:tcPr>
                    </a:tc>
                    <a:tc>
                      <a:txBody>
                        <a:bodyPr/>
                        <a:lstStyle/>
                        <a:p>
                          <a:endParaRPr lang="en-US"/>
                        </a:p>
                      </a:txBody>
                      <a:tcPr>
                        <a:blipFill>
                          <a:blip r:embed="rId2"/>
                          <a:stretch>
                            <a:fillRect l="-198658" t="-231148" r="-597315" b="-1200000"/>
                          </a:stretch>
                        </a:blipFill>
                      </a:tcPr>
                    </a:tc>
                    <a:tc>
                      <a:txBody>
                        <a:bodyPr/>
                        <a:lstStyle/>
                        <a:p>
                          <a:endParaRPr lang="en-US"/>
                        </a:p>
                      </a:txBody>
                      <a:tcPr>
                        <a:blipFill>
                          <a:blip r:embed="rId2"/>
                          <a:stretch>
                            <a:fillRect l="-300676" t="-231148" r="-501351" b="-1200000"/>
                          </a:stretch>
                        </a:blipFill>
                      </a:tcPr>
                    </a:tc>
                    <a:tc>
                      <a:txBody>
                        <a:bodyPr/>
                        <a:lstStyle/>
                        <a:p>
                          <a:endParaRPr lang="en-US"/>
                        </a:p>
                      </a:txBody>
                      <a:tcPr>
                        <a:blipFill>
                          <a:blip r:embed="rId2"/>
                          <a:stretch>
                            <a:fillRect l="-320541" t="-231148" r="-301081" b="-1200000"/>
                          </a:stretch>
                        </a:blipFill>
                      </a:tcPr>
                    </a:tc>
                    <a:tc>
                      <a:txBody>
                        <a:bodyPr/>
                        <a:lstStyle/>
                        <a:p>
                          <a:endParaRPr lang="en-US"/>
                        </a:p>
                      </a:txBody>
                      <a:tcPr>
                        <a:blipFill>
                          <a:blip r:embed="rId2"/>
                          <a:stretch>
                            <a:fillRect l="-700901" t="-231148" r="-401802" b="-1200000"/>
                          </a:stretch>
                        </a:blipFill>
                      </a:tcPr>
                    </a:tc>
                    <a:tc>
                      <a:txBody>
                        <a:bodyPr/>
                        <a:lstStyle/>
                        <a:p>
                          <a:endParaRPr lang="en-US"/>
                        </a:p>
                      </a:txBody>
                      <a:tcPr>
                        <a:blipFill>
                          <a:blip r:embed="rId2"/>
                          <a:stretch>
                            <a:fillRect l="-596644" t="-231148" r="-199329" b="-1200000"/>
                          </a:stretch>
                        </a:blipFill>
                      </a:tcPr>
                    </a:tc>
                    <a:tc>
                      <a:txBody>
                        <a:bodyPr/>
                        <a:lstStyle/>
                        <a:p>
                          <a:endParaRPr lang="en-US"/>
                        </a:p>
                      </a:txBody>
                      <a:tcPr>
                        <a:blipFill>
                          <a:blip r:embed="rId2"/>
                          <a:stretch>
                            <a:fillRect l="-701351" t="-231148" r="-100676" b="-1200000"/>
                          </a:stretch>
                        </a:blipFill>
                      </a:tcPr>
                    </a:tc>
                    <a:tc>
                      <a:txBody>
                        <a:bodyPr/>
                        <a:lstStyle/>
                        <a:p>
                          <a:endParaRPr lang="en-US"/>
                        </a:p>
                      </a:txBody>
                      <a:tcPr>
                        <a:blipFill>
                          <a:blip r:embed="rId2"/>
                          <a:stretch>
                            <a:fillRect l="-801351" t="-231148" r="-676" b="-1200000"/>
                          </a:stretch>
                        </a:blipFill>
                      </a:tcPr>
                    </a:tc>
                    <a:extLst>
                      <a:ext uri="{0D108BD9-81ED-4DB2-BD59-A6C34878D82A}">
                        <a16:rowId xmlns:a16="http://schemas.microsoft.com/office/drawing/2014/main" val="3378268552"/>
                      </a:ext>
                    </a:extLst>
                  </a:tr>
                  <a:tr h="370840">
                    <a:tc>
                      <a:txBody>
                        <a:bodyPr/>
                        <a:lstStyle/>
                        <a:p>
                          <a:pPr algn="ctr"/>
                          <a:r>
                            <a:rPr lang="en-US" sz="1200" dirty="0" smtClean="0"/>
                            <a:t>X1</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0.175/0.300</a:t>
                          </a:r>
                          <a:endParaRPr lang="en-US" sz="1200" dirty="0"/>
                        </a:p>
                      </a:txBody>
                      <a:tcPr/>
                    </a:tc>
                    <a:tc>
                      <a:txBody>
                        <a:bodyPr/>
                        <a:lstStyle/>
                        <a:p>
                          <a:pPr algn="ctr"/>
                          <a:r>
                            <a:rPr lang="en-US" sz="1200" dirty="0" smtClean="0"/>
                            <a:t>-0.250</a:t>
                          </a:r>
                          <a:endParaRPr lang="en-US" sz="1200" dirty="0"/>
                        </a:p>
                      </a:txBody>
                      <a:tcPr/>
                    </a:tc>
                    <a:tc>
                      <a:txBody>
                        <a:bodyPr/>
                        <a:lstStyle/>
                        <a:p>
                          <a:pPr algn="ctr"/>
                          <a:r>
                            <a:rPr lang="en-US" sz="1200" dirty="0" smtClean="0"/>
                            <a:t>-0.750</a:t>
                          </a:r>
                          <a:endParaRPr lang="en-US" sz="1200" dirty="0"/>
                        </a:p>
                      </a:txBody>
                      <a:tcPr/>
                    </a:tc>
                    <a:tc>
                      <a:txBody>
                        <a:bodyPr/>
                        <a:lstStyle/>
                        <a:p>
                          <a:pPr algn="ctr"/>
                          <a:r>
                            <a:rPr lang="en-US" sz="1200" dirty="0" smtClean="0"/>
                            <a:t>-1.250</a:t>
                          </a:r>
                          <a:endParaRPr lang="en-US" sz="1200" dirty="0"/>
                        </a:p>
                      </a:txBody>
                      <a:tcPr/>
                    </a:tc>
                    <a:tc>
                      <a:txBody>
                        <a:bodyPr/>
                        <a:lstStyle/>
                        <a:p>
                          <a:pPr algn="ctr"/>
                          <a:r>
                            <a:rPr lang="en-US" sz="1200" dirty="0" smtClean="0"/>
                            <a:t>-1.750</a:t>
                          </a:r>
                          <a:endParaRPr lang="en-US" sz="1200" dirty="0"/>
                        </a:p>
                      </a:txBody>
                      <a:tcPr/>
                    </a:tc>
                    <a:extLst>
                      <a:ext uri="{0D108BD9-81ED-4DB2-BD59-A6C34878D82A}">
                        <a16:rowId xmlns:a16="http://schemas.microsoft.com/office/drawing/2014/main" val="2590037968"/>
                      </a:ext>
                    </a:extLst>
                  </a:tr>
                  <a:tr h="370840">
                    <a:tc>
                      <a:txBody>
                        <a:bodyPr/>
                        <a:lstStyle/>
                        <a:p>
                          <a:pPr algn="ctr"/>
                          <a:r>
                            <a:rPr lang="en-US" sz="1200" dirty="0" smtClean="0"/>
                            <a:t>X2</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-0.068</a:t>
                          </a:r>
                          <a:endParaRPr lang="en-US" sz="1200" dirty="0"/>
                        </a:p>
                      </a:txBody>
                      <a:tcPr/>
                    </a:tc>
                    <a:tc>
                      <a:txBody>
                        <a:bodyPr/>
                        <a:lstStyle/>
                        <a:p>
                          <a:pPr algn="ctr"/>
                          <a:r>
                            <a:rPr lang="en-US" sz="1200" dirty="0" smtClean="0"/>
                            <a:t>-0.568</a:t>
                          </a:r>
                          <a:endParaRPr lang="en-US" sz="1200" dirty="0"/>
                        </a:p>
                      </a:txBody>
                      <a:tcPr/>
                    </a:tc>
                    <a:tc>
                      <a:txBody>
                        <a:bodyPr/>
                        <a:lstStyle/>
                        <a:p>
                          <a:pPr algn="ctr"/>
                          <a:r>
                            <a:rPr lang="en-US" sz="1200" dirty="0" smtClean="0"/>
                            <a:t>-1.068</a:t>
                          </a:r>
                          <a:endParaRPr lang="en-US" sz="1200" dirty="0"/>
                        </a:p>
                      </a:txBody>
                      <a:tcPr/>
                    </a:tc>
                    <a:tc>
                      <a:txBody>
                        <a:bodyPr/>
                        <a:lstStyle/>
                        <a:p>
                          <a:pPr algn="ctr"/>
                          <a:r>
                            <a:rPr lang="en-US" sz="1200" dirty="0" smtClean="0"/>
                            <a:t>-1.568</a:t>
                          </a:r>
                          <a:endParaRPr lang="en-US" sz="1200" dirty="0"/>
                        </a:p>
                      </a:txBody>
                      <a:tcPr/>
                    </a:tc>
                    <a:extLst>
                      <a:ext uri="{0D108BD9-81ED-4DB2-BD59-A6C34878D82A}">
                        <a16:rowId xmlns:a16="http://schemas.microsoft.com/office/drawing/2014/main" val="4290941929"/>
                      </a:ext>
                    </a:extLst>
                  </a:tr>
                  <a:tr h="370840">
                    <a:tc>
                      <a:txBody>
                        <a:bodyPr/>
                        <a:lstStyle/>
                        <a:p>
                          <a:pPr algn="ctr"/>
                          <a:r>
                            <a:rPr lang="en-US" sz="1200" dirty="0" smtClean="0"/>
                            <a:t>X3</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0.114</a:t>
                          </a:r>
                          <a:endParaRPr lang="en-US" sz="1200" dirty="0"/>
                        </a:p>
                      </a:txBody>
                      <a:tcPr/>
                    </a:tc>
                    <a:tc>
                      <a:txBody>
                        <a:bodyPr/>
                        <a:lstStyle/>
                        <a:p>
                          <a:pPr algn="ctr"/>
                          <a:r>
                            <a:rPr lang="en-US" sz="1200" dirty="0" smtClean="0"/>
                            <a:t>-0.386</a:t>
                          </a:r>
                          <a:endParaRPr lang="en-US" sz="1200" dirty="0"/>
                        </a:p>
                      </a:txBody>
                      <a:tcPr/>
                    </a:tc>
                    <a:tc>
                      <a:txBody>
                        <a:bodyPr/>
                        <a:lstStyle/>
                        <a:p>
                          <a:pPr algn="ctr"/>
                          <a:r>
                            <a:rPr lang="en-US" sz="1200" dirty="0" smtClean="0"/>
                            <a:t>-0.886</a:t>
                          </a:r>
                          <a:endParaRPr lang="en-US" sz="1200" dirty="0"/>
                        </a:p>
                      </a:txBody>
                      <a:tcPr/>
                    </a:tc>
                    <a:tc>
                      <a:txBody>
                        <a:bodyPr/>
                        <a:lstStyle/>
                        <a:p>
                          <a:pPr algn="ctr"/>
                          <a:r>
                            <a:rPr lang="en-US" sz="1200" dirty="0" smtClean="0"/>
                            <a:t>-1.386</a:t>
                          </a:r>
                          <a:endParaRPr lang="en-US" sz="1200" dirty="0"/>
                        </a:p>
                      </a:txBody>
                      <a:tcPr/>
                    </a:tc>
                    <a:extLst>
                      <a:ext uri="{0D108BD9-81ED-4DB2-BD59-A6C34878D82A}">
                        <a16:rowId xmlns:a16="http://schemas.microsoft.com/office/drawing/2014/main" val="1575715798"/>
                      </a:ext>
                    </a:extLst>
                  </a:tr>
                  <a:tr h="370840">
                    <a:tc>
                      <a:txBody>
                        <a:bodyPr/>
                        <a:lstStyle/>
                        <a:p>
                          <a:pPr algn="ctr"/>
                          <a:r>
                            <a:rPr lang="en-US" sz="1200" dirty="0" smtClean="0"/>
                            <a:t>X4</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0.295</a:t>
                          </a:r>
                          <a:endParaRPr lang="en-US" sz="1200" dirty="0"/>
                        </a:p>
                      </a:txBody>
                      <a:tcPr/>
                    </a:tc>
                    <a:tc>
                      <a:txBody>
                        <a:bodyPr/>
                        <a:lstStyle/>
                        <a:p>
                          <a:pPr algn="ctr"/>
                          <a:r>
                            <a:rPr lang="en-US" sz="1200" dirty="0" smtClean="0"/>
                            <a:t>-.20</a:t>
                          </a:r>
                          <a:endParaRPr lang="en-US" sz="1200" dirty="0"/>
                        </a:p>
                      </a:txBody>
                      <a:tcPr/>
                    </a:tc>
                    <a:tc>
                      <a:txBody>
                        <a:bodyPr/>
                        <a:lstStyle/>
                        <a:p>
                          <a:pPr algn="ctr"/>
                          <a:r>
                            <a:rPr lang="en-US" sz="1200" dirty="0" smtClean="0"/>
                            <a:t>-0.705</a:t>
                          </a:r>
                          <a:endParaRPr lang="en-US" sz="1200" dirty="0"/>
                        </a:p>
                      </a:txBody>
                      <a:tcPr/>
                    </a:tc>
                    <a:tc>
                      <a:txBody>
                        <a:bodyPr/>
                        <a:lstStyle/>
                        <a:p>
                          <a:pPr algn="ctr"/>
                          <a:r>
                            <a:rPr lang="en-US" sz="1200" dirty="0" smtClean="0"/>
                            <a:t>-1.205</a:t>
                          </a:r>
                          <a:endParaRPr lang="en-US" sz="1200" dirty="0"/>
                        </a:p>
                      </a:txBody>
                      <a:tcPr/>
                    </a:tc>
                    <a:extLst>
                      <a:ext uri="{0D108BD9-81ED-4DB2-BD59-A6C34878D82A}">
                        <a16:rowId xmlns:a16="http://schemas.microsoft.com/office/drawing/2014/main" val="852540063"/>
                      </a:ext>
                    </a:extLst>
                  </a:tr>
                  <a:tr h="370840">
                    <a:tc>
                      <a:txBody>
                        <a:bodyPr/>
                        <a:lstStyle/>
                        <a:p>
                          <a:pPr algn="ctr"/>
                          <a:r>
                            <a:rPr lang="en-US" sz="1200" dirty="0" smtClean="0"/>
                            <a:t>X5</a:t>
                          </a:r>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0.477</a:t>
                          </a:r>
                          <a:endParaRPr lang="en-US" sz="1200" dirty="0"/>
                        </a:p>
                      </a:txBody>
                      <a:tcPr/>
                    </a:tc>
                    <a:tc>
                      <a:txBody>
                        <a:bodyPr/>
                        <a:lstStyle/>
                        <a:p>
                          <a:pPr algn="ctr"/>
                          <a:r>
                            <a:rPr lang="en-US" sz="1200" dirty="0" smtClean="0"/>
                            <a:t>-0.023</a:t>
                          </a:r>
                          <a:endParaRPr lang="en-US" sz="1200" dirty="0"/>
                        </a:p>
                      </a:txBody>
                      <a:tcPr/>
                    </a:tc>
                    <a:tc>
                      <a:txBody>
                        <a:bodyPr/>
                        <a:lstStyle/>
                        <a:p>
                          <a:pPr algn="ctr"/>
                          <a:r>
                            <a:rPr lang="en-US" sz="1200" dirty="0" smtClean="0"/>
                            <a:t>-0.523</a:t>
                          </a:r>
                          <a:endParaRPr lang="en-US" sz="1200" dirty="0"/>
                        </a:p>
                      </a:txBody>
                      <a:tcPr/>
                    </a:tc>
                    <a:tc>
                      <a:txBody>
                        <a:bodyPr/>
                        <a:lstStyle/>
                        <a:p>
                          <a:pPr algn="ctr"/>
                          <a:r>
                            <a:rPr lang="en-US" sz="1200" dirty="0" smtClean="0"/>
                            <a:t>-1.023</a:t>
                          </a:r>
                          <a:endParaRPr lang="en-US" sz="1200" dirty="0"/>
                        </a:p>
                      </a:txBody>
                      <a:tcPr/>
                    </a:tc>
                    <a:extLst>
                      <a:ext uri="{0D108BD9-81ED-4DB2-BD59-A6C34878D82A}">
                        <a16:rowId xmlns:a16="http://schemas.microsoft.com/office/drawing/2014/main" val="4086480176"/>
                      </a:ext>
                    </a:extLst>
                  </a:tr>
                  <a:tr h="370840">
                    <a:tc>
                      <a:txBody>
                        <a:bodyPr/>
                        <a:lstStyle/>
                        <a:p>
                          <a:pPr algn="ctr"/>
                          <a:r>
                            <a:rPr lang="en-US" sz="1200" dirty="0" smtClean="0"/>
                            <a:t>X6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0.659</a:t>
                          </a:r>
                          <a:endParaRPr lang="en-US" sz="1200" dirty="0"/>
                        </a:p>
                      </a:txBody>
                      <a:tcPr/>
                    </a:tc>
                    <a:tc>
                      <a:txBody>
                        <a:bodyPr/>
                        <a:lstStyle/>
                        <a:p>
                          <a:pPr algn="ctr"/>
                          <a:r>
                            <a:rPr lang="en-US" sz="1200" dirty="0" smtClean="0"/>
                            <a:t> 0.159</a:t>
                          </a:r>
                          <a:endParaRPr lang="en-US" sz="1200" dirty="0"/>
                        </a:p>
                      </a:txBody>
                      <a:tcPr/>
                    </a:tc>
                    <a:tc>
                      <a:txBody>
                        <a:bodyPr/>
                        <a:lstStyle/>
                        <a:p>
                          <a:pPr algn="ctr"/>
                          <a:r>
                            <a:rPr lang="en-US" sz="1200" dirty="0" smtClean="0"/>
                            <a:t>-0.341</a:t>
                          </a:r>
                          <a:endParaRPr lang="en-US" sz="1200" dirty="0"/>
                        </a:p>
                      </a:txBody>
                      <a:tcPr/>
                    </a:tc>
                    <a:tc>
                      <a:txBody>
                        <a:bodyPr/>
                        <a:lstStyle/>
                        <a:p>
                          <a:pPr algn="ctr"/>
                          <a:r>
                            <a:rPr lang="en-US" sz="1200" dirty="0" smtClean="0"/>
                            <a:t>-0.841</a:t>
                          </a:r>
                          <a:endParaRPr lang="en-US" sz="1200" dirty="0"/>
                        </a:p>
                      </a:txBody>
                      <a:tcPr/>
                    </a:tc>
                    <a:extLst>
                      <a:ext uri="{0D108BD9-81ED-4DB2-BD59-A6C34878D82A}">
                        <a16:rowId xmlns:a16="http://schemas.microsoft.com/office/drawing/2014/main" val="1834096132"/>
                      </a:ext>
                    </a:extLst>
                  </a:tr>
                  <a:tr h="370840">
                    <a:tc>
                      <a:txBody>
                        <a:bodyPr/>
                        <a:lstStyle/>
                        <a:p>
                          <a:pPr algn="ctr"/>
                          <a:r>
                            <a:rPr lang="en-US" sz="1200" dirty="0" smtClean="0"/>
                            <a:t>X7</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0.841 </a:t>
                          </a:r>
                          <a:endParaRPr lang="en-US" sz="1200" dirty="0"/>
                        </a:p>
                      </a:txBody>
                      <a:tcPr/>
                    </a:tc>
                    <a:tc>
                      <a:txBody>
                        <a:bodyPr/>
                        <a:lstStyle/>
                        <a:p>
                          <a:pPr algn="ctr"/>
                          <a:r>
                            <a:rPr lang="en-US" sz="1200" dirty="0" smtClean="0"/>
                            <a:t> 0.341</a:t>
                          </a:r>
                          <a:endParaRPr lang="en-US" sz="1200" dirty="0"/>
                        </a:p>
                      </a:txBody>
                      <a:tcPr/>
                    </a:tc>
                    <a:tc>
                      <a:txBody>
                        <a:bodyPr/>
                        <a:lstStyle/>
                        <a:p>
                          <a:pPr algn="ctr"/>
                          <a:r>
                            <a:rPr lang="en-US" sz="1200" dirty="0" smtClean="0"/>
                            <a:t>-0.159</a:t>
                          </a:r>
                          <a:endParaRPr lang="en-US" sz="1200" dirty="0"/>
                        </a:p>
                      </a:txBody>
                      <a:tcPr/>
                    </a:tc>
                    <a:tc>
                      <a:txBody>
                        <a:bodyPr/>
                        <a:lstStyle/>
                        <a:p>
                          <a:pPr algn="ctr"/>
                          <a:r>
                            <a:rPr lang="en-US" sz="1200" dirty="0" smtClean="0"/>
                            <a:t>-0.659</a:t>
                          </a:r>
                          <a:endParaRPr lang="en-US" sz="1200" dirty="0"/>
                        </a:p>
                      </a:txBody>
                      <a:tcPr/>
                    </a:tc>
                    <a:extLst>
                      <a:ext uri="{0D108BD9-81ED-4DB2-BD59-A6C34878D82A}">
                        <a16:rowId xmlns:a16="http://schemas.microsoft.com/office/drawing/2014/main" val="1839050735"/>
                      </a:ext>
                    </a:extLst>
                  </a:tr>
                  <a:tr h="370840">
                    <a:tc>
                      <a:txBody>
                        <a:bodyPr/>
                        <a:lstStyle/>
                        <a:p>
                          <a:pPr algn="ctr"/>
                          <a:r>
                            <a:rPr lang="en-US" sz="1200" dirty="0" smtClean="0"/>
                            <a:t>X8</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1.023</a:t>
                          </a:r>
                          <a:endParaRPr lang="en-US" sz="1200" dirty="0"/>
                        </a:p>
                      </a:txBody>
                      <a:tcPr/>
                    </a:tc>
                    <a:tc>
                      <a:txBody>
                        <a:bodyPr/>
                        <a:lstStyle/>
                        <a:p>
                          <a:pPr algn="ctr"/>
                          <a:r>
                            <a:rPr lang="en-US" sz="1200" dirty="0" smtClean="0"/>
                            <a:t> 0.523</a:t>
                          </a:r>
                          <a:endParaRPr lang="en-US" sz="1200" dirty="0"/>
                        </a:p>
                      </a:txBody>
                      <a:tcPr/>
                    </a:tc>
                    <a:tc>
                      <a:txBody>
                        <a:bodyPr/>
                        <a:lstStyle/>
                        <a:p>
                          <a:pPr algn="ctr"/>
                          <a:r>
                            <a:rPr lang="en-US" sz="1200" dirty="0" smtClean="0"/>
                            <a:t> 0.023</a:t>
                          </a:r>
                          <a:endParaRPr lang="en-US" sz="1200" dirty="0"/>
                        </a:p>
                      </a:txBody>
                      <a:tcPr/>
                    </a:tc>
                    <a:tc>
                      <a:txBody>
                        <a:bodyPr/>
                        <a:lstStyle/>
                        <a:p>
                          <a:pPr algn="ctr"/>
                          <a:r>
                            <a:rPr lang="en-US" sz="1200" dirty="0" smtClean="0"/>
                            <a:t>-0.477</a:t>
                          </a:r>
                          <a:endParaRPr lang="en-US" sz="1200" dirty="0"/>
                        </a:p>
                      </a:txBody>
                      <a:tcPr/>
                    </a:tc>
                    <a:extLst>
                      <a:ext uri="{0D108BD9-81ED-4DB2-BD59-A6C34878D82A}">
                        <a16:rowId xmlns:a16="http://schemas.microsoft.com/office/drawing/2014/main" val="322965606"/>
                      </a:ext>
                    </a:extLst>
                  </a:tr>
                  <a:tr h="370840">
                    <a:tc>
                      <a:txBody>
                        <a:bodyPr/>
                        <a:lstStyle/>
                        <a:p>
                          <a:pPr algn="ctr"/>
                          <a:r>
                            <a:rPr lang="en-US" sz="1200" dirty="0" smtClean="0"/>
                            <a:t>X9</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1.205</a:t>
                          </a:r>
                          <a:endParaRPr lang="en-US" sz="1200" dirty="0"/>
                        </a:p>
                      </a:txBody>
                      <a:tcPr/>
                    </a:tc>
                    <a:tc>
                      <a:txBody>
                        <a:bodyPr/>
                        <a:lstStyle/>
                        <a:p>
                          <a:pPr algn="ctr"/>
                          <a:r>
                            <a:rPr lang="en-US" sz="1200" dirty="0" smtClean="0"/>
                            <a:t> 0.705</a:t>
                          </a:r>
                          <a:endParaRPr lang="en-US" sz="1200" dirty="0"/>
                        </a:p>
                      </a:txBody>
                      <a:tcPr/>
                    </a:tc>
                    <a:tc>
                      <a:txBody>
                        <a:bodyPr/>
                        <a:lstStyle/>
                        <a:p>
                          <a:pPr algn="ctr"/>
                          <a:r>
                            <a:rPr lang="en-US" sz="1200" dirty="0" smtClean="0"/>
                            <a:t> 0.205</a:t>
                          </a:r>
                          <a:endParaRPr lang="en-US" sz="1200" dirty="0"/>
                        </a:p>
                      </a:txBody>
                      <a:tcPr/>
                    </a:tc>
                    <a:tc>
                      <a:txBody>
                        <a:bodyPr/>
                        <a:lstStyle/>
                        <a:p>
                          <a:pPr algn="ctr"/>
                          <a:r>
                            <a:rPr lang="en-US" sz="1200" dirty="0" smtClean="0"/>
                            <a:t>-0.295</a:t>
                          </a:r>
                          <a:endParaRPr lang="en-US" sz="1200" dirty="0"/>
                        </a:p>
                      </a:txBody>
                      <a:tcPr/>
                    </a:tc>
                    <a:extLst>
                      <a:ext uri="{0D108BD9-81ED-4DB2-BD59-A6C34878D82A}">
                        <a16:rowId xmlns:a16="http://schemas.microsoft.com/office/drawing/2014/main" val="589918182"/>
                      </a:ext>
                    </a:extLst>
                  </a:tr>
                  <a:tr h="370840">
                    <a:tc>
                      <a:txBody>
                        <a:bodyPr/>
                        <a:lstStyle/>
                        <a:p>
                          <a:pPr algn="ctr"/>
                          <a:r>
                            <a:rPr lang="en-US" sz="1200" dirty="0" smtClean="0"/>
                            <a:t>X10</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1.386</a:t>
                          </a:r>
                          <a:endParaRPr lang="en-US" sz="1200" dirty="0"/>
                        </a:p>
                      </a:txBody>
                      <a:tcPr/>
                    </a:tc>
                    <a:tc>
                      <a:txBody>
                        <a:bodyPr/>
                        <a:lstStyle/>
                        <a:p>
                          <a:pPr algn="ctr"/>
                          <a:r>
                            <a:rPr lang="en-US" sz="1200" dirty="0" smtClean="0"/>
                            <a:t> 0.886</a:t>
                          </a:r>
                          <a:endParaRPr lang="en-US" sz="1200" dirty="0"/>
                        </a:p>
                      </a:txBody>
                      <a:tcPr/>
                    </a:tc>
                    <a:tc>
                      <a:txBody>
                        <a:bodyPr/>
                        <a:lstStyle/>
                        <a:p>
                          <a:pPr algn="ctr"/>
                          <a:r>
                            <a:rPr lang="en-US" sz="1200" dirty="0" smtClean="0"/>
                            <a:t> 0.386</a:t>
                          </a:r>
                          <a:endParaRPr lang="en-US" sz="1200" dirty="0"/>
                        </a:p>
                      </a:txBody>
                      <a:tcPr/>
                    </a:tc>
                    <a:tc>
                      <a:txBody>
                        <a:bodyPr/>
                        <a:lstStyle/>
                        <a:p>
                          <a:pPr algn="ctr"/>
                          <a:r>
                            <a:rPr lang="en-US" sz="1200" dirty="0" smtClean="0"/>
                            <a:t>-0.114</a:t>
                          </a:r>
                          <a:endParaRPr lang="en-US" sz="1200" dirty="0"/>
                        </a:p>
                      </a:txBody>
                      <a:tcPr/>
                    </a:tc>
                    <a:extLst>
                      <a:ext uri="{0D108BD9-81ED-4DB2-BD59-A6C34878D82A}">
                        <a16:rowId xmlns:a16="http://schemas.microsoft.com/office/drawing/2014/main" val="1642071134"/>
                      </a:ext>
                    </a:extLst>
                  </a:tr>
                  <a:tr h="370840">
                    <a:tc>
                      <a:txBody>
                        <a:bodyPr/>
                        <a:lstStyle/>
                        <a:p>
                          <a:pPr algn="ctr"/>
                          <a:r>
                            <a:rPr lang="en-US" sz="1200" dirty="0" smtClean="0"/>
                            <a:t>X11</a:t>
                          </a:r>
                          <a:endParaRPr lang="en-US" sz="1200" dirty="0"/>
                        </a:p>
                      </a:txBody>
                      <a:tcPr/>
                    </a:tc>
                    <a:tc>
                      <a:txBody>
                        <a:bodyPr/>
                        <a:lstStyle/>
                        <a:p>
                          <a:pPr algn="ctr"/>
                          <a:r>
                            <a:rPr lang="en-US" sz="1200" dirty="0" smtClean="0"/>
                            <a:t>0.6</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smtClean="0"/>
                            <a:t>0.6</a:t>
                          </a:r>
                        </a:p>
                      </a:txBody>
                      <a:tcPr/>
                    </a:tc>
                    <a:tc>
                      <a:txBody>
                        <a:bodyPr/>
                        <a:lstStyle/>
                        <a:p>
                          <a:pPr algn="ctr"/>
                          <a:r>
                            <a:rPr lang="en-US" sz="1200" b="0" dirty="0" smtClean="0"/>
                            <a:t>0</a:t>
                          </a:r>
                          <a:endParaRPr lang="en-US" sz="1200" b="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1.568</a:t>
                          </a:r>
                          <a:endParaRPr lang="en-US" sz="1200" dirty="0"/>
                        </a:p>
                      </a:txBody>
                      <a:tcPr/>
                    </a:tc>
                    <a:tc>
                      <a:txBody>
                        <a:bodyPr/>
                        <a:lstStyle/>
                        <a:p>
                          <a:pPr algn="ctr"/>
                          <a:r>
                            <a:rPr lang="en-US" sz="1200" dirty="0" smtClean="0"/>
                            <a:t> 1.068</a:t>
                          </a:r>
                          <a:endParaRPr lang="en-US" sz="1200" dirty="0"/>
                        </a:p>
                      </a:txBody>
                      <a:tcPr/>
                    </a:tc>
                    <a:tc>
                      <a:txBody>
                        <a:bodyPr/>
                        <a:lstStyle/>
                        <a:p>
                          <a:pPr algn="ctr"/>
                          <a:r>
                            <a:rPr lang="en-US" sz="1200" dirty="0" smtClean="0"/>
                            <a:t> 0.568</a:t>
                          </a:r>
                          <a:endParaRPr lang="en-US" sz="1200" dirty="0"/>
                        </a:p>
                      </a:txBody>
                      <a:tcPr/>
                    </a:tc>
                    <a:tc>
                      <a:txBody>
                        <a:bodyPr/>
                        <a:lstStyle/>
                        <a:p>
                          <a:pPr algn="ctr"/>
                          <a:r>
                            <a:rPr lang="en-US" sz="1200" dirty="0" smtClean="0"/>
                            <a:t> 0.068</a:t>
                          </a:r>
                          <a:endParaRPr lang="en-US" sz="1200" dirty="0"/>
                        </a:p>
                      </a:txBody>
                      <a:tcPr/>
                    </a:tc>
                    <a:extLst>
                      <a:ext uri="{0D108BD9-81ED-4DB2-BD59-A6C34878D82A}">
                        <a16:rowId xmlns:a16="http://schemas.microsoft.com/office/drawing/2014/main" val="3717443592"/>
                      </a:ext>
                    </a:extLst>
                  </a:tr>
                  <a:tr h="370840">
                    <a:tc>
                      <a:txBody>
                        <a:bodyPr/>
                        <a:lstStyle/>
                        <a:p>
                          <a:pPr algn="ctr"/>
                          <a:r>
                            <a:rPr lang="en-US" sz="1200" dirty="0" smtClean="0"/>
                            <a:t>X12</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b="0" dirty="0" smtClean="0"/>
                            <a:t>0</a:t>
                          </a:r>
                          <a:endParaRPr lang="en-US" sz="1200" b="0" dirty="0"/>
                        </a:p>
                      </a:txBody>
                      <a:tcPr/>
                    </a:tc>
                    <a:tc>
                      <a:txBody>
                        <a:bodyPr/>
                        <a:lstStyle/>
                        <a:p>
                          <a:pPr algn="ctr"/>
                          <a:r>
                            <a:rPr lang="en-US" sz="1200" b="0" dirty="0" smtClean="0"/>
                            <a:t>0.6</a:t>
                          </a:r>
                          <a:endParaRPr lang="en-US" sz="1200" b="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1.750</a:t>
                          </a:r>
                          <a:endParaRPr lang="en-US" sz="1200" dirty="0"/>
                        </a:p>
                      </a:txBody>
                      <a:tcPr/>
                    </a:tc>
                    <a:tc>
                      <a:txBody>
                        <a:bodyPr/>
                        <a:lstStyle/>
                        <a:p>
                          <a:pPr algn="ctr"/>
                          <a:r>
                            <a:rPr lang="en-US" sz="1200" dirty="0" smtClean="0"/>
                            <a:t> 1.250</a:t>
                          </a:r>
                          <a:endParaRPr lang="en-US" sz="1200" dirty="0"/>
                        </a:p>
                      </a:txBody>
                      <a:tcPr/>
                    </a:tc>
                    <a:tc>
                      <a:txBody>
                        <a:bodyPr/>
                        <a:lstStyle/>
                        <a:p>
                          <a:pPr algn="ctr"/>
                          <a:r>
                            <a:rPr lang="en-US" sz="1200" dirty="0" smtClean="0"/>
                            <a:t> 0.750</a:t>
                          </a:r>
                          <a:endParaRPr lang="en-US" sz="1200" dirty="0"/>
                        </a:p>
                      </a:txBody>
                      <a:tcPr/>
                    </a:tc>
                    <a:tc>
                      <a:txBody>
                        <a:bodyPr/>
                        <a:lstStyle/>
                        <a:p>
                          <a:pPr algn="ctr"/>
                          <a:r>
                            <a:rPr lang="en-US" sz="1200" dirty="0" smtClean="0"/>
                            <a:t> 0.250</a:t>
                          </a:r>
                          <a:endParaRPr lang="en-US" sz="1200" dirty="0"/>
                        </a:p>
                      </a:txBody>
                      <a:tcPr/>
                    </a:tc>
                    <a:extLst>
                      <a:ext uri="{0D108BD9-81ED-4DB2-BD59-A6C34878D82A}">
                        <a16:rowId xmlns:a16="http://schemas.microsoft.com/office/drawing/2014/main" val="3332804585"/>
                      </a:ext>
                    </a:extLst>
                  </a:tr>
                </a:tbl>
              </a:graphicData>
            </a:graphic>
          </p:graphicFrame>
        </mc:Fallback>
      </mc:AlternateContent>
    </p:spTree>
    <p:extLst>
      <p:ext uri="{BB962C8B-B14F-4D97-AF65-F5344CB8AC3E}">
        <p14:creationId xmlns:p14="http://schemas.microsoft.com/office/powerpoint/2010/main" val="4290388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5300" y="4378903"/>
            <a:ext cx="5938982" cy="1484746"/>
          </a:xfrm>
          <a:prstGeom prst="rect">
            <a:avLst/>
          </a:prstGeom>
        </p:spPr>
      </p:pic>
      <p:sp>
        <p:nvSpPr>
          <p:cNvPr id="2" name="Title 1"/>
          <p:cNvSpPr>
            <a:spLocks noGrp="1"/>
          </p:cNvSpPr>
          <p:nvPr>
            <p:ph type="title"/>
          </p:nvPr>
        </p:nvSpPr>
        <p:spPr/>
        <p:txBody>
          <a:bodyPr/>
          <a:lstStyle/>
          <a:p>
            <a:pPr algn="ctr"/>
            <a:r>
              <a:rPr lang="en-US" dirty="0" smtClean="0"/>
              <a:t>Measurement Invariance</a:t>
            </a:r>
            <a:endParaRPr lang="en-US" dirty="0"/>
          </a:p>
        </p:txBody>
      </p:sp>
      <p:pic>
        <p:nvPicPr>
          <p:cNvPr id="6" name="Picture 5" descr="[2000x2000] The classic Drake meme. Transparent right. Images of Drak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750" y="1866900"/>
            <a:ext cx="4133850" cy="4133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050" y="1988556"/>
            <a:ext cx="3933826" cy="2092478"/>
          </a:xfrm>
          <a:prstGeom prst="rect">
            <a:avLst/>
          </a:prstGeom>
        </p:spPr>
      </p:pic>
    </p:spTree>
    <p:extLst>
      <p:ext uri="{BB962C8B-B14F-4D97-AF65-F5344CB8AC3E}">
        <p14:creationId xmlns:p14="http://schemas.microsoft.com/office/powerpoint/2010/main" val="10616361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9728"/>
            <a:ext cx="10515600" cy="1006971"/>
          </a:xfrm>
        </p:spPr>
        <p:txBody>
          <a:bodyPr>
            <a:normAutofit/>
          </a:bodyPr>
          <a:lstStyle/>
          <a:p>
            <a:pPr algn="ctr"/>
            <a:r>
              <a:rPr lang="en-US" sz="3200" dirty="0" smtClean="0"/>
              <a:t>Data generation</a:t>
            </a:r>
            <a:endParaRPr lang="en-US" sz="3200"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685824077"/>
                  </p:ext>
                </p:extLst>
              </p:nvPr>
            </p:nvGraphicFramePr>
            <p:xfrm>
              <a:off x="2032000" y="846127"/>
              <a:ext cx="8127999" cy="5648960"/>
            </p:xfrm>
            <a:graphic>
              <a:graphicData uri="http://schemas.openxmlformats.org/drawingml/2006/table">
                <a:tbl>
                  <a:tblPr firstRow="1" bandRow="1">
                    <a:tableStyleId>{9D7B26C5-4107-4FEC-AEDC-1716B250A1EF}</a:tableStyleId>
                  </a:tblPr>
                  <a:tblGrid>
                    <a:gridCol w="903111">
                      <a:extLst>
                        <a:ext uri="{9D8B030D-6E8A-4147-A177-3AD203B41FA5}">
                          <a16:colId xmlns:a16="http://schemas.microsoft.com/office/drawing/2014/main" val="743958701"/>
                        </a:ext>
                      </a:extLst>
                    </a:gridCol>
                    <a:gridCol w="903111">
                      <a:extLst>
                        <a:ext uri="{9D8B030D-6E8A-4147-A177-3AD203B41FA5}">
                          <a16:colId xmlns:a16="http://schemas.microsoft.com/office/drawing/2014/main" val="2570938164"/>
                        </a:ext>
                      </a:extLst>
                    </a:gridCol>
                    <a:gridCol w="903111">
                      <a:extLst>
                        <a:ext uri="{9D8B030D-6E8A-4147-A177-3AD203B41FA5}">
                          <a16:colId xmlns:a16="http://schemas.microsoft.com/office/drawing/2014/main" val="2357846845"/>
                        </a:ext>
                      </a:extLst>
                    </a:gridCol>
                    <a:gridCol w="903111">
                      <a:extLst>
                        <a:ext uri="{9D8B030D-6E8A-4147-A177-3AD203B41FA5}">
                          <a16:colId xmlns:a16="http://schemas.microsoft.com/office/drawing/2014/main" val="976281527"/>
                        </a:ext>
                      </a:extLst>
                    </a:gridCol>
                    <a:gridCol w="1126007">
                      <a:extLst>
                        <a:ext uri="{9D8B030D-6E8A-4147-A177-3AD203B41FA5}">
                          <a16:colId xmlns:a16="http://schemas.microsoft.com/office/drawing/2014/main" val="3788549835"/>
                        </a:ext>
                      </a:extLst>
                    </a:gridCol>
                    <a:gridCol w="680215">
                      <a:extLst>
                        <a:ext uri="{9D8B030D-6E8A-4147-A177-3AD203B41FA5}">
                          <a16:colId xmlns:a16="http://schemas.microsoft.com/office/drawing/2014/main" val="1935408376"/>
                        </a:ext>
                      </a:extLst>
                    </a:gridCol>
                    <a:gridCol w="903111">
                      <a:extLst>
                        <a:ext uri="{9D8B030D-6E8A-4147-A177-3AD203B41FA5}">
                          <a16:colId xmlns:a16="http://schemas.microsoft.com/office/drawing/2014/main" val="3585637815"/>
                        </a:ext>
                      </a:extLst>
                    </a:gridCol>
                    <a:gridCol w="903111">
                      <a:extLst>
                        <a:ext uri="{9D8B030D-6E8A-4147-A177-3AD203B41FA5}">
                          <a16:colId xmlns:a16="http://schemas.microsoft.com/office/drawing/2014/main" val="1580701572"/>
                        </a:ext>
                      </a:extLst>
                    </a:gridCol>
                    <a:gridCol w="903111">
                      <a:extLst>
                        <a:ext uri="{9D8B030D-6E8A-4147-A177-3AD203B41FA5}">
                          <a16:colId xmlns:a16="http://schemas.microsoft.com/office/drawing/2014/main" val="3549994805"/>
                        </a:ext>
                      </a:extLst>
                    </a:gridCol>
                  </a:tblGrid>
                  <a:tr h="370840">
                    <a:tc>
                      <a:txBody>
                        <a:bodyPr/>
                        <a:lstStyle/>
                        <a:p>
                          <a:pPr algn="ctr"/>
                          <a:endParaRPr lang="en-US" dirty="0"/>
                        </a:p>
                      </a:txBody>
                      <a:tcPr/>
                    </a:tc>
                    <a:tc gridSpan="3">
                      <a:txBody>
                        <a:bodyPr/>
                        <a:lstStyle/>
                        <a:p>
                          <a:pPr algn="ctr"/>
                          <a:r>
                            <a:rPr lang="en-US" dirty="0" smtClean="0"/>
                            <a:t>Content</a:t>
                          </a:r>
                          <a:r>
                            <a:rPr lang="en-US" baseline="0" dirty="0" smtClean="0"/>
                            <a:t> factor(s)</a:t>
                          </a:r>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dirty="0" smtClean="0"/>
                            <a:t>ARS</a:t>
                          </a:r>
                          <a:endParaRPr lang="en-US" dirty="0"/>
                        </a:p>
                      </a:txBody>
                      <a:tcPr/>
                    </a:tc>
                    <a:tc gridSpan="4">
                      <a:txBody>
                        <a:bodyPr/>
                        <a:lstStyle/>
                        <a:p>
                          <a:pPr algn="ctr"/>
                          <a:r>
                            <a:rPr lang="en-US" dirty="0" smtClean="0"/>
                            <a:t>Thresholds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13906108"/>
                      </a:ext>
                    </a:extLst>
                  </a:tr>
                  <a:tr h="370840">
                    <a:tc>
                      <a:txBody>
                        <a:bodyPr/>
                        <a:lstStyle/>
                        <a:p>
                          <a:pPr algn="ctr"/>
                          <a:endParaRPr lang="en-US" sz="1200" dirty="0"/>
                        </a:p>
                      </a:txBody>
                      <a:tcPr/>
                    </a:tc>
                    <a:tc>
                      <a:txBody>
                        <a:bodyPr/>
                        <a:lstStyle/>
                        <a:p>
                          <a:pPr algn="ctr"/>
                          <a:r>
                            <a:rPr lang="en-US" sz="1200" dirty="0" smtClean="0"/>
                            <a:t>One </a:t>
                          </a:r>
                          <a:br>
                            <a:rPr lang="en-US" sz="1200" dirty="0" smtClean="0"/>
                          </a:br>
                          <a:r>
                            <a:rPr lang="en-US" sz="1200" dirty="0" smtClean="0"/>
                            <a:t>factor</a:t>
                          </a:r>
                          <a:endParaRPr lang="en-US" sz="1200" dirty="0"/>
                        </a:p>
                      </a:txBody>
                      <a:tcPr/>
                    </a:tc>
                    <a:tc>
                      <a:txBody>
                        <a:bodyPr/>
                        <a:lstStyle/>
                        <a:p>
                          <a:pPr algn="ctr"/>
                          <a:r>
                            <a:rPr lang="en-US" sz="1200" dirty="0" smtClean="0"/>
                            <a:t>Two</a:t>
                          </a:r>
                          <a:br>
                            <a:rPr lang="en-US" sz="1200" dirty="0" smtClean="0"/>
                          </a:br>
                          <a:r>
                            <a:rPr lang="en-US" sz="1200" dirty="0" smtClean="0"/>
                            <a:t>factors</a:t>
                          </a:r>
                          <a:endParaRPr lang="en-US" sz="1200" dirty="0"/>
                        </a:p>
                      </a:txBody>
                      <a:tcPr/>
                    </a:tc>
                    <a:tc>
                      <a:txBody>
                        <a:bodyPr/>
                        <a:lstStyle/>
                        <a:p>
                          <a:pPr algn="ctr"/>
                          <a:endParaRPr lang="en-US" sz="1200" dirty="0"/>
                        </a:p>
                      </a:txBody>
                      <a:tcPr/>
                    </a:tc>
                    <a:tc>
                      <a:txBody>
                        <a:bodyPr/>
                        <a:lstStyle/>
                        <a:p>
                          <a:pPr algn="ctr"/>
                          <a:endParaRPr lang="en-US" sz="1200" dirty="0"/>
                        </a:p>
                      </a:txBody>
                      <a:tcPr/>
                    </a:tc>
                    <a:tc gridSpan="4">
                      <a:txBody>
                        <a:bodyPr/>
                        <a:lstStyle/>
                        <a:p>
                          <a:pPr algn="ctr"/>
                          <a:r>
                            <a:rPr lang="el-GR" sz="1800" dirty="0" smtClean="0"/>
                            <a:t>τ</a:t>
                          </a:r>
                          <a:endParaRPr lang="en-US" sz="18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537079462"/>
                      </a:ext>
                    </a:extLst>
                  </a:tr>
                  <a:tr h="370840">
                    <a:tc>
                      <a:txBody>
                        <a:bodyPr/>
                        <a:lstStyle/>
                        <a:p>
                          <a:pPr algn="ct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2</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𝐴𝑅𝑆</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2</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3</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τ</m:t>
                                    </m:r>
                                  </m:e>
                                  <m:sub>
                                    <m:r>
                                      <a:rPr lang="en-US" sz="1400" b="0" i="1" smtClean="0">
                                        <a:latin typeface="Cambria Math" panose="02040503050406030204" pitchFamily="18" charset="0"/>
                                      </a:rPr>
                                      <m:t>4</m:t>
                                    </m:r>
                                  </m:sub>
                                </m:sSub>
                              </m:oMath>
                            </m:oMathPara>
                          </a14:m>
                          <a:endParaRPr lang="en-US" sz="1400" dirty="0"/>
                        </a:p>
                      </a:txBody>
                      <a:tcPr/>
                    </a:tc>
                    <a:extLst>
                      <a:ext uri="{0D108BD9-81ED-4DB2-BD59-A6C34878D82A}">
                        <a16:rowId xmlns:a16="http://schemas.microsoft.com/office/drawing/2014/main" val="3378268552"/>
                      </a:ext>
                    </a:extLst>
                  </a:tr>
                  <a:tr h="370840">
                    <a:tc>
                      <a:txBody>
                        <a:bodyPr/>
                        <a:lstStyle/>
                        <a:p>
                          <a:pPr algn="ctr"/>
                          <a:r>
                            <a:rPr lang="en-US" sz="1200" dirty="0" smtClean="0"/>
                            <a:t>X1</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0.175/0.300</a:t>
                          </a:r>
                          <a:endParaRPr lang="en-US" sz="1200" dirty="0"/>
                        </a:p>
                      </a:txBody>
                      <a:tcPr/>
                    </a:tc>
                    <a:tc>
                      <a:txBody>
                        <a:bodyPr/>
                        <a:lstStyle/>
                        <a:p>
                          <a:pPr algn="ctr"/>
                          <a:r>
                            <a:rPr lang="en-US" sz="1200" dirty="0" smtClean="0"/>
                            <a:t>-0.250</a:t>
                          </a:r>
                          <a:endParaRPr lang="en-US" sz="1200" dirty="0"/>
                        </a:p>
                      </a:txBody>
                      <a:tcPr/>
                    </a:tc>
                    <a:tc>
                      <a:txBody>
                        <a:bodyPr/>
                        <a:lstStyle/>
                        <a:p>
                          <a:pPr algn="ctr"/>
                          <a:r>
                            <a:rPr lang="en-US" sz="1200" dirty="0" smtClean="0"/>
                            <a:t>-0.750</a:t>
                          </a:r>
                          <a:endParaRPr lang="en-US" sz="1200" dirty="0"/>
                        </a:p>
                      </a:txBody>
                      <a:tcPr/>
                    </a:tc>
                    <a:tc>
                      <a:txBody>
                        <a:bodyPr/>
                        <a:lstStyle/>
                        <a:p>
                          <a:pPr algn="ctr"/>
                          <a:r>
                            <a:rPr lang="en-US" sz="1200" dirty="0" smtClean="0"/>
                            <a:t>-1.250</a:t>
                          </a:r>
                          <a:endParaRPr lang="en-US" sz="1200" dirty="0"/>
                        </a:p>
                      </a:txBody>
                      <a:tcPr/>
                    </a:tc>
                    <a:tc>
                      <a:txBody>
                        <a:bodyPr/>
                        <a:lstStyle/>
                        <a:p>
                          <a:pPr algn="ctr"/>
                          <a:r>
                            <a:rPr lang="en-US" sz="1200" dirty="0" smtClean="0"/>
                            <a:t>-1.750</a:t>
                          </a:r>
                          <a:endParaRPr lang="en-US" sz="1200" dirty="0"/>
                        </a:p>
                      </a:txBody>
                      <a:tcPr/>
                    </a:tc>
                    <a:extLst>
                      <a:ext uri="{0D108BD9-81ED-4DB2-BD59-A6C34878D82A}">
                        <a16:rowId xmlns:a16="http://schemas.microsoft.com/office/drawing/2014/main" val="2590037968"/>
                      </a:ext>
                    </a:extLst>
                  </a:tr>
                  <a:tr h="370840">
                    <a:tc>
                      <a:txBody>
                        <a:bodyPr/>
                        <a:lstStyle/>
                        <a:p>
                          <a:pPr algn="ctr"/>
                          <a:r>
                            <a:rPr lang="en-US" sz="1200" dirty="0" smtClean="0"/>
                            <a:t>X2</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-0.068</a:t>
                          </a:r>
                          <a:endParaRPr lang="en-US" sz="1200" dirty="0"/>
                        </a:p>
                      </a:txBody>
                      <a:tcPr/>
                    </a:tc>
                    <a:tc>
                      <a:txBody>
                        <a:bodyPr/>
                        <a:lstStyle/>
                        <a:p>
                          <a:pPr algn="ctr"/>
                          <a:r>
                            <a:rPr lang="en-US" sz="1200" dirty="0" smtClean="0"/>
                            <a:t>-0.568</a:t>
                          </a:r>
                          <a:endParaRPr lang="en-US" sz="1200" dirty="0"/>
                        </a:p>
                      </a:txBody>
                      <a:tcPr/>
                    </a:tc>
                    <a:tc>
                      <a:txBody>
                        <a:bodyPr/>
                        <a:lstStyle/>
                        <a:p>
                          <a:pPr algn="ctr"/>
                          <a:r>
                            <a:rPr lang="en-US" sz="1200" dirty="0" smtClean="0"/>
                            <a:t>-1.068</a:t>
                          </a:r>
                          <a:endParaRPr lang="en-US" sz="1200" dirty="0"/>
                        </a:p>
                      </a:txBody>
                      <a:tcPr/>
                    </a:tc>
                    <a:tc>
                      <a:txBody>
                        <a:bodyPr/>
                        <a:lstStyle/>
                        <a:p>
                          <a:pPr algn="ctr"/>
                          <a:r>
                            <a:rPr lang="en-US" sz="1200" dirty="0" smtClean="0"/>
                            <a:t>-1.568</a:t>
                          </a:r>
                          <a:endParaRPr lang="en-US" sz="1200" dirty="0"/>
                        </a:p>
                      </a:txBody>
                      <a:tcPr/>
                    </a:tc>
                    <a:extLst>
                      <a:ext uri="{0D108BD9-81ED-4DB2-BD59-A6C34878D82A}">
                        <a16:rowId xmlns:a16="http://schemas.microsoft.com/office/drawing/2014/main" val="4290941929"/>
                      </a:ext>
                    </a:extLst>
                  </a:tr>
                  <a:tr h="370840">
                    <a:tc>
                      <a:txBody>
                        <a:bodyPr/>
                        <a:lstStyle/>
                        <a:p>
                          <a:pPr algn="ctr"/>
                          <a:r>
                            <a:rPr lang="en-US" sz="1200" dirty="0" smtClean="0"/>
                            <a:t>X3</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0.114</a:t>
                          </a:r>
                          <a:endParaRPr lang="en-US" sz="1200" dirty="0"/>
                        </a:p>
                      </a:txBody>
                      <a:tcPr/>
                    </a:tc>
                    <a:tc>
                      <a:txBody>
                        <a:bodyPr/>
                        <a:lstStyle/>
                        <a:p>
                          <a:pPr algn="ctr"/>
                          <a:r>
                            <a:rPr lang="en-US" sz="1200" dirty="0" smtClean="0"/>
                            <a:t>-0.386</a:t>
                          </a:r>
                          <a:endParaRPr lang="en-US" sz="1200" dirty="0"/>
                        </a:p>
                      </a:txBody>
                      <a:tcPr/>
                    </a:tc>
                    <a:tc>
                      <a:txBody>
                        <a:bodyPr/>
                        <a:lstStyle/>
                        <a:p>
                          <a:pPr algn="ctr"/>
                          <a:r>
                            <a:rPr lang="en-US" sz="1200" dirty="0" smtClean="0"/>
                            <a:t>-0.886</a:t>
                          </a:r>
                          <a:endParaRPr lang="en-US" sz="1200" dirty="0"/>
                        </a:p>
                      </a:txBody>
                      <a:tcPr/>
                    </a:tc>
                    <a:tc>
                      <a:txBody>
                        <a:bodyPr/>
                        <a:lstStyle/>
                        <a:p>
                          <a:pPr algn="ctr"/>
                          <a:r>
                            <a:rPr lang="en-US" sz="1200" dirty="0" smtClean="0"/>
                            <a:t>-1.386</a:t>
                          </a:r>
                          <a:endParaRPr lang="en-US" sz="1200" dirty="0"/>
                        </a:p>
                      </a:txBody>
                      <a:tcPr/>
                    </a:tc>
                    <a:extLst>
                      <a:ext uri="{0D108BD9-81ED-4DB2-BD59-A6C34878D82A}">
                        <a16:rowId xmlns:a16="http://schemas.microsoft.com/office/drawing/2014/main" val="1575715798"/>
                      </a:ext>
                    </a:extLst>
                  </a:tr>
                  <a:tr h="370840">
                    <a:tc>
                      <a:txBody>
                        <a:bodyPr/>
                        <a:lstStyle/>
                        <a:p>
                          <a:pPr algn="ctr"/>
                          <a:r>
                            <a:rPr lang="en-US" sz="1200" dirty="0" smtClean="0"/>
                            <a:t>X4</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0.295</a:t>
                          </a:r>
                          <a:endParaRPr lang="en-US" sz="1200" dirty="0"/>
                        </a:p>
                      </a:txBody>
                      <a:tcPr/>
                    </a:tc>
                    <a:tc>
                      <a:txBody>
                        <a:bodyPr/>
                        <a:lstStyle/>
                        <a:p>
                          <a:pPr algn="ctr"/>
                          <a:r>
                            <a:rPr lang="en-US" sz="1200" dirty="0" smtClean="0"/>
                            <a:t>-.20</a:t>
                          </a:r>
                          <a:endParaRPr lang="en-US" sz="1200" dirty="0"/>
                        </a:p>
                      </a:txBody>
                      <a:tcPr/>
                    </a:tc>
                    <a:tc>
                      <a:txBody>
                        <a:bodyPr/>
                        <a:lstStyle/>
                        <a:p>
                          <a:pPr algn="ctr"/>
                          <a:r>
                            <a:rPr lang="en-US" sz="1200" dirty="0" smtClean="0"/>
                            <a:t>-0.705</a:t>
                          </a:r>
                          <a:endParaRPr lang="en-US" sz="1200" dirty="0"/>
                        </a:p>
                      </a:txBody>
                      <a:tcPr/>
                    </a:tc>
                    <a:tc>
                      <a:txBody>
                        <a:bodyPr/>
                        <a:lstStyle/>
                        <a:p>
                          <a:pPr algn="ctr"/>
                          <a:r>
                            <a:rPr lang="en-US" sz="1200" dirty="0" smtClean="0"/>
                            <a:t>-1.205</a:t>
                          </a:r>
                          <a:endParaRPr lang="en-US" sz="1200" dirty="0"/>
                        </a:p>
                      </a:txBody>
                      <a:tcPr/>
                    </a:tc>
                    <a:extLst>
                      <a:ext uri="{0D108BD9-81ED-4DB2-BD59-A6C34878D82A}">
                        <a16:rowId xmlns:a16="http://schemas.microsoft.com/office/drawing/2014/main" val="852540063"/>
                      </a:ext>
                    </a:extLst>
                  </a:tr>
                  <a:tr h="370840">
                    <a:tc>
                      <a:txBody>
                        <a:bodyPr/>
                        <a:lstStyle/>
                        <a:p>
                          <a:pPr algn="ctr"/>
                          <a:r>
                            <a:rPr lang="en-US" sz="1200" dirty="0" smtClean="0"/>
                            <a:t>X5</a:t>
                          </a:r>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0.477</a:t>
                          </a:r>
                          <a:endParaRPr lang="en-US" sz="1200" dirty="0"/>
                        </a:p>
                      </a:txBody>
                      <a:tcPr/>
                    </a:tc>
                    <a:tc>
                      <a:txBody>
                        <a:bodyPr/>
                        <a:lstStyle/>
                        <a:p>
                          <a:pPr algn="ctr"/>
                          <a:r>
                            <a:rPr lang="en-US" sz="1200" dirty="0" smtClean="0"/>
                            <a:t>-0.023</a:t>
                          </a:r>
                          <a:endParaRPr lang="en-US" sz="1200" dirty="0"/>
                        </a:p>
                      </a:txBody>
                      <a:tcPr/>
                    </a:tc>
                    <a:tc>
                      <a:txBody>
                        <a:bodyPr/>
                        <a:lstStyle/>
                        <a:p>
                          <a:pPr algn="ctr"/>
                          <a:r>
                            <a:rPr lang="en-US" sz="1200" dirty="0" smtClean="0"/>
                            <a:t>-0.523</a:t>
                          </a:r>
                          <a:endParaRPr lang="en-US" sz="1200" dirty="0"/>
                        </a:p>
                      </a:txBody>
                      <a:tcPr/>
                    </a:tc>
                    <a:tc>
                      <a:txBody>
                        <a:bodyPr/>
                        <a:lstStyle/>
                        <a:p>
                          <a:pPr algn="ctr"/>
                          <a:r>
                            <a:rPr lang="en-US" sz="1200" dirty="0" smtClean="0"/>
                            <a:t>-1.023</a:t>
                          </a:r>
                          <a:endParaRPr lang="en-US" sz="1200" dirty="0"/>
                        </a:p>
                      </a:txBody>
                      <a:tcPr/>
                    </a:tc>
                    <a:extLst>
                      <a:ext uri="{0D108BD9-81ED-4DB2-BD59-A6C34878D82A}">
                        <a16:rowId xmlns:a16="http://schemas.microsoft.com/office/drawing/2014/main" val="4086480176"/>
                      </a:ext>
                    </a:extLst>
                  </a:tr>
                  <a:tr h="370840">
                    <a:tc>
                      <a:txBody>
                        <a:bodyPr/>
                        <a:lstStyle/>
                        <a:p>
                          <a:pPr algn="ctr"/>
                          <a:r>
                            <a:rPr lang="en-US" sz="1200" dirty="0" smtClean="0"/>
                            <a:t>X6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0.659</a:t>
                          </a:r>
                          <a:endParaRPr lang="en-US" sz="1200" dirty="0"/>
                        </a:p>
                      </a:txBody>
                      <a:tcPr/>
                    </a:tc>
                    <a:tc>
                      <a:txBody>
                        <a:bodyPr/>
                        <a:lstStyle/>
                        <a:p>
                          <a:pPr algn="ctr"/>
                          <a:r>
                            <a:rPr lang="en-US" sz="1200" dirty="0" smtClean="0"/>
                            <a:t> 0.159</a:t>
                          </a:r>
                          <a:endParaRPr lang="en-US" sz="1200" dirty="0"/>
                        </a:p>
                      </a:txBody>
                      <a:tcPr/>
                    </a:tc>
                    <a:tc>
                      <a:txBody>
                        <a:bodyPr/>
                        <a:lstStyle/>
                        <a:p>
                          <a:pPr algn="ctr"/>
                          <a:r>
                            <a:rPr lang="en-US" sz="1200" dirty="0" smtClean="0"/>
                            <a:t>-0.341</a:t>
                          </a:r>
                          <a:endParaRPr lang="en-US" sz="1200" dirty="0"/>
                        </a:p>
                      </a:txBody>
                      <a:tcPr/>
                    </a:tc>
                    <a:tc>
                      <a:txBody>
                        <a:bodyPr/>
                        <a:lstStyle/>
                        <a:p>
                          <a:pPr algn="ctr"/>
                          <a:r>
                            <a:rPr lang="en-US" sz="1200" dirty="0" smtClean="0"/>
                            <a:t>-0.841</a:t>
                          </a:r>
                          <a:endParaRPr lang="en-US" sz="1200" dirty="0"/>
                        </a:p>
                      </a:txBody>
                      <a:tcPr/>
                    </a:tc>
                    <a:extLst>
                      <a:ext uri="{0D108BD9-81ED-4DB2-BD59-A6C34878D82A}">
                        <a16:rowId xmlns:a16="http://schemas.microsoft.com/office/drawing/2014/main" val="1834096132"/>
                      </a:ext>
                    </a:extLst>
                  </a:tr>
                  <a:tr h="370840">
                    <a:tc>
                      <a:txBody>
                        <a:bodyPr/>
                        <a:lstStyle/>
                        <a:p>
                          <a:pPr algn="ctr"/>
                          <a:r>
                            <a:rPr lang="en-US" sz="1200" dirty="0" smtClean="0"/>
                            <a:t>X7</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1" dirty="0" smtClean="0"/>
                            <a:t>(-)0.6</a:t>
                          </a:r>
                          <a:endParaRPr lang="en-US" sz="1200" b="1"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0.841 </a:t>
                          </a:r>
                          <a:endParaRPr lang="en-US" sz="1200" dirty="0"/>
                        </a:p>
                      </a:txBody>
                      <a:tcPr/>
                    </a:tc>
                    <a:tc>
                      <a:txBody>
                        <a:bodyPr/>
                        <a:lstStyle/>
                        <a:p>
                          <a:pPr algn="ctr"/>
                          <a:r>
                            <a:rPr lang="en-US" sz="1200" dirty="0" smtClean="0"/>
                            <a:t> 0.341</a:t>
                          </a:r>
                          <a:endParaRPr lang="en-US" sz="1200" dirty="0"/>
                        </a:p>
                      </a:txBody>
                      <a:tcPr/>
                    </a:tc>
                    <a:tc>
                      <a:txBody>
                        <a:bodyPr/>
                        <a:lstStyle/>
                        <a:p>
                          <a:pPr algn="ctr"/>
                          <a:r>
                            <a:rPr lang="en-US" sz="1200" dirty="0" smtClean="0"/>
                            <a:t>-0.159</a:t>
                          </a:r>
                          <a:endParaRPr lang="en-US" sz="1200" dirty="0"/>
                        </a:p>
                      </a:txBody>
                      <a:tcPr/>
                    </a:tc>
                    <a:tc>
                      <a:txBody>
                        <a:bodyPr/>
                        <a:lstStyle/>
                        <a:p>
                          <a:pPr algn="ctr"/>
                          <a:r>
                            <a:rPr lang="en-US" sz="1200" dirty="0" smtClean="0"/>
                            <a:t>-0.659</a:t>
                          </a:r>
                          <a:endParaRPr lang="en-US" sz="1200" dirty="0"/>
                        </a:p>
                      </a:txBody>
                      <a:tcPr/>
                    </a:tc>
                    <a:extLst>
                      <a:ext uri="{0D108BD9-81ED-4DB2-BD59-A6C34878D82A}">
                        <a16:rowId xmlns:a16="http://schemas.microsoft.com/office/drawing/2014/main" val="1839050735"/>
                      </a:ext>
                    </a:extLst>
                  </a:tr>
                  <a:tr h="370840">
                    <a:tc>
                      <a:txBody>
                        <a:bodyPr/>
                        <a:lstStyle/>
                        <a:p>
                          <a:pPr algn="ctr"/>
                          <a:r>
                            <a:rPr lang="en-US" sz="1200" dirty="0" smtClean="0"/>
                            <a:t>X8</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Georgia"/>
                              <a:ea typeface="+mn-ea"/>
                              <a:cs typeface="+mn-cs"/>
                            </a:rPr>
                            <a:t>(-)0.6</a:t>
                          </a:r>
                          <a:endParaRPr kumimoji="0" lang="en-US" sz="12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t>(-)0.6</a:t>
                          </a:r>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1.023</a:t>
                          </a:r>
                          <a:endParaRPr lang="en-US" sz="1200" dirty="0"/>
                        </a:p>
                      </a:txBody>
                      <a:tcPr/>
                    </a:tc>
                    <a:tc>
                      <a:txBody>
                        <a:bodyPr/>
                        <a:lstStyle/>
                        <a:p>
                          <a:pPr algn="ctr"/>
                          <a:r>
                            <a:rPr lang="en-US" sz="1200" dirty="0" smtClean="0"/>
                            <a:t> 0.523</a:t>
                          </a:r>
                          <a:endParaRPr lang="en-US" sz="1200" dirty="0"/>
                        </a:p>
                      </a:txBody>
                      <a:tcPr/>
                    </a:tc>
                    <a:tc>
                      <a:txBody>
                        <a:bodyPr/>
                        <a:lstStyle/>
                        <a:p>
                          <a:pPr algn="ctr"/>
                          <a:r>
                            <a:rPr lang="en-US" sz="1200" dirty="0" smtClean="0"/>
                            <a:t> 0.023</a:t>
                          </a:r>
                          <a:endParaRPr lang="en-US" sz="1200" dirty="0"/>
                        </a:p>
                      </a:txBody>
                      <a:tcPr/>
                    </a:tc>
                    <a:tc>
                      <a:txBody>
                        <a:bodyPr/>
                        <a:lstStyle/>
                        <a:p>
                          <a:pPr algn="ctr"/>
                          <a:r>
                            <a:rPr lang="en-US" sz="1200" dirty="0" smtClean="0"/>
                            <a:t>-0.477</a:t>
                          </a:r>
                          <a:endParaRPr lang="en-US" sz="1200" dirty="0"/>
                        </a:p>
                      </a:txBody>
                      <a:tcPr/>
                    </a:tc>
                    <a:extLst>
                      <a:ext uri="{0D108BD9-81ED-4DB2-BD59-A6C34878D82A}">
                        <a16:rowId xmlns:a16="http://schemas.microsoft.com/office/drawing/2014/main" val="322965606"/>
                      </a:ext>
                    </a:extLst>
                  </a:tr>
                  <a:tr h="370840">
                    <a:tc>
                      <a:txBody>
                        <a:bodyPr/>
                        <a:lstStyle/>
                        <a:p>
                          <a:pPr algn="ctr"/>
                          <a:r>
                            <a:rPr lang="en-US" sz="1200" dirty="0" smtClean="0"/>
                            <a:t>X9</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1.205</a:t>
                          </a:r>
                          <a:endParaRPr lang="en-US" sz="1200" dirty="0"/>
                        </a:p>
                      </a:txBody>
                      <a:tcPr/>
                    </a:tc>
                    <a:tc>
                      <a:txBody>
                        <a:bodyPr/>
                        <a:lstStyle/>
                        <a:p>
                          <a:pPr algn="ctr"/>
                          <a:r>
                            <a:rPr lang="en-US" sz="1200" dirty="0" smtClean="0"/>
                            <a:t> 0.705</a:t>
                          </a:r>
                          <a:endParaRPr lang="en-US" sz="1200" dirty="0"/>
                        </a:p>
                      </a:txBody>
                      <a:tcPr/>
                    </a:tc>
                    <a:tc>
                      <a:txBody>
                        <a:bodyPr/>
                        <a:lstStyle/>
                        <a:p>
                          <a:pPr algn="ctr"/>
                          <a:r>
                            <a:rPr lang="en-US" sz="1200" dirty="0" smtClean="0"/>
                            <a:t> 0.205</a:t>
                          </a:r>
                          <a:endParaRPr lang="en-US" sz="1200" dirty="0"/>
                        </a:p>
                      </a:txBody>
                      <a:tcPr/>
                    </a:tc>
                    <a:tc>
                      <a:txBody>
                        <a:bodyPr/>
                        <a:lstStyle/>
                        <a:p>
                          <a:pPr algn="ctr"/>
                          <a:r>
                            <a:rPr lang="en-US" sz="1200" dirty="0" smtClean="0"/>
                            <a:t>-0.295</a:t>
                          </a:r>
                          <a:endParaRPr lang="en-US" sz="1200" dirty="0"/>
                        </a:p>
                      </a:txBody>
                      <a:tcPr/>
                    </a:tc>
                    <a:extLst>
                      <a:ext uri="{0D108BD9-81ED-4DB2-BD59-A6C34878D82A}">
                        <a16:rowId xmlns:a16="http://schemas.microsoft.com/office/drawing/2014/main" val="589918182"/>
                      </a:ext>
                    </a:extLst>
                  </a:tr>
                  <a:tr h="370840">
                    <a:tc>
                      <a:txBody>
                        <a:bodyPr/>
                        <a:lstStyle/>
                        <a:p>
                          <a:pPr algn="ctr"/>
                          <a:r>
                            <a:rPr lang="en-US" sz="1200" dirty="0" smtClean="0"/>
                            <a:t>X10</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1.386</a:t>
                          </a:r>
                          <a:endParaRPr lang="en-US" sz="1200" dirty="0"/>
                        </a:p>
                      </a:txBody>
                      <a:tcPr/>
                    </a:tc>
                    <a:tc>
                      <a:txBody>
                        <a:bodyPr/>
                        <a:lstStyle/>
                        <a:p>
                          <a:pPr algn="ctr"/>
                          <a:r>
                            <a:rPr lang="en-US" sz="1200" dirty="0" smtClean="0"/>
                            <a:t> 0.886</a:t>
                          </a:r>
                          <a:endParaRPr lang="en-US" sz="1200" dirty="0"/>
                        </a:p>
                      </a:txBody>
                      <a:tcPr/>
                    </a:tc>
                    <a:tc>
                      <a:txBody>
                        <a:bodyPr/>
                        <a:lstStyle/>
                        <a:p>
                          <a:pPr algn="ctr"/>
                          <a:r>
                            <a:rPr lang="en-US" sz="1200" dirty="0" smtClean="0"/>
                            <a:t> 0.386</a:t>
                          </a:r>
                          <a:endParaRPr lang="en-US" sz="1200" dirty="0"/>
                        </a:p>
                      </a:txBody>
                      <a:tcPr/>
                    </a:tc>
                    <a:tc>
                      <a:txBody>
                        <a:bodyPr/>
                        <a:lstStyle/>
                        <a:p>
                          <a:pPr algn="ctr"/>
                          <a:r>
                            <a:rPr lang="en-US" sz="1200" dirty="0" smtClean="0"/>
                            <a:t>-0.114</a:t>
                          </a:r>
                          <a:endParaRPr lang="en-US" sz="1200" dirty="0"/>
                        </a:p>
                      </a:txBody>
                      <a:tcPr/>
                    </a:tc>
                    <a:extLst>
                      <a:ext uri="{0D108BD9-81ED-4DB2-BD59-A6C34878D82A}">
                        <a16:rowId xmlns:a16="http://schemas.microsoft.com/office/drawing/2014/main" val="1642071134"/>
                      </a:ext>
                    </a:extLst>
                  </a:tr>
                  <a:tr h="370840">
                    <a:tc>
                      <a:txBody>
                        <a:bodyPr/>
                        <a:lstStyle/>
                        <a:p>
                          <a:pPr algn="ctr"/>
                          <a:r>
                            <a:rPr lang="en-US" sz="1200" dirty="0" smtClean="0"/>
                            <a:t>X11</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t>(-)0.6</a:t>
                          </a:r>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1.568</a:t>
                          </a:r>
                          <a:endParaRPr lang="en-US" sz="1200" dirty="0"/>
                        </a:p>
                      </a:txBody>
                      <a:tcPr/>
                    </a:tc>
                    <a:tc>
                      <a:txBody>
                        <a:bodyPr/>
                        <a:lstStyle/>
                        <a:p>
                          <a:pPr algn="ctr"/>
                          <a:r>
                            <a:rPr lang="en-US" sz="1200" dirty="0" smtClean="0"/>
                            <a:t> 1.068</a:t>
                          </a:r>
                          <a:endParaRPr lang="en-US" sz="1200" dirty="0"/>
                        </a:p>
                      </a:txBody>
                      <a:tcPr/>
                    </a:tc>
                    <a:tc>
                      <a:txBody>
                        <a:bodyPr/>
                        <a:lstStyle/>
                        <a:p>
                          <a:pPr algn="ctr"/>
                          <a:r>
                            <a:rPr lang="en-US" sz="1200" dirty="0" smtClean="0"/>
                            <a:t> 0.568</a:t>
                          </a:r>
                          <a:endParaRPr lang="en-US" sz="1200" dirty="0"/>
                        </a:p>
                      </a:txBody>
                      <a:tcPr/>
                    </a:tc>
                    <a:tc>
                      <a:txBody>
                        <a:bodyPr/>
                        <a:lstStyle/>
                        <a:p>
                          <a:pPr algn="ctr"/>
                          <a:r>
                            <a:rPr lang="en-US" sz="1200" dirty="0" smtClean="0"/>
                            <a:t> 0.068</a:t>
                          </a:r>
                          <a:endParaRPr lang="en-US" sz="1200" dirty="0"/>
                        </a:p>
                      </a:txBody>
                      <a:tcPr/>
                    </a:tc>
                    <a:extLst>
                      <a:ext uri="{0D108BD9-81ED-4DB2-BD59-A6C34878D82A}">
                        <a16:rowId xmlns:a16="http://schemas.microsoft.com/office/drawing/2014/main" val="3717443592"/>
                      </a:ext>
                    </a:extLst>
                  </a:tr>
                  <a:tr h="370840">
                    <a:tc>
                      <a:txBody>
                        <a:bodyPr/>
                        <a:lstStyle/>
                        <a:p>
                          <a:pPr algn="ctr"/>
                          <a:r>
                            <a:rPr lang="en-US" sz="1200" dirty="0" smtClean="0"/>
                            <a:t>X12</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a:t>
                          </a:r>
                          <a:endParaRPr lang="en-US" sz="1200" dirty="0"/>
                        </a:p>
                      </a:txBody>
                      <a:tcPr/>
                    </a:tc>
                    <a:tc>
                      <a:txBody>
                        <a:bodyPr/>
                        <a:lstStyle/>
                        <a:p>
                          <a:pPr algn="ctr"/>
                          <a:r>
                            <a:rPr lang="en-US" sz="1200" b="1" dirty="0" smtClean="0"/>
                            <a:t>(-)0.6</a:t>
                          </a:r>
                          <a:endParaRPr lang="en-US" sz="1200" b="1"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1.750</a:t>
                          </a:r>
                          <a:endParaRPr lang="en-US" sz="1200" dirty="0"/>
                        </a:p>
                      </a:txBody>
                      <a:tcPr/>
                    </a:tc>
                    <a:tc>
                      <a:txBody>
                        <a:bodyPr/>
                        <a:lstStyle/>
                        <a:p>
                          <a:pPr algn="ctr"/>
                          <a:r>
                            <a:rPr lang="en-US" sz="1200" dirty="0" smtClean="0"/>
                            <a:t> 1.250</a:t>
                          </a:r>
                          <a:endParaRPr lang="en-US" sz="1200" dirty="0"/>
                        </a:p>
                      </a:txBody>
                      <a:tcPr/>
                    </a:tc>
                    <a:tc>
                      <a:txBody>
                        <a:bodyPr/>
                        <a:lstStyle/>
                        <a:p>
                          <a:pPr algn="ctr"/>
                          <a:r>
                            <a:rPr lang="en-US" sz="1200" dirty="0" smtClean="0"/>
                            <a:t> 0.750</a:t>
                          </a:r>
                          <a:endParaRPr lang="en-US" sz="1200" dirty="0"/>
                        </a:p>
                      </a:txBody>
                      <a:tcPr/>
                    </a:tc>
                    <a:tc>
                      <a:txBody>
                        <a:bodyPr/>
                        <a:lstStyle/>
                        <a:p>
                          <a:pPr algn="ctr"/>
                          <a:r>
                            <a:rPr lang="en-US" sz="1200" dirty="0" smtClean="0"/>
                            <a:t> 0.250</a:t>
                          </a:r>
                          <a:endParaRPr lang="en-US" sz="1200" dirty="0"/>
                        </a:p>
                      </a:txBody>
                      <a:tcPr/>
                    </a:tc>
                    <a:extLst>
                      <a:ext uri="{0D108BD9-81ED-4DB2-BD59-A6C34878D82A}">
                        <a16:rowId xmlns:a16="http://schemas.microsoft.com/office/drawing/2014/main" val="333280458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685824077"/>
                  </p:ext>
                </p:extLst>
              </p:nvPr>
            </p:nvGraphicFramePr>
            <p:xfrm>
              <a:off x="2032000" y="846127"/>
              <a:ext cx="8127999" cy="5648960"/>
            </p:xfrm>
            <a:graphic>
              <a:graphicData uri="http://schemas.openxmlformats.org/drawingml/2006/table">
                <a:tbl>
                  <a:tblPr firstRow="1" bandRow="1">
                    <a:tableStyleId>{9D7B26C5-4107-4FEC-AEDC-1716B250A1EF}</a:tableStyleId>
                  </a:tblPr>
                  <a:tblGrid>
                    <a:gridCol w="903111">
                      <a:extLst>
                        <a:ext uri="{9D8B030D-6E8A-4147-A177-3AD203B41FA5}">
                          <a16:colId xmlns:a16="http://schemas.microsoft.com/office/drawing/2014/main" val="743958701"/>
                        </a:ext>
                      </a:extLst>
                    </a:gridCol>
                    <a:gridCol w="903111">
                      <a:extLst>
                        <a:ext uri="{9D8B030D-6E8A-4147-A177-3AD203B41FA5}">
                          <a16:colId xmlns:a16="http://schemas.microsoft.com/office/drawing/2014/main" val="2570938164"/>
                        </a:ext>
                      </a:extLst>
                    </a:gridCol>
                    <a:gridCol w="903111">
                      <a:extLst>
                        <a:ext uri="{9D8B030D-6E8A-4147-A177-3AD203B41FA5}">
                          <a16:colId xmlns:a16="http://schemas.microsoft.com/office/drawing/2014/main" val="2357846845"/>
                        </a:ext>
                      </a:extLst>
                    </a:gridCol>
                    <a:gridCol w="903111">
                      <a:extLst>
                        <a:ext uri="{9D8B030D-6E8A-4147-A177-3AD203B41FA5}">
                          <a16:colId xmlns:a16="http://schemas.microsoft.com/office/drawing/2014/main" val="976281527"/>
                        </a:ext>
                      </a:extLst>
                    </a:gridCol>
                    <a:gridCol w="1126007">
                      <a:extLst>
                        <a:ext uri="{9D8B030D-6E8A-4147-A177-3AD203B41FA5}">
                          <a16:colId xmlns:a16="http://schemas.microsoft.com/office/drawing/2014/main" val="3788549835"/>
                        </a:ext>
                      </a:extLst>
                    </a:gridCol>
                    <a:gridCol w="680215">
                      <a:extLst>
                        <a:ext uri="{9D8B030D-6E8A-4147-A177-3AD203B41FA5}">
                          <a16:colId xmlns:a16="http://schemas.microsoft.com/office/drawing/2014/main" val="1935408376"/>
                        </a:ext>
                      </a:extLst>
                    </a:gridCol>
                    <a:gridCol w="903111">
                      <a:extLst>
                        <a:ext uri="{9D8B030D-6E8A-4147-A177-3AD203B41FA5}">
                          <a16:colId xmlns:a16="http://schemas.microsoft.com/office/drawing/2014/main" val="3585637815"/>
                        </a:ext>
                      </a:extLst>
                    </a:gridCol>
                    <a:gridCol w="903111">
                      <a:extLst>
                        <a:ext uri="{9D8B030D-6E8A-4147-A177-3AD203B41FA5}">
                          <a16:colId xmlns:a16="http://schemas.microsoft.com/office/drawing/2014/main" val="1580701572"/>
                        </a:ext>
                      </a:extLst>
                    </a:gridCol>
                    <a:gridCol w="903111">
                      <a:extLst>
                        <a:ext uri="{9D8B030D-6E8A-4147-A177-3AD203B41FA5}">
                          <a16:colId xmlns:a16="http://schemas.microsoft.com/office/drawing/2014/main" val="3549994805"/>
                        </a:ext>
                      </a:extLst>
                    </a:gridCol>
                  </a:tblGrid>
                  <a:tr h="370840">
                    <a:tc>
                      <a:txBody>
                        <a:bodyPr/>
                        <a:lstStyle/>
                        <a:p>
                          <a:pPr algn="ctr"/>
                          <a:endParaRPr lang="en-US" dirty="0"/>
                        </a:p>
                      </a:txBody>
                      <a:tcPr/>
                    </a:tc>
                    <a:tc gridSpan="3">
                      <a:txBody>
                        <a:bodyPr/>
                        <a:lstStyle/>
                        <a:p>
                          <a:pPr algn="ctr"/>
                          <a:r>
                            <a:rPr lang="en-US" dirty="0" smtClean="0"/>
                            <a:t>Content</a:t>
                          </a:r>
                          <a:r>
                            <a:rPr lang="en-US" baseline="0" dirty="0" smtClean="0"/>
                            <a:t> factor(s)</a:t>
                          </a:r>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dirty="0" smtClean="0"/>
                            <a:t>ARS</a:t>
                          </a:r>
                          <a:endParaRPr lang="en-US" dirty="0"/>
                        </a:p>
                      </a:txBody>
                      <a:tcPr/>
                    </a:tc>
                    <a:tc gridSpan="4">
                      <a:txBody>
                        <a:bodyPr/>
                        <a:lstStyle/>
                        <a:p>
                          <a:pPr algn="ctr"/>
                          <a:r>
                            <a:rPr lang="en-US" dirty="0" smtClean="0"/>
                            <a:t>Thresholds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13906108"/>
                      </a:ext>
                    </a:extLst>
                  </a:tr>
                  <a:tr h="457200">
                    <a:tc>
                      <a:txBody>
                        <a:bodyPr/>
                        <a:lstStyle/>
                        <a:p>
                          <a:pPr algn="ctr"/>
                          <a:endParaRPr lang="en-US" sz="1200" dirty="0"/>
                        </a:p>
                      </a:txBody>
                      <a:tcPr/>
                    </a:tc>
                    <a:tc>
                      <a:txBody>
                        <a:bodyPr/>
                        <a:lstStyle/>
                        <a:p>
                          <a:pPr algn="ctr"/>
                          <a:r>
                            <a:rPr lang="en-US" sz="1200" dirty="0" smtClean="0"/>
                            <a:t>One </a:t>
                          </a:r>
                          <a:br>
                            <a:rPr lang="en-US" sz="1200" dirty="0" smtClean="0"/>
                          </a:br>
                          <a:r>
                            <a:rPr lang="en-US" sz="1200" dirty="0" smtClean="0"/>
                            <a:t>factor</a:t>
                          </a:r>
                          <a:endParaRPr lang="en-US" sz="1200" dirty="0"/>
                        </a:p>
                      </a:txBody>
                      <a:tcPr/>
                    </a:tc>
                    <a:tc>
                      <a:txBody>
                        <a:bodyPr/>
                        <a:lstStyle/>
                        <a:p>
                          <a:pPr algn="ctr"/>
                          <a:r>
                            <a:rPr lang="en-US" sz="1200" dirty="0" smtClean="0"/>
                            <a:t>Two</a:t>
                          </a:r>
                          <a:br>
                            <a:rPr lang="en-US" sz="1200" dirty="0" smtClean="0"/>
                          </a:br>
                          <a:r>
                            <a:rPr lang="en-US" sz="1200" dirty="0" smtClean="0"/>
                            <a:t>factors</a:t>
                          </a:r>
                          <a:endParaRPr lang="en-US" sz="1200" dirty="0"/>
                        </a:p>
                      </a:txBody>
                      <a:tcPr/>
                    </a:tc>
                    <a:tc>
                      <a:txBody>
                        <a:bodyPr/>
                        <a:lstStyle/>
                        <a:p>
                          <a:pPr algn="ctr"/>
                          <a:endParaRPr lang="en-US" sz="1200" dirty="0"/>
                        </a:p>
                      </a:txBody>
                      <a:tcPr/>
                    </a:tc>
                    <a:tc>
                      <a:txBody>
                        <a:bodyPr/>
                        <a:lstStyle/>
                        <a:p>
                          <a:pPr algn="ctr"/>
                          <a:endParaRPr lang="en-US" sz="1200" dirty="0"/>
                        </a:p>
                      </a:txBody>
                      <a:tcPr/>
                    </a:tc>
                    <a:tc gridSpan="4">
                      <a:txBody>
                        <a:bodyPr/>
                        <a:lstStyle/>
                        <a:p>
                          <a:pPr algn="ctr"/>
                          <a:r>
                            <a:rPr lang="el-GR" sz="1800" dirty="0" smtClean="0"/>
                            <a:t>τ</a:t>
                          </a:r>
                          <a:endParaRPr lang="en-US" sz="18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537079462"/>
                      </a:ext>
                    </a:extLst>
                  </a:tr>
                  <a:tr h="370840">
                    <a:tc>
                      <a:txBody>
                        <a:bodyPr/>
                        <a:lstStyle/>
                        <a:p>
                          <a:pPr algn="ctr"/>
                          <a:endParaRPr lang="en-US" sz="1200" dirty="0"/>
                        </a:p>
                      </a:txBody>
                      <a:tcPr/>
                    </a:tc>
                    <a:tc>
                      <a:txBody>
                        <a:bodyPr/>
                        <a:lstStyle/>
                        <a:p>
                          <a:endParaRPr lang="en-US"/>
                        </a:p>
                      </a:txBody>
                      <a:tcPr>
                        <a:blipFill>
                          <a:blip r:embed="rId2"/>
                          <a:stretch>
                            <a:fillRect l="-100000" t="-231148" r="-702027" b="-1200000"/>
                          </a:stretch>
                        </a:blipFill>
                      </a:tcPr>
                    </a:tc>
                    <a:tc>
                      <a:txBody>
                        <a:bodyPr/>
                        <a:lstStyle/>
                        <a:p>
                          <a:endParaRPr lang="en-US"/>
                        </a:p>
                      </a:txBody>
                      <a:tcPr>
                        <a:blipFill>
                          <a:blip r:embed="rId2"/>
                          <a:stretch>
                            <a:fillRect l="-198658" t="-231148" r="-597315" b="-1200000"/>
                          </a:stretch>
                        </a:blipFill>
                      </a:tcPr>
                    </a:tc>
                    <a:tc>
                      <a:txBody>
                        <a:bodyPr/>
                        <a:lstStyle/>
                        <a:p>
                          <a:endParaRPr lang="en-US"/>
                        </a:p>
                      </a:txBody>
                      <a:tcPr>
                        <a:blipFill>
                          <a:blip r:embed="rId2"/>
                          <a:stretch>
                            <a:fillRect l="-300676" t="-231148" r="-501351" b="-1200000"/>
                          </a:stretch>
                        </a:blipFill>
                      </a:tcPr>
                    </a:tc>
                    <a:tc>
                      <a:txBody>
                        <a:bodyPr/>
                        <a:lstStyle/>
                        <a:p>
                          <a:endParaRPr lang="en-US"/>
                        </a:p>
                      </a:txBody>
                      <a:tcPr>
                        <a:blipFill>
                          <a:blip r:embed="rId2"/>
                          <a:stretch>
                            <a:fillRect l="-320541" t="-231148" r="-301081" b="-1200000"/>
                          </a:stretch>
                        </a:blipFill>
                      </a:tcPr>
                    </a:tc>
                    <a:tc>
                      <a:txBody>
                        <a:bodyPr/>
                        <a:lstStyle/>
                        <a:p>
                          <a:endParaRPr lang="en-US"/>
                        </a:p>
                      </a:txBody>
                      <a:tcPr>
                        <a:blipFill>
                          <a:blip r:embed="rId2"/>
                          <a:stretch>
                            <a:fillRect l="-700901" t="-231148" r="-401802" b="-1200000"/>
                          </a:stretch>
                        </a:blipFill>
                      </a:tcPr>
                    </a:tc>
                    <a:tc>
                      <a:txBody>
                        <a:bodyPr/>
                        <a:lstStyle/>
                        <a:p>
                          <a:endParaRPr lang="en-US"/>
                        </a:p>
                      </a:txBody>
                      <a:tcPr>
                        <a:blipFill>
                          <a:blip r:embed="rId2"/>
                          <a:stretch>
                            <a:fillRect l="-596644" t="-231148" r="-199329" b="-1200000"/>
                          </a:stretch>
                        </a:blipFill>
                      </a:tcPr>
                    </a:tc>
                    <a:tc>
                      <a:txBody>
                        <a:bodyPr/>
                        <a:lstStyle/>
                        <a:p>
                          <a:endParaRPr lang="en-US"/>
                        </a:p>
                      </a:txBody>
                      <a:tcPr>
                        <a:blipFill>
                          <a:blip r:embed="rId2"/>
                          <a:stretch>
                            <a:fillRect l="-701351" t="-231148" r="-100676" b="-1200000"/>
                          </a:stretch>
                        </a:blipFill>
                      </a:tcPr>
                    </a:tc>
                    <a:tc>
                      <a:txBody>
                        <a:bodyPr/>
                        <a:lstStyle/>
                        <a:p>
                          <a:endParaRPr lang="en-US"/>
                        </a:p>
                      </a:txBody>
                      <a:tcPr>
                        <a:blipFill>
                          <a:blip r:embed="rId2"/>
                          <a:stretch>
                            <a:fillRect l="-801351" t="-231148" r="-676" b="-1200000"/>
                          </a:stretch>
                        </a:blipFill>
                      </a:tcPr>
                    </a:tc>
                    <a:extLst>
                      <a:ext uri="{0D108BD9-81ED-4DB2-BD59-A6C34878D82A}">
                        <a16:rowId xmlns:a16="http://schemas.microsoft.com/office/drawing/2014/main" val="3378268552"/>
                      </a:ext>
                    </a:extLst>
                  </a:tr>
                  <a:tr h="370840">
                    <a:tc>
                      <a:txBody>
                        <a:bodyPr/>
                        <a:lstStyle/>
                        <a:p>
                          <a:pPr algn="ctr"/>
                          <a:r>
                            <a:rPr lang="en-US" sz="1200" dirty="0" smtClean="0"/>
                            <a:t>X1</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0.175/0.300</a:t>
                          </a:r>
                          <a:endParaRPr lang="en-US" sz="1200" dirty="0"/>
                        </a:p>
                      </a:txBody>
                      <a:tcPr/>
                    </a:tc>
                    <a:tc>
                      <a:txBody>
                        <a:bodyPr/>
                        <a:lstStyle/>
                        <a:p>
                          <a:pPr algn="ctr"/>
                          <a:r>
                            <a:rPr lang="en-US" sz="1200" dirty="0" smtClean="0"/>
                            <a:t>-0.250</a:t>
                          </a:r>
                          <a:endParaRPr lang="en-US" sz="1200" dirty="0"/>
                        </a:p>
                      </a:txBody>
                      <a:tcPr/>
                    </a:tc>
                    <a:tc>
                      <a:txBody>
                        <a:bodyPr/>
                        <a:lstStyle/>
                        <a:p>
                          <a:pPr algn="ctr"/>
                          <a:r>
                            <a:rPr lang="en-US" sz="1200" dirty="0" smtClean="0"/>
                            <a:t>-0.750</a:t>
                          </a:r>
                          <a:endParaRPr lang="en-US" sz="1200" dirty="0"/>
                        </a:p>
                      </a:txBody>
                      <a:tcPr/>
                    </a:tc>
                    <a:tc>
                      <a:txBody>
                        <a:bodyPr/>
                        <a:lstStyle/>
                        <a:p>
                          <a:pPr algn="ctr"/>
                          <a:r>
                            <a:rPr lang="en-US" sz="1200" dirty="0" smtClean="0"/>
                            <a:t>-1.250</a:t>
                          </a:r>
                          <a:endParaRPr lang="en-US" sz="1200" dirty="0"/>
                        </a:p>
                      </a:txBody>
                      <a:tcPr/>
                    </a:tc>
                    <a:tc>
                      <a:txBody>
                        <a:bodyPr/>
                        <a:lstStyle/>
                        <a:p>
                          <a:pPr algn="ctr"/>
                          <a:r>
                            <a:rPr lang="en-US" sz="1200" dirty="0" smtClean="0"/>
                            <a:t>-1.750</a:t>
                          </a:r>
                          <a:endParaRPr lang="en-US" sz="1200" dirty="0"/>
                        </a:p>
                      </a:txBody>
                      <a:tcPr/>
                    </a:tc>
                    <a:extLst>
                      <a:ext uri="{0D108BD9-81ED-4DB2-BD59-A6C34878D82A}">
                        <a16:rowId xmlns:a16="http://schemas.microsoft.com/office/drawing/2014/main" val="2590037968"/>
                      </a:ext>
                    </a:extLst>
                  </a:tr>
                  <a:tr h="370840">
                    <a:tc>
                      <a:txBody>
                        <a:bodyPr/>
                        <a:lstStyle/>
                        <a:p>
                          <a:pPr algn="ctr"/>
                          <a:r>
                            <a:rPr lang="en-US" sz="1200" dirty="0" smtClean="0"/>
                            <a:t>X2</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-0.068</a:t>
                          </a:r>
                          <a:endParaRPr lang="en-US" sz="1200" dirty="0"/>
                        </a:p>
                      </a:txBody>
                      <a:tcPr/>
                    </a:tc>
                    <a:tc>
                      <a:txBody>
                        <a:bodyPr/>
                        <a:lstStyle/>
                        <a:p>
                          <a:pPr algn="ctr"/>
                          <a:r>
                            <a:rPr lang="en-US" sz="1200" dirty="0" smtClean="0"/>
                            <a:t>-0.568</a:t>
                          </a:r>
                          <a:endParaRPr lang="en-US" sz="1200" dirty="0"/>
                        </a:p>
                      </a:txBody>
                      <a:tcPr/>
                    </a:tc>
                    <a:tc>
                      <a:txBody>
                        <a:bodyPr/>
                        <a:lstStyle/>
                        <a:p>
                          <a:pPr algn="ctr"/>
                          <a:r>
                            <a:rPr lang="en-US" sz="1200" dirty="0" smtClean="0"/>
                            <a:t>-1.068</a:t>
                          </a:r>
                          <a:endParaRPr lang="en-US" sz="1200" dirty="0"/>
                        </a:p>
                      </a:txBody>
                      <a:tcPr/>
                    </a:tc>
                    <a:tc>
                      <a:txBody>
                        <a:bodyPr/>
                        <a:lstStyle/>
                        <a:p>
                          <a:pPr algn="ctr"/>
                          <a:r>
                            <a:rPr lang="en-US" sz="1200" dirty="0" smtClean="0"/>
                            <a:t>-1.568</a:t>
                          </a:r>
                          <a:endParaRPr lang="en-US" sz="1200" dirty="0"/>
                        </a:p>
                      </a:txBody>
                      <a:tcPr/>
                    </a:tc>
                    <a:extLst>
                      <a:ext uri="{0D108BD9-81ED-4DB2-BD59-A6C34878D82A}">
                        <a16:rowId xmlns:a16="http://schemas.microsoft.com/office/drawing/2014/main" val="4290941929"/>
                      </a:ext>
                    </a:extLst>
                  </a:tr>
                  <a:tr h="370840">
                    <a:tc>
                      <a:txBody>
                        <a:bodyPr/>
                        <a:lstStyle/>
                        <a:p>
                          <a:pPr algn="ctr"/>
                          <a:r>
                            <a:rPr lang="en-US" sz="1200" dirty="0" smtClean="0"/>
                            <a:t>X3</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0.114</a:t>
                          </a:r>
                          <a:endParaRPr lang="en-US" sz="1200" dirty="0"/>
                        </a:p>
                      </a:txBody>
                      <a:tcPr/>
                    </a:tc>
                    <a:tc>
                      <a:txBody>
                        <a:bodyPr/>
                        <a:lstStyle/>
                        <a:p>
                          <a:pPr algn="ctr"/>
                          <a:r>
                            <a:rPr lang="en-US" sz="1200" dirty="0" smtClean="0"/>
                            <a:t>-0.386</a:t>
                          </a:r>
                          <a:endParaRPr lang="en-US" sz="1200" dirty="0"/>
                        </a:p>
                      </a:txBody>
                      <a:tcPr/>
                    </a:tc>
                    <a:tc>
                      <a:txBody>
                        <a:bodyPr/>
                        <a:lstStyle/>
                        <a:p>
                          <a:pPr algn="ctr"/>
                          <a:r>
                            <a:rPr lang="en-US" sz="1200" dirty="0" smtClean="0"/>
                            <a:t>-0.886</a:t>
                          </a:r>
                          <a:endParaRPr lang="en-US" sz="1200" dirty="0"/>
                        </a:p>
                      </a:txBody>
                      <a:tcPr/>
                    </a:tc>
                    <a:tc>
                      <a:txBody>
                        <a:bodyPr/>
                        <a:lstStyle/>
                        <a:p>
                          <a:pPr algn="ctr"/>
                          <a:r>
                            <a:rPr lang="en-US" sz="1200" dirty="0" smtClean="0"/>
                            <a:t>-1.386</a:t>
                          </a:r>
                          <a:endParaRPr lang="en-US" sz="1200" dirty="0"/>
                        </a:p>
                      </a:txBody>
                      <a:tcPr/>
                    </a:tc>
                    <a:extLst>
                      <a:ext uri="{0D108BD9-81ED-4DB2-BD59-A6C34878D82A}">
                        <a16:rowId xmlns:a16="http://schemas.microsoft.com/office/drawing/2014/main" val="1575715798"/>
                      </a:ext>
                    </a:extLst>
                  </a:tr>
                  <a:tr h="370840">
                    <a:tc>
                      <a:txBody>
                        <a:bodyPr/>
                        <a:lstStyle/>
                        <a:p>
                          <a:pPr algn="ctr"/>
                          <a:r>
                            <a:rPr lang="en-US" sz="1200" dirty="0" smtClean="0"/>
                            <a:t>X4</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0.295</a:t>
                          </a:r>
                          <a:endParaRPr lang="en-US" sz="1200" dirty="0"/>
                        </a:p>
                      </a:txBody>
                      <a:tcPr/>
                    </a:tc>
                    <a:tc>
                      <a:txBody>
                        <a:bodyPr/>
                        <a:lstStyle/>
                        <a:p>
                          <a:pPr algn="ctr"/>
                          <a:r>
                            <a:rPr lang="en-US" sz="1200" dirty="0" smtClean="0"/>
                            <a:t>-.20</a:t>
                          </a:r>
                          <a:endParaRPr lang="en-US" sz="1200" dirty="0"/>
                        </a:p>
                      </a:txBody>
                      <a:tcPr/>
                    </a:tc>
                    <a:tc>
                      <a:txBody>
                        <a:bodyPr/>
                        <a:lstStyle/>
                        <a:p>
                          <a:pPr algn="ctr"/>
                          <a:r>
                            <a:rPr lang="en-US" sz="1200" dirty="0" smtClean="0"/>
                            <a:t>-0.705</a:t>
                          </a:r>
                          <a:endParaRPr lang="en-US" sz="1200" dirty="0"/>
                        </a:p>
                      </a:txBody>
                      <a:tcPr/>
                    </a:tc>
                    <a:tc>
                      <a:txBody>
                        <a:bodyPr/>
                        <a:lstStyle/>
                        <a:p>
                          <a:pPr algn="ctr"/>
                          <a:r>
                            <a:rPr lang="en-US" sz="1200" dirty="0" smtClean="0"/>
                            <a:t>-1.205</a:t>
                          </a:r>
                          <a:endParaRPr lang="en-US" sz="1200" dirty="0"/>
                        </a:p>
                      </a:txBody>
                      <a:tcPr/>
                    </a:tc>
                    <a:extLst>
                      <a:ext uri="{0D108BD9-81ED-4DB2-BD59-A6C34878D82A}">
                        <a16:rowId xmlns:a16="http://schemas.microsoft.com/office/drawing/2014/main" val="852540063"/>
                      </a:ext>
                    </a:extLst>
                  </a:tr>
                  <a:tr h="370840">
                    <a:tc>
                      <a:txBody>
                        <a:bodyPr/>
                        <a:lstStyle/>
                        <a:p>
                          <a:pPr algn="ctr"/>
                          <a:r>
                            <a:rPr lang="en-US" sz="1200" dirty="0" smtClean="0"/>
                            <a:t>X5</a:t>
                          </a:r>
                        </a:p>
                      </a:txBody>
                      <a:tcPr/>
                    </a:tc>
                    <a:tc>
                      <a:txBody>
                        <a:bodyPr/>
                        <a:lstStyle/>
                        <a:p>
                          <a:pPr algn="ctr"/>
                          <a:r>
                            <a:rPr lang="en-US" sz="1200" dirty="0" smtClean="0"/>
                            <a:t>0.6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0.477</a:t>
                          </a:r>
                          <a:endParaRPr lang="en-US" sz="1200" dirty="0"/>
                        </a:p>
                      </a:txBody>
                      <a:tcPr/>
                    </a:tc>
                    <a:tc>
                      <a:txBody>
                        <a:bodyPr/>
                        <a:lstStyle/>
                        <a:p>
                          <a:pPr algn="ctr"/>
                          <a:r>
                            <a:rPr lang="en-US" sz="1200" dirty="0" smtClean="0"/>
                            <a:t>-0.023</a:t>
                          </a:r>
                          <a:endParaRPr lang="en-US" sz="1200" dirty="0"/>
                        </a:p>
                      </a:txBody>
                      <a:tcPr/>
                    </a:tc>
                    <a:tc>
                      <a:txBody>
                        <a:bodyPr/>
                        <a:lstStyle/>
                        <a:p>
                          <a:pPr algn="ctr"/>
                          <a:r>
                            <a:rPr lang="en-US" sz="1200" dirty="0" smtClean="0"/>
                            <a:t>-0.523</a:t>
                          </a:r>
                          <a:endParaRPr lang="en-US" sz="1200" dirty="0"/>
                        </a:p>
                      </a:txBody>
                      <a:tcPr/>
                    </a:tc>
                    <a:tc>
                      <a:txBody>
                        <a:bodyPr/>
                        <a:lstStyle/>
                        <a:p>
                          <a:pPr algn="ctr"/>
                          <a:r>
                            <a:rPr lang="en-US" sz="1200" dirty="0" smtClean="0"/>
                            <a:t>-1.023</a:t>
                          </a:r>
                          <a:endParaRPr lang="en-US" sz="1200" dirty="0"/>
                        </a:p>
                      </a:txBody>
                      <a:tcPr/>
                    </a:tc>
                    <a:extLst>
                      <a:ext uri="{0D108BD9-81ED-4DB2-BD59-A6C34878D82A}">
                        <a16:rowId xmlns:a16="http://schemas.microsoft.com/office/drawing/2014/main" val="4086480176"/>
                      </a:ext>
                    </a:extLst>
                  </a:tr>
                  <a:tr h="370840">
                    <a:tc>
                      <a:txBody>
                        <a:bodyPr/>
                        <a:lstStyle/>
                        <a:p>
                          <a:pPr algn="ctr"/>
                          <a:r>
                            <a:rPr lang="en-US" sz="1200" dirty="0" smtClean="0"/>
                            <a:t>X6</a:t>
                          </a:r>
                          <a:endParaRPr lang="en-US" sz="1200" dirty="0"/>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0.659</a:t>
                          </a:r>
                          <a:endParaRPr lang="en-US" sz="1200" dirty="0"/>
                        </a:p>
                      </a:txBody>
                      <a:tcPr/>
                    </a:tc>
                    <a:tc>
                      <a:txBody>
                        <a:bodyPr/>
                        <a:lstStyle/>
                        <a:p>
                          <a:pPr algn="ctr"/>
                          <a:r>
                            <a:rPr lang="en-US" sz="1200" dirty="0" smtClean="0"/>
                            <a:t> 0.159</a:t>
                          </a:r>
                          <a:endParaRPr lang="en-US" sz="1200" dirty="0"/>
                        </a:p>
                      </a:txBody>
                      <a:tcPr/>
                    </a:tc>
                    <a:tc>
                      <a:txBody>
                        <a:bodyPr/>
                        <a:lstStyle/>
                        <a:p>
                          <a:pPr algn="ctr"/>
                          <a:r>
                            <a:rPr lang="en-US" sz="1200" dirty="0" smtClean="0"/>
                            <a:t>-0.341</a:t>
                          </a:r>
                          <a:endParaRPr lang="en-US" sz="1200" dirty="0"/>
                        </a:p>
                      </a:txBody>
                      <a:tcPr/>
                    </a:tc>
                    <a:tc>
                      <a:txBody>
                        <a:bodyPr/>
                        <a:lstStyle/>
                        <a:p>
                          <a:pPr algn="ctr"/>
                          <a:r>
                            <a:rPr lang="en-US" sz="1200" dirty="0" smtClean="0"/>
                            <a:t>-0.841</a:t>
                          </a:r>
                          <a:endParaRPr lang="en-US" sz="1200" dirty="0"/>
                        </a:p>
                      </a:txBody>
                      <a:tcPr/>
                    </a:tc>
                    <a:extLst>
                      <a:ext uri="{0D108BD9-81ED-4DB2-BD59-A6C34878D82A}">
                        <a16:rowId xmlns:a16="http://schemas.microsoft.com/office/drawing/2014/main" val="1834096132"/>
                      </a:ext>
                    </a:extLst>
                  </a:tr>
                  <a:tr h="370840">
                    <a:tc>
                      <a:txBody>
                        <a:bodyPr/>
                        <a:lstStyle/>
                        <a:p>
                          <a:pPr algn="ctr"/>
                          <a:r>
                            <a:rPr lang="en-US" sz="1200" dirty="0" smtClean="0"/>
                            <a:t>X7</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b="1" dirty="0" smtClean="0"/>
                            <a:t>(-)0.6</a:t>
                          </a:r>
                          <a:endParaRPr lang="en-US" sz="1200" b="1"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0.841 </a:t>
                          </a:r>
                          <a:endParaRPr lang="en-US" sz="1200" dirty="0"/>
                        </a:p>
                      </a:txBody>
                      <a:tcPr/>
                    </a:tc>
                    <a:tc>
                      <a:txBody>
                        <a:bodyPr/>
                        <a:lstStyle/>
                        <a:p>
                          <a:pPr algn="ctr"/>
                          <a:r>
                            <a:rPr lang="en-US" sz="1200" dirty="0" smtClean="0"/>
                            <a:t> 0.341</a:t>
                          </a:r>
                          <a:endParaRPr lang="en-US" sz="1200" dirty="0"/>
                        </a:p>
                      </a:txBody>
                      <a:tcPr/>
                    </a:tc>
                    <a:tc>
                      <a:txBody>
                        <a:bodyPr/>
                        <a:lstStyle/>
                        <a:p>
                          <a:pPr algn="ctr"/>
                          <a:r>
                            <a:rPr lang="en-US" sz="1200" dirty="0" smtClean="0"/>
                            <a:t>-0.159</a:t>
                          </a:r>
                          <a:endParaRPr lang="en-US" sz="1200" dirty="0"/>
                        </a:p>
                      </a:txBody>
                      <a:tcPr/>
                    </a:tc>
                    <a:tc>
                      <a:txBody>
                        <a:bodyPr/>
                        <a:lstStyle/>
                        <a:p>
                          <a:pPr algn="ctr"/>
                          <a:r>
                            <a:rPr lang="en-US" sz="1200" dirty="0" smtClean="0"/>
                            <a:t>-0.659</a:t>
                          </a:r>
                          <a:endParaRPr lang="en-US" sz="1200" dirty="0"/>
                        </a:p>
                      </a:txBody>
                      <a:tcPr/>
                    </a:tc>
                    <a:extLst>
                      <a:ext uri="{0D108BD9-81ED-4DB2-BD59-A6C34878D82A}">
                        <a16:rowId xmlns:a16="http://schemas.microsoft.com/office/drawing/2014/main" val="1839050735"/>
                      </a:ext>
                    </a:extLst>
                  </a:tr>
                  <a:tr h="370840">
                    <a:tc>
                      <a:txBody>
                        <a:bodyPr/>
                        <a:lstStyle/>
                        <a:p>
                          <a:pPr algn="ctr"/>
                          <a:r>
                            <a:rPr lang="en-US" sz="1200" dirty="0" smtClean="0"/>
                            <a:t>X8</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Georgia"/>
                              <a:ea typeface="+mn-ea"/>
                              <a:cs typeface="+mn-cs"/>
                            </a:rPr>
                            <a:t>(-)0.6</a:t>
                          </a:r>
                          <a:endParaRPr kumimoji="0" lang="en-US" sz="1200" b="0"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t>(-)0.6</a:t>
                          </a:r>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1.023</a:t>
                          </a:r>
                          <a:endParaRPr lang="en-US" sz="1200" dirty="0"/>
                        </a:p>
                      </a:txBody>
                      <a:tcPr/>
                    </a:tc>
                    <a:tc>
                      <a:txBody>
                        <a:bodyPr/>
                        <a:lstStyle/>
                        <a:p>
                          <a:pPr algn="ctr"/>
                          <a:r>
                            <a:rPr lang="en-US" sz="1200" dirty="0" smtClean="0"/>
                            <a:t> 0.523</a:t>
                          </a:r>
                          <a:endParaRPr lang="en-US" sz="1200" dirty="0"/>
                        </a:p>
                      </a:txBody>
                      <a:tcPr/>
                    </a:tc>
                    <a:tc>
                      <a:txBody>
                        <a:bodyPr/>
                        <a:lstStyle/>
                        <a:p>
                          <a:pPr algn="ctr"/>
                          <a:r>
                            <a:rPr lang="en-US" sz="1200" dirty="0" smtClean="0"/>
                            <a:t> 0.023</a:t>
                          </a:r>
                          <a:endParaRPr lang="en-US" sz="1200" dirty="0"/>
                        </a:p>
                      </a:txBody>
                      <a:tcPr/>
                    </a:tc>
                    <a:tc>
                      <a:txBody>
                        <a:bodyPr/>
                        <a:lstStyle/>
                        <a:p>
                          <a:pPr algn="ctr"/>
                          <a:r>
                            <a:rPr lang="en-US" sz="1200" dirty="0" smtClean="0"/>
                            <a:t>-0.477</a:t>
                          </a:r>
                          <a:endParaRPr lang="en-US" sz="1200" dirty="0"/>
                        </a:p>
                      </a:txBody>
                      <a:tcPr/>
                    </a:tc>
                    <a:extLst>
                      <a:ext uri="{0D108BD9-81ED-4DB2-BD59-A6C34878D82A}">
                        <a16:rowId xmlns:a16="http://schemas.microsoft.com/office/drawing/2014/main" val="322965606"/>
                      </a:ext>
                    </a:extLst>
                  </a:tr>
                  <a:tr h="370840">
                    <a:tc>
                      <a:txBody>
                        <a:bodyPr/>
                        <a:lstStyle/>
                        <a:p>
                          <a:pPr algn="ctr"/>
                          <a:r>
                            <a:rPr lang="en-US" sz="1200" dirty="0" smtClean="0"/>
                            <a:t>X9</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0.6</a:t>
                          </a:r>
                          <a:endParaRPr lang="en-US" sz="1200" dirty="0"/>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1.205</a:t>
                          </a:r>
                          <a:endParaRPr lang="en-US" sz="1200" dirty="0"/>
                        </a:p>
                      </a:txBody>
                      <a:tcPr/>
                    </a:tc>
                    <a:tc>
                      <a:txBody>
                        <a:bodyPr/>
                        <a:lstStyle/>
                        <a:p>
                          <a:pPr algn="ctr"/>
                          <a:r>
                            <a:rPr lang="en-US" sz="1200" dirty="0" smtClean="0"/>
                            <a:t> 0.705</a:t>
                          </a:r>
                          <a:endParaRPr lang="en-US" sz="1200" dirty="0"/>
                        </a:p>
                      </a:txBody>
                      <a:tcPr/>
                    </a:tc>
                    <a:tc>
                      <a:txBody>
                        <a:bodyPr/>
                        <a:lstStyle/>
                        <a:p>
                          <a:pPr algn="ctr"/>
                          <a:r>
                            <a:rPr lang="en-US" sz="1200" dirty="0" smtClean="0"/>
                            <a:t> 0.205</a:t>
                          </a:r>
                          <a:endParaRPr lang="en-US" sz="1200" dirty="0"/>
                        </a:p>
                      </a:txBody>
                      <a:tcPr/>
                    </a:tc>
                    <a:tc>
                      <a:txBody>
                        <a:bodyPr/>
                        <a:lstStyle/>
                        <a:p>
                          <a:pPr algn="ctr"/>
                          <a:r>
                            <a:rPr lang="en-US" sz="1200" dirty="0" smtClean="0"/>
                            <a:t>-0.295</a:t>
                          </a:r>
                          <a:endParaRPr lang="en-US" sz="1200" dirty="0"/>
                        </a:p>
                      </a:txBody>
                      <a:tcPr/>
                    </a:tc>
                    <a:extLst>
                      <a:ext uri="{0D108BD9-81ED-4DB2-BD59-A6C34878D82A}">
                        <a16:rowId xmlns:a16="http://schemas.microsoft.com/office/drawing/2014/main" val="589918182"/>
                      </a:ext>
                    </a:extLst>
                  </a:tr>
                  <a:tr h="370840">
                    <a:tc>
                      <a:txBody>
                        <a:bodyPr/>
                        <a:lstStyle/>
                        <a:p>
                          <a:pPr algn="ctr"/>
                          <a:r>
                            <a:rPr lang="en-US" sz="1200" dirty="0" smtClean="0"/>
                            <a:t>X10</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a:t>
                          </a:r>
                          <a:endParaRPr lang="en-US" sz="1200" dirty="0"/>
                        </a:p>
                      </a:txBody>
                      <a:tcPr/>
                    </a:tc>
                    <a:tc>
                      <a:txBody>
                        <a:bodyPr/>
                        <a:lstStyle/>
                        <a:p>
                          <a:pPr algn="ctr"/>
                          <a:r>
                            <a:rPr lang="en-US" sz="1200" dirty="0" smtClean="0"/>
                            <a:t>0.6</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1.386</a:t>
                          </a:r>
                          <a:endParaRPr lang="en-US" sz="1200" dirty="0"/>
                        </a:p>
                      </a:txBody>
                      <a:tcPr/>
                    </a:tc>
                    <a:tc>
                      <a:txBody>
                        <a:bodyPr/>
                        <a:lstStyle/>
                        <a:p>
                          <a:pPr algn="ctr"/>
                          <a:r>
                            <a:rPr lang="en-US" sz="1200" dirty="0" smtClean="0"/>
                            <a:t> 0.886</a:t>
                          </a:r>
                          <a:endParaRPr lang="en-US" sz="1200" dirty="0"/>
                        </a:p>
                      </a:txBody>
                      <a:tcPr/>
                    </a:tc>
                    <a:tc>
                      <a:txBody>
                        <a:bodyPr/>
                        <a:lstStyle/>
                        <a:p>
                          <a:pPr algn="ctr"/>
                          <a:r>
                            <a:rPr lang="en-US" sz="1200" dirty="0" smtClean="0"/>
                            <a:t> 0.386</a:t>
                          </a:r>
                          <a:endParaRPr lang="en-US" sz="1200" dirty="0"/>
                        </a:p>
                      </a:txBody>
                      <a:tcPr/>
                    </a:tc>
                    <a:tc>
                      <a:txBody>
                        <a:bodyPr/>
                        <a:lstStyle/>
                        <a:p>
                          <a:pPr algn="ctr"/>
                          <a:r>
                            <a:rPr lang="en-US" sz="1200" dirty="0" smtClean="0"/>
                            <a:t>-0.114</a:t>
                          </a:r>
                          <a:endParaRPr lang="en-US" sz="1200" dirty="0"/>
                        </a:p>
                      </a:txBody>
                      <a:tcPr/>
                    </a:tc>
                    <a:extLst>
                      <a:ext uri="{0D108BD9-81ED-4DB2-BD59-A6C34878D82A}">
                        <a16:rowId xmlns:a16="http://schemas.microsoft.com/office/drawing/2014/main" val="1642071134"/>
                      </a:ext>
                    </a:extLst>
                  </a:tr>
                  <a:tr h="370840">
                    <a:tc>
                      <a:txBody>
                        <a:bodyPr/>
                        <a:lstStyle/>
                        <a:p>
                          <a:pPr algn="ctr"/>
                          <a:r>
                            <a:rPr lang="en-US" sz="1200" dirty="0" smtClean="0"/>
                            <a:t>X11</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t>(-)0.6</a:t>
                          </a:r>
                        </a:p>
                      </a:txBody>
                      <a:tcPr/>
                    </a:tc>
                    <a:tc>
                      <a:txBody>
                        <a:bodyPr/>
                        <a:lstStyle/>
                        <a:p>
                          <a:pPr algn="ctr"/>
                          <a:r>
                            <a:rPr lang="en-US" sz="1200" dirty="0" smtClean="0"/>
                            <a:t>0</a:t>
                          </a:r>
                          <a:endParaRPr lang="en-US" sz="1200"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1.568</a:t>
                          </a:r>
                          <a:endParaRPr lang="en-US" sz="1200" dirty="0"/>
                        </a:p>
                      </a:txBody>
                      <a:tcPr/>
                    </a:tc>
                    <a:tc>
                      <a:txBody>
                        <a:bodyPr/>
                        <a:lstStyle/>
                        <a:p>
                          <a:pPr algn="ctr"/>
                          <a:r>
                            <a:rPr lang="en-US" sz="1200" dirty="0" smtClean="0"/>
                            <a:t> 1.068</a:t>
                          </a:r>
                          <a:endParaRPr lang="en-US" sz="1200" dirty="0"/>
                        </a:p>
                      </a:txBody>
                      <a:tcPr/>
                    </a:tc>
                    <a:tc>
                      <a:txBody>
                        <a:bodyPr/>
                        <a:lstStyle/>
                        <a:p>
                          <a:pPr algn="ctr"/>
                          <a:r>
                            <a:rPr lang="en-US" sz="1200" dirty="0" smtClean="0"/>
                            <a:t> 0.568</a:t>
                          </a:r>
                          <a:endParaRPr lang="en-US" sz="1200" dirty="0"/>
                        </a:p>
                      </a:txBody>
                      <a:tcPr/>
                    </a:tc>
                    <a:tc>
                      <a:txBody>
                        <a:bodyPr/>
                        <a:lstStyle/>
                        <a:p>
                          <a:pPr algn="ctr"/>
                          <a:r>
                            <a:rPr lang="en-US" sz="1200" dirty="0" smtClean="0"/>
                            <a:t> 0.068</a:t>
                          </a:r>
                          <a:endParaRPr lang="en-US" sz="1200" dirty="0"/>
                        </a:p>
                      </a:txBody>
                      <a:tcPr/>
                    </a:tc>
                    <a:extLst>
                      <a:ext uri="{0D108BD9-81ED-4DB2-BD59-A6C34878D82A}">
                        <a16:rowId xmlns:a16="http://schemas.microsoft.com/office/drawing/2014/main" val="3717443592"/>
                      </a:ext>
                    </a:extLst>
                  </a:tr>
                  <a:tr h="370840">
                    <a:tc>
                      <a:txBody>
                        <a:bodyPr/>
                        <a:lstStyle/>
                        <a:p>
                          <a:pPr algn="ctr"/>
                          <a:r>
                            <a:rPr lang="en-US" sz="1200" dirty="0" smtClean="0"/>
                            <a:t>X12</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Georgia"/>
                              <a:ea typeface="+mn-ea"/>
                              <a:cs typeface="+mn-cs"/>
                            </a:rPr>
                            <a:t>(-)0.6</a:t>
                          </a:r>
                          <a:endParaRPr kumimoji="0" lang="en-US" sz="1200" b="1" i="0" u="none" strike="noStrike" kern="1200" cap="none" spc="0" normalizeH="0" baseline="0" noProof="0" dirty="0">
                            <a:ln>
                              <a:noFill/>
                            </a:ln>
                            <a:solidFill>
                              <a:prstClr val="black"/>
                            </a:solidFill>
                            <a:effectLst/>
                            <a:uLnTx/>
                            <a:uFillTx/>
                            <a:latin typeface="Georgia"/>
                            <a:ea typeface="+mn-ea"/>
                            <a:cs typeface="+mn-cs"/>
                          </a:endParaRPr>
                        </a:p>
                      </a:txBody>
                      <a:tcPr/>
                    </a:tc>
                    <a:tc>
                      <a:txBody>
                        <a:bodyPr/>
                        <a:lstStyle/>
                        <a:p>
                          <a:pPr algn="ctr"/>
                          <a:r>
                            <a:rPr lang="en-US" sz="1200" dirty="0" smtClean="0"/>
                            <a:t>0</a:t>
                          </a:r>
                          <a:endParaRPr lang="en-US" sz="1200" dirty="0"/>
                        </a:p>
                      </a:txBody>
                      <a:tcPr/>
                    </a:tc>
                    <a:tc>
                      <a:txBody>
                        <a:bodyPr/>
                        <a:lstStyle/>
                        <a:p>
                          <a:pPr algn="ctr"/>
                          <a:r>
                            <a:rPr lang="en-US" sz="1200" b="1" dirty="0" smtClean="0"/>
                            <a:t>(-)0.6</a:t>
                          </a:r>
                          <a:endParaRPr lang="en-US" sz="1200" b="1" dirty="0"/>
                        </a:p>
                      </a:txBody>
                      <a:tcPr/>
                    </a:tc>
                    <a:tc>
                      <a:txBody>
                        <a:bodyPr/>
                        <a:lstStyle/>
                        <a:p>
                          <a:pPr algn="ctr"/>
                          <a:r>
                            <a:rPr kumimoji="0" lang="en-US" sz="1200" b="0" i="0" u="none" strike="noStrike" kern="1200" cap="none" spc="0" normalizeH="0" baseline="0" noProof="0" dirty="0" smtClean="0">
                              <a:ln>
                                <a:noFill/>
                              </a:ln>
                              <a:solidFill>
                                <a:prstClr val="black"/>
                              </a:solidFill>
                              <a:effectLst/>
                              <a:uLnTx/>
                              <a:uFillTx/>
                              <a:latin typeface="Georgia"/>
                              <a:ea typeface="+mn-ea"/>
                              <a:cs typeface="+mn-cs"/>
                            </a:rPr>
                            <a:t>0.175/0.300</a:t>
                          </a:r>
                          <a:endParaRPr lang="en-US" sz="1200" dirty="0"/>
                        </a:p>
                      </a:txBody>
                      <a:tcPr/>
                    </a:tc>
                    <a:tc>
                      <a:txBody>
                        <a:bodyPr/>
                        <a:lstStyle/>
                        <a:p>
                          <a:pPr algn="ctr"/>
                          <a:r>
                            <a:rPr lang="en-US" sz="1200" dirty="0" smtClean="0"/>
                            <a:t> 1.750</a:t>
                          </a:r>
                          <a:endParaRPr lang="en-US" sz="1200" dirty="0"/>
                        </a:p>
                      </a:txBody>
                      <a:tcPr/>
                    </a:tc>
                    <a:tc>
                      <a:txBody>
                        <a:bodyPr/>
                        <a:lstStyle/>
                        <a:p>
                          <a:pPr algn="ctr"/>
                          <a:r>
                            <a:rPr lang="en-US" sz="1200" dirty="0" smtClean="0"/>
                            <a:t> 1.250</a:t>
                          </a:r>
                          <a:endParaRPr lang="en-US" sz="1200" dirty="0"/>
                        </a:p>
                      </a:txBody>
                      <a:tcPr/>
                    </a:tc>
                    <a:tc>
                      <a:txBody>
                        <a:bodyPr/>
                        <a:lstStyle/>
                        <a:p>
                          <a:pPr algn="ctr"/>
                          <a:r>
                            <a:rPr lang="en-US" sz="1200" dirty="0" smtClean="0"/>
                            <a:t> 0.750</a:t>
                          </a:r>
                          <a:endParaRPr lang="en-US" sz="1200" dirty="0"/>
                        </a:p>
                      </a:txBody>
                      <a:tcPr/>
                    </a:tc>
                    <a:tc>
                      <a:txBody>
                        <a:bodyPr/>
                        <a:lstStyle/>
                        <a:p>
                          <a:pPr algn="ctr"/>
                          <a:r>
                            <a:rPr lang="en-US" sz="1200" dirty="0" smtClean="0"/>
                            <a:t> 0.250</a:t>
                          </a:r>
                          <a:endParaRPr lang="en-US" sz="1200" dirty="0"/>
                        </a:p>
                      </a:txBody>
                      <a:tcPr/>
                    </a:tc>
                    <a:extLst>
                      <a:ext uri="{0D108BD9-81ED-4DB2-BD59-A6C34878D82A}">
                        <a16:rowId xmlns:a16="http://schemas.microsoft.com/office/drawing/2014/main" val="3332804585"/>
                      </a:ext>
                    </a:extLst>
                  </a:tr>
                </a:tbl>
              </a:graphicData>
            </a:graphic>
          </p:graphicFrame>
        </mc:Fallback>
      </mc:AlternateContent>
    </p:spTree>
    <p:extLst>
      <p:ext uri="{BB962C8B-B14F-4D97-AF65-F5344CB8AC3E}">
        <p14:creationId xmlns:p14="http://schemas.microsoft.com/office/powerpoint/2010/main" val="2093813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measurement bias</a:t>
            </a:r>
            <a:endParaRPr lang="en-US" dirty="0"/>
          </a:p>
        </p:txBody>
      </p:sp>
      <p:pic>
        <p:nvPicPr>
          <p:cNvPr id="4" name="Google Shape;788;p46"/>
          <p:cNvPicPr preferRelativeResize="0"/>
          <p:nvPr/>
        </p:nvPicPr>
        <p:blipFill rotWithShape="1">
          <a:blip r:embed="rId2">
            <a:alphaModFix/>
          </a:blip>
          <a:srcRect/>
          <a:stretch/>
        </p:blipFill>
        <p:spPr>
          <a:xfrm>
            <a:off x="6873985" y="2416967"/>
            <a:ext cx="3090755" cy="2347408"/>
          </a:xfrm>
          <a:prstGeom prst="rect">
            <a:avLst/>
          </a:prstGeom>
          <a:noFill/>
          <a:ln>
            <a:noFill/>
          </a:ln>
        </p:spPr>
      </p:pic>
      <p:pic>
        <p:nvPicPr>
          <p:cNvPr id="5" name="Picture 4"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8719578" y="4539087"/>
            <a:ext cx="622804" cy="520387"/>
          </a:xfrm>
          <a:prstGeom prst="rect">
            <a:avLst/>
          </a:prstGeom>
        </p:spPr>
      </p:pic>
      <p:pic>
        <p:nvPicPr>
          <p:cNvPr id="6" name="Picture 5" descr="Free vector graphic: Award, Badge, Prize, Simple - Free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6071" y="2718508"/>
            <a:ext cx="186882" cy="338822"/>
          </a:xfrm>
          <a:prstGeom prst="rect">
            <a:avLst/>
          </a:prstGeom>
        </p:spPr>
      </p:pic>
      <p:pic>
        <p:nvPicPr>
          <p:cNvPr id="7" name="Picture 6" descr="Flag Italy | Download the National Italian fla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19665" y="2311233"/>
            <a:ext cx="687119" cy="377412"/>
          </a:xfrm>
          <a:prstGeom prst="rect">
            <a:avLst/>
          </a:prstGeom>
        </p:spPr>
      </p:pic>
      <p:pic>
        <p:nvPicPr>
          <p:cNvPr id="8" name="Picture 7" descr="Flag Netherlands | Download the National Dutch fla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4640" y="2780573"/>
            <a:ext cx="740100" cy="391331"/>
          </a:xfrm>
          <a:prstGeom prst="rect">
            <a:avLst/>
          </a:prstGeom>
        </p:spPr>
      </p:pic>
      <p:sp>
        <p:nvSpPr>
          <p:cNvPr id="10" name="TextBox 9"/>
          <p:cNvSpPr txBox="1"/>
          <p:nvPr/>
        </p:nvSpPr>
        <p:spPr>
          <a:xfrm>
            <a:off x="7410053" y="5191278"/>
            <a:ext cx="2018617" cy="369332"/>
          </a:xfrm>
          <a:prstGeom prst="rect">
            <a:avLst/>
          </a:prstGeom>
          <a:noFill/>
        </p:spPr>
        <p:txBody>
          <a:bodyPr wrap="square" rtlCol="0">
            <a:spAutoFit/>
          </a:bodyPr>
          <a:lstStyle/>
          <a:p>
            <a:r>
              <a:rPr lang="en-US" dirty="0" err="1" smtClean="0"/>
              <a:t>Nonuniform</a:t>
            </a:r>
            <a:r>
              <a:rPr lang="en-US" dirty="0" smtClean="0"/>
              <a:t> bias</a:t>
            </a:r>
            <a:endParaRPr lang="en-US" dirty="0"/>
          </a:p>
        </p:txBody>
      </p:sp>
      <p:pic>
        <p:nvPicPr>
          <p:cNvPr id="17" name="Google Shape;875;p47"/>
          <p:cNvPicPr preferRelativeResize="0"/>
          <p:nvPr/>
        </p:nvPicPr>
        <p:blipFill rotWithShape="1">
          <a:blip r:embed="rId7">
            <a:alphaModFix/>
          </a:blip>
          <a:srcRect/>
          <a:stretch/>
        </p:blipFill>
        <p:spPr>
          <a:xfrm>
            <a:off x="2180651" y="2446737"/>
            <a:ext cx="2960614" cy="2391393"/>
          </a:xfrm>
          <a:prstGeom prst="rect">
            <a:avLst/>
          </a:prstGeom>
          <a:noFill/>
          <a:ln>
            <a:noFill/>
          </a:ln>
        </p:spPr>
      </p:pic>
      <p:pic>
        <p:nvPicPr>
          <p:cNvPr id="18" name="Picture 17" descr="Free vector graphic: Award, Badge, Prize, Simple - Free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8703" y="2741648"/>
            <a:ext cx="186882" cy="338822"/>
          </a:xfrm>
          <a:prstGeom prst="rect">
            <a:avLst/>
          </a:prstGeom>
        </p:spPr>
      </p:pic>
      <p:pic>
        <p:nvPicPr>
          <p:cNvPr id="19" name="Picture 18"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3913371" y="4603419"/>
            <a:ext cx="622804" cy="520387"/>
          </a:xfrm>
          <a:prstGeom prst="rect">
            <a:avLst/>
          </a:prstGeom>
        </p:spPr>
      </p:pic>
      <p:pic>
        <p:nvPicPr>
          <p:cNvPr id="20" name="Picture 19" descr="Flag Italy | Download the National Italian fla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34459" y="2411631"/>
            <a:ext cx="687119" cy="377412"/>
          </a:xfrm>
          <a:prstGeom prst="rect">
            <a:avLst/>
          </a:prstGeom>
        </p:spPr>
      </p:pic>
      <p:pic>
        <p:nvPicPr>
          <p:cNvPr id="21" name="Picture 20" descr="Flag Netherlands | Download the National Dutch fla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58688" y="2855247"/>
            <a:ext cx="740100" cy="391331"/>
          </a:xfrm>
          <a:prstGeom prst="rect">
            <a:avLst/>
          </a:prstGeom>
        </p:spPr>
      </p:pic>
      <p:sp>
        <p:nvSpPr>
          <p:cNvPr id="23" name="TextBox 22"/>
          <p:cNvSpPr txBox="1"/>
          <p:nvPr/>
        </p:nvSpPr>
        <p:spPr>
          <a:xfrm>
            <a:off x="2659401" y="5295612"/>
            <a:ext cx="2018617" cy="369332"/>
          </a:xfrm>
          <a:prstGeom prst="rect">
            <a:avLst/>
          </a:prstGeom>
          <a:noFill/>
        </p:spPr>
        <p:txBody>
          <a:bodyPr wrap="square" rtlCol="0">
            <a:spAutoFit/>
          </a:bodyPr>
          <a:lstStyle/>
          <a:p>
            <a:r>
              <a:rPr lang="en-US" dirty="0" smtClean="0"/>
              <a:t>Uniform bias</a:t>
            </a:r>
            <a:endParaRPr lang="en-US" dirty="0"/>
          </a:p>
        </p:txBody>
      </p:sp>
      <p:cxnSp>
        <p:nvCxnSpPr>
          <p:cNvPr id="25" name="Straight Connector 24"/>
          <p:cNvCxnSpPr/>
          <p:nvPr/>
        </p:nvCxnSpPr>
        <p:spPr>
          <a:xfrm flipV="1">
            <a:off x="3913371" y="2741648"/>
            <a:ext cx="0" cy="1790591"/>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7810181" y="2637314"/>
            <a:ext cx="0" cy="1790591"/>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V="1">
            <a:off x="8719578" y="2637314"/>
            <a:ext cx="0" cy="1790591"/>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V="1">
            <a:off x="3062880" y="2741648"/>
            <a:ext cx="0" cy="1790591"/>
          </a:xfrm>
          <a:prstGeom prst="line">
            <a:avLst/>
          </a:prstGeom>
          <a:ln w="38100">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724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down)">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ppt_x"/>
                                          </p:val>
                                        </p:tav>
                                        <p:tav tm="100000">
                                          <p:val>
                                            <p:strVal val="#ppt_x"/>
                                          </p:val>
                                        </p:tav>
                                      </p:tavLst>
                                    </p:anim>
                                    <p:anim calcmode="lin" valueType="num">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down)">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down)">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can we assess measurement bias ?</a:t>
            </a:r>
            <a:endParaRPr lang="en-US" dirty="0"/>
          </a:p>
        </p:txBody>
      </p:sp>
      <p:pic>
        <p:nvPicPr>
          <p:cNvPr id="4" name="Content Placeholder 3" descr="A List Of Questionable Publishers | The Crypto Crew"/>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27738" y="2132534"/>
            <a:ext cx="3077149" cy="3281535"/>
          </a:xfrm>
          <a:prstGeom prst="rect">
            <a:avLst/>
          </a:prstGeom>
        </p:spPr>
      </p:pic>
    </p:spTree>
    <p:extLst>
      <p:ext uri="{BB962C8B-B14F-4D97-AF65-F5344CB8AC3E}">
        <p14:creationId xmlns:p14="http://schemas.microsoft.com/office/powerpoint/2010/main" val="21575064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459" y="-89975"/>
            <a:ext cx="10515600" cy="1325563"/>
          </a:xfrm>
        </p:spPr>
        <p:txBody>
          <a:bodyPr/>
          <a:lstStyle/>
          <a:p>
            <a:pPr algn="ctr"/>
            <a:r>
              <a:rPr lang="en-US" dirty="0" smtClean="0"/>
              <a:t>The impact of ARS on MI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3683426"/>
              </p:ext>
            </p:extLst>
          </p:nvPr>
        </p:nvGraphicFramePr>
        <p:xfrm>
          <a:off x="3277223" y="1765375"/>
          <a:ext cx="5320840" cy="4158744"/>
        </p:xfrm>
        <a:graphic>
          <a:graphicData uri="http://schemas.openxmlformats.org/drawingml/2006/table">
            <a:tbl>
              <a:tblPr firstRow="1" bandRow="1">
                <a:tableStyleId>{0E3FDE45-AF77-4B5C-9715-49D594BDF05E}</a:tableStyleId>
              </a:tblPr>
              <a:tblGrid>
                <a:gridCol w="1210948">
                  <a:extLst>
                    <a:ext uri="{9D8B030D-6E8A-4147-A177-3AD203B41FA5}">
                      <a16:colId xmlns:a16="http://schemas.microsoft.com/office/drawing/2014/main" val="3867599244"/>
                    </a:ext>
                  </a:extLst>
                </a:gridCol>
                <a:gridCol w="1449472">
                  <a:extLst>
                    <a:ext uri="{9D8B030D-6E8A-4147-A177-3AD203B41FA5}">
                      <a16:colId xmlns:a16="http://schemas.microsoft.com/office/drawing/2014/main" val="2234121051"/>
                    </a:ext>
                  </a:extLst>
                </a:gridCol>
                <a:gridCol w="1330210">
                  <a:extLst>
                    <a:ext uri="{9D8B030D-6E8A-4147-A177-3AD203B41FA5}">
                      <a16:colId xmlns:a16="http://schemas.microsoft.com/office/drawing/2014/main" val="80192687"/>
                    </a:ext>
                  </a:extLst>
                </a:gridCol>
                <a:gridCol w="1330210">
                  <a:extLst>
                    <a:ext uri="{9D8B030D-6E8A-4147-A177-3AD203B41FA5}">
                      <a16:colId xmlns:a16="http://schemas.microsoft.com/office/drawing/2014/main" val="3993879981"/>
                    </a:ext>
                  </a:extLst>
                </a:gridCol>
              </a:tblGrid>
              <a:tr h="586444">
                <a:tc>
                  <a:txBody>
                    <a:bodyPr/>
                    <a:lstStyle/>
                    <a:p>
                      <a:pPr algn="ctr"/>
                      <a:endParaRPr lang="en-US" dirty="0"/>
                    </a:p>
                  </a:txBody>
                  <a:tcPr/>
                </a:tc>
                <a:tc>
                  <a:txBody>
                    <a:bodyPr/>
                    <a:lstStyle/>
                    <a:p>
                      <a:pPr algn="ctr"/>
                      <a:endParaRPr lang="en-US" dirty="0"/>
                    </a:p>
                  </a:txBody>
                  <a:tcPr/>
                </a:tc>
                <a:tc>
                  <a:txBody>
                    <a:bodyPr/>
                    <a:lstStyle/>
                    <a:p>
                      <a:pPr algn="ctr"/>
                      <a:r>
                        <a:rPr lang="en-US" dirty="0" smtClean="0"/>
                        <a:t>Without</a:t>
                      </a:r>
                      <a:r>
                        <a:rPr lang="en-US" baseline="0" dirty="0" smtClean="0"/>
                        <a:t> ARS</a:t>
                      </a:r>
                      <a:endParaRPr lang="en-US" dirty="0"/>
                    </a:p>
                  </a:txBody>
                  <a:tcPr/>
                </a:tc>
                <a:tc>
                  <a:txBody>
                    <a:bodyPr/>
                    <a:lstStyle/>
                    <a:p>
                      <a:pPr algn="ctr"/>
                      <a:r>
                        <a:rPr lang="en-US" dirty="0" smtClean="0"/>
                        <a:t>With ARS</a:t>
                      </a:r>
                      <a:endParaRPr lang="en-US" dirty="0"/>
                    </a:p>
                  </a:txBody>
                  <a:tcPr/>
                </a:tc>
                <a:extLst>
                  <a:ext uri="{0D108BD9-81ED-4DB2-BD59-A6C34878D82A}">
                    <a16:rowId xmlns:a16="http://schemas.microsoft.com/office/drawing/2014/main" val="3515247454"/>
                  </a:ext>
                </a:extLst>
              </a:tr>
              <a:tr h="586444">
                <a:tc rowSpan="3">
                  <a:txBody>
                    <a:bodyPr/>
                    <a:lstStyle/>
                    <a:p>
                      <a:pPr algn="ctr"/>
                      <a:endParaRPr lang="en-US" dirty="0" smtClean="0"/>
                    </a:p>
                    <a:p>
                      <a:pPr algn="ctr"/>
                      <a:endParaRPr lang="en-US" dirty="0" smtClean="0"/>
                    </a:p>
                    <a:p>
                      <a:pPr algn="ctr"/>
                      <a:r>
                        <a:rPr lang="en-US" dirty="0" smtClean="0"/>
                        <a:t>Small ARS</a:t>
                      </a:r>
                      <a:endParaRPr lang="en-US" dirty="0"/>
                    </a:p>
                  </a:txBody>
                  <a:tcPr/>
                </a:tc>
                <a:tc>
                  <a:txBody>
                    <a:bodyPr/>
                    <a:lstStyle/>
                    <a:p>
                      <a:pPr algn="ctr"/>
                      <a:r>
                        <a:rPr lang="en-US" dirty="0" smtClean="0"/>
                        <a:t>Balanced</a:t>
                      </a: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339712882"/>
                  </a:ext>
                </a:extLst>
              </a:tr>
              <a:tr h="586444">
                <a:tc vMerge="1">
                  <a:txBody>
                    <a:bodyPr/>
                    <a:lstStyle/>
                    <a:p>
                      <a:pPr algn="ctr"/>
                      <a:endParaRPr lang="en-US" dirty="0"/>
                    </a:p>
                  </a:txBody>
                  <a:tcPr/>
                </a:tc>
                <a:tc>
                  <a:txBody>
                    <a:bodyPr/>
                    <a:lstStyle/>
                    <a:p>
                      <a:pPr algn="ctr"/>
                      <a:r>
                        <a:rPr lang="en-US" dirty="0" smtClean="0"/>
                        <a:t>Semi</a:t>
                      </a: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044973337"/>
                  </a:ext>
                </a:extLst>
              </a:tr>
              <a:tr h="586444">
                <a:tc vMerge="1">
                  <a:txBody>
                    <a:bodyPr/>
                    <a:lstStyle/>
                    <a:p>
                      <a:pPr algn="ctr"/>
                      <a:endParaRPr lang="en-US" dirty="0"/>
                    </a:p>
                  </a:txBody>
                  <a:tcPr/>
                </a:tc>
                <a:tc>
                  <a:txBody>
                    <a:bodyPr/>
                    <a:lstStyle/>
                    <a:p>
                      <a:pPr algn="ctr"/>
                      <a:r>
                        <a:rPr lang="en-US" dirty="0" smtClean="0"/>
                        <a:t>Unbalanced</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753603851"/>
                  </a:ext>
                </a:extLst>
              </a:tr>
              <a:tr h="586444">
                <a:tc rowSpan="3">
                  <a:txBody>
                    <a:bodyPr/>
                    <a:lstStyle/>
                    <a:p>
                      <a:pPr algn="ctr"/>
                      <a:endParaRPr lang="en-US" dirty="0" smtClean="0"/>
                    </a:p>
                    <a:p>
                      <a:pPr algn="ctr"/>
                      <a:endParaRPr lang="en-US" dirty="0" smtClean="0"/>
                    </a:p>
                    <a:p>
                      <a:pPr algn="ctr"/>
                      <a:r>
                        <a:rPr lang="en-US" dirty="0" smtClean="0"/>
                        <a:t>Large</a:t>
                      </a:r>
                      <a:r>
                        <a:rPr lang="en-US" baseline="0" dirty="0" smtClean="0"/>
                        <a:t> ARS</a:t>
                      </a:r>
                      <a:endParaRPr lang="en-US" dirty="0"/>
                    </a:p>
                  </a:txBody>
                  <a:tcPr/>
                </a:tc>
                <a:tc>
                  <a:txBody>
                    <a:bodyPr/>
                    <a:lstStyle/>
                    <a:p>
                      <a:pPr algn="ctr"/>
                      <a:r>
                        <a:rPr lang="en-US" dirty="0" smtClean="0"/>
                        <a:t>Balanced </a:t>
                      </a: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585826787"/>
                  </a:ext>
                </a:extLst>
              </a:tr>
              <a:tr h="586444">
                <a:tc vMerge="1">
                  <a:txBody>
                    <a:bodyPr/>
                    <a:lstStyle/>
                    <a:p>
                      <a:pPr algn="ctr"/>
                      <a:endParaRPr lang="en-US" dirty="0"/>
                    </a:p>
                  </a:txBody>
                  <a:tcPr/>
                </a:tc>
                <a:tc>
                  <a:txBody>
                    <a:bodyPr/>
                    <a:lstStyle/>
                    <a:p>
                      <a:pPr algn="ctr"/>
                      <a:r>
                        <a:rPr lang="en-US" dirty="0" smtClean="0"/>
                        <a:t>Semi</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699746762"/>
                  </a:ext>
                </a:extLst>
              </a:tr>
              <a:tr h="586444">
                <a:tc vMerge="1">
                  <a:txBody>
                    <a:bodyPr/>
                    <a:lstStyle/>
                    <a:p>
                      <a:pPr algn="ctr"/>
                      <a:endParaRPr lang="en-US" dirty="0"/>
                    </a:p>
                  </a:txBody>
                  <a:tcPr/>
                </a:tc>
                <a:tc>
                  <a:txBody>
                    <a:bodyPr/>
                    <a:lstStyle/>
                    <a:p>
                      <a:pPr algn="ctr"/>
                      <a:r>
                        <a:rPr lang="en-US" dirty="0" smtClean="0"/>
                        <a:t>Unbalanced</a:t>
                      </a: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689248199"/>
                  </a:ext>
                </a:extLst>
              </a:tr>
            </a:tbl>
          </a:graphicData>
        </a:graphic>
      </p:graphicFrame>
      <p:pic>
        <p:nvPicPr>
          <p:cNvPr id="5" name="Picture 4" descr="File:P no red.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929" y="4203923"/>
            <a:ext cx="589649" cy="530579"/>
          </a:xfrm>
          <a:prstGeom prst="rect">
            <a:avLst/>
          </a:prstGeom>
        </p:spPr>
      </p:pic>
      <p:pic>
        <p:nvPicPr>
          <p:cNvPr id="8" name="Picture 7" descr="File:P no red.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929" y="4816343"/>
            <a:ext cx="589649" cy="530579"/>
          </a:xfrm>
          <a:prstGeom prst="rect">
            <a:avLst/>
          </a:prstGeom>
        </p:spPr>
      </p:pic>
      <p:pic>
        <p:nvPicPr>
          <p:cNvPr id="11" name="Picture 10"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929" y="2458938"/>
            <a:ext cx="615378" cy="553840"/>
          </a:xfrm>
          <a:prstGeom prst="rect">
            <a:avLst/>
          </a:prstGeom>
        </p:spPr>
      </p:pic>
      <p:pic>
        <p:nvPicPr>
          <p:cNvPr id="12" name="Picture 11"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208" y="2458938"/>
            <a:ext cx="615378" cy="553840"/>
          </a:xfrm>
          <a:prstGeom prst="rect">
            <a:avLst/>
          </a:prstGeom>
        </p:spPr>
      </p:pic>
      <p:pic>
        <p:nvPicPr>
          <p:cNvPr id="14" name="Picture 13"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929" y="3042069"/>
            <a:ext cx="615378" cy="553840"/>
          </a:xfrm>
          <a:prstGeom prst="rect">
            <a:avLst/>
          </a:prstGeom>
        </p:spPr>
      </p:pic>
      <p:pic>
        <p:nvPicPr>
          <p:cNvPr id="15" name="Picture 14"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3580" y="3071359"/>
            <a:ext cx="615378" cy="553840"/>
          </a:xfrm>
          <a:prstGeom prst="rect">
            <a:avLst/>
          </a:prstGeom>
        </p:spPr>
      </p:pic>
      <p:pic>
        <p:nvPicPr>
          <p:cNvPr id="17" name="Picture 16"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929" y="3652286"/>
            <a:ext cx="615378" cy="553840"/>
          </a:xfrm>
          <a:prstGeom prst="rect">
            <a:avLst/>
          </a:prstGeom>
        </p:spPr>
      </p:pic>
      <p:pic>
        <p:nvPicPr>
          <p:cNvPr id="20" name="Picture 19"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929" y="5376213"/>
            <a:ext cx="615378" cy="553840"/>
          </a:xfrm>
          <a:prstGeom prst="rect">
            <a:avLst/>
          </a:prstGeom>
        </p:spPr>
      </p:pic>
      <p:pic>
        <p:nvPicPr>
          <p:cNvPr id="41" name="Picture 40" descr="Attention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8911" y="3614363"/>
            <a:ext cx="685800" cy="548640"/>
          </a:xfrm>
          <a:prstGeom prst="rect">
            <a:avLst/>
          </a:prstGeom>
        </p:spPr>
      </p:pic>
      <p:pic>
        <p:nvPicPr>
          <p:cNvPr id="42" name="Picture 41" descr="Attention 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8369" y="5382659"/>
            <a:ext cx="685800" cy="548640"/>
          </a:xfrm>
          <a:prstGeom prst="rect">
            <a:avLst/>
          </a:prstGeom>
        </p:spPr>
      </p:pic>
      <p:pic>
        <p:nvPicPr>
          <p:cNvPr id="43" name="Picture 42"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208" y="4212752"/>
            <a:ext cx="615378" cy="553840"/>
          </a:xfrm>
          <a:prstGeom prst="rect">
            <a:avLst/>
          </a:prstGeom>
        </p:spPr>
      </p:pic>
      <p:pic>
        <p:nvPicPr>
          <p:cNvPr id="44" name="Picture 43" descr="File:P yes gree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208" y="4792374"/>
            <a:ext cx="615378" cy="553840"/>
          </a:xfrm>
          <a:prstGeom prst="rect">
            <a:avLst/>
          </a:prstGeom>
        </p:spPr>
      </p:pic>
    </p:spTree>
    <p:extLst>
      <p:ext uri="{BB962C8B-B14F-4D97-AF65-F5344CB8AC3E}">
        <p14:creationId xmlns:p14="http://schemas.microsoft.com/office/powerpoint/2010/main" val="7871423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Response styles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r>
              <a:rPr lang="en-US" dirty="0" smtClean="0">
                <a:solidFill>
                  <a:schemeClr val="accent2"/>
                </a:solidFill>
              </a:rPr>
              <a:t>In some groups, responses to survey items can be systematically biased </a:t>
            </a:r>
            <a:r>
              <a:rPr lang="en-US" dirty="0" smtClean="0"/>
              <a:t>due to:</a:t>
            </a:r>
          </a:p>
          <a:p>
            <a:pPr lvl="1"/>
            <a:r>
              <a:rPr lang="en-US" dirty="0" smtClean="0"/>
              <a:t>Desire to impress;</a:t>
            </a:r>
          </a:p>
          <a:p>
            <a:pPr lvl="1"/>
            <a:r>
              <a:rPr lang="en-US" dirty="0" smtClean="0"/>
              <a:t>Fatigue;</a:t>
            </a:r>
          </a:p>
          <a:p>
            <a:pPr lvl="1"/>
            <a:r>
              <a:rPr lang="en-US" dirty="0" smtClean="0"/>
              <a:t>Environmental factors;</a:t>
            </a:r>
          </a:p>
          <a:p>
            <a:pPr lvl="1"/>
            <a:r>
              <a:rPr lang="en-US" dirty="0" smtClean="0"/>
              <a:t>Cultural differences;</a:t>
            </a:r>
          </a:p>
          <a:p>
            <a:pPr lvl="1"/>
            <a:r>
              <a:rPr lang="en-US" dirty="0" smtClean="0"/>
              <a:t>Etc.</a:t>
            </a:r>
          </a:p>
          <a:p>
            <a:endParaRPr lang="en-US" dirty="0" smtClean="0"/>
          </a:p>
          <a:p>
            <a:r>
              <a:rPr lang="en-US" dirty="0" smtClean="0"/>
              <a:t>This may </a:t>
            </a:r>
            <a:r>
              <a:rPr lang="en-US" dirty="0" smtClean="0">
                <a:solidFill>
                  <a:schemeClr val="accent2"/>
                </a:solidFill>
              </a:rPr>
              <a:t>cause measurement non-invariance (or bias)</a:t>
            </a:r>
          </a:p>
          <a:p>
            <a:pPr lvl="1"/>
            <a:endParaRPr lang="en-US" dirty="0"/>
          </a:p>
        </p:txBody>
      </p:sp>
    </p:spTree>
    <p:extLst>
      <p:ext uri="{BB962C8B-B14F-4D97-AF65-F5344CB8AC3E}">
        <p14:creationId xmlns:p14="http://schemas.microsoft.com/office/powerpoint/2010/main" val="31412301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25"/>
            <a:ext cx="10515600" cy="884353"/>
          </a:xfrm>
        </p:spPr>
        <p:txBody>
          <a:bodyPr/>
          <a:lstStyle/>
          <a:p>
            <a:pPr algn="ctr"/>
            <a:r>
              <a:rPr lang="en-US" dirty="0" smtClean="0"/>
              <a:t>An omniscient example</a:t>
            </a:r>
            <a:endParaRPr lang="en-US" dirty="0"/>
          </a:p>
        </p:txBody>
      </p:sp>
      <p:graphicFrame>
        <p:nvGraphicFramePr>
          <p:cNvPr id="25" name="Table 24"/>
          <p:cNvGraphicFramePr>
            <a:graphicFrameLocks noGrp="1"/>
          </p:cNvGraphicFramePr>
          <p:nvPr>
            <p:extLst/>
          </p:nvPr>
        </p:nvGraphicFramePr>
        <p:xfrm>
          <a:off x="581895" y="888389"/>
          <a:ext cx="9938417" cy="5339683"/>
        </p:xfrm>
        <a:graphic>
          <a:graphicData uri="http://schemas.openxmlformats.org/drawingml/2006/table">
            <a:tbl>
              <a:tblPr firstRow="1" bandRow="1">
                <a:tableStyleId>{9D7B26C5-4107-4FEC-AEDC-1716B250A1EF}</a:tableStyleId>
              </a:tblPr>
              <a:tblGrid>
                <a:gridCol w="1333799">
                  <a:extLst>
                    <a:ext uri="{9D8B030D-6E8A-4147-A177-3AD203B41FA5}">
                      <a16:colId xmlns:a16="http://schemas.microsoft.com/office/drawing/2014/main" val="1894549655"/>
                    </a:ext>
                  </a:extLst>
                </a:gridCol>
                <a:gridCol w="173409">
                  <a:extLst>
                    <a:ext uri="{9D8B030D-6E8A-4147-A177-3AD203B41FA5}">
                      <a16:colId xmlns:a16="http://schemas.microsoft.com/office/drawing/2014/main" val="338688521"/>
                    </a:ext>
                  </a:extLst>
                </a:gridCol>
                <a:gridCol w="1274939">
                  <a:extLst>
                    <a:ext uri="{9D8B030D-6E8A-4147-A177-3AD203B41FA5}">
                      <a16:colId xmlns:a16="http://schemas.microsoft.com/office/drawing/2014/main" val="3165729590"/>
                    </a:ext>
                  </a:extLst>
                </a:gridCol>
                <a:gridCol w="746663">
                  <a:extLst>
                    <a:ext uri="{9D8B030D-6E8A-4147-A177-3AD203B41FA5}">
                      <a16:colId xmlns:a16="http://schemas.microsoft.com/office/drawing/2014/main" val="1809142795"/>
                    </a:ext>
                  </a:extLst>
                </a:gridCol>
                <a:gridCol w="155135">
                  <a:extLst>
                    <a:ext uri="{9D8B030D-6E8A-4147-A177-3AD203B41FA5}">
                      <a16:colId xmlns:a16="http://schemas.microsoft.com/office/drawing/2014/main" val="3573563699"/>
                    </a:ext>
                  </a:extLst>
                </a:gridCol>
                <a:gridCol w="399023">
                  <a:extLst>
                    <a:ext uri="{9D8B030D-6E8A-4147-A177-3AD203B41FA5}">
                      <a16:colId xmlns:a16="http://schemas.microsoft.com/office/drawing/2014/main" val="2711873047"/>
                    </a:ext>
                  </a:extLst>
                </a:gridCol>
                <a:gridCol w="532313">
                  <a:extLst>
                    <a:ext uri="{9D8B030D-6E8A-4147-A177-3AD203B41FA5}">
                      <a16:colId xmlns:a16="http://schemas.microsoft.com/office/drawing/2014/main" val="1244044036"/>
                    </a:ext>
                  </a:extLst>
                </a:gridCol>
                <a:gridCol w="532313">
                  <a:extLst>
                    <a:ext uri="{9D8B030D-6E8A-4147-A177-3AD203B41FA5}">
                      <a16:colId xmlns:a16="http://schemas.microsoft.com/office/drawing/2014/main" val="1591459672"/>
                    </a:ext>
                  </a:extLst>
                </a:gridCol>
                <a:gridCol w="532313">
                  <a:extLst>
                    <a:ext uri="{9D8B030D-6E8A-4147-A177-3AD203B41FA5}">
                      <a16:colId xmlns:a16="http://schemas.microsoft.com/office/drawing/2014/main" val="90168190"/>
                    </a:ext>
                  </a:extLst>
                </a:gridCol>
                <a:gridCol w="599609">
                  <a:extLst>
                    <a:ext uri="{9D8B030D-6E8A-4147-A177-3AD203B41FA5}">
                      <a16:colId xmlns:a16="http://schemas.microsoft.com/office/drawing/2014/main" val="2931559390"/>
                    </a:ext>
                  </a:extLst>
                </a:gridCol>
                <a:gridCol w="465018">
                  <a:extLst>
                    <a:ext uri="{9D8B030D-6E8A-4147-A177-3AD203B41FA5}">
                      <a16:colId xmlns:a16="http://schemas.microsoft.com/office/drawing/2014/main" val="3533066910"/>
                    </a:ext>
                  </a:extLst>
                </a:gridCol>
                <a:gridCol w="532313">
                  <a:extLst>
                    <a:ext uri="{9D8B030D-6E8A-4147-A177-3AD203B41FA5}">
                      <a16:colId xmlns:a16="http://schemas.microsoft.com/office/drawing/2014/main" val="2909416508"/>
                    </a:ext>
                  </a:extLst>
                </a:gridCol>
                <a:gridCol w="532313">
                  <a:extLst>
                    <a:ext uri="{9D8B030D-6E8A-4147-A177-3AD203B41FA5}">
                      <a16:colId xmlns:a16="http://schemas.microsoft.com/office/drawing/2014/main" val="3509133708"/>
                    </a:ext>
                  </a:extLst>
                </a:gridCol>
                <a:gridCol w="379544">
                  <a:extLst>
                    <a:ext uri="{9D8B030D-6E8A-4147-A177-3AD203B41FA5}">
                      <a16:colId xmlns:a16="http://schemas.microsoft.com/office/drawing/2014/main" val="3286546436"/>
                    </a:ext>
                  </a:extLst>
                </a:gridCol>
                <a:gridCol w="546441">
                  <a:extLst>
                    <a:ext uri="{9D8B030D-6E8A-4147-A177-3AD203B41FA5}">
                      <a16:colId xmlns:a16="http://schemas.microsoft.com/office/drawing/2014/main" val="3989538593"/>
                    </a:ext>
                  </a:extLst>
                </a:gridCol>
                <a:gridCol w="670959">
                  <a:extLst>
                    <a:ext uri="{9D8B030D-6E8A-4147-A177-3AD203B41FA5}">
                      <a16:colId xmlns:a16="http://schemas.microsoft.com/office/drawing/2014/main" val="139406389"/>
                    </a:ext>
                  </a:extLst>
                </a:gridCol>
                <a:gridCol w="532313">
                  <a:extLst>
                    <a:ext uri="{9D8B030D-6E8A-4147-A177-3AD203B41FA5}">
                      <a16:colId xmlns:a16="http://schemas.microsoft.com/office/drawing/2014/main" val="94953205"/>
                    </a:ext>
                  </a:extLst>
                </a:gridCol>
              </a:tblGrid>
              <a:tr h="855651">
                <a:tc>
                  <a:txBody>
                    <a:bodyPr/>
                    <a:lstStyle/>
                    <a:p>
                      <a:endParaRPr lang="en-US" sz="1400" dirty="0"/>
                    </a:p>
                  </a:txBody>
                  <a:tcPr/>
                </a:tc>
                <a:tc gridSpan="2">
                  <a:txBody>
                    <a:bodyPr/>
                    <a:lstStyle/>
                    <a:p>
                      <a:endParaRPr lang="en-US" sz="1400" dirty="0"/>
                    </a:p>
                  </a:txBody>
                  <a:tcPr/>
                </a:tc>
                <a:tc hMerge="1">
                  <a:txBody>
                    <a:bodyPr/>
                    <a:lstStyle/>
                    <a:p>
                      <a:endParaRPr lang="en-US" sz="1200" dirty="0"/>
                    </a:p>
                  </a:txBody>
                  <a:tcPr/>
                </a:tc>
                <a:tc>
                  <a:txBody>
                    <a:bodyPr/>
                    <a:lstStyle/>
                    <a:p>
                      <a:endParaRPr lang="en-US" sz="1400" dirty="0"/>
                    </a:p>
                  </a:txBody>
                  <a:tcPr/>
                </a:tc>
                <a:tc gridSpan="6">
                  <a:txBody>
                    <a:bodyPr/>
                    <a:lstStyle/>
                    <a:p>
                      <a:r>
                        <a:rPr lang="en-US" sz="1400" dirty="0" smtClean="0"/>
                        <a:t>Academic</a:t>
                      </a:r>
                      <a:r>
                        <a:rPr lang="en-US" sz="1400" baseline="0" dirty="0" smtClean="0"/>
                        <a:t> Engagement Scale </a:t>
                      </a:r>
                      <a:br>
                        <a:rPr lang="en-US" sz="1400" baseline="0" dirty="0" smtClean="0"/>
                      </a:br>
                      <a:r>
                        <a:rPr lang="en-US" sz="1400" baseline="0" dirty="0" smtClean="0"/>
                        <a:t>Items</a:t>
                      </a:r>
                      <a:endParaRPr lang="en-US" sz="14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gridSpan="5">
                  <a:txBody>
                    <a:bodyPr/>
                    <a:lstStyle/>
                    <a:p>
                      <a:r>
                        <a:rPr lang="en-US" sz="1400" dirty="0" smtClean="0"/>
                        <a:t>Academic</a:t>
                      </a:r>
                      <a:r>
                        <a:rPr lang="en-US" sz="1400" baseline="0" dirty="0" smtClean="0"/>
                        <a:t> Satisfaction </a:t>
                      </a:r>
                    </a:p>
                    <a:p>
                      <a:r>
                        <a:rPr lang="en-US" sz="1400" baseline="0" dirty="0" smtClean="0"/>
                        <a:t>Scale </a:t>
                      </a:r>
                      <a:br>
                        <a:rPr lang="en-US" sz="1400" baseline="0" dirty="0" smtClean="0"/>
                      </a:br>
                      <a:r>
                        <a:rPr lang="en-US" sz="1400" baseline="0" dirty="0" smtClean="0"/>
                        <a:t>Items</a:t>
                      </a:r>
                      <a:endParaRPr lang="en-US" sz="14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a:p>
                  </a:txBody>
                  <a:tcPr/>
                </a:tc>
                <a:tc gridSpan="2">
                  <a:txBody>
                    <a:bodyPr/>
                    <a:lstStyle/>
                    <a:p>
                      <a:r>
                        <a:rPr lang="en-US" sz="1400" dirty="0" smtClean="0"/>
                        <a:t>Valid Responses</a:t>
                      </a:r>
                      <a:endParaRPr lang="en-US" sz="1400" dirty="0"/>
                    </a:p>
                  </a:txBody>
                  <a:tcPr>
                    <a:noFill/>
                  </a:tcPr>
                </a:tc>
                <a:tc hMerge="1">
                  <a:txBody>
                    <a:bodyPr/>
                    <a:lstStyle/>
                    <a:p>
                      <a:endParaRPr lang="en-US" sz="1200" dirty="0"/>
                    </a:p>
                  </a:txBody>
                  <a:tcPr/>
                </a:tc>
                <a:extLst>
                  <a:ext uri="{0D108BD9-81ED-4DB2-BD59-A6C34878D82A}">
                    <a16:rowId xmlns:a16="http://schemas.microsoft.com/office/drawing/2014/main" val="2975518513"/>
                  </a:ext>
                </a:extLst>
              </a:tr>
              <a:tr h="49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Respondent</a:t>
                      </a:r>
                    </a:p>
                    <a:p>
                      <a:endParaRPr lang="en-US" sz="1400" b="1" dirty="0"/>
                    </a:p>
                  </a:txBody>
                  <a:tcPr/>
                </a:tc>
                <a:tc gridSpan="2">
                  <a:txBody>
                    <a:bodyPr/>
                    <a:lstStyle/>
                    <a:p>
                      <a:r>
                        <a:rPr lang="en-US" sz="1400" b="1" dirty="0" smtClean="0"/>
                        <a:t>Country</a:t>
                      </a:r>
                      <a:endParaRPr lang="en-US" sz="1400" b="1" dirty="0"/>
                    </a:p>
                  </a:txBody>
                  <a:tcPr/>
                </a:tc>
                <a:tc hMerge="1">
                  <a:txBody>
                    <a:bodyPr/>
                    <a:lstStyle/>
                    <a:p>
                      <a:endParaRPr lang="en-US" sz="1600" b="1" dirty="0"/>
                    </a:p>
                  </a:txBody>
                  <a:tcPr/>
                </a:tc>
                <a:tc>
                  <a:txBody>
                    <a:bodyPr/>
                    <a:lstStyle/>
                    <a:p>
                      <a:r>
                        <a:rPr lang="en-US" sz="1400" b="1" dirty="0" smtClean="0">
                          <a:solidFill>
                            <a:srgbClr val="FF0000"/>
                          </a:solidFill>
                        </a:rPr>
                        <a:t>ARS</a:t>
                      </a:r>
                      <a:endParaRPr lang="en-US" sz="1400" b="1" dirty="0">
                        <a:solidFill>
                          <a:srgbClr val="FF0000"/>
                        </a:solidFill>
                      </a:endParaRPr>
                    </a:p>
                  </a:txBody>
                  <a:tcPr/>
                </a:tc>
                <a:tc gridSpan="2">
                  <a:txBody>
                    <a:bodyPr/>
                    <a:lstStyle/>
                    <a:p>
                      <a:r>
                        <a:rPr lang="en-US" sz="1400" b="1" dirty="0" smtClean="0"/>
                        <a:t>1</a:t>
                      </a:r>
                      <a:endParaRPr lang="en-US" sz="1400" b="1" dirty="0"/>
                    </a:p>
                  </a:txBody>
                  <a:tcPr/>
                </a:tc>
                <a:tc hMerge="1">
                  <a:txBody>
                    <a:bodyPr/>
                    <a:lstStyle/>
                    <a:p>
                      <a:endParaRPr lang="en-US" sz="1600" b="1" dirty="0"/>
                    </a:p>
                  </a:txBody>
                  <a:tcPr/>
                </a:tc>
                <a:tc>
                  <a:txBody>
                    <a:bodyPr/>
                    <a:lstStyle/>
                    <a:p>
                      <a:r>
                        <a:rPr lang="en-US" sz="1400" b="1" dirty="0" smtClean="0"/>
                        <a:t>2</a:t>
                      </a:r>
                      <a:endParaRPr lang="en-US" sz="1400" b="1" dirty="0"/>
                    </a:p>
                  </a:txBody>
                  <a:tcPr/>
                </a:tc>
                <a:tc>
                  <a:txBody>
                    <a:bodyPr/>
                    <a:lstStyle/>
                    <a:p>
                      <a:r>
                        <a:rPr lang="en-US" sz="1400" b="1" dirty="0" smtClean="0"/>
                        <a:t>3</a:t>
                      </a:r>
                      <a:endParaRPr lang="en-US" sz="1400" b="1" dirty="0"/>
                    </a:p>
                  </a:txBody>
                  <a:tcPr/>
                </a:tc>
                <a:tc>
                  <a:txBody>
                    <a:bodyPr/>
                    <a:lstStyle/>
                    <a:p>
                      <a:r>
                        <a:rPr lang="en-US" sz="1400" b="1" dirty="0" smtClean="0"/>
                        <a:t>4</a:t>
                      </a:r>
                      <a:endParaRPr lang="en-US" sz="1400" b="1" dirty="0"/>
                    </a:p>
                  </a:txBody>
                  <a:tcPr/>
                </a:tc>
                <a:tc>
                  <a:txBody>
                    <a:bodyPr/>
                    <a:lstStyle/>
                    <a:p>
                      <a:r>
                        <a:rPr lang="en-US" sz="1400" b="1" dirty="0" smtClean="0"/>
                        <a:t>Tot</a:t>
                      </a:r>
                      <a:endParaRPr lang="en-US" sz="1400" b="1" dirty="0"/>
                    </a:p>
                  </a:txBody>
                  <a:tcPr/>
                </a:tc>
                <a:tc>
                  <a:txBody>
                    <a:bodyPr/>
                    <a:lstStyle/>
                    <a:p>
                      <a:r>
                        <a:rPr lang="en-US" sz="1400" b="1" dirty="0" smtClean="0"/>
                        <a:t>1</a:t>
                      </a:r>
                      <a:endParaRPr lang="en-US" sz="1400" b="1" dirty="0"/>
                    </a:p>
                  </a:txBody>
                  <a:tcPr/>
                </a:tc>
                <a:tc>
                  <a:txBody>
                    <a:bodyPr/>
                    <a:lstStyle/>
                    <a:p>
                      <a:r>
                        <a:rPr lang="en-US" sz="1400" b="1" dirty="0" smtClean="0"/>
                        <a:t>2</a:t>
                      </a:r>
                      <a:endParaRPr lang="en-US" sz="1400" b="1" dirty="0"/>
                    </a:p>
                  </a:txBody>
                  <a:tcPr/>
                </a:tc>
                <a:tc>
                  <a:txBody>
                    <a:bodyPr/>
                    <a:lstStyle/>
                    <a:p>
                      <a:r>
                        <a:rPr lang="en-US" sz="1400" b="1" dirty="0" smtClean="0"/>
                        <a:t>3</a:t>
                      </a:r>
                      <a:endParaRPr lang="en-US" sz="1400" b="1" dirty="0"/>
                    </a:p>
                  </a:txBody>
                  <a:tcPr/>
                </a:tc>
                <a:tc>
                  <a:txBody>
                    <a:bodyPr/>
                    <a:lstStyle/>
                    <a:p>
                      <a:r>
                        <a:rPr lang="en-US" sz="1400" b="1" dirty="0" smtClean="0"/>
                        <a:t>4</a:t>
                      </a:r>
                      <a:endParaRPr lang="en-US" sz="1400" b="1" dirty="0"/>
                    </a:p>
                  </a:txBody>
                  <a:tcPr/>
                </a:tc>
                <a:tc>
                  <a:txBody>
                    <a:bodyPr/>
                    <a:lstStyle/>
                    <a:p>
                      <a:r>
                        <a:rPr lang="en-US" sz="1400" b="1" dirty="0" smtClean="0"/>
                        <a:t>Tot</a:t>
                      </a:r>
                      <a:endParaRPr lang="en-US" sz="1400" b="1" dirty="0"/>
                    </a:p>
                  </a:txBody>
                  <a:tcPr/>
                </a:tc>
                <a:tc>
                  <a:txBody>
                    <a:bodyPr/>
                    <a:lstStyle/>
                    <a:p>
                      <a:r>
                        <a:rPr lang="en-US" sz="1400" b="1" dirty="0" smtClean="0"/>
                        <a:t>JS</a:t>
                      </a:r>
                      <a:endParaRPr lang="en-US" sz="1400" b="1" dirty="0"/>
                    </a:p>
                  </a:txBody>
                  <a:tcPr>
                    <a:noFill/>
                  </a:tcPr>
                </a:tc>
                <a:tc>
                  <a:txBody>
                    <a:bodyPr/>
                    <a:lstStyle/>
                    <a:p>
                      <a:r>
                        <a:rPr lang="en-US" sz="1400" b="1" dirty="0" smtClean="0"/>
                        <a:t>PP</a:t>
                      </a:r>
                      <a:endParaRPr lang="en-US" sz="1400" b="1" dirty="0"/>
                    </a:p>
                  </a:txBody>
                  <a:tcPr>
                    <a:noFill/>
                  </a:tcPr>
                </a:tc>
                <a:extLst>
                  <a:ext uri="{0D108BD9-81ED-4DB2-BD59-A6C34878D82A}">
                    <a16:rowId xmlns:a16="http://schemas.microsoft.com/office/drawing/2014/main" val="1315315446"/>
                  </a:ext>
                </a:extLst>
              </a:tr>
              <a:tr h="495734">
                <a:tc>
                  <a:txBody>
                    <a:bodyPr/>
                    <a:lstStyle/>
                    <a:p>
                      <a:r>
                        <a:rPr lang="en-US" sz="1400" dirty="0" smtClean="0"/>
                        <a:t>1</a:t>
                      </a:r>
                      <a:endParaRPr lang="en-US" sz="1400" dirty="0"/>
                    </a:p>
                  </a:txBody>
                  <a:tcPr>
                    <a:lnB w="12700" cap="flat" cmpd="sng" algn="ctr">
                      <a:noFill/>
                      <a:prstDash val="solid"/>
                      <a:round/>
                      <a:headEnd type="none" w="med" len="med"/>
                      <a:tailEnd type="none" w="med" len="med"/>
                    </a:lnB>
                  </a:tcPr>
                </a:tc>
                <a:tc gridSpan="2">
                  <a:txBody>
                    <a:bodyPr/>
                    <a:lstStyle/>
                    <a:p>
                      <a:endParaRPr lang="en-US" sz="1400" dirty="0"/>
                    </a:p>
                  </a:txBody>
                  <a:tcPr>
                    <a:lnB w="12700" cap="flat" cmpd="sng" algn="ctr">
                      <a:noFill/>
                      <a:prstDash val="solid"/>
                      <a:round/>
                      <a:headEnd type="none" w="med" len="med"/>
                      <a:tailEnd type="none" w="med" len="med"/>
                    </a:lnB>
                  </a:tcPr>
                </a:tc>
                <a:tc hMerge="1">
                  <a:txBody>
                    <a:bodyPr/>
                    <a:lstStyle/>
                    <a:p>
                      <a:endParaRPr lang="en-US" sz="1600" dirty="0"/>
                    </a:p>
                  </a:txBody>
                  <a:tcPr>
                    <a:lnB w="12700" cap="flat" cmpd="sng" algn="ctr">
                      <a:noFill/>
                      <a:prstDash val="solid"/>
                      <a:round/>
                      <a:headEnd type="none" w="med" len="med"/>
                      <a:tailEnd type="none" w="med" len="med"/>
                    </a:lnB>
                  </a:tcPr>
                </a:tc>
                <a:tc>
                  <a:txBody>
                    <a:bodyPr/>
                    <a:lstStyle/>
                    <a:p>
                      <a:r>
                        <a:rPr lang="en-US" sz="1400" b="1" dirty="0" smtClean="0">
                          <a:solidFill>
                            <a:srgbClr val="FF0000"/>
                          </a:solidFill>
                        </a:rPr>
                        <a:t>Yes</a:t>
                      </a:r>
                      <a:endParaRPr lang="en-US" sz="1400" b="1" dirty="0">
                        <a:solidFill>
                          <a:srgbClr val="FF0000"/>
                        </a:solidFill>
                      </a:endParaRPr>
                    </a:p>
                  </a:txBody>
                  <a:tcPr>
                    <a:lnB w="12700" cap="flat" cmpd="sng" algn="ctr">
                      <a:noFill/>
                      <a:prstDash val="solid"/>
                      <a:round/>
                      <a:headEnd type="none" w="med" len="med"/>
                      <a:tailEnd type="none" w="med" len="med"/>
                    </a:lnB>
                  </a:tcPr>
                </a:tc>
                <a:tc gridSpan="2">
                  <a:txBody>
                    <a:bodyPr/>
                    <a:lstStyle/>
                    <a:p>
                      <a:r>
                        <a:rPr lang="en-US" sz="1400" dirty="0" smtClean="0"/>
                        <a:t>5</a:t>
                      </a:r>
                      <a:endParaRPr lang="en-US" sz="1400" dirty="0"/>
                    </a:p>
                  </a:txBody>
                  <a:tcPr>
                    <a:lnB w="12700" cap="flat" cmpd="sng" algn="ctr">
                      <a:noFill/>
                      <a:prstDash val="solid"/>
                      <a:round/>
                      <a:headEnd type="none" w="med" len="med"/>
                      <a:tailEnd type="none" w="med" len="med"/>
                    </a:lnB>
                  </a:tcPr>
                </a:tc>
                <a:tc hMerge="1">
                  <a:txBody>
                    <a:bodyPr/>
                    <a:lstStyle/>
                    <a:p>
                      <a:endParaRPr lang="en-US" sz="1600" dirty="0"/>
                    </a:p>
                  </a:txBody>
                  <a:tcPr>
                    <a:lnB w="12700" cap="flat" cmpd="sng" algn="ctr">
                      <a:noFill/>
                      <a:prstDash val="solid"/>
                      <a:round/>
                      <a:headEnd type="none" w="med" len="med"/>
                      <a:tailEnd type="none" w="med" len="med"/>
                    </a:lnB>
                  </a:tcPr>
                </a:tc>
                <a:tc>
                  <a:txBody>
                    <a:bodyPr/>
                    <a:lstStyle/>
                    <a:p>
                      <a:r>
                        <a:rPr lang="en-US" sz="1400" dirty="0" smtClean="0"/>
                        <a:t>4</a:t>
                      </a:r>
                      <a:endParaRPr lang="en-US" sz="1400" dirty="0"/>
                    </a:p>
                  </a:txBody>
                  <a:tcPr>
                    <a:lnB w="12700" cap="flat" cmpd="sng" algn="ctr">
                      <a:noFill/>
                      <a:prstDash val="solid"/>
                      <a:round/>
                      <a:headEnd type="none" w="med" len="med"/>
                      <a:tailEnd type="none" w="med" len="med"/>
                    </a:lnB>
                  </a:tcPr>
                </a:tc>
                <a:tc>
                  <a:txBody>
                    <a:bodyPr/>
                    <a:lstStyle/>
                    <a:p>
                      <a:r>
                        <a:rPr lang="en-US" sz="1400" dirty="0" smtClean="0"/>
                        <a:t>5</a:t>
                      </a:r>
                      <a:endParaRPr lang="en-US" sz="1400" dirty="0"/>
                    </a:p>
                  </a:txBody>
                  <a:tcPr>
                    <a:lnB w="12700" cap="flat" cmpd="sng" algn="ctr">
                      <a:noFill/>
                      <a:prstDash val="solid"/>
                      <a:round/>
                      <a:headEnd type="none" w="med" len="med"/>
                      <a:tailEnd type="none" w="med" len="med"/>
                    </a:lnB>
                  </a:tcPr>
                </a:tc>
                <a:tc>
                  <a:txBody>
                    <a:bodyPr/>
                    <a:lstStyle/>
                    <a:p>
                      <a:r>
                        <a:rPr lang="en-US" sz="1400" dirty="0" smtClean="0"/>
                        <a:t>5</a:t>
                      </a:r>
                      <a:endParaRPr lang="en-US" sz="1400" dirty="0"/>
                    </a:p>
                  </a:txBody>
                  <a:tcPr>
                    <a:lnB w="12700" cap="flat" cmpd="sng" algn="ctr">
                      <a:noFill/>
                      <a:prstDash val="solid"/>
                      <a:round/>
                      <a:headEnd type="none" w="med" len="med"/>
                      <a:tailEnd type="none" w="med" len="med"/>
                    </a:lnB>
                  </a:tcPr>
                </a:tc>
                <a:tc>
                  <a:txBody>
                    <a:bodyPr/>
                    <a:lstStyle/>
                    <a:p>
                      <a:r>
                        <a:rPr lang="en-US" sz="1400" dirty="0" smtClean="0"/>
                        <a:t>19</a:t>
                      </a:r>
                      <a:endParaRPr lang="en-US" sz="1400" dirty="0"/>
                    </a:p>
                  </a:txBody>
                  <a:tcPr>
                    <a:lnB w="12700" cap="flat" cmpd="sng" algn="ctr">
                      <a:noFill/>
                      <a:prstDash val="solid"/>
                      <a:round/>
                      <a:headEnd type="none" w="med" len="med"/>
                      <a:tailEnd type="none" w="med" len="med"/>
                    </a:lnB>
                  </a:tcPr>
                </a:tc>
                <a:tc>
                  <a:txBody>
                    <a:bodyPr/>
                    <a:lstStyle/>
                    <a:p>
                      <a:r>
                        <a:rPr lang="en-US" sz="1400" dirty="0" smtClean="0"/>
                        <a:t>4</a:t>
                      </a:r>
                      <a:endParaRPr lang="en-US" sz="1400" dirty="0"/>
                    </a:p>
                  </a:txBody>
                  <a:tcPr>
                    <a:lnB w="12700" cap="flat" cmpd="sng" algn="ctr">
                      <a:noFill/>
                      <a:prstDash val="solid"/>
                      <a:round/>
                      <a:headEnd type="none" w="med" len="med"/>
                      <a:tailEnd type="none" w="med" len="med"/>
                    </a:lnB>
                  </a:tcPr>
                </a:tc>
                <a:tc>
                  <a:txBody>
                    <a:bodyPr/>
                    <a:lstStyle/>
                    <a:p>
                      <a:r>
                        <a:rPr lang="en-US" sz="1400" dirty="0" smtClean="0"/>
                        <a:t>4</a:t>
                      </a:r>
                      <a:endParaRPr lang="en-US" sz="1400" dirty="0"/>
                    </a:p>
                  </a:txBody>
                  <a:tcPr>
                    <a:lnB w="12700" cap="flat" cmpd="sng" algn="ctr">
                      <a:noFill/>
                      <a:prstDash val="solid"/>
                      <a:round/>
                      <a:headEnd type="none" w="med" len="med"/>
                      <a:tailEnd type="none" w="med" len="med"/>
                    </a:lnB>
                  </a:tcPr>
                </a:tc>
                <a:tc>
                  <a:txBody>
                    <a:bodyPr/>
                    <a:lstStyle/>
                    <a:p>
                      <a:r>
                        <a:rPr lang="en-US" sz="1400" dirty="0" smtClean="0"/>
                        <a:t>5</a:t>
                      </a:r>
                      <a:endParaRPr lang="en-US" sz="1400" dirty="0"/>
                    </a:p>
                  </a:txBody>
                  <a:tcPr>
                    <a:lnB w="12700" cap="flat" cmpd="sng" algn="ctr">
                      <a:noFill/>
                      <a:prstDash val="solid"/>
                      <a:round/>
                      <a:headEnd type="none" w="med" len="med"/>
                      <a:tailEnd type="none" w="med" len="med"/>
                    </a:lnB>
                  </a:tcPr>
                </a:tc>
                <a:tc>
                  <a:txBody>
                    <a:bodyPr/>
                    <a:lstStyle/>
                    <a:p>
                      <a:r>
                        <a:rPr lang="en-US" sz="1400" dirty="0" smtClean="0"/>
                        <a:t>5</a:t>
                      </a:r>
                      <a:endParaRPr lang="en-US" sz="1400" dirty="0"/>
                    </a:p>
                  </a:txBody>
                  <a:tcPr>
                    <a:lnB w="12700" cap="flat" cmpd="sng" algn="ctr">
                      <a:noFill/>
                      <a:prstDash val="solid"/>
                      <a:round/>
                      <a:headEnd type="none" w="med" len="med"/>
                      <a:tailEnd type="none" w="med" len="med"/>
                    </a:lnB>
                  </a:tcPr>
                </a:tc>
                <a:tc>
                  <a:txBody>
                    <a:bodyPr/>
                    <a:lstStyle/>
                    <a:p>
                      <a:r>
                        <a:rPr lang="en-US" sz="1400" dirty="0" smtClean="0"/>
                        <a:t>18</a:t>
                      </a:r>
                      <a:endParaRPr lang="en-US" sz="1400" dirty="0"/>
                    </a:p>
                  </a:txBody>
                  <a:tcPr>
                    <a:lnB w="12700" cap="flat" cmpd="sng" algn="ctr">
                      <a:noFill/>
                      <a:prstDash val="solid"/>
                      <a:round/>
                      <a:headEnd type="none" w="med" len="med"/>
                      <a:tailEnd type="none" w="med" len="med"/>
                    </a:lnB>
                  </a:tcPr>
                </a:tc>
                <a:tc>
                  <a:txBody>
                    <a:bodyPr/>
                    <a:lstStyle/>
                    <a:p>
                      <a:r>
                        <a:rPr lang="en-US" sz="1400" dirty="0" smtClean="0"/>
                        <a:t>-</a:t>
                      </a:r>
                      <a:endParaRPr lang="en-US" sz="1400" dirty="0"/>
                    </a:p>
                  </a:txBody>
                  <a:tcPr>
                    <a:lnB w="12700" cap="flat" cmpd="sng" algn="ctr">
                      <a:noFill/>
                      <a:prstDash val="solid"/>
                      <a:round/>
                      <a:headEnd type="none" w="med" len="med"/>
                      <a:tailEnd type="none" w="med" len="med"/>
                    </a:lnB>
                    <a:noFill/>
                  </a:tcPr>
                </a:tc>
                <a:tc>
                  <a:txBody>
                    <a:bodyPr/>
                    <a:lstStyle/>
                    <a:p>
                      <a:r>
                        <a:rPr lang="en-US" sz="1400" dirty="0" smtClean="0"/>
                        <a:t>-</a:t>
                      </a:r>
                      <a:endParaRPr lang="en-US" sz="1400"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941663205"/>
                  </a:ext>
                </a:extLst>
              </a:tr>
              <a:tr h="495734">
                <a:tc>
                  <a:txBody>
                    <a:bodyPr/>
                    <a:lstStyle/>
                    <a:p>
                      <a:r>
                        <a:rPr lang="en-US" sz="1400" dirty="0" smtClean="0"/>
                        <a:t>2</a:t>
                      </a:r>
                      <a:endParaRPr lang="en-US" sz="1400"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en-US" sz="1400"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600"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smtClean="0">
                          <a:solidFill>
                            <a:srgbClr val="FF0000"/>
                          </a:solidFill>
                        </a:rPr>
                        <a:t>No</a:t>
                      </a:r>
                      <a:endParaRPr lang="en-US" sz="1400" b="1" dirty="0">
                        <a:solidFill>
                          <a:srgbClr val="FF0000"/>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400" dirty="0" smtClean="0"/>
                        <a:t>3</a:t>
                      </a:r>
                      <a:endParaRPr lang="en-US" sz="14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6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5</a:t>
                      </a:r>
                      <a:endParaRPr lang="en-US" sz="14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5</a:t>
                      </a:r>
                      <a:endParaRPr lang="en-US" sz="14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4</a:t>
                      </a:r>
                      <a:endParaRPr lang="en-US" sz="14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17</a:t>
                      </a:r>
                      <a:endParaRPr lang="en-US" sz="14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1</a:t>
                      </a:r>
                      <a:endParaRPr lang="en-US" sz="14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2</a:t>
                      </a:r>
                      <a:endParaRPr lang="en-US" sz="14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3</a:t>
                      </a:r>
                      <a:endParaRPr lang="en-US" sz="14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2</a:t>
                      </a:r>
                      <a:endParaRPr lang="en-US" sz="14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8</a:t>
                      </a:r>
                      <a:endParaRPr lang="en-US" sz="14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17</a:t>
                      </a:r>
                      <a:endParaRPr lang="en-US" sz="14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t>8</a:t>
                      </a:r>
                      <a:endParaRPr lang="en-US" sz="1400"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4319322"/>
                  </a:ext>
                </a:extLst>
              </a:tr>
              <a:tr h="495734">
                <a:tc>
                  <a:txBody>
                    <a:bodyPr/>
                    <a:lstStyle/>
                    <a:p>
                      <a:r>
                        <a:rPr lang="en-US" sz="1400" dirty="0" smtClean="0"/>
                        <a:t>3</a:t>
                      </a:r>
                      <a:endParaRPr lang="en-US" sz="1400" dirty="0"/>
                    </a:p>
                  </a:txBody>
                  <a:tcPr>
                    <a:lnT w="12700" cap="flat" cmpd="sng" algn="ctr">
                      <a:noFill/>
                      <a:prstDash val="solid"/>
                      <a:round/>
                      <a:headEnd type="none" w="med" len="med"/>
                      <a:tailEnd type="none" w="med" len="med"/>
                    </a:lnT>
                  </a:tcPr>
                </a:tc>
                <a:tc gridSpan="2">
                  <a:txBody>
                    <a:bodyPr/>
                    <a:lstStyle/>
                    <a:p>
                      <a:endParaRPr lang="en-US" sz="1400" dirty="0"/>
                    </a:p>
                  </a:txBody>
                  <a:tcPr>
                    <a:lnT w="12700" cap="flat" cmpd="sng" algn="ctr">
                      <a:noFill/>
                      <a:prstDash val="solid"/>
                      <a:round/>
                      <a:headEnd type="none" w="med" len="med"/>
                      <a:tailEnd type="none" w="med" len="med"/>
                    </a:lnT>
                  </a:tcPr>
                </a:tc>
                <a:tc hMerge="1">
                  <a:txBody>
                    <a:bodyPr/>
                    <a:lstStyle/>
                    <a:p>
                      <a:endParaRPr lang="en-US" sz="1600" dirty="0"/>
                    </a:p>
                  </a:txBody>
                  <a:tcPr>
                    <a:lnT w="12700" cap="flat" cmpd="sng" algn="ctr">
                      <a:noFill/>
                      <a:prstDash val="solid"/>
                      <a:round/>
                      <a:headEnd type="none" w="med" len="med"/>
                      <a:tailEnd type="none" w="med" len="med"/>
                    </a:lnT>
                  </a:tcPr>
                </a:tc>
                <a:tc>
                  <a:txBody>
                    <a:bodyPr/>
                    <a:lstStyle/>
                    <a:p>
                      <a:r>
                        <a:rPr lang="en-US" sz="1400" b="1" dirty="0" smtClean="0">
                          <a:solidFill>
                            <a:srgbClr val="FF0000"/>
                          </a:solidFill>
                        </a:rPr>
                        <a:t>Yes</a:t>
                      </a:r>
                      <a:endParaRPr lang="en-US" sz="1400" b="1" dirty="0">
                        <a:solidFill>
                          <a:srgbClr val="FF0000"/>
                        </a:solidFill>
                      </a:endParaRPr>
                    </a:p>
                  </a:txBody>
                  <a:tcPr>
                    <a:lnT w="12700" cap="flat" cmpd="sng" algn="ctr">
                      <a:noFill/>
                      <a:prstDash val="solid"/>
                      <a:round/>
                      <a:headEnd type="none" w="med" len="med"/>
                      <a:tailEnd type="none" w="med" len="med"/>
                    </a:lnT>
                  </a:tcPr>
                </a:tc>
                <a:tc gridSpan="2">
                  <a:txBody>
                    <a:bodyPr/>
                    <a:lstStyle/>
                    <a:p>
                      <a:r>
                        <a:rPr lang="en-US" sz="1400" dirty="0" smtClean="0"/>
                        <a:t>5</a:t>
                      </a:r>
                      <a:endParaRPr lang="en-US" sz="1400" dirty="0"/>
                    </a:p>
                  </a:txBody>
                  <a:tcPr>
                    <a:lnT w="12700" cap="flat" cmpd="sng" algn="ctr">
                      <a:noFill/>
                      <a:prstDash val="solid"/>
                      <a:round/>
                      <a:headEnd type="none" w="med" len="med"/>
                      <a:tailEnd type="none" w="med" len="med"/>
                    </a:lnT>
                  </a:tcPr>
                </a:tc>
                <a:tc hMerge="1">
                  <a:txBody>
                    <a:bodyPr/>
                    <a:lstStyle/>
                    <a:p>
                      <a:endParaRPr lang="en-US" sz="1600" dirty="0"/>
                    </a:p>
                  </a:txBody>
                  <a:tcPr>
                    <a:lnT w="12700" cap="flat" cmpd="sng" algn="ctr">
                      <a:noFill/>
                      <a:prstDash val="solid"/>
                      <a:round/>
                      <a:headEnd type="none" w="med" len="med"/>
                      <a:tailEnd type="none" w="med" len="med"/>
                    </a:lnT>
                  </a:tcPr>
                </a:tc>
                <a:tc>
                  <a:txBody>
                    <a:bodyPr/>
                    <a:lstStyle/>
                    <a:p>
                      <a:r>
                        <a:rPr lang="en-US" sz="1400" dirty="0" smtClean="0"/>
                        <a:t>5</a:t>
                      </a:r>
                      <a:endParaRPr lang="en-US" sz="1400" dirty="0"/>
                    </a:p>
                  </a:txBody>
                  <a:tcPr>
                    <a:lnT w="12700" cap="flat" cmpd="sng" algn="ctr">
                      <a:noFill/>
                      <a:prstDash val="solid"/>
                      <a:round/>
                      <a:headEnd type="none" w="med" len="med"/>
                      <a:tailEnd type="none" w="med" len="med"/>
                    </a:lnT>
                  </a:tcPr>
                </a:tc>
                <a:tc>
                  <a:txBody>
                    <a:bodyPr/>
                    <a:lstStyle/>
                    <a:p>
                      <a:r>
                        <a:rPr lang="en-US" sz="1400" dirty="0" smtClean="0"/>
                        <a:t>4</a:t>
                      </a:r>
                      <a:endParaRPr lang="en-US" sz="1400" dirty="0"/>
                    </a:p>
                  </a:txBody>
                  <a:tcPr>
                    <a:lnT w="12700" cap="flat" cmpd="sng" algn="ctr">
                      <a:noFill/>
                      <a:prstDash val="solid"/>
                      <a:round/>
                      <a:headEnd type="none" w="med" len="med"/>
                      <a:tailEnd type="none" w="med" len="med"/>
                    </a:lnT>
                  </a:tcPr>
                </a:tc>
                <a:tc>
                  <a:txBody>
                    <a:bodyPr/>
                    <a:lstStyle/>
                    <a:p>
                      <a:r>
                        <a:rPr lang="en-US" sz="1400" dirty="0" smtClean="0"/>
                        <a:t>5</a:t>
                      </a:r>
                      <a:endParaRPr lang="en-US" sz="1400" dirty="0"/>
                    </a:p>
                  </a:txBody>
                  <a:tcPr>
                    <a:lnT w="12700" cap="flat" cmpd="sng" algn="ctr">
                      <a:noFill/>
                      <a:prstDash val="solid"/>
                      <a:round/>
                      <a:headEnd type="none" w="med" len="med"/>
                      <a:tailEnd type="none" w="med" len="med"/>
                    </a:lnT>
                  </a:tcPr>
                </a:tc>
                <a:tc>
                  <a:txBody>
                    <a:bodyPr/>
                    <a:lstStyle/>
                    <a:p>
                      <a:r>
                        <a:rPr lang="en-US" sz="1400" dirty="0" smtClean="0"/>
                        <a:t>19</a:t>
                      </a:r>
                      <a:endParaRPr lang="en-US" sz="1400" dirty="0"/>
                    </a:p>
                  </a:txBody>
                  <a:tcPr>
                    <a:lnT w="12700" cap="flat" cmpd="sng" algn="ctr">
                      <a:noFill/>
                      <a:prstDash val="solid"/>
                      <a:round/>
                      <a:headEnd type="none" w="med" len="med"/>
                      <a:tailEnd type="none" w="med" len="med"/>
                    </a:lnT>
                  </a:tcPr>
                </a:tc>
                <a:tc>
                  <a:txBody>
                    <a:bodyPr/>
                    <a:lstStyle/>
                    <a:p>
                      <a:r>
                        <a:rPr lang="en-US" sz="1400" dirty="0" smtClean="0"/>
                        <a:t>5</a:t>
                      </a:r>
                      <a:endParaRPr lang="en-US" sz="1400" dirty="0"/>
                    </a:p>
                  </a:txBody>
                  <a:tcPr>
                    <a:lnT w="12700" cap="flat" cmpd="sng" algn="ctr">
                      <a:noFill/>
                      <a:prstDash val="solid"/>
                      <a:round/>
                      <a:headEnd type="none" w="med" len="med"/>
                      <a:tailEnd type="none" w="med" len="med"/>
                    </a:lnT>
                  </a:tcPr>
                </a:tc>
                <a:tc>
                  <a:txBody>
                    <a:bodyPr/>
                    <a:lstStyle/>
                    <a:p>
                      <a:r>
                        <a:rPr lang="en-US" sz="1400" dirty="0" smtClean="0"/>
                        <a:t>5</a:t>
                      </a:r>
                      <a:endParaRPr lang="en-US" sz="1400" dirty="0"/>
                    </a:p>
                  </a:txBody>
                  <a:tcPr>
                    <a:lnT w="12700" cap="flat" cmpd="sng" algn="ctr">
                      <a:noFill/>
                      <a:prstDash val="solid"/>
                      <a:round/>
                      <a:headEnd type="none" w="med" len="med"/>
                      <a:tailEnd type="none" w="med" len="med"/>
                    </a:lnT>
                  </a:tcPr>
                </a:tc>
                <a:tc>
                  <a:txBody>
                    <a:bodyPr/>
                    <a:lstStyle/>
                    <a:p>
                      <a:r>
                        <a:rPr lang="en-US" sz="1400" dirty="0" smtClean="0"/>
                        <a:t>5</a:t>
                      </a:r>
                      <a:endParaRPr lang="en-US" sz="1400" dirty="0"/>
                    </a:p>
                  </a:txBody>
                  <a:tcPr>
                    <a:lnT w="12700" cap="flat" cmpd="sng" algn="ctr">
                      <a:noFill/>
                      <a:prstDash val="solid"/>
                      <a:round/>
                      <a:headEnd type="none" w="med" len="med"/>
                      <a:tailEnd type="none" w="med" len="med"/>
                    </a:lnT>
                  </a:tcPr>
                </a:tc>
                <a:tc>
                  <a:txBody>
                    <a:bodyPr/>
                    <a:lstStyle/>
                    <a:p>
                      <a:r>
                        <a:rPr lang="en-US" sz="1400" dirty="0" smtClean="0"/>
                        <a:t>5</a:t>
                      </a:r>
                      <a:endParaRPr lang="en-US" sz="1400" dirty="0"/>
                    </a:p>
                  </a:txBody>
                  <a:tcPr>
                    <a:lnT w="12700" cap="flat" cmpd="sng" algn="ctr">
                      <a:noFill/>
                      <a:prstDash val="solid"/>
                      <a:round/>
                      <a:headEnd type="none" w="med" len="med"/>
                      <a:tailEnd type="none" w="med" len="med"/>
                    </a:lnT>
                  </a:tcPr>
                </a:tc>
                <a:tc>
                  <a:txBody>
                    <a:bodyPr/>
                    <a:lstStyle/>
                    <a:p>
                      <a:r>
                        <a:rPr lang="en-US" sz="1400" dirty="0" smtClean="0"/>
                        <a:t>20</a:t>
                      </a:r>
                      <a:endParaRPr lang="en-US" sz="1400" dirty="0"/>
                    </a:p>
                  </a:txBody>
                  <a:tcPr>
                    <a:lnT w="12700" cap="flat" cmpd="sng" algn="ctr">
                      <a:noFill/>
                      <a:prstDash val="solid"/>
                      <a:round/>
                      <a:headEnd type="none" w="med" len="med"/>
                      <a:tailEnd type="none" w="med" len="med"/>
                    </a:lnT>
                  </a:tcPr>
                </a:tc>
                <a:tc>
                  <a:txBody>
                    <a:bodyPr/>
                    <a:lstStyle/>
                    <a:p>
                      <a:r>
                        <a:rPr lang="en-US" sz="1400" dirty="0" smtClean="0"/>
                        <a:t>-</a:t>
                      </a:r>
                      <a:endParaRPr lang="en-US" sz="1400" dirty="0"/>
                    </a:p>
                  </a:txBody>
                  <a:tcPr>
                    <a:lnT w="12700" cap="flat" cmpd="sng" algn="ctr">
                      <a:noFill/>
                      <a:prstDash val="solid"/>
                      <a:round/>
                      <a:headEnd type="none" w="med" len="med"/>
                      <a:tailEnd type="none" w="med" len="med"/>
                    </a:lnT>
                    <a:noFill/>
                  </a:tcPr>
                </a:tc>
                <a:tc>
                  <a:txBody>
                    <a:bodyPr/>
                    <a:lstStyle/>
                    <a:p>
                      <a:r>
                        <a:rPr lang="en-US" sz="1400" dirty="0" smtClean="0"/>
                        <a:t>-</a:t>
                      </a:r>
                      <a:endParaRPr lang="en-US" sz="140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61028485"/>
                  </a:ext>
                </a:extLst>
              </a:tr>
              <a:tr h="495734">
                <a:tc>
                  <a:txBody>
                    <a:bodyPr/>
                    <a:lstStyle/>
                    <a:p>
                      <a:r>
                        <a:rPr lang="en-US" sz="1400" dirty="0" smtClean="0"/>
                        <a:t>4</a:t>
                      </a:r>
                      <a:endParaRPr lang="en-US" sz="1400" dirty="0"/>
                    </a:p>
                  </a:txBody>
                  <a:tcPr/>
                </a:tc>
                <a:tc gridSpan="2">
                  <a:txBody>
                    <a:bodyPr/>
                    <a:lstStyle/>
                    <a:p>
                      <a:endParaRPr lang="en-US" sz="1400"/>
                    </a:p>
                  </a:txBody>
                  <a:tcPr/>
                </a:tc>
                <a:tc hMerge="1">
                  <a:txBody>
                    <a:bodyPr/>
                    <a:lstStyle/>
                    <a:p>
                      <a:endParaRPr lang="en-US" sz="1600" dirty="0"/>
                    </a:p>
                  </a:txBody>
                  <a:tcPr/>
                </a:tc>
                <a:tc>
                  <a:txBody>
                    <a:bodyPr/>
                    <a:lstStyle/>
                    <a:p>
                      <a:r>
                        <a:rPr lang="en-US" sz="1400" b="1" dirty="0" smtClean="0">
                          <a:solidFill>
                            <a:srgbClr val="FF0000"/>
                          </a:solidFill>
                        </a:rPr>
                        <a:t>No</a:t>
                      </a:r>
                      <a:endParaRPr lang="en-US" sz="1400" b="1" dirty="0">
                        <a:solidFill>
                          <a:srgbClr val="FF0000"/>
                        </a:solidFill>
                      </a:endParaRPr>
                    </a:p>
                  </a:txBody>
                  <a:tcPr/>
                </a:tc>
                <a:tc gridSpan="2">
                  <a:txBody>
                    <a:bodyPr/>
                    <a:lstStyle/>
                    <a:p>
                      <a:r>
                        <a:rPr lang="en-US" sz="1400" dirty="0" smtClean="0"/>
                        <a:t>3</a:t>
                      </a:r>
                      <a:endParaRPr lang="en-US" sz="1400" dirty="0"/>
                    </a:p>
                  </a:txBody>
                  <a:tcPr/>
                </a:tc>
                <a:tc hMerge="1">
                  <a:txBody>
                    <a:bodyPr/>
                    <a:lstStyle/>
                    <a:p>
                      <a:endParaRPr lang="en-US" sz="1600" dirty="0"/>
                    </a:p>
                  </a:txBody>
                  <a:tcPr/>
                </a:tc>
                <a:tc>
                  <a:txBody>
                    <a:bodyPr/>
                    <a:lstStyle/>
                    <a:p>
                      <a:r>
                        <a:rPr lang="en-US" sz="1400" dirty="0" smtClean="0"/>
                        <a:t>2</a:t>
                      </a:r>
                      <a:endParaRPr lang="en-US" sz="1400" dirty="0"/>
                    </a:p>
                  </a:txBody>
                  <a:tcPr/>
                </a:tc>
                <a:tc>
                  <a:txBody>
                    <a:bodyPr/>
                    <a:lstStyle/>
                    <a:p>
                      <a:r>
                        <a:rPr lang="en-US" sz="1400" dirty="0" smtClean="0"/>
                        <a:t>5</a:t>
                      </a:r>
                      <a:endParaRPr lang="en-US" sz="1400" dirty="0"/>
                    </a:p>
                  </a:txBody>
                  <a:tcPr/>
                </a:tc>
                <a:tc>
                  <a:txBody>
                    <a:bodyPr/>
                    <a:lstStyle/>
                    <a:p>
                      <a:r>
                        <a:rPr lang="en-US" sz="1400" dirty="0" smtClean="0"/>
                        <a:t>3</a:t>
                      </a:r>
                      <a:endParaRPr lang="en-US" sz="1400" dirty="0"/>
                    </a:p>
                  </a:txBody>
                  <a:tcPr/>
                </a:tc>
                <a:tc>
                  <a:txBody>
                    <a:bodyPr/>
                    <a:lstStyle/>
                    <a:p>
                      <a:r>
                        <a:rPr lang="en-US" sz="1400" dirty="0" smtClean="0"/>
                        <a:t>13</a:t>
                      </a:r>
                      <a:endParaRPr lang="en-US" sz="1400" dirty="0"/>
                    </a:p>
                  </a:txBody>
                  <a:tcPr/>
                </a:tc>
                <a:tc>
                  <a:txBody>
                    <a:bodyPr/>
                    <a:lstStyle/>
                    <a:p>
                      <a:r>
                        <a:rPr lang="en-US" sz="1400" dirty="0" smtClean="0"/>
                        <a:t>2</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5</a:t>
                      </a:r>
                      <a:endParaRPr lang="en-US" sz="1400" dirty="0"/>
                    </a:p>
                  </a:txBody>
                  <a:tcPr/>
                </a:tc>
                <a:tc>
                  <a:txBody>
                    <a:bodyPr/>
                    <a:lstStyle/>
                    <a:p>
                      <a:r>
                        <a:rPr lang="en-US" sz="1400" dirty="0" smtClean="0"/>
                        <a:t>13</a:t>
                      </a:r>
                      <a:endParaRPr lang="en-US" sz="1400" dirty="0"/>
                    </a:p>
                  </a:txBody>
                  <a:tcPr>
                    <a:noFill/>
                  </a:tcPr>
                </a:tc>
                <a:tc>
                  <a:txBody>
                    <a:bodyPr/>
                    <a:lstStyle/>
                    <a:p>
                      <a:r>
                        <a:rPr lang="en-US" sz="1400" dirty="0" smtClean="0"/>
                        <a:t>5</a:t>
                      </a:r>
                      <a:endParaRPr lang="en-US" sz="1400" dirty="0"/>
                    </a:p>
                  </a:txBody>
                  <a:tcPr>
                    <a:noFill/>
                  </a:tcPr>
                </a:tc>
                <a:extLst>
                  <a:ext uri="{0D108BD9-81ED-4DB2-BD59-A6C34878D82A}">
                    <a16:rowId xmlns:a16="http://schemas.microsoft.com/office/drawing/2014/main" val="791835529"/>
                  </a:ext>
                </a:extLst>
              </a:tr>
              <a:tr h="495734">
                <a:tc>
                  <a:txBody>
                    <a:bodyPr/>
                    <a:lstStyle/>
                    <a:p>
                      <a:r>
                        <a:rPr lang="en-US" sz="1400" dirty="0" smtClean="0"/>
                        <a:t>5</a:t>
                      </a:r>
                      <a:endParaRPr lang="en-US" sz="1400" dirty="0"/>
                    </a:p>
                  </a:txBody>
                  <a:tcPr/>
                </a:tc>
                <a:tc gridSpan="2">
                  <a:txBody>
                    <a:bodyPr/>
                    <a:lstStyle/>
                    <a:p>
                      <a:endParaRPr lang="en-US" sz="1400"/>
                    </a:p>
                  </a:txBody>
                  <a:tcPr/>
                </a:tc>
                <a:tc hMerge="1">
                  <a:txBody>
                    <a:bodyPr/>
                    <a:lstStyle/>
                    <a:p>
                      <a:endParaRPr lang="en-US" sz="1600" dirty="0"/>
                    </a:p>
                  </a:txBody>
                  <a:tcPr/>
                </a:tc>
                <a:tc>
                  <a:txBody>
                    <a:bodyPr/>
                    <a:lstStyle/>
                    <a:p>
                      <a:r>
                        <a:rPr lang="en-US" sz="1400" b="1" dirty="0" smtClean="0">
                          <a:solidFill>
                            <a:srgbClr val="FF0000"/>
                          </a:solidFill>
                        </a:rPr>
                        <a:t>No</a:t>
                      </a:r>
                      <a:endParaRPr lang="en-US" sz="1400" b="1" dirty="0">
                        <a:solidFill>
                          <a:srgbClr val="FF0000"/>
                        </a:solidFill>
                      </a:endParaRPr>
                    </a:p>
                  </a:txBody>
                  <a:tcPr/>
                </a:tc>
                <a:tc gridSpan="2">
                  <a:txBody>
                    <a:bodyPr/>
                    <a:lstStyle/>
                    <a:p>
                      <a:r>
                        <a:rPr lang="en-US" sz="1400" dirty="0" smtClean="0"/>
                        <a:t>1</a:t>
                      </a:r>
                      <a:endParaRPr lang="en-US" sz="1400" dirty="0"/>
                    </a:p>
                  </a:txBody>
                  <a:tcPr/>
                </a:tc>
                <a:tc hMerge="1">
                  <a:txBody>
                    <a:bodyPr/>
                    <a:lstStyle/>
                    <a:p>
                      <a:endParaRPr lang="en-US" sz="1600" dirty="0"/>
                    </a:p>
                  </a:txBody>
                  <a:tcPr/>
                </a:tc>
                <a:tc>
                  <a:txBody>
                    <a:bodyPr/>
                    <a:lstStyle/>
                    <a:p>
                      <a:r>
                        <a:rPr lang="en-US" sz="1400" dirty="0" smtClean="0"/>
                        <a:t>3</a:t>
                      </a:r>
                      <a:endParaRPr lang="en-US" sz="1400" dirty="0"/>
                    </a:p>
                  </a:txBody>
                  <a:tcPr/>
                </a:tc>
                <a:tc>
                  <a:txBody>
                    <a:bodyPr/>
                    <a:lstStyle/>
                    <a:p>
                      <a:r>
                        <a:rPr lang="en-US" sz="1400" dirty="0" smtClean="0"/>
                        <a:t>4</a:t>
                      </a:r>
                      <a:endParaRPr lang="en-US" sz="1400" dirty="0"/>
                    </a:p>
                  </a:txBody>
                  <a:tcPr/>
                </a:tc>
                <a:tc>
                  <a:txBody>
                    <a:bodyPr/>
                    <a:lstStyle/>
                    <a:p>
                      <a:r>
                        <a:rPr lang="en-US" sz="1400" dirty="0" smtClean="0"/>
                        <a:t>5</a:t>
                      </a:r>
                      <a:endParaRPr lang="en-US" sz="1400" dirty="0"/>
                    </a:p>
                  </a:txBody>
                  <a:tcPr/>
                </a:tc>
                <a:tc>
                  <a:txBody>
                    <a:bodyPr/>
                    <a:lstStyle/>
                    <a:p>
                      <a:r>
                        <a:rPr lang="en-US" sz="1400" dirty="0" smtClean="0"/>
                        <a:t>13</a:t>
                      </a:r>
                      <a:endParaRPr lang="en-US" sz="1400" dirty="0"/>
                    </a:p>
                  </a:txBody>
                  <a:tcPr/>
                </a:tc>
                <a:tc>
                  <a:txBody>
                    <a:bodyPr/>
                    <a:lstStyle/>
                    <a:p>
                      <a:r>
                        <a:rPr lang="en-US" sz="1400" dirty="0" smtClean="0"/>
                        <a:t>3</a:t>
                      </a:r>
                      <a:endParaRPr lang="en-US" sz="1400" dirty="0"/>
                    </a:p>
                  </a:txBody>
                  <a:tcPr/>
                </a:tc>
                <a:tc>
                  <a:txBody>
                    <a:bodyPr/>
                    <a:lstStyle/>
                    <a:p>
                      <a:r>
                        <a:rPr lang="en-US" sz="1400" dirty="0" smtClean="0"/>
                        <a:t>2</a:t>
                      </a:r>
                      <a:endParaRPr lang="en-US" sz="1400" dirty="0"/>
                    </a:p>
                  </a:txBody>
                  <a:tcPr/>
                </a:tc>
                <a:tc>
                  <a:txBody>
                    <a:bodyPr/>
                    <a:lstStyle/>
                    <a:p>
                      <a:r>
                        <a:rPr lang="en-US" sz="1400" dirty="0" smtClean="0"/>
                        <a:t>1</a:t>
                      </a:r>
                      <a:endParaRPr lang="en-US" sz="1400" dirty="0"/>
                    </a:p>
                  </a:txBody>
                  <a:tcPr/>
                </a:tc>
                <a:tc>
                  <a:txBody>
                    <a:bodyPr/>
                    <a:lstStyle/>
                    <a:p>
                      <a:r>
                        <a:rPr lang="en-US" sz="1400" dirty="0" smtClean="0"/>
                        <a:t>3</a:t>
                      </a:r>
                      <a:endParaRPr lang="en-US" sz="1400" dirty="0"/>
                    </a:p>
                  </a:txBody>
                  <a:tcPr/>
                </a:tc>
                <a:tc>
                  <a:txBody>
                    <a:bodyPr/>
                    <a:lstStyle/>
                    <a:p>
                      <a:r>
                        <a:rPr lang="en-US" sz="1400" dirty="0" smtClean="0"/>
                        <a:t>10</a:t>
                      </a:r>
                      <a:endParaRPr lang="en-US" sz="1400" dirty="0"/>
                    </a:p>
                  </a:txBody>
                  <a:tcPr/>
                </a:tc>
                <a:tc>
                  <a:txBody>
                    <a:bodyPr/>
                    <a:lstStyle/>
                    <a:p>
                      <a:r>
                        <a:rPr lang="en-US" sz="1400" dirty="0" smtClean="0"/>
                        <a:t>13</a:t>
                      </a:r>
                      <a:endParaRPr lang="en-US" sz="1400" dirty="0"/>
                    </a:p>
                  </a:txBody>
                  <a:tcPr>
                    <a:noFill/>
                  </a:tcPr>
                </a:tc>
                <a:tc>
                  <a:txBody>
                    <a:bodyPr/>
                    <a:lstStyle/>
                    <a:p>
                      <a:r>
                        <a:rPr lang="en-US" sz="1400" dirty="0" smtClean="0"/>
                        <a:t>10</a:t>
                      </a:r>
                      <a:endParaRPr lang="en-US" sz="1400" dirty="0"/>
                    </a:p>
                  </a:txBody>
                  <a:tcPr>
                    <a:noFill/>
                  </a:tcPr>
                </a:tc>
                <a:extLst>
                  <a:ext uri="{0D108BD9-81ED-4DB2-BD59-A6C34878D82A}">
                    <a16:rowId xmlns:a16="http://schemas.microsoft.com/office/drawing/2014/main" val="598723736"/>
                  </a:ext>
                </a:extLst>
              </a:tr>
              <a:tr h="495734">
                <a:tc>
                  <a:txBody>
                    <a:bodyPr/>
                    <a:lstStyle/>
                    <a:p>
                      <a:r>
                        <a:rPr lang="en-US" sz="1400" dirty="0" smtClean="0"/>
                        <a:t>6</a:t>
                      </a:r>
                      <a:endParaRPr lang="en-US" sz="1400" dirty="0"/>
                    </a:p>
                  </a:txBody>
                  <a:tcPr/>
                </a:tc>
                <a:tc gridSpan="2">
                  <a:txBody>
                    <a:bodyPr/>
                    <a:lstStyle/>
                    <a:p>
                      <a:endParaRPr lang="en-US" sz="1400"/>
                    </a:p>
                  </a:txBody>
                  <a:tcPr/>
                </a:tc>
                <a:tc hMerge="1">
                  <a:txBody>
                    <a:bodyPr/>
                    <a:lstStyle/>
                    <a:p>
                      <a:endParaRPr lang="en-US" sz="1600" dirty="0"/>
                    </a:p>
                  </a:txBody>
                  <a:tcPr/>
                </a:tc>
                <a:tc>
                  <a:txBody>
                    <a:bodyPr/>
                    <a:lstStyle/>
                    <a:p>
                      <a:r>
                        <a:rPr lang="en-US" sz="1400" b="1" dirty="0" smtClean="0">
                          <a:solidFill>
                            <a:srgbClr val="FF0000"/>
                          </a:solidFill>
                        </a:rPr>
                        <a:t>Yes</a:t>
                      </a:r>
                      <a:endParaRPr lang="en-US" sz="1400" b="1" dirty="0">
                        <a:solidFill>
                          <a:srgbClr val="FF0000"/>
                        </a:solidFill>
                      </a:endParaRPr>
                    </a:p>
                  </a:txBody>
                  <a:tcPr/>
                </a:tc>
                <a:tc gridSpan="2">
                  <a:txBody>
                    <a:bodyPr/>
                    <a:lstStyle/>
                    <a:p>
                      <a:r>
                        <a:rPr lang="en-US" sz="1400" dirty="0" smtClean="0"/>
                        <a:t>5</a:t>
                      </a:r>
                      <a:endParaRPr lang="en-US" sz="1400" dirty="0"/>
                    </a:p>
                  </a:txBody>
                  <a:tcPr/>
                </a:tc>
                <a:tc hMerge="1">
                  <a:txBody>
                    <a:bodyPr/>
                    <a:lstStyle/>
                    <a:p>
                      <a:endParaRPr lang="en-US" sz="1600" dirty="0"/>
                    </a:p>
                  </a:txBody>
                  <a:tcPr/>
                </a:tc>
                <a:tc>
                  <a:txBody>
                    <a:bodyPr/>
                    <a:lstStyle/>
                    <a:p>
                      <a:r>
                        <a:rPr lang="en-US" sz="1400" dirty="0" smtClean="0"/>
                        <a:t>5</a:t>
                      </a:r>
                      <a:endParaRPr lang="en-US" sz="1400" dirty="0"/>
                    </a:p>
                  </a:txBody>
                  <a:tcPr/>
                </a:tc>
                <a:tc>
                  <a:txBody>
                    <a:bodyPr/>
                    <a:lstStyle/>
                    <a:p>
                      <a:r>
                        <a:rPr lang="en-US" sz="1400" dirty="0" smtClean="0"/>
                        <a:t>4</a:t>
                      </a:r>
                      <a:endParaRPr lang="en-US" sz="1400" dirty="0"/>
                    </a:p>
                  </a:txBody>
                  <a:tcPr/>
                </a:tc>
                <a:tc>
                  <a:txBody>
                    <a:bodyPr/>
                    <a:lstStyle/>
                    <a:p>
                      <a:r>
                        <a:rPr lang="en-US" sz="1400" dirty="0" smtClean="0"/>
                        <a:t>5</a:t>
                      </a:r>
                      <a:endParaRPr lang="en-US" sz="1400" dirty="0"/>
                    </a:p>
                  </a:txBody>
                  <a:tcPr/>
                </a:tc>
                <a:tc>
                  <a:txBody>
                    <a:bodyPr/>
                    <a:lstStyle/>
                    <a:p>
                      <a:r>
                        <a:rPr lang="en-US" sz="1400" dirty="0" smtClean="0"/>
                        <a:t>19</a:t>
                      </a:r>
                      <a:endParaRPr lang="en-US" sz="1400" dirty="0"/>
                    </a:p>
                  </a:txBody>
                  <a:tcPr/>
                </a:tc>
                <a:tc>
                  <a:txBody>
                    <a:bodyPr/>
                    <a:lstStyle/>
                    <a:p>
                      <a:r>
                        <a:rPr lang="en-US" sz="1400" dirty="0" smtClean="0"/>
                        <a:t>4</a:t>
                      </a:r>
                      <a:endParaRPr lang="en-US" sz="1400" dirty="0"/>
                    </a:p>
                  </a:txBody>
                  <a:tcPr/>
                </a:tc>
                <a:tc>
                  <a:txBody>
                    <a:bodyPr/>
                    <a:lstStyle/>
                    <a:p>
                      <a:r>
                        <a:rPr lang="en-US" sz="1400" dirty="0" smtClean="0"/>
                        <a:t>5</a:t>
                      </a:r>
                      <a:endParaRPr lang="en-US" sz="1400" dirty="0"/>
                    </a:p>
                  </a:txBody>
                  <a:tcPr/>
                </a:tc>
                <a:tc>
                  <a:txBody>
                    <a:bodyPr/>
                    <a:lstStyle/>
                    <a:p>
                      <a:r>
                        <a:rPr lang="en-US" sz="1400" dirty="0" smtClean="0"/>
                        <a:t>5</a:t>
                      </a:r>
                      <a:endParaRPr lang="en-US" sz="1400" dirty="0"/>
                    </a:p>
                  </a:txBody>
                  <a:tcPr/>
                </a:tc>
                <a:tc>
                  <a:txBody>
                    <a:bodyPr/>
                    <a:lstStyle/>
                    <a:p>
                      <a:r>
                        <a:rPr lang="en-US" sz="1400" dirty="0" smtClean="0"/>
                        <a:t>4</a:t>
                      </a:r>
                      <a:endParaRPr lang="en-US" sz="1400" dirty="0"/>
                    </a:p>
                  </a:txBody>
                  <a:tcPr/>
                </a:tc>
                <a:tc>
                  <a:txBody>
                    <a:bodyPr/>
                    <a:lstStyle/>
                    <a:p>
                      <a:r>
                        <a:rPr lang="en-US" sz="1400" dirty="0" smtClean="0"/>
                        <a:t>18</a:t>
                      </a:r>
                      <a:endParaRPr lang="en-US" sz="1400" dirty="0"/>
                    </a:p>
                  </a:txBody>
                  <a:tcPr/>
                </a:tc>
                <a:tc>
                  <a:txBody>
                    <a:bodyPr/>
                    <a:lstStyle/>
                    <a:p>
                      <a:r>
                        <a:rPr lang="en-US" sz="1400" dirty="0" smtClean="0"/>
                        <a:t>-</a:t>
                      </a:r>
                      <a:endParaRPr lang="en-US" sz="1400" dirty="0"/>
                    </a:p>
                  </a:txBody>
                  <a:tcPr>
                    <a:noFill/>
                  </a:tcPr>
                </a:tc>
                <a:tc>
                  <a:txBody>
                    <a:bodyPr/>
                    <a:lstStyle/>
                    <a:p>
                      <a:r>
                        <a:rPr lang="en-US" sz="1400" dirty="0" smtClean="0"/>
                        <a:t>-</a:t>
                      </a:r>
                      <a:endParaRPr lang="en-US" sz="1400" dirty="0"/>
                    </a:p>
                  </a:txBody>
                  <a:tcPr>
                    <a:noFill/>
                  </a:tcPr>
                </a:tc>
                <a:extLst>
                  <a:ext uri="{0D108BD9-81ED-4DB2-BD59-A6C34878D82A}">
                    <a16:rowId xmlns:a16="http://schemas.microsoft.com/office/drawing/2014/main" val="3211344904"/>
                  </a:ext>
                </a:extLst>
              </a:tr>
              <a:tr h="495734">
                <a:tc gridSpan="10">
                  <a:txBody>
                    <a:bodyPr/>
                    <a:lstStyle/>
                    <a:p>
                      <a:r>
                        <a:rPr lang="en-US" sz="1400" dirty="0" smtClean="0"/>
                        <a:t>Correlation between</a:t>
                      </a:r>
                      <a:r>
                        <a:rPr lang="en-US" sz="1400" baseline="0" dirty="0" smtClean="0"/>
                        <a:t> EES and JSS = 0.84</a:t>
                      </a:r>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600" dirty="0"/>
                    </a:p>
                  </a:txBody>
                  <a:tcPr/>
                </a:tc>
                <a:tc hMerge="1">
                  <a:txBody>
                    <a:bodyPr/>
                    <a:lstStyle/>
                    <a:p>
                      <a:endParaRPr lang="en-US" sz="1600" dirty="0"/>
                    </a:p>
                  </a:txBody>
                  <a:tcPr/>
                </a:tc>
                <a:tc hMerge="1">
                  <a:txBody>
                    <a:bodyPr/>
                    <a:lstStyle/>
                    <a:p>
                      <a:endParaRPr lang="en-US" sz="1600" dirty="0"/>
                    </a:p>
                  </a:txBody>
                  <a:tcPr/>
                </a:tc>
                <a:tc hMerge="1">
                  <a:txBody>
                    <a:bodyPr/>
                    <a:lstStyle/>
                    <a:p>
                      <a:endParaRPr lang="en-US" sz="1600" dirty="0"/>
                    </a:p>
                  </a:txBody>
                  <a:tcPr/>
                </a:tc>
                <a:tc hMerge="1">
                  <a:txBody>
                    <a:bodyPr/>
                    <a:lstStyle/>
                    <a:p>
                      <a:endParaRPr lang="en-US" sz="1600" dirty="0"/>
                    </a:p>
                  </a:txBody>
                  <a:tcPr/>
                </a:tc>
                <a:tc gridSpan="7">
                  <a:txBody>
                    <a:bodyPr/>
                    <a:lstStyle/>
                    <a:p>
                      <a:r>
                        <a:rPr lang="en-US" sz="1400" dirty="0" smtClean="0"/>
                        <a:t>Correlation valid</a:t>
                      </a:r>
                      <a:r>
                        <a:rPr lang="en-US" sz="1400" baseline="0" dirty="0" smtClean="0"/>
                        <a:t> responses = 0.11</a:t>
                      </a:r>
                      <a:endParaRPr lang="en-US" sz="1400" dirty="0"/>
                    </a:p>
                  </a:txBody>
                  <a:tcPr/>
                </a:tc>
                <a:tc hMerge="1">
                  <a:txBody>
                    <a:bodyPr/>
                    <a:lstStyle/>
                    <a:p>
                      <a:endParaRPr lang="en-US" sz="1600" dirty="0"/>
                    </a:p>
                  </a:txBody>
                  <a:tcPr/>
                </a:tc>
                <a:tc hMerge="1">
                  <a:txBody>
                    <a:bodyPr/>
                    <a:lstStyle/>
                    <a:p>
                      <a:endParaRPr lang="en-US" sz="1600" dirty="0"/>
                    </a:p>
                  </a:txBody>
                  <a:tcPr/>
                </a:tc>
                <a:tc hMerge="1">
                  <a:txBody>
                    <a:bodyPr/>
                    <a:lstStyle/>
                    <a:p>
                      <a:endParaRPr lang="en-US" sz="1600" dirty="0"/>
                    </a:p>
                  </a:txBody>
                  <a:tcPr/>
                </a:tc>
                <a:tc hMerge="1">
                  <a:txBody>
                    <a:bodyPr/>
                    <a:lstStyle/>
                    <a:p>
                      <a:endParaRPr lang="en-US"/>
                    </a:p>
                  </a:txBody>
                  <a:tcPr/>
                </a:tc>
                <a:tc hMerge="1">
                  <a:txBody>
                    <a:bodyPr/>
                    <a:lstStyle/>
                    <a:p>
                      <a:endParaRPr lang="en-US"/>
                    </a:p>
                  </a:txBody>
                  <a:tcPr/>
                </a:tc>
                <a:tc hMerge="1">
                  <a:txBody>
                    <a:bodyPr/>
                    <a:lstStyle/>
                    <a:p>
                      <a:endParaRPr lang="en-US" sz="1600" dirty="0"/>
                    </a:p>
                  </a:txBody>
                  <a:tcPr>
                    <a:noFill/>
                  </a:tcPr>
                </a:tc>
                <a:extLst>
                  <a:ext uri="{0D108BD9-81ED-4DB2-BD59-A6C34878D82A}">
                    <a16:rowId xmlns:a16="http://schemas.microsoft.com/office/drawing/2014/main" val="1766609925"/>
                  </a:ext>
                </a:extLst>
              </a:tr>
              <a:tr h="495734">
                <a:tc gridSpan="2">
                  <a:txBody>
                    <a:bodyPr/>
                    <a:lstStyle/>
                    <a:p>
                      <a:r>
                        <a:rPr lang="en-US" sz="1400" dirty="0" smtClean="0"/>
                        <a:t>Mean</a:t>
                      </a:r>
                      <a:endParaRPr lang="en-US" sz="1400" dirty="0"/>
                    </a:p>
                  </a:txBody>
                  <a:tcPr/>
                </a:tc>
                <a:tc hMerge="1">
                  <a:txBody>
                    <a:bodyPr/>
                    <a:lstStyle/>
                    <a:p>
                      <a:endParaRPr lang="en-US" dirty="0"/>
                    </a:p>
                  </a:txBody>
                  <a:tcPr/>
                </a:tc>
                <a:tc>
                  <a:txBody>
                    <a:bodyPr/>
                    <a:lstStyle/>
                    <a:p>
                      <a:endParaRPr lang="en-US" sz="1400" dirty="0"/>
                    </a:p>
                  </a:txBody>
                  <a:tcPr/>
                </a:tc>
                <a:tc gridSpan="2">
                  <a:txBody>
                    <a:bodyPr/>
                    <a:lstStyle/>
                    <a:p>
                      <a:endParaRPr lang="en-US" sz="1400" dirty="0"/>
                    </a:p>
                  </a:txBody>
                  <a:tcPr/>
                </a:tc>
                <a:tc hMerge="1">
                  <a:txBody>
                    <a:bodyPr/>
                    <a:lstStyle/>
                    <a:p>
                      <a:endParaRPr lang="en-US"/>
                    </a:p>
                  </a:txBody>
                  <a:tcPr/>
                </a:tc>
                <a:tc>
                  <a:txBody>
                    <a:bodyPr/>
                    <a:lstStyle/>
                    <a:p>
                      <a:endParaRPr lang="en-US" sz="1400" dirty="0"/>
                    </a:p>
                  </a:txBody>
                  <a:tcPr/>
                </a:tc>
                <a:tc>
                  <a:txBody>
                    <a:bodyPr/>
                    <a:lstStyle/>
                    <a:p>
                      <a:endParaRPr lang="en-US" sz="1400" dirty="0"/>
                    </a:p>
                  </a:txBody>
                  <a:tcPr/>
                </a:tc>
                <a:tc>
                  <a:txBody>
                    <a:bodyPr/>
                    <a:lstStyle/>
                    <a:p>
                      <a:r>
                        <a:rPr lang="en-US" sz="1400" dirty="0" smtClean="0"/>
                        <a:t>  </a:t>
                      </a:r>
                      <a:endParaRPr lang="en-US" sz="1400" dirty="0"/>
                    </a:p>
                  </a:txBody>
                  <a:tcPr/>
                </a:tc>
                <a:tc>
                  <a:txBody>
                    <a:bodyPr/>
                    <a:lstStyle/>
                    <a:p>
                      <a:endParaRPr lang="en-US" sz="1400" dirty="0"/>
                    </a:p>
                  </a:txBody>
                  <a:tcPr/>
                </a:tc>
                <a:tc>
                  <a:txBody>
                    <a:bodyPr/>
                    <a:lstStyle/>
                    <a:p>
                      <a:r>
                        <a:rPr lang="en-US" sz="1400" dirty="0" smtClean="0"/>
                        <a:t>20</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smtClean="0"/>
                        <a:t>15.8</a:t>
                      </a:r>
                      <a:endParaRPr lang="en-US" sz="1400" dirty="0"/>
                    </a:p>
                  </a:txBody>
                  <a:tcPr/>
                </a:tc>
                <a:tc>
                  <a:txBody>
                    <a:bodyPr/>
                    <a:lstStyle/>
                    <a:p>
                      <a:r>
                        <a:rPr lang="en-US" sz="1400" dirty="0" smtClean="0"/>
                        <a:t>14.3</a:t>
                      </a:r>
                      <a:endParaRPr lang="en-US" sz="1400" dirty="0"/>
                    </a:p>
                  </a:txBody>
                  <a:tcPr>
                    <a:noFill/>
                  </a:tcPr>
                </a:tc>
                <a:tc>
                  <a:txBody>
                    <a:bodyPr/>
                    <a:lstStyle/>
                    <a:p>
                      <a:r>
                        <a:rPr lang="en-US" sz="1400" dirty="0" smtClean="0"/>
                        <a:t>7.6</a:t>
                      </a:r>
                      <a:endParaRPr lang="en-US" sz="1400" dirty="0"/>
                    </a:p>
                  </a:txBody>
                  <a:tcPr>
                    <a:noFill/>
                  </a:tcPr>
                </a:tc>
                <a:extLst>
                  <a:ext uri="{0D108BD9-81ED-4DB2-BD59-A6C34878D82A}">
                    <a16:rowId xmlns:a16="http://schemas.microsoft.com/office/drawing/2014/main" val="2126409332"/>
                  </a:ext>
                </a:extLst>
              </a:tr>
            </a:tbl>
          </a:graphicData>
        </a:graphic>
      </p:graphicFrame>
      <p:sp>
        <p:nvSpPr>
          <p:cNvPr id="26" name="TextBox 25"/>
          <p:cNvSpPr txBox="1"/>
          <p:nvPr/>
        </p:nvSpPr>
        <p:spPr>
          <a:xfrm>
            <a:off x="581895" y="6365785"/>
            <a:ext cx="9025128" cy="369332"/>
          </a:xfrm>
          <a:prstGeom prst="rect">
            <a:avLst/>
          </a:prstGeom>
          <a:noFill/>
        </p:spPr>
        <p:txBody>
          <a:bodyPr wrap="square" rtlCol="0">
            <a:spAutoFit/>
          </a:bodyPr>
          <a:lstStyle/>
          <a:p>
            <a:r>
              <a:rPr lang="en-US" dirty="0" smtClean="0"/>
              <a:t>EES = Employee Engagement Scale; JSS =  Job Satisfaction Scale </a:t>
            </a:r>
            <a:endParaRPr lang="en-US" dirty="0"/>
          </a:p>
        </p:txBody>
      </p:sp>
      <p:pic>
        <p:nvPicPr>
          <p:cNvPr id="5" name="Picture 4" descr="Flag Italy | Download the National Italian fla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0100" y="2341088"/>
            <a:ext cx="566118" cy="377412"/>
          </a:xfrm>
          <a:prstGeom prst="rect">
            <a:avLst/>
          </a:prstGeom>
        </p:spPr>
      </p:pic>
      <p:pic>
        <p:nvPicPr>
          <p:cNvPr id="6" name="Picture 5" descr="Flag Netherlands | Download the National Dutch fla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44008" y="2816074"/>
            <a:ext cx="566118" cy="391331"/>
          </a:xfrm>
          <a:prstGeom prst="rect">
            <a:avLst/>
          </a:prstGeom>
        </p:spPr>
      </p:pic>
      <p:pic>
        <p:nvPicPr>
          <p:cNvPr id="7" name="Picture 6" descr="Flag Italy | Download the National Italian fla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0100" y="3311890"/>
            <a:ext cx="566118" cy="377412"/>
          </a:xfrm>
          <a:prstGeom prst="rect">
            <a:avLst/>
          </a:prstGeom>
        </p:spPr>
      </p:pic>
      <p:pic>
        <p:nvPicPr>
          <p:cNvPr id="8" name="Picture 7" descr="Flag Italy | Download the National Italian fla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1291" y="4782555"/>
            <a:ext cx="566118" cy="377412"/>
          </a:xfrm>
          <a:prstGeom prst="rect">
            <a:avLst/>
          </a:prstGeom>
        </p:spPr>
      </p:pic>
      <p:pic>
        <p:nvPicPr>
          <p:cNvPr id="9" name="Picture 8" descr="Flag Netherlands | Download the National Dutch fla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40100" y="3810072"/>
            <a:ext cx="566118" cy="391331"/>
          </a:xfrm>
          <a:prstGeom prst="rect">
            <a:avLst/>
          </a:prstGeom>
        </p:spPr>
      </p:pic>
      <p:pic>
        <p:nvPicPr>
          <p:cNvPr id="10" name="Picture 9" descr="Flag Netherlands | Download the National Dutch fla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40100" y="4297025"/>
            <a:ext cx="566118" cy="391331"/>
          </a:xfrm>
          <a:prstGeom prst="rect">
            <a:avLst/>
          </a:prstGeom>
        </p:spPr>
      </p:pic>
    </p:spTree>
    <p:extLst>
      <p:ext uri="{BB962C8B-B14F-4D97-AF65-F5344CB8AC3E}">
        <p14:creationId xmlns:p14="http://schemas.microsoft.com/office/powerpoint/2010/main" val="15805322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621" name="Google Shape;621;p44"/>
          <p:cNvSpPr txBox="1">
            <a:spLocks noGrp="1"/>
          </p:cNvSpPr>
          <p:nvPr>
            <p:ph type="body" idx="1"/>
          </p:nvPr>
        </p:nvSpPr>
        <p:spPr>
          <a:xfrm>
            <a:off x="7211537" y="311182"/>
            <a:ext cx="5183032" cy="6352673"/>
          </a:xfrm>
          <a:prstGeom prst="rect">
            <a:avLst/>
          </a:prstGeom>
          <a:noFill/>
          <a:ln>
            <a:noFill/>
          </a:ln>
        </p:spPr>
        <p:txBody>
          <a:bodyPr spcFirstLastPara="1" vert="horz" wrap="square" lIns="91433" tIns="45700" rIns="91433" bIns="45700" rtlCol="0" anchor="t" anchorCtr="0">
            <a:normAutofit/>
          </a:bodyPr>
          <a:lstStyle/>
          <a:p>
            <a:pPr marL="0" indent="0">
              <a:spcBef>
                <a:spcPts val="0"/>
              </a:spcBef>
              <a:buClr>
                <a:schemeClr val="dk1"/>
              </a:buClr>
              <a:buSzPts val="1500"/>
              <a:buNone/>
            </a:pPr>
            <a:r>
              <a:rPr lang="it" sz="2000" dirty="0">
                <a:latin typeface="Georgia"/>
                <a:ea typeface="Georgia"/>
                <a:cs typeface="Georgia"/>
                <a:sym typeface="Georgia"/>
              </a:rPr>
              <a:t>Different levels of </a:t>
            </a:r>
            <a:r>
              <a:rPr lang="it" sz="2000" dirty="0">
                <a:solidFill>
                  <a:schemeClr val="accent2"/>
                </a:solidFill>
                <a:latin typeface="Georgia"/>
                <a:ea typeface="Georgia"/>
                <a:cs typeface="Georgia"/>
                <a:sym typeface="Georgia"/>
              </a:rPr>
              <a:t>invariance</a:t>
            </a:r>
            <a:r>
              <a:rPr lang="it" sz="2000" dirty="0">
                <a:latin typeface="Georgia"/>
                <a:ea typeface="Georgia"/>
                <a:cs typeface="Georgia"/>
                <a:sym typeface="Georgia"/>
              </a:rPr>
              <a:t>:</a:t>
            </a:r>
            <a:endParaRPr sz="1467" dirty="0"/>
          </a:p>
          <a:p>
            <a:pPr marL="237061" indent="-228594">
              <a:spcBef>
                <a:spcPts val="1067"/>
              </a:spcBef>
              <a:buClr>
                <a:schemeClr val="accent1"/>
              </a:buClr>
              <a:buSzPts val="1500"/>
            </a:pPr>
            <a:r>
              <a:rPr lang="it" sz="2000" dirty="0">
                <a:solidFill>
                  <a:schemeClr val="accent2"/>
                </a:solidFill>
                <a:latin typeface="Georgia"/>
                <a:ea typeface="Georgia"/>
                <a:cs typeface="Georgia"/>
                <a:sym typeface="Georgia"/>
              </a:rPr>
              <a:t>Configural</a:t>
            </a:r>
            <a:endParaRPr sz="2000" dirty="0">
              <a:solidFill>
                <a:schemeClr val="accent2"/>
              </a:solidFill>
              <a:latin typeface="Georgia"/>
              <a:ea typeface="Georgia"/>
              <a:cs typeface="Georgia"/>
              <a:sym typeface="Georgia"/>
            </a:endParaRPr>
          </a:p>
          <a:p>
            <a:pPr marL="237061" indent="-228594">
              <a:spcBef>
                <a:spcPts val="1067"/>
              </a:spcBef>
              <a:buClr>
                <a:schemeClr val="dk1"/>
              </a:buClr>
              <a:buSzPts val="1500"/>
            </a:pPr>
            <a:r>
              <a:rPr lang="it" sz="2000" dirty="0">
                <a:latin typeface="Georgia"/>
                <a:ea typeface="Georgia"/>
                <a:cs typeface="Georgia"/>
                <a:sym typeface="Georgia"/>
              </a:rPr>
              <a:t>Metric</a:t>
            </a:r>
            <a:endParaRPr sz="1467" dirty="0"/>
          </a:p>
          <a:p>
            <a:pPr marL="237061" indent="-228594">
              <a:spcBef>
                <a:spcPts val="1067"/>
              </a:spcBef>
              <a:buClr>
                <a:schemeClr val="dk1"/>
              </a:buClr>
              <a:buSzPts val="1500"/>
            </a:pPr>
            <a:r>
              <a:rPr lang="it" sz="2000" dirty="0">
                <a:latin typeface="Georgia"/>
                <a:ea typeface="Georgia"/>
                <a:cs typeface="Georgia"/>
                <a:sym typeface="Georgia"/>
              </a:rPr>
              <a:t>Scalar</a:t>
            </a:r>
            <a:endParaRPr sz="1467" dirty="0"/>
          </a:p>
          <a:p>
            <a:pPr marL="0" indent="0">
              <a:spcBef>
                <a:spcPts val="1067"/>
              </a:spcBef>
              <a:buClr>
                <a:schemeClr val="dk1"/>
              </a:buClr>
              <a:buSzPts val="1500"/>
              <a:buNone/>
            </a:pPr>
            <a:endParaRPr sz="2000" dirty="0">
              <a:solidFill>
                <a:srgbClr val="C00000"/>
              </a:solidFill>
              <a:latin typeface="Georgia"/>
              <a:ea typeface="Georgia"/>
              <a:cs typeface="Georgia"/>
              <a:sym typeface="Georgia"/>
            </a:endParaRPr>
          </a:p>
          <a:p>
            <a:pPr marL="0" indent="0">
              <a:spcBef>
                <a:spcPts val="1067"/>
              </a:spcBef>
              <a:buClr>
                <a:schemeClr val="dk1"/>
              </a:buClr>
              <a:buSzPts val="1500"/>
              <a:buNone/>
            </a:pPr>
            <a:endParaRPr sz="2000" dirty="0">
              <a:solidFill>
                <a:srgbClr val="C00000"/>
              </a:solidFill>
              <a:latin typeface="Georgia"/>
              <a:ea typeface="Georgia"/>
              <a:cs typeface="Georgia"/>
              <a:sym typeface="Georgia"/>
            </a:endParaRPr>
          </a:p>
        </p:txBody>
      </p:sp>
      <p:pic>
        <p:nvPicPr>
          <p:cNvPr id="624" name="Google Shape;624;p44" descr="Vinkje Maatstreepjes Check · Gratis vectorafbeelding op ..."/>
          <p:cNvPicPr preferRelativeResize="0"/>
          <p:nvPr/>
        </p:nvPicPr>
        <p:blipFill rotWithShape="1">
          <a:blip r:embed="rId3">
            <a:alphaModFix/>
          </a:blip>
          <a:srcRect/>
          <a:stretch/>
        </p:blipFill>
        <p:spPr>
          <a:xfrm>
            <a:off x="8850137" y="736315"/>
            <a:ext cx="278255" cy="273037"/>
          </a:xfrm>
          <a:prstGeom prst="rect">
            <a:avLst/>
          </a:prstGeom>
          <a:noFill/>
          <a:ln>
            <a:noFill/>
          </a:ln>
        </p:spPr>
      </p:pic>
      <p:pic>
        <p:nvPicPr>
          <p:cNvPr id="83" name="Picture 82"/>
          <p:cNvPicPr>
            <a:picLocks noChangeAspect="1"/>
          </p:cNvPicPr>
          <p:nvPr/>
        </p:nvPicPr>
        <p:blipFill>
          <a:blip r:embed="rId4"/>
          <a:stretch>
            <a:fillRect/>
          </a:stretch>
        </p:blipFill>
        <p:spPr>
          <a:xfrm>
            <a:off x="25781" y="0"/>
            <a:ext cx="1765300" cy="1219200"/>
          </a:xfrm>
          <a:prstGeom prst="rect">
            <a:avLst/>
          </a:prstGeom>
        </p:spPr>
      </p:pic>
      <p:cxnSp>
        <p:nvCxnSpPr>
          <p:cNvPr id="101" name="Straight Arrow Connector 100"/>
          <p:cNvCxnSpPr>
            <a:stCxn id="190" idx="0"/>
            <a:endCxn id="172" idx="2"/>
          </p:cNvCxnSpPr>
          <p:nvPr/>
        </p:nvCxnSpPr>
        <p:spPr>
          <a:xfrm flipV="1">
            <a:off x="3722520" y="4718690"/>
            <a:ext cx="3262798" cy="582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a:stCxn id="190" idx="0"/>
            <a:endCxn id="158" idx="2"/>
          </p:cNvCxnSpPr>
          <p:nvPr/>
        </p:nvCxnSpPr>
        <p:spPr>
          <a:xfrm flipV="1">
            <a:off x="3722520" y="4732957"/>
            <a:ext cx="2570647" cy="568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p:cNvCxnSpPr>
            <a:stCxn id="190" idx="0"/>
            <a:endCxn id="151" idx="2"/>
          </p:cNvCxnSpPr>
          <p:nvPr/>
        </p:nvCxnSpPr>
        <p:spPr>
          <a:xfrm flipV="1">
            <a:off x="3722520" y="4734845"/>
            <a:ext cx="1648964" cy="566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190" idx="0"/>
            <a:endCxn id="156" idx="2"/>
          </p:cNvCxnSpPr>
          <p:nvPr/>
        </p:nvCxnSpPr>
        <p:spPr>
          <a:xfrm flipV="1">
            <a:off x="3722520" y="4710894"/>
            <a:ext cx="829388" cy="590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190" idx="0"/>
            <a:endCxn id="110" idx="2"/>
          </p:cNvCxnSpPr>
          <p:nvPr/>
        </p:nvCxnSpPr>
        <p:spPr>
          <a:xfrm flipH="1" flipV="1">
            <a:off x="540066" y="4714833"/>
            <a:ext cx="3182454" cy="586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p:cNvCxnSpPr>
            <a:stCxn id="190" idx="0"/>
            <a:endCxn id="111" idx="2"/>
          </p:cNvCxnSpPr>
          <p:nvPr/>
        </p:nvCxnSpPr>
        <p:spPr>
          <a:xfrm flipH="1" flipV="1">
            <a:off x="1367856" y="4734845"/>
            <a:ext cx="2354664" cy="566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p:cNvCxnSpPr>
            <a:stCxn id="190" idx="0"/>
            <a:endCxn id="112" idx="2"/>
          </p:cNvCxnSpPr>
          <p:nvPr/>
        </p:nvCxnSpPr>
        <p:spPr>
          <a:xfrm flipH="1" flipV="1">
            <a:off x="2280576" y="4734844"/>
            <a:ext cx="1441944" cy="566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190" idx="0"/>
            <a:endCxn id="132" idx="2"/>
          </p:cNvCxnSpPr>
          <p:nvPr/>
        </p:nvCxnSpPr>
        <p:spPr>
          <a:xfrm flipH="1" flipV="1">
            <a:off x="2981690" y="4718690"/>
            <a:ext cx="740830" cy="582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9" name="Google Shape;225;p39"/>
          <p:cNvSpPr/>
          <p:nvPr/>
        </p:nvSpPr>
        <p:spPr>
          <a:xfrm>
            <a:off x="1434617" y="2546918"/>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10" name="Google Shape;226;p39"/>
          <p:cNvSpPr/>
          <p:nvPr/>
        </p:nvSpPr>
        <p:spPr>
          <a:xfrm>
            <a:off x="354157" y="4425369"/>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11" name="Google Shape;227;p39"/>
          <p:cNvSpPr/>
          <p:nvPr/>
        </p:nvSpPr>
        <p:spPr>
          <a:xfrm>
            <a:off x="1081379" y="4423925"/>
            <a:ext cx="572954" cy="310920"/>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12" name="Google Shape;228;p39"/>
          <p:cNvSpPr/>
          <p:nvPr/>
        </p:nvSpPr>
        <p:spPr>
          <a:xfrm>
            <a:off x="2033884" y="4434260"/>
            <a:ext cx="493384" cy="30058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13" name="Google Shape;230;p39"/>
          <p:cNvCxnSpPr>
            <a:stCxn id="109" idx="4"/>
            <a:endCxn id="110" idx="0"/>
          </p:cNvCxnSpPr>
          <p:nvPr/>
        </p:nvCxnSpPr>
        <p:spPr>
          <a:xfrm flipH="1">
            <a:off x="540066" y="3481380"/>
            <a:ext cx="1396686" cy="943989"/>
          </a:xfrm>
          <a:prstGeom prst="straightConnector1">
            <a:avLst/>
          </a:prstGeom>
          <a:noFill/>
          <a:ln w="9525" cap="flat" cmpd="sng">
            <a:solidFill>
              <a:schemeClr val="dk1"/>
            </a:solidFill>
            <a:prstDash val="solid"/>
            <a:miter lim="800000"/>
            <a:headEnd type="none" w="sm" len="sm"/>
            <a:tailEnd type="triangle" w="med" len="med"/>
          </a:ln>
        </p:spPr>
      </p:cxnSp>
      <p:cxnSp>
        <p:nvCxnSpPr>
          <p:cNvPr id="114" name="Google Shape;231;p39"/>
          <p:cNvCxnSpPr>
            <a:stCxn id="109" idx="4"/>
            <a:endCxn id="111" idx="0"/>
          </p:cNvCxnSpPr>
          <p:nvPr/>
        </p:nvCxnSpPr>
        <p:spPr>
          <a:xfrm flipH="1">
            <a:off x="1367856" y="3481380"/>
            <a:ext cx="568896" cy="942545"/>
          </a:xfrm>
          <a:prstGeom prst="straightConnector1">
            <a:avLst/>
          </a:prstGeom>
          <a:noFill/>
          <a:ln w="9525" cap="flat" cmpd="sng">
            <a:solidFill>
              <a:schemeClr val="dk1"/>
            </a:solidFill>
            <a:prstDash val="solid"/>
            <a:miter lim="800000"/>
            <a:headEnd type="none" w="sm" len="sm"/>
            <a:tailEnd type="triangle" w="med" len="med"/>
          </a:ln>
        </p:spPr>
      </p:cxnSp>
      <p:cxnSp>
        <p:nvCxnSpPr>
          <p:cNvPr id="115" name="Google Shape;232;p39"/>
          <p:cNvCxnSpPr>
            <a:stCxn id="109" idx="4"/>
            <a:endCxn id="112" idx="0"/>
          </p:cNvCxnSpPr>
          <p:nvPr/>
        </p:nvCxnSpPr>
        <p:spPr>
          <a:xfrm>
            <a:off x="1936752" y="3481380"/>
            <a:ext cx="343824" cy="952880"/>
          </a:xfrm>
          <a:prstGeom prst="straightConnector1">
            <a:avLst/>
          </a:prstGeom>
          <a:noFill/>
          <a:ln w="9525" cap="flat" cmpd="sng">
            <a:solidFill>
              <a:schemeClr val="dk1"/>
            </a:solidFill>
            <a:prstDash val="solid"/>
            <a:miter lim="800000"/>
            <a:headEnd type="none" w="sm" len="sm"/>
            <a:tailEnd type="triangle" w="med" len="med"/>
          </a:ln>
        </p:spPr>
      </p:cxnSp>
      <p:pic>
        <p:nvPicPr>
          <p:cNvPr id="116" name="Picture 115" descr="Action, bossy, confidence, confident, man, person, proud ic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588" y="4443510"/>
            <a:ext cx="267384" cy="267384"/>
          </a:xfrm>
          <a:prstGeom prst="rect">
            <a:avLst/>
          </a:prstGeom>
        </p:spPr>
      </p:pic>
      <p:pic>
        <p:nvPicPr>
          <p:cNvPr id="117" name="Picture 116" descr="SVG &gt; discuss people my business - Free SVG Image &amp; Icon ..."/>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flipV="1">
            <a:off x="1188915" y="4466953"/>
            <a:ext cx="401892" cy="247880"/>
          </a:xfrm>
          <a:prstGeom prst="rect">
            <a:avLst/>
          </a:prstGeom>
        </p:spPr>
      </p:pic>
      <p:pic>
        <p:nvPicPr>
          <p:cNvPr id="118" name="Picture 117" descr="Workload Icon of Glyph style - Available in SVG, PNG, EPS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40190" y="4434260"/>
            <a:ext cx="298697" cy="298697"/>
          </a:xfrm>
          <a:prstGeom prst="rect">
            <a:avLst/>
          </a:prstGeom>
        </p:spPr>
      </p:pic>
      <p:pic>
        <p:nvPicPr>
          <p:cNvPr id="119" name="Picture 118" descr="Employee Engagement Icon For Engagement , Free Transparent ..."/>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1631911" y="2855538"/>
            <a:ext cx="622804" cy="520387"/>
          </a:xfrm>
          <a:prstGeom prst="rect">
            <a:avLst/>
          </a:prstGeom>
        </p:spPr>
      </p:pic>
      <p:sp>
        <p:nvSpPr>
          <p:cNvPr id="120" name="Google Shape;324;p41"/>
          <p:cNvSpPr txBox="1"/>
          <p:nvPr/>
        </p:nvSpPr>
        <p:spPr>
          <a:xfrm>
            <a:off x="818925" y="3808689"/>
            <a:ext cx="200343" cy="207749"/>
          </a:xfrm>
          <a:prstGeom prst="rect">
            <a:avLst/>
          </a:prstGeom>
          <a:blipFill rotWithShape="1">
            <a:blip r:embed="rId9">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21" name="Google Shape;325;p41"/>
          <p:cNvSpPr txBox="1"/>
          <p:nvPr/>
        </p:nvSpPr>
        <p:spPr>
          <a:xfrm>
            <a:off x="1465026" y="3776291"/>
            <a:ext cx="204335" cy="207749"/>
          </a:xfrm>
          <a:prstGeom prst="rect">
            <a:avLst/>
          </a:prstGeom>
          <a:blipFill rotWithShape="1">
            <a:blip r:embed="rId10">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22" name="Google Shape;326;p41"/>
          <p:cNvSpPr txBox="1"/>
          <p:nvPr/>
        </p:nvSpPr>
        <p:spPr>
          <a:xfrm>
            <a:off x="2105306" y="3777432"/>
            <a:ext cx="204335" cy="207749"/>
          </a:xfrm>
          <a:prstGeom prst="rect">
            <a:avLst/>
          </a:prstGeom>
          <a:blipFill rotWithShape="1">
            <a:blip r:embed="rId11">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23" name="Google Shape;327;p41"/>
          <p:cNvSpPr txBox="1"/>
          <p:nvPr/>
        </p:nvSpPr>
        <p:spPr>
          <a:xfrm>
            <a:off x="675048" y="5035505"/>
            <a:ext cx="199141" cy="207749"/>
          </a:xfrm>
          <a:prstGeom prst="rect">
            <a:avLst/>
          </a:prstGeom>
          <a:blipFill rotWithShape="1">
            <a:blip r:embed="rId12">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24" name="Google Shape;328;p41"/>
          <p:cNvSpPr txBox="1"/>
          <p:nvPr/>
        </p:nvSpPr>
        <p:spPr>
          <a:xfrm>
            <a:off x="1522368" y="5053387"/>
            <a:ext cx="203132" cy="189867"/>
          </a:xfrm>
          <a:prstGeom prst="rect">
            <a:avLst/>
          </a:prstGeom>
          <a:blipFill rotWithShape="1">
            <a:blip r:embed="rId13">
              <a:alphaModFix/>
            </a:blip>
            <a:stretch>
              <a:fillRect l="-13331" r="-6664"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a:latin typeface="Calibri"/>
                <a:ea typeface="Calibri"/>
                <a:cs typeface="Calibri"/>
                <a:sym typeface="Calibri"/>
              </a:rPr>
              <a:t> </a:t>
            </a:r>
            <a:endParaRPr sz="1100"/>
          </a:p>
        </p:txBody>
      </p:sp>
      <p:sp>
        <p:nvSpPr>
          <p:cNvPr id="125" name="Google Shape;329;p41"/>
          <p:cNvSpPr txBox="1"/>
          <p:nvPr/>
        </p:nvSpPr>
        <p:spPr>
          <a:xfrm>
            <a:off x="2451010" y="5031872"/>
            <a:ext cx="203132" cy="207749"/>
          </a:xfrm>
          <a:prstGeom prst="rect">
            <a:avLst/>
          </a:prstGeom>
          <a:blipFill rotWithShape="1">
            <a:blip r:embed="rId14">
              <a:alphaModFix/>
            </a:blip>
            <a:stretch>
              <a:fillRect l="-13331" r="-6664"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26" name="Google Shape;226;p39"/>
          <p:cNvSpPr/>
          <p:nvPr/>
        </p:nvSpPr>
        <p:spPr>
          <a:xfrm>
            <a:off x="2793546" y="4423925"/>
            <a:ext cx="356840" cy="290908"/>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27" name="Google Shape;232;p39"/>
          <p:cNvCxnSpPr>
            <a:stCxn id="109" idx="4"/>
            <a:endCxn id="126" idx="0"/>
          </p:cNvCxnSpPr>
          <p:nvPr/>
        </p:nvCxnSpPr>
        <p:spPr>
          <a:xfrm>
            <a:off x="1936752" y="3481380"/>
            <a:ext cx="1035214" cy="942545"/>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128" name="TextBox 127"/>
              <p:cNvSpPr txBox="1"/>
              <p:nvPr/>
            </p:nvSpPr>
            <p:spPr>
              <a:xfrm>
                <a:off x="2544596" y="3782168"/>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128" name="TextBox 127"/>
              <p:cNvSpPr txBox="1">
                <a:spLocks noRot="1" noChangeAspect="1" noMove="1" noResize="1" noEditPoints="1" noAdjustHandles="1" noChangeArrowheads="1" noChangeShapeType="1" noTextEdit="1"/>
              </p:cNvSpPr>
              <p:nvPr/>
            </p:nvSpPr>
            <p:spPr>
              <a:xfrm>
                <a:off x="2544596" y="3782168"/>
                <a:ext cx="277407" cy="215444"/>
              </a:xfrm>
              <a:prstGeom prst="rect">
                <a:avLst/>
              </a:prstGeom>
              <a:blipFill>
                <a:blip r:embed="rId15"/>
                <a:stretch>
                  <a:fillRect l="-2174" b="-13889"/>
                </a:stretch>
              </a:blipFill>
            </p:spPr>
            <p:txBody>
              <a:bodyPr/>
              <a:lstStyle/>
              <a:p>
                <a:r>
                  <a:rPr lang="en-US">
                    <a:noFill/>
                  </a:rPr>
                  <a:t> </a:t>
                </a:r>
              </a:p>
            </p:txBody>
          </p:sp>
        </mc:Fallback>
      </mc:AlternateContent>
      <p:sp>
        <p:nvSpPr>
          <p:cNvPr id="129" name="Google Shape;331;p41"/>
          <p:cNvSpPr/>
          <p:nvPr/>
        </p:nvSpPr>
        <p:spPr>
          <a:xfrm rot="-5400000">
            <a:off x="2869198" y="5466489"/>
            <a:ext cx="200653" cy="205019"/>
          </a:xfrm>
          <a:prstGeom prst="arc">
            <a:avLst>
              <a:gd name="adj1" fmla="val 1011502"/>
              <a:gd name="adj2" fmla="val 0"/>
            </a:avLst>
          </a:prstGeom>
          <a:noFill/>
          <a:ln w="9525" cap="flat" cmpd="sng">
            <a:solidFill>
              <a:schemeClr val="dk1"/>
            </a:solidFill>
            <a:prstDash val="solid"/>
            <a:miter lim="800000"/>
            <a:headEnd type="none" w="sm" len="sm"/>
            <a:tailEnd type="triangle" w="med" len="med"/>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30" name="TextBox 129"/>
              <p:cNvSpPr txBox="1"/>
              <p:nvPr/>
            </p:nvSpPr>
            <p:spPr>
              <a:xfrm>
                <a:off x="3149781" y="5031872"/>
                <a:ext cx="21262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ν</m:t>
                          </m:r>
                        </m:e>
                        <m:sub>
                          <m:r>
                            <a:rPr lang="en-US" sz="1400" b="0" i="1" smtClean="0">
                              <a:latin typeface="Cambria Math" panose="02040503050406030204" pitchFamily="18" charset="0"/>
                            </a:rPr>
                            <m:t>4</m:t>
                          </m:r>
                        </m:sub>
                      </m:sSub>
                    </m:oMath>
                  </m:oMathPara>
                </a14:m>
                <a:endParaRPr lang="en-US" sz="1400" dirty="0"/>
              </a:p>
            </p:txBody>
          </p:sp>
        </mc:Choice>
        <mc:Fallback xmlns="">
          <p:sp>
            <p:nvSpPr>
              <p:cNvPr id="130" name="TextBox 129"/>
              <p:cNvSpPr txBox="1">
                <a:spLocks noRot="1" noChangeAspect="1" noMove="1" noResize="1" noEditPoints="1" noAdjustHandles="1" noChangeArrowheads="1" noChangeShapeType="1" noTextEdit="1"/>
              </p:cNvSpPr>
              <p:nvPr/>
            </p:nvSpPr>
            <p:spPr>
              <a:xfrm>
                <a:off x="3149781" y="5031872"/>
                <a:ext cx="212622" cy="215444"/>
              </a:xfrm>
              <a:prstGeom prst="rect">
                <a:avLst/>
              </a:prstGeom>
              <a:blipFill>
                <a:blip r:embed="rId16"/>
                <a:stretch>
                  <a:fillRect l="-11429" r="-5714" b="-13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p:cNvSpPr txBox="1"/>
              <p:nvPr/>
            </p:nvSpPr>
            <p:spPr>
              <a:xfrm>
                <a:off x="2883439" y="5614276"/>
                <a:ext cx="20467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rPr>
                            <m:t>4</m:t>
                          </m:r>
                        </m:sub>
                      </m:sSub>
                    </m:oMath>
                  </m:oMathPara>
                </a14:m>
                <a:endParaRPr lang="en-US" sz="1400" dirty="0"/>
              </a:p>
            </p:txBody>
          </p:sp>
        </mc:Choice>
        <mc:Fallback xmlns="">
          <p:sp>
            <p:nvSpPr>
              <p:cNvPr id="131" name="TextBox 130"/>
              <p:cNvSpPr txBox="1">
                <a:spLocks noRot="1" noChangeAspect="1" noMove="1" noResize="1" noEditPoints="1" noAdjustHandles="1" noChangeArrowheads="1" noChangeShapeType="1" noTextEdit="1"/>
              </p:cNvSpPr>
              <p:nvPr/>
            </p:nvSpPr>
            <p:spPr>
              <a:xfrm>
                <a:off x="2883439" y="5614276"/>
                <a:ext cx="204671" cy="215444"/>
              </a:xfrm>
              <a:prstGeom prst="rect">
                <a:avLst/>
              </a:prstGeom>
              <a:blipFill>
                <a:blip r:embed="rId17"/>
                <a:stretch>
                  <a:fillRect l="-8824" r="-2941" b="-17143"/>
                </a:stretch>
              </a:blipFill>
            </p:spPr>
            <p:txBody>
              <a:bodyPr/>
              <a:lstStyle/>
              <a:p>
                <a:r>
                  <a:rPr lang="en-US">
                    <a:noFill/>
                  </a:rPr>
                  <a:t> </a:t>
                </a:r>
              </a:p>
            </p:txBody>
          </p:sp>
        </mc:Fallback>
      </mc:AlternateContent>
      <p:pic>
        <p:nvPicPr>
          <p:cNvPr id="132" name="Picture 131" descr="Free vector graphic: Award, Badge, Prize, Simple - Free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909086" y="4455426"/>
            <a:ext cx="145207" cy="263264"/>
          </a:xfrm>
          <a:prstGeom prst="rect">
            <a:avLst/>
          </a:prstGeom>
        </p:spPr>
      </p:pic>
      <mc:AlternateContent xmlns:mc="http://schemas.openxmlformats.org/markup-compatibility/2006" xmlns:a14="http://schemas.microsoft.com/office/drawing/2010/main">
        <mc:Choice Requires="a14">
          <p:sp>
            <p:nvSpPr>
              <p:cNvPr id="133" name="TextBox 132"/>
              <p:cNvSpPr txBox="1"/>
              <p:nvPr/>
            </p:nvSpPr>
            <p:spPr>
              <a:xfrm>
                <a:off x="1852744" y="2567599"/>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133" name="TextBox 132"/>
              <p:cNvSpPr txBox="1">
                <a:spLocks noRot="1" noChangeAspect="1" noMove="1" noResize="1" noEditPoints="1" noAdjustHandles="1" noChangeArrowheads="1" noChangeShapeType="1" noTextEdit="1"/>
              </p:cNvSpPr>
              <p:nvPr/>
            </p:nvSpPr>
            <p:spPr>
              <a:xfrm>
                <a:off x="1852744" y="2567599"/>
                <a:ext cx="181140" cy="276999"/>
              </a:xfrm>
              <a:prstGeom prst="rect">
                <a:avLst/>
              </a:prstGeom>
              <a:blipFill>
                <a:blip r:embed="rId19"/>
                <a:stretch>
                  <a:fillRect l="-30000" r="-33333" b="-26087"/>
                </a:stretch>
              </a:blipFill>
            </p:spPr>
            <p:txBody>
              <a:bodyPr/>
              <a:lstStyle/>
              <a:p>
                <a:r>
                  <a:rPr lang="en-US">
                    <a:noFill/>
                  </a:rPr>
                  <a:t> </a:t>
                </a:r>
              </a:p>
            </p:txBody>
          </p:sp>
        </mc:Fallback>
      </mc:AlternateContent>
      <p:pic>
        <p:nvPicPr>
          <p:cNvPr id="134" name="Google Shape;283;p40"/>
          <p:cNvPicPr preferRelativeResize="0"/>
          <p:nvPr/>
        </p:nvPicPr>
        <p:blipFill rotWithShape="1">
          <a:blip r:embed="rId20">
            <a:alphaModFix/>
          </a:blip>
          <a:srcRect/>
          <a:stretch/>
        </p:blipFill>
        <p:spPr>
          <a:xfrm>
            <a:off x="3406107" y="1492376"/>
            <a:ext cx="627542" cy="351424"/>
          </a:xfrm>
          <a:prstGeom prst="rect">
            <a:avLst/>
          </a:prstGeom>
          <a:noFill/>
          <a:ln>
            <a:noFill/>
          </a:ln>
        </p:spPr>
      </p:pic>
      <p:sp>
        <p:nvSpPr>
          <p:cNvPr id="135" name="Google Shape;234;p39"/>
          <p:cNvSpPr/>
          <p:nvPr/>
        </p:nvSpPr>
        <p:spPr>
          <a:xfrm>
            <a:off x="2123840" y="5171477"/>
            <a:ext cx="316135" cy="316353"/>
          </a:xfrm>
          <a:prstGeom prst="ellipse">
            <a:avLst/>
          </a:prstGeom>
          <a:noFill/>
          <a:ln w="9525" cap="flat" cmpd="sng">
            <a:solidFill>
              <a:srgbClr val="D8D8D8"/>
            </a:solidFill>
            <a:prstDash val="solid"/>
            <a:round/>
            <a:headEnd type="none" w="sm" len="sm"/>
            <a:tailEnd type="none" w="sm" len="sm"/>
          </a:ln>
        </p:spPr>
        <p:txBody>
          <a:bodyPr spcFirstLastPara="1" wrap="square" lIns="91433" tIns="45700" rIns="91433" bIns="45700" anchor="ctr" anchorCtr="0">
            <a:noAutofit/>
          </a:bodyPr>
          <a:lstStyle/>
          <a:p>
            <a:pPr algn="ctr"/>
            <a:r>
              <a:rPr lang="it" sz="1867" dirty="0">
                <a:solidFill>
                  <a:schemeClr val="dk1"/>
                </a:solidFill>
                <a:latin typeface="Calibri"/>
                <a:ea typeface="Calibri"/>
                <a:cs typeface="Calibri"/>
                <a:sym typeface="Calibri"/>
              </a:rPr>
              <a:t>e</a:t>
            </a:r>
            <a:endParaRPr sz="1867" dirty="0">
              <a:solidFill>
                <a:schemeClr val="dk1"/>
              </a:solidFill>
              <a:latin typeface="Calibri"/>
              <a:ea typeface="Calibri"/>
              <a:cs typeface="Calibri"/>
              <a:sym typeface="Calibri"/>
            </a:endParaRPr>
          </a:p>
        </p:txBody>
      </p:sp>
      <p:cxnSp>
        <p:nvCxnSpPr>
          <p:cNvPr id="136" name="Google Shape;237;p39"/>
          <p:cNvCxnSpPr>
            <a:stCxn id="135" idx="0"/>
          </p:cNvCxnSpPr>
          <p:nvPr/>
        </p:nvCxnSpPr>
        <p:spPr>
          <a:xfrm flipV="1">
            <a:off x="2281908" y="4745784"/>
            <a:ext cx="5576" cy="425693"/>
          </a:xfrm>
          <a:prstGeom prst="straightConnector1">
            <a:avLst/>
          </a:prstGeom>
          <a:noFill/>
          <a:ln w="9525" cap="flat" cmpd="sng">
            <a:solidFill>
              <a:srgbClr val="D8D8D8"/>
            </a:solidFill>
            <a:prstDash val="solid"/>
            <a:miter lim="800000"/>
            <a:headEnd type="none" w="sm" len="sm"/>
            <a:tailEnd type="triangle" w="med" len="med"/>
          </a:ln>
        </p:spPr>
      </p:cxnSp>
      <p:sp>
        <p:nvSpPr>
          <p:cNvPr id="137" name="Google Shape;234;p39"/>
          <p:cNvSpPr/>
          <p:nvPr/>
        </p:nvSpPr>
        <p:spPr>
          <a:xfrm>
            <a:off x="2811170" y="5141720"/>
            <a:ext cx="316135" cy="316353"/>
          </a:xfrm>
          <a:prstGeom prst="ellipse">
            <a:avLst/>
          </a:prstGeom>
          <a:noFill/>
          <a:ln w="9525" cap="flat" cmpd="sng">
            <a:solidFill>
              <a:srgbClr val="D8D8D8"/>
            </a:solidFill>
            <a:prstDash val="solid"/>
            <a:round/>
            <a:headEnd type="none" w="sm" len="sm"/>
            <a:tailEnd type="none" w="sm" len="sm"/>
          </a:ln>
        </p:spPr>
        <p:txBody>
          <a:bodyPr spcFirstLastPara="1" wrap="square" lIns="91433" tIns="45700" rIns="91433" bIns="45700" anchor="ctr" anchorCtr="0">
            <a:noAutofit/>
          </a:bodyPr>
          <a:lstStyle/>
          <a:p>
            <a:pPr algn="ctr"/>
            <a:r>
              <a:rPr lang="it" sz="1867" dirty="0">
                <a:solidFill>
                  <a:schemeClr val="dk1"/>
                </a:solidFill>
                <a:latin typeface="Calibri"/>
                <a:ea typeface="Calibri"/>
                <a:cs typeface="Calibri"/>
                <a:sym typeface="Calibri"/>
              </a:rPr>
              <a:t>e</a:t>
            </a:r>
            <a:endParaRPr sz="1867" dirty="0">
              <a:solidFill>
                <a:schemeClr val="dk1"/>
              </a:solidFill>
              <a:latin typeface="Calibri"/>
              <a:ea typeface="Calibri"/>
              <a:cs typeface="Calibri"/>
              <a:sym typeface="Calibri"/>
            </a:endParaRPr>
          </a:p>
        </p:txBody>
      </p:sp>
      <p:cxnSp>
        <p:nvCxnSpPr>
          <p:cNvPr id="138" name="Google Shape;237;p39"/>
          <p:cNvCxnSpPr>
            <a:stCxn id="137" idx="0"/>
          </p:cNvCxnSpPr>
          <p:nvPr/>
        </p:nvCxnSpPr>
        <p:spPr>
          <a:xfrm flipV="1">
            <a:off x="2969238" y="4716027"/>
            <a:ext cx="5576" cy="425693"/>
          </a:xfrm>
          <a:prstGeom prst="straightConnector1">
            <a:avLst/>
          </a:prstGeom>
          <a:noFill/>
          <a:ln w="9525" cap="flat" cmpd="sng">
            <a:solidFill>
              <a:srgbClr val="D8D8D8"/>
            </a:solidFill>
            <a:prstDash val="solid"/>
            <a:miter lim="800000"/>
            <a:headEnd type="none" w="sm" len="sm"/>
            <a:tailEnd type="triangle" w="med" len="med"/>
          </a:ln>
        </p:spPr>
      </p:cxnSp>
      <p:sp>
        <p:nvSpPr>
          <p:cNvPr id="139" name="Google Shape;234;p39"/>
          <p:cNvSpPr/>
          <p:nvPr/>
        </p:nvSpPr>
        <p:spPr>
          <a:xfrm>
            <a:off x="372457" y="5151405"/>
            <a:ext cx="316135" cy="316353"/>
          </a:xfrm>
          <a:prstGeom prst="ellipse">
            <a:avLst/>
          </a:prstGeom>
          <a:noFill/>
          <a:ln w="9525" cap="flat" cmpd="sng">
            <a:solidFill>
              <a:srgbClr val="D8D8D8"/>
            </a:solidFill>
            <a:prstDash val="solid"/>
            <a:round/>
            <a:headEnd type="none" w="sm" len="sm"/>
            <a:tailEnd type="none" w="sm" len="sm"/>
          </a:ln>
        </p:spPr>
        <p:txBody>
          <a:bodyPr spcFirstLastPara="1" wrap="square" lIns="91433" tIns="45700" rIns="91433" bIns="45700" anchor="ctr" anchorCtr="0">
            <a:noAutofit/>
          </a:bodyPr>
          <a:lstStyle/>
          <a:p>
            <a:pPr algn="ctr"/>
            <a:r>
              <a:rPr lang="it" sz="1867" dirty="0">
                <a:solidFill>
                  <a:schemeClr val="dk1"/>
                </a:solidFill>
                <a:latin typeface="Calibri"/>
                <a:ea typeface="Calibri"/>
                <a:cs typeface="Calibri"/>
                <a:sym typeface="Calibri"/>
              </a:rPr>
              <a:t>e</a:t>
            </a:r>
            <a:endParaRPr sz="1867" dirty="0">
              <a:solidFill>
                <a:schemeClr val="dk1"/>
              </a:solidFill>
              <a:latin typeface="Calibri"/>
              <a:ea typeface="Calibri"/>
              <a:cs typeface="Calibri"/>
              <a:sym typeface="Calibri"/>
            </a:endParaRPr>
          </a:p>
        </p:txBody>
      </p:sp>
      <p:cxnSp>
        <p:nvCxnSpPr>
          <p:cNvPr id="140" name="Google Shape;237;p39"/>
          <p:cNvCxnSpPr>
            <a:stCxn id="139" idx="0"/>
          </p:cNvCxnSpPr>
          <p:nvPr/>
        </p:nvCxnSpPr>
        <p:spPr>
          <a:xfrm flipV="1">
            <a:off x="530525" y="4725712"/>
            <a:ext cx="5576" cy="425693"/>
          </a:xfrm>
          <a:prstGeom prst="straightConnector1">
            <a:avLst/>
          </a:prstGeom>
          <a:noFill/>
          <a:ln w="9525" cap="flat" cmpd="sng">
            <a:solidFill>
              <a:srgbClr val="D8D8D8"/>
            </a:solidFill>
            <a:prstDash val="solid"/>
            <a:miter lim="800000"/>
            <a:headEnd type="none" w="sm" len="sm"/>
            <a:tailEnd type="triangle" w="med" len="med"/>
          </a:ln>
        </p:spPr>
      </p:cxnSp>
      <p:sp>
        <p:nvSpPr>
          <p:cNvPr id="141" name="Google Shape;234;p39"/>
          <p:cNvSpPr/>
          <p:nvPr/>
        </p:nvSpPr>
        <p:spPr>
          <a:xfrm>
            <a:off x="1236930" y="5179963"/>
            <a:ext cx="316135" cy="316353"/>
          </a:xfrm>
          <a:prstGeom prst="ellipse">
            <a:avLst/>
          </a:prstGeom>
          <a:noFill/>
          <a:ln w="9525" cap="flat" cmpd="sng">
            <a:solidFill>
              <a:srgbClr val="D8D8D8"/>
            </a:solidFill>
            <a:prstDash val="solid"/>
            <a:round/>
            <a:headEnd type="none" w="sm" len="sm"/>
            <a:tailEnd type="none" w="sm" len="sm"/>
          </a:ln>
        </p:spPr>
        <p:txBody>
          <a:bodyPr spcFirstLastPara="1" wrap="square" lIns="91433" tIns="45700" rIns="91433" bIns="45700" anchor="ctr" anchorCtr="0">
            <a:noAutofit/>
          </a:bodyPr>
          <a:lstStyle/>
          <a:p>
            <a:pPr algn="ctr"/>
            <a:r>
              <a:rPr lang="it" sz="1867" dirty="0">
                <a:solidFill>
                  <a:schemeClr val="dk1"/>
                </a:solidFill>
                <a:latin typeface="Calibri"/>
                <a:ea typeface="Calibri"/>
                <a:cs typeface="Calibri"/>
                <a:sym typeface="Calibri"/>
              </a:rPr>
              <a:t>e</a:t>
            </a:r>
            <a:endParaRPr sz="1867" dirty="0">
              <a:solidFill>
                <a:schemeClr val="dk1"/>
              </a:solidFill>
              <a:latin typeface="Calibri"/>
              <a:ea typeface="Calibri"/>
              <a:cs typeface="Calibri"/>
              <a:sym typeface="Calibri"/>
            </a:endParaRPr>
          </a:p>
        </p:txBody>
      </p:sp>
      <p:cxnSp>
        <p:nvCxnSpPr>
          <p:cNvPr id="142" name="Google Shape;237;p39"/>
          <p:cNvCxnSpPr>
            <a:stCxn id="141" idx="0"/>
          </p:cNvCxnSpPr>
          <p:nvPr/>
        </p:nvCxnSpPr>
        <p:spPr>
          <a:xfrm flipV="1">
            <a:off x="1394998" y="4754270"/>
            <a:ext cx="5576" cy="425693"/>
          </a:xfrm>
          <a:prstGeom prst="straightConnector1">
            <a:avLst/>
          </a:prstGeom>
          <a:noFill/>
          <a:ln w="9525" cap="flat" cmpd="sng">
            <a:solidFill>
              <a:srgbClr val="D8D8D8"/>
            </a:solidFill>
            <a:prstDash val="solid"/>
            <a:miter lim="800000"/>
            <a:headEnd type="none" w="sm" len="sm"/>
            <a:tailEnd type="triangle" w="med" len="med"/>
          </a:ln>
        </p:spPr>
      </p:cxnSp>
      <p:sp>
        <p:nvSpPr>
          <p:cNvPr id="143" name="Google Shape;331;p41"/>
          <p:cNvSpPr/>
          <p:nvPr/>
        </p:nvSpPr>
        <p:spPr>
          <a:xfrm rot="-5400000">
            <a:off x="2171643" y="5486097"/>
            <a:ext cx="200653" cy="205019"/>
          </a:xfrm>
          <a:prstGeom prst="arc">
            <a:avLst>
              <a:gd name="adj1" fmla="val 1011502"/>
              <a:gd name="adj2" fmla="val 0"/>
            </a:avLst>
          </a:prstGeom>
          <a:noFill/>
          <a:ln w="9525" cap="flat" cmpd="sng">
            <a:solidFill>
              <a:schemeClr val="dk1"/>
            </a:solidFill>
            <a:prstDash val="solid"/>
            <a:miter lim="800000"/>
            <a:headEnd type="none" w="sm" len="sm"/>
            <a:tailEnd type="triangle" w="med" len="med"/>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44" name="TextBox 143"/>
              <p:cNvSpPr txBox="1"/>
              <p:nvPr/>
            </p:nvSpPr>
            <p:spPr>
              <a:xfrm>
                <a:off x="2172746" y="5649571"/>
                <a:ext cx="20467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rPr>
                            <m:t>3</m:t>
                          </m:r>
                        </m:sub>
                      </m:sSub>
                    </m:oMath>
                  </m:oMathPara>
                </a14:m>
                <a:endParaRPr lang="en-US" sz="1400" dirty="0"/>
              </a:p>
            </p:txBody>
          </p:sp>
        </mc:Choice>
        <mc:Fallback xmlns="">
          <p:sp>
            <p:nvSpPr>
              <p:cNvPr id="144" name="TextBox 143"/>
              <p:cNvSpPr txBox="1">
                <a:spLocks noRot="1" noChangeAspect="1" noMove="1" noResize="1" noEditPoints="1" noAdjustHandles="1" noChangeArrowheads="1" noChangeShapeType="1" noTextEdit="1"/>
              </p:cNvSpPr>
              <p:nvPr/>
            </p:nvSpPr>
            <p:spPr>
              <a:xfrm>
                <a:off x="2172746" y="5649571"/>
                <a:ext cx="204671" cy="215444"/>
              </a:xfrm>
              <a:prstGeom prst="rect">
                <a:avLst/>
              </a:prstGeom>
              <a:blipFill>
                <a:blip r:embed="rId21"/>
                <a:stretch>
                  <a:fillRect l="-8824" r="-2941" b="-17143"/>
                </a:stretch>
              </a:blipFill>
            </p:spPr>
            <p:txBody>
              <a:bodyPr/>
              <a:lstStyle/>
              <a:p>
                <a:r>
                  <a:rPr lang="en-US">
                    <a:noFill/>
                  </a:rPr>
                  <a:t> </a:t>
                </a:r>
              </a:p>
            </p:txBody>
          </p:sp>
        </mc:Fallback>
      </mc:AlternateContent>
      <p:sp>
        <p:nvSpPr>
          <p:cNvPr id="145" name="Google Shape;331;p41"/>
          <p:cNvSpPr/>
          <p:nvPr/>
        </p:nvSpPr>
        <p:spPr>
          <a:xfrm rot="-5400000">
            <a:off x="417699" y="5474588"/>
            <a:ext cx="200653" cy="205019"/>
          </a:xfrm>
          <a:prstGeom prst="arc">
            <a:avLst>
              <a:gd name="adj1" fmla="val 1011502"/>
              <a:gd name="adj2" fmla="val 0"/>
            </a:avLst>
          </a:prstGeom>
          <a:noFill/>
          <a:ln w="9525" cap="flat" cmpd="sng">
            <a:solidFill>
              <a:schemeClr val="dk1"/>
            </a:solidFill>
            <a:prstDash val="solid"/>
            <a:miter lim="800000"/>
            <a:headEnd type="none" w="sm" len="sm"/>
            <a:tailEnd type="triangle" w="med" len="med"/>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46" name="TextBox 145"/>
              <p:cNvSpPr txBox="1"/>
              <p:nvPr/>
            </p:nvSpPr>
            <p:spPr>
              <a:xfrm>
                <a:off x="418802" y="5638062"/>
                <a:ext cx="20050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rPr>
                            <m:t>1</m:t>
                          </m:r>
                        </m:sub>
                      </m:sSub>
                    </m:oMath>
                  </m:oMathPara>
                </a14:m>
                <a:endParaRPr lang="en-US" sz="1400" dirty="0"/>
              </a:p>
            </p:txBody>
          </p:sp>
        </mc:Choice>
        <mc:Fallback xmlns="">
          <p:sp>
            <p:nvSpPr>
              <p:cNvPr id="146" name="TextBox 145"/>
              <p:cNvSpPr txBox="1">
                <a:spLocks noRot="1" noChangeAspect="1" noMove="1" noResize="1" noEditPoints="1" noAdjustHandles="1" noChangeArrowheads="1" noChangeShapeType="1" noTextEdit="1"/>
              </p:cNvSpPr>
              <p:nvPr/>
            </p:nvSpPr>
            <p:spPr>
              <a:xfrm>
                <a:off x="418802" y="5638062"/>
                <a:ext cx="200503" cy="215444"/>
              </a:xfrm>
              <a:prstGeom prst="rect">
                <a:avLst/>
              </a:prstGeom>
              <a:blipFill>
                <a:blip r:embed="rId22"/>
                <a:stretch>
                  <a:fillRect l="-12121" r="-3030" b="-17143"/>
                </a:stretch>
              </a:blipFill>
            </p:spPr>
            <p:txBody>
              <a:bodyPr/>
              <a:lstStyle/>
              <a:p>
                <a:r>
                  <a:rPr lang="en-US">
                    <a:noFill/>
                  </a:rPr>
                  <a:t> </a:t>
                </a:r>
              </a:p>
            </p:txBody>
          </p:sp>
        </mc:Fallback>
      </mc:AlternateContent>
      <p:sp>
        <p:nvSpPr>
          <p:cNvPr id="147" name="Google Shape;331;p41"/>
          <p:cNvSpPr/>
          <p:nvPr/>
        </p:nvSpPr>
        <p:spPr>
          <a:xfrm rot="-5400000">
            <a:off x="1286131" y="5511767"/>
            <a:ext cx="200653" cy="205019"/>
          </a:xfrm>
          <a:prstGeom prst="arc">
            <a:avLst>
              <a:gd name="adj1" fmla="val 1011502"/>
              <a:gd name="adj2" fmla="val 0"/>
            </a:avLst>
          </a:prstGeom>
          <a:noFill/>
          <a:ln w="9525" cap="flat" cmpd="sng">
            <a:solidFill>
              <a:schemeClr val="dk1"/>
            </a:solidFill>
            <a:prstDash val="solid"/>
            <a:miter lim="800000"/>
            <a:headEnd type="none" w="sm" len="sm"/>
            <a:tailEnd type="triangle" w="med" len="med"/>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48" name="TextBox 147"/>
              <p:cNvSpPr txBox="1"/>
              <p:nvPr/>
            </p:nvSpPr>
            <p:spPr>
              <a:xfrm>
                <a:off x="1296133" y="5655257"/>
                <a:ext cx="20467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rPr>
                            <m:t>2</m:t>
                          </m:r>
                        </m:sub>
                      </m:sSub>
                    </m:oMath>
                  </m:oMathPara>
                </a14:m>
                <a:endParaRPr lang="en-US" sz="1400" dirty="0"/>
              </a:p>
            </p:txBody>
          </p:sp>
        </mc:Choice>
        <mc:Fallback xmlns="">
          <p:sp>
            <p:nvSpPr>
              <p:cNvPr id="148" name="TextBox 147"/>
              <p:cNvSpPr txBox="1">
                <a:spLocks noRot="1" noChangeAspect="1" noMove="1" noResize="1" noEditPoints="1" noAdjustHandles="1" noChangeArrowheads="1" noChangeShapeType="1" noTextEdit="1"/>
              </p:cNvSpPr>
              <p:nvPr/>
            </p:nvSpPr>
            <p:spPr>
              <a:xfrm>
                <a:off x="1296133" y="5655257"/>
                <a:ext cx="204671" cy="215444"/>
              </a:xfrm>
              <a:prstGeom prst="rect">
                <a:avLst/>
              </a:prstGeom>
              <a:blipFill>
                <a:blip r:embed="rId23"/>
                <a:stretch>
                  <a:fillRect l="-12121" r="-6061" b="-17143"/>
                </a:stretch>
              </a:blipFill>
            </p:spPr>
            <p:txBody>
              <a:bodyPr/>
              <a:lstStyle/>
              <a:p>
                <a:r>
                  <a:rPr lang="en-US">
                    <a:noFill/>
                  </a:rPr>
                  <a:t> </a:t>
                </a:r>
              </a:p>
            </p:txBody>
          </p:sp>
        </mc:Fallback>
      </mc:AlternateContent>
      <p:sp>
        <p:nvSpPr>
          <p:cNvPr id="149" name="Google Shape;225;p39"/>
          <p:cNvSpPr/>
          <p:nvPr/>
        </p:nvSpPr>
        <p:spPr>
          <a:xfrm>
            <a:off x="5438245" y="2546918"/>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50" name="Google Shape;226;p39"/>
          <p:cNvSpPr/>
          <p:nvPr/>
        </p:nvSpPr>
        <p:spPr>
          <a:xfrm>
            <a:off x="4357785" y="4425369"/>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51" name="Google Shape;227;p39"/>
          <p:cNvSpPr/>
          <p:nvPr/>
        </p:nvSpPr>
        <p:spPr>
          <a:xfrm>
            <a:off x="5085007" y="4423925"/>
            <a:ext cx="572954" cy="310920"/>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52" name="Google Shape;228;p39"/>
          <p:cNvSpPr/>
          <p:nvPr/>
        </p:nvSpPr>
        <p:spPr>
          <a:xfrm>
            <a:off x="6037512" y="4434260"/>
            <a:ext cx="493384" cy="30058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53" name="Google Shape;230;p39"/>
          <p:cNvCxnSpPr>
            <a:stCxn id="149" idx="4"/>
            <a:endCxn id="150" idx="0"/>
          </p:cNvCxnSpPr>
          <p:nvPr/>
        </p:nvCxnSpPr>
        <p:spPr>
          <a:xfrm flipH="1">
            <a:off x="4543694" y="3481380"/>
            <a:ext cx="1396686" cy="943989"/>
          </a:xfrm>
          <a:prstGeom prst="straightConnector1">
            <a:avLst/>
          </a:prstGeom>
          <a:noFill/>
          <a:ln w="9525" cap="flat" cmpd="sng">
            <a:solidFill>
              <a:schemeClr val="dk1"/>
            </a:solidFill>
            <a:prstDash val="solid"/>
            <a:miter lim="800000"/>
            <a:headEnd type="none" w="sm" len="sm"/>
            <a:tailEnd type="triangle" w="med" len="med"/>
          </a:ln>
        </p:spPr>
      </p:cxnSp>
      <p:cxnSp>
        <p:nvCxnSpPr>
          <p:cNvPr id="154" name="Google Shape;231;p39"/>
          <p:cNvCxnSpPr>
            <a:stCxn id="149" idx="4"/>
            <a:endCxn id="151" idx="0"/>
          </p:cNvCxnSpPr>
          <p:nvPr/>
        </p:nvCxnSpPr>
        <p:spPr>
          <a:xfrm flipH="1">
            <a:off x="5371484" y="3481380"/>
            <a:ext cx="568896" cy="942545"/>
          </a:xfrm>
          <a:prstGeom prst="straightConnector1">
            <a:avLst/>
          </a:prstGeom>
          <a:noFill/>
          <a:ln w="9525" cap="flat" cmpd="sng">
            <a:solidFill>
              <a:schemeClr val="dk1"/>
            </a:solidFill>
            <a:prstDash val="solid"/>
            <a:miter lim="800000"/>
            <a:headEnd type="none" w="sm" len="sm"/>
            <a:tailEnd type="triangle" w="med" len="med"/>
          </a:ln>
        </p:spPr>
      </p:cxnSp>
      <p:cxnSp>
        <p:nvCxnSpPr>
          <p:cNvPr id="155" name="Google Shape;232;p39"/>
          <p:cNvCxnSpPr>
            <a:stCxn id="149" idx="4"/>
            <a:endCxn id="152" idx="0"/>
          </p:cNvCxnSpPr>
          <p:nvPr/>
        </p:nvCxnSpPr>
        <p:spPr>
          <a:xfrm>
            <a:off x="5940380" y="3481380"/>
            <a:ext cx="343824" cy="952880"/>
          </a:xfrm>
          <a:prstGeom prst="straightConnector1">
            <a:avLst/>
          </a:prstGeom>
          <a:noFill/>
          <a:ln w="9525" cap="flat" cmpd="sng">
            <a:solidFill>
              <a:schemeClr val="dk1"/>
            </a:solidFill>
            <a:prstDash val="solid"/>
            <a:miter lim="800000"/>
            <a:headEnd type="none" w="sm" len="sm"/>
            <a:tailEnd type="triangle" w="med" len="med"/>
          </a:ln>
        </p:spPr>
      </p:cxnSp>
      <p:pic>
        <p:nvPicPr>
          <p:cNvPr id="156" name="Picture 155" descr="Action, bossy, confidence, confident, man, person, proud ic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18216" y="4443510"/>
            <a:ext cx="267384" cy="267384"/>
          </a:xfrm>
          <a:prstGeom prst="rect">
            <a:avLst/>
          </a:prstGeom>
        </p:spPr>
      </p:pic>
      <p:pic>
        <p:nvPicPr>
          <p:cNvPr id="157" name="Picture 156" descr="SVG &gt; discuss people my business - Free SVG Image &amp; Icon ..."/>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flipV="1">
            <a:off x="5192543" y="4466953"/>
            <a:ext cx="401892" cy="247880"/>
          </a:xfrm>
          <a:prstGeom prst="rect">
            <a:avLst/>
          </a:prstGeom>
        </p:spPr>
      </p:pic>
      <p:pic>
        <p:nvPicPr>
          <p:cNvPr id="158" name="Picture 157" descr="Workload Icon of Glyph style - Available in SVG, PNG, EPS ..."/>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43818" y="4434260"/>
            <a:ext cx="298697" cy="298697"/>
          </a:xfrm>
          <a:prstGeom prst="rect">
            <a:avLst/>
          </a:prstGeom>
        </p:spPr>
      </p:pic>
      <p:pic>
        <p:nvPicPr>
          <p:cNvPr id="159" name="Picture 158" descr="Employee Engagement Icon For Engagement , Free Transparent ..."/>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5635539" y="2855538"/>
            <a:ext cx="622804" cy="520387"/>
          </a:xfrm>
          <a:prstGeom prst="rect">
            <a:avLst/>
          </a:prstGeom>
        </p:spPr>
      </p:pic>
      <p:sp>
        <p:nvSpPr>
          <p:cNvPr id="160" name="Google Shape;324;p41"/>
          <p:cNvSpPr txBox="1"/>
          <p:nvPr/>
        </p:nvSpPr>
        <p:spPr>
          <a:xfrm>
            <a:off x="4822553" y="3808689"/>
            <a:ext cx="200343" cy="207749"/>
          </a:xfrm>
          <a:prstGeom prst="rect">
            <a:avLst/>
          </a:prstGeom>
          <a:blipFill rotWithShape="1">
            <a:blip r:embed="rId9">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61" name="Google Shape;325;p41"/>
          <p:cNvSpPr txBox="1"/>
          <p:nvPr/>
        </p:nvSpPr>
        <p:spPr>
          <a:xfrm>
            <a:off x="5468654" y="3776291"/>
            <a:ext cx="204335" cy="207749"/>
          </a:xfrm>
          <a:prstGeom prst="rect">
            <a:avLst/>
          </a:prstGeom>
          <a:blipFill rotWithShape="1">
            <a:blip r:embed="rId10">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62" name="Google Shape;326;p41"/>
          <p:cNvSpPr txBox="1"/>
          <p:nvPr/>
        </p:nvSpPr>
        <p:spPr>
          <a:xfrm>
            <a:off x="6108934" y="3777432"/>
            <a:ext cx="204335" cy="207749"/>
          </a:xfrm>
          <a:prstGeom prst="rect">
            <a:avLst/>
          </a:prstGeom>
          <a:blipFill rotWithShape="1">
            <a:blip r:embed="rId11">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63" name="Google Shape;327;p41"/>
          <p:cNvSpPr txBox="1"/>
          <p:nvPr/>
        </p:nvSpPr>
        <p:spPr>
          <a:xfrm>
            <a:off x="4678676" y="5035505"/>
            <a:ext cx="199141" cy="207749"/>
          </a:xfrm>
          <a:prstGeom prst="rect">
            <a:avLst/>
          </a:prstGeom>
          <a:blipFill rotWithShape="1">
            <a:blip r:embed="rId12">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64" name="Google Shape;328;p41"/>
          <p:cNvSpPr txBox="1"/>
          <p:nvPr/>
        </p:nvSpPr>
        <p:spPr>
          <a:xfrm>
            <a:off x="5525996" y="5053387"/>
            <a:ext cx="203132" cy="189867"/>
          </a:xfrm>
          <a:prstGeom prst="rect">
            <a:avLst/>
          </a:prstGeom>
          <a:blipFill rotWithShape="1">
            <a:blip r:embed="rId13">
              <a:alphaModFix/>
            </a:blip>
            <a:stretch>
              <a:fillRect l="-13331" r="-6664"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a:latin typeface="Calibri"/>
                <a:ea typeface="Calibri"/>
                <a:cs typeface="Calibri"/>
                <a:sym typeface="Calibri"/>
              </a:rPr>
              <a:t> </a:t>
            </a:r>
            <a:endParaRPr sz="1100"/>
          </a:p>
        </p:txBody>
      </p:sp>
      <p:sp>
        <p:nvSpPr>
          <p:cNvPr id="165" name="Google Shape;329;p41"/>
          <p:cNvSpPr txBox="1"/>
          <p:nvPr/>
        </p:nvSpPr>
        <p:spPr>
          <a:xfrm>
            <a:off x="6454638" y="5031872"/>
            <a:ext cx="203132" cy="207749"/>
          </a:xfrm>
          <a:prstGeom prst="rect">
            <a:avLst/>
          </a:prstGeom>
          <a:blipFill rotWithShape="1">
            <a:blip r:embed="rId14">
              <a:alphaModFix/>
            </a:blip>
            <a:stretch>
              <a:fillRect l="-13331" r="-6664"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66" name="Google Shape;226;p39"/>
          <p:cNvSpPr/>
          <p:nvPr/>
        </p:nvSpPr>
        <p:spPr>
          <a:xfrm>
            <a:off x="6797174" y="4423925"/>
            <a:ext cx="356840" cy="290908"/>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67" name="Google Shape;232;p39"/>
          <p:cNvCxnSpPr>
            <a:stCxn id="149" idx="4"/>
            <a:endCxn id="166" idx="0"/>
          </p:cNvCxnSpPr>
          <p:nvPr/>
        </p:nvCxnSpPr>
        <p:spPr>
          <a:xfrm>
            <a:off x="5940380" y="3481380"/>
            <a:ext cx="1035214" cy="942545"/>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168" name="TextBox 167"/>
              <p:cNvSpPr txBox="1"/>
              <p:nvPr/>
            </p:nvSpPr>
            <p:spPr>
              <a:xfrm>
                <a:off x="6548224" y="3782168"/>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168" name="TextBox 167"/>
              <p:cNvSpPr txBox="1">
                <a:spLocks noRot="1" noChangeAspect="1" noMove="1" noResize="1" noEditPoints="1" noAdjustHandles="1" noChangeArrowheads="1" noChangeShapeType="1" noTextEdit="1"/>
              </p:cNvSpPr>
              <p:nvPr/>
            </p:nvSpPr>
            <p:spPr>
              <a:xfrm>
                <a:off x="6548224" y="3782168"/>
                <a:ext cx="277407" cy="215444"/>
              </a:xfrm>
              <a:prstGeom prst="rect">
                <a:avLst/>
              </a:prstGeom>
              <a:blipFill>
                <a:blip r:embed="rId15"/>
                <a:stretch>
                  <a:fillRect l="-2174" b="-13889"/>
                </a:stretch>
              </a:blipFill>
            </p:spPr>
            <p:txBody>
              <a:bodyPr/>
              <a:lstStyle/>
              <a:p>
                <a:r>
                  <a:rPr lang="en-US">
                    <a:noFill/>
                  </a:rPr>
                  <a:t> </a:t>
                </a:r>
              </a:p>
            </p:txBody>
          </p:sp>
        </mc:Fallback>
      </mc:AlternateContent>
      <p:sp>
        <p:nvSpPr>
          <p:cNvPr id="169" name="Google Shape;331;p41"/>
          <p:cNvSpPr/>
          <p:nvPr/>
        </p:nvSpPr>
        <p:spPr>
          <a:xfrm rot="-5400000">
            <a:off x="6872826" y="5466489"/>
            <a:ext cx="200653" cy="205019"/>
          </a:xfrm>
          <a:prstGeom prst="arc">
            <a:avLst>
              <a:gd name="adj1" fmla="val 1011502"/>
              <a:gd name="adj2" fmla="val 0"/>
            </a:avLst>
          </a:prstGeom>
          <a:noFill/>
          <a:ln w="9525" cap="flat" cmpd="sng">
            <a:solidFill>
              <a:schemeClr val="dk1"/>
            </a:solidFill>
            <a:prstDash val="solid"/>
            <a:miter lim="800000"/>
            <a:headEnd type="none" w="sm" len="sm"/>
            <a:tailEnd type="triangle" w="med" len="med"/>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70" name="TextBox 169"/>
              <p:cNvSpPr txBox="1"/>
              <p:nvPr/>
            </p:nvSpPr>
            <p:spPr>
              <a:xfrm>
                <a:off x="7153409" y="5031872"/>
                <a:ext cx="21262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ν</m:t>
                          </m:r>
                        </m:e>
                        <m:sub>
                          <m:r>
                            <a:rPr lang="en-US" sz="1400" b="0" i="1" smtClean="0">
                              <a:latin typeface="Cambria Math" panose="02040503050406030204" pitchFamily="18" charset="0"/>
                            </a:rPr>
                            <m:t>4</m:t>
                          </m:r>
                        </m:sub>
                      </m:sSub>
                    </m:oMath>
                  </m:oMathPara>
                </a14:m>
                <a:endParaRPr lang="en-US" sz="14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7153409" y="5031872"/>
                <a:ext cx="212622" cy="215444"/>
              </a:xfrm>
              <a:prstGeom prst="rect">
                <a:avLst/>
              </a:prstGeom>
              <a:blipFill>
                <a:blip r:embed="rId24"/>
                <a:stretch>
                  <a:fillRect l="-8571" r="-5714" b="-13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6887067" y="5614276"/>
                <a:ext cx="20467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rPr>
                            <m:t>4</m:t>
                          </m:r>
                        </m:sub>
                      </m:sSub>
                    </m:oMath>
                  </m:oMathPara>
                </a14:m>
                <a:endParaRPr lang="en-US" sz="1400" dirty="0"/>
              </a:p>
            </p:txBody>
          </p:sp>
        </mc:Choice>
        <mc:Fallback xmlns="">
          <p:sp>
            <p:nvSpPr>
              <p:cNvPr id="171" name="TextBox 170"/>
              <p:cNvSpPr txBox="1">
                <a:spLocks noRot="1" noChangeAspect="1" noMove="1" noResize="1" noEditPoints="1" noAdjustHandles="1" noChangeArrowheads="1" noChangeShapeType="1" noTextEdit="1"/>
              </p:cNvSpPr>
              <p:nvPr/>
            </p:nvSpPr>
            <p:spPr>
              <a:xfrm>
                <a:off x="6887067" y="5614276"/>
                <a:ext cx="204671" cy="215444"/>
              </a:xfrm>
              <a:prstGeom prst="rect">
                <a:avLst/>
              </a:prstGeom>
              <a:blipFill>
                <a:blip r:embed="rId25"/>
                <a:stretch>
                  <a:fillRect l="-12121" r="-6061" b="-17143"/>
                </a:stretch>
              </a:blipFill>
            </p:spPr>
            <p:txBody>
              <a:bodyPr/>
              <a:lstStyle/>
              <a:p>
                <a:r>
                  <a:rPr lang="en-US">
                    <a:noFill/>
                  </a:rPr>
                  <a:t> </a:t>
                </a:r>
              </a:p>
            </p:txBody>
          </p:sp>
        </mc:Fallback>
      </mc:AlternateContent>
      <p:pic>
        <p:nvPicPr>
          <p:cNvPr id="172" name="Picture 171" descr="Free vector graphic: Award, Badge, Prize, Simple - Free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912714" y="4455426"/>
            <a:ext cx="145207" cy="263264"/>
          </a:xfrm>
          <a:prstGeom prst="rect">
            <a:avLst/>
          </a:prstGeom>
        </p:spPr>
      </p:pic>
      <mc:AlternateContent xmlns:mc="http://schemas.openxmlformats.org/markup-compatibility/2006" xmlns:a14="http://schemas.microsoft.com/office/drawing/2010/main">
        <mc:Choice Requires="a14">
          <p:sp>
            <p:nvSpPr>
              <p:cNvPr id="173" name="TextBox 172"/>
              <p:cNvSpPr txBox="1"/>
              <p:nvPr/>
            </p:nvSpPr>
            <p:spPr>
              <a:xfrm>
                <a:off x="5856372" y="2567599"/>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173" name="TextBox 172"/>
              <p:cNvSpPr txBox="1">
                <a:spLocks noRot="1" noChangeAspect="1" noMove="1" noResize="1" noEditPoints="1" noAdjustHandles="1" noChangeArrowheads="1" noChangeShapeType="1" noTextEdit="1"/>
              </p:cNvSpPr>
              <p:nvPr/>
            </p:nvSpPr>
            <p:spPr>
              <a:xfrm>
                <a:off x="5856372" y="2567599"/>
                <a:ext cx="181140" cy="276999"/>
              </a:xfrm>
              <a:prstGeom prst="rect">
                <a:avLst/>
              </a:prstGeom>
              <a:blipFill>
                <a:blip r:embed="rId26"/>
                <a:stretch>
                  <a:fillRect l="-31034" r="-37931" b="-26087"/>
                </a:stretch>
              </a:blipFill>
            </p:spPr>
            <p:txBody>
              <a:bodyPr/>
              <a:lstStyle/>
              <a:p>
                <a:r>
                  <a:rPr lang="en-US">
                    <a:noFill/>
                  </a:rPr>
                  <a:t> </a:t>
                </a:r>
              </a:p>
            </p:txBody>
          </p:sp>
        </mc:Fallback>
      </mc:AlternateContent>
      <p:sp>
        <p:nvSpPr>
          <p:cNvPr id="174" name="Google Shape;234;p39"/>
          <p:cNvSpPr/>
          <p:nvPr/>
        </p:nvSpPr>
        <p:spPr>
          <a:xfrm>
            <a:off x="6127468" y="5171477"/>
            <a:ext cx="316135" cy="316353"/>
          </a:xfrm>
          <a:prstGeom prst="ellipse">
            <a:avLst/>
          </a:prstGeom>
          <a:noFill/>
          <a:ln w="9525" cap="flat" cmpd="sng">
            <a:solidFill>
              <a:srgbClr val="D8D8D8"/>
            </a:solidFill>
            <a:prstDash val="solid"/>
            <a:round/>
            <a:headEnd type="none" w="sm" len="sm"/>
            <a:tailEnd type="none" w="sm" len="sm"/>
          </a:ln>
        </p:spPr>
        <p:txBody>
          <a:bodyPr spcFirstLastPara="1" wrap="square" lIns="91433" tIns="45700" rIns="91433" bIns="45700" anchor="ctr" anchorCtr="0">
            <a:noAutofit/>
          </a:bodyPr>
          <a:lstStyle/>
          <a:p>
            <a:pPr algn="ctr"/>
            <a:r>
              <a:rPr lang="it" sz="1867" dirty="0">
                <a:solidFill>
                  <a:schemeClr val="dk1"/>
                </a:solidFill>
                <a:latin typeface="Calibri"/>
                <a:ea typeface="Calibri"/>
                <a:cs typeface="Calibri"/>
                <a:sym typeface="Calibri"/>
              </a:rPr>
              <a:t>e</a:t>
            </a:r>
            <a:endParaRPr sz="1867" dirty="0">
              <a:solidFill>
                <a:schemeClr val="dk1"/>
              </a:solidFill>
              <a:latin typeface="Calibri"/>
              <a:ea typeface="Calibri"/>
              <a:cs typeface="Calibri"/>
              <a:sym typeface="Calibri"/>
            </a:endParaRPr>
          </a:p>
        </p:txBody>
      </p:sp>
      <p:cxnSp>
        <p:nvCxnSpPr>
          <p:cNvPr id="175" name="Google Shape;237;p39"/>
          <p:cNvCxnSpPr>
            <a:stCxn id="174" idx="0"/>
          </p:cNvCxnSpPr>
          <p:nvPr/>
        </p:nvCxnSpPr>
        <p:spPr>
          <a:xfrm flipV="1">
            <a:off x="6285536" y="4745784"/>
            <a:ext cx="5576" cy="425693"/>
          </a:xfrm>
          <a:prstGeom prst="straightConnector1">
            <a:avLst/>
          </a:prstGeom>
          <a:noFill/>
          <a:ln w="9525" cap="flat" cmpd="sng">
            <a:solidFill>
              <a:srgbClr val="D8D8D8"/>
            </a:solidFill>
            <a:prstDash val="solid"/>
            <a:miter lim="800000"/>
            <a:headEnd type="none" w="sm" len="sm"/>
            <a:tailEnd type="triangle" w="med" len="med"/>
          </a:ln>
        </p:spPr>
      </p:cxnSp>
      <p:sp>
        <p:nvSpPr>
          <p:cNvPr id="176" name="Google Shape;234;p39"/>
          <p:cNvSpPr/>
          <p:nvPr/>
        </p:nvSpPr>
        <p:spPr>
          <a:xfrm>
            <a:off x="6814798" y="5141720"/>
            <a:ext cx="316135" cy="316353"/>
          </a:xfrm>
          <a:prstGeom prst="ellipse">
            <a:avLst/>
          </a:prstGeom>
          <a:noFill/>
          <a:ln w="9525" cap="flat" cmpd="sng">
            <a:solidFill>
              <a:srgbClr val="D8D8D8"/>
            </a:solidFill>
            <a:prstDash val="solid"/>
            <a:round/>
            <a:headEnd type="none" w="sm" len="sm"/>
            <a:tailEnd type="none" w="sm" len="sm"/>
          </a:ln>
        </p:spPr>
        <p:txBody>
          <a:bodyPr spcFirstLastPara="1" wrap="square" lIns="91433" tIns="45700" rIns="91433" bIns="45700" anchor="ctr" anchorCtr="0">
            <a:noAutofit/>
          </a:bodyPr>
          <a:lstStyle/>
          <a:p>
            <a:pPr algn="ctr"/>
            <a:r>
              <a:rPr lang="it" sz="1867" dirty="0">
                <a:solidFill>
                  <a:schemeClr val="dk1"/>
                </a:solidFill>
                <a:latin typeface="Calibri"/>
                <a:ea typeface="Calibri"/>
                <a:cs typeface="Calibri"/>
                <a:sym typeface="Calibri"/>
              </a:rPr>
              <a:t>e</a:t>
            </a:r>
            <a:endParaRPr sz="1867" dirty="0">
              <a:solidFill>
                <a:schemeClr val="dk1"/>
              </a:solidFill>
              <a:latin typeface="Calibri"/>
              <a:ea typeface="Calibri"/>
              <a:cs typeface="Calibri"/>
              <a:sym typeface="Calibri"/>
            </a:endParaRPr>
          </a:p>
        </p:txBody>
      </p:sp>
      <p:cxnSp>
        <p:nvCxnSpPr>
          <p:cNvPr id="177" name="Google Shape;237;p39"/>
          <p:cNvCxnSpPr>
            <a:stCxn id="176" idx="0"/>
          </p:cNvCxnSpPr>
          <p:nvPr/>
        </p:nvCxnSpPr>
        <p:spPr>
          <a:xfrm flipV="1">
            <a:off x="6972866" y="4716027"/>
            <a:ext cx="5576" cy="425693"/>
          </a:xfrm>
          <a:prstGeom prst="straightConnector1">
            <a:avLst/>
          </a:prstGeom>
          <a:noFill/>
          <a:ln w="9525" cap="flat" cmpd="sng">
            <a:solidFill>
              <a:srgbClr val="D8D8D8"/>
            </a:solidFill>
            <a:prstDash val="solid"/>
            <a:miter lim="800000"/>
            <a:headEnd type="none" w="sm" len="sm"/>
            <a:tailEnd type="triangle" w="med" len="med"/>
          </a:ln>
        </p:spPr>
      </p:cxnSp>
      <p:sp>
        <p:nvSpPr>
          <p:cNvPr id="178" name="Google Shape;234;p39"/>
          <p:cNvSpPr/>
          <p:nvPr/>
        </p:nvSpPr>
        <p:spPr>
          <a:xfrm>
            <a:off x="4376085" y="5151405"/>
            <a:ext cx="316135" cy="316353"/>
          </a:xfrm>
          <a:prstGeom prst="ellipse">
            <a:avLst/>
          </a:prstGeom>
          <a:noFill/>
          <a:ln w="9525" cap="flat" cmpd="sng">
            <a:solidFill>
              <a:srgbClr val="D8D8D8"/>
            </a:solidFill>
            <a:prstDash val="solid"/>
            <a:round/>
            <a:headEnd type="none" w="sm" len="sm"/>
            <a:tailEnd type="none" w="sm" len="sm"/>
          </a:ln>
        </p:spPr>
        <p:txBody>
          <a:bodyPr spcFirstLastPara="1" wrap="square" lIns="91433" tIns="45700" rIns="91433" bIns="45700" anchor="ctr" anchorCtr="0">
            <a:noAutofit/>
          </a:bodyPr>
          <a:lstStyle/>
          <a:p>
            <a:pPr algn="ctr"/>
            <a:r>
              <a:rPr lang="it" sz="1867" dirty="0">
                <a:solidFill>
                  <a:schemeClr val="dk1"/>
                </a:solidFill>
                <a:latin typeface="Calibri"/>
                <a:ea typeface="Calibri"/>
                <a:cs typeface="Calibri"/>
                <a:sym typeface="Calibri"/>
              </a:rPr>
              <a:t>e</a:t>
            </a:r>
            <a:endParaRPr sz="1867" dirty="0">
              <a:solidFill>
                <a:schemeClr val="dk1"/>
              </a:solidFill>
              <a:latin typeface="Calibri"/>
              <a:ea typeface="Calibri"/>
              <a:cs typeface="Calibri"/>
              <a:sym typeface="Calibri"/>
            </a:endParaRPr>
          </a:p>
        </p:txBody>
      </p:sp>
      <p:cxnSp>
        <p:nvCxnSpPr>
          <p:cNvPr id="179" name="Google Shape;237;p39"/>
          <p:cNvCxnSpPr>
            <a:stCxn id="178" idx="0"/>
          </p:cNvCxnSpPr>
          <p:nvPr/>
        </p:nvCxnSpPr>
        <p:spPr>
          <a:xfrm flipV="1">
            <a:off x="4534153" y="4725712"/>
            <a:ext cx="5576" cy="425693"/>
          </a:xfrm>
          <a:prstGeom prst="straightConnector1">
            <a:avLst/>
          </a:prstGeom>
          <a:noFill/>
          <a:ln w="9525" cap="flat" cmpd="sng">
            <a:solidFill>
              <a:srgbClr val="D8D8D8"/>
            </a:solidFill>
            <a:prstDash val="solid"/>
            <a:miter lim="800000"/>
            <a:headEnd type="none" w="sm" len="sm"/>
            <a:tailEnd type="triangle" w="med" len="med"/>
          </a:ln>
        </p:spPr>
      </p:cxnSp>
      <p:sp>
        <p:nvSpPr>
          <p:cNvPr id="180" name="Google Shape;234;p39"/>
          <p:cNvSpPr/>
          <p:nvPr/>
        </p:nvSpPr>
        <p:spPr>
          <a:xfrm>
            <a:off x="5240558" y="5179963"/>
            <a:ext cx="316135" cy="316353"/>
          </a:xfrm>
          <a:prstGeom prst="ellipse">
            <a:avLst/>
          </a:prstGeom>
          <a:noFill/>
          <a:ln w="9525" cap="flat" cmpd="sng">
            <a:solidFill>
              <a:srgbClr val="D8D8D8"/>
            </a:solidFill>
            <a:prstDash val="solid"/>
            <a:round/>
            <a:headEnd type="none" w="sm" len="sm"/>
            <a:tailEnd type="none" w="sm" len="sm"/>
          </a:ln>
        </p:spPr>
        <p:txBody>
          <a:bodyPr spcFirstLastPara="1" wrap="square" lIns="91433" tIns="45700" rIns="91433" bIns="45700" anchor="ctr" anchorCtr="0">
            <a:noAutofit/>
          </a:bodyPr>
          <a:lstStyle/>
          <a:p>
            <a:pPr algn="ctr"/>
            <a:r>
              <a:rPr lang="it" sz="1867" dirty="0">
                <a:solidFill>
                  <a:schemeClr val="dk1"/>
                </a:solidFill>
                <a:latin typeface="Calibri"/>
                <a:ea typeface="Calibri"/>
                <a:cs typeface="Calibri"/>
                <a:sym typeface="Calibri"/>
              </a:rPr>
              <a:t>e</a:t>
            </a:r>
            <a:endParaRPr sz="1867" dirty="0">
              <a:solidFill>
                <a:schemeClr val="dk1"/>
              </a:solidFill>
              <a:latin typeface="Calibri"/>
              <a:ea typeface="Calibri"/>
              <a:cs typeface="Calibri"/>
              <a:sym typeface="Calibri"/>
            </a:endParaRPr>
          </a:p>
        </p:txBody>
      </p:sp>
      <p:cxnSp>
        <p:nvCxnSpPr>
          <p:cNvPr id="181" name="Google Shape;237;p39"/>
          <p:cNvCxnSpPr>
            <a:stCxn id="180" idx="0"/>
          </p:cNvCxnSpPr>
          <p:nvPr/>
        </p:nvCxnSpPr>
        <p:spPr>
          <a:xfrm flipV="1">
            <a:off x="5398626" y="4754270"/>
            <a:ext cx="5576" cy="425693"/>
          </a:xfrm>
          <a:prstGeom prst="straightConnector1">
            <a:avLst/>
          </a:prstGeom>
          <a:noFill/>
          <a:ln w="9525" cap="flat" cmpd="sng">
            <a:solidFill>
              <a:srgbClr val="D8D8D8"/>
            </a:solidFill>
            <a:prstDash val="solid"/>
            <a:miter lim="800000"/>
            <a:headEnd type="none" w="sm" len="sm"/>
            <a:tailEnd type="triangle" w="med" len="med"/>
          </a:ln>
        </p:spPr>
      </p:cxnSp>
      <p:sp>
        <p:nvSpPr>
          <p:cNvPr id="182" name="Google Shape;331;p41"/>
          <p:cNvSpPr/>
          <p:nvPr/>
        </p:nvSpPr>
        <p:spPr>
          <a:xfrm rot="-5400000">
            <a:off x="6175271" y="5486097"/>
            <a:ext cx="200653" cy="205019"/>
          </a:xfrm>
          <a:prstGeom prst="arc">
            <a:avLst>
              <a:gd name="adj1" fmla="val 1011502"/>
              <a:gd name="adj2" fmla="val 0"/>
            </a:avLst>
          </a:prstGeom>
          <a:noFill/>
          <a:ln w="9525" cap="flat" cmpd="sng">
            <a:solidFill>
              <a:schemeClr val="dk1"/>
            </a:solidFill>
            <a:prstDash val="solid"/>
            <a:miter lim="800000"/>
            <a:headEnd type="none" w="sm" len="sm"/>
            <a:tailEnd type="triangle" w="med" len="med"/>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83" name="TextBox 182"/>
              <p:cNvSpPr txBox="1"/>
              <p:nvPr/>
            </p:nvSpPr>
            <p:spPr>
              <a:xfrm>
                <a:off x="6176374" y="5649571"/>
                <a:ext cx="20467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rPr>
                            <m:t>3</m:t>
                          </m:r>
                        </m:sub>
                      </m:sSub>
                    </m:oMath>
                  </m:oMathPara>
                </a14:m>
                <a:endParaRPr lang="en-US" sz="1400" dirty="0"/>
              </a:p>
            </p:txBody>
          </p:sp>
        </mc:Choice>
        <mc:Fallback xmlns="">
          <p:sp>
            <p:nvSpPr>
              <p:cNvPr id="183" name="TextBox 182"/>
              <p:cNvSpPr txBox="1">
                <a:spLocks noRot="1" noChangeAspect="1" noMove="1" noResize="1" noEditPoints="1" noAdjustHandles="1" noChangeArrowheads="1" noChangeShapeType="1" noTextEdit="1"/>
              </p:cNvSpPr>
              <p:nvPr/>
            </p:nvSpPr>
            <p:spPr>
              <a:xfrm>
                <a:off x="6176374" y="5649571"/>
                <a:ext cx="204671" cy="215444"/>
              </a:xfrm>
              <a:prstGeom prst="rect">
                <a:avLst/>
              </a:prstGeom>
              <a:blipFill>
                <a:blip r:embed="rId21"/>
                <a:stretch>
                  <a:fillRect l="-8824" r="-2941" b="-17143"/>
                </a:stretch>
              </a:blipFill>
            </p:spPr>
            <p:txBody>
              <a:bodyPr/>
              <a:lstStyle/>
              <a:p>
                <a:r>
                  <a:rPr lang="en-US">
                    <a:noFill/>
                  </a:rPr>
                  <a:t> </a:t>
                </a:r>
              </a:p>
            </p:txBody>
          </p:sp>
        </mc:Fallback>
      </mc:AlternateContent>
      <p:sp>
        <p:nvSpPr>
          <p:cNvPr id="184" name="Google Shape;331;p41"/>
          <p:cNvSpPr/>
          <p:nvPr/>
        </p:nvSpPr>
        <p:spPr>
          <a:xfrm rot="-5400000">
            <a:off x="4421327" y="5474588"/>
            <a:ext cx="200653" cy="205019"/>
          </a:xfrm>
          <a:prstGeom prst="arc">
            <a:avLst>
              <a:gd name="adj1" fmla="val 1011502"/>
              <a:gd name="adj2" fmla="val 0"/>
            </a:avLst>
          </a:prstGeom>
          <a:noFill/>
          <a:ln w="9525" cap="flat" cmpd="sng">
            <a:solidFill>
              <a:schemeClr val="dk1"/>
            </a:solidFill>
            <a:prstDash val="solid"/>
            <a:miter lim="800000"/>
            <a:headEnd type="none" w="sm" len="sm"/>
            <a:tailEnd type="triangle" w="med" len="med"/>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85" name="TextBox 184"/>
              <p:cNvSpPr txBox="1"/>
              <p:nvPr/>
            </p:nvSpPr>
            <p:spPr>
              <a:xfrm>
                <a:off x="4422430" y="5638062"/>
                <a:ext cx="20050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rPr>
                            <m:t>1</m:t>
                          </m:r>
                        </m:sub>
                      </m:sSub>
                    </m:oMath>
                  </m:oMathPara>
                </a14:m>
                <a:endParaRPr lang="en-US" sz="1400" dirty="0"/>
              </a:p>
            </p:txBody>
          </p:sp>
        </mc:Choice>
        <mc:Fallback xmlns="">
          <p:sp>
            <p:nvSpPr>
              <p:cNvPr id="185" name="TextBox 184"/>
              <p:cNvSpPr txBox="1">
                <a:spLocks noRot="1" noChangeAspect="1" noMove="1" noResize="1" noEditPoints="1" noAdjustHandles="1" noChangeArrowheads="1" noChangeShapeType="1" noTextEdit="1"/>
              </p:cNvSpPr>
              <p:nvPr/>
            </p:nvSpPr>
            <p:spPr>
              <a:xfrm>
                <a:off x="4422430" y="5638062"/>
                <a:ext cx="200503" cy="215444"/>
              </a:xfrm>
              <a:prstGeom prst="rect">
                <a:avLst/>
              </a:prstGeom>
              <a:blipFill>
                <a:blip r:embed="rId27"/>
                <a:stretch>
                  <a:fillRect l="-9091" r="-3030" b="-17143"/>
                </a:stretch>
              </a:blipFill>
            </p:spPr>
            <p:txBody>
              <a:bodyPr/>
              <a:lstStyle/>
              <a:p>
                <a:r>
                  <a:rPr lang="en-US">
                    <a:noFill/>
                  </a:rPr>
                  <a:t> </a:t>
                </a:r>
              </a:p>
            </p:txBody>
          </p:sp>
        </mc:Fallback>
      </mc:AlternateContent>
      <p:sp>
        <p:nvSpPr>
          <p:cNvPr id="186" name="Google Shape;331;p41"/>
          <p:cNvSpPr/>
          <p:nvPr/>
        </p:nvSpPr>
        <p:spPr>
          <a:xfrm rot="-5400000">
            <a:off x="5289759" y="5511767"/>
            <a:ext cx="200653" cy="205019"/>
          </a:xfrm>
          <a:prstGeom prst="arc">
            <a:avLst>
              <a:gd name="adj1" fmla="val 1011502"/>
              <a:gd name="adj2" fmla="val 0"/>
            </a:avLst>
          </a:prstGeom>
          <a:noFill/>
          <a:ln w="9525" cap="flat" cmpd="sng">
            <a:solidFill>
              <a:schemeClr val="dk1"/>
            </a:solidFill>
            <a:prstDash val="solid"/>
            <a:miter lim="800000"/>
            <a:headEnd type="none" w="sm" len="sm"/>
            <a:tailEnd type="triangle" w="med" len="med"/>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87" name="TextBox 186"/>
              <p:cNvSpPr txBox="1"/>
              <p:nvPr/>
            </p:nvSpPr>
            <p:spPr>
              <a:xfrm>
                <a:off x="5299761" y="5655257"/>
                <a:ext cx="20467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rPr>
                            <m:t>2</m:t>
                          </m:r>
                        </m:sub>
                      </m:sSub>
                    </m:oMath>
                  </m:oMathPara>
                </a14:m>
                <a:endParaRPr lang="en-US" sz="1400" dirty="0"/>
              </a:p>
            </p:txBody>
          </p:sp>
        </mc:Choice>
        <mc:Fallback xmlns="">
          <p:sp>
            <p:nvSpPr>
              <p:cNvPr id="187" name="TextBox 186"/>
              <p:cNvSpPr txBox="1">
                <a:spLocks noRot="1" noChangeAspect="1" noMove="1" noResize="1" noEditPoints="1" noAdjustHandles="1" noChangeArrowheads="1" noChangeShapeType="1" noTextEdit="1"/>
              </p:cNvSpPr>
              <p:nvPr/>
            </p:nvSpPr>
            <p:spPr>
              <a:xfrm>
                <a:off x="5299761" y="5655257"/>
                <a:ext cx="204671" cy="215444"/>
              </a:xfrm>
              <a:prstGeom prst="rect">
                <a:avLst/>
              </a:prstGeom>
              <a:blipFill>
                <a:blip r:embed="rId28"/>
                <a:stretch>
                  <a:fillRect l="-8824" r="-2941" b="-17143"/>
                </a:stretch>
              </a:blipFill>
            </p:spPr>
            <p:txBody>
              <a:bodyPr/>
              <a:lstStyle/>
              <a:p>
                <a:r>
                  <a:rPr lang="en-US">
                    <a:noFill/>
                  </a:rPr>
                  <a:t> </a:t>
                </a:r>
              </a:p>
            </p:txBody>
          </p:sp>
        </mc:Fallback>
      </mc:AlternateContent>
      <p:cxnSp>
        <p:nvCxnSpPr>
          <p:cNvPr id="188" name="Straight Arrow Connector 187"/>
          <p:cNvCxnSpPr>
            <a:stCxn id="134" idx="2"/>
            <a:endCxn id="149" idx="0"/>
          </p:cNvCxnSpPr>
          <p:nvPr/>
        </p:nvCxnSpPr>
        <p:spPr>
          <a:xfrm>
            <a:off x="3719878" y="1843800"/>
            <a:ext cx="2220502"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p:cNvCxnSpPr>
            <a:stCxn id="134" idx="2"/>
            <a:endCxn id="109" idx="0"/>
          </p:cNvCxnSpPr>
          <p:nvPr/>
        </p:nvCxnSpPr>
        <p:spPr>
          <a:xfrm flipH="1">
            <a:off x="1936752" y="1843800"/>
            <a:ext cx="1783126"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0" name="Google Shape;283;p40"/>
          <p:cNvPicPr preferRelativeResize="0"/>
          <p:nvPr/>
        </p:nvPicPr>
        <p:blipFill rotWithShape="1">
          <a:blip r:embed="rId20">
            <a:alphaModFix/>
          </a:blip>
          <a:srcRect/>
          <a:stretch/>
        </p:blipFill>
        <p:spPr>
          <a:xfrm>
            <a:off x="3408749" y="5301059"/>
            <a:ext cx="627542" cy="351424"/>
          </a:xfrm>
          <a:prstGeom prst="rect">
            <a:avLst/>
          </a:prstGeom>
          <a:noFill/>
          <a:ln>
            <a:noFill/>
          </a:ln>
        </p:spPr>
      </p:pic>
    </p:spTree>
    <p:extLst>
      <p:ext uri="{BB962C8B-B14F-4D97-AF65-F5344CB8AC3E}">
        <p14:creationId xmlns:p14="http://schemas.microsoft.com/office/powerpoint/2010/main" val="86720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4"/>
                                        </p:tgtEl>
                                        <p:attrNameLst>
                                          <p:attrName>style.visibility</p:attrName>
                                        </p:attrNameLst>
                                      </p:cBhvr>
                                      <p:to>
                                        <p:strVal val="visible"/>
                                      </p:to>
                                    </p:set>
                                    <p:animEffect transition="in" filter="fade">
                                      <p:cBhvr>
                                        <p:cTn id="7" dur="1000"/>
                                        <p:tgtEl>
                                          <p:spTgt spid="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Georgia" panose="02040502050405020303" pitchFamily="18" charset="0"/>
              </a:rPr>
              <a:t>A simple way to deal with ARS</a:t>
            </a:r>
            <a:endParaRPr lang="en-US" sz="4000" dirty="0"/>
          </a:p>
        </p:txBody>
      </p:sp>
      <p:sp>
        <p:nvSpPr>
          <p:cNvPr id="3" name="Content Placeholder 2"/>
          <p:cNvSpPr>
            <a:spLocks noGrp="1"/>
          </p:cNvSpPr>
          <p:nvPr>
            <p:ph idx="1"/>
          </p:nvPr>
        </p:nvSpPr>
        <p:spPr>
          <a:xfrm>
            <a:off x="722291" y="1300766"/>
            <a:ext cx="10515600" cy="4876197"/>
          </a:xfrm>
        </p:spPr>
        <p:txBody>
          <a:bodyPr/>
          <a:lstStyle/>
          <a:p>
            <a:pPr marL="0" indent="0">
              <a:buNone/>
            </a:pPr>
            <a:endParaRPr lang="en-US" sz="2400" dirty="0">
              <a:latin typeface="Georgia" panose="02040502050405020303" pitchFamily="18" charset="0"/>
            </a:endParaRPr>
          </a:p>
          <a:p>
            <a:pPr marL="0" indent="0">
              <a:buNone/>
            </a:pPr>
            <a:endParaRPr lang="en-US" dirty="0" smtClean="0">
              <a:latin typeface="+mn-lt"/>
            </a:endParaRPr>
          </a:p>
          <a:p>
            <a:r>
              <a:rPr lang="en-US" sz="2000" dirty="0" smtClean="0"/>
              <a:t>I believe that generally, my workload is </a:t>
            </a:r>
            <a:r>
              <a:rPr lang="en-US" sz="2000" dirty="0" smtClean="0">
                <a:solidFill>
                  <a:schemeClr val="accent2"/>
                </a:solidFill>
              </a:rPr>
              <a:t>reasonable </a:t>
            </a:r>
            <a:r>
              <a:rPr lang="en-US" sz="2000" dirty="0" smtClean="0"/>
              <a:t>for my role.</a:t>
            </a:r>
          </a:p>
          <a:p>
            <a:endParaRPr lang="en-US" dirty="0" smtClean="0"/>
          </a:p>
          <a:p>
            <a:endParaRPr lang="en-US" dirty="0"/>
          </a:p>
          <a:p>
            <a:r>
              <a:rPr lang="en-US" sz="2000" dirty="0"/>
              <a:t>I believe that generally, my workload is</a:t>
            </a:r>
            <a:r>
              <a:rPr lang="en-US" sz="2000" dirty="0">
                <a:solidFill>
                  <a:schemeClr val="accent2"/>
                </a:solidFill>
              </a:rPr>
              <a:t> </a:t>
            </a:r>
            <a:r>
              <a:rPr lang="en-US" sz="2000" dirty="0" smtClean="0">
                <a:solidFill>
                  <a:schemeClr val="accent2"/>
                </a:solidFill>
              </a:rPr>
              <a:t>excessive </a:t>
            </a:r>
            <a:r>
              <a:rPr lang="en-US" sz="2000" dirty="0"/>
              <a:t>for my role.</a:t>
            </a:r>
          </a:p>
          <a:p>
            <a:endParaRPr lang="en-US" dirty="0"/>
          </a:p>
        </p:txBody>
      </p:sp>
      <p:sp>
        <p:nvSpPr>
          <p:cNvPr id="5" name="TextBox 4"/>
          <p:cNvSpPr txBox="1"/>
          <p:nvPr/>
        </p:nvSpPr>
        <p:spPr>
          <a:xfrm>
            <a:off x="2026731" y="2632119"/>
            <a:ext cx="1490472" cy="276999"/>
          </a:xfrm>
          <a:prstGeom prst="rect">
            <a:avLst/>
          </a:prstGeom>
          <a:noFill/>
        </p:spPr>
        <p:txBody>
          <a:bodyPr wrap="square" rtlCol="0">
            <a:spAutoFit/>
          </a:bodyPr>
          <a:lstStyle/>
          <a:p>
            <a:r>
              <a:rPr lang="en-US" sz="1200" dirty="0" smtClean="0"/>
              <a:t>Strongly disagree</a:t>
            </a:r>
            <a:endParaRPr lang="en-US" sz="1200" dirty="0"/>
          </a:p>
        </p:txBody>
      </p:sp>
      <p:sp>
        <p:nvSpPr>
          <p:cNvPr id="6" name="TextBox 5"/>
          <p:cNvSpPr txBox="1"/>
          <p:nvPr/>
        </p:nvSpPr>
        <p:spPr>
          <a:xfrm>
            <a:off x="2363916" y="2945694"/>
            <a:ext cx="558927" cy="369332"/>
          </a:xfrm>
          <a:prstGeom prst="rect">
            <a:avLst/>
          </a:prstGeom>
          <a:noFill/>
          <a:ln>
            <a:solidFill>
              <a:schemeClr val="tx1"/>
            </a:solidFill>
          </a:ln>
        </p:spPr>
        <p:txBody>
          <a:bodyPr wrap="square" rtlCol="0">
            <a:spAutoFit/>
          </a:bodyPr>
          <a:lstStyle/>
          <a:p>
            <a:pPr algn="ctr"/>
            <a:r>
              <a:rPr lang="en-US" dirty="0" smtClean="0"/>
              <a:t>1</a:t>
            </a:r>
            <a:endParaRPr lang="en-US" dirty="0"/>
          </a:p>
        </p:txBody>
      </p:sp>
      <p:sp>
        <p:nvSpPr>
          <p:cNvPr id="7" name="TextBox 6"/>
          <p:cNvSpPr txBox="1"/>
          <p:nvPr/>
        </p:nvSpPr>
        <p:spPr>
          <a:xfrm>
            <a:off x="3399569" y="2632119"/>
            <a:ext cx="1490472" cy="276999"/>
          </a:xfrm>
          <a:prstGeom prst="rect">
            <a:avLst/>
          </a:prstGeom>
          <a:noFill/>
        </p:spPr>
        <p:txBody>
          <a:bodyPr wrap="square" rtlCol="0">
            <a:spAutoFit/>
          </a:bodyPr>
          <a:lstStyle/>
          <a:p>
            <a:pPr algn="ctr"/>
            <a:r>
              <a:rPr lang="en-US" sz="1200" dirty="0" smtClean="0"/>
              <a:t>Disagree</a:t>
            </a:r>
            <a:endParaRPr lang="en-US" sz="1200" dirty="0"/>
          </a:p>
        </p:txBody>
      </p:sp>
      <p:sp>
        <p:nvSpPr>
          <p:cNvPr id="8" name="TextBox 7"/>
          <p:cNvSpPr txBox="1"/>
          <p:nvPr/>
        </p:nvSpPr>
        <p:spPr>
          <a:xfrm>
            <a:off x="3854388" y="2945694"/>
            <a:ext cx="558927" cy="369332"/>
          </a:xfrm>
          <a:prstGeom prst="rect">
            <a:avLst/>
          </a:prstGeom>
          <a:noFill/>
          <a:ln>
            <a:solidFill>
              <a:schemeClr val="tx1"/>
            </a:solidFill>
          </a:ln>
        </p:spPr>
        <p:txBody>
          <a:bodyPr wrap="square" rtlCol="0">
            <a:spAutoFit/>
          </a:bodyPr>
          <a:lstStyle/>
          <a:p>
            <a:pPr algn="ctr"/>
            <a:r>
              <a:rPr lang="en-US" dirty="0"/>
              <a:t>2</a:t>
            </a:r>
          </a:p>
        </p:txBody>
      </p:sp>
      <p:sp>
        <p:nvSpPr>
          <p:cNvPr id="9" name="TextBox 8"/>
          <p:cNvSpPr txBox="1"/>
          <p:nvPr/>
        </p:nvSpPr>
        <p:spPr>
          <a:xfrm>
            <a:off x="4759929" y="2632001"/>
            <a:ext cx="1728788" cy="276999"/>
          </a:xfrm>
          <a:prstGeom prst="rect">
            <a:avLst/>
          </a:prstGeom>
          <a:noFill/>
        </p:spPr>
        <p:txBody>
          <a:bodyPr wrap="square" rtlCol="0">
            <a:spAutoFit/>
          </a:bodyPr>
          <a:lstStyle/>
          <a:p>
            <a:pPr algn="ctr"/>
            <a:r>
              <a:rPr lang="en-US" sz="1200" dirty="0" smtClean="0"/>
              <a:t>Neutral</a:t>
            </a:r>
            <a:endParaRPr lang="en-US" sz="1200" dirty="0"/>
          </a:p>
        </p:txBody>
      </p:sp>
      <p:sp>
        <p:nvSpPr>
          <p:cNvPr id="10" name="TextBox 9"/>
          <p:cNvSpPr txBox="1"/>
          <p:nvPr/>
        </p:nvSpPr>
        <p:spPr>
          <a:xfrm>
            <a:off x="5344860" y="2945694"/>
            <a:ext cx="558927" cy="369332"/>
          </a:xfrm>
          <a:prstGeom prst="rect">
            <a:avLst/>
          </a:prstGeom>
          <a:noFill/>
          <a:ln>
            <a:solidFill>
              <a:schemeClr val="tx1"/>
            </a:solidFill>
          </a:ln>
        </p:spPr>
        <p:txBody>
          <a:bodyPr wrap="square" rtlCol="0">
            <a:spAutoFit/>
          </a:bodyPr>
          <a:lstStyle/>
          <a:p>
            <a:pPr algn="ctr"/>
            <a:r>
              <a:rPr lang="en-US" dirty="0"/>
              <a:t>3</a:t>
            </a:r>
          </a:p>
        </p:txBody>
      </p:sp>
      <p:sp>
        <p:nvSpPr>
          <p:cNvPr id="11" name="TextBox 10"/>
          <p:cNvSpPr txBox="1"/>
          <p:nvPr/>
        </p:nvSpPr>
        <p:spPr>
          <a:xfrm>
            <a:off x="6358605" y="2627495"/>
            <a:ext cx="1490472" cy="276999"/>
          </a:xfrm>
          <a:prstGeom prst="rect">
            <a:avLst/>
          </a:prstGeom>
          <a:noFill/>
        </p:spPr>
        <p:txBody>
          <a:bodyPr wrap="square" rtlCol="0">
            <a:spAutoFit/>
          </a:bodyPr>
          <a:lstStyle/>
          <a:p>
            <a:pPr algn="ctr"/>
            <a:r>
              <a:rPr lang="en-US" sz="1200" dirty="0" smtClean="0"/>
              <a:t>Agree</a:t>
            </a:r>
            <a:endParaRPr lang="en-US" sz="1200" dirty="0"/>
          </a:p>
        </p:txBody>
      </p:sp>
      <p:sp>
        <p:nvSpPr>
          <p:cNvPr id="12" name="TextBox 11"/>
          <p:cNvSpPr txBox="1"/>
          <p:nvPr/>
        </p:nvSpPr>
        <p:spPr>
          <a:xfrm>
            <a:off x="6835332" y="2945694"/>
            <a:ext cx="558927" cy="369332"/>
          </a:xfrm>
          <a:prstGeom prst="rect">
            <a:avLst/>
          </a:prstGeom>
          <a:noFill/>
          <a:ln>
            <a:solidFill>
              <a:schemeClr val="tx1"/>
            </a:solidFill>
          </a:ln>
        </p:spPr>
        <p:txBody>
          <a:bodyPr wrap="square" rtlCol="0">
            <a:spAutoFit/>
          </a:bodyPr>
          <a:lstStyle/>
          <a:p>
            <a:pPr algn="ctr"/>
            <a:r>
              <a:rPr lang="en-US" dirty="0"/>
              <a:t>4</a:t>
            </a:r>
          </a:p>
        </p:txBody>
      </p:sp>
      <p:sp>
        <p:nvSpPr>
          <p:cNvPr id="13" name="TextBox 12"/>
          <p:cNvSpPr txBox="1"/>
          <p:nvPr/>
        </p:nvSpPr>
        <p:spPr>
          <a:xfrm>
            <a:off x="7860031" y="2627731"/>
            <a:ext cx="1490472" cy="276999"/>
          </a:xfrm>
          <a:prstGeom prst="rect">
            <a:avLst/>
          </a:prstGeom>
          <a:noFill/>
        </p:spPr>
        <p:txBody>
          <a:bodyPr wrap="square" rtlCol="0">
            <a:spAutoFit/>
          </a:bodyPr>
          <a:lstStyle/>
          <a:p>
            <a:pPr algn="ctr"/>
            <a:r>
              <a:rPr lang="en-US" sz="1200" dirty="0" smtClean="0"/>
              <a:t>Strongly agree</a:t>
            </a:r>
            <a:endParaRPr lang="en-US" sz="1200" dirty="0"/>
          </a:p>
        </p:txBody>
      </p:sp>
      <p:sp>
        <p:nvSpPr>
          <p:cNvPr id="14" name="TextBox 13"/>
          <p:cNvSpPr txBox="1"/>
          <p:nvPr/>
        </p:nvSpPr>
        <p:spPr>
          <a:xfrm>
            <a:off x="8325804" y="2959594"/>
            <a:ext cx="558927" cy="369332"/>
          </a:xfrm>
          <a:prstGeom prst="rect">
            <a:avLst/>
          </a:prstGeom>
          <a:noFill/>
          <a:ln>
            <a:solidFill>
              <a:schemeClr val="tx1"/>
            </a:solidFill>
          </a:ln>
        </p:spPr>
        <p:txBody>
          <a:bodyPr wrap="square" rtlCol="0">
            <a:spAutoFit/>
          </a:bodyPr>
          <a:lstStyle/>
          <a:p>
            <a:pPr algn="ctr"/>
            <a:r>
              <a:rPr lang="en-US" dirty="0"/>
              <a:t>5</a:t>
            </a:r>
          </a:p>
        </p:txBody>
      </p:sp>
      <p:sp>
        <p:nvSpPr>
          <p:cNvPr id="26" name="TextBox 25"/>
          <p:cNvSpPr txBox="1"/>
          <p:nvPr/>
        </p:nvSpPr>
        <p:spPr>
          <a:xfrm>
            <a:off x="2015777" y="4148498"/>
            <a:ext cx="1490472" cy="276999"/>
          </a:xfrm>
          <a:prstGeom prst="rect">
            <a:avLst/>
          </a:prstGeom>
          <a:noFill/>
        </p:spPr>
        <p:txBody>
          <a:bodyPr wrap="square" rtlCol="0">
            <a:spAutoFit/>
          </a:bodyPr>
          <a:lstStyle/>
          <a:p>
            <a:r>
              <a:rPr lang="en-US" sz="1200" dirty="0" smtClean="0"/>
              <a:t>Strongly disagree</a:t>
            </a:r>
            <a:endParaRPr lang="en-US" sz="1200" dirty="0"/>
          </a:p>
        </p:txBody>
      </p:sp>
      <p:sp>
        <p:nvSpPr>
          <p:cNvPr id="27" name="TextBox 26"/>
          <p:cNvSpPr txBox="1"/>
          <p:nvPr/>
        </p:nvSpPr>
        <p:spPr>
          <a:xfrm>
            <a:off x="2352962" y="4462073"/>
            <a:ext cx="558927" cy="369332"/>
          </a:xfrm>
          <a:prstGeom prst="rect">
            <a:avLst/>
          </a:prstGeom>
          <a:noFill/>
          <a:ln>
            <a:solidFill>
              <a:schemeClr val="tx1"/>
            </a:solidFill>
          </a:ln>
        </p:spPr>
        <p:txBody>
          <a:bodyPr wrap="square" rtlCol="0">
            <a:spAutoFit/>
          </a:bodyPr>
          <a:lstStyle/>
          <a:p>
            <a:pPr algn="ctr"/>
            <a:r>
              <a:rPr lang="en-US" dirty="0" smtClean="0"/>
              <a:t>1</a:t>
            </a:r>
            <a:endParaRPr lang="en-US" dirty="0"/>
          </a:p>
        </p:txBody>
      </p:sp>
      <p:sp>
        <p:nvSpPr>
          <p:cNvPr id="28" name="TextBox 27"/>
          <p:cNvSpPr txBox="1"/>
          <p:nvPr/>
        </p:nvSpPr>
        <p:spPr>
          <a:xfrm>
            <a:off x="3388615" y="4148498"/>
            <a:ext cx="1490472" cy="276999"/>
          </a:xfrm>
          <a:prstGeom prst="rect">
            <a:avLst/>
          </a:prstGeom>
          <a:noFill/>
        </p:spPr>
        <p:txBody>
          <a:bodyPr wrap="square" rtlCol="0">
            <a:spAutoFit/>
          </a:bodyPr>
          <a:lstStyle/>
          <a:p>
            <a:pPr algn="ctr"/>
            <a:r>
              <a:rPr lang="en-US" sz="1200" dirty="0" smtClean="0"/>
              <a:t>Disagree</a:t>
            </a:r>
            <a:endParaRPr lang="en-US" sz="1200" dirty="0"/>
          </a:p>
        </p:txBody>
      </p:sp>
      <p:sp>
        <p:nvSpPr>
          <p:cNvPr id="29" name="TextBox 28"/>
          <p:cNvSpPr txBox="1"/>
          <p:nvPr/>
        </p:nvSpPr>
        <p:spPr>
          <a:xfrm>
            <a:off x="3843434" y="4462073"/>
            <a:ext cx="558927" cy="369332"/>
          </a:xfrm>
          <a:prstGeom prst="rect">
            <a:avLst/>
          </a:prstGeom>
          <a:noFill/>
          <a:ln>
            <a:solidFill>
              <a:schemeClr val="tx1"/>
            </a:solidFill>
          </a:ln>
        </p:spPr>
        <p:txBody>
          <a:bodyPr wrap="square" rtlCol="0">
            <a:spAutoFit/>
          </a:bodyPr>
          <a:lstStyle/>
          <a:p>
            <a:pPr algn="ctr"/>
            <a:r>
              <a:rPr lang="en-US" dirty="0"/>
              <a:t>2</a:t>
            </a:r>
          </a:p>
        </p:txBody>
      </p:sp>
      <p:sp>
        <p:nvSpPr>
          <p:cNvPr id="30" name="TextBox 29"/>
          <p:cNvSpPr txBox="1"/>
          <p:nvPr/>
        </p:nvSpPr>
        <p:spPr>
          <a:xfrm>
            <a:off x="4748975" y="4148380"/>
            <a:ext cx="1728788" cy="276999"/>
          </a:xfrm>
          <a:prstGeom prst="rect">
            <a:avLst/>
          </a:prstGeom>
          <a:noFill/>
        </p:spPr>
        <p:txBody>
          <a:bodyPr wrap="square" rtlCol="0">
            <a:spAutoFit/>
          </a:bodyPr>
          <a:lstStyle/>
          <a:p>
            <a:pPr algn="ctr"/>
            <a:r>
              <a:rPr lang="en-US" sz="1200" dirty="0" smtClean="0"/>
              <a:t>Neutral</a:t>
            </a:r>
            <a:endParaRPr lang="en-US" sz="1200" dirty="0"/>
          </a:p>
        </p:txBody>
      </p:sp>
      <p:sp>
        <p:nvSpPr>
          <p:cNvPr id="31" name="TextBox 30"/>
          <p:cNvSpPr txBox="1"/>
          <p:nvPr/>
        </p:nvSpPr>
        <p:spPr>
          <a:xfrm>
            <a:off x="5333906" y="4462073"/>
            <a:ext cx="558927" cy="369332"/>
          </a:xfrm>
          <a:prstGeom prst="rect">
            <a:avLst/>
          </a:prstGeom>
          <a:noFill/>
          <a:ln>
            <a:solidFill>
              <a:schemeClr val="tx1"/>
            </a:solidFill>
          </a:ln>
        </p:spPr>
        <p:txBody>
          <a:bodyPr wrap="square" rtlCol="0">
            <a:spAutoFit/>
          </a:bodyPr>
          <a:lstStyle/>
          <a:p>
            <a:pPr algn="ctr"/>
            <a:r>
              <a:rPr lang="en-US" dirty="0"/>
              <a:t>3</a:t>
            </a:r>
          </a:p>
        </p:txBody>
      </p:sp>
      <p:sp>
        <p:nvSpPr>
          <p:cNvPr id="32" name="TextBox 31"/>
          <p:cNvSpPr txBox="1"/>
          <p:nvPr/>
        </p:nvSpPr>
        <p:spPr>
          <a:xfrm>
            <a:off x="6347651" y="4143874"/>
            <a:ext cx="1490472" cy="276999"/>
          </a:xfrm>
          <a:prstGeom prst="rect">
            <a:avLst/>
          </a:prstGeom>
          <a:noFill/>
        </p:spPr>
        <p:txBody>
          <a:bodyPr wrap="square" rtlCol="0">
            <a:spAutoFit/>
          </a:bodyPr>
          <a:lstStyle/>
          <a:p>
            <a:pPr algn="ctr"/>
            <a:r>
              <a:rPr lang="en-US" sz="1200" dirty="0" smtClean="0"/>
              <a:t>Agree</a:t>
            </a:r>
            <a:endParaRPr lang="en-US" sz="1200" dirty="0"/>
          </a:p>
        </p:txBody>
      </p:sp>
      <p:sp>
        <p:nvSpPr>
          <p:cNvPr id="33" name="TextBox 32"/>
          <p:cNvSpPr txBox="1"/>
          <p:nvPr/>
        </p:nvSpPr>
        <p:spPr>
          <a:xfrm>
            <a:off x="6824378" y="4462073"/>
            <a:ext cx="558927" cy="369332"/>
          </a:xfrm>
          <a:prstGeom prst="rect">
            <a:avLst/>
          </a:prstGeom>
          <a:noFill/>
          <a:ln>
            <a:solidFill>
              <a:schemeClr val="tx1"/>
            </a:solidFill>
          </a:ln>
        </p:spPr>
        <p:txBody>
          <a:bodyPr wrap="square" rtlCol="0">
            <a:spAutoFit/>
          </a:bodyPr>
          <a:lstStyle/>
          <a:p>
            <a:pPr algn="ctr"/>
            <a:r>
              <a:rPr lang="en-US" dirty="0"/>
              <a:t>4</a:t>
            </a:r>
          </a:p>
        </p:txBody>
      </p:sp>
      <p:sp>
        <p:nvSpPr>
          <p:cNvPr id="34" name="TextBox 33"/>
          <p:cNvSpPr txBox="1"/>
          <p:nvPr/>
        </p:nvSpPr>
        <p:spPr>
          <a:xfrm>
            <a:off x="7849077" y="4144110"/>
            <a:ext cx="1490472" cy="276999"/>
          </a:xfrm>
          <a:prstGeom prst="rect">
            <a:avLst/>
          </a:prstGeom>
          <a:noFill/>
        </p:spPr>
        <p:txBody>
          <a:bodyPr wrap="square" rtlCol="0">
            <a:spAutoFit/>
          </a:bodyPr>
          <a:lstStyle/>
          <a:p>
            <a:pPr algn="ctr"/>
            <a:r>
              <a:rPr lang="en-US" sz="1200" dirty="0" smtClean="0"/>
              <a:t>Strongly agree</a:t>
            </a:r>
            <a:endParaRPr lang="en-US" sz="1200" dirty="0"/>
          </a:p>
        </p:txBody>
      </p:sp>
      <p:sp>
        <p:nvSpPr>
          <p:cNvPr id="35" name="TextBox 34"/>
          <p:cNvSpPr txBox="1"/>
          <p:nvPr/>
        </p:nvSpPr>
        <p:spPr>
          <a:xfrm>
            <a:off x="8314850" y="4475973"/>
            <a:ext cx="558927" cy="369332"/>
          </a:xfrm>
          <a:prstGeom prst="rect">
            <a:avLst/>
          </a:prstGeom>
          <a:noFill/>
          <a:ln>
            <a:solidFill>
              <a:schemeClr val="tx1"/>
            </a:solidFill>
          </a:ln>
        </p:spPr>
        <p:txBody>
          <a:bodyPr wrap="square" rtlCol="0">
            <a:spAutoFit/>
          </a:bodyPr>
          <a:lstStyle/>
          <a:p>
            <a:pPr algn="ctr"/>
            <a:r>
              <a:rPr lang="en-US" dirty="0"/>
              <a:t>5</a:t>
            </a:r>
          </a:p>
        </p:txBody>
      </p:sp>
      <p:pic>
        <p:nvPicPr>
          <p:cNvPr id="37" name="Google Shape;624;p44" descr="Vinkje Maatstreepjes Check · Gratis vectorafbeelding op ..."/>
          <p:cNvPicPr preferRelativeResize="0"/>
          <p:nvPr/>
        </p:nvPicPr>
        <p:blipFill rotWithShape="1">
          <a:blip r:embed="rId2">
            <a:alphaModFix/>
          </a:blip>
          <a:srcRect/>
          <a:stretch/>
        </p:blipFill>
        <p:spPr>
          <a:xfrm>
            <a:off x="6904282" y="2942683"/>
            <a:ext cx="479023" cy="403153"/>
          </a:xfrm>
          <a:prstGeom prst="rect">
            <a:avLst/>
          </a:prstGeom>
          <a:noFill/>
          <a:ln>
            <a:noFill/>
          </a:ln>
        </p:spPr>
      </p:pic>
      <p:pic>
        <p:nvPicPr>
          <p:cNvPr id="38" name="Google Shape;624;p44" descr="Vinkje Maatstreepjes Check · Gratis vectorafbeelding op ..."/>
          <p:cNvPicPr preferRelativeResize="0"/>
          <p:nvPr/>
        </p:nvPicPr>
        <p:blipFill rotWithShape="1">
          <a:blip r:embed="rId2">
            <a:alphaModFix/>
          </a:blip>
          <a:srcRect/>
          <a:stretch/>
        </p:blipFill>
        <p:spPr>
          <a:xfrm>
            <a:off x="6904282" y="4425379"/>
            <a:ext cx="479023" cy="403153"/>
          </a:xfrm>
          <a:prstGeom prst="rect">
            <a:avLst/>
          </a:prstGeom>
          <a:noFill/>
          <a:ln>
            <a:noFill/>
          </a:ln>
        </p:spPr>
      </p:pic>
    </p:spTree>
    <p:extLst>
      <p:ext uri="{BB962C8B-B14F-4D97-AF65-F5344CB8AC3E}">
        <p14:creationId xmlns:p14="http://schemas.microsoft.com/office/powerpoint/2010/main" val="35843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1000"/>
                                        <p:tgtEl>
                                          <p:spTgt spid="34"/>
                                        </p:tgtEl>
                                      </p:cBhvr>
                                    </p:animEffect>
                                    <p:anim calcmode="lin" valueType="num">
                                      <p:cBhvr>
                                        <p:cTn id="53" dur="1000" fill="hold"/>
                                        <p:tgtEl>
                                          <p:spTgt spid="34"/>
                                        </p:tgtEl>
                                        <p:attrNameLst>
                                          <p:attrName>ppt_x</p:attrName>
                                        </p:attrNameLst>
                                      </p:cBhvr>
                                      <p:tavLst>
                                        <p:tav tm="0">
                                          <p:val>
                                            <p:strVal val="#ppt_x"/>
                                          </p:val>
                                        </p:tav>
                                        <p:tav tm="100000">
                                          <p:val>
                                            <p:strVal val="#ppt_x"/>
                                          </p:val>
                                        </p:tav>
                                      </p:tavLst>
                                    </p:anim>
                                    <p:anim calcmode="lin" valueType="num">
                                      <p:cBhvr>
                                        <p:cTn id="54" dur="1000" fill="hold"/>
                                        <p:tgtEl>
                                          <p:spTgt spid="3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1000"/>
                                        <p:tgtEl>
                                          <p:spTgt spid="3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p:bldP spid="29" grpId="0" animBg="1"/>
      <p:bldP spid="30" grpId="0"/>
      <p:bldP spid="31" grpId="0" animBg="1"/>
      <p:bldP spid="32" grpId="0"/>
      <p:bldP spid="33" grpId="0" animBg="1"/>
      <p:bldP spid="34" grpId="0"/>
      <p:bldP spid="3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simple way to deal with ARS</a:t>
            </a:r>
            <a:endParaRPr lang="en-US" dirty="0"/>
          </a:p>
        </p:txBody>
      </p:sp>
      <p:sp>
        <p:nvSpPr>
          <p:cNvPr id="3" name="Content Placeholder 2"/>
          <p:cNvSpPr>
            <a:spLocks noGrp="1"/>
          </p:cNvSpPr>
          <p:nvPr>
            <p:ph idx="1"/>
          </p:nvPr>
        </p:nvSpPr>
        <p:spPr>
          <a:xfrm>
            <a:off x="166254" y="1825625"/>
            <a:ext cx="11787447" cy="4351338"/>
          </a:xfrm>
        </p:spPr>
        <p:txBody>
          <a:bodyPr/>
          <a:lstStyle/>
          <a:p>
            <a:pPr marL="0" indent="0">
              <a:buNone/>
            </a:pPr>
            <a:r>
              <a:rPr lang="en-US" dirty="0" smtClean="0"/>
              <a:t>Using balanced surveys has multiple limitations:</a:t>
            </a:r>
          </a:p>
          <a:p>
            <a:pPr lvl="1"/>
            <a:r>
              <a:rPr lang="en-US" dirty="0" smtClean="0"/>
              <a:t>Reducing sample size;</a:t>
            </a:r>
          </a:p>
          <a:p>
            <a:pPr lvl="1"/>
            <a:r>
              <a:rPr lang="en-US" dirty="0" smtClean="0"/>
              <a:t>Not allowing to obtain an engagement score while correcting for ARS.</a:t>
            </a:r>
            <a:endParaRPr lang="en-US" dirty="0"/>
          </a:p>
        </p:txBody>
      </p:sp>
      <p:pic>
        <p:nvPicPr>
          <p:cNvPr id="8" name="Picture 7" descr="Beware of Conditional Limitations when Drafting Patent Claims ..."/>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23778" y="3728125"/>
            <a:ext cx="2444703" cy="2205747"/>
          </a:xfrm>
          <a:prstGeom prst="rect">
            <a:avLst/>
          </a:prstGeom>
        </p:spPr>
      </p:pic>
    </p:spTree>
    <p:extLst>
      <p:ext uri="{BB962C8B-B14F-4D97-AF65-F5344CB8AC3E}">
        <p14:creationId xmlns:p14="http://schemas.microsoft.com/office/powerpoint/2010/main" val="19980999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91" y="70408"/>
            <a:ext cx="12083935" cy="1325563"/>
          </a:xfrm>
        </p:spPr>
        <p:txBody>
          <a:bodyPr/>
          <a:lstStyle/>
          <a:p>
            <a:pPr algn="ctr"/>
            <a:r>
              <a:rPr lang="en-US" dirty="0" smtClean="0">
                <a:latin typeface="Georgia" panose="02040502050405020303" pitchFamily="18" charset="0"/>
              </a:rPr>
              <a:t>Correct for ARS using MG-CFA</a:t>
            </a:r>
            <a:endParaRPr lang="en-US" dirty="0">
              <a:latin typeface="Georgia" panose="02040502050405020303" pitchFamily="18" charset="0"/>
            </a:endParaRPr>
          </a:p>
        </p:txBody>
      </p:sp>
      <p:sp>
        <p:nvSpPr>
          <p:cNvPr id="28" name="Google Shape;225;p39"/>
          <p:cNvSpPr/>
          <p:nvPr/>
        </p:nvSpPr>
        <p:spPr>
          <a:xfrm>
            <a:off x="3865077" y="2450513"/>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9" name="Google Shape;226;p39"/>
          <p:cNvSpPr/>
          <p:nvPr/>
        </p:nvSpPr>
        <p:spPr>
          <a:xfrm>
            <a:off x="2784617" y="4328964"/>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30" name="Google Shape;227;p39"/>
          <p:cNvSpPr/>
          <p:nvPr/>
        </p:nvSpPr>
        <p:spPr>
          <a:xfrm>
            <a:off x="3511839" y="4327520"/>
            <a:ext cx="572954" cy="310920"/>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31" name="Google Shape;228;p39"/>
          <p:cNvSpPr/>
          <p:nvPr/>
        </p:nvSpPr>
        <p:spPr>
          <a:xfrm>
            <a:off x="4464344" y="4337855"/>
            <a:ext cx="493384" cy="30058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28" idx="4"/>
            <a:endCxn id="29" idx="0"/>
          </p:cNvCxnSpPr>
          <p:nvPr/>
        </p:nvCxnSpPr>
        <p:spPr>
          <a:xfrm flipH="1">
            <a:off x="2970526" y="3384975"/>
            <a:ext cx="1396686" cy="943989"/>
          </a:xfrm>
          <a:prstGeom prst="straightConnector1">
            <a:avLst/>
          </a:prstGeom>
          <a:noFill/>
          <a:ln w="9525" cap="flat" cmpd="sng">
            <a:solidFill>
              <a:schemeClr val="dk1"/>
            </a:solidFill>
            <a:prstDash val="solid"/>
            <a:miter lim="800000"/>
            <a:headEnd type="none" w="sm" len="sm"/>
            <a:tailEnd type="triangle" w="med" len="med"/>
          </a:ln>
        </p:spPr>
      </p:cxnSp>
      <p:cxnSp>
        <p:nvCxnSpPr>
          <p:cNvPr id="33" name="Google Shape;231;p39"/>
          <p:cNvCxnSpPr>
            <a:stCxn id="28" idx="4"/>
            <a:endCxn id="30" idx="0"/>
          </p:cNvCxnSpPr>
          <p:nvPr/>
        </p:nvCxnSpPr>
        <p:spPr>
          <a:xfrm flipH="1">
            <a:off x="3798316" y="3384975"/>
            <a:ext cx="568896" cy="942545"/>
          </a:xfrm>
          <a:prstGeom prst="straightConnector1">
            <a:avLst/>
          </a:prstGeom>
          <a:noFill/>
          <a:ln w="9525" cap="flat" cmpd="sng">
            <a:solidFill>
              <a:schemeClr val="dk1"/>
            </a:solidFill>
            <a:prstDash val="solid"/>
            <a:miter lim="800000"/>
            <a:headEnd type="none" w="sm" len="sm"/>
            <a:tailEnd type="triangle" w="med" len="med"/>
          </a:ln>
        </p:spPr>
      </p:cxnSp>
      <p:cxnSp>
        <p:nvCxnSpPr>
          <p:cNvPr id="34" name="Google Shape;232;p39"/>
          <p:cNvCxnSpPr>
            <a:stCxn id="28" idx="4"/>
            <a:endCxn id="31" idx="0"/>
          </p:cNvCxnSpPr>
          <p:nvPr/>
        </p:nvCxnSpPr>
        <p:spPr>
          <a:xfrm>
            <a:off x="4367212" y="3384975"/>
            <a:ext cx="343824" cy="952880"/>
          </a:xfrm>
          <a:prstGeom prst="straightConnector1">
            <a:avLst/>
          </a:prstGeom>
          <a:noFill/>
          <a:ln w="9525" cap="flat" cmpd="sng">
            <a:solidFill>
              <a:schemeClr val="dk1"/>
            </a:solidFill>
            <a:prstDash val="solid"/>
            <a:miter lim="800000"/>
            <a:headEnd type="none" w="sm" len="sm"/>
            <a:tailEnd type="triangle" w="med" len="med"/>
          </a:ln>
        </p:spPr>
      </p:cxnSp>
      <p:pic>
        <p:nvPicPr>
          <p:cNvPr id="35" name="Picture 34"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5048" y="4347105"/>
            <a:ext cx="267384" cy="267384"/>
          </a:xfrm>
          <a:prstGeom prst="rect">
            <a:avLst/>
          </a:prstGeom>
        </p:spPr>
      </p:pic>
      <p:pic>
        <p:nvPicPr>
          <p:cNvPr id="36" name="Picture 35" descr="SVG &gt; discuss people my business - Free SVG Image &amp; Icon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3619375" y="4370548"/>
            <a:ext cx="401892" cy="247880"/>
          </a:xfrm>
          <a:prstGeom prst="rect">
            <a:avLst/>
          </a:prstGeom>
        </p:spPr>
      </p:pic>
      <p:pic>
        <p:nvPicPr>
          <p:cNvPr id="37" name="Picture 36" descr="Workload Icon of Glyph style - Available in SVG, PNG, EPS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0650" y="4337855"/>
            <a:ext cx="298697" cy="298697"/>
          </a:xfrm>
          <a:prstGeom prst="rect">
            <a:avLst/>
          </a:prstGeom>
        </p:spPr>
      </p:pic>
      <p:pic>
        <p:nvPicPr>
          <p:cNvPr id="38" name="Picture 37" descr="Employee Engagement Icon For Engagement , Free Transparent ..."/>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4062371" y="2759133"/>
            <a:ext cx="622804" cy="520387"/>
          </a:xfrm>
          <a:prstGeom prst="rect">
            <a:avLst/>
          </a:prstGeom>
        </p:spPr>
      </p:pic>
      <p:sp>
        <p:nvSpPr>
          <p:cNvPr id="39" name="Google Shape;324;p41"/>
          <p:cNvSpPr txBox="1"/>
          <p:nvPr/>
        </p:nvSpPr>
        <p:spPr>
          <a:xfrm>
            <a:off x="3249385" y="3712284"/>
            <a:ext cx="200343" cy="207749"/>
          </a:xfrm>
          <a:prstGeom prst="rect">
            <a:avLst/>
          </a:prstGeom>
          <a:blipFill rotWithShape="1">
            <a:blip r:embed="rId6">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0" name="Google Shape;325;p41"/>
          <p:cNvSpPr txBox="1"/>
          <p:nvPr/>
        </p:nvSpPr>
        <p:spPr>
          <a:xfrm>
            <a:off x="3895486" y="3679886"/>
            <a:ext cx="204335" cy="207749"/>
          </a:xfrm>
          <a:prstGeom prst="rect">
            <a:avLst/>
          </a:prstGeom>
          <a:blipFill rotWithShape="1">
            <a:blip r:embed="rId7">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1" name="Google Shape;326;p41"/>
          <p:cNvSpPr txBox="1"/>
          <p:nvPr/>
        </p:nvSpPr>
        <p:spPr>
          <a:xfrm>
            <a:off x="4535766" y="3681027"/>
            <a:ext cx="204335" cy="207749"/>
          </a:xfrm>
          <a:prstGeom prst="rect">
            <a:avLst/>
          </a:prstGeom>
          <a:blipFill rotWithShape="1">
            <a:blip r:embed="rId8">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2" name="Google Shape;327;p41"/>
          <p:cNvSpPr txBox="1"/>
          <p:nvPr/>
        </p:nvSpPr>
        <p:spPr>
          <a:xfrm>
            <a:off x="2895147" y="4622285"/>
            <a:ext cx="199141" cy="207749"/>
          </a:xfrm>
          <a:prstGeom prst="rect">
            <a:avLst/>
          </a:prstGeom>
          <a:blipFill rotWithShape="1">
            <a:blip r:embed="rId9">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3" name="Google Shape;328;p41"/>
          <p:cNvSpPr txBox="1"/>
          <p:nvPr/>
        </p:nvSpPr>
        <p:spPr>
          <a:xfrm>
            <a:off x="3718453" y="4660013"/>
            <a:ext cx="203132" cy="189867"/>
          </a:xfrm>
          <a:prstGeom prst="rect">
            <a:avLst/>
          </a:prstGeom>
          <a:blipFill rotWithShape="1">
            <a:blip r:embed="rId10">
              <a:alphaModFix/>
            </a:blip>
            <a:stretch>
              <a:fillRect l="-13331" r="-6664"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4" name="Google Shape;329;p41"/>
          <p:cNvSpPr txBox="1"/>
          <p:nvPr/>
        </p:nvSpPr>
        <p:spPr>
          <a:xfrm>
            <a:off x="4609470" y="4660013"/>
            <a:ext cx="203132" cy="207749"/>
          </a:xfrm>
          <a:prstGeom prst="rect">
            <a:avLst/>
          </a:prstGeom>
          <a:blipFill rotWithShape="1">
            <a:blip r:embed="rId11">
              <a:alphaModFix/>
            </a:blip>
            <a:stretch>
              <a:fillRect l="-13331" r="-6664"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5" name="Google Shape;226;p39"/>
          <p:cNvSpPr/>
          <p:nvPr/>
        </p:nvSpPr>
        <p:spPr>
          <a:xfrm>
            <a:off x="5224006" y="4327520"/>
            <a:ext cx="356840" cy="290908"/>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46" name="Google Shape;232;p39"/>
          <p:cNvCxnSpPr>
            <a:stCxn id="28" idx="4"/>
            <a:endCxn id="45" idx="0"/>
          </p:cNvCxnSpPr>
          <p:nvPr/>
        </p:nvCxnSpPr>
        <p:spPr>
          <a:xfrm>
            <a:off x="4367212" y="3384975"/>
            <a:ext cx="1035214" cy="942545"/>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47" name="TextBox 46"/>
              <p:cNvSpPr txBox="1"/>
              <p:nvPr/>
            </p:nvSpPr>
            <p:spPr>
              <a:xfrm>
                <a:off x="4975056" y="3685763"/>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4975056" y="3685763"/>
                <a:ext cx="277407" cy="215444"/>
              </a:xfrm>
              <a:prstGeom prst="rect">
                <a:avLst/>
              </a:prstGeom>
              <a:blipFill>
                <a:blip r:embed="rId12"/>
                <a:stretch>
                  <a:fillRect l="-217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96115" y="4646111"/>
                <a:ext cx="21262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ν</m:t>
                          </m:r>
                        </m:e>
                        <m:sub>
                          <m:r>
                            <a:rPr lang="en-US" sz="1400" b="0" i="1" smtClean="0">
                              <a:latin typeface="Cambria Math" panose="02040503050406030204" pitchFamily="18" charset="0"/>
                            </a:rPr>
                            <m:t>4</m:t>
                          </m:r>
                        </m:sub>
                      </m:sSub>
                    </m:oMath>
                  </m:oMathPara>
                </a14:m>
                <a:endParaRPr lang="en-US" sz="1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5296115" y="4646111"/>
                <a:ext cx="212622" cy="215444"/>
              </a:xfrm>
              <a:prstGeom prst="rect">
                <a:avLst/>
              </a:prstGeom>
              <a:blipFill>
                <a:blip r:embed="rId13"/>
                <a:stretch>
                  <a:fillRect l="-11429" r="-5714" b="-17143"/>
                </a:stretch>
              </a:blipFill>
            </p:spPr>
            <p:txBody>
              <a:bodyPr/>
              <a:lstStyle/>
              <a:p>
                <a:r>
                  <a:rPr lang="en-US">
                    <a:noFill/>
                  </a:rPr>
                  <a:t> </a:t>
                </a:r>
              </a:p>
            </p:txBody>
          </p:sp>
        </mc:Fallback>
      </mc:AlternateContent>
      <p:pic>
        <p:nvPicPr>
          <p:cNvPr id="54" name="Picture 53"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39546" y="4359021"/>
            <a:ext cx="145207" cy="263264"/>
          </a:xfrm>
          <a:prstGeom prst="rect">
            <a:avLst/>
          </a:prstGeom>
        </p:spPr>
      </p:pic>
      <mc:AlternateContent xmlns:mc="http://schemas.openxmlformats.org/markup-compatibility/2006" xmlns:a14="http://schemas.microsoft.com/office/drawing/2010/main">
        <mc:Choice Requires="a14">
          <p:sp>
            <p:nvSpPr>
              <p:cNvPr id="55" name="TextBox 54"/>
              <p:cNvSpPr txBox="1"/>
              <p:nvPr/>
            </p:nvSpPr>
            <p:spPr>
              <a:xfrm>
                <a:off x="4283204" y="247119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4283204" y="2471194"/>
                <a:ext cx="181140" cy="276999"/>
              </a:xfrm>
              <a:prstGeom prst="rect">
                <a:avLst/>
              </a:prstGeom>
              <a:blipFill>
                <a:blip r:embed="rId15"/>
                <a:stretch>
                  <a:fillRect l="-31034" r="-37931" b="-26087"/>
                </a:stretch>
              </a:blipFill>
            </p:spPr>
            <p:txBody>
              <a:bodyPr/>
              <a:lstStyle/>
              <a:p>
                <a:r>
                  <a:rPr lang="en-US">
                    <a:noFill/>
                  </a:rPr>
                  <a:t> </a:t>
                </a:r>
              </a:p>
            </p:txBody>
          </p:sp>
        </mc:Fallback>
      </mc:AlternateContent>
      <p:pic>
        <p:nvPicPr>
          <p:cNvPr id="56" name="Google Shape;283;p40"/>
          <p:cNvPicPr preferRelativeResize="0"/>
          <p:nvPr/>
        </p:nvPicPr>
        <p:blipFill rotWithShape="1">
          <a:blip r:embed="rId16">
            <a:alphaModFix/>
          </a:blip>
          <a:srcRect/>
          <a:stretch/>
        </p:blipFill>
        <p:spPr>
          <a:xfrm>
            <a:off x="5836567" y="1395971"/>
            <a:ext cx="627542" cy="351424"/>
          </a:xfrm>
          <a:prstGeom prst="rect">
            <a:avLst/>
          </a:prstGeom>
          <a:noFill/>
          <a:ln>
            <a:noFill/>
          </a:ln>
        </p:spPr>
      </p:pic>
      <p:sp>
        <p:nvSpPr>
          <p:cNvPr id="73" name="Google Shape;225;p39"/>
          <p:cNvSpPr/>
          <p:nvPr/>
        </p:nvSpPr>
        <p:spPr>
          <a:xfrm>
            <a:off x="7868705" y="2450513"/>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4" name="Google Shape;226;p39"/>
          <p:cNvSpPr/>
          <p:nvPr/>
        </p:nvSpPr>
        <p:spPr>
          <a:xfrm>
            <a:off x="6788245" y="4328964"/>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5" name="Google Shape;227;p39"/>
          <p:cNvSpPr/>
          <p:nvPr/>
        </p:nvSpPr>
        <p:spPr>
          <a:xfrm>
            <a:off x="7515467" y="4327520"/>
            <a:ext cx="572954" cy="310920"/>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6" name="Google Shape;228;p39"/>
          <p:cNvSpPr/>
          <p:nvPr/>
        </p:nvSpPr>
        <p:spPr>
          <a:xfrm>
            <a:off x="8467972" y="4337855"/>
            <a:ext cx="493384" cy="30058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77" name="Google Shape;230;p39"/>
          <p:cNvCxnSpPr>
            <a:stCxn id="73" idx="4"/>
            <a:endCxn id="74" idx="0"/>
          </p:cNvCxnSpPr>
          <p:nvPr/>
        </p:nvCxnSpPr>
        <p:spPr>
          <a:xfrm flipH="1">
            <a:off x="6974154" y="3384975"/>
            <a:ext cx="1396686" cy="943989"/>
          </a:xfrm>
          <a:prstGeom prst="straightConnector1">
            <a:avLst/>
          </a:prstGeom>
          <a:noFill/>
          <a:ln w="9525" cap="flat" cmpd="sng">
            <a:solidFill>
              <a:schemeClr val="dk1"/>
            </a:solidFill>
            <a:prstDash val="solid"/>
            <a:miter lim="800000"/>
            <a:headEnd type="none" w="sm" len="sm"/>
            <a:tailEnd type="triangle" w="med" len="med"/>
          </a:ln>
        </p:spPr>
      </p:cxnSp>
      <p:cxnSp>
        <p:nvCxnSpPr>
          <p:cNvPr id="78" name="Google Shape;231;p39"/>
          <p:cNvCxnSpPr>
            <a:stCxn id="73" idx="4"/>
            <a:endCxn id="75" idx="0"/>
          </p:cNvCxnSpPr>
          <p:nvPr/>
        </p:nvCxnSpPr>
        <p:spPr>
          <a:xfrm flipH="1">
            <a:off x="7801944" y="3384975"/>
            <a:ext cx="568896" cy="942545"/>
          </a:xfrm>
          <a:prstGeom prst="straightConnector1">
            <a:avLst/>
          </a:prstGeom>
          <a:noFill/>
          <a:ln w="9525" cap="flat" cmpd="sng">
            <a:solidFill>
              <a:schemeClr val="dk1"/>
            </a:solidFill>
            <a:prstDash val="solid"/>
            <a:miter lim="800000"/>
            <a:headEnd type="none" w="sm" len="sm"/>
            <a:tailEnd type="triangle" w="med" len="med"/>
          </a:ln>
        </p:spPr>
      </p:cxnSp>
      <p:cxnSp>
        <p:nvCxnSpPr>
          <p:cNvPr id="79" name="Google Shape;232;p39"/>
          <p:cNvCxnSpPr>
            <a:stCxn id="73" idx="4"/>
            <a:endCxn id="76" idx="0"/>
          </p:cNvCxnSpPr>
          <p:nvPr/>
        </p:nvCxnSpPr>
        <p:spPr>
          <a:xfrm>
            <a:off x="8370840" y="3384975"/>
            <a:ext cx="343824" cy="952880"/>
          </a:xfrm>
          <a:prstGeom prst="straightConnector1">
            <a:avLst/>
          </a:prstGeom>
          <a:noFill/>
          <a:ln w="9525" cap="flat" cmpd="sng">
            <a:solidFill>
              <a:schemeClr val="dk1"/>
            </a:solidFill>
            <a:prstDash val="solid"/>
            <a:miter lim="800000"/>
            <a:headEnd type="none" w="sm" len="sm"/>
            <a:tailEnd type="triangle" w="med" len="med"/>
          </a:ln>
        </p:spPr>
      </p:cxnSp>
      <p:pic>
        <p:nvPicPr>
          <p:cNvPr id="80" name="Picture 79"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8676" y="4347105"/>
            <a:ext cx="267384" cy="267384"/>
          </a:xfrm>
          <a:prstGeom prst="rect">
            <a:avLst/>
          </a:prstGeom>
        </p:spPr>
      </p:pic>
      <p:pic>
        <p:nvPicPr>
          <p:cNvPr id="81" name="Picture 80" descr="SVG &gt; discuss people my business - Free SVG Image &amp; Icon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7623003" y="4370548"/>
            <a:ext cx="401892" cy="247880"/>
          </a:xfrm>
          <a:prstGeom prst="rect">
            <a:avLst/>
          </a:prstGeom>
        </p:spPr>
      </p:pic>
      <p:pic>
        <p:nvPicPr>
          <p:cNvPr id="82" name="Picture 81" descr="Workload Icon of Glyph style - Available in SVG, PNG, EPS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4278" y="4337855"/>
            <a:ext cx="298697" cy="298697"/>
          </a:xfrm>
          <a:prstGeom prst="rect">
            <a:avLst/>
          </a:prstGeom>
        </p:spPr>
      </p:pic>
      <p:pic>
        <p:nvPicPr>
          <p:cNvPr id="83" name="Picture 82" descr="Employee Engagement Icon For Engagement , Free Transparent ..."/>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8065999" y="2759133"/>
            <a:ext cx="622804" cy="520387"/>
          </a:xfrm>
          <a:prstGeom prst="rect">
            <a:avLst/>
          </a:prstGeom>
        </p:spPr>
      </p:pic>
      <p:sp>
        <p:nvSpPr>
          <p:cNvPr id="84" name="Google Shape;324;p41"/>
          <p:cNvSpPr txBox="1"/>
          <p:nvPr/>
        </p:nvSpPr>
        <p:spPr>
          <a:xfrm>
            <a:off x="7253013" y="3712284"/>
            <a:ext cx="200343" cy="207749"/>
          </a:xfrm>
          <a:prstGeom prst="rect">
            <a:avLst/>
          </a:prstGeom>
          <a:blipFill rotWithShape="1">
            <a:blip r:embed="rId6">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85" name="Google Shape;325;p41"/>
          <p:cNvSpPr txBox="1"/>
          <p:nvPr/>
        </p:nvSpPr>
        <p:spPr>
          <a:xfrm>
            <a:off x="7899114" y="3679886"/>
            <a:ext cx="204335" cy="207749"/>
          </a:xfrm>
          <a:prstGeom prst="rect">
            <a:avLst/>
          </a:prstGeom>
          <a:blipFill rotWithShape="1">
            <a:blip r:embed="rId7">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86" name="Google Shape;326;p41"/>
          <p:cNvSpPr txBox="1"/>
          <p:nvPr/>
        </p:nvSpPr>
        <p:spPr>
          <a:xfrm>
            <a:off x="8539394" y="3681027"/>
            <a:ext cx="204335" cy="207749"/>
          </a:xfrm>
          <a:prstGeom prst="rect">
            <a:avLst/>
          </a:prstGeom>
          <a:blipFill rotWithShape="1">
            <a:blip r:embed="rId8">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90" name="Google Shape;226;p39"/>
          <p:cNvSpPr/>
          <p:nvPr/>
        </p:nvSpPr>
        <p:spPr>
          <a:xfrm>
            <a:off x="9227634" y="4327520"/>
            <a:ext cx="356840" cy="290908"/>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91" name="Google Shape;232;p39"/>
          <p:cNvCxnSpPr>
            <a:stCxn id="73" idx="4"/>
            <a:endCxn id="90" idx="0"/>
          </p:cNvCxnSpPr>
          <p:nvPr/>
        </p:nvCxnSpPr>
        <p:spPr>
          <a:xfrm>
            <a:off x="8370840" y="3384975"/>
            <a:ext cx="1035214" cy="942545"/>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92" name="TextBox 91"/>
              <p:cNvSpPr txBox="1"/>
              <p:nvPr/>
            </p:nvSpPr>
            <p:spPr>
              <a:xfrm>
                <a:off x="8978684" y="3685763"/>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92" name="TextBox 91"/>
              <p:cNvSpPr txBox="1">
                <a:spLocks noRot="1" noChangeAspect="1" noMove="1" noResize="1" noEditPoints="1" noAdjustHandles="1" noChangeArrowheads="1" noChangeShapeType="1" noTextEdit="1"/>
              </p:cNvSpPr>
              <p:nvPr/>
            </p:nvSpPr>
            <p:spPr>
              <a:xfrm>
                <a:off x="8978684" y="3685763"/>
                <a:ext cx="277407" cy="215444"/>
              </a:xfrm>
              <a:prstGeom prst="rect">
                <a:avLst/>
              </a:prstGeom>
              <a:blipFill>
                <a:blip r:embed="rId17"/>
                <a:stretch>
                  <a:fillRect l="-4444" b="-17143"/>
                </a:stretch>
              </a:blipFill>
            </p:spPr>
            <p:txBody>
              <a:bodyPr/>
              <a:lstStyle/>
              <a:p>
                <a:r>
                  <a:rPr lang="en-US">
                    <a:noFill/>
                  </a:rPr>
                  <a:t> </a:t>
                </a:r>
              </a:p>
            </p:txBody>
          </p:sp>
        </mc:Fallback>
      </mc:AlternateContent>
      <p:pic>
        <p:nvPicPr>
          <p:cNvPr id="96" name="Picture 95" descr="Free vector graphic: Award, Badge, Prize, Simple - Free ..."/>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43174" y="4359021"/>
            <a:ext cx="145207" cy="263264"/>
          </a:xfrm>
          <a:prstGeom prst="rect">
            <a:avLst/>
          </a:prstGeom>
        </p:spPr>
      </p:pic>
      <mc:AlternateContent xmlns:mc="http://schemas.openxmlformats.org/markup-compatibility/2006" xmlns:a14="http://schemas.microsoft.com/office/drawing/2010/main">
        <mc:Choice Requires="a14">
          <p:sp>
            <p:nvSpPr>
              <p:cNvPr id="97" name="TextBox 96"/>
              <p:cNvSpPr txBox="1"/>
              <p:nvPr/>
            </p:nvSpPr>
            <p:spPr>
              <a:xfrm>
                <a:off x="8286832" y="247119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8286832" y="2471194"/>
                <a:ext cx="181140" cy="276999"/>
              </a:xfrm>
              <a:prstGeom prst="rect">
                <a:avLst/>
              </a:prstGeom>
              <a:blipFill>
                <a:blip r:embed="rId18"/>
                <a:stretch>
                  <a:fillRect l="-30000" r="-33333" b="-26087"/>
                </a:stretch>
              </a:blipFill>
            </p:spPr>
            <p:txBody>
              <a:bodyPr/>
              <a:lstStyle/>
              <a:p>
                <a:r>
                  <a:rPr lang="en-US">
                    <a:noFill/>
                  </a:rPr>
                  <a:t> </a:t>
                </a:r>
              </a:p>
            </p:txBody>
          </p:sp>
        </mc:Fallback>
      </mc:AlternateContent>
      <p:cxnSp>
        <p:nvCxnSpPr>
          <p:cNvPr id="112" name="Straight Arrow Connector 111"/>
          <p:cNvCxnSpPr>
            <a:stCxn id="56" idx="2"/>
            <a:endCxn id="73" idx="0"/>
          </p:cNvCxnSpPr>
          <p:nvPr/>
        </p:nvCxnSpPr>
        <p:spPr>
          <a:xfrm>
            <a:off x="6150338" y="1747395"/>
            <a:ext cx="2220502"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56" idx="2"/>
            <a:endCxn id="28" idx="0"/>
          </p:cNvCxnSpPr>
          <p:nvPr/>
        </p:nvCxnSpPr>
        <p:spPr>
          <a:xfrm flipH="1">
            <a:off x="4367212" y="1747395"/>
            <a:ext cx="1783126"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9" name="Google Shape;327;p41"/>
          <p:cNvSpPr txBox="1"/>
          <p:nvPr/>
        </p:nvSpPr>
        <p:spPr>
          <a:xfrm>
            <a:off x="6898775" y="4623466"/>
            <a:ext cx="199141" cy="207749"/>
          </a:xfrm>
          <a:prstGeom prst="rect">
            <a:avLst/>
          </a:prstGeom>
          <a:blipFill rotWithShape="1">
            <a:blip r:embed="rId9">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20" name="Google Shape;328;p41"/>
          <p:cNvSpPr txBox="1"/>
          <p:nvPr/>
        </p:nvSpPr>
        <p:spPr>
          <a:xfrm>
            <a:off x="7722081" y="4661194"/>
            <a:ext cx="203132" cy="189867"/>
          </a:xfrm>
          <a:prstGeom prst="rect">
            <a:avLst/>
          </a:prstGeom>
          <a:blipFill rotWithShape="1">
            <a:blip r:embed="rId10">
              <a:alphaModFix/>
            </a:blip>
            <a:stretch>
              <a:fillRect l="-13331" r="-6664"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21" name="Google Shape;329;p41"/>
          <p:cNvSpPr txBox="1"/>
          <p:nvPr/>
        </p:nvSpPr>
        <p:spPr>
          <a:xfrm>
            <a:off x="8613098" y="4661194"/>
            <a:ext cx="203132" cy="207749"/>
          </a:xfrm>
          <a:prstGeom prst="rect">
            <a:avLst/>
          </a:prstGeom>
          <a:blipFill rotWithShape="1">
            <a:blip r:embed="rId11">
              <a:alphaModFix/>
            </a:blip>
            <a:stretch>
              <a:fillRect l="-13331" r="-6664"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mc:AlternateContent xmlns:mc="http://schemas.openxmlformats.org/markup-compatibility/2006" xmlns:a14="http://schemas.microsoft.com/office/drawing/2010/main">
        <mc:Choice Requires="a14">
          <p:sp>
            <p:nvSpPr>
              <p:cNvPr id="122" name="TextBox 121"/>
              <p:cNvSpPr txBox="1"/>
              <p:nvPr/>
            </p:nvSpPr>
            <p:spPr>
              <a:xfrm>
                <a:off x="9299743" y="4647292"/>
                <a:ext cx="21262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ν</m:t>
                          </m:r>
                        </m:e>
                        <m:sub>
                          <m:r>
                            <a:rPr lang="en-US" sz="1400" b="0" i="1" smtClean="0">
                              <a:latin typeface="Cambria Math" panose="02040503050406030204" pitchFamily="18" charset="0"/>
                            </a:rPr>
                            <m:t>4</m:t>
                          </m:r>
                        </m:sub>
                      </m:sSub>
                    </m:oMath>
                  </m:oMathPara>
                </a14:m>
                <a:endParaRPr lang="en-US" sz="1400" dirty="0"/>
              </a:p>
            </p:txBody>
          </p:sp>
        </mc:Choice>
        <mc:Fallback xmlns="">
          <p:sp>
            <p:nvSpPr>
              <p:cNvPr id="122" name="TextBox 121"/>
              <p:cNvSpPr txBox="1">
                <a:spLocks noRot="1" noChangeAspect="1" noMove="1" noResize="1" noEditPoints="1" noAdjustHandles="1" noChangeArrowheads="1" noChangeShapeType="1" noTextEdit="1"/>
              </p:cNvSpPr>
              <p:nvPr/>
            </p:nvSpPr>
            <p:spPr>
              <a:xfrm>
                <a:off x="9299743" y="4647292"/>
                <a:ext cx="212622" cy="215444"/>
              </a:xfrm>
              <a:prstGeom prst="rect">
                <a:avLst/>
              </a:prstGeom>
              <a:blipFill>
                <a:blip r:embed="rId13"/>
                <a:stretch>
                  <a:fillRect l="-11765" r="-8824" b="-13889"/>
                </a:stretch>
              </a:blipFill>
            </p:spPr>
            <p:txBody>
              <a:bodyPr/>
              <a:lstStyle/>
              <a:p>
                <a:r>
                  <a:rPr lang="en-US">
                    <a:noFill/>
                  </a:rPr>
                  <a:t> </a:t>
                </a:r>
              </a:p>
            </p:txBody>
          </p:sp>
        </mc:Fallback>
      </mc:AlternateContent>
      <p:pic>
        <p:nvPicPr>
          <p:cNvPr id="123" name="Google Shape;283;p40"/>
          <p:cNvPicPr preferRelativeResize="0"/>
          <p:nvPr/>
        </p:nvPicPr>
        <p:blipFill rotWithShape="1">
          <a:blip r:embed="rId16">
            <a:alphaModFix/>
          </a:blip>
          <a:srcRect/>
          <a:stretch/>
        </p:blipFill>
        <p:spPr>
          <a:xfrm>
            <a:off x="5836567" y="5437692"/>
            <a:ext cx="627542" cy="351424"/>
          </a:xfrm>
          <a:prstGeom prst="rect">
            <a:avLst/>
          </a:prstGeom>
          <a:noFill/>
          <a:ln>
            <a:noFill/>
          </a:ln>
        </p:spPr>
      </p:pic>
      <p:cxnSp>
        <p:nvCxnSpPr>
          <p:cNvPr id="12" name="Straight Arrow Connector 11"/>
          <p:cNvCxnSpPr>
            <a:stCxn id="123" idx="0"/>
            <a:endCxn id="42" idx="0"/>
          </p:cNvCxnSpPr>
          <p:nvPr/>
        </p:nvCxnSpPr>
        <p:spPr>
          <a:xfrm flipH="1" flipV="1">
            <a:off x="2994718" y="4622285"/>
            <a:ext cx="3155620" cy="8154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23" idx="0"/>
            <a:endCxn id="30" idx="2"/>
          </p:cNvCxnSpPr>
          <p:nvPr/>
        </p:nvCxnSpPr>
        <p:spPr>
          <a:xfrm flipH="1" flipV="1">
            <a:off x="3798316" y="4638440"/>
            <a:ext cx="2352022" cy="799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p:cNvCxnSpPr>
            <a:stCxn id="123" idx="0"/>
            <a:endCxn id="44" idx="0"/>
          </p:cNvCxnSpPr>
          <p:nvPr/>
        </p:nvCxnSpPr>
        <p:spPr>
          <a:xfrm flipH="1" flipV="1">
            <a:off x="4711036" y="4660013"/>
            <a:ext cx="1439302" cy="777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p:cNvCxnSpPr>
            <a:stCxn id="123" idx="0"/>
            <a:endCxn id="45" idx="2"/>
          </p:cNvCxnSpPr>
          <p:nvPr/>
        </p:nvCxnSpPr>
        <p:spPr>
          <a:xfrm flipH="1" flipV="1">
            <a:off x="5402426" y="4618428"/>
            <a:ext cx="747912" cy="819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p:cNvCxnSpPr>
            <a:stCxn id="123" idx="0"/>
            <a:endCxn id="74" idx="2"/>
          </p:cNvCxnSpPr>
          <p:nvPr/>
        </p:nvCxnSpPr>
        <p:spPr>
          <a:xfrm flipV="1">
            <a:off x="6150338" y="4618428"/>
            <a:ext cx="823816" cy="819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p:cNvCxnSpPr>
            <a:stCxn id="123" idx="0"/>
            <a:endCxn id="120" idx="0"/>
          </p:cNvCxnSpPr>
          <p:nvPr/>
        </p:nvCxnSpPr>
        <p:spPr>
          <a:xfrm flipV="1">
            <a:off x="6150338" y="4661194"/>
            <a:ext cx="1673309" cy="776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p:cNvCxnSpPr>
            <a:stCxn id="123" idx="0"/>
            <a:endCxn id="121" idx="0"/>
          </p:cNvCxnSpPr>
          <p:nvPr/>
        </p:nvCxnSpPr>
        <p:spPr>
          <a:xfrm flipV="1">
            <a:off x="6150338" y="4661194"/>
            <a:ext cx="2564326" cy="776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p:cNvCxnSpPr>
            <a:stCxn id="123" idx="0"/>
            <a:endCxn id="96" idx="2"/>
          </p:cNvCxnSpPr>
          <p:nvPr/>
        </p:nvCxnSpPr>
        <p:spPr>
          <a:xfrm flipV="1">
            <a:off x="6150338" y="4622285"/>
            <a:ext cx="3265440" cy="8154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Google Shape;225;p39"/>
          <p:cNvSpPr/>
          <p:nvPr/>
        </p:nvSpPr>
        <p:spPr>
          <a:xfrm>
            <a:off x="3857329" y="5382707"/>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07" name="Google Shape;230;p39"/>
          <p:cNvCxnSpPr>
            <a:stCxn id="106" idx="0"/>
          </p:cNvCxnSpPr>
          <p:nvPr/>
        </p:nvCxnSpPr>
        <p:spPr>
          <a:xfrm flipH="1" flipV="1">
            <a:off x="2970992" y="4616214"/>
            <a:ext cx="1388472" cy="766493"/>
          </a:xfrm>
          <a:prstGeom prst="straightConnector1">
            <a:avLst/>
          </a:prstGeom>
          <a:noFill/>
          <a:ln w="9525" cap="flat" cmpd="sng">
            <a:solidFill>
              <a:schemeClr val="dk1"/>
            </a:solidFill>
            <a:prstDash val="solid"/>
            <a:miter lim="800000"/>
            <a:headEnd type="none" w="sm" len="sm"/>
            <a:tailEnd type="triangle" w="med" len="med"/>
          </a:ln>
        </p:spPr>
      </p:cxnSp>
      <p:cxnSp>
        <p:nvCxnSpPr>
          <p:cNvPr id="108" name="Google Shape;230;p39"/>
          <p:cNvCxnSpPr>
            <a:stCxn id="106" idx="0"/>
          </p:cNvCxnSpPr>
          <p:nvPr/>
        </p:nvCxnSpPr>
        <p:spPr>
          <a:xfrm flipH="1" flipV="1">
            <a:off x="3790568" y="4640165"/>
            <a:ext cx="568896" cy="742542"/>
          </a:xfrm>
          <a:prstGeom prst="straightConnector1">
            <a:avLst/>
          </a:prstGeom>
          <a:noFill/>
          <a:ln w="9525" cap="flat" cmpd="sng">
            <a:solidFill>
              <a:schemeClr val="dk1"/>
            </a:solidFill>
            <a:prstDash val="solid"/>
            <a:miter lim="800000"/>
            <a:headEnd type="none" w="sm" len="sm"/>
            <a:tailEnd type="triangle" w="med" len="med"/>
          </a:ln>
        </p:spPr>
      </p:cxnSp>
      <p:cxnSp>
        <p:nvCxnSpPr>
          <p:cNvPr id="109" name="Google Shape;230;p39"/>
          <p:cNvCxnSpPr>
            <a:stCxn id="106" idx="0"/>
          </p:cNvCxnSpPr>
          <p:nvPr/>
        </p:nvCxnSpPr>
        <p:spPr>
          <a:xfrm flipV="1">
            <a:off x="4359464" y="4638277"/>
            <a:ext cx="352787" cy="744430"/>
          </a:xfrm>
          <a:prstGeom prst="straightConnector1">
            <a:avLst/>
          </a:prstGeom>
          <a:noFill/>
          <a:ln w="9525" cap="flat" cmpd="sng">
            <a:solidFill>
              <a:schemeClr val="dk1"/>
            </a:solidFill>
            <a:prstDash val="solid"/>
            <a:miter lim="800000"/>
            <a:headEnd type="none" w="sm" len="sm"/>
            <a:tailEnd type="triangle" w="med" len="med"/>
          </a:ln>
        </p:spPr>
      </p:cxnSp>
      <p:cxnSp>
        <p:nvCxnSpPr>
          <p:cNvPr id="110" name="Google Shape;230;p39"/>
          <p:cNvCxnSpPr>
            <a:stCxn id="106" idx="0"/>
          </p:cNvCxnSpPr>
          <p:nvPr/>
        </p:nvCxnSpPr>
        <p:spPr>
          <a:xfrm flipV="1">
            <a:off x="4359464" y="4624010"/>
            <a:ext cx="1044938" cy="758697"/>
          </a:xfrm>
          <a:prstGeom prst="straightConnector1">
            <a:avLst/>
          </a:prstGeom>
          <a:noFill/>
          <a:ln w="9525" cap="flat" cmpd="sng">
            <a:solidFill>
              <a:schemeClr val="dk1"/>
            </a:solidFill>
            <a:prstDash val="solid"/>
            <a:miter lim="800000"/>
            <a:headEnd type="none" w="sm" len="sm"/>
            <a:tailEnd type="triangle" w="med" len="med"/>
          </a:ln>
        </p:spPr>
      </p:cxnSp>
      <p:sp>
        <p:nvSpPr>
          <p:cNvPr id="111" name="TextBox 110"/>
          <p:cNvSpPr txBox="1"/>
          <p:nvPr/>
        </p:nvSpPr>
        <p:spPr>
          <a:xfrm>
            <a:off x="3512353" y="4941638"/>
            <a:ext cx="106303" cy="215444"/>
          </a:xfrm>
          <a:prstGeom prst="rect">
            <a:avLst/>
          </a:prstGeom>
          <a:noFill/>
        </p:spPr>
        <p:txBody>
          <a:bodyPr wrap="square" lIns="0" tIns="0" rIns="0" bIns="0" rtlCol="0">
            <a:spAutoFit/>
          </a:bodyPr>
          <a:lstStyle/>
          <a:p>
            <a:r>
              <a:rPr lang="en-US" sz="1400" dirty="0" smtClean="0"/>
              <a:t>1</a:t>
            </a:r>
            <a:endParaRPr lang="en-US" sz="1400" dirty="0"/>
          </a:p>
        </p:txBody>
      </p:sp>
      <p:sp>
        <p:nvSpPr>
          <p:cNvPr id="114" name="TextBox 113"/>
          <p:cNvSpPr txBox="1"/>
          <p:nvPr/>
        </p:nvSpPr>
        <p:spPr>
          <a:xfrm>
            <a:off x="3965672" y="4937192"/>
            <a:ext cx="106303" cy="215444"/>
          </a:xfrm>
          <a:prstGeom prst="rect">
            <a:avLst/>
          </a:prstGeom>
          <a:noFill/>
        </p:spPr>
        <p:txBody>
          <a:bodyPr wrap="square" lIns="0" tIns="0" rIns="0" bIns="0" rtlCol="0">
            <a:spAutoFit/>
          </a:bodyPr>
          <a:lstStyle/>
          <a:p>
            <a:r>
              <a:rPr lang="en-US" sz="1400" dirty="0" smtClean="0"/>
              <a:t>1</a:t>
            </a:r>
            <a:endParaRPr lang="en-US" sz="1400" dirty="0"/>
          </a:p>
        </p:txBody>
      </p:sp>
      <p:sp>
        <p:nvSpPr>
          <p:cNvPr id="115" name="TextBox 114"/>
          <p:cNvSpPr txBox="1"/>
          <p:nvPr/>
        </p:nvSpPr>
        <p:spPr>
          <a:xfrm>
            <a:off x="4553587" y="4959543"/>
            <a:ext cx="106303" cy="215444"/>
          </a:xfrm>
          <a:prstGeom prst="rect">
            <a:avLst/>
          </a:prstGeom>
          <a:noFill/>
        </p:spPr>
        <p:txBody>
          <a:bodyPr wrap="square" lIns="0" tIns="0" rIns="0" bIns="0" rtlCol="0">
            <a:spAutoFit/>
          </a:bodyPr>
          <a:lstStyle/>
          <a:p>
            <a:r>
              <a:rPr lang="en-US" sz="1400" dirty="0" smtClean="0"/>
              <a:t>1</a:t>
            </a:r>
            <a:endParaRPr lang="en-US" sz="1400" dirty="0"/>
          </a:p>
        </p:txBody>
      </p:sp>
      <p:sp>
        <p:nvSpPr>
          <p:cNvPr id="116" name="TextBox 115"/>
          <p:cNvSpPr txBox="1"/>
          <p:nvPr/>
        </p:nvSpPr>
        <p:spPr>
          <a:xfrm>
            <a:off x="4861599" y="4959370"/>
            <a:ext cx="106303" cy="215444"/>
          </a:xfrm>
          <a:prstGeom prst="rect">
            <a:avLst/>
          </a:prstGeom>
          <a:noFill/>
        </p:spPr>
        <p:txBody>
          <a:bodyPr wrap="square" lIns="0" tIns="0" rIns="0" bIns="0" rtlCol="0">
            <a:spAutoFit/>
          </a:bodyPr>
          <a:lstStyle/>
          <a:p>
            <a:r>
              <a:rPr lang="en-US" sz="1400" dirty="0" smtClean="0"/>
              <a:t>1</a:t>
            </a:r>
            <a:endParaRPr lang="en-US" sz="1400" dirty="0"/>
          </a:p>
        </p:txBody>
      </p:sp>
      <p:sp>
        <p:nvSpPr>
          <p:cNvPr id="117" name="TextBox 116"/>
          <p:cNvSpPr txBox="1"/>
          <p:nvPr/>
        </p:nvSpPr>
        <p:spPr>
          <a:xfrm>
            <a:off x="4027161" y="5665272"/>
            <a:ext cx="677730" cy="369332"/>
          </a:xfrm>
          <a:prstGeom prst="rect">
            <a:avLst/>
          </a:prstGeom>
          <a:noFill/>
        </p:spPr>
        <p:txBody>
          <a:bodyPr wrap="square" rtlCol="0">
            <a:spAutoFit/>
          </a:bodyPr>
          <a:lstStyle/>
          <a:p>
            <a:r>
              <a:rPr lang="en-US" dirty="0" smtClean="0"/>
              <a:t>ARS</a:t>
            </a:r>
            <a:endParaRPr lang="en-US" dirty="0"/>
          </a:p>
        </p:txBody>
      </p:sp>
      <p:sp>
        <p:nvSpPr>
          <p:cNvPr id="126" name="Google Shape;225;p39"/>
          <p:cNvSpPr/>
          <p:nvPr/>
        </p:nvSpPr>
        <p:spPr>
          <a:xfrm>
            <a:off x="7863224" y="5373979"/>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27" name="Google Shape;230;p39"/>
          <p:cNvCxnSpPr>
            <a:stCxn id="126" idx="0"/>
          </p:cNvCxnSpPr>
          <p:nvPr/>
        </p:nvCxnSpPr>
        <p:spPr>
          <a:xfrm flipH="1" flipV="1">
            <a:off x="6976887" y="4607486"/>
            <a:ext cx="1388472" cy="766493"/>
          </a:xfrm>
          <a:prstGeom prst="straightConnector1">
            <a:avLst/>
          </a:prstGeom>
          <a:noFill/>
          <a:ln w="9525" cap="flat" cmpd="sng">
            <a:solidFill>
              <a:schemeClr val="dk1"/>
            </a:solidFill>
            <a:prstDash val="solid"/>
            <a:miter lim="800000"/>
            <a:headEnd type="none" w="sm" len="sm"/>
            <a:tailEnd type="triangle" w="med" len="med"/>
          </a:ln>
        </p:spPr>
      </p:cxnSp>
      <p:cxnSp>
        <p:nvCxnSpPr>
          <p:cNvPr id="129" name="Google Shape;230;p39"/>
          <p:cNvCxnSpPr>
            <a:stCxn id="126" idx="0"/>
          </p:cNvCxnSpPr>
          <p:nvPr/>
        </p:nvCxnSpPr>
        <p:spPr>
          <a:xfrm flipH="1" flipV="1">
            <a:off x="7796463" y="4631437"/>
            <a:ext cx="568896" cy="742542"/>
          </a:xfrm>
          <a:prstGeom prst="straightConnector1">
            <a:avLst/>
          </a:prstGeom>
          <a:noFill/>
          <a:ln w="9525" cap="flat" cmpd="sng">
            <a:solidFill>
              <a:schemeClr val="dk1"/>
            </a:solidFill>
            <a:prstDash val="solid"/>
            <a:miter lim="800000"/>
            <a:headEnd type="none" w="sm" len="sm"/>
            <a:tailEnd type="triangle" w="med" len="med"/>
          </a:ln>
        </p:spPr>
      </p:cxnSp>
      <p:cxnSp>
        <p:nvCxnSpPr>
          <p:cNvPr id="130" name="Google Shape;230;p39"/>
          <p:cNvCxnSpPr>
            <a:stCxn id="126" idx="0"/>
          </p:cNvCxnSpPr>
          <p:nvPr/>
        </p:nvCxnSpPr>
        <p:spPr>
          <a:xfrm flipV="1">
            <a:off x="8365359" y="4629549"/>
            <a:ext cx="352787" cy="744430"/>
          </a:xfrm>
          <a:prstGeom prst="straightConnector1">
            <a:avLst/>
          </a:prstGeom>
          <a:noFill/>
          <a:ln w="9525" cap="flat" cmpd="sng">
            <a:solidFill>
              <a:schemeClr val="dk1"/>
            </a:solidFill>
            <a:prstDash val="solid"/>
            <a:miter lim="800000"/>
            <a:headEnd type="none" w="sm" len="sm"/>
            <a:tailEnd type="triangle" w="med" len="med"/>
          </a:ln>
        </p:spPr>
      </p:cxnSp>
      <p:cxnSp>
        <p:nvCxnSpPr>
          <p:cNvPr id="132" name="Google Shape;230;p39"/>
          <p:cNvCxnSpPr>
            <a:stCxn id="126" idx="0"/>
          </p:cNvCxnSpPr>
          <p:nvPr/>
        </p:nvCxnSpPr>
        <p:spPr>
          <a:xfrm flipV="1">
            <a:off x="8365359" y="4615282"/>
            <a:ext cx="1044938" cy="758697"/>
          </a:xfrm>
          <a:prstGeom prst="straightConnector1">
            <a:avLst/>
          </a:prstGeom>
          <a:noFill/>
          <a:ln w="9525" cap="flat" cmpd="sng">
            <a:solidFill>
              <a:schemeClr val="dk1"/>
            </a:solidFill>
            <a:prstDash val="solid"/>
            <a:miter lim="800000"/>
            <a:headEnd type="none" w="sm" len="sm"/>
            <a:tailEnd type="triangle" w="med" len="med"/>
          </a:ln>
        </p:spPr>
      </p:cxnSp>
      <p:sp>
        <p:nvSpPr>
          <p:cNvPr id="133" name="TextBox 132"/>
          <p:cNvSpPr txBox="1"/>
          <p:nvPr/>
        </p:nvSpPr>
        <p:spPr>
          <a:xfrm>
            <a:off x="7518248" y="4932910"/>
            <a:ext cx="106303" cy="215444"/>
          </a:xfrm>
          <a:prstGeom prst="rect">
            <a:avLst/>
          </a:prstGeom>
          <a:noFill/>
        </p:spPr>
        <p:txBody>
          <a:bodyPr wrap="square" lIns="0" tIns="0" rIns="0" bIns="0" rtlCol="0">
            <a:spAutoFit/>
          </a:bodyPr>
          <a:lstStyle/>
          <a:p>
            <a:r>
              <a:rPr lang="en-US" sz="1400" dirty="0" smtClean="0"/>
              <a:t>1</a:t>
            </a:r>
            <a:endParaRPr lang="en-US" sz="1400" dirty="0"/>
          </a:p>
        </p:txBody>
      </p:sp>
      <p:sp>
        <p:nvSpPr>
          <p:cNvPr id="135" name="TextBox 134"/>
          <p:cNvSpPr txBox="1"/>
          <p:nvPr/>
        </p:nvSpPr>
        <p:spPr>
          <a:xfrm>
            <a:off x="7971567" y="4928464"/>
            <a:ext cx="106303" cy="215444"/>
          </a:xfrm>
          <a:prstGeom prst="rect">
            <a:avLst/>
          </a:prstGeom>
          <a:noFill/>
        </p:spPr>
        <p:txBody>
          <a:bodyPr wrap="square" lIns="0" tIns="0" rIns="0" bIns="0" rtlCol="0">
            <a:spAutoFit/>
          </a:bodyPr>
          <a:lstStyle/>
          <a:p>
            <a:r>
              <a:rPr lang="en-US" sz="1400" dirty="0" smtClean="0"/>
              <a:t>1</a:t>
            </a:r>
            <a:endParaRPr lang="en-US" sz="1400" dirty="0"/>
          </a:p>
        </p:txBody>
      </p:sp>
      <p:sp>
        <p:nvSpPr>
          <p:cNvPr id="136" name="TextBox 135"/>
          <p:cNvSpPr txBox="1"/>
          <p:nvPr/>
        </p:nvSpPr>
        <p:spPr>
          <a:xfrm>
            <a:off x="8559482" y="4950815"/>
            <a:ext cx="106303" cy="215444"/>
          </a:xfrm>
          <a:prstGeom prst="rect">
            <a:avLst/>
          </a:prstGeom>
          <a:noFill/>
        </p:spPr>
        <p:txBody>
          <a:bodyPr wrap="square" lIns="0" tIns="0" rIns="0" bIns="0" rtlCol="0">
            <a:spAutoFit/>
          </a:bodyPr>
          <a:lstStyle/>
          <a:p>
            <a:r>
              <a:rPr lang="en-US" sz="1400" dirty="0" smtClean="0"/>
              <a:t>1</a:t>
            </a:r>
            <a:endParaRPr lang="en-US" sz="1400" dirty="0"/>
          </a:p>
        </p:txBody>
      </p:sp>
      <p:sp>
        <p:nvSpPr>
          <p:cNvPr id="138" name="TextBox 137"/>
          <p:cNvSpPr txBox="1"/>
          <p:nvPr/>
        </p:nvSpPr>
        <p:spPr>
          <a:xfrm>
            <a:off x="8867494" y="4950642"/>
            <a:ext cx="106303" cy="215444"/>
          </a:xfrm>
          <a:prstGeom prst="rect">
            <a:avLst/>
          </a:prstGeom>
          <a:noFill/>
        </p:spPr>
        <p:txBody>
          <a:bodyPr wrap="square" lIns="0" tIns="0" rIns="0" bIns="0" rtlCol="0">
            <a:spAutoFit/>
          </a:bodyPr>
          <a:lstStyle/>
          <a:p>
            <a:r>
              <a:rPr lang="en-US" sz="1400" dirty="0" smtClean="0"/>
              <a:t>1</a:t>
            </a:r>
            <a:endParaRPr lang="en-US" sz="1400" dirty="0"/>
          </a:p>
        </p:txBody>
      </p:sp>
      <p:sp>
        <p:nvSpPr>
          <p:cNvPr id="139" name="TextBox 138"/>
          <p:cNvSpPr txBox="1"/>
          <p:nvPr/>
        </p:nvSpPr>
        <p:spPr>
          <a:xfrm>
            <a:off x="8033056" y="5656544"/>
            <a:ext cx="677730" cy="369332"/>
          </a:xfrm>
          <a:prstGeom prst="rect">
            <a:avLst/>
          </a:prstGeom>
          <a:noFill/>
        </p:spPr>
        <p:txBody>
          <a:bodyPr wrap="square" rtlCol="0">
            <a:spAutoFit/>
          </a:bodyPr>
          <a:lstStyle/>
          <a:p>
            <a:r>
              <a:rPr lang="en-US" dirty="0" smtClean="0"/>
              <a:t>ARS</a:t>
            </a:r>
            <a:endParaRPr lang="en-US" dirty="0"/>
          </a:p>
        </p:txBody>
      </p:sp>
      <p:sp>
        <p:nvSpPr>
          <p:cNvPr id="141" name="TextBox 140"/>
          <p:cNvSpPr txBox="1"/>
          <p:nvPr/>
        </p:nvSpPr>
        <p:spPr>
          <a:xfrm>
            <a:off x="88109" y="6509624"/>
            <a:ext cx="5426101" cy="276999"/>
          </a:xfrm>
          <a:prstGeom prst="rect">
            <a:avLst/>
          </a:prstGeom>
          <a:noFill/>
        </p:spPr>
        <p:txBody>
          <a:bodyPr wrap="square" rtlCol="0">
            <a:spAutoFit/>
          </a:bodyPr>
          <a:lstStyle/>
          <a:p>
            <a:r>
              <a:rPr lang="en-US" sz="1200" dirty="0" smtClean="0"/>
              <a:t>Variances omitted for visual clarity*</a:t>
            </a:r>
            <a:endParaRPr lang="en-US" sz="1200" dirty="0"/>
          </a:p>
        </p:txBody>
      </p:sp>
    </p:spTree>
    <p:extLst>
      <p:ext uri="{BB962C8B-B14F-4D97-AF65-F5344CB8AC3E}">
        <p14:creationId xmlns:p14="http://schemas.microsoft.com/office/powerpoint/2010/main" val="192360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anim calcmode="lin" valueType="num">
                                      <p:cBhvr>
                                        <p:cTn id="8" dur="1000" fill="hold"/>
                                        <p:tgtEl>
                                          <p:spTgt spid="106"/>
                                        </p:tgtEl>
                                        <p:attrNameLst>
                                          <p:attrName>ppt_x</p:attrName>
                                        </p:attrNameLst>
                                      </p:cBhvr>
                                      <p:tavLst>
                                        <p:tav tm="0">
                                          <p:val>
                                            <p:strVal val="#ppt_x"/>
                                          </p:val>
                                        </p:tav>
                                        <p:tav tm="100000">
                                          <p:val>
                                            <p:strVal val="#ppt_x"/>
                                          </p:val>
                                        </p:tav>
                                      </p:tavLst>
                                    </p:anim>
                                    <p:anim calcmode="lin" valueType="num">
                                      <p:cBhvr>
                                        <p:cTn id="9" dur="1000" fill="hold"/>
                                        <p:tgtEl>
                                          <p:spTgt spid="10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1000"/>
                                        <p:tgtEl>
                                          <p:spTgt spid="107"/>
                                        </p:tgtEl>
                                      </p:cBhvr>
                                    </p:animEffect>
                                    <p:anim calcmode="lin" valueType="num">
                                      <p:cBhvr>
                                        <p:cTn id="13" dur="1000" fill="hold"/>
                                        <p:tgtEl>
                                          <p:spTgt spid="107"/>
                                        </p:tgtEl>
                                        <p:attrNameLst>
                                          <p:attrName>ppt_x</p:attrName>
                                        </p:attrNameLst>
                                      </p:cBhvr>
                                      <p:tavLst>
                                        <p:tav tm="0">
                                          <p:val>
                                            <p:strVal val="#ppt_x"/>
                                          </p:val>
                                        </p:tav>
                                        <p:tav tm="100000">
                                          <p:val>
                                            <p:strVal val="#ppt_x"/>
                                          </p:val>
                                        </p:tav>
                                      </p:tavLst>
                                    </p:anim>
                                    <p:anim calcmode="lin" valueType="num">
                                      <p:cBhvr>
                                        <p:cTn id="14" dur="1000" fill="hold"/>
                                        <p:tgtEl>
                                          <p:spTgt spid="10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1000"/>
                                        <p:tgtEl>
                                          <p:spTgt spid="108"/>
                                        </p:tgtEl>
                                      </p:cBhvr>
                                    </p:animEffect>
                                    <p:anim calcmode="lin" valueType="num">
                                      <p:cBhvr>
                                        <p:cTn id="18" dur="1000" fill="hold"/>
                                        <p:tgtEl>
                                          <p:spTgt spid="108"/>
                                        </p:tgtEl>
                                        <p:attrNameLst>
                                          <p:attrName>ppt_x</p:attrName>
                                        </p:attrNameLst>
                                      </p:cBhvr>
                                      <p:tavLst>
                                        <p:tav tm="0">
                                          <p:val>
                                            <p:strVal val="#ppt_x"/>
                                          </p:val>
                                        </p:tav>
                                        <p:tav tm="100000">
                                          <p:val>
                                            <p:strVal val="#ppt_x"/>
                                          </p:val>
                                        </p:tav>
                                      </p:tavLst>
                                    </p:anim>
                                    <p:anim calcmode="lin" valueType="num">
                                      <p:cBhvr>
                                        <p:cTn id="19" dur="1000" fill="hold"/>
                                        <p:tgtEl>
                                          <p:spTgt spid="10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1000"/>
                                        <p:tgtEl>
                                          <p:spTgt spid="109"/>
                                        </p:tgtEl>
                                      </p:cBhvr>
                                    </p:animEffect>
                                    <p:anim calcmode="lin" valueType="num">
                                      <p:cBhvr>
                                        <p:cTn id="23" dur="1000" fill="hold"/>
                                        <p:tgtEl>
                                          <p:spTgt spid="109"/>
                                        </p:tgtEl>
                                        <p:attrNameLst>
                                          <p:attrName>ppt_x</p:attrName>
                                        </p:attrNameLst>
                                      </p:cBhvr>
                                      <p:tavLst>
                                        <p:tav tm="0">
                                          <p:val>
                                            <p:strVal val="#ppt_x"/>
                                          </p:val>
                                        </p:tav>
                                        <p:tav tm="100000">
                                          <p:val>
                                            <p:strVal val="#ppt_x"/>
                                          </p:val>
                                        </p:tav>
                                      </p:tavLst>
                                    </p:anim>
                                    <p:anim calcmode="lin" valueType="num">
                                      <p:cBhvr>
                                        <p:cTn id="24" dur="1000" fill="hold"/>
                                        <p:tgtEl>
                                          <p:spTgt spid="10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1000"/>
                                        <p:tgtEl>
                                          <p:spTgt spid="110"/>
                                        </p:tgtEl>
                                      </p:cBhvr>
                                    </p:animEffect>
                                    <p:anim calcmode="lin" valueType="num">
                                      <p:cBhvr>
                                        <p:cTn id="28" dur="1000" fill="hold"/>
                                        <p:tgtEl>
                                          <p:spTgt spid="110"/>
                                        </p:tgtEl>
                                        <p:attrNameLst>
                                          <p:attrName>ppt_x</p:attrName>
                                        </p:attrNameLst>
                                      </p:cBhvr>
                                      <p:tavLst>
                                        <p:tav tm="0">
                                          <p:val>
                                            <p:strVal val="#ppt_x"/>
                                          </p:val>
                                        </p:tav>
                                        <p:tav tm="100000">
                                          <p:val>
                                            <p:strVal val="#ppt_x"/>
                                          </p:val>
                                        </p:tav>
                                      </p:tavLst>
                                    </p:anim>
                                    <p:anim calcmode="lin" valueType="num">
                                      <p:cBhvr>
                                        <p:cTn id="29" dur="1000" fill="hold"/>
                                        <p:tgtEl>
                                          <p:spTgt spid="1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1000"/>
                                        <p:tgtEl>
                                          <p:spTgt spid="111"/>
                                        </p:tgtEl>
                                      </p:cBhvr>
                                    </p:animEffect>
                                    <p:anim calcmode="lin" valueType="num">
                                      <p:cBhvr>
                                        <p:cTn id="33" dur="1000" fill="hold"/>
                                        <p:tgtEl>
                                          <p:spTgt spid="111"/>
                                        </p:tgtEl>
                                        <p:attrNameLst>
                                          <p:attrName>ppt_x</p:attrName>
                                        </p:attrNameLst>
                                      </p:cBhvr>
                                      <p:tavLst>
                                        <p:tav tm="0">
                                          <p:val>
                                            <p:strVal val="#ppt_x"/>
                                          </p:val>
                                        </p:tav>
                                        <p:tav tm="100000">
                                          <p:val>
                                            <p:strVal val="#ppt_x"/>
                                          </p:val>
                                        </p:tav>
                                      </p:tavLst>
                                    </p:anim>
                                    <p:anim calcmode="lin" valueType="num">
                                      <p:cBhvr>
                                        <p:cTn id="34" dur="1000" fill="hold"/>
                                        <p:tgtEl>
                                          <p:spTgt spid="1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1000"/>
                                        <p:tgtEl>
                                          <p:spTgt spid="114"/>
                                        </p:tgtEl>
                                      </p:cBhvr>
                                    </p:animEffect>
                                    <p:anim calcmode="lin" valueType="num">
                                      <p:cBhvr>
                                        <p:cTn id="38" dur="1000" fill="hold"/>
                                        <p:tgtEl>
                                          <p:spTgt spid="114"/>
                                        </p:tgtEl>
                                        <p:attrNameLst>
                                          <p:attrName>ppt_x</p:attrName>
                                        </p:attrNameLst>
                                      </p:cBhvr>
                                      <p:tavLst>
                                        <p:tav tm="0">
                                          <p:val>
                                            <p:strVal val="#ppt_x"/>
                                          </p:val>
                                        </p:tav>
                                        <p:tav tm="100000">
                                          <p:val>
                                            <p:strVal val="#ppt_x"/>
                                          </p:val>
                                        </p:tav>
                                      </p:tavLst>
                                    </p:anim>
                                    <p:anim calcmode="lin" valueType="num">
                                      <p:cBhvr>
                                        <p:cTn id="39" dur="1000" fill="hold"/>
                                        <p:tgtEl>
                                          <p:spTgt spid="1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1000"/>
                                        <p:tgtEl>
                                          <p:spTgt spid="115"/>
                                        </p:tgtEl>
                                      </p:cBhvr>
                                    </p:animEffect>
                                    <p:anim calcmode="lin" valueType="num">
                                      <p:cBhvr>
                                        <p:cTn id="43" dur="1000" fill="hold"/>
                                        <p:tgtEl>
                                          <p:spTgt spid="115"/>
                                        </p:tgtEl>
                                        <p:attrNameLst>
                                          <p:attrName>ppt_x</p:attrName>
                                        </p:attrNameLst>
                                      </p:cBhvr>
                                      <p:tavLst>
                                        <p:tav tm="0">
                                          <p:val>
                                            <p:strVal val="#ppt_x"/>
                                          </p:val>
                                        </p:tav>
                                        <p:tav tm="100000">
                                          <p:val>
                                            <p:strVal val="#ppt_x"/>
                                          </p:val>
                                        </p:tav>
                                      </p:tavLst>
                                    </p:anim>
                                    <p:anim calcmode="lin" valueType="num">
                                      <p:cBhvr>
                                        <p:cTn id="44" dur="1000" fill="hold"/>
                                        <p:tgtEl>
                                          <p:spTgt spid="1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fade">
                                      <p:cBhvr>
                                        <p:cTn id="47" dur="1000"/>
                                        <p:tgtEl>
                                          <p:spTgt spid="116"/>
                                        </p:tgtEl>
                                      </p:cBhvr>
                                    </p:animEffect>
                                    <p:anim calcmode="lin" valueType="num">
                                      <p:cBhvr>
                                        <p:cTn id="48" dur="1000" fill="hold"/>
                                        <p:tgtEl>
                                          <p:spTgt spid="116"/>
                                        </p:tgtEl>
                                        <p:attrNameLst>
                                          <p:attrName>ppt_x</p:attrName>
                                        </p:attrNameLst>
                                      </p:cBhvr>
                                      <p:tavLst>
                                        <p:tav tm="0">
                                          <p:val>
                                            <p:strVal val="#ppt_x"/>
                                          </p:val>
                                        </p:tav>
                                        <p:tav tm="100000">
                                          <p:val>
                                            <p:strVal val="#ppt_x"/>
                                          </p:val>
                                        </p:tav>
                                      </p:tavLst>
                                    </p:anim>
                                    <p:anim calcmode="lin" valueType="num">
                                      <p:cBhvr>
                                        <p:cTn id="49" dur="1000" fill="hold"/>
                                        <p:tgtEl>
                                          <p:spTgt spid="1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fade">
                                      <p:cBhvr>
                                        <p:cTn id="52" dur="1000"/>
                                        <p:tgtEl>
                                          <p:spTgt spid="117"/>
                                        </p:tgtEl>
                                      </p:cBhvr>
                                    </p:animEffect>
                                    <p:anim calcmode="lin" valueType="num">
                                      <p:cBhvr>
                                        <p:cTn id="53" dur="1000" fill="hold"/>
                                        <p:tgtEl>
                                          <p:spTgt spid="117"/>
                                        </p:tgtEl>
                                        <p:attrNameLst>
                                          <p:attrName>ppt_x</p:attrName>
                                        </p:attrNameLst>
                                      </p:cBhvr>
                                      <p:tavLst>
                                        <p:tav tm="0">
                                          <p:val>
                                            <p:strVal val="#ppt_x"/>
                                          </p:val>
                                        </p:tav>
                                        <p:tav tm="100000">
                                          <p:val>
                                            <p:strVal val="#ppt_x"/>
                                          </p:val>
                                        </p:tav>
                                      </p:tavLst>
                                    </p:anim>
                                    <p:anim calcmode="lin" valueType="num">
                                      <p:cBhvr>
                                        <p:cTn id="54"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26"/>
                                        </p:tgtEl>
                                        <p:attrNameLst>
                                          <p:attrName>style.visibility</p:attrName>
                                        </p:attrNameLst>
                                      </p:cBhvr>
                                      <p:to>
                                        <p:strVal val="visible"/>
                                      </p:to>
                                    </p:set>
                                    <p:animEffect transition="in" filter="fade">
                                      <p:cBhvr>
                                        <p:cTn id="59" dur="1000"/>
                                        <p:tgtEl>
                                          <p:spTgt spid="126"/>
                                        </p:tgtEl>
                                      </p:cBhvr>
                                    </p:animEffect>
                                    <p:anim calcmode="lin" valueType="num">
                                      <p:cBhvr>
                                        <p:cTn id="60" dur="1000" fill="hold"/>
                                        <p:tgtEl>
                                          <p:spTgt spid="126"/>
                                        </p:tgtEl>
                                        <p:attrNameLst>
                                          <p:attrName>ppt_x</p:attrName>
                                        </p:attrNameLst>
                                      </p:cBhvr>
                                      <p:tavLst>
                                        <p:tav tm="0">
                                          <p:val>
                                            <p:strVal val="#ppt_x"/>
                                          </p:val>
                                        </p:tav>
                                        <p:tav tm="100000">
                                          <p:val>
                                            <p:strVal val="#ppt_x"/>
                                          </p:val>
                                        </p:tav>
                                      </p:tavLst>
                                    </p:anim>
                                    <p:anim calcmode="lin" valueType="num">
                                      <p:cBhvr>
                                        <p:cTn id="61" dur="1000" fill="hold"/>
                                        <p:tgtEl>
                                          <p:spTgt spid="126"/>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27"/>
                                        </p:tgtEl>
                                        <p:attrNameLst>
                                          <p:attrName>style.visibility</p:attrName>
                                        </p:attrNameLst>
                                      </p:cBhvr>
                                      <p:to>
                                        <p:strVal val="visible"/>
                                      </p:to>
                                    </p:set>
                                    <p:animEffect transition="in" filter="fade">
                                      <p:cBhvr>
                                        <p:cTn id="64" dur="1000"/>
                                        <p:tgtEl>
                                          <p:spTgt spid="127"/>
                                        </p:tgtEl>
                                      </p:cBhvr>
                                    </p:animEffect>
                                    <p:anim calcmode="lin" valueType="num">
                                      <p:cBhvr>
                                        <p:cTn id="65" dur="1000" fill="hold"/>
                                        <p:tgtEl>
                                          <p:spTgt spid="127"/>
                                        </p:tgtEl>
                                        <p:attrNameLst>
                                          <p:attrName>ppt_x</p:attrName>
                                        </p:attrNameLst>
                                      </p:cBhvr>
                                      <p:tavLst>
                                        <p:tav tm="0">
                                          <p:val>
                                            <p:strVal val="#ppt_x"/>
                                          </p:val>
                                        </p:tav>
                                        <p:tav tm="100000">
                                          <p:val>
                                            <p:strVal val="#ppt_x"/>
                                          </p:val>
                                        </p:tav>
                                      </p:tavLst>
                                    </p:anim>
                                    <p:anim calcmode="lin" valueType="num">
                                      <p:cBhvr>
                                        <p:cTn id="66" dur="1000" fill="hold"/>
                                        <p:tgtEl>
                                          <p:spTgt spid="127"/>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29"/>
                                        </p:tgtEl>
                                        <p:attrNameLst>
                                          <p:attrName>style.visibility</p:attrName>
                                        </p:attrNameLst>
                                      </p:cBhvr>
                                      <p:to>
                                        <p:strVal val="visible"/>
                                      </p:to>
                                    </p:set>
                                    <p:animEffect transition="in" filter="fade">
                                      <p:cBhvr>
                                        <p:cTn id="69" dur="1000"/>
                                        <p:tgtEl>
                                          <p:spTgt spid="129"/>
                                        </p:tgtEl>
                                      </p:cBhvr>
                                    </p:animEffect>
                                    <p:anim calcmode="lin" valueType="num">
                                      <p:cBhvr>
                                        <p:cTn id="70" dur="1000" fill="hold"/>
                                        <p:tgtEl>
                                          <p:spTgt spid="129"/>
                                        </p:tgtEl>
                                        <p:attrNameLst>
                                          <p:attrName>ppt_x</p:attrName>
                                        </p:attrNameLst>
                                      </p:cBhvr>
                                      <p:tavLst>
                                        <p:tav tm="0">
                                          <p:val>
                                            <p:strVal val="#ppt_x"/>
                                          </p:val>
                                        </p:tav>
                                        <p:tav tm="100000">
                                          <p:val>
                                            <p:strVal val="#ppt_x"/>
                                          </p:val>
                                        </p:tav>
                                      </p:tavLst>
                                    </p:anim>
                                    <p:anim calcmode="lin" valueType="num">
                                      <p:cBhvr>
                                        <p:cTn id="71" dur="1000" fill="hold"/>
                                        <p:tgtEl>
                                          <p:spTgt spid="129"/>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30"/>
                                        </p:tgtEl>
                                        <p:attrNameLst>
                                          <p:attrName>style.visibility</p:attrName>
                                        </p:attrNameLst>
                                      </p:cBhvr>
                                      <p:to>
                                        <p:strVal val="visible"/>
                                      </p:to>
                                    </p:set>
                                    <p:animEffect transition="in" filter="fade">
                                      <p:cBhvr>
                                        <p:cTn id="74" dur="1000"/>
                                        <p:tgtEl>
                                          <p:spTgt spid="130"/>
                                        </p:tgtEl>
                                      </p:cBhvr>
                                    </p:animEffect>
                                    <p:anim calcmode="lin" valueType="num">
                                      <p:cBhvr>
                                        <p:cTn id="75" dur="1000" fill="hold"/>
                                        <p:tgtEl>
                                          <p:spTgt spid="130"/>
                                        </p:tgtEl>
                                        <p:attrNameLst>
                                          <p:attrName>ppt_x</p:attrName>
                                        </p:attrNameLst>
                                      </p:cBhvr>
                                      <p:tavLst>
                                        <p:tav tm="0">
                                          <p:val>
                                            <p:strVal val="#ppt_x"/>
                                          </p:val>
                                        </p:tav>
                                        <p:tav tm="100000">
                                          <p:val>
                                            <p:strVal val="#ppt_x"/>
                                          </p:val>
                                        </p:tav>
                                      </p:tavLst>
                                    </p:anim>
                                    <p:anim calcmode="lin" valueType="num">
                                      <p:cBhvr>
                                        <p:cTn id="76" dur="1000" fill="hold"/>
                                        <p:tgtEl>
                                          <p:spTgt spid="130"/>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1000"/>
                                        <p:tgtEl>
                                          <p:spTgt spid="132"/>
                                        </p:tgtEl>
                                      </p:cBhvr>
                                    </p:animEffect>
                                    <p:anim calcmode="lin" valueType="num">
                                      <p:cBhvr>
                                        <p:cTn id="80" dur="1000" fill="hold"/>
                                        <p:tgtEl>
                                          <p:spTgt spid="132"/>
                                        </p:tgtEl>
                                        <p:attrNameLst>
                                          <p:attrName>ppt_x</p:attrName>
                                        </p:attrNameLst>
                                      </p:cBhvr>
                                      <p:tavLst>
                                        <p:tav tm="0">
                                          <p:val>
                                            <p:strVal val="#ppt_x"/>
                                          </p:val>
                                        </p:tav>
                                        <p:tav tm="100000">
                                          <p:val>
                                            <p:strVal val="#ppt_x"/>
                                          </p:val>
                                        </p:tav>
                                      </p:tavLst>
                                    </p:anim>
                                    <p:anim calcmode="lin" valueType="num">
                                      <p:cBhvr>
                                        <p:cTn id="81" dur="1000" fill="hold"/>
                                        <p:tgtEl>
                                          <p:spTgt spid="13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33"/>
                                        </p:tgtEl>
                                        <p:attrNameLst>
                                          <p:attrName>style.visibility</p:attrName>
                                        </p:attrNameLst>
                                      </p:cBhvr>
                                      <p:to>
                                        <p:strVal val="visible"/>
                                      </p:to>
                                    </p:set>
                                    <p:animEffect transition="in" filter="fade">
                                      <p:cBhvr>
                                        <p:cTn id="84" dur="1000"/>
                                        <p:tgtEl>
                                          <p:spTgt spid="133"/>
                                        </p:tgtEl>
                                      </p:cBhvr>
                                    </p:animEffect>
                                    <p:anim calcmode="lin" valueType="num">
                                      <p:cBhvr>
                                        <p:cTn id="85" dur="1000" fill="hold"/>
                                        <p:tgtEl>
                                          <p:spTgt spid="133"/>
                                        </p:tgtEl>
                                        <p:attrNameLst>
                                          <p:attrName>ppt_x</p:attrName>
                                        </p:attrNameLst>
                                      </p:cBhvr>
                                      <p:tavLst>
                                        <p:tav tm="0">
                                          <p:val>
                                            <p:strVal val="#ppt_x"/>
                                          </p:val>
                                        </p:tav>
                                        <p:tav tm="100000">
                                          <p:val>
                                            <p:strVal val="#ppt_x"/>
                                          </p:val>
                                        </p:tav>
                                      </p:tavLst>
                                    </p:anim>
                                    <p:anim calcmode="lin" valueType="num">
                                      <p:cBhvr>
                                        <p:cTn id="86" dur="1000" fill="hold"/>
                                        <p:tgtEl>
                                          <p:spTgt spid="133"/>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35"/>
                                        </p:tgtEl>
                                        <p:attrNameLst>
                                          <p:attrName>style.visibility</p:attrName>
                                        </p:attrNameLst>
                                      </p:cBhvr>
                                      <p:to>
                                        <p:strVal val="visible"/>
                                      </p:to>
                                    </p:set>
                                    <p:animEffect transition="in" filter="fade">
                                      <p:cBhvr>
                                        <p:cTn id="89" dur="1000"/>
                                        <p:tgtEl>
                                          <p:spTgt spid="135"/>
                                        </p:tgtEl>
                                      </p:cBhvr>
                                    </p:animEffect>
                                    <p:anim calcmode="lin" valueType="num">
                                      <p:cBhvr>
                                        <p:cTn id="90" dur="1000" fill="hold"/>
                                        <p:tgtEl>
                                          <p:spTgt spid="135"/>
                                        </p:tgtEl>
                                        <p:attrNameLst>
                                          <p:attrName>ppt_x</p:attrName>
                                        </p:attrNameLst>
                                      </p:cBhvr>
                                      <p:tavLst>
                                        <p:tav tm="0">
                                          <p:val>
                                            <p:strVal val="#ppt_x"/>
                                          </p:val>
                                        </p:tav>
                                        <p:tav tm="100000">
                                          <p:val>
                                            <p:strVal val="#ppt_x"/>
                                          </p:val>
                                        </p:tav>
                                      </p:tavLst>
                                    </p:anim>
                                    <p:anim calcmode="lin" valueType="num">
                                      <p:cBhvr>
                                        <p:cTn id="91" dur="1000" fill="hold"/>
                                        <p:tgtEl>
                                          <p:spTgt spid="135"/>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36"/>
                                        </p:tgtEl>
                                        <p:attrNameLst>
                                          <p:attrName>style.visibility</p:attrName>
                                        </p:attrNameLst>
                                      </p:cBhvr>
                                      <p:to>
                                        <p:strVal val="visible"/>
                                      </p:to>
                                    </p:set>
                                    <p:animEffect transition="in" filter="fade">
                                      <p:cBhvr>
                                        <p:cTn id="94" dur="1000"/>
                                        <p:tgtEl>
                                          <p:spTgt spid="136"/>
                                        </p:tgtEl>
                                      </p:cBhvr>
                                    </p:animEffect>
                                    <p:anim calcmode="lin" valueType="num">
                                      <p:cBhvr>
                                        <p:cTn id="95" dur="1000" fill="hold"/>
                                        <p:tgtEl>
                                          <p:spTgt spid="136"/>
                                        </p:tgtEl>
                                        <p:attrNameLst>
                                          <p:attrName>ppt_x</p:attrName>
                                        </p:attrNameLst>
                                      </p:cBhvr>
                                      <p:tavLst>
                                        <p:tav tm="0">
                                          <p:val>
                                            <p:strVal val="#ppt_x"/>
                                          </p:val>
                                        </p:tav>
                                        <p:tav tm="100000">
                                          <p:val>
                                            <p:strVal val="#ppt_x"/>
                                          </p:val>
                                        </p:tav>
                                      </p:tavLst>
                                    </p:anim>
                                    <p:anim calcmode="lin" valueType="num">
                                      <p:cBhvr>
                                        <p:cTn id="96" dur="1000" fill="hold"/>
                                        <p:tgtEl>
                                          <p:spTgt spid="136"/>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38"/>
                                        </p:tgtEl>
                                        <p:attrNameLst>
                                          <p:attrName>style.visibility</p:attrName>
                                        </p:attrNameLst>
                                      </p:cBhvr>
                                      <p:to>
                                        <p:strVal val="visible"/>
                                      </p:to>
                                    </p:set>
                                    <p:animEffect transition="in" filter="fade">
                                      <p:cBhvr>
                                        <p:cTn id="99" dur="1000"/>
                                        <p:tgtEl>
                                          <p:spTgt spid="138"/>
                                        </p:tgtEl>
                                      </p:cBhvr>
                                    </p:animEffect>
                                    <p:anim calcmode="lin" valueType="num">
                                      <p:cBhvr>
                                        <p:cTn id="100" dur="1000" fill="hold"/>
                                        <p:tgtEl>
                                          <p:spTgt spid="138"/>
                                        </p:tgtEl>
                                        <p:attrNameLst>
                                          <p:attrName>ppt_x</p:attrName>
                                        </p:attrNameLst>
                                      </p:cBhvr>
                                      <p:tavLst>
                                        <p:tav tm="0">
                                          <p:val>
                                            <p:strVal val="#ppt_x"/>
                                          </p:val>
                                        </p:tav>
                                        <p:tav tm="100000">
                                          <p:val>
                                            <p:strVal val="#ppt_x"/>
                                          </p:val>
                                        </p:tav>
                                      </p:tavLst>
                                    </p:anim>
                                    <p:anim calcmode="lin" valueType="num">
                                      <p:cBhvr>
                                        <p:cTn id="101" dur="1000" fill="hold"/>
                                        <p:tgtEl>
                                          <p:spTgt spid="13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39"/>
                                        </p:tgtEl>
                                        <p:attrNameLst>
                                          <p:attrName>style.visibility</p:attrName>
                                        </p:attrNameLst>
                                      </p:cBhvr>
                                      <p:to>
                                        <p:strVal val="visible"/>
                                      </p:to>
                                    </p:set>
                                    <p:animEffect transition="in" filter="fade">
                                      <p:cBhvr>
                                        <p:cTn id="104" dur="1000"/>
                                        <p:tgtEl>
                                          <p:spTgt spid="139"/>
                                        </p:tgtEl>
                                      </p:cBhvr>
                                    </p:animEffect>
                                    <p:anim calcmode="lin" valueType="num">
                                      <p:cBhvr>
                                        <p:cTn id="105" dur="1000" fill="hold"/>
                                        <p:tgtEl>
                                          <p:spTgt spid="139"/>
                                        </p:tgtEl>
                                        <p:attrNameLst>
                                          <p:attrName>ppt_x</p:attrName>
                                        </p:attrNameLst>
                                      </p:cBhvr>
                                      <p:tavLst>
                                        <p:tav tm="0">
                                          <p:val>
                                            <p:strVal val="#ppt_x"/>
                                          </p:val>
                                        </p:tav>
                                        <p:tav tm="100000">
                                          <p:val>
                                            <p:strVal val="#ppt_x"/>
                                          </p:val>
                                        </p:tav>
                                      </p:tavLst>
                                    </p:anim>
                                    <p:anim calcmode="lin" valueType="num">
                                      <p:cBhvr>
                                        <p:cTn id="106"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11" grpId="0"/>
      <p:bldP spid="114" grpId="0"/>
      <p:bldP spid="115" grpId="0"/>
      <p:bldP spid="116" grpId="0"/>
      <p:bldP spid="117" grpId="0"/>
      <p:bldP spid="126" grpId="0" animBg="1"/>
      <p:bldP spid="133" grpId="0"/>
      <p:bldP spid="135" grpId="0"/>
      <p:bldP spid="136" grpId="0"/>
      <p:bldP spid="138" grpId="0"/>
      <p:bldP spid="1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 y="365125"/>
            <a:ext cx="12083935" cy="1325563"/>
          </a:xfrm>
        </p:spPr>
        <p:txBody>
          <a:bodyPr/>
          <a:lstStyle/>
          <a:p>
            <a:pPr algn="ctr"/>
            <a:r>
              <a:rPr lang="en-US" dirty="0" smtClean="0">
                <a:latin typeface="Georgia" panose="02040502050405020303" pitchFamily="18" charset="0"/>
              </a:rPr>
              <a:t>Multiple Group Categorical Confirmatory Factor Analysis (MG-CCFA)</a:t>
            </a:r>
            <a:endParaRPr lang="en-US" dirty="0">
              <a:latin typeface="Georgia" panose="02040502050405020303" pitchFamily="18" charset="0"/>
            </a:endParaRPr>
          </a:p>
        </p:txBody>
      </p:sp>
      <p:sp>
        <p:nvSpPr>
          <p:cNvPr id="28" name="Google Shape;225;p39"/>
          <p:cNvSpPr/>
          <p:nvPr/>
        </p:nvSpPr>
        <p:spPr>
          <a:xfrm>
            <a:off x="3963899" y="2898342"/>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9" name="Google Shape;226;p39"/>
          <p:cNvSpPr/>
          <p:nvPr/>
        </p:nvSpPr>
        <p:spPr>
          <a:xfrm>
            <a:off x="3002696" y="6067266"/>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28" idx="4"/>
            <a:endCxn id="87" idx="0"/>
          </p:cNvCxnSpPr>
          <p:nvPr/>
        </p:nvCxnSpPr>
        <p:spPr>
          <a:xfrm flipH="1">
            <a:off x="3205263" y="3832804"/>
            <a:ext cx="1260771"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33" name="Google Shape;231;p39"/>
          <p:cNvCxnSpPr>
            <a:stCxn id="28" idx="4"/>
            <a:endCxn id="116" idx="0"/>
          </p:cNvCxnSpPr>
          <p:nvPr/>
        </p:nvCxnSpPr>
        <p:spPr>
          <a:xfrm flipH="1">
            <a:off x="4017452" y="3832804"/>
            <a:ext cx="448582"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34" name="Google Shape;232;p39"/>
          <p:cNvCxnSpPr>
            <a:stCxn id="28" idx="4"/>
            <a:endCxn id="130" idx="0"/>
          </p:cNvCxnSpPr>
          <p:nvPr/>
        </p:nvCxnSpPr>
        <p:spPr>
          <a:xfrm>
            <a:off x="4466034" y="3832804"/>
            <a:ext cx="419179" cy="754122"/>
          </a:xfrm>
          <a:prstGeom prst="straightConnector1">
            <a:avLst/>
          </a:prstGeom>
          <a:noFill/>
          <a:ln w="9525" cap="flat" cmpd="sng">
            <a:solidFill>
              <a:schemeClr val="dk1"/>
            </a:solidFill>
            <a:prstDash val="solid"/>
            <a:miter lim="800000"/>
            <a:headEnd type="none" w="sm" len="sm"/>
            <a:tailEnd type="triangle" w="med" len="med"/>
          </a:ln>
        </p:spPr>
      </p:cxnSp>
      <p:pic>
        <p:nvPicPr>
          <p:cNvPr id="35" name="Picture 34"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0663" y="6089346"/>
            <a:ext cx="267384" cy="267384"/>
          </a:xfrm>
          <a:prstGeom prst="rect">
            <a:avLst/>
          </a:prstGeom>
        </p:spPr>
      </p:pic>
      <p:pic>
        <p:nvPicPr>
          <p:cNvPr id="38" name="Picture 37"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4161193" y="3206962"/>
            <a:ext cx="622804" cy="520387"/>
          </a:xfrm>
          <a:prstGeom prst="rect">
            <a:avLst/>
          </a:prstGeom>
        </p:spPr>
      </p:pic>
      <p:sp>
        <p:nvSpPr>
          <p:cNvPr id="39" name="Google Shape;324;p41"/>
          <p:cNvSpPr txBox="1"/>
          <p:nvPr/>
        </p:nvSpPr>
        <p:spPr>
          <a:xfrm>
            <a:off x="3282264" y="4184787"/>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0" name="Google Shape;325;p41"/>
          <p:cNvSpPr txBox="1"/>
          <p:nvPr/>
        </p:nvSpPr>
        <p:spPr>
          <a:xfrm>
            <a:off x="3956858" y="4186097"/>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1" name="Google Shape;326;p41"/>
          <p:cNvSpPr txBox="1"/>
          <p:nvPr/>
        </p:nvSpPr>
        <p:spPr>
          <a:xfrm>
            <a:off x="4490713" y="4185833"/>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46" name="Google Shape;232;p39"/>
          <p:cNvCxnSpPr>
            <a:stCxn id="28" idx="4"/>
            <a:endCxn id="141" idx="0"/>
          </p:cNvCxnSpPr>
          <p:nvPr/>
        </p:nvCxnSpPr>
        <p:spPr>
          <a:xfrm>
            <a:off x="4466034" y="3832804"/>
            <a:ext cx="1116730" cy="754122"/>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47" name="TextBox 46"/>
              <p:cNvSpPr txBox="1"/>
              <p:nvPr/>
            </p:nvSpPr>
            <p:spPr>
              <a:xfrm>
                <a:off x="5316141" y="4181985"/>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5316141" y="4181985"/>
                <a:ext cx="277407" cy="215444"/>
              </a:xfrm>
              <a:prstGeom prst="rect">
                <a:avLst/>
              </a:prstGeom>
              <a:blipFill>
                <a:blip r:embed="rId8"/>
                <a:stretch>
                  <a:fillRect l="-217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4382026" y="2919023"/>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4382026" y="2919023"/>
                <a:ext cx="181140" cy="276999"/>
              </a:xfrm>
              <a:prstGeom prst="rect">
                <a:avLst/>
              </a:prstGeom>
              <a:blipFill>
                <a:blip r:embed="rId15"/>
                <a:stretch>
                  <a:fillRect l="-30000" r="-33333" b="-28889"/>
                </a:stretch>
              </a:blipFill>
            </p:spPr>
            <p:txBody>
              <a:bodyPr/>
              <a:lstStyle/>
              <a:p>
                <a:r>
                  <a:rPr lang="en-US">
                    <a:noFill/>
                  </a:rPr>
                  <a:t> </a:t>
                </a:r>
              </a:p>
            </p:txBody>
          </p:sp>
        </mc:Fallback>
      </mc:AlternateContent>
      <p:pic>
        <p:nvPicPr>
          <p:cNvPr id="56" name="Google Shape;283;p40"/>
          <p:cNvPicPr preferRelativeResize="0"/>
          <p:nvPr/>
        </p:nvPicPr>
        <p:blipFill rotWithShape="1">
          <a:blip r:embed="rId16">
            <a:alphaModFix/>
          </a:blip>
          <a:srcRect/>
          <a:stretch/>
        </p:blipFill>
        <p:spPr>
          <a:xfrm>
            <a:off x="5935389" y="1843800"/>
            <a:ext cx="627542" cy="351424"/>
          </a:xfrm>
          <a:prstGeom prst="rect">
            <a:avLst/>
          </a:prstGeom>
          <a:noFill/>
          <a:ln>
            <a:noFill/>
          </a:ln>
        </p:spPr>
      </p:pic>
      <p:pic>
        <p:nvPicPr>
          <p:cNvPr id="81" name="Picture 80" descr="SVG &gt; discuss people my business - Free SVG Image &amp; Icon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rot="10800000" flipV="1">
            <a:off x="3833996" y="4737703"/>
            <a:ext cx="401892" cy="247880"/>
          </a:xfrm>
          <a:prstGeom prst="rect">
            <a:avLst/>
          </a:prstGeom>
        </p:spPr>
      </p:pic>
      <p:pic>
        <p:nvPicPr>
          <p:cNvPr id="82" name="Picture 81" descr="Workload Icon of Glyph style - Available in SVG, PNG, EPS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755763" y="4705748"/>
            <a:ext cx="298697" cy="298697"/>
          </a:xfrm>
          <a:prstGeom prst="rect">
            <a:avLst/>
          </a:prstGeom>
        </p:spPr>
      </p:pic>
      <p:cxnSp>
        <p:nvCxnSpPr>
          <p:cNvPr id="112" name="Straight Arrow Connector 111"/>
          <p:cNvCxnSpPr>
            <a:stCxn id="56" idx="2"/>
          </p:cNvCxnSpPr>
          <p:nvPr/>
        </p:nvCxnSpPr>
        <p:spPr>
          <a:xfrm>
            <a:off x="6249160" y="2195224"/>
            <a:ext cx="2220502"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56" idx="2"/>
            <a:endCxn id="28" idx="0"/>
          </p:cNvCxnSpPr>
          <p:nvPr/>
        </p:nvCxnSpPr>
        <p:spPr>
          <a:xfrm flipH="1">
            <a:off x="4466034" y="2195224"/>
            <a:ext cx="1783126"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Google Shape;225;p39"/>
          <p:cNvSpPr/>
          <p:nvPr/>
        </p:nvSpPr>
        <p:spPr>
          <a:xfrm>
            <a:off x="2952842" y="4592604"/>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8" name="Google Shape;230;p39"/>
          <p:cNvCxnSpPr>
            <a:stCxn id="87" idx="4"/>
            <a:endCxn id="29" idx="0"/>
          </p:cNvCxnSpPr>
          <p:nvPr/>
        </p:nvCxnSpPr>
        <p:spPr>
          <a:xfrm flipH="1">
            <a:off x="3188605" y="5105625"/>
            <a:ext cx="16658" cy="961641"/>
          </a:xfrm>
          <a:prstGeom prst="straightConnector1">
            <a:avLst/>
          </a:prstGeom>
          <a:noFill/>
          <a:ln w="9525" cap="flat" cmpd="sng">
            <a:solidFill>
              <a:schemeClr val="dk1"/>
            </a:solidFill>
            <a:prstDash val="lgDash"/>
            <a:miter lim="800000"/>
            <a:headEnd type="none" w="sm" len="sm"/>
            <a:tailEnd type="triangle" w="med" len="med"/>
          </a:ln>
        </p:spPr>
      </p:cxnSp>
      <p:pic>
        <p:nvPicPr>
          <p:cNvPr id="104" name="Picture 10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6097" y="4727083"/>
            <a:ext cx="267384" cy="267384"/>
          </a:xfrm>
          <a:prstGeom prst="rect">
            <a:avLst/>
          </a:prstGeom>
        </p:spPr>
      </p:pic>
      <mc:AlternateContent xmlns:mc="http://schemas.openxmlformats.org/markup-compatibility/2006" xmlns:a14="http://schemas.microsoft.com/office/drawing/2010/main">
        <mc:Choice Requires="a14">
          <p:sp>
            <p:nvSpPr>
              <p:cNvPr id="66" name="TextBox 65"/>
              <p:cNvSpPr txBox="1"/>
              <p:nvPr/>
            </p:nvSpPr>
            <p:spPr>
              <a:xfrm rot="5400000">
                <a:off x="2625380" y="5454996"/>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rot="5400000">
                <a:off x="2625380" y="5454996"/>
                <a:ext cx="944435" cy="369332"/>
              </a:xfrm>
              <a:prstGeom prst="rect">
                <a:avLst/>
              </a:prstGeom>
              <a:blipFill>
                <a:blip r:embed="rId19"/>
                <a:stretch>
                  <a:fillRect l="-26667" r="-10000"/>
                </a:stretch>
              </a:blipFill>
            </p:spPr>
            <p:txBody>
              <a:bodyPr/>
              <a:lstStyle/>
              <a:p>
                <a:r>
                  <a:rPr lang="en-US">
                    <a:noFill/>
                  </a:rPr>
                  <a:t> </a:t>
                </a:r>
              </a:p>
            </p:txBody>
          </p:sp>
        </mc:Fallback>
      </mc:AlternateContent>
      <p:sp>
        <p:nvSpPr>
          <p:cNvPr id="111" name="Google Shape;226;p39"/>
          <p:cNvSpPr/>
          <p:nvPr/>
        </p:nvSpPr>
        <p:spPr>
          <a:xfrm>
            <a:off x="3814885" y="6067266"/>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16" name="Google Shape;225;p39"/>
          <p:cNvSpPr/>
          <p:nvPr/>
        </p:nvSpPr>
        <p:spPr>
          <a:xfrm>
            <a:off x="3765031" y="4592604"/>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17" name="Google Shape;230;p39"/>
          <p:cNvCxnSpPr>
            <a:stCxn id="116" idx="4"/>
            <a:endCxn id="111" idx="0"/>
          </p:cNvCxnSpPr>
          <p:nvPr/>
        </p:nvCxnSpPr>
        <p:spPr>
          <a:xfrm flipH="1">
            <a:off x="4000794" y="5105625"/>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24" name="TextBox 123"/>
              <p:cNvSpPr txBox="1"/>
              <p:nvPr/>
            </p:nvSpPr>
            <p:spPr>
              <a:xfrm rot="5400000">
                <a:off x="3437569" y="5454996"/>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24" name="TextBox 123"/>
              <p:cNvSpPr txBox="1">
                <a:spLocks noRot="1" noChangeAspect="1" noMove="1" noResize="1" noEditPoints="1" noAdjustHandles="1" noChangeArrowheads="1" noChangeShapeType="1" noTextEdit="1"/>
              </p:cNvSpPr>
              <p:nvPr/>
            </p:nvSpPr>
            <p:spPr>
              <a:xfrm rot="5400000">
                <a:off x="3437569" y="5454996"/>
                <a:ext cx="944435" cy="369332"/>
              </a:xfrm>
              <a:prstGeom prst="rect">
                <a:avLst/>
              </a:prstGeom>
              <a:blipFill>
                <a:blip r:embed="rId20"/>
                <a:stretch>
                  <a:fillRect l="-24590" r="-8197"/>
                </a:stretch>
              </a:blipFill>
            </p:spPr>
            <p:txBody>
              <a:bodyPr/>
              <a:lstStyle/>
              <a:p>
                <a:r>
                  <a:rPr lang="en-US">
                    <a:noFill/>
                  </a:rPr>
                  <a:t> </a:t>
                </a:r>
              </a:p>
            </p:txBody>
          </p:sp>
        </mc:Fallback>
      </mc:AlternateContent>
      <p:sp>
        <p:nvSpPr>
          <p:cNvPr id="126" name="Google Shape;226;p39"/>
          <p:cNvSpPr/>
          <p:nvPr/>
        </p:nvSpPr>
        <p:spPr>
          <a:xfrm>
            <a:off x="4682646" y="6061588"/>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30" name="Google Shape;225;p39"/>
          <p:cNvSpPr/>
          <p:nvPr/>
        </p:nvSpPr>
        <p:spPr>
          <a:xfrm>
            <a:off x="4632792"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32" name="Google Shape;230;p39"/>
          <p:cNvCxnSpPr>
            <a:stCxn id="130" idx="4"/>
            <a:endCxn id="126" idx="0"/>
          </p:cNvCxnSpPr>
          <p:nvPr/>
        </p:nvCxnSpPr>
        <p:spPr>
          <a:xfrm flipH="1">
            <a:off x="4868555" y="5099947"/>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35" name="TextBox 134"/>
              <p:cNvSpPr txBox="1"/>
              <p:nvPr/>
            </p:nvSpPr>
            <p:spPr>
              <a:xfrm rot="5400000">
                <a:off x="4305330" y="5449318"/>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35" name="TextBox 134"/>
              <p:cNvSpPr txBox="1">
                <a:spLocks noRot="1" noChangeAspect="1" noMove="1" noResize="1" noEditPoints="1" noAdjustHandles="1" noChangeArrowheads="1" noChangeShapeType="1" noTextEdit="1"/>
              </p:cNvSpPr>
              <p:nvPr/>
            </p:nvSpPr>
            <p:spPr>
              <a:xfrm rot="5400000">
                <a:off x="4305330" y="5449318"/>
                <a:ext cx="944435" cy="369332"/>
              </a:xfrm>
              <a:prstGeom prst="rect">
                <a:avLst/>
              </a:prstGeom>
              <a:blipFill>
                <a:blip r:embed="rId21"/>
                <a:stretch>
                  <a:fillRect l="-24590" r="-9836"/>
                </a:stretch>
              </a:blipFill>
            </p:spPr>
            <p:txBody>
              <a:bodyPr/>
              <a:lstStyle/>
              <a:p>
                <a:r>
                  <a:rPr lang="en-US">
                    <a:noFill/>
                  </a:rPr>
                  <a:t> </a:t>
                </a:r>
              </a:p>
            </p:txBody>
          </p:sp>
        </mc:Fallback>
      </mc:AlternateContent>
      <p:sp>
        <p:nvSpPr>
          <p:cNvPr id="136" name="Google Shape;226;p39"/>
          <p:cNvSpPr/>
          <p:nvPr/>
        </p:nvSpPr>
        <p:spPr>
          <a:xfrm>
            <a:off x="5380197" y="6061588"/>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41" name="Google Shape;225;p39"/>
          <p:cNvSpPr/>
          <p:nvPr/>
        </p:nvSpPr>
        <p:spPr>
          <a:xfrm>
            <a:off x="5330343"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42" name="Google Shape;230;p39"/>
          <p:cNvCxnSpPr>
            <a:stCxn id="141" idx="4"/>
            <a:endCxn id="136" idx="0"/>
          </p:cNvCxnSpPr>
          <p:nvPr/>
        </p:nvCxnSpPr>
        <p:spPr>
          <a:xfrm flipH="1">
            <a:off x="5566106" y="5099947"/>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45" name="TextBox 144"/>
              <p:cNvSpPr txBox="1"/>
              <p:nvPr/>
            </p:nvSpPr>
            <p:spPr>
              <a:xfrm rot="5400000">
                <a:off x="5002881" y="5449318"/>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4</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45" name="TextBox 144"/>
              <p:cNvSpPr txBox="1">
                <a:spLocks noRot="1" noChangeAspect="1" noMove="1" noResize="1" noEditPoints="1" noAdjustHandles="1" noChangeArrowheads="1" noChangeShapeType="1" noTextEdit="1"/>
              </p:cNvSpPr>
              <p:nvPr/>
            </p:nvSpPr>
            <p:spPr>
              <a:xfrm rot="5400000">
                <a:off x="5002881" y="5449318"/>
                <a:ext cx="944435" cy="369332"/>
              </a:xfrm>
              <a:prstGeom prst="rect">
                <a:avLst/>
              </a:prstGeom>
              <a:blipFill>
                <a:blip r:embed="rId22"/>
                <a:stretch>
                  <a:fillRect l="-26667" r="-10000"/>
                </a:stretch>
              </a:blipFill>
            </p:spPr>
            <p:txBody>
              <a:bodyPr/>
              <a:lstStyle/>
              <a:p>
                <a:r>
                  <a:rPr lang="en-US">
                    <a:noFill/>
                  </a:rPr>
                  <a:t> </a:t>
                </a:r>
              </a:p>
            </p:txBody>
          </p:sp>
        </mc:Fallback>
      </mc:AlternateContent>
      <p:pic>
        <p:nvPicPr>
          <p:cNvPr id="146" name="Picture 145" descr="SVG &gt; discuss people my business - Free SVG Image &amp; Icon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rot="10800000" flipV="1">
            <a:off x="3837001" y="6106202"/>
            <a:ext cx="344243" cy="212323"/>
          </a:xfrm>
          <a:prstGeom prst="rect">
            <a:avLst/>
          </a:prstGeom>
        </p:spPr>
      </p:pic>
      <p:pic>
        <p:nvPicPr>
          <p:cNvPr id="147" name="Picture 146" descr="Workload Icon of Glyph style - Available in SVG, PNG, EPS ..."/>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753826" y="6093956"/>
            <a:ext cx="262774" cy="262774"/>
          </a:xfrm>
          <a:prstGeom prst="rect">
            <a:avLst/>
          </a:prstGeom>
        </p:spPr>
      </p:pic>
      <p:pic>
        <p:nvPicPr>
          <p:cNvPr id="148" name="Picture 147" descr="Free vector graphic: Award, Badge, Prize, Simple - Free ..."/>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514558" y="4727083"/>
            <a:ext cx="145207" cy="263264"/>
          </a:xfrm>
          <a:prstGeom prst="rect">
            <a:avLst/>
          </a:prstGeom>
        </p:spPr>
      </p:pic>
      <p:pic>
        <p:nvPicPr>
          <p:cNvPr id="149" name="Picture 148" descr="Free vector graphic: Award, Badge, Prize, Simple - Free ..."/>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504936" y="6074688"/>
            <a:ext cx="145207" cy="263264"/>
          </a:xfrm>
          <a:prstGeom prst="rect">
            <a:avLst/>
          </a:prstGeom>
        </p:spPr>
      </p:pic>
      <p:sp>
        <p:nvSpPr>
          <p:cNvPr id="189" name="Google Shape;225;p39"/>
          <p:cNvSpPr/>
          <p:nvPr/>
        </p:nvSpPr>
        <p:spPr>
          <a:xfrm>
            <a:off x="7990818" y="2898342"/>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90" name="Google Shape;226;p39"/>
          <p:cNvSpPr/>
          <p:nvPr/>
        </p:nvSpPr>
        <p:spPr>
          <a:xfrm>
            <a:off x="7029615" y="6067266"/>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91" name="Google Shape;230;p39"/>
          <p:cNvCxnSpPr>
            <a:stCxn id="189" idx="4"/>
            <a:endCxn id="205" idx="0"/>
          </p:cNvCxnSpPr>
          <p:nvPr/>
        </p:nvCxnSpPr>
        <p:spPr>
          <a:xfrm flipH="1">
            <a:off x="7232182" y="3832804"/>
            <a:ext cx="1260771"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192" name="Google Shape;231;p39"/>
          <p:cNvCxnSpPr>
            <a:stCxn id="189" idx="4"/>
            <a:endCxn id="211" idx="0"/>
          </p:cNvCxnSpPr>
          <p:nvPr/>
        </p:nvCxnSpPr>
        <p:spPr>
          <a:xfrm flipH="1">
            <a:off x="8044371" y="3832804"/>
            <a:ext cx="448582"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193" name="Google Shape;232;p39"/>
          <p:cNvCxnSpPr>
            <a:stCxn id="189" idx="4"/>
            <a:endCxn id="216" idx="0"/>
          </p:cNvCxnSpPr>
          <p:nvPr/>
        </p:nvCxnSpPr>
        <p:spPr>
          <a:xfrm>
            <a:off x="8492953" y="3832804"/>
            <a:ext cx="419179" cy="754122"/>
          </a:xfrm>
          <a:prstGeom prst="straightConnector1">
            <a:avLst/>
          </a:prstGeom>
          <a:noFill/>
          <a:ln w="9525" cap="flat" cmpd="sng">
            <a:solidFill>
              <a:schemeClr val="dk1"/>
            </a:solidFill>
            <a:prstDash val="solid"/>
            <a:miter lim="800000"/>
            <a:headEnd type="none" w="sm" len="sm"/>
            <a:tailEnd type="triangle" w="med" len="med"/>
          </a:ln>
        </p:spPr>
      </p:cxnSp>
      <p:pic>
        <p:nvPicPr>
          <p:cNvPr id="194" name="Picture 19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7582" y="6089346"/>
            <a:ext cx="267384" cy="267384"/>
          </a:xfrm>
          <a:prstGeom prst="rect">
            <a:avLst/>
          </a:prstGeom>
        </p:spPr>
      </p:pic>
      <p:pic>
        <p:nvPicPr>
          <p:cNvPr id="195" name="Picture 194"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8188112" y="3206962"/>
            <a:ext cx="622804" cy="520387"/>
          </a:xfrm>
          <a:prstGeom prst="rect">
            <a:avLst/>
          </a:prstGeom>
        </p:spPr>
      </p:pic>
      <p:sp>
        <p:nvSpPr>
          <p:cNvPr id="196" name="Google Shape;324;p41"/>
          <p:cNvSpPr txBox="1"/>
          <p:nvPr/>
        </p:nvSpPr>
        <p:spPr>
          <a:xfrm>
            <a:off x="7309183" y="4184787"/>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97" name="Google Shape;325;p41"/>
          <p:cNvSpPr txBox="1"/>
          <p:nvPr/>
        </p:nvSpPr>
        <p:spPr>
          <a:xfrm>
            <a:off x="7983777" y="4186097"/>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98" name="Google Shape;326;p41"/>
          <p:cNvSpPr txBox="1"/>
          <p:nvPr/>
        </p:nvSpPr>
        <p:spPr>
          <a:xfrm>
            <a:off x="8517632" y="4185833"/>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200" name="Google Shape;232;p39"/>
          <p:cNvCxnSpPr>
            <a:stCxn id="189" idx="4"/>
            <a:endCxn id="221" idx="0"/>
          </p:cNvCxnSpPr>
          <p:nvPr/>
        </p:nvCxnSpPr>
        <p:spPr>
          <a:xfrm>
            <a:off x="8492953" y="3832804"/>
            <a:ext cx="1116730" cy="754122"/>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201" name="TextBox 200"/>
              <p:cNvSpPr txBox="1"/>
              <p:nvPr/>
            </p:nvSpPr>
            <p:spPr>
              <a:xfrm>
                <a:off x="9343060" y="4181985"/>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9343060" y="4181985"/>
                <a:ext cx="277407" cy="215444"/>
              </a:xfrm>
              <a:prstGeom prst="rect">
                <a:avLst/>
              </a:prstGeom>
              <a:blipFill>
                <a:blip r:embed="rId25"/>
                <a:stretch>
                  <a:fillRect l="-444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8408945" y="2919023"/>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202" name="TextBox 201"/>
              <p:cNvSpPr txBox="1">
                <a:spLocks noRot="1" noChangeAspect="1" noMove="1" noResize="1" noEditPoints="1" noAdjustHandles="1" noChangeArrowheads="1" noChangeShapeType="1" noTextEdit="1"/>
              </p:cNvSpPr>
              <p:nvPr/>
            </p:nvSpPr>
            <p:spPr>
              <a:xfrm>
                <a:off x="8408945" y="2919023"/>
                <a:ext cx="181140" cy="276999"/>
              </a:xfrm>
              <a:prstGeom prst="rect">
                <a:avLst/>
              </a:prstGeom>
              <a:blipFill>
                <a:blip r:embed="rId26"/>
                <a:stretch>
                  <a:fillRect l="-30000" r="-33333" b="-28889"/>
                </a:stretch>
              </a:blipFill>
            </p:spPr>
            <p:txBody>
              <a:bodyPr/>
              <a:lstStyle/>
              <a:p>
                <a:r>
                  <a:rPr lang="en-US">
                    <a:noFill/>
                  </a:rPr>
                  <a:t> </a:t>
                </a:r>
              </a:p>
            </p:txBody>
          </p:sp>
        </mc:Fallback>
      </mc:AlternateContent>
      <p:pic>
        <p:nvPicPr>
          <p:cNvPr id="203" name="Picture 202" descr="SVG &gt; discuss people my business - Free SVG Image &amp; Icon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rot="10800000" flipV="1">
            <a:off x="7860915" y="4737703"/>
            <a:ext cx="401892" cy="247880"/>
          </a:xfrm>
          <a:prstGeom prst="rect">
            <a:avLst/>
          </a:prstGeom>
        </p:spPr>
      </p:pic>
      <p:pic>
        <p:nvPicPr>
          <p:cNvPr id="204" name="Picture 203" descr="Workload Icon of Glyph style - Available in SVG, PNG, EPS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782682" y="4705748"/>
            <a:ext cx="298697" cy="298697"/>
          </a:xfrm>
          <a:prstGeom prst="rect">
            <a:avLst/>
          </a:prstGeom>
        </p:spPr>
      </p:pic>
      <p:sp>
        <p:nvSpPr>
          <p:cNvPr id="205" name="Google Shape;225;p39"/>
          <p:cNvSpPr/>
          <p:nvPr/>
        </p:nvSpPr>
        <p:spPr>
          <a:xfrm>
            <a:off x="6979761" y="4592604"/>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06" name="Google Shape;230;p39"/>
          <p:cNvCxnSpPr>
            <a:stCxn id="205" idx="4"/>
            <a:endCxn id="190" idx="0"/>
          </p:cNvCxnSpPr>
          <p:nvPr/>
        </p:nvCxnSpPr>
        <p:spPr>
          <a:xfrm flipH="1">
            <a:off x="7215524" y="5105625"/>
            <a:ext cx="16658" cy="961641"/>
          </a:xfrm>
          <a:prstGeom prst="straightConnector1">
            <a:avLst/>
          </a:prstGeom>
          <a:noFill/>
          <a:ln w="9525" cap="flat" cmpd="sng">
            <a:solidFill>
              <a:schemeClr val="dk1"/>
            </a:solidFill>
            <a:prstDash val="lgDash"/>
            <a:miter lim="800000"/>
            <a:headEnd type="none" w="sm" len="sm"/>
            <a:tailEnd type="triangle" w="med" len="med"/>
          </a:ln>
        </p:spPr>
      </p:cxnSp>
      <p:pic>
        <p:nvPicPr>
          <p:cNvPr id="207" name="Picture 206"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3016" y="4727083"/>
            <a:ext cx="267384" cy="267384"/>
          </a:xfrm>
          <a:prstGeom prst="rect">
            <a:avLst/>
          </a:prstGeom>
        </p:spPr>
      </p:pic>
      <mc:AlternateContent xmlns:mc="http://schemas.openxmlformats.org/markup-compatibility/2006" xmlns:a14="http://schemas.microsoft.com/office/drawing/2010/main">
        <mc:Choice Requires="a14">
          <p:sp>
            <p:nvSpPr>
              <p:cNvPr id="208" name="TextBox 207"/>
              <p:cNvSpPr txBox="1"/>
              <p:nvPr/>
            </p:nvSpPr>
            <p:spPr>
              <a:xfrm rot="5400000">
                <a:off x="6652299" y="5454996"/>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08" name="TextBox 207"/>
              <p:cNvSpPr txBox="1">
                <a:spLocks noRot="1" noChangeAspect="1" noMove="1" noResize="1" noEditPoints="1" noAdjustHandles="1" noChangeArrowheads="1" noChangeShapeType="1" noTextEdit="1"/>
              </p:cNvSpPr>
              <p:nvPr/>
            </p:nvSpPr>
            <p:spPr>
              <a:xfrm rot="5400000">
                <a:off x="6652299" y="5454996"/>
                <a:ext cx="944435" cy="369332"/>
              </a:xfrm>
              <a:prstGeom prst="rect">
                <a:avLst/>
              </a:prstGeom>
              <a:blipFill>
                <a:blip r:embed="rId27"/>
                <a:stretch>
                  <a:fillRect l="-24590" r="-9836"/>
                </a:stretch>
              </a:blipFill>
            </p:spPr>
            <p:txBody>
              <a:bodyPr/>
              <a:lstStyle/>
              <a:p>
                <a:r>
                  <a:rPr lang="en-US">
                    <a:noFill/>
                  </a:rPr>
                  <a:t> </a:t>
                </a:r>
              </a:p>
            </p:txBody>
          </p:sp>
        </mc:Fallback>
      </mc:AlternateContent>
      <p:sp>
        <p:nvSpPr>
          <p:cNvPr id="209" name="Google Shape;226;p39"/>
          <p:cNvSpPr/>
          <p:nvPr/>
        </p:nvSpPr>
        <p:spPr>
          <a:xfrm>
            <a:off x="7841804" y="6067266"/>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1" name="Google Shape;225;p39"/>
          <p:cNvSpPr/>
          <p:nvPr/>
        </p:nvSpPr>
        <p:spPr>
          <a:xfrm>
            <a:off x="7791950" y="4592604"/>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2" name="Google Shape;230;p39"/>
          <p:cNvCxnSpPr>
            <a:stCxn id="211" idx="4"/>
            <a:endCxn id="209" idx="0"/>
          </p:cNvCxnSpPr>
          <p:nvPr/>
        </p:nvCxnSpPr>
        <p:spPr>
          <a:xfrm flipH="1">
            <a:off x="8027713" y="5105625"/>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3" name="TextBox 212"/>
              <p:cNvSpPr txBox="1"/>
              <p:nvPr/>
            </p:nvSpPr>
            <p:spPr>
              <a:xfrm rot="5400000">
                <a:off x="7464488" y="5454996"/>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rot="5400000">
                <a:off x="7464488" y="5454996"/>
                <a:ext cx="944435" cy="369332"/>
              </a:xfrm>
              <a:prstGeom prst="rect">
                <a:avLst/>
              </a:prstGeom>
              <a:blipFill>
                <a:blip r:embed="rId28"/>
                <a:stretch>
                  <a:fillRect l="-26667" r="-10000"/>
                </a:stretch>
              </a:blipFill>
            </p:spPr>
            <p:txBody>
              <a:bodyPr/>
              <a:lstStyle/>
              <a:p>
                <a:r>
                  <a:rPr lang="en-US">
                    <a:noFill/>
                  </a:rPr>
                  <a:t> </a:t>
                </a:r>
              </a:p>
            </p:txBody>
          </p:sp>
        </mc:Fallback>
      </mc:AlternateContent>
      <p:sp>
        <p:nvSpPr>
          <p:cNvPr id="214" name="Google Shape;226;p39"/>
          <p:cNvSpPr/>
          <p:nvPr/>
        </p:nvSpPr>
        <p:spPr>
          <a:xfrm>
            <a:off x="8709565" y="6061588"/>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6" name="Google Shape;225;p39"/>
          <p:cNvSpPr/>
          <p:nvPr/>
        </p:nvSpPr>
        <p:spPr>
          <a:xfrm>
            <a:off x="865971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7" name="Google Shape;230;p39"/>
          <p:cNvCxnSpPr>
            <a:stCxn id="216" idx="4"/>
            <a:endCxn id="214" idx="0"/>
          </p:cNvCxnSpPr>
          <p:nvPr/>
        </p:nvCxnSpPr>
        <p:spPr>
          <a:xfrm flipH="1">
            <a:off x="8895474" y="5099947"/>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8" name="TextBox 217"/>
              <p:cNvSpPr txBox="1"/>
              <p:nvPr/>
            </p:nvSpPr>
            <p:spPr>
              <a:xfrm rot="5400000">
                <a:off x="8332249" y="5449318"/>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8" name="TextBox 217"/>
              <p:cNvSpPr txBox="1">
                <a:spLocks noRot="1" noChangeAspect="1" noMove="1" noResize="1" noEditPoints="1" noAdjustHandles="1" noChangeArrowheads="1" noChangeShapeType="1" noTextEdit="1"/>
              </p:cNvSpPr>
              <p:nvPr/>
            </p:nvSpPr>
            <p:spPr>
              <a:xfrm rot="5400000">
                <a:off x="8332249" y="5449318"/>
                <a:ext cx="944435" cy="369332"/>
              </a:xfrm>
              <a:prstGeom prst="rect">
                <a:avLst/>
              </a:prstGeom>
              <a:blipFill>
                <a:blip r:embed="rId29"/>
                <a:stretch>
                  <a:fillRect l="-24590" r="-8197"/>
                </a:stretch>
              </a:blipFill>
            </p:spPr>
            <p:txBody>
              <a:bodyPr/>
              <a:lstStyle/>
              <a:p>
                <a:r>
                  <a:rPr lang="en-US">
                    <a:noFill/>
                  </a:rPr>
                  <a:t> </a:t>
                </a:r>
              </a:p>
            </p:txBody>
          </p:sp>
        </mc:Fallback>
      </mc:AlternateContent>
      <p:sp>
        <p:nvSpPr>
          <p:cNvPr id="219" name="Google Shape;226;p39"/>
          <p:cNvSpPr/>
          <p:nvPr/>
        </p:nvSpPr>
        <p:spPr>
          <a:xfrm>
            <a:off x="9407116" y="6061588"/>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21" name="Google Shape;225;p39"/>
          <p:cNvSpPr/>
          <p:nvPr/>
        </p:nvSpPr>
        <p:spPr>
          <a:xfrm>
            <a:off x="9357262"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22" name="Google Shape;230;p39"/>
          <p:cNvCxnSpPr>
            <a:stCxn id="221" idx="4"/>
            <a:endCxn id="219" idx="0"/>
          </p:cNvCxnSpPr>
          <p:nvPr/>
        </p:nvCxnSpPr>
        <p:spPr>
          <a:xfrm flipH="1">
            <a:off x="9593025" y="5099947"/>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23" name="TextBox 222"/>
              <p:cNvSpPr txBox="1"/>
              <p:nvPr/>
            </p:nvSpPr>
            <p:spPr>
              <a:xfrm rot="5400000">
                <a:off x="9029800" y="5449318"/>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4</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rot="5400000">
                <a:off x="9029800" y="5449318"/>
                <a:ext cx="944435" cy="369332"/>
              </a:xfrm>
              <a:prstGeom prst="rect">
                <a:avLst/>
              </a:prstGeom>
              <a:blipFill>
                <a:blip r:embed="rId30"/>
                <a:stretch>
                  <a:fillRect l="-24590" r="-9836"/>
                </a:stretch>
              </a:blipFill>
            </p:spPr>
            <p:txBody>
              <a:bodyPr/>
              <a:lstStyle/>
              <a:p>
                <a:r>
                  <a:rPr lang="en-US">
                    <a:noFill/>
                  </a:rPr>
                  <a:t> </a:t>
                </a:r>
              </a:p>
            </p:txBody>
          </p:sp>
        </mc:Fallback>
      </mc:AlternateContent>
      <p:pic>
        <p:nvPicPr>
          <p:cNvPr id="224" name="Picture 223" descr="SVG &gt; discuss people my business - Free SVG Image &amp; Icon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rot="10800000" flipV="1">
            <a:off x="7863920" y="6106202"/>
            <a:ext cx="344243" cy="212323"/>
          </a:xfrm>
          <a:prstGeom prst="rect">
            <a:avLst/>
          </a:prstGeom>
        </p:spPr>
      </p:pic>
      <p:pic>
        <p:nvPicPr>
          <p:cNvPr id="225" name="Picture 224" descr="Workload Icon of Glyph style - Available in SVG, PNG, EPS ..."/>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780745" y="6093956"/>
            <a:ext cx="262774" cy="262774"/>
          </a:xfrm>
          <a:prstGeom prst="rect">
            <a:avLst/>
          </a:prstGeom>
        </p:spPr>
      </p:pic>
      <p:pic>
        <p:nvPicPr>
          <p:cNvPr id="226" name="Picture 225" descr="Free vector graphic: Award, Badge, Prize, Simple - Free ..."/>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541477" y="4727083"/>
            <a:ext cx="145207" cy="263264"/>
          </a:xfrm>
          <a:prstGeom prst="rect">
            <a:avLst/>
          </a:prstGeom>
        </p:spPr>
      </p:pic>
      <p:pic>
        <p:nvPicPr>
          <p:cNvPr id="227" name="Picture 226" descr="Free vector graphic: Award, Badge, Prize, Simple - Free ..."/>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531855" y="6074688"/>
            <a:ext cx="145207" cy="263264"/>
          </a:xfrm>
          <a:prstGeom prst="rect">
            <a:avLst/>
          </a:prstGeom>
        </p:spPr>
      </p:pic>
      <mc:AlternateContent xmlns:mc="http://schemas.openxmlformats.org/markup-compatibility/2006" xmlns:a14="http://schemas.microsoft.com/office/drawing/2010/main">
        <mc:Choice Requires="a14">
          <p:sp>
            <p:nvSpPr>
              <p:cNvPr id="94" name="TextBox 93"/>
              <p:cNvSpPr txBox="1"/>
              <p:nvPr/>
            </p:nvSpPr>
            <p:spPr>
              <a:xfrm>
                <a:off x="2990447" y="6264182"/>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2990447" y="6264182"/>
                <a:ext cx="282804" cy="369332"/>
              </a:xfrm>
              <a:prstGeom prst="rect">
                <a:avLst/>
              </a:prstGeom>
              <a:blipFill>
                <a:blip r:embed="rId31"/>
                <a:stretch>
                  <a:fillRect r="-2391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3820857" y="6259933"/>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3820857" y="6259933"/>
                <a:ext cx="282804" cy="369332"/>
              </a:xfrm>
              <a:prstGeom prst="rect">
                <a:avLst/>
              </a:prstGeom>
              <a:blipFill>
                <a:blip r:embed="rId32"/>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4659835" y="6270251"/>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4659835" y="6270251"/>
                <a:ext cx="282804" cy="369332"/>
              </a:xfrm>
              <a:prstGeom prst="rect">
                <a:avLst/>
              </a:prstGeom>
              <a:blipFill>
                <a:blip r:embed="rId33"/>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5395155" y="6264182"/>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5395155" y="6264182"/>
                <a:ext cx="282804" cy="369332"/>
              </a:xfrm>
              <a:prstGeom prst="rect">
                <a:avLst/>
              </a:prstGeom>
              <a:blipFill>
                <a:blip r:embed="rId34"/>
                <a:stretch>
                  <a:fillRect r="-28261"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7026244" y="6256086"/>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7026244" y="6256086"/>
                <a:ext cx="282804" cy="369332"/>
              </a:xfrm>
              <a:prstGeom prst="rect">
                <a:avLst/>
              </a:prstGeom>
              <a:blipFill>
                <a:blip r:embed="rId35"/>
                <a:stretch>
                  <a:fillRect r="-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7856654" y="6251837"/>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7856654" y="6251837"/>
                <a:ext cx="282804" cy="369332"/>
              </a:xfrm>
              <a:prstGeom prst="rect">
                <a:avLst/>
              </a:prstGeom>
              <a:blipFill>
                <a:blip r:embed="rId36"/>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8695632" y="6262155"/>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105" name="TextBox 104"/>
              <p:cNvSpPr txBox="1">
                <a:spLocks noRot="1" noChangeAspect="1" noMove="1" noResize="1" noEditPoints="1" noAdjustHandles="1" noChangeArrowheads="1" noChangeShapeType="1" noTextEdit="1"/>
              </p:cNvSpPr>
              <p:nvPr/>
            </p:nvSpPr>
            <p:spPr>
              <a:xfrm>
                <a:off x="8695632" y="6262155"/>
                <a:ext cx="282804" cy="369332"/>
              </a:xfrm>
              <a:prstGeom prst="rect">
                <a:avLst/>
              </a:prstGeom>
              <a:blipFill>
                <a:blip r:embed="rId37"/>
                <a:stretch>
                  <a:fillRect r="-25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9430952" y="6256086"/>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106" name="TextBox 105"/>
              <p:cNvSpPr txBox="1">
                <a:spLocks noRot="1" noChangeAspect="1" noMove="1" noResize="1" noEditPoints="1" noAdjustHandles="1" noChangeArrowheads="1" noChangeShapeType="1" noTextEdit="1"/>
              </p:cNvSpPr>
              <p:nvPr/>
            </p:nvSpPr>
            <p:spPr>
              <a:xfrm>
                <a:off x="9430952" y="6256086"/>
                <a:ext cx="282804" cy="369332"/>
              </a:xfrm>
              <a:prstGeom prst="rect">
                <a:avLst/>
              </a:prstGeom>
              <a:blipFill>
                <a:blip r:embed="rId38"/>
                <a:stretch>
                  <a:fillRect r="-28261"/>
                </a:stretch>
              </a:blipFill>
            </p:spPr>
            <p:txBody>
              <a:bodyPr/>
              <a:lstStyle/>
              <a:p>
                <a:r>
                  <a:rPr lang="en-US">
                    <a:noFill/>
                  </a:rPr>
                  <a:t> </a:t>
                </a:r>
              </a:p>
            </p:txBody>
          </p:sp>
        </mc:Fallback>
      </mc:AlternateContent>
    </p:spTree>
    <p:extLst>
      <p:ext uri="{BB962C8B-B14F-4D97-AF65-F5344CB8AC3E}">
        <p14:creationId xmlns:p14="http://schemas.microsoft.com/office/powerpoint/2010/main" val="6595654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Arrow Connector 104"/>
          <p:cNvCxnSpPr>
            <a:endCxn id="66" idx="0"/>
          </p:cNvCxnSpPr>
          <p:nvPr/>
        </p:nvCxnSpPr>
        <p:spPr>
          <a:xfrm>
            <a:off x="6150338" y="1747395"/>
            <a:ext cx="3119970" cy="744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Google Shape;225;p39"/>
          <p:cNvSpPr/>
          <p:nvPr/>
        </p:nvSpPr>
        <p:spPr>
          <a:xfrm>
            <a:off x="3365925" y="2496710"/>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5" name="Google Shape;226;p39"/>
          <p:cNvSpPr/>
          <p:nvPr/>
        </p:nvSpPr>
        <p:spPr>
          <a:xfrm>
            <a:off x="2448243" y="5589972"/>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6" name="Google Shape;230;p39"/>
          <p:cNvCxnSpPr>
            <a:stCxn id="4" idx="4"/>
            <a:endCxn id="20" idx="0"/>
          </p:cNvCxnSpPr>
          <p:nvPr/>
        </p:nvCxnSpPr>
        <p:spPr>
          <a:xfrm flipH="1">
            <a:off x="2650810" y="3431172"/>
            <a:ext cx="1217250" cy="684138"/>
          </a:xfrm>
          <a:prstGeom prst="straightConnector1">
            <a:avLst/>
          </a:prstGeom>
          <a:noFill/>
          <a:ln w="9525" cap="flat" cmpd="sng">
            <a:solidFill>
              <a:schemeClr val="dk1"/>
            </a:solidFill>
            <a:prstDash val="solid"/>
            <a:miter lim="800000"/>
            <a:headEnd type="none" w="sm" len="sm"/>
            <a:tailEnd type="triangle" w="med" len="med"/>
          </a:ln>
        </p:spPr>
      </p:cxnSp>
      <p:cxnSp>
        <p:nvCxnSpPr>
          <p:cNvPr id="7" name="Google Shape;231;p39"/>
          <p:cNvCxnSpPr>
            <a:stCxn id="4" idx="4"/>
            <a:endCxn id="26" idx="0"/>
          </p:cNvCxnSpPr>
          <p:nvPr/>
        </p:nvCxnSpPr>
        <p:spPr>
          <a:xfrm flipH="1">
            <a:off x="3462999" y="3431172"/>
            <a:ext cx="405061" cy="684138"/>
          </a:xfrm>
          <a:prstGeom prst="straightConnector1">
            <a:avLst/>
          </a:prstGeom>
          <a:noFill/>
          <a:ln w="9525" cap="flat" cmpd="sng">
            <a:solidFill>
              <a:schemeClr val="dk1"/>
            </a:solidFill>
            <a:prstDash val="solid"/>
            <a:miter lim="800000"/>
            <a:headEnd type="none" w="sm" len="sm"/>
            <a:tailEnd type="triangle" w="med" len="med"/>
          </a:ln>
        </p:spPr>
      </p:cxnSp>
      <p:cxnSp>
        <p:nvCxnSpPr>
          <p:cNvPr id="8" name="Google Shape;232;p39"/>
          <p:cNvCxnSpPr>
            <a:stCxn id="4" idx="4"/>
            <a:endCxn id="31" idx="0"/>
          </p:cNvCxnSpPr>
          <p:nvPr/>
        </p:nvCxnSpPr>
        <p:spPr>
          <a:xfrm>
            <a:off x="3868060" y="3431172"/>
            <a:ext cx="462700" cy="678460"/>
          </a:xfrm>
          <a:prstGeom prst="straightConnector1">
            <a:avLst/>
          </a:prstGeom>
          <a:noFill/>
          <a:ln w="9525" cap="flat" cmpd="sng">
            <a:solidFill>
              <a:schemeClr val="dk1"/>
            </a:solidFill>
            <a:prstDash val="solid"/>
            <a:miter lim="800000"/>
            <a:headEnd type="none" w="sm" len="sm"/>
            <a:tailEnd type="triangle" w="med" len="med"/>
          </a:ln>
        </p:spPr>
      </p:cxnSp>
      <p:pic>
        <p:nvPicPr>
          <p:cNvPr id="9" name="Picture 8"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210" y="5612052"/>
            <a:ext cx="267384" cy="267384"/>
          </a:xfrm>
          <a:prstGeom prst="rect">
            <a:avLst/>
          </a:prstGeom>
        </p:spPr>
      </p:pic>
      <p:pic>
        <p:nvPicPr>
          <p:cNvPr id="10" name="Picture 9"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3578506" y="2764599"/>
            <a:ext cx="622804" cy="520387"/>
          </a:xfrm>
          <a:prstGeom prst="rect">
            <a:avLst/>
          </a:prstGeom>
        </p:spPr>
      </p:pic>
      <p:sp>
        <p:nvSpPr>
          <p:cNvPr id="11" name="Google Shape;324;p41"/>
          <p:cNvSpPr txBox="1"/>
          <p:nvPr/>
        </p:nvSpPr>
        <p:spPr>
          <a:xfrm>
            <a:off x="2727811" y="3707493"/>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2" name="Google Shape;325;p41"/>
          <p:cNvSpPr txBox="1"/>
          <p:nvPr/>
        </p:nvSpPr>
        <p:spPr>
          <a:xfrm>
            <a:off x="3402405" y="3708803"/>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3" name="Google Shape;326;p41"/>
          <p:cNvSpPr txBox="1"/>
          <p:nvPr/>
        </p:nvSpPr>
        <p:spPr>
          <a:xfrm>
            <a:off x="3936260" y="3708539"/>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4" name="Google Shape;327;p41"/>
          <p:cNvSpPr txBox="1"/>
          <p:nvPr/>
        </p:nvSpPr>
        <p:spPr>
          <a:xfrm>
            <a:off x="2502463" y="5887232"/>
            <a:ext cx="199141" cy="207749"/>
          </a:xfrm>
          <a:prstGeom prst="rect">
            <a:avLst/>
          </a:prstGeom>
          <a:blipFill rotWithShape="1">
            <a:blip r:embed="rId7">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15" name="Google Shape;232;p39"/>
          <p:cNvCxnSpPr>
            <a:stCxn id="4" idx="4"/>
            <a:endCxn id="36" idx="0"/>
          </p:cNvCxnSpPr>
          <p:nvPr/>
        </p:nvCxnSpPr>
        <p:spPr>
          <a:xfrm>
            <a:off x="3868060" y="3431172"/>
            <a:ext cx="1160251" cy="678460"/>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16" name="TextBox 15"/>
              <p:cNvSpPr txBox="1"/>
              <p:nvPr/>
            </p:nvSpPr>
            <p:spPr>
              <a:xfrm>
                <a:off x="4761688" y="3704691"/>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761688" y="3704691"/>
                <a:ext cx="277407" cy="215444"/>
              </a:xfrm>
              <a:prstGeom prst="rect">
                <a:avLst/>
              </a:prstGeom>
              <a:blipFill>
                <a:blip r:embed="rId8"/>
                <a:stretch>
                  <a:fillRect l="-217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799338" y="2491620"/>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799338" y="2491620"/>
                <a:ext cx="181140" cy="276999"/>
              </a:xfrm>
              <a:prstGeom prst="rect">
                <a:avLst/>
              </a:prstGeom>
              <a:blipFill>
                <a:blip r:embed="rId9"/>
                <a:stretch>
                  <a:fillRect l="-30000" r="-33333" b="-28889"/>
                </a:stretch>
              </a:blipFill>
            </p:spPr>
            <p:txBody>
              <a:bodyPr/>
              <a:lstStyle/>
              <a:p>
                <a:r>
                  <a:rPr lang="en-US">
                    <a:noFill/>
                  </a:rPr>
                  <a:t> </a:t>
                </a:r>
              </a:p>
            </p:txBody>
          </p:sp>
        </mc:Fallback>
      </mc:AlternateContent>
      <p:pic>
        <p:nvPicPr>
          <p:cNvPr id="18" name="Picture 17"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3279543" y="4260409"/>
            <a:ext cx="401892" cy="247880"/>
          </a:xfrm>
          <a:prstGeom prst="rect">
            <a:avLst/>
          </a:prstGeom>
        </p:spPr>
      </p:pic>
      <p:pic>
        <p:nvPicPr>
          <p:cNvPr id="19" name="Picture 18" descr="Workload Icon of Glyph style - Available in SVG, PNG, EPS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01310" y="4228454"/>
            <a:ext cx="298697" cy="298697"/>
          </a:xfrm>
          <a:prstGeom prst="rect">
            <a:avLst/>
          </a:prstGeom>
        </p:spPr>
      </p:pic>
      <p:sp>
        <p:nvSpPr>
          <p:cNvPr id="20" name="Google Shape;225;p39"/>
          <p:cNvSpPr/>
          <p:nvPr/>
        </p:nvSpPr>
        <p:spPr>
          <a:xfrm>
            <a:off x="2398389" y="4115310"/>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 name="Google Shape;230;p39"/>
          <p:cNvCxnSpPr>
            <a:stCxn id="20" idx="4"/>
            <a:endCxn id="5" idx="0"/>
          </p:cNvCxnSpPr>
          <p:nvPr/>
        </p:nvCxnSpPr>
        <p:spPr>
          <a:xfrm flipH="1">
            <a:off x="2634152" y="4628331"/>
            <a:ext cx="16658" cy="961641"/>
          </a:xfrm>
          <a:prstGeom prst="straightConnector1">
            <a:avLst/>
          </a:prstGeom>
          <a:noFill/>
          <a:ln w="9525" cap="flat" cmpd="sng">
            <a:solidFill>
              <a:schemeClr val="dk1"/>
            </a:solidFill>
            <a:prstDash val="lgDash"/>
            <a:miter lim="800000"/>
            <a:headEnd type="none" w="sm" len="sm"/>
            <a:tailEnd type="triangle" w="med" len="med"/>
          </a:ln>
        </p:spPr>
      </p:cxnSp>
      <p:pic>
        <p:nvPicPr>
          <p:cNvPr id="22" name="Picture 21"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1644" y="4249789"/>
            <a:ext cx="267384" cy="267384"/>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rot="5400000">
                <a:off x="2070927" y="4977702"/>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rot="5400000">
                <a:off x="2070927" y="4977702"/>
                <a:ext cx="944435" cy="369332"/>
              </a:xfrm>
              <a:prstGeom prst="rect">
                <a:avLst/>
              </a:prstGeom>
              <a:blipFill>
                <a:blip r:embed="rId12"/>
                <a:stretch>
                  <a:fillRect l="-26667" r="-10000"/>
                </a:stretch>
              </a:blipFill>
            </p:spPr>
            <p:txBody>
              <a:bodyPr/>
              <a:lstStyle/>
              <a:p>
                <a:r>
                  <a:rPr lang="en-US">
                    <a:noFill/>
                  </a:rPr>
                  <a:t> </a:t>
                </a:r>
              </a:p>
            </p:txBody>
          </p:sp>
        </mc:Fallback>
      </mc:AlternateContent>
      <p:sp>
        <p:nvSpPr>
          <p:cNvPr id="24" name="Google Shape;226;p39"/>
          <p:cNvSpPr/>
          <p:nvPr/>
        </p:nvSpPr>
        <p:spPr>
          <a:xfrm>
            <a:off x="3260432" y="5589972"/>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5" name="Google Shape;327;p41"/>
          <p:cNvSpPr txBox="1"/>
          <p:nvPr/>
        </p:nvSpPr>
        <p:spPr>
          <a:xfrm>
            <a:off x="3314652" y="5887232"/>
            <a:ext cx="199141" cy="207749"/>
          </a:xfrm>
          <a:prstGeom prst="rect">
            <a:avLst/>
          </a:prstGeom>
          <a:blipFill rotWithShape="1">
            <a:blip r:embed="rId7">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26" name="Google Shape;225;p39"/>
          <p:cNvSpPr/>
          <p:nvPr/>
        </p:nvSpPr>
        <p:spPr>
          <a:xfrm>
            <a:off x="3210578" y="4115310"/>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7" name="Google Shape;230;p39"/>
          <p:cNvCxnSpPr>
            <a:stCxn id="26" idx="4"/>
            <a:endCxn id="24" idx="0"/>
          </p:cNvCxnSpPr>
          <p:nvPr/>
        </p:nvCxnSpPr>
        <p:spPr>
          <a:xfrm flipH="1">
            <a:off x="3446341" y="4628331"/>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8" name="TextBox 27"/>
              <p:cNvSpPr txBox="1"/>
              <p:nvPr/>
            </p:nvSpPr>
            <p:spPr>
              <a:xfrm rot="5400000">
                <a:off x="2883116" y="4977702"/>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rot="5400000">
                <a:off x="2883116" y="4977702"/>
                <a:ext cx="944435" cy="369332"/>
              </a:xfrm>
              <a:prstGeom prst="rect">
                <a:avLst/>
              </a:prstGeom>
              <a:blipFill>
                <a:blip r:embed="rId13"/>
                <a:stretch>
                  <a:fillRect l="-24590" r="-8197"/>
                </a:stretch>
              </a:blipFill>
            </p:spPr>
            <p:txBody>
              <a:bodyPr/>
              <a:lstStyle/>
              <a:p>
                <a:r>
                  <a:rPr lang="en-US">
                    <a:noFill/>
                  </a:rPr>
                  <a:t> </a:t>
                </a:r>
              </a:p>
            </p:txBody>
          </p:sp>
        </mc:Fallback>
      </mc:AlternateContent>
      <p:sp>
        <p:nvSpPr>
          <p:cNvPr id="29" name="Google Shape;226;p39"/>
          <p:cNvSpPr/>
          <p:nvPr/>
        </p:nvSpPr>
        <p:spPr>
          <a:xfrm>
            <a:off x="4128193" y="5584294"/>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30" name="Google Shape;327;p41"/>
          <p:cNvSpPr txBox="1"/>
          <p:nvPr/>
        </p:nvSpPr>
        <p:spPr>
          <a:xfrm>
            <a:off x="4182413" y="5881554"/>
            <a:ext cx="199141" cy="207749"/>
          </a:xfrm>
          <a:prstGeom prst="rect">
            <a:avLst/>
          </a:prstGeom>
          <a:blipFill rotWithShape="1">
            <a:blip r:embed="rId7">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31" name="Google Shape;225;p39"/>
          <p:cNvSpPr/>
          <p:nvPr/>
        </p:nvSpPr>
        <p:spPr>
          <a:xfrm>
            <a:off x="4078339" y="4109632"/>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31" idx="4"/>
            <a:endCxn id="29" idx="0"/>
          </p:cNvCxnSpPr>
          <p:nvPr/>
        </p:nvCxnSpPr>
        <p:spPr>
          <a:xfrm flipH="1">
            <a:off x="4314102" y="4622653"/>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33" name="TextBox 32"/>
              <p:cNvSpPr txBox="1"/>
              <p:nvPr/>
            </p:nvSpPr>
            <p:spPr>
              <a:xfrm rot="5400000">
                <a:off x="3750877" y="4972024"/>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rot="5400000">
                <a:off x="3750877" y="4972024"/>
                <a:ext cx="944435" cy="369332"/>
              </a:xfrm>
              <a:prstGeom prst="rect">
                <a:avLst/>
              </a:prstGeom>
              <a:blipFill>
                <a:blip r:embed="rId14"/>
                <a:stretch>
                  <a:fillRect l="-24590" r="-9836"/>
                </a:stretch>
              </a:blipFill>
            </p:spPr>
            <p:txBody>
              <a:bodyPr/>
              <a:lstStyle/>
              <a:p>
                <a:r>
                  <a:rPr lang="en-US">
                    <a:noFill/>
                  </a:rPr>
                  <a:t> </a:t>
                </a:r>
              </a:p>
            </p:txBody>
          </p:sp>
        </mc:Fallback>
      </mc:AlternateContent>
      <p:sp>
        <p:nvSpPr>
          <p:cNvPr id="34" name="Google Shape;226;p39"/>
          <p:cNvSpPr/>
          <p:nvPr/>
        </p:nvSpPr>
        <p:spPr>
          <a:xfrm>
            <a:off x="4825744" y="5584294"/>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35" name="Google Shape;327;p41"/>
          <p:cNvSpPr txBox="1"/>
          <p:nvPr/>
        </p:nvSpPr>
        <p:spPr>
          <a:xfrm>
            <a:off x="4879964" y="5881554"/>
            <a:ext cx="199141" cy="207749"/>
          </a:xfrm>
          <a:prstGeom prst="rect">
            <a:avLst/>
          </a:prstGeom>
          <a:blipFill rotWithShape="1">
            <a:blip r:embed="rId7">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36" name="Google Shape;225;p39"/>
          <p:cNvSpPr/>
          <p:nvPr/>
        </p:nvSpPr>
        <p:spPr>
          <a:xfrm>
            <a:off x="4775890" y="4109632"/>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7" name="Google Shape;230;p39"/>
          <p:cNvCxnSpPr>
            <a:stCxn id="36" idx="4"/>
            <a:endCxn id="34" idx="0"/>
          </p:cNvCxnSpPr>
          <p:nvPr/>
        </p:nvCxnSpPr>
        <p:spPr>
          <a:xfrm flipH="1">
            <a:off x="5011653" y="4622653"/>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38" name="TextBox 37"/>
              <p:cNvSpPr txBox="1"/>
              <p:nvPr/>
            </p:nvSpPr>
            <p:spPr>
              <a:xfrm rot="5400000">
                <a:off x="4448428" y="4972024"/>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4</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rot="5400000">
                <a:off x="4448428" y="4972024"/>
                <a:ext cx="944435" cy="369332"/>
              </a:xfrm>
              <a:prstGeom prst="rect">
                <a:avLst/>
              </a:prstGeom>
              <a:blipFill>
                <a:blip r:embed="rId15"/>
                <a:stretch>
                  <a:fillRect l="-26667" r="-10000"/>
                </a:stretch>
              </a:blipFill>
            </p:spPr>
            <p:txBody>
              <a:bodyPr/>
              <a:lstStyle/>
              <a:p>
                <a:r>
                  <a:rPr lang="en-US">
                    <a:noFill/>
                  </a:rPr>
                  <a:t> </a:t>
                </a:r>
              </a:p>
            </p:txBody>
          </p:sp>
        </mc:Fallback>
      </mc:AlternateContent>
      <p:pic>
        <p:nvPicPr>
          <p:cNvPr id="39" name="Picture 38"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3282548" y="5628908"/>
            <a:ext cx="344243" cy="212323"/>
          </a:xfrm>
          <a:prstGeom prst="rect">
            <a:avLst/>
          </a:prstGeom>
        </p:spPr>
      </p:pic>
      <p:pic>
        <p:nvPicPr>
          <p:cNvPr id="40" name="Picture 39" descr="Workload Icon of Glyph style - Available in SVG, PNG, EPS ..."/>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99373" y="5616662"/>
            <a:ext cx="262774" cy="262774"/>
          </a:xfrm>
          <a:prstGeom prst="rect">
            <a:avLst/>
          </a:prstGeom>
        </p:spPr>
      </p:pic>
      <p:pic>
        <p:nvPicPr>
          <p:cNvPr id="41" name="Picture 40"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960105" y="4249789"/>
            <a:ext cx="145207" cy="263264"/>
          </a:xfrm>
          <a:prstGeom prst="rect">
            <a:avLst/>
          </a:prstGeom>
        </p:spPr>
      </p:pic>
      <p:pic>
        <p:nvPicPr>
          <p:cNvPr id="42" name="Picture 41"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950483" y="5597394"/>
            <a:ext cx="145207" cy="263264"/>
          </a:xfrm>
          <a:prstGeom prst="rect">
            <a:avLst/>
          </a:prstGeom>
        </p:spPr>
      </p:pic>
      <p:sp>
        <p:nvSpPr>
          <p:cNvPr id="43" name="Google Shape;225;p39"/>
          <p:cNvSpPr/>
          <p:nvPr/>
        </p:nvSpPr>
        <p:spPr>
          <a:xfrm>
            <a:off x="2061180" y="2029479"/>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44" name="Straight Arrow Connector 43"/>
          <p:cNvCxnSpPr>
            <a:stCxn id="43" idx="4"/>
            <a:endCxn id="20" idx="0"/>
          </p:cNvCxnSpPr>
          <p:nvPr/>
        </p:nvCxnSpPr>
        <p:spPr>
          <a:xfrm>
            <a:off x="2563315" y="2963941"/>
            <a:ext cx="87495"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43" idx="4"/>
            <a:endCxn id="26" idx="0"/>
          </p:cNvCxnSpPr>
          <p:nvPr/>
        </p:nvCxnSpPr>
        <p:spPr>
          <a:xfrm>
            <a:off x="2563315" y="2963941"/>
            <a:ext cx="899684"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43" idx="4"/>
            <a:endCxn id="31" idx="0"/>
          </p:cNvCxnSpPr>
          <p:nvPr/>
        </p:nvCxnSpPr>
        <p:spPr>
          <a:xfrm>
            <a:off x="2563315" y="2963941"/>
            <a:ext cx="1767445"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43" idx="4"/>
            <a:endCxn id="36" idx="0"/>
          </p:cNvCxnSpPr>
          <p:nvPr/>
        </p:nvCxnSpPr>
        <p:spPr>
          <a:xfrm>
            <a:off x="2563315" y="2963941"/>
            <a:ext cx="2464996"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2232796" y="2336850"/>
            <a:ext cx="774475" cy="369332"/>
          </a:xfrm>
          <a:prstGeom prst="rect">
            <a:avLst/>
          </a:prstGeom>
          <a:noFill/>
        </p:spPr>
        <p:txBody>
          <a:bodyPr wrap="square" rtlCol="0">
            <a:spAutoFit/>
          </a:bodyPr>
          <a:lstStyle/>
          <a:p>
            <a:r>
              <a:rPr lang="en-US" dirty="0" smtClean="0"/>
              <a:t>ARS</a:t>
            </a:r>
            <a:endParaRPr lang="en-US" dirty="0"/>
          </a:p>
        </p:txBody>
      </p:sp>
      <p:sp>
        <p:nvSpPr>
          <p:cNvPr id="49" name="TextBox 48"/>
          <p:cNvSpPr txBox="1"/>
          <p:nvPr/>
        </p:nvSpPr>
        <p:spPr>
          <a:xfrm>
            <a:off x="2389643" y="3269304"/>
            <a:ext cx="184563" cy="276999"/>
          </a:xfrm>
          <a:prstGeom prst="rect">
            <a:avLst/>
          </a:prstGeom>
          <a:noFill/>
        </p:spPr>
        <p:txBody>
          <a:bodyPr wrap="square" rtlCol="0">
            <a:spAutoFit/>
          </a:bodyPr>
          <a:lstStyle/>
          <a:p>
            <a:r>
              <a:rPr lang="en-US" sz="1200" dirty="0" smtClean="0"/>
              <a:t>1</a:t>
            </a:r>
            <a:endParaRPr lang="en-US" sz="1200" dirty="0"/>
          </a:p>
        </p:txBody>
      </p:sp>
      <p:sp>
        <p:nvSpPr>
          <p:cNvPr id="50" name="TextBox 49"/>
          <p:cNvSpPr txBox="1"/>
          <p:nvPr/>
        </p:nvSpPr>
        <p:spPr>
          <a:xfrm>
            <a:off x="2666011" y="3250464"/>
            <a:ext cx="184563" cy="276999"/>
          </a:xfrm>
          <a:prstGeom prst="rect">
            <a:avLst/>
          </a:prstGeom>
          <a:noFill/>
        </p:spPr>
        <p:txBody>
          <a:bodyPr wrap="square" rtlCol="0">
            <a:spAutoFit/>
          </a:bodyPr>
          <a:lstStyle/>
          <a:p>
            <a:r>
              <a:rPr lang="en-US" sz="1200" dirty="0" smtClean="0"/>
              <a:t>1</a:t>
            </a:r>
            <a:endParaRPr lang="en-US" sz="1200" dirty="0"/>
          </a:p>
        </p:txBody>
      </p:sp>
      <p:sp>
        <p:nvSpPr>
          <p:cNvPr id="51" name="TextBox 50"/>
          <p:cNvSpPr txBox="1"/>
          <p:nvPr/>
        </p:nvSpPr>
        <p:spPr>
          <a:xfrm>
            <a:off x="2958421" y="3260464"/>
            <a:ext cx="184563" cy="276999"/>
          </a:xfrm>
          <a:prstGeom prst="rect">
            <a:avLst/>
          </a:prstGeom>
          <a:noFill/>
        </p:spPr>
        <p:txBody>
          <a:bodyPr wrap="square" rtlCol="0">
            <a:spAutoFit/>
          </a:bodyPr>
          <a:lstStyle/>
          <a:p>
            <a:r>
              <a:rPr lang="en-US" sz="1200" dirty="0" smtClean="0"/>
              <a:t>1</a:t>
            </a:r>
            <a:endParaRPr lang="en-US" sz="1200" dirty="0"/>
          </a:p>
        </p:txBody>
      </p:sp>
      <p:sp>
        <p:nvSpPr>
          <p:cNvPr id="52" name="TextBox 51"/>
          <p:cNvSpPr txBox="1"/>
          <p:nvPr/>
        </p:nvSpPr>
        <p:spPr>
          <a:xfrm>
            <a:off x="3271103" y="3269303"/>
            <a:ext cx="184563" cy="276999"/>
          </a:xfrm>
          <a:prstGeom prst="rect">
            <a:avLst/>
          </a:prstGeom>
          <a:noFill/>
        </p:spPr>
        <p:txBody>
          <a:bodyPr wrap="square" rtlCol="0">
            <a:spAutoFit/>
          </a:bodyPr>
          <a:lstStyle/>
          <a:p>
            <a:r>
              <a:rPr lang="en-US" sz="1200" dirty="0" smtClean="0"/>
              <a:t>1</a:t>
            </a:r>
            <a:endParaRPr lang="en-US" sz="1200" dirty="0"/>
          </a:p>
        </p:txBody>
      </p:sp>
      <p:sp>
        <p:nvSpPr>
          <p:cNvPr id="53" name="Google Shape;225;p39"/>
          <p:cNvSpPr/>
          <p:nvPr/>
        </p:nvSpPr>
        <p:spPr>
          <a:xfrm>
            <a:off x="8746325" y="2496710"/>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54" name="Google Shape;226;p39"/>
          <p:cNvSpPr/>
          <p:nvPr/>
        </p:nvSpPr>
        <p:spPr>
          <a:xfrm>
            <a:off x="7828643" y="5589972"/>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55" name="Google Shape;230;p39"/>
          <p:cNvCxnSpPr>
            <a:stCxn id="53" idx="4"/>
            <a:endCxn id="69" idx="0"/>
          </p:cNvCxnSpPr>
          <p:nvPr/>
        </p:nvCxnSpPr>
        <p:spPr>
          <a:xfrm flipH="1">
            <a:off x="8031210" y="3431172"/>
            <a:ext cx="1217250" cy="684138"/>
          </a:xfrm>
          <a:prstGeom prst="straightConnector1">
            <a:avLst/>
          </a:prstGeom>
          <a:noFill/>
          <a:ln w="9525" cap="flat" cmpd="sng">
            <a:solidFill>
              <a:schemeClr val="dk1"/>
            </a:solidFill>
            <a:prstDash val="solid"/>
            <a:miter lim="800000"/>
            <a:headEnd type="none" w="sm" len="sm"/>
            <a:tailEnd type="triangle" w="med" len="med"/>
          </a:ln>
        </p:spPr>
      </p:cxnSp>
      <p:cxnSp>
        <p:nvCxnSpPr>
          <p:cNvPr id="56" name="Google Shape;231;p39"/>
          <p:cNvCxnSpPr>
            <a:stCxn id="53" idx="4"/>
            <a:endCxn id="75" idx="0"/>
          </p:cNvCxnSpPr>
          <p:nvPr/>
        </p:nvCxnSpPr>
        <p:spPr>
          <a:xfrm flipH="1">
            <a:off x="8843399" y="3431172"/>
            <a:ext cx="405061" cy="684138"/>
          </a:xfrm>
          <a:prstGeom prst="straightConnector1">
            <a:avLst/>
          </a:prstGeom>
          <a:noFill/>
          <a:ln w="9525" cap="flat" cmpd="sng">
            <a:solidFill>
              <a:schemeClr val="dk1"/>
            </a:solidFill>
            <a:prstDash val="solid"/>
            <a:miter lim="800000"/>
            <a:headEnd type="none" w="sm" len="sm"/>
            <a:tailEnd type="triangle" w="med" len="med"/>
          </a:ln>
        </p:spPr>
      </p:cxnSp>
      <p:cxnSp>
        <p:nvCxnSpPr>
          <p:cNvPr id="57" name="Google Shape;232;p39"/>
          <p:cNvCxnSpPr>
            <a:stCxn id="53" idx="4"/>
            <a:endCxn id="80" idx="0"/>
          </p:cNvCxnSpPr>
          <p:nvPr/>
        </p:nvCxnSpPr>
        <p:spPr>
          <a:xfrm>
            <a:off x="9248460" y="3431172"/>
            <a:ext cx="462700" cy="678460"/>
          </a:xfrm>
          <a:prstGeom prst="straightConnector1">
            <a:avLst/>
          </a:prstGeom>
          <a:noFill/>
          <a:ln w="9525" cap="flat" cmpd="sng">
            <a:solidFill>
              <a:schemeClr val="dk1"/>
            </a:solidFill>
            <a:prstDash val="solid"/>
            <a:miter lim="800000"/>
            <a:headEnd type="none" w="sm" len="sm"/>
            <a:tailEnd type="triangle" w="med" len="med"/>
          </a:ln>
        </p:spPr>
      </p:cxnSp>
      <p:pic>
        <p:nvPicPr>
          <p:cNvPr id="58" name="Picture 57"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6610" y="5612052"/>
            <a:ext cx="267384" cy="267384"/>
          </a:xfrm>
          <a:prstGeom prst="rect">
            <a:avLst/>
          </a:prstGeom>
        </p:spPr>
      </p:pic>
      <p:pic>
        <p:nvPicPr>
          <p:cNvPr id="59" name="Picture 58"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8958906" y="2764599"/>
            <a:ext cx="622804" cy="520387"/>
          </a:xfrm>
          <a:prstGeom prst="rect">
            <a:avLst/>
          </a:prstGeom>
        </p:spPr>
      </p:pic>
      <p:sp>
        <p:nvSpPr>
          <p:cNvPr id="60" name="Google Shape;324;p41"/>
          <p:cNvSpPr txBox="1"/>
          <p:nvPr/>
        </p:nvSpPr>
        <p:spPr>
          <a:xfrm>
            <a:off x="8108211" y="3707493"/>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61" name="Google Shape;325;p41"/>
          <p:cNvSpPr txBox="1"/>
          <p:nvPr/>
        </p:nvSpPr>
        <p:spPr>
          <a:xfrm>
            <a:off x="8782805" y="3708803"/>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62" name="Google Shape;326;p41"/>
          <p:cNvSpPr txBox="1"/>
          <p:nvPr/>
        </p:nvSpPr>
        <p:spPr>
          <a:xfrm>
            <a:off x="9316660" y="3708539"/>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63" name="Google Shape;327;p41"/>
          <p:cNvSpPr txBox="1"/>
          <p:nvPr/>
        </p:nvSpPr>
        <p:spPr>
          <a:xfrm>
            <a:off x="7882863" y="5887232"/>
            <a:ext cx="199141" cy="207749"/>
          </a:xfrm>
          <a:prstGeom prst="rect">
            <a:avLst/>
          </a:prstGeom>
          <a:blipFill rotWithShape="1">
            <a:blip r:embed="rId14">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64" name="Google Shape;232;p39"/>
          <p:cNvCxnSpPr>
            <a:stCxn id="53" idx="4"/>
            <a:endCxn id="85" idx="0"/>
          </p:cNvCxnSpPr>
          <p:nvPr/>
        </p:nvCxnSpPr>
        <p:spPr>
          <a:xfrm>
            <a:off x="9248460" y="3431172"/>
            <a:ext cx="1160251" cy="678460"/>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65" name="TextBox 64"/>
              <p:cNvSpPr txBox="1"/>
              <p:nvPr/>
            </p:nvSpPr>
            <p:spPr>
              <a:xfrm>
                <a:off x="10142088" y="3704691"/>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0142088" y="3704691"/>
                <a:ext cx="277407" cy="215444"/>
              </a:xfrm>
              <a:prstGeom prst="rect">
                <a:avLst/>
              </a:prstGeom>
              <a:blipFill>
                <a:blip r:embed="rId18"/>
                <a:stretch>
                  <a:fillRect l="-444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9179738" y="2491620"/>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9179738" y="2491620"/>
                <a:ext cx="181140" cy="276999"/>
              </a:xfrm>
              <a:prstGeom prst="rect">
                <a:avLst/>
              </a:prstGeom>
              <a:blipFill>
                <a:blip r:embed="rId19"/>
                <a:stretch>
                  <a:fillRect l="-30000" r="-33333" b="-28889"/>
                </a:stretch>
              </a:blipFill>
            </p:spPr>
            <p:txBody>
              <a:bodyPr/>
              <a:lstStyle/>
              <a:p>
                <a:r>
                  <a:rPr lang="en-US">
                    <a:noFill/>
                  </a:rPr>
                  <a:t> </a:t>
                </a:r>
              </a:p>
            </p:txBody>
          </p:sp>
        </mc:Fallback>
      </mc:AlternateContent>
      <p:pic>
        <p:nvPicPr>
          <p:cNvPr id="67" name="Picture 66"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8659943" y="4260409"/>
            <a:ext cx="401892" cy="247880"/>
          </a:xfrm>
          <a:prstGeom prst="rect">
            <a:avLst/>
          </a:prstGeom>
        </p:spPr>
      </p:pic>
      <p:pic>
        <p:nvPicPr>
          <p:cNvPr id="68" name="Picture 67" descr="Workload Icon of Glyph style - Available in SVG, PNG, EPS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81710" y="4228454"/>
            <a:ext cx="298697" cy="298697"/>
          </a:xfrm>
          <a:prstGeom prst="rect">
            <a:avLst/>
          </a:prstGeom>
        </p:spPr>
      </p:pic>
      <p:sp>
        <p:nvSpPr>
          <p:cNvPr id="69" name="Google Shape;225;p39"/>
          <p:cNvSpPr/>
          <p:nvPr/>
        </p:nvSpPr>
        <p:spPr>
          <a:xfrm>
            <a:off x="7778789" y="4115310"/>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70" name="Google Shape;230;p39"/>
          <p:cNvCxnSpPr>
            <a:stCxn id="69" idx="4"/>
            <a:endCxn id="54" idx="0"/>
          </p:cNvCxnSpPr>
          <p:nvPr/>
        </p:nvCxnSpPr>
        <p:spPr>
          <a:xfrm flipH="1">
            <a:off x="8014552" y="4628331"/>
            <a:ext cx="16658" cy="961641"/>
          </a:xfrm>
          <a:prstGeom prst="straightConnector1">
            <a:avLst/>
          </a:prstGeom>
          <a:noFill/>
          <a:ln w="9525" cap="flat" cmpd="sng">
            <a:solidFill>
              <a:schemeClr val="dk1"/>
            </a:solidFill>
            <a:prstDash val="lgDash"/>
            <a:miter lim="800000"/>
            <a:headEnd type="none" w="sm" len="sm"/>
            <a:tailEnd type="triangle" w="med" len="med"/>
          </a:ln>
        </p:spPr>
      </p:cxnSp>
      <p:pic>
        <p:nvPicPr>
          <p:cNvPr id="71" name="Picture 70"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2044" y="4249789"/>
            <a:ext cx="267384" cy="267384"/>
          </a:xfrm>
          <a:prstGeom prst="rect">
            <a:avLst/>
          </a:prstGeom>
        </p:spPr>
      </p:pic>
      <mc:AlternateContent xmlns:mc="http://schemas.openxmlformats.org/markup-compatibility/2006" xmlns:a14="http://schemas.microsoft.com/office/drawing/2010/main">
        <mc:Choice Requires="a14">
          <p:sp>
            <p:nvSpPr>
              <p:cNvPr id="72" name="TextBox 71"/>
              <p:cNvSpPr txBox="1"/>
              <p:nvPr/>
            </p:nvSpPr>
            <p:spPr>
              <a:xfrm rot="5400000">
                <a:off x="7451327" y="4977702"/>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rot="5400000">
                <a:off x="7451327" y="4977702"/>
                <a:ext cx="944435" cy="369332"/>
              </a:xfrm>
              <a:prstGeom prst="rect">
                <a:avLst/>
              </a:prstGeom>
              <a:blipFill>
                <a:blip r:embed="rId20"/>
                <a:stretch>
                  <a:fillRect l="-26667" r="-10000"/>
                </a:stretch>
              </a:blipFill>
            </p:spPr>
            <p:txBody>
              <a:bodyPr/>
              <a:lstStyle/>
              <a:p>
                <a:r>
                  <a:rPr lang="en-US">
                    <a:noFill/>
                  </a:rPr>
                  <a:t> </a:t>
                </a:r>
              </a:p>
            </p:txBody>
          </p:sp>
        </mc:Fallback>
      </mc:AlternateContent>
      <p:sp>
        <p:nvSpPr>
          <p:cNvPr id="73" name="Google Shape;226;p39"/>
          <p:cNvSpPr/>
          <p:nvPr/>
        </p:nvSpPr>
        <p:spPr>
          <a:xfrm>
            <a:off x="8640832" y="5589972"/>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4" name="Google Shape;327;p41"/>
          <p:cNvSpPr txBox="1"/>
          <p:nvPr/>
        </p:nvSpPr>
        <p:spPr>
          <a:xfrm>
            <a:off x="8695052" y="5887232"/>
            <a:ext cx="199141" cy="207749"/>
          </a:xfrm>
          <a:prstGeom prst="rect">
            <a:avLst/>
          </a:prstGeom>
          <a:blipFill rotWithShape="1">
            <a:blip r:embed="rId21">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75" name="Google Shape;225;p39"/>
          <p:cNvSpPr/>
          <p:nvPr/>
        </p:nvSpPr>
        <p:spPr>
          <a:xfrm>
            <a:off x="8590978" y="4115310"/>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76" name="Google Shape;230;p39"/>
          <p:cNvCxnSpPr>
            <a:stCxn id="75" idx="4"/>
            <a:endCxn id="73" idx="0"/>
          </p:cNvCxnSpPr>
          <p:nvPr/>
        </p:nvCxnSpPr>
        <p:spPr>
          <a:xfrm flipH="1">
            <a:off x="8826741" y="4628331"/>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77" name="TextBox 76"/>
              <p:cNvSpPr txBox="1"/>
              <p:nvPr/>
            </p:nvSpPr>
            <p:spPr>
              <a:xfrm rot="5400000">
                <a:off x="8263516" y="4977702"/>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rot="5400000">
                <a:off x="8263516" y="4977702"/>
                <a:ext cx="944435" cy="369332"/>
              </a:xfrm>
              <a:prstGeom prst="rect">
                <a:avLst/>
              </a:prstGeom>
              <a:blipFill>
                <a:blip r:embed="rId22"/>
                <a:stretch>
                  <a:fillRect l="-26667" r="-10000"/>
                </a:stretch>
              </a:blipFill>
            </p:spPr>
            <p:txBody>
              <a:bodyPr/>
              <a:lstStyle/>
              <a:p>
                <a:r>
                  <a:rPr lang="en-US">
                    <a:noFill/>
                  </a:rPr>
                  <a:t> </a:t>
                </a:r>
              </a:p>
            </p:txBody>
          </p:sp>
        </mc:Fallback>
      </mc:AlternateContent>
      <p:sp>
        <p:nvSpPr>
          <p:cNvPr id="78" name="Google Shape;226;p39"/>
          <p:cNvSpPr/>
          <p:nvPr/>
        </p:nvSpPr>
        <p:spPr>
          <a:xfrm>
            <a:off x="9508593" y="5584294"/>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9" name="Google Shape;327;p41"/>
          <p:cNvSpPr txBox="1"/>
          <p:nvPr/>
        </p:nvSpPr>
        <p:spPr>
          <a:xfrm>
            <a:off x="9562813" y="5881554"/>
            <a:ext cx="199141" cy="207749"/>
          </a:xfrm>
          <a:prstGeom prst="rect">
            <a:avLst/>
          </a:prstGeom>
          <a:blipFill rotWithShape="1">
            <a:blip r:embed="rId21">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80" name="Google Shape;225;p39"/>
          <p:cNvSpPr/>
          <p:nvPr/>
        </p:nvSpPr>
        <p:spPr>
          <a:xfrm>
            <a:off x="9458739" y="4109632"/>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1" name="Google Shape;230;p39"/>
          <p:cNvCxnSpPr>
            <a:stCxn id="80" idx="4"/>
            <a:endCxn id="78" idx="0"/>
          </p:cNvCxnSpPr>
          <p:nvPr/>
        </p:nvCxnSpPr>
        <p:spPr>
          <a:xfrm flipH="1">
            <a:off x="9694502" y="4622653"/>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82" name="TextBox 81"/>
              <p:cNvSpPr txBox="1"/>
              <p:nvPr/>
            </p:nvSpPr>
            <p:spPr>
              <a:xfrm rot="5400000">
                <a:off x="9131277" y="4972024"/>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82" name="TextBox 81"/>
              <p:cNvSpPr txBox="1">
                <a:spLocks noRot="1" noChangeAspect="1" noMove="1" noResize="1" noEditPoints="1" noAdjustHandles="1" noChangeArrowheads="1" noChangeShapeType="1" noTextEdit="1"/>
              </p:cNvSpPr>
              <p:nvPr/>
            </p:nvSpPr>
            <p:spPr>
              <a:xfrm rot="5400000">
                <a:off x="9131277" y="4972024"/>
                <a:ext cx="944435" cy="369332"/>
              </a:xfrm>
              <a:prstGeom prst="rect">
                <a:avLst/>
              </a:prstGeom>
              <a:blipFill>
                <a:blip r:embed="rId23"/>
                <a:stretch>
                  <a:fillRect l="-24590" r="-8197"/>
                </a:stretch>
              </a:blipFill>
            </p:spPr>
            <p:txBody>
              <a:bodyPr/>
              <a:lstStyle/>
              <a:p>
                <a:r>
                  <a:rPr lang="en-US">
                    <a:noFill/>
                  </a:rPr>
                  <a:t> </a:t>
                </a:r>
              </a:p>
            </p:txBody>
          </p:sp>
        </mc:Fallback>
      </mc:AlternateContent>
      <p:sp>
        <p:nvSpPr>
          <p:cNvPr id="83" name="Google Shape;226;p39"/>
          <p:cNvSpPr/>
          <p:nvPr/>
        </p:nvSpPr>
        <p:spPr>
          <a:xfrm>
            <a:off x="10206144" y="5584294"/>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84" name="Google Shape;327;p41"/>
          <p:cNvSpPr txBox="1"/>
          <p:nvPr/>
        </p:nvSpPr>
        <p:spPr>
          <a:xfrm>
            <a:off x="10260364" y="5881554"/>
            <a:ext cx="199141" cy="207749"/>
          </a:xfrm>
          <a:prstGeom prst="rect">
            <a:avLst/>
          </a:prstGeom>
          <a:blipFill rotWithShape="1">
            <a:blip r:embed="rId21">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85" name="Google Shape;225;p39"/>
          <p:cNvSpPr/>
          <p:nvPr/>
        </p:nvSpPr>
        <p:spPr>
          <a:xfrm>
            <a:off x="10156290" y="4109632"/>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6" name="Google Shape;230;p39"/>
          <p:cNvCxnSpPr>
            <a:stCxn id="85" idx="4"/>
            <a:endCxn id="83" idx="0"/>
          </p:cNvCxnSpPr>
          <p:nvPr/>
        </p:nvCxnSpPr>
        <p:spPr>
          <a:xfrm flipH="1">
            <a:off x="10392053" y="4622653"/>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87" name="TextBox 86"/>
              <p:cNvSpPr txBox="1"/>
              <p:nvPr/>
            </p:nvSpPr>
            <p:spPr>
              <a:xfrm rot="5400000">
                <a:off x="9828828" y="4972024"/>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4</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87" name="TextBox 86"/>
              <p:cNvSpPr txBox="1">
                <a:spLocks noRot="1" noChangeAspect="1" noMove="1" noResize="1" noEditPoints="1" noAdjustHandles="1" noChangeArrowheads="1" noChangeShapeType="1" noTextEdit="1"/>
              </p:cNvSpPr>
              <p:nvPr/>
            </p:nvSpPr>
            <p:spPr>
              <a:xfrm rot="5400000">
                <a:off x="9828828" y="4972024"/>
                <a:ext cx="944435" cy="369332"/>
              </a:xfrm>
              <a:prstGeom prst="rect">
                <a:avLst/>
              </a:prstGeom>
              <a:blipFill>
                <a:blip r:embed="rId24"/>
                <a:stretch>
                  <a:fillRect l="-26667" r="-10000"/>
                </a:stretch>
              </a:blipFill>
            </p:spPr>
            <p:txBody>
              <a:bodyPr/>
              <a:lstStyle/>
              <a:p>
                <a:r>
                  <a:rPr lang="en-US">
                    <a:noFill/>
                  </a:rPr>
                  <a:t> </a:t>
                </a:r>
              </a:p>
            </p:txBody>
          </p:sp>
        </mc:Fallback>
      </mc:AlternateContent>
      <p:pic>
        <p:nvPicPr>
          <p:cNvPr id="88" name="Picture 87"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8662948" y="5628908"/>
            <a:ext cx="344243" cy="212323"/>
          </a:xfrm>
          <a:prstGeom prst="rect">
            <a:avLst/>
          </a:prstGeom>
        </p:spPr>
      </p:pic>
      <p:pic>
        <p:nvPicPr>
          <p:cNvPr id="89" name="Picture 88" descr="Workload Icon of Glyph style - Available in SVG, PNG, EPS ..."/>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579773" y="5616662"/>
            <a:ext cx="262774" cy="262774"/>
          </a:xfrm>
          <a:prstGeom prst="rect">
            <a:avLst/>
          </a:prstGeom>
        </p:spPr>
      </p:pic>
      <p:pic>
        <p:nvPicPr>
          <p:cNvPr id="90" name="Picture 89"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340505" y="4249789"/>
            <a:ext cx="145207" cy="263264"/>
          </a:xfrm>
          <a:prstGeom prst="rect">
            <a:avLst/>
          </a:prstGeom>
        </p:spPr>
      </p:pic>
      <p:pic>
        <p:nvPicPr>
          <p:cNvPr id="91" name="Picture 90"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330883" y="5597394"/>
            <a:ext cx="145207" cy="263264"/>
          </a:xfrm>
          <a:prstGeom prst="rect">
            <a:avLst/>
          </a:prstGeom>
        </p:spPr>
      </p:pic>
      <p:sp>
        <p:nvSpPr>
          <p:cNvPr id="92" name="Google Shape;225;p39"/>
          <p:cNvSpPr/>
          <p:nvPr/>
        </p:nvSpPr>
        <p:spPr>
          <a:xfrm>
            <a:off x="10139050" y="2029479"/>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93" name="Straight Arrow Connector 92"/>
          <p:cNvCxnSpPr>
            <a:stCxn id="92" idx="4"/>
            <a:endCxn id="69" idx="0"/>
          </p:cNvCxnSpPr>
          <p:nvPr/>
        </p:nvCxnSpPr>
        <p:spPr>
          <a:xfrm flipH="1">
            <a:off x="8031210" y="2963941"/>
            <a:ext cx="2609975"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92" idx="4"/>
            <a:endCxn id="75" idx="0"/>
          </p:cNvCxnSpPr>
          <p:nvPr/>
        </p:nvCxnSpPr>
        <p:spPr>
          <a:xfrm flipH="1">
            <a:off x="8843399" y="2963941"/>
            <a:ext cx="1797786"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2" idx="4"/>
            <a:endCxn id="80" idx="0"/>
          </p:cNvCxnSpPr>
          <p:nvPr/>
        </p:nvCxnSpPr>
        <p:spPr>
          <a:xfrm flipH="1">
            <a:off x="9711160" y="2963941"/>
            <a:ext cx="930025"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p:cNvCxnSpPr>
            <a:stCxn id="92" idx="4"/>
            <a:endCxn id="85" idx="0"/>
          </p:cNvCxnSpPr>
          <p:nvPr/>
        </p:nvCxnSpPr>
        <p:spPr>
          <a:xfrm flipH="1">
            <a:off x="10408711" y="2963941"/>
            <a:ext cx="232474"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97" name="TextBox 96"/>
          <p:cNvSpPr txBox="1"/>
          <p:nvPr/>
        </p:nvSpPr>
        <p:spPr>
          <a:xfrm>
            <a:off x="10330691" y="2336850"/>
            <a:ext cx="774475" cy="369332"/>
          </a:xfrm>
          <a:prstGeom prst="rect">
            <a:avLst/>
          </a:prstGeom>
          <a:noFill/>
        </p:spPr>
        <p:txBody>
          <a:bodyPr wrap="square" rtlCol="0">
            <a:spAutoFit/>
          </a:bodyPr>
          <a:lstStyle/>
          <a:p>
            <a:r>
              <a:rPr lang="en-US" dirty="0" smtClean="0"/>
              <a:t>ARS</a:t>
            </a:r>
            <a:endParaRPr lang="en-US" dirty="0"/>
          </a:p>
        </p:txBody>
      </p:sp>
      <p:sp>
        <p:nvSpPr>
          <p:cNvPr id="98" name="TextBox 97"/>
          <p:cNvSpPr txBox="1"/>
          <p:nvPr/>
        </p:nvSpPr>
        <p:spPr>
          <a:xfrm>
            <a:off x="10636169" y="3250463"/>
            <a:ext cx="184563" cy="276999"/>
          </a:xfrm>
          <a:prstGeom prst="rect">
            <a:avLst/>
          </a:prstGeom>
          <a:noFill/>
        </p:spPr>
        <p:txBody>
          <a:bodyPr wrap="square" rtlCol="0">
            <a:spAutoFit/>
          </a:bodyPr>
          <a:lstStyle/>
          <a:p>
            <a:r>
              <a:rPr lang="en-US" sz="1200" dirty="0" smtClean="0"/>
              <a:t>1</a:t>
            </a:r>
            <a:endParaRPr lang="en-US" sz="1200" dirty="0"/>
          </a:p>
        </p:txBody>
      </p:sp>
      <p:sp>
        <p:nvSpPr>
          <p:cNvPr id="99" name="TextBox 98"/>
          <p:cNvSpPr txBox="1"/>
          <p:nvPr/>
        </p:nvSpPr>
        <p:spPr>
          <a:xfrm>
            <a:off x="9695879" y="3250464"/>
            <a:ext cx="184563" cy="276999"/>
          </a:xfrm>
          <a:prstGeom prst="rect">
            <a:avLst/>
          </a:prstGeom>
          <a:noFill/>
        </p:spPr>
        <p:txBody>
          <a:bodyPr wrap="square" rtlCol="0">
            <a:spAutoFit/>
          </a:bodyPr>
          <a:lstStyle/>
          <a:p>
            <a:r>
              <a:rPr lang="en-US" sz="1200" dirty="0" smtClean="0"/>
              <a:t>1</a:t>
            </a:r>
            <a:endParaRPr lang="en-US" sz="1200" dirty="0"/>
          </a:p>
        </p:txBody>
      </p:sp>
      <p:sp>
        <p:nvSpPr>
          <p:cNvPr id="100" name="TextBox 99"/>
          <p:cNvSpPr txBox="1"/>
          <p:nvPr/>
        </p:nvSpPr>
        <p:spPr>
          <a:xfrm>
            <a:off x="10044601" y="3250464"/>
            <a:ext cx="184563" cy="276999"/>
          </a:xfrm>
          <a:prstGeom prst="rect">
            <a:avLst/>
          </a:prstGeom>
          <a:noFill/>
        </p:spPr>
        <p:txBody>
          <a:bodyPr wrap="square" rtlCol="0">
            <a:spAutoFit/>
          </a:bodyPr>
          <a:lstStyle/>
          <a:p>
            <a:r>
              <a:rPr lang="en-US" sz="1200" dirty="0" smtClean="0"/>
              <a:t>1</a:t>
            </a:r>
            <a:endParaRPr lang="en-US" sz="1200" dirty="0"/>
          </a:p>
        </p:txBody>
      </p:sp>
      <p:sp>
        <p:nvSpPr>
          <p:cNvPr id="101" name="TextBox 100"/>
          <p:cNvSpPr txBox="1"/>
          <p:nvPr/>
        </p:nvSpPr>
        <p:spPr>
          <a:xfrm>
            <a:off x="10291598" y="3250462"/>
            <a:ext cx="184563" cy="276999"/>
          </a:xfrm>
          <a:prstGeom prst="rect">
            <a:avLst/>
          </a:prstGeom>
          <a:noFill/>
        </p:spPr>
        <p:txBody>
          <a:bodyPr wrap="square" rtlCol="0">
            <a:spAutoFit/>
          </a:bodyPr>
          <a:lstStyle/>
          <a:p>
            <a:r>
              <a:rPr lang="en-US" sz="1200" dirty="0" smtClean="0"/>
              <a:t>1</a:t>
            </a:r>
            <a:endParaRPr lang="en-US" sz="1200" dirty="0"/>
          </a:p>
        </p:txBody>
      </p:sp>
      <p:pic>
        <p:nvPicPr>
          <p:cNvPr id="102" name="Google Shape;283;p40"/>
          <p:cNvPicPr preferRelativeResize="0"/>
          <p:nvPr/>
        </p:nvPicPr>
        <p:blipFill rotWithShape="1">
          <a:blip r:embed="rId25">
            <a:alphaModFix/>
          </a:blip>
          <a:srcRect/>
          <a:stretch/>
        </p:blipFill>
        <p:spPr>
          <a:xfrm>
            <a:off x="5836567" y="1395971"/>
            <a:ext cx="627542" cy="351424"/>
          </a:xfrm>
          <a:prstGeom prst="rect">
            <a:avLst/>
          </a:prstGeom>
          <a:noFill/>
          <a:ln>
            <a:noFill/>
          </a:ln>
        </p:spPr>
      </p:pic>
      <p:cxnSp>
        <p:nvCxnSpPr>
          <p:cNvPr id="103" name="Straight Arrow Connector 102"/>
          <p:cNvCxnSpPr>
            <a:endCxn id="17" idx="0"/>
          </p:cNvCxnSpPr>
          <p:nvPr/>
        </p:nvCxnSpPr>
        <p:spPr>
          <a:xfrm flipH="1">
            <a:off x="3889908" y="1747395"/>
            <a:ext cx="2260430" cy="744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102" idx="2"/>
            <a:endCxn id="43" idx="0"/>
          </p:cNvCxnSpPr>
          <p:nvPr/>
        </p:nvCxnSpPr>
        <p:spPr>
          <a:xfrm flipH="1">
            <a:off x="2563315" y="1747395"/>
            <a:ext cx="3587023" cy="282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2" idx="2"/>
            <a:endCxn id="92" idx="0"/>
          </p:cNvCxnSpPr>
          <p:nvPr/>
        </p:nvCxnSpPr>
        <p:spPr>
          <a:xfrm>
            <a:off x="6150338" y="1747395"/>
            <a:ext cx="4490847" cy="282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6154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Arrow Connector 104"/>
          <p:cNvCxnSpPr>
            <a:endCxn id="66" idx="0"/>
          </p:cNvCxnSpPr>
          <p:nvPr/>
        </p:nvCxnSpPr>
        <p:spPr>
          <a:xfrm>
            <a:off x="6150338" y="1747395"/>
            <a:ext cx="3119970" cy="744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Google Shape;225;p39"/>
          <p:cNvSpPr/>
          <p:nvPr/>
        </p:nvSpPr>
        <p:spPr>
          <a:xfrm>
            <a:off x="3365925" y="2496710"/>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5" name="Google Shape;226;p39"/>
          <p:cNvSpPr/>
          <p:nvPr/>
        </p:nvSpPr>
        <p:spPr>
          <a:xfrm>
            <a:off x="2448243" y="5589972"/>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6" name="Google Shape;230;p39"/>
          <p:cNvCxnSpPr>
            <a:stCxn id="4" idx="4"/>
            <a:endCxn id="20" idx="0"/>
          </p:cNvCxnSpPr>
          <p:nvPr/>
        </p:nvCxnSpPr>
        <p:spPr>
          <a:xfrm flipH="1">
            <a:off x="2650810" y="3431172"/>
            <a:ext cx="1217250" cy="684138"/>
          </a:xfrm>
          <a:prstGeom prst="straightConnector1">
            <a:avLst/>
          </a:prstGeom>
          <a:noFill/>
          <a:ln w="9525" cap="flat" cmpd="sng">
            <a:solidFill>
              <a:schemeClr val="dk1"/>
            </a:solidFill>
            <a:prstDash val="solid"/>
            <a:miter lim="800000"/>
            <a:headEnd type="none" w="sm" len="sm"/>
            <a:tailEnd type="triangle" w="med" len="med"/>
          </a:ln>
        </p:spPr>
      </p:cxnSp>
      <p:cxnSp>
        <p:nvCxnSpPr>
          <p:cNvPr id="7" name="Google Shape;231;p39"/>
          <p:cNvCxnSpPr>
            <a:stCxn id="4" idx="4"/>
            <a:endCxn id="26" idx="0"/>
          </p:cNvCxnSpPr>
          <p:nvPr/>
        </p:nvCxnSpPr>
        <p:spPr>
          <a:xfrm flipH="1">
            <a:off x="3462999" y="3431172"/>
            <a:ext cx="405061" cy="684138"/>
          </a:xfrm>
          <a:prstGeom prst="straightConnector1">
            <a:avLst/>
          </a:prstGeom>
          <a:noFill/>
          <a:ln w="9525" cap="flat" cmpd="sng">
            <a:solidFill>
              <a:schemeClr val="dk1"/>
            </a:solidFill>
            <a:prstDash val="solid"/>
            <a:miter lim="800000"/>
            <a:headEnd type="none" w="sm" len="sm"/>
            <a:tailEnd type="triangle" w="med" len="med"/>
          </a:ln>
        </p:spPr>
      </p:cxnSp>
      <p:cxnSp>
        <p:nvCxnSpPr>
          <p:cNvPr id="8" name="Google Shape;232;p39"/>
          <p:cNvCxnSpPr>
            <a:stCxn id="4" idx="4"/>
            <a:endCxn id="31" idx="0"/>
          </p:cNvCxnSpPr>
          <p:nvPr/>
        </p:nvCxnSpPr>
        <p:spPr>
          <a:xfrm>
            <a:off x="3868060" y="3431172"/>
            <a:ext cx="462700" cy="678460"/>
          </a:xfrm>
          <a:prstGeom prst="straightConnector1">
            <a:avLst/>
          </a:prstGeom>
          <a:noFill/>
          <a:ln w="9525" cap="flat" cmpd="sng">
            <a:solidFill>
              <a:schemeClr val="dk1"/>
            </a:solidFill>
            <a:prstDash val="solid"/>
            <a:miter lim="800000"/>
            <a:headEnd type="none" w="sm" len="sm"/>
            <a:tailEnd type="triangle" w="med" len="med"/>
          </a:ln>
        </p:spPr>
      </p:cxnSp>
      <p:pic>
        <p:nvPicPr>
          <p:cNvPr id="9" name="Picture 8"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210" y="5612052"/>
            <a:ext cx="267384" cy="267384"/>
          </a:xfrm>
          <a:prstGeom prst="rect">
            <a:avLst/>
          </a:prstGeom>
        </p:spPr>
      </p:pic>
      <p:pic>
        <p:nvPicPr>
          <p:cNvPr id="10" name="Picture 9"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3578506" y="2764599"/>
            <a:ext cx="622804" cy="520387"/>
          </a:xfrm>
          <a:prstGeom prst="rect">
            <a:avLst/>
          </a:prstGeom>
        </p:spPr>
      </p:pic>
      <p:sp>
        <p:nvSpPr>
          <p:cNvPr id="11" name="Google Shape;324;p41"/>
          <p:cNvSpPr txBox="1"/>
          <p:nvPr/>
        </p:nvSpPr>
        <p:spPr>
          <a:xfrm>
            <a:off x="2727811" y="3707493"/>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2" name="Google Shape;325;p41"/>
          <p:cNvSpPr txBox="1"/>
          <p:nvPr/>
        </p:nvSpPr>
        <p:spPr>
          <a:xfrm>
            <a:off x="3402405" y="3708803"/>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3" name="Google Shape;326;p41"/>
          <p:cNvSpPr txBox="1"/>
          <p:nvPr/>
        </p:nvSpPr>
        <p:spPr>
          <a:xfrm>
            <a:off x="3936260" y="3708539"/>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4" name="Google Shape;327;p41"/>
          <p:cNvSpPr txBox="1"/>
          <p:nvPr/>
        </p:nvSpPr>
        <p:spPr>
          <a:xfrm>
            <a:off x="2502463" y="5887232"/>
            <a:ext cx="199141" cy="207749"/>
          </a:xfrm>
          <a:prstGeom prst="rect">
            <a:avLst/>
          </a:prstGeom>
          <a:blipFill rotWithShape="1">
            <a:blip r:embed="rId7">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15" name="Google Shape;232;p39"/>
          <p:cNvCxnSpPr>
            <a:stCxn id="4" idx="4"/>
            <a:endCxn id="36" idx="0"/>
          </p:cNvCxnSpPr>
          <p:nvPr/>
        </p:nvCxnSpPr>
        <p:spPr>
          <a:xfrm>
            <a:off x="3868060" y="3431172"/>
            <a:ext cx="1160251" cy="678460"/>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16" name="TextBox 15"/>
              <p:cNvSpPr txBox="1"/>
              <p:nvPr/>
            </p:nvSpPr>
            <p:spPr>
              <a:xfrm>
                <a:off x="4761688" y="3704691"/>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761688" y="3704691"/>
                <a:ext cx="277407" cy="215444"/>
              </a:xfrm>
              <a:prstGeom prst="rect">
                <a:avLst/>
              </a:prstGeom>
              <a:blipFill>
                <a:blip r:embed="rId8"/>
                <a:stretch>
                  <a:fillRect l="-217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799338" y="2491620"/>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799338" y="2491620"/>
                <a:ext cx="181140" cy="276999"/>
              </a:xfrm>
              <a:prstGeom prst="rect">
                <a:avLst/>
              </a:prstGeom>
              <a:blipFill>
                <a:blip r:embed="rId9"/>
                <a:stretch>
                  <a:fillRect l="-30000" r="-33333" b="-28889"/>
                </a:stretch>
              </a:blipFill>
            </p:spPr>
            <p:txBody>
              <a:bodyPr/>
              <a:lstStyle/>
              <a:p>
                <a:r>
                  <a:rPr lang="en-US">
                    <a:noFill/>
                  </a:rPr>
                  <a:t> </a:t>
                </a:r>
              </a:p>
            </p:txBody>
          </p:sp>
        </mc:Fallback>
      </mc:AlternateContent>
      <p:pic>
        <p:nvPicPr>
          <p:cNvPr id="18" name="Picture 17"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3279543" y="4260409"/>
            <a:ext cx="401892" cy="247880"/>
          </a:xfrm>
          <a:prstGeom prst="rect">
            <a:avLst/>
          </a:prstGeom>
        </p:spPr>
      </p:pic>
      <p:pic>
        <p:nvPicPr>
          <p:cNvPr id="19" name="Picture 18" descr="Workload Icon of Glyph style - Available in SVG, PNG, EPS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01310" y="4228454"/>
            <a:ext cx="298697" cy="298697"/>
          </a:xfrm>
          <a:prstGeom prst="rect">
            <a:avLst/>
          </a:prstGeom>
        </p:spPr>
      </p:pic>
      <p:sp>
        <p:nvSpPr>
          <p:cNvPr id="20" name="Google Shape;225;p39"/>
          <p:cNvSpPr/>
          <p:nvPr/>
        </p:nvSpPr>
        <p:spPr>
          <a:xfrm>
            <a:off x="2398389" y="4115310"/>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 name="Google Shape;230;p39"/>
          <p:cNvCxnSpPr>
            <a:stCxn id="20" idx="4"/>
            <a:endCxn id="5" idx="0"/>
          </p:cNvCxnSpPr>
          <p:nvPr/>
        </p:nvCxnSpPr>
        <p:spPr>
          <a:xfrm flipH="1">
            <a:off x="2634152" y="4628331"/>
            <a:ext cx="16658" cy="961641"/>
          </a:xfrm>
          <a:prstGeom prst="straightConnector1">
            <a:avLst/>
          </a:prstGeom>
          <a:noFill/>
          <a:ln w="9525" cap="flat" cmpd="sng">
            <a:solidFill>
              <a:schemeClr val="dk1"/>
            </a:solidFill>
            <a:prstDash val="lgDash"/>
            <a:miter lim="800000"/>
            <a:headEnd type="none" w="sm" len="sm"/>
            <a:tailEnd type="triangle" w="med" len="med"/>
          </a:ln>
        </p:spPr>
      </p:cxnSp>
      <p:pic>
        <p:nvPicPr>
          <p:cNvPr id="22" name="Picture 21"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1644" y="4249789"/>
            <a:ext cx="267384" cy="267384"/>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rot="5400000">
                <a:off x="2070927" y="4977702"/>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rot="5400000">
                <a:off x="2070927" y="4977702"/>
                <a:ext cx="944435" cy="369332"/>
              </a:xfrm>
              <a:prstGeom prst="rect">
                <a:avLst/>
              </a:prstGeom>
              <a:blipFill>
                <a:blip r:embed="rId12"/>
                <a:stretch>
                  <a:fillRect l="-26667" r="-10000"/>
                </a:stretch>
              </a:blipFill>
            </p:spPr>
            <p:txBody>
              <a:bodyPr/>
              <a:lstStyle/>
              <a:p>
                <a:r>
                  <a:rPr lang="en-US">
                    <a:noFill/>
                  </a:rPr>
                  <a:t> </a:t>
                </a:r>
              </a:p>
            </p:txBody>
          </p:sp>
        </mc:Fallback>
      </mc:AlternateContent>
      <p:sp>
        <p:nvSpPr>
          <p:cNvPr id="24" name="Google Shape;226;p39"/>
          <p:cNvSpPr/>
          <p:nvPr/>
        </p:nvSpPr>
        <p:spPr>
          <a:xfrm>
            <a:off x="3260432" y="5589972"/>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5" name="Google Shape;327;p41"/>
          <p:cNvSpPr txBox="1"/>
          <p:nvPr/>
        </p:nvSpPr>
        <p:spPr>
          <a:xfrm>
            <a:off x="3314652" y="5887232"/>
            <a:ext cx="199141" cy="207749"/>
          </a:xfrm>
          <a:prstGeom prst="rect">
            <a:avLst/>
          </a:prstGeom>
          <a:blipFill rotWithShape="1">
            <a:blip r:embed="rId7">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26" name="Google Shape;225;p39"/>
          <p:cNvSpPr/>
          <p:nvPr/>
        </p:nvSpPr>
        <p:spPr>
          <a:xfrm>
            <a:off x="3210578" y="4115310"/>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7" name="Google Shape;230;p39"/>
          <p:cNvCxnSpPr>
            <a:stCxn id="26" idx="4"/>
            <a:endCxn id="24" idx="0"/>
          </p:cNvCxnSpPr>
          <p:nvPr/>
        </p:nvCxnSpPr>
        <p:spPr>
          <a:xfrm flipH="1">
            <a:off x="3446341" y="4628331"/>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8" name="TextBox 27"/>
              <p:cNvSpPr txBox="1"/>
              <p:nvPr/>
            </p:nvSpPr>
            <p:spPr>
              <a:xfrm rot="5400000">
                <a:off x="2883116" y="4977702"/>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rot="5400000">
                <a:off x="2883116" y="4977702"/>
                <a:ext cx="944435" cy="369332"/>
              </a:xfrm>
              <a:prstGeom prst="rect">
                <a:avLst/>
              </a:prstGeom>
              <a:blipFill>
                <a:blip r:embed="rId13"/>
                <a:stretch>
                  <a:fillRect l="-24590" r="-8197"/>
                </a:stretch>
              </a:blipFill>
            </p:spPr>
            <p:txBody>
              <a:bodyPr/>
              <a:lstStyle/>
              <a:p>
                <a:r>
                  <a:rPr lang="en-US">
                    <a:noFill/>
                  </a:rPr>
                  <a:t> </a:t>
                </a:r>
              </a:p>
            </p:txBody>
          </p:sp>
        </mc:Fallback>
      </mc:AlternateContent>
      <p:sp>
        <p:nvSpPr>
          <p:cNvPr id="29" name="Google Shape;226;p39"/>
          <p:cNvSpPr/>
          <p:nvPr/>
        </p:nvSpPr>
        <p:spPr>
          <a:xfrm>
            <a:off x="4128193" y="5584294"/>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30" name="Google Shape;327;p41"/>
          <p:cNvSpPr txBox="1"/>
          <p:nvPr/>
        </p:nvSpPr>
        <p:spPr>
          <a:xfrm>
            <a:off x="4182413" y="5881554"/>
            <a:ext cx="199141" cy="207749"/>
          </a:xfrm>
          <a:prstGeom prst="rect">
            <a:avLst/>
          </a:prstGeom>
          <a:blipFill rotWithShape="1">
            <a:blip r:embed="rId7">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31" name="Google Shape;225;p39"/>
          <p:cNvSpPr/>
          <p:nvPr/>
        </p:nvSpPr>
        <p:spPr>
          <a:xfrm>
            <a:off x="4078339" y="4109632"/>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31" idx="4"/>
            <a:endCxn id="29" idx="0"/>
          </p:cNvCxnSpPr>
          <p:nvPr/>
        </p:nvCxnSpPr>
        <p:spPr>
          <a:xfrm flipH="1">
            <a:off x="4314102" y="4622653"/>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33" name="TextBox 32"/>
              <p:cNvSpPr txBox="1"/>
              <p:nvPr/>
            </p:nvSpPr>
            <p:spPr>
              <a:xfrm rot="5400000">
                <a:off x="3750877" y="4972024"/>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rot="5400000">
                <a:off x="3750877" y="4972024"/>
                <a:ext cx="944435" cy="369332"/>
              </a:xfrm>
              <a:prstGeom prst="rect">
                <a:avLst/>
              </a:prstGeom>
              <a:blipFill>
                <a:blip r:embed="rId14"/>
                <a:stretch>
                  <a:fillRect l="-24590" r="-9836"/>
                </a:stretch>
              </a:blipFill>
            </p:spPr>
            <p:txBody>
              <a:bodyPr/>
              <a:lstStyle/>
              <a:p>
                <a:r>
                  <a:rPr lang="en-US">
                    <a:noFill/>
                  </a:rPr>
                  <a:t> </a:t>
                </a:r>
              </a:p>
            </p:txBody>
          </p:sp>
        </mc:Fallback>
      </mc:AlternateContent>
      <p:sp>
        <p:nvSpPr>
          <p:cNvPr id="34" name="Google Shape;226;p39"/>
          <p:cNvSpPr/>
          <p:nvPr/>
        </p:nvSpPr>
        <p:spPr>
          <a:xfrm>
            <a:off x="4825744" y="5584294"/>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35" name="Google Shape;327;p41"/>
          <p:cNvSpPr txBox="1"/>
          <p:nvPr/>
        </p:nvSpPr>
        <p:spPr>
          <a:xfrm>
            <a:off x="4879964" y="5881554"/>
            <a:ext cx="199141" cy="207749"/>
          </a:xfrm>
          <a:prstGeom prst="rect">
            <a:avLst/>
          </a:prstGeom>
          <a:blipFill rotWithShape="1">
            <a:blip r:embed="rId14">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36" name="Google Shape;225;p39"/>
          <p:cNvSpPr/>
          <p:nvPr/>
        </p:nvSpPr>
        <p:spPr>
          <a:xfrm>
            <a:off x="4775890" y="4109632"/>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7" name="Google Shape;230;p39"/>
          <p:cNvCxnSpPr>
            <a:stCxn id="36" idx="4"/>
            <a:endCxn id="34" idx="0"/>
          </p:cNvCxnSpPr>
          <p:nvPr/>
        </p:nvCxnSpPr>
        <p:spPr>
          <a:xfrm flipH="1">
            <a:off x="5011653" y="4622653"/>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38" name="TextBox 37"/>
              <p:cNvSpPr txBox="1"/>
              <p:nvPr/>
            </p:nvSpPr>
            <p:spPr>
              <a:xfrm rot="5400000">
                <a:off x="4448428" y="4972024"/>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4</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rot="5400000">
                <a:off x="4448428" y="4972024"/>
                <a:ext cx="944435" cy="369332"/>
              </a:xfrm>
              <a:prstGeom prst="rect">
                <a:avLst/>
              </a:prstGeom>
              <a:blipFill>
                <a:blip r:embed="rId15"/>
                <a:stretch>
                  <a:fillRect l="-26667" r="-10000"/>
                </a:stretch>
              </a:blipFill>
            </p:spPr>
            <p:txBody>
              <a:bodyPr/>
              <a:lstStyle/>
              <a:p>
                <a:r>
                  <a:rPr lang="en-US">
                    <a:noFill/>
                  </a:rPr>
                  <a:t> </a:t>
                </a:r>
              </a:p>
            </p:txBody>
          </p:sp>
        </mc:Fallback>
      </mc:AlternateContent>
      <p:pic>
        <p:nvPicPr>
          <p:cNvPr id="39" name="Picture 38"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3282548" y="5628908"/>
            <a:ext cx="344243" cy="212323"/>
          </a:xfrm>
          <a:prstGeom prst="rect">
            <a:avLst/>
          </a:prstGeom>
        </p:spPr>
      </p:pic>
      <p:pic>
        <p:nvPicPr>
          <p:cNvPr id="40" name="Picture 39" descr="Workload Icon of Glyph style - Available in SVG, PNG, EPS ..."/>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99373" y="5616662"/>
            <a:ext cx="262774" cy="262774"/>
          </a:xfrm>
          <a:prstGeom prst="rect">
            <a:avLst/>
          </a:prstGeom>
        </p:spPr>
      </p:pic>
      <p:pic>
        <p:nvPicPr>
          <p:cNvPr id="41" name="Picture 40"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960105" y="4249789"/>
            <a:ext cx="145207" cy="263264"/>
          </a:xfrm>
          <a:prstGeom prst="rect">
            <a:avLst/>
          </a:prstGeom>
        </p:spPr>
      </p:pic>
      <p:pic>
        <p:nvPicPr>
          <p:cNvPr id="42" name="Picture 41"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950483" y="5597394"/>
            <a:ext cx="145207" cy="263264"/>
          </a:xfrm>
          <a:prstGeom prst="rect">
            <a:avLst/>
          </a:prstGeom>
        </p:spPr>
      </p:pic>
      <p:sp>
        <p:nvSpPr>
          <p:cNvPr id="43" name="Google Shape;225;p39"/>
          <p:cNvSpPr/>
          <p:nvPr/>
        </p:nvSpPr>
        <p:spPr>
          <a:xfrm>
            <a:off x="2061180" y="2029479"/>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44" name="Straight Arrow Connector 43"/>
          <p:cNvCxnSpPr>
            <a:stCxn id="43" idx="4"/>
            <a:endCxn id="20" idx="0"/>
          </p:cNvCxnSpPr>
          <p:nvPr/>
        </p:nvCxnSpPr>
        <p:spPr>
          <a:xfrm>
            <a:off x="2563315" y="2963941"/>
            <a:ext cx="87495"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43" idx="4"/>
            <a:endCxn id="26" idx="0"/>
          </p:cNvCxnSpPr>
          <p:nvPr/>
        </p:nvCxnSpPr>
        <p:spPr>
          <a:xfrm>
            <a:off x="2563315" y="2963941"/>
            <a:ext cx="899684"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43" idx="4"/>
            <a:endCxn id="31" idx="0"/>
          </p:cNvCxnSpPr>
          <p:nvPr/>
        </p:nvCxnSpPr>
        <p:spPr>
          <a:xfrm>
            <a:off x="2563315" y="2963941"/>
            <a:ext cx="1767445"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43" idx="4"/>
            <a:endCxn id="36" idx="0"/>
          </p:cNvCxnSpPr>
          <p:nvPr/>
        </p:nvCxnSpPr>
        <p:spPr>
          <a:xfrm>
            <a:off x="2563315" y="2963941"/>
            <a:ext cx="2464996"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2232796" y="2336850"/>
            <a:ext cx="774475" cy="369332"/>
          </a:xfrm>
          <a:prstGeom prst="rect">
            <a:avLst/>
          </a:prstGeom>
          <a:noFill/>
        </p:spPr>
        <p:txBody>
          <a:bodyPr wrap="square" rtlCol="0">
            <a:spAutoFit/>
          </a:bodyPr>
          <a:lstStyle/>
          <a:p>
            <a:r>
              <a:rPr lang="en-US" dirty="0" smtClean="0"/>
              <a:t>ARS</a:t>
            </a:r>
            <a:endParaRPr lang="en-US" dirty="0"/>
          </a:p>
        </p:txBody>
      </p:sp>
      <p:sp>
        <p:nvSpPr>
          <p:cNvPr id="49" name="TextBox 48"/>
          <p:cNvSpPr txBox="1"/>
          <p:nvPr/>
        </p:nvSpPr>
        <p:spPr>
          <a:xfrm>
            <a:off x="2389643" y="3269304"/>
            <a:ext cx="184563" cy="276999"/>
          </a:xfrm>
          <a:prstGeom prst="rect">
            <a:avLst/>
          </a:prstGeom>
          <a:noFill/>
        </p:spPr>
        <p:txBody>
          <a:bodyPr wrap="square" rtlCol="0">
            <a:spAutoFit/>
          </a:bodyPr>
          <a:lstStyle/>
          <a:p>
            <a:r>
              <a:rPr lang="en-US" sz="1200" dirty="0" smtClean="0"/>
              <a:t>1</a:t>
            </a:r>
            <a:endParaRPr lang="en-US" sz="1200" dirty="0"/>
          </a:p>
        </p:txBody>
      </p:sp>
      <p:sp>
        <p:nvSpPr>
          <p:cNvPr id="50" name="TextBox 49"/>
          <p:cNvSpPr txBox="1"/>
          <p:nvPr/>
        </p:nvSpPr>
        <p:spPr>
          <a:xfrm>
            <a:off x="2666011" y="3250464"/>
            <a:ext cx="184563" cy="276999"/>
          </a:xfrm>
          <a:prstGeom prst="rect">
            <a:avLst/>
          </a:prstGeom>
          <a:noFill/>
        </p:spPr>
        <p:txBody>
          <a:bodyPr wrap="square" rtlCol="0">
            <a:spAutoFit/>
          </a:bodyPr>
          <a:lstStyle/>
          <a:p>
            <a:r>
              <a:rPr lang="en-US" sz="1200" dirty="0" smtClean="0"/>
              <a:t>1</a:t>
            </a:r>
            <a:endParaRPr lang="en-US" sz="1200" dirty="0"/>
          </a:p>
        </p:txBody>
      </p:sp>
      <p:sp>
        <p:nvSpPr>
          <p:cNvPr id="51" name="TextBox 50"/>
          <p:cNvSpPr txBox="1"/>
          <p:nvPr/>
        </p:nvSpPr>
        <p:spPr>
          <a:xfrm>
            <a:off x="2958421" y="3260464"/>
            <a:ext cx="184563" cy="276999"/>
          </a:xfrm>
          <a:prstGeom prst="rect">
            <a:avLst/>
          </a:prstGeom>
          <a:noFill/>
        </p:spPr>
        <p:txBody>
          <a:bodyPr wrap="square" rtlCol="0">
            <a:spAutoFit/>
          </a:bodyPr>
          <a:lstStyle/>
          <a:p>
            <a:r>
              <a:rPr lang="en-US" sz="1200" dirty="0" smtClean="0"/>
              <a:t>1</a:t>
            </a:r>
            <a:endParaRPr lang="en-US" sz="1200" dirty="0"/>
          </a:p>
        </p:txBody>
      </p:sp>
      <p:sp>
        <p:nvSpPr>
          <p:cNvPr id="52" name="TextBox 51"/>
          <p:cNvSpPr txBox="1"/>
          <p:nvPr/>
        </p:nvSpPr>
        <p:spPr>
          <a:xfrm>
            <a:off x="3271103" y="3269303"/>
            <a:ext cx="184563" cy="276999"/>
          </a:xfrm>
          <a:prstGeom prst="rect">
            <a:avLst/>
          </a:prstGeom>
          <a:noFill/>
        </p:spPr>
        <p:txBody>
          <a:bodyPr wrap="square" rtlCol="0">
            <a:spAutoFit/>
          </a:bodyPr>
          <a:lstStyle/>
          <a:p>
            <a:r>
              <a:rPr lang="en-US" sz="1200" dirty="0" smtClean="0"/>
              <a:t>1</a:t>
            </a:r>
            <a:endParaRPr lang="en-US" sz="1200" dirty="0"/>
          </a:p>
        </p:txBody>
      </p:sp>
      <p:sp>
        <p:nvSpPr>
          <p:cNvPr id="53" name="Google Shape;225;p39"/>
          <p:cNvSpPr/>
          <p:nvPr/>
        </p:nvSpPr>
        <p:spPr>
          <a:xfrm>
            <a:off x="8746325" y="2496710"/>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54" name="Google Shape;226;p39"/>
          <p:cNvSpPr/>
          <p:nvPr/>
        </p:nvSpPr>
        <p:spPr>
          <a:xfrm>
            <a:off x="7828643" y="5589972"/>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55" name="Google Shape;230;p39"/>
          <p:cNvCxnSpPr>
            <a:stCxn id="53" idx="4"/>
            <a:endCxn id="69" idx="0"/>
          </p:cNvCxnSpPr>
          <p:nvPr/>
        </p:nvCxnSpPr>
        <p:spPr>
          <a:xfrm flipH="1">
            <a:off x="8031210" y="3431172"/>
            <a:ext cx="1217250" cy="684138"/>
          </a:xfrm>
          <a:prstGeom prst="straightConnector1">
            <a:avLst/>
          </a:prstGeom>
          <a:noFill/>
          <a:ln w="9525" cap="flat" cmpd="sng">
            <a:solidFill>
              <a:schemeClr val="dk1"/>
            </a:solidFill>
            <a:prstDash val="solid"/>
            <a:miter lim="800000"/>
            <a:headEnd type="none" w="sm" len="sm"/>
            <a:tailEnd type="triangle" w="med" len="med"/>
          </a:ln>
        </p:spPr>
      </p:cxnSp>
      <p:cxnSp>
        <p:nvCxnSpPr>
          <p:cNvPr id="56" name="Google Shape;231;p39"/>
          <p:cNvCxnSpPr>
            <a:stCxn id="53" idx="4"/>
            <a:endCxn id="75" idx="0"/>
          </p:cNvCxnSpPr>
          <p:nvPr/>
        </p:nvCxnSpPr>
        <p:spPr>
          <a:xfrm flipH="1">
            <a:off x="8843399" y="3431172"/>
            <a:ext cx="405061" cy="684138"/>
          </a:xfrm>
          <a:prstGeom prst="straightConnector1">
            <a:avLst/>
          </a:prstGeom>
          <a:noFill/>
          <a:ln w="9525" cap="flat" cmpd="sng">
            <a:solidFill>
              <a:schemeClr val="dk1"/>
            </a:solidFill>
            <a:prstDash val="solid"/>
            <a:miter lim="800000"/>
            <a:headEnd type="none" w="sm" len="sm"/>
            <a:tailEnd type="triangle" w="med" len="med"/>
          </a:ln>
        </p:spPr>
      </p:cxnSp>
      <p:cxnSp>
        <p:nvCxnSpPr>
          <p:cNvPr id="57" name="Google Shape;232;p39"/>
          <p:cNvCxnSpPr>
            <a:stCxn id="53" idx="4"/>
            <a:endCxn id="80" idx="0"/>
          </p:cNvCxnSpPr>
          <p:nvPr/>
        </p:nvCxnSpPr>
        <p:spPr>
          <a:xfrm>
            <a:off x="9248460" y="3431172"/>
            <a:ext cx="462700" cy="678460"/>
          </a:xfrm>
          <a:prstGeom prst="straightConnector1">
            <a:avLst/>
          </a:prstGeom>
          <a:noFill/>
          <a:ln w="9525" cap="flat" cmpd="sng">
            <a:solidFill>
              <a:schemeClr val="dk1"/>
            </a:solidFill>
            <a:prstDash val="solid"/>
            <a:miter lim="800000"/>
            <a:headEnd type="none" w="sm" len="sm"/>
            <a:tailEnd type="triangle" w="med" len="med"/>
          </a:ln>
        </p:spPr>
      </p:cxnSp>
      <p:pic>
        <p:nvPicPr>
          <p:cNvPr id="58" name="Picture 57"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6610" y="5612052"/>
            <a:ext cx="267384" cy="267384"/>
          </a:xfrm>
          <a:prstGeom prst="rect">
            <a:avLst/>
          </a:prstGeom>
        </p:spPr>
      </p:pic>
      <p:pic>
        <p:nvPicPr>
          <p:cNvPr id="59" name="Picture 58"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8958906" y="2764599"/>
            <a:ext cx="622804" cy="520387"/>
          </a:xfrm>
          <a:prstGeom prst="rect">
            <a:avLst/>
          </a:prstGeom>
        </p:spPr>
      </p:pic>
      <p:sp>
        <p:nvSpPr>
          <p:cNvPr id="60" name="Google Shape;324;p41"/>
          <p:cNvSpPr txBox="1"/>
          <p:nvPr/>
        </p:nvSpPr>
        <p:spPr>
          <a:xfrm>
            <a:off x="8108211" y="3707493"/>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61" name="Google Shape;325;p41"/>
          <p:cNvSpPr txBox="1"/>
          <p:nvPr/>
        </p:nvSpPr>
        <p:spPr>
          <a:xfrm>
            <a:off x="8782805" y="3708803"/>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62" name="Google Shape;326;p41"/>
          <p:cNvSpPr txBox="1"/>
          <p:nvPr/>
        </p:nvSpPr>
        <p:spPr>
          <a:xfrm>
            <a:off x="9316660" y="3708539"/>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63" name="Google Shape;327;p41"/>
          <p:cNvSpPr txBox="1"/>
          <p:nvPr/>
        </p:nvSpPr>
        <p:spPr>
          <a:xfrm>
            <a:off x="7882863" y="5887232"/>
            <a:ext cx="199141" cy="207749"/>
          </a:xfrm>
          <a:prstGeom prst="rect">
            <a:avLst/>
          </a:prstGeom>
          <a:blipFill rotWithShape="1">
            <a:blip r:embed="rId14">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64" name="Google Shape;232;p39"/>
          <p:cNvCxnSpPr>
            <a:stCxn id="53" idx="4"/>
            <a:endCxn id="85" idx="0"/>
          </p:cNvCxnSpPr>
          <p:nvPr/>
        </p:nvCxnSpPr>
        <p:spPr>
          <a:xfrm>
            <a:off x="9248460" y="3431172"/>
            <a:ext cx="1160251" cy="678460"/>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65" name="TextBox 64"/>
              <p:cNvSpPr txBox="1"/>
              <p:nvPr/>
            </p:nvSpPr>
            <p:spPr>
              <a:xfrm>
                <a:off x="10142088" y="3704691"/>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0142088" y="3704691"/>
                <a:ext cx="277407" cy="215444"/>
              </a:xfrm>
              <a:prstGeom prst="rect">
                <a:avLst/>
              </a:prstGeom>
              <a:blipFill>
                <a:blip r:embed="rId18"/>
                <a:stretch>
                  <a:fillRect l="-444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9179738" y="2491620"/>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9179738" y="2491620"/>
                <a:ext cx="181140" cy="276999"/>
              </a:xfrm>
              <a:prstGeom prst="rect">
                <a:avLst/>
              </a:prstGeom>
              <a:blipFill>
                <a:blip r:embed="rId19"/>
                <a:stretch>
                  <a:fillRect l="-30000" r="-33333" b="-28889"/>
                </a:stretch>
              </a:blipFill>
            </p:spPr>
            <p:txBody>
              <a:bodyPr/>
              <a:lstStyle/>
              <a:p>
                <a:r>
                  <a:rPr lang="en-US">
                    <a:noFill/>
                  </a:rPr>
                  <a:t> </a:t>
                </a:r>
              </a:p>
            </p:txBody>
          </p:sp>
        </mc:Fallback>
      </mc:AlternateContent>
      <p:pic>
        <p:nvPicPr>
          <p:cNvPr id="67" name="Picture 66"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8659943" y="4260409"/>
            <a:ext cx="401892" cy="247880"/>
          </a:xfrm>
          <a:prstGeom prst="rect">
            <a:avLst/>
          </a:prstGeom>
        </p:spPr>
      </p:pic>
      <p:pic>
        <p:nvPicPr>
          <p:cNvPr id="68" name="Picture 67" descr="Workload Icon of Glyph style - Available in SVG, PNG, EPS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81710" y="4228454"/>
            <a:ext cx="298697" cy="298697"/>
          </a:xfrm>
          <a:prstGeom prst="rect">
            <a:avLst/>
          </a:prstGeom>
        </p:spPr>
      </p:pic>
      <p:sp>
        <p:nvSpPr>
          <p:cNvPr id="69" name="Google Shape;225;p39"/>
          <p:cNvSpPr/>
          <p:nvPr/>
        </p:nvSpPr>
        <p:spPr>
          <a:xfrm>
            <a:off x="7778789" y="4115310"/>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70" name="Google Shape;230;p39"/>
          <p:cNvCxnSpPr>
            <a:stCxn id="69" idx="4"/>
            <a:endCxn id="54" idx="0"/>
          </p:cNvCxnSpPr>
          <p:nvPr/>
        </p:nvCxnSpPr>
        <p:spPr>
          <a:xfrm flipH="1">
            <a:off x="8014552" y="4628331"/>
            <a:ext cx="16658" cy="961641"/>
          </a:xfrm>
          <a:prstGeom prst="straightConnector1">
            <a:avLst/>
          </a:prstGeom>
          <a:noFill/>
          <a:ln w="9525" cap="flat" cmpd="sng">
            <a:solidFill>
              <a:schemeClr val="dk1"/>
            </a:solidFill>
            <a:prstDash val="lgDash"/>
            <a:miter lim="800000"/>
            <a:headEnd type="none" w="sm" len="sm"/>
            <a:tailEnd type="triangle" w="med" len="med"/>
          </a:ln>
        </p:spPr>
      </p:cxnSp>
      <p:pic>
        <p:nvPicPr>
          <p:cNvPr id="71" name="Picture 70"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2044" y="4249789"/>
            <a:ext cx="267384" cy="267384"/>
          </a:xfrm>
          <a:prstGeom prst="rect">
            <a:avLst/>
          </a:prstGeom>
        </p:spPr>
      </p:pic>
      <mc:AlternateContent xmlns:mc="http://schemas.openxmlformats.org/markup-compatibility/2006" xmlns:a14="http://schemas.microsoft.com/office/drawing/2010/main">
        <mc:Choice Requires="a14">
          <p:sp>
            <p:nvSpPr>
              <p:cNvPr id="72" name="TextBox 71"/>
              <p:cNvSpPr txBox="1"/>
              <p:nvPr/>
            </p:nvSpPr>
            <p:spPr>
              <a:xfrm rot="5400000">
                <a:off x="7451327" y="4977702"/>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rot="5400000">
                <a:off x="7451327" y="4977702"/>
                <a:ext cx="944435" cy="369332"/>
              </a:xfrm>
              <a:prstGeom prst="rect">
                <a:avLst/>
              </a:prstGeom>
              <a:blipFill>
                <a:blip r:embed="rId20"/>
                <a:stretch>
                  <a:fillRect l="-26667" r="-10000"/>
                </a:stretch>
              </a:blipFill>
            </p:spPr>
            <p:txBody>
              <a:bodyPr/>
              <a:lstStyle/>
              <a:p>
                <a:r>
                  <a:rPr lang="en-US">
                    <a:noFill/>
                  </a:rPr>
                  <a:t> </a:t>
                </a:r>
              </a:p>
            </p:txBody>
          </p:sp>
        </mc:Fallback>
      </mc:AlternateContent>
      <p:sp>
        <p:nvSpPr>
          <p:cNvPr id="73" name="Google Shape;226;p39"/>
          <p:cNvSpPr/>
          <p:nvPr/>
        </p:nvSpPr>
        <p:spPr>
          <a:xfrm>
            <a:off x="8640832" y="5589972"/>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4" name="Google Shape;327;p41"/>
          <p:cNvSpPr txBox="1"/>
          <p:nvPr/>
        </p:nvSpPr>
        <p:spPr>
          <a:xfrm>
            <a:off x="8695052" y="5887232"/>
            <a:ext cx="199141" cy="207749"/>
          </a:xfrm>
          <a:prstGeom prst="rect">
            <a:avLst/>
          </a:prstGeom>
          <a:blipFill rotWithShape="1">
            <a:blip r:embed="rId21">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75" name="Google Shape;225;p39"/>
          <p:cNvSpPr/>
          <p:nvPr/>
        </p:nvSpPr>
        <p:spPr>
          <a:xfrm>
            <a:off x="8590978" y="4115310"/>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76" name="Google Shape;230;p39"/>
          <p:cNvCxnSpPr>
            <a:stCxn id="75" idx="4"/>
            <a:endCxn id="73" idx="0"/>
          </p:cNvCxnSpPr>
          <p:nvPr/>
        </p:nvCxnSpPr>
        <p:spPr>
          <a:xfrm flipH="1">
            <a:off x="8826741" y="4628331"/>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77" name="TextBox 76"/>
              <p:cNvSpPr txBox="1"/>
              <p:nvPr/>
            </p:nvSpPr>
            <p:spPr>
              <a:xfrm rot="5400000">
                <a:off x="8263516" y="4977702"/>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rot="5400000">
                <a:off x="8263516" y="4977702"/>
                <a:ext cx="944435" cy="369332"/>
              </a:xfrm>
              <a:prstGeom prst="rect">
                <a:avLst/>
              </a:prstGeom>
              <a:blipFill>
                <a:blip r:embed="rId22"/>
                <a:stretch>
                  <a:fillRect l="-26667" r="-10000"/>
                </a:stretch>
              </a:blipFill>
            </p:spPr>
            <p:txBody>
              <a:bodyPr/>
              <a:lstStyle/>
              <a:p>
                <a:r>
                  <a:rPr lang="en-US">
                    <a:noFill/>
                  </a:rPr>
                  <a:t> </a:t>
                </a:r>
              </a:p>
            </p:txBody>
          </p:sp>
        </mc:Fallback>
      </mc:AlternateContent>
      <p:sp>
        <p:nvSpPr>
          <p:cNvPr id="78" name="Google Shape;226;p39"/>
          <p:cNvSpPr/>
          <p:nvPr/>
        </p:nvSpPr>
        <p:spPr>
          <a:xfrm>
            <a:off x="9508593" y="5584294"/>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9" name="Google Shape;327;p41"/>
          <p:cNvSpPr txBox="1"/>
          <p:nvPr/>
        </p:nvSpPr>
        <p:spPr>
          <a:xfrm>
            <a:off x="9562813" y="5881554"/>
            <a:ext cx="199141" cy="207749"/>
          </a:xfrm>
          <a:prstGeom prst="rect">
            <a:avLst/>
          </a:prstGeom>
          <a:blipFill rotWithShape="1">
            <a:blip r:embed="rId21">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80" name="Google Shape;225;p39"/>
          <p:cNvSpPr/>
          <p:nvPr/>
        </p:nvSpPr>
        <p:spPr>
          <a:xfrm>
            <a:off x="9458739" y="4109632"/>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1" name="Google Shape;230;p39"/>
          <p:cNvCxnSpPr>
            <a:stCxn id="80" idx="4"/>
            <a:endCxn id="78" idx="0"/>
          </p:cNvCxnSpPr>
          <p:nvPr/>
        </p:nvCxnSpPr>
        <p:spPr>
          <a:xfrm flipH="1">
            <a:off x="9694502" y="4622653"/>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82" name="TextBox 81"/>
              <p:cNvSpPr txBox="1"/>
              <p:nvPr/>
            </p:nvSpPr>
            <p:spPr>
              <a:xfrm rot="5400000">
                <a:off x="9131277" y="4972024"/>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82" name="TextBox 81"/>
              <p:cNvSpPr txBox="1">
                <a:spLocks noRot="1" noChangeAspect="1" noMove="1" noResize="1" noEditPoints="1" noAdjustHandles="1" noChangeArrowheads="1" noChangeShapeType="1" noTextEdit="1"/>
              </p:cNvSpPr>
              <p:nvPr/>
            </p:nvSpPr>
            <p:spPr>
              <a:xfrm rot="5400000">
                <a:off x="9131277" y="4972024"/>
                <a:ext cx="944435" cy="369332"/>
              </a:xfrm>
              <a:prstGeom prst="rect">
                <a:avLst/>
              </a:prstGeom>
              <a:blipFill>
                <a:blip r:embed="rId23"/>
                <a:stretch>
                  <a:fillRect l="-24590" r="-8197"/>
                </a:stretch>
              </a:blipFill>
            </p:spPr>
            <p:txBody>
              <a:bodyPr/>
              <a:lstStyle/>
              <a:p>
                <a:r>
                  <a:rPr lang="en-US">
                    <a:noFill/>
                  </a:rPr>
                  <a:t> </a:t>
                </a:r>
              </a:p>
            </p:txBody>
          </p:sp>
        </mc:Fallback>
      </mc:AlternateContent>
      <p:sp>
        <p:nvSpPr>
          <p:cNvPr id="83" name="Google Shape;226;p39"/>
          <p:cNvSpPr/>
          <p:nvPr/>
        </p:nvSpPr>
        <p:spPr>
          <a:xfrm>
            <a:off x="10206144" y="5584294"/>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84" name="Google Shape;327;p41"/>
          <p:cNvSpPr txBox="1"/>
          <p:nvPr/>
        </p:nvSpPr>
        <p:spPr>
          <a:xfrm>
            <a:off x="10260364" y="5881554"/>
            <a:ext cx="199141" cy="207749"/>
          </a:xfrm>
          <a:prstGeom prst="rect">
            <a:avLst/>
          </a:prstGeom>
          <a:blipFill rotWithShape="1">
            <a:blip r:embed="rId21">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85" name="Google Shape;225;p39"/>
          <p:cNvSpPr/>
          <p:nvPr/>
        </p:nvSpPr>
        <p:spPr>
          <a:xfrm>
            <a:off x="10156290" y="4109632"/>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6" name="Google Shape;230;p39"/>
          <p:cNvCxnSpPr>
            <a:stCxn id="85" idx="4"/>
            <a:endCxn id="83" idx="0"/>
          </p:cNvCxnSpPr>
          <p:nvPr/>
        </p:nvCxnSpPr>
        <p:spPr>
          <a:xfrm flipH="1">
            <a:off x="10392053" y="4622653"/>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87" name="TextBox 86"/>
              <p:cNvSpPr txBox="1"/>
              <p:nvPr/>
            </p:nvSpPr>
            <p:spPr>
              <a:xfrm rot="5400000">
                <a:off x="9828828" y="4972024"/>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4</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87" name="TextBox 86"/>
              <p:cNvSpPr txBox="1">
                <a:spLocks noRot="1" noChangeAspect="1" noMove="1" noResize="1" noEditPoints="1" noAdjustHandles="1" noChangeArrowheads="1" noChangeShapeType="1" noTextEdit="1"/>
              </p:cNvSpPr>
              <p:nvPr/>
            </p:nvSpPr>
            <p:spPr>
              <a:xfrm rot="5400000">
                <a:off x="9828828" y="4972024"/>
                <a:ext cx="944435" cy="369332"/>
              </a:xfrm>
              <a:prstGeom prst="rect">
                <a:avLst/>
              </a:prstGeom>
              <a:blipFill>
                <a:blip r:embed="rId24"/>
                <a:stretch>
                  <a:fillRect l="-26667" r="-10000"/>
                </a:stretch>
              </a:blipFill>
            </p:spPr>
            <p:txBody>
              <a:bodyPr/>
              <a:lstStyle/>
              <a:p>
                <a:r>
                  <a:rPr lang="en-US">
                    <a:noFill/>
                  </a:rPr>
                  <a:t> </a:t>
                </a:r>
              </a:p>
            </p:txBody>
          </p:sp>
        </mc:Fallback>
      </mc:AlternateContent>
      <p:pic>
        <p:nvPicPr>
          <p:cNvPr id="88" name="Picture 87"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8662948" y="5628908"/>
            <a:ext cx="344243" cy="212323"/>
          </a:xfrm>
          <a:prstGeom prst="rect">
            <a:avLst/>
          </a:prstGeom>
        </p:spPr>
      </p:pic>
      <p:pic>
        <p:nvPicPr>
          <p:cNvPr id="89" name="Picture 88" descr="Workload Icon of Glyph style - Available in SVG, PNG, EPS ..."/>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579773" y="5616662"/>
            <a:ext cx="262774" cy="262774"/>
          </a:xfrm>
          <a:prstGeom prst="rect">
            <a:avLst/>
          </a:prstGeom>
        </p:spPr>
      </p:pic>
      <p:pic>
        <p:nvPicPr>
          <p:cNvPr id="90" name="Picture 89"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340505" y="4249789"/>
            <a:ext cx="145207" cy="263264"/>
          </a:xfrm>
          <a:prstGeom prst="rect">
            <a:avLst/>
          </a:prstGeom>
        </p:spPr>
      </p:pic>
      <p:pic>
        <p:nvPicPr>
          <p:cNvPr id="91" name="Picture 90"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330883" y="5597394"/>
            <a:ext cx="145207" cy="263264"/>
          </a:xfrm>
          <a:prstGeom prst="rect">
            <a:avLst/>
          </a:prstGeom>
        </p:spPr>
      </p:pic>
      <p:sp>
        <p:nvSpPr>
          <p:cNvPr id="92" name="Google Shape;225;p39"/>
          <p:cNvSpPr/>
          <p:nvPr/>
        </p:nvSpPr>
        <p:spPr>
          <a:xfrm>
            <a:off x="10139050" y="2029479"/>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93" name="Straight Arrow Connector 92"/>
          <p:cNvCxnSpPr>
            <a:stCxn id="92" idx="4"/>
            <a:endCxn id="69" idx="0"/>
          </p:cNvCxnSpPr>
          <p:nvPr/>
        </p:nvCxnSpPr>
        <p:spPr>
          <a:xfrm flipH="1">
            <a:off x="8031210" y="2963941"/>
            <a:ext cx="2609975"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92" idx="4"/>
            <a:endCxn id="75" idx="0"/>
          </p:cNvCxnSpPr>
          <p:nvPr/>
        </p:nvCxnSpPr>
        <p:spPr>
          <a:xfrm flipH="1">
            <a:off x="8843399" y="2963941"/>
            <a:ext cx="1797786"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2" idx="4"/>
            <a:endCxn id="80" idx="0"/>
          </p:cNvCxnSpPr>
          <p:nvPr/>
        </p:nvCxnSpPr>
        <p:spPr>
          <a:xfrm flipH="1">
            <a:off x="9711160" y="2963941"/>
            <a:ext cx="930025"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p:cNvCxnSpPr>
            <a:stCxn id="92" idx="4"/>
            <a:endCxn id="85" idx="0"/>
          </p:cNvCxnSpPr>
          <p:nvPr/>
        </p:nvCxnSpPr>
        <p:spPr>
          <a:xfrm flipH="1">
            <a:off x="10408711" y="2963941"/>
            <a:ext cx="232474"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97" name="TextBox 96"/>
          <p:cNvSpPr txBox="1"/>
          <p:nvPr/>
        </p:nvSpPr>
        <p:spPr>
          <a:xfrm>
            <a:off x="10330691" y="2336850"/>
            <a:ext cx="774475" cy="369332"/>
          </a:xfrm>
          <a:prstGeom prst="rect">
            <a:avLst/>
          </a:prstGeom>
          <a:noFill/>
        </p:spPr>
        <p:txBody>
          <a:bodyPr wrap="square" rtlCol="0">
            <a:spAutoFit/>
          </a:bodyPr>
          <a:lstStyle/>
          <a:p>
            <a:r>
              <a:rPr lang="en-US" dirty="0" smtClean="0"/>
              <a:t>ARS</a:t>
            </a:r>
            <a:endParaRPr lang="en-US" dirty="0"/>
          </a:p>
        </p:txBody>
      </p:sp>
      <p:sp>
        <p:nvSpPr>
          <p:cNvPr id="98" name="TextBox 97"/>
          <p:cNvSpPr txBox="1"/>
          <p:nvPr/>
        </p:nvSpPr>
        <p:spPr>
          <a:xfrm>
            <a:off x="10636169" y="3250463"/>
            <a:ext cx="184563" cy="276999"/>
          </a:xfrm>
          <a:prstGeom prst="rect">
            <a:avLst/>
          </a:prstGeom>
          <a:noFill/>
        </p:spPr>
        <p:txBody>
          <a:bodyPr wrap="square" rtlCol="0">
            <a:spAutoFit/>
          </a:bodyPr>
          <a:lstStyle/>
          <a:p>
            <a:r>
              <a:rPr lang="en-US" sz="1200" dirty="0" smtClean="0"/>
              <a:t>1</a:t>
            </a:r>
            <a:endParaRPr lang="en-US" sz="1200" dirty="0"/>
          </a:p>
        </p:txBody>
      </p:sp>
      <p:sp>
        <p:nvSpPr>
          <p:cNvPr id="99" name="TextBox 98"/>
          <p:cNvSpPr txBox="1"/>
          <p:nvPr/>
        </p:nvSpPr>
        <p:spPr>
          <a:xfrm>
            <a:off x="9695879" y="3250464"/>
            <a:ext cx="184563" cy="276999"/>
          </a:xfrm>
          <a:prstGeom prst="rect">
            <a:avLst/>
          </a:prstGeom>
          <a:noFill/>
        </p:spPr>
        <p:txBody>
          <a:bodyPr wrap="square" rtlCol="0">
            <a:spAutoFit/>
          </a:bodyPr>
          <a:lstStyle/>
          <a:p>
            <a:r>
              <a:rPr lang="en-US" sz="1200" dirty="0" smtClean="0"/>
              <a:t>1</a:t>
            </a:r>
            <a:endParaRPr lang="en-US" sz="1200" dirty="0"/>
          </a:p>
        </p:txBody>
      </p:sp>
      <p:sp>
        <p:nvSpPr>
          <p:cNvPr id="100" name="TextBox 99"/>
          <p:cNvSpPr txBox="1"/>
          <p:nvPr/>
        </p:nvSpPr>
        <p:spPr>
          <a:xfrm>
            <a:off x="10044601" y="3250464"/>
            <a:ext cx="184563" cy="276999"/>
          </a:xfrm>
          <a:prstGeom prst="rect">
            <a:avLst/>
          </a:prstGeom>
          <a:noFill/>
        </p:spPr>
        <p:txBody>
          <a:bodyPr wrap="square" rtlCol="0">
            <a:spAutoFit/>
          </a:bodyPr>
          <a:lstStyle/>
          <a:p>
            <a:r>
              <a:rPr lang="en-US" sz="1200" dirty="0" smtClean="0"/>
              <a:t>1</a:t>
            </a:r>
            <a:endParaRPr lang="en-US" sz="1200" dirty="0"/>
          </a:p>
        </p:txBody>
      </p:sp>
      <p:sp>
        <p:nvSpPr>
          <p:cNvPr id="101" name="TextBox 100"/>
          <p:cNvSpPr txBox="1"/>
          <p:nvPr/>
        </p:nvSpPr>
        <p:spPr>
          <a:xfrm>
            <a:off x="10291598" y="3250462"/>
            <a:ext cx="184563" cy="276999"/>
          </a:xfrm>
          <a:prstGeom prst="rect">
            <a:avLst/>
          </a:prstGeom>
          <a:noFill/>
        </p:spPr>
        <p:txBody>
          <a:bodyPr wrap="square" rtlCol="0">
            <a:spAutoFit/>
          </a:bodyPr>
          <a:lstStyle/>
          <a:p>
            <a:r>
              <a:rPr lang="en-US" sz="1200" dirty="0" smtClean="0"/>
              <a:t>1</a:t>
            </a:r>
            <a:endParaRPr lang="en-US" sz="1200" dirty="0"/>
          </a:p>
        </p:txBody>
      </p:sp>
      <p:pic>
        <p:nvPicPr>
          <p:cNvPr id="102" name="Google Shape;283;p40"/>
          <p:cNvPicPr preferRelativeResize="0"/>
          <p:nvPr/>
        </p:nvPicPr>
        <p:blipFill rotWithShape="1">
          <a:blip r:embed="rId25">
            <a:alphaModFix/>
          </a:blip>
          <a:srcRect/>
          <a:stretch/>
        </p:blipFill>
        <p:spPr>
          <a:xfrm>
            <a:off x="5836567" y="1395971"/>
            <a:ext cx="627542" cy="351424"/>
          </a:xfrm>
          <a:prstGeom prst="rect">
            <a:avLst/>
          </a:prstGeom>
          <a:noFill/>
          <a:ln>
            <a:noFill/>
          </a:ln>
        </p:spPr>
      </p:pic>
      <p:cxnSp>
        <p:nvCxnSpPr>
          <p:cNvPr id="103" name="Straight Arrow Connector 102"/>
          <p:cNvCxnSpPr>
            <a:endCxn id="17" idx="0"/>
          </p:cNvCxnSpPr>
          <p:nvPr/>
        </p:nvCxnSpPr>
        <p:spPr>
          <a:xfrm flipH="1">
            <a:off x="3889908" y="1747395"/>
            <a:ext cx="2260430" cy="744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102" idx="2"/>
            <a:endCxn id="43" idx="0"/>
          </p:cNvCxnSpPr>
          <p:nvPr/>
        </p:nvCxnSpPr>
        <p:spPr>
          <a:xfrm flipH="1">
            <a:off x="2563315" y="1747395"/>
            <a:ext cx="3587023" cy="282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2" idx="2"/>
            <a:endCxn id="92" idx="0"/>
          </p:cNvCxnSpPr>
          <p:nvPr/>
        </p:nvCxnSpPr>
        <p:spPr>
          <a:xfrm>
            <a:off x="6150338" y="1747395"/>
            <a:ext cx="4490847" cy="282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1918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812" y="345814"/>
            <a:ext cx="10515600" cy="1325563"/>
          </a:xfrm>
        </p:spPr>
        <p:txBody>
          <a:bodyPr/>
          <a:lstStyle/>
          <a:p>
            <a:pPr algn="ctr"/>
            <a:r>
              <a:rPr lang="en-US" dirty="0" smtClean="0"/>
              <a:t>Psychometric correction for ARS </a:t>
            </a:r>
            <a:br>
              <a:rPr lang="en-US" dirty="0" smtClean="0"/>
            </a:br>
            <a:r>
              <a:rPr lang="en-US" sz="3600" dirty="0" smtClean="0"/>
              <a:t>(</a:t>
            </a:r>
            <a:r>
              <a:rPr lang="en-US" sz="3600" dirty="0" err="1" smtClean="0"/>
              <a:t>Billiet</a:t>
            </a:r>
            <a:r>
              <a:rPr lang="en-US" sz="3600" dirty="0" smtClean="0"/>
              <a:t> &amp; McClendon, 2000)</a:t>
            </a:r>
            <a:endParaRPr lang="en-US" sz="3600" dirty="0"/>
          </a:p>
        </p:txBody>
      </p:sp>
      <p:sp>
        <p:nvSpPr>
          <p:cNvPr id="4" name="Google Shape;225;p39"/>
          <p:cNvSpPr/>
          <p:nvPr/>
        </p:nvSpPr>
        <p:spPr>
          <a:xfrm>
            <a:off x="5434781" y="2287238"/>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5" name="Google Shape;226;p39"/>
          <p:cNvSpPr/>
          <p:nvPr/>
        </p:nvSpPr>
        <p:spPr>
          <a:xfrm>
            <a:off x="4517099" y="5380500"/>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6" name="Google Shape;230;p39"/>
          <p:cNvCxnSpPr>
            <a:stCxn id="4" idx="4"/>
            <a:endCxn id="20" idx="0"/>
          </p:cNvCxnSpPr>
          <p:nvPr/>
        </p:nvCxnSpPr>
        <p:spPr>
          <a:xfrm flipH="1">
            <a:off x="4719666" y="3221700"/>
            <a:ext cx="1217250" cy="684138"/>
          </a:xfrm>
          <a:prstGeom prst="straightConnector1">
            <a:avLst/>
          </a:prstGeom>
          <a:ln>
            <a:headEnd type="none" w="sm" len="sm"/>
            <a:tailEnd type="triangle" w="med" len="med"/>
          </a:ln>
        </p:spPr>
        <p:style>
          <a:lnRef idx="1">
            <a:schemeClr val="accent6"/>
          </a:lnRef>
          <a:fillRef idx="0">
            <a:schemeClr val="accent6"/>
          </a:fillRef>
          <a:effectRef idx="0">
            <a:schemeClr val="accent6"/>
          </a:effectRef>
          <a:fontRef idx="minor">
            <a:schemeClr val="tx1"/>
          </a:fontRef>
        </p:style>
      </p:cxnSp>
      <p:cxnSp>
        <p:nvCxnSpPr>
          <p:cNvPr id="7" name="Google Shape;231;p39"/>
          <p:cNvCxnSpPr>
            <a:stCxn id="4" idx="4"/>
            <a:endCxn id="26" idx="0"/>
          </p:cNvCxnSpPr>
          <p:nvPr/>
        </p:nvCxnSpPr>
        <p:spPr>
          <a:xfrm flipH="1">
            <a:off x="5531855" y="3221700"/>
            <a:ext cx="405061" cy="684138"/>
          </a:xfrm>
          <a:prstGeom prst="straightConnector1">
            <a:avLst/>
          </a:prstGeom>
          <a:noFill/>
          <a:ln w="9525" cap="flat" cmpd="sng">
            <a:solidFill>
              <a:srgbClr val="FF0000"/>
            </a:solidFill>
            <a:prstDash val="solid"/>
            <a:miter lim="800000"/>
            <a:headEnd type="none" w="sm" len="sm"/>
            <a:tailEnd type="triangle" w="med" len="med"/>
          </a:ln>
        </p:spPr>
      </p:cxnSp>
      <p:cxnSp>
        <p:nvCxnSpPr>
          <p:cNvPr id="8" name="Google Shape;232;p39"/>
          <p:cNvCxnSpPr>
            <a:stCxn id="4" idx="4"/>
            <a:endCxn id="31" idx="0"/>
          </p:cNvCxnSpPr>
          <p:nvPr/>
        </p:nvCxnSpPr>
        <p:spPr>
          <a:xfrm>
            <a:off x="5936916" y="3221700"/>
            <a:ext cx="462700" cy="678460"/>
          </a:xfrm>
          <a:prstGeom prst="straightConnector1">
            <a:avLst/>
          </a:prstGeom>
          <a:ln>
            <a:headEnd type="none" w="sm" len="sm"/>
            <a:tailEnd type="triangle" w="med" len="med"/>
          </a:ln>
        </p:spPr>
        <p:style>
          <a:lnRef idx="1">
            <a:schemeClr val="accent6"/>
          </a:lnRef>
          <a:fillRef idx="0">
            <a:schemeClr val="accent6"/>
          </a:fillRef>
          <a:effectRef idx="0">
            <a:schemeClr val="accent6"/>
          </a:effectRef>
          <a:fontRef idx="minor">
            <a:schemeClr val="tx1"/>
          </a:fontRef>
        </p:style>
      </p:cxnSp>
      <p:pic>
        <p:nvPicPr>
          <p:cNvPr id="9" name="Picture 8"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5066" y="5402580"/>
            <a:ext cx="267384" cy="267384"/>
          </a:xfrm>
          <a:prstGeom prst="rect">
            <a:avLst/>
          </a:prstGeom>
        </p:spPr>
      </p:pic>
      <p:pic>
        <p:nvPicPr>
          <p:cNvPr id="10" name="Picture 9"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5647362" y="2555127"/>
            <a:ext cx="622804" cy="520387"/>
          </a:xfrm>
          <a:prstGeom prst="rect">
            <a:avLst/>
          </a:prstGeom>
        </p:spPr>
      </p:pic>
      <p:sp>
        <p:nvSpPr>
          <p:cNvPr id="11" name="Google Shape;324;p41"/>
          <p:cNvSpPr txBox="1"/>
          <p:nvPr/>
        </p:nvSpPr>
        <p:spPr>
          <a:xfrm>
            <a:off x="4796667" y="3498021"/>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2" name="Google Shape;325;p41"/>
          <p:cNvSpPr txBox="1"/>
          <p:nvPr/>
        </p:nvSpPr>
        <p:spPr>
          <a:xfrm>
            <a:off x="5471261" y="3499331"/>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3" name="Google Shape;326;p41"/>
          <p:cNvSpPr txBox="1"/>
          <p:nvPr/>
        </p:nvSpPr>
        <p:spPr>
          <a:xfrm>
            <a:off x="6005116" y="3499067"/>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4" name="Google Shape;327;p41"/>
          <p:cNvSpPr txBox="1"/>
          <p:nvPr/>
        </p:nvSpPr>
        <p:spPr>
          <a:xfrm>
            <a:off x="4571319" y="5677760"/>
            <a:ext cx="199141" cy="207749"/>
          </a:xfrm>
          <a:prstGeom prst="rect">
            <a:avLst/>
          </a:prstGeom>
          <a:blipFill rotWithShape="1">
            <a:blip r:embed="rId7">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15" name="Google Shape;232;p39"/>
          <p:cNvCxnSpPr>
            <a:stCxn id="4" idx="4"/>
            <a:endCxn id="36" idx="0"/>
          </p:cNvCxnSpPr>
          <p:nvPr/>
        </p:nvCxnSpPr>
        <p:spPr>
          <a:xfrm>
            <a:off x="5936916" y="3221700"/>
            <a:ext cx="1160251" cy="678460"/>
          </a:xfrm>
          <a:prstGeom prst="straightConnector1">
            <a:avLst/>
          </a:prstGeom>
          <a:noFill/>
          <a:ln w="9525" cap="flat" cmpd="sng">
            <a:solidFill>
              <a:srgbClr val="FF0000"/>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16" name="TextBox 15"/>
              <p:cNvSpPr txBox="1"/>
              <p:nvPr/>
            </p:nvSpPr>
            <p:spPr>
              <a:xfrm>
                <a:off x="6830544" y="3495219"/>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830544" y="3495219"/>
                <a:ext cx="277407" cy="215444"/>
              </a:xfrm>
              <a:prstGeom prst="rect">
                <a:avLst/>
              </a:prstGeom>
              <a:blipFill>
                <a:blip r:embed="rId8"/>
                <a:stretch>
                  <a:fillRect l="-2174" b="-13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868194" y="2282148"/>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868194" y="2282148"/>
                <a:ext cx="181140" cy="276999"/>
              </a:xfrm>
              <a:prstGeom prst="rect">
                <a:avLst/>
              </a:prstGeom>
              <a:blipFill>
                <a:blip r:embed="rId9"/>
                <a:stretch>
                  <a:fillRect l="-31034" r="-37931" b="-26087"/>
                </a:stretch>
              </a:blipFill>
            </p:spPr>
            <p:txBody>
              <a:bodyPr/>
              <a:lstStyle/>
              <a:p>
                <a:r>
                  <a:rPr lang="en-US">
                    <a:noFill/>
                  </a:rPr>
                  <a:t> </a:t>
                </a:r>
              </a:p>
            </p:txBody>
          </p:sp>
        </mc:Fallback>
      </mc:AlternateContent>
      <p:pic>
        <p:nvPicPr>
          <p:cNvPr id="18" name="Picture 17"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5348399" y="4050937"/>
            <a:ext cx="401892" cy="247880"/>
          </a:xfrm>
          <a:prstGeom prst="rect">
            <a:avLst/>
          </a:prstGeom>
        </p:spPr>
      </p:pic>
      <p:pic>
        <p:nvPicPr>
          <p:cNvPr id="19" name="Picture 18" descr="Workload Icon of Glyph style - Available in SVG, PNG, EPS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70166" y="4018982"/>
            <a:ext cx="298697" cy="298697"/>
          </a:xfrm>
          <a:prstGeom prst="rect">
            <a:avLst/>
          </a:prstGeom>
        </p:spPr>
      </p:pic>
      <p:sp>
        <p:nvSpPr>
          <p:cNvPr id="20" name="Google Shape;225;p39"/>
          <p:cNvSpPr/>
          <p:nvPr/>
        </p:nvSpPr>
        <p:spPr>
          <a:xfrm>
            <a:off x="4467245" y="390583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 name="Google Shape;230;p39"/>
          <p:cNvCxnSpPr>
            <a:stCxn id="20" idx="4"/>
            <a:endCxn id="5" idx="0"/>
          </p:cNvCxnSpPr>
          <p:nvPr/>
        </p:nvCxnSpPr>
        <p:spPr>
          <a:xfrm flipH="1">
            <a:off x="4703008" y="4418859"/>
            <a:ext cx="16658" cy="961641"/>
          </a:xfrm>
          <a:prstGeom prst="straightConnector1">
            <a:avLst/>
          </a:prstGeom>
          <a:noFill/>
          <a:ln w="9525" cap="flat" cmpd="sng">
            <a:solidFill>
              <a:schemeClr val="dk1"/>
            </a:solidFill>
            <a:prstDash val="lgDash"/>
            <a:miter lim="800000"/>
            <a:headEnd type="none" w="sm" len="sm"/>
            <a:tailEnd type="triangle" w="med" len="med"/>
          </a:ln>
        </p:spPr>
      </p:cxnSp>
      <p:pic>
        <p:nvPicPr>
          <p:cNvPr id="22" name="Picture 21"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0500" y="4040317"/>
            <a:ext cx="267384" cy="267384"/>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rot="5400000">
                <a:off x="4139783" y="4768230"/>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rot="5400000">
                <a:off x="4139783" y="4768230"/>
                <a:ext cx="944435" cy="369332"/>
              </a:xfrm>
              <a:prstGeom prst="rect">
                <a:avLst/>
              </a:prstGeom>
              <a:blipFill>
                <a:blip r:embed="rId12"/>
                <a:stretch>
                  <a:fillRect l="-24590" r="-8197"/>
                </a:stretch>
              </a:blipFill>
            </p:spPr>
            <p:txBody>
              <a:bodyPr/>
              <a:lstStyle/>
              <a:p>
                <a:r>
                  <a:rPr lang="en-US">
                    <a:noFill/>
                  </a:rPr>
                  <a:t> </a:t>
                </a:r>
              </a:p>
            </p:txBody>
          </p:sp>
        </mc:Fallback>
      </mc:AlternateContent>
      <p:sp>
        <p:nvSpPr>
          <p:cNvPr id="24" name="Google Shape;226;p39"/>
          <p:cNvSpPr/>
          <p:nvPr/>
        </p:nvSpPr>
        <p:spPr>
          <a:xfrm>
            <a:off x="5329288" y="5380500"/>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5" name="Google Shape;327;p41"/>
          <p:cNvSpPr txBox="1"/>
          <p:nvPr/>
        </p:nvSpPr>
        <p:spPr>
          <a:xfrm>
            <a:off x="5383508" y="5677760"/>
            <a:ext cx="199141" cy="207749"/>
          </a:xfrm>
          <a:prstGeom prst="rect">
            <a:avLst/>
          </a:prstGeom>
          <a:blipFill rotWithShape="1">
            <a:blip r:embed="rId7">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26" name="Google Shape;225;p39"/>
          <p:cNvSpPr/>
          <p:nvPr/>
        </p:nvSpPr>
        <p:spPr>
          <a:xfrm>
            <a:off x="5279434" y="390583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7" name="Google Shape;230;p39"/>
          <p:cNvCxnSpPr>
            <a:stCxn id="26" idx="4"/>
            <a:endCxn id="24" idx="0"/>
          </p:cNvCxnSpPr>
          <p:nvPr/>
        </p:nvCxnSpPr>
        <p:spPr>
          <a:xfrm flipH="1">
            <a:off x="5515197" y="4418859"/>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8" name="TextBox 27"/>
              <p:cNvSpPr txBox="1"/>
              <p:nvPr/>
            </p:nvSpPr>
            <p:spPr>
              <a:xfrm rot="5400000">
                <a:off x="4951972" y="4768230"/>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rot="5400000">
                <a:off x="4951972" y="4768230"/>
                <a:ext cx="944435" cy="369332"/>
              </a:xfrm>
              <a:prstGeom prst="rect">
                <a:avLst/>
              </a:prstGeom>
              <a:blipFill>
                <a:blip r:embed="rId13"/>
                <a:stretch>
                  <a:fillRect l="-26667" r="-10000"/>
                </a:stretch>
              </a:blipFill>
            </p:spPr>
            <p:txBody>
              <a:bodyPr/>
              <a:lstStyle/>
              <a:p>
                <a:r>
                  <a:rPr lang="en-US">
                    <a:noFill/>
                  </a:rPr>
                  <a:t> </a:t>
                </a:r>
              </a:p>
            </p:txBody>
          </p:sp>
        </mc:Fallback>
      </mc:AlternateContent>
      <p:sp>
        <p:nvSpPr>
          <p:cNvPr id="29" name="Google Shape;226;p39"/>
          <p:cNvSpPr/>
          <p:nvPr/>
        </p:nvSpPr>
        <p:spPr>
          <a:xfrm>
            <a:off x="6197049" y="5374822"/>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30" name="Google Shape;327;p41"/>
          <p:cNvSpPr txBox="1"/>
          <p:nvPr/>
        </p:nvSpPr>
        <p:spPr>
          <a:xfrm>
            <a:off x="6251269" y="5672082"/>
            <a:ext cx="199141" cy="207749"/>
          </a:xfrm>
          <a:prstGeom prst="rect">
            <a:avLst/>
          </a:prstGeom>
          <a:blipFill rotWithShape="1">
            <a:blip r:embed="rId7">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31" name="Google Shape;225;p39"/>
          <p:cNvSpPr/>
          <p:nvPr/>
        </p:nvSpPr>
        <p:spPr>
          <a:xfrm>
            <a:off x="6147195" y="3900160"/>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31" idx="4"/>
            <a:endCxn id="29" idx="0"/>
          </p:cNvCxnSpPr>
          <p:nvPr/>
        </p:nvCxnSpPr>
        <p:spPr>
          <a:xfrm flipH="1">
            <a:off x="6382958" y="4413181"/>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33" name="TextBox 32"/>
              <p:cNvSpPr txBox="1"/>
              <p:nvPr/>
            </p:nvSpPr>
            <p:spPr>
              <a:xfrm rot="5400000">
                <a:off x="5819733" y="4762552"/>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rot="5400000">
                <a:off x="5819733" y="4762552"/>
                <a:ext cx="944435" cy="369332"/>
              </a:xfrm>
              <a:prstGeom prst="rect">
                <a:avLst/>
              </a:prstGeom>
              <a:blipFill>
                <a:blip r:embed="rId14"/>
                <a:stretch>
                  <a:fillRect l="-26667" r="-10000"/>
                </a:stretch>
              </a:blipFill>
            </p:spPr>
            <p:txBody>
              <a:bodyPr/>
              <a:lstStyle/>
              <a:p>
                <a:r>
                  <a:rPr lang="en-US">
                    <a:noFill/>
                  </a:rPr>
                  <a:t> </a:t>
                </a:r>
              </a:p>
            </p:txBody>
          </p:sp>
        </mc:Fallback>
      </mc:AlternateContent>
      <p:sp>
        <p:nvSpPr>
          <p:cNvPr id="34" name="Google Shape;226;p39"/>
          <p:cNvSpPr/>
          <p:nvPr/>
        </p:nvSpPr>
        <p:spPr>
          <a:xfrm>
            <a:off x="6894600" y="5374822"/>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35" name="Google Shape;327;p41"/>
          <p:cNvSpPr txBox="1"/>
          <p:nvPr/>
        </p:nvSpPr>
        <p:spPr>
          <a:xfrm>
            <a:off x="6948820" y="5672082"/>
            <a:ext cx="199141" cy="207749"/>
          </a:xfrm>
          <a:prstGeom prst="rect">
            <a:avLst/>
          </a:prstGeom>
          <a:blipFill rotWithShape="1">
            <a:blip r:embed="rId7">
              <a:alphaModFix/>
            </a:blip>
            <a:stretch>
              <a:fillRect l="-13952" r="-6975"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36" name="Google Shape;225;p39"/>
          <p:cNvSpPr/>
          <p:nvPr/>
        </p:nvSpPr>
        <p:spPr>
          <a:xfrm>
            <a:off x="6844746" y="3900160"/>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7" name="Google Shape;230;p39"/>
          <p:cNvCxnSpPr>
            <a:stCxn id="36" idx="4"/>
            <a:endCxn id="34" idx="0"/>
          </p:cNvCxnSpPr>
          <p:nvPr/>
        </p:nvCxnSpPr>
        <p:spPr>
          <a:xfrm flipH="1">
            <a:off x="7080509" y="4413181"/>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38" name="TextBox 37"/>
              <p:cNvSpPr txBox="1"/>
              <p:nvPr/>
            </p:nvSpPr>
            <p:spPr>
              <a:xfrm rot="5400000">
                <a:off x="6517284" y="4762552"/>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4</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rot="5400000">
                <a:off x="6517284" y="4762552"/>
                <a:ext cx="944435" cy="369332"/>
              </a:xfrm>
              <a:prstGeom prst="rect">
                <a:avLst/>
              </a:prstGeom>
              <a:blipFill>
                <a:blip r:embed="rId15"/>
                <a:stretch>
                  <a:fillRect l="-24590" r="-8197"/>
                </a:stretch>
              </a:blipFill>
            </p:spPr>
            <p:txBody>
              <a:bodyPr/>
              <a:lstStyle/>
              <a:p>
                <a:r>
                  <a:rPr lang="en-US">
                    <a:noFill/>
                  </a:rPr>
                  <a:t> </a:t>
                </a:r>
              </a:p>
            </p:txBody>
          </p:sp>
        </mc:Fallback>
      </mc:AlternateContent>
      <p:pic>
        <p:nvPicPr>
          <p:cNvPr id="39" name="Picture 38"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5351404" y="5419436"/>
            <a:ext cx="344243" cy="212323"/>
          </a:xfrm>
          <a:prstGeom prst="rect">
            <a:avLst/>
          </a:prstGeom>
        </p:spPr>
      </p:pic>
      <p:pic>
        <p:nvPicPr>
          <p:cNvPr id="40" name="Picture 39" descr="Workload Icon of Glyph style - Available in SVG, PNG, EPS ..."/>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268229" y="5407190"/>
            <a:ext cx="262774" cy="262774"/>
          </a:xfrm>
          <a:prstGeom prst="rect">
            <a:avLst/>
          </a:prstGeom>
        </p:spPr>
      </p:pic>
      <p:pic>
        <p:nvPicPr>
          <p:cNvPr id="41" name="Picture 40"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028961" y="4040317"/>
            <a:ext cx="145207" cy="263264"/>
          </a:xfrm>
          <a:prstGeom prst="rect">
            <a:avLst/>
          </a:prstGeom>
        </p:spPr>
      </p:pic>
      <p:pic>
        <p:nvPicPr>
          <p:cNvPr id="42" name="Picture 41"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019339" y="5387922"/>
            <a:ext cx="145207" cy="263264"/>
          </a:xfrm>
          <a:prstGeom prst="rect">
            <a:avLst/>
          </a:prstGeom>
        </p:spPr>
      </p:pic>
      <p:sp>
        <p:nvSpPr>
          <p:cNvPr id="47" name="Google Shape;225;p39"/>
          <p:cNvSpPr/>
          <p:nvPr/>
        </p:nvSpPr>
        <p:spPr>
          <a:xfrm>
            <a:off x="4130036" y="1820007"/>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49" name="Straight Arrow Connector 48"/>
          <p:cNvCxnSpPr>
            <a:stCxn id="47" idx="4"/>
            <a:endCxn id="20" idx="0"/>
          </p:cNvCxnSpPr>
          <p:nvPr/>
        </p:nvCxnSpPr>
        <p:spPr>
          <a:xfrm>
            <a:off x="4632171" y="2754469"/>
            <a:ext cx="87495"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7" idx="4"/>
            <a:endCxn id="26" idx="0"/>
          </p:cNvCxnSpPr>
          <p:nvPr/>
        </p:nvCxnSpPr>
        <p:spPr>
          <a:xfrm>
            <a:off x="4632171" y="2754469"/>
            <a:ext cx="899684" cy="11513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47" idx="4"/>
            <a:endCxn id="31" idx="0"/>
          </p:cNvCxnSpPr>
          <p:nvPr/>
        </p:nvCxnSpPr>
        <p:spPr>
          <a:xfrm>
            <a:off x="4632171" y="2754469"/>
            <a:ext cx="1767445"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47" idx="4"/>
            <a:endCxn id="36" idx="0"/>
          </p:cNvCxnSpPr>
          <p:nvPr/>
        </p:nvCxnSpPr>
        <p:spPr>
          <a:xfrm>
            <a:off x="4632171" y="2754469"/>
            <a:ext cx="2464996" cy="11456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147" name="TextBox 146"/>
          <p:cNvSpPr txBox="1"/>
          <p:nvPr/>
        </p:nvSpPr>
        <p:spPr>
          <a:xfrm>
            <a:off x="4301652" y="2127378"/>
            <a:ext cx="774475" cy="369332"/>
          </a:xfrm>
          <a:prstGeom prst="rect">
            <a:avLst/>
          </a:prstGeom>
          <a:noFill/>
        </p:spPr>
        <p:txBody>
          <a:bodyPr wrap="square" rtlCol="0">
            <a:spAutoFit/>
          </a:bodyPr>
          <a:lstStyle/>
          <a:p>
            <a:r>
              <a:rPr lang="en-US" dirty="0" smtClean="0"/>
              <a:t>ARS</a:t>
            </a:r>
            <a:endParaRPr lang="en-US" dirty="0"/>
          </a:p>
        </p:txBody>
      </p:sp>
      <p:sp>
        <p:nvSpPr>
          <p:cNvPr id="164" name="TextBox 163"/>
          <p:cNvSpPr txBox="1"/>
          <p:nvPr/>
        </p:nvSpPr>
        <p:spPr>
          <a:xfrm>
            <a:off x="4458499" y="3059832"/>
            <a:ext cx="184563" cy="276999"/>
          </a:xfrm>
          <a:prstGeom prst="rect">
            <a:avLst/>
          </a:prstGeom>
          <a:noFill/>
        </p:spPr>
        <p:txBody>
          <a:bodyPr wrap="square" rtlCol="0">
            <a:spAutoFit/>
          </a:bodyPr>
          <a:lstStyle/>
          <a:p>
            <a:r>
              <a:rPr lang="en-US" sz="1200" dirty="0" smtClean="0"/>
              <a:t>1</a:t>
            </a:r>
            <a:endParaRPr lang="en-US" sz="1200" dirty="0"/>
          </a:p>
        </p:txBody>
      </p:sp>
      <p:sp>
        <p:nvSpPr>
          <p:cNvPr id="165" name="TextBox 164"/>
          <p:cNvSpPr txBox="1"/>
          <p:nvPr/>
        </p:nvSpPr>
        <p:spPr>
          <a:xfrm>
            <a:off x="4734867" y="3040992"/>
            <a:ext cx="184563" cy="276999"/>
          </a:xfrm>
          <a:prstGeom prst="rect">
            <a:avLst/>
          </a:prstGeom>
          <a:noFill/>
        </p:spPr>
        <p:txBody>
          <a:bodyPr wrap="square" rtlCol="0">
            <a:spAutoFit/>
          </a:bodyPr>
          <a:lstStyle/>
          <a:p>
            <a:r>
              <a:rPr lang="en-US" sz="1200" dirty="0" smtClean="0"/>
              <a:t>1</a:t>
            </a:r>
            <a:endParaRPr lang="en-US" sz="1200" dirty="0"/>
          </a:p>
        </p:txBody>
      </p:sp>
      <p:sp>
        <p:nvSpPr>
          <p:cNvPr id="166" name="TextBox 165"/>
          <p:cNvSpPr txBox="1"/>
          <p:nvPr/>
        </p:nvSpPr>
        <p:spPr>
          <a:xfrm>
            <a:off x="5027277" y="3050992"/>
            <a:ext cx="184563" cy="276999"/>
          </a:xfrm>
          <a:prstGeom prst="rect">
            <a:avLst/>
          </a:prstGeom>
          <a:noFill/>
        </p:spPr>
        <p:txBody>
          <a:bodyPr wrap="square" rtlCol="0">
            <a:spAutoFit/>
          </a:bodyPr>
          <a:lstStyle/>
          <a:p>
            <a:r>
              <a:rPr lang="en-US" sz="1200" dirty="0" smtClean="0"/>
              <a:t>1</a:t>
            </a:r>
            <a:endParaRPr lang="en-US" sz="1200" dirty="0"/>
          </a:p>
        </p:txBody>
      </p:sp>
      <p:sp>
        <p:nvSpPr>
          <p:cNvPr id="167" name="TextBox 166"/>
          <p:cNvSpPr txBox="1"/>
          <p:nvPr/>
        </p:nvSpPr>
        <p:spPr>
          <a:xfrm>
            <a:off x="5339959" y="3059831"/>
            <a:ext cx="184563" cy="276999"/>
          </a:xfrm>
          <a:prstGeom prst="rect">
            <a:avLst/>
          </a:prstGeom>
          <a:noFill/>
        </p:spPr>
        <p:txBody>
          <a:bodyPr wrap="square" rtlCol="0">
            <a:spAutoFit/>
          </a:bodyPr>
          <a:lstStyle/>
          <a:p>
            <a:r>
              <a:rPr lang="en-US" sz="1200" dirty="0" smtClean="0"/>
              <a:t>1</a:t>
            </a:r>
            <a:endParaRPr lang="en-US" sz="1200" dirty="0"/>
          </a:p>
        </p:txBody>
      </p:sp>
    </p:spTree>
    <p:extLst>
      <p:ext uri="{BB962C8B-B14F-4D97-AF65-F5344CB8AC3E}">
        <p14:creationId xmlns:p14="http://schemas.microsoft.com/office/powerpoint/2010/main" val="3507643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 y="365125"/>
            <a:ext cx="12083935" cy="1325563"/>
          </a:xfrm>
        </p:spPr>
        <p:txBody>
          <a:bodyPr/>
          <a:lstStyle/>
          <a:p>
            <a:pPr algn="ctr"/>
            <a:r>
              <a:rPr lang="en-US" dirty="0" smtClean="0">
                <a:latin typeface="Georgia" panose="02040502050405020303" pitchFamily="18" charset="0"/>
              </a:rPr>
              <a:t>Multiple Group Categorical Confirmatory Factor Analysis (MG-CCFA)</a:t>
            </a:r>
            <a:endParaRPr lang="en-US" dirty="0">
              <a:latin typeface="Georgia" panose="02040502050405020303" pitchFamily="18" charset="0"/>
            </a:endParaRPr>
          </a:p>
        </p:txBody>
      </p:sp>
      <p:sp>
        <p:nvSpPr>
          <p:cNvPr id="28" name="Google Shape;225;p39"/>
          <p:cNvSpPr/>
          <p:nvPr/>
        </p:nvSpPr>
        <p:spPr>
          <a:xfrm>
            <a:off x="5780549"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9" name="Google Shape;226;p39"/>
          <p:cNvSpPr/>
          <p:nvPr/>
        </p:nvSpPr>
        <p:spPr>
          <a:xfrm>
            <a:off x="4819346" y="6061588"/>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28" idx="4"/>
            <a:endCxn id="87" idx="0"/>
          </p:cNvCxnSpPr>
          <p:nvPr/>
        </p:nvCxnSpPr>
        <p:spPr>
          <a:xfrm flipH="1">
            <a:off x="5021913" y="3827126"/>
            <a:ext cx="1260771"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33" name="Google Shape;231;p39"/>
          <p:cNvCxnSpPr>
            <a:stCxn id="28" idx="4"/>
            <a:endCxn id="116" idx="0"/>
          </p:cNvCxnSpPr>
          <p:nvPr/>
        </p:nvCxnSpPr>
        <p:spPr>
          <a:xfrm flipH="1">
            <a:off x="5834102" y="3827126"/>
            <a:ext cx="448582"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34" name="Google Shape;232;p39"/>
          <p:cNvCxnSpPr>
            <a:stCxn id="28" idx="4"/>
            <a:endCxn id="130" idx="0"/>
          </p:cNvCxnSpPr>
          <p:nvPr/>
        </p:nvCxnSpPr>
        <p:spPr>
          <a:xfrm>
            <a:off x="6282684" y="3827126"/>
            <a:ext cx="419179" cy="754122"/>
          </a:xfrm>
          <a:prstGeom prst="straightConnector1">
            <a:avLst/>
          </a:prstGeom>
          <a:noFill/>
          <a:ln w="9525" cap="flat" cmpd="sng">
            <a:solidFill>
              <a:schemeClr val="dk1"/>
            </a:solidFill>
            <a:prstDash val="solid"/>
            <a:miter lim="800000"/>
            <a:headEnd type="none" w="sm" len="sm"/>
            <a:tailEnd type="triangle" w="med" len="med"/>
          </a:ln>
        </p:spPr>
      </p:cxnSp>
      <p:pic>
        <p:nvPicPr>
          <p:cNvPr id="35" name="Picture 34"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313" y="6083668"/>
            <a:ext cx="267384" cy="267384"/>
          </a:xfrm>
          <a:prstGeom prst="rect">
            <a:avLst/>
          </a:prstGeom>
        </p:spPr>
      </p:pic>
      <p:pic>
        <p:nvPicPr>
          <p:cNvPr id="38" name="Picture 37"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5977843" y="3201284"/>
            <a:ext cx="622804" cy="520387"/>
          </a:xfrm>
          <a:prstGeom prst="rect">
            <a:avLst/>
          </a:prstGeom>
        </p:spPr>
      </p:pic>
      <p:sp>
        <p:nvSpPr>
          <p:cNvPr id="39" name="Google Shape;324;p41"/>
          <p:cNvSpPr txBox="1"/>
          <p:nvPr/>
        </p:nvSpPr>
        <p:spPr>
          <a:xfrm>
            <a:off x="5098914" y="4179109"/>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0" name="Google Shape;325;p41"/>
          <p:cNvSpPr txBox="1"/>
          <p:nvPr/>
        </p:nvSpPr>
        <p:spPr>
          <a:xfrm>
            <a:off x="5773508" y="4180419"/>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1" name="Google Shape;326;p41"/>
          <p:cNvSpPr txBox="1"/>
          <p:nvPr/>
        </p:nvSpPr>
        <p:spPr>
          <a:xfrm>
            <a:off x="6307363" y="4180155"/>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46" name="Google Shape;232;p39"/>
          <p:cNvCxnSpPr>
            <a:stCxn id="28" idx="4"/>
            <a:endCxn id="141" idx="0"/>
          </p:cNvCxnSpPr>
          <p:nvPr/>
        </p:nvCxnSpPr>
        <p:spPr>
          <a:xfrm>
            <a:off x="6282684" y="3827126"/>
            <a:ext cx="1116730" cy="754122"/>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47" name="TextBox 46"/>
              <p:cNvSpPr txBox="1"/>
              <p:nvPr/>
            </p:nvSpPr>
            <p:spPr>
              <a:xfrm>
                <a:off x="7132791" y="4176307"/>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7132791" y="4176307"/>
                <a:ext cx="277407" cy="215444"/>
              </a:xfrm>
              <a:prstGeom prst="rect">
                <a:avLst/>
              </a:prstGeom>
              <a:blipFill>
                <a:blip r:embed="rId8"/>
                <a:stretch>
                  <a:fillRect l="-217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198676"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6198676" y="2913345"/>
                <a:ext cx="181140" cy="276999"/>
              </a:xfrm>
              <a:prstGeom prst="rect">
                <a:avLst/>
              </a:prstGeom>
              <a:blipFill>
                <a:blip r:embed="rId9"/>
                <a:stretch>
                  <a:fillRect l="-30000" r="-33333" b="-28889"/>
                </a:stretch>
              </a:blipFill>
            </p:spPr>
            <p:txBody>
              <a:bodyPr/>
              <a:lstStyle/>
              <a:p>
                <a:r>
                  <a:rPr lang="en-US">
                    <a:noFill/>
                  </a:rPr>
                  <a:t> </a:t>
                </a:r>
              </a:p>
            </p:txBody>
          </p:sp>
        </mc:Fallback>
      </mc:AlternateContent>
      <p:pic>
        <p:nvPicPr>
          <p:cNvPr id="56" name="Google Shape;283;p40"/>
          <p:cNvPicPr preferRelativeResize="0"/>
          <p:nvPr/>
        </p:nvPicPr>
        <p:blipFill rotWithShape="1">
          <a:blip r:embed="rId10">
            <a:alphaModFix/>
          </a:blip>
          <a:srcRect/>
          <a:stretch/>
        </p:blipFill>
        <p:spPr>
          <a:xfrm>
            <a:off x="7752039" y="1838122"/>
            <a:ext cx="627542" cy="351424"/>
          </a:xfrm>
          <a:prstGeom prst="rect">
            <a:avLst/>
          </a:prstGeom>
          <a:noFill/>
          <a:ln>
            <a:noFill/>
          </a:ln>
        </p:spPr>
      </p:pic>
      <p:pic>
        <p:nvPicPr>
          <p:cNvPr id="81" name="Picture 80" descr="SVG &gt; discuss people my business - Free SVG Image &amp; Icon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0800000" flipV="1">
            <a:off x="5650646" y="4732025"/>
            <a:ext cx="401892" cy="247880"/>
          </a:xfrm>
          <a:prstGeom prst="rect">
            <a:avLst/>
          </a:prstGeom>
        </p:spPr>
      </p:pic>
      <p:pic>
        <p:nvPicPr>
          <p:cNvPr id="82" name="Picture 81" descr="Workload Icon of Glyph style - Available in SVG, PNG, EPS ..."/>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72413" y="4700070"/>
            <a:ext cx="298697" cy="298697"/>
          </a:xfrm>
          <a:prstGeom prst="rect">
            <a:avLst/>
          </a:prstGeom>
        </p:spPr>
      </p:pic>
      <p:cxnSp>
        <p:nvCxnSpPr>
          <p:cNvPr id="112" name="Straight Arrow Connector 111"/>
          <p:cNvCxnSpPr>
            <a:stCxn id="56" idx="2"/>
          </p:cNvCxnSpPr>
          <p:nvPr/>
        </p:nvCxnSpPr>
        <p:spPr>
          <a:xfrm>
            <a:off x="8065810" y="2189546"/>
            <a:ext cx="2220502"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56" idx="2"/>
            <a:endCxn id="28" idx="0"/>
          </p:cNvCxnSpPr>
          <p:nvPr/>
        </p:nvCxnSpPr>
        <p:spPr>
          <a:xfrm flipH="1">
            <a:off x="6282684" y="2189546"/>
            <a:ext cx="1783126"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Google Shape;225;p39"/>
          <p:cNvSpPr/>
          <p:nvPr/>
        </p:nvSpPr>
        <p:spPr>
          <a:xfrm>
            <a:off x="4769492"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8" name="Google Shape;230;p39"/>
          <p:cNvCxnSpPr>
            <a:stCxn id="87" idx="4"/>
            <a:endCxn id="29" idx="0"/>
          </p:cNvCxnSpPr>
          <p:nvPr/>
        </p:nvCxnSpPr>
        <p:spPr>
          <a:xfrm flipH="1">
            <a:off x="5005255" y="5099947"/>
            <a:ext cx="16658" cy="961641"/>
          </a:xfrm>
          <a:prstGeom prst="straightConnector1">
            <a:avLst/>
          </a:prstGeom>
          <a:noFill/>
          <a:ln w="9525" cap="flat" cmpd="sng">
            <a:solidFill>
              <a:schemeClr val="dk1"/>
            </a:solidFill>
            <a:prstDash val="lgDash"/>
            <a:miter lim="800000"/>
            <a:headEnd type="none" w="sm" len="sm"/>
            <a:tailEnd type="triangle" w="med" len="med"/>
          </a:ln>
        </p:spPr>
      </p:cxnSp>
      <p:pic>
        <p:nvPicPr>
          <p:cNvPr id="104" name="Picture 10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2747" y="4721405"/>
            <a:ext cx="267384" cy="267384"/>
          </a:xfrm>
          <a:prstGeom prst="rect">
            <a:avLst/>
          </a:prstGeom>
        </p:spPr>
      </p:pic>
      <mc:AlternateContent xmlns:mc="http://schemas.openxmlformats.org/markup-compatibility/2006" xmlns:a14="http://schemas.microsoft.com/office/drawing/2010/main">
        <mc:Choice Requires="a14">
          <p:sp>
            <p:nvSpPr>
              <p:cNvPr id="66" name="TextBox 65"/>
              <p:cNvSpPr txBox="1"/>
              <p:nvPr/>
            </p:nvSpPr>
            <p:spPr>
              <a:xfrm rot="5400000">
                <a:off x="4442030" y="5449318"/>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rot="5400000">
                <a:off x="4442030" y="5449318"/>
                <a:ext cx="944435" cy="369332"/>
              </a:xfrm>
              <a:prstGeom prst="rect">
                <a:avLst/>
              </a:prstGeom>
              <a:blipFill>
                <a:blip r:embed="rId13"/>
                <a:stretch>
                  <a:fillRect l="-26667" r="-10000"/>
                </a:stretch>
              </a:blipFill>
            </p:spPr>
            <p:txBody>
              <a:bodyPr/>
              <a:lstStyle/>
              <a:p>
                <a:r>
                  <a:rPr lang="en-US">
                    <a:noFill/>
                  </a:rPr>
                  <a:t> </a:t>
                </a:r>
              </a:p>
            </p:txBody>
          </p:sp>
        </mc:Fallback>
      </mc:AlternateContent>
      <p:sp>
        <p:nvSpPr>
          <p:cNvPr id="111" name="Google Shape;226;p39"/>
          <p:cNvSpPr/>
          <p:nvPr/>
        </p:nvSpPr>
        <p:spPr>
          <a:xfrm>
            <a:off x="5631535" y="6061588"/>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16" name="Google Shape;225;p39"/>
          <p:cNvSpPr/>
          <p:nvPr/>
        </p:nvSpPr>
        <p:spPr>
          <a:xfrm>
            <a:off x="558168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17" name="Google Shape;230;p39"/>
          <p:cNvCxnSpPr>
            <a:stCxn id="116" idx="4"/>
            <a:endCxn id="111" idx="0"/>
          </p:cNvCxnSpPr>
          <p:nvPr/>
        </p:nvCxnSpPr>
        <p:spPr>
          <a:xfrm flipH="1">
            <a:off x="5817444" y="5099947"/>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24" name="TextBox 123"/>
              <p:cNvSpPr txBox="1"/>
              <p:nvPr/>
            </p:nvSpPr>
            <p:spPr>
              <a:xfrm rot="5400000">
                <a:off x="5254219" y="5449318"/>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24" name="TextBox 123"/>
              <p:cNvSpPr txBox="1">
                <a:spLocks noRot="1" noChangeAspect="1" noMove="1" noResize="1" noEditPoints="1" noAdjustHandles="1" noChangeArrowheads="1" noChangeShapeType="1" noTextEdit="1"/>
              </p:cNvSpPr>
              <p:nvPr/>
            </p:nvSpPr>
            <p:spPr>
              <a:xfrm rot="5400000">
                <a:off x="5254219" y="5449318"/>
                <a:ext cx="944435" cy="369332"/>
              </a:xfrm>
              <a:prstGeom prst="rect">
                <a:avLst/>
              </a:prstGeom>
              <a:blipFill>
                <a:blip r:embed="rId14"/>
                <a:stretch>
                  <a:fillRect l="-24590" r="-8197"/>
                </a:stretch>
              </a:blipFill>
            </p:spPr>
            <p:txBody>
              <a:bodyPr/>
              <a:lstStyle/>
              <a:p>
                <a:r>
                  <a:rPr lang="en-US">
                    <a:noFill/>
                  </a:rPr>
                  <a:t> </a:t>
                </a:r>
              </a:p>
            </p:txBody>
          </p:sp>
        </mc:Fallback>
      </mc:AlternateContent>
      <p:sp>
        <p:nvSpPr>
          <p:cNvPr id="126" name="Google Shape;226;p39"/>
          <p:cNvSpPr/>
          <p:nvPr/>
        </p:nvSpPr>
        <p:spPr>
          <a:xfrm>
            <a:off x="6499296" y="6055910"/>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30" name="Google Shape;225;p39"/>
          <p:cNvSpPr/>
          <p:nvPr/>
        </p:nvSpPr>
        <p:spPr>
          <a:xfrm>
            <a:off x="644944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32" name="Google Shape;230;p39"/>
          <p:cNvCxnSpPr>
            <a:stCxn id="130" idx="4"/>
            <a:endCxn id="126" idx="0"/>
          </p:cNvCxnSpPr>
          <p:nvPr/>
        </p:nvCxnSpPr>
        <p:spPr>
          <a:xfrm flipH="1">
            <a:off x="6685205" y="5094269"/>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35" name="TextBox 134"/>
              <p:cNvSpPr txBox="1"/>
              <p:nvPr/>
            </p:nvSpPr>
            <p:spPr>
              <a:xfrm rot="5400000">
                <a:off x="6121980" y="5443640"/>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35" name="TextBox 134"/>
              <p:cNvSpPr txBox="1">
                <a:spLocks noRot="1" noChangeAspect="1" noMove="1" noResize="1" noEditPoints="1" noAdjustHandles="1" noChangeArrowheads="1" noChangeShapeType="1" noTextEdit="1"/>
              </p:cNvSpPr>
              <p:nvPr/>
            </p:nvSpPr>
            <p:spPr>
              <a:xfrm rot="5400000">
                <a:off x="6121980" y="5443640"/>
                <a:ext cx="944435" cy="369332"/>
              </a:xfrm>
              <a:prstGeom prst="rect">
                <a:avLst/>
              </a:prstGeom>
              <a:blipFill>
                <a:blip r:embed="rId15"/>
                <a:stretch>
                  <a:fillRect l="-24590" r="-9836"/>
                </a:stretch>
              </a:blipFill>
            </p:spPr>
            <p:txBody>
              <a:bodyPr/>
              <a:lstStyle/>
              <a:p>
                <a:r>
                  <a:rPr lang="en-US">
                    <a:noFill/>
                  </a:rPr>
                  <a:t> </a:t>
                </a:r>
              </a:p>
            </p:txBody>
          </p:sp>
        </mc:Fallback>
      </mc:AlternateContent>
      <p:sp>
        <p:nvSpPr>
          <p:cNvPr id="136" name="Google Shape;226;p39"/>
          <p:cNvSpPr/>
          <p:nvPr/>
        </p:nvSpPr>
        <p:spPr>
          <a:xfrm>
            <a:off x="7196847" y="6055910"/>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41" name="Google Shape;225;p39"/>
          <p:cNvSpPr/>
          <p:nvPr/>
        </p:nvSpPr>
        <p:spPr>
          <a:xfrm>
            <a:off x="7146993"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42" name="Google Shape;230;p39"/>
          <p:cNvCxnSpPr>
            <a:stCxn id="141" idx="4"/>
            <a:endCxn id="136" idx="0"/>
          </p:cNvCxnSpPr>
          <p:nvPr/>
        </p:nvCxnSpPr>
        <p:spPr>
          <a:xfrm flipH="1">
            <a:off x="7382756" y="5094269"/>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45" name="TextBox 144"/>
              <p:cNvSpPr txBox="1"/>
              <p:nvPr/>
            </p:nvSpPr>
            <p:spPr>
              <a:xfrm rot="5400000">
                <a:off x="6819531" y="5443640"/>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4</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45" name="TextBox 144"/>
              <p:cNvSpPr txBox="1">
                <a:spLocks noRot="1" noChangeAspect="1" noMove="1" noResize="1" noEditPoints="1" noAdjustHandles="1" noChangeArrowheads="1" noChangeShapeType="1" noTextEdit="1"/>
              </p:cNvSpPr>
              <p:nvPr/>
            </p:nvSpPr>
            <p:spPr>
              <a:xfrm rot="5400000">
                <a:off x="6819531" y="5443640"/>
                <a:ext cx="944435" cy="369332"/>
              </a:xfrm>
              <a:prstGeom prst="rect">
                <a:avLst/>
              </a:prstGeom>
              <a:blipFill>
                <a:blip r:embed="rId16"/>
                <a:stretch>
                  <a:fillRect l="-26667" r="-10000"/>
                </a:stretch>
              </a:blipFill>
            </p:spPr>
            <p:txBody>
              <a:bodyPr/>
              <a:lstStyle/>
              <a:p>
                <a:r>
                  <a:rPr lang="en-US">
                    <a:noFill/>
                  </a:rPr>
                  <a:t> </a:t>
                </a:r>
              </a:p>
            </p:txBody>
          </p:sp>
        </mc:Fallback>
      </mc:AlternateContent>
      <p:pic>
        <p:nvPicPr>
          <p:cNvPr id="146" name="Picture 145" descr="SVG &gt; discuss people my business - Free SVG Image &amp; Icon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0800000" flipV="1">
            <a:off x="5653651" y="6100524"/>
            <a:ext cx="344243" cy="212323"/>
          </a:xfrm>
          <a:prstGeom prst="rect">
            <a:avLst/>
          </a:prstGeom>
        </p:spPr>
      </p:pic>
      <p:pic>
        <p:nvPicPr>
          <p:cNvPr id="147" name="Picture 146" descr="Workload Icon of Glyph style - Available in SVG, PNG, EPS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570476" y="6088278"/>
            <a:ext cx="262774" cy="262774"/>
          </a:xfrm>
          <a:prstGeom prst="rect">
            <a:avLst/>
          </a:prstGeom>
        </p:spPr>
      </p:pic>
      <p:pic>
        <p:nvPicPr>
          <p:cNvPr id="148" name="Picture 147" descr="Free vector graphic: Award, Badge, Prize, Simple - Free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31208" y="4721405"/>
            <a:ext cx="145207" cy="263264"/>
          </a:xfrm>
          <a:prstGeom prst="rect">
            <a:avLst/>
          </a:prstGeom>
        </p:spPr>
      </p:pic>
      <p:pic>
        <p:nvPicPr>
          <p:cNvPr id="149" name="Picture 148" descr="Free vector graphic: Award, Badge, Prize, Simple - Free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21586" y="6069010"/>
            <a:ext cx="145207" cy="263264"/>
          </a:xfrm>
          <a:prstGeom prst="rect">
            <a:avLst/>
          </a:prstGeom>
        </p:spPr>
      </p:pic>
      <p:sp>
        <p:nvSpPr>
          <p:cNvPr id="189" name="Google Shape;225;p39"/>
          <p:cNvSpPr/>
          <p:nvPr/>
        </p:nvSpPr>
        <p:spPr>
          <a:xfrm>
            <a:off x="9807468"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90" name="Google Shape;226;p39"/>
          <p:cNvSpPr/>
          <p:nvPr/>
        </p:nvSpPr>
        <p:spPr>
          <a:xfrm>
            <a:off x="8846265" y="6061588"/>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91" name="Google Shape;230;p39"/>
          <p:cNvCxnSpPr>
            <a:stCxn id="189" idx="4"/>
            <a:endCxn id="205" idx="0"/>
          </p:cNvCxnSpPr>
          <p:nvPr/>
        </p:nvCxnSpPr>
        <p:spPr>
          <a:xfrm flipH="1">
            <a:off x="9048832" y="3827126"/>
            <a:ext cx="1260771"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192" name="Google Shape;231;p39"/>
          <p:cNvCxnSpPr>
            <a:stCxn id="189" idx="4"/>
            <a:endCxn id="211" idx="0"/>
          </p:cNvCxnSpPr>
          <p:nvPr/>
        </p:nvCxnSpPr>
        <p:spPr>
          <a:xfrm flipH="1">
            <a:off x="9861021" y="3827126"/>
            <a:ext cx="448582"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193" name="Google Shape;232;p39"/>
          <p:cNvCxnSpPr>
            <a:stCxn id="189" idx="4"/>
            <a:endCxn id="216" idx="0"/>
          </p:cNvCxnSpPr>
          <p:nvPr/>
        </p:nvCxnSpPr>
        <p:spPr>
          <a:xfrm>
            <a:off x="10309603" y="3827126"/>
            <a:ext cx="419179" cy="754122"/>
          </a:xfrm>
          <a:prstGeom prst="straightConnector1">
            <a:avLst/>
          </a:prstGeom>
          <a:noFill/>
          <a:ln w="9525" cap="flat" cmpd="sng">
            <a:solidFill>
              <a:schemeClr val="dk1"/>
            </a:solidFill>
            <a:prstDash val="solid"/>
            <a:miter lim="800000"/>
            <a:headEnd type="none" w="sm" len="sm"/>
            <a:tailEnd type="triangle" w="med" len="med"/>
          </a:ln>
        </p:spPr>
      </p:cxnSp>
      <p:pic>
        <p:nvPicPr>
          <p:cNvPr id="194" name="Picture 19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4232" y="6083668"/>
            <a:ext cx="267384" cy="267384"/>
          </a:xfrm>
          <a:prstGeom prst="rect">
            <a:avLst/>
          </a:prstGeom>
        </p:spPr>
      </p:pic>
      <p:pic>
        <p:nvPicPr>
          <p:cNvPr id="195" name="Picture 194"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10004762" y="3201284"/>
            <a:ext cx="622804" cy="520387"/>
          </a:xfrm>
          <a:prstGeom prst="rect">
            <a:avLst/>
          </a:prstGeom>
        </p:spPr>
      </p:pic>
      <p:sp>
        <p:nvSpPr>
          <p:cNvPr id="196" name="Google Shape;324;p41"/>
          <p:cNvSpPr txBox="1"/>
          <p:nvPr/>
        </p:nvSpPr>
        <p:spPr>
          <a:xfrm>
            <a:off x="9125833" y="4179109"/>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97" name="Google Shape;325;p41"/>
          <p:cNvSpPr txBox="1"/>
          <p:nvPr/>
        </p:nvSpPr>
        <p:spPr>
          <a:xfrm>
            <a:off x="9800427" y="4180419"/>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98" name="Google Shape;326;p41"/>
          <p:cNvSpPr txBox="1"/>
          <p:nvPr/>
        </p:nvSpPr>
        <p:spPr>
          <a:xfrm>
            <a:off x="10334282" y="4180155"/>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200" name="Google Shape;232;p39"/>
          <p:cNvCxnSpPr>
            <a:stCxn id="189" idx="4"/>
            <a:endCxn id="221" idx="0"/>
          </p:cNvCxnSpPr>
          <p:nvPr/>
        </p:nvCxnSpPr>
        <p:spPr>
          <a:xfrm>
            <a:off x="10309603" y="3827126"/>
            <a:ext cx="1116730" cy="754122"/>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201" name="TextBox 200"/>
              <p:cNvSpPr txBox="1"/>
              <p:nvPr/>
            </p:nvSpPr>
            <p:spPr>
              <a:xfrm>
                <a:off x="11159710" y="4176307"/>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11159710" y="4176307"/>
                <a:ext cx="277407" cy="215444"/>
              </a:xfrm>
              <a:prstGeom prst="rect">
                <a:avLst/>
              </a:prstGeom>
              <a:blipFill>
                <a:blip r:embed="rId19"/>
                <a:stretch>
                  <a:fillRect l="-444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10225595"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202" name="TextBox 201"/>
              <p:cNvSpPr txBox="1">
                <a:spLocks noRot="1" noChangeAspect="1" noMove="1" noResize="1" noEditPoints="1" noAdjustHandles="1" noChangeArrowheads="1" noChangeShapeType="1" noTextEdit="1"/>
              </p:cNvSpPr>
              <p:nvPr/>
            </p:nvSpPr>
            <p:spPr>
              <a:xfrm>
                <a:off x="10225595" y="2913345"/>
                <a:ext cx="181140" cy="276999"/>
              </a:xfrm>
              <a:prstGeom prst="rect">
                <a:avLst/>
              </a:prstGeom>
              <a:blipFill>
                <a:blip r:embed="rId20"/>
                <a:stretch>
                  <a:fillRect l="-30000" r="-33333" b="-28889"/>
                </a:stretch>
              </a:blipFill>
            </p:spPr>
            <p:txBody>
              <a:bodyPr/>
              <a:lstStyle/>
              <a:p>
                <a:r>
                  <a:rPr lang="en-US">
                    <a:noFill/>
                  </a:rPr>
                  <a:t> </a:t>
                </a:r>
              </a:p>
            </p:txBody>
          </p:sp>
        </mc:Fallback>
      </mc:AlternateContent>
      <p:pic>
        <p:nvPicPr>
          <p:cNvPr id="203" name="Picture 202" descr="SVG &gt; discuss people my business - Free SVG Image &amp; Icon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0800000" flipV="1">
            <a:off x="9677565" y="4732025"/>
            <a:ext cx="401892" cy="247880"/>
          </a:xfrm>
          <a:prstGeom prst="rect">
            <a:avLst/>
          </a:prstGeom>
        </p:spPr>
      </p:pic>
      <p:pic>
        <p:nvPicPr>
          <p:cNvPr id="204" name="Picture 203" descr="Workload Icon of Glyph style - Available in SVG, PNG, EPS ..."/>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599332" y="4700070"/>
            <a:ext cx="298697" cy="298697"/>
          </a:xfrm>
          <a:prstGeom prst="rect">
            <a:avLst/>
          </a:prstGeom>
        </p:spPr>
      </p:pic>
      <p:sp>
        <p:nvSpPr>
          <p:cNvPr id="205" name="Google Shape;225;p39"/>
          <p:cNvSpPr/>
          <p:nvPr/>
        </p:nvSpPr>
        <p:spPr>
          <a:xfrm>
            <a:off x="879641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06" name="Google Shape;230;p39"/>
          <p:cNvCxnSpPr>
            <a:stCxn id="205" idx="4"/>
            <a:endCxn id="190" idx="0"/>
          </p:cNvCxnSpPr>
          <p:nvPr/>
        </p:nvCxnSpPr>
        <p:spPr>
          <a:xfrm flipH="1">
            <a:off x="9032174" y="5099947"/>
            <a:ext cx="16658" cy="961641"/>
          </a:xfrm>
          <a:prstGeom prst="straightConnector1">
            <a:avLst/>
          </a:prstGeom>
          <a:noFill/>
          <a:ln w="9525" cap="flat" cmpd="sng">
            <a:solidFill>
              <a:schemeClr val="dk1"/>
            </a:solidFill>
            <a:prstDash val="lgDash"/>
            <a:miter lim="800000"/>
            <a:headEnd type="none" w="sm" len="sm"/>
            <a:tailEnd type="triangle" w="med" len="med"/>
          </a:ln>
        </p:spPr>
      </p:cxnSp>
      <p:pic>
        <p:nvPicPr>
          <p:cNvPr id="207" name="Picture 206"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9666" y="4721405"/>
            <a:ext cx="267384" cy="267384"/>
          </a:xfrm>
          <a:prstGeom prst="rect">
            <a:avLst/>
          </a:prstGeom>
        </p:spPr>
      </p:pic>
      <mc:AlternateContent xmlns:mc="http://schemas.openxmlformats.org/markup-compatibility/2006" xmlns:a14="http://schemas.microsoft.com/office/drawing/2010/main">
        <mc:Choice Requires="a14">
          <p:sp>
            <p:nvSpPr>
              <p:cNvPr id="208" name="TextBox 207"/>
              <p:cNvSpPr txBox="1"/>
              <p:nvPr/>
            </p:nvSpPr>
            <p:spPr>
              <a:xfrm rot="5400000">
                <a:off x="8468949" y="5449318"/>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08" name="TextBox 207"/>
              <p:cNvSpPr txBox="1">
                <a:spLocks noRot="1" noChangeAspect="1" noMove="1" noResize="1" noEditPoints="1" noAdjustHandles="1" noChangeArrowheads="1" noChangeShapeType="1" noTextEdit="1"/>
              </p:cNvSpPr>
              <p:nvPr/>
            </p:nvSpPr>
            <p:spPr>
              <a:xfrm rot="5400000">
                <a:off x="8468949" y="5449318"/>
                <a:ext cx="944435" cy="369332"/>
              </a:xfrm>
              <a:prstGeom prst="rect">
                <a:avLst/>
              </a:prstGeom>
              <a:blipFill>
                <a:blip r:embed="rId21"/>
                <a:stretch>
                  <a:fillRect l="-24590" r="-9836"/>
                </a:stretch>
              </a:blipFill>
            </p:spPr>
            <p:txBody>
              <a:bodyPr/>
              <a:lstStyle/>
              <a:p>
                <a:r>
                  <a:rPr lang="en-US">
                    <a:noFill/>
                  </a:rPr>
                  <a:t> </a:t>
                </a:r>
              </a:p>
            </p:txBody>
          </p:sp>
        </mc:Fallback>
      </mc:AlternateContent>
      <p:sp>
        <p:nvSpPr>
          <p:cNvPr id="209" name="Google Shape;226;p39"/>
          <p:cNvSpPr/>
          <p:nvPr/>
        </p:nvSpPr>
        <p:spPr>
          <a:xfrm>
            <a:off x="9658454" y="6061588"/>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1" name="Google Shape;225;p39"/>
          <p:cNvSpPr/>
          <p:nvPr/>
        </p:nvSpPr>
        <p:spPr>
          <a:xfrm>
            <a:off x="9608600"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2" name="Google Shape;230;p39"/>
          <p:cNvCxnSpPr>
            <a:stCxn id="211" idx="4"/>
            <a:endCxn id="209" idx="0"/>
          </p:cNvCxnSpPr>
          <p:nvPr/>
        </p:nvCxnSpPr>
        <p:spPr>
          <a:xfrm flipH="1">
            <a:off x="9844363" y="5099947"/>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3" name="TextBox 212"/>
              <p:cNvSpPr txBox="1"/>
              <p:nvPr/>
            </p:nvSpPr>
            <p:spPr>
              <a:xfrm rot="5400000">
                <a:off x="9281138" y="5449318"/>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rot="5400000">
                <a:off x="9281138" y="5449318"/>
                <a:ext cx="944435" cy="369332"/>
              </a:xfrm>
              <a:prstGeom prst="rect">
                <a:avLst/>
              </a:prstGeom>
              <a:blipFill>
                <a:blip r:embed="rId22"/>
                <a:stretch>
                  <a:fillRect l="-26667" r="-10000"/>
                </a:stretch>
              </a:blipFill>
            </p:spPr>
            <p:txBody>
              <a:bodyPr/>
              <a:lstStyle/>
              <a:p>
                <a:r>
                  <a:rPr lang="en-US">
                    <a:noFill/>
                  </a:rPr>
                  <a:t> </a:t>
                </a:r>
              </a:p>
            </p:txBody>
          </p:sp>
        </mc:Fallback>
      </mc:AlternateContent>
      <p:sp>
        <p:nvSpPr>
          <p:cNvPr id="214" name="Google Shape;226;p39"/>
          <p:cNvSpPr/>
          <p:nvPr/>
        </p:nvSpPr>
        <p:spPr>
          <a:xfrm>
            <a:off x="10526215" y="6055910"/>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6" name="Google Shape;225;p39"/>
          <p:cNvSpPr/>
          <p:nvPr/>
        </p:nvSpPr>
        <p:spPr>
          <a:xfrm>
            <a:off x="10476361"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7" name="Google Shape;230;p39"/>
          <p:cNvCxnSpPr>
            <a:stCxn id="216" idx="4"/>
            <a:endCxn id="214" idx="0"/>
          </p:cNvCxnSpPr>
          <p:nvPr/>
        </p:nvCxnSpPr>
        <p:spPr>
          <a:xfrm flipH="1">
            <a:off x="10712124" y="5094269"/>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8" name="TextBox 217"/>
              <p:cNvSpPr txBox="1"/>
              <p:nvPr/>
            </p:nvSpPr>
            <p:spPr>
              <a:xfrm rot="5400000">
                <a:off x="10148899" y="5443640"/>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8" name="TextBox 217"/>
              <p:cNvSpPr txBox="1">
                <a:spLocks noRot="1" noChangeAspect="1" noMove="1" noResize="1" noEditPoints="1" noAdjustHandles="1" noChangeArrowheads="1" noChangeShapeType="1" noTextEdit="1"/>
              </p:cNvSpPr>
              <p:nvPr/>
            </p:nvSpPr>
            <p:spPr>
              <a:xfrm rot="5400000">
                <a:off x="10148899" y="5443640"/>
                <a:ext cx="944435" cy="369332"/>
              </a:xfrm>
              <a:prstGeom prst="rect">
                <a:avLst/>
              </a:prstGeom>
              <a:blipFill>
                <a:blip r:embed="rId23"/>
                <a:stretch>
                  <a:fillRect l="-24590" r="-8197"/>
                </a:stretch>
              </a:blipFill>
            </p:spPr>
            <p:txBody>
              <a:bodyPr/>
              <a:lstStyle/>
              <a:p>
                <a:r>
                  <a:rPr lang="en-US">
                    <a:noFill/>
                  </a:rPr>
                  <a:t> </a:t>
                </a:r>
              </a:p>
            </p:txBody>
          </p:sp>
        </mc:Fallback>
      </mc:AlternateContent>
      <p:sp>
        <p:nvSpPr>
          <p:cNvPr id="219" name="Google Shape;226;p39"/>
          <p:cNvSpPr/>
          <p:nvPr/>
        </p:nvSpPr>
        <p:spPr>
          <a:xfrm>
            <a:off x="11223766" y="6055910"/>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21" name="Google Shape;225;p39"/>
          <p:cNvSpPr/>
          <p:nvPr/>
        </p:nvSpPr>
        <p:spPr>
          <a:xfrm>
            <a:off x="1117391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22" name="Google Shape;230;p39"/>
          <p:cNvCxnSpPr>
            <a:stCxn id="221" idx="4"/>
            <a:endCxn id="219" idx="0"/>
          </p:cNvCxnSpPr>
          <p:nvPr/>
        </p:nvCxnSpPr>
        <p:spPr>
          <a:xfrm flipH="1">
            <a:off x="11409675" y="5094269"/>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23" name="TextBox 222"/>
              <p:cNvSpPr txBox="1"/>
              <p:nvPr/>
            </p:nvSpPr>
            <p:spPr>
              <a:xfrm rot="5400000">
                <a:off x="10846450" y="5443640"/>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4</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rot="5400000">
                <a:off x="10846450" y="5443640"/>
                <a:ext cx="944435" cy="369332"/>
              </a:xfrm>
              <a:prstGeom prst="rect">
                <a:avLst/>
              </a:prstGeom>
              <a:blipFill>
                <a:blip r:embed="rId24"/>
                <a:stretch>
                  <a:fillRect l="-24590" r="-9836"/>
                </a:stretch>
              </a:blipFill>
            </p:spPr>
            <p:txBody>
              <a:bodyPr/>
              <a:lstStyle/>
              <a:p>
                <a:r>
                  <a:rPr lang="en-US">
                    <a:noFill/>
                  </a:rPr>
                  <a:t> </a:t>
                </a:r>
              </a:p>
            </p:txBody>
          </p:sp>
        </mc:Fallback>
      </mc:AlternateContent>
      <p:pic>
        <p:nvPicPr>
          <p:cNvPr id="224" name="Picture 223" descr="SVG &gt; discuss people my business - Free SVG Image &amp; Icon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0800000" flipV="1">
            <a:off x="9680570" y="6100524"/>
            <a:ext cx="344243" cy="212323"/>
          </a:xfrm>
          <a:prstGeom prst="rect">
            <a:avLst/>
          </a:prstGeom>
        </p:spPr>
      </p:pic>
      <p:pic>
        <p:nvPicPr>
          <p:cNvPr id="225" name="Picture 224" descr="Workload Icon of Glyph style - Available in SVG, PNG, EPS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597395" y="6088278"/>
            <a:ext cx="262774" cy="262774"/>
          </a:xfrm>
          <a:prstGeom prst="rect">
            <a:avLst/>
          </a:prstGeom>
        </p:spPr>
      </p:pic>
      <p:pic>
        <p:nvPicPr>
          <p:cNvPr id="226" name="Picture 225" descr="Free vector graphic: Award, Badge, Prize, Simple - Free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358127" y="4721405"/>
            <a:ext cx="145207" cy="263264"/>
          </a:xfrm>
          <a:prstGeom prst="rect">
            <a:avLst/>
          </a:prstGeom>
        </p:spPr>
      </p:pic>
      <p:pic>
        <p:nvPicPr>
          <p:cNvPr id="227" name="Picture 226" descr="Free vector graphic: Award, Badge, Prize, Simple - Free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348505" y="6069010"/>
            <a:ext cx="145207" cy="263264"/>
          </a:xfrm>
          <a:prstGeom prst="rect">
            <a:avLst/>
          </a:prstGeom>
        </p:spPr>
      </p:pic>
      <p:sp>
        <p:nvSpPr>
          <p:cNvPr id="4" name="Rectangle 3"/>
          <p:cNvSpPr/>
          <p:nvPr/>
        </p:nvSpPr>
        <p:spPr>
          <a:xfrm>
            <a:off x="526755" y="5837538"/>
            <a:ext cx="3638747"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smtClean="0"/>
              <a:t>Configural</a:t>
            </a:r>
            <a:r>
              <a:rPr lang="en-US" dirty="0" smtClean="0"/>
              <a:t> </a:t>
            </a:r>
            <a:endParaRPr lang="en-US" dirty="0"/>
          </a:p>
        </p:txBody>
      </p:sp>
      <p:pic>
        <p:nvPicPr>
          <p:cNvPr id="91" name="Google Shape;624;p44" descr="Vinkje Maatstreepjes Check · Gratis vectorafbeelding op ..."/>
          <p:cNvPicPr preferRelativeResize="0"/>
          <p:nvPr/>
        </p:nvPicPr>
        <p:blipFill rotWithShape="1">
          <a:blip r:embed="rId25">
            <a:alphaModFix/>
          </a:blip>
          <a:srcRect/>
          <a:stretch/>
        </p:blipFill>
        <p:spPr>
          <a:xfrm>
            <a:off x="3124459" y="5944323"/>
            <a:ext cx="278255" cy="273037"/>
          </a:xfrm>
          <a:prstGeom prst="rect">
            <a:avLst/>
          </a:prstGeom>
          <a:noFill/>
          <a:ln>
            <a:noFill/>
          </a:ln>
        </p:spPr>
      </p:pic>
      <mc:AlternateContent xmlns:mc="http://schemas.openxmlformats.org/markup-compatibility/2006" xmlns:a14="http://schemas.microsoft.com/office/drawing/2010/main">
        <mc:Choice Requires="a14">
          <p:sp>
            <p:nvSpPr>
              <p:cNvPr id="86" name="TextBox 85"/>
              <p:cNvSpPr txBox="1"/>
              <p:nvPr/>
            </p:nvSpPr>
            <p:spPr>
              <a:xfrm>
                <a:off x="4810595" y="6286021"/>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4810595" y="6286021"/>
                <a:ext cx="282804" cy="369332"/>
              </a:xfrm>
              <a:prstGeom prst="rect">
                <a:avLst/>
              </a:prstGeom>
              <a:blipFill>
                <a:blip r:embed="rId26"/>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5641005" y="6281772"/>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89" name="TextBox 88"/>
              <p:cNvSpPr txBox="1">
                <a:spLocks noRot="1" noChangeAspect="1" noMove="1" noResize="1" noEditPoints="1" noAdjustHandles="1" noChangeArrowheads="1" noChangeShapeType="1" noTextEdit="1"/>
              </p:cNvSpPr>
              <p:nvPr/>
            </p:nvSpPr>
            <p:spPr>
              <a:xfrm>
                <a:off x="5641005" y="6281772"/>
                <a:ext cx="282804" cy="369332"/>
              </a:xfrm>
              <a:prstGeom prst="rect">
                <a:avLst/>
              </a:prstGeom>
              <a:blipFill>
                <a:blip r:embed="rId27"/>
                <a:stretch>
                  <a:fillRect r="-25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6479983" y="6292090"/>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90" name="TextBox 89"/>
              <p:cNvSpPr txBox="1">
                <a:spLocks noRot="1" noChangeAspect="1" noMove="1" noResize="1" noEditPoints="1" noAdjustHandles="1" noChangeArrowheads="1" noChangeShapeType="1" noTextEdit="1"/>
              </p:cNvSpPr>
              <p:nvPr/>
            </p:nvSpPr>
            <p:spPr>
              <a:xfrm>
                <a:off x="6479983" y="6292090"/>
                <a:ext cx="282804" cy="369332"/>
              </a:xfrm>
              <a:prstGeom prst="rect">
                <a:avLst/>
              </a:prstGeom>
              <a:blipFill>
                <a:blip r:embed="rId28"/>
                <a:stretch>
                  <a:fillRect r="-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7215303" y="6286021"/>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7215303" y="6286021"/>
                <a:ext cx="282804" cy="369332"/>
              </a:xfrm>
              <a:prstGeom prst="rect">
                <a:avLst/>
              </a:prstGeom>
              <a:blipFill>
                <a:blip r:embed="rId29"/>
                <a:stretch>
                  <a:fillRect r="-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8852996" y="6275170"/>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8852996" y="6275170"/>
                <a:ext cx="282804" cy="369332"/>
              </a:xfrm>
              <a:prstGeom prst="rect">
                <a:avLst/>
              </a:prstGeom>
              <a:blipFill>
                <a:blip r:embed="rId30"/>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9683406" y="6270921"/>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9683406" y="6270921"/>
                <a:ext cx="282804" cy="369332"/>
              </a:xfrm>
              <a:prstGeom prst="rect">
                <a:avLst/>
              </a:prstGeom>
              <a:blipFill>
                <a:blip r:embed="rId31"/>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10522384" y="6281239"/>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10522384" y="6281239"/>
                <a:ext cx="282804" cy="369332"/>
              </a:xfrm>
              <a:prstGeom prst="rect">
                <a:avLst/>
              </a:prstGeom>
              <a:blipFill>
                <a:blip r:embed="rId32"/>
                <a:stretch>
                  <a:fillRect r="-25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11257704" y="6275170"/>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11257704" y="6275170"/>
                <a:ext cx="282804" cy="369332"/>
              </a:xfrm>
              <a:prstGeom prst="rect">
                <a:avLst/>
              </a:prstGeom>
              <a:blipFill>
                <a:blip r:embed="rId33"/>
                <a:stretch>
                  <a:fillRect r="-26087"/>
                </a:stretch>
              </a:blipFill>
            </p:spPr>
            <p:txBody>
              <a:bodyPr/>
              <a:lstStyle/>
              <a:p>
                <a:r>
                  <a:rPr lang="en-US">
                    <a:noFill/>
                  </a:rPr>
                  <a:t> </a:t>
                </a:r>
              </a:p>
            </p:txBody>
          </p:sp>
        </mc:Fallback>
      </mc:AlternateContent>
    </p:spTree>
    <p:extLst>
      <p:ext uri="{BB962C8B-B14F-4D97-AF65-F5344CB8AC3E}">
        <p14:creationId xmlns:p14="http://schemas.microsoft.com/office/powerpoint/2010/main" val="374183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 y="365125"/>
            <a:ext cx="12083935" cy="1325563"/>
          </a:xfrm>
        </p:spPr>
        <p:txBody>
          <a:bodyPr/>
          <a:lstStyle/>
          <a:p>
            <a:pPr algn="ctr"/>
            <a:r>
              <a:rPr lang="en-US" dirty="0" smtClean="0">
                <a:latin typeface="Georgia" panose="02040502050405020303" pitchFamily="18" charset="0"/>
              </a:rPr>
              <a:t>Multiple Group Categorical Confirmatory Factor Analysis (MG-CCFA)</a:t>
            </a:r>
            <a:endParaRPr lang="en-US" dirty="0">
              <a:latin typeface="Georgia" panose="02040502050405020303" pitchFamily="18" charset="0"/>
            </a:endParaRPr>
          </a:p>
        </p:txBody>
      </p:sp>
      <p:sp>
        <p:nvSpPr>
          <p:cNvPr id="28" name="Google Shape;225;p39"/>
          <p:cNvSpPr/>
          <p:nvPr/>
        </p:nvSpPr>
        <p:spPr>
          <a:xfrm>
            <a:off x="5780549"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9" name="Google Shape;226;p39"/>
          <p:cNvSpPr/>
          <p:nvPr/>
        </p:nvSpPr>
        <p:spPr>
          <a:xfrm>
            <a:off x="4819346" y="6061588"/>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28" idx="4"/>
            <a:endCxn id="87" idx="0"/>
          </p:cNvCxnSpPr>
          <p:nvPr/>
        </p:nvCxnSpPr>
        <p:spPr>
          <a:xfrm flipH="1">
            <a:off x="5021913" y="3827126"/>
            <a:ext cx="1260771"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33" name="Google Shape;231;p39"/>
          <p:cNvCxnSpPr>
            <a:stCxn id="28" idx="4"/>
            <a:endCxn id="116" idx="0"/>
          </p:cNvCxnSpPr>
          <p:nvPr/>
        </p:nvCxnSpPr>
        <p:spPr>
          <a:xfrm flipH="1">
            <a:off x="5834102" y="3827126"/>
            <a:ext cx="448582"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34" name="Google Shape;232;p39"/>
          <p:cNvCxnSpPr>
            <a:stCxn id="28" idx="4"/>
            <a:endCxn id="130" idx="0"/>
          </p:cNvCxnSpPr>
          <p:nvPr/>
        </p:nvCxnSpPr>
        <p:spPr>
          <a:xfrm>
            <a:off x="6282684" y="3827126"/>
            <a:ext cx="419179" cy="754122"/>
          </a:xfrm>
          <a:prstGeom prst="straightConnector1">
            <a:avLst/>
          </a:prstGeom>
          <a:noFill/>
          <a:ln w="9525" cap="flat" cmpd="sng">
            <a:solidFill>
              <a:schemeClr val="dk1"/>
            </a:solidFill>
            <a:prstDash val="solid"/>
            <a:miter lim="800000"/>
            <a:headEnd type="none" w="sm" len="sm"/>
            <a:tailEnd type="triangle" w="med" len="med"/>
          </a:ln>
        </p:spPr>
      </p:cxnSp>
      <p:pic>
        <p:nvPicPr>
          <p:cNvPr id="35" name="Picture 34"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313" y="6083668"/>
            <a:ext cx="267384" cy="267384"/>
          </a:xfrm>
          <a:prstGeom prst="rect">
            <a:avLst/>
          </a:prstGeom>
        </p:spPr>
      </p:pic>
      <p:pic>
        <p:nvPicPr>
          <p:cNvPr id="38" name="Picture 37"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5977843" y="3201284"/>
            <a:ext cx="622804" cy="520387"/>
          </a:xfrm>
          <a:prstGeom prst="rect">
            <a:avLst/>
          </a:prstGeom>
        </p:spPr>
      </p:pic>
      <p:sp>
        <p:nvSpPr>
          <p:cNvPr id="39" name="Google Shape;324;p41"/>
          <p:cNvSpPr txBox="1"/>
          <p:nvPr/>
        </p:nvSpPr>
        <p:spPr>
          <a:xfrm>
            <a:off x="5098914" y="4179109"/>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0" name="Google Shape;325;p41"/>
          <p:cNvSpPr txBox="1"/>
          <p:nvPr/>
        </p:nvSpPr>
        <p:spPr>
          <a:xfrm>
            <a:off x="5773508" y="4180419"/>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1" name="Google Shape;326;p41"/>
          <p:cNvSpPr txBox="1"/>
          <p:nvPr/>
        </p:nvSpPr>
        <p:spPr>
          <a:xfrm>
            <a:off x="6307363" y="4180155"/>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mc:AlternateContent xmlns:mc="http://schemas.openxmlformats.org/markup-compatibility/2006" xmlns:a14="http://schemas.microsoft.com/office/drawing/2010/main">
        <mc:Choice Requires="a14">
          <p:sp>
            <p:nvSpPr>
              <p:cNvPr id="55" name="TextBox 54"/>
              <p:cNvSpPr txBox="1"/>
              <p:nvPr/>
            </p:nvSpPr>
            <p:spPr>
              <a:xfrm>
                <a:off x="6198676"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6198676" y="2913345"/>
                <a:ext cx="181140" cy="276999"/>
              </a:xfrm>
              <a:prstGeom prst="rect">
                <a:avLst/>
              </a:prstGeom>
              <a:blipFill>
                <a:blip r:embed="rId8"/>
                <a:stretch>
                  <a:fillRect l="-30000" r="-33333" b="-28889"/>
                </a:stretch>
              </a:blipFill>
            </p:spPr>
            <p:txBody>
              <a:bodyPr/>
              <a:lstStyle/>
              <a:p>
                <a:r>
                  <a:rPr lang="en-US">
                    <a:noFill/>
                  </a:rPr>
                  <a:t> </a:t>
                </a:r>
              </a:p>
            </p:txBody>
          </p:sp>
        </mc:Fallback>
      </mc:AlternateContent>
      <p:pic>
        <p:nvPicPr>
          <p:cNvPr id="56" name="Google Shape;283;p40"/>
          <p:cNvPicPr preferRelativeResize="0"/>
          <p:nvPr/>
        </p:nvPicPr>
        <p:blipFill rotWithShape="1">
          <a:blip r:embed="rId9">
            <a:alphaModFix/>
          </a:blip>
          <a:srcRect/>
          <a:stretch/>
        </p:blipFill>
        <p:spPr>
          <a:xfrm>
            <a:off x="7752039" y="1838122"/>
            <a:ext cx="627542" cy="351424"/>
          </a:xfrm>
          <a:prstGeom prst="rect">
            <a:avLst/>
          </a:prstGeom>
          <a:noFill/>
          <a:ln>
            <a:noFill/>
          </a:ln>
        </p:spPr>
      </p:pic>
      <p:pic>
        <p:nvPicPr>
          <p:cNvPr id="81" name="Picture 80"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5650646" y="4732025"/>
            <a:ext cx="401892" cy="247880"/>
          </a:xfrm>
          <a:prstGeom prst="rect">
            <a:avLst/>
          </a:prstGeom>
        </p:spPr>
      </p:pic>
      <p:pic>
        <p:nvPicPr>
          <p:cNvPr id="82" name="Picture 81" descr="Workload Icon of Glyph style - Available in SVG, PNG, EPS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572413" y="4700070"/>
            <a:ext cx="298697" cy="298697"/>
          </a:xfrm>
          <a:prstGeom prst="rect">
            <a:avLst/>
          </a:prstGeom>
        </p:spPr>
      </p:pic>
      <p:cxnSp>
        <p:nvCxnSpPr>
          <p:cNvPr id="112" name="Straight Arrow Connector 111"/>
          <p:cNvCxnSpPr>
            <a:stCxn id="56" idx="2"/>
          </p:cNvCxnSpPr>
          <p:nvPr/>
        </p:nvCxnSpPr>
        <p:spPr>
          <a:xfrm>
            <a:off x="8065810" y="2189546"/>
            <a:ext cx="2220502"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56" idx="2"/>
            <a:endCxn id="28" idx="0"/>
          </p:cNvCxnSpPr>
          <p:nvPr/>
        </p:nvCxnSpPr>
        <p:spPr>
          <a:xfrm flipH="1">
            <a:off x="6282684" y="2189546"/>
            <a:ext cx="1783126"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Google Shape;225;p39"/>
          <p:cNvSpPr/>
          <p:nvPr/>
        </p:nvSpPr>
        <p:spPr>
          <a:xfrm>
            <a:off x="4769492"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8" name="Google Shape;230;p39"/>
          <p:cNvCxnSpPr>
            <a:stCxn id="87" idx="4"/>
            <a:endCxn id="29" idx="0"/>
          </p:cNvCxnSpPr>
          <p:nvPr/>
        </p:nvCxnSpPr>
        <p:spPr>
          <a:xfrm flipH="1">
            <a:off x="5005255" y="5099947"/>
            <a:ext cx="16658" cy="961641"/>
          </a:xfrm>
          <a:prstGeom prst="straightConnector1">
            <a:avLst/>
          </a:prstGeom>
          <a:noFill/>
          <a:ln w="9525" cap="flat" cmpd="sng">
            <a:solidFill>
              <a:schemeClr val="dk1"/>
            </a:solidFill>
            <a:prstDash val="lgDash"/>
            <a:miter lim="800000"/>
            <a:headEnd type="none" w="sm" len="sm"/>
            <a:tailEnd type="triangle" w="med" len="med"/>
          </a:ln>
        </p:spPr>
      </p:cxnSp>
      <p:pic>
        <p:nvPicPr>
          <p:cNvPr id="104" name="Picture 10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2747" y="4721405"/>
            <a:ext cx="267384" cy="267384"/>
          </a:xfrm>
          <a:prstGeom prst="rect">
            <a:avLst/>
          </a:prstGeom>
        </p:spPr>
      </p:pic>
      <mc:AlternateContent xmlns:mc="http://schemas.openxmlformats.org/markup-compatibility/2006" xmlns:a14="http://schemas.microsoft.com/office/drawing/2010/main">
        <mc:Choice Requires="a14">
          <p:sp>
            <p:nvSpPr>
              <p:cNvPr id="66" name="TextBox 65"/>
              <p:cNvSpPr txBox="1"/>
              <p:nvPr/>
            </p:nvSpPr>
            <p:spPr>
              <a:xfrm rot="5400000">
                <a:off x="4442030" y="5449318"/>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rot="5400000">
                <a:off x="4442030" y="5449318"/>
                <a:ext cx="944435" cy="369332"/>
              </a:xfrm>
              <a:prstGeom prst="rect">
                <a:avLst/>
              </a:prstGeom>
              <a:blipFill>
                <a:blip r:embed="rId12"/>
                <a:stretch>
                  <a:fillRect l="-26667" r="-10000"/>
                </a:stretch>
              </a:blipFill>
            </p:spPr>
            <p:txBody>
              <a:bodyPr/>
              <a:lstStyle/>
              <a:p>
                <a:r>
                  <a:rPr lang="en-US">
                    <a:noFill/>
                  </a:rPr>
                  <a:t> </a:t>
                </a:r>
              </a:p>
            </p:txBody>
          </p:sp>
        </mc:Fallback>
      </mc:AlternateContent>
      <p:sp>
        <p:nvSpPr>
          <p:cNvPr id="111" name="Google Shape;226;p39"/>
          <p:cNvSpPr/>
          <p:nvPr/>
        </p:nvSpPr>
        <p:spPr>
          <a:xfrm>
            <a:off x="5631535" y="6061588"/>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16" name="Google Shape;225;p39"/>
          <p:cNvSpPr/>
          <p:nvPr/>
        </p:nvSpPr>
        <p:spPr>
          <a:xfrm>
            <a:off x="558168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17" name="Google Shape;230;p39"/>
          <p:cNvCxnSpPr>
            <a:stCxn id="116" idx="4"/>
            <a:endCxn id="111" idx="0"/>
          </p:cNvCxnSpPr>
          <p:nvPr/>
        </p:nvCxnSpPr>
        <p:spPr>
          <a:xfrm flipH="1">
            <a:off x="5817444" y="5099947"/>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24" name="TextBox 123"/>
              <p:cNvSpPr txBox="1"/>
              <p:nvPr/>
            </p:nvSpPr>
            <p:spPr>
              <a:xfrm rot="5400000">
                <a:off x="5254219" y="5449318"/>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24" name="TextBox 123"/>
              <p:cNvSpPr txBox="1">
                <a:spLocks noRot="1" noChangeAspect="1" noMove="1" noResize="1" noEditPoints="1" noAdjustHandles="1" noChangeArrowheads="1" noChangeShapeType="1" noTextEdit="1"/>
              </p:cNvSpPr>
              <p:nvPr/>
            </p:nvSpPr>
            <p:spPr>
              <a:xfrm rot="5400000">
                <a:off x="5254219" y="5449318"/>
                <a:ext cx="944435" cy="369332"/>
              </a:xfrm>
              <a:prstGeom prst="rect">
                <a:avLst/>
              </a:prstGeom>
              <a:blipFill>
                <a:blip r:embed="rId13"/>
                <a:stretch>
                  <a:fillRect l="-24590" r="-8197"/>
                </a:stretch>
              </a:blipFill>
            </p:spPr>
            <p:txBody>
              <a:bodyPr/>
              <a:lstStyle/>
              <a:p>
                <a:r>
                  <a:rPr lang="en-US">
                    <a:noFill/>
                  </a:rPr>
                  <a:t> </a:t>
                </a:r>
              </a:p>
            </p:txBody>
          </p:sp>
        </mc:Fallback>
      </mc:AlternateContent>
      <p:sp>
        <p:nvSpPr>
          <p:cNvPr id="126" name="Google Shape;226;p39"/>
          <p:cNvSpPr/>
          <p:nvPr/>
        </p:nvSpPr>
        <p:spPr>
          <a:xfrm>
            <a:off x="6499296" y="6055910"/>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30" name="Google Shape;225;p39"/>
          <p:cNvSpPr/>
          <p:nvPr/>
        </p:nvSpPr>
        <p:spPr>
          <a:xfrm>
            <a:off x="644944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32" name="Google Shape;230;p39"/>
          <p:cNvCxnSpPr>
            <a:stCxn id="130" idx="4"/>
            <a:endCxn id="126" idx="0"/>
          </p:cNvCxnSpPr>
          <p:nvPr/>
        </p:nvCxnSpPr>
        <p:spPr>
          <a:xfrm flipH="1">
            <a:off x="6685205" y="5094269"/>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35" name="TextBox 134"/>
              <p:cNvSpPr txBox="1"/>
              <p:nvPr/>
            </p:nvSpPr>
            <p:spPr>
              <a:xfrm rot="5400000">
                <a:off x="6121980" y="5443640"/>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35" name="TextBox 134"/>
              <p:cNvSpPr txBox="1">
                <a:spLocks noRot="1" noChangeAspect="1" noMove="1" noResize="1" noEditPoints="1" noAdjustHandles="1" noChangeArrowheads="1" noChangeShapeType="1" noTextEdit="1"/>
              </p:cNvSpPr>
              <p:nvPr/>
            </p:nvSpPr>
            <p:spPr>
              <a:xfrm rot="5400000">
                <a:off x="6121980" y="5443640"/>
                <a:ext cx="944435" cy="369332"/>
              </a:xfrm>
              <a:prstGeom prst="rect">
                <a:avLst/>
              </a:prstGeom>
              <a:blipFill>
                <a:blip r:embed="rId14"/>
                <a:stretch>
                  <a:fillRect l="-24590" r="-9836"/>
                </a:stretch>
              </a:blipFill>
            </p:spPr>
            <p:txBody>
              <a:bodyPr/>
              <a:lstStyle/>
              <a:p>
                <a:r>
                  <a:rPr lang="en-US">
                    <a:noFill/>
                  </a:rPr>
                  <a:t> </a:t>
                </a:r>
              </a:p>
            </p:txBody>
          </p:sp>
        </mc:Fallback>
      </mc:AlternateContent>
      <p:sp>
        <p:nvSpPr>
          <p:cNvPr id="136" name="Google Shape;226;p39"/>
          <p:cNvSpPr/>
          <p:nvPr/>
        </p:nvSpPr>
        <p:spPr>
          <a:xfrm>
            <a:off x="7196847" y="6055910"/>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41" name="Google Shape;225;p39"/>
          <p:cNvSpPr/>
          <p:nvPr/>
        </p:nvSpPr>
        <p:spPr>
          <a:xfrm>
            <a:off x="7146993"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42" name="Google Shape;230;p39"/>
          <p:cNvCxnSpPr>
            <a:stCxn id="141" idx="4"/>
            <a:endCxn id="136" idx="0"/>
          </p:cNvCxnSpPr>
          <p:nvPr/>
        </p:nvCxnSpPr>
        <p:spPr>
          <a:xfrm flipH="1">
            <a:off x="7382756" y="5094269"/>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45" name="TextBox 144"/>
              <p:cNvSpPr txBox="1"/>
              <p:nvPr/>
            </p:nvSpPr>
            <p:spPr>
              <a:xfrm rot="5400000">
                <a:off x="6819531" y="5443640"/>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4</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45" name="TextBox 144"/>
              <p:cNvSpPr txBox="1">
                <a:spLocks noRot="1" noChangeAspect="1" noMove="1" noResize="1" noEditPoints="1" noAdjustHandles="1" noChangeArrowheads="1" noChangeShapeType="1" noTextEdit="1"/>
              </p:cNvSpPr>
              <p:nvPr/>
            </p:nvSpPr>
            <p:spPr>
              <a:xfrm rot="5400000">
                <a:off x="6819531" y="5443640"/>
                <a:ext cx="944435" cy="369332"/>
              </a:xfrm>
              <a:prstGeom prst="rect">
                <a:avLst/>
              </a:prstGeom>
              <a:blipFill>
                <a:blip r:embed="rId15"/>
                <a:stretch>
                  <a:fillRect l="-26667" r="-10000"/>
                </a:stretch>
              </a:blipFill>
            </p:spPr>
            <p:txBody>
              <a:bodyPr/>
              <a:lstStyle/>
              <a:p>
                <a:r>
                  <a:rPr lang="en-US">
                    <a:noFill/>
                  </a:rPr>
                  <a:t> </a:t>
                </a:r>
              </a:p>
            </p:txBody>
          </p:sp>
        </mc:Fallback>
      </mc:AlternateContent>
      <p:pic>
        <p:nvPicPr>
          <p:cNvPr id="146" name="Picture 145"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5653651" y="6100524"/>
            <a:ext cx="344243" cy="212323"/>
          </a:xfrm>
          <a:prstGeom prst="rect">
            <a:avLst/>
          </a:prstGeom>
        </p:spPr>
      </p:pic>
      <p:pic>
        <p:nvPicPr>
          <p:cNvPr id="147" name="Picture 146" descr="Workload Icon of Glyph style - Available in SVG, PNG, EPS ..."/>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570476" y="6088278"/>
            <a:ext cx="262774" cy="262774"/>
          </a:xfrm>
          <a:prstGeom prst="rect">
            <a:avLst/>
          </a:prstGeom>
        </p:spPr>
      </p:pic>
      <p:pic>
        <p:nvPicPr>
          <p:cNvPr id="148" name="Picture 147"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31208" y="4721405"/>
            <a:ext cx="145207" cy="263264"/>
          </a:xfrm>
          <a:prstGeom prst="rect">
            <a:avLst/>
          </a:prstGeom>
        </p:spPr>
      </p:pic>
      <p:pic>
        <p:nvPicPr>
          <p:cNvPr id="149" name="Picture 148"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21586" y="6069010"/>
            <a:ext cx="145207" cy="263264"/>
          </a:xfrm>
          <a:prstGeom prst="rect">
            <a:avLst/>
          </a:prstGeom>
        </p:spPr>
      </p:pic>
      <p:sp>
        <p:nvSpPr>
          <p:cNvPr id="189" name="Google Shape;225;p39"/>
          <p:cNvSpPr/>
          <p:nvPr/>
        </p:nvSpPr>
        <p:spPr>
          <a:xfrm>
            <a:off x="9807468"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90" name="Google Shape;226;p39"/>
          <p:cNvSpPr/>
          <p:nvPr/>
        </p:nvSpPr>
        <p:spPr>
          <a:xfrm>
            <a:off x="8846265" y="6061588"/>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91" name="Google Shape;230;p39"/>
          <p:cNvCxnSpPr>
            <a:stCxn id="189" idx="4"/>
            <a:endCxn id="205" idx="0"/>
          </p:cNvCxnSpPr>
          <p:nvPr/>
        </p:nvCxnSpPr>
        <p:spPr>
          <a:xfrm flipH="1">
            <a:off x="9048832" y="3827126"/>
            <a:ext cx="1260771"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192" name="Google Shape;231;p39"/>
          <p:cNvCxnSpPr>
            <a:stCxn id="189" idx="4"/>
            <a:endCxn id="211" idx="0"/>
          </p:cNvCxnSpPr>
          <p:nvPr/>
        </p:nvCxnSpPr>
        <p:spPr>
          <a:xfrm flipH="1">
            <a:off x="9861021" y="3827126"/>
            <a:ext cx="448582"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193" name="Google Shape;232;p39"/>
          <p:cNvCxnSpPr>
            <a:stCxn id="189" idx="4"/>
            <a:endCxn id="216" idx="0"/>
          </p:cNvCxnSpPr>
          <p:nvPr/>
        </p:nvCxnSpPr>
        <p:spPr>
          <a:xfrm>
            <a:off x="10309603" y="3827126"/>
            <a:ext cx="419179" cy="754122"/>
          </a:xfrm>
          <a:prstGeom prst="straightConnector1">
            <a:avLst/>
          </a:prstGeom>
          <a:noFill/>
          <a:ln w="9525" cap="flat" cmpd="sng">
            <a:solidFill>
              <a:schemeClr val="dk1"/>
            </a:solidFill>
            <a:prstDash val="solid"/>
            <a:miter lim="800000"/>
            <a:headEnd type="none" w="sm" len="sm"/>
            <a:tailEnd type="triangle" w="med" len="med"/>
          </a:ln>
        </p:spPr>
      </p:cxnSp>
      <p:pic>
        <p:nvPicPr>
          <p:cNvPr id="194" name="Picture 19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4232" y="6083668"/>
            <a:ext cx="267384" cy="267384"/>
          </a:xfrm>
          <a:prstGeom prst="rect">
            <a:avLst/>
          </a:prstGeom>
        </p:spPr>
      </p:pic>
      <p:pic>
        <p:nvPicPr>
          <p:cNvPr id="195" name="Picture 194"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10004762" y="3201284"/>
            <a:ext cx="622804" cy="520387"/>
          </a:xfrm>
          <a:prstGeom prst="rect">
            <a:avLst/>
          </a:prstGeom>
        </p:spPr>
      </p:pic>
      <p:sp>
        <p:nvSpPr>
          <p:cNvPr id="196" name="Google Shape;324;p41"/>
          <p:cNvSpPr txBox="1"/>
          <p:nvPr/>
        </p:nvSpPr>
        <p:spPr>
          <a:xfrm>
            <a:off x="9125833" y="4179109"/>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97" name="Google Shape;325;p41"/>
          <p:cNvSpPr txBox="1"/>
          <p:nvPr/>
        </p:nvSpPr>
        <p:spPr>
          <a:xfrm>
            <a:off x="9800427" y="4180419"/>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98" name="Google Shape;326;p41"/>
          <p:cNvSpPr txBox="1"/>
          <p:nvPr/>
        </p:nvSpPr>
        <p:spPr>
          <a:xfrm>
            <a:off x="10334282" y="4180155"/>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200" name="Google Shape;232;p39"/>
          <p:cNvCxnSpPr>
            <a:stCxn id="189" idx="4"/>
            <a:endCxn id="221" idx="0"/>
          </p:cNvCxnSpPr>
          <p:nvPr/>
        </p:nvCxnSpPr>
        <p:spPr>
          <a:xfrm>
            <a:off x="10309603" y="3827126"/>
            <a:ext cx="1116730" cy="754122"/>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201" name="TextBox 200"/>
              <p:cNvSpPr txBox="1"/>
              <p:nvPr/>
            </p:nvSpPr>
            <p:spPr>
              <a:xfrm>
                <a:off x="11159710" y="4176307"/>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11159710" y="4176307"/>
                <a:ext cx="277407" cy="215444"/>
              </a:xfrm>
              <a:prstGeom prst="rect">
                <a:avLst/>
              </a:prstGeom>
              <a:blipFill>
                <a:blip r:embed="rId18"/>
                <a:stretch>
                  <a:fillRect l="-444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10225595"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202" name="TextBox 201"/>
              <p:cNvSpPr txBox="1">
                <a:spLocks noRot="1" noChangeAspect="1" noMove="1" noResize="1" noEditPoints="1" noAdjustHandles="1" noChangeArrowheads="1" noChangeShapeType="1" noTextEdit="1"/>
              </p:cNvSpPr>
              <p:nvPr/>
            </p:nvSpPr>
            <p:spPr>
              <a:xfrm>
                <a:off x="10225595" y="2913345"/>
                <a:ext cx="181140" cy="276999"/>
              </a:xfrm>
              <a:prstGeom prst="rect">
                <a:avLst/>
              </a:prstGeom>
              <a:blipFill>
                <a:blip r:embed="rId19"/>
                <a:stretch>
                  <a:fillRect l="-30000" r="-33333" b="-28889"/>
                </a:stretch>
              </a:blipFill>
            </p:spPr>
            <p:txBody>
              <a:bodyPr/>
              <a:lstStyle/>
              <a:p>
                <a:r>
                  <a:rPr lang="en-US">
                    <a:noFill/>
                  </a:rPr>
                  <a:t> </a:t>
                </a:r>
              </a:p>
            </p:txBody>
          </p:sp>
        </mc:Fallback>
      </mc:AlternateContent>
      <p:pic>
        <p:nvPicPr>
          <p:cNvPr id="203" name="Picture 202"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9677565" y="4732025"/>
            <a:ext cx="401892" cy="247880"/>
          </a:xfrm>
          <a:prstGeom prst="rect">
            <a:avLst/>
          </a:prstGeom>
        </p:spPr>
      </p:pic>
      <p:pic>
        <p:nvPicPr>
          <p:cNvPr id="204" name="Picture 203" descr="Workload Icon of Glyph style - Available in SVG, PNG, EPS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599332" y="4700070"/>
            <a:ext cx="298697" cy="298697"/>
          </a:xfrm>
          <a:prstGeom prst="rect">
            <a:avLst/>
          </a:prstGeom>
        </p:spPr>
      </p:pic>
      <p:sp>
        <p:nvSpPr>
          <p:cNvPr id="205" name="Google Shape;225;p39"/>
          <p:cNvSpPr/>
          <p:nvPr/>
        </p:nvSpPr>
        <p:spPr>
          <a:xfrm>
            <a:off x="879641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06" name="Google Shape;230;p39"/>
          <p:cNvCxnSpPr>
            <a:stCxn id="205" idx="4"/>
            <a:endCxn id="190" idx="0"/>
          </p:cNvCxnSpPr>
          <p:nvPr/>
        </p:nvCxnSpPr>
        <p:spPr>
          <a:xfrm flipH="1">
            <a:off x="9032174" y="5099947"/>
            <a:ext cx="16658" cy="961641"/>
          </a:xfrm>
          <a:prstGeom prst="straightConnector1">
            <a:avLst/>
          </a:prstGeom>
          <a:noFill/>
          <a:ln w="9525" cap="flat" cmpd="sng">
            <a:solidFill>
              <a:schemeClr val="dk1"/>
            </a:solidFill>
            <a:prstDash val="lgDash"/>
            <a:miter lim="800000"/>
            <a:headEnd type="none" w="sm" len="sm"/>
            <a:tailEnd type="triangle" w="med" len="med"/>
          </a:ln>
        </p:spPr>
      </p:cxnSp>
      <p:pic>
        <p:nvPicPr>
          <p:cNvPr id="207" name="Picture 206"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9666" y="4721405"/>
            <a:ext cx="267384" cy="267384"/>
          </a:xfrm>
          <a:prstGeom prst="rect">
            <a:avLst/>
          </a:prstGeom>
        </p:spPr>
      </p:pic>
      <mc:AlternateContent xmlns:mc="http://schemas.openxmlformats.org/markup-compatibility/2006" xmlns:a14="http://schemas.microsoft.com/office/drawing/2010/main">
        <mc:Choice Requires="a14">
          <p:sp>
            <p:nvSpPr>
              <p:cNvPr id="208" name="TextBox 207"/>
              <p:cNvSpPr txBox="1"/>
              <p:nvPr/>
            </p:nvSpPr>
            <p:spPr>
              <a:xfrm rot="5400000">
                <a:off x="8468949" y="5449318"/>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08" name="TextBox 207"/>
              <p:cNvSpPr txBox="1">
                <a:spLocks noRot="1" noChangeAspect="1" noMove="1" noResize="1" noEditPoints="1" noAdjustHandles="1" noChangeArrowheads="1" noChangeShapeType="1" noTextEdit="1"/>
              </p:cNvSpPr>
              <p:nvPr/>
            </p:nvSpPr>
            <p:spPr>
              <a:xfrm rot="5400000">
                <a:off x="8468949" y="5449318"/>
                <a:ext cx="944435" cy="369332"/>
              </a:xfrm>
              <a:prstGeom prst="rect">
                <a:avLst/>
              </a:prstGeom>
              <a:blipFill>
                <a:blip r:embed="rId20"/>
                <a:stretch>
                  <a:fillRect l="-24590" r="-9836"/>
                </a:stretch>
              </a:blipFill>
            </p:spPr>
            <p:txBody>
              <a:bodyPr/>
              <a:lstStyle/>
              <a:p>
                <a:r>
                  <a:rPr lang="en-US">
                    <a:noFill/>
                  </a:rPr>
                  <a:t> </a:t>
                </a:r>
              </a:p>
            </p:txBody>
          </p:sp>
        </mc:Fallback>
      </mc:AlternateContent>
      <p:sp>
        <p:nvSpPr>
          <p:cNvPr id="209" name="Google Shape;226;p39"/>
          <p:cNvSpPr/>
          <p:nvPr/>
        </p:nvSpPr>
        <p:spPr>
          <a:xfrm>
            <a:off x="9658454" y="6061588"/>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1" name="Google Shape;225;p39"/>
          <p:cNvSpPr/>
          <p:nvPr/>
        </p:nvSpPr>
        <p:spPr>
          <a:xfrm>
            <a:off x="9608600"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2" name="Google Shape;230;p39"/>
          <p:cNvCxnSpPr>
            <a:stCxn id="211" idx="4"/>
            <a:endCxn id="209" idx="0"/>
          </p:cNvCxnSpPr>
          <p:nvPr/>
        </p:nvCxnSpPr>
        <p:spPr>
          <a:xfrm flipH="1">
            <a:off x="9844363" y="5099947"/>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3" name="TextBox 212"/>
              <p:cNvSpPr txBox="1"/>
              <p:nvPr/>
            </p:nvSpPr>
            <p:spPr>
              <a:xfrm rot="5400000">
                <a:off x="9281138" y="5449318"/>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rot="5400000">
                <a:off x="9281138" y="5449318"/>
                <a:ext cx="944435" cy="369332"/>
              </a:xfrm>
              <a:prstGeom prst="rect">
                <a:avLst/>
              </a:prstGeom>
              <a:blipFill>
                <a:blip r:embed="rId21"/>
                <a:stretch>
                  <a:fillRect l="-26667" r="-10000"/>
                </a:stretch>
              </a:blipFill>
            </p:spPr>
            <p:txBody>
              <a:bodyPr/>
              <a:lstStyle/>
              <a:p>
                <a:r>
                  <a:rPr lang="en-US">
                    <a:noFill/>
                  </a:rPr>
                  <a:t> </a:t>
                </a:r>
              </a:p>
            </p:txBody>
          </p:sp>
        </mc:Fallback>
      </mc:AlternateContent>
      <p:sp>
        <p:nvSpPr>
          <p:cNvPr id="214" name="Google Shape;226;p39"/>
          <p:cNvSpPr/>
          <p:nvPr/>
        </p:nvSpPr>
        <p:spPr>
          <a:xfrm>
            <a:off x="10526215" y="6055910"/>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6" name="Google Shape;225;p39"/>
          <p:cNvSpPr/>
          <p:nvPr/>
        </p:nvSpPr>
        <p:spPr>
          <a:xfrm>
            <a:off x="10476361"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7" name="Google Shape;230;p39"/>
          <p:cNvCxnSpPr>
            <a:stCxn id="216" idx="4"/>
            <a:endCxn id="214" idx="0"/>
          </p:cNvCxnSpPr>
          <p:nvPr/>
        </p:nvCxnSpPr>
        <p:spPr>
          <a:xfrm flipH="1">
            <a:off x="10712124" y="5094269"/>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8" name="TextBox 217"/>
              <p:cNvSpPr txBox="1"/>
              <p:nvPr/>
            </p:nvSpPr>
            <p:spPr>
              <a:xfrm rot="5400000">
                <a:off x="10148899" y="5443640"/>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8" name="TextBox 217"/>
              <p:cNvSpPr txBox="1">
                <a:spLocks noRot="1" noChangeAspect="1" noMove="1" noResize="1" noEditPoints="1" noAdjustHandles="1" noChangeArrowheads="1" noChangeShapeType="1" noTextEdit="1"/>
              </p:cNvSpPr>
              <p:nvPr/>
            </p:nvSpPr>
            <p:spPr>
              <a:xfrm rot="5400000">
                <a:off x="10148899" y="5443640"/>
                <a:ext cx="944435" cy="369332"/>
              </a:xfrm>
              <a:prstGeom prst="rect">
                <a:avLst/>
              </a:prstGeom>
              <a:blipFill>
                <a:blip r:embed="rId22"/>
                <a:stretch>
                  <a:fillRect l="-24590" r="-8197"/>
                </a:stretch>
              </a:blipFill>
            </p:spPr>
            <p:txBody>
              <a:bodyPr/>
              <a:lstStyle/>
              <a:p>
                <a:r>
                  <a:rPr lang="en-US">
                    <a:noFill/>
                  </a:rPr>
                  <a:t> </a:t>
                </a:r>
              </a:p>
            </p:txBody>
          </p:sp>
        </mc:Fallback>
      </mc:AlternateContent>
      <p:sp>
        <p:nvSpPr>
          <p:cNvPr id="219" name="Google Shape;226;p39"/>
          <p:cNvSpPr/>
          <p:nvPr/>
        </p:nvSpPr>
        <p:spPr>
          <a:xfrm>
            <a:off x="11223766" y="6055910"/>
            <a:ext cx="371817" cy="289464"/>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21" name="Google Shape;225;p39"/>
          <p:cNvSpPr/>
          <p:nvPr/>
        </p:nvSpPr>
        <p:spPr>
          <a:xfrm>
            <a:off x="1117391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22" name="Google Shape;230;p39"/>
          <p:cNvCxnSpPr>
            <a:stCxn id="221" idx="4"/>
            <a:endCxn id="219" idx="0"/>
          </p:cNvCxnSpPr>
          <p:nvPr/>
        </p:nvCxnSpPr>
        <p:spPr>
          <a:xfrm flipH="1">
            <a:off x="11409675" y="5094269"/>
            <a:ext cx="16658" cy="961641"/>
          </a:xfrm>
          <a:prstGeom prst="straightConnector1">
            <a:avLst/>
          </a:prstGeom>
          <a:noFill/>
          <a:ln w="9525" cap="flat" cmpd="sng">
            <a:solidFill>
              <a:schemeClr val="dk1"/>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23" name="TextBox 222"/>
              <p:cNvSpPr txBox="1"/>
              <p:nvPr/>
            </p:nvSpPr>
            <p:spPr>
              <a:xfrm rot="5400000">
                <a:off x="10846450" y="5443640"/>
                <a:ext cx="944435" cy="369332"/>
              </a:xfrm>
              <a:prstGeom prst="rect">
                <a:avLst/>
              </a:prstGeom>
              <a:noFill/>
            </p:spPr>
            <p:txBody>
              <a:bodyPr vert="horz"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4</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rot="5400000">
                <a:off x="10846450" y="5443640"/>
                <a:ext cx="944435" cy="369332"/>
              </a:xfrm>
              <a:prstGeom prst="rect">
                <a:avLst/>
              </a:prstGeom>
              <a:blipFill>
                <a:blip r:embed="rId23"/>
                <a:stretch>
                  <a:fillRect l="-24590" r="-9836"/>
                </a:stretch>
              </a:blipFill>
            </p:spPr>
            <p:txBody>
              <a:bodyPr/>
              <a:lstStyle/>
              <a:p>
                <a:r>
                  <a:rPr lang="en-US">
                    <a:noFill/>
                  </a:rPr>
                  <a:t> </a:t>
                </a:r>
              </a:p>
            </p:txBody>
          </p:sp>
        </mc:Fallback>
      </mc:AlternateContent>
      <p:pic>
        <p:nvPicPr>
          <p:cNvPr id="224" name="Picture 223"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9680570" y="6100524"/>
            <a:ext cx="344243" cy="212323"/>
          </a:xfrm>
          <a:prstGeom prst="rect">
            <a:avLst/>
          </a:prstGeom>
        </p:spPr>
      </p:pic>
      <p:pic>
        <p:nvPicPr>
          <p:cNvPr id="225" name="Picture 224" descr="Workload Icon of Glyph style - Available in SVG, PNG, EPS ..."/>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597395" y="6088278"/>
            <a:ext cx="262774" cy="262774"/>
          </a:xfrm>
          <a:prstGeom prst="rect">
            <a:avLst/>
          </a:prstGeom>
        </p:spPr>
      </p:pic>
      <p:pic>
        <p:nvPicPr>
          <p:cNvPr id="226" name="Picture 225"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358127" y="4721405"/>
            <a:ext cx="145207" cy="263264"/>
          </a:xfrm>
          <a:prstGeom prst="rect">
            <a:avLst/>
          </a:prstGeom>
        </p:spPr>
      </p:pic>
      <p:pic>
        <p:nvPicPr>
          <p:cNvPr id="227" name="Picture 226"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348505" y="6069010"/>
            <a:ext cx="145207" cy="263264"/>
          </a:xfrm>
          <a:prstGeom prst="rect">
            <a:avLst/>
          </a:prstGeom>
        </p:spPr>
      </p:pic>
      <p:sp>
        <p:nvSpPr>
          <p:cNvPr id="4" name="Rectangle 3"/>
          <p:cNvSpPr/>
          <p:nvPr/>
        </p:nvSpPr>
        <p:spPr>
          <a:xfrm>
            <a:off x="526755" y="5837538"/>
            <a:ext cx="3638747"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smtClean="0"/>
              <a:t>Configural</a:t>
            </a:r>
            <a:r>
              <a:rPr lang="en-US" dirty="0" smtClean="0"/>
              <a:t> </a:t>
            </a:r>
            <a:endParaRPr lang="en-US" dirty="0"/>
          </a:p>
        </p:txBody>
      </p:sp>
      <p:pic>
        <p:nvPicPr>
          <p:cNvPr id="85" name="Google Shape;703;p45" descr="File:Fxemoji u274C.svg - Wikimedia Commons"/>
          <p:cNvPicPr preferRelativeResize="0"/>
          <p:nvPr/>
        </p:nvPicPr>
        <p:blipFill rotWithShape="1">
          <a:blip r:embed="rId24">
            <a:alphaModFix/>
          </a:blip>
          <a:srcRect/>
          <a:stretch/>
        </p:blipFill>
        <p:spPr>
          <a:xfrm>
            <a:off x="3072054" y="6019952"/>
            <a:ext cx="172499" cy="172499"/>
          </a:xfrm>
          <a:prstGeom prst="rect">
            <a:avLst/>
          </a:prstGeom>
          <a:noFill/>
          <a:ln>
            <a:noFill/>
          </a:ln>
        </p:spPr>
      </p:pic>
      <mc:AlternateContent xmlns:mc="http://schemas.openxmlformats.org/markup-compatibility/2006" xmlns:a14="http://schemas.microsoft.com/office/drawing/2010/main">
        <mc:Choice Requires="a14">
          <p:sp>
            <p:nvSpPr>
              <p:cNvPr id="84" name="TextBox 83"/>
              <p:cNvSpPr txBox="1"/>
              <p:nvPr/>
            </p:nvSpPr>
            <p:spPr>
              <a:xfrm>
                <a:off x="4838476"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84" name="TextBox 83"/>
              <p:cNvSpPr txBox="1">
                <a:spLocks noRot="1" noChangeAspect="1" noMove="1" noResize="1" noEditPoints="1" noAdjustHandles="1" noChangeArrowheads="1" noChangeShapeType="1" noTextEdit="1"/>
              </p:cNvSpPr>
              <p:nvPr/>
            </p:nvSpPr>
            <p:spPr>
              <a:xfrm>
                <a:off x="4838476" y="6312848"/>
                <a:ext cx="282804" cy="369332"/>
              </a:xfrm>
              <a:prstGeom prst="rect">
                <a:avLst/>
              </a:prstGeom>
              <a:blipFill>
                <a:blip r:embed="rId25"/>
                <a:stretch>
                  <a:fillRect r="-2391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5668886" y="6308599"/>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5668886" y="6308599"/>
                <a:ext cx="282804" cy="369332"/>
              </a:xfrm>
              <a:prstGeom prst="rect">
                <a:avLst/>
              </a:prstGeom>
              <a:blipFill>
                <a:blip r:embed="rId26"/>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6507864" y="6318917"/>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89" name="TextBox 88"/>
              <p:cNvSpPr txBox="1">
                <a:spLocks noRot="1" noChangeAspect="1" noMove="1" noResize="1" noEditPoints="1" noAdjustHandles="1" noChangeArrowheads="1" noChangeShapeType="1" noTextEdit="1"/>
              </p:cNvSpPr>
              <p:nvPr/>
            </p:nvSpPr>
            <p:spPr>
              <a:xfrm>
                <a:off x="6507864" y="6318917"/>
                <a:ext cx="282804" cy="369332"/>
              </a:xfrm>
              <a:prstGeom prst="rect">
                <a:avLst/>
              </a:prstGeom>
              <a:blipFill>
                <a:blip r:embed="rId27"/>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7243184"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90" name="TextBox 89"/>
              <p:cNvSpPr txBox="1">
                <a:spLocks noRot="1" noChangeAspect="1" noMove="1" noResize="1" noEditPoints="1" noAdjustHandles="1" noChangeArrowheads="1" noChangeShapeType="1" noTextEdit="1"/>
              </p:cNvSpPr>
              <p:nvPr/>
            </p:nvSpPr>
            <p:spPr>
              <a:xfrm>
                <a:off x="7243184" y="6312848"/>
                <a:ext cx="282804" cy="369332"/>
              </a:xfrm>
              <a:prstGeom prst="rect">
                <a:avLst/>
              </a:prstGeom>
              <a:blipFill>
                <a:blip r:embed="rId28"/>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8875057"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91" name="TextBox 90"/>
              <p:cNvSpPr txBox="1">
                <a:spLocks noRot="1" noChangeAspect="1" noMove="1" noResize="1" noEditPoints="1" noAdjustHandles="1" noChangeArrowheads="1" noChangeShapeType="1" noTextEdit="1"/>
              </p:cNvSpPr>
              <p:nvPr/>
            </p:nvSpPr>
            <p:spPr>
              <a:xfrm>
                <a:off x="8875057" y="6312848"/>
                <a:ext cx="282804" cy="369332"/>
              </a:xfrm>
              <a:prstGeom prst="rect">
                <a:avLst/>
              </a:prstGeom>
              <a:blipFill>
                <a:blip r:embed="rId29"/>
                <a:stretch>
                  <a:fillRect r="-2391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9705467" y="6308599"/>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9705467" y="6308599"/>
                <a:ext cx="282804" cy="369332"/>
              </a:xfrm>
              <a:prstGeom prst="rect">
                <a:avLst/>
              </a:prstGeom>
              <a:blipFill>
                <a:blip r:embed="rId30"/>
                <a:stretch>
                  <a:fillRect r="-28261"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10544445" y="6318917"/>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10544445" y="6318917"/>
                <a:ext cx="282804" cy="369332"/>
              </a:xfrm>
              <a:prstGeom prst="rect">
                <a:avLst/>
              </a:prstGeom>
              <a:blipFill>
                <a:blip r:embed="rId31"/>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11279765"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11279765" y="6312848"/>
                <a:ext cx="282804" cy="369332"/>
              </a:xfrm>
              <a:prstGeom prst="rect">
                <a:avLst/>
              </a:prstGeom>
              <a:blipFill>
                <a:blip r:embed="rId32"/>
                <a:stretch>
                  <a:fillRect r="-25532" b="-1667"/>
                </a:stretch>
              </a:blipFill>
            </p:spPr>
            <p:txBody>
              <a:bodyPr/>
              <a:lstStyle/>
              <a:p>
                <a:r>
                  <a:rPr lang="en-US">
                    <a:noFill/>
                  </a:rPr>
                  <a:t> </a:t>
                </a:r>
              </a:p>
            </p:txBody>
          </p:sp>
        </mc:Fallback>
      </mc:AlternateContent>
    </p:spTree>
    <p:extLst>
      <p:ext uri="{BB962C8B-B14F-4D97-AF65-F5344CB8AC3E}">
        <p14:creationId xmlns:p14="http://schemas.microsoft.com/office/powerpoint/2010/main" val="1686858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 y="365125"/>
            <a:ext cx="12083935" cy="1325563"/>
          </a:xfrm>
        </p:spPr>
        <p:txBody>
          <a:bodyPr/>
          <a:lstStyle/>
          <a:p>
            <a:pPr algn="ctr"/>
            <a:r>
              <a:rPr lang="en-US" dirty="0" smtClean="0">
                <a:latin typeface="Georgia" panose="02040502050405020303" pitchFamily="18" charset="0"/>
              </a:rPr>
              <a:t>Multiple Group Categorical Confirmatory Factor Analysis (MG-CCFA)</a:t>
            </a:r>
            <a:endParaRPr lang="en-US" dirty="0">
              <a:latin typeface="Georgia" panose="02040502050405020303" pitchFamily="18" charset="0"/>
            </a:endParaRPr>
          </a:p>
        </p:txBody>
      </p:sp>
      <p:sp>
        <p:nvSpPr>
          <p:cNvPr id="28" name="Google Shape;225;p39"/>
          <p:cNvSpPr/>
          <p:nvPr/>
        </p:nvSpPr>
        <p:spPr>
          <a:xfrm>
            <a:off x="5780549"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9" name="Google Shape;226;p39"/>
          <p:cNvSpPr/>
          <p:nvPr/>
        </p:nvSpPr>
        <p:spPr>
          <a:xfrm>
            <a:off x="4819346"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28" idx="4"/>
            <a:endCxn id="87" idx="0"/>
          </p:cNvCxnSpPr>
          <p:nvPr/>
        </p:nvCxnSpPr>
        <p:spPr>
          <a:xfrm flipH="1">
            <a:off x="5021913" y="3827126"/>
            <a:ext cx="1260771"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33" name="Google Shape;231;p39"/>
          <p:cNvCxnSpPr>
            <a:stCxn id="28" idx="4"/>
            <a:endCxn id="116" idx="0"/>
          </p:cNvCxnSpPr>
          <p:nvPr/>
        </p:nvCxnSpPr>
        <p:spPr>
          <a:xfrm flipH="1">
            <a:off x="5834102" y="3827126"/>
            <a:ext cx="448582"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34" name="Google Shape;232;p39"/>
          <p:cNvCxnSpPr>
            <a:stCxn id="28" idx="4"/>
            <a:endCxn id="130" idx="0"/>
          </p:cNvCxnSpPr>
          <p:nvPr/>
        </p:nvCxnSpPr>
        <p:spPr>
          <a:xfrm>
            <a:off x="6282684" y="3827126"/>
            <a:ext cx="419179" cy="754122"/>
          </a:xfrm>
          <a:prstGeom prst="straightConnector1">
            <a:avLst/>
          </a:prstGeom>
          <a:noFill/>
          <a:ln w="9525" cap="flat" cmpd="sng">
            <a:solidFill>
              <a:schemeClr val="dk1"/>
            </a:solidFill>
            <a:prstDash val="solid"/>
            <a:miter lim="800000"/>
            <a:headEnd type="none" w="sm" len="sm"/>
            <a:tailEnd type="triangle" w="med" len="med"/>
          </a:ln>
        </p:spPr>
      </p:cxnSp>
      <p:pic>
        <p:nvPicPr>
          <p:cNvPr id="35" name="Picture 34"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313" y="6083668"/>
            <a:ext cx="267384" cy="267384"/>
          </a:xfrm>
          <a:prstGeom prst="rect">
            <a:avLst/>
          </a:prstGeom>
        </p:spPr>
      </p:pic>
      <p:pic>
        <p:nvPicPr>
          <p:cNvPr id="38" name="Picture 37"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5977843" y="3201284"/>
            <a:ext cx="622804" cy="520387"/>
          </a:xfrm>
          <a:prstGeom prst="rect">
            <a:avLst/>
          </a:prstGeom>
        </p:spPr>
      </p:pic>
      <p:sp>
        <p:nvSpPr>
          <p:cNvPr id="39" name="Google Shape;324;p41"/>
          <p:cNvSpPr txBox="1"/>
          <p:nvPr/>
        </p:nvSpPr>
        <p:spPr>
          <a:xfrm>
            <a:off x="5098914" y="4179109"/>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0" name="Google Shape;325;p41"/>
          <p:cNvSpPr txBox="1"/>
          <p:nvPr/>
        </p:nvSpPr>
        <p:spPr>
          <a:xfrm>
            <a:off x="5773508" y="4180419"/>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1" name="Google Shape;326;p41"/>
          <p:cNvSpPr txBox="1"/>
          <p:nvPr/>
        </p:nvSpPr>
        <p:spPr>
          <a:xfrm>
            <a:off x="6307363" y="4180155"/>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46" name="Google Shape;232;p39"/>
          <p:cNvCxnSpPr>
            <a:stCxn id="28" idx="4"/>
            <a:endCxn id="141" idx="0"/>
          </p:cNvCxnSpPr>
          <p:nvPr/>
        </p:nvCxnSpPr>
        <p:spPr>
          <a:xfrm>
            <a:off x="6282684" y="3827126"/>
            <a:ext cx="1116730" cy="754122"/>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47" name="TextBox 46"/>
              <p:cNvSpPr txBox="1"/>
              <p:nvPr/>
            </p:nvSpPr>
            <p:spPr>
              <a:xfrm>
                <a:off x="7132791" y="4176307"/>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7132791" y="4176307"/>
                <a:ext cx="277407" cy="215444"/>
              </a:xfrm>
              <a:prstGeom prst="rect">
                <a:avLst/>
              </a:prstGeom>
              <a:blipFill>
                <a:blip r:embed="rId7"/>
                <a:stretch>
                  <a:fillRect l="-217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198676"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6198676" y="2913345"/>
                <a:ext cx="181140" cy="276999"/>
              </a:xfrm>
              <a:prstGeom prst="rect">
                <a:avLst/>
              </a:prstGeom>
              <a:blipFill>
                <a:blip r:embed="rId8"/>
                <a:stretch>
                  <a:fillRect l="-30000" r="-33333" b="-28889"/>
                </a:stretch>
              </a:blipFill>
            </p:spPr>
            <p:txBody>
              <a:bodyPr/>
              <a:lstStyle/>
              <a:p>
                <a:r>
                  <a:rPr lang="en-US">
                    <a:noFill/>
                  </a:rPr>
                  <a:t> </a:t>
                </a:r>
              </a:p>
            </p:txBody>
          </p:sp>
        </mc:Fallback>
      </mc:AlternateContent>
      <p:pic>
        <p:nvPicPr>
          <p:cNvPr id="56" name="Google Shape;283;p40"/>
          <p:cNvPicPr preferRelativeResize="0"/>
          <p:nvPr/>
        </p:nvPicPr>
        <p:blipFill rotWithShape="1">
          <a:blip r:embed="rId9">
            <a:alphaModFix/>
          </a:blip>
          <a:srcRect/>
          <a:stretch/>
        </p:blipFill>
        <p:spPr>
          <a:xfrm>
            <a:off x="7752039" y="1838122"/>
            <a:ext cx="627542" cy="351424"/>
          </a:xfrm>
          <a:prstGeom prst="rect">
            <a:avLst/>
          </a:prstGeom>
          <a:noFill/>
          <a:ln>
            <a:noFill/>
          </a:ln>
        </p:spPr>
      </p:pic>
      <p:pic>
        <p:nvPicPr>
          <p:cNvPr id="81" name="Picture 80"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5650646" y="4732025"/>
            <a:ext cx="401892" cy="247880"/>
          </a:xfrm>
          <a:prstGeom prst="rect">
            <a:avLst/>
          </a:prstGeom>
        </p:spPr>
      </p:pic>
      <p:pic>
        <p:nvPicPr>
          <p:cNvPr id="82" name="Picture 81" descr="Workload Icon of Glyph style - Available in SVG, PNG, EPS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572413" y="4700070"/>
            <a:ext cx="298697" cy="298697"/>
          </a:xfrm>
          <a:prstGeom prst="rect">
            <a:avLst/>
          </a:prstGeom>
        </p:spPr>
      </p:pic>
      <p:cxnSp>
        <p:nvCxnSpPr>
          <p:cNvPr id="112" name="Straight Arrow Connector 111"/>
          <p:cNvCxnSpPr>
            <a:stCxn id="56" idx="2"/>
          </p:cNvCxnSpPr>
          <p:nvPr/>
        </p:nvCxnSpPr>
        <p:spPr>
          <a:xfrm>
            <a:off x="8065810" y="2189546"/>
            <a:ext cx="2220502"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56" idx="2"/>
            <a:endCxn id="28" idx="0"/>
          </p:cNvCxnSpPr>
          <p:nvPr/>
        </p:nvCxnSpPr>
        <p:spPr>
          <a:xfrm flipH="1">
            <a:off x="6282684" y="2189546"/>
            <a:ext cx="1783126"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Google Shape;225;p39"/>
          <p:cNvSpPr/>
          <p:nvPr/>
        </p:nvSpPr>
        <p:spPr>
          <a:xfrm>
            <a:off x="4769492"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8" name="Google Shape;230;p39"/>
          <p:cNvCxnSpPr>
            <a:stCxn id="87" idx="4"/>
            <a:endCxn id="29" idx="0"/>
          </p:cNvCxnSpPr>
          <p:nvPr/>
        </p:nvCxnSpPr>
        <p:spPr>
          <a:xfrm flipH="1">
            <a:off x="5005255"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104" name="Picture 10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2747" y="4721405"/>
            <a:ext cx="267384" cy="267384"/>
          </a:xfrm>
          <a:prstGeom prst="rect">
            <a:avLst/>
          </a:prstGeom>
        </p:spPr>
      </p:pic>
      <mc:AlternateContent xmlns:mc="http://schemas.openxmlformats.org/markup-compatibility/2006" xmlns:a14="http://schemas.microsoft.com/office/drawing/2010/main">
        <mc:Choice Requires="a14">
          <p:sp>
            <p:nvSpPr>
              <p:cNvPr id="66" name="TextBox 65"/>
              <p:cNvSpPr txBox="1"/>
              <p:nvPr/>
            </p:nvSpPr>
            <p:spPr>
              <a:xfrm rot="5400000">
                <a:off x="4442030"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rot="5400000">
                <a:off x="4442030" y="5449318"/>
                <a:ext cx="944435" cy="369332"/>
              </a:xfrm>
              <a:prstGeom prst="rect">
                <a:avLst/>
              </a:prstGeom>
              <a:blipFill>
                <a:blip r:embed="rId12"/>
                <a:stretch>
                  <a:fillRect l="-26667" r="-10000"/>
                </a:stretch>
              </a:blipFill>
              <a:ln w="19050">
                <a:noFill/>
              </a:ln>
            </p:spPr>
            <p:txBody>
              <a:bodyPr/>
              <a:lstStyle/>
              <a:p>
                <a:r>
                  <a:rPr lang="en-US">
                    <a:noFill/>
                  </a:rPr>
                  <a:t> </a:t>
                </a:r>
              </a:p>
            </p:txBody>
          </p:sp>
        </mc:Fallback>
      </mc:AlternateContent>
      <p:sp>
        <p:nvSpPr>
          <p:cNvPr id="111" name="Google Shape;226;p39"/>
          <p:cNvSpPr/>
          <p:nvPr/>
        </p:nvSpPr>
        <p:spPr>
          <a:xfrm>
            <a:off x="5631535" y="6061588"/>
            <a:ext cx="371817" cy="289464"/>
          </a:xfrm>
          <a:prstGeom prst="rect">
            <a:avLst/>
          </a:prstGeom>
          <a:noFill/>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16" name="Google Shape;225;p39"/>
          <p:cNvSpPr/>
          <p:nvPr/>
        </p:nvSpPr>
        <p:spPr>
          <a:xfrm>
            <a:off x="558168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17" name="Google Shape;230;p39"/>
          <p:cNvCxnSpPr>
            <a:stCxn id="116" idx="4"/>
            <a:endCxn id="111" idx="0"/>
          </p:cNvCxnSpPr>
          <p:nvPr/>
        </p:nvCxnSpPr>
        <p:spPr>
          <a:xfrm flipH="1">
            <a:off x="581744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24" name="TextBox 123"/>
              <p:cNvSpPr txBox="1"/>
              <p:nvPr/>
            </p:nvSpPr>
            <p:spPr>
              <a:xfrm rot="5400000">
                <a:off x="525421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24" name="TextBox 123"/>
              <p:cNvSpPr txBox="1">
                <a:spLocks noRot="1" noChangeAspect="1" noMove="1" noResize="1" noEditPoints="1" noAdjustHandles="1" noChangeArrowheads="1" noChangeShapeType="1" noTextEdit="1"/>
              </p:cNvSpPr>
              <p:nvPr/>
            </p:nvSpPr>
            <p:spPr>
              <a:xfrm rot="5400000">
                <a:off x="5254219" y="5449318"/>
                <a:ext cx="944435" cy="369332"/>
              </a:xfrm>
              <a:prstGeom prst="rect">
                <a:avLst/>
              </a:prstGeom>
              <a:blipFill>
                <a:blip r:embed="rId13"/>
                <a:stretch>
                  <a:fillRect l="-24590" r="-8197"/>
                </a:stretch>
              </a:blipFill>
              <a:ln w="19050">
                <a:noFill/>
              </a:ln>
            </p:spPr>
            <p:txBody>
              <a:bodyPr/>
              <a:lstStyle/>
              <a:p>
                <a:r>
                  <a:rPr lang="en-US">
                    <a:noFill/>
                  </a:rPr>
                  <a:t> </a:t>
                </a:r>
              </a:p>
            </p:txBody>
          </p:sp>
        </mc:Fallback>
      </mc:AlternateContent>
      <p:sp>
        <p:nvSpPr>
          <p:cNvPr id="126" name="Google Shape;226;p39"/>
          <p:cNvSpPr/>
          <p:nvPr/>
        </p:nvSpPr>
        <p:spPr>
          <a:xfrm>
            <a:off x="649929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30" name="Google Shape;225;p39"/>
          <p:cNvSpPr/>
          <p:nvPr/>
        </p:nvSpPr>
        <p:spPr>
          <a:xfrm>
            <a:off x="644944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32" name="Google Shape;230;p39"/>
          <p:cNvCxnSpPr>
            <a:stCxn id="130" idx="4"/>
            <a:endCxn id="126" idx="0"/>
          </p:cNvCxnSpPr>
          <p:nvPr/>
        </p:nvCxnSpPr>
        <p:spPr>
          <a:xfrm flipH="1">
            <a:off x="6685205"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35" name="TextBox 134"/>
              <p:cNvSpPr txBox="1"/>
              <p:nvPr/>
            </p:nvSpPr>
            <p:spPr>
              <a:xfrm rot="5400000">
                <a:off x="612198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35" name="TextBox 134"/>
              <p:cNvSpPr txBox="1">
                <a:spLocks noRot="1" noChangeAspect="1" noMove="1" noResize="1" noEditPoints="1" noAdjustHandles="1" noChangeArrowheads="1" noChangeShapeType="1" noTextEdit="1"/>
              </p:cNvSpPr>
              <p:nvPr/>
            </p:nvSpPr>
            <p:spPr>
              <a:xfrm rot="5400000">
                <a:off x="6121980" y="5443640"/>
                <a:ext cx="944435" cy="369332"/>
              </a:xfrm>
              <a:prstGeom prst="rect">
                <a:avLst/>
              </a:prstGeom>
              <a:blipFill>
                <a:blip r:embed="rId14"/>
                <a:stretch>
                  <a:fillRect l="-24590" r="-9836"/>
                </a:stretch>
              </a:blipFill>
              <a:ln w="19050">
                <a:noFill/>
              </a:ln>
            </p:spPr>
            <p:txBody>
              <a:bodyPr/>
              <a:lstStyle/>
              <a:p>
                <a:r>
                  <a:rPr lang="en-US">
                    <a:noFill/>
                  </a:rPr>
                  <a:t> </a:t>
                </a:r>
              </a:p>
            </p:txBody>
          </p:sp>
        </mc:Fallback>
      </mc:AlternateContent>
      <p:sp>
        <p:nvSpPr>
          <p:cNvPr id="136" name="Google Shape;226;p39"/>
          <p:cNvSpPr/>
          <p:nvPr/>
        </p:nvSpPr>
        <p:spPr>
          <a:xfrm>
            <a:off x="7196847"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41" name="Google Shape;225;p39"/>
          <p:cNvSpPr/>
          <p:nvPr/>
        </p:nvSpPr>
        <p:spPr>
          <a:xfrm>
            <a:off x="7146993"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42" name="Google Shape;230;p39"/>
          <p:cNvCxnSpPr>
            <a:stCxn id="141" idx="4"/>
            <a:endCxn id="136" idx="0"/>
          </p:cNvCxnSpPr>
          <p:nvPr/>
        </p:nvCxnSpPr>
        <p:spPr>
          <a:xfrm flipH="1">
            <a:off x="7382756"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45" name="TextBox 144"/>
              <p:cNvSpPr txBox="1"/>
              <p:nvPr/>
            </p:nvSpPr>
            <p:spPr>
              <a:xfrm rot="5400000">
                <a:off x="6819531"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4</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45" name="TextBox 144"/>
              <p:cNvSpPr txBox="1">
                <a:spLocks noRot="1" noChangeAspect="1" noMove="1" noResize="1" noEditPoints="1" noAdjustHandles="1" noChangeArrowheads="1" noChangeShapeType="1" noTextEdit="1"/>
              </p:cNvSpPr>
              <p:nvPr/>
            </p:nvSpPr>
            <p:spPr>
              <a:xfrm rot="5400000">
                <a:off x="6819531" y="5443640"/>
                <a:ext cx="944435" cy="369332"/>
              </a:xfrm>
              <a:prstGeom prst="rect">
                <a:avLst/>
              </a:prstGeom>
              <a:blipFill>
                <a:blip r:embed="rId15"/>
                <a:stretch>
                  <a:fillRect l="-26667" r="-10000"/>
                </a:stretch>
              </a:blipFill>
              <a:ln w="19050">
                <a:noFill/>
              </a:ln>
            </p:spPr>
            <p:txBody>
              <a:bodyPr/>
              <a:lstStyle/>
              <a:p>
                <a:r>
                  <a:rPr lang="en-US">
                    <a:noFill/>
                  </a:rPr>
                  <a:t> </a:t>
                </a:r>
              </a:p>
            </p:txBody>
          </p:sp>
        </mc:Fallback>
      </mc:AlternateContent>
      <p:pic>
        <p:nvPicPr>
          <p:cNvPr id="146" name="Picture 145"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5653651" y="6100524"/>
            <a:ext cx="344243" cy="212323"/>
          </a:xfrm>
          <a:prstGeom prst="rect">
            <a:avLst/>
          </a:prstGeom>
        </p:spPr>
      </p:pic>
      <p:pic>
        <p:nvPicPr>
          <p:cNvPr id="147" name="Picture 146" descr="Workload Icon of Glyph style - Available in SVG, PNG, EPS ..."/>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570476" y="6088278"/>
            <a:ext cx="262774" cy="262774"/>
          </a:xfrm>
          <a:prstGeom prst="rect">
            <a:avLst/>
          </a:prstGeom>
        </p:spPr>
      </p:pic>
      <p:pic>
        <p:nvPicPr>
          <p:cNvPr id="148" name="Picture 147"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31208" y="4721405"/>
            <a:ext cx="145207" cy="263264"/>
          </a:xfrm>
          <a:prstGeom prst="rect">
            <a:avLst/>
          </a:prstGeom>
        </p:spPr>
      </p:pic>
      <p:pic>
        <p:nvPicPr>
          <p:cNvPr id="149" name="Picture 148"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21586" y="6069010"/>
            <a:ext cx="145207" cy="263264"/>
          </a:xfrm>
          <a:prstGeom prst="rect">
            <a:avLst/>
          </a:prstGeom>
        </p:spPr>
      </p:pic>
      <p:sp>
        <p:nvSpPr>
          <p:cNvPr id="189" name="Google Shape;225;p39"/>
          <p:cNvSpPr/>
          <p:nvPr/>
        </p:nvSpPr>
        <p:spPr>
          <a:xfrm>
            <a:off x="9807468"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90" name="Google Shape;226;p39"/>
          <p:cNvSpPr/>
          <p:nvPr/>
        </p:nvSpPr>
        <p:spPr>
          <a:xfrm>
            <a:off x="8846265"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91" name="Google Shape;230;p39"/>
          <p:cNvCxnSpPr>
            <a:stCxn id="189" idx="4"/>
            <a:endCxn id="205" idx="0"/>
          </p:cNvCxnSpPr>
          <p:nvPr/>
        </p:nvCxnSpPr>
        <p:spPr>
          <a:xfrm flipH="1">
            <a:off x="9048832" y="3827126"/>
            <a:ext cx="1260771"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192" name="Google Shape;231;p39"/>
          <p:cNvCxnSpPr>
            <a:stCxn id="189" idx="4"/>
            <a:endCxn id="211" idx="0"/>
          </p:cNvCxnSpPr>
          <p:nvPr/>
        </p:nvCxnSpPr>
        <p:spPr>
          <a:xfrm flipH="1">
            <a:off x="9861021" y="3827126"/>
            <a:ext cx="448582"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193" name="Google Shape;232;p39"/>
          <p:cNvCxnSpPr>
            <a:stCxn id="189" idx="4"/>
            <a:endCxn id="216" idx="0"/>
          </p:cNvCxnSpPr>
          <p:nvPr/>
        </p:nvCxnSpPr>
        <p:spPr>
          <a:xfrm>
            <a:off x="10309603" y="3827126"/>
            <a:ext cx="419179" cy="754122"/>
          </a:xfrm>
          <a:prstGeom prst="straightConnector1">
            <a:avLst/>
          </a:prstGeom>
          <a:noFill/>
          <a:ln w="9525" cap="flat" cmpd="sng">
            <a:solidFill>
              <a:schemeClr val="dk1"/>
            </a:solidFill>
            <a:prstDash val="solid"/>
            <a:miter lim="800000"/>
            <a:headEnd type="none" w="sm" len="sm"/>
            <a:tailEnd type="triangle" w="med" len="med"/>
          </a:ln>
        </p:spPr>
      </p:cxnSp>
      <p:pic>
        <p:nvPicPr>
          <p:cNvPr id="194" name="Picture 193"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4232" y="6083668"/>
            <a:ext cx="267384" cy="267384"/>
          </a:xfrm>
          <a:prstGeom prst="rect">
            <a:avLst/>
          </a:prstGeom>
        </p:spPr>
      </p:pic>
      <p:pic>
        <p:nvPicPr>
          <p:cNvPr id="195" name="Picture 194" descr="Employee Engagement Icon For Engagement , Free Transparent ..."/>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10004762" y="3201284"/>
            <a:ext cx="622804" cy="520387"/>
          </a:xfrm>
          <a:prstGeom prst="rect">
            <a:avLst/>
          </a:prstGeom>
        </p:spPr>
      </p:pic>
      <p:sp>
        <p:nvSpPr>
          <p:cNvPr id="196" name="Google Shape;324;p41"/>
          <p:cNvSpPr txBox="1"/>
          <p:nvPr/>
        </p:nvSpPr>
        <p:spPr>
          <a:xfrm>
            <a:off x="9125833" y="4179109"/>
            <a:ext cx="200343" cy="207749"/>
          </a:xfrm>
          <a:prstGeom prst="rect">
            <a:avLst/>
          </a:prstGeom>
          <a:blipFill rotWithShape="1">
            <a:blip r:embed="rId4">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97" name="Google Shape;325;p41"/>
          <p:cNvSpPr txBox="1"/>
          <p:nvPr/>
        </p:nvSpPr>
        <p:spPr>
          <a:xfrm>
            <a:off x="9800427" y="4180419"/>
            <a:ext cx="204335" cy="207749"/>
          </a:xfrm>
          <a:prstGeom prst="rect">
            <a:avLst/>
          </a:prstGeom>
          <a:blipFill rotWithShape="1">
            <a:blip r:embed="rId5">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98" name="Google Shape;326;p41"/>
          <p:cNvSpPr txBox="1"/>
          <p:nvPr/>
        </p:nvSpPr>
        <p:spPr>
          <a:xfrm>
            <a:off x="10334282" y="4180155"/>
            <a:ext cx="204335" cy="207749"/>
          </a:xfrm>
          <a:prstGeom prst="rect">
            <a:avLst/>
          </a:prstGeom>
          <a:blipFill rotWithShape="1">
            <a:blip r:embed="rId6">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200" name="Google Shape;232;p39"/>
          <p:cNvCxnSpPr>
            <a:stCxn id="189" idx="4"/>
            <a:endCxn id="221" idx="0"/>
          </p:cNvCxnSpPr>
          <p:nvPr/>
        </p:nvCxnSpPr>
        <p:spPr>
          <a:xfrm>
            <a:off x="10309603" y="3827126"/>
            <a:ext cx="1116730" cy="754122"/>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201" name="TextBox 200"/>
              <p:cNvSpPr txBox="1"/>
              <p:nvPr/>
            </p:nvSpPr>
            <p:spPr>
              <a:xfrm>
                <a:off x="11159710" y="4176307"/>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11159710" y="4176307"/>
                <a:ext cx="277407" cy="215444"/>
              </a:xfrm>
              <a:prstGeom prst="rect">
                <a:avLst/>
              </a:prstGeom>
              <a:blipFill>
                <a:blip r:embed="rId18"/>
                <a:stretch>
                  <a:fillRect l="-444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10225595"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202" name="TextBox 201"/>
              <p:cNvSpPr txBox="1">
                <a:spLocks noRot="1" noChangeAspect="1" noMove="1" noResize="1" noEditPoints="1" noAdjustHandles="1" noChangeArrowheads="1" noChangeShapeType="1" noTextEdit="1"/>
              </p:cNvSpPr>
              <p:nvPr/>
            </p:nvSpPr>
            <p:spPr>
              <a:xfrm>
                <a:off x="10225595" y="2913345"/>
                <a:ext cx="181140" cy="276999"/>
              </a:xfrm>
              <a:prstGeom prst="rect">
                <a:avLst/>
              </a:prstGeom>
              <a:blipFill>
                <a:blip r:embed="rId19"/>
                <a:stretch>
                  <a:fillRect l="-30000" r="-33333" b="-28889"/>
                </a:stretch>
              </a:blipFill>
            </p:spPr>
            <p:txBody>
              <a:bodyPr/>
              <a:lstStyle/>
              <a:p>
                <a:r>
                  <a:rPr lang="en-US">
                    <a:noFill/>
                  </a:rPr>
                  <a:t> </a:t>
                </a:r>
              </a:p>
            </p:txBody>
          </p:sp>
        </mc:Fallback>
      </mc:AlternateContent>
      <p:pic>
        <p:nvPicPr>
          <p:cNvPr id="203" name="Picture 202"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9677565" y="4732025"/>
            <a:ext cx="401892" cy="247880"/>
          </a:xfrm>
          <a:prstGeom prst="rect">
            <a:avLst/>
          </a:prstGeom>
        </p:spPr>
      </p:pic>
      <p:pic>
        <p:nvPicPr>
          <p:cNvPr id="204" name="Picture 203" descr="Workload Icon of Glyph style - Available in SVG, PNG, EPS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599332" y="4700070"/>
            <a:ext cx="298697" cy="298697"/>
          </a:xfrm>
          <a:prstGeom prst="rect">
            <a:avLst/>
          </a:prstGeom>
        </p:spPr>
      </p:pic>
      <p:sp>
        <p:nvSpPr>
          <p:cNvPr id="205" name="Google Shape;225;p39"/>
          <p:cNvSpPr/>
          <p:nvPr/>
        </p:nvSpPr>
        <p:spPr>
          <a:xfrm>
            <a:off x="879641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06" name="Google Shape;230;p39"/>
          <p:cNvCxnSpPr>
            <a:stCxn id="205" idx="4"/>
            <a:endCxn id="190" idx="0"/>
          </p:cNvCxnSpPr>
          <p:nvPr/>
        </p:nvCxnSpPr>
        <p:spPr>
          <a:xfrm flipH="1">
            <a:off x="903217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207" name="Picture 206" descr="Action, bossy, confidence, confident, man, person, proud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9666" y="4721405"/>
            <a:ext cx="267384" cy="267384"/>
          </a:xfrm>
          <a:prstGeom prst="rect">
            <a:avLst/>
          </a:prstGeom>
        </p:spPr>
      </p:pic>
      <mc:AlternateContent xmlns:mc="http://schemas.openxmlformats.org/markup-compatibility/2006" xmlns:a14="http://schemas.microsoft.com/office/drawing/2010/main">
        <mc:Choice Requires="a14">
          <p:sp>
            <p:nvSpPr>
              <p:cNvPr id="208" name="TextBox 207"/>
              <p:cNvSpPr txBox="1"/>
              <p:nvPr/>
            </p:nvSpPr>
            <p:spPr>
              <a:xfrm rot="5400000">
                <a:off x="846894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08" name="TextBox 207"/>
              <p:cNvSpPr txBox="1">
                <a:spLocks noRot="1" noChangeAspect="1" noMove="1" noResize="1" noEditPoints="1" noAdjustHandles="1" noChangeArrowheads="1" noChangeShapeType="1" noTextEdit="1"/>
              </p:cNvSpPr>
              <p:nvPr/>
            </p:nvSpPr>
            <p:spPr>
              <a:xfrm rot="5400000">
                <a:off x="8468949" y="5449318"/>
                <a:ext cx="944435" cy="369332"/>
              </a:xfrm>
              <a:prstGeom prst="rect">
                <a:avLst/>
              </a:prstGeom>
              <a:blipFill>
                <a:blip r:embed="rId20"/>
                <a:stretch>
                  <a:fillRect l="-24590" r="-9836"/>
                </a:stretch>
              </a:blipFill>
              <a:ln w="19050">
                <a:noFill/>
              </a:ln>
            </p:spPr>
            <p:txBody>
              <a:bodyPr/>
              <a:lstStyle/>
              <a:p>
                <a:r>
                  <a:rPr lang="en-US">
                    <a:noFill/>
                  </a:rPr>
                  <a:t> </a:t>
                </a:r>
              </a:p>
            </p:txBody>
          </p:sp>
        </mc:Fallback>
      </mc:AlternateContent>
      <p:sp>
        <p:nvSpPr>
          <p:cNvPr id="209" name="Google Shape;226;p39"/>
          <p:cNvSpPr/>
          <p:nvPr/>
        </p:nvSpPr>
        <p:spPr>
          <a:xfrm>
            <a:off x="9658454"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1" name="Google Shape;225;p39"/>
          <p:cNvSpPr/>
          <p:nvPr/>
        </p:nvSpPr>
        <p:spPr>
          <a:xfrm>
            <a:off x="9608600"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2" name="Google Shape;230;p39"/>
          <p:cNvCxnSpPr>
            <a:stCxn id="211" idx="4"/>
            <a:endCxn id="209" idx="0"/>
          </p:cNvCxnSpPr>
          <p:nvPr/>
        </p:nvCxnSpPr>
        <p:spPr>
          <a:xfrm flipH="1">
            <a:off x="9844363"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3" name="TextBox 212"/>
              <p:cNvSpPr txBox="1"/>
              <p:nvPr/>
            </p:nvSpPr>
            <p:spPr>
              <a:xfrm rot="5400000">
                <a:off x="9281138"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rot="5400000">
                <a:off x="9281138" y="5449318"/>
                <a:ext cx="944435" cy="369332"/>
              </a:xfrm>
              <a:prstGeom prst="rect">
                <a:avLst/>
              </a:prstGeom>
              <a:blipFill>
                <a:blip r:embed="rId21"/>
                <a:stretch>
                  <a:fillRect l="-26667" r="-10000"/>
                </a:stretch>
              </a:blipFill>
              <a:ln w="19050">
                <a:noFill/>
              </a:ln>
            </p:spPr>
            <p:txBody>
              <a:bodyPr/>
              <a:lstStyle/>
              <a:p>
                <a:r>
                  <a:rPr lang="en-US">
                    <a:noFill/>
                  </a:rPr>
                  <a:t> </a:t>
                </a:r>
              </a:p>
            </p:txBody>
          </p:sp>
        </mc:Fallback>
      </mc:AlternateContent>
      <p:sp>
        <p:nvSpPr>
          <p:cNvPr id="214" name="Google Shape;226;p39"/>
          <p:cNvSpPr/>
          <p:nvPr/>
        </p:nvSpPr>
        <p:spPr>
          <a:xfrm>
            <a:off x="10526215"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6" name="Google Shape;225;p39"/>
          <p:cNvSpPr/>
          <p:nvPr/>
        </p:nvSpPr>
        <p:spPr>
          <a:xfrm>
            <a:off x="10476361"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7" name="Google Shape;230;p39"/>
          <p:cNvCxnSpPr>
            <a:stCxn id="216" idx="4"/>
            <a:endCxn id="214" idx="0"/>
          </p:cNvCxnSpPr>
          <p:nvPr/>
        </p:nvCxnSpPr>
        <p:spPr>
          <a:xfrm flipH="1">
            <a:off x="10712124"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8" name="TextBox 217"/>
              <p:cNvSpPr txBox="1"/>
              <p:nvPr/>
            </p:nvSpPr>
            <p:spPr>
              <a:xfrm rot="5400000">
                <a:off x="10148899"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8" name="TextBox 217"/>
              <p:cNvSpPr txBox="1">
                <a:spLocks noRot="1" noChangeAspect="1" noMove="1" noResize="1" noEditPoints="1" noAdjustHandles="1" noChangeArrowheads="1" noChangeShapeType="1" noTextEdit="1"/>
              </p:cNvSpPr>
              <p:nvPr/>
            </p:nvSpPr>
            <p:spPr>
              <a:xfrm rot="5400000">
                <a:off x="10148899" y="5443640"/>
                <a:ext cx="944435" cy="369332"/>
              </a:xfrm>
              <a:prstGeom prst="rect">
                <a:avLst/>
              </a:prstGeom>
              <a:blipFill>
                <a:blip r:embed="rId22"/>
                <a:stretch>
                  <a:fillRect l="-24590" r="-8197"/>
                </a:stretch>
              </a:blipFill>
              <a:ln w="19050">
                <a:noFill/>
              </a:ln>
            </p:spPr>
            <p:txBody>
              <a:bodyPr/>
              <a:lstStyle/>
              <a:p>
                <a:r>
                  <a:rPr lang="en-US">
                    <a:noFill/>
                  </a:rPr>
                  <a:t> </a:t>
                </a:r>
              </a:p>
            </p:txBody>
          </p:sp>
        </mc:Fallback>
      </mc:AlternateContent>
      <p:sp>
        <p:nvSpPr>
          <p:cNvPr id="219" name="Google Shape;226;p39"/>
          <p:cNvSpPr/>
          <p:nvPr/>
        </p:nvSpPr>
        <p:spPr>
          <a:xfrm>
            <a:off x="1122376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21" name="Google Shape;225;p39"/>
          <p:cNvSpPr/>
          <p:nvPr/>
        </p:nvSpPr>
        <p:spPr>
          <a:xfrm>
            <a:off x="1117391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22" name="Google Shape;230;p39"/>
          <p:cNvCxnSpPr>
            <a:stCxn id="221" idx="4"/>
            <a:endCxn id="219" idx="0"/>
          </p:cNvCxnSpPr>
          <p:nvPr/>
        </p:nvCxnSpPr>
        <p:spPr>
          <a:xfrm flipH="1">
            <a:off x="11409675"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23" name="TextBox 222"/>
              <p:cNvSpPr txBox="1"/>
              <p:nvPr/>
            </p:nvSpPr>
            <p:spPr>
              <a:xfrm rot="5400000">
                <a:off x="1084645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4</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rot="5400000">
                <a:off x="10846450" y="5443640"/>
                <a:ext cx="944435" cy="369332"/>
              </a:xfrm>
              <a:prstGeom prst="rect">
                <a:avLst/>
              </a:prstGeom>
              <a:blipFill>
                <a:blip r:embed="rId23"/>
                <a:stretch>
                  <a:fillRect l="-24590" r="-9836"/>
                </a:stretch>
              </a:blipFill>
              <a:ln w="19050">
                <a:noFill/>
              </a:ln>
            </p:spPr>
            <p:txBody>
              <a:bodyPr/>
              <a:lstStyle/>
              <a:p>
                <a:r>
                  <a:rPr lang="en-US">
                    <a:noFill/>
                  </a:rPr>
                  <a:t> </a:t>
                </a:r>
              </a:p>
            </p:txBody>
          </p:sp>
        </mc:Fallback>
      </mc:AlternateContent>
      <p:pic>
        <p:nvPicPr>
          <p:cNvPr id="224" name="Picture 223" descr="SVG &gt; discuss people my business - Free SVG Image &amp; Icon ..."/>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0800000" flipV="1">
            <a:off x="9680570" y="6100524"/>
            <a:ext cx="344243" cy="212323"/>
          </a:xfrm>
          <a:prstGeom prst="rect">
            <a:avLst/>
          </a:prstGeom>
        </p:spPr>
      </p:pic>
      <p:pic>
        <p:nvPicPr>
          <p:cNvPr id="225" name="Picture 224" descr="Workload Icon of Glyph style - Available in SVG, PNG, EPS ..."/>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597395" y="6088278"/>
            <a:ext cx="262774" cy="262774"/>
          </a:xfrm>
          <a:prstGeom prst="rect">
            <a:avLst/>
          </a:prstGeom>
        </p:spPr>
      </p:pic>
      <p:pic>
        <p:nvPicPr>
          <p:cNvPr id="226" name="Picture 225"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358127" y="4721405"/>
            <a:ext cx="145207" cy="263264"/>
          </a:xfrm>
          <a:prstGeom prst="rect">
            <a:avLst/>
          </a:prstGeom>
        </p:spPr>
      </p:pic>
      <p:pic>
        <p:nvPicPr>
          <p:cNvPr id="227" name="Picture 226" descr="Free vector graphic: Award, Badge, Prize, Simple - Free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348505" y="6069010"/>
            <a:ext cx="145207" cy="263264"/>
          </a:xfrm>
          <a:prstGeom prst="rect">
            <a:avLst/>
          </a:prstGeom>
        </p:spPr>
      </p:pic>
      <p:sp>
        <p:nvSpPr>
          <p:cNvPr id="4" name="Rectangle 3"/>
          <p:cNvSpPr/>
          <p:nvPr/>
        </p:nvSpPr>
        <p:spPr>
          <a:xfrm>
            <a:off x="526755" y="5837538"/>
            <a:ext cx="3638747"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smtClean="0"/>
              <a:t>Configural</a:t>
            </a:r>
            <a:endParaRPr lang="en-US" b="1" dirty="0"/>
          </a:p>
        </p:txBody>
      </p:sp>
      <p:sp>
        <p:nvSpPr>
          <p:cNvPr id="89" name="Rectangle 88"/>
          <p:cNvSpPr/>
          <p:nvPr/>
        </p:nvSpPr>
        <p:spPr>
          <a:xfrm>
            <a:off x="895546" y="5300210"/>
            <a:ext cx="2982932"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Thresholds</a:t>
            </a:r>
            <a:endParaRPr lang="en-US" b="1" dirty="0"/>
          </a:p>
        </p:txBody>
      </p:sp>
      <p:pic>
        <p:nvPicPr>
          <p:cNvPr id="91" name="Google Shape;624;p44" descr="Vinkje Maatstreepjes Check · Gratis vectorafbeelding op ..."/>
          <p:cNvPicPr preferRelativeResize="0"/>
          <p:nvPr/>
        </p:nvPicPr>
        <p:blipFill rotWithShape="1">
          <a:blip r:embed="rId24">
            <a:alphaModFix/>
          </a:blip>
          <a:srcRect/>
          <a:stretch/>
        </p:blipFill>
        <p:spPr>
          <a:xfrm>
            <a:off x="3144094" y="5935400"/>
            <a:ext cx="278255" cy="273037"/>
          </a:xfrm>
          <a:prstGeom prst="rect">
            <a:avLst/>
          </a:prstGeom>
          <a:noFill/>
          <a:ln>
            <a:noFill/>
          </a:ln>
        </p:spPr>
      </p:pic>
      <p:pic>
        <p:nvPicPr>
          <p:cNvPr id="92" name="Google Shape;624;p44" descr="Vinkje Maatstreepjes Check · Gratis vectorafbeelding op ..."/>
          <p:cNvPicPr preferRelativeResize="0"/>
          <p:nvPr/>
        </p:nvPicPr>
        <p:blipFill rotWithShape="1">
          <a:blip r:embed="rId24">
            <a:alphaModFix/>
          </a:blip>
          <a:srcRect/>
          <a:stretch/>
        </p:blipFill>
        <p:spPr>
          <a:xfrm>
            <a:off x="3144093" y="5398072"/>
            <a:ext cx="278255" cy="273037"/>
          </a:xfrm>
          <a:prstGeom prst="rect">
            <a:avLst/>
          </a:prstGeom>
          <a:noFill/>
          <a:ln>
            <a:noFill/>
          </a:ln>
        </p:spPr>
      </p:pic>
      <mc:AlternateContent xmlns:mc="http://schemas.openxmlformats.org/markup-compatibility/2006" xmlns:a14="http://schemas.microsoft.com/office/drawing/2010/main">
        <mc:Choice Requires="a14">
          <p:sp>
            <p:nvSpPr>
              <p:cNvPr id="93" name="TextBox 92"/>
              <p:cNvSpPr txBox="1"/>
              <p:nvPr/>
            </p:nvSpPr>
            <p:spPr>
              <a:xfrm>
                <a:off x="4838476"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4838476" y="6312848"/>
                <a:ext cx="282804" cy="369332"/>
              </a:xfrm>
              <a:prstGeom prst="rect">
                <a:avLst/>
              </a:prstGeom>
              <a:blipFill>
                <a:blip r:embed="rId25"/>
                <a:stretch>
                  <a:fillRect r="-2391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5668886" y="6308599"/>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5668886" y="6308599"/>
                <a:ext cx="282804" cy="369332"/>
              </a:xfrm>
              <a:prstGeom prst="rect">
                <a:avLst/>
              </a:prstGeom>
              <a:blipFill>
                <a:blip r:embed="rId26"/>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6507864" y="6318917"/>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6507864" y="6318917"/>
                <a:ext cx="282804" cy="369332"/>
              </a:xfrm>
              <a:prstGeom prst="rect">
                <a:avLst/>
              </a:prstGeom>
              <a:blipFill>
                <a:blip r:embed="rId27"/>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7243184"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7243184" y="6312848"/>
                <a:ext cx="282804" cy="369332"/>
              </a:xfrm>
              <a:prstGeom prst="rect">
                <a:avLst/>
              </a:prstGeom>
              <a:blipFill>
                <a:blip r:embed="rId28"/>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863565"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8863565" y="6305474"/>
                <a:ext cx="282804" cy="369332"/>
              </a:xfrm>
              <a:prstGeom prst="rect">
                <a:avLst/>
              </a:prstGeom>
              <a:blipFill>
                <a:blip r:embed="rId29"/>
                <a:stretch>
                  <a:fillRect r="-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9693975" y="6301225"/>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9693975" y="6301225"/>
                <a:ext cx="282804" cy="369332"/>
              </a:xfrm>
              <a:prstGeom prst="rect">
                <a:avLst/>
              </a:prstGeom>
              <a:blipFill>
                <a:blip r:embed="rId30"/>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10532953" y="6311543"/>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532953" y="6311543"/>
                <a:ext cx="282804" cy="369332"/>
              </a:xfrm>
              <a:prstGeom prst="rect">
                <a:avLst/>
              </a:prstGeom>
              <a:blipFill>
                <a:blip r:embed="rId31"/>
                <a:stretch>
                  <a:fillRect r="-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11268273"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100" name="TextBox 99"/>
              <p:cNvSpPr txBox="1">
                <a:spLocks noRot="1" noChangeAspect="1" noMove="1" noResize="1" noEditPoints="1" noAdjustHandles="1" noChangeArrowheads="1" noChangeShapeType="1" noTextEdit="1"/>
              </p:cNvSpPr>
              <p:nvPr/>
            </p:nvSpPr>
            <p:spPr>
              <a:xfrm>
                <a:off x="11268273" y="6305474"/>
                <a:ext cx="282804" cy="369332"/>
              </a:xfrm>
              <a:prstGeom prst="rect">
                <a:avLst/>
              </a:prstGeom>
              <a:blipFill>
                <a:blip r:embed="rId32"/>
                <a:stretch>
                  <a:fillRect r="-25532"/>
                </a:stretch>
              </a:blipFill>
            </p:spPr>
            <p:txBody>
              <a:bodyPr/>
              <a:lstStyle/>
              <a:p>
                <a:r>
                  <a:rPr lang="en-US">
                    <a:noFill/>
                  </a:rPr>
                  <a:t> </a:t>
                </a:r>
              </a:p>
            </p:txBody>
          </p:sp>
        </mc:Fallback>
      </mc:AlternateContent>
    </p:spTree>
    <p:extLst>
      <p:ext uri="{BB962C8B-B14F-4D97-AF65-F5344CB8AC3E}">
        <p14:creationId xmlns:p14="http://schemas.microsoft.com/office/powerpoint/2010/main" val="402451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 y="1871717"/>
            <a:ext cx="4657493" cy="3390432"/>
          </a:xfrm>
          <a:prstGeom prst="rect">
            <a:avLst/>
          </a:prstGeom>
        </p:spPr>
      </p:pic>
      <p:sp>
        <p:nvSpPr>
          <p:cNvPr id="2" name="Title 1"/>
          <p:cNvSpPr>
            <a:spLocks noGrp="1"/>
          </p:cNvSpPr>
          <p:nvPr>
            <p:ph type="title"/>
          </p:nvPr>
        </p:nvSpPr>
        <p:spPr>
          <a:xfrm>
            <a:off x="108065" y="365125"/>
            <a:ext cx="12083935" cy="1325563"/>
          </a:xfrm>
        </p:spPr>
        <p:txBody>
          <a:bodyPr/>
          <a:lstStyle/>
          <a:p>
            <a:pPr algn="ctr"/>
            <a:r>
              <a:rPr lang="en-US" dirty="0" smtClean="0">
                <a:latin typeface="Georgia" panose="02040502050405020303" pitchFamily="18" charset="0"/>
              </a:rPr>
              <a:t>Multiple Group Categorical Confirmatory Factor Analysis (MG-CCFA)</a:t>
            </a:r>
            <a:endParaRPr lang="en-US" dirty="0">
              <a:latin typeface="Georgia" panose="02040502050405020303" pitchFamily="18" charset="0"/>
            </a:endParaRPr>
          </a:p>
        </p:txBody>
      </p:sp>
      <p:sp>
        <p:nvSpPr>
          <p:cNvPr id="28" name="Google Shape;225;p39"/>
          <p:cNvSpPr/>
          <p:nvPr/>
        </p:nvSpPr>
        <p:spPr>
          <a:xfrm>
            <a:off x="5780549"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9" name="Google Shape;226;p39"/>
          <p:cNvSpPr/>
          <p:nvPr/>
        </p:nvSpPr>
        <p:spPr>
          <a:xfrm>
            <a:off x="4819346"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32" name="Google Shape;230;p39"/>
          <p:cNvCxnSpPr>
            <a:stCxn id="28" idx="4"/>
            <a:endCxn id="87" idx="0"/>
          </p:cNvCxnSpPr>
          <p:nvPr/>
        </p:nvCxnSpPr>
        <p:spPr>
          <a:xfrm flipH="1">
            <a:off x="5021913" y="3827126"/>
            <a:ext cx="1260771"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33" name="Google Shape;231;p39"/>
          <p:cNvCxnSpPr>
            <a:stCxn id="28" idx="4"/>
            <a:endCxn id="116" idx="0"/>
          </p:cNvCxnSpPr>
          <p:nvPr/>
        </p:nvCxnSpPr>
        <p:spPr>
          <a:xfrm flipH="1">
            <a:off x="5834102" y="3827126"/>
            <a:ext cx="448582"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34" name="Google Shape;232;p39"/>
          <p:cNvCxnSpPr>
            <a:stCxn id="28" idx="4"/>
            <a:endCxn id="130" idx="0"/>
          </p:cNvCxnSpPr>
          <p:nvPr/>
        </p:nvCxnSpPr>
        <p:spPr>
          <a:xfrm>
            <a:off x="6282684" y="3827126"/>
            <a:ext cx="419179" cy="754122"/>
          </a:xfrm>
          <a:prstGeom prst="straightConnector1">
            <a:avLst/>
          </a:prstGeom>
          <a:noFill/>
          <a:ln w="9525" cap="flat" cmpd="sng">
            <a:solidFill>
              <a:schemeClr val="dk1"/>
            </a:solidFill>
            <a:prstDash val="solid"/>
            <a:miter lim="800000"/>
            <a:headEnd type="none" w="sm" len="sm"/>
            <a:tailEnd type="triangle" w="med" len="med"/>
          </a:ln>
        </p:spPr>
      </p:cxnSp>
      <p:pic>
        <p:nvPicPr>
          <p:cNvPr id="35" name="Picture 34" descr="Action, bossy, confidence, confident, man, person, proud ic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7313" y="6083668"/>
            <a:ext cx="267384" cy="267384"/>
          </a:xfrm>
          <a:prstGeom prst="rect">
            <a:avLst/>
          </a:prstGeom>
        </p:spPr>
      </p:pic>
      <p:pic>
        <p:nvPicPr>
          <p:cNvPr id="38" name="Picture 37" descr="Employee Engagement Icon For Engagement , Free Transparent ..."/>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5977843" y="3201284"/>
            <a:ext cx="622804" cy="520387"/>
          </a:xfrm>
          <a:prstGeom prst="rect">
            <a:avLst/>
          </a:prstGeom>
        </p:spPr>
      </p:pic>
      <p:sp>
        <p:nvSpPr>
          <p:cNvPr id="39" name="Google Shape;324;p41"/>
          <p:cNvSpPr txBox="1"/>
          <p:nvPr/>
        </p:nvSpPr>
        <p:spPr>
          <a:xfrm>
            <a:off x="5098914" y="4179109"/>
            <a:ext cx="200343" cy="207749"/>
          </a:xfrm>
          <a:prstGeom prst="rect">
            <a:avLst/>
          </a:prstGeom>
          <a:blipFill rotWithShape="1">
            <a:blip r:embed="rId5">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0" name="Google Shape;325;p41"/>
          <p:cNvSpPr txBox="1"/>
          <p:nvPr/>
        </p:nvSpPr>
        <p:spPr>
          <a:xfrm>
            <a:off x="5773508" y="4180419"/>
            <a:ext cx="204335" cy="207749"/>
          </a:xfrm>
          <a:prstGeom prst="rect">
            <a:avLst/>
          </a:prstGeom>
          <a:blipFill rotWithShape="1">
            <a:blip r:embed="rId6">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41" name="Google Shape;326;p41"/>
          <p:cNvSpPr txBox="1"/>
          <p:nvPr/>
        </p:nvSpPr>
        <p:spPr>
          <a:xfrm>
            <a:off x="6307363" y="4180155"/>
            <a:ext cx="204335" cy="207749"/>
          </a:xfrm>
          <a:prstGeom prst="rect">
            <a:avLst/>
          </a:prstGeom>
          <a:blipFill rotWithShape="1">
            <a:blip r:embed="rId7">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46" name="Google Shape;232;p39"/>
          <p:cNvCxnSpPr>
            <a:stCxn id="28" idx="4"/>
            <a:endCxn id="141" idx="0"/>
          </p:cNvCxnSpPr>
          <p:nvPr/>
        </p:nvCxnSpPr>
        <p:spPr>
          <a:xfrm>
            <a:off x="6282684" y="3827126"/>
            <a:ext cx="1116730" cy="754122"/>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47" name="TextBox 46"/>
              <p:cNvSpPr txBox="1"/>
              <p:nvPr/>
            </p:nvSpPr>
            <p:spPr>
              <a:xfrm>
                <a:off x="7132791" y="4176307"/>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7132791" y="4176307"/>
                <a:ext cx="277407" cy="215444"/>
              </a:xfrm>
              <a:prstGeom prst="rect">
                <a:avLst/>
              </a:prstGeom>
              <a:blipFill>
                <a:blip r:embed="rId8"/>
                <a:stretch>
                  <a:fillRect l="-217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198676"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6198676" y="2913345"/>
                <a:ext cx="181140" cy="276999"/>
              </a:xfrm>
              <a:prstGeom prst="rect">
                <a:avLst/>
              </a:prstGeom>
              <a:blipFill>
                <a:blip r:embed="rId9"/>
                <a:stretch>
                  <a:fillRect l="-30000" r="-33333" b="-28889"/>
                </a:stretch>
              </a:blipFill>
            </p:spPr>
            <p:txBody>
              <a:bodyPr/>
              <a:lstStyle/>
              <a:p>
                <a:r>
                  <a:rPr lang="en-US">
                    <a:noFill/>
                  </a:rPr>
                  <a:t> </a:t>
                </a:r>
              </a:p>
            </p:txBody>
          </p:sp>
        </mc:Fallback>
      </mc:AlternateContent>
      <p:pic>
        <p:nvPicPr>
          <p:cNvPr id="56" name="Google Shape;283;p40"/>
          <p:cNvPicPr preferRelativeResize="0"/>
          <p:nvPr/>
        </p:nvPicPr>
        <p:blipFill rotWithShape="1">
          <a:blip r:embed="rId10">
            <a:alphaModFix/>
          </a:blip>
          <a:srcRect/>
          <a:stretch/>
        </p:blipFill>
        <p:spPr>
          <a:xfrm>
            <a:off x="7752039" y="1838122"/>
            <a:ext cx="627542" cy="351424"/>
          </a:xfrm>
          <a:prstGeom prst="rect">
            <a:avLst/>
          </a:prstGeom>
          <a:noFill/>
          <a:ln>
            <a:noFill/>
          </a:ln>
        </p:spPr>
      </p:pic>
      <p:pic>
        <p:nvPicPr>
          <p:cNvPr id="81" name="Picture 80" descr="SVG &gt; discuss people my business - Free SVG Image &amp; Icon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0800000" flipV="1">
            <a:off x="5650646" y="4732025"/>
            <a:ext cx="401892" cy="247880"/>
          </a:xfrm>
          <a:prstGeom prst="rect">
            <a:avLst/>
          </a:prstGeom>
        </p:spPr>
      </p:pic>
      <p:pic>
        <p:nvPicPr>
          <p:cNvPr id="82" name="Picture 81" descr="Workload Icon of Glyph style - Available in SVG, PNG, EPS ..."/>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72413" y="4700070"/>
            <a:ext cx="298697" cy="298697"/>
          </a:xfrm>
          <a:prstGeom prst="rect">
            <a:avLst/>
          </a:prstGeom>
        </p:spPr>
      </p:pic>
      <p:cxnSp>
        <p:nvCxnSpPr>
          <p:cNvPr id="112" name="Straight Arrow Connector 111"/>
          <p:cNvCxnSpPr>
            <a:stCxn id="56" idx="2"/>
          </p:cNvCxnSpPr>
          <p:nvPr/>
        </p:nvCxnSpPr>
        <p:spPr>
          <a:xfrm>
            <a:off x="8065810" y="2189546"/>
            <a:ext cx="2220502"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56" idx="2"/>
            <a:endCxn id="28" idx="0"/>
          </p:cNvCxnSpPr>
          <p:nvPr/>
        </p:nvCxnSpPr>
        <p:spPr>
          <a:xfrm flipH="1">
            <a:off x="6282684" y="2189546"/>
            <a:ext cx="1783126" cy="703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Google Shape;225;p39"/>
          <p:cNvSpPr/>
          <p:nvPr/>
        </p:nvSpPr>
        <p:spPr>
          <a:xfrm>
            <a:off x="4769492"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88" name="Google Shape;230;p39"/>
          <p:cNvCxnSpPr>
            <a:stCxn id="87" idx="4"/>
            <a:endCxn id="29" idx="0"/>
          </p:cNvCxnSpPr>
          <p:nvPr/>
        </p:nvCxnSpPr>
        <p:spPr>
          <a:xfrm flipH="1">
            <a:off x="5005255"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104" name="Picture 103" descr="Action, bossy, confidence, confident, man, person, proud ic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2747" y="4721405"/>
            <a:ext cx="267384" cy="267384"/>
          </a:xfrm>
          <a:prstGeom prst="rect">
            <a:avLst/>
          </a:prstGeom>
        </p:spPr>
      </p:pic>
      <mc:AlternateContent xmlns:mc="http://schemas.openxmlformats.org/markup-compatibility/2006" xmlns:a14="http://schemas.microsoft.com/office/drawing/2010/main">
        <mc:Choice Requires="a14">
          <p:sp>
            <p:nvSpPr>
              <p:cNvPr id="66" name="TextBox 65"/>
              <p:cNvSpPr txBox="1"/>
              <p:nvPr/>
            </p:nvSpPr>
            <p:spPr>
              <a:xfrm rot="5400000">
                <a:off x="4442030"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rot="5400000">
                <a:off x="4442030" y="5449318"/>
                <a:ext cx="944435" cy="369332"/>
              </a:xfrm>
              <a:prstGeom prst="rect">
                <a:avLst/>
              </a:prstGeom>
              <a:blipFill>
                <a:blip r:embed="rId13"/>
                <a:stretch>
                  <a:fillRect l="-26667" r="-10000"/>
                </a:stretch>
              </a:blipFill>
              <a:ln w="19050">
                <a:noFill/>
              </a:ln>
            </p:spPr>
            <p:txBody>
              <a:bodyPr/>
              <a:lstStyle/>
              <a:p>
                <a:r>
                  <a:rPr lang="en-US">
                    <a:noFill/>
                  </a:rPr>
                  <a:t> </a:t>
                </a:r>
              </a:p>
            </p:txBody>
          </p:sp>
        </mc:Fallback>
      </mc:AlternateContent>
      <p:sp>
        <p:nvSpPr>
          <p:cNvPr id="111" name="Google Shape;226;p39"/>
          <p:cNvSpPr/>
          <p:nvPr/>
        </p:nvSpPr>
        <p:spPr>
          <a:xfrm>
            <a:off x="5631535" y="6061588"/>
            <a:ext cx="371817" cy="289464"/>
          </a:xfrm>
          <a:prstGeom prst="rect">
            <a:avLst/>
          </a:prstGeom>
          <a:noFill/>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16" name="Google Shape;225;p39"/>
          <p:cNvSpPr/>
          <p:nvPr/>
        </p:nvSpPr>
        <p:spPr>
          <a:xfrm>
            <a:off x="558168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17" name="Google Shape;230;p39"/>
          <p:cNvCxnSpPr>
            <a:stCxn id="116" idx="4"/>
            <a:endCxn id="111" idx="0"/>
          </p:cNvCxnSpPr>
          <p:nvPr/>
        </p:nvCxnSpPr>
        <p:spPr>
          <a:xfrm flipH="1">
            <a:off x="581744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24" name="TextBox 123"/>
              <p:cNvSpPr txBox="1"/>
              <p:nvPr/>
            </p:nvSpPr>
            <p:spPr>
              <a:xfrm rot="5400000">
                <a:off x="525421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24" name="TextBox 123"/>
              <p:cNvSpPr txBox="1">
                <a:spLocks noRot="1" noChangeAspect="1" noMove="1" noResize="1" noEditPoints="1" noAdjustHandles="1" noChangeArrowheads="1" noChangeShapeType="1" noTextEdit="1"/>
              </p:cNvSpPr>
              <p:nvPr/>
            </p:nvSpPr>
            <p:spPr>
              <a:xfrm rot="5400000">
                <a:off x="5254219" y="5449318"/>
                <a:ext cx="944435" cy="369332"/>
              </a:xfrm>
              <a:prstGeom prst="rect">
                <a:avLst/>
              </a:prstGeom>
              <a:blipFill>
                <a:blip r:embed="rId14"/>
                <a:stretch>
                  <a:fillRect l="-24590" r="-8197"/>
                </a:stretch>
              </a:blipFill>
              <a:ln w="19050">
                <a:noFill/>
              </a:ln>
            </p:spPr>
            <p:txBody>
              <a:bodyPr/>
              <a:lstStyle/>
              <a:p>
                <a:r>
                  <a:rPr lang="en-US">
                    <a:noFill/>
                  </a:rPr>
                  <a:t> </a:t>
                </a:r>
              </a:p>
            </p:txBody>
          </p:sp>
        </mc:Fallback>
      </mc:AlternateContent>
      <p:sp>
        <p:nvSpPr>
          <p:cNvPr id="126" name="Google Shape;226;p39"/>
          <p:cNvSpPr/>
          <p:nvPr/>
        </p:nvSpPr>
        <p:spPr>
          <a:xfrm>
            <a:off x="649929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30" name="Google Shape;225;p39"/>
          <p:cNvSpPr/>
          <p:nvPr/>
        </p:nvSpPr>
        <p:spPr>
          <a:xfrm>
            <a:off x="644944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32" name="Google Shape;230;p39"/>
          <p:cNvCxnSpPr>
            <a:stCxn id="130" idx="4"/>
            <a:endCxn id="126" idx="0"/>
          </p:cNvCxnSpPr>
          <p:nvPr/>
        </p:nvCxnSpPr>
        <p:spPr>
          <a:xfrm flipH="1">
            <a:off x="6685205"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35" name="TextBox 134"/>
              <p:cNvSpPr txBox="1"/>
              <p:nvPr/>
            </p:nvSpPr>
            <p:spPr>
              <a:xfrm rot="5400000">
                <a:off x="612198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135" name="TextBox 134"/>
              <p:cNvSpPr txBox="1">
                <a:spLocks noRot="1" noChangeAspect="1" noMove="1" noResize="1" noEditPoints="1" noAdjustHandles="1" noChangeArrowheads="1" noChangeShapeType="1" noTextEdit="1"/>
              </p:cNvSpPr>
              <p:nvPr/>
            </p:nvSpPr>
            <p:spPr>
              <a:xfrm rot="5400000">
                <a:off x="6121980" y="5443640"/>
                <a:ext cx="944435" cy="369332"/>
              </a:xfrm>
              <a:prstGeom prst="rect">
                <a:avLst/>
              </a:prstGeom>
              <a:blipFill>
                <a:blip r:embed="rId15"/>
                <a:stretch>
                  <a:fillRect l="-24590" r="-9836"/>
                </a:stretch>
              </a:blipFill>
              <a:ln w="19050">
                <a:noFill/>
              </a:ln>
            </p:spPr>
            <p:txBody>
              <a:bodyPr/>
              <a:lstStyle/>
              <a:p>
                <a:r>
                  <a:rPr lang="en-US">
                    <a:noFill/>
                  </a:rPr>
                  <a:t> </a:t>
                </a:r>
              </a:p>
            </p:txBody>
          </p:sp>
        </mc:Fallback>
      </mc:AlternateContent>
      <p:sp>
        <p:nvSpPr>
          <p:cNvPr id="136" name="Google Shape;226;p39"/>
          <p:cNvSpPr/>
          <p:nvPr/>
        </p:nvSpPr>
        <p:spPr>
          <a:xfrm>
            <a:off x="7196847"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41" name="Google Shape;225;p39"/>
          <p:cNvSpPr/>
          <p:nvPr/>
        </p:nvSpPr>
        <p:spPr>
          <a:xfrm>
            <a:off x="7146993"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42" name="Google Shape;230;p39"/>
          <p:cNvCxnSpPr>
            <a:stCxn id="141" idx="4"/>
            <a:endCxn id="136" idx="0"/>
          </p:cNvCxnSpPr>
          <p:nvPr/>
        </p:nvCxnSpPr>
        <p:spPr>
          <a:xfrm flipH="1">
            <a:off x="7382756" y="5094269"/>
            <a:ext cx="16658" cy="961641"/>
          </a:xfrm>
          <a:prstGeom prst="straightConnector1">
            <a:avLst/>
          </a:prstGeom>
          <a:noFill/>
          <a:ln w="19050" cap="flat" cmpd="sng">
            <a:solidFill>
              <a:srgbClr val="FF0000"/>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145" name="TextBox 144"/>
              <p:cNvSpPr txBox="1"/>
              <p:nvPr/>
            </p:nvSpPr>
            <p:spPr>
              <a:xfrm rot="5400000">
                <a:off x="6819531"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𝜏</m:t>
                        </m:r>
                      </m:e>
                      <m:sub>
                        <m:r>
                          <a:rPr lang="en-US" b="0" i="1" smtClean="0">
                            <a:solidFill>
                              <a:srgbClr val="FF0000"/>
                            </a:solidFill>
                            <a:latin typeface="Cambria Math" panose="02040503050406030204" pitchFamily="18" charset="0"/>
                          </a:rPr>
                          <m:t>4</m:t>
                        </m:r>
                      </m:sub>
                    </m:sSub>
                  </m:oMath>
                </a14:m>
                <a:r>
                  <a:rPr lang="en-US" dirty="0" smtClean="0">
                    <a:solidFill>
                      <a:srgbClr val="FF0000"/>
                    </a:solidFill>
                  </a:rPr>
                  <a:t>…</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𝜏</m:t>
                        </m:r>
                      </m:e>
                      <m:sub>
                        <m:r>
                          <a:rPr lang="en-US" b="0" i="1" smtClean="0">
                            <a:solidFill>
                              <a:srgbClr val="FF0000"/>
                            </a:solidFill>
                            <a:latin typeface="Cambria Math" panose="02040503050406030204" pitchFamily="18" charset="0"/>
                            <a:ea typeface="Cambria Math" panose="02040503050406030204" pitchFamily="18" charset="0"/>
                          </a:rPr>
                          <m:t>𝑘</m:t>
                        </m:r>
                      </m:sub>
                    </m:sSub>
                  </m:oMath>
                </a14:m>
                <a:endParaRPr lang="en-US" dirty="0">
                  <a:solidFill>
                    <a:srgbClr val="FF0000"/>
                  </a:solidFill>
                </a:endParaRPr>
              </a:p>
            </p:txBody>
          </p:sp>
        </mc:Choice>
        <mc:Fallback xmlns="">
          <p:sp>
            <p:nvSpPr>
              <p:cNvPr id="145" name="TextBox 144"/>
              <p:cNvSpPr txBox="1">
                <a:spLocks noRot="1" noChangeAspect="1" noMove="1" noResize="1" noEditPoints="1" noAdjustHandles="1" noChangeArrowheads="1" noChangeShapeType="1" noTextEdit="1"/>
              </p:cNvSpPr>
              <p:nvPr/>
            </p:nvSpPr>
            <p:spPr>
              <a:xfrm rot="5400000">
                <a:off x="6819531" y="5443640"/>
                <a:ext cx="944435" cy="369332"/>
              </a:xfrm>
              <a:prstGeom prst="rect">
                <a:avLst/>
              </a:prstGeom>
              <a:blipFill>
                <a:blip r:embed="rId16"/>
                <a:stretch>
                  <a:fillRect l="-26667" r="-10000"/>
                </a:stretch>
              </a:blipFill>
              <a:ln w="19050">
                <a:noFill/>
              </a:ln>
            </p:spPr>
            <p:txBody>
              <a:bodyPr/>
              <a:lstStyle/>
              <a:p>
                <a:r>
                  <a:rPr lang="en-US">
                    <a:noFill/>
                  </a:rPr>
                  <a:t> </a:t>
                </a:r>
              </a:p>
            </p:txBody>
          </p:sp>
        </mc:Fallback>
      </mc:AlternateContent>
      <p:pic>
        <p:nvPicPr>
          <p:cNvPr id="146" name="Picture 145" descr="SVG &gt; discuss people my business - Free SVG Image &amp; Icon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0800000" flipV="1">
            <a:off x="5653651" y="6100524"/>
            <a:ext cx="344243" cy="212323"/>
          </a:xfrm>
          <a:prstGeom prst="rect">
            <a:avLst/>
          </a:prstGeom>
        </p:spPr>
      </p:pic>
      <p:pic>
        <p:nvPicPr>
          <p:cNvPr id="147" name="Picture 146" descr="Workload Icon of Glyph style - Available in SVG, PNG, EPS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570476" y="6088278"/>
            <a:ext cx="262774" cy="262774"/>
          </a:xfrm>
          <a:prstGeom prst="rect">
            <a:avLst/>
          </a:prstGeom>
        </p:spPr>
      </p:pic>
      <p:pic>
        <p:nvPicPr>
          <p:cNvPr id="148" name="Picture 147" descr="Free vector graphic: Award, Badge, Prize, Simple - Free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31208" y="4721405"/>
            <a:ext cx="145207" cy="263264"/>
          </a:xfrm>
          <a:prstGeom prst="rect">
            <a:avLst/>
          </a:prstGeom>
        </p:spPr>
      </p:pic>
      <p:pic>
        <p:nvPicPr>
          <p:cNvPr id="149" name="Picture 148" descr="Free vector graphic: Award, Badge, Prize, Simple - Free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21586" y="6069010"/>
            <a:ext cx="145207" cy="263264"/>
          </a:xfrm>
          <a:prstGeom prst="rect">
            <a:avLst/>
          </a:prstGeom>
        </p:spPr>
      </p:pic>
      <p:sp>
        <p:nvSpPr>
          <p:cNvPr id="189" name="Google Shape;225;p39"/>
          <p:cNvSpPr/>
          <p:nvPr/>
        </p:nvSpPr>
        <p:spPr>
          <a:xfrm>
            <a:off x="9807468" y="2892664"/>
            <a:ext cx="1004270" cy="934462"/>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190" name="Google Shape;226;p39"/>
          <p:cNvSpPr/>
          <p:nvPr/>
        </p:nvSpPr>
        <p:spPr>
          <a:xfrm>
            <a:off x="8846265"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191" name="Google Shape;230;p39"/>
          <p:cNvCxnSpPr>
            <a:stCxn id="189" idx="4"/>
            <a:endCxn id="205" idx="0"/>
          </p:cNvCxnSpPr>
          <p:nvPr/>
        </p:nvCxnSpPr>
        <p:spPr>
          <a:xfrm flipH="1">
            <a:off x="9048832" y="3827126"/>
            <a:ext cx="1260771"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192" name="Google Shape;231;p39"/>
          <p:cNvCxnSpPr>
            <a:stCxn id="189" idx="4"/>
            <a:endCxn id="211" idx="0"/>
          </p:cNvCxnSpPr>
          <p:nvPr/>
        </p:nvCxnSpPr>
        <p:spPr>
          <a:xfrm flipH="1">
            <a:off x="9861021" y="3827126"/>
            <a:ext cx="448582" cy="759800"/>
          </a:xfrm>
          <a:prstGeom prst="straightConnector1">
            <a:avLst/>
          </a:prstGeom>
          <a:noFill/>
          <a:ln w="9525" cap="flat" cmpd="sng">
            <a:solidFill>
              <a:schemeClr val="dk1"/>
            </a:solidFill>
            <a:prstDash val="solid"/>
            <a:miter lim="800000"/>
            <a:headEnd type="none" w="sm" len="sm"/>
            <a:tailEnd type="triangle" w="med" len="med"/>
          </a:ln>
        </p:spPr>
      </p:cxnSp>
      <p:cxnSp>
        <p:nvCxnSpPr>
          <p:cNvPr id="193" name="Google Shape;232;p39"/>
          <p:cNvCxnSpPr>
            <a:stCxn id="189" idx="4"/>
            <a:endCxn id="216" idx="0"/>
          </p:cNvCxnSpPr>
          <p:nvPr/>
        </p:nvCxnSpPr>
        <p:spPr>
          <a:xfrm>
            <a:off x="10309603" y="3827126"/>
            <a:ext cx="419179" cy="754122"/>
          </a:xfrm>
          <a:prstGeom prst="straightConnector1">
            <a:avLst/>
          </a:prstGeom>
          <a:noFill/>
          <a:ln w="9525" cap="flat" cmpd="sng">
            <a:solidFill>
              <a:schemeClr val="dk1"/>
            </a:solidFill>
            <a:prstDash val="solid"/>
            <a:miter lim="800000"/>
            <a:headEnd type="none" w="sm" len="sm"/>
            <a:tailEnd type="triangle" w="med" len="med"/>
          </a:ln>
        </p:spPr>
      </p:cxnSp>
      <p:pic>
        <p:nvPicPr>
          <p:cNvPr id="194" name="Picture 193" descr="Action, bossy, confidence, confident, man, person, proud ic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4232" y="6083668"/>
            <a:ext cx="267384" cy="267384"/>
          </a:xfrm>
          <a:prstGeom prst="rect">
            <a:avLst/>
          </a:prstGeom>
        </p:spPr>
      </p:pic>
      <p:pic>
        <p:nvPicPr>
          <p:cNvPr id="195" name="Picture 194" descr="Employee Engagement Icon For Engagement , Free Transparent ..."/>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10004762" y="3201284"/>
            <a:ext cx="622804" cy="520387"/>
          </a:xfrm>
          <a:prstGeom prst="rect">
            <a:avLst/>
          </a:prstGeom>
        </p:spPr>
      </p:pic>
      <p:sp>
        <p:nvSpPr>
          <p:cNvPr id="196" name="Google Shape;324;p41"/>
          <p:cNvSpPr txBox="1"/>
          <p:nvPr/>
        </p:nvSpPr>
        <p:spPr>
          <a:xfrm>
            <a:off x="9125833" y="4179109"/>
            <a:ext cx="200343" cy="207749"/>
          </a:xfrm>
          <a:prstGeom prst="rect">
            <a:avLst/>
          </a:prstGeom>
          <a:blipFill rotWithShape="1">
            <a:blip r:embed="rId5">
              <a:alphaModFix/>
            </a:blip>
            <a:stretch>
              <a:fillRect l="-22725" r="-681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97" name="Google Shape;325;p41"/>
          <p:cNvSpPr txBox="1"/>
          <p:nvPr/>
        </p:nvSpPr>
        <p:spPr>
          <a:xfrm>
            <a:off x="9800427" y="4180419"/>
            <a:ext cx="204335" cy="207749"/>
          </a:xfrm>
          <a:prstGeom prst="rect">
            <a:avLst/>
          </a:prstGeom>
          <a:blipFill rotWithShape="1">
            <a:blip r:embed="rId6">
              <a:alphaModFix/>
            </a:blip>
            <a:stretch>
              <a:fillRect l="-22220" r="-8887" b="-15553"/>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sp>
        <p:nvSpPr>
          <p:cNvPr id="198" name="Google Shape;326;p41"/>
          <p:cNvSpPr txBox="1"/>
          <p:nvPr/>
        </p:nvSpPr>
        <p:spPr>
          <a:xfrm>
            <a:off x="10334282" y="4180155"/>
            <a:ext cx="204335" cy="207749"/>
          </a:xfrm>
          <a:prstGeom prst="rect">
            <a:avLst/>
          </a:prstGeom>
          <a:blipFill rotWithShape="1">
            <a:blip r:embed="rId7">
              <a:alphaModFix/>
            </a:blip>
            <a:stretch>
              <a:fillRect l="-22220" r="-8887" b="-15215"/>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400" dirty="0">
                <a:latin typeface="Calibri"/>
                <a:ea typeface="Calibri"/>
                <a:cs typeface="Calibri"/>
                <a:sym typeface="Calibri"/>
              </a:rPr>
              <a:t> </a:t>
            </a:r>
            <a:endParaRPr sz="1100" dirty="0"/>
          </a:p>
        </p:txBody>
      </p:sp>
      <p:cxnSp>
        <p:nvCxnSpPr>
          <p:cNvPr id="200" name="Google Shape;232;p39"/>
          <p:cNvCxnSpPr>
            <a:stCxn id="189" idx="4"/>
            <a:endCxn id="221" idx="0"/>
          </p:cNvCxnSpPr>
          <p:nvPr/>
        </p:nvCxnSpPr>
        <p:spPr>
          <a:xfrm>
            <a:off x="10309603" y="3827126"/>
            <a:ext cx="1116730" cy="754122"/>
          </a:xfrm>
          <a:prstGeom prst="straightConnector1">
            <a:avLst/>
          </a:prstGeom>
          <a:noFill/>
          <a:ln w="9525" cap="flat" cmpd="sng">
            <a:solidFill>
              <a:schemeClr val="dk1"/>
            </a:solidFill>
            <a:prstDash val="solid"/>
            <a:miter lim="800000"/>
            <a:headEnd type="none" w="sm" len="sm"/>
            <a:tailEnd type="triangle" w="med" len="med"/>
          </a:ln>
        </p:spPr>
      </p:cxnSp>
      <mc:AlternateContent xmlns:mc="http://schemas.openxmlformats.org/markup-compatibility/2006" xmlns:a14="http://schemas.microsoft.com/office/drawing/2010/main">
        <mc:Choice Requires="a14">
          <p:sp>
            <p:nvSpPr>
              <p:cNvPr id="201" name="TextBox 200"/>
              <p:cNvSpPr txBox="1"/>
              <p:nvPr/>
            </p:nvSpPr>
            <p:spPr>
              <a:xfrm>
                <a:off x="11159710" y="4176307"/>
                <a:ext cx="2774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l-GR" sz="1400" i="1" smtClean="0">
                              <a:latin typeface="Cambria Math" panose="02040503050406030204" pitchFamily="18" charset="0"/>
                            </a:rPr>
                            <m:t>λ</m:t>
                          </m:r>
                        </m:e>
                        <m:sub>
                          <m:r>
                            <a:rPr lang="en-US" sz="1400" b="0" i="1" smtClean="0">
                              <a:latin typeface="Cambria Math" panose="02040503050406030204" pitchFamily="18" charset="0"/>
                            </a:rPr>
                            <m:t>4</m:t>
                          </m:r>
                        </m:sub>
                      </m:sSub>
                    </m:oMath>
                  </m:oMathPara>
                </a14:m>
                <a:endParaRPr lang="en-US" sz="14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11159710" y="4176307"/>
                <a:ext cx="277407" cy="215444"/>
              </a:xfrm>
              <a:prstGeom prst="rect">
                <a:avLst/>
              </a:prstGeom>
              <a:blipFill>
                <a:blip r:embed="rId19"/>
                <a:stretch>
                  <a:fillRect l="-444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10225595" y="2913345"/>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oMath>
                  </m:oMathPara>
                </a14:m>
                <a:endParaRPr lang="en-US" dirty="0"/>
              </a:p>
            </p:txBody>
          </p:sp>
        </mc:Choice>
        <mc:Fallback xmlns="">
          <p:sp>
            <p:nvSpPr>
              <p:cNvPr id="202" name="TextBox 201"/>
              <p:cNvSpPr txBox="1">
                <a:spLocks noRot="1" noChangeAspect="1" noMove="1" noResize="1" noEditPoints="1" noAdjustHandles="1" noChangeArrowheads="1" noChangeShapeType="1" noTextEdit="1"/>
              </p:cNvSpPr>
              <p:nvPr/>
            </p:nvSpPr>
            <p:spPr>
              <a:xfrm>
                <a:off x="10225595" y="2913345"/>
                <a:ext cx="181140" cy="276999"/>
              </a:xfrm>
              <a:prstGeom prst="rect">
                <a:avLst/>
              </a:prstGeom>
              <a:blipFill>
                <a:blip r:embed="rId20"/>
                <a:stretch>
                  <a:fillRect l="-30000" r="-33333" b="-28889"/>
                </a:stretch>
              </a:blipFill>
            </p:spPr>
            <p:txBody>
              <a:bodyPr/>
              <a:lstStyle/>
              <a:p>
                <a:r>
                  <a:rPr lang="en-US">
                    <a:noFill/>
                  </a:rPr>
                  <a:t> </a:t>
                </a:r>
              </a:p>
            </p:txBody>
          </p:sp>
        </mc:Fallback>
      </mc:AlternateContent>
      <p:pic>
        <p:nvPicPr>
          <p:cNvPr id="203" name="Picture 202" descr="SVG &gt; discuss people my business - Free SVG Image &amp; Icon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0800000" flipV="1">
            <a:off x="9677565" y="4732025"/>
            <a:ext cx="401892" cy="247880"/>
          </a:xfrm>
          <a:prstGeom prst="rect">
            <a:avLst/>
          </a:prstGeom>
        </p:spPr>
      </p:pic>
      <p:pic>
        <p:nvPicPr>
          <p:cNvPr id="204" name="Picture 203" descr="Workload Icon of Glyph style - Available in SVG, PNG, EPS ..."/>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599332" y="4700070"/>
            <a:ext cx="298697" cy="298697"/>
          </a:xfrm>
          <a:prstGeom prst="rect">
            <a:avLst/>
          </a:prstGeom>
        </p:spPr>
      </p:pic>
      <p:sp>
        <p:nvSpPr>
          <p:cNvPr id="205" name="Google Shape;225;p39"/>
          <p:cNvSpPr/>
          <p:nvPr/>
        </p:nvSpPr>
        <p:spPr>
          <a:xfrm>
            <a:off x="8796411"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06" name="Google Shape;230;p39"/>
          <p:cNvCxnSpPr>
            <a:stCxn id="205" idx="4"/>
            <a:endCxn id="190" idx="0"/>
          </p:cNvCxnSpPr>
          <p:nvPr/>
        </p:nvCxnSpPr>
        <p:spPr>
          <a:xfrm flipH="1">
            <a:off x="9032174"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p:pic>
        <p:nvPicPr>
          <p:cNvPr id="207" name="Picture 206" descr="Action, bossy, confidence, confident, man, person, proud ic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9666" y="4721405"/>
            <a:ext cx="267384" cy="267384"/>
          </a:xfrm>
          <a:prstGeom prst="rect">
            <a:avLst/>
          </a:prstGeom>
        </p:spPr>
      </p:pic>
      <mc:AlternateContent xmlns:mc="http://schemas.openxmlformats.org/markup-compatibility/2006" xmlns:a14="http://schemas.microsoft.com/office/drawing/2010/main">
        <mc:Choice Requires="a14">
          <p:sp>
            <p:nvSpPr>
              <p:cNvPr id="208" name="TextBox 207"/>
              <p:cNvSpPr txBox="1"/>
              <p:nvPr/>
            </p:nvSpPr>
            <p:spPr>
              <a:xfrm rot="5400000">
                <a:off x="8468949"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1</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08" name="TextBox 207"/>
              <p:cNvSpPr txBox="1">
                <a:spLocks noRot="1" noChangeAspect="1" noMove="1" noResize="1" noEditPoints="1" noAdjustHandles="1" noChangeArrowheads="1" noChangeShapeType="1" noTextEdit="1"/>
              </p:cNvSpPr>
              <p:nvPr/>
            </p:nvSpPr>
            <p:spPr>
              <a:xfrm rot="5400000">
                <a:off x="8468949" y="5449318"/>
                <a:ext cx="944435" cy="369332"/>
              </a:xfrm>
              <a:prstGeom prst="rect">
                <a:avLst/>
              </a:prstGeom>
              <a:blipFill>
                <a:blip r:embed="rId21"/>
                <a:stretch>
                  <a:fillRect l="-24590" r="-9836"/>
                </a:stretch>
              </a:blipFill>
              <a:ln w="19050">
                <a:noFill/>
              </a:ln>
            </p:spPr>
            <p:txBody>
              <a:bodyPr/>
              <a:lstStyle/>
              <a:p>
                <a:r>
                  <a:rPr lang="en-US">
                    <a:noFill/>
                  </a:rPr>
                  <a:t> </a:t>
                </a:r>
              </a:p>
            </p:txBody>
          </p:sp>
        </mc:Fallback>
      </mc:AlternateContent>
      <p:sp>
        <p:nvSpPr>
          <p:cNvPr id="209" name="Google Shape;226;p39"/>
          <p:cNvSpPr/>
          <p:nvPr/>
        </p:nvSpPr>
        <p:spPr>
          <a:xfrm>
            <a:off x="9658454" y="6061588"/>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1" name="Google Shape;225;p39"/>
          <p:cNvSpPr/>
          <p:nvPr/>
        </p:nvSpPr>
        <p:spPr>
          <a:xfrm>
            <a:off x="9608600" y="4586926"/>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2" name="Google Shape;230;p39"/>
          <p:cNvCxnSpPr>
            <a:stCxn id="211" idx="4"/>
            <a:endCxn id="209" idx="0"/>
          </p:cNvCxnSpPr>
          <p:nvPr/>
        </p:nvCxnSpPr>
        <p:spPr>
          <a:xfrm flipH="1">
            <a:off x="9844363" y="5099947"/>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3" name="TextBox 212"/>
              <p:cNvSpPr txBox="1"/>
              <p:nvPr/>
            </p:nvSpPr>
            <p:spPr>
              <a:xfrm rot="5400000">
                <a:off x="9281138" y="5449318"/>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2</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rot="5400000">
                <a:off x="9281138" y="5449318"/>
                <a:ext cx="944435" cy="369332"/>
              </a:xfrm>
              <a:prstGeom prst="rect">
                <a:avLst/>
              </a:prstGeom>
              <a:blipFill>
                <a:blip r:embed="rId22"/>
                <a:stretch>
                  <a:fillRect l="-26667" r="-10000"/>
                </a:stretch>
              </a:blipFill>
              <a:ln w="19050">
                <a:noFill/>
              </a:ln>
            </p:spPr>
            <p:txBody>
              <a:bodyPr/>
              <a:lstStyle/>
              <a:p>
                <a:r>
                  <a:rPr lang="en-US">
                    <a:noFill/>
                  </a:rPr>
                  <a:t> </a:t>
                </a:r>
              </a:p>
            </p:txBody>
          </p:sp>
        </mc:Fallback>
      </mc:AlternateContent>
      <p:sp>
        <p:nvSpPr>
          <p:cNvPr id="214" name="Google Shape;226;p39"/>
          <p:cNvSpPr/>
          <p:nvPr/>
        </p:nvSpPr>
        <p:spPr>
          <a:xfrm>
            <a:off x="10526215"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16" name="Google Shape;225;p39"/>
          <p:cNvSpPr/>
          <p:nvPr/>
        </p:nvSpPr>
        <p:spPr>
          <a:xfrm>
            <a:off x="10476361"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17" name="Google Shape;230;p39"/>
          <p:cNvCxnSpPr>
            <a:stCxn id="216" idx="4"/>
            <a:endCxn id="214" idx="0"/>
          </p:cNvCxnSpPr>
          <p:nvPr/>
        </p:nvCxnSpPr>
        <p:spPr>
          <a:xfrm flipH="1">
            <a:off x="10712124"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18" name="TextBox 217"/>
              <p:cNvSpPr txBox="1"/>
              <p:nvPr/>
            </p:nvSpPr>
            <p:spPr>
              <a:xfrm rot="5400000">
                <a:off x="10148899"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3</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18" name="TextBox 217"/>
              <p:cNvSpPr txBox="1">
                <a:spLocks noRot="1" noChangeAspect="1" noMove="1" noResize="1" noEditPoints="1" noAdjustHandles="1" noChangeArrowheads="1" noChangeShapeType="1" noTextEdit="1"/>
              </p:cNvSpPr>
              <p:nvPr/>
            </p:nvSpPr>
            <p:spPr>
              <a:xfrm rot="5400000">
                <a:off x="10148899" y="5443640"/>
                <a:ext cx="944435" cy="369332"/>
              </a:xfrm>
              <a:prstGeom prst="rect">
                <a:avLst/>
              </a:prstGeom>
              <a:blipFill>
                <a:blip r:embed="rId23"/>
                <a:stretch>
                  <a:fillRect l="-24590" r="-8197"/>
                </a:stretch>
              </a:blipFill>
              <a:ln w="19050">
                <a:noFill/>
              </a:ln>
            </p:spPr>
            <p:txBody>
              <a:bodyPr/>
              <a:lstStyle/>
              <a:p>
                <a:r>
                  <a:rPr lang="en-US">
                    <a:noFill/>
                  </a:rPr>
                  <a:t> </a:t>
                </a:r>
              </a:p>
            </p:txBody>
          </p:sp>
        </mc:Fallback>
      </mc:AlternateContent>
      <p:sp>
        <p:nvSpPr>
          <p:cNvPr id="219" name="Google Shape;226;p39"/>
          <p:cNvSpPr/>
          <p:nvPr/>
        </p:nvSpPr>
        <p:spPr>
          <a:xfrm>
            <a:off x="11223766" y="6055910"/>
            <a:ext cx="371817" cy="289464"/>
          </a:xfrm>
          <a:prstGeom prst="rect">
            <a:avLst/>
          </a:prstGeom>
          <a:noFill/>
          <a:ln w="9525" cap="flat" cmpd="sng">
            <a:solidFill>
              <a:schemeClr val="tx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221" name="Google Shape;225;p39"/>
          <p:cNvSpPr/>
          <p:nvPr/>
        </p:nvSpPr>
        <p:spPr>
          <a:xfrm>
            <a:off x="11173912" y="4581248"/>
            <a:ext cx="504842" cy="513021"/>
          </a:xfrm>
          <a:prstGeom prst="ellipse">
            <a:avLst/>
          </a:prstGeom>
          <a:noFill/>
          <a:ln w="9525" cap="flat" cmpd="sng">
            <a:solidFill>
              <a:schemeClr val="dk1"/>
            </a:solidFill>
            <a:prstDash val="solid"/>
            <a:round/>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cxnSp>
        <p:nvCxnSpPr>
          <p:cNvPr id="222" name="Google Shape;230;p39"/>
          <p:cNvCxnSpPr>
            <a:stCxn id="221" idx="4"/>
            <a:endCxn id="219" idx="0"/>
          </p:cNvCxnSpPr>
          <p:nvPr/>
        </p:nvCxnSpPr>
        <p:spPr>
          <a:xfrm flipH="1">
            <a:off x="11409675" y="5094269"/>
            <a:ext cx="16658" cy="961641"/>
          </a:xfrm>
          <a:prstGeom prst="straightConnector1">
            <a:avLst/>
          </a:prstGeom>
          <a:noFill/>
          <a:ln w="19050" cap="flat" cmpd="sng">
            <a:solidFill>
              <a:schemeClr val="accent6">
                <a:lumMod val="75000"/>
              </a:schemeClr>
            </a:solidFill>
            <a:prstDash val="lgDash"/>
            <a:miter lim="800000"/>
            <a:headEnd type="none" w="sm" len="sm"/>
            <a:tailEnd type="triangle" w="med" len="med"/>
          </a:ln>
        </p:spPr>
      </p:cxnSp>
      <mc:AlternateContent xmlns:mc="http://schemas.openxmlformats.org/markup-compatibility/2006" xmlns:a14="http://schemas.microsoft.com/office/drawing/2010/main">
        <mc:Choice Requires="a14">
          <p:sp>
            <p:nvSpPr>
              <p:cNvPr id="223" name="TextBox 222"/>
              <p:cNvSpPr txBox="1"/>
              <p:nvPr/>
            </p:nvSpPr>
            <p:spPr>
              <a:xfrm rot="5400000">
                <a:off x="10846450" y="5443640"/>
                <a:ext cx="944435" cy="369332"/>
              </a:xfrm>
              <a:prstGeom prst="rect">
                <a:avLst/>
              </a:prstGeom>
              <a:noFill/>
              <a:ln w="19050">
                <a:noFill/>
              </a:ln>
            </p:spPr>
            <p:txBody>
              <a:bodyPr vert="horz" wrap="squar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rPr>
                          <m:t>4</m:t>
                        </m:r>
                      </m:sub>
                    </m:sSub>
                  </m:oMath>
                </a14:m>
                <a:r>
                  <a:rPr lang="en-US" dirty="0" smtClean="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ea typeface="Cambria Math" panose="02040503050406030204" pitchFamily="18" charset="0"/>
                          </a:rPr>
                          <m:t>𝜏</m:t>
                        </m:r>
                      </m:e>
                      <m:sub>
                        <m:r>
                          <a:rPr lang="en-US" b="0" i="1" smtClean="0">
                            <a:solidFill>
                              <a:schemeClr val="accent6">
                                <a:lumMod val="75000"/>
                              </a:schemeClr>
                            </a:solidFill>
                            <a:latin typeface="Cambria Math" panose="02040503050406030204" pitchFamily="18" charset="0"/>
                            <a:ea typeface="Cambria Math" panose="02040503050406030204" pitchFamily="18" charset="0"/>
                          </a:rPr>
                          <m:t>𝑘</m:t>
                        </m:r>
                      </m:sub>
                    </m:sSub>
                  </m:oMath>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rot="5400000">
                <a:off x="10846450" y="5443640"/>
                <a:ext cx="944435" cy="369332"/>
              </a:xfrm>
              <a:prstGeom prst="rect">
                <a:avLst/>
              </a:prstGeom>
              <a:blipFill>
                <a:blip r:embed="rId24"/>
                <a:stretch>
                  <a:fillRect l="-24590" r="-9836"/>
                </a:stretch>
              </a:blipFill>
              <a:ln w="19050">
                <a:noFill/>
              </a:ln>
            </p:spPr>
            <p:txBody>
              <a:bodyPr/>
              <a:lstStyle/>
              <a:p>
                <a:r>
                  <a:rPr lang="en-US">
                    <a:noFill/>
                  </a:rPr>
                  <a:t> </a:t>
                </a:r>
              </a:p>
            </p:txBody>
          </p:sp>
        </mc:Fallback>
      </mc:AlternateContent>
      <p:pic>
        <p:nvPicPr>
          <p:cNvPr id="224" name="Picture 223" descr="SVG &gt; discuss people my business - Free SVG Image &amp; Icon ..."/>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0800000" flipV="1">
            <a:off x="9680570" y="6100524"/>
            <a:ext cx="344243" cy="212323"/>
          </a:xfrm>
          <a:prstGeom prst="rect">
            <a:avLst/>
          </a:prstGeom>
        </p:spPr>
      </p:pic>
      <p:pic>
        <p:nvPicPr>
          <p:cNvPr id="225" name="Picture 224" descr="Workload Icon of Glyph style - Available in SVG, PNG, EPS ..."/>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597395" y="6088278"/>
            <a:ext cx="262774" cy="262774"/>
          </a:xfrm>
          <a:prstGeom prst="rect">
            <a:avLst/>
          </a:prstGeom>
        </p:spPr>
      </p:pic>
      <p:pic>
        <p:nvPicPr>
          <p:cNvPr id="226" name="Picture 225" descr="Free vector graphic: Award, Badge, Prize, Simple - Free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358127" y="4721405"/>
            <a:ext cx="145207" cy="263264"/>
          </a:xfrm>
          <a:prstGeom prst="rect">
            <a:avLst/>
          </a:prstGeom>
        </p:spPr>
      </p:pic>
      <p:pic>
        <p:nvPicPr>
          <p:cNvPr id="227" name="Picture 226" descr="Free vector graphic: Award, Badge, Prize, Simple - Free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348505" y="6069010"/>
            <a:ext cx="145207" cy="263264"/>
          </a:xfrm>
          <a:prstGeom prst="rect">
            <a:avLst/>
          </a:prstGeom>
        </p:spPr>
      </p:pic>
      <p:sp>
        <p:nvSpPr>
          <p:cNvPr id="4" name="Rectangle 3"/>
          <p:cNvSpPr/>
          <p:nvPr/>
        </p:nvSpPr>
        <p:spPr>
          <a:xfrm>
            <a:off x="526755" y="5837538"/>
            <a:ext cx="3638747"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smtClean="0"/>
              <a:t>Configural</a:t>
            </a:r>
            <a:endParaRPr lang="en-US" b="1" dirty="0"/>
          </a:p>
        </p:txBody>
      </p:sp>
      <p:sp>
        <p:nvSpPr>
          <p:cNvPr id="89" name="Rectangle 88"/>
          <p:cNvSpPr/>
          <p:nvPr/>
        </p:nvSpPr>
        <p:spPr>
          <a:xfrm>
            <a:off x="895546" y="5300210"/>
            <a:ext cx="2982932" cy="5373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Thresholds</a:t>
            </a:r>
            <a:endParaRPr lang="en-US" b="1" dirty="0"/>
          </a:p>
        </p:txBody>
      </p:sp>
      <p:pic>
        <p:nvPicPr>
          <p:cNvPr id="91" name="Google Shape;624;p44" descr="Vinkje Maatstreepjes Check · Gratis vectorafbeelding op ..."/>
          <p:cNvPicPr preferRelativeResize="0"/>
          <p:nvPr/>
        </p:nvPicPr>
        <p:blipFill rotWithShape="1">
          <a:blip r:embed="rId25">
            <a:alphaModFix/>
          </a:blip>
          <a:srcRect/>
          <a:stretch/>
        </p:blipFill>
        <p:spPr>
          <a:xfrm>
            <a:off x="3096821" y="5971065"/>
            <a:ext cx="278255" cy="273037"/>
          </a:xfrm>
          <a:prstGeom prst="rect">
            <a:avLst/>
          </a:prstGeom>
          <a:noFill/>
          <a:ln>
            <a:noFill/>
          </a:ln>
        </p:spPr>
      </p:pic>
      <mc:AlternateContent xmlns:mc="http://schemas.openxmlformats.org/markup-compatibility/2006" xmlns:a14="http://schemas.microsoft.com/office/drawing/2010/main">
        <mc:Choice Requires="a14">
          <p:sp>
            <p:nvSpPr>
              <p:cNvPr id="93" name="TextBox 92"/>
              <p:cNvSpPr txBox="1"/>
              <p:nvPr/>
            </p:nvSpPr>
            <p:spPr>
              <a:xfrm>
                <a:off x="4838476"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4838476" y="6312848"/>
                <a:ext cx="282804" cy="369332"/>
              </a:xfrm>
              <a:prstGeom prst="rect">
                <a:avLst/>
              </a:prstGeom>
              <a:blipFill>
                <a:blip r:embed="rId26"/>
                <a:stretch>
                  <a:fillRect r="-2391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5668886" y="6308599"/>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5668886" y="6308599"/>
                <a:ext cx="282804" cy="369332"/>
              </a:xfrm>
              <a:prstGeom prst="rect">
                <a:avLst/>
              </a:prstGeom>
              <a:blipFill>
                <a:blip r:embed="rId27"/>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6507864" y="6318917"/>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6507864" y="6318917"/>
                <a:ext cx="282804" cy="369332"/>
              </a:xfrm>
              <a:prstGeom prst="rect">
                <a:avLst/>
              </a:prstGeom>
              <a:blipFill>
                <a:blip r:embed="rId28"/>
                <a:stretch>
                  <a:fillRect r="-2608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7243184" y="6312848"/>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7243184" y="6312848"/>
                <a:ext cx="282804" cy="369332"/>
              </a:xfrm>
              <a:prstGeom prst="rect">
                <a:avLst/>
              </a:prstGeom>
              <a:blipFill>
                <a:blip r:embed="rId29"/>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863565"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1</m:t>
                          </m:r>
                        </m:sub>
                      </m:sSub>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8863565" y="6305474"/>
                <a:ext cx="282804" cy="369332"/>
              </a:xfrm>
              <a:prstGeom prst="rect">
                <a:avLst/>
              </a:prstGeom>
              <a:blipFill>
                <a:blip r:embed="rId30"/>
                <a:stretch>
                  <a:fillRect r="-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9693975" y="6301225"/>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2</m:t>
                          </m:r>
                        </m:sub>
                      </m:sSub>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9693975" y="6301225"/>
                <a:ext cx="282804" cy="369332"/>
              </a:xfrm>
              <a:prstGeom prst="rect">
                <a:avLst/>
              </a:prstGeom>
              <a:blipFill>
                <a:blip r:embed="rId31"/>
                <a:stretch>
                  <a:fillRect r="-25532"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10532953" y="6311543"/>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3</m:t>
                          </m:r>
                        </m:sub>
                      </m:sSub>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532953" y="6311543"/>
                <a:ext cx="282804" cy="369332"/>
              </a:xfrm>
              <a:prstGeom prst="rect">
                <a:avLst/>
              </a:prstGeom>
              <a:blipFill>
                <a:blip r:embed="rId32"/>
                <a:stretch>
                  <a:fillRect r="-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11268273" y="6305474"/>
                <a:ext cx="2828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ν</m:t>
                          </m:r>
                        </m:e>
                        <m:sub>
                          <m:r>
                            <a:rPr lang="en-US" b="0" i="1" smtClean="0">
                              <a:latin typeface="Cambria Math" panose="02040503050406030204" pitchFamily="18" charset="0"/>
                            </a:rPr>
                            <m:t>4</m:t>
                          </m:r>
                        </m:sub>
                      </m:sSub>
                    </m:oMath>
                  </m:oMathPara>
                </a14:m>
                <a:endParaRPr lang="en-US" dirty="0"/>
              </a:p>
            </p:txBody>
          </p:sp>
        </mc:Choice>
        <mc:Fallback xmlns="">
          <p:sp>
            <p:nvSpPr>
              <p:cNvPr id="100" name="TextBox 99"/>
              <p:cNvSpPr txBox="1">
                <a:spLocks noRot="1" noChangeAspect="1" noMove="1" noResize="1" noEditPoints="1" noAdjustHandles="1" noChangeArrowheads="1" noChangeShapeType="1" noTextEdit="1"/>
              </p:cNvSpPr>
              <p:nvPr/>
            </p:nvSpPr>
            <p:spPr>
              <a:xfrm>
                <a:off x="11268273" y="6305474"/>
                <a:ext cx="282804" cy="369332"/>
              </a:xfrm>
              <a:prstGeom prst="rect">
                <a:avLst/>
              </a:prstGeom>
              <a:blipFill>
                <a:blip r:embed="rId33"/>
                <a:stretch>
                  <a:fillRect r="-25532"/>
                </a:stretch>
              </a:blipFill>
            </p:spPr>
            <p:txBody>
              <a:bodyPr/>
              <a:lstStyle/>
              <a:p>
                <a:r>
                  <a:rPr lang="en-US">
                    <a:noFill/>
                  </a:rPr>
                  <a:t> </a:t>
                </a:r>
              </a:p>
            </p:txBody>
          </p:sp>
        </mc:Fallback>
      </mc:AlternateContent>
      <p:pic>
        <p:nvPicPr>
          <p:cNvPr id="101" name="Google Shape;703;p45" descr="File:Fxemoji u274C.svg - Wikimedia Commons"/>
          <p:cNvPicPr preferRelativeResize="0"/>
          <p:nvPr/>
        </p:nvPicPr>
        <p:blipFill rotWithShape="1">
          <a:blip r:embed="rId34">
            <a:alphaModFix/>
          </a:blip>
          <a:srcRect/>
          <a:stretch/>
        </p:blipFill>
        <p:spPr>
          <a:xfrm>
            <a:off x="3149698" y="5455031"/>
            <a:ext cx="172499" cy="172499"/>
          </a:xfrm>
          <a:prstGeom prst="rect">
            <a:avLst/>
          </a:prstGeom>
          <a:noFill/>
          <a:ln>
            <a:noFill/>
          </a:ln>
        </p:spPr>
      </p:pic>
      <p:pic>
        <p:nvPicPr>
          <p:cNvPr id="102" name="Picture 101" descr="Flag Italy | Download the National Italian flag"/>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895547" y="4023560"/>
            <a:ext cx="556182" cy="305493"/>
          </a:xfrm>
          <a:prstGeom prst="rect">
            <a:avLst/>
          </a:prstGeom>
        </p:spPr>
      </p:pic>
      <p:pic>
        <p:nvPicPr>
          <p:cNvPr id="103" name="Picture 102" descr="Flag Netherlands | Download the National Dutch flag"/>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895547" y="2441896"/>
            <a:ext cx="556183" cy="305493"/>
          </a:xfrm>
          <a:prstGeom prst="rect">
            <a:avLst/>
          </a:prstGeom>
        </p:spPr>
      </p:pic>
      <p:sp>
        <p:nvSpPr>
          <p:cNvPr id="10" name="Rectangle 9"/>
          <p:cNvSpPr/>
          <p:nvPr/>
        </p:nvSpPr>
        <p:spPr>
          <a:xfrm>
            <a:off x="2212196" y="3232162"/>
            <a:ext cx="537328" cy="38812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p:cNvSpPr/>
          <p:nvPr/>
        </p:nvSpPr>
        <p:spPr>
          <a:xfrm>
            <a:off x="2224804" y="4913921"/>
            <a:ext cx="537328" cy="388129"/>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5" name="Picture 104" descr="Free vector graphic: Award, Badge, Prize, Simple - Free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46128" y="3240573"/>
            <a:ext cx="167947" cy="304492"/>
          </a:xfrm>
          <a:prstGeom prst="rect">
            <a:avLst/>
          </a:prstGeom>
        </p:spPr>
      </p:pic>
      <p:pic>
        <p:nvPicPr>
          <p:cNvPr id="107" name="Picture 106" descr="Free vector graphic: Award, Badge, Prize, Simple - Free ..."/>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46128" y="4935276"/>
            <a:ext cx="167947" cy="304492"/>
          </a:xfrm>
          <a:prstGeom prst="rect">
            <a:avLst/>
          </a:prstGeom>
        </p:spPr>
      </p:pic>
    </p:spTree>
    <p:extLst>
      <p:ext uri="{BB962C8B-B14F-4D97-AF65-F5344CB8AC3E}">
        <p14:creationId xmlns:p14="http://schemas.microsoft.com/office/powerpoint/2010/main" val="281038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56398</TotalTime>
  <Words>5732</Words>
  <Application>Microsoft Office PowerPoint</Application>
  <PresentationFormat>Widescreen</PresentationFormat>
  <Paragraphs>1763</Paragraphs>
  <Slides>52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Cambria Math</vt:lpstr>
      <vt:lpstr>Georgia</vt:lpstr>
      <vt:lpstr>Tahoma</vt:lpstr>
      <vt:lpstr>Wingdings</vt:lpstr>
      <vt:lpstr>Office Theme</vt:lpstr>
      <vt:lpstr>PowerPoint Presentation</vt:lpstr>
      <vt:lpstr>Measuring Academic Engagement</vt:lpstr>
      <vt:lpstr>PowerPoint Presentation</vt:lpstr>
      <vt:lpstr>Measurement Invariance</vt:lpstr>
      <vt:lpstr>Multiple Group Categorical Confirmatory Factor Analysis (MG-CCFA)</vt:lpstr>
      <vt:lpstr>Multiple Group Categorical Confirmatory Factor Analysis (MG-CCFA)</vt:lpstr>
      <vt:lpstr>Multiple Group Categorical Confirmatory Factor Analysis (MG-CCFA)</vt:lpstr>
      <vt:lpstr>Multiple Group Categorical Confirmatory Factor Analysis (MG-CCFA)</vt:lpstr>
      <vt:lpstr>Multiple Group Categorical Confirmatory Factor Analysis (MG-CCFA)</vt:lpstr>
      <vt:lpstr>Multiple Group Categorical Confirmatory Factor Analysis (MG-CCFA)</vt:lpstr>
      <vt:lpstr>Multiple Group Categorical Confirmatory Factor Analysis (MG-CCFA)</vt:lpstr>
      <vt:lpstr>Multiple Group Categorical Confirmatory Factor Analysis (MG-CCFA)</vt:lpstr>
      <vt:lpstr>Multiple Group Categorical Confirmatory Factor Analysis (MG-CCFA)</vt:lpstr>
      <vt:lpstr>Multiple Group Categorical Confirmatory Factor Analysis (MG-CCFA)</vt:lpstr>
      <vt:lpstr>What could cause measurement bias?</vt:lpstr>
      <vt:lpstr>Response styles</vt:lpstr>
      <vt:lpstr>Agreeing Response Style (Yay-saying)</vt:lpstr>
      <vt:lpstr>Potential effects of ARS</vt:lpstr>
      <vt:lpstr>A simple way to deal with ARS (Billiet &amp; McClendon, 2000)</vt:lpstr>
      <vt:lpstr>Literature gaps</vt:lpstr>
      <vt:lpstr>Does acquiescence affect  measurement invariance?</vt:lpstr>
      <vt:lpstr>Does acquiescence affect  measurement invariance? </vt:lpstr>
      <vt:lpstr>PowerPoint Presentation</vt:lpstr>
      <vt:lpstr>Balanced scales</vt:lpstr>
      <vt:lpstr> Semi-balanced scales</vt:lpstr>
      <vt:lpstr>Unbalanced scales</vt:lpstr>
      <vt:lpstr>Model estimation</vt:lpstr>
      <vt:lpstr>Outcome measures</vt:lpstr>
      <vt:lpstr>Key results</vt:lpstr>
      <vt:lpstr>The impact of ARS on MI testing</vt:lpstr>
      <vt:lpstr>Key results</vt:lpstr>
      <vt:lpstr>Three practical tips</vt:lpstr>
      <vt:lpstr>References</vt:lpstr>
      <vt:lpstr>Types of measurement bias</vt:lpstr>
      <vt:lpstr>A simple way to deal with ARS (Billiet &amp; McClendon, 2000)</vt:lpstr>
      <vt:lpstr>The impact of ARS on MI testing</vt:lpstr>
      <vt:lpstr>Data generation (balanced)</vt:lpstr>
      <vt:lpstr>Data generation (semi-balanced)</vt:lpstr>
      <vt:lpstr>Data generation (unbalanced)</vt:lpstr>
      <vt:lpstr>Data generation</vt:lpstr>
      <vt:lpstr>Types of measurement bias</vt:lpstr>
      <vt:lpstr>How can we assess measurement bias ?</vt:lpstr>
      <vt:lpstr>The impact of ARS on MI testing</vt:lpstr>
      <vt:lpstr>Response styles</vt:lpstr>
      <vt:lpstr>An omniscient example</vt:lpstr>
      <vt:lpstr>PowerPoint Presentation</vt:lpstr>
      <vt:lpstr>A simple way to deal with ARS</vt:lpstr>
      <vt:lpstr>A simple way to deal with ARS</vt:lpstr>
      <vt:lpstr>Correct for ARS using MG-CFA</vt:lpstr>
      <vt:lpstr>PowerPoint Presentation</vt:lpstr>
      <vt:lpstr>PowerPoint Presentation</vt:lpstr>
      <vt:lpstr>Psychometric correction for ARS  (Billiet &amp; McClendon, 2000)</vt:lpstr>
    </vt:vector>
  </TitlesOfParts>
  <Company>Tilburg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acquiescence bias in (employee) surveys Exploratory and confirmatory psychometric approaches</dc:title>
  <dc:creator>Damiano D'Urso</dc:creator>
  <cp:lastModifiedBy>Damiano D'Urso</cp:lastModifiedBy>
  <cp:revision>126</cp:revision>
  <dcterms:created xsi:type="dcterms:W3CDTF">2022-04-21T13:12:07Z</dcterms:created>
  <dcterms:modified xsi:type="dcterms:W3CDTF">2022-07-12T20:33:37Z</dcterms:modified>
</cp:coreProperties>
</file>