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5"/>
  </p:notesMasterIdLst>
  <p:handoutMasterIdLst>
    <p:handoutMasterId r:id="rId46"/>
  </p:handoutMasterIdLst>
  <p:sldIdLst>
    <p:sldId id="322" r:id="rId3"/>
    <p:sldId id="323" r:id="rId4"/>
    <p:sldId id="347" r:id="rId5"/>
    <p:sldId id="324" r:id="rId6"/>
    <p:sldId id="378" r:id="rId7"/>
    <p:sldId id="357" r:id="rId8"/>
    <p:sldId id="383" r:id="rId9"/>
    <p:sldId id="412" r:id="rId10"/>
    <p:sldId id="352" r:id="rId11"/>
    <p:sldId id="395" r:id="rId12"/>
    <p:sldId id="398" r:id="rId13"/>
    <p:sldId id="393" r:id="rId14"/>
    <p:sldId id="410" r:id="rId15"/>
    <p:sldId id="381" r:id="rId16"/>
    <p:sldId id="358" r:id="rId17"/>
    <p:sldId id="354" r:id="rId18"/>
    <p:sldId id="363" r:id="rId19"/>
    <p:sldId id="374" r:id="rId20"/>
    <p:sldId id="365" r:id="rId21"/>
    <p:sldId id="367" r:id="rId22"/>
    <p:sldId id="399" r:id="rId23"/>
    <p:sldId id="368" r:id="rId24"/>
    <p:sldId id="370" r:id="rId25"/>
    <p:sldId id="371" r:id="rId26"/>
    <p:sldId id="382" r:id="rId27"/>
    <p:sldId id="346" r:id="rId28"/>
    <p:sldId id="337" r:id="rId29"/>
    <p:sldId id="376" r:id="rId30"/>
    <p:sldId id="400" r:id="rId31"/>
    <p:sldId id="401" r:id="rId32"/>
    <p:sldId id="402" r:id="rId33"/>
    <p:sldId id="397" r:id="rId34"/>
    <p:sldId id="403" r:id="rId35"/>
    <p:sldId id="404" r:id="rId36"/>
    <p:sldId id="405" r:id="rId37"/>
    <p:sldId id="406" r:id="rId38"/>
    <p:sldId id="407" r:id="rId39"/>
    <p:sldId id="408" r:id="rId40"/>
    <p:sldId id="409" r:id="rId41"/>
    <p:sldId id="413" r:id="rId42"/>
    <p:sldId id="414" r:id="rId43"/>
    <p:sldId id="415" r:id="rId44"/>
  </p:sldIdLst>
  <p:sldSz cx="12192000" cy="6858000"/>
  <p:notesSz cx="6669088"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D'Urso" initials="ED" lastIdx="1" clrIdx="0">
    <p:extLst>
      <p:ext uri="{19B8F6BF-5375-455C-9EA6-DF929625EA0E}">
        <p15:presenceInfo xmlns:p15="http://schemas.microsoft.com/office/powerpoint/2012/main" userId="S-1-5-21-3009188405-4059014094-2327816963-156222" providerId="AD"/>
      </p:ext>
    </p:extLst>
  </p:cmAuthor>
  <p:cmAuthor id="2" name="E.D. D'Urso" initials="ED [2]" lastIdx="3" clrIdx="1">
    <p:extLst>
      <p:ext uri="{19B8F6BF-5375-455C-9EA6-DF929625EA0E}">
        <p15:presenceInfo xmlns:p15="http://schemas.microsoft.com/office/powerpoint/2012/main" userId="E.D. D'Urso" providerId="None"/>
      </p:ext>
    </p:extLst>
  </p:cmAuthor>
  <p:cmAuthor id="3" name="Damiano D'Urso" initials="DD" lastIdx="1" clrIdx="2">
    <p:extLst>
      <p:ext uri="{19B8F6BF-5375-455C-9EA6-DF929625EA0E}">
        <p15:presenceInfo xmlns:p15="http://schemas.microsoft.com/office/powerpoint/2012/main" userId="Damiano D'Ur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9B1D"/>
    <a:srgbClr val="8BF590"/>
    <a:srgbClr val="FF5050"/>
    <a:srgbClr val="D19D34"/>
    <a:srgbClr val="FF8B8B"/>
    <a:srgbClr val="ECCC7C"/>
    <a:srgbClr val="00688B"/>
    <a:srgbClr val="FFFFFF"/>
    <a:srgbClr val="A23B73"/>
    <a:srgbClr val="3F5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76386" autoAdjust="0"/>
  </p:normalViewPr>
  <p:slideViewPr>
    <p:cSldViewPr snapToGrid="0" showGuides="1">
      <p:cViewPr>
        <p:scale>
          <a:sx n="70" d="100"/>
          <a:sy n="70" d="100"/>
        </p:scale>
        <p:origin x="1416" y="396"/>
      </p:cViewPr>
      <p:guideLst>
        <p:guide orient="horz" pos="3521"/>
        <p:guide pos="3840"/>
      </p:guideLst>
    </p:cSldViewPr>
  </p:slideViewPr>
  <p:outlineViewPr>
    <p:cViewPr>
      <p:scale>
        <a:sx n="33" d="100"/>
        <a:sy n="33" d="100"/>
      </p:scale>
      <p:origin x="0" y="-3710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9" d="100"/>
          <a:sy n="79" d="100"/>
        </p:scale>
        <p:origin x="249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19T12:14:54.935" idx="2">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7A1F1-DA6D-4C1E-844A-2E0B8F2D6117}"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EA34C2E-460C-443F-84EC-3C28D1A2BAC0}">
      <dgm:prSet phldrT="[Text]"/>
      <dgm:spPr>
        <a:solidFill>
          <a:srgbClr val="D19D34"/>
        </a:solidFill>
      </dgm:spPr>
      <dgm:t>
        <a:bodyPr/>
        <a:lstStyle/>
        <a:p>
          <a:r>
            <a:rPr lang="en-US" dirty="0" smtClean="0"/>
            <a:t>1</a:t>
          </a:r>
          <a:endParaRPr lang="en-US" dirty="0"/>
        </a:p>
      </dgm:t>
    </dgm:pt>
    <dgm:pt modelId="{16E0FFD0-1B57-4486-8651-140157360981}" type="parTrans" cxnId="{8D0C4184-95B6-439C-97A7-3EAEEAD74560}">
      <dgm:prSet/>
      <dgm:spPr/>
      <dgm:t>
        <a:bodyPr/>
        <a:lstStyle/>
        <a:p>
          <a:endParaRPr lang="en-US"/>
        </a:p>
      </dgm:t>
    </dgm:pt>
    <dgm:pt modelId="{B8001812-4696-4665-854F-AE7357190792}" type="sibTrans" cxnId="{8D0C4184-95B6-439C-97A7-3EAEEAD74560}">
      <dgm:prSet/>
      <dgm:spPr/>
      <dgm:t>
        <a:bodyPr/>
        <a:lstStyle/>
        <a:p>
          <a:endParaRPr lang="en-US"/>
        </a:p>
      </dgm:t>
    </dgm:pt>
    <dgm:pt modelId="{EDE96AD7-D0E3-4BE7-89EF-999FACAB811C}">
      <dgm:prSet phldrT="[Text]"/>
      <dgm:spPr>
        <a:noFill/>
        <a:ln>
          <a:solidFill>
            <a:schemeClr val="accent2"/>
          </a:solidFill>
        </a:ln>
      </dgm:spPr>
      <dgm:t>
        <a:bodyPr/>
        <a:lstStyle/>
        <a:p>
          <a:r>
            <a:rPr lang="en-US" dirty="0" smtClean="0"/>
            <a:t>Data were generated under a </a:t>
          </a:r>
          <a:r>
            <a:rPr lang="en-US" i="1" dirty="0" smtClean="0"/>
            <a:t>Q</a:t>
          </a:r>
          <a:r>
            <a:rPr lang="en-US" i="0" dirty="0" smtClean="0"/>
            <a:t>-dimensional normal ogive graded response model using the R-package </a:t>
          </a:r>
          <a:r>
            <a:rPr lang="en-US" i="1" dirty="0" err="1" smtClean="0"/>
            <a:t>mirt</a:t>
          </a:r>
          <a:r>
            <a:rPr lang="en-US" i="1" dirty="0" smtClean="0"/>
            <a:t> </a:t>
          </a:r>
          <a:r>
            <a:rPr lang="en-US" i="0" dirty="0" smtClean="0"/>
            <a:t>(Chalmers, 2012)</a:t>
          </a:r>
          <a:endParaRPr lang="en-US" i="0" dirty="0"/>
        </a:p>
      </dgm:t>
    </dgm:pt>
    <dgm:pt modelId="{375F2B61-576E-41C7-9DAF-E72478EF88E6}" type="parTrans" cxnId="{9F1187D1-0073-46ED-AFD0-E9557B61E700}">
      <dgm:prSet/>
      <dgm:spPr/>
      <dgm:t>
        <a:bodyPr/>
        <a:lstStyle/>
        <a:p>
          <a:endParaRPr lang="en-US"/>
        </a:p>
      </dgm:t>
    </dgm:pt>
    <dgm:pt modelId="{B63E7702-9E8B-412F-BAEA-59C71586867D}" type="sibTrans" cxnId="{9F1187D1-0073-46ED-AFD0-E9557B61E700}">
      <dgm:prSet/>
      <dgm:spPr/>
      <dgm:t>
        <a:bodyPr/>
        <a:lstStyle/>
        <a:p>
          <a:endParaRPr lang="en-US"/>
        </a:p>
      </dgm:t>
    </dgm:pt>
    <dgm:pt modelId="{6C0F59B7-B3DC-4825-9863-E41C8FA3CAF1}" type="pres">
      <dgm:prSet presAssocID="{4167A1F1-DA6D-4C1E-844A-2E0B8F2D6117}" presName="linearFlow" presStyleCnt="0">
        <dgm:presLayoutVars>
          <dgm:dir/>
          <dgm:animLvl val="lvl"/>
          <dgm:resizeHandles val="exact"/>
        </dgm:presLayoutVars>
      </dgm:prSet>
      <dgm:spPr/>
      <dgm:t>
        <a:bodyPr/>
        <a:lstStyle/>
        <a:p>
          <a:endParaRPr lang="en-US"/>
        </a:p>
      </dgm:t>
    </dgm:pt>
    <dgm:pt modelId="{D7032BFA-86AE-45E6-A5D8-AE404BFE713C}" type="pres">
      <dgm:prSet presAssocID="{1EA34C2E-460C-443F-84EC-3C28D1A2BAC0}" presName="composite" presStyleCnt="0"/>
      <dgm:spPr/>
    </dgm:pt>
    <dgm:pt modelId="{B5FD9DF3-D7B6-4852-8163-CC2F134AB936}" type="pres">
      <dgm:prSet presAssocID="{1EA34C2E-460C-443F-84EC-3C28D1A2BAC0}" presName="parentText" presStyleLbl="alignNode1" presStyleIdx="0" presStyleCnt="1">
        <dgm:presLayoutVars>
          <dgm:chMax val="1"/>
          <dgm:bulletEnabled val="1"/>
        </dgm:presLayoutVars>
      </dgm:prSet>
      <dgm:spPr/>
      <dgm:t>
        <a:bodyPr/>
        <a:lstStyle/>
        <a:p>
          <a:endParaRPr lang="en-US"/>
        </a:p>
      </dgm:t>
    </dgm:pt>
    <dgm:pt modelId="{BC7C385E-D952-43AD-8C96-4B3017B59EBC}" type="pres">
      <dgm:prSet presAssocID="{1EA34C2E-460C-443F-84EC-3C28D1A2BAC0}" presName="descendantText" presStyleLbl="alignAcc1" presStyleIdx="0" presStyleCnt="1" custLinFactNeighborX="131" custLinFactNeighborY="-3958">
        <dgm:presLayoutVars>
          <dgm:bulletEnabled val="1"/>
        </dgm:presLayoutVars>
      </dgm:prSet>
      <dgm:spPr/>
      <dgm:t>
        <a:bodyPr/>
        <a:lstStyle/>
        <a:p>
          <a:endParaRPr lang="en-US"/>
        </a:p>
      </dgm:t>
    </dgm:pt>
  </dgm:ptLst>
  <dgm:cxnLst>
    <dgm:cxn modelId="{A8C45E33-2050-4349-B99F-7471FE35ECDC}" type="presOf" srcId="{EDE96AD7-D0E3-4BE7-89EF-999FACAB811C}" destId="{BC7C385E-D952-43AD-8C96-4B3017B59EBC}" srcOrd="0" destOrd="0" presId="urn:microsoft.com/office/officeart/2005/8/layout/chevron2"/>
    <dgm:cxn modelId="{9F1187D1-0073-46ED-AFD0-E9557B61E700}" srcId="{1EA34C2E-460C-443F-84EC-3C28D1A2BAC0}" destId="{EDE96AD7-D0E3-4BE7-89EF-999FACAB811C}" srcOrd="0" destOrd="0" parTransId="{375F2B61-576E-41C7-9DAF-E72478EF88E6}" sibTransId="{B63E7702-9E8B-412F-BAEA-59C71586867D}"/>
    <dgm:cxn modelId="{8D0C4184-95B6-439C-97A7-3EAEEAD74560}" srcId="{4167A1F1-DA6D-4C1E-844A-2E0B8F2D6117}" destId="{1EA34C2E-460C-443F-84EC-3C28D1A2BAC0}" srcOrd="0" destOrd="0" parTransId="{16E0FFD0-1B57-4486-8651-140157360981}" sibTransId="{B8001812-4696-4665-854F-AE7357190792}"/>
    <dgm:cxn modelId="{2601876F-067F-4B8F-8565-654440D7C642}" type="presOf" srcId="{1EA34C2E-460C-443F-84EC-3C28D1A2BAC0}" destId="{B5FD9DF3-D7B6-4852-8163-CC2F134AB936}" srcOrd="0" destOrd="0" presId="urn:microsoft.com/office/officeart/2005/8/layout/chevron2"/>
    <dgm:cxn modelId="{EDB0D38D-E2DA-41C6-A287-1C6FC6802B42}" type="presOf" srcId="{4167A1F1-DA6D-4C1E-844A-2E0B8F2D6117}" destId="{6C0F59B7-B3DC-4825-9863-E41C8FA3CAF1}" srcOrd="0" destOrd="0" presId="urn:microsoft.com/office/officeart/2005/8/layout/chevron2"/>
    <dgm:cxn modelId="{6DDC3C8D-F0CF-4DA0-8B70-637CCB76B788}" type="presParOf" srcId="{6C0F59B7-B3DC-4825-9863-E41C8FA3CAF1}" destId="{D7032BFA-86AE-45E6-A5D8-AE404BFE713C}" srcOrd="0" destOrd="0" presId="urn:microsoft.com/office/officeart/2005/8/layout/chevron2"/>
    <dgm:cxn modelId="{1281F3E8-1BCB-4A58-A272-51F1CB966845}" type="presParOf" srcId="{D7032BFA-86AE-45E6-A5D8-AE404BFE713C}" destId="{B5FD9DF3-D7B6-4852-8163-CC2F134AB936}" srcOrd="0" destOrd="0" presId="urn:microsoft.com/office/officeart/2005/8/layout/chevron2"/>
    <dgm:cxn modelId="{B2709EC1-0765-4395-B481-127BAE2C34B2}" type="presParOf" srcId="{D7032BFA-86AE-45E6-A5D8-AE404BFE713C}" destId="{BC7C385E-D952-43AD-8C96-4B3017B59EB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167A1F1-DA6D-4C1E-844A-2E0B8F2D6117}"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EA34C2E-460C-443F-84EC-3C28D1A2BAC0}">
      <dgm:prSet phldrT="[Text]"/>
      <dgm:spPr>
        <a:solidFill>
          <a:srgbClr val="D19D34"/>
        </a:solidFill>
      </dgm:spPr>
      <dgm:t>
        <a:bodyPr/>
        <a:lstStyle/>
        <a:p>
          <a:r>
            <a:rPr lang="en-US" dirty="0" smtClean="0"/>
            <a:t>1</a:t>
          </a:r>
          <a:endParaRPr lang="en-US" dirty="0"/>
        </a:p>
      </dgm:t>
    </dgm:pt>
    <dgm:pt modelId="{16E0FFD0-1B57-4486-8651-140157360981}" type="parTrans" cxnId="{8D0C4184-95B6-439C-97A7-3EAEEAD74560}">
      <dgm:prSet/>
      <dgm:spPr/>
      <dgm:t>
        <a:bodyPr/>
        <a:lstStyle/>
        <a:p>
          <a:endParaRPr lang="en-US"/>
        </a:p>
      </dgm:t>
    </dgm:pt>
    <dgm:pt modelId="{B8001812-4696-4665-854F-AE7357190792}" type="sibTrans" cxnId="{8D0C4184-95B6-439C-97A7-3EAEEAD74560}">
      <dgm:prSet/>
      <dgm:spPr/>
      <dgm:t>
        <a:bodyPr/>
        <a:lstStyle/>
        <a:p>
          <a:endParaRPr lang="en-US"/>
        </a:p>
      </dgm:t>
    </dgm:pt>
    <dgm:pt modelId="{EDE96AD7-D0E3-4BE7-89EF-999FACAB811C}">
      <dgm:prSet phldrT="[Text]"/>
      <dgm:spPr>
        <a:noFill/>
        <a:ln>
          <a:solidFill>
            <a:schemeClr val="accent2"/>
          </a:solidFill>
        </a:ln>
      </dgm:spPr>
      <dgm:t>
        <a:bodyPr/>
        <a:lstStyle/>
        <a:p>
          <a:r>
            <a:rPr lang="en-US" i="0" dirty="0" smtClean="0"/>
            <a:t>ARS scores were sampled from a </a:t>
          </a:r>
          <a:r>
            <a:rPr lang="en-US" b="1" i="0" dirty="0" smtClean="0">
              <a:solidFill>
                <a:srgbClr val="CD9B1D"/>
              </a:solidFill>
            </a:rPr>
            <a:t>right-censored normal distribution </a:t>
          </a:r>
          <a:r>
            <a:rPr lang="en-US" i="0" dirty="0" smtClean="0"/>
            <a:t>to simulate subjects who either did or did not show an ARS, without allowing for scores representing a negative ARS (i.e., disagreeing). </a:t>
          </a:r>
          <a:endParaRPr lang="en-US" dirty="0"/>
        </a:p>
      </dgm:t>
    </dgm:pt>
    <dgm:pt modelId="{375F2B61-576E-41C7-9DAF-E72478EF88E6}" type="parTrans" cxnId="{9F1187D1-0073-46ED-AFD0-E9557B61E700}">
      <dgm:prSet/>
      <dgm:spPr/>
      <dgm:t>
        <a:bodyPr/>
        <a:lstStyle/>
        <a:p>
          <a:endParaRPr lang="en-US"/>
        </a:p>
      </dgm:t>
    </dgm:pt>
    <dgm:pt modelId="{B63E7702-9E8B-412F-BAEA-59C71586867D}" type="sibTrans" cxnId="{9F1187D1-0073-46ED-AFD0-E9557B61E700}">
      <dgm:prSet/>
      <dgm:spPr/>
      <dgm:t>
        <a:bodyPr/>
        <a:lstStyle/>
        <a:p>
          <a:endParaRPr lang="en-US"/>
        </a:p>
      </dgm:t>
    </dgm:pt>
    <dgm:pt modelId="{BFA4590C-A5C4-480D-9E4D-CA1804428379}">
      <dgm:prSet phldrT="[Text]"/>
      <dgm:spPr>
        <a:noFill/>
        <a:ln>
          <a:solidFill>
            <a:schemeClr val="accent2"/>
          </a:solidFill>
        </a:ln>
      </dgm:spPr>
      <dgm:t>
        <a:bodyPr/>
        <a:lstStyle/>
        <a:p>
          <a:r>
            <a:rPr lang="en-US" i="0" dirty="0" smtClean="0"/>
            <a:t>Value of loadings for small medium and large ARS were .218, .343 and . 506, respectively. </a:t>
          </a:r>
          <a:endParaRPr lang="en-US" dirty="0"/>
        </a:p>
      </dgm:t>
    </dgm:pt>
    <dgm:pt modelId="{BB0FAE2E-A2F4-4F3A-A751-281C5CD6D5A8}" type="parTrans" cxnId="{7972A026-4D57-4ABA-9A49-D0515B971356}">
      <dgm:prSet/>
      <dgm:spPr/>
      <dgm:t>
        <a:bodyPr/>
        <a:lstStyle/>
        <a:p>
          <a:endParaRPr lang="en-US"/>
        </a:p>
      </dgm:t>
    </dgm:pt>
    <dgm:pt modelId="{9DA716D3-D3CC-429B-B90F-95DC76644445}" type="sibTrans" cxnId="{7972A026-4D57-4ABA-9A49-D0515B971356}">
      <dgm:prSet/>
      <dgm:spPr/>
      <dgm:t>
        <a:bodyPr/>
        <a:lstStyle/>
        <a:p>
          <a:endParaRPr lang="en-US"/>
        </a:p>
      </dgm:t>
    </dgm:pt>
    <dgm:pt modelId="{6C0F59B7-B3DC-4825-9863-E41C8FA3CAF1}" type="pres">
      <dgm:prSet presAssocID="{4167A1F1-DA6D-4C1E-844A-2E0B8F2D6117}" presName="linearFlow" presStyleCnt="0">
        <dgm:presLayoutVars>
          <dgm:dir/>
          <dgm:animLvl val="lvl"/>
          <dgm:resizeHandles val="exact"/>
        </dgm:presLayoutVars>
      </dgm:prSet>
      <dgm:spPr/>
      <dgm:t>
        <a:bodyPr/>
        <a:lstStyle/>
        <a:p>
          <a:endParaRPr lang="en-US"/>
        </a:p>
      </dgm:t>
    </dgm:pt>
    <dgm:pt modelId="{D7032BFA-86AE-45E6-A5D8-AE404BFE713C}" type="pres">
      <dgm:prSet presAssocID="{1EA34C2E-460C-443F-84EC-3C28D1A2BAC0}" presName="composite" presStyleCnt="0"/>
      <dgm:spPr/>
    </dgm:pt>
    <dgm:pt modelId="{B5FD9DF3-D7B6-4852-8163-CC2F134AB936}" type="pres">
      <dgm:prSet presAssocID="{1EA34C2E-460C-443F-84EC-3C28D1A2BAC0}" presName="parentText" presStyleLbl="alignNode1" presStyleIdx="0" presStyleCnt="1">
        <dgm:presLayoutVars>
          <dgm:chMax val="1"/>
          <dgm:bulletEnabled val="1"/>
        </dgm:presLayoutVars>
      </dgm:prSet>
      <dgm:spPr/>
      <dgm:t>
        <a:bodyPr/>
        <a:lstStyle/>
        <a:p>
          <a:endParaRPr lang="en-US"/>
        </a:p>
      </dgm:t>
    </dgm:pt>
    <dgm:pt modelId="{BC7C385E-D952-43AD-8C96-4B3017B59EBC}" type="pres">
      <dgm:prSet presAssocID="{1EA34C2E-460C-443F-84EC-3C28D1A2BAC0}" presName="descendantText" presStyleLbl="alignAcc1" presStyleIdx="0" presStyleCnt="1" custLinFactNeighborX="131" custLinFactNeighborY="-3958">
        <dgm:presLayoutVars>
          <dgm:bulletEnabled val="1"/>
        </dgm:presLayoutVars>
      </dgm:prSet>
      <dgm:spPr/>
      <dgm:t>
        <a:bodyPr/>
        <a:lstStyle/>
        <a:p>
          <a:endParaRPr lang="en-US"/>
        </a:p>
      </dgm:t>
    </dgm:pt>
  </dgm:ptLst>
  <dgm:cxnLst>
    <dgm:cxn modelId="{A8C45E33-2050-4349-B99F-7471FE35ECDC}" type="presOf" srcId="{EDE96AD7-D0E3-4BE7-89EF-999FACAB811C}" destId="{BC7C385E-D952-43AD-8C96-4B3017B59EBC}" srcOrd="0" destOrd="0" presId="urn:microsoft.com/office/officeart/2005/8/layout/chevron2"/>
    <dgm:cxn modelId="{9F1187D1-0073-46ED-AFD0-E9557B61E700}" srcId="{1EA34C2E-460C-443F-84EC-3C28D1A2BAC0}" destId="{EDE96AD7-D0E3-4BE7-89EF-999FACAB811C}" srcOrd="0" destOrd="0" parTransId="{375F2B61-576E-41C7-9DAF-E72478EF88E6}" sibTransId="{B63E7702-9E8B-412F-BAEA-59C71586867D}"/>
    <dgm:cxn modelId="{8D0C4184-95B6-439C-97A7-3EAEEAD74560}" srcId="{4167A1F1-DA6D-4C1E-844A-2E0B8F2D6117}" destId="{1EA34C2E-460C-443F-84EC-3C28D1A2BAC0}" srcOrd="0" destOrd="0" parTransId="{16E0FFD0-1B57-4486-8651-140157360981}" sibTransId="{B8001812-4696-4665-854F-AE7357190792}"/>
    <dgm:cxn modelId="{2601876F-067F-4B8F-8565-654440D7C642}" type="presOf" srcId="{1EA34C2E-460C-443F-84EC-3C28D1A2BAC0}" destId="{B5FD9DF3-D7B6-4852-8163-CC2F134AB936}" srcOrd="0" destOrd="0" presId="urn:microsoft.com/office/officeart/2005/8/layout/chevron2"/>
    <dgm:cxn modelId="{2EA104D1-B1B9-4F87-9627-969349D8D5C5}" type="presOf" srcId="{BFA4590C-A5C4-480D-9E4D-CA1804428379}" destId="{BC7C385E-D952-43AD-8C96-4B3017B59EBC}" srcOrd="0" destOrd="1" presId="urn:microsoft.com/office/officeart/2005/8/layout/chevron2"/>
    <dgm:cxn modelId="{7972A026-4D57-4ABA-9A49-D0515B971356}" srcId="{1EA34C2E-460C-443F-84EC-3C28D1A2BAC0}" destId="{BFA4590C-A5C4-480D-9E4D-CA1804428379}" srcOrd="1" destOrd="0" parTransId="{BB0FAE2E-A2F4-4F3A-A751-281C5CD6D5A8}" sibTransId="{9DA716D3-D3CC-429B-B90F-95DC76644445}"/>
    <dgm:cxn modelId="{EDB0D38D-E2DA-41C6-A287-1C6FC6802B42}" type="presOf" srcId="{4167A1F1-DA6D-4C1E-844A-2E0B8F2D6117}" destId="{6C0F59B7-B3DC-4825-9863-E41C8FA3CAF1}" srcOrd="0" destOrd="0" presId="urn:microsoft.com/office/officeart/2005/8/layout/chevron2"/>
    <dgm:cxn modelId="{6DDC3C8D-F0CF-4DA0-8B70-637CCB76B788}" type="presParOf" srcId="{6C0F59B7-B3DC-4825-9863-E41C8FA3CAF1}" destId="{D7032BFA-86AE-45E6-A5D8-AE404BFE713C}" srcOrd="0" destOrd="0" presId="urn:microsoft.com/office/officeart/2005/8/layout/chevron2"/>
    <dgm:cxn modelId="{1281F3E8-1BCB-4A58-A272-51F1CB966845}" type="presParOf" srcId="{D7032BFA-86AE-45E6-A5D8-AE404BFE713C}" destId="{B5FD9DF3-D7B6-4852-8163-CC2F134AB936}" srcOrd="0" destOrd="0" presId="urn:microsoft.com/office/officeart/2005/8/layout/chevron2"/>
    <dgm:cxn modelId="{B2709EC1-0765-4395-B481-127BAE2C34B2}" type="presParOf" srcId="{D7032BFA-86AE-45E6-A5D8-AE404BFE713C}" destId="{BC7C385E-D952-43AD-8C96-4B3017B59EB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67A1F1-DA6D-4C1E-844A-2E0B8F2D6117}"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EA34C2E-460C-443F-84EC-3C28D1A2BAC0}">
      <dgm:prSet phldrT="[Text]"/>
      <dgm:spPr>
        <a:solidFill>
          <a:srgbClr val="D19D34"/>
        </a:solidFill>
      </dgm:spPr>
      <dgm:t>
        <a:bodyPr/>
        <a:lstStyle/>
        <a:p>
          <a:r>
            <a:rPr lang="en-US" dirty="0" smtClean="0"/>
            <a:t>1</a:t>
          </a:r>
          <a:endParaRPr lang="en-US" dirty="0"/>
        </a:p>
      </dgm:t>
    </dgm:pt>
    <dgm:pt modelId="{16E0FFD0-1B57-4486-8651-140157360981}" type="parTrans" cxnId="{8D0C4184-95B6-439C-97A7-3EAEEAD74560}">
      <dgm:prSet/>
      <dgm:spPr/>
      <dgm:t>
        <a:bodyPr/>
        <a:lstStyle/>
        <a:p>
          <a:endParaRPr lang="en-US"/>
        </a:p>
      </dgm:t>
    </dgm:pt>
    <dgm:pt modelId="{B8001812-4696-4665-854F-AE7357190792}" type="sibTrans" cxnId="{8D0C4184-95B6-439C-97A7-3EAEEAD74560}">
      <dgm:prSet/>
      <dgm:spPr/>
      <dgm:t>
        <a:bodyPr/>
        <a:lstStyle/>
        <a:p>
          <a:endParaRPr lang="en-US"/>
        </a:p>
      </dgm:t>
    </dgm:pt>
    <dgm:pt modelId="{EDE96AD7-D0E3-4BE7-89EF-999FACAB811C}">
      <dgm:prSet phldrT="[Text]"/>
      <dgm:spPr>
        <a:noFill/>
        <a:ln>
          <a:solidFill>
            <a:schemeClr val="accent2"/>
          </a:solidFill>
        </a:ln>
      </dgm:spPr>
      <dgm:t>
        <a:bodyPr/>
        <a:lstStyle/>
        <a:p>
          <a:r>
            <a:rPr lang="en-US" dirty="0" smtClean="0"/>
            <a:t>Data were generated under a </a:t>
          </a:r>
          <a:r>
            <a:rPr lang="en-US" i="1" dirty="0" smtClean="0"/>
            <a:t>Q</a:t>
          </a:r>
          <a:r>
            <a:rPr lang="en-US" i="0" dirty="0" smtClean="0"/>
            <a:t>-dimensional normal ogive graded response model using the R-package </a:t>
          </a:r>
          <a:r>
            <a:rPr lang="en-US" i="1" dirty="0" err="1" smtClean="0"/>
            <a:t>mirt</a:t>
          </a:r>
          <a:r>
            <a:rPr lang="en-US" i="1" dirty="0" smtClean="0"/>
            <a:t> </a:t>
          </a:r>
          <a:r>
            <a:rPr lang="en-US" i="0" dirty="0" smtClean="0"/>
            <a:t>(Chalmers, 2012)</a:t>
          </a:r>
          <a:endParaRPr lang="en-US" i="0" dirty="0"/>
        </a:p>
      </dgm:t>
    </dgm:pt>
    <dgm:pt modelId="{375F2B61-576E-41C7-9DAF-E72478EF88E6}" type="parTrans" cxnId="{9F1187D1-0073-46ED-AFD0-E9557B61E700}">
      <dgm:prSet/>
      <dgm:spPr/>
      <dgm:t>
        <a:bodyPr/>
        <a:lstStyle/>
        <a:p>
          <a:endParaRPr lang="en-US"/>
        </a:p>
      </dgm:t>
    </dgm:pt>
    <dgm:pt modelId="{B63E7702-9E8B-412F-BAEA-59C71586867D}" type="sibTrans" cxnId="{9F1187D1-0073-46ED-AFD0-E9557B61E700}">
      <dgm:prSet/>
      <dgm:spPr/>
      <dgm:t>
        <a:bodyPr/>
        <a:lstStyle/>
        <a:p>
          <a:endParaRPr lang="en-US"/>
        </a:p>
      </dgm:t>
    </dgm:pt>
    <dgm:pt modelId="{318F233A-A27E-48E4-BE33-0588DCA74390}">
      <dgm:prSet phldrT="[Text]"/>
      <dgm:spPr>
        <a:solidFill>
          <a:srgbClr val="D19D34"/>
        </a:solidFill>
      </dgm:spPr>
      <dgm:t>
        <a:bodyPr/>
        <a:lstStyle/>
        <a:p>
          <a:r>
            <a:rPr lang="en-US" dirty="0" smtClean="0"/>
            <a:t>2</a:t>
          </a:r>
          <a:endParaRPr lang="en-US" dirty="0"/>
        </a:p>
      </dgm:t>
    </dgm:pt>
    <dgm:pt modelId="{6FDD0B06-D15D-4571-9CD6-A7875C73F700}" type="parTrans" cxnId="{3F94B9AE-3826-4D9F-A615-6D1EFEA150BE}">
      <dgm:prSet/>
      <dgm:spPr/>
      <dgm:t>
        <a:bodyPr/>
        <a:lstStyle/>
        <a:p>
          <a:endParaRPr lang="en-US"/>
        </a:p>
      </dgm:t>
    </dgm:pt>
    <dgm:pt modelId="{188A278B-604D-4D9C-BE4D-AC77FFA44376}" type="sibTrans" cxnId="{3F94B9AE-3826-4D9F-A615-6D1EFEA150BE}">
      <dgm:prSet/>
      <dgm:spPr/>
      <dgm:t>
        <a:bodyPr/>
        <a:lstStyle/>
        <a:p>
          <a:endParaRPr lang="en-US"/>
        </a:p>
      </dgm:t>
    </dgm:pt>
    <dgm:pt modelId="{593C86D1-8B43-47CA-9226-754D6202B4B9}">
      <dgm:prSet phldrT="[Text]"/>
      <dgm:spPr>
        <a:noFill/>
        <a:ln>
          <a:solidFill>
            <a:schemeClr val="accent2"/>
          </a:solidFill>
        </a:ln>
      </dgm:spPr>
      <dgm:t>
        <a:bodyPr/>
        <a:lstStyle/>
        <a:p>
          <a:r>
            <a:rPr lang="en-US" dirty="0" smtClean="0"/>
            <a:t>EFA models were estimated with up to three factors (i.e., unidimensional scales) and up to four factors (i.e., multidimensional scales)</a:t>
          </a:r>
          <a:endParaRPr lang="en-US" dirty="0"/>
        </a:p>
      </dgm:t>
    </dgm:pt>
    <dgm:pt modelId="{2044EDD7-ECBE-443C-98F0-8C542287F630}" type="parTrans" cxnId="{F972C91B-84CA-4F1C-8BEA-E2A34DAFE28A}">
      <dgm:prSet/>
      <dgm:spPr/>
      <dgm:t>
        <a:bodyPr/>
        <a:lstStyle/>
        <a:p>
          <a:endParaRPr lang="en-US"/>
        </a:p>
      </dgm:t>
    </dgm:pt>
    <dgm:pt modelId="{FD45469C-72FB-46AE-8447-B19239CCA2A7}" type="sibTrans" cxnId="{F972C91B-84CA-4F1C-8BEA-E2A34DAFE28A}">
      <dgm:prSet/>
      <dgm:spPr/>
      <dgm:t>
        <a:bodyPr/>
        <a:lstStyle/>
        <a:p>
          <a:endParaRPr lang="en-US"/>
        </a:p>
      </dgm:t>
    </dgm:pt>
    <dgm:pt modelId="{7328259C-59A0-4330-8D9A-4287C8117EB8}">
      <dgm:prSet phldrT="[Text]"/>
      <dgm:spPr>
        <a:solidFill>
          <a:srgbClr val="D19D34"/>
        </a:solidFill>
      </dgm:spPr>
      <dgm:t>
        <a:bodyPr/>
        <a:lstStyle/>
        <a:p>
          <a:r>
            <a:rPr lang="en-US" dirty="0" smtClean="0"/>
            <a:t>3</a:t>
          </a:r>
          <a:endParaRPr lang="en-US" dirty="0"/>
        </a:p>
      </dgm:t>
    </dgm:pt>
    <dgm:pt modelId="{A54DE3E9-09C4-4FDB-AEAB-7D4B5432C02E}" type="parTrans" cxnId="{A336CAA1-4FC1-4741-9117-542244F9566B}">
      <dgm:prSet/>
      <dgm:spPr/>
      <dgm:t>
        <a:bodyPr/>
        <a:lstStyle/>
        <a:p>
          <a:endParaRPr lang="en-US"/>
        </a:p>
      </dgm:t>
    </dgm:pt>
    <dgm:pt modelId="{C1B4676A-0C48-45F5-B94D-79815E291DBF}" type="sibTrans" cxnId="{A336CAA1-4FC1-4741-9117-542244F9566B}">
      <dgm:prSet/>
      <dgm:spPr/>
      <dgm:t>
        <a:bodyPr/>
        <a:lstStyle/>
        <a:p>
          <a:endParaRPr lang="en-US"/>
        </a:p>
      </dgm:t>
    </dgm:pt>
    <dgm:pt modelId="{70BA4DE0-6FAC-478A-901C-E2D7959BFF74}">
      <dgm:prSet phldrT="[Text]"/>
      <dgm:spPr>
        <a:noFill/>
        <a:ln>
          <a:solidFill>
            <a:schemeClr val="accent2"/>
          </a:solidFill>
        </a:ln>
      </dgm:spPr>
      <dgm:t>
        <a:bodyPr/>
        <a:lstStyle/>
        <a:p>
          <a:pPr algn="l"/>
          <a:r>
            <a:rPr lang="en-US" dirty="0" smtClean="0"/>
            <a:t>Three model selection criteria were considered to evaluate the number of dimensions:</a:t>
          </a:r>
          <a:endParaRPr lang="en-US" dirty="0"/>
        </a:p>
      </dgm:t>
    </dgm:pt>
    <dgm:pt modelId="{59C88F77-530B-4D42-9801-92B8108D01FF}" type="parTrans" cxnId="{3C6D32F8-F383-4473-9044-24387ACF1D35}">
      <dgm:prSet/>
      <dgm:spPr/>
      <dgm:t>
        <a:bodyPr/>
        <a:lstStyle/>
        <a:p>
          <a:endParaRPr lang="en-US"/>
        </a:p>
      </dgm:t>
    </dgm:pt>
    <dgm:pt modelId="{4618B9DF-4085-4898-92DA-43201DC7BE24}" type="sibTrans" cxnId="{3C6D32F8-F383-4473-9044-24387ACF1D35}">
      <dgm:prSet/>
      <dgm:spPr/>
      <dgm:t>
        <a:bodyPr/>
        <a:lstStyle/>
        <a:p>
          <a:endParaRPr lang="en-US"/>
        </a:p>
      </dgm:t>
    </dgm:pt>
    <dgm:pt modelId="{09C3651F-35F1-419C-B415-16ACEF7CBFBE}">
      <dgm:prSet/>
      <dgm:spPr>
        <a:solidFill>
          <a:srgbClr val="D19D34"/>
        </a:solidFill>
      </dgm:spPr>
      <dgm:t>
        <a:bodyPr/>
        <a:lstStyle/>
        <a:p>
          <a:r>
            <a:rPr lang="en-US" dirty="0" smtClean="0"/>
            <a:t>4</a:t>
          </a:r>
          <a:endParaRPr lang="en-US" dirty="0"/>
        </a:p>
      </dgm:t>
    </dgm:pt>
    <dgm:pt modelId="{B29C048B-E94C-4EF6-A37F-2A8EB4D41FA3}" type="parTrans" cxnId="{F6205D07-E101-403F-861B-5DAFB3F7B701}">
      <dgm:prSet/>
      <dgm:spPr/>
      <dgm:t>
        <a:bodyPr/>
        <a:lstStyle/>
        <a:p>
          <a:endParaRPr lang="en-US"/>
        </a:p>
      </dgm:t>
    </dgm:pt>
    <dgm:pt modelId="{8DA64ADB-24D0-4BA3-9293-A6859B221D08}" type="sibTrans" cxnId="{F6205D07-E101-403F-861B-5DAFB3F7B701}">
      <dgm:prSet/>
      <dgm:spPr/>
      <dgm:t>
        <a:bodyPr/>
        <a:lstStyle/>
        <a:p>
          <a:endParaRPr lang="en-US"/>
        </a:p>
      </dgm:t>
    </dgm:pt>
    <dgm:pt modelId="{81A8C8DB-8972-4B0F-B00B-6A651B340CA0}">
      <dgm:prSet phldrT="[Text]"/>
      <dgm:spPr>
        <a:noFill/>
        <a:ln>
          <a:solidFill>
            <a:schemeClr val="accent2"/>
          </a:solidFill>
        </a:ln>
      </dgm:spPr>
      <dgm:t>
        <a:bodyPr/>
        <a:lstStyle/>
        <a:p>
          <a:r>
            <a:rPr lang="en-US" dirty="0" smtClean="0"/>
            <a:t>For all data sets, we estimated the EFA models using both Pearson correlation and </a:t>
          </a:r>
          <a:r>
            <a:rPr lang="en-US" dirty="0" err="1" smtClean="0"/>
            <a:t>polychoric</a:t>
          </a:r>
          <a:r>
            <a:rPr lang="en-US" dirty="0" smtClean="0"/>
            <a:t> correlation</a:t>
          </a:r>
          <a:endParaRPr lang="en-US" dirty="0"/>
        </a:p>
      </dgm:t>
    </dgm:pt>
    <dgm:pt modelId="{D435E119-860F-4C1D-8A1E-229875FA0D66}" type="parTrans" cxnId="{7B130B0F-62D3-4C9A-8777-512347668D4E}">
      <dgm:prSet/>
      <dgm:spPr/>
      <dgm:t>
        <a:bodyPr/>
        <a:lstStyle/>
        <a:p>
          <a:endParaRPr lang="en-US"/>
        </a:p>
      </dgm:t>
    </dgm:pt>
    <dgm:pt modelId="{66317897-AC2D-4713-9F1B-0D591A5A90A3}" type="sibTrans" cxnId="{7B130B0F-62D3-4C9A-8777-512347668D4E}">
      <dgm:prSet/>
      <dgm:spPr/>
      <dgm:t>
        <a:bodyPr/>
        <a:lstStyle/>
        <a:p>
          <a:endParaRPr lang="en-US"/>
        </a:p>
      </dgm:t>
    </dgm:pt>
    <dgm:pt modelId="{4B939491-019A-413A-8182-709B8D3A679E}">
      <dgm:prSet/>
      <dgm:spPr>
        <a:solidFill>
          <a:srgbClr val="D19D34"/>
        </a:solidFill>
        <a:ln>
          <a:solidFill>
            <a:schemeClr val="accent2"/>
          </a:solidFill>
        </a:ln>
      </dgm:spPr>
      <dgm:t>
        <a:bodyPr/>
        <a:lstStyle/>
        <a:p>
          <a:r>
            <a:rPr lang="en-US" b="0" i="0" dirty="0" smtClean="0"/>
            <a:t>Irrespective of the model selection </a:t>
          </a:r>
          <a:r>
            <a:rPr lang="en-US" b="1" i="0" dirty="0" smtClean="0"/>
            <a:t>results</a:t>
          </a:r>
          <a:r>
            <a:rPr lang="en-US" dirty="0" smtClean="0"/>
            <a:t>, </a:t>
          </a:r>
          <a:r>
            <a:rPr lang="en-US" dirty="0" smtClean="0"/>
            <a:t>the loadings for the model with and without the ARS factor were rotated using:</a:t>
          </a:r>
          <a:endParaRPr lang="en-US" dirty="0"/>
        </a:p>
      </dgm:t>
    </dgm:pt>
    <dgm:pt modelId="{809F23EF-37B1-4A46-AF10-705B1137B0E8}" type="parTrans" cxnId="{D8765FBD-9E42-4090-8828-864BDE187E96}">
      <dgm:prSet/>
      <dgm:spPr/>
      <dgm:t>
        <a:bodyPr/>
        <a:lstStyle/>
        <a:p>
          <a:endParaRPr lang="en-US"/>
        </a:p>
      </dgm:t>
    </dgm:pt>
    <dgm:pt modelId="{E90A9D3D-1346-4F7E-9D0E-959FD697E15A}" type="sibTrans" cxnId="{D8765FBD-9E42-4090-8828-864BDE187E96}">
      <dgm:prSet/>
      <dgm:spPr/>
      <dgm:t>
        <a:bodyPr/>
        <a:lstStyle/>
        <a:p>
          <a:endParaRPr lang="en-US"/>
        </a:p>
      </dgm:t>
    </dgm:pt>
    <dgm:pt modelId="{D6D88D5F-49A1-417C-801F-CD52F410BAA0}">
      <dgm:prSet/>
      <dgm:spPr>
        <a:solidFill>
          <a:srgbClr val="D19D34"/>
        </a:solidFill>
        <a:ln>
          <a:solidFill>
            <a:schemeClr val="accent2"/>
          </a:solidFill>
        </a:ln>
      </dgm:spPr>
      <dgm:t>
        <a:bodyPr/>
        <a:lstStyle/>
        <a:p>
          <a:r>
            <a:rPr lang="en-US" dirty="0" err="1" smtClean="0"/>
            <a:t>Oblimin</a:t>
          </a:r>
          <a:r>
            <a:rPr lang="en-US" dirty="0" smtClean="0"/>
            <a:t> (i.e., uninformed rotation approach);</a:t>
          </a:r>
          <a:endParaRPr lang="en-US" dirty="0"/>
        </a:p>
      </dgm:t>
    </dgm:pt>
    <dgm:pt modelId="{DE3A1B40-4E53-4F63-8BF0-5AFE5A33C28D}" type="parTrans" cxnId="{532F0AD5-E72D-43E3-9678-F6C556E2CFA3}">
      <dgm:prSet/>
      <dgm:spPr/>
      <dgm:t>
        <a:bodyPr/>
        <a:lstStyle/>
        <a:p>
          <a:endParaRPr lang="en-US"/>
        </a:p>
      </dgm:t>
    </dgm:pt>
    <dgm:pt modelId="{90A6E199-E80D-4C36-A735-DF8F79490AF9}" type="sibTrans" cxnId="{532F0AD5-E72D-43E3-9678-F6C556E2CFA3}">
      <dgm:prSet/>
      <dgm:spPr/>
      <dgm:t>
        <a:bodyPr/>
        <a:lstStyle/>
        <a:p>
          <a:endParaRPr lang="en-US"/>
        </a:p>
      </dgm:t>
    </dgm:pt>
    <dgm:pt modelId="{1CF54B27-2391-45EB-B668-2E4DD1904255}">
      <dgm:prSet/>
      <dgm:spPr>
        <a:solidFill>
          <a:srgbClr val="D19D34"/>
        </a:solidFill>
        <a:ln>
          <a:solidFill>
            <a:schemeClr val="accent2"/>
          </a:solidFill>
        </a:ln>
      </dgm:spPr>
      <dgm:t>
        <a:bodyPr/>
        <a:lstStyle/>
        <a:p>
          <a:r>
            <a:rPr lang="en-US" dirty="0" smtClean="0"/>
            <a:t>Fully specified target rotation (informed rotation approach);</a:t>
          </a:r>
          <a:endParaRPr lang="en-US" dirty="0"/>
        </a:p>
      </dgm:t>
    </dgm:pt>
    <dgm:pt modelId="{A9A052C1-C549-45D3-9D75-BB5C7B446780}" type="parTrans" cxnId="{2941FA2F-0C4F-417B-BEF2-8C35DFCD8A37}">
      <dgm:prSet/>
      <dgm:spPr/>
      <dgm:t>
        <a:bodyPr/>
        <a:lstStyle/>
        <a:p>
          <a:endParaRPr lang="en-US"/>
        </a:p>
      </dgm:t>
    </dgm:pt>
    <dgm:pt modelId="{F0BA0397-36D4-4C21-8CF9-506F2BF2AAA0}" type="sibTrans" cxnId="{2941FA2F-0C4F-417B-BEF2-8C35DFCD8A37}">
      <dgm:prSet/>
      <dgm:spPr/>
      <dgm:t>
        <a:bodyPr/>
        <a:lstStyle/>
        <a:p>
          <a:endParaRPr lang="en-US"/>
        </a:p>
      </dgm:t>
    </dgm:pt>
    <dgm:pt modelId="{3E47C98E-BDEB-40A5-9D98-59C54CDF860F}">
      <dgm:prSet/>
      <dgm:spPr>
        <a:solidFill>
          <a:srgbClr val="D19D34"/>
        </a:solidFill>
        <a:ln>
          <a:solidFill>
            <a:schemeClr val="accent2"/>
          </a:solidFill>
        </a:ln>
      </dgm:spPr>
      <dgm:t>
        <a:bodyPr/>
        <a:lstStyle/>
        <a:p>
          <a:r>
            <a:rPr lang="en-US" dirty="0" smtClean="0"/>
            <a:t>Semi-specified target rotation (informed rotation approach).</a:t>
          </a:r>
          <a:endParaRPr lang="en-US" dirty="0"/>
        </a:p>
      </dgm:t>
    </dgm:pt>
    <dgm:pt modelId="{6212BBC4-498F-4C34-BD2C-1F6173FA6B02}" type="parTrans" cxnId="{1BFD7E2B-ED50-4EA6-A83A-EBBBF9D2AAEF}">
      <dgm:prSet/>
      <dgm:spPr/>
      <dgm:t>
        <a:bodyPr/>
        <a:lstStyle/>
        <a:p>
          <a:endParaRPr lang="en-US"/>
        </a:p>
      </dgm:t>
    </dgm:pt>
    <dgm:pt modelId="{AA068B68-75E9-464F-BCCC-4B93B3A1F6E0}" type="sibTrans" cxnId="{1BFD7E2B-ED50-4EA6-A83A-EBBBF9D2AAEF}">
      <dgm:prSet/>
      <dgm:spPr/>
      <dgm:t>
        <a:bodyPr/>
        <a:lstStyle/>
        <a:p>
          <a:endParaRPr lang="en-US"/>
        </a:p>
      </dgm:t>
    </dgm:pt>
    <dgm:pt modelId="{135F8AA4-B230-4101-B8C7-A3AF3A407198}">
      <dgm:prSet phldrT="[Text]"/>
      <dgm:spPr>
        <a:noFill/>
        <a:ln>
          <a:solidFill>
            <a:schemeClr val="accent2"/>
          </a:solidFill>
        </a:ln>
      </dgm:spPr>
      <dgm:t>
        <a:bodyPr/>
        <a:lstStyle/>
        <a:p>
          <a:r>
            <a:rPr lang="en-US" i="0" dirty="0" smtClean="0"/>
            <a:t>ARS scores were sampled from a right-censored normal distribution to simulate subjects who either did or did not show an ARS, without allowing for scores representing  negative ARS (i.e., disagreeing). </a:t>
          </a:r>
          <a:endParaRPr lang="en-US" i="0" dirty="0"/>
        </a:p>
      </dgm:t>
    </dgm:pt>
    <dgm:pt modelId="{38D5F4BD-B026-422A-9224-5B507A4F7725}" type="parTrans" cxnId="{BB377800-4789-4BD0-B857-91B22362292B}">
      <dgm:prSet/>
      <dgm:spPr/>
      <dgm:t>
        <a:bodyPr/>
        <a:lstStyle/>
        <a:p>
          <a:endParaRPr lang="en-US"/>
        </a:p>
      </dgm:t>
    </dgm:pt>
    <dgm:pt modelId="{5BA0C472-18BA-4D81-8E31-470986073A6D}" type="sibTrans" cxnId="{BB377800-4789-4BD0-B857-91B22362292B}">
      <dgm:prSet/>
      <dgm:spPr/>
      <dgm:t>
        <a:bodyPr/>
        <a:lstStyle/>
        <a:p>
          <a:endParaRPr lang="en-US"/>
        </a:p>
      </dgm:t>
    </dgm:pt>
    <dgm:pt modelId="{47880CCD-D846-4435-A52F-F868375EAC65}">
      <dgm:prSet phldrT="[Text]"/>
      <dgm:spPr>
        <a:noFill/>
        <a:ln>
          <a:solidFill>
            <a:schemeClr val="accent2"/>
          </a:solidFill>
        </a:ln>
      </dgm:spPr>
      <dgm:t>
        <a:bodyPr/>
        <a:lstStyle/>
        <a:p>
          <a:r>
            <a:rPr lang="en-US" i="0" dirty="0" smtClean="0"/>
            <a:t>Value of loadings for small medium and large ARS were .218, .343 and . 506, respectively.*</a:t>
          </a:r>
          <a:endParaRPr lang="en-US" i="0" dirty="0"/>
        </a:p>
      </dgm:t>
    </dgm:pt>
    <dgm:pt modelId="{EF48DFCF-0E61-45B8-A6CA-33FC45BFE8D7}" type="parTrans" cxnId="{11C6E111-9C54-4BE4-9C4A-D26BF589F519}">
      <dgm:prSet/>
      <dgm:spPr/>
      <dgm:t>
        <a:bodyPr/>
        <a:lstStyle/>
        <a:p>
          <a:endParaRPr lang="en-US"/>
        </a:p>
      </dgm:t>
    </dgm:pt>
    <dgm:pt modelId="{8886C999-B5F4-4E2A-B915-BA6193675237}" type="sibTrans" cxnId="{11C6E111-9C54-4BE4-9C4A-D26BF589F519}">
      <dgm:prSet/>
      <dgm:spPr/>
      <dgm:t>
        <a:bodyPr/>
        <a:lstStyle/>
        <a:p>
          <a:endParaRPr lang="en-US"/>
        </a:p>
      </dgm:t>
    </dgm:pt>
    <dgm:pt modelId="{AB44A302-3CF5-4025-A3D8-6419FCE0B6E1}">
      <dgm:prSet phldrT="[Text]"/>
      <dgm:spPr>
        <a:noFill/>
        <a:ln>
          <a:solidFill>
            <a:schemeClr val="accent2"/>
          </a:solidFill>
        </a:ln>
      </dgm:spPr>
      <dgm:t>
        <a:bodyPr/>
        <a:lstStyle/>
        <a:p>
          <a:pPr algn="l"/>
          <a:r>
            <a:rPr lang="en-US" dirty="0" smtClean="0"/>
            <a:t>Bayesian Information Criterion (BIC; Schwarz et al., 1978);</a:t>
          </a:r>
          <a:endParaRPr lang="en-US" dirty="0"/>
        </a:p>
      </dgm:t>
    </dgm:pt>
    <dgm:pt modelId="{073A83FB-5B6E-4B78-BCEE-ADFC38896F5C}" type="parTrans" cxnId="{592B85F6-525B-4A04-B7C6-1C31C93E843A}">
      <dgm:prSet/>
      <dgm:spPr/>
      <dgm:t>
        <a:bodyPr/>
        <a:lstStyle/>
        <a:p>
          <a:endParaRPr lang="en-US"/>
        </a:p>
      </dgm:t>
    </dgm:pt>
    <dgm:pt modelId="{EEED4009-C624-4878-8BFF-DE437E26E9D1}" type="sibTrans" cxnId="{592B85F6-525B-4A04-B7C6-1C31C93E843A}">
      <dgm:prSet/>
      <dgm:spPr/>
      <dgm:t>
        <a:bodyPr/>
        <a:lstStyle/>
        <a:p>
          <a:endParaRPr lang="en-US"/>
        </a:p>
      </dgm:t>
    </dgm:pt>
    <dgm:pt modelId="{B34EE1C1-CE1A-4222-BEBA-069C11BFFEF9}">
      <dgm:prSet phldrT="[Text]"/>
      <dgm:spPr>
        <a:noFill/>
        <a:ln>
          <a:solidFill>
            <a:schemeClr val="accent2"/>
          </a:solidFill>
        </a:ln>
      </dgm:spPr>
      <dgm:t>
        <a:bodyPr/>
        <a:lstStyle/>
        <a:p>
          <a:pPr algn="l"/>
          <a:r>
            <a:rPr lang="en-US" dirty="0" smtClean="0"/>
            <a:t> </a:t>
          </a:r>
          <a:r>
            <a:rPr lang="en-US" dirty="0" err="1" smtClean="0"/>
            <a:t>Paralell</a:t>
          </a:r>
          <a:r>
            <a:rPr lang="en-US" dirty="0" smtClean="0"/>
            <a:t> Analysis (PA; Horn, 1965); </a:t>
          </a:r>
          <a:endParaRPr lang="en-US" dirty="0"/>
        </a:p>
      </dgm:t>
    </dgm:pt>
    <dgm:pt modelId="{3DED5681-747F-4C95-B0E8-5DF288348602}" type="parTrans" cxnId="{34C583BA-2067-4ACE-B202-3B6A617B9B0B}">
      <dgm:prSet/>
      <dgm:spPr/>
      <dgm:t>
        <a:bodyPr/>
        <a:lstStyle/>
        <a:p>
          <a:endParaRPr lang="en-US"/>
        </a:p>
      </dgm:t>
    </dgm:pt>
    <dgm:pt modelId="{F1665265-149E-43EF-82F0-86C873FA0795}" type="sibTrans" cxnId="{34C583BA-2067-4ACE-B202-3B6A617B9B0B}">
      <dgm:prSet/>
      <dgm:spPr/>
      <dgm:t>
        <a:bodyPr/>
        <a:lstStyle/>
        <a:p>
          <a:endParaRPr lang="en-US"/>
        </a:p>
      </dgm:t>
    </dgm:pt>
    <dgm:pt modelId="{001446FD-99E6-4E49-97C6-EAE1AF9522BB}">
      <dgm:prSet phldrT="[Text]"/>
      <dgm:spPr>
        <a:noFill/>
        <a:ln>
          <a:solidFill>
            <a:schemeClr val="accent2"/>
          </a:solidFill>
        </a:ln>
      </dgm:spPr>
      <dgm:t>
        <a:bodyPr/>
        <a:lstStyle/>
        <a:p>
          <a:pPr algn="l"/>
          <a:r>
            <a:rPr lang="en-US" dirty="0" smtClean="0"/>
            <a:t>Convex-hull procedure (</a:t>
          </a:r>
          <a:r>
            <a:rPr lang="en-US" dirty="0" err="1" smtClean="0"/>
            <a:t>Ceulemas</a:t>
          </a:r>
          <a:r>
            <a:rPr lang="en-US" dirty="0" smtClean="0"/>
            <a:t> &amp; Kiers, 2006) using the CAF index (Lorenzo-</a:t>
          </a:r>
          <a:r>
            <a:rPr lang="en-US" dirty="0" err="1" smtClean="0"/>
            <a:t>Seva</a:t>
          </a:r>
          <a:r>
            <a:rPr lang="en-US" dirty="0" smtClean="0"/>
            <a:t> et al., 2011). </a:t>
          </a:r>
          <a:endParaRPr lang="en-US" dirty="0"/>
        </a:p>
      </dgm:t>
    </dgm:pt>
    <dgm:pt modelId="{7F729258-FDF9-4604-9FFC-139E3E598371}" type="parTrans" cxnId="{6AA35C01-A3AE-49B4-AE4E-3914D73B6338}">
      <dgm:prSet/>
      <dgm:spPr/>
      <dgm:t>
        <a:bodyPr/>
        <a:lstStyle/>
        <a:p>
          <a:endParaRPr lang="en-US"/>
        </a:p>
      </dgm:t>
    </dgm:pt>
    <dgm:pt modelId="{291784BD-EE3B-426B-91BF-D9CB73D2E73D}" type="sibTrans" cxnId="{6AA35C01-A3AE-49B4-AE4E-3914D73B6338}">
      <dgm:prSet/>
      <dgm:spPr/>
      <dgm:t>
        <a:bodyPr/>
        <a:lstStyle/>
        <a:p>
          <a:endParaRPr lang="en-US"/>
        </a:p>
      </dgm:t>
    </dgm:pt>
    <dgm:pt modelId="{6C0F59B7-B3DC-4825-9863-E41C8FA3CAF1}" type="pres">
      <dgm:prSet presAssocID="{4167A1F1-DA6D-4C1E-844A-2E0B8F2D6117}" presName="linearFlow" presStyleCnt="0">
        <dgm:presLayoutVars>
          <dgm:dir/>
          <dgm:animLvl val="lvl"/>
          <dgm:resizeHandles val="exact"/>
        </dgm:presLayoutVars>
      </dgm:prSet>
      <dgm:spPr/>
      <dgm:t>
        <a:bodyPr/>
        <a:lstStyle/>
        <a:p>
          <a:endParaRPr lang="en-US"/>
        </a:p>
      </dgm:t>
    </dgm:pt>
    <dgm:pt modelId="{D7032BFA-86AE-45E6-A5D8-AE404BFE713C}" type="pres">
      <dgm:prSet presAssocID="{1EA34C2E-460C-443F-84EC-3C28D1A2BAC0}" presName="composite" presStyleCnt="0"/>
      <dgm:spPr/>
    </dgm:pt>
    <dgm:pt modelId="{B5FD9DF3-D7B6-4852-8163-CC2F134AB936}" type="pres">
      <dgm:prSet presAssocID="{1EA34C2E-460C-443F-84EC-3C28D1A2BAC0}" presName="parentText" presStyleLbl="alignNode1" presStyleIdx="0" presStyleCnt="4">
        <dgm:presLayoutVars>
          <dgm:chMax val="1"/>
          <dgm:bulletEnabled val="1"/>
        </dgm:presLayoutVars>
      </dgm:prSet>
      <dgm:spPr/>
      <dgm:t>
        <a:bodyPr/>
        <a:lstStyle/>
        <a:p>
          <a:endParaRPr lang="en-US"/>
        </a:p>
      </dgm:t>
    </dgm:pt>
    <dgm:pt modelId="{BC7C385E-D952-43AD-8C96-4B3017B59EBC}" type="pres">
      <dgm:prSet presAssocID="{1EA34C2E-460C-443F-84EC-3C28D1A2BAC0}" presName="descendantText" presStyleLbl="alignAcc1" presStyleIdx="0" presStyleCnt="4" custLinFactNeighborX="131" custLinFactNeighborY="-3958">
        <dgm:presLayoutVars>
          <dgm:bulletEnabled val="1"/>
        </dgm:presLayoutVars>
      </dgm:prSet>
      <dgm:spPr/>
      <dgm:t>
        <a:bodyPr/>
        <a:lstStyle/>
        <a:p>
          <a:endParaRPr lang="en-US"/>
        </a:p>
      </dgm:t>
    </dgm:pt>
    <dgm:pt modelId="{260BF05D-7A1B-47D8-970F-7B283B7A4DF7}" type="pres">
      <dgm:prSet presAssocID="{B8001812-4696-4665-854F-AE7357190792}" presName="sp" presStyleCnt="0"/>
      <dgm:spPr/>
    </dgm:pt>
    <dgm:pt modelId="{575CADF7-4D30-4DD4-BE86-3B1CBE09488C}" type="pres">
      <dgm:prSet presAssocID="{318F233A-A27E-48E4-BE33-0588DCA74390}" presName="composite" presStyleCnt="0"/>
      <dgm:spPr/>
    </dgm:pt>
    <dgm:pt modelId="{BF1329F8-E480-4A07-8380-27B2C298B8A8}" type="pres">
      <dgm:prSet presAssocID="{318F233A-A27E-48E4-BE33-0588DCA74390}" presName="parentText" presStyleLbl="alignNode1" presStyleIdx="1" presStyleCnt="4">
        <dgm:presLayoutVars>
          <dgm:chMax val="1"/>
          <dgm:bulletEnabled val="1"/>
        </dgm:presLayoutVars>
      </dgm:prSet>
      <dgm:spPr/>
      <dgm:t>
        <a:bodyPr/>
        <a:lstStyle/>
        <a:p>
          <a:endParaRPr lang="en-US"/>
        </a:p>
      </dgm:t>
    </dgm:pt>
    <dgm:pt modelId="{A77124EF-1C9C-4D39-9846-68844311E28C}" type="pres">
      <dgm:prSet presAssocID="{318F233A-A27E-48E4-BE33-0588DCA74390}" presName="descendantText" presStyleLbl="alignAcc1" presStyleIdx="1" presStyleCnt="4">
        <dgm:presLayoutVars>
          <dgm:bulletEnabled val="1"/>
        </dgm:presLayoutVars>
      </dgm:prSet>
      <dgm:spPr/>
      <dgm:t>
        <a:bodyPr/>
        <a:lstStyle/>
        <a:p>
          <a:endParaRPr lang="en-US"/>
        </a:p>
      </dgm:t>
    </dgm:pt>
    <dgm:pt modelId="{34E7146F-766F-48FE-A4A9-A9BFA5F19CBB}" type="pres">
      <dgm:prSet presAssocID="{188A278B-604D-4D9C-BE4D-AC77FFA44376}" presName="sp" presStyleCnt="0"/>
      <dgm:spPr/>
    </dgm:pt>
    <dgm:pt modelId="{868B4B5E-E485-41DC-8981-63C20048DCBD}" type="pres">
      <dgm:prSet presAssocID="{7328259C-59A0-4330-8D9A-4287C8117EB8}" presName="composite" presStyleCnt="0"/>
      <dgm:spPr/>
    </dgm:pt>
    <dgm:pt modelId="{D315DE6F-696E-479B-9AB4-A92E5363E318}" type="pres">
      <dgm:prSet presAssocID="{7328259C-59A0-4330-8D9A-4287C8117EB8}" presName="parentText" presStyleLbl="alignNode1" presStyleIdx="2" presStyleCnt="4">
        <dgm:presLayoutVars>
          <dgm:chMax val="1"/>
          <dgm:bulletEnabled val="1"/>
        </dgm:presLayoutVars>
      </dgm:prSet>
      <dgm:spPr/>
      <dgm:t>
        <a:bodyPr/>
        <a:lstStyle/>
        <a:p>
          <a:endParaRPr lang="en-US"/>
        </a:p>
      </dgm:t>
    </dgm:pt>
    <dgm:pt modelId="{EC85D020-ABAA-4AEB-8861-467854827E29}" type="pres">
      <dgm:prSet presAssocID="{7328259C-59A0-4330-8D9A-4287C8117EB8}" presName="descendantText" presStyleLbl="alignAcc1" presStyleIdx="2" presStyleCnt="4">
        <dgm:presLayoutVars>
          <dgm:bulletEnabled val="1"/>
        </dgm:presLayoutVars>
      </dgm:prSet>
      <dgm:spPr/>
      <dgm:t>
        <a:bodyPr/>
        <a:lstStyle/>
        <a:p>
          <a:endParaRPr lang="en-US"/>
        </a:p>
      </dgm:t>
    </dgm:pt>
    <dgm:pt modelId="{77D9E9E8-5A93-4041-9DFF-DED89C830116}" type="pres">
      <dgm:prSet presAssocID="{C1B4676A-0C48-45F5-B94D-79815E291DBF}" presName="sp" presStyleCnt="0"/>
      <dgm:spPr/>
    </dgm:pt>
    <dgm:pt modelId="{F3E0F662-F377-4A37-9EB2-2C8F138A3907}" type="pres">
      <dgm:prSet presAssocID="{09C3651F-35F1-419C-B415-16ACEF7CBFBE}" presName="composite" presStyleCnt="0"/>
      <dgm:spPr/>
    </dgm:pt>
    <dgm:pt modelId="{86D2C9B0-70F2-4D32-81B9-1A4BCACE361C}" type="pres">
      <dgm:prSet presAssocID="{09C3651F-35F1-419C-B415-16ACEF7CBFBE}" presName="parentText" presStyleLbl="alignNode1" presStyleIdx="3" presStyleCnt="4">
        <dgm:presLayoutVars>
          <dgm:chMax val="1"/>
          <dgm:bulletEnabled val="1"/>
        </dgm:presLayoutVars>
      </dgm:prSet>
      <dgm:spPr/>
      <dgm:t>
        <a:bodyPr/>
        <a:lstStyle/>
        <a:p>
          <a:endParaRPr lang="en-US"/>
        </a:p>
      </dgm:t>
    </dgm:pt>
    <dgm:pt modelId="{2ED97726-34B3-4729-9AE5-136C389B5B8E}" type="pres">
      <dgm:prSet presAssocID="{09C3651F-35F1-419C-B415-16ACEF7CBFBE}" presName="descendantText" presStyleLbl="alignAcc1" presStyleIdx="3" presStyleCnt="4">
        <dgm:presLayoutVars>
          <dgm:bulletEnabled val="1"/>
        </dgm:presLayoutVars>
      </dgm:prSet>
      <dgm:spPr>
        <a:noFill/>
      </dgm:spPr>
      <dgm:t>
        <a:bodyPr/>
        <a:lstStyle/>
        <a:p>
          <a:endParaRPr lang="en-US"/>
        </a:p>
      </dgm:t>
    </dgm:pt>
  </dgm:ptLst>
  <dgm:cxnLst>
    <dgm:cxn modelId="{A336CAA1-4FC1-4741-9117-542244F9566B}" srcId="{4167A1F1-DA6D-4C1E-844A-2E0B8F2D6117}" destId="{7328259C-59A0-4330-8D9A-4287C8117EB8}" srcOrd="2" destOrd="0" parTransId="{A54DE3E9-09C4-4FDB-AEAB-7D4B5432C02E}" sibTransId="{C1B4676A-0C48-45F5-B94D-79815E291DBF}"/>
    <dgm:cxn modelId="{6CA4B0EC-AF4F-4E2A-B454-88C3EE500EF6}" type="presOf" srcId="{B34EE1C1-CE1A-4222-BEBA-069C11BFFEF9}" destId="{EC85D020-ABAA-4AEB-8861-467854827E29}" srcOrd="0" destOrd="2" presId="urn:microsoft.com/office/officeart/2005/8/layout/chevron2"/>
    <dgm:cxn modelId="{449A2B46-A7BD-4F6D-84CA-B9367FB27073}" type="presOf" srcId="{09C3651F-35F1-419C-B415-16ACEF7CBFBE}" destId="{86D2C9B0-70F2-4D32-81B9-1A4BCACE361C}" srcOrd="0" destOrd="0" presId="urn:microsoft.com/office/officeart/2005/8/layout/chevron2"/>
    <dgm:cxn modelId="{5DADE16D-1298-402B-9890-0AF6F5339679}" type="presOf" srcId="{001446FD-99E6-4E49-97C6-EAE1AF9522BB}" destId="{EC85D020-ABAA-4AEB-8861-467854827E29}" srcOrd="0" destOrd="3" presId="urn:microsoft.com/office/officeart/2005/8/layout/chevron2"/>
    <dgm:cxn modelId="{603BF60F-D4A3-48BE-A288-ADA7191982F5}" type="presOf" srcId="{318F233A-A27E-48E4-BE33-0588DCA74390}" destId="{BF1329F8-E480-4A07-8380-27B2C298B8A8}" srcOrd="0" destOrd="0" presId="urn:microsoft.com/office/officeart/2005/8/layout/chevron2"/>
    <dgm:cxn modelId="{7B130B0F-62D3-4C9A-8777-512347668D4E}" srcId="{318F233A-A27E-48E4-BE33-0588DCA74390}" destId="{81A8C8DB-8972-4B0F-B00B-6A651B340CA0}" srcOrd="1" destOrd="0" parTransId="{D435E119-860F-4C1D-8A1E-229875FA0D66}" sibTransId="{66317897-AC2D-4713-9F1B-0D591A5A90A3}"/>
    <dgm:cxn modelId="{A8C45E33-2050-4349-B99F-7471FE35ECDC}" type="presOf" srcId="{EDE96AD7-D0E3-4BE7-89EF-999FACAB811C}" destId="{BC7C385E-D952-43AD-8C96-4B3017B59EBC}" srcOrd="0" destOrd="0" presId="urn:microsoft.com/office/officeart/2005/8/layout/chevron2"/>
    <dgm:cxn modelId="{2527B07B-DC4C-4184-B953-59D16F568442}" type="presOf" srcId="{81A8C8DB-8972-4B0F-B00B-6A651B340CA0}" destId="{A77124EF-1C9C-4D39-9846-68844311E28C}" srcOrd="0" destOrd="1" presId="urn:microsoft.com/office/officeart/2005/8/layout/chevron2"/>
    <dgm:cxn modelId="{6AA35C01-A3AE-49B4-AE4E-3914D73B6338}" srcId="{70BA4DE0-6FAC-478A-901C-E2D7959BFF74}" destId="{001446FD-99E6-4E49-97C6-EAE1AF9522BB}" srcOrd="2" destOrd="0" parTransId="{7F729258-FDF9-4604-9FFC-139E3E598371}" sibTransId="{291784BD-EE3B-426B-91BF-D9CB73D2E73D}"/>
    <dgm:cxn modelId="{3F94B9AE-3826-4D9F-A615-6D1EFEA150BE}" srcId="{4167A1F1-DA6D-4C1E-844A-2E0B8F2D6117}" destId="{318F233A-A27E-48E4-BE33-0588DCA74390}" srcOrd="1" destOrd="0" parTransId="{6FDD0B06-D15D-4571-9CD6-A7875C73F700}" sibTransId="{188A278B-604D-4D9C-BE4D-AC77FFA44376}"/>
    <dgm:cxn modelId="{1EC0D458-6367-4DCD-9DF1-E099FBE29FE4}" type="presOf" srcId="{1CF54B27-2391-45EB-B668-2E4DD1904255}" destId="{2ED97726-34B3-4729-9AE5-136C389B5B8E}" srcOrd="0" destOrd="2" presId="urn:microsoft.com/office/officeart/2005/8/layout/chevron2"/>
    <dgm:cxn modelId="{E0C6131C-05EA-4B93-8471-CBECD79D7A35}" type="presOf" srcId="{70BA4DE0-6FAC-478A-901C-E2D7959BFF74}" destId="{EC85D020-ABAA-4AEB-8861-467854827E29}" srcOrd="0" destOrd="0" presId="urn:microsoft.com/office/officeart/2005/8/layout/chevron2"/>
    <dgm:cxn modelId="{A5D57CF0-4CEB-40FA-9E34-FCB5CF3DCFAC}" type="presOf" srcId="{3E47C98E-BDEB-40A5-9D98-59C54CDF860F}" destId="{2ED97726-34B3-4729-9AE5-136C389B5B8E}" srcOrd="0" destOrd="3" presId="urn:microsoft.com/office/officeart/2005/8/layout/chevron2"/>
    <dgm:cxn modelId="{9F1187D1-0073-46ED-AFD0-E9557B61E700}" srcId="{1EA34C2E-460C-443F-84EC-3C28D1A2BAC0}" destId="{EDE96AD7-D0E3-4BE7-89EF-999FACAB811C}" srcOrd="0" destOrd="0" parTransId="{375F2B61-576E-41C7-9DAF-E72478EF88E6}" sibTransId="{B63E7702-9E8B-412F-BAEA-59C71586867D}"/>
    <dgm:cxn modelId="{2941FA2F-0C4F-417B-BEF2-8C35DFCD8A37}" srcId="{4B939491-019A-413A-8182-709B8D3A679E}" destId="{1CF54B27-2391-45EB-B668-2E4DD1904255}" srcOrd="1" destOrd="0" parTransId="{A9A052C1-C549-45D3-9D75-BB5C7B446780}" sibTransId="{F0BA0397-36D4-4C21-8CF9-506F2BF2AAA0}"/>
    <dgm:cxn modelId="{F972C91B-84CA-4F1C-8BEA-E2A34DAFE28A}" srcId="{318F233A-A27E-48E4-BE33-0588DCA74390}" destId="{593C86D1-8B43-47CA-9226-754D6202B4B9}" srcOrd="0" destOrd="0" parTransId="{2044EDD7-ECBE-443C-98F0-8C542287F630}" sibTransId="{FD45469C-72FB-46AE-8447-B19239CCA2A7}"/>
    <dgm:cxn modelId="{3C6D32F8-F383-4473-9044-24387ACF1D35}" srcId="{7328259C-59A0-4330-8D9A-4287C8117EB8}" destId="{70BA4DE0-6FAC-478A-901C-E2D7959BFF74}" srcOrd="0" destOrd="0" parTransId="{59C88F77-530B-4D42-9801-92B8108D01FF}" sibTransId="{4618B9DF-4085-4898-92DA-43201DC7BE24}"/>
    <dgm:cxn modelId="{2601876F-067F-4B8F-8565-654440D7C642}" type="presOf" srcId="{1EA34C2E-460C-443F-84EC-3C28D1A2BAC0}" destId="{B5FD9DF3-D7B6-4852-8163-CC2F134AB936}" srcOrd="0" destOrd="0" presId="urn:microsoft.com/office/officeart/2005/8/layout/chevron2"/>
    <dgm:cxn modelId="{592B85F6-525B-4A04-B7C6-1C31C93E843A}" srcId="{70BA4DE0-6FAC-478A-901C-E2D7959BFF74}" destId="{AB44A302-3CF5-4025-A3D8-6419FCE0B6E1}" srcOrd="0" destOrd="0" parTransId="{073A83FB-5B6E-4B78-BCEE-ADFC38896F5C}" sibTransId="{EEED4009-C624-4878-8BFF-DE437E26E9D1}"/>
    <dgm:cxn modelId="{FDD21709-CBA3-4AD0-A2B4-F2ED003EB2F6}" type="presOf" srcId="{AB44A302-3CF5-4025-A3D8-6419FCE0B6E1}" destId="{EC85D020-ABAA-4AEB-8861-467854827E29}" srcOrd="0" destOrd="1" presId="urn:microsoft.com/office/officeart/2005/8/layout/chevron2"/>
    <dgm:cxn modelId="{D8765FBD-9E42-4090-8828-864BDE187E96}" srcId="{09C3651F-35F1-419C-B415-16ACEF7CBFBE}" destId="{4B939491-019A-413A-8182-709B8D3A679E}" srcOrd="0" destOrd="0" parTransId="{809F23EF-37B1-4A46-AF10-705B1137B0E8}" sibTransId="{E90A9D3D-1346-4F7E-9D0E-959FD697E15A}"/>
    <dgm:cxn modelId="{1BFD7E2B-ED50-4EA6-A83A-EBBBF9D2AAEF}" srcId="{4B939491-019A-413A-8182-709B8D3A679E}" destId="{3E47C98E-BDEB-40A5-9D98-59C54CDF860F}" srcOrd="2" destOrd="0" parTransId="{6212BBC4-498F-4C34-BD2C-1F6173FA6B02}" sibTransId="{AA068B68-75E9-464F-BCCC-4B93B3A1F6E0}"/>
    <dgm:cxn modelId="{291DD46F-A4A7-46CD-96F1-D8A18D179835}" type="presOf" srcId="{D6D88D5F-49A1-417C-801F-CD52F410BAA0}" destId="{2ED97726-34B3-4729-9AE5-136C389B5B8E}" srcOrd="0" destOrd="1" presId="urn:microsoft.com/office/officeart/2005/8/layout/chevron2"/>
    <dgm:cxn modelId="{F6205D07-E101-403F-861B-5DAFB3F7B701}" srcId="{4167A1F1-DA6D-4C1E-844A-2E0B8F2D6117}" destId="{09C3651F-35F1-419C-B415-16ACEF7CBFBE}" srcOrd="3" destOrd="0" parTransId="{B29C048B-E94C-4EF6-A37F-2A8EB4D41FA3}" sibTransId="{8DA64ADB-24D0-4BA3-9293-A6859B221D08}"/>
    <dgm:cxn modelId="{991C00B6-2C65-4022-B750-850FA2C1EB86}" type="presOf" srcId="{4B939491-019A-413A-8182-709B8D3A679E}" destId="{2ED97726-34B3-4729-9AE5-136C389B5B8E}" srcOrd="0" destOrd="0" presId="urn:microsoft.com/office/officeart/2005/8/layout/chevron2"/>
    <dgm:cxn modelId="{11C6E111-9C54-4BE4-9C4A-D26BF589F519}" srcId="{1EA34C2E-460C-443F-84EC-3C28D1A2BAC0}" destId="{47880CCD-D846-4435-A52F-F868375EAC65}" srcOrd="2" destOrd="0" parTransId="{EF48DFCF-0E61-45B8-A6CA-33FC45BFE8D7}" sibTransId="{8886C999-B5F4-4E2A-B915-BA6193675237}"/>
    <dgm:cxn modelId="{34C583BA-2067-4ACE-B202-3B6A617B9B0B}" srcId="{70BA4DE0-6FAC-478A-901C-E2D7959BFF74}" destId="{B34EE1C1-CE1A-4222-BEBA-069C11BFFEF9}" srcOrd="1" destOrd="0" parTransId="{3DED5681-747F-4C95-B0E8-5DF288348602}" sibTransId="{F1665265-149E-43EF-82F0-86C873FA0795}"/>
    <dgm:cxn modelId="{BB377800-4789-4BD0-B857-91B22362292B}" srcId="{1EA34C2E-460C-443F-84EC-3C28D1A2BAC0}" destId="{135F8AA4-B230-4101-B8C7-A3AF3A407198}" srcOrd="1" destOrd="0" parTransId="{38D5F4BD-B026-422A-9224-5B507A4F7725}" sibTransId="{5BA0C472-18BA-4D81-8E31-470986073A6D}"/>
    <dgm:cxn modelId="{EDB0D38D-E2DA-41C6-A287-1C6FC6802B42}" type="presOf" srcId="{4167A1F1-DA6D-4C1E-844A-2E0B8F2D6117}" destId="{6C0F59B7-B3DC-4825-9863-E41C8FA3CAF1}" srcOrd="0" destOrd="0" presId="urn:microsoft.com/office/officeart/2005/8/layout/chevron2"/>
    <dgm:cxn modelId="{77F81067-BE88-49E1-AFA8-ECA0F3D791C5}" type="presOf" srcId="{135F8AA4-B230-4101-B8C7-A3AF3A407198}" destId="{BC7C385E-D952-43AD-8C96-4B3017B59EBC}" srcOrd="0" destOrd="1" presId="urn:microsoft.com/office/officeart/2005/8/layout/chevron2"/>
    <dgm:cxn modelId="{532F0AD5-E72D-43E3-9678-F6C556E2CFA3}" srcId="{4B939491-019A-413A-8182-709B8D3A679E}" destId="{D6D88D5F-49A1-417C-801F-CD52F410BAA0}" srcOrd="0" destOrd="0" parTransId="{DE3A1B40-4E53-4F63-8BF0-5AFE5A33C28D}" sibTransId="{90A6E199-E80D-4C36-A735-DF8F79490AF9}"/>
    <dgm:cxn modelId="{072B87B5-16BC-4282-807C-4F30C9D89F8F}" type="presOf" srcId="{47880CCD-D846-4435-A52F-F868375EAC65}" destId="{BC7C385E-D952-43AD-8C96-4B3017B59EBC}" srcOrd="0" destOrd="2" presId="urn:microsoft.com/office/officeart/2005/8/layout/chevron2"/>
    <dgm:cxn modelId="{FC283701-6CCB-41E7-B82B-FA699D37009C}" type="presOf" srcId="{7328259C-59A0-4330-8D9A-4287C8117EB8}" destId="{D315DE6F-696E-479B-9AB4-A92E5363E318}" srcOrd="0" destOrd="0" presId="urn:microsoft.com/office/officeart/2005/8/layout/chevron2"/>
    <dgm:cxn modelId="{8D0C4184-95B6-439C-97A7-3EAEEAD74560}" srcId="{4167A1F1-DA6D-4C1E-844A-2E0B8F2D6117}" destId="{1EA34C2E-460C-443F-84EC-3C28D1A2BAC0}" srcOrd="0" destOrd="0" parTransId="{16E0FFD0-1B57-4486-8651-140157360981}" sibTransId="{B8001812-4696-4665-854F-AE7357190792}"/>
    <dgm:cxn modelId="{AA2D6BAA-43FD-4541-96E8-69FBF7CCADE1}" type="presOf" srcId="{593C86D1-8B43-47CA-9226-754D6202B4B9}" destId="{A77124EF-1C9C-4D39-9846-68844311E28C}" srcOrd="0" destOrd="0" presId="urn:microsoft.com/office/officeart/2005/8/layout/chevron2"/>
    <dgm:cxn modelId="{6DDC3C8D-F0CF-4DA0-8B70-637CCB76B788}" type="presParOf" srcId="{6C0F59B7-B3DC-4825-9863-E41C8FA3CAF1}" destId="{D7032BFA-86AE-45E6-A5D8-AE404BFE713C}" srcOrd="0" destOrd="0" presId="urn:microsoft.com/office/officeart/2005/8/layout/chevron2"/>
    <dgm:cxn modelId="{1281F3E8-1BCB-4A58-A272-51F1CB966845}" type="presParOf" srcId="{D7032BFA-86AE-45E6-A5D8-AE404BFE713C}" destId="{B5FD9DF3-D7B6-4852-8163-CC2F134AB936}" srcOrd="0" destOrd="0" presId="urn:microsoft.com/office/officeart/2005/8/layout/chevron2"/>
    <dgm:cxn modelId="{B2709EC1-0765-4395-B481-127BAE2C34B2}" type="presParOf" srcId="{D7032BFA-86AE-45E6-A5D8-AE404BFE713C}" destId="{BC7C385E-D952-43AD-8C96-4B3017B59EBC}" srcOrd="1" destOrd="0" presId="urn:microsoft.com/office/officeart/2005/8/layout/chevron2"/>
    <dgm:cxn modelId="{398C61D0-E72D-4047-972E-DD009D724CB3}" type="presParOf" srcId="{6C0F59B7-B3DC-4825-9863-E41C8FA3CAF1}" destId="{260BF05D-7A1B-47D8-970F-7B283B7A4DF7}" srcOrd="1" destOrd="0" presId="urn:microsoft.com/office/officeart/2005/8/layout/chevron2"/>
    <dgm:cxn modelId="{DB2EB40E-FC8F-4981-8790-2FD0B3D6BB48}" type="presParOf" srcId="{6C0F59B7-B3DC-4825-9863-E41C8FA3CAF1}" destId="{575CADF7-4D30-4DD4-BE86-3B1CBE09488C}" srcOrd="2" destOrd="0" presId="urn:microsoft.com/office/officeart/2005/8/layout/chevron2"/>
    <dgm:cxn modelId="{83B464B8-644A-46E3-B95B-383A9334B71D}" type="presParOf" srcId="{575CADF7-4D30-4DD4-BE86-3B1CBE09488C}" destId="{BF1329F8-E480-4A07-8380-27B2C298B8A8}" srcOrd="0" destOrd="0" presId="urn:microsoft.com/office/officeart/2005/8/layout/chevron2"/>
    <dgm:cxn modelId="{7DF84F0C-2E22-4F0A-AAB1-FA8F1647D5B3}" type="presParOf" srcId="{575CADF7-4D30-4DD4-BE86-3B1CBE09488C}" destId="{A77124EF-1C9C-4D39-9846-68844311E28C}" srcOrd="1" destOrd="0" presId="urn:microsoft.com/office/officeart/2005/8/layout/chevron2"/>
    <dgm:cxn modelId="{E76EBD9E-A09A-42B9-83D9-7E2DCB080CC5}" type="presParOf" srcId="{6C0F59B7-B3DC-4825-9863-E41C8FA3CAF1}" destId="{34E7146F-766F-48FE-A4A9-A9BFA5F19CBB}" srcOrd="3" destOrd="0" presId="urn:microsoft.com/office/officeart/2005/8/layout/chevron2"/>
    <dgm:cxn modelId="{F7A944FD-314A-4770-AD5D-13064CAE911A}" type="presParOf" srcId="{6C0F59B7-B3DC-4825-9863-E41C8FA3CAF1}" destId="{868B4B5E-E485-41DC-8981-63C20048DCBD}" srcOrd="4" destOrd="0" presId="urn:microsoft.com/office/officeart/2005/8/layout/chevron2"/>
    <dgm:cxn modelId="{8207CE04-D2E0-4356-8416-6AB297B23619}" type="presParOf" srcId="{868B4B5E-E485-41DC-8981-63C20048DCBD}" destId="{D315DE6F-696E-479B-9AB4-A92E5363E318}" srcOrd="0" destOrd="0" presId="urn:microsoft.com/office/officeart/2005/8/layout/chevron2"/>
    <dgm:cxn modelId="{B8E51358-53FC-4DF2-8AEC-399E158CDC01}" type="presParOf" srcId="{868B4B5E-E485-41DC-8981-63C20048DCBD}" destId="{EC85D020-ABAA-4AEB-8861-467854827E29}" srcOrd="1" destOrd="0" presId="urn:microsoft.com/office/officeart/2005/8/layout/chevron2"/>
    <dgm:cxn modelId="{2596E2BF-24AD-41AB-82B9-1E77031010A9}" type="presParOf" srcId="{6C0F59B7-B3DC-4825-9863-E41C8FA3CAF1}" destId="{77D9E9E8-5A93-4041-9DFF-DED89C830116}" srcOrd="5" destOrd="0" presId="urn:microsoft.com/office/officeart/2005/8/layout/chevron2"/>
    <dgm:cxn modelId="{7D55AA88-9F73-490E-B3C2-19750DA6034B}" type="presParOf" srcId="{6C0F59B7-B3DC-4825-9863-E41C8FA3CAF1}" destId="{F3E0F662-F377-4A37-9EB2-2C8F138A3907}" srcOrd="6" destOrd="0" presId="urn:microsoft.com/office/officeart/2005/8/layout/chevron2"/>
    <dgm:cxn modelId="{EF0B3312-1B90-4745-A005-FC32E9990D44}" type="presParOf" srcId="{F3E0F662-F377-4A37-9EB2-2C8F138A3907}" destId="{86D2C9B0-70F2-4D32-81B9-1A4BCACE361C}" srcOrd="0" destOrd="0" presId="urn:microsoft.com/office/officeart/2005/8/layout/chevron2"/>
    <dgm:cxn modelId="{954CAD97-8498-4790-99BF-82B080B5F213}" type="presParOf" srcId="{F3E0F662-F377-4A37-9EB2-2C8F138A3907}" destId="{2ED97726-34B3-4729-9AE5-136C389B5B8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167A1F1-DA6D-4C1E-844A-2E0B8F2D6117}"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EA34C2E-460C-443F-84EC-3C28D1A2BAC0}">
      <dgm:prSet phldrT="[Text]"/>
      <dgm:spPr>
        <a:solidFill>
          <a:srgbClr val="D19D34"/>
        </a:solidFill>
      </dgm:spPr>
      <dgm:t>
        <a:bodyPr/>
        <a:lstStyle/>
        <a:p>
          <a:r>
            <a:rPr lang="en-US" dirty="0" smtClean="0"/>
            <a:t>4</a:t>
          </a:r>
          <a:endParaRPr lang="en-US" dirty="0"/>
        </a:p>
      </dgm:t>
    </dgm:pt>
    <dgm:pt modelId="{16E0FFD0-1B57-4486-8651-140157360981}" type="parTrans" cxnId="{8D0C4184-95B6-439C-97A7-3EAEEAD74560}">
      <dgm:prSet/>
      <dgm:spPr/>
      <dgm:t>
        <a:bodyPr/>
        <a:lstStyle/>
        <a:p>
          <a:endParaRPr lang="en-US"/>
        </a:p>
      </dgm:t>
    </dgm:pt>
    <dgm:pt modelId="{B8001812-4696-4665-854F-AE7357190792}" type="sibTrans" cxnId="{8D0C4184-95B6-439C-97A7-3EAEEAD74560}">
      <dgm:prSet/>
      <dgm:spPr/>
      <dgm:t>
        <a:bodyPr/>
        <a:lstStyle/>
        <a:p>
          <a:endParaRPr lang="en-US"/>
        </a:p>
      </dgm:t>
    </dgm:pt>
    <dgm:pt modelId="{EDE96AD7-D0E3-4BE7-89EF-999FACAB811C}">
      <dgm:prSet phldrT="[Text]"/>
      <dgm:spPr>
        <a:noFill/>
        <a:ln>
          <a:solidFill>
            <a:schemeClr val="accent2"/>
          </a:solidFill>
        </a:ln>
      </dgm:spPr>
      <dgm:t>
        <a:bodyPr/>
        <a:lstStyle/>
        <a:p>
          <a:r>
            <a:rPr lang="en-US" dirty="0" smtClean="0"/>
            <a:t>Irrespective of the model selection procedures, the loadings for the model with and without the ARS factor were rotated using:</a:t>
          </a:r>
          <a:endParaRPr lang="en-US" dirty="0"/>
        </a:p>
      </dgm:t>
    </dgm:pt>
    <dgm:pt modelId="{375F2B61-576E-41C7-9DAF-E72478EF88E6}" type="parTrans" cxnId="{9F1187D1-0073-46ED-AFD0-E9557B61E700}">
      <dgm:prSet/>
      <dgm:spPr/>
      <dgm:t>
        <a:bodyPr/>
        <a:lstStyle/>
        <a:p>
          <a:endParaRPr lang="en-US"/>
        </a:p>
      </dgm:t>
    </dgm:pt>
    <dgm:pt modelId="{B63E7702-9E8B-412F-BAEA-59C71586867D}" type="sibTrans" cxnId="{9F1187D1-0073-46ED-AFD0-E9557B61E700}">
      <dgm:prSet/>
      <dgm:spPr/>
      <dgm:t>
        <a:bodyPr/>
        <a:lstStyle/>
        <a:p>
          <a:endParaRPr lang="en-US"/>
        </a:p>
      </dgm:t>
    </dgm:pt>
    <dgm:pt modelId="{7D1C6704-CA75-41AE-8A91-30188C10B27C}">
      <dgm:prSet/>
      <dgm:spPr/>
      <dgm:t>
        <a:bodyPr/>
        <a:lstStyle/>
        <a:p>
          <a:r>
            <a:rPr lang="en-US" smtClean="0"/>
            <a:t>Oblimin (i.e., uninformed rotation approach);</a:t>
          </a:r>
          <a:endParaRPr lang="en-US" dirty="0"/>
        </a:p>
      </dgm:t>
    </dgm:pt>
    <dgm:pt modelId="{DAAFD794-2E27-4EAA-A32B-D163D5DA6A3F}" type="parTrans" cxnId="{2AD9CF4F-2867-4BC8-8A12-85DA78643F9C}">
      <dgm:prSet/>
      <dgm:spPr/>
      <dgm:t>
        <a:bodyPr/>
        <a:lstStyle/>
        <a:p>
          <a:endParaRPr lang="en-US"/>
        </a:p>
      </dgm:t>
    </dgm:pt>
    <dgm:pt modelId="{90FD4DE2-931D-42C4-BB4A-F7B044FBCA90}" type="sibTrans" cxnId="{2AD9CF4F-2867-4BC8-8A12-85DA78643F9C}">
      <dgm:prSet/>
      <dgm:spPr/>
      <dgm:t>
        <a:bodyPr/>
        <a:lstStyle/>
        <a:p>
          <a:endParaRPr lang="en-US"/>
        </a:p>
      </dgm:t>
    </dgm:pt>
    <dgm:pt modelId="{242B8BF2-1351-4B34-92AD-DE9E346CB0F3}">
      <dgm:prSet/>
      <dgm:spPr/>
      <dgm:t>
        <a:bodyPr/>
        <a:lstStyle/>
        <a:p>
          <a:r>
            <a:rPr lang="en-US" smtClean="0"/>
            <a:t>Target rotation (informed rotation approach);</a:t>
          </a:r>
          <a:endParaRPr lang="en-US" dirty="0"/>
        </a:p>
      </dgm:t>
    </dgm:pt>
    <dgm:pt modelId="{14351B6E-D473-4ED8-AC89-92F927775E37}" type="parTrans" cxnId="{A8A461B0-F02B-428B-A464-8AFF55FA9AFD}">
      <dgm:prSet/>
      <dgm:spPr/>
      <dgm:t>
        <a:bodyPr/>
        <a:lstStyle/>
        <a:p>
          <a:endParaRPr lang="en-US"/>
        </a:p>
      </dgm:t>
    </dgm:pt>
    <dgm:pt modelId="{B63FAD95-911F-44EE-88B3-D242819A839D}" type="sibTrans" cxnId="{A8A461B0-F02B-428B-A464-8AFF55FA9AFD}">
      <dgm:prSet/>
      <dgm:spPr/>
      <dgm:t>
        <a:bodyPr/>
        <a:lstStyle/>
        <a:p>
          <a:endParaRPr lang="en-US"/>
        </a:p>
      </dgm:t>
    </dgm:pt>
    <dgm:pt modelId="{B235406F-ED87-4BDF-B461-337CC1B50E24}">
      <dgm:prSet/>
      <dgm:spPr/>
      <dgm:t>
        <a:bodyPr/>
        <a:lstStyle/>
        <a:p>
          <a:r>
            <a:rPr lang="en-US" dirty="0" smtClean="0"/>
            <a:t>Semi-specified target rotation (informed rotation approach).</a:t>
          </a:r>
          <a:endParaRPr lang="en-US" dirty="0"/>
        </a:p>
      </dgm:t>
    </dgm:pt>
    <dgm:pt modelId="{434268C3-2B38-4122-8ECB-4A2267CEB2EA}" type="parTrans" cxnId="{E0FBCE09-B706-47AB-BB07-E0493B7DDAF5}">
      <dgm:prSet/>
      <dgm:spPr/>
      <dgm:t>
        <a:bodyPr/>
        <a:lstStyle/>
        <a:p>
          <a:endParaRPr lang="en-US"/>
        </a:p>
      </dgm:t>
    </dgm:pt>
    <dgm:pt modelId="{35406D4F-D38E-445F-9B2B-72F99D2E1748}" type="sibTrans" cxnId="{E0FBCE09-B706-47AB-BB07-E0493B7DDAF5}">
      <dgm:prSet/>
      <dgm:spPr/>
      <dgm:t>
        <a:bodyPr/>
        <a:lstStyle/>
        <a:p>
          <a:endParaRPr lang="en-US"/>
        </a:p>
      </dgm:t>
    </dgm:pt>
    <dgm:pt modelId="{6C0F59B7-B3DC-4825-9863-E41C8FA3CAF1}" type="pres">
      <dgm:prSet presAssocID="{4167A1F1-DA6D-4C1E-844A-2E0B8F2D6117}" presName="linearFlow" presStyleCnt="0">
        <dgm:presLayoutVars>
          <dgm:dir/>
          <dgm:animLvl val="lvl"/>
          <dgm:resizeHandles val="exact"/>
        </dgm:presLayoutVars>
      </dgm:prSet>
      <dgm:spPr/>
      <dgm:t>
        <a:bodyPr/>
        <a:lstStyle/>
        <a:p>
          <a:endParaRPr lang="en-US"/>
        </a:p>
      </dgm:t>
    </dgm:pt>
    <dgm:pt modelId="{D7032BFA-86AE-45E6-A5D8-AE404BFE713C}" type="pres">
      <dgm:prSet presAssocID="{1EA34C2E-460C-443F-84EC-3C28D1A2BAC0}" presName="composite" presStyleCnt="0"/>
      <dgm:spPr/>
    </dgm:pt>
    <dgm:pt modelId="{B5FD9DF3-D7B6-4852-8163-CC2F134AB936}" type="pres">
      <dgm:prSet presAssocID="{1EA34C2E-460C-443F-84EC-3C28D1A2BAC0}" presName="parentText" presStyleLbl="alignNode1" presStyleIdx="0" presStyleCnt="1">
        <dgm:presLayoutVars>
          <dgm:chMax val="1"/>
          <dgm:bulletEnabled val="1"/>
        </dgm:presLayoutVars>
      </dgm:prSet>
      <dgm:spPr/>
      <dgm:t>
        <a:bodyPr/>
        <a:lstStyle/>
        <a:p>
          <a:endParaRPr lang="en-US"/>
        </a:p>
      </dgm:t>
    </dgm:pt>
    <dgm:pt modelId="{BC7C385E-D952-43AD-8C96-4B3017B59EBC}" type="pres">
      <dgm:prSet presAssocID="{1EA34C2E-460C-443F-84EC-3C28D1A2BAC0}" presName="descendantText" presStyleLbl="alignAcc1" presStyleIdx="0" presStyleCnt="1" custLinFactNeighborX="131" custLinFactNeighborY="-3958">
        <dgm:presLayoutVars>
          <dgm:bulletEnabled val="1"/>
        </dgm:presLayoutVars>
      </dgm:prSet>
      <dgm:spPr/>
      <dgm:t>
        <a:bodyPr/>
        <a:lstStyle/>
        <a:p>
          <a:endParaRPr lang="en-US"/>
        </a:p>
      </dgm:t>
    </dgm:pt>
  </dgm:ptLst>
  <dgm:cxnLst>
    <dgm:cxn modelId="{F01D143A-0F96-41DC-8D35-6E717D0D0319}" type="presOf" srcId="{7D1C6704-CA75-41AE-8A91-30188C10B27C}" destId="{BC7C385E-D952-43AD-8C96-4B3017B59EBC}" srcOrd="0" destOrd="1" presId="urn:microsoft.com/office/officeart/2005/8/layout/chevron2"/>
    <dgm:cxn modelId="{2AD9CF4F-2867-4BC8-8A12-85DA78643F9C}" srcId="{EDE96AD7-D0E3-4BE7-89EF-999FACAB811C}" destId="{7D1C6704-CA75-41AE-8A91-30188C10B27C}" srcOrd="0" destOrd="0" parTransId="{DAAFD794-2E27-4EAA-A32B-D163D5DA6A3F}" sibTransId="{90FD4DE2-931D-42C4-BB4A-F7B044FBCA90}"/>
    <dgm:cxn modelId="{9F1187D1-0073-46ED-AFD0-E9557B61E700}" srcId="{1EA34C2E-460C-443F-84EC-3C28D1A2BAC0}" destId="{EDE96AD7-D0E3-4BE7-89EF-999FACAB811C}" srcOrd="0" destOrd="0" parTransId="{375F2B61-576E-41C7-9DAF-E72478EF88E6}" sibTransId="{B63E7702-9E8B-412F-BAEA-59C71586867D}"/>
    <dgm:cxn modelId="{A8C45E33-2050-4349-B99F-7471FE35ECDC}" type="presOf" srcId="{EDE96AD7-D0E3-4BE7-89EF-999FACAB811C}" destId="{BC7C385E-D952-43AD-8C96-4B3017B59EBC}" srcOrd="0" destOrd="0" presId="urn:microsoft.com/office/officeart/2005/8/layout/chevron2"/>
    <dgm:cxn modelId="{60101D83-8A88-4CE4-ACF4-8C87D5C72634}" type="presOf" srcId="{242B8BF2-1351-4B34-92AD-DE9E346CB0F3}" destId="{BC7C385E-D952-43AD-8C96-4B3017B59EBC}" srcOrd="0" destOrd="2" presId="urn:microsoft.com/office/officeart/2005/8/layout/chevron2"/>
    <dgm:cxn modelId="{A8A461B0-F02B-428B-A464-8AFF55FA9AFD}" srcId="{EDE96AD7-D0E3-4BE7-89EF-999FACAB811C}" destId="{242B8BF2-1351-4B34-92AD-DE9E346CB0F3}" srcOrd="1" destOrd="0" parTransId="{14351B6E-D473-4ED8-AC89-92F927775E37}" sibTransId="{B63FAD95-911F-44EE-88B3-D242819A839D}"/>
    <dgm:cxn modelId="{2601876F-067F-4B8F-8565-654440D7C642}" type="presOf" srcId="{1EA34C2E-460C-443F-84EC-3C28D1A2BAC0}" destId="{B5FD9DF3-D7B6-4852-8163-CC2F134AB936}" srcOrd="0" destOrd="0" presId="urn:microsoft.com/office/officeart/2005/8/layout/chevron2"/>
    <dgm:cxn modelId="{E0FBCE09-B706-47AB-BB07-E0493B7DDAF5}" srcId="{EDE96AD7-D0E3-4BE7-89EF-999FACAB811C}" destId="{B235406F-ED87-4BDF-B461-337CC1B50E24}" srcOrd="2" destOrd="0" parTransId="{434268C3-2B38-4122-8ECB-4A2267CEB2EA}" sibTransId="{35406D4F-D38E-445F-9B2B-72F99D2E1748}"/>
    <dgm:cxn modelId="{EDB0D38D-E2DA-41C6-A287-1C6FC6802B42}" type="presOf" srcId="{4167A1F1-DA6D-4C1E-844A-2E0B8F2D6117}" destId="{6C0F59B7-B3DC-4825-9863-E41C8FA3CAF1}" srcOrd="0" destOrd="0" presId="urn:microsoft.com/office/officeart/2005/8/layout/chevron2"/>
    <dgm:cxn modelId="{4641EA8C-E05D-491D-BB10-65B001F3EF19}" type="presOf" srcId="{B235406F-ED87-4BDF-B461-337CC1B50E24}" destId="{BC7C385E-D952-43AD-8C96-4B3017B59EBC}" srcOrd="0" destOrd="3" presId="urn:microsoft.com/office/officeart/2005/8/layout/chevron2"/>
    <dgm:cxn modelId="{8D0C4184-95B6-439C-97A7-3EAEEAD74560}" srcId="{4167A1F1-DA6D-4C1E-844A-2E0B8F2D6117}" destId="{1EA34C2E-460C-443F-84EC-3C28D1A2BAC0}" srcOrd="0" destOrd="0" parTransId="{16E0FFD0-1B57-4486-8651-140157360981}" sibTransId="{B8001812-4696-4665-854F-AE7357190792}"/>
    <dgm:cxn modelId="{6DDC3C8D-F0CF-4DA0-8B70-637CCB76B788}" type="presParOf" srcId="{6C0F59B7-B3DC-4825-9863-E41C8FA3CAF1}" destId="{D7032BFA-86AE-45E6-A5D8-AE404BFE713C}" srcOrd="0" destOrd="0" presId="urn:microsoft.com/office/officeart/2005/8/layout/chevron2"/>
    <dgm:cxn modelId="{1281F3E8-1BCB-4A58-A272-51F1CB966845}" type="presParOf" srcId="{D7032BFA-86AE-45E6-A5D8-AE404BFE713C}" destId="{B5FD9DF3-D7B6-4852-8163-CC2F134AB936}" srcOrd="0" destOrd="0" presId="urn:microsoft.com/office/officeart/2005/8/layout/chevron2"/>
    <dgm:cxn modelId="{B2709EC1-0765-4395-B481-127BAE2C34B2}" type="presParOf" srcId="{D7032BFA-86AE-45E6-A5D8-AE404BFE713C}" destId="{BC7C385E-D952-43AD-8C96-4B3017B59EB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9DF3-D7B6-4852-8163-CC2F134AB936}">
      <dsp:nvSpPr>
        <dsp:cNvPr id="0" name=""/>
        <dsp:cNvSpPr/>
      </dsp:nvSpPr>
      <dsp:spPr>
        <a:xfrm rot="5400000">
          <a:off x="-206228" y="206228"/>
          <a:ext cx="1374854" cy="962398"/>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0" y="481199"/>
        <a:ext cx="962398" cy="412456"/>
      </dsp:txXfrm>
    </dsp:sp>
    <dsp:sp modelId="{BC7C385E-D952-43AD-8C96-4B3017B59EBC}">
      <dsp:nvSpPr>
        <dsp:cNvPr id="0" name=""/>
        <dsp:cNvSpPr/>
      </dsp:nvSpPr>
      <dsp:spPr>
        <a:xfrm rot="5400000">
          <a:off x="4212671" y="-3250273"/>
          <a:ext cx="893655" cy="7394202"/>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Data were generated under a </a:t>
          </a:r>
          <a:r>
            <a:rPr lang="en-US" sz="2000" i="1" kern="1200" dirty="0" smtClean="0"/>
            <a:t>Q</a:t>
          </a:r>
          <a:r>
            <a:rPr lang="en-US" sz="2000" i="0" kern="1200" dirty="0" smtClean="0"/>
            <a:t>-dimensional normal ogive graded response model using the R-package </a:t>
          </a:r>
          <a:r>
            <a:rPr lang="en-US" sz="2000" i="1" kern="1200" dirty="0" err="1" smtClean="0"/>
            <a:t>mirt</a:t>
          </a:r>
          <a:r>
            <a:rPr lang="en-US" sz="2000" i="1" kern="1200" dirty="0" smtClean="0"/>
            <a:t> </a:t>
          </a:r>
          <a:r>
            <a:rPr lang="en-US" sz="2000" i="0" kern="1200" dirty="0" smtClean="0"/>
            <a:t>(Chalmers, 2012)</a:t>
          </a:r>
          <a:endParaRPr lang="en-US" sz="2000" i="0" kern="1200" dirty="0"/>
        </a:p>
      </dsp:txBody>
      <dsp:txXfrm rot="-5400000">
        <a:off x="962398" y="43625"/>
        <a:ext cx="7350577" cy="806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9DF3-D7B6-4852-8163-CC2F134AB936}">
      <dsp:nvSpPr>
        <dsp:cNvPr id="0" name=""/>
        <dsp:cNvSpPr/>
      </dsp:nvSpPr>
      <dsp:spPr>
        <a:xfrm rot="5400000">
          <a:off x="-206228" y="206228"/>
          <a:ext cx="1374854" cy="962398"/>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0" y="481199"/>
        <a:ext cx="962398" cy="412456"/>
      </dsp:txXfrm>
    </dsp:sp>
    <dsp:sp modelId="{BC7C385E-D952-43AD-8C96-4B3017B59EBC}">
      <dsp:nvSpPr>
        <dsp:cNvPr id="0" name=""/>
        <dsp:cNvSpPr/>
      </dsp:nvSpPr>
      <dsp:spPr>
        <a:xfrm rot="5400000">
          <a:off x="4212671" y="-3250273"/>
          <a:ext cx="893655" cy="7394202"/>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i="0" kern="1200" dirty="0" smtClean="0"/>
            <a:t>ARS scores were sampled from a </a:t>
          </a:r>
          <a:r>
            <a:rPr lang="en-US" sz="1300" b="1" i="0" kern="1200" dirty="0" smtClean="0">
              <a:solidFill>
                <a:srgbClr val="CD9B1D"/>
              </a:solidFill>
            </a:rPr>
            <a:t>right-censored normal distribution </a:t>
          </a:r>
          <a:r>
            <a:rPr lang="en-US" sz="1300" i="0" kern="1200" dirty="0" smtClean="0"/>
            <a:t>to simulate subjects who either did or did not show an ARS, without allowing for scores representing a negative ARS (i.e., disagreeing). </a:t>
          </a:r>
          <a:endParaRPr lang="en-US" sz="1300" kern="1200" dirty="0"/>
        </a:p>
        <a:p>
          <a:pPr marL="114300" lvl="1" indent="-114300" algn="l" defTabSz="577850">
            <a:lnSpc>
              <a:spcPct val="90000"/>
            </a:lnSpc>
            <a:spcBef>
              <a:spcPct val="0"/>
            </a:spcBef>
            <a:spcAft>
              <a:spcPct val="15000"/>
            </a:spcAft>
            <a:buChar char="••"/>
          </a:pPr>
          <a:r>
            <a:rPr lang="en-US" sz="1300" i="0" kern="1200" dirty="0" smtClean="0"/>
            <a:t>Value of loadings for small medium and large ARS were .218, .343 and . 506, respectively. </a:t>
          </a:r>
          <a:endParaRPr lang="en-US" sz="1300" kern="1200" dirty="0"/>
        </a:p>
      </dsp:txBody>
      <dsp:txXfrm rot="-5400000">
        <a:off x="962398" y="43625"/>
        <a:ext cx="7350577" cy="806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9DF3-D7B6-4852-8163-CC2F134AB936}">
      <dsp:nvSpPr>
        <dsp:cNvPr id="0" name=""/>
        <dsp:cNvSpPr/>
      </dsp:nvSpPr>
      <dsp:spPr>
        <a:xfrm rot="5400000">
          <a:off x="-221043" y="224048"/>
          <a:ext cx="1473621" cy="1031534"/>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1</a:t>
          </a:r>
          <a:endParaRPr lang="en-US" sz="2900" kern="1200" dirty="0"/>
        </a:p>
      </dsp:txBody>
      <dsp:txXfrm rot="-5400000">
        <a:off x="1" y="518771"/>
        <a:ext cx="1031534" cy="442087"/>
      </dsp:txXfrm>
    </dsp:sp>
    <dsp:sp modelId="{BC7C385E-D952-43AD-8C96-4B3017B59EBC}">
      <dsp:nvSpPr>
        <dsp:cNvPr id="0" name=""/>
        <dsp:cNvSpPr/>
      </dsp:nvSpPr>
      <dsp:spPr>
        <a:xfrm rot="5400000">
          <a:off x="5185103" y="-4153568"/>
          <a:ext cx="957853" cy="9264990"/>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Data were generated under a </a:t>
          </a:r>
          <a:r>
            <a:rPr lang="en-US" sz="1300" i="1" kern="1200" dirty="0" smtClean="0"/>
            <a:t>Q</a:t>
          </a:r>
          <a:r>
            <a:rPr lang="en-US" sz="1300" i="0" kern="1200" dirty="0" smtClean="0"/>
            <a:t>-dimensional normal ogive graded response model using the R-package </a:t>
          </a:r>
          <a:r>
            <a:rPr lang="en-US" sz="1300" i="1" kern="1200" dirty="0" err="1" smtClean="0"/>
            <a:t>mirt</a:t>
          </a:r>
          <a:r>
            <a:rPr lang="en-US" sz="1300" i="1" kern="1200" dirty="0" smtClean="0"/>
            <a:t> </a:t>
          </a:r>
          <a:r>
            <a:rPr lang="en-US" sz="1300" i="0" kern="1200" dirty="0" smtClean="0"/>
            <a:t>(Chalmers, 2012)</a:t>
          </a:r>
          <a:endParaRPr lang="en-US" sz="1300" i="0" kern="1200" dirty="0"/>
        </a:p>
        <a:p>
          <a:pPr marL="114300" lvl="1" indent="-114300" algn="l" defTabSz="577850">
            <a:lnSpc>
              <a:spcPct val="90000"/>
            </a:lnSpc>
            <a:spcBef>
              <a:spcPct val="0"/>
            </a:spcBef>
            <a:spcAft>
              <a:spcPct val="15000"/>
            </a:spcAft>
            <a:buChar char="••"/>
          </a:pPr>
          <a:r>
            <a:rPr lang="en-US" sz="1300" i="0" kern="1200" dirty="0" smtClean="0"/>
            <a:t>ARS scores were sampled from a right-censored normal distribution to simulate subjects who either did or did not show an ARS, without allowing for scores representing  negative ARS (i.e., disagreeing). </a:t>
          </a:r>
          <a:endParaRPr lang="en-US" sz="1300" i="0" kern="1200" dirty="0"/>
        </a:p>
        <a:p>
          <a:pPr marL="114300" lvl="1" indent="-114300" algn="l" defTabSz="577850">
            <a:lnSpc>
              <a:spcPct val="90000"/>
            </a:lnSpc>
            <a:spcBef>
              <a:spcPct val="0"/>
            </a:spcBef>
            <a:spcAft>
              <a:spcPct val="15000"/>
            </a:spcAft>
            <a:buChar char="••"/>
          </a:pPr>
          <a:r>
            <a:rPr lang="en-US" sz="1300" i="0" kern="1200" dirty="0" smtClean="0"/>
            <a:t>Value of loadings for small medium and large ARS were .218, .343 and . 506, respectively.*</a:t>
          </a:r>
          <a:endParaRPr lang="en-US" sz="1300" i="0" kern="1200" dirty="0"/>
        </a:p>
      </dsp:txBody>
      <dsp:txXfrm rot="-5400000">
        <a:off x="1031535" y="46759"/>
        <a:ext cx="9218231" cy="864335"/>
      </dsp:txXfrm>
    </dsp:sp>
    <dsp:sp modelId="{BF1329F8-E480-4A07-8380-27B2C298B8A8}">
      <dsp:nvSpPr>
        <dsp:cNvPr id="0" name=""/>
        <dsp:cNvSpPr/>
      </dsp:nvSpPr>
      <dsp:spPr>
        <a:xfrm rot="5400000">
          <a:off x="-221043" y="1553287"/>
          <a:ext cx="1473621" cy="1031534"/>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2</a:t>
          </a:r>
          <a:endParaRPr lang="en-US" sz="2900" kern="1200" dirty="0"/>
        </a:p>
      </dsp:txBody>
      <dsp:txXfrm rot="-5400000">
        <a:off x="1" y="1848010"/>
        <a:ext cx="1031534" cy="442087"/>
      </dsp:txXfrm>
    </dsp:sp>
    <dsp:sp modelId="{A77124EF-1C9C-4D39-9846-68844311E28C}">
      <dsp:nvSpPr>
        <dsp:cNvPr id="0" name=""/>
        <dsp:cNvSpPr/>
      </dsp:nvSpPr>
      <dsp:spPr>
        <a:xfrm rot="5400000">
          <a:off x="5185103" y="-2821323"/>
          <a:ext cx="957853" cy="9264990"/>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EFA models were estimated with up to three factors (i.e., unidimensional scales) and up to four factors (i.e., multidimensional scales)</a:t>
          </a:r>
          <a:endParaRPr lang="en-US" sz="1300" kern="1200" dirty="0"/>
        </a:p>
        <a:p>
          <a:pPr marL="114300" lvl="1" indent="-114300" algn="l" defTabSz="577850">
            <a:lnSpc>
              <a:spcPct val="90000"/>
            </a:lnSpc>
            <a:spcBef>
              <a:spcPct val="0"/>
            </a:spcBef>
            <a:spcAft>
              <a:spcPct val="15000"/>
            </a:spcAft>
            <a:buChar char="••"/>
          </a:pPr>
          <a:r>
            <a:rPr lang="en-US" sz="1300" kern="1200" dirty="0" smtClean="0"/>
            <a:t>For all data sets, we estimated the EFA models using both Pearson correlation and </a:t>
          </a:r>
          <a:r>
            <a:rPr lang="en-US" sz="1300" kern="1200" dirty="0" err="1" smtClean="0"/>
            <a:t>polychoric</a:t>
          </a:r>
          <a:r>
            <a:rPr lang="en-US" sz="1300" kern="1200" dirty="0" smtClean="0"/>
            <a:t> correlation</a:t>
          </a:r>
          <a:endParaRPr lang="en-US" sz="1300" kern="1200" dirty="0"/>
        </a:p>
      </dsp:txBody>
      <dsp:txXfrm rot="-5400000">
        <a:off x="1031535" y="1379004"/>
        <a:ext cx="9218231" cy="864335"/>
      </dsp:txXfrm>
    </dsp:sp>
    <dsp:sp modelId="{D315DE6F-696E-479B-9AB4-A92E5363E318}">
      <dsp:nvSpPr>
        <dsp:cNvPr id="0" name=""/>
        <dsp:cNvSpPr/>
      </dsp:nvSpPr>
      <dsp:spPr>
        <a:xfrm rot="5400000">
          <a:off x="-221043" y="2882526"/>
          <a:ext cx="1473621" cy="1031534"/>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3</a:t>
          </a:r>
          <a:endParaRPr lang="en-US" sz="2900" kern="1200" dirty="0"/>
        </a:p>
      </dsp:txBody>
      <dsp:txXfrm rot="-5400000">
        <a:off x="1" y="3177249"/>
        <a:ext cx="1031534" cy="442087"/>
      </dsp:txXfrm>
    </dsp:sp>
    <dsp:sp modelId="{EC85D020-ABAA-4AEB-8861-467854827E29}">
      <dsp:nvSpPr>
        <dsp:cNvPr id="0" name=""/>
        <dsp:cNvSpPr/>
      </dsp:nvSpPr>
      <dsp:spPr>
        <a:xfrm rot="5400000">
          <a:off x="5185103" y="-1492084"/>
          <a:ext cx="957853" cy="9264990"/>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Three model selection criteria were considered to evaluate the number of dimensions:</a:t>
          </a:r>
          <a:endParaRPr lang="en-US" sz="1300" kern="1200" dirty="0"/>
        </a:p>
        <a:p>
          <a:pPr marL="228600" lvl="2" indent="-114300" algn="l" defTabSz="577850">
            <a:lnSpc>
              <a:spcPct val="90000"/>
            </a:lnSpc>
            <a:spcBef>
              <a:spcPct val="0"/>
            </a:spcBef>
            <a:spcAft>
              <a:spcPct val="15000"/>
            </a:spcAft>
            <a:buChar char="••"/>
          </a:pPr>
          <a:r>
            <a:rPr lang="en-US" sz="1300" kern="1200" dirty="0" smtClean="0"/>
            <a:t>Bayesian Information Criterion (BIC; Schwarz et al., 1978);</a:t>
          </a:r>
          <a:endParaRPr lang="en-US" sz="1300" kern="1200" dirty="0"/>
        </a:p>
        <a:p>
          <a:pPr marL="228600" lvl="2" indent="-114300" algn="l" defTabSz="577850">
            <a:lnSpc>
              <a:spcPct val="90000"/>
            </a:lnSpc>
            <a:spcBef>
              <a:spcPct val="0"/>
            </a:spcBef>
            <a:spcAft>
              <a:spcPct val="15000"/>
            </a:spcAft>
            <a:buChar char="••"/>
          </a:pPr>
          <a:r>
            <a:rPr lang="en-US" sz="1300" kern="1200" dirty="0" smtClean="0"/>
            <a:t> </a:t>
          </a:r>
          <a:r>
            <a:rPr lang="en-US" sz="1300" kern="1200" dirty="0" err="1" smtClean="0"/>
            <a:t>Paralell</a:t>
          </a:r>
          <a:r>
            <a:rPr lang="en-US" sz="1300" kern="1200" dirty="0" smtClean="0"/>
            <a:t> Analysis (PA; Horn, 1965); </a:t>
          </a:r>
          <a:endParaRPr lang="en-US" sz="1300" kern="1200" dirty="0"/>
        </a:p>
        <a:p>
          <a:pPr marL="228600" lvl="2" indent="-114300" algn="l" defTabSz="577850">
            <a:lnSpc>
              <a:spcPct val="90000"/>
            </a:lnSpc>
            <a:spcBef>
              <a:spcPct val="0"/>
            </a:spcBef>
            <a:spcAft>
              <a:spcPct val="15000"/>
            </a:spcAft>
            <a:buChar char="••"/>
          </a:pPr>
          <a:r>
            <a:rPr lang="en-US" sz="1300" kern="1200" dirty="0" smtClean="0"/>
            <a:t>Convex-hull procedure (</a:t>
          </a:r>
          <a:r>
            <a:rPr lang="en-US" sz="1300" kern="1200" dirty="0" err="1" smtClean="0"/>
            <a:t>Ceulemas</a:t>
          </a:r>
          <a:r>
            <a:rPr lang="en-US" sz="1300" kern="1200" dirty="0" smtClean="0"/>
            <a:t> &amp; Kiers, 2006) using the CAF index (Lorenzo-</a:t>
          </a:r>
          <a:r>
            <a:rPr lang="en-US" sz="1300" kern="1200" dirty="0" err="1" smtClean="0"/>
            <a:t>Seva</a:t>
          </a:r>
          <a:r>
            <a:rPr lang="en-US" sz="1300" kern="1200" dirty="0" smtClean="0"/>
            <a:t> et al., 2011). </a:t>
          </a:r>
          <a:endParaRPr lang="en-US" sz="1300" kern="1200" dirty="0"/>
        </a:p>
      </dsp:txBody>
      <dsp:txXfrm rot="-5400000">
        <a:off x="1031535" y="2708243"/>
        <a:ext cx="9218231" cy="864335"/>
      </dsp:txXfrm>
    </dsp:sp>
    <dsp:sp modelId="{86D2C9B0-70F2-4D32-81B9-1A4BCACE361C}">
      <dsp:nvSpPr>
        <dsp:cNvPr id="0" name=""/>
        <dsp:cNvSpPr/>
      </dsp:nvSpPr>
      <dsp:spPr>
        <a:xfrm rot="5400000">
          <a:off x="-221043" y="4211765"/>
          <a:ext cx="1473621" cy="1031534"/>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4</a:t>
          </a:r>
          <a:endParaRPr lang="en-US" sz="2900" kern="1200" dirty="0"/>
        </a:p>
      </dsp:txBody>
      <dsp:txXfrm rot="-5400000">
        <a:off x="1" y="4506488"/>
        <a:ext cx="1031534" cy="442087"/>
      </dsp:txXfrm>
    </dsp:sp>
    <dsp:sp modelId="{2ED97726-34B3-4729-9AE5-136C389B5B8E}">
      <dsp:nvSpPr>
        <dsp:cNvPr id="0" name=""/>
        <dsp:cNvSpPr/>
      </dsp:nvSpPr>
      <dsp:spPr>
        <a:xfrm rot="5400000">
          <a:off x="5185103" y="-162845"/>
          <a:ext cx="957853" cy="9264990"/>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0" i="0" kern="1200" dirty="0" smtClean="0"/>
            <a:t>Irrespective of the model selection </a:t>
          </a:r>
          <a:r>
            <a:rPr lang="en-US" sz="1300" b="1" i="0" kern="1200" dirty="0" smtClean="0"/>
            <a:t>results</a:t>
          </a:r>
          <a:r>
            <a:rPr lang="en-US" sz="1300" kern="1200" dirty="0" smtClean="0"/>
            <a:t>, </a:t>
          </a:r>
          <a:r>
            <a:rPr lang="en-US" sz="1300" kern="1200" dirty="0" smtClean="0"/>
            <a:t>the loadings for the model with and without the ARS factor were rotated using:</a:t>
          </a:r>
          <a:endParaRPr lang="en-US" sz="1300" kern="1200" dirty="0"/>
        </a:p>
        <a:p>
          <a:pPr marL="228600" lvl="2" indent="-114300" algn="l" defTabSz="577850">
            <a:lnSpc>
              <a:spcPct val="90000"/>
            </a:lnSpc>
            <a:spcBef>
              <a:spcPct val="0"/>
            </a:spcBef>
            <a:spcAft>
              <a:spcPct val="15000"/>
            </a:spcAft>
            <a:buChar char="••"/>
          </a:pPr>
          <a:r>
            <a:rPr lang="en-US" sz="1300" kern="1200" dirty="0" err="1" smtClean="0"/>
            <a:t>Oblimin</a:t>
          </a:r>
          <a:r>
            <a:rPr lang="en-US" sz="1300" kern="1200" dirty="0" smtClean="0"/>
            <a:t> (i.e., uninformed rotation approach);</a:t>
          </a:r>
          <a:endParaRPr lang="en-US" sz="1300" kern="1200" dirty="0"/>
        </a:p>
        <a:p>
          <a:pPr marL="228600" lvl="2" indent="-114300" algn="l" defTabSz="577850">
            <a:lnSpc>
              <a:spcPct val="90000"/>
            </a:lnSpc>
            <a:spcBef>
              <a:spcPct val="0"/>
            </a:spcBef>
            <a:spcAft>
              <a:spcPct val="15000"/>
            </a:spcAft>
            <a:buChar char="••"/>
          </a:pPr>
          <a:r>
            <a:rPr lang="en-US" sz="1300" kern="1200" dirty="0" smtClean="0"/>
            <a:t>Fully specified target rotation (informed rotation approach);</a:t>
          </a:r>
          <a:endParaRPr lang="en-US" sz="1300" kern="1200" dirty="0"/>
        </a:p>
        <a:p>
          <a:pPr marL="228600" lvl="2" indent="-114300" algn="l" defTabSz="577850">
            <a:lnSpc>
              <a:spcPct val="90000"/>
            </a:lnSpc>
            <a:spcBef>
              <a:spcPct val="0"/>
            </a:spcBef>
            <a:spcAft>
              <a:spcPct val="15000"/>
            </a:spcAft>
            <a:buChar char="••"/>
          </a:pPr>
          <a:r>
            <a:rPr lang="en-US" sz="1300" kern="1200" dirty="0" smtClean="0"/>
            <a:t>Semi-specified target rotation (informed rotation approach).</a:t>
          </a:r>
          <a:endParaRPr lang="en-US" sz="1300" kern="1200" dirty="0"/>
        </a:p>
      </dsp:txBody>
      <dsp:txXfrm rot="-5400000">
        <a:off x="1031535" y="4037482"/>
        <a:ext cx="9218231" cy="8643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9DF3-D7B6-4852-8163-CC2F134AB936}">
      <dsp:nvSpPr>
        <dsp:cNvPr id="0" name=""/>
        <dsp:cNvSpPr/>
      </dsp:nvSpPr>
      <dsp:spPr>
        <a:xfrm rot="5400000">
          <a:off x="-196227" y="196227"/>
          <a:ext cx="1308181" cy="915726"/>
        </a:xfrm>
        <a:prstGeom prst="chevron">
          <a:avLst/>
        </a:prstGeom>
        <a:solidFill>
          <a:srgbClr val="D19D34"/>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4</a:t>
          </a:r>
          <a:endParaRPr lang="en-US" sz="2500" kern="1200" dirty="0"/>
        </a:p>
      </dsp:txBody>
      <dsp:txXfrm rot="-5400000">
        <a:off x="1" y="457862"/>
        <a:ext cx="915726" cy="392455"/>
      </dsp:txXfrm>
    </dsp:sp>
    <dsp:sp modelId="{BC7C385E-D952-43AD-8C96-4B3017B59EBC}">
      <dsp:nvSpPr>
        <dsp:cNvPr id="0" name=""/>
        <dsp:cNvSpPr/>
      </dsp:nvSpPr>
      <dsp:spPr>
        <a:xfrm rot="5400000">
          <a:off x="5290504" y="-4374777"/>
          <a:ext cx="850317" cy="9599873"/>
        </a:xfrm>
        <a:prstGeom prst="round2SameRect">
          <a:avLst/>
        </a:prstGeom>
        <a:no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Irrespective of the model selection procedures, the loadings for the model with and without the ARS factor were rotated using:</a:t>
          </a:r>
          <a:endParaRPr lang="en-US" sz="1100" kern="1200" dirty="0"/>
        </a:p>
        <a:p>
          <a:pPr marL="114300" lvl="2" indent="-57150" algn="l" defTabSz="488950">
            <a:lnSpc>
              <a:spcPct val="90000"/>
            </a:lnSpc>
            <a:spcBef>
              <a:spcPct val="0"/>
            </a:spcBef>
            <a:spcAft>
              <a:spcPct val="15000"/>
            </a:spcAft>
            <a:buChar char="••"/>
          </a:pPr>
          <a:r>
            <a:rPr lang="en-US" sz="1100" kern="1200" smtClean="0"/>
            <a:t>Oblimin (i.e., uninformed rotation approach);</a:t>
          </a:r>
          <a:endParaRPr lang="en-US" sz="1100" kern="1200" dirty="0"/>
        </a:p>
        <a:p>
          <a:pPr marL="114300" lvl="2" indent="-57150" algn="l" defTabSz="488950">
            <a:lnSpc>
              <a:spcPct val="90000"/>
            </a:lnSpc>
            <a:spcBef>
              <a:spcPct val="0"/>
            </a:spcBef>
            <a:spcAft>
              <a:spcPct val="15000"/>
            </a:spcAft>
            <a:buChar char="••"/>
          </a:pPr>
          <a:r>
            <a:rPr lang="en-US" sz="1100" kern="1200" smtClean="0"/>
            <a:t>Target rotation (informed rotation approach);</a:t>
          </a:r>
          <a:endParaRPr lang="en-US" sz="1100" kern="1200" dirty="0"/>
        </a:p>
        <a:p>
          <a:pPr marL="114300" lvl="2" indent="-57150" algn="l" defTabSz="488950">
            <a:lnSpc>
              <a:spcPct val="90000"/>
            </a:lnSpc>
            <a:spcBef>
              <a:spcPct val="0"/>
            </a:spcBef>
            <a:spcAft>
              <a:spcPct val="15000"/>
            </a:spcAft>
            <a:buChar char="••"/>
          </a:pPr>
          <a:r>
            <a:rPr lang="en-US" sz="1100" kern="1200" dirty="0" smtClean="0"/>
            <a:t>Semi-specified target rotation (informed rotation approach).</a:t>
          </a:r>
          <a:endParaRPr lang="en-US" sz="1100" kern="1200" dirty="0"/>
        </a:p>
      </dsp:txBody>
      <dsp:txXfrm rot="-5400000">
        <a:off x="915727" y="41509"/>
        <a:ext cx="9558364" cy="767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62D695CE-B1CE-402B-BB85-DE95B42F7BFA}" type="datetimeFigureOut">
              <a:rPr lang="en-US" smtClean="0"/>
              <a:t>9/14/2021</a:t>
            </a:fld>
            <a:endParaRPr lang="en-US"/>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50F81B74-D009-40E4-ADE7-C2F43AE690EB}" type="slidenum">
              <a:rPr lang="en-US" smtClean="0"/>
              <a:t>‹#›</a:t>
            </a:fld>
            <a:endParaRPr lang="en-US"/>
          </a:p>
        </p:txBody>
      </p:sp>
    </p:spTree>
    <p:extLst>
      <p:ext uri="{BB962C8B-B14F-4D97-AF65-F5344CB8AC3E}">
        <p14:creationId xmlns:p14="http://schemas.microsoft.com/office/powerpoint/2010/main" val="7960520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40D13C36-5FFD-4884-957E-88AF2F79FFA7}" type="datetimeFigureOut">
              <a:rPr lang="en-US" smtClean="0"/>
              <a:t>9/14/2021</a:t>
            </a:fld>
            <a:endParaRPr lang="en-US"/>
          </a:p>
        </p:txBody>
      </p:sp>
      <p:sp>
        <p:nvSpPr>
          <p:cNvPr id="4" name="Slide Image Placeholder 3"/>
          <p:cNvSpPr>
            <a:spLocks noGrp="1" noRot="1" noChangeAspect="1"/>
          </p:cNvSpPr>
          <p:nvPr>
            <p:ph type="sldImg" idx="2"/>
          </p:nvPr>
        </p:nvSpPr>
        <p:spPr>
          <a:xfrm>
            <a:off x="409575" y="1219200"/>
            <a:ext cx="5849938" cy="3290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FA997627-063E-4BC9-9455-2D994EE69517}" type="slidenum">
              <a:rPr lang="en-US" smtClean="0"/>
              <a:t>‹#›</a:t>
            </a:fld>
            <a:endParaRPr lang="en-US"/>
          </a:p>
        </p:txBody>
      </p:sp>
    </p:spTree>
    <p:extLst>
      <p:ext uri="{BB962C8B-B14F-4D97-AF65-F5344CB8AC3E}">
        <p14:creationId xmlns:p14="http://schemas.microsoft.com/office/powerpoint/2010/main" val="3715068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tatisticshowto.com/statistic/"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statisticshowto.com/proportion-of-varianc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132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literature there is a multitude of methods that have been proposed to correct for ARS. Some of them include....</a:t>
            </a:r>
          </a:p>
          <a:p>
            <a:endParaRPr lang="en-US" dirty="0" smtClean="0"/>
          </a:p>
          <a:p>
            <a:endParaRPr lang="en-US" dirty="0" smtClean="0"/>
          </a:p>
          <a:p>
            <a:r>
              <a:rPr lang="en-US" dirty="0" smtClean="0"/>
              <a:t>However, in this project we focused purely on a latent variable approach, where ARS is specified as an additional factor. To use the example that we have been discussing so far, this means that an additional factor is included, which is considered to be measuring ARS. Note that this factor loads on all items since ARS is assumed to be a person-specific characteristics and not necessarily item-specific. Also, ARS is considered to be correlated with the content traits and there is some literature that indicates why this might be the case for some psychological traits (e.g., </a:t>
            </a:r>
            <a:r>
              <a:rPr lang="en-US" dirty="0" smtClean="0"/>
              <a:t>conscientiousness).</a:t>
            </a:r>
            <a:endParaRPr lang="en-US" dirty="0" smtClean="0"/>
          </a:p>
          <a:p>
            <a:endParaRPr lang="en-US" dirty="0"/>
          </a:p>
        </p:txBody>
      </p:sp>
    </p:spTree>
    <p:extLst>
      <p:ext uri="{BB962C8B-B14F-4D97-AF65-F5344CB8AC3E}">
        <p14:creationId xmlns:p14="http://schemas.microsoft.com/office/powerpoint/2010/main" val="332714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might be easy to implement in the case of confirmatory approaches where the number of factors and the structure of the MM is known a-priori. However, in the case of EFA, specifying an additional ARS factor might not be easy because both the number of factors and the MM is not known.</a:t>
            </a:r>
            <a:endParaRPr lang="en-US" dirty="0"/>
          </a:p>
        </p:txBody>
      </p:sp>
    </p:spTree>
    <p:extLst>
      <p:ext uri="{BB962C8B-B14F-4D97-AF65-F5344CB8AC3E}">
        <p14:creationId xmlns:p14="http://schemas.microsoft.com/office/powerpoint/2010/main" val="379608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in the model selection step, if one naively ignores the risk of an ARS such factor may be erroneously interpreted as an additional content factor. Moreover, not beware that an additional factor measures ARS might also be problematic because it could lead the researcher to conclude that items load on multiple factors or that they are a poor measurement of a factor. </a:t>
            </a:r>
            <a:endParaRPr lang="en-US" dirty="0"/>
          </a:p>
        </p:txBody>
      </p:sp>
    </p:spTree>
    <p:extLst>
      <p:ext uri="{BB962C8B-B14F-4D97-AF65-F5344CB8AC3E}">
        <p14:creationId xmlns:p14="http://schemas.microsoft.com/office/powerpoint/2010/main" val="124095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in the model selection step, if one naively ignores the risk of an ARS such factor may be erroneously interpreted as an additional content factor. Moreover, not beware that an additional factor measures ARS might also be problematic because it could lead the researcher to conclude that items load on multiple factors or that they are a poor measurement of a factor. </a:t>
            </a:r>
            <a:endParaRPr lang="en-US" dirty="0"/>
          </a:p>
        </p:txBody>
      </p:sp>
    </p:spTree>
    <p:extLst>
      <p:ext uri="{BB962C8B-B14F-4D97-AF65-F5344CB8AC3E}">
        <p14:creationId xmlns:p14="http://schemas.microsoft.com/office/powerpoint/2010/main" val="200515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ARS can be especially problematic when evaluating the psychometric properties of newly developed scales but, in the literature, it is not yet clear to what extent can ARS actually be. this was the starting point of our investigation, and to answer this research question we conducted a simulation study to investigate..</a:t>
            </a:r>
            <a:endParaRPr lang="en-US" dirty="0"/>
          </a:p>
        </p:txBody>
      </p:sp>
    </p:spTree>
    <p:extLst>
      <p:ext uri="{BB962C8B-B14F-4D97-AF65-F5344CB8AC3E}">
        <p14:creationId xmlns:p14="http://schemas.microsoft.com/office/powerpoint/2010/main" val="297499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the effect of the</a:t>
            </a:r>
            <a:r>
              <a:rPr lang="en-US" baseline="0" dirty="0" smtClean="0"/>
              <a:t> different levels of this manipulation on a single item</a:t>
            </a:r>
            <a:endParaRPr lang="en-US" dirty="0"/>
          </a:p>
        </p:txBody>
      </p:sp>
    </p:spTree>
    <p:extLst>
      <p:ext uri="{BB962C8B-B14F-4D97-AF65-F5344CB8AC3E}">
        <p14:creationId xmlns:p14="http://schemas.microsoft.com/office/powerpoint/2010/main" val="3517772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CAF index expresses the degree to which the extracted factor(s) capture the common variance in the data. To calculate the CAF, first the Kaiser-Meyer-</a:t>
            </a:r>
            <a:r>
              <a:rPr lang="en-US" sz="1200" b="0" i="0" u="none" strike="noStrike" kern="1200" baseline="0" dirty="0" err="1" smtClean="0">
                <a:solidFill>
                  <a:schemeClr val="tx1"/>
                </a:solidFill>
                <a:latin typeface="+mn-lt"/>
                <a:ea typeface="+mn-ea"/>
                <a:cs typeface="+mn-cs"/>
              </a:rPr>
              <a:t>Olkin</a:t>
            </a:r>
            <a:r>
              <a:rPr lang="en-US" sz="1200" b="0" i="0" u="none" strike="noStrike" kern="1200" baseline="0" dirty="0" smtClean="0">
                <a:solidFill>
                  <a:schemeClr val="tx1"/>
                </a:solidFill>
                <a:latin typeface="+mn-lt"/>
                <a:ea typeface="+mn-ea"/>
                <a:cs typeface="+mn-cs"/>
              </a:rPr>
              <a:t> (KMO; Kaiser, 1970; Kaiser &amp; Rice, 1974) index is calculated on the estimated residual correlation matrix </a:t>
            </a:r>
            <a:r>
              <a:rPr lang="en-US" sz="1200" b="0" i="1"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258 of a factor model with </a:t>
            </a:r>
            <a:r>
              <a:rPr lang="en-US" sz="1200" b="0" i="1"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factors. Then, the CAF for a model with </a:t>
            </a:r>
            <a:r>
              <a:rPr lang="en-US" sz="1200" b="0" i="1"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factors is obtained as </a:t>
            </a:r>
            <a:r>
              <a:rPr lang="en-US" sz="1200" b="0" i="1" u="none" strike="noStrike" kern="1200" baseline="0" dirty="0" err="1" smtClean="0">
                <a:solidFill>
                  <a:schemeClr val="tx1"/>
                </a:solidFill>
                <a:latin typeface="+mn-lt"/>
                <a:ea typeface="+mn-ea"/>
                <a:cs typeface="+mn-cs"/>
              </a:rPr>
              <a:t>CAFq</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1-KMO. The values of the CAF index range from 0 to 1, where values close to 1 indicate that no substantial amount of common variance is left in the residual matrix after extracting </a:t>
            </a:r>
            <a:r>
              <a:rPr lang="en-US" sz="1200" b="0" i="1"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factors.</a:t>
            </a:r>
          </a:p>
          <a:p>
            <a:endParaRPr lang="en-US" sz="1200" b="0"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Kaiser-Meyer-</a:t>
            </a:r>
            <a:r>
              <a:rPr lang="en-US" sz="1200" b="1" i="0" kern="1200" dirty="0" err="1" smtClean="0">
                <a:solidFill>
                  <a:schemeClr val="tx1"/>
                </a:solidFill>
                <a:effectLst/>
                <a:latin typeface="+mn-lt"/>
                <a:ea typeface="+mn-ea"/>
                <a:cs typeface="+mn-cs"/>
              </a:rPr>
              <a:t>Olkin</a:t>
            </a:r>
            <a:r>
              <a:rPr lang="en-US" sz="1200" b="1" i="0" kern="1200" dirty="0" smtClean="0">
                <a:solidFill>
                  <a:schemeClr val="tx1"/>
                </a:solidFill>
                <a:effectLst/>
                <a:latin typeface="+mn-lt"/>
                <a:ea typeface="+mn-ea"/>
                <a:cs typeface="+mn-cs"/>
              </a:rPr>
              <a:t> (KMO) </a:t>
            </a:r>
            <a:r>
              <a:rPr lang="en-US" sz="1200" b="0" i="0" kern="1200" dirty="0" smtClean="0">
                <a:solidFill>
                  <a:schemeClr val="tx1"/>
                </a:solidFill>
                <a:effectLst/>
                <a:latin typeface="+mn-lt"/>
                <a:ea typeface="+mn-ea"/>
                <a:cs typeface="+mn-cs"/>
              </a:rPr>
              <a:t>Test is a measure of how suited your data is for </a:t>
            </a:r>
            <a:r>
              <a:rPr lang="en-US" sz="1200" b="1" i="0" kern="1200" dirty="0" smtClean="0">
                <a:solidFill>
                  <a:schemeClr val="tx1"/>
                </a:solidFill>
                <a:effectLst/>
                <a:latin typeface="+mn-lt"/>
                <a:ea typeface="+mn-ea"/>
                <a:cs typeface="+mn-cs"/>
              </a:rPr>
              <a:t>Factor Analysis</a:t>
            </a:r>
            <a:r>
              <a:rPr lang="en-US" sz="1200" b="0" i="0" kern="1200" dirty="0" smtClean="0">
                <a:solidFill>
                  <a:schemeClr val="tx1"/>
                </a:solidFill>
                <a:effectLst/>
                <a:latin typeface="+mn-lt"/>
                <a:ea typeface="+mn-ea"/>
                <a:cs typeface="+mn-cs"/>
              </a:rPr>
              <a:t>. The test measures sampling adequacy for each variable in the model </a:t>
            </a:r>
            <a:r>
              <a:rPr lang="en-US" sz="1200" b="1" i="0" kern="1200" dirty="0" smtClean="0">
                <a:solidFill>
                  <a:schemeClr val="tx1"/>
                </a:solidFill>
                <a:effectLst/>
                <a:latin typeface="+mn-lt"/>
                <a:ea typeface="+mn-ea"/>
                <a:cs typeface="+mn-cs"/>
              </a:rPr>
              <a:t>and </a:t>
            </a:r>
            <a:r>
              <a:rPr lang="en-US" sz="1200" b="0" i="0" kern="1200" dirty="0" smtClean="0">
                <a:solidFill>
                  <a:schemeClr val="tx1"/>
                </a:solidFill>
                <a:effectLst/>
                <a:latin typeface="+mn-lt"/>
                <a:ea typeface="+mn-ea"/>
                <a:cs typeface="+mn-cs"/>
              </a:rPr>
              <a:t>for the complete model. The </a:t>
            </a:r>
            <a:r>
              <a:rPr lang="en-US" sz="1200" b="0" i="0" u="none" strike="noStrike" kern="1200" dirty="0" smtClean="0">
                <a:solidFill>
                  <a:schemeClr val="tx1"/>
                </a:solidFill>
                <a:effectLst/>
                <a:latin typeface="+mn-lt"/>
                <a:ea typeface="+mn-ea"/>
                <a:cs typeface="+mn-cs"/>
                <a:hlinkClick r:id="rId3"/>
              </a:rPr>
              <a:t>statistic</a:t>
            </a:r>
            <a:r>
              <a:rPr lang="en-US" sz="1200" b="0" i="0" kern="1200" dirty="0" smtClean="0">
                <a:solidFill>
                  <a:schemeClr val="tx1"/>
                </a:solidFill>
                <a:effectLst/>
                <a:latin typeface="+mn-lt"/>
                <a:ea typeface="+mn-ea"/>
                <a:cs typeface="+mn-cs"/>
              </a:rPr>
              <a:t> is a measure of the </a:t>
            </a:r>
            <a:r>
              <a:rPr lang="en-US" sz="1200" b="0" i="0" u="none" strike="noStrike" kern="1200" dirty="0" smtClean="0">
                <a:solidFill>
                  <a:schemeClr val="tx1"/>
                </a:solidFill>
                <a:effectLst/>
                <a:latin typeface="+mn-lt"/>
                <a:ea typeface="+mn-ea"/>
                <a:cs typeface="+mn-cs"/>
                <a:hlinkClick r:id="rId4"/>
              </a:rPr>
              <a:t>proportion of variance</a:t>
            </a:r>
            <a:r>
              <a:rPr lang="en-US" sz="1200" b="0" i="0" kern="1200" dirty="0" smtClean="0">
                <a:solidFill>
                  <a:schemeClr val="tx1"/>
                </a:solidFill>
                <a:effectLst/>
                <a:latin typeface="+mn-lt"/>
                <a:ea typeface="+mn-ea"/>
                <a:cs typeface="+mn-cs"/>
              </a:rPr>
              <a:t> among variables that might be common variance.</a:t>
            </a:r>
            <a:endParaRPr lang="en-US" dirty="0"/>
          </a:p>
        </p:txBody>
      </p:sp>
    </p:spTree>
    <p:extLst>
      <p:ext uri="{BB962C8B-B14F-4D97-AF65-F5344CB8AC3E}">
        <p14:creationId xmlns:p14="http://schemas.microsoft.com/office/powerpoint/2010/main" val="60640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mn-lt"/>
              </a:rPr>
              <a:t>TPR represents the proportion of selecting a two-or three- factor model for unidimensional and multidimensional scales, respectively</a:t>
            </a:r>
            <a:endParaRPr lang="en-US" dirty="0"/>
          </a:p>
        </p:txBody>
      </p:sp>
    </p:spTree>
    <p:extLst>
      <p:ext uri="{BB962C8B-B14F-4D97-AF65-F5344CB8AC3E}">
        <p14:creationId xmlns:p14="http://schemas.microsoft.com/office/powerpoint/2010/main" val="163449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mn-lt"/>
              </a:rPr>
              <a:t> This may be due to the use of EFA, where the cross-loadings between the factors allow for a lot of flexibility so that the additional ARS factor is easily </a:t>
            </a:r>
            <a:r>
              <a:rPr lang="en-US" dirty="0" smtClean="0">
                <a:solidFill>
                  <a:srgbClr val="CD9B1D"/>
                </a:solidFill>
                <a:latin typeface="+mn-lt"/>
              </a:rPr>
              <a:t>“absorbed” </a:t>
            </a:r>
            <a:r>
              <a:rPr lang="en-US" dirty="0" smtClean="0">
                <a:latin typeface="+mn-lt"/>
              </a:rPr>
              <a:t>by the content ones</a:t>
            </a:r>
            <a:r>
              <a:rPr lang="en-US" dirty="0" smtClean="0">
                <a:latin typeface="+mn-lt"/>
              </a:rPr>
              <a:t>;</a:t>
            </a:r>
          </a:p>
          <a:p>
            <a:endParaRPr lang="en-US" dirty="0" smtClean="0">
              <a:latin typeface="+mn-lt"/>
            </a:endParaRPr>
          </a:p>
          <a:p>
            <a:r>
              <a:rPr lang="en-US" dirty="0" smtClean="0">
                <a:latin typeface="+mn-lt"/>
              </a:rPr>
              <a:t>naively rotating towards </a:t>
            </a:r>
            <a:r>
              <a:rPr lang="en-US" dirty="0" smtClean="0">
                <a:solidFill>
                  <a:srgbClr val="CD9B1D"/>
                </a:solidFill>
                <a:latin typeface="+mn-lt"/>
              </a:rPr>
              <a:t>simple structure </a:t>
            </a:r>
            <a:r>
              <a:rPr lang="en-US" dirty="0" smtClean="0">
                <a:latin typeface="+mn-lt"/>
              </a:rPr>
              <a:t>(i.e., assuming that each item measures only one factor) resulted in </a:t>
            </a:r>
            <a:r>
              <a:rPr lang="en-US" dirty="0" smtClean="0">
                <a:solidFill>
                  <a:srgbClr val="CD9B1D"/>
                </a:solidFill>
                <a:latin typeface="+mn-lt"/>
              </a:rPr>
              <a:t>biased loadings </a:t>
            </a:r>
            <a:r>
              <a:rPr lang="en-US" dirty="0" smtClean="0">
                <a:latin typeface="+mn-lt"/>
              </a:rPr>
              <a:t>as well as “non-ignorable” </a:t>
            </a:r>
            <a:r>
              <a:rPr lang="en-US" dirty="0" smtClean="0">
                <a:solidFill>
                  <a:srgbClr val="CD9B1D"/>
                </a:solidFill>
                <a:latin typeface="+mn-lt"/>
              </a:rPr>
              <a:t>cross-loadings</a:t>
            </a:r>
            <a:r>
              <a:rPr lang="en-US" dirty="0" smtClean="0">
                <a:latin typeface="+mn-lt"/>
              </a:rPr>
              <a:t>.</a:t>
            </a:r>
            <a:endParaRPr lang="en-US" dirty="0"/>
          </a:p>
        </p:txBody>
      </p:sp>
    </p:spTree>
    <p:extLst>
      <p:ext uri="{BB962C8B-B14F-4D97-AF65-F5344CB8AC3E}">
        <p14:creationId xmlns:p14="http://schemas.microsoft.com/office/powerpoint/2010/main" val="149157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have a look here at this scenario where we have 12 items (mention + and -)</a:t>
            </a:r>
          </a:p>
          <a:p>
            <a:pPr marL="171450" indent="-171450">
              <a:buFontTx/>
              <a:buChar char="-"/>
            </a:pPr>
            <a:r>
              <a:rPr lang="en-US" baseline="0" dirty="0" smtClean="0"/>
              <a:t>The goal, in the first step of EFA, is determining how many factors are measured by these items. </a:t>
            </a:r>
          </a:p>
          <a:p>
            <a:pPr marL="171450" indent="-171450">
              <a:buFontTx/>
              <a:buChar char="-"/>
            </a:pPr>
            <a:r>
              <a:rPr lang="en-US" baseline="0" dirty="0" smtClean="0"/>
              <a:t>For example, in this case, we have two latent factors. </a:t>
            </a:r>
          </a:p>
          <a:p>
            <a:pPr marL="171450" indent="-171450">
              <a:buFontTx/>
              <a:buChar char="-"/>
            </a:pPr>
            <a:r>
              <a:rPr lang="en-US" baseline="0" dirty="0" smtClean="0"/>
              <a:t>- Note that EFA is extremely </a:t>
            </a:r>
            <a:r>
              <a:rPr lang="en-US" baseline="0" dirty="0" err="1" smtClean="0"/>
              <a:t>flexibile</a:t>
            </a:r>
            <a:r>
              <a:rPr lang="en-US" baseline="0" dirty="0" smtClean="0"/>
              <a:t>, and thus it is not necessary to pre-specify anything with regard to the structure of the model.</a:t>
            </a:r>
          </a:p>
          <a:p>
            <a:pPr marL="171450" indent="-171450">
              <a:buFontTx/>
              <a:buChar char="-"/>
            </a:pPr>
            <a:endParaRPr lang="en-US" baseline="0" dirty="0" smtClean="0"/>
          </a:p>
        </p:txBody>
      </p:sp>
    </p:spTree>
    <p:extLst>
      <p:ext uri="{BB962C8B-B14F-4D97-AF65-F5344CB8AC3E}">
        <p14:creationId xmlns:p14="http://schemas.microsoft.com/office/powerpoint/2010/main" val="230257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the focus on this project was on self-report scales, which are often used in psychology to assess individuals with regard to their latent constructs (e.g., self-esteem). These scales are commonly composed of various items, such as the one we see here, where individuals are asked to rate how much they agree with a certain statement by selecting a response option on a </a:t>
            </a:r>
            <a:r>
              <a:rPr lang="en-US" dirty="0" err="1" smtClean="0"/>
              <a:t>likert</a:t>
            </a:r>
            <a:r>
              <a:rPr lang="en-US" dirty="0" smtClean="0"/>
              <a:t> scales. so, in this case....</a:t>
            </a:r>
            <a:endParaRPr lang="en-US" dirty="0"/>
          </a:p>
        </p:txBody>
      </p:sp>
    </p:spTree>
    <p:extLst>
      <p:ext uri="{BB962C8B-B14F-4D97-AF65-F5344CB8AC3E}">
        <p14:creationId xmlns:p14="http://schemas.microsoft.com/office/powerpoint/2010/main" val="3228424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what we are graphically doing is basically starting from the model here where all items load on both factors to a more parsimonious solution where items primary load on only factor. </a:t>
            </a:r>
            <a:endParaRPr lang="en-US" dirty="0"/>
          </a:p>
        </p:txBody>
      </p:sp>
    </p:spTree>
    <p:extLst>
      <p:ext uri="{BB962C8B-B14F-4D97-AF65-F5344CB8AC3E}">
        <p14:creationId xmlns:p14="http://schemas.microsoft.com/office/powerpoint/2010/main" val="280882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 far, this seems all okay. Subject responses on self report scales, however, are not always consistent with the measured psychological construct. In fact, subject responses often show stylistic tendencies in the way they use a self-report scale. One of the most studied and common response </a:t>
            </a:r>
            <a:r>
              <a:rPr lang="en-US" dirty="0" err="1" smtClean="0"/>
              <a:t>sytle</a:t>
            </a:r>
            <a:r>
              <a:rPr lang="en-US" dirty="0" smtClean="0"/>
              <a:t> is the acquiescent one where subjects tend to agree with items regardless of their content. (In the next slide we can see an example of two subjects, one showing a normal response patter and one showing an acquiescent response pattern). When not taken into account such tendency can be extremely harmful. In fact, previous research indicated how an ARS can (read points). </a:t>
            </a:r>
            <a:endParaRPr lang="en-US" dirty="0"/>
          </a:p>
        </p:txBody>
      </p:sp>
    </p:spTree>
    <p:extLst>
      <p:ext uri="{BB962C8B-B14F-4D97-AF65-F5344CB8AC3E}">
        <p14:creationId xmlns:p14="http://schemas.microsoft.com/office/powerpoint/2010/main" val="305870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to give you an example of how ARS can affect EFA I would like to guide you throw an example. On the top part of the table under the heading target original you can see the values of the model that we used to generate some artificial data. As you can see we have two content factors (eta1 and eta2), which are the factors that we are interested in measuring. Additionally, we also have an ARS factor with loadings of .295 on all items. After generating some data for 10,000 subjects we estimate a factor model and we rotate using an informed rotation approach. In other words, as one would normally do when unaware of the risk of an ARS, we would rotate the factor solution assuming that each item is a pure measurement of a single factor. As you can see from the obtained rotated loading below, rotating the obtained solution using an informed rotation approach can be quite problematic. For example, the </a:t>
            </a:r>
            <a:r>
              <a:rPr lang="en-US" dirty="0" err="1" smtClean="0"/>
              <a:t>oblimin</a:t>
            </a:r>
            <a:r>
              <a:rPr lang="en-US" dirty="0" smtClean="0"/>
              <a:t> rotated loadings seem to split the negative pole of one content factor and, additionally, showed some cross-loadings. Therefore, based on these rotated loadings one would conclude that...</a:t>
            </a:r>
            <a:endParaRPr lang="en-US" dirty="0"/>
          </a:p>
        </p:txBody>
      </p:sp>
    </p:spTree>
    <p:extLst>
      <p:ext uri="{BB962C8B-B14F-4D97-AF65-F5344CB8AC3E}">
        <p14:creationId xmlns:p14="http://schemas.microsoft.com/office/powerpoint/2010/main" val="822942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Differently, when ARS is take into account by means of informed rotation approaches, the factor loadings seem to be more accurately recovered both when the loadings are partly or fully specified.</a:t>
            </a:r>
            <a:endParaRPr lang="en-US" dirty="0"/>
          </a:p>
        </p:txBody>
      </p:sp>
    </p:spTree>
    <p:extLst>
      <p:ext uri="{BB962C8B-B14F-4D97-AF65-F5344CB8AC3E}">
        <p14:creationId xmlns:p14="http://schemas.microsoft.com/office/powerpoint/2010/main" val="2623959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I have only discussed the issues that might arise when not taking into account an ARS when </a:t>
            </a:r>
            <a:r>
              <a:rPr lang="en-US" dirty="0" err="1" smtClean="0"/>
              <a:t>rotationg</a:t>
            </a:r>
            <a:r>
              <a:rPr lang="en-US" dirty="0" smtClean="0"/>
              <a:t> the extracted factor but, of course, ARS might also affect model selection. That is, the ARS factor might not be always easy to capture when determining the number of factors because (read points).</a:t>
            </a:r>
          </a:p>
          <a:p>
            <a:endParaRPr lang="en-US" dirty="0"/>
          </a:p>
        </p:txBody>
      </p:sp>
    </p:spTree>
    <p:extLst>
      <p:ext uri="{BB962C8B-B14F-4D97-AF65-F5344CB8AC3E}">
        <p14:creationId xmlns:p14="http://schemas.microsoft.com/office/powerpoint/2010/main" val="1028227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Failing to select the ARS factor could be especially problematic when assessing the factor loadings, because it could for example (read points)</a:t>
            </a:r>
            <a:endParaRPr lang="en-US" dirty="0"/>
          </a:p>
        </p:txBody>
      </p:sp>
    </p:spTree>
    <p:extLst>
      <p:ext uri="{BB962C8B-B14F-4D97-AF65-F5344CB8AC3E}">
        <p14:creationId xmlns:p14="http://schemas.microsoft.com/office/powerpoint/2010/main" val="408085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literature there is a multitude of methods that have been proposed to correct for ARS. Some of them include....</a:t>
            </a:r>
          </a:p>
          <a:p>
            <a:endParaRPr lang="en-US" dirty="0" smtClean="0"/>
          </a:p>
          <a:p>
            <a:endParaRPr lang="en-US" dirty="0" smtClean="0"/>
          </a:p>
          <a:p>
            <a:r>
              <a:rPr lang="en-US" dirty="0" smtClean="0"/>
              <a:t>However, in this project we focused purely on a latent variable approach, where ARS is specified as an additional factor. To use the example that we have been discussing so far, this means that an additional factor is included, which is considered to be measuring ARS. Note that this factor loads on all items since ARS is assumed to be a person-specific characteristics and not necessarily item-specific. Also, ARS is considered to be correlated with the content traits and there is some literature that indicates why this might be the case for some psychological traits (e.g., </a:t>
            </a:r>
            <a:r>
              <a:rPr lang="en-US" dirty="0" smtClean="0"/>
              <a:t>conscientiousness).</a:t>
            </a:r>
            <a:endParaRPr lang="en-US" dirty="0" smtClean="0"/>
          </a:p>
          <a:p>
            <a:endParaRPr lang="en-US" dirty="0"/>
          </a:p>
        </p:txBody>
      </p:sp>
    </p:spTree>
    <p:extLst>
      <p:ext uri="{BB962C8B-B14F-4D97-AF65-F5344CB8AC3E}">
        <p14:creationId xmlns:p14="http://schemas.microsoft.com/office/powerpoint/2010/main" val="397022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in the model selection step, if one naively ignores the risk of an ARS such factor may be erroneously interpreted as an additional content factor. Moreover, not beware that an additional factor measures ARS might also be problematic because it could lead the researcher to conclude that items load on multiple factors or that they are a poor measurement of a factor. </a:t>
            </a:r>
            <a:endParaRPr lang="en-US" dirty="0"/>
          </a:p>
        </p:txBody>
      </p:sp>
    </p:spTree>
    <p:extLst>
      <p:ext uri="{BB962C8B-B14F-4D97-AF65-F5344CB8AC3E}">
        <p14:creationId xmlns:p14="http://schemas.microsoft.com/office/powerpoint/2010/main" val="831978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in the model selection step, if one naively ignores the risk of an ARS such factor may be erroneously interpreted as an additional content factor. Moreover, not beware that an additional factor measures ARS might also be problematic because it could lead the researcher to conclude that items load on multiple factors or that they are a poor measurement of a factor. </a:t>
            </a:r>
            <a:endParaRPr lang="en-US" dirty="0"/>
          </a:p>
        </p:txBody>
      </p:sp>
    </p:spTree>
    <p:extLst>
      <p:ext uri="{BB962C8B-B14F-4D97-AF65-F5344CB8AC3E}">
        <p14:creationId xmlns:p14="http://schemas.microsoft.com/office/powerpoint/2010/main" val="300784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Evaluating the psychometric properties of these questionnaires is crucial for the validity of the assessment of the psychological trait being measures. This </a:t>
            </a:r>
            <a:r>
              <a:rPr lang="en-US" dirty="0" err="1" smtClean="0"/>
              <a:t>assessement</a:t>
            </a:r>
            <a:r>
              <a:rPr lang="en-US" dirty="0" smtClean="0"/>
              <a:t> mostly entails, evaluating the MM. Meaning (read points).</a:t>
            </a:r>
          </a:p>
          <a:p>
            <a:endParaRPr lang="en-US" dirty="0"/>
          </a:p>
        </p:txBody>
      </p:sp>
    </p:spTree>
    <p:extLst>
      <p:ext uri="{BB962C8B-B14F-4D97-AF65-F5344CB8AC3E}">
        <p14:creationId xmlns:p14="http://schemas.microsoft.com/office/powerpoint/2010/main" val="303051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There are various tools to evaluate the psychometric properties of such scales but one of the most commonly used ones, in the case of newly developed scales (i.e., scales where the MM has not yet been assessed) is EFA, where, without imposing an assumed structure on the MM, we can identify the relations between the items forming the questionnaires and the latent constructs, or factors. EFA normally comprises two primary steps. In the first step the number of factors (i.e., latent constructs) must be determined. These factors, however, have rotational freedom (meaning that rotating them does not affect the fit of the model), and to obtain an interpretable solution we must resolve rotational freedom. I will quickly go through these two steps now</a:t>
            </a:r>
            <a:endParaRPr lang="en-US" dirty="0"/>
          </a:p>
        </p:txBody>
      </p:sp>
    </p:spTree>
    <p:extLst>
      <p:ext uri="{BB962C8B-B14F-4D97-AF65-F5344CB8AC3E}">
        <p14:creationId xmlns:p14="http://schemas.microsoft.com/office/powerpoint/2010/main" val="68481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as I just said, we must select the number of factors, and this decision relies both on objective and subjective criteria. Some of the most commonly objective criteria are the Bayesian information criterion (which is a function of how well the model fits the data and the model's complexity), Parallel analysis, which takes sampling </a:t>
            </a:r>
            <a:r>
              <a:rPr lang="en-US" dirty="0" err="1" smtClean="0"/>
              <a:t>variablity</a:t>
            </a:r>
            <a:r>
              <a:rPr lang="en-US" dirty="0" smtClean="0"/>
              <a:t> into account when selecting the number of factors ( we compared the distribution of </a:t>
            </a:r>
            <a:r>
              <a:rPr lang="en-US" dirty="0" err="1" smtClean="0"/>
              <a:t>eigen</a:t>
            </a:r>
            <a:r>
              <a:rPr lang="en-US" dirty="0" smtClean="0"/>
              <a:t> </a:t>
            </a:r>
            <a:r>
              <a:rPr lang="en-US" dirty="0" err="1" smtClean="0"/>
              <a:t>fctors</a:t>
            </a:r>
            <a:r>
              <a:rPr lang="en-US" dirty="0" smtClean="0"/>
              <a:t> estimated from a number of randomly generated </a:t>
            </a:r>
            <a:r>
              <a:rPr lang="en-US" dirty="0" err="1" smtClean="0"/>
              <a:t>polychoric</a:t>
            </a:r>
            <a:r>
              <a:rPr lang="en-US" dirty="0" smtClean="0"/>
              <a:t>/correlation matrices and, afterwards, we retain a factor if its eigenvalue is larger than a given cut-off) and, finally, the convex hull procedure, which can be see as a generalization of the scree test, where a goodness-of-fit measure (e.g., explained variance) is plotted against the degree of freedom and, then, the solution which is on or close the elbow of the higher boundary of the convex hull plot is selected. </a:t>
            </a:r>
          </a:p>
          <a:p>
            <a:r>
              <a:rPr lang="en-US" dirty="0" smtClean="0"/>
              <a:t>Finally, these objective criteria are normally weighed in by subjective interpretation of the researchers to make sure that the extracted number of factors can be actually interpreted. </a:t>
            </a:r>
            <a:endParaRPr lang="en-US" dirty="0"/>
          </a:p>
        </p:txBody>
      </p:sp>
    </p:spTree>
    <p:extLst>
      <p:ext uri="{BB962C8B-B14F-4D97-AF65-F5344CB8AC3E}">
        <p14:creationId xmlns:p14="http://schemas.microsoft.com/office/powerpoint/2010/main" val="369731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number of factors is determined the next goal is to solve rotational freedom for the extracted factors. Commonly the goal is to strive for simple structure, meaning that the rotation algorithm uses certain criteria to </a:t>
            </a:r>
            <a:r>
              <a:rPr lang="en-US" dirty="0" err="1" smtClean="0"/>
              <a:t>miminze</a:t>
            </a:r>
            <a:r>
              <a:rPr lang="en-US" dirty="0" smtClean="0"/>
              <a:t> the variable complexity. In addition, it is commonly </a:t>
            </a:r>
            <a:r>
              <a:rPr lang="en-US" dirty="0" err="1" smtClean="0"/>
              <a:t>prefered</a:t>
            </a:r>
            <a:r>
              <a:rPr lang="en-US" dirty="0" smtClean="0"/>
              <a:t> to allow the extracted factors to be correlated since purely orthogonal factors (factor that do not correlate at all) are considered to be theoretically less likely than oblique factors (correlated) in psychology. When rotating these factors different </a:t>
            </a:r>
            <a:r>
              <a:rPr lang="en-US" dirty="0" err="1" smtClean="0"/>
              <a:t>algorith</a:t>
            </a:r>
            <a:r>
              <a:rPr lang="en-US" dirty="0" smtClean="0"/>
              <a:t> exist for simple structure and oblique factors and they mostly differ with regard to the possibility of specifying expectations with regard to the measurement model by the researcher. Therefore, we might have uninformed rotation approaches (</a:t>
            </a:r>
            <a:r>
              <a:rPr lang="en-US" dirty="0" err="1" smtClean="0"/>
              <a:t>oblimin</a:t>
            </a:r>
            <a:r>
              <a:rPr lang="en-US" dirty="0" smtClean="0"/>
              <a:t>) or informed rotation approaches. The latter allows the researchers to specify expectations regarding the measurement model via a user-specified target loading matrix. </a:t>
            </a:r>
            <a:endParaRPr lang="en-US" dirty="0"/>
          </a:p>
        </p:txBody>
      </p:sp>
    </p:spTree>
    <p:extLst>
      <p:ext uri="{BB962C8B-B14F-4D97-AF65-F5344CB8AC3E}">
        <p14:creationId xmlns:p14="http://schemas.microsoft.com/office/powerpoint/2010/main" val="423369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this more clear here is an example of target rotation. On the left we can see the loadings extracted from a three factor solution</a:t>
            </a:r>
            <a:r>
              <a:rPr lang="en-US" dirty="0" smtClean="0"/>
              <a:t>.</a:t>
            </a:r>
          </a:p>
          <a:p>
            <a:r>
              <a:rPr lang="en-US" dirty="0" smtClean="0"/>
              <a:t>When using</a:t>
            </a:r>
            <a:r>
              <a:rPr lang="en-US" baseline="0" dirty="0" smtClean="0"/>
              <a:t> target-rotation we can rotate these </a:t>
            </a:r>
            <a:r>
              <a:rPr lang="en-US" baseline="0" dirty="0" err="1" smtClean="0"/>
              <a:t>unrotated</a:t>
            </a:r>
            <a:r>
              <a:rPr lang="en-US" baseline="0" dirty="0" smtClean="0"/>
              <a:t> loadings towards a target-loading matrix, where we can use zero or any non-zero value for the target elements, but commonly researcher only indicate the 0 loadings because values for the non-zero loadings are rarely known prior to estimating the model. </a:t>
            </a:r>
            <a:endParaRPr lang="en-US" dirty="0" smtClean="0"/>
          </a:p>
          <a:p>
            <a:endParaRPr lang="en-US" dirty="0" smtClean="0"/>
          </a:p>
          <a:p>
            <a:r>
              <a:rPr lang="en-US" dirty="0" smtClean="0"/>
              <a:t> </a:t>
            </a:r>
            <a:r>
              <a:rPr lang="en-US" dirty="0" smtClean="0"/>
              <a:t>These loadings might not be easy to interpret and, in order to solve rotational freedom, we might specify a target loading matrix B (middle)where, based on specific assumption or expectations, we specify whether a certain item is expected to load on one of these three factors. In many practical applications it is recommended to specify only the zero loadings since precise values for the non-zero loadings are rarely if ever known prior to estimating the model. The right-most matrix displays the results of the rotated loadings and I marked in bold all those items that were indicated as 0 which turned out to have a close-to-zero value.</a:t>
            </a:r>
            <a:endParaRPr lang="en-US" dirty="0"/>
          </a:p>
        </p:txBody>
      </p:sp>
    </p:spTree>
    <p:extLst>
      <p:ext uri="{BB962C8B-B14F-4D97-AF65-F5344CB8AC3E}">
        <p14:creationId xmlns:p14="http://schemas.microsoft.com/office/powerpoint/2010/main" val="215750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this more clear here is an example of target rotation. On the left we can see the loadings extracted from a three factor solution. These loadings might not be easy to interpret and, in order to solve rotational freedom, we might specify a target loading matrix B (middle)where, based on specific assumption or expectations, we specify whether a certain item is expected to load on one of these three factors. In many practical applications it is recommended to specify only the zero loadings since precise values for the non-zero loadings are rarely if ever known prior to estimating the model. The right-most matrix displays the results of the rotated loadings and I marked in bold all those items that were indicated as 0 which turned out to have a close-to-zero value.</a:t>
            </a:r>
            <a:endParaRPr lang="en-US" dirty="0"/>
          </a:p>
        </p:txBody>
      </p:sp>
    </p:spTree>
    <p:extLst>
      <p:ext uri="{BB962C8B-B14F-4D97-AF65-F5344CB8AC3E}">
        <p14:creationId xmlns:p14="http://schemas.microsoft.com/office/powerpoint/2010/main" val="31250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Now, so far, this seems all okay. Subject responses on self report scales, however, are not always consistent with the measured psychological construct. In fact, subject responses often show stylistic tendencies in the way they use a self-report scale. One of the most studied and common response </a:t>
            </a:r>
            <a:r>
              <a:rPr lang="en-US" dirty="0" err="1" smtClean="0"/>
              <a:t>sytle</a:t>
            </a:r>
            <a:r>
              <a:rPr lang="en-US" dirty="0" smtClean="0"/>
              <a:t> is the acquiescent one where subjects tend to agree with items regardless of their content. (In the next slide we can see an example of two subjects, one showing a normal response patter and one showing an acquiescent response pattern). When not taken into account such tendency can be extremely harmful. In fact, previous research indicated how an ARS can </a:t>
            </a:r>
            <a:r>
              <a:rPr lang="en-US" dirty="0" smtClean="0">
                <a:latin typeface="+mn-lt"/>
              </a:rPr>
              <a:t>ARS can </a:t>
            </a:r>
            <a:r>
              <a:rPr lang="en-US" dirty="0" smtClean="0">
                <a:solidFill>
                  <a:srgbClr val="D19D34"/>
                </a:solidFill>
                <a:latin typeface="+mn-lt"/>
              </a:rPr>
              <a:t>harm the assessment of a scale’s psychometric properties</a:t>
            </a:r>
            <a:r>
              <a:rPr lang="en-US" dirty="0" smtClean="0">
                <a:latin typeface="+mn-lt"/>
              </a:rPr>
              <a:t> in many ways:</a:t>
            </a:r>
          </a:p>
          <a:p>
            <a:r>
              <a:rPr lang="en-US" dirty="0" smtClean="0">
                <a:latin typeface="+mn-lt"/>
              </a:rPr>
              <a:t>Inflate observed means and correlations (Van </a:t>
            </a:r>
            <a:r>
              <a:rPr lang="en-US" dirty="0" err="1" smtClean="0">
                <a:latin typeface="+mn-lt"/>
              </a:rPr>
              <a:t>Vaerenbergh</a:t>
            </a:r>
            <a:r>
              <a:rPr lang="en-US" dirty="0" smtClean="0">
                <a:latin typeface="+mn-lt"/>
              </a:rPr>
              <a:t> &amp; Thomas, 2013);</a:t>
            </a:r>
          </a:p>
          <a:p>
            <a:r>
              <a:rPr lang="en-US" dirty="0" smtClean="0">
                <a:latin typeface="+mn-lt"/>
              </a:rPr>
              <a:t>Increase or decrease factor loadings (</a:t>
            </a:r>
            <a:r>
              <a:rPr lang="en-US" dirty="0" err="1" smtClean="0">
                <a:latin typeface="+mn-lt"/>
              </a:rPr>
              <a:t>Ferrando</a:t>
            </a:r>
            <a:r>
              <a:rPr lang="en-US" dirty="0" smtClean="0">
                <a:latin typeface="+mn-lt"/>
              </a:rPr>
              <a:t> &amp; Lorenzo-</a:t>
            </a:r>
            <a:r>
              <a:rPr lang="en-US" dirty="0" err="1" smtClean="0">
                <a:latin typeface="+mn-lt"/>
              </a:rPr>
              <a:t>Seva</a:t>
            </a:r>
            <a:r>
              <a:rPr lang="en-US" dirty="0" smtClean="0">
                <a:latin typeface="+mn-lt"/>
              </a:rPr>
              <a:t>, 2010);</a:t>
            </a:r>
          </a:p>
          <a:p>
            <a:r>
              <a:rPr lang="en-US" dirty="0" smtClean="0">
                <a:latin typeface="+mn-lt"/>
              </a:rPr>
              <a:t>Result in an additional factor (</a:t>
            </a:r>
            <a:r>
              <a:rPr lang="en-US" dirty="0" err="1" smtClean="0">
                <a:latin typeface="+mn-lt"/>
              </a:rPr>
              <a:t>Billiet</a:t>
            </a:r>
            <a:r>
              <a:rPr lang="en-US" dirty="0" smtClean="0">
                <a:latin typeface="+mn-lt"/>
              </a:rPr>
              <a:t> &amp; McClendon, 2000).</a:t>
            </a:r>
          </a:p>
          <a:p>
            <a:endParaRPr lang="en-US" dirty="0"/>
          </a:p>
        </p:txBody>
      </p:sp>
    </p:spTree>
    <p:extLst>
      <p:ext uri="{BB962C8B-B14F-4D97-AF65-F5344CB8AC3E}">
        <p14:creationId xmlns:p14="http://schemas.microsoft.com/office/powerpoint/2010/main" val="346792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EAFA84-36A0-4081-B772-9751C32F4259}" type="datetime1">
              <a:rPr lang="en-US" smtClean="0"/>
              <a:t>9/14/2021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bla</a:t>
            </a:r>
            <a:endParaRPr lang="en-US" dirty="0"/>
          </a:p>
        </p:txBody>
      </p:sp>
      <p:sp>
        <p:nvSpPr>
          <p:cNvPr id="6" name="Slide Number Placeholder 5"/>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2755527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3BC6E-FC8D-436D-A95C-7334BC710B1B}" type="datetime1">
              <a:rPr lang="en-US" smtClean="0"/>
              <a:t>9/14/2021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6" name="Slide Number Placeholder 5"/>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2032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12875-6B8B-4680-9E67-1554561C8DE2}" type="datetime1">
              <a:rPr lang="en-US" smtClean="0"/>
              <a:t>9/14/2021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6" name="Slide Number Placeholder 5"/>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340724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2AA3B8-96B8-4A1C-BA1D-574B339B77EE}" type="datetime1">
              <a:rPr lang="en-US" smtClean="0"/>
              <a:t>9/14/2021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5" name="Slide Number Placeholder 4"/>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3381582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A4780-7927-4CB4-BC1D-94807BF5FF0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360830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A4780-7927-4CB4-BC1D-94807BF5FF0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380970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EA4780-7927-4CB4-BC1D-94807BF5FF0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136412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A4780-7927-4CB4-BC1D-94807BF5FF0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157138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A4780-7927-4CB4-BC1D-94807BF5FF09}"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1275805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A4780-7927-4CB4-BC1D-94807BF5FF09}"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987058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A4780-7927-4CB4-BC1D-94807BF5FF09}"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252430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82625" y="6995699"/>
            <a:ext cx="2743200" cy="365125"/>
          </a:xfrm>
        </p:spPr>
        <p:txBody>
          <a:bodyPr/>
          <a:lstStyle/>
          <a:p>
            <a:fld id="{C281D4DA-419F-40D6-9D6A-6B95D3F4638D}" type="datetime1">
              <a:rPr lang="en-US" smtClean="0"/>
              <a:t>9/14/2021</a:t>
            </a:fld>
            <a:endParaRPr lang="en-US"/>
          </a:p>
        </p:txBody>
      </p:sp>
      <p:sp>
        <p:nvSpPr>
          <p:cNvPr id="6" name="Slide Number Placeholder 5"/>
          <p:cNvSpPr>
            <a:spLocks noGrp="1"/>
          </p:cNvSpPr>
          <p:nvPr>
            <p:ph type="sldNum" sz="quarter" idx="12"/>
          </p:nvPr>
        </p:nvSpPr>
        <p:spPr>
          <a:xfrm>
            <a:off x="8610600" y="6231386"/>
            <a:ext cx="2743200" cy="365125"/>
          </a:xfrm>
        </p:spPr>
        <p:txBody>
          <a:bodyPr/>
          <a:lstStyle>
            <a:lvl1pPr>
              <a:defRPr sz="1800">
                <a:latin typeface="Tahoma" panose="020B0604030504040204" pitchFamily="34" charset="0"/>
                <a:ea typeface="Tahoma" panose="020B0604030504040204" pitchFamily="34" charset="0"/>
                <a:cs typeface="Tahoma" panose="020B0604030504040204" pitchFamily="34" charset="0"/>
              </a:defRPr>
            </a:lvl1pPr>
          </a:lstStyle>
          <a:p>
            <a:fld id="{1AF48D58-DF41-4E32-AEA8-CA7407E246D5}" type="slidenum">
              <a:rPr lang="en-US" smtClean="0"/>
              <a:pPr/>
              <a:t>‹#›</a:t>
            </a:fld>
            <a:endParaRPr lang="en-US"/>
          </a:p>
        </p:txBody>
      </p:sp>
      <p:sp>
        <p:nvSpPr>
          <p:cNvPr id="7" name="Rectangle 6"/>
          <p:cNvSpPr/>
          <p:nvPr userDrawn="1"/>
        </p:nvSpPr>
        <p:spPr>
          <a:xfrm>
            <a:off x="838200" y="-8351"/>
            <a:ext cx="10515600" cy="194089"/>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university of tilbur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01"/>
          <a:stretch/>
        </p:blipFill>
        <p:spPr bwMode="auto">
          <a:xfrm>
            <a:off x="-53008" y="-13250"/>
            <a:ext cx="1009650" cy="95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426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EA4780-7927-4CB4-BC1D-94807BF5FF0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2275081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EA4780-7927-4CB4-BC1D-94807BF5FF0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2186642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A4780-7927-4CB4-BC1D-94807BF5FF0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2694271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A4780-7927-4CB4-BC1D-94807BF5FF0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3896822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A4780-7927-4CB4-BC1D-94807BF5FF09}"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027F2-BF4F-4094-8870-18E8251F9F85}" type="slidenum">
              <a:rPr lang="en-US" smtClean="0"/>
              <a:t>‹#›</a:t>
            </a:fld>
            <a:endParaRPr lang="en-US"/>
          </a:p>
        </p:txBody>
      </p:sp>
    </p:spTree>
    <p:extLst>
      <p:ext uri="{BB962C8B-B14F-4D97-AF65-F5344CB8AC3E}">
        <p14:creationId xmlns:p14="http://schemas.microsoft.com/office/powerpoint/2010/main" val="2905060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96279-F1F1-4607-9283-543452CE3AF6}" type="datetime1">
              <a:rPr lang="en-US" smtClean="0"/>
              <a:t>9/14/2021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6" name="Slide Number Placeholder 5"/>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30297133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794A33-B049-4EB8-898A-F876C9BCC53B}" type="datetime1">
              <a:rPr lang="en-US" smtClean="0"/>
              <a:t>9/14/2021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7" name="Slide Number Placeholder 6"/>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19987444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F47EC-1A62-4B18-8344-BEE78074E32B}" type="datetime1">
              <a:rPr lang="en-US" smtClean="0"/>
              <a:t>9/14/2021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9" name="Slide Number Placeholder 8"/>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16470504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F1A320-8B6B-4D66-B147-3758BF2855E8}" type="datetime1">
              <a:rPr lang="en-US" smtClean="0"/>
              <a:t>9/14/2021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5" name="Slide Number Placeholder 4"/>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287099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ED1D6-D6A9-49D3-ABFC-37A1655EFAD5}" type="datetime1">
              <a:rPr lang="en-US" smtClean="0"/>
              <a:t>9/14/2021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4" name="Slide Number Placeholder 3"/>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98199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083752-9E52-48B9-8E31-C8CBCF4EA17D}" type="datetime1">
              <a:rPr lang="en-US" smtClean="0"/>
              <a:t>9/14/2021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7" name="Slide Number Placeholder 6"/>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407841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E094-7262-40C1-B45A-4B07BE651C61}" type="datetime1">
              <a:rPr lang="en-US" smtClean="0"/>
              <a:t>9/14/2021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bla</a:t>
            </a:r>
            <a:endParaRPr lang="en-US"/>
          </a:p>
        </p:txBody>
      </p:sp>
      <p:sp>
        <p:nvSpPr>
          <p:cNvPr id="7" name="Slide Number Placeholder 6"/>
          <p:cNvSpPr>
            <a:spLocks noGrp="1"/>
          </p:cNvSpPr>
          <p:nvPr>
            <p:ph type="sldNum" sz="quarter" idx="12"/>
          </p:nvPr>
        </p:nvSpPr>
        <p:spPr/>
        <p:txBody>
          <a:bodyPr/>
          <a:lstStyle/>
          <a:p>
            <a:fld id="{1AF48D58-DF41-4E32-AEA8-CA7407E246D5}" type="slidenum">
              <a:rPr lang="en-US" smtClean="0"/>
              <a:t>‹#›</a:t>
            </a:fld>
            <a:endParaRPr lang="en-US"/>
          </a:p>
        </p:txBody>
      </p:sp>
    </p:spTree>
    <p:extLst>
      <p:ext uri="{BB962C8B-B14F-4D97-AF65-F5344CB8AC3E}">
        <p14:creationId xmlns:p14="http://schemas.microsoft.com/office/powerpoint/2010/main" val="257696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syarxiv.com/udbna/"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AA3B8-96B8-4A1C-BA1D-574B339B77EE}" type="datetime1">
              <a:rPr lang="en-US" smtClean="0"/>
              <a:t>9/14/2021</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48D58-DF41-4E32-AEA8-CA7407E246D5}" type="slidenum">
              <a:rPr lang="en-US" smtClean="0"/>
              <a:t>‹#›</a:t>
            </a:fld>
            <a:endParaRPr lang="en-US"/>
          </a:p>
        </p:txBody>
      </p:sp>
      <p:sp>
        <p:nvSpPr>
          <p:cNvPr id="7" name="Rectangle 6"/>
          <p:cNvSpPr/>
          <p:nvPr userDrawn="1"/>
        </p:nvSpPr>
        <p:spPr>
          <a:xfrm>
            <a:off x="838200" y="-8351"/>
            <a:ext cx="10515600" cy="194089"/>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83166" y="6652435"/>
            <a:ext cx="10515600" cy="249928"/>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8119292" y="6594837"/>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E.D.Durso@tilburguniversity.edu</a:t>
            </a:r>
          </a:p>
          <a:p>
            <a:pPr algn="ctr"/>
            <a:endParaRPr lang="en-US" sz="1400" dirty="0"/>
          </a:p>
        </p:txBody>
      </p:sp>
      <p:sp>
        <p:nvSpPr>
          <p:cNvPr id="5" name="TextBox 4"/>
          <p:cNvSpPr txBox="1"/>
          <p:nvPr userDrawn="1"/>
        </p:nvSpPr>
        <p:spPr>
          <a:xfrm>
            <a:off x="1081669" y="6590630"/>
            <a:ext cx="3947531" cy="369332"/>
          </a:xfrm>
          <a:prstGeom prst="rect">
            <a:avLst/>
          </a:prstGeom>
          <a:noFill/>
        </p:spPr>
        <p:txBody>
          <a:bodyPr wrap="square" rtlCol="0">
            <a:spAutoFit/>
          </a:bodyPr>
          <a:lstStyle/>
          <a:p>
            <a:r>
              <a:rPr lang="en-US" dirty="0" smtClean="0">
                <a:solidFill>
                  <a:srgbClr val="7030A0"/>
                </a:solidFill>
                <a:hlinkClick r:id="rId14"/>
              </a:rPr>
              <a:t>Preprint: https://</a:t>
            </a:r>
            <a:r>
              <a:rPr lang="en-US" dirty="0" smtClean="0">
                <a:solidFill>
                  <a:srgbClr val="7030A0"/>
                </a:solidFill>
              </a:rPr>
              <a:t>psyarxiv.com/pdvym/</a:t>
            </a:r>
            <a:endParaRPr lang="en-US" dirty="0">
              <a:solidFill>
                <a:srgbClr val="7030A0"/>
              </a:solidFill>
            </a:endParaRPr>
          </a:p>
        </p:txBody>
      </p:sp>
    </p:spTree>
    <p:extLst>
      <p:ext uri="{BB962C8B-B14F-4D97-AF65-F5344CB8AC3E}">
        <p14:creationId xmlns:p14="http://schemas.microsoft.com/office/powerpoint/2010/main" val="99868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A4780-7927-4CB4-BC1D-94807BF5FF09}" type="datetimeFigureOut">
              <a:rPr lang="en-US" smtClean="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027F2-BF4F-4094-8870-18E8251F9F85}" type="slidenum">
              <a:rPr lang="en-US" smtClean="0"/>
              <a:t>‹#›</a:t>
            </a:fld>
            <a:endParaRPr lang="en-US"/>
          </a:p>
        </p:txBody>
      </p:sp>
    </p:spTree>
    <p:extLst>
      <p:ext uri="{BB962C8B-B14F-4D97-AF65-F5344CB8AC3E}">
        <p14:creationId xmlns:p14="http://schemas.microsoft.com/office/powerpoint/2010/main" val="1728485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1.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0.png"/><Relationship Id="rId3" Type="http://schemas.openxmlformats.org/officeDocument/2006/relationships/image" Target="../media/image4.png"/><Relationship Id="rId7" Type="http://schemas.openxmlformats.org/officeDocument/2006/relationships/image" Target="../media/image70.png"/><Relationship Id="rId12" Type="http://schemas.openxmlformats.org/officeDocument/2006/relationships/image" Target="../media/image120.png"/><Relationship Id="rId2" Type="http://schemas.openxmlformats.org/officeDocument/2006/relationships/notesSlide" Target="../notesSlides/notesSlide19.xml"/><Relationship Id="rId16"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610.png"/><Relationship Id="rId11" Type="http://schemas.openxmlformats.org/officeDocument/2006/relationships/image" Target="../media/image110.png"/><Relationship Id="rId5" Type="http://schemas.openxmlformats.org/officeDocument/2006/relationships/image" Target="../media/image510.png"/><Relationship Id="rId15" Type="http://schemas.openxmlformats.org/officeDocument/2006/relationships/image" Target="../media/image150.png"/><Relationship Id="rId10" Type="http://schemas.openxmlformats.org/officeDocument/2006/relationships/image" Target="../media/image100.png"/><Relationship Id="rId4" Type="http://schemas.openxmlformats.org/officeDocument/2006/relationships/image" Target="../media/image40.png"/><Relationship Id="rId9" Type="http://schemas.openxmlformats.org/officeDocument/2006/relationships/image" Target="../media/image90.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7.png"/><Relationship Id="rId7" Type="http://schemas.openxmlformats.org/officeDocument/2006/relationships/image" Target="../media/image220.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20.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260.png"/><Relationship Id="rId5" Type="http://schemas.openxmlformats.org/officeDocument/2006/relationships/image" Target="../media/image200.png"/><Relationship Id="rId15" Type="http://schemas.openxmlformats.org/officeDocument/2006/relationships/image" Target="../media/image30.png"/><Relationship Id="rId10" Type="http://schemas.openxmlformats.org/officeDocument/2006/relationships/image" Target="../media/image250.png"/><Relationship Id="rId4" Type="http://schemas.microsoft.com/office/2007/relationships/hdphoto" Target="../media/hdphoto1.wdp"/><Relationship Id="rId9" Type="http://schemas.openxmlformats.org/officeDocument/2006/relationships/image" Target="../media/image240.png"/><Relationship Id="rId14" Type="http://schemas.openxmlformats.org/officeDocument/2006/relationships/image" Target="../media/image29.png"/></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0.png"/><Relationship Id="rId2" Type="http://schemas.openxmlformats.org/officeDocument/2006/relationships/image" Target="../media/image4.png"/><Relationship Id="rId16"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10.png"/><Relationship Id="rId15" Type="http://schemas.openxmlformats.org/officeDocument/2006/relationships/image" Target="../media/image160.png"/><Relationship Id="rId10" Type="http://schemas.openxmlformats.org/officeDocument/2006/relationships/image" Target="../media/image110.png"/><Relationship Id="rId4" Type="http://schemas.openxmlformats.org/officeDocument/2006/relationships/image" Target="../media/image510.png"/><Relationship Id="rId9" Type="http://schemas.openxmlformats.org/officeDocument/2006/relationships/image" Target="../media/image100.png"/><Relationship Id="rId14" Type="http://schemas.openxmlformats.org/officeDocument/2006/relationships/image" Target="../media/image15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jpg"/><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image" Target="../media/image450.png"/><Relationship Id="rId18" Type="http://schemas.openxmlformats.org/officeDocument/2006/relationships/image" Target="../media/image490.png"/><Relationship Id="rId3" Type="http://schemas.openxmlformats.org/officeDocument/2006/relationships/image" Target="../media/image190.png"/><Relationship Id="rId7" Type="http://schemas.openxmlformats.org/officeDocument/2006/relationships/image" Target="../media/image380.png"/><Relationship Id="rId12" Type="http://schemas.openxmlformats.org/officeDocument/2006/relationships/image" Target="../media/image37.png"/><Relationship Id="rId17" Type="http://schemas.openxmlformats.org/officeDocument/2006/relationships/image" Target="../media/image480.png"/><Relationship Id="rId2" Type="http://schemas.openxmlformats.org/officeDocument/2006/relationships/notesSlide" Target="../notesSlides/notesSlide24.xml"/><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36.png"/><Relationship Id="rId5" Type="http://schemas.openxmlformats.org/officeDocument/2006/relationships/image" Target="../media/image360.png"/><Relationship Id="rId15" Type="http://schemas.openxmlformats.org/officeDocument/2006/relationships/image" Target="../media/image470.png"/><Relationship Id="rId10" Type="http://schemas.openxmlformats.org/officeDocument/2006/relationships/image" Target="../media/image35.png"/><Relationship Id="rId19" Type="http://schemas.openxmlformats.org/officeDocument/2006/relationships/image" Target="../media/image500.png"/><Relationship Id="rId4" Type="http://schemas.openxmlformats.org/officeDocument/2006/relationships/image" Target="../media/image350.png"/><Relationship Id="rId9" Type="http://schemas.openxmlformats.org/officeDocument/2006/relationships/image" Target="../media/image410.png"/><Relationship Id="rId14" Type="http://schemas.openxmlformats.org/officeDocument/2006/relationships/image" Target="../media/image460.png"/></Relationships>
</file>

<file path=ppt/slides/_rels/slide38.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00.png"/><Relationship Id="rId3" Type="http://schemas.openxmlformats.org/officeDocument/2006/relationships/image" Target="../media/image511.png"/><Relationship Id="rId7" Type="http://schemas.openxmlformats.org/officeDocument/2006/relationships/image" Target="../media/image550.png"/><Relationship Id="rId12" Type="http://schemas.openxmlformats.org/officeDocument/2006/relationships/image" Target="../media/image460.png"/><Relationship Id="rId17" Type="http://schemas.openxmlformats.org/officeDocument/2006/relationships/comments" Target="../comments/comment1.xml"/><Relationship Id="rId2" Type="http://schemas.openxmlformats.org/officeDocument/2006/relationships/notesSlide" Target="../notesSlides/notesSlide25.xml"/><Relationship Id="rId16" Type="http://schemas.openxmlformats.org/officeDocument/2006/relationships/image" Target="../media/image630.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90.png"/><Relationship Id="rId5" Type="http://schemas.openxmlformats.org/officeDocument/2006/relationships/image" Target="../media/image530.png"/><Relationship Id="rId15" Type="http://schemas.openxmlformats.org/officeDocument/2006/relationships/image" Target="../media/image620.png"/><Relationship Id="rId10" Type="http://schemas.openxmlformats.org/officeDocument/2006/relationships/image" Target="../media/image580.png"/><Relationship Id="rId4" Type="http://schemas.openxmlformats.org/officeDocument/2006/relationships/image" Target="../media/image52.png"/><Relationship Id="rId9" Type="http://schemas.openxmlformats.org/officeDocument/2006/relationships/image" Target="../media/image570.png"/><Relationship Id="rId14" Type="http://schemas.openxmlformats.org/officeDocument/2006/relationships/image" Target="../media/image61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92500" lnSpcReduction="10000"/>
          </a:bodyPr>
          <a:lstStyle/>
          <a:p>
            <a:r>
              <a:rPr lang="nl-NL" sz="3200" dirty="0" smtClean="0">
                <a:latin typeface="Tahoma" panose="020B0604030504040204" pitchFamily="34" charset="0"/>
                <a:ea typeface="Tahoma" panose="020B0604030504040204" pitchFamily="34" charset="0"/>
                <a:cs typeface="Tahoma" panose="020B0604030504040204" pitchFamily="34" charset="0"/>
              </a:rPr>
              <a:t>E. Damiano D’Urso</a:t>
            </a:r>
          </a:p>
          <a:p>
            <a:r>
              <a:rPr lang="nl-NL" dirty="0" smtClean="0">
                <a:latin typeface="Tahoma" panose="020B0604030504040204" pitchFamily="34" charset="0"/>
                <a:ea typeface="Tahoma" panose="020B0604030504040204" pitchFamily="34" charset="0"/>
                <a:cs typeface="Tahoma" panose="020B0604030504040204" pitchFamily="34" charset="0"/>
              </a:rPr>
              <a:t>Dr. Jesper Tijmstra</a:t>
            </a:r>
            <a:endParaRPr lang="nl-NL" dirty="0">
              <a:latin typeface="Tahoma" panose="020B0604030504040204" pitchFamily="34" charset="0"/>
              <a:ea typeface="Tahoma" panose="020B0604030504040204" pitchFamily="34" charset="0"/>
              <a:cs typeface="Tahoma" panose="020B0604030504040204" pitchFamily="34" charset="0"/>
            </a:endParaRPr>
          </a:p>
          <a:p>
            <a:r>
              <a:rPr lang="nl-NL" dirty="0">
                <a:latin typeface="Tahoma" panose="020B0604030504040204" pitchFamily="34" charset="0"/>
                <a:ea typeface="Tahoma" panose="020B0604030504040204" pitchFamily="34" charset="0"/>
                <a:cs typeface="Tahoma" panose="020B0604030504040204" pitchFamily="34" charset="0"/>
              </a:rPr>
              <a:t>Prof. Dr. Jeroen K. Vermunt</a:t>
            </a:r>
          </a:p>
          <a:p>
            <a:r>
              <a:rPr lang="nl-NL" dirty="0">
                <a:latin typeface="Tahoma" panose="020B0604030504040204" pitchFamily="34" charset="0"/>
                <a:ea typeface="Tahoma" panose="020B0604030504040204" pitchFamily="34" charset="0"/>
                <a:cs typeface="Tahoma" panose="020B0604030504040204" pitchFamily="34" charset="0"/>
              </a:rPr>
              <a:t>Dr. </a:t>
            </a:r>
            <a:r>
              <a:rPr lang="nl-NL" dirty="0" smtClean="0">
                <a:latin typeface="Tahoma" panose="020B0604030504040204" pitchFamily="34" charset="0"/>
                <a:ea typeface="Tahoma" panose="020B0604030504040204" pitchFamily="34" charset="0"/>
                <a:cs typeface="Tahoma" panose="020B0604030504040204" pitchFamily="34" charset="0"/>
              </a:rPr>
              <a:t>Kim De Roover</a:t>
            </a:r>
            <a:endParaRPr lang="nl-NL"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1AF48D58-DF41-4E32-AEA8-CA7407E246D5}" type="slidenum">
              <a:rPr lang="en-US" smtClean="0"/>
              <a:t>1</a:t>
            </a:fld>
            <a:endParaRPr lang="en-US"/>
          </a:p>
        </p:txBody>
      </p:sp>
      <p:pic>
        <p:nvPicPr>
          <p:cNvPr id="3074" name="Picture 2" descr="Image result for university of tilbu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313" y="5271448"/>
            <a:ext cx="4860758" cy="137982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988291" y="1122363"/>
            <a:ext cx="10026361" cy="2348345"/>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Awareness is bliss: how acquiescence affects exploratory factor analysis </a:t>
            </a:r>
          </a:p>
          <a:p>
            <a:pPr algn="ctr"/>
            <a:endPar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30110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dirty="0" smtClean="0">
                <a:latin typeface="Arial Black" panose="020B0A04020102020204" pitchFamily="34" charset="0"/>
              </a:rPr>
              <a:t>Correcting for ARS</a:t>
            </a:r>
            <a:endParaRPr lang="en-US" dirty="0">
              <a:latin typeface="Arial Black" panose="020B0A04020102020204" pitchFamily="34" charset="0"/>
            </a:endParaRPr>
          </a:p>
        </p:txBody>
      </p:sp>
      <p:sp>
        <p:nvSpPr>
          <p:cNvPr id="3" name="Content Placeholder 2"/>
          <p:cNvSpPr>
            <a:spLocks noGrp="1"/>
          </p:cNvSpPr>
          <p:nvPr>
            <p:ph idx="1"/>
          </p:nvPr>
        </p:nvSpPr>
        <p:spPr>
          <a:xfrm>
            <a:off x="838200" y="1524060"/>
            <a:ext cx="10515600" cy="4351338"/>
          </a:xfrm>
        </p:spPr>
        <p:txBody>
          <a:bodyPr/>
          <a:lstStyle/>
          <a:p>
            <a:r>
              <a:rPr lang="en-US" dirty="0" smtClean="0"/>
              <a:t>Counting the number of agreements;</a:t>
            </a:r>
          </a:p>
          <a:p>
            <a:r>
              <a:rPr lang="en-US" dirty="0" smtClean="0"/>
              <a:t>Counting double agreements on reversed items;</a:t>
            </a:r>
          </a:p>
          <a:p>
            <a:r>
              <a:rPr lang="en-US" dirty="0" smtClean="0"/>
              <a:t>Specify an additional ARS </a:t>
            </a:r>
            <a:r>
              <a:rPr lang="en-US" dirty="0"/>
              <a:t>factor (see </a:t>
            </a:r>
            <a:r>
              <a:rPr lang="en-US" dirty="0" err="1"/>
              <a:t>Billiet</a:t>
            </a:r>
            <a:r>
              <a:rPr lang="en-US" dirty="0"/>
              <a:t> &amp; McClendon, 2000).</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a:xfrm>
            <a:off x="8572886" y="6248952"/>
            <a:ext cx="2743200" cy="365125"/>
          </a:xfrm>
        </p:spPr>
        <p:txBody>
          <a:bodyPr/>
          <a:lstStyle/>
          <a:p>
            <a:fld id="{1AF48D58-DF41-4E32-AEA8-CA7407E246D5}" type="slidenum">
              <a:rPr lang="en-US" smtClean="0"/>
              <a:pPr/>
              <a:t>10</a:t>
            </a:fld>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7261" y="3015643"/>
            <a:ext cx="5797477" cy="3598434"/>
          </a:xfrm>
          <a:prstGeom prst="rect">
            <a:avLst/>
          </a:prstGeom>
        </p:spPr>
      </p:pic>
    </p:spTree>
    <p:extLst>
      <p:ext uri="{BB962C8B-B14F-4D97-AF65-F5344CB8AC3E}">
        <p14:creationId xmlns:p14="http://schemas.microsoft.com/office/powerpoint/2010/main" val="42073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CD9B1D"/>
                                      </p:to>
                                    </p:animClr>
                                    <p:animClr clrSpc="rgb" dir="cw">
                                      <p:cBhvr>
                                        <p:cTn id="7" dur="500" fill="hold"/>
                                        <p:tgtEl>
                                          <p:spTgt spid="3">
                                            <p:txEl>
                                              <p:pRg st="2" end="2"/>
                                            </p:txEl>
                                          </p:spTgt>
                                        </p:tgtEl>
                                        <p:attrNameLst>
                                          <p:attrName>fillcolor</p:attrName>
                                        </p:attrNameLst>
                                      </p:cBhvr>
                                      <p:to>
                                        <a:srgbClr val="CD9B1D"/>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ppt_x"/>
                                          </p:val>
                                        </p:tav>
                                        <p:tav tm="100000">
                                          <p:val>
                                            <p:strVal val="#ppt_x"/>
                                          </p:val>
                                        </p:tav>
                                      </p:tavLst>
                                    </p:anim>
                                    <p:anim calcmode="lin" valueType="num">
                                      <p:cBhvr additive="base">
                                        <p:cTn id="1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065"/>
            <a:ext cx="10515600" cy="1325563"/>
          </a:xfrm>
        </p:spPr>
        <p:txBody>
          <a:bodyPr/>
          <a:lstStyle/>
          <a:p>
            <a:pPr algn="ctr"/>
            <a:r>
              <a:rPr lang="en-US" dirty="0" smtClean="0">
                <a:latin typeface="Arial Black" panose="020B0A04020102020204" pitchFamily="34" charset="0"/>
              </a:rPr>
              <a:t>Correcting for ARS</a:t>
            </a:r>
            <a:endParaRPr lang="en-US" dirty="0">
              <a:latin typeface="Arial Black" panose="020B0A04020102020204" pitchFamily="34" charset="0"/>
            </a:endParaRPr>
          </a:p>
        </p:txBody>
      </p:sp>
      <p:sp>
        <p:nvSpPr>
          <p:cNvPr id="3" name="Content Placeholder 2"/>
          <p:cNvSpPr>
            <a:spLocks noGrp="1"/>
          </p:cNvSpPr>
          <p:nvPr>
            <p:ph idx="1"/>
          </p:nvPr>
        </p:nvSpPr>
        <p:spPr>
          <a:xfrm>
            <a:off x="455428" y="1526458"/>
            <a:ext cx="11281144" cy="4784098"/>
          </a:xfrm>
        </p:spPr>
        <p:txBody>
          <a:bodyPr/>
          <a:lstStyle/>
          <a:p>
            <a:r>
              <a:rPr lang="en-US" dirty="0" smtClean="0"/>
              <a:t>If the </a:t>
            </a:r>
            <a:r>
              <a:rPr lang="en-US" dirty="0" smtClean="0">
                <a:solidFill>
                  <a:srgbClr val="CD9B1D"/>
                </a:solidFill>
              </a:rPr>
              <a:t>scale</a:t>
            </a:r>
            <a:r>
              <a:rPr lang="en-US" dirty="0" smtClean="0"/>
              <a:t> has been </a:t>
            </a:r>
            <a:r>
              <a:rPr lang="en-US" dirty="0" smtClean="0">
                <a:solidFill>
                  <a:srgbClr val="CD9B1D"/>
                </a:solidFill>
              </a:rPr>
              <a:t>validated</a:t>
            </a:r>
            <a:r>
              <a:rPr lang="en-US" dirty="0" smtClean="0"/>
              <a:t>:</a:t>
            </a:r>
          </a:p>
          <a:p>
            <a:pPr lvl="1"/>
            <a:r>
              <a:rPr lang="en-US" dirty="0" smtClean="0"/>
              <a:t>Number of </a:t>
            </a:r>
            <a:r>
              <a:rPr lang="en-US" dirty="0" smtClean="0">
                <a:solidFill>
                  <a:srgbClr val="CD9B1D"/>
                </a:solidFill>
              </a:rPr>
              <a:t>content factors </a:t>
            </a:r>
            <a:r>
              <a:rPr lang="en-US" dirty="0" smtClean="0"/>
              <a:t>is </a:t>
            </a:r>
            <a:r>
              <a:rPr lang="en-US" dirty="0" smtClean="0">
                <a:solidFill>
                  <a:srgbClr val="CD9B1D"/>
                </a:solidFill>
              </a:rPr>
              <a:t>known </a:t>
            </a:r>
            <a:r>
              <a:rPr lang="en-US" i="1" dirty="0" smtClean="0"/>
              <a:t>a priori</a:t>
            </a:r>
            <a:r>
              <a:rPr lang="en-US" dirty="0" smtClean="0"/>
              <a:t>;</a:t>
            </a:r>
          </a:p>
          <a:p>
            <a:pPr lvl="1"/>
            <a:r>
              <a:rPr lang="en-US" dirty="0" smtClean="0"/>
              <a:t>MM is (assumed to be) known;</a:t>
            </a:r>
          </a:p>
          <a:p>
            <a:pPr lvl="1"/>
            <a:r>
              <a:rPr lang="en-US" dirty="0" smtClean="0">
                <a:solidFill>
                  <a:srgbClr val="CD9B1D"/>
                </a:solidFill>
              </a:rPr>
              <a:t>ARS can be </a:t>
            </a:r>
            <a:r>
              <a:rPr lang="en-US" dirty="0" smtClean="0"/>
              <a:t>explicitly </a:t>
            </a:r>
            <a:r>
              <a:rPr lang="en-US" dirty="0" smtClean="0">
                <a:solidFill>
                  <a:srgbClr val="CD9B1D"/>
                </a:solidFill>
              </a:rPr>
              <a:t>included</a:t>
            </a:r>
            <a:r>
              <a:rPr lang="en-US" dirty="0" smtClean="0"/>
              <a:t> as an additional </a:t>
            </a:r>
            <a:r>
              <a:rPr lang="en-US" dirty="0" smtClean="0"/>
              <a:t>factor.</a:t>
            </a:r>
            <a:endParaRPr lang="en-US" i="1" dirty="0" smtClean="0"/>
          </a:p>
          <a:p>
            <a:pPr lvl="1"/>
            <a:endParaRPr lang="en-US" i="1" dirty="0"/>
          </a:p>
          <a:p>
            <a:r>
              <a:rPr lang="en-US" dirty="0" smtClean="0"/>
              <a:t>If the </a:t>
            </a:r>
            <a:r>
              <a:rPr lang="en-US" dirty="0" smtClean="0">
                <a:solidFill>
                  <a:srgbClr val="CD9B1D"/>
                </a:solidFill>
              </a:rPr>
              <a:t>scale</a:t>
            </a:r>
            <a:r>
              <a:rPr lang="en-US" dirty="0" smtClean="0"/>
              <a:t> has </a:t>
            </a:r>
            <a:r>
              <a:rPr lang="en-US" dirty="0" smtClean="0">
                <a:solidFill>
                  <a:srgbClr val="CD9B1D"/>
                </a:solidFill>
              </a:rPr>
              <a:t>not been validated</a:t>
            </a:r>
            <a:r>
              <a:rPr lang="en-US" dirty="0" smtClean="0"/>
              <a:t>:</a:t>
            </a:r>
          </a:p>
          <a:p>
            <a:pPr lvl="1"/>
            <a:r>
              <a:rPr lang="en-US" dirty="0" smtClean="0"/>
              <a:t>Number of </a:t>
            </a:r>
            <a:r>
              <a:rPr lang="en-US" dirty="0" smtClean="0">
                <a:solidFill>
                  <a:srgbClr val="CD9B1D"/>
                </a:solidFill>
              </a:rPr>
              <a:t>content factors </a:t>
            </a:r>
            <a:r>
              <a:rPr lang="en-US" dirty="0" smtClean="0"/>
              <a:t>may </a:t>
            </a:r>
            <a:r>
              <a:rPr lang="en-US" dirty="0" smtClean="0">
                <a:solidFill>
                  <a:srgbClr val="CD9B1D"/>
                </a:solidFill>
              </a:rPr>
              <a:t>not</a:t>
            </a:r>
            <a:r>
              <a:rPr lang="en-US" dirty="0" smtClean="0"/>
              <a:t> be (entirely) </a:t>
            </a:r>
            <a:r>
              <a:rPr lang="en-US" dirty="0" smtClean="0">
                <a:solidFill>
                  <a:srgbClr val="CD9B1D"/>
                </a:solidFill>
              </a:rPr>
              <a:t>known</a:t>
            </a:r>
            <a:r>
              <a:rPr lang="en-US" dirty="0" smtClean="0"/>
              <a:t> </a:t>
            </a:r>
            <a:r>
              <a:rPr lang="en-US" i="1" dirty="0" smtClean="0"/>
              <a:t>a priori</a:t>
            </a:r>
            <a:r>
              <a:rPr lang="en-US" dirty="0" smtClean="0"/>
              <a:t>;</a:t>
            </a:r>
          </a:p>
          <a:p>
            <a:pPr lvl="1"/>
            <a:r>
              <a:rPr lang="en-US" dirty="0" smtClean="0"/>
              <a:t>Structure of the </a:t>
            </a:r>
            <a:r>
              <a:rPr lang="en-US" dirty="0" smtClean="0">
                <a:solidFill>
                  <a:srgbClr val="CD9B1D"/>
                </a:solidFill>
              </a:rPr>
              <a:t>MM is not </a:t>
            </a:r>
            <a:r>
              <a:rPr lang="en-US" dirty="0" smtClean="0"/>
              <a:t>(entirely) </a:t>
            </a:r>
            <a:r>
              <a:rPr lang="en-US" dirty="0" smtClean="0">
                <a:solidFill>
                  <a:srgbClr val="CD9B1D"/>
                </a:solidFill>
              </a:rPr>
              <a:t>known</a:t>
            </a:r>
            <a:r>
              <a:rPr lang="en-US" dirty="0" smtClean="0"/>
              <a:t>.</a:t>
            </a:r>
          </a:p>
          <a:p>
            <a:pPr lvl="1"/>
            <a:r>
              <a:rPr lang="en-US" dirty="0" smtClean="0">
                <a:solidFill>
                  <a:srgbClr val="CD9B1D"/>
                </a:solidFill>
              </a:rPr>
              <a:t>ARS</a:t>
            </a:r>
            <a:r>
              <a:rPr lang="en-US" dirty="0" smtClean="0"/>
              <a:t> may be </a:t>
            </a:r>
            <a:r>
              <a:rPr lang="en-US" dirty="0" smtClean="0">
                <a:solidFill>
                  <a:srgbClr val="CD9B1D"/>
                </a:solidFill>
              </a:rPr>
              <a:t>hard to detect</a:t>
            </a:r>
            <a:endParaRPr lang="en-US" dirty="0" smtClean="0">
              <a:solidFill>
                <a:srgbClr val="CD9B1D"/>
              </a:solidFill>
            </a:endParaRPr>
          </a:p>
          <a:p>
            <a:pPr lvl="1"/>
            <a:endParaRPr lang="en-US" dirty="0">
              <a:solidFill>
                <a:srgbClr val="CD9B1D"/>
              </a:solidFill>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11</a:t>
            </a:fld>
            <a:endParaRPr lang="en-US"/>
          </a:p>
        </p:txBody>
      </p:sp>
    </p:spTree>
    <p:extLst>
      <p:ext uri="{BB962C8B-B14F-4D97-AF65-F5344CB8AC3E}">
        <p14:creationId xmlns:p14="http://schemas.microsoft.com/office/powerpoint/2010/main" val="1142413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effects of ARS on EFA</a:t>
            </a:r>
            <a:endParaRPr lang="en-US" dirty="0"/>
          </a:p>
        </p:txBody>
      </p:sp>
      <p:sp>
        <p:nvSpPr>
          <p:cNvPr id="3" name="Content Placeholder 2"/>
          <p:cNvSpPr>
            <a:spLocks noGrp="1"/>
          </p:cNvSpPr>
          <p:nvPr>
            <p:ph idx="1"/>
          </p:nvPr>
        </p:nvSpPr>
        <p:spPr/>
        <p:txBody>
          <a:bodyPr>
            <a:normAutofit/>
          </a:bodyPr>
          <a:lstStyle/>
          <a:p>
            <a:r>
              <a:rPr lang="en-US" sz="2400" dirty="0" smtClean="0"/>
              <a:t>In the model selection step </a:t>
            </a:r>
            <a:r>
              <a:rPr lang="en-US" sz="2400" dirty="0">
                <a:solidFill>
                  <a:srgbClr val="CD9B1D"/>
                </a:solidFill>
              </a:rPr>
              <a:t>an additional </a:t>
            </a:r>
            <a:r>
              <a:rPr lang="en-US" sz="2400" dirty="0" smtClean="0">
                <a:solidFill>
                  <a:srgbClr val="CD9B1D"/>
                </a:solidFill>
              </a:rPr>
              <a:t>factor </a:t>
            </a:r>
            <a:r>
              <a:rPr lang="en-US" sz="2400" dirty="0"/>
              <a:t>could be selected that </a:t>
            </a:r>
            <a:r>
              <a:rPr lang="en-US" sz="2400" dirty="0">
                <a:solidFill>
                  <a:srgbClr val="CD9B1D"/>
                </a:solidFill>
              </a:rPr>
              <a:t>may be the ARS factor</a:t>
            </a:r>
            <a:endParaRPr lang="en-US" sz="2400"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12</a:t>
            </a:fld>
            <a:endParaRPr lang="en-US"/>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5640" y="2562539"/>
            <a:ext cx="6499178" cy="4033972"/>
          </a:xfrm>
          <a:prstGeom prst="rect">
            <a:avLst/>
          </a:prstGeom>
        </p:spPr>
      </p:pic>
    </p:spTree>
    <p:extLst>
      <p:ext uri="{BB962C8B-B14F-4D97-AF65-F5344CB8AC3E}">
        <p14:creationId xmlns:p14="http://schemas.microsoft.com/office/powerpoint/2010/main" val="258348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760" y="3267852"/>
            <a:ext cx="5362840" cy="3328659"/>
          </a:xfrm>
          <a:prstGeom prst="rect">
            <a:avLst/>
          </a:prstGeom>
        </p:spPr>
      </p:pic>
      <p:sp>
        <p:nvSpPr>
          <p:cNvPr id="2" name="Title 1"/>
          <p:cNvSpPr>
            <a:spLocks noGrp="1"/>
          </p:cNvSpPr>
          <p:nvPr>
            <p:ph type="title"/>
          </p:nvPr>
        </p:nvSpPr>
        <p:spPr/>
        <p:txBody>
          <a:bodyPr/>
          <a:lstStyle/>
          <a:p>
            <a:r>
              <a:rPr lang="en-US" b="1" dirty="0" smtClean="0"/>
              <a:t>Potential effects of ARS on EFA</a:t>
            </a:r>
            <a:endParaRPr lang="en-US" dirty="0"/>
          </a:p>
        </p:txBody>
      </p:sp>
      <p:sp>
        <p:nvSpPr>
          <p:cNvPr id="3" name="Content Placeholder 2"/>
          <p:cNvSpPr>
            <a:spLocks noGrp="1"/>
          </p:cNvSpPr>
          <p:nvPr>
            <p:ph idx="1"/>
          </p:nvPr>
        </p:nvSpPr>
        <p:spPr>
          <a:xfrm>
            <a:off x="838200" y="1769232"/>
            <a:ext cx="10515600" cy="4351338"/>
          </a:xfrm>
        </p:spPr>
        <p:txBody>
          <a:bodyPr>
            <a:normAutofit/>
          </a:bodyPr>
          <a:lstStyle/>
          <a:p>
            <a:r>
              <a:rPr lang="en-US" sz="2400" dirty="0" smtClean="0"/>
              <a:t>When </a:t>
            </a:r>
            <a:r>
              <a:rPr lang="en-US" sz="2400" dirty="0" smtClean="0"/>
              <a:t>ARS is </a:t>
            </a:r>
            <a:r>
              <a:rPr lang="en-US" sz="2400" dirty="0" smtClean="0">
                <a:solidFill>
                  <a:srgbClr val="CD9B1D"/>
                </a:solidFill>
              </a:rPr>
              <a:t>not taken into account in the rotation </a:t>
            </a:r>
            <a:r>
              <a:rPr lang="en-US" sz="2400" dirty="0" smtClean="0"/>
              <a:t>step (i.e., simple structure is assumed), items may seem </a:t>
            </a:r>
            <a:r>
              <a:rPr lang="en-US" sz="2400" dirty="0" smtClean="0"/>
              <a:t>to malfunction because they:</a:t>
            </a:r>
            <a:endParaRPr lang="en-US" sz="2400" dirty="0" smtClean="0"/>
          </a:p>
          <a:p>
            <a:pPr lvl="1"/>
            <a:r>
              <a:rPr lang="en-US" dirty="0"/>
              <a:t>L</a:t>
            </a:r>
            <a:r>
              <a:rPr lang="en-US" dirty="0" smtClean="0"/>
              <a:t>oad on multiple factors (i.e., </a:t>
            </a:r>
            <a:r>
              <a:rPr lang="en-US" dirty="0" smtClean="0">
                <a:solidFill>
                  <a:srgbClr val="CD9B1D"/>
                </a:solidFill>
              </a:rPr>
              <a:t>cross-loading</a:t>
            </a:r>
            <a:r>
              <a:rPr lang="en-US" dirty="0" smtClean="0"/>
              <a:t>)</a:t>
            </a:r>
          </a:p>
          <a:p>
            <a:pPr lvl="1"/>
            <a:r>
              <a:rPr lang="en-US" dirty="0" smtClean="0"/>
              <a:t>Poorly measure a factor (i.e., </a:t>
            </a:r>
            <a:r>
              <a:rPr lang="en-US" dirty="0" smtClean="0">
                <a:solidFill>
                  <a:srgbClr val="CD9B1D"/>
                </a:solidFill>
              </a:rPr>
              <a:t>small loadings</a:t>
            </a:r>
            <a:r>
              <a:rPr lang="en-US" dirty="0" smtClean="0"/>
              <a:t>) </a:t>
            </a:r>
            <a:endParaRPr lang="en-US"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13</a:t>
            </a:fld>
            <a:endParaRPr lang="en-US"/>
          </a:p>
        </p:txBody>
      </p:sp>
    </p:spTree>
    <p:extLst>
      <p:ext uri="{BB962C8B-B14F-4D97-AF65-F5344CB8AC3E}">
        <p14:creationId xmlns:p14="http://schemas.microsoft.com/office/powerpoint/2010/main" val="11978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25727" cy="1325563"/>
          </a:xfrm>
        </p:spPr>
        <p:txBody>
          <a:bodyPr>
            <a:normAutofit/>
          </a:bodyPr>
          <a:lstStyle/>
          <a:p>
            <a:pPr algn="ctr"/>
            <a:r>
              <a:rPr lang="en-US" b="1" dirty="0">
                <a:latin typeface="Arial Black" panose="020B0A04020102020204" pitchFamily="34" charset="0"/>
              </a:rPr>
              <a:t/>
            </a:r>
            <a:br>
              <a:rPr lang="en-US" b="1" dirty="0">
                <a:latin typeface="Arial Black" panose="020B0A04020102020204" pitchFamily="34" charset="0"/>
              </a:rPr>
            </a:br>
            <a:endParaRPr lang="en-US" dirty="0"/>
          </a:p>
        </p:txBody>
      </p:sp>
      <p:sp>
        <p:nvSpPr>
          <p:cNvPr id="3" name="Content Placeholder 2"/>
          <p:cNvSpPr>
            <a:spLocks noGrp="1"/>
          </p:cNvSpPr>
          <p:nvPr>
            <p:ph idx="1"/>
          </p:nvPr>
        </p:nvSpPr>
        <p:spPr/>
        <p:txBody>
          <a:bodyPr/>
          <a:lstStyle/>
          <a:p>
            <a:pPr marL="0" indent="0">
              <a:buNone/>
            </a:pPr>
            <a:endParaRPr lang="en-US" sz="1800" dirty="0">
              <a:latin typeface="+mn-lt"/>
            </a:endParaRPr>
          </a:p>
          <a:p>
            <a:endParaRPr lang="nl-NL" dirty="0" smtClean="0"/>
          </a:p>
        </p:txBody>
      </p:sp>
      <p:sp>
        <p:nvSpPr>
          <p:cNvPr id="4" name="Slide Number Placeholder 3"/>
          <p:cNvSpPr>
            <a:spLocks noGrp="1"/>
          </p:cNvSpPr>
          <p:nvPr>
            <p:ph type="sldNum" sz="quarter" idx="12"/>
          </p:nvPr>
        </p:nvSpPr>
        <p:spPr/>
        <p:txBody>
          <a:bodyPr/>
          <a:lstStyle/>
          <a:p>
            <a:fld id="{1AF48D58-DF41-4E32-AEA8-CA7407E246D5}" type="slidenum">
              <a:rPr lang="en-US" smtClean="0"/>
              <a:pPr/>
              <a:t>14</a:t>
            </a:fld>
            <a:endParaRPr lang="en-US"/>
          </a:p>
        </p:txBody>
      </p:sp>
      <p:sp>
        <p:nvSpPr>
          <p:cNvPr id="8" name="TextBox 7"/>
          <p:cNvSpPr txBox="1"/>
          <p:nvPr/>
        </p:nvSpPr>
        <p:spPr>
          <a:xfrm>
            <a:off x="838198" y="552450"/>
            <a:ext cx="10515601" cy="769441"/>
          </a:xfrm>
          <a:prstGeom prst="rect">
            <a:avLst/>
          </a:prstGeom>
          <a:noFill/>
        </p:spPr>
        <p:txBody>
          <a:bodyPr wrap="square" rtlCol="0">
            <a:spAutoFit/>
          </a:bodyPr>
          <a:lstStyle/>
          <a:p>
            <a:pPr algn="ctr"/>
            <a:r>
              <a:rPr lang="en-US" sz="4400" dirty="0">
                <a:latin typeface="Arial Black" panose="020B0A04020102020204" pitchFamily="34" charset="0"/>
              </a:rPr>
              <a:t>How harmful is it to ignore ARS</a:t>
            </a:r>
            <a:endParaRPr lang="en-US" sz="4400" dirty="0">
              <a:latin typeface="Arial Black" panose="020B0A04020102020204" pitchFamily="34" charset="0"/>
            </a:endParaRPr>
          </a:p>
        </p:txBody>
      </p:sp>
      <p:pic>
        <p:nvPicPr>
          <p:cNvPr id="9" name="Picture 8" descr="A List Of Questionable Publishers | The Crypto Crew"/>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129" y="2254069"/>
            <a:ext cx="3200565" cy="3413936"/>
          </a:xfrm>
          <a:prstGeom prst="rect">
            <a:avLst/>
          </a:prstGeom>
        </p:spPr>
      </p:pic>
    </p:spTree>
    <p:extLst>
      <p:ext uri="{BB962C8B-B14F-4D97-AF65-F5344CB8AC3E}">
        <p14:creationId xmlns:p14="http://schemas.microsoft.com/office/powerpoint/2010/main" val="3216228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25727" cy="1325563"/>
          </a:xfrm>
        </p:spPr>
        <p:txBody>
          <a:bodyPr>
            <a:normAutofit/>
          </a:bodyPr>
          <a:lstStyle/>
          <a:p>
            <a:pPr algn="ctr"/>
            <a:r>
              <a:rPr lang="en-US" b="1" dirty="0">
                <a:latin typeface="Arial Black" panose="020B0A04020102020204" pitchFamily="34" charset="0"/>
              </a:rPr>
              <a:t/>
            </a:r>
            <a:br>
              <a:rPr lang="en-US" b="1" dirty="0">
                <a:latin typeface="Arial Black" panose="020B0A04020102020204" pitchFamily="34" charset="0"/>
              </a:rPr>
            </a:b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mn-lt"/>
              </a:rPr>
              <a:t>We conducted a </a:t>
            </a:r>
            <a:r>
              <a:rPr lang="en-US" sz="2400" dirty="0" smtClean="0">
                <a:solidFill>
                  <a:srgbClr val="D19D34"/>
                </a:solidFill>
                <a:latin typeface="+mn-lt"/>
              </a:rPr>
              <a:t>simulation study </a:t>
            </a:r>
            <a:r>
              <a:rPr lang="en-US" sz="2400" dirty="0" smtClean="0">
                <a:latin typeface="+mn-lt"/>
              </a:rPr>
              <a:t>to evaluate </a:t>
            </a:r>
            <a:r>
              <a:rPr lang="en-US" sz="2400" dirty="0">
                <a:latin typeface="+mn-lt"/>
              </a:rPr>
              <a:t>the impact of an ARS on the assessment of the psychometric properties of unidimensional and multidimensional scales using </a:t>
            </a:r>
            <a:r>
              <a:rPr lang="en-US" sz="2400" dirty="0" smtClean="0">
                <a:latin typeface="+mn-lt"/>
              </a:rPr>
              <a:t>EFA.</a:t>
            </a:r>
          </a:p>
          <a:p>
            <a:pPr marL="0" indent="0">
              <a:buNone/>
            </a:pPr>
            <a:endParaRPr lang="en-US" sz="2400" dirty="0" smtClean="0">
              <a:latin typeface="+mn-lt"/>
            </a:endParaRPr>
          </a:p>
          <a:p>
            <a:pPr marL="0" indent="0">
              <a:buNone/>
            </a:pPr>
            <a:r>
              <a:rPr lang="en-US" sz="2400" dirty="0" smtClean="0">
                <a:latin typeface="+mn-lt"/>
              </a:rPr>
              <a:t>We investigated the </a:t>
            </a:r>
            <a:r>
              <a:rPr lang="en-US" sz="2400" dirty="0" smtClean="0">
                <a:solidFill>
                  <a:srgbClr val="D19D34"/>
                </a:solidFill>
                <a:latin typeface="+mn-lt"/>
              </a:rPr>
              <a:t>effect of ARS </a:t>
            </a:r>
            <a:r>
              <a:rPr lang="en-US" sz="2400" dirty="0" smtClean="0">
                <a:solidFill>
                  <a:srgbClr val="D19D34"/>
                </a:solidFill>
                <a:latin typeface="+mn-lt"/>
              </a:rPr>
              <a:t>on</a:t>
            </a:r>
            <a:r>
              <a:rPr lang="en-US" sz="2400" dirty="0" smtClean="0">
                <a:latin typeface="+mn-lt"/>
              </a:rPr>
              <a:t>:</a:t>
            </a:r>
            <a:endParaRPr lang="en-US" sz="2400" dirty="0" smtClean="0">
              <a:latin typeface="+mn-lt"/>
            </a:endParaRPr>
          </a:p>
          <a:p>
            <a:r>
              <a:rPr lang="en-US" sz="2400" dirty="0" smtClean="0">
                <a:latin typeface="+mn-lt"/>
              </a:rPr>
              <a:t>The </a:t>
            </a:r>
            <a:r>
              <a:rPr lang="en-US" sz="2400" dirty="0" smtClean="0">
                <a:latin typeface="+mn-lt"/>
              </a:rPr>
              <a:t>suggested </a:t>
            </a:r>
            <a:r>
              <a:rPr lang="en-US" sz="2400" dirty="0" smtClean="0">
                <a:latin typeface="+mn-lt"/>
              </a:rPr>
              <a:t>number of factors;</a:t>
            </a:r>
          </a:p>
          <a:p>
            <a:r>
              <a:rPr lang="en-US" sz="2400" dirty="0" smtClean="0">
                <a:latin typeface="+mn-lt"/>
              </a:rPr>
              <a:t>The </a:t>
            </a:r>
            <a:r>
              <a:rPr lang="en-US" sz="2400" dirty="0" smtClean="0">
                <a:latin typeface="+mn-lt"/>
              </a:rPr>
              <a:t>recovery of </a:t>
            </a:r>
            <a:r>
              <a:rPr lang="en-US" sz="2400" dirty="0" smtClean="0">
                <a:latin typeface="+mn-lt"/>
              </a:rPr>
              <a:t>factor loadings and correlations when </a:t>
            </a:r>
            <a:r>
              <a:rPr lang="en-US" sz="2400" dirty="0" smtClean="0">
                <a:latin typeface="+mn-lt"/>
              </a:rPr>
              <a:t>an additional </a:t>
            </a:r>
            <a:r>
              <a:rPr lang="en-US" sz="2400" dirty="0" smtClean="0">
                <a:latin typeface="+mn-lt"/>
              </a:rPr>
              <a:t>ARS factor was extracted;</a:t>
            </a:r>
          </a:p>
          <a:p>
            <a:r>
              <a:rPr lang="en-US" sz="2400" dirty="0" smtClean="0">
                <a:latin typeface="+mn-lt"/>
              </a:rPr>
              <a:t>The recovery of factor loadings and correlations when </a:t>
            </a:r>
            <a:r>
              <a:rPr lang="en-US" sz="2400" dirty="0" smtClean="0">
                <a:latin typeface="+mn-lt"/>
              </a:rPr>
              <a:t>an additional </a:t>
            </a:r>
            <a:r>
              <a:rPr lang="en-US" sz="2400" dirty="0" smtClean="0">
                <a:latin typeface="+mn-lt"/>
              </a:rPr>
              <a:t>ARS factor was </a:t>
            </a:r>
            <a:r>
              <a:rPr lang="en-US" sz="2400" u="sng" dirty="0" smtClean="0">
                <a:latin typeface="+mn-lt"/>
              </a:rPr>
              <a:t>not</a:t>
            </a:r>
            <a:r>
              <a:rPr lang="en-US" sz="2400" dirty="0" smtClean="0">
                <a:latin typeface="+mn-lt"/>
              </a:rPr>
              <a:t> extracted.</a:t>
            </a:r>
          </a:p>
          <a:p>
            <a:pPr marL="0" indent="0">
              <a:buNone/>
            </a:pPr>
            <a:endParaRPr lang="en-US" sz="1800" dirty="0">
              <a:latin typeface="+mn-lt"/>
            </a:endParaRPr>
          </a:p>
          <a:p>
            <a:endParaRPr lang="nl-NL" dirty="0" smtClean="0"/>
          </a:p>
        </p:txBody>
      </p:sp>
      <p:sp>
        <p:nvSpPr>
          <p:cNvPr id="4" name="Slide Number Placeholder 3"/>
          <p:cNvSpPr>
            <a:spLocks noGrp="1"/>
          </p:cNvSpPr>
          <p:nvPr>
            <p:ph type="sldNum" sz="quarter" idx="12"/>
          </p:nvPr>
        </p:nvSpPr>
        <p:spPr/>
        <p:txBody>
          <a:bodyPr/>
          <a:lstStyle/>
          <a:p>
            <a:fld id="{1AF48D58-DF41-4E32-AEA8-CA7407E246D5}" type="slidenum">
              <a:rPr lang="en-US" smtClean="0"/>
              <a:pPr/>
              <a:t>15</a:t>
            </a:fld>
            <a:endParaRPr lang="en-US"/>
          </a:p>
        </p:txBody>
      </p:sp>
      <p:sp>
        <p:nvSpPr>
          <p:cNvPr id="8" name="TextBox 7"/>
          <p:cNvSpPr txBox="1"/>
          <p:nvPr/>
        </p:nvSpPr>
        <p:spPr>
          <a:xfrm>
            <a:off x="838199" y="552450"/>
            <a:ext cx="10258426" cy="584775"/>
          </a:xfrm>
          <a:prstGeom prst="rect">
            <a:avLst/>
          </a:prstGeom>
          <a:noFill/>
        </p:spPr>
        <p:txBody>
          <a:bodyPr wrap="square" rtlCol="0">
            <a:spAutoFit/>
          </a:bodyPr>
          <a:lstStyle/>
          <a:p>
            <a:pPr algn="ctr"/>
            <a:r>
              <a:rPr lang="en-US" sz="3200" dirty="0">
                <a:latin typeface="Arial Black" panose="020B0A04020102020204" pitchFamily="34" charset="0"/>
              </a:rPr>
              <a:t>How harmful is it to ignore ARS</a:t>
            </a:r>
            <a:endParaRPr lang="en-US" sz="3200" dirty="0">
              <a:latin typeface="Arial Black" panose="020B0A04020102020204" pitchFamily="34" charset="0"/>
            </a:endParaRPr>
          </a:p>
        </p:txBody>
      </p:sp>
    </p:spTree>
    <p:extLst>
      <p:ext uri="{BB962C8B-B14F-4D97-AF65-F5344CB8AC3E}">
        <p14:creationId xmlns:p14="http://schemas.microsoft.com/office/powerpoint/2010/main" val="367584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16</a:t>
            </a:fld>
            <a:endParaRPr lang="en-US"/>
          </a:p>
        </p:txBody>
      </p:sp>
      <p:sp>
        <p:nvSpPr>
          <p:cNvPr id="157" name="TextBox 156"/>
          <p:cNvSpPr txBox="1"/>
          <p:nvPr/>
        </p:nvSpPr>
        <p:spPr>
          <a:xfrm>
            <a:off x="901843" y="438422"/>
            <a:ext cx="9484242" cy="769441"/>
          </a:xfrm>
          <a:prstGeom prst="rect">
            <a:avLst/>
          </a:prstGeom>
          <a:noFill/>
        </p:spPr>
        <p:txBody>
          <a:bodyPr wrap="square" rtlCol="0">
            <a:spAutoFit/>
          </a:bodyPr>
          <a:lstStyle/>
          <a:p>
            <a:pPr algn="ctr"/>
            <a:r>
              <a:rPr lang="en-US" sz="4400" b="1" dirty="0" smtClean="0">
                <a:latin typeface="Arial Black" panose="020B0A04020102020204" pitchFamily="34" charset="0"/>
              </a:rPr>
              <a:t>Simulation study</a:t>
            </a:r>
            <a:endParaRPr lang="en-US" sz="4400" b="1" dirty="0">
              <a:latin typeface="Arial Black" panose="020B0A04020102020204" pitchFamily="34" charset="0"/>
            </a:endParaRPr>
          </a:p>
        </p:txBody>
      </p:sp>
      <p:sp>
        <p:nvSpPr>
          <p:cNvPr id="2" name="TextBox 1"/>
          <p:cNvSpPr txBox="1"/>
          <p:nvPr/>
        </p:nvSpPr>
        <p:spPr>
          <a:xfrm>
            <a:off x="901843" y="1476375"/>
            <a:ext cx="10547207" cy="4801314"/>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t>Number of </a:t>
            </a:r>
            <a:r>
              <a:rPr lang="en-US" dirty="0" smtClean="0">
                <a:solidFill>
                  <a:srgbClr val="D19D34"/>
                </a:solidFill>
              </a:rPr>
              <a:t>subjects</a:t>
            </a:r>
            <a:r>
              <a:rPr lang="en-US" dirty="0" smtClean="0"/>
              <a:t> </a:t>
            </a:r>
            <a:r>
              <a:rPr lang="en-US" i="1" dirty="0" smtClean="0"/>
              <a:t>N </a:t>
            </a:r>
            <a:r>
              <a:rPr lang="en-US" dirty="0" smtClean="0"/>
              <a:t>at 2 levels: 250, 500;</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a:t>
            </a:r>
            <a:r>
              <a:rPr lang="en-US" dirty="0" smtClean="0">
                <a:solidFill>
                  <a:srgbClr val="D19D34"/>
                </a:solidFill>
              </a:rPr>
              <a:t>item categories </a:t>
            </a:r>
            <a:r>
              <a:rPr lang="en-US" i="1" dirty="0" smtClean="0"/>
              <a:t>C</a:t>
            </a:r>
            <a:r>
              <a:rPr lang="en-US" dirty="0" smtClean="0"/>
              <a:t> at 3 levels: 3, 5, 7;</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solidFill>
                  <a:srgbClr val="D19D34"/>
                </a:solidFill>
              </a:rPr>
              <a:t>Type of scale </a:t>
            </a:r>
            <a:r>
              <a:rPr lang="en-US" dirty="0" smtClean="0"/>
              <a:t>at 2 levels: balanced, unbalanced;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a:t>
            </a:r>
            <a:r>
              <a:rPr lang="en-US" dirty="0" smtClean="0">
                <a:solidFill>
                  <a:srgbClr val="D19D34"/>
                </a:solidFill>
              </a:rPr>
              <a:t>content factors </a:t>
            </a:r>
            <a:r>
              <a:rPr lang="en-US" i="1" dirty="0" smtClean="0"/>
              <a:t>Q</a:t>
            </a:r>
            <a:r>
              <a:rPr lang="en-US" dirty="0" smtClean="0"/>
              <a:t> at 2 levels: 1, 2;</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a:t>
            </a:r>
            <a:r>
              <a:rPr lang="en-US" dirty="0" smtClean="0">
                <a:solidFill>
                  <a:srgbClr val="D19D34"/>
                </a:solidFill>
              </a:rPr>
              <a:t>items</a:t>
            </a:r>
            <a:r>
              <a:rPr lang="en-US" dirty="0" smtClean="0"/>
              <a:t> </a:t>
            </a:r>
            <a:r>
              <a:rPr lang="en-US" i="1" dirty="0" smtClean="0"/>
              <a:t>J</a:t>
            </a:r>
            <a:r>
              <a:rPr lang="en-US" dirty="0" smtClean="0"/>
              <a:t> per factor at 2 levels: 12, 24;</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solidFill>
                  <a:srgbClr val="D19D34"/>
                </a:solidFill>
              </a:rPr>
              <a:t>Strength of the ARS</a:t>
            </a:r>
            <a:r>
              <a:rPr lang="en-US" dirty="0" smtClean="0"/>
              <a:t> factor at 3 levels: small, medium and large</a:t>
            </a:r>
            <a:r>
              <a:rPr lang="en-US" dirty="0" smtClean="0"/>
              <a:t>.</a:t>
            </a:r>
          </a:p>
          <a:p>
            <a:endParaRPr lang="en-US" dirty="0"/>
          </a:p>
          <a:p>
            <a:r>
              <a:rPr lang="en-US" dirty="0" smtClean="0"/>
              <a:t>For each condition, 100 replications were generated.</a:t>
            </a:r>
          </a:p>
          <a:p>
            <a:endParaRPr lang="en-US" dirty="0" smtClean="0"/>
          </a:p>
          <a:p>
            <a:endParaRPr lang="en-US" dirty="0"/>
          </a:p>
          <a:p>
            <a:pPr marL="285750" indent="-285750">
              <a:buFont typeface="Arial" panose="020B0604020202020204" pitchFamily="34" charset="0"/>
              <a:buChar char="•"/>
            </a:pPr>
            <a:endParaRPr lang="en-US" dirty="0"/>
          </a:p>
        </p:txBody>
      </p:sp>
      <p:pic>
        <p:nvPicPr>
          <p:cNvPr id="39" name="Content Placeholder 5" descr="Thunderbird Supercomputer | Ann Perez of the computer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72699" y="1530891"/>
            <a:ext cx="3834504" cy="2546350"/>
          </a:xfrm>
        </p:spPr>
      </p:pic>
    </p:spTree>
    <p:extLst>
      <p:ext uri="{BB962C8B-B14F-4D97-AF65-F5344CB8AC3E}">
        <p14:creationId xmlns:p14="http://schemas.microsoft.com/office/powerpoint/2010/main" val="1301116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33813" y="2233882"/>
            <a:ext cx="9124374" cy="4316321"/>
          </a:xfrm>
          <a:prstGeom prst="rect">
            <a:avLst/>
          </a:prstGeom>
        </p:spPr>
      </p:pic>
      <p:sp>
        <p:nvSpPr>
          <p:cNvPr id="2" name="Title 1"/>
          <p:cNvSpPr>
            <a:spLocks noGrp="1"/>
          </p:cNvSpPr>
          <p:nvPr>
            <p:ph type="title"/>
          </p:nvPr>
        </p:nvSpPr>
        <p:spPr>
          <a:xfrm>
            <a:off x="838200" y="98425"/>
            <a:ext cx="10515600" cy="1325563"/>
          </a:xfrm>
        </p:spPr>
        <p:txBody>
          <a:bodyPr/>
          <a:lstStyle/>
          <a:p>
            <a:pPr algn="ctr"/>
            <a:r>
              <a:rPr lang="en-US" dirty="0" smtClean="0">
                <a:latin typeface="Arial Black" panose="020B0A04020102020204" pitchFamily="34" charset="0"/>
              </a:rPr>
              <a:t>Data generation and analyses </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17</a:t>
            </a:fld>
            <a:endParaRPr lang="en-US"/>
          </a:p>
        </p:txBody>
      </p:sp>
      <p:graphicFrame>
        <p:nvGraphicFramePr>
          <p:cNvPr id="5" name="Diagram 4"/>
          <p:cNvGraphicFramePr/>
          <p:nvPr>
            <p:extLst>
              <p:ext uri="{D42A27DB-BD31-4B8C-83A1-F6EECF244321}">
                <p14:modId xmlns:p14="http://schemas.microsoft.com/office/powerpoint/2010/main" val="3570132939"/>
              </p:ext>
            </p:extLst>
          </p:nvPr>
        </p:nvGraphicFramePr>
        <p:xfrm>
          <a:off x="1854199" y="1177844"/>
          <a:ext cx="8356601" cy="1374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8034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018605" y="2313829"/>
            <a:ext cx="8637815" cy="4062421"/>
          </a:xfrm>
          <a:prstGeom prst="rect">
            <a:avLst/>
          </a:prstGeom>
        </p:spPr>
      </p:pic>
      <p:sp>
        <p:nvSpPr>
          <p:cNvPr id="2" name="Title 1"/>
          <p:cNvSpPr>
            <a:spLocks noGrp="1"/>
          </p:cNvSpPr>
          <p:nvPr>
            <p:ph type="title"/>
          </p:nvPr>
        </p:nvSpPr>
        <p:spPr>
          <a:xfrm>
            <a:off x="838200" y="98425"/>
            <a:ext cx="10515600" cy="1325563"/>
          </a:xfrm>
        </p:spPr>
        <p:txBody>
          <a:bodyPr/>
          <a:lstStyle/>
          <a:p>
            <a:pPr algn="ctr"/>
            <a:r>
              <a:rPr lang="en-US" dirty="0" smtClean="0">
                <a:latin typeface="Arial Black" panose="020B0A04020102020204" pitchFamily="34" charset="0"/>
              </a:rPr>
              <a:t>Data generation and analyses </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18</a:t>
            </a:fld>
            <a:endParaRPr lang="en-US"/>
          </a:p>
        </p:txBody>
      </p:sp>
      <p:graphicFrame>
        <p:nvGraphicFramePr>
          <p:cNvPr id="5" name="Diagram 4"/>
          <p:cNvGraphicFramePr/>
          <p:nvPr>
            <p:extLst>
              <p:ext uri="{D42A27DB-BD31-4B8C-83A1-F6EECF244321}">
                <p14:modId xmlns:p14="http://schemas.microsoft.com/office/powerpoint/2010/main" val="4003878543"/>
              </p:ext>
            </p:extLst>
          </p:nvPr>
        </p:nvGraphicFramePr>
        <p:xfrm>
          <a:off x="1854199" y="1177844"/>
          <a:ext cx="8356601" cy="1374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2850455" y="6106171"/>
            <a:ext cx="7970371" cy="307777"/>
          </a:xfrm>
          <a:prstGeom prst="rect">
            <a:avLst/>
          </a:prstGeom>
          <a:noFill/>
        </p:spPr>
        <p:txBody>
          <a:bodyPr wrap="square" rtlCol="0">
            <a:spAutoFit/>
          </a:bodyPr>
          <a:lstStyle/>
          <a:p>
            <a:r>
              <a:rPr lang="en-US" sz="1400" dirty="0" smtClean="0"/>
              <a:t>Effects of the ARS manipulation on a 5 categories item</a:t>
            </a:r>
            <a:endParaRPr lang="en-US" sz="1400" dirty="0"/>
          </a:p>
        </p:txBody>
      </p:sp>
    </p:spTree>
    <p:extLst>
      <p:ext uri="{BB962C8B-B14F-4D97-AF65-F5344CB8AC3E}">
        <p14:creationId xmlns:p14="http://schemas.microsoft.com/office/powerpoint/2010/main" val="363344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325563"/>
          </a:xfrm>
        </p:spPr>
        <p:txBody>
          <a:bodyPr/>
          <a:lstStyle/>
          <a:p>
            <a:pPr algn="ctr"/>
            <a:r>
              <a:rPr lang="en-US" dirty="0" smtClean="0">
                <a:latin typeface="Arial Black" panose="020B0A04020102020204" pitchFamily="34" charset="0"/>
              </a:rPr>
              <a:t>Data generation and analyses </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19</a:t>
            </a:fld>
            <a:endParaRPr lang="en-US"/>
          </a:p>
        </p:txBody>
      </p:sp>
      <p:graphicFrame>
        <p:nvGraphicFramePr>
          <p:cNvPr id="5" name="Diagram 4"/>
          <p:cNvGraphicFramePr/>
          <p:nvPr>
            <p:extLst>
              <p:ext uri="{D42A27DB-BD31-4B8C-83A1-F6EECF244321}">
                <p14:modId xmlns:p14="http://schemas.microsoft.com/office/powerpoint/2010/main" val="4056797348"/>
              </p:ext>
            </p:extLst>
          </p:nvPr>
        </p:nvGraphicFramePr>
        <p:xfrm>
          <a:off x="676275" y="1057276"/>
          <a:ext cx="10296525" cy="5467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773383" y="6231386"/>
            <a:ext cx="9074726" cy="430887"/>
          </a:xfrm>
          <a:prstGeom prst="rect">
            <a:avLst/>
          </a:prstGeom>
          <a:noFill/>
        </p:spPr>
        <p:txBody>
          <a:bodyPr wrap="square" rtlCol="0">
            <a:spAutoFit/>
          </a:bodyPr>
          <a:lstStyle/>
          <a:p>
            <a:r>
              <a:rPr lang="en-US" sz="1100" dirty="0" smtClean="0"/>
              <a:t>*Rescaling the generating values of the ARS loadings based on a right-censored normal distribution resulted in in loading </a:t>
            </a:r>
            <a:r>
              <a:rPr lang="en-US" sz="1100" dirty="0"/>
              <a:t>of .128, .200 and .</a:t>
            </a:r>
            <a:r>
              <a:rPr lang="en-US" sz="1100" dirty="0" smtClean="0"/>
              <a:t>299 </a:t>
            </a:r>
            <a:r>
              <a:rPr lang="en-US" sz="1100" dirty="0"/>
              <a:t>for the small, medium and large ARS conditions,</a:t>
            </a:r>
          </a:p>
        </p:txBody>
      </p:sp>
    </p:spTree>
    <p:extLst>
      <p:ext uri="{BB962C8B-B14F-4D97-AF65-F5344CB8AC3E}">
        <p14:creationId xmlns:p14="http://schemas.microsoft.com/office/powerpoint/2010/main" val="287753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anose="020B0A04020102020204" pitchFamily="34" charset="0"/>
              </a:rPr>
              <a:t>Self-report scales</a:t>
            </a:r>
            <a:endParaRPr lang="en-US" b="1"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2</a:t>
            </a:fld>
            <a:endParaRPr lang="en-US"/>
          </a:p>
        </p:txBody>
      </p:sp>
      <p:pic>
        <p:nvPicPr>
          <p:cNvPr id="6"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974740" y="2809953"/>
            <a:ext cx="4548187" cy="1531938"/>
          </a:xfrm>
        </p:spPr>
      </p:pic>
      <p:pic>
        <p:nvPicPr>
          <p:cNvPr id="5" name="Picture 4" descr="What Should I Tell Your Husband? | The XY Co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710" y="1690688"/>
            <a:ext cx="4544290" cy="3029527"/>
          </a:xfrm>
          <a:prstGeom prst="rect">
            <a:avLst/>
          </a:prstGeom>
        </p:spPr>
      </p:pic>
    </p:spTree>
    <p:extLst>
      <p:ext uri="{BB962C8B-B14F-4D97-AF65-F5344CB8AC3E}">
        <p14:creationId xmlns:p14="http://schemas.microsoft.com/office/powerpoint/2010/main" val="374156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1325563"/>
          </a:xfrm>
        </p:spPr>
        <p:txBody>
          <a:bodyPr/>
          <a:lstStyle/>
          <a:p>
            <a:r>
              <a:rPr lang="en-US" dirty="0" smtClean="0"/>
              <a:t>Data generation and analyses </a:t>
            </a:r>
            <a:endParaRPr lang="en-US"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20</a:t>
            </a:fld>
            <a:endParaRPr lang="en-US"/>
          </a:p>
        </p:txBody>
      </p:sp>
      <p:graphicFrame>
        <p:nvGraphicFramePr>
          <p:cNvPr id="5" name="Diagram 4"/>
          <p:cNvGraphicFramePr/>
          <p:nvPr>
            <p:extLst>
              <p:ext uri="{D42A27DB-BD31-4B8C-83A1-F6EECF244321}">
                <p14:modId xmlns:p14="http://schemas.microsoft.com/office/powerpoint/2010/main" val="3182505597"/>
              </p:ext>
            </p:extLst>
          </p:nvPr>
        </p:nvGraphicFramePr>
        <p:xfrm>
          <a:off x="838201" y="1177844"/>
          <a:ext cx="10515600" cy="1308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3514724" y="2075310"/>
            <a:ext cx="4800601" cy="4425951"/>
          </a:xfrm>
          <a:prstGeom prst="rect">
            <a:avLst/>
          </a:prstGeom>
        </p:spPr>
      </p:pic>
    </p:spTree>
    <p:extLst>
      <p:ext uri="{BB962C8B-B14F-4D97-AF65-F5344CB8AC3E}">
        <p14:creationId xmlns:p14="http://schemas.microsoft.com/office/powerpoint/2010/main" val="3781576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21</a:t>
            </a:fld>
            <a:endParaRPr lang="en-US"/>
          </a:p>
        </p:txBody>
      </p:sp>
      <p:pic>
        <p:nvPicPr>
          <p:cNvPr id="5" name="Picture 4" descr="Results - Handwriting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834" y="1679942"/>
            <a:ext cx="5449187" cy="3632791"/>
          </a:xfrm>
          <a:prstGeom prst="rect">
            <a:avLst/>
          </a:prstGeom>
        </p:spPr>
      </p:pic>
    </p:spTree>
    <p:extLst>
      <p:ext uri="{BB962C8B-B14F-4D97-AF65-F5344CB8AC3E}">
        <p14:creationId xmlns:p14="http://schemas.microsoft.com/office/powerpoint/2010/main" val="836236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rial Black" panose="020B0A04020102020204" pitchFamily="34" charset="0"/>
              </a:rPr>
              <a:t>How many factors were suggested?</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mn-lt"/>
              </a:rPr>
              <a:t>The </a:t>
            </a:r>
            <a:r>
              <a:rPr lang="en-US" sz="2400" dirty="0" smtClean="0">
                <a:solidFill>
                  <a:srgbClr val="D19D34"/>
                </a:solidFill>
                <a:latin typeface="+mn-lt"/>
              </a:rPr>
              <a:t>true positive rate </a:t>
            </a:r>
            <a:r>
              <a:rPr lang="en-US" sz="2400" dirty="0" smtClean="0">
                <a:solidFill>
                  <a:srgbClr val="D19D34"/>
                </a:solidFill>
                <a:latin typeface="+mn-lt"/>
              </a:rPr>
              <a:t>(</a:t>
            </a:r>
            <a:r>
              <a:rPr lang="en-US" sz="2400" dirty="0" smtClean="0">
                <a:solidFill>
                  <a:srgbClr val="D19D34"/>
                </a:solidFill>
                <a:latin typeface="+mn-lt"/>
              </a:rPr>
              <a:t>TPR</a:t>
            </a:r>
            <a:r>
              <a:rPr lang="en-US" sz="2400" dirty="0">
                <a:solidFill>
                  <a:srgbClr val="D19D34"/>
                </a:solidFill>
                <a:latin typeface="+mn-lt"/>
              </a:rPr>
              <a:t>), </a:t>
            </a:r>
            <a:r>
              <a:rPr lang="en-US" sz="2400" dirty="0" smtClean="0">
                <a:latin typeface="+mn-lt"/>
              </a:rPr>
              <a:t>for </a:t>
            </a:r>
            <a:r>
              <a:rPr lang="en-US" sz="2400" dirty="0">
                <a:latin typeface="+mn-lt"/>
              </a:rPr>
              <a:t>each of the model selection criteria</a:t>
            </a:r>
            <a:r>
              <a:rPr lang="en-US" sz="2400" dirty="0" smtClean="0">
                <a:latin typeface="+mn-lt"/>
              </a:rPr>
              <a:t>,</a:t>
            </a:r>
            <a:r>
              <a:rPr lang="en-US" sz="2400" dirty="0" smtClean="0">
                <a:solidFill>
                  <a:srgbClr val="D19D34"/>
                </a:solidFill>
                <a:latin typeface="+mn-lt"/>
              </a:rPr>
              <a:t> </a:t>
            </a:r>
            <a:r>
              <a:rPr lang="en-US" sz="2400" dirty="0" smtClean="0">
                <a:latin typeface="+mn-lt"/>
              </a:rPr>
              <a:t>was calculated (i.e., proportion of selecting the model with an additional ARS factor)</a:t>
            </a:r>
            <a:endParaRPr lang="en-US" sz="2400" dirty="0" smtClean="0">
              <a:latin typeface="+mn-lt"/>
            </a:endParaRPr>
          </a:p>
          <a:p>
            <a:pPr marL="0" indent="0">
              <a:buNone/>
            </a:pPr>
            <a:endParaRPr lang="en-US" sz="2400" dirty="0">
              <a:latin typeface="+mn-lt"/>
            </a:endParaRPr>
          </a:p>
          <a:p>
            <a:pPr marL="0" indent="0">
              <a:buNone/>
            </a:pPr>
            <a:r>
              <a:rPr lang="en-US" sz="2400" dirty="0" smtClean="0">
                <a:latin typeface="+mn-lt"/>
              </a:rPr>
              <a:t>The results showed that, both for unidimensional and multidimensional scales, the </a:t>
            </a:r>
            <a:r>
              <a:rPr lang="en-US" sz="2400" dirty="0" smtClean="0">
                <a:solidFill>
                  <a:srgbClr val="D19D34"/>
                </a:solidFill>
                <a:latin typeface="+mn-lt"/>
              </a:rPr>
              <a:t>most impactful design factors </a:t>
            </a:r>
            <a:r>
              <a:rPr lang="en-US" sz="2400" dirty="0" smtClean="0">
                <a:latin typeface="+mn-lt"/>
              </a:rPr>
              <a:t>were:</a:t>
            </a:r>
          </a:p>
          <a:p>
            <a:r>
              <a:rPr lang="en-US" sz="2400" dirty="0" smtClean="0">
                <a:latin typeface="+mn-lt"/>
              </a:rPr>
              <a:t>The </a:t>
            </a:r>
            <a:r>
              <a:rPr lang="en-US" sz="2400" dirty="0" smtClean="0">
                <a:solidFill>
                  <a:srgbClr val="D19D34"/>
                </a:solidFill>
                <a:latin typeface="+mn-lt"/>
              </a:rPr>
              <a:t>type of scale</a:t>
            </a:r>
            <a:r>
              <a:rPr lang="en-US" sz="2400" dirty="0" smtClean="0">
                <a:latin typeface="+mn-lt"/>
              </a:rPr>
              <a:t>, i.e., the additional </a:t>
            </a:r>
            <a:r>
              <a:rPr lang="en-US" sz="2400" dirty="0" smtClean="0">
                <a:solidFill>
                  <a:srgbClr val="D19D34"/>
                </a:solidFill>
                <a:latin typeface="+mn-lt"/>
              </a:rPr>
              <a:t>ARS</a:t>
            </a:r>
            <a:r>
              <a:rPr lang="en-US" sz="2400" dirty="0" smtClean="0">
                <a:latin typeface="+mn-lt"/>
              </a:rPr>
              <a:t> factor was almost </a:t>
            </a:r>
            <a:r>
              <a:rPr lang="en-US" sz="2400" dirty="0" smtClean="0">
                <a:solidFill>
                  <a:srgbClr val="D19D34"/>
                </a:solidFill>
                <a:latin typeface="+mn-lt"/>
              </a:rPr>
              <a:t>never captured in unbalanced scales</a:t>
            </a:r>
            <a:r>
              <a:rPr lang="en-US" sz="2400" dirty="0" smtClean="0">
                <a:latin typeface="+mn-lt"/>
              </a:rPr>
              <a:t>;</a:t>
            </a:r>
          </a:p>
          <a:p>
            <a:r>
              <a:rPr lang="en-US" sz="2400" dirty="0" smtClean="0">
                <a:latin typeface="+mn-lt"/>
              </a:rPr>
              <a:t>The </a:t>
            </a:r>
            <a:r>
              <a:rPr lang="en-US" sz="2400" dirty="0" smtClean="0">
                <a:solidFill>
                  <a:srgbClr val="D19D34"/>
                </a:solidFill>
                <a:latin typeface="+mn-lt"/>
              </a:rPr>
              <a:t>strength of the ARS</a:t>
            </a:r>
            <a:r>
              <a:rPr lang="en-US" sz="2400" dirty="0" smtClean="0">
                <a:latin typeface="+mn-lt"/>
              </a:rPr>
              <a:t>, i.e., the additional ARS factor was often selected when its strength was medium or large, and especially by Pearson-based PA. </a:t>
            </a:r>
            <a:endParaRPr lang="en-US" sz="2400" dirty="0">
              <a:latin typeface="+mn-lt"/>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22</a:t>
            </a:fld>
            <a:endParaRPr lang="en-US"/>
          </a:p>
        </p:txBody>
      </p:sp>
    </p:spTree>
    <p:extLst>
      <p:ext uri="{BB962C8B-B14F-4D97-AF65-F5344CB8AC3E}">
        <p14:creationId xmlns:p14="http://schemas.microsoft.com/office/powerpoint/2010/main" val="197470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280888"/>
            <a:ext cx="2743200" cy="365125"/>
          </a:xfrm>
        </p:spPr>
        <p:txBody>
          <a:bodyPr/>
          <a:lstStyle/>
          <a:p>
            <a:fld id="{1AF48D58-DF41-4E32-AEA8-CA7407E246D5}" type="slidenum">
              <a:rPr lang="en-US" smtClean="0"/>
              <a:pPr/>
              <a:t>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76436394"/>
              </p:ext>
            </p:extLst>
          </p:nvPr>
        </p:nvGraphicFramePr>
        <p:xfrm>
          <a:off x="438150" y="1495423"/>
          <a:ext cx="11391904" cy="4718755"/>
        </p:xfrm>
        <a:graphic>
          <a:graphicData uri="http://schemas.openxmlformats.org/drawingml/2006/table">
            <a:tbl>
              <a:tblPr firstRow="1" bandRow="1">
                <a:tableStyleId>{0E3FDE45-AF77-4B5C-9715-49D594BDF05E}</a:tableStyleId>
              </a:tblPr>
              <a:tblGrid>
                <a:gridCol w="1423988">
                  <a:extLst>
                    <a:ext uri="{9D8B030D-6E8A-4147-A177-3AD203B41FA5}">
                      <a16:colId xmlns:a16="http://schemas.microsoft.com/office/drawing/2014/main" val="845209597"/>
                    </a:ext>
                  </a:extLst>
                </a:gridCol>
                <a:gridCol w="1423988">
                  <a:extLst>
                    <a:ext uri="{9D8B030D-6E8A-4147-A177-3AD203B41FA5}">
                      <a16:colId xmlns:a16="http://schemas.microsoft.com/office/drawing/2014/main" val="2572066430"/>
                    </a:ext>
                  </a:extLst>
                </a:gridCol>
                <a:gridCol w="1423988">
                  <a:extLst>
                    <a:ext uri="{9D8B030D-6E8A-4147-A177-3AD203B41FA5}">
                      <a16:colId xmlns:a16="http://schemas.microsoft.com/office/drawing/2014/main" val="4124583062"/>
                    </a:ext>
                  </a:extLst>
                </a:gridCol>
                <a:gridCol w="1423988">
                  <a:extLst>
                    <a:ext uri="{9D8B030D-6E8A-4147-A177-3AD203B41FA5}">
                      <a16:colId xmlns:a16="http://schemas.microsoft.com/office/drawing/2014/main" val="2100372290"/>
                    </a:ext>
                  </a:extLst>
                </a:gridCol>
                <a:gridCol w="1423988">
                  <a:extLst>
                    <a:ext uri="{9D8B030D-6E8A-4147-A177-3AD203B41FA5}">
                      <a16:colId xmlns:a16="http://schemas.microsoft.com/office/drawing/2014/main" val="2408877153"/>
                    </a:ext>
                  </a:extLst>
                </a:gridCol>
                <a:gridCol w="1423988">
                  <a:extLst>
                    <a:ext uri="{9D8B030D-6E8A-4147-A177-3AD203B41FA5}">
                      <a16:colId xmlns:a16="http://schemas.microsoft.com/office/drawing/2014/main" val="696002007"/>
                    </a:ext>
                  </a:extLst>
                </a:gridCol>
                <a:gridCol w="1423988">
                  <a:extLst>
                    <a:ext uri="{9D8B030D-6E8A-4147-A177-3AD203B41FA5}">
                      <a16:colId xmlns:a16="http://schemas.microsoft.com/office/drawing/2014/main" val="3162735"/>
                    </a:ext>
                  </a:extLst>
                </a:gridCol>
                <a:gridCol w="1423988">
                  <a:extLst>
                    <a:ext uri="{9D8B030D-6E8A-4147-A177-3AD203B41FA5}">
                      <a16:colId xmlns:a16="http://schemas.microsoft.com/office/drawing/2014/main" val="2543443040"/>
                    </a:ext>
                  </a:extLst>
                </a:gridCol>
              </a:tblGrid>
              <a:tr h="817756">
                <a:tc>
                  <a:txBody>
                    <a:bodyPr/>
                    <a:lstStyle/>
                    <a:p>
                      <a:endParaRPr lang="en-US" dirty="0">
                        <a:solidFill>
                          <a:srgbClr val="0070C0"/>
                        </a:solidFill>
                      </a:endParaRPr>
                    </a:p>
                  </a:txBody>
                  <a:tcPr/>
                </a:tc>
                <a:tc>
                  <a:txBody>
                    <a:bodyPr/>
                    <a:lstStyle/>
                    <a:p>
                      <a:endParaRPr lang="en-US" dirty="0">
                        <a:solidFill>
                          <a:srgbClr val="0070C0"/>
                        </a:solidFill>
                      </a:endParaRPr>
                    </a:p>
                  </a:txBody>
                  <a:tcPr/>
                </a:tc>
                <a:tc gridSpan="3">
                  <a:txBody>
                    <a:bodyPr/>
                    <a:lstStyle/>
                    <a:p>
                      <a:pPr algn="ctr"/>
                      <a:r>
                        <a:rPr lang="en-US" dirty="0" smtClean="0"/>
                        <a:t>Uninformed</a:t>
                      </a:r>
                      <a:r>
                        <a:rPr lang="en-US" baseline="0" dirty="0" smtClean="0"/>
                        <a:t> Rotation approaches</a:t>
                      </a:r>
                      <a:endParaRPr lang="en-US" dirty="0">
                        <a:solidFill>
                          <a:srgbClr val="D19D34"/>
                        </a:solidFill>
                      </a:endParaRP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Informed rotation</a:t>
                      </a:r>
                      <a:r>
                        <a:rPr lang="en-US" baseline="0" dirty="0" smtClean="0"/>
                        <a:t> approaches</a:t>
                      </a:r>
                      <a:endParaRPr lang="en-US" dirty="0">
                        <a:solidFill>
                          <a:srgbClr val="D19D34"/>
                        </a:solidFill>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64098416"/>
                  </a:ext>
                </a:extLst>
              </a:tr>
              <a:tr h="716211">
                <a:tc>
                  <a:txBody>
                    <a:bodyPr/>
                    <a:lstStyle/>
                    <a:p>
                      <a:endParaRPr lang="en-US" dirty="0"/>
                    </a:p>
                  </a:txBody>
                  <a:tcPr/>
                </a:tc>
                <a:tc>
                  <a:txBody>
                    <a:bodyPr/>
                    <a:lstStyle/>
                    <a:p>
                      <a:endParaRPr lang="en-US" dirty="0"/>
                    </a:p>
                  </a:txBody>
                  <a:tcPr/>
                </a:tc>
                <a:tc>
                  <a:txBody>
                    <a:bodyPr/>
                    <a:lstStyle/>
                    <a:p>
                      <a:pPr algn="ctr"/>
                      <a:r>
                        <a:rPr lang="en-US" sz="1400" dirty="0" smtClean="0"/>
                        <a:t>Loadings</a:t>
                      </a:r>
                      <a:endParaRPr lang="en-US" sz="1400" dirty="0" smtClean="0">
                        <a:solidFill>
                          <a:schemeClr val="tx1"/>
                        </a:solidFill>
                      </a:endParaRPr>
                    </a:p>
                    <a:p>
                      <a:pPr algn="ctr"/>
                      <a:r>
                        <a:rPr lang="en-US" sz="1400" dirty="0" smtClean="0">
                          <a:solidFill>
                            <a:schemeClr val="tx1"/>
                          </a:solidFill>
                        </a:rPr>
                        <a:t>(RMSE)</a:t>
                      </a:r>
                      <a:endParaRPr lang="en-US" sz="1400" dirty="0">
                        <a:solidFill>
                          <a:schemeClr val="tx1"/>
                        </a:solidFill>
                      </a:endParaRPr>
                    </a:p>
                  </a:txBody>
                  <a:tcPr/>
                </a:tc>
                <a:tc>
                  <a:txBody>
                    <a:bodyPr/>
                    <a:lstStyle/>
                    <a:p>
                      <a:pPr algn="ctr"/>
                      <a:r>
                        <a:rPr lang="en-US" sz="1400" dirty="0" smtClean="0"/>
                        <a:t>Cross-loadings</a:t>
                      </a:r>
                    </a:p>
                    <a:p>
                      <a:pPr algn="ctr"/>
                      <a:r>
                        <a:rPr lang="en-US" sz="1400" dirty="0" smtClean="0"/>
                        <a:t>(MMAB)</a:t>
                      </a:r>
                    </a:p>
                  </a:txBody>
                  <a:tcPr/>
                </a:tc>
                <a:tc>
                  <a:txBody>
                    <a:bodyPr/>
                    <a:lstStyle/>
                    <a:p>
                      <a:pPr algn="ctr"/>
                      <a:r>
                        <a:rPr lang="en-US" sz="1400" dirty="0" smtClean="0"/>
                        <a:t>Factor</a:t>
                      </a:r>
                      <a:r>
                        <a:rPr lang="en-US" sz="1400" baseline="0" dirty="0" smtClean="0"/>
                        <a:t> correlations</a:t>
                      </a:r>
                    </a:p>
                    <a:p>
                      <a:pPr algn="ctr"/>
                      <a:r>
                        <a:rPr lang="en-US" sz="1400" baseline="0" dirty="0" smtClean="0"/>
                        <a:t>(RMSE) </a:t>
                      </a:r>
                      <a:endParaRPr lang="en-US" sz="1400" dirty="0">
                        <a:solidFill>
                          <a:srgbClr val="D19D34"/>
                        </a:solidFill>
                      </a:endParaRPr>
                    </a:p>
                  </a:txBody>
                  <a:tcPr/>
                </a:tc>
                <a:tc>
                  <a:txBody>
                    <a:bodyPr/>
                    <a:lstStyle/>
                    <a:p>
                      <a:pPr algn="ctr"/>
                      <a:r>
                        <a:rPr lang="en-US" sz="1400" dirty="0" smtClean="0">
                          <a:solidFill>
                            <a:schemeClr val="tx1"/>
                          </a:solidFill>
                        </a:rPr>
                        <a:t>Loadings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(RMSE)</a:t>
                      </a:r>
                    </a:p>
                    <a:p>
                      <a:pPr algn="ctr"/>
                      <a:endParaRPr lang="en-US" sz="1400" dirty="0">
                        <a:solidFill>
                          <a:schemeClr val="tx1"/>
                        </a:solidFill>
                      </a:endParaRPr>
                    </a:p>
                  </a:txBody>
                  <a:tcPr/>
                </a:tc>
                <a:tc>
                  <a:txBody>
                    <a:bodyPr/>
                    <a:lstStyle/>
                    <a:p>
                      <a:pPr algn="ctr"/>
                      <a:r>
                        <a:rPr lang="en-US" sz="1400" dirty="0" smtClean="0">
                          <a:solidFill>
                            <a:schemeClr val="tx1"/>
                          </a:solidFill>
                        </a:rPr>
                        <a:t>Cross-loadings</a:t>
                      </a:r>
                    </a:p>
                    <a:p>
                      <a:pPr algn="ctr"/>
                      <a:r>
                        <a:rPr lang="en-US" sz="1400" dirty="0" smtClean="0">
                          <a:solidFill>
                            <a:schemeClr val="tx1"/>
                          </a:solidFill>
                        </a:rPr>
                        <a:t>(MMAB)</a:t>
                      </a:r>
                      <a:endParaRPr lang="en-US" sz="1400" dirty="0">
                        <a:solidFill>
                          <a:schemeClr val="tx1"/>
                        </a:solidFill>
                      </a:endParaRPr>
                    </a:p>
                  </a:txBody>
                  <a:tcPr/>
                </a:tc>
                <a:tc>
                  <a:txBody>
                    <a:bodyPr/>
                    <a:lstStyle/>
                    <a:p>
                      <a:pPr algn="ctr"/>
                      <a:r>
                        <a:rPr lang="en-US" sz="1400" dirty="0" smtClean="0"/>
                        <a:t>Factor</a:t>
                      </a:r>
                      <a:r>
                        <a:rPr lang="en-US" sz="1400" baseline="0" dirty="0" smtClean="0"/>
                        <a:t> correlations</a:t>
                      </a:r>
                    </a:p>
                    <a:p>
                      <a:pPr algn="ctr"/>
                      <a:r>
                        <a:rPr lang="en-US" sz="1400" baseline="0" dirty="0" smtClean="0"/>
                        <a:t>(RMSE) </a:t>
                      </a:r>
                      <a:endParaRPr lang="en-US" sz="1400" dirty="0">
                        <a:solidFill>
                          <a:srgbClr val="D19D34"/>
                        </a:solidFill>
                      </a:endParaRPr>
                    </a:p>
                  </a:txBody>
                  <a:tcPr/>
                </a:tc>
                <a:extLst>
                  <a:ext uri="{0D108BD9-81ED-4DB2-BD59-A6C34878D82A}">
                    <a16:rowId xmlns:a16="http://schemas.microsoft.com/office/drawing/2014/main" val="3387170264"/>
                  </a:ext>
                </a:extLst>
              </a:tr>
              <a:tr h="716211">
                <a:tc rowSpan="2">
                  <a:txBody>
                    <a:bodyPr/>
                    <a:lstStyle/>
                    <a:p>
                      <a:pPr algn="ctr"/>
                      <a:r>
                        <a:rPr lang="en-US" sz="1400" dirty="0" smtClean="0">
                          <a:latin typeface="+mn-lt"/>
                        </a:rPr>
                        <a:t>ARS</a:t>
                      </a:r>
                      <a:r>
                        <a:rPr lang="en-US" sz="1400" baseline="0" dirty="0" smtClean="0">
                          <a:latin typeface="+mn-lt"/>
                        </a:rPr>
                        <a:t> factor extracted</a:t>
                      </a:r>
                      <a:endParaRPr lang="en-US" sz="1400" dirty="0">
                        <a:solidFill>
                          <a:srgbClr val="D19D34"/>
                        </a:solidFill>
                        <a:latin typeface="+mn-lt"/>
                      </a:endParaRPr>
                    </a:p>
                  </a:txBody>
                  <a:tcPr/>
                </a:tc>
                <a:tc>
                  <a:txBody>
                    <a:bodyPr/>
                    <a:lstStyle/>
                    <a:p>
                      <a:pPr algn="ctr"/>
                      <a:r>
                        <a:rPr lang="en-US" sz="1400" dirty="0" smtClean="0">
                          <a:latin typeface="+mn-lt"/>
                        </a:rPr>
                        <a:t>Balanced </a:t>
                      </a:r>
                    </a:p>
                    <a:p>
                      <a:pPr algn="ctr"/>
                      <a:r>
                        <a:rPr lang="en-US" sz="1400" dirty="0" smtClean="0">
                          <a:latin typeface="+mn-lt"/>
                        </a:rPr>
                        <a:t>Scales</a:t>
                      </a:r>
                      <a:endParaRPr lang="en-US" sz="1400" dirty="0">
                        <a:solidFill>
                          <a:srgbClr val="D19D34"/>
                        </a:solidFill>
                        <a:latin typeface="+mn-lt"/>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94453002"/>
                  </a:ext>
                </a:extLst>
              </a:tr>
              <a:tr h="817756">
                <a:tc vMerge="1">
                  <a:txBody>
                    <a:bodyPr/>
                    <a:lstStyle/>
                    <a:p>
                      <a:endParaRPr lang="en-US" dirty="0"/>
                    </a:p>
                  </a:txBody>
                  <a:tcPr/>
                </a:tc>
                <a:tc>
                  <a:txBody>
                    <a:bodyPr/>
                    <a:lstStyle/>
                    <a:p>
                      <a:pPr algn="ctr"/>
                      <a:r>
                        <a:rPr lang="en-US" sz="1400" dirty="0" smtClean="0">
                          <a:latin typeface="+mn-lt"/>
                        </a:rPr>
                        <a:t>Unbalanced </a:t>
                      </a:r>
                    </a:p>
                    <a:p>
                      <a:pPr algn="ctr"/>
                      <a:r>
                        <a:rPr lang="en-US" sz="1400" dirty="0" smtClean="0">
                          <a:latin typeface="+mn-lt"/>
                        </a:rPr>
                        <a:t>Scales</a:t>
                      </a:r>
                      <a:endParaRPr lang="en-US" sz="1400" dirty="0">
                        <a:solidFill>
                          <a:srgbClr val="D19D34"/>
                        </a:solidFill>
                        <a:latin typeface="+mn-lt"/>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40426484"/>
                  </a:ext>
                </a:extLst>
              </a:tr>
              <a:tr h="817756">
                <a:tc rowSpan="2">
                  <a:txBody>
                    <a:bodyPr/>
                    <a:lstStyle/>
                    <a:p>
                      <a:pPr algn="ctr"/>
                      <a:r>
                        <a:rPr lang="en-US" sz="1400" dirty="0" smtClean="0">
                          <a:latin typeface="+mn-lt"/>
                        </a:rPr>
                        <a:t>ARS</a:t>
                      </a:r>
                      <a:r>
                        <a:rPr lang="en-US" sz="1400" baseline="0" dirty="0" smtClean="0">
                          <a:latin typeface="+mn-lt"/>
                        </a:rPr>
                        <a:t> factor not extracted</a:t>
                      </a:r>
                      <a:endParaRPr lang="en-US" sz="1400" dirty="0">
                        <a:solidFill>
                          <a:srgbClr val="D19D34"/>
                        </a:solidFill>
                        <a:latin typeface="+mn-lt"/>
                      </a:endParaRPr>
                    </a:p>
                  </a:txBody>
                  <a:tcPr/>
                </a:tc>
                <a:tc>
                  <a:txBody>
                    <a:bodyPr/>
                    <a:lstStyle/>
                    <a:p>
                      <a:pPr algn="ctr"/>
                      <a:r>
                        <a:rPr lang="en-US" sz="1400" dirty="0" smtClean="0">
                          <a:latin typeface="+mn-lt"/>
                        </a:rPr>
                        <a:t>Balanced </a:t>
                      </a:r>
                    </a:p>
                    <a:p>
                      <a:pPr algn="ctr"/>
                      <a:r>
                        <a:rPr lang="en-US" sz="1400" dirty="0" smtClean="0">
                          <a:latin typeface="+mn-lt"/>
                        </a:rPr>
                        <a:t>Scales</a:t>
                      </a:r>
                      <a:endParaRPr lang="en-US" sz="1400" dirty="0">
                        <a:solidFill>
                          <a:srgbClr val="D19D34"/>
                        </a:solidFill>
                        <a:latin typeface="+mn-lt"/>
                      </a:endParaRP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4605711"/>
                  </a:ext>
                </a:extLst>
              </a:tr>
              <a:tr h="817756">
                <a:tc vMerge="1">
                  <a:txBody>
                    <a:bodyPr/>
                    <a:lstStyle/>
                    <a:p>
                      <a:endParaRPr lang="en-US" dirty="0"/>
                    </a:p>
                  </a:txBody>
                  <a:tcPr/>
                </a:tc>
                <a:tc>
                  <a:txBody>
                    <a:bodyPr/>
                    <a:lstStyle/>
                    <a:p>
                      <a:pPr algn="ctr"/>
                      <a:r>
                        <a:rPr lang="en-US" sz="1400" dirty="0" smtClean="0">
                          <a:latin typeface="+mn-lt"/>
                        </a:rPr>
                        <a:t>Unbalanced </a:t>
                      </a:r>
                    </a:p>
                    <a:p>
                      <a:pPr algn="ctr"/>
                      <a:r>
                        <a:rPr lang="en-US" sz="1400" dirty="0" smtClean="0">
                          <a:latin typeface="+mn-lt"/>
                        </a:rPr>
                        <a:t>Scales</a:t>
                      </a:r>
                      <a:endParaRPr lang="en-US" sz="1400" dirty="0">
                        <a:solidFill>
                          <a:srgbClr val="D19D34"/>
                        </a:solidFill>
                        <a:latin typeface="+mn-lt"/>
                      </a:endParaRP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72162289"/>
                  </a:ext>
                </a:extLst>
              </a:tr>
            </a:tbl>
          </a:graphicData>
        </a:graphic>
      </p:graphicFrame>
      <p:pic>
        <p:nvPicPr>
          <p:cNvPr id="10" name="Picture 9"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0511" y="3101888"/>
            <a:ext cx="615378" cy="553840"/>
          </a:xfrm>
          <a:prstGeom prst="rect">
            <a:avLst/>
          </a:prstGeom>
        </p:spPr>
      </p:pic>
      <p:pic>
        <p:nvPicPr>
          <p:cNvPr id="11" name="Picture 10" descr="File:P no red.svg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381" y="3101889"/>
            <a:ext cx="589649" cy="530579"/>
          </a:xfrm>
          <a:prstGeom prst="rect">
            <a:avLst/>
          </a:prstGeom>
        </p:spPr>
      </p:pic>
      <p:pic>
        <p:nvPicPr>
          <p:cNvPr id="12" name="Picture 11" descr="File:P no red.svg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0303" y="3101888"/>
            <a:ext cx="589649" cy="530579"/>
          </a:xfrm>
          <a:prstGeom prst="rect">
            <a:avLst/>
          </a:prstGeom>
        </p:spPr>
      </p:pic>
      <p:pic>
        <p:nvPicPr>
          <p:cNvPr id="13" name="Picture 12"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422" y="3101888"/>
            <a:ext cx="615378" cy="553840"/>
          </a:xfrm>
          <a:prstGeom prst="rect">
            <a:avLst/>
          </a:prstGeom>
        </p:spPr>
      </p:pic>
      <p:pic>
        <p:nvPicPr>
          <p:cNvPr id="14" name="Picture 13"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6822" y="3095517"/>
            <a:ext cx="615378" cy="553840"/>
          </a:xfrm>
          <a:prstGeom prst="rect">
            <a:avLst/>
          </a:prstGeom>
        </p:spPr>
      </p:pic>
      <p:pic>
        <p:nvPicPr>
          <p:cNvPr id="15" name="Picture 14"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911" y="3101888"/>
            <a:ext cx="615378" cy="553840"/>
          </a:xfrm>
          <a:prstGeom prst="rect">
            <a:avLst/>
          </a:prstGeom>
        </p:spPr>
      </p:pic>
      <p:pic>
        <p:nvPicPr>
          <p:cNvPr id="16" name="Picture 15"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652" y="3880510"/>
            <a:ext cx="615378" cy="553840"/>
          </a:xfrm>
          <a:prstGeom prst="rect">
            <a:avLst/>
          </a:prstGeom>
        </p:spPr>
      </p:pic>
      <p:pic>
        <p:nvPicPr>
          <p:cNvPr id="17" name="Picture 16"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846" y="3880510"/>
            <a:ext cx="615378" cy="553840"/>
          </a:xfrm>
          <a:prstGeom prst="rect">
            <a:avLst/>
          </a:prstGeom>
        </p:spPr>
      </p:pic>
      <p:pic>
        <p:nvPicPr>
          <p:cNvPr id="18" name="Picture 17"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0511" y="3888575"/>
            <a:ext cx="615378" cy="553840"/>
          </a:xfrm>
          <a:prstGeom prst="rect">
            <a:avLst/>
          </a:prstGeom>
        </p:spPr>
      </p:pic>
      <p:pic>
        <p:nvPicPr>
          <p:cNvPr id="19" name="Picture 18"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9637" y="3888575"/>
            <a:ext cx="685800" cy="548640"/>
          </a:xfrm>
          <a:prstGeom prst="rect">
            <a:avLst/>
          </a:prstGeom>
        </p:spPr>
      </p:pic>
      <p:pic>
        <p:nvPicPr>
          <p:cNvPr id="20" name="Picture 19"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7086" y="3896524"/>
            <a:ext cx="615378" cy="553840"/>
          </a:xfrm>
          <a:prstGeom prst="rect">
            <a:avLst/>
          </a:prstGeom>
        </p:spPr>
      </p:pic>
      <p:pic>
        <p:nvPicPr>
          <p:cNvPr id="21" name="Picture 20"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280" y="3896524"/>
            <a:ext cx="615378" cy="553840"/>
          </a:xfrm>
          <a:prstGeom prst="rect">
            <a:avLst/>
          </a:prstGeom>
        </p:spPr>
      </p:pic>
      <p:pic>
        <p:nvPicPr>
          <p:cNvPr id="23" name="Picture 22"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652" y="4681486"/>
            <a:ext cx="615378" cy="553840"/>
          </a:xfrm>
          <a:prstGeom prst="rect">
            <a:avLst/>
          </a:prstGeom>
        </p:spPr>
      </p:pic>
      <p:pic>
        <p:nvPicPr>
          <p:cNvPr id="24" name="Picture 23" descr="File:P no red.svg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8575" y="4701807"/>
            <a:ext cx="589649" cy="530579"/>
          </a:xfrm>
          <a:prstGeom prst="rect">
            <a:avLst/>
          </a:prstGeom>
        </p:spPr>
      </p:pic>
      <p:pic>
        <p:nvPicPr>
          <p:cNvPr id="25" name="Picture 24"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627" y="5490391"/>
            <a:ext cx="685800" cy="548640"/>
          </a:xfrm>
          <a:prstGeom prst="rect">
            <a:avLst/>
          </a:prstGeom>
        </p:spPr>
      </p:pic>
      <p:pic>
        <p:nvPicPr>
          <p:cNvPr id="26" name="Picture 25"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32" y="4701561"/>
            <a:ext cx="615378" cy="553840"/>
          </a:xfrm>
          <a:prstGeom prst="rect">
            <a:avLst/>
          </a:prstGeom>
        </p:spPr>
      </p:pic>
      <p:pic>
        <p:nvPicPr>
          <p:cNvPr id="27" name="Picture 26"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280" y="4678546"/>
            <a:ext cx="615378" cy="553840"/>
          </a:xfrm>
          <a:prstGeom prst="rect">
            <a:avLst/>
          </a:prstGeom>
        </p:spPr>
      </p:pic>
      <p:pic>
        <p:nvPicPr>
          <p:cNvPr id="28" name="Picture 27" descr="File:P no red.svg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2815" y="4701807"/>
            <a:ext cx="589649" cy="530579"/>
          </a:xfrm>
          <a:prstGeom prst="rect">
            <a:avLst/>
          </a:prstGeom>
        </p:spPr>
      </p:pic>
      <p:pic>
        <p:nvPicPr>
          <p:cNvPr id="29" name="Picture 28"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138" y="4678546"/>
            <a:ext cx="615378" cy="553840"/>
          </a:xfrm>
          <a:prstGeom prst="rect">
            <a:avLst/>
          </a:prstGeom>
        </p:spPr>
      </p:pic>
      <p:pic>
        <p:nvPicPr>
          <p:cNvPr id="30" name="Picture 29"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652" y="5492950"/>
            <a:ext cx="615378" cy="553840"/>
          </a:xfrm>
          <a:prstGeom prst="rect">
            <a:avLst/>
          </a:prstGeom>
        </p:spPr>
      </p:pic>
      <p:pic>
        <p:nvPicPr>
          <p:cNvPr id="31" name="Picture 30"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2380" y="5492435"/>
            <a:ext cx="615378" cy="553840"/>
          </a:xfrm>
          <a:prstGeom prst="rect">
            <a:avLst/>
          </a:prstGeom>
        </p:spPr>
      </p:pic>
      <p:pic>
        <p:nvPicPr>
          <p:cNvPr id="32" name="Picture 31"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32" y="5485191"/>
            <a:ext cx="615378" cy="553840"/>
          </a:xfrm>
          <a:prstGeom prst="rect">
            <a:avLst/>
          </a:prstGeom>
        </p:spPr>
      </p:pic>
      <p:pic>
        <p:nvPicPr>
          <p:cNvPr id="33" name="Picture 32"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8501" y="5494423"/>
            <a:ext cx="615378" cy="553840"/>
          </a:xfrm>
          <a:prstGeom prst="rect">
            <a:avLst/>
          </a:prstGeom>
        </p:spPr>
      </p:pic>
      <p:pic>
        <p:nvPicPr>
          <p:cNvPr id="34" name="Picture 33" descr="File:P yes gree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5280" y="5485191"/>
            <a:ext cx="615378" cy="553840"/>
          </a:xfrm>
          <a:prstGeom prst="rect">
            <a:avLst/>
          </a:prstGeom>
        </p:spPr>
      </p:pic>
      <p:sp>
        <p:nvSpPr>
          <p:cNvPr id="35" name="TextBox 34"/>
          <p:cNvSpPr txBox="1"/>
          <p:nvPr/>
        </p:nvSpPr>
        <p:spPr>
          <a:xfrm>
            <a:off x="438150" y="404784"/>
            <a:ext cx="11391903" cy="646331"/>
          </a:xfrm>
          <a:prstGeom prst="rect">
            <a:avLst/>
          </a:prstGeom>
          <a:noFill/>
        </p:spPr>
        <p:txBody>
          <a:bodyPr wrap="square" rtlCol="0">
            <a:spAutoFit/>
          </a:bodyPr>
          <a:lstStyle/>
          <a:p>
            <a:pPr algn="ctr"/>
            <a:r>
              <a:rPr lang="en-US" sz="3600" dirty="0" smtClean="0">
                <a:latin typeface="Arial Black" panose="020B0A04020102020204" pitchFamily="34" charset="0"/>
              </a:rPr>
              <a:t>How well were the parameters recovered?</a:t>
            </a:r>
            <a:endParaRPr lang="en-US" sz="3600" dirty="0">
              <a:latin typeface="Arial Black" panose="020B0A04020102020204" pitchFamily="34" charset="0"/>
            </a:endParaRPr>
          </a:p>
        </p:txBody>
      </p:sp>
      <p:sp>
        <p:nvSpPr>
          <p:cNvPr id="36" name="TextBox 35"/>
          <p:cNvSpPr txBox="1"/>
          <p:nvPr/>
        </p:nvSpPr>
        <p:spPr>
          <a:xfrm>
            <a:off x="333375" y="6214178"/>
            <a:ext cx="10801350" cy="307777"/>
          </a:xfrm>
          <a:prstGeom prst="rect">
            <a:avLst/>
          </a:prstGeom>
          <a:noFill/>
        </p:spPr>
        <p:txBody>
          <a:bodyPr wrap="square" rtlCol="0">
            <a:spAutoFit/>
          </a:bodyPr>
          <a:lstStyle/>
          <a:p>
            <a:r>
              <a:rPr lang="en-US" sz="1400" dirty="0" smtClean="0"/>
              <a:t>RMSE = root mean square error; MMAB = mean maximum absolute bias for the zero loadings; </a:t>
            </a:r>
            <a:endParaRPr lang="en-US" sz="1400" dirty="0"/>
          </a:p>
        </p:txBody>
      </p:sp>
    </p:spTree>
    <p:extLst>
      <p:ext uri="{BB962C8B-B14F-4D97-AF65-F5344CB8AC3E}">
        <p14:creationId xmlns:p14="http://schemas.microsoft.com/office/powerpoint/2010/main" val="182854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Conclusions</a:t>
            </a:r>
            <a:endParaRPr lang="en-US" dirty="0">
              <a:latin typeface="Arial Black" panose="020B0A04020102020204" pitchFamily="34" charset="0"/>
            </a:endParaRPr>
          </a:p>
        </p:txBody>
      </p:sp>
      <p:sp>
        <p:nvSpPr>
          <p:cNvPr id="3" name="Content Placeholder 2"/>
          <p:cNvSpPr>
            <a:spLocks noGrp="1"/>
          </p:cNvSpPr>
          <p:nvPr>
            <p:ph idx="1"/>
          </p:nvPr>
        </p:nvSpPr>
        <p:spPr>
          <a:xfrm>
            <a:off x="233916" y="1446028"/>
            <a:ext cx="11695814" cy="5150483"/>
          </a:xfrm>
        </p:spPr>
        <p:txBody>
          <a:bodyPr>
            <a:normAutofit/>
          </a:bodyPr>
          <a:lstStyle/>
          <a:p>
            <a:r>
              <a:rPr lang="en-US" sz="2400" dirty="0" smtClean="0">
                <a:latin typeface="+mn-lt"/>
              </a:rPr>
              <a:t>For</a:t>
            </a:r>
            <a:r>
              <a:rPr lang="en-US" sz="2400" b="1" dirty="0" smtClean="0">
                <a:latin typeface="+mn-lt"/>
              </a:rPr>
              <a:t> balanced </a:t>
            </a:r>
            <a:r>
              <a:rPr lang="en-US" sz="2400" dirty="0" smtClean="0">
                <a:latin typeface="+mn-lt"/>
              </a:rPr>
              <a:t>scales:</a:t>
            </a:r>
          </a:p>
          <a:p>
            <a:pPr lvl="1"/>
            <a:r>
              <a:rPr lang="en-US" dirty="0" smtClean="0">
                <a:latin typeface="+mn-lt"/>
              </a:rPr>
              <a:t>Especially </a:t>
            </a:r>
            <a:r>
              <a:rPr lang="en-US" dirty="0" smtClean="0">
                <a:solidFill>
                  <a:srgbClr val="CD9B1D"/>
                </a:solidFill>
                <a:latin typeface="+mn-lt"/>
              </a:rPr>
              <a:t>large </a:t>
            </a:r>
            <a:r>
              <a:rPr lang="en-US" dirty="0" smtClean="0">
                <a:solidFill>
                  <a:srgbClr val="CD9B1D"/>
                </a:solidFill>
                <a:latin typeface="+mn-lt"/>
              </a:rPr>
              <a:t>ARS </a:t>
            </a:r>
            <a:r>
              <a:rPr lang="en-US" dirty="0" smtClean="0">
                <a:latin typeface="+mn-lt"/>
              </a:rPr>
              <a:t>resulte</a:t>
            </a:r>
            <a:r>
              <a:rPr lang="en-US" dirty="0" smtClean="0">
                <a:latin typeface="+mn-lt"/>
              </a:rPr>
              <a:t>d in selecting an </a:t>
            </a:r>
            <a:r>
              <a:rPr lang="en-US" dirty="0" smtClean="0">
                <a:solidFill>
                  <a:srgbClr val="CD9B1D"/>
                </a:solidFill>
                <a:latin typeface="+mn-lt"/>
              </a:rPr>
              <a:t>additional factor</a:t>
            </a:r>
            <a:r>
              <a:rPr lang="en-US" dirty="0" smtClean="0">
                <a:latin typeface="+mn-lt"/>
              </a:rPr>
              <a:t>;</a:t>
            </a:r>
            <a:endParaRPr lang="en-US" dirty="0" smtClean="0">
              <a:latin typeface="+mn-lt"/>
            </a:endParaRPr>
          </a:p>
          <a:p>
            <a:pPr lvl="1"/>
            <a:r>
              <a:rPr lang="en-US" dirty="0" smtClean="0">
                <a:latin typeface="+mn-lt"/>
              </a:rPr>
              <a:t>When an additional factor is retained, </a:t>
            </a:r>
            <a:r>
              <a:rPr lang="en-US" dirty="0" smtClean="0">
                <a:solidFill>
                  <a:srgbClr val="CD9B1D"/>
                </a:solidFill>
                <a:latin typeface="+mn-lt"/>
              </a:rPr>
              <a:t>beware that this may be an ARS factor </a:t>
            </a:r>
            <a:r>
              <a:rPr lang="en-US" dirty="0" smtClean="0">
                <a:latin typeface="+mn-lt"/>
              </a:rPr>
              <a:t>and use informed rotation approaches;</a:t>
            </a:r>
            <a:endParaRPr lang="en-US" dirty="0" smtClean="0">
              <a:latin typeface="+mn-lt"/>
            </a:endParaRPr>
          </a:p>
          <a:p>
            <a:pPr lvl="1"/>
            <a:r>
              <a:rPr lang="en-US" dirty="0" smtClean="0">
                <a:latin typeface="+mn-lt"/>
              </a:rPr>
              <a:t>Not retaining an additional ARS factor results in </a:t>
            </a:r>
            <a:r>
              <a:rPr lang="en-US" dirty="0">
                <a:solidFill>
                  <a:srgbClr val="CD9B1D"/>
                </a:solidFill>
                <a:latin typeface="+mn-lt"/>
              </a:rPr>
              <a:t>large </a:t>
            </a:r>
            <a:r>
              <a:rPr lang="en-US" dirty="0" smtClean="0">
                <a:solidFill>
                  <a:srgbClr val="CD9B1D"/>
                </a:solidFill>
                <a:latin typeface="+mn-lt"/>
              </a:rPr>
              <a:t>cross-loadings</a:t>
            </a:r>
            <a:r>
              <a:rPr lang="en-US" dirty="0" smtClean="0">
                <a:latin typeface="+mn-lt"/>
              </a:rPr>
              <a:t> (irrespective </a:t>
            </a:r>
            <a:r>
              <a:rPr lang="en-US" dirty="0">
                <a:latin typeface="+mn-lt"/>
              </a:rPr>
              <a:t>of </a:t>
            </a:r>
            <a:r>
              <a:rPr lang="en-US" dirty="0" smtClean="0">
                <a:latin typeface="+mn-lt"/>
              </a:rPr>
              <a:t>the </a:t>
            </a:r>
            <a:r>
              <a:rPr lang="en-US" dirty="0" smtClean="0">
                <a:latin typeface="+mn-lt"/>
              </a:rPr>
              <a:t>rotation);</a:t>
            </a:r>
            <a:endParaRPr lang="en-US" dirty="0">
              <a:latin typeface="+mn-lt"/>
            </a:endParaRPr>
          </a:p>
          <a:p>
            <a:r>
              <a:rPr lang="en-US" sz="2400" dirty="0" smtClean="0">
                <a:latin typeface="+mn-lt"/>
              </a:rPr>
              <a:t>For</a:t>
            </a:r>
            <a:r>
              <a:rPr lang="en-US" sz="2400" b="1" dirty="0" smtClean="0">
                <a:latin typeface="+mn-lt"/>
              </a:rPr>
              <a:t> unbalanced </a:t>
            </a:r>
            <a:r>
              <a:rPr lang="en-US" sz="2400" dirty="0" smtClean="0">
                <a:latin typeface="+mn-lt"/>
              </a:rPr>
              <a:t>scales</a:t>
            </a:r>
            <a:r>
              <a:rPr lang="en-US" sz="2400" dirty="0" smtClean="0">
                <a:latin typeface="+mn-lt"/>
              </a:rPr>
              <a:t>:</a:t>
            </a:r>
          </a:p>
          <a:p>
            <a:pPr lvl="1"/>
            <a:r>
              <a:rPr lang="en-US" dirty="0">
                <a:latin typeface="+mn-lt"/>
              </a:rPr>
              <a:t>ARS </a:t>
            </a:r>
            <a:r>
              <a:rPr lang="en-US" dirty="0" smtClean="0">
                <a:latin typeface="+mn-lt"/>
              </a:rPr>
              <a:t>is </a:t>
            </a:r>
            <a:r>
              <a:rPr lang="en-US" dirty="0" smtClean="0">
                <a:solidFill>
                  <a:srgbClr val="CD9B1D"/>
                </a:solidFill>
                <a:latin typeface="+mn-lt"/>
              </a:rPr>
              <a:t>hard to disentangle </a:t>
            </a:r>
            <a:r>
              <a:rPr lang="en-US" dirty="0" smtClean="0">
                <a:latin typeface="+mn-lt"/>
              </a:rPr>
              <a:t>from the content factor(s);</a:t>
            </a:r>
            <a:endParaRPr lang="en-US" dirty="0" smtClean="0">
              <a:latin typeface="+mn-lt"/>
            </a:endParaRPr>
          </a:p>
          <a:p>
            <a:pPr lvl="1"/>
            <a:r>
              <a:rPr lang="en-US" dirty="0">
                <a:latin typeface="+mn-lt"/>
              </a:rPr>
              <a:t>N</a:t>
            </a:r>
            <a:r>
              <a:rPr lang="en-US" dirty="0" smtClean="0">
                <a:latin typeface="+mn-lt"/>
              </a:rPr>
              <a:t>ot </a:t>
            </a:r>
            <a:r>
              <a:rPr lang="en-US" dirty="0">
                <a:latin typeface="+mn-lt"/>
              </a:rPr>
              <a:t>extracting ARS as an additional factor did not impact the factor </a:t>
            </a:r>
            <a:r>
              <a:rPr lang="en-US" dirty="0" smtClean="0">
                <a:latin typeface="+mn-lt"/>
              </a:rPr>
              <a:t>loadings </a:t>
            </a:r>
            <a:r>
              <a:rPr lang="en-US" dirty="0">
                <a:latin typeface="+mn-lt"/>
              </a:rPr>
              <a:t>and correlation </a:t>
            </a:r>
            <a:r>
              <a:rPr lang="en-US" dirty="0" smtClean="0">
                <a:latin typeface="+mn-lt"/>
              </a:rPr>
              <a:t>much.</a:t>
            </a:r>
            <a:endParaRPr lang="en-US" dirty="0">
              <a:latin typeface="+mn-lt"/>
            </a:endParaRPr>
          </a:p>
          <a:p>
            <a:pPr lvl="1"/>
            <a:endParaRPr lang="en-US" sz="1800" dirty="0">
              <a:latin typeface="+mn-lt"/>
            </a:endParaRPr>
          </a:p>
          <a:p>
            <a:pPr lvl="1"/>
            <a:endParaRPr lang="en-US" sz="1800" dirty="0">
              <a:latin typeface="+mn-lt"/>
            </a:endParaRPr>
          </a:p>
          <a:p>
            <a:pPr lvl="1"/>
            <a:endParaRPr lang="en-US" sz="1800" dirty="0">
              <a:latin typeface="+mn-lt"/>
            </a:endParaRPr>
          </a:p>
          <a:p>
            <a:pPr lvl="1"/>
            <a:endParaRPr lang="en-US" sz="1800" dirty="0">
              <a:latin typeface="+mn-lt"/>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24</a:t>
            </a:fld>
            <a:endParaRPr lang="en-US"/>
          </a:p>
        </p:txBody>
      </p:sp>
    </p:spTree>
    <p:extLst>
      <p:ext uri="{BB962C8B-B14F-4D97-AF65-F5344CB8AC3E}">
        <p14:creationId xmlns:p14="http://schemas.microsoft.com/office/powerpoint/2010/main" val="3993481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Limitations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solidFill>
                  <a:srgbClr val="CD9B1D"/>
                </a:solidFill>
              </a:rPr>
              <a:t>Semi-balanced scales </a:t>
            </a:r>
            <a:r>
              <a:rPr lang="en-US" dirty="0" smtClean="0"/>
              <a:t>were not investigated</a:t>
            </a:r>
            <a:r>
              <a:rPr lang="en-US" dirty="0" smtClean="0"/>
              <a:t>;</a:t>
            </a:r>
          </a:p>
          <a:p>
            <a:r>
              <a:rPr lang="en-US" dirty="0" smtClean="0"/>
              <a:t>Data </a:t>
            </a:r>
            <a:r>
              <a:rPr lang="en-US" dirty="0" smtClean="0"/>
              <a:t>were generated from a </a:t>
            </a:r>
            <a:r>
              <a:rPr lang="en-US" dirty="0" smtClean="0">
                <a:solidFill>
                  <a:srgbClr val="CD9B1D"/>
                </a:solidFill>
              </a:rPr>
              <a:t>MM without cross-loadings</a:t>
            </a:r>
            <a:r>
              <a:rPr lang="en-US" dirty="0" smtClean="0">
                <a:solidFill>
                  <a:srgbClr val="CD9B1D"/>
                </a:solidFill>
              </a:rPr>
              <a:t>;</a:t>
            </a:r>
          </a:p>
          <a:p>
            <a:r>
              <a:rPr lang="en-US" dirty="0" smtClean="0"/>
              <a:t>Effect </a:t>
            </a:r>
            <a:r>
              <a:rPr lang="en-US" dirty="0" smtClean="0"/>
              <a:t>of ARS on factor scores was not </a:t>
            </a:r>
            <a:r>
              <a:rPr lang="en-US" dirty="0" smtClean="0"/>
              <a:t>evaluated (but can be crucial for unbalanced scales).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25</a:t>
            </a:fld>
            <a:endParaRPr lang="en-US"/>
          </a:p>
        </p:txBody>
      </p:sp>
    </p:spTree>
    <p:extLst>
      <p:ext uri="{BB962C8B-B14F-4D97-AF65-F5344CB8AC3E}">
        <p14:creationId xmlns:p14="http://schemas.microsoft.com/office/powerpoint/2010/main" val="2418970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a:bodyPr>
          <a:lstStyle/>
          <a:p>
            <a:r>
              <a:rPr lang="en-US" sz="1400" dirty="0" err="1"/>
              <a:t>Billiet</a:t>
            </a:r>
            <a:r>
              <a:rPr lang="en-US" sz="1400" dirty="0"/>
              <a:t>, J. B., &amp; McClendon, M. J. (2000). Modeling acquiescence in measurement models for two balanced sets of items. Structural equation modeling, 7(4), 608-628.</a:t>
            </a:r>
          </a:p>
          <a:p>
            <a:r>
              <a:rPr lang="en-US" sz="1400" dirty="0" err="1"/>
              <a:t>Ceulemans</a:t>
            </a:r>
            <a:r>
              <a:rPr lang="en-US" sz="1400" dirty="0"/>
              <a:t>, E., &amp; Kiers, H. A. (2006). Selecting among three‐mode principal component models of different types and complexities: A numerical convex hull based method. British journal of mathematical and statistical psychology, 59(1), 133-150.</a:t>
            </a:r>
          </a:p>
          <a:p>
            <a:r>
              <a:rPr lang="en-US" sz="1400" dirty="0"/>
              <a:t>Chalmers, R. P. (2012). </a:t>
            </a:r>
            <a:r>
              <a:rPr lang="en-US" sz="1400" dirty="0" err="1"/>
              <a:t>mirt</a:t>
            </a:r>
            <a:r>
              <a:rPr lang="en-US" sz="1400" dirty="0"/>
              <a:t>: A multidimensional item response theory package for the R environment. Journal of statistical Software, 48(1), 1-29.</a:t>
            </a:r>
          </a:p>
          <a:p>
            <a:r>
              <a:rPr lang="en-US" sz="1400" dirty="0" err="1"/>
              <a:t>Ferrando</a:t>
            </a:r>
            <a:r>
              <a:rPr lang="en-US" sz="1400" dirty="0"/>
              <a:t>, P. J., &amp; Lorenzo‐</a:t>
            </a:r>
            <a:r>
              <a:rPr lang="en-US" sz="1400" dirty="0" err="1"/>
              <a:t>Seva</a:t>
            </a:r>
            <a:r>
              <a:rPr lang="en-US" sz="1400" dirty="0"/>
              <a:t>, U. (2010). Acquiescence as a source of bias and model and person misfit: A theoretical and empirical analysis. British Journal of Mathematical and Statistical Psychology, 63(2), 427-448.</a:t>
            </a:r>
          </a:p>
          <a:p>
            <a:r>
              <a:rPr lang="en-US" sz="1400" dirty="0"/>
              <a:t>Horn, J. L. (1965). A rationale and test for the number of factors in factor analysis. </a:t>
            </a:r>
            <a:r>
              <a:rPr lang="en-US" sz="1400" dirty="0" err="1"/>
              <a:t>Psychometrika</a:t>
            </a:r>
            <a:r>
              <a:rPr lang="en-US" sz="1400" dirty="0"/>
              <a:t>, 30(2), 179-185.</a:t>
            </a:r>
          </a:p>
          <a:p>
            <a:r>
              <a:rPr lang="en-US" sz="1400" dirty="0"/>
              <a:t>Lorenzo-</a:t>
            </a:r>
            <a:r>
              <a:rPr lang="en-US" sz="1400" dirty="0" err="1"/>
              <a:t>Seva</a:t>
            </a:r>
            <a:r>
              <a:rPr lang="en-US" sz="1400" dirty="0"/>
              <a:t>, U., Timmerman, M. E., &amp; Kiers, H. A. (2011). The Hull method for selecting the number of common factors. Multivariate behavioral research, 46(2), 340-364.</a:t>
            </a:r>
          </a:p>
          <a:p>
            <a:r>
              <a:rPr lang="en-US" sz="1400" dirty="0" err="1" smtClean="0"/>
              <a:t>Paulhus</a:t>
            </a:r>
            <a:r>
              <a:rPr lang="en-US" sz="1400" dirty="0"/>
              <a:t>, D. L. (1991). Measurement and control of response bias</a:t>
            </a:r>
            <a:r>
              <a:rPr lang="en-US" sz="1400" dirty="0" smtClean="0"/>
              <a:t>.</a:t>
            </a:r>
          </a:p>
          <a:p>
            <a:r>
              <a:rPr lang="en-US" sz="1400" dirty="0"/>
              <a:t>Schwarz, G. (1978). Estimating the dimension of a model. The annals of statistics, 461-464.</a:t>
            </a:r>
          </a:p>
          <a:p>
            <a:r>
              <a:rPr lang="en-US" sz="1400" dirty="0" smtClean="0"/>
              <a:t>Van </a:t>
            </a:r>
            <a:r>
              <a:rPr lang="en-US" sz="1400" dirty="0" err="1"/>
              <a:t>Vaerenbergh</a:t>
            </a:r>
            <a:r>
              <a:rPr lang="en-US" sz="1400" dirty="0"/>
              <a:t>, Y., &amp; Thomas, T. D. (2013). Response styles in survey research: A literature review of antecedents, consequences, and remedies. International journal of public opinion research, 25(2), 195-217</a:t>
            </a:r>
            <a:r>
              <a:rPr lang="en-US" sz="1400" dirty="0" smtClean="0"/>
              <a:t>.</a:t>
            </a:r>
          </a:p>
          <a:p>
            <a:endParaRPr lang="en-US" sz="1400"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26</a:t>
            </a:fld>
            <a:endParaRPr lang="en-US"/>
          </a:p>
        </p:txBody>
      </p:sp>
    </p:spTree>
    <p:extLst>
      <p:ext uri="{BB962C8B-B14F-4D97-AF65-F5344CB8AC3E}">
        <p14:creationId xmlns:p14="http://schemas.microsoft.com/office/powerpoint/2010/main" val="1568810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642216"/>
            <a:ext cx="10515600" cy="132556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Tahoma" panose="020B0604030504040204" pitchFamily="34" charset="0"/>
                <a:ea typeface="Tahoma" panose="020B0604030504040204" pitchFamily="34" charset="0"/>
                <a:cs typeface="Tahoma" panose="020B0604030504040204" pitchFamily="34" charset="0"/>
              </a:rPr>
              <a:t>Thank you for your attention!</a:t>
            </a:r>
          </a:p>
        </p:txBody>
      </p:sp>
      <p:sp>
        <p:nvSpPr>
          <p:cNvPr id="11" name="Content Placeholder 10"/>
          <p:cNvSpPr>
            <a:spLocks noGrp="1"/>
          </p:cNvSpPr>
          <p:nvPr>
            <p:ph idx="1"/>
          </p:nvPr>
        </p:nvSpPr>
        <p:spPr>
          <a:xfrm>
            <a:off x="2953327" y="2786206"/>
            <a:ext cx="5784273" cy="996170"/>
          </a:xfrm>
          <a:prstGeom prst="rect">
            <a:avLst/>
          </a:prstGeom>
        </p:spPr>
        <p:txBody>
          <a:bodyPr wrap="square">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E. </a:t>
            </a:r>
            <a:r>
              <a:rPr lang="en-US" sz="2800" dirty="0" err="1" smtClean="0">
                <a:latin typeface="Tahoma" panose="020B0604030504040204" pitchFamily="34" charset="0"/>
                <a:ea typeface="Tahoma" panose="020B0604030504040204" pitchFamily="34" charset="0"/>
                <a:cs typeface="Tahoma" panose="020B0604030504040204" pitchFamily="34" charset="0"/>
              </a:rPr>
              <a:t>Damiano</a:t>
            </a:r>
            <a:r>
              <a:rPr lang="en-US" sz="2800" dirty="0" smtClean="0">
                <a:latin typeface="Tahoma" panose="020B0604030504040204" pitchFamily="34" charset="0"/>
                <a:ea typeface="Tahoma" panose="020B0604030504040204" pitchFamily="34" charset="0"/>
                <a:cs typeface="Tahoma" panose="020B0604030504040204" pitchFamily="34" charset="0"/>
              </a:rPr>
              <a:t> D’Urso</a:t>
            </a:r>
            <a:endParaRPr lang="en-US" sz="2800" dirty="0">
              <a:latin typeface="Tahoma" panose="020B0604030504040204" pitchFamily="34" charset="0"/>
              <a:ea typeface="Tahoma" panose="020B0604030504040204" pitchFamily="34" charset="0"/>
              <a:cs typeface="Tahoma" panose="020B0604030504040204" pitchFamily="34" charset="0"/>
            </a:endParaRPr>
          </a:p>
          <a:p>
            <a:pPr algn="ctr"/>
            <a:r>
              <a:rPr lang="nl-NL" sz="2800" dirty="0" smtClean="0">
                <a:latin typeface="Tahoma" panose="020B0604030504040204" pitchFamily="34" charset="0"/>
                <a:ea typeface="Tahoma" panose="020B0604030504040204" pitchFamily="34" charset="0"/>
                <a:cs typeface="Tahoma" panose="020B0604030504040204" pitchFamily="34" charset="0"/>
              </a:rPr>
              <a:t>E.D.Durso@tilburguniversity.edu</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27</a:t>
            </a:fld>
            <a:endParaRPr lang="en-US"/>
          </a:p>
        </p:txBody>
      </p:sp>
    </p:spTree>
    <p:extLst>
      <p:ext uri="{BB962C8B-B14F-4D97-AF65-F5344CB8AC3E}">
        <p14:creationId xmlns:p14="http://schemas.microsoft.com/office/powerpoint/2010/main" val="1722424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Black" panose="020B0A04020102020204" pitchFamily="34" charset="0"/>
              </a:rPr>
              <a:t>For empirical practice (balanced scales)…</a:t>
            </a:r>
            <a:endParaRPr lang="en-US" sz="4000"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68430783"/>
              </p:ext>
            </p:extLst>
          </p:nvPr>
        </p:nvGraphicFramePr>
        <p:xfrm>
          <a:off x="471054" y="1690686"/>
          <a:ext cx="11263746" cy="4378178"/>
        </p:xfrm>
        <a:graphic>
          <a:graphicData uri="http://schemas.openxmlformats.org/drawingml/2006/table">
            <a:tbl>
              <a:tblPr firstRow="1" bandRow="1">
                <a:tableStyleId>{5C22544A-7EE6-4342-B048-85BDC9FD1C3A}</a:tableStyleId>
              </a:tblPr>
              <a:tblGrid>
                <a:gridCol w="5163128">
                  <a:extLst>
                    <a:ext uri="{9D8B030D-6E8A-4147-A177-3AD203B41FA5}">
                      <a16:colId xmlns:a16="http://schemas.microsoft.com/office/drawing/2014/main" val="3932737254"/>
                    </a:ext>
                  </a:extLst>
                </a:gridCol>
                <a:gridCol w="6100618">
                  <a:extLst>
                    <a:ext uri="{9D8B030D-6E8A-4147-A177-3AD203B41FA5}">
                      <a16:colId xmlns:a16="http://schemas.microsoft.com/office/drawing/2014/main" val="1569377378"/>
                    </a:ext>
                  </a:extLst>
                </a:gridCol>
              </a:tblGrid>
              <a:tr h="672760">
                <a:tc>
                  <a:txBody>
                    <a:bodyPr/>
                    <a:lstStyle/>
                    <a:p>
                      <a:pPr algn="ctr"/>
                      <a:r>
                        <a:rPr lang="en-US" sz="4000" dirty="0" smtClean="0"/>
                        <a:t>Do</a:t>
                      </a:r>
                      <a:endParaRPr lang="en-US" sz="4000" dirty="0"/>
                    </a:p>
                  </a:txBody>
                  <a:tcPr>
                    <a:solidFill>
                      <a:srgbClr val="8BF590"/>
                    </a:solidFill>
                  </a:tcPr>
                </a:tc>
                <a:tc>
                  <a:txBody>
                    <a:bodyPr/>
                    <a:lstStyle/>
                    <a:p>
                      <a:pPr algn="ctr"/>
                      <a:r>
                        <a:rPr lang="en-US" sz="4000" dirty="0" smtClean="0"/>
                        <a:t>Don’t</a:t>
                      </a:r>
                      <a:endParaRPr lang="en-US" sz="4000" dirty="0"/>
                    </a:p>
                  </a:txBody>
                  <a:tcPr>
                    <a:solidFill>
                      <a:srgbClr val="FF5050"/>
                    </a:solidFill>
                  </a:tcPr>
                </a:tc>
                <a:extLst>
                  <a:ext uri="{0D108BD9-81ED-4DB2-BD59-A6C34878D82A}">
                    <a16:rowId xmlns:a16="http://schemas.microsoft.com/office/drawing/2014/main" val="2931430206"/>
                  </a:ext>
                </a:extLst>
              </a:tr>
              <a:tr h="672760">
                <a:tc>
                  <a:txBody>
                    <a:bodyPr/>
                    <a:lstStyle/>
                    <a:p>
                      <a:r>
                        <a:rPr lang="en-US" dirty="0" smtClean="0"/>
                        <a:t>Extract</a:t>
                      </a:r>
                      <a:r>
                        <a:rPr lang="en-US" baseline="0" dirty="0" smtClean="0"/>
                        <a:t> an additional factor.</a:t>
                      </a:r>
                    </a:p>
                  </a:txBody>
                  <a:tcPr>
                    <a:gradFill flip="none" rotWithShape="1">
                      <a:gsLst>
                        <a:gs pos="0">
                          <a:srgbClr val="8BF590">
                            <a:tint val="66000"/>
                            <a:satMod val="160000"/>
                          </a:srgbClr>
                        </a:gs>
                        <a:gs pos="50000">
                          <a:srgbClr val="8BF590">
                            <a:tint val="44500"/>
                            <a:satMod val="160000"/>
                          </a:srgbClr>
                        </a:gs>
                        <a:gs pos="100000">
                          <a:srgbClr val="8BF590">
                            <a:tint val="23500"/>
                            <a:satMod val="160000"/>
                          </a:srgbClr>
                        </a:gs>
                      </a:gsLst>
                      <a:lin ang="0" scaled="1"/>
                      <a:tileRect/>
                    </a:gradFill>
                  </a:tcPr>
                </a:tc>
                <a:tc>
                  <a:txBody>
                    <a:bodyPr/>
                    <a:lstStyle/>
                    <a:p>
                      <a:r>
                        <a:rPr lang="en-US" dirty="0" smtClean="0"/>
                        <a:t>Ignore an</a:t>
                      </a:r>
                      <a:r>
                        <a:rPr lang="en-US" baseline="0" dirty="0" smtClean="0"/>
                        <a:t> additional factor if suggested in the model selection step.</a:t>
                      </a:r>
                      <a:endParaRPr lang="en-US" dirty="0"/>
                    </a:p>
                  </a:txBody>
                  <a:tcPr>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lin ang="0" scaled="1"/>
                      <a:tileRect/>
                    </a:gradFill>
                  </a:tcPr>
                </a:tc>
                <a:extLst>
                  <a:ext uri="{0D108BD9-81ED-4DB2-BD59-A6C34878D82A}">
                    <a16:rowId xmlns:a16="http://schemas.microsoft.com/office/drawing/2014/main" val="4143787585"/>
                  </a:ext>
                </a:extLst>
              </a:tr>
              <a:tr h="1658858">
                <a:tc>
                  <a:txBody>
                    <a:bodyPr/>
                    <a:lstStyle/>
                    <a:p>
                      <a:r>
                        <a:rPr lang="en-US" baseline="0" dirty="0" smtClean="0"/>
                        <a:t>Rotate </a:t>
                      </a:r>
                      <a:r>
                        <a:rPr lang="en-US" baseline="0" dirty="0" smtClean="0"/>
                        <a:t>using </a:t>
                      </a:r>
                      <a:r>
                        <a:rPr lang="en-US" baseline="0" dirty="0" smtClean="0"/>
                        <a:t>informed rotation approaches. In particular, for multidimensional scales, we recommend using semi-specified target rotation</a:t>
                      </a:r>
                    </a:p>
                  </a:txBody>
                  <a:tcPr>
                    <a:gradFill flip="none" rotWithShape="1">
                      <a:gsLst>
                        <a:gs pos="0">
                          <a:srgbClr val="8BF590">
                            <a:tint val="66000"/>
                            <a:satMod val="160000"/>
                          </a:srgbClr>
                        </a:gs>
                        <a:gs pos="50000">
                          <a:srgbClr val="8BF590">
                            <a:tint val="44500"/>
                            <a:satMod val="160000"/>
                          </a:srgbClr>
                        </a:gs>
                        <a:gs pos="100000">
                          <a:srgbClr val="8BF590">
                            <a:tint val="23500"/>
                            <a:satMod val="160000"/>
                          </a:srgbClr>
                        </a:gs>
                      </a:gsLst>
                      <a:lin ang="0" scaled="1"/>
                      <a:tileRect/>
                    </a:gradFill>
                  </a:tcPr>
                </a:tc>
                <a:tc rowSpan="2">
                  <a:txBody>
                    <a:bodyPr/>
                    <a:lstStyle/>
                    <a:p>
                      <a:r>
                        <a:rPr lang="en-US" dirty="0" smtClean="0"/>
                        <a:t>I</a:t>
                      </a:r>
                      <a:r>
                        <a:rPr lang="en-US" baseline="0" dirty="0" smtClean="0"/>
                        <a:t>f an additional factor is suggested, do not rotate using uninformed rotation approaches.</a:t>
                      </a:r>
                      <a:endParaRPr lang="en-US" dirty="0"/>
                    </a:p>
                  </a:txBody>
                  <a:tcPr>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lin ang="0" scaled="1"/>
                      <a:tileRect/>
                    </a:gradFill>
                  </a:tcPr>
                </a:tc>
                <a:extLst>
                  <a:ext uri="{0D108BD9-81ED-4DB2-BD59-A6C34878D82A}">
                    <a16:rowId xmlns:a16="http://schemas.microsoft.com/office/drawing/2014/main" val="2009800350"/>
                  </a:ext>
                </a:extLst>
              </a:tr>
              <a:tr h="1345520">
                <a:tc>
                  <a:txBody>
                    <a:bodyPr/>
                    <a:lstStyle/>
                    <a:p>
                      <a:r>
                        <a:rPr lang="en-US" dirty="0" smtClean="0"/>
                        <a:t>Compare this solution to one without an additional factor</a:t>
                      </a:r>
                      <a:endParaRPr lang="en-US" dirty="0"/>
                    </a:p>
                  </a:txBody>
                  <a:tcPr>
                    <a:gradFill flip="none" rotWithShape="1">
                      <a:gsLst>
                        <a:gs pos="0">
                          <a:srgbClr val="8BF590">
                            <a:tint val="66000"/>
                            <a:satMod val="160000"/>
                          </a:srgbClr>
                        </a:gs>
                        <a:gs pos="50000">
                          <a:srgbClr val="8BF590">
                            <a:tint val="44500"/>
                            <a:satMod val="160000"/>
                          </a:srgbClr>
                        </a:gs>
                        <a:gs pos="100000">
                          <a:srgbClr val="8BF590">
                            <a:tint val="23500"/>
                            <a:satMod val="160000"/>
                          </a:srgbClr>
                        </a:gs>
                      </a:gsLst>
                      <a:lin ang="0" scaled="1"/>
                      <a:tileRect/>
                    </a:gradFill>
                  </a:tcPr>
                </a:tc>
                <a:tc vMerge="1">
                  <a:txBody>
                    <a:bodyPr/>
                    <a:lstStyle/>
                    <a:p>
                      <a:endParaRPr lang="en-US" dirty="0"/>
                    </a:p>
                  </a:txBody>
                  <a:tcPr>
                    <a:gradFill flip="none" rotWithShape="1">
                      <a:gsLst>
                        <a:gs pos="0">
                          <a:srgbClr val="FF5050">
                            <a:tint val="66000"/>
                            <a:satMod val="160000"/>
                          </a:srgbClr>
                        </a:gs>
                        <a:gs pos="50000">
                          <a:srgbClr val="FF5050">
                            <a:tint val="44500"/>
                            <a:satMod val="160000"/>
                          </a:srgbClr>
                        </a:gs>
                        <a:gs pos="100000">
                          <a:srgbClr val="FF5050">
                            <a:tint val="23500"/>
                            <a:satMod val="160000"/>
                          </a:srgbClr>
                        </a:gs>
                      </a:gsLst>
                      <a:lin ang="0" scaled="1"/>
                      <a:tileRect/>
                    </a:gradFill>
                  </a:tcPr>
                </a:tc>
                <a:extLst>
                  <a:ext uri="{0D108BD9-81ED-4DB2-BD59-A6C34878D82A}">
                    <a16:rowId xmlns:a16="http://schemas.microsoft.com/office/drawing/2014/main" val="2086038034"/>
                  </a:ext>
                </a:extLst>
              </a:tr>
            </a:tbl>
          </a:graphicData>
        </a:graphic>
      </p:graphicFrame>
    </p:spTree>
    <p:extLst>
      <p:ext uri="{BB962C8B-B14F-4D97-AF65-F5344CB8AC3E}">
        <p14:creationId xmlns:p14="http://schemas.microsoft.com/office/powerpoint/2010/main" val="3503573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29</a:t>
            </a:fld>
            <a:endParaRPr lang="en-US" dirty="0"/>
          </a:p>
        </p:txBody>
      </p:sp>
      <mc:AlternateContent xmlns:mc="http://schemas.openxmlformats.org/markup-compatibility/2006" xmlns:a14="http://schemas.microsoft.com/office/drawing/2010/main">
        <mc:Choice Requires="a14">
          <p:sp>
            <p:nvSpPr>
              <p:cNvPr id="10" name="Rectangle 9"/>
              <p:cNvSpPr/>
              <p:nvPr/>
            </p:nvSpPr>
            <p:spPr>
              <a:xfrm>
                <a:off x="156600"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𝑋</m:t>
                        </m:r>
                        <m:r>
                          <a:rPr lang="en-US" sz="1600" b="0" i="1" smtClean="0">
                            <a:latin typeface="Cambria Math" panose="02040503050406030204" pitchFamily="18" charset="0"/>
                          </a:rPr>
                          <m:t>_1</m:t>
                        </m:r>
                      </m:e>
                      <m:sup>
                        <m:r>
                          <a:rPr lang="en-US" sz="1600" b="0" i="1" smtClean="0">
                            <a:latin typeface="Cambria Math" panose="02040503050406030204" pitchFamily="18" charset="0"/>
                          </a:rPr>
                          <m:t>+</m:t>
                        </m:r>
                      </m:sup>
                    </m:sSup>
                  </m:oMath>
                </a14:m>
                <a:r>
                  <a:rPr lang="en-US" sz="1600" dirty="0" smtClean="0"/>
                  <a:t> </a:t>
                </a:r>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156600" y="5123716"/>
                <a:ext cx="704271" cy="474110"/>
              </a:xfrm>
              <a:prstGeom prst="rect">
                <a:avLst/>
              </a:prstGeom>
              <a:blipFill>
                <a:blip r:embed="rId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8010385"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i="1">
                              <a:solidFill>
                                <a:schemeClr val="tx1"/>
                              </a:solidFill>
                              <a:latin typeface="Cambria Math" panose="02040503050406030204" pitchFamily="18" charset="0"/>
                            </a:rPr>
                            <m:t>  </m:t>
                          </m:r>
                          <m:r>
                            <m:rPr>
                              <m:sty m:val="p"/>
                            </m:rPr>
                            <a:rPr lang="el-GR" sz="6000" i="1">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2</m:t>
                          </m:r>
                        </m:sub>
                      </m:sSub>
                    </m:oMath>
                  </m:oMathPara>
                </a14:m>
                <a:endParaRPr lang="en-US" sz="6000" dirty="0"/>
              </a:p>
            </p:txBody>
          </p:sp>
        </mc:Choice>
        <mc:Fallback xmlns="">
          <p:sp>
            <p:nvSpPr>
              <p:cNvPr id="22" name="Oval 21"/>
              <p:cNvSpPr>
                <a:spLocks noRot="1" noChangeAspect="1" noMove="1" noResize="1" noEditPoints="1" noAdjustHandles="1" noChangeArrowheads="1" noChangeShapeType="1" noTextEdit="1"/>
              </p:cNvSpPr>
              <p:nvPr/>
            </p:nvSpPr>
            <p:spPr>
              <a:xfrm>
                <a:off x="8010385" y="1743473"/>
                <a:ext cx="1318474" cy="126538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p:cNvSpPr/>
              <p:nvPr/>
            </p:nvSpPr>
            <p:spPr>
              <a:xfrm>
                <a:off x="2444877"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b="0" i="1" smtClean="0">
                              <a:solidFill>
                                <a:schemeClr val="tx1"/>
                              </a:solidFill>
                              <a:latin typeface="Cambria Math" panose="02040503050406030204" pitchFamily="18" charset="0"/>
                            </a:rPr>
                            <m:t>  </m:t>
                          </m:r>
                          <m:r>
                            <m:rPr>
                              <m:sty m:val="p"/>
                            </m:rPr>
                            <a:rPr lang="el-GR" sz="6000" i="1" smtClean="0">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1</m:t>
                          </m:r>
                        </m:sub>
                      </m:sSub>
                    </m:oMath>
                  </m:oMathPara>
                </a14:m>
                <a:endParaRPr lang="en-US" sz="6000" dirty="0"/>
              </a:p>
            </p:txBody>
          </p:sp>
        </mc:Choice>
        <mc:Fallback xmlns="">
          <p:sp>
            <p:nvSpPr>
              <p:cNvPr id="44" name="Oval 43"/>
              <p:cNvSpPr>
                <a:spLocks noRot="1" noChangeAspect="1" noMove="1" noResize="1" noEditPoints="1" noAdjustHandles="1" noChangeArrowheads="1" noChangeShapeType="1" noTextEdit="1"/>
              </p:cNvSpPr>
              <p:nvPr/>
            </p:nvSpPr>
            <p:spPr>
              <a:xfrm>
                <a:off x="2444877" y="1743473"/>
                <a:ext cx="1318474" cy="1265381"/>
              </a:xfrm>
              <a:prstGeom prst="ellipse">
                <a:avLst/>
              </a:prstGeom>
              <a:blipFill>
                <a:blip r:embed="rId5"/>
                <a:stretch>
                  <a:fillRect/>
                </a:stretch>
              </a:blipFill>
            </p:spPr>
            <p:txBody>
              <a:bodyPr/>
              <a:lstStyle/>
              <a:p>
                <a:r>
                  <a:rPr lang="en-US">
                    <a:noFill/>
                  </a:rPr>
                  <a:t> </a:t>
                </a:r>
              </a:p>
            </p:txBody>
          </p:sp>
        </mc:Fallback>
      </mc:AlternateContent>
      <p:cxnSp>
        <p:nvCxnSpPr>
          <p:cNvPr id="68" name="Straight Arrow Connector 67"/>
          <p:cNvCxnSpPr>
            <a:stCxn id="44" idx="4"/>
            <a:endCxn id="10" idx="0"/>
          </p:cNvCxnSpPr>
          <p:nvPr/>
        </p:nvCxnSpPr>
        <p:spPr>
          <a:xfrm flipH="1">
            <a:off x="508736" y="3008854"/>
            <a:ext cx="2595378"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a:stCxn id="44" idx="4"/>
            <a:endCxn id="32" idx="0"/>
          </p:cNvCxnSpPr>
          <p:nvPr/>
        </p:nvCxnSpPr>
        <p:spPr>
          <a:xfrm flipH="1">
            <a:off x="2365513" y="3008854"/>
            <a:ext cx="738601" cy="21246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44" idx="4"/>
            <a:endCxn id="33" idx="0"/>
          </p:cNvCxnSpPr>
          <p:nvPr/>
        </p:nvCxnSpPr>
        <p:spPr>
          <a:xfrm>
            <a:off x="3104114" y="3008854"/>
            <a:ext cx="235427" cy="2119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p:cNvCxnSpPr>
            <a:stCxn id="44" idx="4"/>
            <a:endCxn id="37" idx="0"/>
          </p:cNvCxnSpPr>
          <p:nvPr/>
        </p:nvCxnSpPr>
        <p:spPr>
          <a:xfrm>
            <a:off x="3104114" y="3008854"/>
            <a:ext cx="2092203" cy="2106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p:cNvCxnSpPr>
            <a:stCxn id="44" idx="4"/>
            <a:endCxn id="38" idx="0"/>
          </p:cNvCxnSpPr>
          <p:nvPr/>
        </p:nvCxnSpPr>
        <p:spPr>
          <a:xfrm>
            <a:off x="3104114" y="3008854"/>
            <a:ext cx="3365353"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44" idx="4"/>
            <a:endCxn id="39" idx="0"/>
          </p:cNvCxnSpPr>
          <p:nvPr/>
        </p:nvCxnSpPr>
        <p:spPr>
          <a:xfrm>
            <a:off x="3104114" y="3008854"/>
            <a:ext cx="430504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44" idx="4"/>
            <a:endCxn id="40" idx="0"/>
          </p:cNvCxnSpPr>
          <p:nvPr/>
        </p:nvCxnSpPr>
        <p:spPr>
          <a:xfrm>
            <a:off x="3104114" y="3008854"/>
            <a:ext cx="524595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44" idx="4"/>
            <a:endCxn id="41" idx="0"/>
          </p:cNvCxnSpPr>
          <p:nvPr/>
        </p:nvCxnSpPr>
        <p:spPr>
          <a:xfrm>
            <a:off x="3104114" y="3008854"/>
            <a:ext cx="6198637" cy="2123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p:cNvCxnSpPr>
            <a:stCxn id="22" idx="4"/>
            <a:endCxn id="10" idx="0"/>
          </p:cNvCxnSpPr>
          <p:nvPr/>
        </p:nvCxnSpPr>
        <p:spPr>
          <a:xfrm flipH="1">
            <a:off x="508736" y="3008854"/>
            <a:ext cx="8160886"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22" idx="4"/>
            <a:endCxn id="31" idx="0"/>
          </p:cNvCxnSpPr>
          <p:nvPr/>
        </p:nvCxnSpPr>
        <p:spPr>
          <a:xfrm flipH="1">
            <a:off x="1436991" y="3008854"/>
            <a:ext cx="7232631"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p:cNvCxnSpPr>
            <a:stCxn id="22" idx="4"/>
          </p:cNvCxnSpPr>
          <p:nvPr/>
        </p:nvCxnSpPr>
        <p:spPr>
          <a:xfrm flipH="1">
            <a:off x="2314699" y="3008854"/>
            <a:ext cx="6354923" cy="2102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p:cNvCxnSpPr>
            <a:stCxn id="22" idx="4"/>
            <a:endCxn id="33" idx="0"/>
          </p:cNvCxnSpPr>
          <p:nvPr/>
        </p:nvCxnSpPr>
        <p:spPr>
          <a:xfrm flipH="1">
            <a:off x="3339541" y="3008854"/>
            <a:ext cx="5330081" cy="2119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4" name="Straight Arrow Connector 103"/>
          <p:cNvCxnSpPr>
            <a:stCxn id="22" idx="4"/>
            <a:endCxn id="34" idx="0"/>
          </p:cNvCxnSpPr>
          <p:nvPr/>
        </p:nvCxnSpPr>
        <p:spPr>
          <a:xfrm flipH="1">
            <a:off x="4250857" y="3008854"/>
            <a:ext cx="4418765" cy="2110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p:cNvCxnSpPr>
            <a:stCxn id="22" idx="4"/>
            <a:endCxn id="37" idx="0"/>
          </p:cNvCxnSpPr>
          <p:nvPr/>
        </p:nvCxnSpPr>
        <p:spPr>
          <a:xfrm flipH="1">
            <a:off x="5196317" y="3008854"/>
            <a:ext cx="3473305" cy="2106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p:cNvCxnSpPr>
            <a:stCxn id="22" idx="4"/>
            <a:endCxn id="38" idx="0"/>
          </p:cNvCxnSpPr>
          <p:nvPr/>
        </p:nvCxnSpPr>
        <p:spPr>
          <a:xfrm flipH="1">
            <a:off x="6469467" y="3008854"/>
            <a:ext cx="2200155"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7" name="TextBox 156"/>
          <p:cNvSpPr txBox="1"/>
          <p:nvPr/>
        </p:nvSpPr>
        <p:spPr>
          <a:xfrm>
            <a:off x="780900" y="349114"/>
            <a:ext cx="10845064" cy="769441"/>
          </a:xfrm>
          <a:prstGeom prst="rect">
            <a:avLst/>
          </a:prstGeom>
          <a:noFill/>
        </p:spPr>
        <p:txBody>
          <a:bodyPr wrap="square" rtlCol="0">
            <a:spAutoFit/>
          </a:bodyPr>
          <a:lstStyle/>
          <a:p>
            <a:pPr algn="ctr"/>
            <a:r>
              <a:rPr lang="en-US" sz="4400" b="1" dirty="0" smtClean="0">
                <a:latin typeface="Arial Black" panose="020B0A04020102020204" pitchFamily="34" charset="0"/>
              </a:rPr>
              <a:t>Number of factors</a:t>
            </a:r>
            <a:endParaRPr lang="en-US" sz="44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1" name="Rectangle 30"/>
              <p:cNvSpPr/>
              <p:nvPr/>
            </p:nvSpPr>
            <p:spPr>
              <a:xfrm>
                <a:off x="1084855"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_3</m:t>
                          </m:r>
                        </m:e>
                        <m:sup>
                          <m:r>
                            <a:rPr lang="en-US" sz="1600" b="0" i="1" smtClean="0">
                              <a:latin typeface="Cambria Math" panose="02040503050406030204" pitchFamily="18" charset="0"/>
                            </a:rPr>
                            <m:t>−</m:t>
                          </m:r>
                        </m:sup>
                      </m:sSup>
                    </m:oMath>
                  </m:oMathPara>
                </a14:m>
                <a:endParaRPr lang="en-US" sz="1600" dirty="0"/>
              </a:p>
            </p:txBody>
          </p:sp>
        </mc:Choice>
        <mc:Fallback xmlns="">
          <p:sp>
            <p:nvSpPr>
              <p:cNvPr id="31" name="Rectangle 30"/>
              <p:cNvSpPr>
                <a:spLocks noRot="1" noChangeAspect="1" noMove="1" noResize="1" noEditPoints="1" noAdjustHandles="1" noChangeArrowheads="1" noChangeShapeType="1" noTextEdit="1"/>
              </p:cNvSpPr>
              <p:nvPr/>
            </p:nvSpPr>
            <p:spPr>
              <a:xfrm>
                <a:off x="1084855" y="5123716"/>
                <a:ext cx="704271" cy="474110"/>
              </a:xfrm>
              <a:prstGeom prst="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013377" y="513354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_5</m:t>
                          </m:r>
                        </m:e>
                        <m:sup>
                          <m:r>
                            <a:rPr lang="en-US" sz="1600" i="1">
                              <a:latin typeface="Cambria Math" panose="02040503050406030204" pitchFamily="18" charset="0"/>
                            </a:rPr>
                            <m:t>+</m:t>
                          </m:r>
                        </m:sup>
                      </m:sSup>
                    </m:oMath>
                  </m:oMathPara>
                </a14:m>
                <a:endParaRPr lang="en-US" sz="1600" dirty="0"/>
              </a:p>
            </p:txBody>
          </p:sp>
        </mc:Choice>
        <mc:Fallback xmlns="">
          <p:sp>
            <p:nvSpPr>
              <p:cNvPr id="32" name="Rectangle 31"/>
              <p:cNvSpPr>
                <a:spLocks noRot="1" noChangeAspect="1" noMove="1" noResize="1" noEditPoints="1" noAdjustHandles="1" noChangeArrowheads="1" noChangeShapeType="1" noTextEdit="1"/>
              </p:cNvSpPr>
              <p:nvPr/>
            </p:nvSpPr>
            <p:spPr>
              <a:xfrm>
                <a:off x="2013377" y="5133542"/>
                <a:ext cx="704271" cy="474110"/>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987405" y="5128641"/>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_7</m:t>
                          </m:r>
                        </m:e>
                        <m:sup>
                          <m:r>
                            <a:rPr lang="en-US" sz="1600" b="0" i="1" smtClean="0">
                              <a:latin typeface="Cambria Math" panose="02040503050406030204" pitchFamily="18" charset="0"/>
                            </a:rPr>
                            <m:t>−</m:t>
                          </m:r>
                        </m:sup>
                      </m:sSup>
                    </m:oMath>
                  </m:oMathPara>
                </a14:m>
                <a:endParaRPr lang="en-US" sz="1600" dirty="0"/>
              </a:p>
            </p:txBody>
          </p:sp>
        </mc:Choice>
        <mc:Fallback xmlns="">
          <p:sp>
            <p:nvSpPr>
              <p:cNvPr id="33" name="Rectangle 32"/>
              <p:cNvSpPr>
                <a:spLocks noRot="1" noChangeAspect="1" noMove="1" noResize="1" noEditPoints="1" noAdjustHandles="1" noChangeArrowheads="1" noChangeShapeType="1" noTextEdit="1"/>
              </p:cNvSpPr>
              <p:nvPr/>
            </p:nvSpPr>
            <p:spPr>
              <a:xfrm>
                <a:off x="2987405" y="5128641"/>
                <a:ext cx="704271" cy="474110"/>
              </a:xfrm>
              <a:prstGeom prst="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98721" y="511929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_9</m:t>
                          </m:r>
                        </m:e>
                        <m:sup>
                          <m:r>
                            <a:rPr lang="en-US" sz="1600" i="1">
                              <a:latin typeface="Cambria Math" panose="02040503050406030204" pitchFamily="18" charset="0"/>
                            </a:rPr>
                            <m:t>+</m:t>
                          </m:r>
                        </m:sup>
                      </m:sSup>
                    </m:oMath>
                  </m:oMathPara>
                </a14:m>
                <a:endParaRPr lang="en-US" sz="1600" dirty="0"/>
              </a:p>
            </p:txBody>
          </p:sp>
        </mc:Choice>
        <mc:Fallback xmlns="">
          <p:sp>
            <p:nvSpPr>
              <p:cNvPr id="34" name="Rectangle 33"/>
              <p:cNvSpPr>
                <a:spLocks noRot="1" noChangeAspect="1" noMove="1" noResize="1" noEditPoints="1" noAdjustHandles="1" noChangeArrowheads="1" noChangeShapeType="1" noTextEdit="1"/>
              </p:cNvSpPr>
              <p:nvPr/>
            </p:nvSpPr>
            <p:spPr>
              <a:xfrm>
                <a:off x="3898721" y="5119294"/>
                <a:ext cx="704271" cy="474110"/>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844181" y="511585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_11</m:t>
                          </m:r>
                        </m:e>
                        <m:sup>
                          <m:r>
                            <a:rPr lang="en-US" sz="1600" b="0" i="1" smtClean="0">
                              <a:latin typeface="Cambria Math" panose="02040503050406030204" pitchFamily="18" charset="0"/>
                            </a:rPr>
                            <m:t>−</m:t>
                          </m:r>
                        </m:sup>
                      </m:sSup>
                    </m:oMath>
                  </m:oMathPara>
                </a14:m>
                <a:endParaRPr lang="en-US" sz="1600" dirty="0"/>
              </a:p>
            </p:txBody>
          </p:sp>
        </mc:Choice>
        <mc:Fallback xmlns="">
          <p:sp>
            <p:nvSpPr>
              <p:cNvPr id="37" name="Rectangle 36"/>
              <p:cNvSpPr>
                <a:spLocks noRot="1" noChangeAspect="1" noMove="1" noResize="1" noEditPoints="1" noAdjustHandles="1" noChangeArrowheads="1" noChangeShapeType="1" noTextEdit="1"/>
              </p:cNvSpPr>
              <p:nvPr/>
            </p:nvSpPr>
            <p:spPr>
              <a:xfrm>
                <a:off x="4844181" y="5115852"/>
                <a:ext cx="704271" cy="474110"/>
              </a:xfrm>
              <a:prstGeom prst="rect">
                <a:avLst/>
              </a:prstGeom>
              <a:blipFill>
                <a:blip r:embed="rId10"/>
                <a:stretch>
                  <a:fillRect l="-1709"/>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117331"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_2</m:t>
                          </m:r>
                        </m:e>
                        <m:sup>
                          <m:r>
                            <a:rPr lang="en-US" i="1">
                              <a:latin typeface="Cambria Math" panose="02040503050406030204" pitchFamily="18" charset="0"/>
                            </a:rPr>
                            <m:t>+</m:t>
                          </m:r>
                        </m:sup>
                      </m:sSup>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6117331" y="5149760"/>
                <a:ext cx="704271" cy="474110"/>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05702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_4</m:t>
                          </m:r>
                        </m:e>
                        <m:sup>
                          <m:r>
                            <a:rPr lang="en-US" b="0" i="1" smtClean="0">
                              <a:latin typeface="Cambria Math" panose="02040503050406030204" pitchFamily="18" charset="0"/>
                            </a:rPr>
                            <m:t>−</m:t>
                          </m:r>
                        </m:sup>
                      </m:sSup>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057027" y="5149760"/>
                <a:ext cx="704271" cy="474110"/>
              </a:xfrm>
              <a:prstGeom prst="rect">
                <a:avLst/>
              </a:prstGeom>
              <a:blipFill>
                <a:blip r:embed="rId1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799793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_6</m:t>
                          </m:r>
                        </m:e>
                        <m:sup>
                          <m:r>
                            <a:rPr lang="en-US" i="1">
                              <a:latin typeface="Cambria Math" panose="02040503050406030204" pitchFamily="18" charset="0"/>
                            </a:rPr>
                            <m:t>+</m:t>
                          </m:r>
                        </m:sup>
                      </m:sSup>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7997937" y="5149760"/>
                <a:ext cx="704271" cy="474110"/>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8966815" y="5132358"/>
                <a:ext cx="6718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_8</m:t>
                          </m:r>
                        </m:e>
                        <m:sup>
                          <m:r>
                            <a:rPr lang="en-US" sz="1600" i="1">
                              <a:latin typeface="Cambria Math" panose="02040503050406030204" pitchFamily="18" charset="0"/>
                            </a:rPr>
                            <m:t>+</m:t>
                          </m:r>
                        </m:sup>
                      </m:sSup>
                    </m:oMath>
                  </m:oMathPara>
                </a14:m>
                <a:endParaRPr lang="en-US" sz="1600" dirty="0"/>
              </a:p>
            </p:txBody>
          </p:sp>
        </mc:Choice>
        <mc:Fallback xmlns="">
          <p:sp>
            <p:nvSpPr>
              <p:cNvPr id="41" name="Rectangle 40"/>
              <p:cNvSpPr>
                <a:spLocks noRot="1" noChangeAspect="1" noMove="1" noResize="1" noEditPoints="1" noAdjustHandles="1" noChangeArrowheads="1" noChangeShapeType="1" noTextEdit="1"/>
              </p:cNvSpPr>
              <p:nvPr/>
            </p:nvSpPr>
            <p:spPr>
              <a:xfrm>
                <a:off x="8966815" y="5132358"/>
                <a:ext cx="671871" cy="474110"/>
              </a:xfrm>
              <a:prstGeom prst="rect">
                <a:avLst/>
              </a:prstGeom>
              <a:blipFill>
                <a:blip r:embed="rId1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9870893" y="515602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_10</m:t>
                          </m:r>
                        </m:e>
                        <m:sup>
                          <m:r>
                            <a:rPr lang="en-US" i="1">
                              <a:latin typeface="Cambria Math" panose="02040503050406030204" pitchFamily="18" charset="0"/>
                            </a:rPr>
                            <m:t>+</m:t>
                          </m:r>
                        </m:sup>
                      </m:sSup>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9870893" y="5156024"/>
                <a:ext cx="704271" cy="474110"/>
              </a:xfrm>
              <a:prstGeom prst="rect">
                <a:avLst/>
              </a:prstGeom>
              <a:blipFill>
                <a:blip r:embed="rId15"/>
                <a:stretch>
                  <a:fillRect l="-8475"/>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10804912" y="5153047"/>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_12</m:t>
                          </m:r>
                        </m:e>
                        <m:sup>
                          <m:r>
                            <a:rPr lang="en-US" i="1">
                              <a:latin typeface="Cambria Math" panose="02040503050406030204" pitchFamily="18" charset="0"/>
                            </a:rPr>
                            <m:t>+</m:t>
                          </m:r>
                        </m:sup>
                      </m:sSup>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10804912" y="5153047"/>
                <a:ext cx="704271" cy="474110"/>
              </a:xfrm>
              <a:prstGeom prst="rect">
                <a:avLst/>
              </a:prstGeom>
              <a:blipFill>
                <a:blip r:embed="rId16"/>
                <a:stretch>
                  <a:fillRect l="-8475"/>
                </a:stretch>
              </a:blipFill>
              <a:ln>
                <a:solidFill>
                  <a:schemeClr val="tx2"/>
                </a:solidFill>
              </a:ln>
            </p:spPr>
            <p:txBody>
              <a:bodyPr/>
              <a:lstStyle/>
              <a:p>
                <a:r>
                  <a:rPr lang="en-US">
                    <a:noFill/>
                  </a:rPr>
                  <a:t> </a:t>
                </a:r>
              </a:p>
            </p:txBody>
          </p:sp>
        </mc:Fallback>
      </mc:AlternateContent>
      <p:cxnSp>
        <p:nvCxnSpPr>
          <p:cNvPr id="8" name="Straight Arrow Connector 7"/>
          <p:cNvCxnSpPr>
            <a:stCxn id="44" idx="4"/>
            <a:endCxn id="31" idx="0"/>
          </p:cNvCxnSpPr>
          <p:nvPr/>
        </p:nvCxnSpPr>
        <p:spPr>
          <a:xfrm flipH="1">
            <a:off x="1436991" y="3008854"/>
            <a:ext cx="1667123"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44" idx="4"/>
            <a:endCxn id="34" idx="0"/>
          </p:cNvCxnSpPr>
          <p:nvPr/>
        </p:nvCxnSpPr>
        <p:spPr>
          <a:xfrm>
            <a:off x="3104114" y="3008854"/>
            <a:ext cx="1146743" cy="2110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44" idx="4"/>
            <a:endCxn id="42" idx="0"/>
          </p:cNvCxnSpPr>
          <p:nvPr/>
        </p:nvCxnSpPr>
        <p:spPr>
          <a:xfrm>
            <a:off x="3104114" y="3008854"/>
            <a:ext cx="7118915" cy="2147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44" idx="4"/>
            <a:endCxn id="43" idx="0"/>
          </p:cNvCxnSpPr>
          <p:nvPr/>
        </p:nvCxnSpPr>
        <p:spPr>
          <a:xfrm>
            <a:off x="3104114" y="3008854"/>
            <a:ext cx="8052934" cy="21441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22" idx="4"/>
            <a:endCxn id="39" idx="0"/>
          </p:cNvCxnSpPr>
          <p:nvPr/>
        </p:nvCxnSpPr>
        <p:spPr>
          <a:xfrm flipH="1">
            <a:off x="7409163" y="3008854"/>
            <a:ext cx="126045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p:cNvCxnSpPr>
            <a:stCxn id="22" idx="4"/>
            <a:endCxn id="40" idx="0"/>
          </p:cNvCxnSpPr>
          <p:nvPr/>
        </p:nvCxnSpPr>
        <p:spPr>
          <a:xfrm flipH="1">
            <a:off x="8350073" y="3008854"/>
            <a:ext cx="31954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p:cNvCxnSpPr>
            <a:stCxn id="22" idx="4"/>
            <a:endCxn id="41" idx="0"/>
          </p:cNvCxnSpPr>
          <p:nvPr/>
        </p:nvCxnSpPr>
        <p:spPr>
          <a:xfrm>
            <a:off x="8669622" y="3008854"/>
            <a:ext cx="633129" cy="2123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p:cNvCxnSpPr>
            <a:stCxn id="22" idx="4"/>
            <a:endCxn id="42" idx="0"/>
          </p:cNvCxnSpPr>
          <p:nvPr/>
        </p:nvCxnSpPr>
        <p:spPr>
          <a:xfrm>
            <a:off x="8669622" y="3008854"/>
            <a:ext cx="1553407" cy="2147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p:cNvCxnSpPr>
            <a:stCxn id="22" idx="4"/>
            <a:endCxn id="43" idx="0"/>
          </p:cNvCxnSpPr>
          <p:nvPr/>
        </p:nvCxnSpPr>
        <p:spPr>
          <a:xfrm>
            <a:off x="8669622" y="3008854"/>
            <a:ext cx="2487426" cy="21441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7538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1000"/>
                                        <p:tgtEl>
                                          <p:spTgt spid="110"/>
                                        </p:tgtEl>
                                      </p:cBhvr>
                                    </p:animEffect>
                                    <p:anim calcmode="lin" valueType="num">
                                      <p:cBhvr>
                                        <p:cTn id="20" dur="1000" fill="hold"/>
                                        <p:tgtEl>
                                          <p:spTgt spid="110"/>
                                        </p:tgtEl>
                                        <p:attrNameLst>
                                          <p:attrName>ppt_x</p:attrName>
                                        </p:attrNameLst>
                                      </p:cBhvr>
                                      <p:tavLst>
                                        <p:tav tm="0">
                                          <p:val>
                                            <p:strVal val="#ppt_x"/>
                                          </p:val>
                                        </p:tav>
                                        <p:tav tm="100000">
                                          <p:val>
                                            <p:strVal val="#ppt_x"/>
                                          </p:val>
                                        </p:tav>
                                      </p:tavLst>
                                    </p:anim>
                                    <p:anim calcmode="lin" valueType="num">
                                      <p:cBhvr>
                                        <p:cTn id="21" dur="1000" fill="hold"/>
                                        <p:tgtEl>
                                          <p:spTgt spid="1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1000"/>
                                        <p:tgtEl>
                                          <p:spTgt spid="107"/>
                                        </p:tgtEl>
                                      </p:cBhvr>
                                    </p:animEffect>
                                    <p:anim calcmode="lin" valueType="num">
                                      <p:cBhvr>
                                        <p:cTn id="25" dur="1000" fill="hold"/>
                                        <p:tgtEl>
                                          <p:spTgt spid="107"/>
                                        </p:tgtEl>
                                        <p:attrNameLst>
                                          <p:attrName>ppt_x</p:attrName>
                                        </p:attrNameLst>
                                      </p:cBhvr>
                                      <p:tavLst>
                                        <p:tav tm="0">
                                          <p:val>
                                            <p:strVal val="#ppt_x"/>
                                          </p:val>
                                        </p:tav>
                                        <p:tav tm="100000">
                                          <p:val>
                                            <p:strVal val="#ppt_x"/>
                                          </p:val>
                                        </p:tav>
                                      </p:tavLst>
                                    </p:anim>
                                    <p:anim calcmode="lin" valueType="num">
                                      <p:cBhvr>
                                        <p:cTn id="26" dur="1000" fill="hold"/>
                                        <p:tgtEl>
                                          <p:spTgt spid="10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fade">
                                      <p:cBhvr>
                                        <p:cTn id="29" dur="1000"/>
                                        <p:tgtEl>
                                          <p:spTgt spid="104"/>
                                        </p:tgtEl>
                                      </p:cBhvr>
                                    </p:animEffect>
                                    <p:anim calcmode="lin" valueType="num">
                                      <p:cBhvr>
                                        <p:cTn id="30" dur="1000" fill="hold"/>
                                        <p:tgtEl>
                                          <p:spTgt spid="104"/>
                                        </p:tgtEl>
                                        <p:attrNameLst>
                                          <p:attrName>ppt_x</p:attrName>
                                        </p:attrNameLst>
                                      </p:cBhvr>
                                      <p:tavLst>
                                        <p:tav tm="0">
                                          <p:val>
                                            <p:strVal val="#ppt_x"/>
                                          </p:val>
                                        </p:tav>
                                        <p:tav tm="100000">
                                          <p:val>
                                            <p:strVal val="#ppt_x"/>
                                          </p:val>
                                        </p:tav>
                                      </p:tavLst>
                                    </p:anim>
                                    <p:anim calcmode="lin" valueType="num">
                                      <p:cBhvr>
                                        <p:cTn id="31" dur="1000" fill="hold"/>
                                        <p:tgtEl>
                                          <p:spTgt spid="10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fade">
                                      <p:cBhvr>
                                        <p:cTn id="34" dur="1000"/>
                                        <p:tgtEl>
                                          <p:spTgt spid="101"/>
                                        </p:tgtEl>
                                      </p:cBhvr>
                                    </p:animEffect>
                                    <p:anim calcmode="lin" valueType="num">
                                      <p:cBhvr>
                                        <p:cTn id="35" dur="1000" fill="hold"/>
                                        <p:tgtEl>
                                          <p:spTgt spid="101"/>
                                        </p:tgtEl>
                                        <p:attrNameLst>
                                          <p:attrName>ppt_x</p:attrName>
                                        </p:attrNameLst>
                                      </p:cBhvr>
                                      <p:tavLst>
                                        <p:tav tm="0">
                                          <p:val>
                                            <p:strVal val="#ppt_x"/>
                                          </p:val>
                                        </p:tav>
                                        <p:tav tm="100000">
                                          <p:val>
                                            <p:strVal val="#ppt_x"/>
                                          </p:val>
                                        </p:tav>
                                      </p:tavLst>
                                    </p:anim>
                                    <p:anim calcmode="lin" valueType="num">
                                      <p:cBhvr>
                                        <p:cTn id="36" dur="1000" fill="hold"/>
                                        <p:tgtEl>
                                          <p:spTgt spid="10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1000"/>
                                        <p:tgtEl>
                                          <p:spTgt spid="98"/>
                                        </p:tgtEl>
                                      </p:cBhvr>
                                    </p:animEffect>
                                    <p:anim calcmode="lin" valueType="num">
                                      <p:cBhvr>
                                        <p:cTn id="40" dur="1000" fill="hold"/>
                                        <p:tgtEl>
                                          <p:spTgt spid="98"/>
                                        </p:tgtEl>
                                        <p:attrNameLst>
                                          <p:attrName>ppt_x</p:attrName>
                                        </p:attrNameLst>
                                      </p:cBhvr>
                                      <p:tavLst>
                                        <p:tav tm="0">
                                          <p:val>
                                            <p:strVal val="#ppt_x"/>
                                          </p:val>
                                        </p:tav>
                                        <p:tav tm="100000">
                                          <p:val>
                                            <p:strVal val="#ppt_x"/>
                                          </p:val>
                                        </p:tav>
                                      </p:tavLst>
                                    </p:anim>
                                    <p:anim calcmode="lin" valueType="num">
                                      <p:cBhvr>
                                        <p:cTn id="41" dur="1000" fill="hold"/>
                                        <p:tgtEl>
                                          <p:spTgt spid="9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1000"/>
                                        <p:tgtEl>
                                          <p:spTgt spid="95"/>
                                        </p:tgtEl>
                                      </p:cBhvr>
                                    </p:animEffect>
                                    <p:anim calcmode="lin" valueType="num">
                                      <p:cBhvr>
                                        <p:cTn id="45" dur="1000" fill="hold"/>
                                        <p:tgtEl>
                                          <p:spTgt spid="95"/>
                                        </p:tgtEl>
                                        <p:attrNameLst>
                                          <p:attrName>ppt_x</p:attrName>
                                        </p:attrNameLst>
                                      </p:cBhvr>
                                      <p:tavLst>
                                        <p:tav tm="0">
                                          <p:val>
                                            <p:strVal val="#ppt_x"/>
                                          </p:val>
                                        </p:tav>
                                        <p:tav tm="100000">
                                          <p:val>
                                            <p:strVal val="#ppt_x"/>
                                          </p:val>
                                        </p:tav>
                                      </p:tavLst>
                                    </p:anim>
                                    <p:anim calcmode="lin" valueType="num">
                                      <p:cBhvr>
                                        <p:cTn id="46" dur="1000" fill="hold"/>
                                        <p:tgtEl>
                                          <p:spTgt spid="9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1000"/>
                                        <p:tgtEl>
                                          <p:spTgt spid="92"/>
                                        </p:tgtEl>
                                      </p:cBhvr>
                                    </p:animEffect>
                                    <p:anim calcmode="lin" valueType="num">
                                      <p:cBhvr>
                                        <p:cTn id="50" dur="1000" fill="hold"/>
                                        <p:tgtEl>
                                          <p:spTgt spid="92"/>
                                        </p:tgtEl>
                                        <p:attrNameLst>
                                          <p:attrName>ppt_x</p:attrName>
                                        </p:attrNameLst>
                                      </p:cBhvr>
                                      <p:tavLst>
                                        <p:tav tm="0">
                                          <p:val>
                                            <p:strVal val="#ppt_x"/>
                                          </p:val>
                                        </p:tav>
                                        <p:tav tm="100000">
                                          <p:val>
                                            <p:strVal val="#ppt_x"/>
                                          </p:val>
                                        </p:tav>
                                      </p:tavLst>
                                    </p:anim>
                                    <p:anim calcmode="lin" valueType="num">
                                      <p:cBhvr>
                                        <p:cTn id="51" dur="1000" fill="hold"/>
                                        <p:tgtEl>
                                          <p:spTgt spid="9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1000"/>
                                        <p:tgtEl>
                                          <p:spTgt spid="89"/>
                                        </p:tgtEl>
                                      </p:cBhvr>
                                    </p:animEffect>
                                    <p:anim calcmode="lin" valueType="num">
                                      <p:cBhvr>
                                        <p:cTn id="55" dur="1000" fill="hold"/>
                                        <p:tgtEl>
                                          <p:spTgt spid="89"/>
                                        </p:tgtEl>
                                        <p:attrNameLst>
                                          <p:attrName>ppt_x</p:attrName>
                                        </p:attrNameLst>
                                      </p:cBhvr>
                                      <p:tavLst>
                                        <p:tav tm="0">
                                          <p:val>
                                            <p:strVal val="#ppt_x"/>
                                          </p:val>
                                        </p:tav>
                                        <p:tav tm="100000">
                                          <p:val>
                                            <p:strVal val="#ppt_x"/>
                                          </p:val>
                                        </p:tav>
                                      </p:tavLst>
                                    </p:anim>
                                    <p:anim calcmode="lin" valueType="num">
                                      <p:cBhvr>
                                        <p:cTn id="56" dur="1000" fill="hold"/>
                                        <p:tgtEl>
                                          <p:spTgt spid="8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0"/>
                                        <p:tgtEl>
                                          <p:spTgt spid="86"/>
                                        </p:tgtEl>
                                      </p:cBhvr>
                                    </p:animEffect>
                                    <p:anim calcmode="lin" valueType="num">
                                      <p:cBhvr>
                                        <p:cTn id="60" dur="1000" fill="hold"/>
                                        <p:tgtEl>
                                          <p:spTgt spid="86"/>
                                        </p:tgtEl>
                                        <p:attrNameLst>
                                          <p:attrName>ppt_x</p:attrName>
                                        </p:attrNameLst>
                                      </p:cBhvr>
                                      <p:tavLst>
                                        <p:tav tm="0">
                                          <p:val>
                                            <p:strVal val="#ppt_x"/>
                                          </p:val>
                                        </p:tav>
                                        <p:tav tm="100000">
                                          <p:val>
                                            <p:strVal val="#ppt_x"/>
                                          </p:val>
                                        </p:tav>
                                      </p:tavLst>
                                    </p:anim>
                                    <p:anim calcmode="lin" valueType="num">
                                      <p:cBhvr>
                                        <p:cTn id="61" dur="1000" fill="hold"/>
                                        <p:tgtEl>
                                          <p:spTgt spid="8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1000"/>
                                        <p:tgtEl>
                                          <p:spTgt spid="83"/>
                                        </p:tgtEl>
                                      </p:cBhvr>
                                    </p:animEffect>
                                    <p:anim calcmode="lin" valueType="num">
                                      <p:cBhvr>
                                        <p:cTn id="65" dur="1000" fill="hold"/>
                                        <p:tgtEl>
                                          <p:spTgt spid="83"/>
                                        </p:tgtEl>
                                        <p:attrNameLst>
                                          <p:attrName>ppt_x</p:attrName>
                                        </p:attrNameLst>
                                      </p:cBhvr>
                                      <p:tavLst>
                                        <p:tav tm="0">
                                          <p:val>
                                            <p:strVal val="#ppt_x"/>
                                          </p:val>
                                        </p:tav>
                                        <p:tav tm="100000">
                                          <p:val>
                                            <p:strVal val="#ppt_x"/>
                                          </p:val>
                                        </p:tav>
                                      </p:tavLst>
                                    </p:anim>
                                    <p:anim calcmode="lin" valueType="num">
                                      <p:cBhvr>
                                        <p:cTn id="66" dur="1000" fill="hold"/>
                                        <p:tgtEl>
                                          <p:spTgt spid="8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fade">
                                      <p:cBhvr>
                                        <p:cTn id="69" dur="1000"/>
                                        <p:tgtEl>
                                          <p:spTgt spid="80"/>
                                        </p:tgtEl>
                                      </p:cBhvr>
                                    </p:animEffect>
                                    <p:anim calcmode="lin" valueType="num">
                                      <p:cBhvr>
                                        <p:cTn id="70" dur="1000" fill="hold"/>
                                        <p:tgtEl>
                                          <p:spTgt spid="80"/>
                                        </p:tgtEl>
                                        <p:attrNameLst>
                                          <p:attrName>ppt_x</p:attrName>
                                        </p:attrNameLst>
                                      </p:cBhvr>
                                      <p:tavLst>
                                        <p:tav tm="0">
                                          <p:val>
                                            <p:strVal val="#ppt_x"/>
                                          </p:val>
                                        </p:tav>
                                        <p:tav tm="100000">
                                          <p:val>
                                            <p:strVal val="#ppt_x"/>
                                          </p:val>
                                        </p:tav>
                                      </p:tavLst>
                                    </p:anim>
                                    <p:anim calcmode="lin" valueType="num">
                                      <p:cBhvr>
                                        <p:cTn id="71" dur="1000" fill="hold"/>
                                        <p:tgtEl>
                                          <p:spTgt spid="8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fade">
                                      <p:cBhvr>
                                        <p:cTn id="74" dur="1000"/>
                                        <p:tgtEl>
                                          <p:spTgt spid="77"/>
                                        </p:tgtEl>
                                      </p:cBhvr>
                                    </p:animEffect>
                                    <p:anim calcmode="lin" valueType="num">
                                      <p:cBhvr>
                                        <p:cTn id="75" dur="1000" fill="hold"/>
                                        <p:tgtEl>
                                          <p:spTgt spid="77"/>
                                        </p:tgtEl>
                                        <p:attrNameLst>
                                          <p:attrName>ppt_x</p:attrName>
                                        </p:attrNameLst>
                                      </p:cBhvr>
                                      <p:tavLst>
                                        <p:tav tm="0">
                                          <p:val>
                                            <p:strVal val="#ppt_x"/>
                                          </p:val>
                                        </p:tav>
                                        <p:tav tm="100000">
                                          <p:val>
                                            <p:strVal val="#ppt_x"/>
                                          </p:val>
                                        </p:tav>
                                      </p:tavLst>
                                    </p:anim>
                                    <p:anim calcmode="lin" valueType="num">
                                      <p:cBhvr>
                                        <p:cTn id="76" dur="1000" fill="hold"/>
                                        <p:tgtEl>
                                          <p:spTgt spid="7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1000"/>
                                        <p:tgtEl>
                                          <p:spTgt spid="71"/>
                                        </p:tgtEl>
                                      </p:cBhvr>
                                    </p:animEffect>
                                    <p:anim calcmode="lin" valueType="num">
                                      <p:cBhvr>
                                        <p:cTn id="85" dur="1000" fill="hold"/>
                                        <p:tgtEl>
                                          <p:spTgt spid="71"/>
                                        </p:tgtEl>
                                        <p:attrNameLst>
                                          <p:attrName>ppt_x</p:attrName>
                                        </p:attrNameLst>
                                      </p:cBhvr>
                                      <p:tavLst>
                                        <p:tav tm="0">
                                          <p:val>
                                            <p:strVal val="#ppt_x"/>
                                          </p:val>
                                        </p:tav>
                                        <p:tav tm="100000">
                                          <p:val>
                                            <p:strVal val="#ppt_x"/>
                                          </p:val>
                                        </p:tav>
                                      </p:tavLst>
                                    </p:anim>
                                    <p:anim calcmode="lin" valueType="num">
                                      <p:cBhvr>
                                        <p:cTn id="86" dur="1000" fill="hold"/>
                                        <p:tgtEl>
                                          <p:spTgt spid="7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1000"/>
                                        <p:tgtEl>
                                          <p:spTgt spid="54"/>
                                        </p:tgtEl>
                                      </p:cBhvr>
                                    </p:animEffect>
                                    <p:anim calcmode="lin" valueType="num">
                                      <p:cBhvr>
                                        <p:cTn id="105" dur="1000" fill="hold"/>
                                        <p:tgtEl>
                                          <p:spTgt spid="54"/>
                                        </p:tgtEl>
                                        <p:attrNameLst>
                                          <p:attrName>ppt_x</p:attrName>
                                        </p:attrNameLst>
                                      </p:cBhvr>
                                      <p:tavLst>
                                        <p:tav tm="0">
                                          <p:val>
                                            <p:strVal val="#ppt_x"/>
                                          </p:val>
                                        </p:tav>
                                        <p:tav tm="100000">
                                          <p:val>
                                            <p:strVal val="#ppt_x"/>
                                          </p:val>
                                        </p:tav>
                                      </p:tavLst>
                                    </p:anim>
                                    <p:anim calcmode="lin" valueType="num">
                                      <p:cBhvr>
                                        <p:cTn id="106" dur="1000" fill="hold"/>
                                        <p:tgtEl>
                                          <p:spTgt spid="54"/>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1000"/>
                                        <p:tgtEl>
                                          <p:spTgt spid="62"/>
                                        </p:tgtEl>
                                      </p:cBhvr>
                                    </p:animEffect>
                                    <p:anim calcmode="lin" valueType="num">
                                      <p:cBhvr>
                                        <p:cTn id="110" dur="1000" fill="hold"/>
                                        <p:tgtEl>
                                          <p:spTgt spid="62"/>
                                        </p:tgtEl>
                                        <p:attrNameLst>
                                          <p:attrName>ppt_x</p:attrName>
                                        </p:attrNameLst>
                                      </p:cBhvr>
                                      <p:tavLst>
                                        <p:tav tm="0">
                                          <p:val>
                                            <p:strVal val="#ppt_x"/>
                                          </p:val>
                                        </p:tav>
                                        <p:tav tm="100000">
                                          <p:val>
                                            <p:strVal val="#ppt_x"/>
                                          </p:val>
                                        </p:tav>
                                      </p:tavLst>
                                    </p:anim>
                                    <p:anim calcmode="lin" valueType="num">
                                      <p:cBhvr>
                                        <p:cTn id="111" dur="1000" fill="hold"/>
                                        <p:tgtEl>
                                          <p:spTgt spid="62"/>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fade">
                                      <p:cBhvr>
                                        <p:cTn id="114" dur="1000"/>
                                        <p:tgtEl>
                                          <p:spTgt spid="73"/>
                                        </p:tgtEl>
                                      </p:cBhvr>
                                    </p:animEffect>
                                    <p:anim calcmode="lin" valueType="num">
                                      <p:cBhvr>
                                        <p:cTn id="115" dur="1000" fill="hold"/>
                                        <p:tgtEl>
                                          <p:spTgt spid="73"/>
                                        </p:tgtEl>
                                        <p:attrNameLst>
                                          <p:attrName>ppt_x</p:attrName>
                                        </p:attrNameLst>
                                      </p:cBhvr>
                                      <p:tavLst>
                                        <p:tav tm="0">
                                          <p:val>
                                            <p:strVal val="#ppt_x"/>
                                          </p:val>
                                        </p:tav>
                                        <p:tav tm="100000">
                                          <p:val>
                                            <p:strVal val="#ppt_x"/>
                                          </p:val>
                                        </p:tav>
                                      </p:tavLst>
                                    </p:anim>
                                    <p:anim calcmode="lin" valueType="num">
                                      <p:cBhvr>
                                        <p:cTn id="116" dur="1000" fill="hold"/>
                                        <p:tgtEl>
                                          <p:spTgt spid="7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fade">
                                      <p:cBhvr>
                                        <p:cTn id="119" dur="1000"/>
                                        <p:tgtEl>
                                          <p:spTgt spid="78"/>
                                        </p:tgtEl>
                                      </p:cBhvr>
                                    </p:animEffect>
                                    <p:anim calcmode="lin" valueType="num">
                                      <p:cBhvr>
                                        <p:cTn id="120" dur="1000" fill="hold"/>
                                        <p:tgtEl>
                                          <p:spTgt spid="78"/>
                                        </p:tgtEl>
                                        <p:attrNameLst>
                                          <p:attrName>ppt_x</p:attrName>
                                        </p:attrNameLst>
                                      </p:cBhvr>
                                      <p:tavLst>
                                        <p:tav tm="0">
                                          <p:val>
                                            <p:strVal val="#ppt_x"/>
                                          </p:val>
                                        </p:tav>
                                        <p:tav tm="100000">
                                          <p:val>
                                            <p:strVal val="#ppt_x"/>
                                          </p:val>
                                        </p:tav>
                                      </p:tavLst>
                                    </p:anim>
                                    <p:anim calcmode="lin" valueType="num">
                                      <p:cBhvr>
                                        <p:cTn id="121" dur="1000" fill="hold"/>
                                        <p:tgtEl>
                                          <p:spTgt spid="7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fade">
                                      <p:cBhvr>
                                        <p:cTn id="124" dur="1000"/>
                                        <p:tgtEl>
                                          <p:spTgt spid="81"/>
                                        </p:tgtEl>
                                      </p:cBhvr>
                                    </p:animEffect>
                                    <p:anim calcmode="lin" valueType="num">
                                      <p:cBhvr>
                                        <p:cTn id="125" dur="1000" fill="hold"/>
                                        <p:tgtEl>
                                          <p:spTgt spid="81"/>
                                        </p:tgtEl>
                                        <p:attrNameLst>
                                          <p:attrName>ppt_x</p:attrName>
                                        </p:attrNameLst>
                                      </p:cBhvr>
                                      <p:tavLst>
                                        <p:tav tm="0">
                                          <p:val>
                                            <p:strVal val="#ppt_x"/>
                                          </p:val>
                                        </p:tav>
                                        <p:tav tm="100000">
                                          <p:val>
                                            <p:strVal val="#ppt_x"/>
                                          </p:val>
                                        </p:tav>
                                      </p:tavLst>
                                    </p:anim>
                                    <p:anim calcmode="lin" valueType="num">
                                      <p:cBhvr>
                                        <p:cTn id="126" dur="1000" fill="hold"/>
                                        <p:tgtEl>
                                          <p:spTgt spid="8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fade">
                                      <p:cBhvr>
                                        <p:cTn id="134" dur="1000"/>
                                        <p:tgtEl>
                                          <p:spTgt spid="87"/>
                                        </p:tgtEl>
                                      </p:cBhvr>
                                    </p:animEffect>
                                    <p:anim calcmode="lin" valueType="num">
                                      <p:cBhvr>
                                        <p:cTn id="135" dur="1000" fill="hold"/>
                                        <p:tgtEl>
                                          <p:spTgt spid="87"/>
                                        </p:tgtEl>
                                        <p:attrNameLst>
                                          <p:attrName>ppt_x</p:attrName>
                                        </p:attrNameLst>
                                      </p:cBhvr>
                                      <p:tavLst>
                                        <p:tav tm="0">
                                          <p:val>
                                            <p:strVal val="#ppt_x"/>
                                          </p:val>
                                        </p:tav>
                                        <p:tav tm="100000">
                                          <p:val>
                                            <p:strVal val="#ppt_x"/>
                                          </p:val>
                                        </p:tav>
                                      </p:tavLst>
                                    </p:anim>
                                    <p:anim calcmode="lin" valueType="num">
                                      <p:cBhvr>
                                        <p:cTn id="13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Psychometric properties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a:solidFill>
                  <a:srgbClr val="D19D34"/>
                </a:solidFill>
                <a:latin typeface="+mn-lt"/>
              </a:rPr>
              <a:t>E</a:t>
            </a:r>
            <a:r>
              <a:rPr lang="en-US" dirty="0" smtClean="0">
                <a:solidFill>
                  <a:srgbClr val="D19D34"/>
                </a:solidFill>
                <a:latin typeface="+mn-lt"/>
              </a:rPr>
              <a:t>ssential to assess their psychometric properties</a:t>
            </a:r>
            <a:r>
              <a:rPr lang="en-US" dirty="0" smtClean="0">
                <a:latin typeface="+mn-lt"/>
              </a:rPr>
              <a:t>, which entails, among other things, evaluating the measurement model (MM):</a:t>
            </a:r>
          </a:p>
          <a:p>
            <a:pPr lvl="1"/>
            <a:r>
              <a:rPr lang="en-US" sz="2800" dirty="0" smtClean="0">
                <a:latin typeface="+mn-lt"/>
              </a:rPr>
              <a:t>The </a:t>
            </a:r>
            <a:r>
              <a:rPr lang="en-US" sz="2800" dirty="0" smtClean="0">
                <a:solidFill>
                  <a:srgbClr val="D19D34"/>
                </a:solidFill>
                <a:latin typeface="+mn-lt"/>
              </a:rPr>
              <a:t>number of</a:t>
            </a:r>
            <a:r>
              <a:rPr lang="en-US" sz="2800" dirty="0" smtClean="0">
                <a:latin typeface="+mn-lt"/>
              </a:rPr>
              <a:t> latent psychological constructs (i.e., </a:t>
            </a:r>
            <a:r>
              <a:rPr lang="en-US" sz="2800" dirty="0" smtClean="0">
                <a:solidFill>
                  <a:srgbClr val="D19D34"/>
                </a:solidFill>
                <a:latin typeface="+mn-lt"/>
              </a:rPr>
              <a:t>factors</a:t>
            </a:r>
            <a:r>
              <a:rPr lang="en-US" sz="2800" dirty="0" smtClean="0">
                <a:latin typeface="+mn-lt"/>
              </a:rPr>
              <a:t>);</a:t>
            </a:r>
            <a:endParaRPr lang="en-US" sz="2800" dirty="0" smtClean="0">
              <a:latin typeface="+mn-lt"/>
            </a:endParaRPr>
          </a:p>
          <a:p>
            <a:pPr lvl="1"/>
            <a:r>
              <a:rPr lang="en-US" sz="2800" dirty="0" smtClean="0">
                <a:solidFill>
                  <a:srgbClr val="D19D34"/>
                </a:solidFill>
                <a:latin typeface="+mn-lt"/>
              </a:rPr>
              <a:t>Which factor is measured by which item </a:t>
            </a:r>
            <a:r>
              <a:rPr lang="en-US" sz="2800" dirty="0" smtClean="0">
                <a:latin typeface="+mn-lt"/>
              </a:rPr>
              <a:t>(i.e., factor structure);</a:t>
            </a:r>
          </a:p>
          <a:p>
            <a:pPr lvl="1"/>
            <a:r>
              <a:rPr lang="en-US" sz="2800" dirty="0" smtClean="0">
                <a:latin typeface="+mn-lt"/>
              </a:rPr>
              <a:t>Whether items are good measurements of factors (i.e., </a:t>
            </a:r>
            <a:r>
              <a:rPr lang="en-US" sz="2800" dirty="0" smtClean="0">
                <a:solidFill>
                  <a:srgbClr val="D19D34"/>
                </a:solidFill>
                <a:latin typeface="+mn-lt"/>
              </a:rPr>
              <a:t>loading size</a:t>
            </a:r>
            <a:r>
              <a:rPr lang="en-US" sz="2800" dirty="0" smtClean="0">
                <a:latin typeface="+mn-lt"/>
              </a:rPr>
              <a:t>);</a:t>
            </a:r>
          </a:p>
          <a:p>
            <a:pPr lvl="1"/>
            <a:r>
              <a:rPr lang="en-US" sz="2800" dirty="0" smtClean="0">
                <a:latin typeface="+mn-lt"/>
              </a:rPr>
              <a:t>Items that measure </a:t>
            </a:r>
            <a:r>
              <a:rPr lang="en-US" sz="2800" dirty="0" smtClean="0">
                <a:latin typeface="+mn-lt"/>
              </a:rPr>
              <a:t>more than one factor at the same time (i.e., </a:t>
            </a:r>
            <a:r>
              <a:rPr lang="en-US" sz="2800" dirty="0" smtClean="0">
                <a:solidFill>
                  <a:srgbClr val="D19D34"/>
                </a:solidFill>
                <a:latin typeface="+mn-lt"/>
              </a:rPr>
              <a:t>cross-loading</a:t>
            </a:r>
            <a:r>
              <a:rPr lang="en-US" sz="2800" dirty="0" smtClean="0">
                <a:latin typeface="+mn-lt"/>
              </a:rPr>
              <a:t>).</a:t>
            </a:r>
          </a:p>
          <a:p>
            <a:pPr lvl="1"/>
            <a:endParaRPr lang="en-US" dirty="0" smtClean="0"/>
          </a:p>
        </p:txBody>
      </p:sp>
      <p:sp>
        <p:nvSpPr>
          <p:cNvPr id="4" name="Slide Number Placeholder 3"/>
          <p:cNvSpPr>
            <a:spLocks noGrp="1"/>
          </p:cNvSpPr>
          <p:nvPr>
            <p:ph type="sldNum" sz="quarter" idx="12"/>
          </p:nvPr>
        </p:nvSpPr>
        <p:spPr/>
        <p:txBody>
          <a:bodyPr/>
          <a:lstStyle/>
          <a:p>
            <a:fld id="{1AF48D58-DF41-4E32-AEA8-CA7407E246D5}" type="slidenum">
              <a:rPr lang="en-US" smtClean="0"/>
              <a:pPr/>
              <a:t>3</a:t>
            </a:fld>
            <a:endParaRPr lang="en-US" dirty="0"/>
          </a:p>
        </p:txBody>
      </p:sp>
      <p:pic>
        <p:nvPicPr>
          <p:cNvPr id="1026" name="Picture 2" descr="Arrows In Bullseye - Setting Goals God S Way - Free Transparent PNG Clipart  Images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8198" y="488104"/>
            <a:ext cx="1183309" cy="8198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06442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30</a:t>
            </a:fld>
            <a:endParaRPr lang="en-US" dirty="0"/>
          </a:p>
        </p:txBody>
      </p:sp>
      <p:sp>
        <p:nvSpPr>
          <p:cNvPr id="157" name="TextBox 156"/>
          <p:cNvSpPr txBox="1"/>
          <p:nvPr/>
        </p:nvSpPr>
        <p:spPr>
          <a:xfrm>
            <a:off x="1496882" y="459779"/>
            <a:ext cx="9484242" cy="769441"/>
          </a:xfrm>
          <a:prstGeom prst="rect">
            <a:avLst/>
          </a:prstGeom>
          <a:noFill/>
        </p:spPr>
        <p:txBody>
          <a:bodyPr wrap="square" rtlCol="0">
            <a:spAutoFit/>
          </a:bodyPr>
          <a:lstStyle/>
          <a:p>
            <a:pPr algn="ctr"/>
            <a:r>
              <a:rPr lang="en-US" sz="4400" b="1" dirty="0" smtClean="0">
                <a:latin typeface="Arial Black" panose="020B0A04020102020204" pitchFamily="34" charset="0"/>
              </a:rPr>
              <a:t>Rotational freedom</a:t>
            </a:r>
            <a:endParaRPr lang="en-US" sz="4400" b="1" dirty="0">
              <a:latin typeface="Arial Black" panose="020B0A04020102020204" pitchFamily="34" charset="0"/>
            </a:endParaRPr>
          </a:p>
        </p:txBody>
      </p:sp>
      <p:pic>
        <p:nvPicPr>
          <p:cNvPr id="82" name="Picture 81" descr="ملف:Ic rotate right 48px.svg - ويكيبيديا"/>
          <p:cNvPicPr>
            <a:picLocks noChangeAspect="1"/>
          </p:cNvPicPr>
          <p:nvPr/>
        </p:nvPicPr>
        <p:blipFill>
          <a:blip r:embed="rId3" cstate="print">
            <a:duotone>
              <a:prstClr val="black"/>
              <a:srgbClr val="D19D34">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rot="1510394">
            <a:off x="10306762" y="468842"/>
            <a:ext cx="1136947" cy="1136947"/>
          </a:xfrm>
          <a:prstGeom prst="rect">
            <a:avLst/>
          </a:prstGeom>
        </p:spPr>
      </p:pic>
      <mc:AlternateContent xmlns:mc="http://schemas.openxmlformats.org/markup-compatibility/2006" xmlns:a14="http://schemas.microsoft.com/office/drawing/2010/main">
        <mc:Choice Requires="a14">
          <p:sp>
            <p:nvSpPr>
              <p:cNvPr id="94" name="Rectangle 93"/>
              <p:cNvSpPr/>
              <p:nvPr/>
            </p:nvSpPr>
            <p:spPr>
              <a:xfrm>
                <a:off x="156600"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𝑋</m:t>
                        </m:r>
                        <m:r>
                          <a:rPr lang="en-US" sz="1600" b="0" i="1" smtClean="0">
                            <a:latin typeface="Cambria Math" panose="02040503050406030204" pitchFamily="18" charset="0"/>
                          </a:rPr>
                          <m:t>_1</m:t>
                        </m:r>
                      </m:e>
                      <m:sup>
                        <m:r>
                          <a:rPr lang="en-US" sz="1600" b="0" i="1" smtClean="0">
                            <a:latin typeface="Cambria Math" panose="02040503050406030204" pitchFamily="18" charset="0"/>
                          </a:rPr>
                          <m:t>+</m:t>
                        </m:r>
                      </m:sup>
                    </m:sSup>
                  </m:oMath>
                </a14:m>
                <a:r>
                  <a:rPr lang="en-US" sz="1600" dirty="0" smtClean="0"/>
                  <a:t> </a:t>
                </a:r>
                <a:endParaRPr lang="en-US" sz="1600" dirty="0"/>
              </a:p>
            </p:txBody>
          </p:sp>
        </mc:Choice>
        <mc:Fallback xmlns="">
          <p:sp>
            <p:nvSpPr>
              <p:cNvPr id="94" name="Rectangle 93"/>
              <p:cNvSpPr>
                <a:spLocks noRot="1" noChangeAspect="1" noMove="1" noResize="1" noEditPoints="1" noAdjustHandles="1" noChangeArrowheads="1" noChangeShapeType="1" noTextEdit="1"/>
              </p:cNvSpPr>
              <p:nvPr/>
            </p:nvSpPr>
            <p:spPr>
              <a:xfrm>
                <a:off x="156600" y="5123716"/>
                <a:ext cx="704271" cy="474110"/>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Oval 95"/>
              <p:cNvSpPr/>
              <p:nvPr/>
            </p:nvSpPr>
            <p:spPr>
              <a:xfrm>
                <a:off x="8010385"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i="1">
                              <a:solidFill>
                                <a:schemeClr val="tx1"/>
                              </a:solidFill>
                              <a:latin typeface="Cambria Math" panose="02040503050406030204" pitchFamily="18" charset="0"/>
                            </a:rPr>
                            <m:t>  </m:t>
                          </m:r>
                          <m:r>
                            <m:rPr>
                              <m:sty m:val="p"/>
                            </m:rPr>
                            <a:rPr lang="el-GR" sz="6000" i="1">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2</m:t>
                          </m:r>
                        </m:sub>
                      </m:sSub>
                    </m:oMath>
                  </m:oMathPara>
                </a14:m>
                <a:endParaRPr lang="en-US" sz="6000" dirty="0"/>
              </a:p>
            </p:txBody>
          </p:sp>
        </mc:Choice>
        <mc:Fallback xmlns="">
          <p:sp>
            <p:nvSpPr>
              <p:cNvPr id="96" name="Oval 95"/>
              <p:cNvSpPr>
                <a:spLocks noRot="1" noChangeAspect="1" noMove="1" noResize="1" noEditPoints="1" noAdjustHandles="1" noChangeArrowheads="1" noChangeShapeType="1" noTextEdit="1"/>
              </p:cNvSpPr>
              <p:nvPr/>
            </p:nvSpPr>
            <p:spPr>
              <a:xfrm>
                <a:off x="8010385" y="1743473"/>
                <a:ext cx="1318474" cy="126538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p:cNvSpPr/>
              <p:nvPr/>
            </p:nvSpPr>
            <p:spPr>
              <a:xfrm>
                <a:off x="2444877"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b="0" i="1" smtClean="0">
                              <a:solidFill>
                                <a:schemeClr val="tx1"/>
                              </a:solidFill>
                              <a:latin typeface="Cambria Math" panose="02040503050406030204" pitchFamily="18" charset="0"/>
                            </a:rPr>
                            <m:t>  </m:t>
                          </m:r>
                          <m:r>
                            <m:rPr>
                              <m:sty m:val="p"/>
                            </m:rPr>
                            <a:rPr lang="el-GR" sz="6000" i="1" smtClean="0">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1</m:t>
                          </m:r>
                        </m:sub>
                      </m:sSub>
                    </m:oMath>
                  </m:oMathPara>
                </a14:m>
                <a:endParaRPr lang="en-US" sz="6000" dirty="0"/>
              </a:p>
            </p:txBody>
          </p:sp>
        </mc:Choice>
        <mc:Fallback xmlns="">
          <p:sp>
            <p:nvSpPr>
              <p:cNvPr id="97" name="Oval 96"/>
              <p:cNvSpPr>
                <a:spLocks noRot="1" noChangeAspect="1" noMove="1" noResize="1" noEditPoints="1" noAdjustHandles="1" noChangeArrowheads="1" noChangeShapeType="1" noTextEdit="1"/>
              </p:cNvSpPr>
              <p:nvPr/>
            </p:nvSpPr>
            <p:spPr>
              <a:xfrm>
                <a:off x="2444877" y="1743473"/>
                <a:ext cx="1318474" cy="1265381"/>
              </a:xfrm>
              <a:prstGeom prst="ellipse">
                <a:avLst/>
              </a:prstGeom>
              <a:blipFill>
                <a:blip r:embed="rId7"/>
                <a:stretch>
                  <a:fillRect/>
                </a:stretch>
              </a:blipFill>
            </p:spPr>
            <p:txBody>
              <a:bodyPr/>
              <a:lstStyle/>
              <a:p>
                <a:r>
                  <a:rPr lang="en-US">
                    <a:noFill/>
                  </a:rPr>
                  <a:t> </a:t>
                </a:r>
              </a:p>
            </p:txBody>
          </p:sp>
        </mc:Fallback>
      </mc:AlternateContent>
      <p:cxnSp>
        <p:nvCxnSpPr>
          <p:cNvPr id="99" name="Straight Arrow Connector 98"/>
          <p:cNvCxnSpPr>
            <a:stCxn id="97" idx="4"/>
            <a:endCxn id="94" idx="0"/>
          </p:cNvCxnSpPr>
          <p:nvPr/>
        </p:nvCxnSpPr>
        <p:spPr>
          <a:xfrm flipH="1">
            <a:off x="508736" y="3008854"/>
            <a:ext cx="2595378"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p:cNvCxnSpPr>
            <a:stCxn id="97" idx="4"/>
            <a:endCxn id="119" idx="0"/>
          </p:cNvCxnSpPr>
          <p:nvPr/>
        </p:nvCxnSpPr>
        <p:spPr>
          <a:xfrm flipH="1">
            <a:off x="2365513" y="3008854"/>
            <a:ext cx="738601" cy="21246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97" idx="4"/>
            <a:endCxn id="120" idx="0"/>
          </p:cNvCxnSpPr>
          <p:nvPr/>
        </p:nvCxnSpPr>
        <p:spPr>
          <a:xfrm>
            <a:off x="3104114" y="3008854"/>
            <a:ext cx="235427" cy="2119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p:cNvCxnSpPr>
            <a:stCxn id="97" idx="4"/>
            <a:endCxn id="122" idx="0"/>
          </p:cNvCxnSpPr>
          <p:nvPr/>
        </p:nvCxnSpPr>
        <p:spPr>
          <a:xfrm>
            <a:off x="3104114" y="3008854"/>
            <a:ext cx="2092203" cy="2106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97" idx="4"/>
            <a:endCxn id="123" idx="0"/>
          </p:cNvCxnSpPr>
          <p:nvPr/>
        </p:nvCxnSpPr>
        <p:spPr>
          <a:xfrm>
            <a:off x="3104114" y="3008854"/>
            <a:ext cx="3365353"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p:cNvCxnSpPr>
            <a:stCxn id="97" idx="4"/>
            <a:endCxn id="124" idx="0"/>
          </p:cNvCxnSpPr>
          <p:nvPr/>
        </p:nvCxnSpPr>
        <p:spPr>
          <a:xfrm>
            <a:off x="3104114" y="3008854"/>
            <a:ext cx="430504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97" idx="4"/>
            <a:endCxn id="125" idx="0"/>
          </p:cNvCxnSpPr>
          <p:nvPr/>
        </p:nvCxnSpPr>
        <p:spPr>
          <a:xfrm>
            <a:off x="3104114" y="3008854"/>
            <a:ext cx="524595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p:cNvCxnSpPr>
            <a:stCxn id="97" idx="4"/>
            <a:endCxn id="126" idx="0"/>
          </p:cNvCxnSpPr>
          <p:nvPr/>
        </p:nvCxnSpPr>
        <p:spPr>
          <a:xfrm>
            <a:off x="3104114" y="3008854"/>
            <a:ext cx="6198637" cy="2123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1" name="Straight Arrow Connector 110"/>
          <p:cNvCxnSpPr>
            <a:stCxn id="96" idx="4"/>
            <a:endCxn id="94" idx="0"/>
          </p:cNvCxnSpPr>
          <p:nvPr/>
        </p:nvCxnSpPr>
        <p:spPr>
          <a:xfrm flipH="1">
            <a:off x="508736" y="3008854"/>
            <a:ext cx="8160886"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2" name="Straight Arrow Connector 111"/>
          <p:cNvCxnSpPr>
            <a:stCxn id="96" idx="4"/>
            <a:endCxn id="118" idx="0"/>
          </p:cNvCxnSpPr>
          <p:nvPr/>
        </p:nvCxnSpPr>
        <p:spPr>
          <a:xfrm flipH="1">
            <a:off x="1436991" y="3008854"/>
            <a:ext cx="7232631"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96" idx="4"/>
          </p:cNvCxnSpPr>
          <p:nvPr/>
        </p:nvCxnSpPr>
        <p:spPr>
          <a:xfrm flipH="1">
            <a:off x="2314699" y="3008854"/>
            <a:ext cx="6354923" cy="2102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96" idx="4"/>
            <a:endCxn id="120" idx="0"/>
          </p:cNvCxnSpPr>
          <p:nvPr/>
        </p:nvCxnSpPr>
        <p:spPr>
          <a:xfrm flipH="1">
            <a:off x="3339541" y="3008854"/>
            <a:ext cx="5330081" cy="21197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5" name="Straight Arrow Connector 114"/>
          <p:cNvCxnSpPr>
            <a:stCxn id="96" idx="4"/>
            <a:endCxn id="121" idx="0"/>
          </p:cNvCxnSpPr>
          <p:nvPr/>
        </p:nvCxnSpPr>
        <p:spPr>
          <a:xfrm flipH="1">
            <a:off x="4250857" y="3008854"/>
            <a:ext cx="4418765" cy="2110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p:cNvCxnSpPr>
            <a:stCxn id="96" idx="4"/>
            <a:endCxn id="122" idx="0"/>
          </p:cNvCxnSpPr>
          <p:nvPr/>
        </p:nvCxnSpPr>
        <p:spPr>
          <a:xfrm flipH="1">
            <a:off x="5196317" y="3008854"/>
            <a:ext cx="3473305" cy="2106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96" idx="4"/>
            <a:endCxn id="123" idx="0"/>
          </p:cNvCxnSpPr>
          <p:nvPr/>
        </p:nvCxnSpPr>
        <p:spPr>
          <a:xfrm flipH="1">
            <a:off x="6469467" y="3008854"/>
            <a:ext cx="2200155"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8" name="Rectangle 117"/>
              <p:cNvSpPr/>
              <p:nvPr/>
            </p:nvSpPr>
            <p:spPr>
              <a:xfrm>
                <a:off x="1084855"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_3</m:t>
                          </m:r>
                        </m:e>
                        <m:sup>
                          <m:r>
                            <a:rPr lang="en-US" sz="1600" b="0" i="1" smtClean="0">
                              <a:latin typeface="Cambria Math" panose="02040503050406030204" pitchFamily="18" charset="0"/>
                            </a:rPr>
                            <m:t>−</m:t>
                          </m:r>
                        </m:sup>
                      </m:sSup>
                    </m:oMath>
                  </m:oMathPara>
                </a14:m>
                <a:endParaRPr lang="en-US" sz="1600" dirty="0"/>
              </a:p>
            </p:txBody>
          </p:sp>
        </mc:Choice>
        <mc:Fallback xmlns="">
          <p:sp>
            <p:nvSpPr>
              <p:cNvPr id="118" name="Rectangle 117"/>
              <p:cNvSpPr>
                <a:spLocks noRot="1" noChangeAspect="1" noMove="1" noResize="1" noEditPoints="1" noAdjustHandles="1" noChangeArrowheads="1" noChangeShapeType="1" noTextEdit="1"/>
              </p:cNvSpPr>
              <p:nvPr/>
            </p:nvSpPr>
            <p:spPr>
              <a:xfrm>
                <a:off x="1084855" y="5123716"/>
                <a:ext cx="704271" cy="474110"/>
              </a:xfrm>
              <a:prstGeom prst="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2013377" y="513354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_5</m:t>
                          </m:r>
                        </m:e>
                        <m:sup>
                          <m:r>
                            <a:rPr lang="en-US" sz="1600" i="1">
                              <a:latin typeface="Cambria Math" panose="02040503050406030204" pitchFamily="18" charset="0"/>
                            </a:rPr>
                            <m:t>+</m:t>
                          </m:r>
                        </m:sup>
                      </m:sSup>
                    </m:oMath>
                  </m:oMathPara>
                </a14:m>
                <a:endParaRPr lang="en-US" sz="1600" dirty="0"/>
              </a:p>
            </p:txBody>
          </p:sp>
        </mc:Choice>
        <mc:Fallback xmlns="">
          <p:sp>
            <p:nvSpPr>
              <p:cNvPr id="119" name="Rectangle 118"/>
              <p:cNvSpPr>
                <a:spLocks noRot="1" noChangeAspect="1" noMove="1" noResize="1" noEditPoints="1" noAdjustHandles="1" noChangeArrowheads="1" noChangeShapeType="1" noTextEdit="1"/>
              </p:cNvSpPr>
              <p:nvPr/>
            </p:nvSpPr>
            <p:spPr>
              <a:xfrm>
                <a:off x="2013377" y="5133542"/>
                <a:ext cx="704271" cy="474110"/>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p:cNvSpPr/>
              <p:nvPr/>
            </p:nvSpPr>
            <p:spPr>
              <a:xfrm>
                <a:off x="2987405" y="5128641"/>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_7</m:t>
                          </m:r>
                        </m:e>
                        <m:sup>
                          <m:r>
                            <a:rPr lang="en-US" sz="1600" b="0" i="1" smtClean="0">
                              <a:latin typeface="Cambria Math" panose="02040503050406030204" pitchFamily="18" charset="0"/>
                            </a:rPr>
                            <m:t>−</m:t>
                          </m:r>
                        </m:sup>
                      </m:sSup>
                    </m:oMath>
                  </m:oMathPara>
                </a14:m>
                <a:endParaRPr lang="en-US" sz="1600" dirty="0"/>
              </a:p>
            </p:txBody>
          </p:sp>
        </mc:Choice>
        <mc:Fallback xmlns="">
          <p:sp>
            <p:nvSpPr>
              <p:cNvPr id="120" name="Rectangle 119"/>
              <p:cNvSpPr>
                <a:spLocks noRot="1" noChangeAspect="1" noMove="1" noResize="1" noEditPoints="1" noAdjustHandles="1" noChangeArrowheads="1" noChangeShapeType="1" noTextEdit="1"/>
              </p:cNvSpPr>
              <p:nvPr/>
            </p:nvSpPr>
            <p:spPr>
              <a:xfrm>
                <a:off x="2987405" y="5128641"/>
                <a:ext cx="704271" cy="474110"/>
              </a:xfrm>
              <a:prstGeom prst="rect">
                <a:avLst/>
              </a:prstGeom>
              <a:blipFill>
                <a:blip r:embed="rId10"/>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p:cNvSpPr/>
              <p:nvPr/>
            </p:nvSpPr>
            <p:spPr>
              <a:xfrm>
                <a:off x="3898721" y="511929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_9</m:t>
                          </m:r>
                        </m:e>
                        <m:sup>
                          <m:r>
                            <a:rPr lang="en-US" sz="1600" i="1">
                              <a:latin typeface="Cambria Math" panose="02040503050406030204" pitchFamily="18" charset="0"/>
                            </a:rPr>
                            <m:t>+</m:t>
                          </m:r>
                        </m:sup>
                      </m:sSup>
                    </m:oMath>
                  </m:oMathPara>
                </a14:m>
                <a:endParaRPr lang="en-US" sz="1600" dirty="0"/>
              </a:p>
            </p:txBody>
          </p:sp>
        </mc:Choice>
        <mc:Fallback xmlns="">
          <p:sp>
            <p:nvSpPr>
              <p:cNvPr id="121" name="Rectangle 120"/>
              <p:cNvSpPr>
                <a:spLocks noRot="1" noChangeAspect="1" noMove="1" noResize="1" noEditPoints="1" noAdjustHandles="1" noChangeArrowheads="1" noChangeShapeType="1" noTextEdit="1"/>
              </p:cNvSpPr>
              <p:nvPr/>
            </p:nvSpPr>
            <p:spPr>
              <a:xfrm>
                <a:off x="3898721" y="5119294"/>
                <a:ext cx="704271" cy="474110"/>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4844181" y="511585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_11</m:t>
                          </m:r>
                        </m:e>
                        <m:sup>
                          <m:r>
                            <a:rPr lang="en-US" sz="1600" b="0" i="1" smtClean="0">
                              <a:latin typeface="Cambria Math" panose="02040503050406030204" pitchFamily="18" charset="0"/>
                            </a:rPr>
                            <m:t>−</m:t>
                          </m:r>
                        </m:sup>
                      </m:sSup>
                    </m:oMath>
                  </m:oMathPara>
                </a14:m>
                <a:endParaRPr lang="en-US" sz="1600" dirty="0"/>
              </a:p>
            </p:txBody>
          </p:sp>
        </mc:Choice>
        <mc:Fallback xmlns="">
          <p:sp>
            <p:nvSpPr>
              <p:cNvPr id="122" name="Rectangle 121"/>
              <p:cNvSpPr>
                <a:spLocks noRot="1" noChangeAspect="1" noMove="1" noResize="1" noEditPoints="1" noAdjustHandles="1" noChangeArrowheads="1" noChangeShapeType="1" noTextEdit="1"/>
              </p:cNvSpPr>
              <p:nvPr/>
            </p:nvSpPr>
            <p:spPr>
              <a:xfrm>
                <a:off x="4844181" y="5115852"/>
                <a:ext cx="704271" cy="474110"/>
              </a:xfrm>
              <a:prstGeom prst="rect">
                <a:avLst/>
              </a:prstGeom>
              <a:blipFill>
                <a:blip r:embed="rId12"/>
                <a:stretch>
                  <a:fillRect l="-1709"/>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p:cNvSpPr/>
              <p:nvPr/>
            </p:nvSpPr>
            <p:spPr>
              <a:xfrm>
                <a:off x="6117331"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_2</m:t>
                          </m:r>
                        </m:e>
                        <m:sup>
                          <m:r>
                            <a:rPr lang="en-US" i="1">
                              <a:latin typeface="Cambria Math" panose="02040503050406030204" pitchFamily="18" charset="0"/>
                            </a:rPr>
                            <m:t>+</m:t>
                          </m:r>
                        </m:sup>
                      </m:sSup>
                    </m:oMath>
                  </m:oMathPara>
                </a14:m>
                <a:endParaRPr lang="en-US" dirty="0"/>
              </a:p>
            </p:txBody>
          </p:sp>
        </mc:Choice>
        <mc:Fallback xmlns="">
          <p:sp>
            <p:nvSpPr>
              <p:cNvPr id="123" name="Rectangle 122"/>
              <p:cNvSpPr>
                <a:spLocks noRot="1" noChangeAspect="1" noMove="1" noResize="1" noEditPoints="1" noAdjustHandles="1" noChangeArrowheads="1" noChangeShapeType="1" noTextEdit="1"/>
              </p:cNvSpPr>
              <p:nvPr/>
            </p:nvSpPr>
            <p:spPr>
              <a:xfrm>
                <a:off x="6117331" y="5149760"/>
                <a:ext cx="704271" cy="474110"/>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p:cNvSpPr/>
              <p:nvPr/>
            </p:nvSpPr>
            <p:spPr>
              <a:xfrm>
                <a:off x="705702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_4</m:t>
                          </m:r>
                        </m:e>
                        <m:sup>
                          <m:r>
                            <a:rPr lang="en-US" b="0" i="1" smtClean="0">
                              <a:latin typeface="Cambria Math" panose="02040503050406030204" pitchFamily="18" charset="0"/>
                            </a:rPr>
                            <m:t>−</m:t>
                          </m:r>
                        </m:sup>
                      </m:sSup>
                    </m:oMath>
                  </m:oMathPara>
                </a14:m>
                <a:endParaRPr lang="en-US" dirty="0"/>
              </a:p>
            </p:txBody>
          </p:sp>
        </mc:Choice>
        <mc:Fallback xmlns="">
          <p:sp>
            <p:nvSpPr>
              <p:cNvPr id="124" name="Rectangle 123"/>
              <p:cNvSpPr>
                <a:spLocks noRot="1" noChangeAspect="1" noMove="1" noResize="1" noEditPoints="1" noAdjustHandles="1" noChangeArrowheads="1" noChangeShapeType="1" noTextEdit="1"/>
              </p:cNvSpPr>
              <p:nvPr/>
            </p:nvSpPr>
            <p:spPr>
              <a:xfrm>
                <a:off x="7057027" y="5149760"/>
                <a:ext cx="704271" cy="474110"/>
              </a:xfrm>
              <a:prstGeom prst="rect">
                <a:avLst/>
              </a:prstGeom>
              <a:blipFill>
                <a:blip r:embed="rId1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799793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_6</m:t>
                          </m:r>
                        </m:e>
                        <m:sup>
                          <m:r>
                            <a:rPr lang="en-US" i="1">
                              <a:latin typeface="Cambria Math" panose="02040503050406030204" pitchFamily="18" charset="0"/>
                            </a:rPr>
                            <m:t>+</m:t>
                          </m:r>
                        </m:sup>
                      </m:sSup>
                    </m:oMath>
                  </m:oMathPara>
                </a14:m>
                <a:endParaRPr lang="en-US" dirty="0"/>
              </a:p>
            </p:txBody>
          </p:sp>
        </mc:Choice>
        <mc:Fallback xmlns="">
          <p:sp>
            <p:nvSpPr>
              <p:cNvPr id="125" name="Rectangle 124"/>
              <p:cNvSpPr>
                <a:spLocks noRot="1" noChangeAspect="1" noMove="1" noResize="1" noEditPoints="1" noAdjustHandles="1" noChangeArrowheads="1" noChangeShapeType="1" noTextEdit="1"/>
              </p:cNvSpPr>
              <p:nvPr/>
            </p:nvSpPr>
            <p:spPr>
              <a:xfrm>
                <a:off x="7997937" y="5149760"/>
                <a:ext cx="704271" cy="474110"/>
              </a:xfrm>
              <a:prstGeom prst="rect">
                <a:avLst/>
              </a:prstGeom>
              <a:blipFill>
                <a:blip r:embed="rId1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a:off x="8966815" y="5132358"/>
                <a:ext cx="6718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_8</m:t>
                          </m:r>
                        </m:e>
                        <m:sup>
                          <m:r>
                            <a:rPr lang="en-US" sz="1600" i="1">
                              <a:latin typeface="Cambria Math" panose="02040503050406030204" pitchFamily="18" charset="0"/>
                            </a:rPr>
                            <m:t>+</m:t>
                          </m:r>
                        </m:sup>
                      </m:sSup>
                    </m:oMath>
                  </m:oMathPara>
                </a14:m>
                <a:endParaRPr lang="en-US" sz="1600" dirty="0"/>
              </a:p>
            </p:txBody>
          </p:sp>
        </mc:Choice>
        <mc:Fallback xmlns="">
          <p:sp>
            <p:nvSpPr>
              <p:cNvPr id="126" name="Rectangle 125"/>
              <p:cNvSpPr>
                <a:spLocks noRot="1" noChangeAspect="1" noMove="1" noResize="1" noEditPoints="1" noAdjustHandles="1" noChangeArrowheads="1" noChangeShapeType="1" noTextEdit="1"/>
              </p:cNvSpPr>
              <p:nvPr/>
            </p:nvSpPr>
            <p:spPr>
              <a:xfrm>
                <a:off x="8966815" y="5132358"/>
                <a:ext cx="671871" cy="474110"/>
              </a:xfrm>
              <a:prstGeom prst="rect">
                <a:avLst/>
              </a:prstGeom>
              <a:blipFill>
                <a:blip r:embed="rId1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p:cNvSpPr/>
              <p:nvPr/>
            </p:nvSpPr>
            <p:spPr>
              <a:xfrm>
                <a:off x="9870893" y="515602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_10</m:t>
                          </m:r>
                        </m:e>
                        <m:sup>
                          <m:r>
                            <a:rPr lang="en-US" i="1">
                              <a:latin typeface="Cambria Math" panose="02040503050406030204" pitchFamily="18" charset="0"/>
                            </a:rPr>
                            <m:t>+</m:t>
                          </m:r>
                        </m:sup>
                      </m:sSup>
                    </m:oMath>
                  </m:oMathPara>
                </a14:m>
                <a:endParaRPr lang="en-US" dirty="0"/>
              </a:p>
            </p:txBody>
          </p:sp>
        </mc:Choice>
        <mc:Fallback xmlns="">
          <p:sp>
            <p:nvSpPr>
              <p:cNvPr id="127" name="Rectangle 126"/>
              <p:cNvSpPr>
                <a:spLocks noRot="1" noChangeAspect="1" noMove="1" noResize="1" noEditPoints="1" noAdjustHandles="1" noChangeArrowheads="1" noChangeShapeType="1" noTextEdit="1"/>
              </p:cNvSpPr>
              <p:nvPr/>
            </p:nvSpPr>
            <p:spPr>
              <a:xfrm>
                <a:off x="9870893" y="5156024"/>
                <a:ext cx="704271" cy="474110"/>
              </a:xfrm>
              <a:prstGeom prst="rect">
                <a:avLst/>
              </a:prstGeom>
              <a:blipFill>
                <a:blip r:embed="rId17"/>
                <a:stretch>
                  <a:fillRect l="-8475"/>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10804912" y="5153047"/>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_12</m:t>
                          </m:r>
                        </m:e>
                        <m:sup>
                          <m:r>
                            <a:rPr lang="en-US" i="1">
                              <a:latin typeface="Cambria Math" panose="02040503050406030204" pitchFamily="18" charset="0"/>
                            </a:rPr>
                            <m:t>+</m:t>
                          </m:r>
                        </m:sup>
                      </m:sSup>
                    </m:oMath>
                  </m:oMathPara>
                </a14:m>
                <a:endParaRPr lang="en-US" dirty="0"/>
              </a:p>
            </p:txBody>
          </p:sp>
        </mc:Choice>
        <mc:Fallback xmlns="">
          <p:sp>
            <p:nvSpPr>
              <p:cNvPr id="128" name="Rectangle 127"/>
              <p:cNvSpPr>
                <a:spLocks noRot="1" noChangeAspect="1" noMove="1" noResize="1" noEditPoints="1" noAdjustHandles="1" noChangeArrowheads="1" noChangeShapeType="1" noTextEdit="1"/>
              </p:cNvSpPr>
              <p:nvPr/>
            </p:nvSpPr>
            <p:spPr>
              <a:xfrm>
                <a:off x="10804912" y="5153047"/>
                <a:ext cx="704271" cy="474110"/>
              </a:xfrm>
              <a:prstGeom prst="rect">
                <a:avLst/>
              </a:prstGeom>
              <a:blipFill>
                <a:blip r:embed="rId18"/>
                <a:stretch>
                  <a:fillRect l="-8475"/>
                </a:stretch>
              </a:blipFill>
              <a:ln>
                <a:solidFill>
                  <a:schemeClr val="tx2"/>
                </a:solidFill>
              </a:ln>
            </p:spPr>
            <p:txBody>
              <a:bodyPr/>
              <a:lstStyle/>
              <a:p>
                <a:r>
                  <a:rPr lang="en-US">
                    <a:noFill/>
                  </a:rPr>
                  <a:t> </a:t>
                </a:r>
              </a:p>
            </p:txBody>
          </p:sp>
        </mc:Fallback>
      </mc:AlternateContent>
      <p:cxnSp>
        <p:nvCxnSpPr>
          <p:cNvPr id="129" name="Straight Arrow Connector 128"/>
          <p:cNvCxnSpPr>
            <a:stCxn id="97" idx="4"/>
            <a:endCxn id="118" idx="0"/>
          </p:cNvCxnSpPr>
          <p:nvPr/>
        </p:nvCxnSpPr>
        <p:spPr>
          <a:xfrm flipH="1">
            <a:off x="1436991" y="3008854"/>
            <a:ext cx="1667123" cy="211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stCxn id="97" idx="4"/>
            <a:endCxn id="121" idx="0"/>
          </p:cNvCxnSpPr>
          <p:nvPr/>
        </p:nvCxnSpPr>
        <p:spPr>
          <a:xfrm>
            <a:off x="3104114" y="3008854"/>
            <a:ext cx="1146743" cy="2110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97" idx="4"/>
            <a:endCxn id="127" idx="0"/>
          </p:cNvCxnSpPr>
          <p:nvPr/>
        </p:nvCxnSpPr>
        <p:spPr>
          <a:xfrm>
            <a:off x="3104114" y="3008854"/>
            <a:ext cx="7118915" cy="2147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2" name="Straight Arrow Connector 131"/>
          <p:cNvCxnSpPr>
            <a:stCxn id="97" idx="4"/>
            <a:endCxn id="128" idx="0"/>
          </p:cNvCxnSpPr>
          <p:nvPr/>
        </p:nvCxnSpPr>
        <p:spPr>
          <a:xfrm>
            <a:off x="3104114" y="3008854"/>
            <a:ext cx="8052934" cy="21441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96" idx="4"/>
            <a:endCxn id="124" idx="0"/>
          </p:cNvCxnSpPr>
          <p:nvPr/>
        </p:nvCxnSpPr>
        <p:spPr>
          <a:xfrm flipH="1">
            <a:off x="7409163" y="3008854"/>
            <a:ext cx="126045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Straight Arrow Connector 133"/>
          <p:cNvCxnSpPr>
            <a:stCxn id="96" idx="4"/>
            <a:endCxn id="125" idx="0"/>
          </p:cNvCxnSpPr>
          <p:nvPr/>
        </p:nvCxnSpPr>
        <p:spPr>
          <a:xfrm flipH="1">
            <a:off x="8350073" y="3008854"/>
            <a:ext cx="319549" cy="21409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5" name="Straight Arrow Connector 134"/>
          <p:cNvCxnSpPr>
            <a:stCxn id="96" idx="4"/>
            <a:endCxn id="126" idx="0"/>
          </p:cNvCxnSpPr>
          <p:nvPr/>
        </p:nvCxnSpPr>
        <p:spPr>
          <a:xfrm>
            <a:off x="8669622" y="3008854"/>
            <a:ext cx="633129" cy="2123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96" idx="4"/>
            <a:endCxn id="127" idx="0"/>
          </p:cNvCxnSpPr>
          <p:nvPr/>
        </p:nvCxnSpPr>
        <p:spPr>
          <a:xfrm>
            <a:off x="8669622" y="3008854"/>
            <a:ext cx="1553407" cy="2147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7" name="Straight Arrow Connector 136"/>
          <p:cNvCxnSpPr>
            <a:stCxn id="96" idx="4"/>
            <a:endCxn id="128" idx="0"/>
          </p:cNvCxnSpPr>
          <p:nvPr/>
        </p:nvCxnSpPr>
        <p:spPr>
          <a:xfrm>
            <a:off x="8669622" y="3008854"/>
            <a:ext cx="2487426" cy="21441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138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ppt_x"/>
                                          </p:val>
                                        </p:tav>
                                        <p:tav tm="100000">
                                          <p:val>
                                            <p:strVal val="#ppt_x"/>
                                          </p:val>
                                        </p:tav>
                                      </p:tavLst>
                                    </p:anim>
                                    <p:anim calcmode="lin" valueType="num">
                                      <p:cBhvr additive="base">
                                        <p:cTn id="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fade">
                                      <p:cBhvr>
                                        <p:cTn id="24" dur="1000"/>
                                        <p:tgtEl>
                                          <p:spTgt spid="116"/>
                                        </p:tgtEl>
                                      </p:cBhvr>
                                    </p:animEffect>
                                    <p:anim calcmode="lin" valueType="num">
                                      <p:cBhvr>
                                        <p:cTn id="25" dur="1000" fill="hold"/>
                                        <p:tgtEl>
                                          <p:spTgt spid="116"/>
                                        </p:tgtEl>
                                        <p:attrNameLst>
                                          <p:attrName>ppt_x</p:attrName>
                                        </p:attrNameLst>
                                      </p:cBhvr>
                                      <p:tavLst>
                                        <p:tav tm="0">
                                          <p:val>
                                            <p:strVal val="#ppt_x"/>
                                          </p:val>
                                        </p:tav>
                                        <p:tav tm="100000">
                                          <p:val>
                                            <p:strVal val="#ppt_x"/>
                                          </p:val>
                                        </p:tav>
                                      </p:tavLst>
                                    </p:anim>
                                    <p:anim calcmode="lin" valueType="num">
                                      <p:cBhvr>
                                        <p:cTn id="26" dur="1000" fill="hold"/>
                                        <p:tgtEl>
                                          <p:spTgt spid="1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fade">
                                      <p:cBhvr>
                                        <p:cTn id="29" dur="1000"/>
                                        <p:tgtEl>
                                          <p:spTgt spid="115"/>
                                        </p:tgtEl>
                                      </p:cBhvr>
                                    </p:animEffect>
                                    <p:anim calcmode="lin" valueType="num">
                                      <p:cBhvr>
                                        <p:cTn id="30" dur="1000" fill="hold"/>
                                        <p:tgtEl>
                                          <p:spTgt spid="115"/>
                                        </p:tgtEl>
                                        <p:attrNameLst>
                                          <p:attrName>ppt_x</p:attrName>
                                        </p:attrNameLst>
                                      </p:cBhvr>
                                      <p:tavLst>
                                        <p:tav tm="0">
                                          <p:val>
                                            <p:strVal val="#ppt_x"/>
                                          </p:val>
                                        </p:tav>
                                        <p:tav tm="100000">
                                          <p:val>
                                            <p:strVal val="#ppt_x"/>
                                          </p:val>
                                        </p:tav>
                                      </p:tavLst>
                                    </p:anim>
                                    <p:anim calcmode="lin" valueType="num">
                                      <p:cBhvr>
                                        <p:cTn id="31" dur="1000" fill="hold"/>
                                        <p:tgtEl>
                                          <p:spTgt spid="1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1000"/>
                                        <p:tgtEl>
                                          <p:spTgt spid="114"/>
                                        </p:tgtEl>
                                      </p:cBhvr>
                                    </p:animEffect>
                                    <p:anim calcmode="lin" valueType="num">
                                      <p:cBhvr>
                                        <p:cTn id="35" dur="1000" fill="hold"/>
                                        <p:tgtEl>
                                          <p:spTgt spid="114"/>
                                        </p:tgtEl>
                                        <p:attrNameLst>
                                          <p:attrName>ppt_x</p:attrName>
                                        </p:attrNameLst>
                                      </p:cBhvr>
                                      <p:tavLst>
                                        <p:tav tm="0">
                                          <p:val>
                                            <p:strVal val="#ppt_x"/>
                                          </p:val>
                                        </p:tav>
                                        <p:tav tm="100000">
                                          <p:val>
                                            <p:strVal val="#ppt_x"/>
                                          </p:val>
                                        </p:tav>
                                      </p:tavLst>
                                    </p:anim>
                                    <p:anim calcmode="lin" valueType="num">
                                      <p:cBhvr>
                                        <p:cTn id="36" dur="1000" fill="hold"/>
                                        <p:tgtEl>
                                          <p:spTgt spid="11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1000"/>
                                        <p:tgtEl>
                                          <p:spTgt spid="113"/>
                                        </p:tgtEl>
                                      </p:cBhvr>
                                    </p:animEffect>
                                    <p:anim calcmode="lin" valueType="num">
                                      <p:cBhvr>
                                        <p:cTn id="40" dur="1000" fill="hold"/>
                                        <p:tgtEl>
                                          <p:spTgt spid="113"/>
                                        </p:tgtEl>
                                        <p:attrNameLst>
                                          <p:attrName>ppt_x</p:attrName>
                                        </p:attrNameLst>
                                      </p:cBhvr>
                                      <p:tavLst>
                                        <p:tav tm="0">
                                          <p:val>
                                            <p:strVal val="#ppt_x"/>
                                          </p:val>
                                        </p:tav>
                                        <p:tav tm="100000">
                                          <p:val>
                                            <p:strVal val="#ppt_x"/>
                                          </p:val>
                                        </p:tav>
                                      </p:tavLst>
                                    </p:anim>
                                    <p:anim calcmode="lin" valueType="num">
                                      <p:cBhvr>
                                        <p:cTn id="41" dur="1000" fill="hold"/>
                                        <p:tgtEl>
                                          <p:spTgt spid="1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1000"/>
                                        <p:tgtEl>
                                          <p:spTgt spid="112"/>
                                        </p:tgtEl>
                                      </p:cBhvr>
                                    </p:animEffect>
                                    <p:anim calcmode="lin" valueType="num">
                                      <p:cBhvr>
                                        <p:cTn id="45" dur="1000" fill="hold"/>
                                        <p:tgtEl>
                                          <p:spTgt spid="112"/>
                                        </p:tgtEl>
                                        <p:attrNameLst>
                                          <p:attrName>ppt_x</p:attrName>
                                        </p:attrNameLst>
                                      </p:cBhvr>
                                      <p:tavLst>
                                        <p:tav tm="0">
                                          <p:val>
                                            <p:strVal val="#ppt_x"/>
                                          </p:val>
                                        </p:tav>
                                        <p:tav tm="100000">
                                          <p:val>
                                            <p:strVal val="#ppt_x"/>
                                          </p:val>
                                        </p:tav>
                                      </p:tavLst>
                                    </p:anim>
                                    <p:anim calcmode="lin" valueType="num">
                                      <p:cBhvr>
                                        <p:cTn id="46" dur="1000" fill="hold"/>
                                        <p:tgtEl>
                                          <p:spTgt spid="1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fade">
                                      <p:cBhvr>
                                        <p:cTn id="49" dur="1000"/>
                                        <p:tgtEl>
                                          <p:spTgt spid="111"/>
                                        </p:tgtEl>
                                      </p:cBhvr>
                                    </p:animEffect>
                                    <p:anim calcmode="lin" valueType="num">
                                      <p:cBhvr>
                                        <p:cTn id="50" dur="1000" fill="hold"/>
                                        <p:tgtEl>
                                          <p:spTgt spid="111"/>
                                        </p:tgtEl>
                                        <p:attrNameLst>
                                          <p:attrName>ppt_x</p:attrName>
                                        </p:attrNameLst>
                                      </p:cBhvr>
                                      <p:tavLst>
                                        <p:tav tm="0">
                                          <p:val>
                                            <p:strVal val="#ppt_x"/>
                                          </p:val>
                                        </p:tav>
                                        <p:tav tm="100000">
                                          <p:val>
                                            <p:strVal val="#ppt_x"/>
                                          </p:val>
                                        </p:tav>
                                      </p:tavLst>
                                    </p:anim>
                                    <p:anim calcmode="lin" valueType="num">
                                      <p:cBhvr>
                                        <p:cTn id="51" dur="1000" fill="hold"/>
                                        <p:tgtEl>
                                          <p:spTgt spid="1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9"/>
                                        </p:tgtEl>
                                        <p:attrNameLst>
                                          <p:attrName>style.visibility</p:attrName>
                                        </p:attrNameLst>
                                      </p:cBhvr>
                                      <p:to>
                                        <p:strVal val="visible"/>
                                      </p:to>
                                    </p:set>
                                    <p:animEffect transition="in" filter="fade">
                                      <p:cBhvr>
                                        <p:cTn id="54" dur="1000"/>
                                        <p:tgtEl>
                                          <p:spTgt spid="109"/>
                                        </p:tgtEl>
                                      </p:cBhvr>
                                    </p:animEffect>
                                    <p:anim calcmode="lin" valueType="num">
                                      <p:cBhvr>
                                        <p:cTn id="55" dur="1000" fill="hold"/>
                                        <p:tgtEl>
                                          <p:spTgt spid="109"/>
                                        </p:tgtEl>
                                        <p:attrNameLst>
                                          <p:attrName>ppt_x</p:attrName>
                                        </p:attrNameLst>
                                      </p:cBhvr>
                                      <p:tavLst>
                                        <p:tav tm="0">
                                          <p:val>
                                            <p:strVal val="#ppt_x"/>
                                          </p:val>
                                        </p:tav>
                                        <p:tav tm="100000">
                                          <p:val>
                                            <p:strVal val="#ppt_x"/>
                                          </p:val>
                                        </p:tav>
                                      </p:tavLst>
                                    </p:anim>
                                    <p:anim calcmode="lin" valueType="num">
                                      <p:cBhvr>
                                        <p:cTn id="56" dur="1000" fill="hold"/>
                                        <p:tgtEl>
                                          <p:spTgt spid="10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fade">
                                      <p:cBhvr>
                                        <p:cTn id="59" dur="1000"/>
                                        <p:tgtEl>
                                          <p:spTgt spid="108"/>
                                        </p:tgtEl>
                                      </p:cBhvr>
                                    </p:animEffect>
                                    <p:anim calcmode="lin" valueType="num">
                                      <p:cBhvr>
                                        <p:cTn id="60" dur="1000" fill="hold"/>
                                        <p:tgtEl>
                                          <p:spTgt spid="108"/>
                                        </p:tgtEl>
                                        <p:attrNameLst>
                                          <p:attrName>ppt_x</p:attrName>
                                        </p:attrNameLst>
                                      </p:cBhvr>
                                      <p:tavLst>
                                        <p:tav tm="0">
                                          <p:val>
                                            <p:strVal val="#ppt_x"/>
                                          </p:val>
                                        </p:tav>
                                        <p:tav tm="100000">
                                          <p:val>
                                            <p:strVal val="#ppt_x"/>
                                          </p:val>
                                        </p:tav>
                                      </p:tavLst>
                                    </p:anim>
                                    <p:anim calcmode="lin" valueType="num">
                                      <p:cBhvr>
                                        <p:cTn id="61" dur="1000" fill="hold"/>
                                        <p:tgtEl>
                                          <p:spTgt spid="10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fade">
                                      <p:cBhvr>
                                        <p:cTn id="64" dur="1000"/>
                                        <p:tgtEl>
                                          <p:spTgt spid="106"/>
                                        </p:tgtEl>
                                      </p:cBhvr>
                                    </p:animEffect>
                                    <p:anim calcmode="lin" valueType="num">
                                      <p:cBhvr>
                                        <p:cTn id="65" dur="1000" fill="hold"/>
                                        <p:tgtEl>
                                          <p:spTgt spid="106"/>
                                        </p:tgtEl>
                                        <p:attrNameLst>
                                          <p:attrName>ppt_x</p:attrName>
                                        </p:attrNameLst>
                                      </p:cBhvr>
                                      <p:tavLst>
                                        <p:tav tm="0">
                                          <p:val>
                                            <p:strVal val="#ppt_x"/>
                                          </p:val>
                                        </p:tav>
                                        <p:tav tm="100000">
                                          <p:val>
                                            <p:strVal val="#ppt_x"/>
                                          </p:val>
                                        </p:tav>
                                      </p:tavLst>
                                    </p:anim>
                                    <p:anim calcmode="lin" valueType="num">
                                      <p:cBhvr>
                                        <p:cTn id="66" dur="1000" fill="hold"/>
                                        <p:tgtEl>
                                          <p:spTgt spid="106"/>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05"/>
                                        </p:tgtEl>
                                        <p:attrNameLst>
                                          <p:attrName>style.visibility</p:attrName>
                                        </p:attrNameLst>
                                      </p:cBhvr>
                                      <p:to>
                                        <p:strVal val="visible"/>
                                      </p:to>
                                    </p:set>
                                    <p:animEffect transition="in" filter="fade">
                                      <p:cBhvr>
                                        <p:cTn id="69" dur="1000"/>
                                        <p:tgtEl>
                                          <p:spTgt spid="105"/>
                                        </p:tgtEl>
                                      </p:cBhvr>
                                    </p:animEffect>
                                    <p:anim calcmode="lin" valueType="num">
                                      <p:cBhvr>
                                        <p:cTn id="70" dur="1000" fill="hold"/>
                                        <p:tgtEl>
                                          <p:spTgt spid="105"/>
                                        </p:tgtEl>
                                        <p:attrNameLst>
                                          <p:attrName>ppt_x</p:attrName>
                                        </p:attrNameLst>
                                      </p:cBhvr>
                                      <p:tavLst>
                                        <p:tav tm="0">
                                          <p:val>
                                            <p:strVal val="#ppt_x"/>
                                          </p:val>
                                        </p:tav>
                                        <p:tav tm="100000">
                                          <p:val>
                                            <p:strVal val="#ppt_x"/>
                                          </p:val>
                                        </p:tav>
                                      </p:tavLst>
                                    </p:anim>
                                    <p:anim calcmode="lin" valueType="num">
                                      <p:cBhvr>
                                        <p:cTn id="71" dur="1000" fill="hold"/>
                                        <p:tgtEl>
                                          <p:spTgt spid="10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fade">
                                      <p:cBhvr>
                                        <p:cTn id="74" dur="1000"/>
                                        <p:tgtEl>
                                          <p:spTgt spid="103"/>
                                        </p:tgtEl>
                                      </p:cBhvr>
                                    </p:animEffect>
                                    <p:anim calcmode="lin" valueType="num">
                                      <p:cBhvr>
                                        <p:cTn id="75" dur="1000" fill="hold"/>
                                        <p:tgtEl>
                                          <p:spTgt spid="103"/>
                                        </p:tgtEl>
                                        <p:attrNameLst>
                                          <p:attrName>ppt_x</p:attrName>
                                        </p:attrNameLst>
                                      </p:cBhvr>
                                      <p:tavLst>
                                        <p:tav tm="0">
                                          <p:val>
                                            <p:strVal val="#ppt_x"/>
                                          </p:val>
                                        </p:tav>
                                        <p:tav tm="100000">
                                          <p:val>
                                            <p:strVal val="#ppt_x"/>
                                          </p:val>
                                        </p:tav>
                                      </p:tavLst>
                                    </p:anim>
                                    <p:anim calcmode="lin" valueType="num">
                                      <p:cBhvr>
                                        <p:cTn id="76" dur="1000" fill="hold"/>
                                        <p:tgtEl>
                                          <p:spTgt spid="10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fade">
                                      <p:cBhvr>
                                        <p:cTn id="79" dur="1000"/>
                                        <p:tgtEl>
                                          <p:spTgt spid="102"/>
                                        </p:tgtEl>
                                      </p:cBhvr>
                                    </p:animEffect>
                                    <p:anim calcmode="lin" valueType="num">
                                      <p:cBhvr>
                                        <p:cTn id="80" dur="1000" fill="hold"/>
                                        <p:tgtEl>
                                          <p:spTgt spid="102"/>
                                        </p:tgtEl>
                                        <p:attrNameLst>
                                          <p:attrName>ppt_x</p:attrName>
                                        </p:attrNameLst>
                                      </p:cBhvr>
                                      <p:tavLst>
                                        <p:tav tm="0">
                                          <p:val>
                                            <p:strVal val="#ppt_x"/>
                                          </p:val>
                                        </p:tav>
                                        <p:tav tm="100000">
                                          <p:val>
                                            <p:strVal val="#ppt_x"/>
                                          </p:val>
                                        </p:tav>
                                      </p:tavLst>
                                    </p:anim>
                                    <p:anim calcmode="lin" valueType="num">
                                      <p:cBhvr>
                                        <p:cTn id="81" dur="1000" fill="hold"/>
                                        <p:tgtEl>
                                          <p:spTgt spid="102"/>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fade">
                                      <p:cBhvr>
                                        <p:cTn id="84" dur="1000"/>
                                        <p:tgtEl>
                                          <p:spTgt spid="100"/>
                                        </p:tgtEl>
                                      </p:cBhvr>
                                    </p:animEffect>
                                    <p:anim calcmode="lin" valueType="num">
                                      <p:cBhvr>
                                        <p:cTn id="85" dur="1000" fill="hold"/>
                                        <p:tgtEl>
                                          <p:spTgt spid="100"/>
                                        </p:tgtEl>
                                        <p:attrNameLst>
                                          <p:attrName>ppt_x</p:attrName>
                                        </p:attrNameLst>
                                      </p:cBhvr>
                                      <p:tavLst>
                                        <p:tav tm="0">
                                          <p:val>
                                            <p:strVal val="#ppt_x"/>
                                          </p:val>
                                        </p:tav>
                                        <p:tav tm="100000">
                                          <p:val>
                                            <p:strVal val="#ppt_x"/>
                                          </p:val>
                                        </p:tav>
                                      </p:tavLst>
                                    </p:anim>
                                    <p:anim calcmode="lin" valueType="num">
                                      <p:cBhvr>
                                        <p:cTn id="86" dur="1000" fill="hold"/>
                                        <p:tgtEl>
                                          <p:spTgt spid="10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1000"/>
                                        <p:tgtEl>
                                          <p:spTgt spid="99"/>
                                        </p:tgtEl>
                                      </p:cBhvr>
                                    </p:animEffect>
                                    <p:anim calcmode="lin" valueType="num">
                                      <p:cBhvr>
                                        <p:cTn id="90" dur="1000" fill="hold"/>
                                        <p:tgtEl>
                                          <p:spTgt spid="99"/>
                                        </p:tgtEl>
                                        <p:attrNameLst>
                                          <p:attrName>ppt_x</p:attrName>
                                        </p:attrNameLst>
                                      </p:cBhvr>
                                      <p:tavLst>
                                        <p:tav tm="0">
                                          <p:val>
                                            <p:strVal val="#ppt_x"/>
                                          </p:val>
                                        </p:tav>
                                        <p:tav tm="100000">
                                          <p:val>
                                            <p:strVal val="#ppt_x"/>
                                          </p:val>
                                        </p:tav>
                                      </p:tavLst>
                                    </p:anim>
                                    <p:anim calcmode="lin" valueType="num">
                                      <p:cBhvr>
                                        <p:cTn id="91" dur="1000" fill="hold"/>
                                        <p:tgtEl>
                                          <p:spTgt spid="99"/>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129"/>
                                        </p:tgtEl>
                                        <p:attrNameLst>
                                          <p:attrName>style.visibility</p:attrName>
                                        </p:attrNameLst>
                                      </p:cBhvr>
                                      <p:to>
                                        <p:strVal val="visible"/>
                                      </p:to>
                                    </p:set>
                                    <p:animEffect transition="in" filter="fade">
                                      <p:cBhvr>
                                        <p:cTn id="94" dur="1000"/>
                                        <p:tgtEl>
                                          <p:spTgt spid="129"/>
                                        </p:tgtEl>
                                      </p:cBhvr>
                                    </p:animEffect>
                                    <p:anim calcmode="lin" valueType="num">
                                      <p:cBhvr>
                                        <p:cTn id="95" dur="1000" fill="hold"/>
                                        <p:tgtEl>
                                          <p:spTgt spid="129"/>
                                        </p:tgtEl>
                                        <p:attrNameLst>
                                          <p:attrName>ppt_x</p:attrName>
                                        </p:attrNameLst>
                                      </p:cBhvr>
                                      <p:tavLst>
                                        <p:tav tm="0">
                                          <p:val>
                                            <p:strVal val="#ppt_x"/>
                                          </p:val>
                                        </p:tav>
                                        <p:tav tm="100000">
                                          <p:val>
                                            <p:strVal val="#ppt_x"/>
                                          </p:val>
                                        </p:tav>
                                      </p:tavLst>
                                    </p:anim>
                                    <p:anim calcmode="lin" valueType="num">
                                      <p:cBhvr>
                                        <p:cTn id="96" dur="1000" fill="hold"/>
                                        <p:tgtEl>
                                          <p:spTgt spid="129"/>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fade">
                                      <p:cBhvr>
                                        <p:cTn id="99" dur="1000"/>
                                        <p:tgtEl>
                                          <p:spTgt spid="130"/>
                                        </p:tgtEl>
                                      </p:cBhvr>
                                    </p:animEffect>
                                    <p:anim calcmode="lin" valueType="num">
                                      <p:cBhvr>
                                        <p:cTn id="100" dur="1000" fill="hold"/>
                                        <p:tgtEl>
                                          <p:spTgt spid="130"/>
                                        </p:tgtEl>
                                        <p:attrNameLst>
                                          <p:attrName>ppt_x</p:attrName>
                                        </p:attrNameLst>
                                      </p:cBhvr>
                                      <p:tavLst>
                                        <p:tav tm="0">
                                          <p:val>
                                            <p:strVal val="#ppt_x"/>
                                          </p:val>
                                        </p:tav>
                                        <p:tav tm="100000">
                                          <p:val>
                                            <p:strVal val="#ppt_x"/>
                                          </p:val>
                                        </p:tav>
                                      </p:tavLst>
                                    </p:anim>
                                    <p:anim calcmode="lin" valueType="num">
                                      <p:cBhvr>
                                        <p:cTn id="101" dur="1000" fill="hold"/>
                                        <p:tgtEl>
                                          <p:spTgt spid="130"/>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fade">
                                      <p:cBhvr>
                                        <p:cTn id="104" dur="1000"/>
                                        <p:tgtEl>
                                          <p:spTgt spid="131"/>
                                        </p:tgtEl>
                                      </p:cBhvr>
                                    </p:animEffect>
                                    <p:anim calcmode="lin" valueType="num">
                                      <p:cBhvr>
                                        <p:cTn id="105" dur="1000" fill="hold"/>
                                        <p:tgtEl>
                                          <p:spTgt spid="131"/>
                                        </p:tgtEl>
                                        <p:attrNameLst>
                                          <p:attrName>ppt_x</p:attrName>
                                        </p:attrNameLst>
                                      </p:cBhvr>
                                      <p:tavLst>
                                        <p:tav tm="0">
                                          <p:val>
                                            <p:strVal val="#ppt_x"/>
                                          </p:val>
                                        </p:tav>
                                        <p:tav tm="100000">
                                          <p:val>
                                            <p:strVal val="#ppt_x"/>
                                          </p:val>
                                        </p:tav>
                                      </p:tavLst>
                                    </p:anim>
                                    <p:anim calcmode="lin" valueType="num">
                                      <p:cBhvr>
                                        <p:cTn id="106" dur="1000" fill="hold"/>
                                        <p:tgtEl>
                                          <p:spTgt spid="131"/>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132"/>
                                        </p:tgtEl>
                                        <p:attrNameLst>
                                          <p:attrName>style.visibility</p:attrName>
                                        </p:attrNameLst>
                                      </p:cBhvr>
                                      <p:to>
                                        <p:strVal val="visible"/>
                                      </p:to>
                                    </p:set>
                                    <p:animEffect transition="in" filter="fade">
                                      <p:cBhvr>
                                        <p:cTn id="109" dur="1000"/>
                                        <p:tgtEl>
                                          <p:spTgt spid="132"/>
                                        </p:tgtEl>
                                      </p:cBhvr>
                                    </p:animEffect>
                                    <p:anim calcmode="lin" valueType="num">
                                      <p:cBhvr>
                                        <p:cTn id="110" dur="1000" fill="hold"/>
                                        <p:tgtEl>
                                          <p:spTgt spid="132"/>
                                        </p:tgtEl>
                                        <p:attrNameLst>
                                          <p:attrName>ppt_x</p:attrName>
                                        </p:attrNameLst>
                                      </p:cBhvr>
                                      <p:tavLst>
                                        <p:tav tm="0">
                                          <p:val>
                                            <p:strVal val="#ppt_x"/>
                                          </p:val>
                                        </p:tav>
                                        <p:tav tm="100000">
                                          <p:val>
                                            <p:strVal val="#ppt_x"/>
                                          </p:val>
                                        </p:tav>
                                      </p:tavLst>
                                    </p:anim>
                                    <p:anim calcmode="lin" valueType="num">
                                      <p:cBhvr>
                                        <p:cTn id="111" dur="1000" fill="hold"/>
                                        <p:tgtEl>
                                          <p:spTgt spid="132"/>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1000"/>
                                        <p:tgtEl>
                                          <p:spTgt spid="133"/>
                                        </p:tgtEl>
                                      </p:cBhvr>
                                    </p:animEffect>
                                    <p:anim calcmode="lin" valueType="num">
                                      <p:cBhvr>
                                        <p:cTn id="115" dur="1000" fill="hold"/>
                                        <p:tgtEl>
                                          <p:spTgt spid="133"/>
                                        </p:tgtEl>
                                        <p:attrNameLst>
                                          <p:attrName>ppt_x</p:attrName>
                                        </p:attrNameLst>
                                      </p:cBhvr>
                                      <p:tavLst>
                                        <p:tav tm="0">
                                          <p:val>
                                            <p:strVal val="#ppt_x"/>
                                          </p:val>
                                        </p:tav>
                                        <p:tav tm="100000">
                                          <p:val>
                                            <p:strVal val="#ppt_x"/>
                                          </p:val>
                                        </p:tav>
                                      </p:tavLst>
                                    </p:anim>
                                    <p:anim calcmode="lin" valueType="num">
                                      <p:cBhvr>
                                        <p:cTn id="116" dur="1000" fill="hold"/>
                                        <p:tgtEl>
                                          <p:spTgt spid="13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134"/>
                                        </p:tgtEl>
                                        <p:attrNameLst>
                                          <p:attrName>style.visibility</p:attrName>
                                        </p:attrNameLst>
                                      </p:cBhvr>
                                      <p:to>
                                        <p:strVal val="visible"/>
                                      </p:to>
                                    </p:set>
                                    <p:animEffect transition="in" filter="fade">
                                      <p:cBhvr>
                                        <p:cTn id="119" dur="1000"/>
                                        <p:tgtEl>
                                          <p:spTgt spid="134"/>
                                        </p:tgtEl>
                                      </p:cBhvr>
                                    </p:animEffect>
                                    <p:anim calcmode="lin" valueType="num">
                                      <p:cBhvr>
                                        <p:cTn id="120" dur="1000" fill="hold"/>
                                        <p:tgtEl>
                                          <p:spTgt spid="134"/>
                                        </p:tgtEl>
                                        <p:attrNameLst>
                                          <p:attrName>ppt_x</p:attrName>
                                        </p:attrNameLst>
                                      </p:cBhvr>
                                      <p:tavLst>
                                        <p:tav tm="0">
                                          <p:val>
                                            <p:strVal val="#ppt_x"/>
                                          </p:val>
                                        </p:tav>
                                        <p:tav tm="100000">
                                          <p:val>
                                            <p:strVal val="#ppt_x"/>
                                          </p:val>
                                        </p:tav>
                                      </p:tavLst>
                                    </p:anim>
                                    <p:anim calcmode="lin" valueType="num">
                                      <p:cBhvr>
                                        <p:cTn id="121" dur="1000" fill="hold"/>
                                        <p:tgtEl>
                                          <p:spTgt spid="134"/>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35"/>
                                        </p:tgtEl>
                                        <p:attrNameLst>
                                          <p:attrName>style.visibility</p:attrName>
                                        </p:attrNameLst>
                                      </p:cBhvr>
                                      <p:to>
                                        <p:strVal val="visible"/>
                                      </p:to>
                                    </p:set>
                                    <p:animEffect transition="in" filter="fade">
                                      <p:cBhvr>
                                        <p:cTn id="124" dur="1000"/>
                                        <p:tgtEl>
                                          <p:spTgt spid="135"/>
                                        </p:tgtEl>
                                      </p:cBhvr>
                                    </p:animEffect>
                                    <p:anim calcmode="lin" valueType="num">
                                      <p:cBhvr>
                                        <p:cTn id="125" dur="1000" fill="hold"/>
                                        <p:tgtEl>
                                          <p:spTgt spid="135"/>
                                        </p:tgtEl>
                                        <p:attrNameLst>
                                          <p:attrName>ppt_x</p:attrName>
                                        </p:attrNameLst>
                                      </p:cBhvr>
                                      <p:tavLst>
                                        <p:tav tm="0">
                                          <p:val>
                                            <p:strVal val="#ppt_x"/>
                                          </p:val>
                                        </p:tav>
                                        <p:tav tm="100000">
                                          <p:val>
                                            <p:strVal val="#ppt_x"/>
                                          </p:val>
                                        </p:tav>
                                      </p:tavLst>
                                    </p:anim>
                                    <p:anim calcmode="lin" valueType="num">
                                      <p:cBhvr>
                                        <p:cTn id="126" dur="1000" fill="hold"/>
                                        <p:tgtEl>
                                          <p:spTgt spid="135"/>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136"/>
                                        </p:tgtEl>
                                        <p:attrNameLst>
                                          <p:attrName>style.visibility</p:attrName>
                                        </p:attrNameLst>
                                      </p:cBhvr>
                                      <p:to>
                                        <p:strVal val="visible"/>
                                      </p:to>
                                    </p:set>
                                    <p:animEffect transition="in" filter="fade">
                                      <p:cBhvr>
                                        <p:cTn id="129" dur="1000"/>
                                        <p:tgtEl>
                                          <p:spTgt spid="136"/>
                                        </p:tgtEl>
                                      </p:cBhvr>
                                    </p:animEffect>
                                    <p:anim calcmode="lin" valueType="num">
                                      <p:cBhvr>
                                        <p:cTn id="130" dur="1000" fill="hold"/>
                                        <p:tgtEl>
                                          <p:spTgt spid="136"/>
                                        </p:tgtEl>
                                        <p:attrNameLst>
                                          <p:attrName>ppt_x</p:attrName>
                                        </p:attrNameLst>
                                      </p:cBhvr>
                                      <p:tavLst>
                                        <p:tav tm="0">
                                          <p:val>
                                            <p:strVal val="#ppt_x"/>
                                          </p:val>
                                        </p:tav>
                                        <p:tav tm="100000">
                                          <p:val>
                                            <p:strVal val="#ppt_x"/>
                                          </p:val>
                                        </p:tav>
                                      </p:tavLst>
                                    </p:anim>
                                    <p:anim calcmode="lin" valueType="num">
                                      <p:cBhvr>
                                        <p:cTn id="131" dur="1000" fill="hold"/>
                                        <p:tgtEl>
                                          <p:spTgt spid="136"/>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137"/>
                                        </p:tgtEl>
                                        <p:attrNameLst>
                                          <p:attrName>style.visibility</p:attrName>
                                        </p:attrNameLst>
                                      </p:cBhvr>
                                      <p:to>
                                        <p:strVal val="visible"/>
                                      </p:to>
                                    </p:set>
                                    <p:animEffect transition="in" filter="fade">
                                      <p:cBhvr>
                                        <p:cTn id="134" dur="1000"/>
                                        <p:tgtEl>
                                          <p:spTgt spid="137"/>
                                        </p:tgtEl>
                                      </p:cBhvr>
                                    </p:animEffect>
                                    <p:anim calcmode="lin" valueType="num">
                                      <p:cBhvr>
                                        <p:cTn id="135" dur="1000" fill="hold"/>
                                        <p:tgtEl>
                                          <p:spTgt spid="137"/>
                                        </p:tgtEl>
                                        <p:attrNameLst>
                                          <p:attrName>ppt_x</p:attrName>
                                        </p:attrNameLst>
                                      </p:cBhvr>
                                      <p:tavLst>
                                        <p:tav tm="0">
                                          <p:val>
                                            <p:strVal val="#ppt_x"/>
                                          </p:val>
                                        </p:tav>
                                        <p:tav tm="100000">
                                          <p:val>
                                            <p:strVal val="#ppt_x"/>
                                          </p:val>
                                        </p:tav>
                                      </p:tavLst>
                                    </p:anim>
                                    <p:anim calcmode="lin" valueType="num">
                                      <p:cBhvr>
                                        <p:cTn id="136"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31</a:t>
            </a:fld>
            <a:endParaRPr lang="en-US" dirty="0"/>
          </a:p>
        </p:txBody>
      </p:sp>
      <mc:AlternateContent xmlns:mc="http://schemas.openxmlformats.org/markup-compatibility/2006" xmlns:a14="http://schemas.microsoft.com/office/drawing/2010/main">
        <mc:Choice Requires="a14">
          <p:sp>
            <p:nvSpPr>
              <p:cNvPr id="10" name="Rectangle 9"/>
              <p:cNvSpPr/>
              <p:nvPr/>
            </p:nvSpPr>
            <p:spPr>
              <a:xfrm>
                <a:off x="156600"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𝑋</m:t>
                        </m:r>
                        <m:r>
                          <a:rPr lang="en-US" sz="1600" b="0" i="1" smtClean="0">
                            <a:latin typeface="Cambria Math" panose="02040503050406030204" pitchFamily="18" charset="0"/>
                          </a:rPr>
                          <m:t>_1</m:t>
                        </m:r>
                      </m:e>
                      <m:sup>
                        <m:r>
                          <a:rPr lang="en-US" sz="1600" b="0" i="1" smtClean="0">
                            <a:latin typeface="Cambria Math" panose="02040503050406030204" pitchFamily="18" charset="0"/>
                          </a:rPr>
                          <m:t>+</m:t>
                        </m:r>
                      </m:sup>
                    </m:sSup>
                  </m:oMath>
                </a14:m>
                <a:r>
                  <a:rPr lang="en-US" sz="1600" dirty="0" smtClean="0"/>
                  <a:t> </a:t>
                </a:r>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156600" y="5123716"/>
                <a:ext cx="704271" cy="474110"/>
              </a:xfrm>
              <a:prstGeom prst="rect">
                <a:avLst/>
              </a:prstGeom>
              <a:blipFill>
                <a:blip r:embed="rId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8010385"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i="1">
                              <a:solidFill>
                                <a:schemeClr val="tx1"/>
                              </a:solidFill>
                              <a:latin typeface="Cambria Math" panose="02040503050406030204" pitchFamily="18" charset="0"/>
                            </a:rPr>
                            <m:t>  </m:t>
                          </m:r>
                          <m:r>
                            <m:rPr>
                              <m:sty m:val="p"/>
                            </m:rPr>
                            <a:rPr lang="el-GR" sz="6000" i="1">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2</m:t>
                          </m:r>
                        </m:sub>
                      </m:sSub>
                    </m:oMath>
                  </m:oMathPara>
                </a14:m>
                <a:endParaRPr lang="en-US" sz="6000" dirty="0"/>
              </a:p>
            </p:txBody>
          </p:sp>
        </mc:Choice>
        <mc:Fallback xmlns="">
          <p:sp>
            <p:nvSpPr>
              <p:cNvPr id="22" name="Oval 21"/>
              <p:cNvSpPr>
                <a:spLocks noRot="1" noChangeAspect="1" noMove="1" noResize="1" noEditPoints="1" noAdjustHandles="1" noChangeArrowheads="1" noChangeShapeType="1" noTextEdit="1"/>
              </p:cNvSpPr>
              <p:nvPr/>
            </p:nvSpPr>
            <p:spPr>
              <a:xfrm>
                <a:off x="8010385" y="1743473"/>
                <a:ext cx="1318474" cy="126538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p:cNvSpPr/>
              <p:nvPr/>
            </p:nvSpPr>
            <p:spPr>
              <a:xfrm>
                <a:off x="2444877" y="1743473"/>
                <a:ext cx="1318474" cy="12653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6000" i="1" smtClean="0">
                              <a:solidFill>
                                <a:schemeClr val="tx1"/>
                              </a:solidFill>
                              <a:latin typeface="Cambria Math" panose="02040503050406030204" pitchFamily="18" charset="0"/>
                            </a:rPr>
                          </m:ctrlPr>
                        </m:sSubPr>
                        <m:e>
                          <m:r>
                            <a:rPr lang="en-US" sz="6000" b="0" i="1" smtClean="0">
                              <a:solidFill>
                                <a:schemeClr val="tx1"/>
                              </a:solidFill>
                              <a:latin typeface="Cambria Math" panose="02040503050406030204" pitchFamily="18" charset="0"/>
                            </a:rPr>
                            <m:t>  </m:t>
                          </m:r>
                          <m:r>
                            <m:rPr>
                              <m:sty m:val="p"/>
                            </m:rPr>
                            <a:rPr lang="el-GR" sz="6000" i="1" smtClean="0">
                              <a:solidFill>
                                <a:schemeClr val="tx1"/>
                              </a:solidFill>
                              <a:latin typeface="Cambria Math" panose="02040503050406030204" pitchFamily="18" charset="0"/>
                            </a:rPr>
                            <m:t>η</m:t>
                          </m:r>
                        </m:e>
                        <m:sub>
                          <m:r>
                            <a:rPr lang="en-US" sz="6000" b="0" i="1" smtClean="0">
                              <a:solidFill>
                                <a:schemeClr val="tx1"/>
                              </a:solidFill>
                              <a:latin typeface="Cambria Math" panose="02040503050406030204" pitchFamily="18" charset="0"/>
                            </a:rPr>
                            <m:t>1</m:t>
                          </m:r>
                        </m:sub>
                      </m:sSub>
                    </m:oMath>
                  </m:oMathPara>
                </a14:m>
                <a:endParaRPr lang="en-US" sz="6000" dirty="0"/>
              </a:p>
            </p:txBody>
          </p:sp>
        </mc:Choice>
        <mc:Fallback xmlns="">
          <p:sp>
            <p:nvSpPr>
              <p:cNvPr id="44" name="Oval 43"/>
              <p:cNvSpPr>
                <a:spLocks noRot="1" noChangeAspect="1" noMove="1" noResize="1" noEditPoints="1" noAdjustHandles="1" noChangeArrowheads="1" noChangeShapeType="1" noTextEdit="1"/>
              </p:cNvSpPr>
              <p:nvPr/>
            </p:nvSpPr>
            <p:spPr>
              <a:xfrm>
                <a:off x="2444877" y="1743473"/>
                <a:ext cx="1318474" cy="1265381"/>
              </a:xfrm>
              <a:prstGeom prst="ellipse">
                <a:avLst/>
              </a:prstGeom>
              <a:blipFill>
                <a:blip r:embed="rId4"/>
                <a:stretch>
                  <a:fillRect/>
                </a:stretch>
              </a:blipFill>
            </p:spPr>
            <p:txBody>
              <a:bodyPr/>
              <a:lstStyle/>
              <a:p>
                <a:r>
                  <a:rPr lang="en-US">
                    <a:noFill/>
                  </a:rPr>
                  <a:t> </a:t>
                </a:r>
              </a:p>
            </p:txBody>
          </p:sp>
        </mc:Fallback>
      </mc:AlternateContent>
      <p:cxnSp>
        <p:nvCxnSpPr>
          <p:cNvPr id="68" name="Straight Arrow Connector 67"/>
          <p:cNvCxnSpPr>
            <a:stCxn id="44" idx="4"/>
            <a:endCxn id="10" idx="0"/>
          </p:cNvCxnSpPr>
          <p:nvPr/>
        </p:nvCxnSpPr>
        <p:spPr>
          <a:xfrm flipH="1">
            <a:off x="508736" y="3008854"/>
            <a:ext cx="2595378" cy="21148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4" idx="4"/>
            <a:endCxn id="32" idx="0"/>
          </p:cNvCxnSpPr>
          <p:nvPr/>
        </p:nvCxnSpPr>
        <p:spPr>
          <a:xfrm flipH="1">
            <a:off x="2365513" y="3008854"/>
            <a:ext cx="738601" cy="212468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4" idx="4"/>
            <a:endCxn id="33" idx="0"/>
          </p:cNvCxnSpPr>
          <p:nvPr/>
        </p:nvCxnSpPr>
        <p:spPr>
          <a:xfrm>
            <a:off x="3104114" y="3008854"/>
            <a:ext cx="235427" cy="21197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4" idx="4"/>
            <a:endCxn id="37" idx="0"/>
          </p:cNvCxnSpPr>
          <p:nvPr/>
        </p:nvCxnSpPr>
        <p:spPr>
          <a:xfrm>
            <a:off x="3104114" y="3008854"/>
            <a:ext cx="2092203" cy="2106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4" idx="4"/>
            <a:endCxn id="38" idx="0"/>
          </p:cNvCxnSpPr>
          <p:nvPr/>
        </p:nvCxnSpPr>
        <p:spPr>
          <a:xfrm>
            <a:off x="3104114" y="3008854"/>
            <a:ext cx="3365353" cy="21409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4" idx="4"/>
            <a:endCxn id="39" idx="0"/>
          </p:cNvCxnSpPr>
          <p:nvPr/>
        </p:nvCxnSpPr>
        <p:spPr>
          <a:xfrm>
            <a:off x="3104114" y="3008854"/>
            <a:ext cx="4305049" cy="21409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4" idx="4"/>
            <a:endCxn id="40" idx="0"/>
          </p:cNvCxnSpPr>
          <p:nvPr/>
        </p:nvCxnSpPr>
        <p:spPr>
          <a:xfrm>
            <a:off x="3104114" y="3008854"/>
            <a:ext cx="5245959" cy="21409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4" idx="4"/>
            <a:endCxn id="41" idx="0"/>
          </p:cNvCxnSpPr>
          <p:nvPr/>
        </p:nvCxnSpPr>
        <p:spPr>
          <a:xfrm>
            <a:off x="3104114" y="3008854"/>
            <a:ext cx="6198637" cy="21235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2" idx="4"/>
            <a:endCxn id="10" idx="0"/>
          </p:cNvCxnSpPr>
          <p:nvPr/>
        </p:nvCxnSpPr>
        <p:spPr>
          <a:xfrm flipH="1">
            <a:off x="508736" y="3008854"/>
            <a:ext cx="8160886" cy="21148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2" idx="4"/>
            <a:endCxn id="31" idx="0"/>
          </p:cNvCxnSpPr>
          <p:nvPr/>
        </p:nvCxnSpPr>
        <p:spPr>
          <a:xfrm flipH="1">
            <a:off x="1436991" y="3008854"/>
            <a:ext cx="7232631" cy="21148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2" idx="4"/>
          </p:cNvCxnSpPr>
          <p:nvPr/>
        </p:nvCxnSpPr>
        <p:spPr>
          <a:xfrm flipH="1">
            <a:off x="2314699" y="3008854"/>
            <a:ext cx="6354923" cy="21022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2" idx="4"/>
            <a:endCxn id="33" idx="0"/>
          </p:cNvCxnSpPr>
          <p:nvPr/>
        </p:nvCxnSpPr>
        <p:spPr>
          <a:xfrm flipH="1">
            <a:off x="3339541" y="3008854"/>
            <a:ext cx="5330081" cy="21197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2" idx="4"/>
            <a:endCxn id="34" idx="0"/>
          </p:cNvCxnSpPr>
          <p:nvPr/>
        </p:nvCxnSpPr>
        <p:spPr>
          <a:xfrm flipH="1">
            <a:off x="4250857" y="3008854"/>
            <a:ext cx="4418765" cy="21104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2" idx="4"/>
            <a:endCxn id="37" idx="0"/>
          </p:cNvCxnSpPr>
          <p:nvPr/>
        </p:nvCxnSpPr>
        <p:spPr>
          <a:xfrm flipH="1">
            <a:off x="5196317" y="3008854"/>
            <a:ext cx="3473305" cy="21069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2" idx="4"/>
            <a:endCxn id="38" idx="0"/>
          </p:cNvCxnSpPr>
          <p:nvPr/>
        </p:nvCxnSpPr>
        <p:spPr>
          <a:xfrm flipH="1">
            <a:off x="6469467" y="3008854"/>
            <a:ext cx="2200155" cy="21409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1496882" y="459779"/>
            <a:ext cx="9484242" cy="769441"/>
          </a:xfrm>
          <a:prstGeom prst="rect">
            <a:avLst/>
          </a:prstGeom>
          <a:noFill/>
        </p:spPr>
        <p:txBody>
          <a:bodyPr wrap="square" rtlCol="0">
            <a:spAutoFit/>
          </a:bodyPr>
          <a:lstStyle/>
          <a:p>
            <a:pPr algn="ctr"/>
            <a:r>
              <a:rPr lang="en-US" sz="4400" b="1" dirty="0">
                <a:latin typeface="Arial Black" panose="020B0A04020102020204" pitchFamily="34" charset="0"/>
              </a:rPr>
              <a:t>R</a:t>
            </a:r>
            <a:r>
              <a:rPr lang="en-US" sz="4400" b="1" dirty="0" smtClean="0">
                <a:latin typeface="Arial Black" panose="020B0A04020102020204" pitchFamily="34" charset="0"/>
              </a:rPr>
              <a:t>otational freedom</a:t>
            </a:r>
            <a:endParaRPr lang="en-US" sz="4400" b="1" dirty="0">
              <a:latin typeface="Arial Black" panose="020B0A04020102020204" pitchFamily="34" charset="0"/>
            </a:endParaRPr>
          </a:p>
        </p:txBody>
      </p:sp>
      <mc:AlternateContent xmlns:mc="http://schemas.openxmlformats.org/markup-compatibility/2006" xmlns:a14="http://schemas.microsoft.com/office/drawing/2010/main">
        <mc:Choice Requires="a14">
          <p:sp>
            <p:nvSpPr>
              <p:cNvPr id="31" name="Rectangle 30"/>
              <p:cNvSpPr/>
              <p:nvPr/>
            </p:nvSpPr>
            <p:spPr>
              <a:xfrm>
                <a:off x="1084855" y="5123716"/>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_3</m:t>
                          </m:r>
                        </m:e>
                        <m:sup>
                          <m:r>
                            <a:rPr lang="en-US" sz="1600" b="0" i="1" smtClean="0">
                              <a:latin typeface="Cambria Math" panose="02040503050406030204" pitchFamily="18" charset="0"/>
                            </a:rPr>
                            <m:t>−</m:t>
                          </m:r>
                        </m:sup>
                      </m:sSup>
                    </m:oMath>
                  </m:oMathPara>
                </a14:m>
                <a:endParaRPr lang="en-US" sz="1600" dirty="0"/>
              </a:p>
            </p:txBody>
          </p:sp>
        </mc:Choice>
        <mc:Fallback xmlns="">
          <p:sp>
            <p:nvSpPr>
              <p:cNvPr id="31" name="Rectangle 30"/>
              <p:cNvSpPr>
                <a:spLocks noRot="1" noChangeAspect="1" noMove="1" noResize="1" noEditPoints="1" noAdjustHandles="1" noChangeArrowheads="1" noChangeShapeType="1" noTextEdit="1"/>
              </p:cNvSpPr>
              <p:nvPr/>
            </p:nvSpPr>
            <p:spPr>
              <a:xfrm>
                <a:off x="1084855" y="5123716"/>
                <a:ext cx="704271" cy="474110"/>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013377" y="513354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_5</m:t>
                          </m:r>
                        </m:e>
                        <m:sup>
                          <m:r>
                            <a:rPr lang="en-US" sz="1600" i="1">
                              <a:latin typeface="Cambria Math" panose="02040503050406030204" pitchFamily="18" charset="0"/>
                            </a:rPr>
                            <m:t>+</m:t>
                          </m:r>
                        </m:sup>
                      </m:sSup>
                    </m:oMath>
                  </m:oMathPara>
                </a14:m>
                <a:endParaRPr lang="en-US" sz="1600" dirty="0"/>
              </a:p>
            </p:txBody>
          </p:sp>
        </mc:Choice>
        <mc:Fallback xmlns="">
          <p:sp>
            <p:nvSpPr>
              <p:cNvPr id="32" name="Rectangle 31"/>
              <p:cNvSpPr>
                <a:spLocks noRot="1" noChangeAspect="1" noMove="1" noResize="1" noEditPoints="1" noAdjustHandles="1" noChangeArrowheads="1" noChangeShapeType="1" noTextEdit="1"/>
              </p:cNvSpPr>
              <p:nvPr/>
            </p:nvSpPr>
            <p:spPr>
              <a:xfrm>
                <a:off x="2013377" y="5133542"/>
                <a:ext cx="704271" cy="474110"/>
              </a:xfrm>
              <a:prstGeom prst="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987405" y="5128641"/>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_7</m:t>
                          </m:r>
                        </m:e>
                        <m:sup>
                          <m:r>
                            <a:rPr lang="en-US" sz="1600" b="0" i="1" smtClean="0">
                              <a:latin typeface="Cambria Math" panose="02040503050406030204" pitchFamily="18" charset="0"/>
                            </a:rPr>
                            <m:t>−</m:t>
                          </m:r>
                        </m:sup>
                      </m:sSup>
                    </m:oMath>
                  </m:oMathPara>
                </a14:m>
                <a:endParaRPr lang="en-US" sz="1600" dirty="0"/>
              </a:p>
            </p:txBody>
          </p:sp>
        </mc:Choice>
        <mc:Fallback xmlns="">
          <p:sp>
            <p:nvSpPr>
              <p:cNvPr id="33" name="Rectangle 32"/>
              <p:cNvSpPr>
                <a:spLocks noRot="1" noChangeAspect="1" noMove="1" noResize="1" noEditPoints="1" noAdjustHandles="1" noChangeArrowheads="1" noChangeShapeType="1" noTextEdit="1"/>
              </p:cNvSpPr>
              <p:nvPr/>
            </p:nvSpPr>
            <p:spPr>
              <a:xfrm>
                <a:off x="2987405" y="5128641"/>
                <a:ext cx="704271" cy="474110"/>
              </a:xfrm>
              <a:prstGeom prst="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98721" y="511929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_9</m:t>
                          </m:r>
                        </m:e>
                        <m:sup>
                          <m:r>
                            <a:rPr lang="en-US" sz="1600" i="1">
                              <a:latin typeface="Cambria Math" panose="02040503050406030204" pitchFamily="18" charset="0"/>
                            </a:rPr>
                            <m:t>+</m:t>
                          </m:r>
                        </m:sup>
                      </m:sSup>
                    </m:oMath>
                  </m:oMathPara>
                </a14:m>
                <a:endParaRPr lang="en-US" sz="1600" dirty="0"/>
              </a:p>
            </p:txBody>
          </p:sp>
        </mc:Choice>
        <mc:Fallback xmlns="">
          <p:sp>
            <p:nvSpPr>
              <p:cNvPr id="34" name="Rectangle 33"/>
              <p:cNvSpPr>
                <a:spLocks noRot="1" noChangeAspect="1" noMove="1" noResize="1" noEditPoints="1" noAdjustHandles="1" noChangeArrowheads="1" noChangeShapeType="1" noTextEdit="1"/>
              </p:cNvSpPr>
              <p:nvPr/>
            </p:nvSpPr>
            <p:spPr>
              <a:xfrm>
                <a:off x="3898721" y="5119294"/>
                <a:ext cx="704271" cy="474110"/>
              </a:xfrm>
              <a:prstGeom prst="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4844181" y="5115852"/>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_11</m:t>
                          </m:r>
                        </m:e>
                        <m:sup>
                          <m:r>
                            <a:rPr lang="en-US" sz="1600" b="0" i="1" smtClean="0">
                              <a:latin typeface="Cambria Math" panose="02040503050406030204" pitchFamily="18" charset="0"/>
                            </a:rPr>
                            <m:t>−</m:t>
                          </m:r>
                        </m:sup>
                      </m:sSup>
                    </m:oMath>
                  </m:oMathPara>
                </a14:m>
                <a:endParaRPr lang="en-US" sz="1600" dirty="0"/>
              </a:p>
            </p:txBody>
          </p:sp>
        </mc:Choice>
        <mc:Fallback xmlns="">
          <p:sp>
            <p:nvSpPr>
              <p:cNvPr id="37" name="Rectangle 36"/>
              <p:cNvSpPr>
                <a:spLocks noRot="1" noChangeAspect="1" noMove="1" noResize="1" noEditPoints="1" noAdjustHandles="1" noChangeArrowheads="1" noChangeShapeType="1" noTextEdit="1"/>
              </p:cNvSpPr>
              <p:nvPr/>
            </p:nvSpPr>
            <p:spPr>
              <a:xfrm>
                <a:off x="4844181" y="5115852"/>
                <a:ext cx="704271" cy="474110"/>
              </a:xfrm>
              <a:prstGeom prst="rect">
                <a:avLst/>
              </a:prstGeom>
              <a:blipFill>
                <a:blip r:embed="rId9"/>
                <a:stretch>
                  <a:fillRect l="-1709"/>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117331"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_2</m:t>
                          </m:r>
                        </m:e>
                        <m:sup>
                          <m:r>
                            <a:rPr lang="en-US" i="1">
                              <a:latin typeface="Cambria Math" panose="02040503050406030204" pitchFamily="18" charset="0"/>
                            </a:rPr>
                            <m:t>+</m:t>
                          </m:r>
                        </m:sup>
                      </m:sSup>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6117331" y="5149760"/>
                <a:ext cx="704271" cy="474110"/>
              </a:xfrm>
              <a:prstGeom prst="rect">
                <a:avLst/>
              </a:prstGeom>
              <a:blipFill>
                <a:blip r:embed="rId10"/>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05702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_4</m:t>
                          </m:r>
                        </m:e>
                        <m:sup>
                          <m:r>
                            <a:rPr lang="en-US" b="0" i="1" smtClean="0">
                              <a:latin typeface="Cambria Math" panose="02040503050406030204" pitchFamily="18" charset="0"/>
                            </a:rPr>
                            <m:t>−</m:t>
                          </m:r>
                        </m:sup>
                      </m:sSup>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057027" y="5149760"/>
                <a:ext cx="704271" cy="474110"/>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7997937" y="5149760"/>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_6</m:t>
                          </m:r>
                        </m:e>
                        <m:sup>
                          <m:r>
                            <a:rPr lang="en-US" i="1">
                              <a:latin typeface="Cambria Math" panose="02040503050406030204" pitchFamily="18" charset="0"/>
                            </a:rPr>
                            <m:t>+</m:t>
                          </m:r>
                        </m:sup>
                      </m:sSup>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7997937" y="5149760"/>
                <a:ext cx="704271" cy="474110"/>
              </a:xfrm>
              <a:prstGeom prst="rect">
                <a:avLst/>
              </a:prstGeom>
              <a:blipFill>
                <a:blip r:embed="rId1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8966815" y="5132358"/>
                <a:ext cx="6718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𝑋</m:t>
                          </m:r>
                          <m:r>
                            <a:rPr lang="en-US" sz="1600" i="1">
                              <a:latin typeface="Cambria Math" panose="02040503050406030204" pitchFamily="18" charset="0"/>
                            </a:rPr>
                            <m:t>_8</m:t>
                          </m:r>
                        </m:e>
                        <m:sup>
                          <m:r>
                            <a:rPr lang="en-US" sz="1600" i="1">
                              <a:latin typeface="Cambria Math" panose="02040503050406030204" pitchFamily="18" charset="0"/>
                            </a:rPr>
                            <m:t>+</m:t>
                          </m:r>
                        </m:sup>
                      </m:sSup>
                    </m:oMath>
                  </m:oMathPara>
                </a14:m>
                <a:endParaRPr lang="en-US" sz="1600" dirty="0"/>
              </a:p>
            </p:txBody>
          </p:sp>
        </mc:Choice>
        <mc:Fallback xmlns="">
          <p:sp>
            <p:nvSpPr>
              <p:cNvPr id="41" name="Rectangle 40"/>
              <p:cNvSpPr>
                <a:spLocks noRot="1" noChangeAspect="1" noMove="1" noResize="1" noEditPoints="1" noAdjustHandles="1" noChangeArrowheads="1" noChangeShapeType="1" noTextEdit="1"/>
              </p:cNvSpPr>
              <p:nvPr/>
            </p:nvSpPr>
            <p:spPr>
              <a:xfrm>
                <a:off x="8966815" y="5132358"/>
                <a:ext cx="671871" cy="474110"/>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9870893" y="5156024"/>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_10</m:t>
                          </m:r>
                        </m:e>
                        <m:sup>
                          <m:r>
                            <a:rPr lang="en-US" i="1">
                              <a:latin typeface="Cambria Math" panose="02040503050406030204" pitchFamily="18" charset="0"/>
                            </a:rPr>
                            <m:t>+</m:t>
                          </m:r>
                        </m:sup>
                      </m:sSup>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9870893" y="5156024"/>
                <a:ext cx="704271" cy="474110"/>
              </a:xfrm>
              <a:prstGeom prst="rect">
                <a:avLst/>
              </a:prstGeom>
              <a:blipFill>
                <a:blip r:embed="rId14"/>
                <a:stretch>
                  <a:fillRect l="-8475"/>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10804912" y="5153047"/>
                <a:ext cx="704271" cy="474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𝑋</m:t>
                          </m:r>
                          <m:r>
                            <a:rPr lang="en-US" i="1">
                              <a:latin typeface="Cambria Math" panose="02040503050406030204" pitchFamily="18" charset="0"/>
                            </a:rPr>
                            <m:t>_12</m:t>
                          </m:r>
                        </m:e>
                        <m:sup>
                          <m:r>
                            <a:rPr lang="en-US" i="1">
                              <a:latin typeface="Cambria Math" panose="02040503050406030204" pitchFamily="18" charset="0"/>
                            </a:rPr>
                            <m:t>+</m:t>
                          </m:r>
                        </m:sup>
                      </m:sSup>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10804912" y="5153047"/>
                <a:ext cx="704271" cy="474110"/>
              </a:xfrm>
              <a:prstGeom prst="rect">
                <a:avLst/>
              </a:prstGeom>
              <a:blipFill>
                <a:blip r:embed="rId15"/>
                <a:stretch>
                  <a:fillRect l="-8475"/>
                </a:stretch>
              </a:blipFill>
              <a:ln>
                <a:solidFill>
                  <a:schemeClr val="tx2"/>
                </a:solidFill>
              </a:ln>
            </p:spPr>
            <p:txBody>
              <a:bodyPr/>
              <a:lstStyle/>
              <a:p>
                <a:r>
                  <a:rPr lang="en-US">
                    <a:noFill/>
                  </a:rPr>
                  <a:t> </a:t>
                </a:r>
              </a:p>
            </p:txBody>
          </p:sp>
        </mc:Fallback>
      </mc:AlternateContent>
      <p:cxnSp>
        <p:nvCxnSpPr>
          <p:cNvPr id="8" name="Straight Arrow Connector 7"/>
          <p:cNvCxnSpPr>
            <a:stCxn id="44" idx="4"/>
            <a:endCxn id="31" idx="0"/>
          </p:cNvCxnSpPr>
          <p:nvPr/>
        </p:nvCxnSpPr>
        <p:spPr>
          <a:xfrm flipH="1">
            <a:off x="1436991" y="3008854"/>
            <a:ext cx="1667123" cy="21148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4" idx="4"/>
            <a:endCxn id="34" idx="0"/>
          </p:cNvCxnSpPr>
          <p:nvPr/>
        </p:nvCxnSpPr>
        <p:spPr>
          <a:xfrm>
            <a:off x="3104114" y="3008854"/>
            <a:ext cx="1146743" cy="211044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44" idx="4"/>
            <a:endCxn id="42" idx="0"/>
          </p:cNvCxnSpPr>
          <p:nvPr/>
        </p:nvCxnSpPr>
        <p:spPr>
          <a:xfrm>
            <a:off x="3104114" y="3008854"/>
            <a:ext cx="7118915" cy="214717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44" idx="4"/>
            <a:endCxn id="43" idx="0"/>
          </p:cNvCxnSpPr>
          <p:nvPr/>
        </p:nvCxnSpPr>
        <p:spPr>
          <a:xfrm>
            <a:off x="3104114" y="3008854"/>
            <a:ext cx="8052934" cy="214419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22" idx="4"/>
            <a:endCxn id="39" idx="0"/>
          </p:cNvCxnSpPr>
          <p:nvPr/>
        </p:nvCxnSpPr>
        <p:spPr>
          <a:xfrm flipH="1">
            <a:off x="7409163" y="3008854"/>
            <a:ext cx="1260459" cy="214090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22" idx="4"/>
            <a:endCxn id="40" idx="0"/>
          </p:cNvCxnSpPr>
          <p:nvPr/>
        </p:nvCxnSpPr>
        <p:spPr>
          <a:xfrm flipH="1">
            <a:off x="8350073" y="3008854"/>
            <a:ext cx="319549" cy="214090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22" idx="4"/>
            <a:endCxn id="41" idx="0"/>
          </p:cNvCxnSpPr>
          <p:nvPr/>
        </p:nvCxnSpPr>
        <p:spPr>
          <a:xfrm>
            <a:off x="8669622" y="3008854"/>
            <a:ext cx="633129" cy="21235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22" idx="4"/>
            <a:endCxn id="42" idx="0"/>
          </p:cNvCxnSpPr>
          <p:nvPr/>
        </p:nvCxnSpPr>
        <p:spPr>
          <a:xfrm>
            <a:off x="8669622" y="3008854"/>
            <a:ext cx="1553407" cy="214717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22" idx="4"/>
            <a:endCxn id="43" idx="0"/>
          </p:cNvCxnSpPr>
          <p:nvPr/>
        </p:nvCxnSpPr>
        <p:spPr>
          <a:xfrm>
            <a:off x="8669622" y="3008854"/>
            <a:ext cx="2487426" cy="214419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4" idx="4"/>
            <a:endCxn id="10" idx="0"/>
          </p:cNvCxnSpPr>
          <p:nvPr/>
        </p:nvCxnSpPr>
        <p:spPr>
          <a:xfrm flipH="1">
            <a:off x="508736" y="3008854"/>
            <a:ext cx="2595378" cy="2114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4" idx="4"/>
            <a:endCxn id="31" idx="0"/>
          </p:cNvCxnSpPr>
          <p:nvPr/>
        </p:nvCxnSpPr>
        <p:spPr>
          <a:xfrm flipH="1">
            <a:off x="1436991" y="3008854"/>
            <a:ext cx="1667123" cy="2114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4" idx="4"/>
            <a:endCxn id="32" idx="0"/>
          </p:cNvCxnSpPr>
          <p:nvPr/>
        </p:nvCxnSpPr>
        <p:spPr>
          <a:xfrm flipH="1">
            <a:off x="2365513" y="3008854"/>
            <a:ext cx="738601" cy="2124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4" idx="4"/>
            <a:endCxn id="33" idx="0"/>
          </p:cNvCxnSpPr>
          <p:nvPr/>
        </p:nvCxnSpPr>
        <p:spPr>
          <a:xfrm>
            <a:off x="3104114" y="3008854"/>
            <a:ext cx="235427" cy="21197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4" idx="4"/>
            <a:endCxn id="34" idx="0"/>
          </p:cNvCxnSpPr>
          <p:nvPr/>
        </p:nvCxnSpPr>
        <p:spPr>
          <a:xfrm>
            <a:off x="3104114" y="3008854"/>
            <a:ext cx="1146743" cy="2110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4" idx="4"/>
            <a:endCxn id="37" idx="0"/>
          </p:cNvCxnSpPr>
          <p:nvPr/>
        </p:nvCxnSpPr>
        <p:spPr>
          <a:xfrm>
            <a:off x="3104114" y="3008854"/>
            <a:ext cx="2092203" cy="2106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22" idx="4"/>
            <a:endCxn id="38" idx="0"/>
          </p:cNvCxnSpPr>
          <p:nvPr/>
        </p:nvCxnSpPr>
        <p:spPr>
          <a:xfrm flipH="1">
            <a:off x="6469467" y="3008854"/>
            <a:ext cx="2200155" cy="2140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22" idx="4"/>
            <a:endCxn id="39" idx="0"/>
          </p:cNvCxnSpPr>
          <p:nvPr/>
        </p:nvCxnSpPr>
        <p:spPr>
          <a:xfrm flipH="1">
            <a:off x="7409163" y="3008854"/>
            <a:ext cx="1260459" cy="2140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22" idx="4"/>
            <a:endCxn id="40" idx="0"/>
          </p:cNvCxnSpPr>
          <p:nvPr/>
        </p:nvCxnSpPr>
        <p:spPr>
          <a:xfrm flipH="1">
            <a:off x="8350073" y="3008854"/>
            <a:ext cx="319549" cy="2140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p:cNvCxnSpPr>
            <a:stCxn id="22" idx="4"/>
            <a:endCxn id="41" idx="0"/>
          </p:cNvCxnSpPr>
          <p:nvPr/>
        </p:nvCxnSpPr>
        <p:spPr>
          <a:xfrm>
            <a:off x="8669622" y="3008854"/>
            <a:ext cx="633129" cy="21235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22" idx="4"/>
            <a:endCxn id="42" idx="0"/>
          </p:cNvCxnSpPr>
          <p:nvPr/>
        </p:nvCxnSpPr>
        <p:spPr>
          <a:xfrm>
            <a:off x="8669622" y="3008854"/>
            <a:ext cx="1553407" cy="21471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22" idx="4"/>
            <a:endCxn id="43" idx="0"/>
          </p:cNvCxnSpPr>
          <p:nvPr/>
        </p:nvCxnSpPr>
        <p:spPr>
          <a:xfrm>
            <a:off x="8669622" y="3008854"/>
            <a:ext cx="2487426" cy="2144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2" name="Picture 81" descr="ملف:Ic rotate right 48px.svg - ويكيبيديا"/>
          <p:cNvPicPr>
            <a:picLocks noChangeAspect="1"/>
          </p:cNvPicPr>
          <p:nvPr/>
        </p:nvPicPr>
        <p:blipFill>
          <a:blip r:embed="rId6" cstate="print">
            <a:duotone>
              <a:prstClr val="black"/>
              <a:srgbClr val="D19D34">
                <a:tint val="45000"/>
                <a:satMod val="400000"/>
              </a:srgbClr>
            </a:duotone>
            <a:extLst>
              <a:ext uri="{BEBA8EAE-BF5A-486C-A8C5-ECC9F3942E4B}">
                <a14:imgProps xmlns:a14="http://schemas.microsoft.com/office/drawing/2010/main">
                  <a14:imgLayer r:embed="rId16">
                    <a14:imgEffect>
                      <a14:artisticPhotocopy/>
                    </a14:imgEffect>
                  </a14:imgLayer>
                </a14:imgProps>
              </a:ext>
              <a:ext uri="{28A0092B-C50C-407E-A947-70E740481C1C}">
                <a14:useLocalDpi xmlns:a14="http://schemas.microsoft.com/office/drawing/2010/main" val="0"/>
              </a:ext>
            </a:extLst>
          </a:blip>
          <a:stretch>
            <a:fillRect/>
          </a:stretch>
        </p:blipFill>
        <p:spPr>
          <a:xfrm rot="1510394">
            <a:off x="10306762" y="468842"/>
            <a:ext cx="1136947" cy="1136947"/>
          </a:xfrm>
          <a:prstGeom prst="rect">
            <a:avLst/>
          </a:prstGeom>
        </p:spPr>
      </p:pic>
    </p:spTree>
    <p:extLst>
      <p:ext uri="{BB962C8B-B14F-4D97-AF65-F5344CB8AC3E}">
        <p14:creationId xmlns:p14="http://schemas.microsoft.com/office/powerpoint/2010/main" val="101235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1000"/>
                                        <p:tgtEl>
                                          <p:spTgt spid="110"/>
                                        </p:tgtEl>
                                      </p:cBhvr>
                                    </p:animEffect>
                                    <p:anim calcmode="lin" valueType="num">
                                      <p:cBhvr>
                                        <p:cTn id="20" dur="1000" fill="hold"/>
                                        <p:tgtEl>
                                          <p:spTgt spid="110"/>
                                        </p:tgtEl>
                                        <p:attrNameLst>
                                          <p:attrName>ppt_x</p:attrName>
                                        </p:attrNameLst>
                                      </p:cBhvr>
                                      <p:tavLst>
                                        <p:tav tm="0">
                                          <p:val>
                                            <p:strVal val="#ppt_x"/>
                                          </p:val>
                                        </p:tav>
                                        <p:tav tm="100000">
                                          <p:val>
                                            <p:strVal val="#ppt_x"/>
                                          </p:val>
                                        </p:tav>
                                      </p:tavLst>
                                    </p:anim>
                                    <p:anim calcmode="lin" valueType="num">
                                      <p:cBhvr>
                                        <p:cTn id="21" dur="1000" fill="hold"/>
                                        <p:tgtEl>
                                          <p:spTgt spid="1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1000"/>
                                        <p:tgtEl>
                                          <p:spTgt spid="107"/>
                                        </p:tgtEl>
                                      </p:cBhvr>
                                    </p:animEffect>
                                    <p:anim calcmode="lin" valueType="num">
                                      <p:cBhvr>
                                        <p:cTn id="25" dur="1000" fill="hold"/>
                                        <p:tgtEl>
                                          <p:spTgt spid="107"/>
                                        </p:tgtEl>
                                        <p:attrNameLst>
                                          <p:attrName>ppt_x</p:attrName>
                                        </p:attrNameLst>
                                      </p:cBhvr>
                                      <p:tavLst>
                                        <p:tav tm="0">
                                          <p:val>
                                            <p:strVal val="#ppt_x"/>
                                          </p:val>
                                        </p:tav>
                                        <p:tav tm="100000">
                                          <p:val>
                                            <p:strVal val="#ppt_x"/>
                                          </p:val>
                                        </p:tav>
                                      </p:tavLst>
                                    </p:anim>
                                    <p:anim calcmode="lin" valueType="num">
                                      <p:cBhvr>
                                        <p:cTn id="26" dur="1000" fill="hold"/>
                                        <p:tgtEl>
                                          <p:spTgt spid="10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fade">
                                      <p:cBhvr>
                                        <p:cTn id="29" dur="1000"/>
                                        <p:tgtEl>
                                          <p:spTgt spid="104"/>
                                        </p:tgtEl>
                                      </p:cBhvr>
                                    </p:animEffect>
                                    <p:anim calcmode="lin" valueType="num">
                                      <p:cBhvr>
                                        <p:cTn id="30" dur="1000" fill="hold"/>
                                        <p:tgtEl>
                                          <p:spTgt spid="104"/>
                                        </p:tgtEl>
                                        <p:attrNameLst>
                                          <p:attrName>ppt_x</p:attrName>
                                        </p:attrNameLst>
                                      </p:cBhvr>
                                      <p:tavLst>
                                        <p:tav tm="0">
                                          <p:val>
                                            <p:strVal val="#ppt_x"/>
                                          </p:val>
                                        </p:tav>
                                        <p:tav tm="100000">
                                          <p:val>
                                            <p:strVal val="#ppt_x"/>
                                          </p:val>
                                        </p:tav>
                                      </p:tavLst>
                                    </p:anim>
                                    <p:anim calcmode="lin" valueType="num">
                                      <p:cBhvr>
                                        <p:cTn id="31" dur="1000" fill="hold"/>
                                        <p:tgtEl>
                                          <p:spTgt spid="10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fade">
                                      <p:cBhvr>
                                        <p:cTn id="34" dur="1000"/>
                                        <p:tgtEl>
                                          <p:spTgt spid="101"/>
                                        </p:tgtEl>
                                      </p:cBhvr>
                                    </p:animEffect>
                                    <p:anim calcmode="lin" valueType="num">
                                      <p:cBhvr>
                                        <p:cTn id="35" dur="1000" fill="hold"/>
                                        <p:tgtEl>
                                          <p:spTgt spid="101"/>
                                        </p:tgtEl>
                                        <p:attrNameLst>
                                          <p:attrName>ppt_x</p:attrName>
                                        </p:attrNameLst>
                                      </p:cBhvr>
                                      <p:tavLst>
                                        <p:tav tm="0">
                                          <p:val>
                                            <p:strVal val="#ppt_x"/>
                                          </p:val>
                                        </p:tav>
                                        <p:tav tm="100000">
                                          <p:val>
                                            <p:strVal val="#ppt_x"/>
                                          </p:val>
                                        </p:tav>
                                      </p:tavLst>
                                    </p:anim>
                                    <p:anim calcmode="lin" valueType="num">
                                      <p:cBhvr>
                                        <p:cTn id="36" dur="1000" fill="hold"/>
                                        <p:tgtEl>
                                          <p:spTgt spid="10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1000"/>
                                        <p:tgtEl>
                                          <p:spTgt spid="98"/>
                                        </p:tgtEl>
                                      </p:cBhvr>
                                    </p:animEffect>
                                    <p:anim calcmode="lin" valueType="num">
                                      <p:cBhvr>
                                        <p:cTn id="40" dur="1000" fill="hold"/>
                                        <p:tgtEl>
                                          <p:spTgt spid="98"/>
                                        </p:tgtEl>
                                        <p:attrNameLst>
                                          <p:attrName>ppt_x</p:attrName>
                                        </p:attrNameLst>
                                      </p:cBhvr>
                                      <p:tavLst>
                                        <p:tav tm="0">
                                          <p:val>
                                            <p:strVal val="#ppt_x"/>
                                          </p:val>
                                        </p:tav>
                                        <p:tav tm="100000">
                                          <p:val>
                                            <p:strVal val="#ppt_x"/>
                                          </p:val>
                                        </p:tav>
                                      </p:tavLst>
                                    </p:anim>
                                    <p:anim calcmode="lin" valueType="num">
                                      <p:cBhvr>
                                        <p:cTn id="41" dur="1000" fill="hold"/>
                                        <p:tgtEl>
                                          <p:spTgt spid="9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1000"/>
                                        <p:tgtEl>
                                          <p:spTgt spid="95"/>
                                        </p:tgtEl>
                                      </p:cBhvr>
                                    </p:animEffect>
                                    <p:anim calcmode="lin" valueType="num">
                                      <p:cBhvr>
                                        <p:cTn id="45" dur="1000" fill="hold"/>
                                        <p:tgtEl>
                                          <p:spTgt spid="95"/>
                                        </p:tgtEl>
                                        <p:attrNameLst>
                                          <p:attrName>ppt_x</p:attrName>
                                        </p:attrNameLst>
                                      </p:cBhvr>
                                      <p:tavLst>
                                        <p:tav tm="0">
                                          <p:val>
                                            <p:strVal val="#ppt_x"/>
                                          </p:val>
                                        </p:tav>
                                        <p:tav tm="100000">
                                          <p:val>
                                            <p:strVal val="#ppt_x"/>
                                          </p:val>
                                        </p:tav>
                                      </p:tavLst>
                                    </p:anim>
                                    <p:anim calcmode="lin" valueType="num">
                                      <p:cBhvr>
                                        <p:cTn id="46" dur="1000" fill="hold"/>
                                        <p:tgtEl>
                                          <p:spTgt spid="9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1000"/>
                                        <p:tgtEl>
                                          <p:spTgt spid="92"/>
                                        </p:tgtEl>
                                      </p:cBhvr>
                                    </p:animEffect>
                                    <p:anim calcmode="lin" valueType="num">
                                      <p:cBhvr>
                                        <p:cTn id="50" dur="1000" fill="hold"/>
                                        <p:tgtEl>
                                          <p:spTgt spid="92"/>
                                        </p:tgtEl>
                                        <p:attrNameLst>
                                          <p:attrName>ppt_x</p:attrName>
                                        </p:attrNameLst>
                                      </p:cBhvr>
                                      <p:tavLst>
                                        <p:tav tm="0">
                                          <p:val>
                                            <p:strVal val="#ppt_x"/>
                                          </p:val>
                                        </p:tav>
                                        <p:tav tm="100000">
                                          <p:val>
                                            <p:strVal val="#ppt_x"/>
                                          </p:val>
                                        </p:tav>
                                      </p:tavLst>
                                    </p:anim>
                                    <p:anim calcmode="lin" valueType="num">
                                      <p:cBhvr>
                                        <p:cTn id="51" dur="1000" fill="hold"/>
                                        <p:tgtEl>
                                          <p:spTgt spid="9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1000"/>
                                        <p:tgtEl>
                                          <p:spTgt spid="89"/>
                                        </p:tgtEl>
                                      </p:cBhvr>
                                    </p:animEffect>
                                    <p:anim calcmode="lin" valueType="num">
                                      <p:cBhvr>
                                        <p:cTn id="55" dur="1000" fill="hold"/>
                                        <p:tgtEl>
                                          <p:spTgt spid="89"/>
                                        </p:tgtEl>
                                        <p:attrNameLst>
                                          <p:attrName>ppt_x</p:attrName>
                                        </p:attrNameLst>
                                      </p:cBhvr>
                                      <p:tavLst>
                                        <p:tav tm="0">
                                          <p:val>
                                            <p:strVal val="#ppt_x"/>
                                          </p:val>
                                        </p:tav>
                                        <p:tav tm="100000">
                                          <p:val>
                                            <p:strVal val="#ppt_x"/>
                                          </p:val>
                                        </p:tav>
                                      </p:tavLst>
                                    </p:anim>
                                    <p:anim calcmode="lin" valueType="num">
                                      <p:cBhvr>
                                        <p:cTn id="56" dur="1000" fill="hold"/>
                                        <p:tgtEl>
                                          <p:spTgt spid="8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0"/>
                                        <p:tgtEl>
                                          <p:spTgt spid="86"/>
                                        </p:tgtEl>
                                      </p:cBhvr>
                                    </p:animEffect>
                                    <p:anim calcmode="lin" valueType="num">
                                      <p:cBhvr>
                                        <p:cTn id="60" dur="1000" fill="hold"/>
                                        <p:tgtEl>
                                          <p:spTgt spid="86"/>
                                        </p:tgtEl>
                                        <p:attrNameLst>
                                          <p:attrName>ppt_x</p:attrName>
                                        </p:attrNameLst>
                                      </p:cBhvr>
                                      <p:tavLst>
                                        <p:tav tm="0">
                                          <p:val>
                                            <p:strVal val="#ppt_x"/>
                                          </p:val>
                                        </p:tav>
                                        <p:tav tm="100000">
                                          <p:val>
                                            <p:strVal val="#ppt_x"/>
                                          </p:val>
                                        </p:tav>
                                      </p:tavLst>
                                    </p:anim>
                                    <p:anim calcmode="lin" valueType="num">
                                      <p:cBhvr>
                                        <p:cTn id="61" dur="1000" fill="hold"/>
                                        <p:tgtEl>
                                          <p:spTgt spid="8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1000"/>
                                        <p:tgtEl>
                                          <p:spTgt spid="83"/>
                                        </p:tgtEl>
                                      </p:cBhvr>
                                    </p:animEffect>
                                    <p:anim calcmode="lin" valueType="num">
                                      <p:cBhvr>
                                        <p:cTn id="65" dur="1000" fill="hold"/>
                                        <p:tgtEl>
                                          <p:spTgt spid="83"/>
                                        </p:tgtEl>
                                        <p:attrNameLst>
                                          <p:attrName>ppt_x</p:attrName>
                                        </p:attrNameLst>
                                      </p:cBhvr>
                                      <p:tavLst>
                                        <p:tav tm="0">
                                          <p:val>
                                            <p:strVal val="#ppt_x"/>
                                          </p:val>
                                        </p:tav>
                                        <p:tav tm="100000">
                                          <p:val>
                                            <p:strVal val="#ppt_x"/>
                                          </p:val>
                                        </p:tav>
                                      </p:tavLst>
                                    </p:anim>
                                    <p:anim calcmode="lin" valueType="num">
                                      <p:cBhvr>
                                        <p:cTn id="66" dur="1000" fill="hold"/>
                                        <p:tgtEl>
                                          <p:spTgt spid="8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fade">
                                      <p:cBhvr>
                                        <p:cTn id="69" dur="1000"/>
                                        <p:tgtEl>
                                          <p:spTgt spid="80"/>
                                        </p:tgtEl>
                                      </p:cBhvr>
                                    </p:animEffect>
                                    <p:anim calcmode="lin" valueType="num">
                                      <p:cBhvr>
                                        <p:cTn id="70" dur="1000" fill="hold"/>
                                        <p:tgtEl>
                                          <p:spTgt spid="80"/>
                                        </p:tgtEl>
                                        <p:attrNameLst>
                                          <p:attrName>ppt_x</p:attrName>
                                        </p:attrNameLst>
                                      </p:cBhvr>
                                      <p:tavLst>
                                        <p:tav tm="0">
                                          <p:val>
                                            <p:strVal val="#ppt_x"/>
                                          </p:val>
                                        </p:tav>
                                        <p:tav tm="100000">
                                          <p:val>
                                            <p:strVal val="#ppt_x"/>
                                          </p:val>
                                        </p:tav>
                                      </p:tavLst>
                                    </p:anim>
                                    <p:anim calcmode="lin" valueType="num">
                                      <p:cBhvr>
                                        <p:cTn id="71" dur="1000" fill="hold"/>
                                        <p:tgtEl>
                                          <p:spTgt spid="8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fade">
                                      <p:cBhvr>
                                        <p:cTn id="74" dur="1000"/>
                                        <p:tgtEl>
                                          <p:spTgt spid="77"/>
                                        </p:tgtEl>
                                      </p:cBhvr>
                                    </p:animEffect>
                                    <p:anim calcmode="lin" valueType="num">
                                      <p:cBhvr>
                                        <p:cTn id="75" dur="1000" fill="hold"/>
                                        <p:tgtEl>
                                          <p:spTgt spid="77"/>
                                        </p:tgtEl>
                                        <p:attrNameLst>
                                          <p:attrName>ppt_x</p:attrName>
                                        </p:attrNameLst>
                                      </p:cBhvr>
                                      <p:tavLst>
                                        <p:tav tm="0">
                                          <p:val>
                                            <p:strVal val="#ppt_x"/>
                                          </p:val>
                                        </p:tav>
                                        <p:tav tm="100000">
                                          <p:val>
                                            <p:strVal val="#ppt_x"/>
                                          </p:val>
                                        </p:tav>
                                      </p:tavLst>
                                    </p:anim>
                                    <p:anim calcmode="lin" valueType="num">
                                      <p:cBhvr>
                                        <p:cTn id="76" dur="1000" fill="hold"/>
                                        <p:tgtEl>
                                          <p:spTgt spid="7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1000"/>
                                        <p:tgtEl>
                                          <p:spTgt spid="71"/>
                                        </p:tgtEl>
                                      </p:cBhvr>
                                    </p:animEffect>
                                    <p:anim calcmode="lin" valueType="num">
                                      <p:cBhvr>
                                        <p:cTn id="85" dur="1000" fill="hold"/>
                                        <p:tgtEl>
                                          <p:spTgt spid="71"/>
                                        </p:tgtEl>
                                        <p:attrNameLst>
                                          <p:attrName>ppt_x</p:attrName>
                                        </p:attrNameLst>
                                      </p:cBhvr>
                                      <p:tavLst>
                                        <p:tav tm="0">
                                          <p:val>
                                            <p:strVal val="#ppt_x"/>
                                          </p:val>
                                        </p:tav>
                                        <p:tav tm="100000">
                                          <p:val>
                                            <p:strVal val="#ppt_x"/>
                                          </p:val>
                                        </p:tav>
                                      </p:tavLst>
                                    </p:anim>
                                    <p:anim calcmode="lin" valueType="num">
                                      <p:cBhvr>
                                        <p:cTn id="86" dur="1000" fill="hold"/>
                                        <p:tgtEl>
                                          <p:spTgt spid="7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1000"/>
                                        <p:tgtEl>
                                          <p:spTgt spid="54"/>
                                        </p:tgtEl>
                                      </p:cBhvr>
                                    </p:animEffect>
                                    <p:anim calcmode="lin" valueType="num">
                                      <p:cBhvr>
                                        <p:cTn id="105" dur="1000" fill="hold"/>
                                        <p:tgtEl>
                                          <p:spTgt spid="54"/>
                                        </p:tgtEl>
                                        <p:attrNameLst>
                                          <p:attrName>ppt_x</p:attrName>
                                        </p:attrNameLst>
                                      </p:cBhvr>
                                      <p:tavLst>
                                        <p:tav tm="0">
                                          <p:val>
                                            <p:strVal val="#ppt_x"/>
                                          </p:val>
                                        </p:tav>
                                        <p:tav tm="100000">
                                          <p:val>
                                            <p:strVal val="#ppt_x"/>
                                          </p:val>
                                        </p:tav>
                                      </p:tavLst>
                                    </p:anim>
                                    <p:anim calcmode="lin" valueType="num">
                                      <p:cBhvr>
                                        <p:cTn id="106" dur="1000" fill="hold"/>
                                        <p:tgtEl>
                                          <p:spTgt spid="54"/>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1000"/>
                                        <p:tgtEl>
                                          <p:spTgt spid="62"/>
                                        </p:tgtEl>
                                      </p:cBhvr>
                                    </p:animEffect>
                                    <p:anim calcmode="lin" valueType="num">
                                      <p:cBhvr>
                                        <p:cTn id="110" dur="1000" fill="hold"/>
                                        <p:tgtEl>
                                          <p:spTgt spid="62"/>
                                        </p:tgtEl>
                                        <p:attrNameLst>
                                          <p:attrName>ppt_x</p:attrName>
                                        </p:attrNameLst>
                                      </p:cBhvr>
                                      <p:tavLst>
                                        <p:tav tm="0">
                                          <p:val>
                                            <p:strVal val="#ppt_x"/>
                                          </p:val>
                                        </p:tav>
                                        <p:tav tm="100000">
                                          <p:val>
                                            <p:strVal val="#ppt_x"/>
                                          </p:val>
                                        </p:tav>
                                      </p:tavLst>
                                    </p:anim>
                                    <p:anim calcmode="lin" valueType="num">
                                      <p:cBhvr>
                                        <p:cTn id="111" dur="1000" fill="hold"/>
                                        <p:tgtEl>
                                          <p:spTgt spid="62"/>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fade">
                                      <p:cBhvr>
                                        <p:cTn id="114" dur="1000"/>
                                        <p:tgtEl>
                                          <p:spTgt spid="73"/>
                                        </p:tgtEl>
                                      </p:cBhvr>
                                    </p:animEffect>
                                    <p:anim calcmode="lin" valueType="num">
                                      <p:cBhvr>
                                        <p:cTn id="115" dur="1000" fill="hold"/>
                                        <p:tgtEl>
                                          <p:spTgt spid="73"/>
                                        </p:tgtEl>
                                        <p:attrNameLst>
                                          <p:attrName>ppt_x</p:attrName>
                                        </p:attrNameLst>
                                      </p:cBhvr>
                                      <p:tavLst>
                                        <p:tav tm="0">
                                          <p:val>
                                            <p:strVal val="#ppt_x"/>
                                          </p:val>
                                        </p:tav>
                                        <p:tav tm="100000">
                                          <p:val>
                                            <p:strVal val="#ppt_x"/>
                                          </p:val>
                                        </p:tav>
                                      </p:tavLst>
                                    </p:anim>
                                    <p:anim calcmode="lin" valueType="num">
                                      <p:cBhvr>
                                        <p:cTn id="116" dur="1000" fill="hold"/>
                                        <p:tgtEl>
                                          <p:spTgt spid="7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fade">
                                      <p:cBhvr>
                                        <p:cTn id="119" dur="1000"/>
                                        <p:tgtEl>
                                          <p:spTgt spid="78"/>
                                        </p:tgtEl>
                                      </p:cBhvr>
                                    </p:animEffect>
                                    <p:anim calcmode="lin" valueType="num">
                                      <p:cBhvr>
                                        <p:cTn id="120" dur="1000" fill="hold"/>
                                        <p:tgtEl>
                                          <p:spTgt spid="78"/>
                                        </p:tgtEl>
                                        <p:attrNameLst>
                                          <p:attrName>ppt_x</p:attrName>
                                        </p:attrNameLst>
                                      </p:cBhvr>
                                      <p:tavLst>
                                        <p:tav tm="0">
                                          <p:val>
                                            <p:strVal val="#ppt_x"/>
                                          </p:val>
                                        </p:tav>
                                        <p:tav tm="100000">
                                          <p:val>
                                            <p:strVal val="#ppt_x"/>
                                          </p:val>
                                        </p:tav>
                                      </p:tavLst>
                                    </p:anim>
                                    <p:anim calcmode="lin" valueType="num">
                                      <p:cBhvr>
                                        <p:cTn id="121" dur="1000" fill="hold"/>
                                        <p:tgtEl>
                                          <p:spTgt spid="7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fade">
                                      <p:cBhvr>
                                        <p:cTn id="124" dur="1000"/>
                                        <p:tgtEl>
                                          <p:spTgt spid="81"/>
                                        </p:tgtEl>
                                      </p:cBhvr>
                                    </p:animEffect>
                                    <p:anim calcmode="lin" valueType="num">
                                      <p:cBhvr>
                                        <p:cTn id="125" dur="1000" fill="hold"/>
                                        <p:tgtEl>
                                          <p:spTgt spid="81"/>
                                        </p:tgtEl>
                                        <p:attrNameLst>
                                          <p:attrName>ppt_x</p:attrName>
                                        </p:attrNameLst>
                                      </p:cBhvr>
                                      <p:tavLst>
                                        <p:tav tm="0">
                                          <p:val>
                                            <p:strVal val="#ppt_x"/>
                                          </p:val>
                                        </p:tav>
                                        <p:tav tm="100000">
                                          <p:val>
                                            <p:strVal val="#ppt_x"/>
                                          </p:val>
                                        </p:tav>
                                      </p:tavLst>
                                    </p:anim>
                                    <p:anim calcmode="lin" valueType="num">
                                      <p:cBhvr>
                                        <p:cTn id="126" dur="1000" fill="hold"/>
                                        <p:tgtEl>
                                          <p:spTgt spid="8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fade">
                                      <p:cBhvr>
                                        <p:cTn id="134" dur="1000"/>
                                        <p:tgtEl>
                                          <p:spTgt spid="87"/>
                                        </p:tgtEl>
                                      </p:cBhvr>
                                    </p:animEffect>
                                    <p:anim calcmode="lin" valueType="num">
                                      <p:cBhvr>
                                        <p:cTn id="135" dur="1000" fill="hold"/>
                                        <p:tgtEl>
                                          <p:spTgt spid="87"/>
                                        </p:tgtEl>
                                        <p:attrNameLst>
                                          <p:attrName>ppt_x</p:attrName>
                                        </p:attrNameLst>
                                      </p:cBhvr>
                                      <p:tavLst>
                                        <p:tav tm="0">
                                          <p:val>
                                            <p:strVal val="#ppt_x"/>
                                          </p:val>
                                        </p:tav>
                                        <p:tav tm="100000">
                                          <p:val>
                                            <p:strVal val="#ppt_x"/>
                                          </p:val>
                                        </p:tav>
                                      </p:tavLst>
                                    </p:anim>
                                    <p:anim calcmode="lin" valueType="num">
                                      <p:cBhvr>
                                        <p:cTn id="13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down)">
                                      <p:cBhvr>
                                        <p:cTn id="141" dur="500"/>
                                        <p:tgtEl>
                                          <p:spTgt spid="45"/>
                                        </p:tgtEl>
                                      </p:cBhvr>
                                    </p:animEffect>
                                  </p:childTnLst>
                                </p:cTn>
                              </p:par>
                              <p:par>
                                <p:cTn id="142" presetID="22" presetClass="entr" presetSubtype="4" fill="hold" nodeType="with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wipe(down)">
                                      <p:cBhvr>
                                        <p:cTn id="144" dur="500"/>
                                        <p:tgtEl>
                                          <p:spTgt spid="47"/>
                                        </p:tgtEl>
                                      </p:cBhvr>
                                    </p:animEffect>
                                  </p:childTnLst>
                                </p:cTn>
                              </p:par>
                              <p:par>
                                <p:cTn id="145" presetID="22" presetClass="entr" presetSubtype="4" fill="hold" nodeType="withEffect">
                                  <p:stCondLst>
                                    <p:cond delay="0"/>
                                  </p:stCondLst>
                                  <p:childTnLst>
                                    <p:set>
                                      <p:cBhvr>
                                        <p:cTn id="146" dur="1" fill="hold">
                                          <p:stCondLst>
                                            <p:cond delay="0"/>
                                          </p:stCondLst>
                                        </p:cTn>
                                        <p:tgtEl>
                                          <p:spTgt spid="48"/>
                                        </p:tgtEl>
                                        <p:attrNameLst>
                                          <p:attrName>style.visibility</p:attrName>
                                        </p:attrNameLst>
                                      </p:cBhvr>
                                      <p:to>
                                        <p:strVal val="visible"/>
                                      </p:to>
                                    </p:set>
                                    <p:animEffect transition="in" filter="wipe(down)">
                                      <p:cBhvr>
                                        <p:cTn id="147" dur="500"/>
                                        <p:tgtEl>
                                          <p:spTgt spid="48"/>
                                        </p:tgtEl>
                                      </p:cBhvr>
                                    </p:animEffect>
                                  </p:childTnLst>
                                </p:cTn>
                              </p:par>
                              <p:par>
                                <p:cTn id="148" presetID="22" presetClass="entr" presetSubtype="4" fill="hold"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wipe(down)">
                                      <p:cBhvr>
                                        <p:cTn id="150" dur="500"/>
                                        <p:tgtEl>
                                          <p:spTgt spid="51"/>
                                        </p:tgtEl>
                                      </p:cBhvr>
                                    </p:animEffect>
                                  </p:childTnLst>
                                </p:cTn>
                              </p:par>
                              <p:par>
                                <p:cTn id="151" presetID="22" presetClass="entr" presetSubtype="4" fill="hold" nodeType="with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wipe(down)">
                                      <p:cBhvr>
                                        <p:cTn id="153" dur="500"/>
                                        <p:tgtEl>
                                          <p:spTgt spid="55"/>
                                        </p:tgtEl>
                                      </p:cBhvr>
                                    </p:animEffect>
                                  </p:childTnLst>
                                </p:cTn>
                              </p:par>
                              <p:par>
                                <p:cTn id="154" presetID="22" presetClass="entr" presetSubtype="4" fill="hold"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wipe(down)">
                                      <p:cBhvr>
                                        <p:cTn id="156" dur="500"/>
                                        <p:tgtEl>
                                          <p:spTgt spid="57"/>
                                        </p:tgtEl>
                                      </p:cBhvr>
                                    </p:animEffect>
                                  </p:childTnLst>
                                </p:cTn>
                              </p:par>
                              <p:par>
                                <p:cTn id="157" presetID="22" presetClass="entr" presetSubtype="4" fill="hold" nodeType="withEffect">
                                  <p:stCondLst>
                                    <p:cond delay="0"/>
                                  </p:stCondLst>
                                  <p:childTnLst>
                                    <p:set>
                                      <p:cBhvr>
                                        <p:cTn id="158" dur="1" fill="hold">
                                          <p:stCondLst>
                                            <p:cond delay="0"/>
                                          </p:stCondLst>
                                        </p:cTn>
                                        <p:tgtEl>
                                          <p:spTgt spid="61"/>
                                        </p:tgtEl>
                                        <p:attrNameLst>
                                          <p:attrName>style.visibility</p:attrName>
                                        </p:attrNameLst>
                                      </p:cBhvr>
                                      <p:to>
                                        <p:strVal val="visible"/>
                                      </p:to>
                                    </p:set>
                                    <p:animEffect transition="in" filter="wipe(down)">
                                      <p:cBhvr>
                                        <p:cTn id="159" dur="500"/>
                                        <p:tgtEl>
                                          <p:spTgt spid="61"/>
                                        </p:tgtEl>
                                      </p:cBhvr>
                                    </p:animEffect>
                                  </p:childTnLst>
                                </p:cTn>
                              </p:par>
                              <p:par>
                                <p:cTn id="160" presetID="22" presetClass="entr" presetSubtype="4"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wipe(down)">
                                      <p:cBhvr>
                                        <p:cTn id="162" dur="500"/>
                                        <p:tgtEl>
                                          <p:spTgt spid="64"/>
                                        </p:tgtEl>
                                      </p:cBhvr>
                                    </p:animEffect>
                                  </p:childTnLst>
                                </p:cTn>
                              </p:par>
                              <p:par>
                                <p:cTn id="163" presetID="22" presetClass="entr" presetSubtype="4" fill="hold" nodeType="with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wipe(down)">
                                      <p:cBhvr>
                                        <p:cTn id="165" dur="500"/>
                                        <p:tgtEl>
                                          <p:spTgt spid="67"/>
                                        </p:tgtEl>
                                      </p:cBhvr>
                                    </p:animEffect>
                                  </p:childTnLst>
                                </p:cTn>
                              </p:par>
                              <p:par>
                                <p:cTn id="166" presetID="22" presetClass="entr" presetSubtype="4" fill="hold" nodeType="withEffect">
                                  <p:stCondLst>
                                    <p:cond delay="0"/>
                                  </p:stCondLst>
                                  <p:childTnLst>
                                    <p:set>
                                      <p:cBhvr>
                                        <p:cTn id="167" dur="1" fill="hold">
                                          <p:stCondLst>
                                            <p:cond delay="0"/>
                                          </p:stCondLst>
                                        </p:cTn>
                                        <p:tgtEl>
                                          <p:spTgt spid="70"/>
                                        </p:tgtEl>
                                        <p:attrNameLst>
                                          <p:attrName>style.visibility</p:attrName>
                                        </p:attrNameLst>
                                      </p:cBhvr>
                                      <p:to>
                                        <p:strVal val="visible"/>
                                      </p:to>
                                    </p:set>
                                    <p:animEffect transition="in" filter="wipe(down)">
                                      <p:cBhvr>
                                        <p:cTn id="168" dur="500"/>
                                        <p:tgtEl>
                                          <p:spTgt spid="70"/>
                                        </p:tgtEl>
                                      </p:cBhvr>
                                    </p:animEffect>
                                  </p:childTnLst>
                                </p:cTn>
                              </p:par>
                              <p:par>
                                <p:cTn id="169" presetID="22" presetClass="entr" presetSubtype="4" fill="hold" nodeType="withEffect">
                                  <p:stCondLst>
                                    <p:cond delay="0"/>
                                  </p:stCondLst>
                                  <p:childTnLst>
                                    <p:set>
                                      <p:cBhvr>
                                        <p:cTn id="170" dur="1" fill="hold">
                                          <p:stCondLst>
                                            <p:cond delay="0"/>
                                          </p:stCondLst>
                                        </p:cTn>
                                        <p:tgtEl>
                                          <p:spTgt spid="75"/>
                                        </p:tgtEl>
                                        <p:attrNameLst>
                                          <p:attrName>style.visibility</p:attrName>
                                        </p:attrNameLst>
                                      </p:cBhvr>
                                      <p:to>
                                        <p:strVal val="visible"/>
                                      </p:to>
                                    </p:set>
                                    <p:animEffect transition="in" filter="wipe(down)">
                                      <p:cBhvr>
                                        <p:cTn id="171" dur="500"/>
                                        <p:tgtEl>
                                          <p:spTgt spid="75"/>
                                        </p:tgtEl>
                                      </p:cBhvr>
                                    </p:animEffect>
                                  </p:childTnLst>
                                </p:cTn>
                              </p:par>
                              <p:par>
                                <p:cTn id="172" presetID="22" presetClass="entr" presetSubtype="4" fill="hold" nodeType="withEffect">
                                  <p:stCondLst>
                                    <p:cond delay="0"/>
                                  </p:stCondLst>
                                  <p:childTnLst>
                                    <p:set>
                                      <p:cBhvr>
                                        <p:cTn id="173" dur="1" fill="hold">
                                          <p:stCondLst>
                                            <p:cond delay="0"/>
                                          </p:stCondLst>
                                        </p:cTn>
                                        <p:tgtEl>
                                          <p:spTgt spid="76"/>
                                        </p:tgtEl>
                                        <p:attrNameLst>
                                          <p:attrName>style.visibility</p:attrName>
                                        </p:attrNameLst>
                                      </p:cBhvr>
                                      <p:to>
                                        <p:strVal val="visible"/>
                                      </p:to>
                                    </p:set>
                                    <p:animEffect transition="in" filter="wipe(down)">
                                      <p:cBhvr>
                                        <p:cTn id="17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Arial Black" panose="020B0A04020102020204" pitchFamily="34" charset="0"/>
              </a:rPr>
              <a:t>Potential effects of ARS</a:t>
            </a:r>
            <a:endParaRPr lang="en-US" b="1" dirty="0">
              <a:latin typeface="Arial Black" panose="020B0A04020102020204" pitchFamily="34" charset="0"/>
            </a:endParaRPr>
          </a:p>
        </p:txBody>
      </p:sp>
      <p:sp>
        <p:nvSpPr>
          <p:cNvPr id="3" name="Content Placeholder 2"/>
          <p:cNvSpPr>
            <a:spLocks noGrp="1"/>
          </p:cNvSpPr>
          <p:nvPr>
            <p:ph idx="1"/>
          </p:nvPr>
        </p:nvSpPr>
        <p:spPr/>
        <p:txBody>
          <a:bodyPr>
            <a:noAutofit/>
          </a:bodyPr>
          <a:lstStyle/>
          <a:p>
            <a:pPr marL="0" indent="0">
              <a:buNone/>
            </a:pPr>
            <a:r>
              <a:rPr lang="en-US" dirty="0" smtClean="0">
                <a:latin typeface="+mn-lt"/>
              </a:rPr>
              <a:t>ARS can </a:t>
            </a:r>
            <a:r>
              <a:rPr lang="en-US" dirty="0" smtClean="0">
                <a:solidFill>
                  <a:srgbClr val="D19D34"/>
                </a:solidFill>
                <a:latin typeface="+mn-lt"/>
              </a:rPr>
              <a:t>harm the assessment of a scale’s psychometric properties</a:t>
            </a:r>
            <a:r>
              <a:rPr lang="en-US" dirty="0" smtClean="0">
                <a:latin typeface="+mn-lt"/>
              </a:rPr>
              <a:t> in many ways:</a:t>
            </a:r>
          </a:p>
          <a:p>
            <a:r>
              <a:rPr lang="en-US" dirty="0" smtClean="0">
                <a:latin typeface="+mn-lt"/>
              </a:rPr>
              <a:t>Inflate observed means and correlations (Van </a:t>
            </a:r>
            <a:r>
              <a:rPr lang="en-US" dirty="0" err="1" smtClean="0">
                <a:latin typeface="+mn-lt"/>
              </a:rPr>
              <a:t>Vaerenbergh</a:t>
            </a:r>
            <a:r>
              <a:rPr lang="en-US" dirty="0" smtClean="0">
                <a:latin typeface="+mn-lt"/>
              </a:rPr>
              <a:t> &amp; Thomas, 2013);</a:t>
            </a:r>
          </a:p>
          <a:p>
            <a:r>
              <a:rPr lang="en-US" dirty="0" smtClean="0">
                <a:latin typeface="+mn-lt"/>
              </a:rPr>
              <a:t>Increase or decrease factor loadings (</a:t>
            </a:r>
            <a:r>
              <a:rPr lang="en-US" dirty="0" err="1" smtClean="0">
                <a:latin typeface="+mn-lt"/>
              </a:rPr>
              <a:t>Ferrando</a:t>
            </a:r>
            <a:r>
              <a:rPr lang="en-US" dirty="0" smtClean="0">
                <a:latin typeface="+mn-lt"/>
              </a:rPr>
              <a:t> &amp; Lorenzo-</a:t>
            </a:r>
            <a:r>
              <a:rPr lang="en-US" dirty="0" err="1" smtClean="0">
                <a:latin typeface="+mn-lt"/>
              </a:rPr>
              <a:t>Seva</a:t>
            </a:r>
            <a:r>
              <a:rPr lang="en-US" dirty="0" smtClean="0">
                <a:latin typeface="+mn-lt"/>
              </a:rPr>
              <a:t>, 2010);</a:t>
            </a:r>
          </a:p>
          <a:p>
            <a:r>
              <a:rPr lang="en-US" dirty="0" smtClean="0">
                <a:latin typeface="+mn-lt"/>
              </a:rPr>
              <a:t>Result in an additional factor (</a:t>
            </a:r>
            <a:r>
              <a:rPr lang="en-US" dirty="0" err="1" smtClean="0">
                <a:latin typeface="+mn-lt"/>
              </a:rPr>
              <a:t>Billiet</a:t>
            </a:r>
            <a:r>
              <a:rPr lang="en-US" dirty="0" smtClean="0">
                <a:latin typeface="+mn-lt"/>
              </a:rPr>
              <a:t> &amp; McClendon, 2000).</a:t>
            </a:r>
          </a:p>
        </p:txBody>
      </p:sp>
      <p:sp>
        <p:nvSpPr>
          <p:cNvPr id="4" name="Slide Number Placeholder 3"/>
          <p:cNvSpPr>
            <a:spLocks noGrp="1"/>
          </p:cNvSpPr>
          <p:nvPr>
            <p:ph type="sldNum" sz="quarter" idx="12"/>
          </p:nvPr>
        </p:nvSpPr>
        <p:spPr/>
        <p:txBody>
          <a:bodyPr/>
          <a:lstStyle/>
          <a:p>
            <a:fld id="{1AF48D58-DF41-4E32-AEA8-CA7407E246D5}" type="slidenum">
              <a:rPr lang="en-US" smtClean="0"/>
              <a:pPr/>
              <a:t>32</a:t>
            </a:fld>
            <a:endParaRPr lang="en-US"/>
          </a:p>
        </p:txBody>
      </p:sp>
    </p:spTree>
    <p:extLst>
      <p:ext uri="{BB962C8B-B14F-4D97-AF65-F5344CB8AC3E}">
        <p14:creationId xmlns:p14="http://schemas.microsoft.com/office/powerpoint/2010/main" val="1813583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1025"/>
            <a:ext cx="10515600" cy="1325563"/>
          </a:xfrm>
        </p:spPr>
        <p:txBody>
          <a:bodyPr/>
          <a:lstStyle/>
          <a:p>
            <a:pPr algn="ctr"/>
            <a:r>
              <a:rPr lang="en-US" dirty="0" smtClean="0">
                <a:latin typeface="Arial Black" panose="020B0A04020102020204" pitchFamily="34" charset="0"/>
              </a:rPr>
              <a:t>Potential effects of ARS on EFA:</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1AF48D58-DF41-4E32-AEA8-CA7407E246D5}" type="slidenum">
              <a:rPr lang="en-US" smtClean="0"/>
              <a:pPr/>
              <a:t>33</a:t>
            </a:fld>
            <a:endParaRPr lang="en-US"/>
          </a:p>
        </p:txBody>
      </p:sp>
      <p:pic>
        <p:nvPicPr>
          <p:cNvPr id="5" name="Picture 4" descr="Example - Dadaab 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828" y="2019679"/>
            <a:ext cx="5899150" cy="2853714"/>
          </a:xfrm>
          <a:prstGeom prst="rect">
            <a:avLst/>
          </a:prstGeom>
        </p:spPr>
      </p:pic>
      <p:pic>
        <p:nvPicPr>
          <p:cNvPr id="6" name="Picture 5" descr="ملف:Ic rotate right 48px.svg - ويكيبيديا"/>
          <p:cNvPicPr>
            <a:picLocks noChangeAspect="1"/>
          </p:cNvPicPr>
          <p:nvPr/>
        </p:nvPicPr>
        <p:blipFill>
          <a:blip r:embed="rId3" cstate="print">
            <a:duotone>
              <a:prstClr val="black"/>
              <a:srgbClr val="D19D34">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rot="1510394">
            <a:off x="11093571" y="187814"/>
            <a:ext cx="1136947" cy="1136947"/>
          </a:xfrm>
          <a:prstGeom prst="rect">
            <a:avLst/>
          </a:prstGeom>
        </p:spPr>
      </p:pic>
    </p:spTree>
    <p:extLst>
      <p:ext uri="{BB962C8B-B14F-4D97-AF65-F5344CB8AC3E}">
        <p14:creationId xmlns:p14="http://schemas.microsoft.com/office/powerpoint/2010/main" val="2477789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34</a:t>
            </a:fld>
            <a:endParaRPr lang="en-US"/>
          </a:p>
        </p:txBody>
      </p:sp>
      <p:cxnSp>
        <p:nvCxnSpPr>
          <p:cNvPr id="6" name="Curved Connector 5"/>
          <p:cNvCxnSpPr>
            <a:stCxn id="28" idx="2"/>
            <a:endCxn id="12" idx="2"/>
          </p:cNvCxnSpPr>
          <p:nvPr/>
        </p:nvCxnSpPr>
        <p:spPr>
          <a:xfrm rot="10800000">
            <a:off x="4092482" y="3330234"/>
            <a:ext cx="1256272" cy="2312157"/>
          </a:xfrm>
          <a:prstGeom prst="curvedConnector3">
            <a:avLst>
              <a:gd name="adj1" fmla="val 316245"/>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2054996" y="4141018"/>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m:t>
                        </m:r>
                      </m:e>
                      <m:sup>
                        <m:r>
                          <a:rPr lang="en-US" sz="1200" i="1">
                            <a:latin typeface="Cambria Math" panose="02040503050406030204" pitchFamily="18" charset="0"/>
                          </a:rPr>
                          <m:t>+</m:t>
                        </m:r>
                      </m:sup>
                    </m:sSup>
                  </m:oMath>
                </a14:m>
                <a:r>
                  <a:rPr lang="en-US" sz="1200" dirty="0"/>
                  <a:t> </a:t>
                </a:r>
              </a:p>
            </p:txBody>
          </p:sp>
        </mc:Choice>
        <mc:Fallback xmlns="">
          <p:sp>
            <p:nvSpPr>
              <p:cNvPr id="7" name="Rectangle 6"/>
              <p:cNvSpPr>
                <a:spLocks noRot="1" noChangeAspect="1" noMove="1" noResize="1" noEditPoints="1" noAdjustHandles="1" noChangeArrowheads="1" noChangeShapeType="1" noTextEdit="1"/>
              </p:cNvSpPr>
              <p:nvPr/>
            </p:nvSpPr>
            <p:spPr>
              <a:xfrm>
                <a:off x="2054996" y="4141018"/>
                <a:ext cx="456272" cy="284209"/>
              </a:xfrm>
              <a:prstGeom prst="rect">
                <a:avLst/>
              </a:prstGeom>
              <a:blipFill>
                <a:blip r:embed="rId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64112" y="4128151"/>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_3</m:t>
                        </m:r>
                      </m:e>
                      <m:sup>
                        <m:r>
                          <a:rPr lang="en-US" sz="1200" b="0" i="1" smtClean="0">
                            <a:latin typeface="Cambria Math" panose="02040503050406030204" pitchFamily="18" charset="0"/>
                          </a:rPr>
                          <m:t>−</m:t>
                        </m:r>
                      </m:sup>
                    </m:sSup>
                  </m:oMath>
                </a14:m>
                <a:r>
                  <a:rPr lang="en-US" sz="1200" dirty="0"/>
                  <a:t> </a:t>
                </a:r>
              </a:p>
            </p:txBody>
          </p:sp>
        </mc:Choice>
        <mc:Fallback xmlns="">
          <p:sp>
            <p:nvSpPr>
              <p:cNvPr id="8" name="Rectangle 7"/>
              <p:cNvSpPr>
                <a:spLocks noRot="1" noChangeAspect="1" noMove="1" noResize="1" noEditPoints="1" noAdjustHandles="1" noChangeArrowheads="1" noChangeShapeType="1" noTextEdit="1"/>
              </p:cNvSpPr>
              <p:nvPr/>
            </p:nvSpPr>
            <p:spPr>
              <a:xfrm>
                <a:off x="2664112" y="4128151"/>
                <a:ext cx="456272" cy="284209"/>
              </a:xfrm>
              <a:prstGeom prst="rect">
                <a:avLst/>
              </a:prstGeom>
              <a:blipFill>
                <a:blip r:embed="rId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05667" y="4135960"/>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_5</m:t>
                          </m:r>
                        </m:e>
                        <m:sup>
                          <m:r>
                            <a:rPr lang="en-US" sz="1200" i="1">
                              <a:latin typeface="Cambria Math" panose="02040503050406030204" pitchFamily="18" charset="0"/>
                            </a:rPr>
                            <m:t>+</m:t>
                          </m:r>
                        </m:sup>
                      </m:sSup>
                    </m:oMath>
                  </m:oMathPara>
                </a14:m>
                <a:endParaRPr lang="en-US" sz="1200" dirty="0"/>
              </a:p>
            </p:txBody>
          </p:sp>
        </mc:Choice>
        <mc:Fallback xmlns="">
          <p:sp>
            <p:nvSpPr>
              <p:cNvPr id="9" name="Rectangle 8"/>
              <p:cNvSpPr>
                <a:spLocks noRot="1" noChangeAspect="1" noMove="1" noResize="1" noEditPoints="1" noAdjustHandles="1" noChangeArrowheads="1" noChangeShapeType="1" noTextEdit="1"/>
              </p:cNvSpPr>
              <p:nvPr/>
            </p:nvSpPr>
            <p:spPr>
              <a:xfrm>
                <a:off x="3305667" y="4135960"/>
                <a:ext cx="471359" cy="282834"/>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941672" y="4134584"/>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_7</m:t>
                        </m:r>
                      </m:e>
                      <m:sup>
                        <m:r>
                          <a:rPr lang="en-US" sz="1200" b="0" i="1" smtClean="0">
                            <a:latin typeface="Cambria Math" panose="02040503050406030204" pitchFamily="18" charset="0"/>
                          </a:rPr>
                          <m:t>−</m:t>
                        </m:r>
                      </m:sup>
                    </m:sSup>
                  </m:oMath>
                </a14:m>
                <a:r>
                  <a:rPr lang="en-US" sz="1200" dirty="0"/>
                  <a:t> </a:t>
                </a:r>
              </a:p>
            </p:txBody>
          </p:sp>
        </mc:Choice>
        <mc:Fallback xmlns="">
          <p:sp>
            <p:nvSpPr>
              <p:cNvPr id="10" name="Rectangle 9"/>
              <p:cNvSpPr>
                <a:spLocks noRot="1" noChangeAspect="1" noMove="1" noResize="1" noEditPoints="1" noAdjustHandles="1" noChangeArrowheads="1" noChangeShapeType="1" noTextEdit="1"/>
              </p:cNvSpPr>
              <p:nvPr/>
            </p:nvSpPr>
            <p:spPr>
              <a:xfrm>
                <a:off x="3941672" y="4134584"/>
                <a:ext cx="456272" cy="284209"/>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6724092" y="3054985"/>
                <a:ext cx="632350" cy="548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  </m:t>
                          </m:r>
                          <m:r>
                            <m:rPr>
                              <m:sty m:val="p"/>
                            </m:rPr>
                            <a:rPr lang="el-GR" sz="3200" i="1">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2</m:t>
                          </m:r>
                        </m:sub>
                      </m:sSub>
                    </m:oMath>
                  </m:oMathPara>
                </a14:m>
                <a:endParaRPr lang="en-US" sz="3200" dirty="0"/>
              </a:p>
            </p:txBody>
          </p:sp>
        </mc:Choice>
        <mc:Fallback xmlns="">
          <p:sp>
            <p:nvSpPr>
              <p:cNvPr id="11" name="Oval 10"/>
              <p:cNvSpPr>
                <a:spLocks noRot="1" noChangeAspect="1" noMove="1" noResize="1" noEditPoints="1" noAdjustHandles="1" noChangeArrowheads="1" noChangeShapeType="1" noTextEdit="1"/>
              </p:cNvSpPr>
              <p:nvPr/>
            </p:nvSpPr>
            <p:spPr>
              <a:xfrm>
                <a:off x="6724092" y="3054985"/>
                <a:ext cx="632350" cy="548403"/>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4092482" y="3054985"/>
                <a:ext cx="689198" cy="5504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  </m:t>
                          </m:r>
                          <m:r>
                            <m:rPr>
                              <m:sty m:val="p"/>
                            </m:rPr>
                            <a:rPr lang="el-GR" sz="3200" i="1" smtClean="0">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1</m:t>
                          </m:r>
                        </m:sub>
                      </m:sSub>
                    </m:oMath>
                  </m:oMathPara>
                </a14:m>
                <a:endParaRPr lang="en-US" sz="3200" dirty="0"/>
              </a:p>
            </p:txBody>
          </p:sp>
        </mc:Choice>
        <mc:Fallback xmlns="">
          <p:sp>
            <p:nvSpPr>
              <p:cNvPr id="12" name="Oval 11"/>
              <p:cNvSpPr>
                <a:spLocks noRot="1" noChangeAspect="1" noMove="1" noResize="1" noEditPoints="1" noAdjustHandles="1" noChangeArrowheads="1" noChangeShapeType="1" noTextEdit="1"/>
              </p:cNvSpPr>
              <p:nvPr/>
            </p:nvSpPr>
            <p:spPr>
              <a:xfrm>
                <a:off x="4092482" y="3054985"/>
                <a:ext cx="689198" cy="550496"/>
              </a:xfrm>
              <a:prstGeom prst="ellipse">
                <a:avLst/>
              </a:prstGeom>
              <a:blipFill>
                <a:blip r:embed="rId7"/>
                <a:stretch>
                  <a:fillRect/>
                </a:stretch>
              </a:blipFill>
            </p:spPr>
            <p:txBody>
              <a:bodyPr/>
              <a:lstStyle/>
              <a:p>
                <a:r>
                  <a:rPr lang="en-US">
                    <a:noFill/>
                  </a:rPr>
                  <a:t> </a:t>
                </a:r>
              </a:p>
            </p:txBody>
          </p:sp>
        </mc:Fallback>
      </mc:AlternateContent>
      <p:cxnSp>
        <p:nvCxnSpPr>
          <p:cNvPr id="13" name="Straight Arrow Connector 12"/>
          <p:cNvCxnSpPr>
            <a:stCxn id="12" idx="4"/>
            <a:endCxn id="7" idx="0"/>
          </p:cNvCxnSpPr>
          <p:nvPr/>
        </p:nvCxnSpPr>
        <p:spPr>
          <a:xfrm flipH="1">
            <a:off x="2283132" y="3605481"/>
            <a:ext cx="2153949" cy="535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2" idx="4"/>
            <a:endCxn id="8" idx="0"/>
          </p:cNvCxnSpPr>
          <p:nvPr/>
        </p:nvCxnSpPr>
        <p:spPr>
          <a:xfrm flipH="1">
            <a:off x="2892248" y="3605481"/>
            <a:ext cx="1544833" cy="522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2" idx="4"/>
            <a:endCxn id="10" idx="0"/>
          </p:cNvCxnSpPr>
          <p:nvPr/>
        </p:nvCxnSpPr>
        <p:spPr>
          <a:xfrm flipH="1">
            <a:off x="4169808" y="3605481"/>
            <a:ext cx="267273" cy="529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4"/>
            <a:endCxn id="9" idx="0"/>
          </p:cNvCxnSpPr>
          <p:nvPr/>
        </p:nvCxnSpPr>
        <p:spPr>
          <a:xfrm flipH="1">
            <a:off x="3541347" y="3605481"/>
            <a:ext cx="895734" cy="530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2" idx="4"/>
            <a:endCxn id="43" idx="0"/>
          </p:cNvCxnSpPr>
          <p:nvPr/>
        </p:nvCxnSpPr>
        <p:spPr>
          <a:xfrm>
            <a:off x="4437081" y="3605481"/>
            <a:ext cx="3482990" cy="53391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40" idx="0"/>
          </p:cNvCxnSpPr>
          <p:nvPr/>
        </p:nvCxnSpPr>
        <p:spPr>
          <a:xfrm>
            <a:off x="4437081" y="3605481"/>
            <a:ext cx="1596314" cy="54035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4"/>
            <a:endCxn id="42" idx="0"/>
          </p:cNvCxnSpPr>
          <p:nvPr/>
        </p:nvCxnSpPr>
        <p:spPr>
          <a:xfrm>
            <a:off x="4437081" y="3605481"/>
            <a:ext cx="2854529" cy="53529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41" idx="0"/>
          </p:cNvCxnSpPr>
          <p:nvPr/>
        </p:nvCxnSpPr>
        <p:spPr>
          <a:xfrm>
            <a:off x="4437081" y="3605481"/>
            <a:ext cx="2205430" cy="5274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60983" y="3603388"/>
            <a:ext cx="4757135" cy="53763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4"/>
            <a:endCxn id="8" idx="0"/>
          </p:cNvCxnSpPr>
          <p:nvPr/>
        </p:nvCxnSpPr>
        <p:spPr>
          <a:xfrm flipH="1">
            <a:off x="2892248" y="3603388"/>
            <a:ext cx="4148019" cy="5247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4"/>
            <a:endCxn id="9" idx="0"/>
          </p:cNvCxnSpPr>
          <p:nvPr/>
        </p:nvCxnSpPr>
        <p:spPr>
          <a:xfrm flipH="1">
            <a:off x="3541347" y="3603388"/>
            <a:ext cx="3498920" cy="53257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4"/>
            <a:endCxn id="40" idx="0"/>
          </p:cNvCxnSpPr>
          <p:nvPr/>
        </p:nvCxnSpPr>
        <p:spPr>
          <a:xfrm flipH="1">
            <a:off x="6033395" y="3603388"/>
            <a:ext cx="1006872" cy="54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724092" y="3603388"/>
            <a:ext cx="316175" cy="555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1" idx="4"/>
          </p:cNvCxnSpPr>
          <p:nvPr/>
        </p:nvCxnSpPr>
        <p:spPr>
          <a:xfrm>
            <a:off x="7040267" y="3603388"/>
            <a:ext cx="353645" cy="545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1" idx="4"/>
          </p:cNvCxnSpPr>
          <p:nvPr/>
        </p:nvCxnSpPr>
        <p:spPr>
          <a:xfrm>
            <a:off x="7040267" y="3603388"/>
            <a:ext cx="1028288" cy="524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Oval 27"/>
          <p:cNvSpPr/>
          <p:nvPr/>
        </p:nvSpPr>
        <p:spPr>
          <a:xfrm>
            <a:off x="5348754" y="5367142"/>
            <a:ext cx="689198" cy="5504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ARS</a:t>
            </a:r>
            <a:endParaRPr lang="en-US" sz="1400" b="1" dirty="0"/>
          </a:p>
        </p:txBody>
      </p:sp>
      <p:cxnSp>
        <p:nvCxnSpPr>
          <p:cNvPr id="29" name="Straight Arrow Connector 28"/>
          <p:cNvCxnSpPr>
            <a:stCxn id="28" idx="0"/>
            <a:endCxn id="7" idx="2"/>
          </p:cNvCxnSpPr>
          <p:nvPr/>
        </p:nvCxnSpPr>
        <p:spPr>
          <a:xfrm flipH="1" flipV="1">
            <a:off x="2283132" y="4425227"/>
            <a:ext cx="3410221" cy="9419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28" idx="0"/>
            <a:endCxn id="8" idx="2"/>
          </p:cNvCxnSpPr>
          <p:nvPr/>
        </p:nvCxnSpPr>
        <p:spPr>
          <a:xfrm flipH="1" flipV="1">
            <a:off x="2892248" y="4412360"/>
            <a:ext cx="2801105" cy="954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28" idx="0"/>
            <a:endCxn id="9" idx="2"/>
          </p:cNvCxnSpPr>
          <p:nvPr/>
        </p:nvCxnSpPr>
        <p:spPr>
          <a:xfrm flipH="1" flipV="1">
            <a:off x="3541347" y="4418794"/>
            <a:ext cx="2152006" cy="948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28" idx="0"/>
            <a:endCxn id="10" idx="2"/>
          </p:cNvCxnSpPr>
          <p:nvPr/>
        </p:nvCxnSpPr>
        <p:spPr>
          <a:xfrm flipH="1" flipV="1">
            <a:off x="4169808" y="4418793"/>
            <a:ext cx="1523545" cy="94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28" idx="0"/>
          </p:cNvCxnSpPr>
          <p:nvPr/>
        </p:nvCxnSpPr>
        <p:spPr>
          <a:xfrm flipV="1">
            <a:off x="5693353" y="4433422"/>
            <a:ext cx="381914" cy="9337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28" idx="0"/>
          </p:cNvCxnSpPr>
          <p:nvPr/>
        </p:nvCxnSpPr>
        <p:spPr>
          <a:xfrm flipV="1">
            <a:off x="5693353" y="4443402"/>
            <a:ext cx="1030739" cy="9237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8" idx="0"/>
          </p:cNvCxnSpPr>
          <p:nvPr/>
        </p:nvCxnSpPr>
        <p:spPr>
          <a:xfrm flipV="1">
            <a:off x="5693353" y="4433422"/>
            <a:ext cx="1700559" cy="9337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8" idx="0"/>
          </p:cNvCxnSpPr>
          <p:nvPr/>
        </p:nvCxnSpPr>
        <p:spPr>
          <a:xfrm flipV="1">
            <a:off x="5693353" y="4412361"/>
            <a:ext cx="2375202" cy="9547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Curved Connector 36"/>
          <p:cNvCxnSpPr>
            <a:stCxn id="12" idx="0"/>
            <a:endCxn id="11" idx="0"/>
          </p:cNvCxnSpPr>
          <p:nvPr/>
        </p:nvCxnSpPr>
        <p:spPr>
          <a:xfrm rot="5400000" flipH="1" flipV="1">
            <a:off x="5738674" y="1753392"/>
            <a:ext cx="12700" cy="2603186"/>
          </a:xfrm>
          <a:prstGeom prst="curvedConnector3">
            <a:avLst>
              <a:gd name="adj1" fmla="val 3545457"/>
            </a:avLst>
          </a:prstGeom>
          <a:ln>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4562590" y="4120983"/>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_9</m:t>
                        </m:r>
                      </m:e>
                      <m:sup>
                        <m:r>
                          <a:rPr lang="en-US" sz="1200" i="1">
                            <a:latin typeface="Cambria Math" panose="02040503050406030204" pitchFamily="18" charset="0"/>
                          </a:rPr>
                          <m:t>+</m:t>
                        </m:r>
                      </m:sup>
                    </m:sSup>
                  </m:oMath>
                </a14:m>
                <a:r>
                  <a:rPr lang="en-US" sz="1200" dirty="0"/>
                  <a:t> </a:t>
                </a:r>
              </a:p>
            </p:txBody>
          </p:sp>
        </mc:Choice>
        <mc:Fallback xmlns="">
          <p:sp>
            <p:nvSpPr>
              <p:cNvPr id="38" name="Rectangle 37"/>
              <p:cNvSpPr>
                <a:spLocks noRot="1" noChangeAspect="1" noMove="1" noResize="1" noEditPoints="1" noAdjustHandles="1" noChangeArrowheads="1" noChangeShapeType="1" noTextEdit="1"/>
              </p:cNvSpPr>
              <p:nvPr/>
            </p:nvSpPr>
            <p:spPr>
              <a:xfrm>
                <a:off x="4562590" y="4120983"/>
                <a:ext cx="456272" cy="284209"/>
              </a:xfrm>
              <a:prstGeom prst="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177044" y="4132965"/>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_11</m:t>
                        </m:r>
                      </m:e>
                      <m:sup>
                        <m:r>
                          <a:rPr lang="en-US" sz="1200" b="0" i="1" smtClean="0">
                            <a:latin typeface="Cambria Math" panose="02040503050406030204" pitchFamily="18" charset="0"/>
                          </a:rPr>
                          <m:t>−</m:t>
                        </m:r>
                      </m:sup>
                    </m:sSup>
                  </m:oMath>
                </a14:m>
                <a:r>
                  <a:rPr lang="en-US" sz="1200" dirty="0"/>
                  <a:t> </a:t>
                </a:r>
              </a:p>
            </p:txBody>
          </p:sp>
        </mc:Choice>
        <mc:Fallback xmlns="">
          <p:sp>
            <p:nvSpPr>
              <p:cNvPr id="39" name="Rectangle 38"/>
              <p:cNvSpPr>
                <a:spLocks noRot="1" noChangeAspect="1" noMove="1" noResize="1" noEditPoints="1" noAdjustHandles="1" noChangeArrowheads="1" noChangeShapeType="1" noTextEdit="1"/>
              </p:cNvSpPr>
              <p:nvPr/>
            </p:nvSpPr>
            <p:spPr>
              <a:xfrm>
                <a:off x="5177044" y="4132965"/>
                <a:ext cx="456272" cy="284209"/>
              </a:xfrm>
              <a:prstGeom prst="rect">
                <a:avLst/>
              </a:prstGeom>
              <a:blipFill>
                <a:blip r:embed="rId9"/>
                <a:stretch>
                  <a:fillRect l="-5195"/>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805259" y="4145832"/>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_2</m:t>
                        </m:r>
                      </m:e>
                      <m:sup>
                        <m:r>
                          <a:rPr lang="en-US" sz="1200" i="1">
                            <a:latin typeface="Cambria Math" panose="02040503050406030204" pitchFamily="18" charset="0"/>
                          </a:rPr>
                          <m:t>+</m:t>
                        </m:r>
                      </m:sup>
                    </m:sSup>
                  </m:oMath>
                </a14:m>
                <a:r>
                  <a:rPr lang="en-US" sz="1200" dirty="0"/>
                  <a:t> </a:t>
                </a:r>
              </a:p>
            </p:txBody>
          </p:sp>
        </mc:Choice>
        <mc:Fallback xmlns="">
          <p:sp>
            <p:nvSpPr>
              <p:cNvPr id="40" name="Rectangle 39"/>
              <p:cNvSpPr>
                <a:spLocks noRot="1" noChangeAspect="1" noMove="1" noResize="1" noEditPoints="1" noAdjustHandles="1" noChangeArrowheads="1" noChangeShapeType="1" noTextEdit="1"/>
              </p:cNvSpPr>
              <p:nvPr/>
            </p:nvSpPr>
            <p:spPr>
              <a:xfrm>
                <a:off x="5805259" y="4145832"/>
                <a:ext cx="456272" cy="284209"/>
              </a:xfrm>
              <a:prstGeom prst="rect">
                <a:avLst/>
              </a:prstGeom>
              <a:blipFill>
                <a:blip r:embed="rId10"/>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6414375" y="4132965"/>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_4</m:t>
                        </m:r>
                      </m:e>
                      <m:sup>
                        <m:r>
                          <a:rPr lang="en-US" sz="1200" b="0" i="1" smtClean="0">
                            <a:latin typeface="Cambria Math" panose="02040503050406030204" pitchFamily="18" charset="0"/>
                          </a:rPr>
                          <m:t>−</m:t>
                        </m:r>
                      </m:sup>
                    </m:sSup>
                  </m:oMath>
                </a14:m>
                <a:r>
                  <a:rPr lang="en-US" sz="1200" dirty="0"/>
                  <a:t> </a:t>
                </a:r>
              </a:p>
            </p:txBody>
          </p:sp>
        </mc:Choice>
        <mc:Fallback xmlns="">
          <p:sp>
            <p:nvSpPr>
              <p:cNvPr id="41" name="Rectangle 40"/>
              <p:cNvSpPr>
                <a:spLocks noRot="1" noChangeAspect="1" noMove="1" noResize="1" noEditPoints="1" noAdjustHandles="1" noChangeArrowheads="1" noChangeShapeType="1" noTextEdit="1"/>
              </p:cNvSpPr>
              <p:nvPr/>
            </p:nvSpPr>
            <p:spPr>
              <a:xfrm>
                <a:off x="6414375" y="4132965"/>
                <a:ext cx="456272" cy="284209"/>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7055930" y="4140774"/>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i="1" dirty="0" smtClean="0">
                  <a:latin typeface="Cambria Math" panose="02040503050406030204" pitchFamily="18" charset="0"/>
                </a:endParaRPr>
              </a:p>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_6</m:t>
                        </m:r>
                      </m:e>
                      <m:sup>
                        <m:r>
                          <a:rPr lang="en-US" sz="1200" i="1">
                            <a:latin typeface="Cambria Math" panose="02040503050406030204" pitchFamily="18" charset="0"/>
                          </a:rPr>
                          <m:t>+</m:t>
                        </m:r>
                      </m:sup>
                    </m:sSup>
                  </m:oMath>
                </a14:m>
                <a:r>
                  <a:rPr lang="en-US" sz="1200" dirty="0"/>
                  <a:t> </a:t>
                </a:r>
              </a:p>
              <a:p>
                <a:pPr algn="ctr"/>
                <a:endParaRPr lang="en-US" sz="1200" dirty="0"/>
              </a:p>
            </p:txBody>
          </p:sp>
        </mc:Choice>
        <mc:Fallback xmlns="">
          <p:sp>
            <p:nvSpPr>
              <p:cNvPr id="42" name="Rectangle 41"/>
              <p:cNvSpPr>
                <a:spLocks noRot="1" noChangeAspect="1" noMove="1" noResize="1" noEditPoints="1" noAdjustHandles="1" noChangeArrowheads="1" noChangeShapeType="1" noTextEdit="1"/>
              </p:cNvSpPr>
              <p:nvPr/>
            </p:nvSpPr>
            <p:spPr>
              <a:xfrm>
                <a:off x="7055930" y="4140774"/>
                <a:ext cx="471359" cy="282834"/>
              </a:xfrm>
              <a:prstGeom prst="rect">
                <a:avLst/>
              </a:prstGeom>
              <a:blipFill>
                <a:blip r:embed="rId1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7691935" y="4139398"/>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i="1" dirty="0" smtClean="0">
                  <a:latin typeface="Cambria Math" panose="02040503050406030204" pitchFamily="18" charset="0"/>
                </a:endParaRPr>
              </a:p>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_8</m:t>
                        </m:r>
                      </m:e>
                      <m:sup>
                        <m:r>
                          <a:rPr lang="en-US" sz="1200" b="0" i="1" smtClean="0">
                            <a:latin typeface="Cambria Math" panose="02040503050406030204" pitchFamily="18" charset="0"/>
                          </a:rPr>
                          <m:t>−</m:t>
                        </m:r>
                      </m:sup>
                    </m:sSup>
                  </m:oMath>
                </a14:m>
                <a:r>
                  <a:rPr lang="en-US" sz="1200" dirty="0"/>
                  <a:t> </a:t>
                </a:r>
              </a:p>
              <a:p>
                <a:pPr algn="ctr"/>
                <a:endParaRPr lang="en-US" sz="1200" dirty="0"/>
              </a:p>
            </p:txBody>
          </p:sp>
        </mc:Choice>
        <mc:Fallback xmlns="">
          <p:sp>
            <p:nvSpPr>
              <p:cNvPr id="43" name="Rectangle 42"/>
              <p:cNvSpPr>
                <a:spLocks noRot="1" noChangeAspect="1" noMove="1" noResize="1" noEditPoints="1" noAdjustHandles="1" noChangeArrowheads="1" noChangeShapeType="1" noTextEdit="1"/>
              </p:cNvSpPr>
              <p:nvPr/>
            </p:nvSpPr>
            <p:spPr>
              <a:xfrm>
                <a:off x="7691935" y="4139398"/>
                <a:ext cx="456272" cy="284209"/>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8312853" y="4125797"/>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_10</m:t>
                        </m:r>
                      </m:e>
                      <m:sup>
                        <m:r>
                          <a:rPr lang="en-US" sz="1200" i="1">
                            <a:latin typeface="Cambria Math" panose="02040503050406030204" pitchFamily="18" charset="0"/>
                          </a:rPr>
                          <m:t>+</m:t>
                        </m:r>
                      </m:sup>
                    </m:sSup>
                  </m:oMath>
                </a14:m>
                <a:r>
                  <a:rPr lang="en-US" sz="1200" dirty="0"/>
                  <a:t> </a:t>
                </a:r>
              </a:p>
            </p:txBody>
          </p:sp>
        </mc:Choice>
        <mc:Fallback xmlns="">
          <p:sp>
            <p:nvSpPr>
              <p:cNvPr id="44" name="Rectangle 43"/>
              <p:cNvSpPr>
                <a:spLocks noRot="1" noChangeAspect="1" noMove="1" noResize="1" noEditPoints="1" noAdjustHandles="1" noChangeArrowheads="1" noChangeShapeType="1" noTextEdit="1"/>
              </p:cNvSpPr>
              <p:nvPr/>
            </p:nvSpPr>
            <p:spPr>
              <a:xfrm>
                <a:off x="8312853" y="4125797"/>
                <a:ext cx="456272" cy="284209"/>
              </a:xfrm>
              <a:prstGeom prst="rect">
                <a:avLst/>
              </a:prstGeom>
              <a:blipFill>
                <a:blip r:embed="rId14"/>
                <a:stretch>
                  <a:fillRect l="-6494"/>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8917457" y="4125796"/>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_12</m:t>
                        </m:r>
                      </m:e>
                      <m:sup>
                        <m:r>
                          <a:rPr lang="en-US" sz="1200" b="0" i="1" smtClean="0">
                            <a:latin typeface="Cambria Math" panose="02040503050406030204" pitchFamily="18" charset="0"/>
                          </a:rPr>
                          <m:t>−</m:t>
                        </m:r>
                      </m:sup>
                    </m:sSup>
                  </m:oMath>
                </a14:m>
                <a:r>
                  <a:rPr lang="en-US" sz="1200" dirty="0"/>
                  <a:t> </a:t>
                </a:r>
              </a:p>
            </p:txBody>
          </p:sp>
        </mc:Choice>
        <mc:Fallback xmlns="">
          <p:sp>
            <p:nvSpPr>
              <p:cNvPr id="45" name="Rectangle 44"/>
              <p:cNvSpPr>
                <a:spLocks noRot="1" noChangeAspect="1" noMove="1" noResize="1" noEditPoints="1" noAdjustHandles="1" noChangeArrowheads="1" noChangeShapeType="1" noTextEdit="1"/>
              </p:cNvSpPr>
              <p:nvPr/>
            </p:nvSpPr>
            <p:spPr>
              <a:xfrm>
                <a:off x="8917457" y="4125796"/>
                <a:ext cx="456272" cy="284209"/>
              </a:xfrm>
              <a:prstGeom prst="rect">
                <a:avLst/>
              </a:prstGeom>
              <a:blipFill>
                <a:blip r:embed="rId15"/>
                <a:stretch>
                  <a:fillRect l="-6494"/>
                </a:stretch>
              </a:blipFill>
              <a:ln>
                <a:solidFill>
                  <a:schemeClr val="tx2"/>
                </a:solidFill>
              </a:ln>
            </p:spPr>
            <p:txBody>
              <a:bodyPr/>
              <a:lstStyle/>
              <a:p>
                <a:r>
                  <a:rPr lang="en-US">
                    <a:noFill/>
                  </a:rPr>
                  <a:t> </a:t>
                </a:r>
              </a:p>
            </p:txBody>
          </p:sp>
        </mc:Fallback>
      </mc:AlternateContent>
      <p:cxnSp>
        <p:nvCxnSpPr>
          <p:cNvPr id="46" name="Straight Arrow Connector 45"/>
          <p:cNvCxnSpPr>
            <a:stCxn id="12" idx="4"/>
            <a:endCxn id="38" idx="0"/>
          </p:cNvCxnSpPr>
          <p:nvPr/>
        </p:nvCxnSpPr>
        <p:spPr>
          <a:xfrm>
            <a:off x="4437081" y="3605481"/>
            <a:ext cx="353645" cy="515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12" idx="4"/>
            <a:endCxn id="39" idx="0"/>
          </p:cNvCxnSpPr>
          <p:nvPr/>
        </p:nvCxnSpPr>
        <p:spPr>
          <a:xfrm>
            <a:off x="4437081" y="3605481"/>
            <a:ext cx="968099" cy="5274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2" idx="4"/>
            <a:endCxn id="44" idx="0"/>
          </p:cNvCxnSpPr>
          <p:nvPr/>
        </p:nvCxnSpPr>
        <p:spPr>
          <a:xfrm>
            <a:off x="4437081" y="3605481"/>
            <a:ext cx="4103908" cy="52031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5" idx="0"/>
          </p:cNvCxnSpPr>
          <p:nvPr/>
        </p:nvCxnSpPr>
        <p:spPr>
          <a:xfrm>
            <a:off x="4437081" y="3605481"/>
            <a:ext cx="4708512" cy="5203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4"/>
            <a:endCxn id="10" idx="0"/>
          </p:cNvCxnSpPr>
          <p:nvPr/>
        </p:nvCxnSpPr>
        <p:spPr>
          <a:xfrm flipH="1">
            <a:off x="4169808" y="3603388"/>
            <a:ext cx="2870459" cy="5311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 idx="4"/>
            <a:endCxn id="38" idx="0"/>
          </p:cNvCxnSpPr>
          <p:nvPr/>
        </p:nvCxnSpPr>
        <p:spPr>
          <a:xfrm flipH="1">
            <a:off x="4790726" y="3603388"/>
            <a:ext cx="2249541" cy="51759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4"/>
            <a:endCxn id="39" idx="0"/>
          </p:cNvCxnSpPr>
          <p:nvPr/>
        </p:nvCxnSpPr>
        <p:spPr>
          <a:xfrm flipH="1">
            <a:off x="5405180" y="3603388"/>
            <a:ext cx="1635087" cy="52957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4"/>
            <a:endCxn id="44" idx="0"/>
          </p:cNvCxnSpPr>
          <p:nvPr/>
        </p:nvCxnSpPr>
        <p:spPr>
          <a:xfrm>
            <a:off x="7040267" y="3603388"/>
            <a:ext cx="1500722" cy="522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1" idx="4"/>
            <a:endCxn id="45" idx="0"/>
          </p:cNvCxnSpPr>
          <p:nvPr/>
        </p:nvCxnSpPr>
        <p:spPr>
          <a:xfrm>
            <a:off x="7040267" y="3603388"/>
            <a:ext cx="2105326" cy="52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28" idx="0"/>
            <a:endCxn id="38" idx="2"/>
          </p:cNvCxnSpPr>
          <p:nvPr/>
        </p:nvCxnSpPr>
        <p:spPr>
          <a:xfrm flipH="1" flipV="1">
            <a:off x="4790726" y="4405192"/>
            <a:ext cx="902627" cy="961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28" idx="0"/>
            <a:endCxn id="39" idx="2"/>
          </p:cNvCxnSpPr>
          <p:nvPr/>
        </p:nvCxnSpPr>
        <p:spPr>
          <a:xfrm flipH="1" flipV="1">
            <a:off x="5405180" y="4417174"/>
            <a:ext cx="288173" cy="94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28" idx="0"/>
            <a:endCxn id="44" idx="2"/>
          </p:cNvCxnSpPr>
          <p:nvPr/>
        </p:nvCxnSpPr>
        <p:spPr>
          <a:xfrm flipV="1">
            <a:off x="5693353" y="4410006"/>
            <a:ext cx="2847636" cy="957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45" idx="2"/>
          </p:cNvCxnSpPr>
          <p:nvPr/>
        </p:nvCxnSpPr>
        <p:spPr>
          <a:xfrm flipV="1">
            <a:off x="5693353" y="4410005"/>
            <a:ext cx="3452240" cy="957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Curved Connector 58"/>
          <p:cNvCxnSpPr>
            <a:stCxn id="28" idx="6"/>
            <a:endCxn id="11" idx="6"/>
          </p:cNvCxnSpPr>
          <p:nvPr/>
        </p:nvCxnSpPr>
        <p:spPr>
          <a:xfrm flipV="1">
            <a:off x="6037952" y="3329187"/>
            <a:ext cx="1318490" cy="2313203"/>
          </a:xfrm>
          <a:prstGeom prst="curvedConnector3">
            <a:avLst>
              <a:gd name="adj1" fmla="val 336684"/>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0" name="Title 1"/>
          <p:cNvSpPr>
            <a:spLocks noGrp="1"/>
          </p:cNvSpPr>
          <p:nvPr>
            <p:ph type="title"/>
          </p:nvPr>
        </p:nvSpPr>
        <p:spPr>
          <a:xfrm>
            <a:off x="838200" y="461025"/>
            <a:ext cx="10515600" cy="1325563"/>
          </a:xfrm>
        </p:spPr>
        <p:txBody>
          <a:bodyPr/>
          <a:lstStyle/>
          <a:p>
            <a:pPr algn="ctr"/>
            <a:r>
              <a:rPr lang="en-US" dirty="0" smtClean="0"/>
              <a:t>Potential effects of ARS on EFA</a:t>
            </a:r>
            <a:r>
              <a:rPr lang="en-US" dirty="0"/>
              <a:t/>
            </a:r>
            <a:br>
              <a:rPr lang="en-US" dirty="0"/>
            </a:br>
            <a:r>
              <a:rPr lang="en-US" sz="4000" i="1" dirty="0" smtClean="0"/>
              <a:t>The data generating model</a:t>
            </a:r>
            <a:endParaRPr lang="en-US" sz="4000" i="1" dirty="0"/>
          </a:p>
        </p:txBody>
      </p:sp>
    </p:spTree>
    <p:extLst>
      <p:ext uri="{BB962C8B-B14F-4D97-AF65-F5344CB8AC3E}">
        <p14:creationId xmlns:p14="http://schemas.microsoft.com/office/powerpoint/2010/main" val="2068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ppt_x"/>
                                          </p:val>
                                        </p:tav>
                                        <p:tav tm="100000">
                                          <p:val>
                                            <p:strVal val="#ppt_x"/>
                                          </p:val>
                                        </p:tav>
                                      </p:tavLst>
                                    </p:anim>
                                    <p:anim calcmode="lin" valueType="num">
                                      <p:cBhvr additive="base">
                                        <p:cTn id="100" dur="5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5"/>
                                        </p:tgtEl>
                                        <p:attrNameLst>
                                          <p:attrName>style.visibility</p:attrName>
                                        </p:attrNameLst>
                                      </p:cBhvr>
                                      <p:to>
                                        <p:strVal val="visible"/>
                                      </p:to>
                                    </p:set>
                                    <p:anim calcmode="lin" valueType="num">
                                      <p:cBhvr additive="base">
                                        <p:cTn id="123" dur="500" fill="hold"/>
                                        <p:tgtEl>
                                          <p:spTgt spid="35"/>
                                        </p:tgtEl>
                                        <p:attrNameLst>
                                          <p:attrName>ppt_x</p:attrName>
                                        </p:attrNameLst>
                                      </p:cBhvr>
                                      <p:tavLst>
                                        <p:tav tm="0">
                                          <p:val>
                                            <p:strVal val="#ppt_x"/>
                                          </p:val>
                                        </p:tav>
                                        <p:tav tm="100000">
                                          <p:val>
                                            <p:strVal val="#ppt_x"/>
                                          </p:val>
                                        </p:tav>
                                      </p:tavLst>
                                    </p:anim>
                                    <p:anim calcmode="lin" valueType="num">
                                      <p:cBhvr additive="base">
                                        <p:cTn id="124" dur="500" fill="hold"/>
                                        <p:tgtEl>
                                          <p:spTgt spid="3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anim calcmode="lin" valueType="num">
                                      <p:cBhvr additive="base">
                                        <p:cTn id="135" dur="500" fill="hold"/>
                                        <p:tgtEl>
                                          <p:spTgt spid="38"/>
                                        </p:tgtEl>
                                        <p:attrNameLst>
                                          <p:attrName>ppt_x</p:attrName>
                                        </p:attrNameLst>
                                      </p:cBhvr>
                                      <p:tavLst>
                                        <p:tav tm="0">
                                          <p:val>
                                            <p:strVal val="#ppt_x"/>
                                          </p:val>
                                        </p:tav>
                                        <p:tav tm="100000">
                                          <p:val>
                                            <p:strVal val="#ppt_x"/>
                                          </p:val>
                                        </p:tav>
                                      </p:tavLst>
                                    </p:anim>
                                    <p:anim calcmode="lin" valueType="num">
                                      <p:cBhvr additive="base">
                                        <p:cTn id="136" dur="500" fill="hold"/>
                                        <p:tgtEl>
                                          <p:spTgt spid="3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9"/>
                                        </p:tgtEl>
                                        <p:attrNameLst>
                                          <p:attrName>style.visibility</p:attrName>
                                        </p:attrNameLst>
                                      </p:cBhvr>
                                      <p:to>
                                        <p:strVal val="visible"/>
                                      </p:to>
                                    </p:set>
                                    <p:anim calcmode="lin" valueType="num">
                                      <p:cBhvr additive="base">
                                        <p:cTn id="139" dur="500" fill="hold"/>
                                        <p:tgtEl>
                                          <p:spTgt spid="39"/>
                                        </p:tgtEl>
                                        <p:attrNameLst>
                                          <p:attrName>ppt_x</p:attrName>
                                        </p:attrNameLst>
                                      </p:cBhvr>
                                      <p:tavLst>
                                        <p:tav tm="0">
                                          <p:val>
                                            <p:strVal val="#ppt_x"/>
                                          </p:val>
                                        </p:tav>
                                        <p:tav tm="100000">
                                          <p:val>
                                            <p:strVal val="#ppt_x"/>
                                          </p:val>
                                        </p:tav>
                                      </p:tavLst>
                                    </p:anim>
                                    <p:anim calcmode="lin" valueType="num">
                                      <p:cBhvr additive="base">
                                        <p:cTn id="140" dur="500" fill="hold"/>
                                        <p:tgtEl>
                                          <p:spTgt spid="3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ppt_x"/>
                                          </p:val>
                                        </p:tav>
                                        <p:tav tm="100000">
                                          <p:val>
                                            <p:strVal val="#ppt_x"/>
                                          </p:val>
                                        </p:tav>
                                      </p:tavLst>
                                    </p:anim>
                                    <p:anim calcmode="lin" valueType="num">
                                      <p:cBhvr additive="base">
                                        <p:cTn id="148" dur="500" fill="hold"/>
                                        <p:tgtEl>
                                          <p:spTgt spid="4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 calcmode="lin" valueType="num">
                                      <p:cBhvr additive="base">
                                        <p:cTn id="151" dur="500" fill="hold"/>
                                        <p:tgtEl>
                                          <p:spTgt spid="42"/>
                                        </p:tgtEl>
                                        <p:attrNameLst>
                                          <p:attrName>ppt_x</p:attrName>
                                        </p:attrNameLst>
                                      </p:cBhvr>
                                      <p:tavLst>
                                        <p:tav tm="0">
                                          <p:val>
                                            <p:strVal val="#ppt_x"/>
                                          </p:val>
                                        </p:tav>
                                        <p:tav tm="100000">
                                          <p:val>
                                            <p:strVal val="#ppt_x"/>
                                          </p:val>
                                        </p:tav>
                                      </p:tavLst>
                                    </p:anim>
                                    <p:anim calcmode="lin" valueType="num">
                                      <p:cBhvr additive="base">
                                        <p:cTn id="152" dur="500" fill="hold"/>
                                        <p:tgtEl>
                                          <p:spTgt spid="4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additive="base">
                                        <p:cTn id="155" dur="500" fill="hold"/>
                                        <p:tgtEl>
                                          <p:spTgt spid="43"/>
                                        </p:tgtEl>
                                        <p:attrNameLst>
                                          <p:attrName>ppt_x</p:attrName>
                                        </p:attrNameLst>
                                      </p:cBhvr>
                                      <p:tavLst>
                                        <p:tav tm="0">
                                          <p:val>
                                            <p:strVal val="#ppt_x"/>
                                          </p:val>
                                        </p:tav>
                                        <p:tav tm="100000">
                                          <p:val>
                                            <p:strVal val="#ppt_x"/>
                                          </p:val>
                                        </p:tav>
                                      </p:tavLst>
                                    </p:anim>
                                    <p:anim calcmode="lin" valueType="num">
                                      <p:cBhvr additive="base">
                                        <p:cTn id="156" dur="500" fill="hold"/>
                                        <p:tgtEl>
                                          <p:spTgt spid="4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4"/>
                                        </p:tgtEl>
                                        <p:attrNameLst>
                                          <p:attrName>style.visibility</p:attrName>
                                        </p:attrNameLst>
                                      </p:cBhvr>
                                      <p:to>
                                        <p:strVal val="visible"/>
                                      </p:to>
                                    </p:set>
                                    <p:anim calcmode="lin" valueType="num">
                                      <p:cBhvr additive="base">
                                        <p:cTn id="159" dur="500" fill="hold"/>
                                        <p:tgtEl>
                                          <p:spTgt spid="44"/>
                                        </p:tgtEl>
                                        <p:attrNameLst>
                                          <p:attrName>ppt_x</p:attrName>
                                        </p:attrNameLst>
                                      </p:cBhvr>
                                      <p:tavLst>
                                        <p:tav tm="0">
                                          <p:val>
                                            <p:strVal val="#ppt_x"/>
                                          </p:val>
                                        </p:tav>
                                        <p:tav tm="100000">
                                          <p:val>
                                            <p:strVal val="#ppt_x"/>
                                          </p:val>
                                        </p:tav>
                                      </p:tavLst>
                                    </p:anim>
                                    <p:anim calcmode="lin" valueType="num">
                                      <p:cBhvr additive="base">
                                        <p:cTn id="160" dur="500" fill="hold"/>
                                        <p:tgtEl>
                                          <p:spTgt spid="4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5"/>
                                        </p:tgtEl>
                                        <p:attrNameLst>
                                          <p:attrName>style.visibility</p:attrName>
                                        </p:attrNameLst>
                                      </p:cBhvr>
                                      <p:to>
                                        <p:strVal val="visible"/>
                                      </p:to>
                                    </p:set>
                                    <p:anim calcmode="lin" valueType="num">
                                      <p:cBhvr additive="base">
                                        <p:cTn id="163" dur="500" fill="hold"/>
                                        <p:tgtEl>
                                          <p:spTgt spid="45"/>
                                        </p:tgtEl>
                                        <p:attrNameLst>
                                          <p:attrName>ppt_x</p:attrName>
                                        </p:attrNameLst>
                                      </p:cBhvr>
                                      <p:tavLst>
                                        <p:tav tm="0">
                                          <p:val>
                                            <p:strVal val="#ppt_x"/>
                                          </p:val>
                                        </p:tav>
                                        <p:tav tm="100000">
                                          <p:val>
                                            <p:strVal val="#ppt_x"/>
                                          </p:val>
                                        </p:tav>
                                      </p:tavLst>
                                    </p:anim>
                                    <p:anim calcmode="lin" valueType="num">
                                      <p:cBhvr additive="base">
                                        <p:cTn id="164" dur="500" fill="hold"/>
                                        <p:tgtEl>
                                          <p:spTgt spid="45"/>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additive="base">
                                        <p:cTn id="167" dur="500" fill="hold"/>
                                        <p:tgtEl>
                                          <p:spTgt spid="46"/>
                                        </p:tgtEl>
                                        <p:attrNameLst>
                                          <p:attrName>ppt_x</p:attrName>
                                        </p:attrNameLst>
                                      </p:cBhvr>
                                      <p:tavLst>
                                        <p:tav tm="0">
                                          <p:val>
                                            <p:strVal val="#ppt_x"/>
                                          </p:val>
                                        </p:tav>
                                        <p:tav tm="100000">
                                          <p:val>
                                            <p:strVal val="#ppt_x"/>
                                          </p:val>
                                        </p:tav>
                                      </p:tavLst>
                                    </p:anim>
                                    <p:anim calcmode="lin" valueType="num">
                                      <p:cBhvr additive="base">
                                        <p:cTn id="168" dur="500" fill="hold"/>
                                        <p:tgtEl>
                                          <p:spTgt spid="46"/>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47"/>
                                        </p:tgtEl>
                                        <p:attrNameLst>
                                          <p:attrName>style.visibility</p:attrName>
                                        </p:attrNameLst>
                                      </p:cBhvr>
                                      <p:to>
                                        <p:strVal val="visible"/>
                                      </p:to>
                                    </p:set>
                                    <p:anim calcmode="lin" valueType="num">
                                      <p:cBhvr additive="base">
                                        <p:cTn id="171" dur="500" fill="hold"/>
                                        <p:tgtEl>
                                          <p:spTgt spid="47"/>
                                        </p:tgtEl>
                                        <p:attrNameLst>
                                          <p:attrName>ppt_x</p:attrName>
                                        </p:attrNameLst>
                                      </p:cBhvr>
                                      <p:tavLst>
                                        <p:tav tm="0">
                                          <p:val>
                                            <p:strVal val="#ppt_x"/>
                                          </p:val>
                                        </p:tav>
                                        <p:tav tm="100000">
                                          <p:val>
                                            <p:strVal val="#ppt_x"/>
                                          </p:val>
                                        </p:tav>
                                      </p:tavLst>
                                    </p:anim>
                                    <p:anim calcmode="lin" valueType="num">
                                      <p:cBhvr additive="base">
                                        <p:cTn id="172" dur="500" fill="hold"/>
                                        <p:tgtEl>
                                          <p:spTgt spid="47"/>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48"/>
                                        </p:tgtEl>
                                        <p:attrNameLst>
                                          <p:attrName>style.visibility</p:attrName>
                                        </p:attrNameLst>
                                      </p:cBhvr>
                                      <p:to>
                                        <p:strVal val="visible"/>
                                      </p:to>
                                    </p:set>
                                    <p:anim calcmode="lin" valueType="num">
                                      <p:cBhvr additive="base">
                                        <p:cTn id="175" dur="500" fill="hold"/>
                                        <p:tgtEl>
                                          <p:spTgt spid="48"/>
                                        </p:tgtEl>
                                        <p:attrNameLst>
                                          <p:attrName>ppt_x</p:attrName>
                                        </p:attrNameLst>
                                      </p:cBhvr>
                                      <p:tavLst>
                                        <p:tav tm="0">
                                          <p:val>
                                            <p:strVal val="#ppt_x"/>
                                          </p:val>
                                        </p:tav>
                                        <p:tav tm="100000">
                                          <p:val>
                                            <p:strVal val="#ppt_x"/>
                                          </p:val>
                                        </p:tav>
                                      </p:tavLst>
                                    </p:anim>
                                    <p:anim calcmode="lin" valueType="num">
                                      <p:cBhvr additive="base">
                                        <p:cTn id="176" dur="500" fill="hold"/>
                                        <p:tgtEl>
                                          <p:spTgt spid="48"/>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49"/>
                                        </p:tgtEl>
                                        <p:attrNameLst>
                                          <p:attrName>style.visibility</p:attrName>
                                        </p:attrNameLst>
                                      </p:cBhvr>
                                      <p:to>
                                        <p:strVal val="visible"/>
                                      </p:to>
                                    </p:set>
                                    <p:anim calcmode="lin" valueType="num">
                                      <p:cBhvr additive="base">
                                        <p:cTn id="179" dur="500" fill="hold"/>
                                        <p:tgtEl>
                                          <p:spTgt spid="49"/>
                                        </p:tgtEl>
                                        <p:attrNameLst>
                                          <p:attrName>ppt_x</p:attrName>
                                        </p:attrNameLst>
                                      </p:cBhvr>
                                      <p:tavLst>
                                        <p:tav tm="0">
                                          <p:val>
                                            <p:strVal val="#ppt_x"/>
                                          </p:val>
                                        </p:tav>
                                        <p:tav tm="100000">
                                          <p:val>
                                            <p:strVal val="#ppt_x"/>
                                          </p:val>
                                        </p:tav>
                                      </p:tavLst>
                                    </p:anim>
                                    <p:anim calcmode="lin" valueType="num">
                                      <p:cBhvr additive="base">
                                        <p:cTn id="180" dur="500" fill="hold"/>
                                        <p:tgtEl>
                                          <p:spTgt spid="49"/>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50"/>
                                        </p:tgtEl>
                                        <p:attrNameLst>
                                          <p:attrName>style.visibility</p:attrName>
                                        </p:attrNameLst>
                                      </p:cBhvr>
                                      <p:to>
                                        <p:strVal val="visible"/>
                                      </p:to>
                                    </p:set>
                                    <p:anim calcmode="lin" valueType="num">
                                      <p:cBhvr additive="base">
                                        <p:cTn id="183" dur="500" fill="hold"/>
                                        <p:tgtEl>
                                          <p:spTgt spid="50"/>
                                        </p:tgtEl>
                                        <p:attrNameLst>
                                          <p:attrName>ppt_x</p:attrName>
                                        </p:attrNameLst>
                                      </p:cBhvr>
                                      <p:tavLst>
                                        <p:tav tm="0">
                                          <p:val>
                                            <p:strVal val="#ppt_x"/>
                                          </p:val>
                                        </p:tav>
                                        <p:tav tm="100000">
                                          <p:val>
                                            <p:strVal val="#ppt_x"/>
                                          </p:val>
                                        </p:tav>
                                      </p:tavLst>
                                    </p:anim>
                                    <p:anim calcmode="lin" valueType="num">
                                      <p:cBhvr additive="base">
                                        <p:cTn id="184" dur="500" fill="hold"/>
                                        <p:tgtEl>
                                          <p:spTgt spid="50"/>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51"/>
                                        </p:tgtEl>
                                        <p:attrNameLst>
                                          <p:attrName>style.visibility</p:attrName>
                                        </p:attrNameLst>
                                      </p:cBhvr>
                                      <p:to>
                                        <p:strVal val="visible"/>
                                      </p:to>
                                    </p:set>
                                    <p:anim calcmode="lin" valueType="num">
                                      <p:cBhvr additive="base">
                                        <p:cTn id="187" dur="500" fill="hold"/>
                                        <p:tgtEl>
                                          <p:spTgt spid="51"/>
                                        </p:tgtEl>
                                        <p:attrNameLst>
                                          <p:attrName>ppt_x</p:attrName>
                                        </p:attrNameLst>
                                      </p:cBhvr>
                                      <p:tavLst>
                                        <p:tav tm="0">
                                          <p:val>
                                            <p:strVal val="#ppt_x"/>
                                          </p:val>
                                        </p:tav>
                                        <p:tav tm="100000">
                                          <p:val>
                                            <p:strVal val="#ppt_x"/>
                                          </p:val>
                                        </p:tav>
                                      </p:tavLst>
                                    </p:anim>
                                    <p:anim calcmode="lin" valueType="num">
                                      <p:cBhvr additive="base">
                                        <p:cTn id="188" dur="500" fill="hold"/>
                                        <p:tgtEl>
                                          <p:spTgt spid="51"/>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52"/>
                                        </p:tgtEl>
                                        <p:attrNameLst>
                                          <p:attrName>style.visibility</p:attrName>
                                        </p:attrNameLst>
                                      </p:cBhvr>
                                      <p:to>
                                        <p:strVal val="visible"/>
                                      </p:to>
                                    </p:set>
                                    <p:anim calcmode="lin" valueType="num">
                                      <p:cBhvr additive="base">
                                        <p:cTn id="191" dur="500" fill="hold"/>
                                        <p:tgtEl>
                                          <p:spTgt spid="52"/>
                                        </p:tgtEl>
                                        <p:attrNameLst>
                                          <p:attrName>ppt_x</p:attrName>
                                        </p:attrNameLst>
                                      </p:cBhvr>
                                      <p:tavLst>
                                        <p:tav tm="0">
                                          <p:val>
                                            <p:strVal val="#ppt_x"/>
                                          </p:val>
                                        </p:tav>
                                        <p:tav tm="100000">
                                          <p:val>
                                            <p:strVal val="#ppt_x"/>
                                          </p:val>
                                        </p:tav>
                                      </p:tavLst>
                                    </p:anim>
                                    <p:anim calcmode="lin" valueType="num">
                                      <p:cBhvr additive="base">
                                        <p:cTn id="192" dur="500" fill="hold"/>
                                        <p:tgtEl>
                                          <p:spTgt spid="52"/>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53"/>
                                        </p:tgtEl>
                                        <p:attrNameLst>
                                          <p:attrName>style.visibility</p:attrName>
                                        </p:attrNameLst>
                                      </p:cBhvr>
                                      <p:to>
                                        <p:strVal val="visible"/>
                                      </p:to>
                                    </p:set>
                                    <p:anim calcmode="lin" valueType="num">
                                      <p:cBhvr additive="base">
                                        <p:cTn id="195" dur="500" fill="hold"/>
                                        <p:tgtEl>
                                          <p:spTgt spid="53"/>
                                        </p:tgtEl>
                                        <p:attrNameLst>
                                          <p:attrName>ppt_x</p:attrName>
                                        </p:attrNameLst>
                                      </p:cBhvr>
                                      <p:tavLst>
                                        <p:tav tm="0">
                                          <p:val>
                                            <p:strVal val="#ppt_x"/>
                                          </p:val>
                                        </p:tav>
                                        <p:tav tm="100000">
                                          <p:val>
                                            <p:strVal val="#ppt_x"/>
                                          </p:val>
                                        </p:tav>
                                      </p:tavLst>
                                    </p:anim>
                                    <p:anim calcmode="lin" valueType="num">
                                      <p:cBhvr additive="base">
                                        <p:cTn id="196" dur="500" fill="hold"/>
                                        <p:tgtEl>
                                          <p:spTgt spid="53"/>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54"/>
                                        </p:tgtEl>
                                        <p:attrNameLst>
                                          <p:attrName>style.visibility</p:attrName>
                                        </p:attrNameLst>
                                      </p:cBhvr>
                                      <p:to>
                                        <p:strVal val="visible"/>
                                      </p:to>
                                    </p:set>
                                    <p:anim calcmode="lin" valueType="num">
                                      <p:cBhvr additive="base">
                                        <p:cTn id="199" dur="500" fill="hold"/>
                                        <p:tgtEl>
                                          <p:spTgt spid="54"/>
                                        </p:tgtEl>
                                        <p:attrNameLst>
                                          <p:attrName>ppt_x</p:attrName>
                                        </p:attrNameLst>
                                      </p:cBhvr>
                                      <p:tavLst>
                                        <p:tav tm="0">
                                          <p:val>
                                            <p:strVal val="#ppt_x"/>
                                          </p:val>
                                        </p:tav>
                                        <p:tav tm="100000">
                                          <p:val>
                                            <p:strVal val="#ppt_x"/>
                                          </p:val>
                                        </p:tav>
                                      </p:tavLst>
                                    </p:anim>
                                    <p:anim calcmode="lin" valueType="num">
                                      <p:cBhvr additive="base">
                                        <p:cTn id="200" dur="500" fill="hold"/>
                                        <p:tgtEl>
                                          <p:spTgt spid="54"/>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55"/>
                                        </p:tgtEl>
                                        <p:attrNameLst>
                                          <p:attrName>style.visibility</p:attrName>
                                        </p:attrNameLst>
                                      </p:cBhvr>
                                      <p:to>
                                        <p:strVal val="visible"/>
                                      </p:to>
                                    </p:set>
                                    <p:anim calcmode="lin" valueType="num">
                                      <p:cBhvr additive="base">
                                        <p:cTn id="203" dur="500" fill="hold"/>
                                        <p:tgtEl>
                                          <p:spTgt spid="55"/>
                                        </p:tgtEl>
                                        <p:attrNameLst>
                                          <p:attrName>ppt_x</p:attrName>
                                        </p:attrNameLst>
                                      </p:cBhvr>
                                      <p:tavLst>
                                        <p:tav tm="0">
                                          <p:val>
                                            <p:strVal val="#ppt_x"/>
                                          </p:val>
                                        </p:tav>
                                        <p:tav tm="100000">
                                          <p:val>
                                            <p:strVal val="#ppt_x"/>
                                          </p:val>
                                        </p:tav>
                                      </p:tavLst>
                                    </p:anim>
                                    <p:anim calcmode="lin" valueType="num">
                                      <p:cBhvr additive="base">
                                        <p:cTn id="204" dur="500" fill="hold"/>
                                        <p:tgtEl>
                                          <p:spTgt spid="55"/>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6"/>
                                        </p:tgtEl>
                                        <p:attrNameLst>
                                          <p:attrName>style.visibility</p:attrName>
                                        </p:attrNameLst>
                                      </p:cBhvr>
                                      <p:to>
                                        <p:strVal val="visible"/>
                                      </p:to>
                                    </p:set>
                                    <p:anim calcmode="lin" valueType="num">
                                      <p:cBhvr additive="base">
                                        <p:cTn id="207" dur="500" fill="hold"/>
                                        <p:tgtEl>
                                          <p:spTgt spid="56"/>
                                        </p:tgtEl>
                                        <p:attrNameLst>
                                          <p:attrName>ppt_x</p:attrName>
                                        </p:attrNameLst>
                                      </p:cBhvr>
                                      <p:tavLst>
                                        <p:tav tm="0">
                                          <p:val>
                                            <p:strVal val="#ppt_x"/>
                                          </p:val>
                                        </p:tav>
                                        <p:tav tm="100000">
                                          <p:val>
                                            <p:strVal val="#ppt_x"/>
                                          </p:val>
                                        </p:tav>
                                      </p:tavLst>
                                    </p:anim>
                                    <p:anim calcmode="lin" valueType="num">
                                      <p:cBhvr additive="base">
                                        <p:cTn id="208" dur="500" fill="hold"/>
                                        <p:tgtEl>
                                          <p:spTgt spid="56"/>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57"/>
                                        </p:tgtEl>
                                        <p:attrNameLst>
                                          <p:attrName>style.visibility</p:attrName>
                                        </p:attrNameLst>
                                      </p:cBhvr>
                                      <p:to>
                                        <p:strVal val="visible"/>
                                      </p:to>
                                    </p:set>
                                    <p:anim calcmode="lin" valueType="num">
                                      <p:cBhvr additive="base">
                                        <p:cTn id="211" dur="500" fill="hold"/>
                                        <p:tgtEl>
                                          <p:spTgt spid="57"/>
                                        </p:tgtEl>
                                        <p:attrNameLst>
                                          <p:attrName>ppt_x</p:attrName>
                                        </p:attrNameLst>
                                      </p:cBhvr>
                                      <p:tavLst>
                                        <p:tav tm="0">
                                          <p:val>
                                            <p:strVal val="#ppt_x"/>
                                          </p:val>
                                        </p:tav>
                                        <p:tav tm="100000">
                                          <p:val>
                                            <p:strVal val="#ppt_x"/>
                                          </p:val>
                                        </p:tav>
                                      </p:tavLst>
                                    </p:anim>
                                    <p:anim calcmode="lin" valueType="num">
                                      <p:cBhvr additive="base">
                                        <p:cTn id="212" dur="500" fill="hold"/>
                                        <p:tgtEl>
                                          <p:spTgt spid="5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58"/>
                                        </p:tgtEl>
                                        <p:attrNameLst>
                                          <p:attrName>style.visibility</p:attrName>
                                        </p:attrNameLst>
                                      </p:cBhvr>
                                      <p:to>
                                        <p:strVal val="visible"/>
                                      </p:to>
                                    </p:set>
                                    <p:anim calcmode="lin" valueType="num">
                                      <p:cBhvr additive="base">
                                        <p:cTn id="215" dur="500" fill="hold"/>
                                        <p:tgtEl>
                                          <p:spTgt spid="58"/>
                                        </p:tgtEl>
                                        <p:attrNameLst>
                                          <p:attrName>ppt_x</p:attrName>
                                        </p:attrNameLst>
                                      </p:cBhvr>
                                      <p:tavLst>
                                        <p:tav tm="0">
                                          <p:val>
                                            <p:strVal val="#ppt_x"/>
                                          </p:val>
                                        </p:tav>
                                        <p:tav tm="100000">
                                          <p:val>
                                            <p:strVal val="#ppt_x"/>
                                          </p:val>
                                        </p:tav>
                                      </p:tavLst>
                                    </p:anim>
                                    <p:anim calcmode="lin" valueType="num">
                                      <p:cBhvr additive="base">
                                        <p:cTn id="216" dur="500" fill="hold"/>
                                        <p:tgtEl>
                                          <p:spTgt spid="58"/>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9"/>
                                        </p:tgtEl>
                                        <p:attrNameLst>
                                          <p:attrName>style.visibility</p:attrName>
                                        </p:attrNameLst>
                                      </p:cBhvr>
                                      <p:to>
                                        <p:strVal val="visible"/>
                                      </p:to>
                                    </p:set>
                                    <p:anim calcmode="lin" valueType="num">
                                      <p:cBhvr additive="base">
                                        <p:cTn id="219" dur="500" fill="hold"/>
                                        <p:tgtEl>
                                          <p:spTgt spid="59"/>
                                        </p:tgtEl>
                                        <p:attrNameLst>
                                          <p:attrName>ppt_x</p:attrName>
                                        </p:attrNameLst>
                                      </p:cBhvr>
                                      <p:tavLst>
                                        <p:tav tm="0">
                                          <p:val>
                                            <p:strVal val="#ppt_x"/>
                                          </p:val>
                                        </p:tav>
                                        <p:tav tm="100000">
                                          <p:val>
                                            <p:strVal val="#ppt_x"/>
                                          </p:val>
                                        </p:tav>
                                      </p:tavLst>
                                    </p:anim>
                                    <p:anim calcmode="lin" valueType="num">
                                      <p:cBhvr additive="base">
                                        <p:cTn id="2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28"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966977" y="216051"/>
            <a:ext cx="5287245" cy="6308457"/>
          </a:xfrm>
          <a:prstGeom prst="rect">
            <a:avLst/>
          </a:prstGeom>
        </p:spPr>
      </p:pic>
      <p:sp>
        <p:nvSpPr>
          <p:cNvPr id="4" name="Slide Number Placeholder 3"/>
          <p:cNvSpPr>
            <a:spLocks noGrp="1"/>
          </p:cNvSpPr>
          <p:nvPr>
            <p:ph type="sldNum" sz="quarter" idx="12"/>
          </p:nvPr>
        </p:nvSpPr>
        <p:spPr/>
        <p:txBody>
          <a:bodyPr/>
          <a:lstStyle/>
          <a:p>
            <a:fld id="{1AF48D58-DF41-4E32-AEA8-CA7407E246D5}" type="slidenum">
              <a:rPr lang="en-US" smtClean="0"/>
              <a:pPr/>
              <a:t>35</a:t>
            </a:fld>
            <a:endParaRPr lang="en-US"/>
          </a:p>
        </p:txBody>
      </p:sp>
      <p:sp>
        <p:nvSpPr>
          <p:cNvPr id="157" name="TextBox 156"/>
          <p:cNvSpPr txBox="1"/>
          <p:nvPr/>
        </p:nvSpPr>
        <p:spPr>
          <a:xfrm>
            <a:off x="1141954" y="365466"/>
            <a:ext cx="4206711" cy="1569660"/>
          </a:xfrm>
          <a:prstGeom prst="rect">
            <a:avLst/>
          </a:prstGeom>
          <a:noFill/>
        </p:spPr>
        <p:txBody>
          <a:bodyPr wrap="square" rtlCol="0">
            <a:spAutoFit/>
          </a:bodyPr>
          <a:lstStyle/>
          <a:p>
            <a:pPr algn="ctr"/>
            <a:r>
              <a:rPr lang="en-US" sz="3200" b="1" dirty="0" smtClean="0">
                <a:latin typeface="Arial Black" panose="020B0A04020102020204" pitchFamily="34" charset="0"/>
              </a:rPr>
              <a:t>Potential effects of ARS on EFA:</a:t>
            </a:r>
          </a:p>
          <a:p>
            <a:pPr algn="ctr"/>
            <a:r>
              <a:rPr lang="nl-NL" sz="3200" b="1" dirty="0" smtClean="0">
                <a:latin typeface="Arial Black" panose="020B0A04020102020204" pitchFamily="34" charset="0"/>
              </a:rPr>
              <a:t>Factor </a:t>
            </a:r>
            <a:r>
              <a:rPr lang="nl-NL" sz="3200" b="1" dirty="0" err="1" smtClean="0">
                <a:latin typeface="Arial Black" panose="020B0A04020102020204" pitchFamily="34" charset="0"/>
              </a:rPr>
              <a:t>rotation</a:t>
            </a:r>
            <a:endParaRPr lang="en-US" sz="3200" b="1" dirty="0">
              <a:latin typeface="Arial Black" panose="020B0A04020102020204" pitchFamily="34" charset="0"/>
            </a:endParaRPr>
          </a:p>
        </p:txBody>
      </p:sp>
      <p:sp>
        <p:nvSpPr>
          <p:cNvPr id="7" name="Oval 6"/>
          <p:cNvSpPr/>
          <p:nvPr/>
        </p:nvSpPr>
        <p:spPr>
          <a:xfrm>
            <a:off x="6300680" y="4412408"/>
            <a:ext cx="1306637" cy="212651"/>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6195556" y="5265541"/>
            <a:ext cx="1399119" cy="180754"/>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6240093" y="5457127"/>
            <a:ext cx="1399119" cy="21265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6284628" y="4638253"/>
            <a:ext cx="1310047" cy="19945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7147089" y="2094614"/>
            <a:ext cx="4389237" cy="923330"/>
          </a:xfrm>
          <a:prstGeom prst="rect">
            <a:avLst/>
          </a:prstGeom>
          <a:noFill/>
        </p:spPr>
        <p:txBody>
          <a:bodyPr wrap="square" rtlCol="0">
            <a:spAutoFit/>
          </a:bodyPr>
          <a:lstStyle/>
          <a:p>
            <a:endParaRPr lang="en-US" dirty="0" smtClean="0"/>
          </a:p>
          <a:p>
            <a:endParaRPr lang="en-US" dirty="0"/>
          </a:p>
          <a:p>
            <a:pPr marL="285750" indent="-285750">
              <a:buFont typeface="Arial" panose="020B0604020202020204" pitchFamily="34" charset="0"/>
              <a:buChar char="•"/>
            </a:pPr>
            <a:endParaRPr lang="en-US" dirty="0"/>
          </a:p>
        </p:txBody>
      </p:sp>
      <p:sp>
        <p:nvSpPr>
          <p:cNvPr id="31" name="TextBox 30"/>
          <p:cNvSpPr txBox="1"/>
          <p:nvPr/>
        </p:nvSpPr>
        <p:spPr>
          <a:xfrm>
            <a:off x="425791" y="2522432"/>
            <a:ext cx="4827181" cy="3970318"/>
          </a:xfrm>
          <a:prstGeom prst="rect">
            <a:avLst/>
          </a:prstGeom>
          <a:noFill/>
        </p:spPr>
        <p:txBody>
          <a:bodyPr wrap="square" rtlCol="0">
            <a:spAutoFit/>
          </a:bodyPr>
          <a:lstStyle/>
          <a:p>
            <a:r>
              <a:rPr lang="en-US" dirty="0" smtClean="0">
                <a:solidFill>
                  <a:srgbClr val="D19D34"/>
                </a:solidFill>
              </a:rPr>
              <a:t>Ignoring</a:t>
            </a:r>
            <a:r>
              <a:rPr lang="en-US" dirty="0" smtClean="0"/>
              <a:t> (i.e., not taking into account) </a:t>
            </a:r>
            <a:r>
              <a:rPr lang="en-US" dirty="0" smtClean="0">
                <a:solidFill>
                  <a:srgbClr val="D19D34"/>
                </a:solidFill>
              </a:rPr>
              <a:t>ARS</a:t>
            </a:r>
            <a:r>
              <a:rPr lang="en-US" dirty="0" smtClean="0"/>
              <a:t> when rotating:</a:t>
            </a:r>
          </a:p>
          <a:p>
            <a:endParaRPr lang="en-US" dirty="0"/>
          </a:p>
          <a:p>
            <a:pPr marL="285750" indent="-285750">
              <a:buFontTx/>
              <a:buChar char="-"/>
            </a:pPr>
            <a:r>
              <a:rPr lang="en-US" dirty="0" smtClean="0">
                <a:solidFill>
                  <a:srgbClr val="0070C0"/>
                </a:solidFill>
              </a:rPr>
              <a:t>Splits the positive and negative pole of one content factor;</a:t>
            </a:r>
          </a:p>
          <a:p>
            <a:pPr marL="285750" indent="-285750">
              <a:buFontTx/>
              <a:buChar char="-"/>
            </a:pPr>
            <a:r>
              <a:rPr lang="en-US" dirty="0" smtClean="0">
                <a:solidFill>
                  <a:srgbClr val="FF0000"/>
                </a:solidFill>
              </a:rPr>
              <a:t>Results in cross-loadings.</a:t>
            </a:r>
          </a:p>
          <a:p>
            <a:pPr marL="285750" indent="-285750">
              <a:buFontTx/>
              <a:buChar char="-"/>
            </a:pPr>
            <a:endParaRPr lang="en-US" dirty="0">
              <a:solidFill>
                <a:srgbClr val="FF0000"/>
              </a:solidFill>
            </a:endParaRPr>
          </a:p>
          <a:p>
            <a:r>
              <a:rPr lang="en-US" dirty="0" smtClean="0"/>
              <a:t>Therefore, in empirical practice, researchers might:</a:t>
            </a:r>
          </a:p>
          <a:p>
            <a:endParaRPr lang="en-US" dirty="0"/>
          </a:p>
          <a:p>
            <a:pPr marL="285750" indent="-285750">
              <a:buFontTx/>
              <a:buChar char="-"/>
            </a:pPr>
            <a:r>
              <a:rPr lang="en-US" dirty="0" smtClean="0">
                <a:solidFill>
                  <a:srgbClr val="0070C0"/>
                </a:solidFill>
              </a:rPr>
              <a:t>Interpret this additional ARS factor as substantial (e.g., good and bad factor);</a:t>
            </a:r>
          </a:p>
          <a:p>
            <a:pPr marL="285750" indent="-285750">
              <a:buFontTx/>
              <a:buChar char="-"/>
            </a:pPr>
            <a:r>
              <a:rPr lang="en-US" dirty="0" smtClean="0">
                <a:solidFill>
                  <a:srgbClr val="FF0000"/>
                </a:solidFill>
              </a:rPr>
              <a:t>Erroneously exclude items from a scale.</a:t>
            </a:r>
          </a:p>
          <a:p>
            <a:endParaRPr lang="en-US" dirty="0" smtClean="0"/>
          </a:p>
        </p:txBody>
      </p:sp>
      <p:sp>
        <p:nvSpPr>
          <p:cNvPr id="100" name="Oval 99"/>
          <p:cNvSpPr/>
          <p:nvPr/>
        </p:nvSpPr>
        <p:spPr>
          <a:xfrm>
            <a:off x="6240093" y="6062261"/>
            <a:ext cx="1306637" cy="212651"/>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Oval 101"/>
          <p:cNvSpPr/>
          <p:nvPr/>
        </p:nvSpPr>
        <p:spPr>
          <a:xfrm>
            <a:off x="6274589" y="6274912"/>
            <a:ext cx="1310047" cy="19945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7463173" y="1291057"/>
            <a:ext cx="1306637" cy="212651"/>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7463172" y="2123125"/>
            <a:ext cx="1306637" cy="212651"/>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7463172" y="2947620"/>
            <a:ext cx="1306637" cy="212651"/>
          </a:xfrm>
          <a:prstGeom prst="ellipse">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7468207" y="1514947"/>
            <a:ext cx="1310047" cy="19945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7477427" y="2352950"/>
            <a:ext cx="1310047" cy="19945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7477427" y="3185340"/>
            <a:ext cx="1310047" cy="19945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736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 calcmode="lin" valueType="num">
                                      <p:cBhvr additive="base">
                                        <p:cTn id="13"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heel(1)">
                                      <p:cBhvr>
                                        <p:cTn id="29" dur="2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heel(1)">
                                      <p:cBhvr>
                                        <p:cTn id="34" dur="20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heel(1)">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heel(1)">
                                      <p:cBhvr>
                                        <p:cTn id="44" dur="2000"/>
                                        <p:tgtEl>
                                          <p:spTgt spid="10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1">
                                            <p:txEl>
                                              <p:pRg st="3" end="3"/>
                                            </p:txEl>
                                          </p:spTgt>
                                        </p:tgtEl>
                                        <p:attrNameLst>
                                          <p:attrName>style.visibility</p:attrName>
                                        </p:attrNameLst>
                                      </p:cBhvr>
                                      <p:to>
                                        <p:strVal val="visible"/>
                                      </p:to>
                                    </p:set>
                                    <p:anim calcmode="lin" valueType="num">
                                      <p:cBhvr additive="base">
                                        <p:cTn id="49"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heel(1)">
                                      <p:cBhvr>
                                        <p:cTn id="55" dur="2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heel(1)">
                                      <p:cBhvr>
                                        <p:cTn id="60" dur="20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heel(1)">
                                      <p:cBhvr>
                                        <p:cTn id="65" dur="20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heel(1)">
                                      <p:cBhvr>
                                        <p:cTn id="70" dur="20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heel(1)">
                                      <p:cBhvr>
                                        <p:cTn id="75" dur="20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wheel(1)">
                                      <p:cBhvr>
                                        <p:cTn id="80" dur="2000"/>
                                        <p:tgtEl>
                                          <p:spTgt spid="102"/>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animEffect transition="in" filter="fade">
                                      <p:cBhvr>
                                        <p:cTn id="85" dur="1000"/>
                                        <p:tgtEl>
                                          <p:spTgt spid="31">
                                            <p:txEl>
                                              <p:pRg st="5" end="5"/>
                                            </p:txEl>
                                          </p:spTgt>
                                        </p:tgtEl>
                                      </p:cBhvr>
                                    </p:animEffect>
                                    <p:anim calcmode="lin" valueType="num">
                                      <p:cBhvr>
                                        <p:cTn id="86" dur="1000" fill="hold"/>
                                        <p:tgtEl>
                                          <p:spTgt spid="31">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1">
                                            <p:txEl>
                                              <p:pRg st="7" end="7"/>
                                            </p:txEl>
                                          </p:spTgt>
                                        </p:tgtEl>
                                        <p:attrNameLst>
                                          <p:attrName>style.visibility</p:attrName>
                                        </p:attrNameLst>
                                      </p:cBhvr>
                                      <p:to>
                                        <p:strVal val="visible"/>
                                      </p:to>
                                    </p:set>
                                    <p:anim calcmode="lin" valueType="num">
                                      <p:cBhvr additive="base">
                                        <p:cTn id="92" dur="500" fill="hold"/>
                                        <p:tgtEl>
                                          <p:spTgt spid="31">
                                            <p:txEl>
                                              <p:pRg st="7" end="7"/>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1">
                                            <p:txEl>
                                              <p:pRg st="8" end="8"/>
                                            </p:txEl>
                                          </p:spTgt>
                                        </p:tgtEl>
                                        <p:attrNameLst>
                                          <p:attrName>style.visibility</p:attrName>
                                        </p:attrNameLst>
                                      </p:cBhvr>
                                      <p:to>
                                        <p:strVal val="visible"/>
                                      </p:to>
                                    </p:set>
                                    <p:anim calcmode="lin" valueType="num">
                                      <p:cBhvr additive="base">
                                        <p:cTn id="98" dur="500" fill="hold"/>
                                        <p:tgtEl>
                                          <p:spTgt spid="31">
                                            <p:txEl>
                                              <p:pRg st="8" end="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2" grpId="0" animBg="1"/>
      <p:bldP spid="43" grpId="0" animBg="1"/>
      <p:bldP spid="45" grpId="0" animBg="1"/>
      <p:bldP spid="31" grpId="0"/>
      <p:bldP spid="100" grpId="0" animBg="1"/>
      <p:bldP spid="102" grpId="0" animBg="1"/>
      <p:bldP spid="15" grpId="0" animBg="1"/>
      <p:bldP spid="16" grpId="0" animBg="1"/>
      <p:bldP spid="17"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36</a:t>
            </a:fld>
            <a:endParaRPr lang="en-US"/>
          </a:p>
        </p:txBody>
      </p:sp>
      <p:sp>
        <p:nvSpPr>
          <p:cNvPr id="157" name="TextBox 156"/>
          <p:cNvSpPr txBox="1"/>
          <p:nvPr/>
        </p:nvSpPr>
        <p:spPr>
          <a:xfrm>
            <a:off x="1141954" y="365466"/>
            <a:ext cx="4206711" cy="1569660"/>
          </a:xfrm>
          <a:prstGeom prst="rect">
            <a:avLst/>
          </a:prstGeom>
          <a:noFill/>
        </p:spPr>
        <p:txBody>
          <a:bodyPr wrap="square" rtlCol="0">
            <a:spAutoFit/>
          </a:bodyPr>
          <a:lstStyle/>
          <a:p>
            <a:pPr algn="ctr"/>
            <a:r>
              <a:rPr lang="en-US" sz="3200" b="1" dirty="0" smtClean="0">
                <a:latin typeface="Arial Black" panose="020B0A04020102020204" pitchFamily="34" charset="0"/>
              </a:rPr>
              <a:t>Potential effects of ARS on EFA:</a:t>
            </a:r>
          </a:p>
          <a:p>
            <a:pPr algn="ctr"/>
            <a:r>
              <a:rPr lang="nl-NL" sz="3200" b="1" dirty="0" smtClean="0">
                <a:latin typeface="Arial Black" panose="020B0A04020102020204" pitchFamily="34" charset="0"/>
              </a:rPr>
              <a:t>Factor </a:t>
            </a:r>
            <a:r>
              <a:rPr lang="nl-NL" sz="3200" b="1" dirty="0" err="1" smtClean="0">
                <a:latin typeface="Arial Black" panose="020B0A04020102020204" pitchFamily="34" charset="0"/>
              </a:rPr>
              <a:t>rotation</a:t>
            </a:r>
            <a:endParaRPr lang="en-US" sz="3200" b="1" dirty="0">
              <a:latin typeface="Arial Black" panose="020B0A04020102020204" pitchFamily="34" charset="0"/>
            </a:endParaRPr>
          </a:p>
        </p:txBody>
      </p:sp>
      <p:sp>
        <p:nvSpPr>
          <p:cNvPr id="30" name="TextBox 29"/>
          <p:cNvSpPr txBox="1"/>
          <p:nvPr/>
        </p:nvSpPr>
        <p:spPr>
          <a:xfrm>
            <a:off x="7147089" y="2094614"/>
            <a:ext cx="4389237" cy="923330"/>
          </a:xfrm>
          <a:prstGeom prst="rect">
            <a:avLst/>
          </a:prstGeom>
          <a:noFill/>
        </p:spPr>
        <p:txBody>
          <a:bodyPr wrap="square" rtlCol="0">
            <a:spAutoFit/>
          </a:bodyPr>
          <a:lstStyle/>
          <a:p>
            <a:endParaRPr lang="en-US" dirty="0" smtClean="0"/>
          </a:p>
          <a:p>
            <a:endParaRPr lang="en-US" dirty="0"/>
          </a:p>
          <a:p>
            <a:pPr marL="285750" indent="-285750">
              <a:buFont typeface="Arial" panose="020B0604020202020204" pitchFamily="34" charset="0"/>
              <a:buChar char="•"/>
            </a:pPr>
            <a:endParaRPr lang="en-US" dirty="0"/>
          </a:p>
        </p:txBody>
      </p:sp>
      <p:sp>
        <p:nvSpPr>
          <p:cNvPr id="31" name="TextBox 30"/>
          <p:cNvSpPr txBox="1"/>
          <p:nvPr/>
        </p:nvSpPr>
        <p:spPr>
          <a:xfrm>
            <a:off x="425791" y="2522432"/>
            <a:ext cx="4827181" cy="2308324"/>
          </a:xfrm>
          <a:prstGeom prst="rect">
            <a:avLst/>
          </a:prstGeom>
          <a:noFill/>
        </p:spPr>
        <p:txBody>
          <a:bodyPr wrap="square" rtlCol="0">
            <a:spAutoFit/>
          </a:bodyPr>
          <a:lstStyle/>
          <a:p>
            <a:r>
              <a:rPr lang="en-US" dirty="0" smtClean="0">
                <a:solidFill>
                  <a:srgbClr val="D19D34"/>
                </a:solidFill>
              </a:rPr>
              <a:t>Taking ARS into account </a:t>
            </a:r>
            <a:r>
              <a:rPr lang="en-US" dirty="0" smtClean="0"/>
              <a:t>when rotating (i.e., target rotation) results in well-recovered factor loadings.</a:t>
            </a:r>
          </a:p>
          <a:p>
            <a:endParaRPr lang="en-US" dirty="0"/>
          </a:p>
          <a:p>
            <a:r>
              <a:rPr lang="en-US" dirty="0" smtClean="0"/>
              <a:t>In addition, semi-specified target rotation performs as well as fully-specified target rotation.</a:t>
            </a:r>
          </a:p>
          <a:p>
            <a:endParaRPr lang="en-US" dirty="0" smtClean="0"/>
          </a:p>
          <a:p>
            <a:endParaRPr lang="en-US" dirty="0"/>
          </a:p>
          <a:p>
            <a:endParaRPr lang="en-US" dirty="0" smtClean="0"/>
          </a:p>
        </p:txBody>
      </p:sp>
      <p:pic>
        <p:nvPicPr>
          <p:cNvPr id="7" name="Picture 6"/>
          <p:cNvPicPr>
            <a:picLocks noChangeAspect="1"/>
          </p:cNvPicPr>
          <p:nvPr/>
        </p:nvPicPr>
        <p:blipFill>
          <a:blip r:embed="rId3"/>
          <a:stretch>
            <a:fillRect/>
          </a:stretch>
        </p:blipFill>
        <p:spPr>
          <a:xfrm>
            <a:off x="5966977" y="211923"/>
            <a:ext cx="5287245" cy="6308457"/>
          </a:xfrm>
          <a:prstGeom prst="rect">
            <a:avLst/>
          </a:prstGeom>
        </p:spPr>
      </p:pic>
      <p:sp>
        <p:nvSpPr>
          <p:cNvPr id="2" name="Oval 1"/>
          <p:cNvSpPr/>
          <p:nvPr/>
        </p:nvSpPr>
        <p:spPr>
          <a:xfrm>
            <a:off x="9776297" y="3521326"/>
            <a:ext cx="1577503" cy="3166848"/>
          </a:xfrm>
          <a:prstGeom prst="ellipse">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2101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 calcmode="lin" valueType="num">
                                      <p:cBhvr additive="base">
                                        <p:cTn id="13"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37</a:t>
            </a:fld>
            <a:endParaRPr lang="en-US"/>
          </a:p>
        </p:txBody>
      </p:sp>
      <mc:AlternateContent xmlns:mc="http://schemas.openxmlformats.org/markup-compatibility/2006" xmlns:a14="http://schemas.microsoft.com/office/drawing/2010/main">
        <mc:Choice Requires="a14">
          <p:sp>
            <p:nvSpPr>
              <p:cNvPr id="10" name="Rectangle 9"/>
              <p:cNvSpPr/>
              <p:nvPr/>
            </p:nvSpPr>
            <p:spPr>
              <a:xfrm>
                <a:off x="2794907" y="5918234"/>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_3</m:t>
                        </m:r>
                      </m:e>
                      <m:sup>
                        <m:r>
                          <a:rPr lang="en-US" sz="1200" b="0" i="1" smtClean="0">
                            <a:latin typeface="Cambria Math" panose="02040503050406030204" pitchFamily="18" charset="0"/>
                          </a:rPr>
                          <m:t>−</m:t>
                        </m:r>
                      </m:sup>
                    </m:sSup>
                  </m:oMath>
                </a14:m>
                <a:r>
                  <a:rPr lang="en-US" sz="1200" dirty="0"/>
                  <a:t> </a:t>
                </a:r>
              </a:p>
            </p:txBody>
          </p:sp>
        </mc:Choice>
        <mc:Fallback xmlns="">
          <p:sp>
            <p:nvSpPr>
              <p:cNvPr id="10" name="Rectangle 9"/>
              <p:cNvSpPr>
                <a:spLocks noRot="1" noChangeAspect="1" noMove="1" noResize="1" noEditPoints="1" noAdjustHandles="1" noChangeArrowheads="1" noChangeShapeType="1" noTextEdit="1"/>
              </p:cNvSpPr>
              <p:nvPr/>
            </p:nvSpPr>
            <p:spPr>
              <a:xfrm>
                <a:off x="2794907" y="5918234"/>
                <a:ext cx="456272" cy="284209"/>
              </a:xfrm>
              <a:prstGeom prst="rect">
                <a:avLst/>
              </a:prstGeom>
              <a:blipFill>
                <a:blip r:embed="rId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404644" y="5917713"/>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_5</m:t>
                        </m:r>
                      </m:e>
                      <m:sup>
                        <m:r>
                          <a:rPr lang="en-US" sz="1200" i="1">
                            <a:latin typeface="Cambria Math" panose="02040503050406030204" pitchFamily="18" charset="0"/>
                          </a:rPr>
                          <m:t>+</m:t>
                        </m:r>
                      </m:sup>
                    </m:sSup>
                  </m:oMath>
                </a14:m>
                <a:r>
                  <a:rPr lang="en-US" sz="1200" dirty="0"/>
                  <a:t> </a:t>
                </a:r>
              </a:p>
            </p:txBody>
          </p:sp>
        </mc:Choice>
        <mc:Fallback xmlns="">
          <p:sp>
            <p:nvSpPr>
              <p:cNvPr id="11" name="Rectangle 10"/>
              <p:cNvSpPr>
                <a:spLocks noRot="1" noChangeAspect="1" noMove="1" noResize="1" noEditPoints="1" noAdjustHandles="1" noChangeArrowheads="1" noChangeShapeType="1" noTextEdit="1"/>
              </p:cNvSpPr>
              <p:nvPr/>
            </p:nvSpPr>
            <p:spPr>
              <a:xfrm>
                <a:off x="3404644" y="5917713"/>
                <a:ext cx="456272" cy="284209"/>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012988" y="5919806"/>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_7</m:t>
                        </m:r>
                      </m:e>
                      <m:sup>
                        <m:r>
                          <a:rPr lang="en-US" sz="1200" b="0" i="1" smtClean="0">
                            <a:latin typeface="Cambria Math" panose="02040503050406030204" pitchFamily="18" charset="0"/>
                          </a:rPr>
                          <m:t>−</m:t>
                        </m:r>
                      </m:sup>
                    </m:sSup>
                  </m:oMath>
                </a14:m>
                <a:r>
                  <a:rPr lang="en-US" sz="12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4012988" y="5919806"/>
                <a:ext cx="471359" cy="282834"/>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36616" y="5913105"/>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_9</m:t>
                        </m:r>
                      </m:e>
                      <m:sup>
                        <m:r>
                          <a:rPr lang="en-US" sz="1200" i="1">
                            <a:latin typeface="Cambria Math" panose="02040503050406030204" pitchFamily="18" charset="0"/>
                          </a:rPr>
                          <m:t>+</m:t>
                        </m:r>
                      </m:sup>
                    </m:sSup>
                  </m:oMath>
                </a14:m>
                <a:r>
                  <a:rPr lang="en-US" sz="1200"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4636616" y="5913105"/>
                <a:ext cx="456272" cy="284209"/>
              </a:xfrm>
              <a:prstGeom prst="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252103" y="5906530"/>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_11</m:t>
                        </m:r>
                      </m:e>
                      <m:sup>
                        <m:r>
                          <a:rPr lang="en-US" sz="1200" b="0" i="1" smtClean="0">
                            <a:latin typeface="Cambria Math" panose="02040503050406030204" pitchFamily="18" charset="0"/>
                          </a:rPr>
                          <m:t>−</m:t>
                        </m:r>
                      </m:sup>
                    </m:sSup>
                  </m:oMath>
                </a14:m>
                <a:r>
                  <a:rPr lang="en-US" sz="1200" dirty="0"/>
                  <a:t> </a:t>
                </a:r>
              </a:p>
            </p:txBody>
          </p:sp>
        </mc:Choice>
        <mc:Fallback xmlns="">
          <p:sp>
            <p:nvSpPr>
              <p:cNvPr id="14" name="Rectangle 13"/>
              <p:cNvSpPr>
                <a:spLocks noRot="1" noChangeAspect="1" noMove="1" noResize="1" noEditPoints="1" noAdjustHandles="1" noChangeArrowheads="1" noChangeShapeType="1" noTextEdit="1"/>
              </p:cNvSpPr>
              <p:nvPr/>
            </p:nvSpPr>
            <p:spPr>
              <a:xfrm>
                <a:off x="5252103" y="5906530"/>
                <a:ext cx="456272" cy="284209"/>
              </a:xfrm>
              <a:prstGeom prst="rect">
                <a:avLst/>
              </a:prstGeom>
              <a:blipFill>
                <a:blip r:embed="rId7"/>
                <a:stretch>
                  <a:fillRect l="-6579"/>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7210184" y="4863889"/>
                <a:ext cx="632350" cy="548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  </m:t>
                          </m:r>
                          <m:r>
                            <m:rPr>
                              <m:sty m:val="p"/>
                            </m:rPr>
                            <a:rPr lang="el-GR" sz="3200" i="1">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2</m:t>
                          </m:r>
                        </m:sub>
                      </m:sSub>
                    </m:oMath>
                  </m:oMathPara>
                </a14:m>
                <a:endParaRPr lang="en-US" sz="3200" dirty="0"/>
              </a:p>
            </p:txBody>
          </p:sp>
        </mc:Choice>
        <mc:Fallback xmlns="">
          <p:sp>
            <p:nvSpPr>
              <p:cNvPr id="22" name="Oval 21"/>
              <p:cNvSpPr>
                <a:spLocks noRot="1" noChangeAspect="1" noMove="1" noResize="1" noEditPoints="1" noAdjustHandles="1" noChangeArrowheads="1" noChangeShapeType="1" noTextEdit="1"/>
              </p:cNvSpPr>
              <p:nvPr/>
            </p:nvSpPr>
            <p:spPr>
              <a:xfrm>
                <a:off x="7210184" y="4863889"/>
                <a:ext cx="632350" cy="548403"/>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p:cNvSpPr/>
              <p:nvPr/>
            </p:nvSpPr>
            <p:spPr>
              <a:xfrm>
                <a:off x="4042985" y="4865147"/>
                <a:ext cx="689198" cy="5504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  </m:t>
                          </m:r>
                          <m:r>
                            <m:rPr>
                              <m:sty m:val="p"/>
                            </m:rPr>
                            <a:rPr lang="el-GR" sz="3200" i="1" smtClean="0">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1</m:t>
                          </m:r>
                        </m:sub>
                      </m:sSub>
                    </m:oMath>
                  </m:oMathPara>
                </a14:m>
                <a:endParaRPr lang="en-US" sz="3200" dirty="0"/>
              </a:p>
            </p:txBody>
          </p:sp>
        </mc:Choice>
        <mc:Fallback xmlns="">
          <p:sp>
            <p:nvSpPr>
              <p:cNvPr id="44" name="Oval 43"/>
              <p:cNvSpPr>
                <a:spLocks noRot="1" noChangeAspect="1" noMove="1" noResize="1" noEditPoints="1" noAdjustHandles="1" noChangeArrowheads="1" noChangeShapeType="1" noTextEdit="1"/>
              </p:cNvSpPr>
              <p:nvPr/>
            </p:nvSpPr>
            <p:spPr>
              <a:xfrm>
                <a:off x="4042985" y="4865147"/>
                <a:ext cx="689198" cy="550496"/>
              </a:xfrm>
              <a:prstGeom prst="ellipse">
                <a:avLst/>
              </a:prstGeom>
              <a:blipFill>
                <a:blip r:embed="rId9"/>
                <a:stretch>
                  <a:fillRect/>
                </a:stretch>
              </a:blipFill>
            </p:spPr>
            <p:txBody>
              <a:bodyPr/>
              <a:lstStyle/>
              <a:p>
                <a:r>
                  <a:rPr lang="en-US">
                    <a:noFill/>
                  </a:rPr>
                  <a:t> </a:t>
                </a:r>
              </a:p>
            </p:txBody>
          </p:sp>
        </mc:Fallback>
      </mc:AlternateContent>
      <p:cxnSp>
        <p:nvCxnSpPr>
          <p:cNvPr id="68" name="Straight Arrow Connector 67"/>
          <p:cNvCxnSpPr>
            <a:stCxn id="44" idx="4"/>
            <a:endCxn id="10" idx="0"/>
          </p:cNvCxnSpPr>
          <p:nvPr/>
        </p:nvCxnSpPr>
        <p:spPr>
          <a:xfrm flipH="1">
            <a:off x="3023043" y="5415643"/>
            <a:ext cx="1364541" cy="5025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4" idx="4"/>
            <a:endCxn id="11" idx="0"/>
          </p:cNvCxnSpPr>
          <p:nvPr/>
        </p:nvCxnSpPr>
        <p:spPr>
          <a:xfrm flipH="1">
            <a:off x="3632780" y="5415643"/>
            <a:ext cx="754804" cy="5020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4" idx="4"/>
            <a:endCxn id="12" idx="0"/>
          </p:cNvCxnSpPr>
          <p:nvPr/>
        </p:nvCxnSpPr>
        <p:spPr>
          <a:xfrm flipH="1">
            <a:off x="4248668" y="5415643"/>
            <a:ext cx="138916" cy="5041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4" idx="4"/>
            <a:endCxn id="206" idx="0"/>
          </p:cNvCxnSpPr>
          <p:nvPr/>
        </p:nvCxnSpPr>
        <p:spPr>
          <a:xfrm>
            <a:off x="4387584" y="5415643"/>
            <a:ext cx="2252785" cy="49704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4" idx="4"/>
            <a:endCxn id="14" idx="0"/>
          </p:cNvCxnSpPr>
          <p:nvPr/>
        </p:nvCxnSpPr>
        <p:spPr>
          <a:xfrm>
            <a:off x="4387584" y="5415643"/>
            <a:ext cx="1092655" cy="4908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4" idx="4"/>
            <a:endCxn id="205" idx="0"/>
          </p:cNvCxnSpPr>
          <p:nvPr/>
        </p:nvCxnSpPr>
        <p:spPr>
          <a:xfrm>
            <a:off x="4387584" y="5415643"/>
            <a:ext cx="1643048" cy="4975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4" idx="4"/>
            <a:endCxn id="13" idx="0"/>
          </p:cNvCxnSpPr>
          <p:nvPr/>
        </p:nvCxnSpPr>
        <p:spPr>
          <a:xfrm>
            <a:off x="4387584" y="5415643"/>
            <a:ext cx="477168" cy="49746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901843" y="438422"/>
            <a:ext cx="9484242" cy="1077218"/>
          </a:xfrm>
          <a:prstGeom prst="rect">
            <a:avLst/>
          </a:prstGeom>
          <a:noFill/>
        </p:spPr>
        <p:txBody>
          <a:bodyPr wrap="square" rtlCol="0">
            <a:spAutoFit/>
          </a:bodyPr>
          <a:lstStyle/>
          <a:p>
            <a:pPr algn="ctr"/>
            <a:r>
              <a:rPr lang="en-US" sz="3200" b="1" dirty="0" smtClean="0">
                <a:latin typeface="Arial Black" panose="020B0A04020102020204" pitchFamily="34" charset="0"/>
              </a:rPr>
              <a:t>Potential effects of ARS on EFA: </a:t>
            </a:r>
          </a:p>
          <a:p>
            <a:pPr algn="ctr"/>
            <a:r>
              <a:rPr lang="en-US" sz="3200" b="1" dirty="0" smtClean="0">
                <a:latin typeface="Arial Black" panose="020B0A04020102020204" pitchFamily="34" charset="0"/>
              </a:rPr>
              <a:t>Model selection</a:t>
            </a:r>
            <a:endParaRPr lang="en-US" sz="3200" b="1" dirty="0">
              <a:latin typeface="Arial Black" panose="020B0A04020102020204" pitchFamily="34" charset="0"/>
            </a:endParaRPr>
          </a:p>
        </p:txBody>
      </p:sp>
      <p:sp>
        <p:nvSpPr>
          <p:cNvPr id="70" name="Oval 69"/>
          <p:cNvSpPr/>
          <p:nvPr/>
        </p:nvSpPr>
        <p:spPr>
          <a:xfrm>
            <a:off x="5542129" y="4702986"/>
            <a:ext cx="689198" cy="5504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t>
            </a:r>
            <a:endParaRPr lang="en-US" sz="1400" dirty="0"/>
          </a:p>
        </p:txBody>
      </p:sp>
      <p:cxnSp>
        <p:nvCxnSpPr>
          <p:cNvPr id="3" name="Straight Arrow Connector 2"/>
          <p:cNvCxnSpPr>
            <a:stCxn id="70" idx="4"/>
            <a:endCxn id="10" idx="0"/>
          </p:cNvCxnSpPr>
          <p:nvPr/>
        </p:nvCxnSpPr>
        <p:spPr>
          <a:xfrm flipH="1">
            <a:off x="3023043" y="5253482"/>
            <a:ext cx="2863685" cy="6647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4"/>
            <a:endCxn id="10" idx="0"/>
          </p:cNvCxnSpPr>
          <p:nvPr/>
        </p:nvCxnSpPr>
        <p:spPr>
          <a:xfrm flipH="1">
            <a:off x="3023043" y="5412292"/>
            <a:ext cx="4503316" cy="5059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8836" y="1690255"/>
            <a:ext cx="10431312" cy="2585323"/>
          </a:xfrm>
          <a:prstGeom prst="rect">
            <a:avLst/>
          </a:prstGeom>
          <a:noFill/>
        </p:spPr>
        <p:txBody>
          <a:bodyPr wrap="square" rtlCol="0">
            <a:spAutoFit/>
          </a:bodyPr>
          <a:lstStyle/>
          <a:p>
            <a:r>
              <a:rPr lang="en-US" dirty="0" smtClean="0"/>
              <a:t>Different factors might play a role in retaining (i.e., selecting) ARS as an additional factor, such as:</a:t>
            </a:r>
          </a:p>
          <a:p>
            <a:endParaRPr lang="en-US" dirty="0" smtClean="0"/>
          </a:p>
          <a:p>
            <a:pPr marL="285750" indent="-285750">
              <a:buFont typeface="Arial" panose="020B0604020202020204" pitchFamily="34" charset="0"/>
              <a:buChar char="•"/>
            </a:pPr>
            <a:r>
              <a:rPr lang="en-US" dirty="0" smtClean="0">
                <a:solidFill>
                  <a:srgbClr val="D19D34"/>
                </a:solidFill>
              </a:rPr>
              <a:t>Amount of variance explained by the ARS factor</a:t>
            </a:r>
            <a:r>
              <a:rPr lang="en-US" dirty="0" smtClean="0"/>
              <a:t>. </a:t>
            </a:r>
            <a:r>
              <a:rPr lang="en-US" dirty="0"/>
              <a:t>V</a:t>
            </a:r>
            <a:r>
              <a:rPr lang="en-US" dirty="0" smtClean="0"/>
              <a:t>arious studies suggest that ARS is a weak factor (i.e., items showing weak to moderate loadings);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solidFill>
                  <a:srgbClr val="D19D34"/>
                </a:solidFill>
              </a:rPr>
              <a:t>Type of scale</a:t>
            </a:r>
            <a:r>
              <a:rPr lang="en-US" dirty="0" smtClean="0"/>
              <a:t>: </a:t>
            </a:r>
          </a:p>
          <a:p>
            <a:pPr marL="742950" lvl="1" indent="-285750">
              <a:buFont typeface="Arial" panose="020B0604020202020204" pitchFamily="34" charset="0"/>
              <a:buChar char="•"/>
            </a:pPr>
            <a:r>
              <a:rPr lang="en-US" dirty="0" smtClean="0"/>
              <a:t>Balanced (i.e., half positively worded and half negatively worded items);</a:t>
            </a:r>
          </a:p>
          <a:p>
            <a:pPr marL="742950" lvl="1" indent="-285750">
              <a:buFont typeface="Arial" panose="020B0604020202020204" pitchFamily="34" charset="0"/>
              <a:buChar char="•"/>
            </a:pPr>
            <a:r>
              <a:rPr lang="en-US" dirty="0" smtClean="0"/>
              <a:t>Partially balanced (i.e., a few negatively worded items);</a:t>
            </a:r>
          </a:p>
          <a:p>
            <a:pPr marL="742950" lvl="1" indent="-285750">
              <a:buFont typeface="Arial" panose="020B0604020202020204" pitchFamily="34" charset="0"/>
              <a:buChar char="•"/>
            </a:pPr>
            <a:r>
              <a:rPr lang="en-US" dirty="0" smtClean="0"/>
              <a:t>Unbalanced (i.e., only positively worded items);</a:t>
            </a:r>
          </a:p>
        </p:txBody>
      </p:sp>
      <p:pic>
        <p:nvPicPr>
          <p:cNvPr id="6" name="Picture 5" descr="File:P no red.svg - Wikipedia"/>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20466" y="3941707"/>
            <a:ext cx="308203" cy="277328"/>
          </a:xfrm>
          <a:prstGeom prst="rect">
            <a:avLst/>
          </a:prstGeom>
        </p:spPr>
      </p:pic>
      <p:pic>
        <p:nvPicPr>
          <p:cNvPr id="7" name="Picture 6" descr="File:P yes green.svg - Wikimedia Common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20467" y="3370460"/>
            <a:ext cx="293430" cy="264087"/>
          </a:xfrm>
          <a:prstGeom prst="rect">
            <a:avLst/>
          </a:prstGeom>
        </p:spPr>
      </p:pic>
      <p:pic>
        <p:nvPicPr>
          <p:cNvPr id="8" name="Picture 7" descr="File:Emblem-question-yellow.svg - Wikipedia"/>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405309" y="3643841"/>
            <a:ext cx="323361" cy="323361"/>
          </a:xfrm>
          <a:prstGeom prst="rect">
            <a:avLst/>
          </a:prstGeom>
        </p:spPr>
      </p:pic>
      <mc:AlternateContent xmlns:mc="http://schemas.openxmlformats.org/markup-compatibility/2006" xmlns:a14="http://schemas.microsoft.com/office/drawing/2010/main">
        <mc:Choice Requires="a14">
          <p:sp>
            <p:nvSpPr>
              <p:cNvPr id="205" name="Rectangle 204"/>
              <p:cNvSpPr/>
              <p:nvPr/>
            </p:nvSpPr>
            <p:spPr>
              <a:xfrm>
                <a:off x="5802496" y="5913205"/>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_2</m:t>
                        </m:r>
                      </m:e>
                      <m:sup>
                        <m:r>
                          <a:rPr lang="en-US" sz="1200" i="1">
                            <a:latin typeface="Cambria Math" panose="02040503050406030204" pitchFamily="18" charset="0"/>
                          </a:rPr>
                          <m:t>+</m:t>
                        </m:r>
                      </m:sup>
                    </m:sSup>
                  </m:oMath>
                </a14:m>
                <a:r>
                  <a:rPr lang="en-US" sz="1200" dirty="0"/>
                  <a:t> </a:t>
                </a:r>
              </a:p>
            </p:txBody>
          </p:sp>
        </mc:Choice>
        <mc:Fallback xmlns="">
          <p:sp>
            <p:nvSpPr>
              <p:cNvPr id="205" name="Rectangle 204"/>
              <p:cNvSpPr>
                <a:spLocks noRot="1" noChangeAspect="1" noMove="1" noResize="1" noEditPoints="1" noAdjustHandles="1" noChangeArrowheads="1" noChangeShapeType="1" noTextEdit="1"/>
              </p:cNvSpPr>
              <p:nvPr/>
            </p:nvSpPr>
            <p:spPr>
              <a:xfrm>
                <a:off x="5802496" y="5913205"/>
                <a:ext cx="456272" cy="284209"/>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p:cNvSpPr/>
              <p:nvPr/>
            </p:nvSpPr>
            <p:spPr>
              <a:xfrm>
                <a:off x="6412233" y="5912684"/>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_4</m:t>
                        </m:r>
                      </m:e>
                      <m:sup>
                        <m:r>
                          <a:rPr lang="en-US" sz="1200" b="0" i="1" smtClean="0">
                            <a:latin typeface="Cambria Math" panose="02040503050406030204" pitchFamily="18" charset="0"/>
                          </a:rPr>
                          <m:t>−</m:t>
                        </m:r>
                      </m:sup>
                    </m:sSup>
                  </m:oMath>
                </a14:m>
                <a:r>
                  <a:rPr lang="en-US" sz="1200" dirty="0"/>
                  <a:t> </a:t>
                </a:r>
              </a:p>
            </p:txBody>
          </p:sp>
        </mc:Choice>
        <mc:Fallback xmlns="">
          <p:sp>
            <p:nvSpPr>
              <p:cNvPr id="206" name="Rectangle 205"/>
              <p:cNvSpPr>
                <a:spLocks noRot="1" noChangeAspect="1" noMove="1" noResize="1" noEditPoints="1" noAdjustHandles="1" noChangeArrowheads="1" noChangeShapeType="1" noTextEdit="1"/>
              </p:cNvSpPr>
              <p:nvPr/>
            </p:nvSpPr>
            <p:spPr>
              <a:xfrm>
                <a:off x="6412233" y="5912684"/>
                <a:ext cx="456272" cy="284209"/>
              </a:xfrm>
              <a:prstGeom prst="rect">
                <a:avLst/>
              </a:prstGeom>
              <a:blipFill>
                <a:blip r:embed="rId1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7" name="Rectangle 206"/>
              <p:cNvSpPr/>
              <p:nvPr/>
            </p:nvSpPr>
            <p:spPr>
              <a:xfrm>
                <a:off x="7020577" y="5914777"/>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_6</m:t>
                        </m:r>
                      </m:e>
                      <m:sup>
                        <m:r>
                          <a:rPr lang="en-US" sz="1200" i="1">
                            <a:latin typeface="Cambria Math" panose="02040503050406030204" pitchFamily="18" charset="0"/>
                          </a:rPr>
                          <m:t>+</m:t>
                        </m:r>
                      </m:sup>
                    </m:sSup>
                  </m:oMath>
                </a14:m>
                <a:r>
                  <a:rPr lang="en-US" sz="1200" dirty="0"/>
                  <a:t> </a:t>
                </a:r>
              </a:p>
            </p:txBody>
          </p:sp>
        </mc:Choice>
        <mc:Fallback xmlns="">
          <p:sp>
            <p:nvSpPr>
              <p:cNvPr id="207" name="Rectangle 206"/>
              <p:cNvSpPr>
                <a:spLocks noRot="1" noChangeAspect="1" noMove="1" noResize="1" noEditPoints="1" noAdjustHandles="1" noChangeArrowheads="1" noChangeShapeType="1" noTextEdit="1"/>
              </p:cNvSpPr>
              <p:nvPr/>
            </p:nvSpPr>
            <p:spPr>
              <a:xfrm>
                <a:off x="7020577" y="5914777"/>
                <a:ext cx="471359" cy="282834"/>
              </a:xfrm>
              <a:prstGeom prst="rect">
                <a:avLst/>
              </a:prstGeom>
              <a:blipFill>
                <a:blip r:embed="rId1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a:off x="7644205" y="5908076"/>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_8</m:t>
                        </m:r>
                      </m:e>
                      <m:sup>
                        <m:r>
                          <a:rPr lang="en-US" sz="1200" b="0" i="1" smtClean="0">
                            <a:latin typeface="Cambria Math" panose="02040503050406030204" pitchFamily="18" charset="0"/>
                          </a:rPr>
                          <m:t>−</m:t>
                        </m:r>
                      </m:sup>
                    </m:sSup>
                  </m:oMath>
                </a14:m>
                <a:r>
                  <a:rPr lang="en-US" sz="1200" dirty="0"/>
                  <a:t> </a:t>
                </a:r>
              </a:p>
            </p:txBody>
          </p:sp>
        </mc:Choice>
        <mc:Fallback xmlns="">
          <p:sp>
            <p:nvSpPr>
              <p:cNvPr id="208" name="Rectangle 207"/>
              <p:cNvSpPr>
                <a:spLocks noRot="1" noChangeAspect="1" noMove="1" noResize="1" noEditPoints="1" noAdjustHandles="1" noChangeArrowheads="1" noChangeShapeType="1" noTextEdit="1"/>
              </p:cNvSpPr>
              <p:nvPr/>
            </p:nvSpPr>
            <p:spPr>
              <a:xfrm>
                <a:off x="7644205" y="5908076"/>
                <a:ext cx="456272" cy="284209"/>
              </a:xfrm>
              <a:prstGeom prst="rect">
                <a:avLst/>
              </a:prstGeom>
              <a:blipFill>
                <a:blip r:embed="rId1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Rectangle 208"/>
              <p:cNvSpPr/>
              <p:nvPr/>
            </p:nvSpPr>
            <p:spPr>
              <a:xfrm>
                <a:off x="8259692" y="5901501"/>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_10</m:t>
                        </m:r>
                      </m:e>
                      <m:sup>
                        <m:r>
                          <a:rPr lang="en-US" sz="1200" i="1">
                            <a:latin typeface="Cambria Math" panose="02040503050406030204" pitchFamily="18" charset="0"/>
                          </a:rPr>
                          <m:t>+</m:t>
                        </m:r>
                      </m:sup>
                    </m:sSup>
                  </m:oMath>
                </a14:m>
                <a:r>
                  <a:rPr lang="en-US" sz="1200" dirty="0"/>
                  <a:t> </a:t>
                </a:r>
              </a:p>
            </p:txBody>
          </p:sp>
        </mc:Choice>
        <mc:Fallback xmlns="">
          <p:sp>
            <p:nvSpPr>
              <p:cNvPr id="209" name="Rectangle 208"/>
              <p:cNvSpPr>
                <a:spLocks noRot="1" noChangeAspect="1" noMove="1" noResize="1" noEditPoints="1" noAdjustHandles="1" noChangeArrowheads="1" noChangeShapeType="1" noTextEdit="1"/>
              </p:cNvSpPr>
              <p:nvPr/>
            </p:nvSpPr>
            <p:spPr>
              <a:xfrm>
                <a:off x="8259692" y="5901501"/>
                <a:ext cx="456272" cy="284209"/>
              </a:xfrm>
              <a:prstGeom prst="rect">
                <a:avLst/>
              </a:prstGeom>
              <a:blipFill>
                <a:blip r:embed="rId17"/>
                <a:stretch>
                  <a:fillRect l="-6494"/>
                </a:stretch>
              </a:blipFill>
              <a:ln>
                <a:solidFill>
                  <a:schemeClr val="tx2"/>
                </a:solidFill>
              </a:ln>
            </p:spPr>
            <p:txBody>
              <a:bodyPr/>
              <a:lstStyle/>
              <a:p>
                <a:r>
                  <a:rPr lang="en-US">
                    <a:noFill/>
                  </a:rPr>
                  <a:t> </a:t>
                </a:r>
              </a:p>
            </p:txBody>
          </p:sp>
        </mc:Fallback>
      </mc:AlternateContent>
      <p:cxnSp>
        <p:nvCxnSpPr>
          <p:cNvPr id="227" name="Straight Arrow Connector 226"/>
          <p:cNvCxnSpPr>
            <a:stCxn id="44" idx="4"/>
            <a:endCxn id="207" idx="0"/>
          </p:cNvCxnSpPr>
          <p:nvPr/>
        </p:nvCxnSpPr>
        <p:spPr>
          <a:xfrm>
            <a:off x="4387584" y="5415643"/>
            <a:ext cx="2868673" cy="49913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44" idx="4"/>
            <a:endCxn id="208" idx="0"/>
          </p:cNvCxnSpPr>
          <p:nvPr/>
        </p:nvCxnSpPr>
        <p:spPr>
          <a:xfrm>
            <a:off x="4387584" y="5415643"/>
            <a:ext cx="3484757" cy="49243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44" idx="4"/>
            <a:endCxn id="209" idx="0"/>
          </p:cNvCxnSpPr>
          <p:nvPr/>
        </p:nvCxnSpPr>
        <p:spPr>
          <a:xfrm>
            <a:off x="4387584" y="5415643"/>
            <a:ext cx="4100244" cy="48585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70" idx="4"/>
            <a:endCxn id="12" idx="0"/>
          </p:cNvCxnSpPr>
          <p:nvPr/>
        </p:nvCxnSpPr>
        <p:spPr>
          <a:xfrm flipH="1">
            <a:off x="4248668" y="5253482"/>
            <a:ext cx="1638060" cy="66632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70" idx="4"/>
            <a:endCxn id="13" idx="0"/>
          </p:cNvCxnSpPr>
          <p:nvPr/>
        </p:nvCxnSpPr>
        <p:spPr>
          <a:xfrm flipH="1">
            <a:off x="4864752" y="5253482"/>
            <a:ext cx="1021976" cy="65962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70" idx="4"/>
            <a:endCxn id="14" idx="0"/>
          </p:cNvCxnSpPr>
          <p:nvPr/>
        </p:nvCxnSpPr>
        <p:spPr>
          <a:xfrm flipH="1">
            <a:off x="5480239" y="5253482"/>
            <a:ext cx="406489" cy="65304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70" idx="4"/>
            <a:endCxn id="205" idx="0"/>
          </p:cNvCxnSpPr>
          <p:nvPr/>
        </p:nvCxnSpPr>
        <p:spPr>
          <a:xfrm>
            <a:off x="5886728" y="5253482"/>
            <a:ext cx="143904" cy="65972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70" idx="4"/>
            <a:endCxn id="206" idx="0"/>
          </p:cNvCxnSpPr>
          <p:nvPr/>
        </p:nvCxnSpPr>
        <p:spPr>
          <a:xfrm>
            <a:off x="5886728" y="5253482"/>
            <a:ext cx="753641" cy="65920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70" idx="4"/>
            <a:endCxn id="207" idx="0"/>
          </p:cNvCxnSpPr>
          <p:nvPr/>
        </p:nvCxnSpPr>
        <p:spPr>
          <a:xfrm>
            <a:off x="5886728" y="5253482"/>
            <a:ext cx="1369529" cy="66129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70" idx="4"/>
            <a:endCxn id="208" idx="0"/>
          </p:cNvCxnSpPr>
          <p:nvPr/>
        </p:nvCxnSpPr>
        <p:spPr>
          <a:xfrm>
            <a:off x="5886728" y="5253482"/>
            <a:ext cx="1985613" cy="6545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70" idx="4"/>
            <a:endCxn id="209" idx="0"/>
          </p:cNvCxnSpPr>
          <p:nvPr/>
        </p:nvCxnSpPr>
        <p:spPr>
          <a:xfrm>
            <a:off x="5886728" y="5253482"/>
            <a:ext cx="2601100" cy="64801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2" idx="4"/>
            <a:endCxn id="11" idx="0"/>
          </p:cNvCxnSpPr>
          <p:nvPr/>
        </p:nvCxnSpPr>
        <p:spPr>
          <a:xfrm flipH="1">
            <a:off x="3632780" y="5412292"/>
            <a:ext cx="3893579" cy="50542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22" idx="4"/>
            <a:endCxn id="13" idx="0"/>
          </p:cNvCxnSpPr>
          <p:nvPr/>
        </p:nvCxnSpPr>
        <p:spPr>
          <a:xfrm flipH="1">
            <a:off x="4864752" y="5412292"/>
            <a:ext cx="2661607" cy="5008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22" idx="4"/>
            <a:endCxn id="14" idx="0"/>
          </p:cNvCxnSpPr>
          <p:nvPr/>
        </p:nvCxnSpPr>
        <p:spPr>
          <a:xfrm flipH="1">
            <a:off x="5480239" y="5412292"/>
            <a:ext cx="2046120" cy="4942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2" idx="4"/>
            <a:endCxn id="205" idx="0"/>
          </p:cNvCxnSpPr>
          <p:nvPr/>
        </p:nvCxnSpPr>
        <p:spPr>
          <a:xfrm flipH="1">
            <a:off x="6030632" y="5412292"/>
            <a:ext cx="1495727" cy="5009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2" idx="4"/>
            <a:endCxn id="206" idx="0"/>
          </p:cNvCxnSpPr>
          <p:nvPr/>
        </p:nvCxnSpPr>
        <p:spPr>
          <a:xfrm flipH="1">
            <a:off x="6640369" y="5412292"/>
            <a:ext cx="885990" cy="50039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2" idx="4"/>
            <a:endCxn id="207" idx="0"/>
          </p:cNvCxnSpPr>
          <p:nvPr/>
        </p:nvCxnSpPr>
        <p:spPr>
          <a:xfrm flipH="1">
            <a:off x="7256257" y="5412292"/>
            <a:ext cx="270102" cy="5024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stCxn id="22" idx="4"/>
            <a:endCxn id="208" idx="0"/>
          </p:cNvCxnSpPr>
          <p:nvPr/>
        </p:nvCxnSpPr>
        <p:spPr>
          <a:xfrm>
            <a:off x="7526359" y="5412292"/>
            <a:ext cx="345982" cy="4957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a:stCxn id="22" idx="4"/>
            <a:endCxn id="209" idx="0"/>
          </p:cNvCxnSpPr>
          <p:nvPr/>
        </p:nvCxnSpPr>
        <p:spPr>
          <a:xfrm>
            <a:off x="7526359" y="5412292"/>
            <a:ext cx="961469" cy="4892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4" name="Rectangle 313"/>
              <p:cNvSpPr/>
              <p:nvPr/>
            </p:nvSpPr>
            <p:spPr>
              <a:xfrm>
                <a:off x="2206066" y="5917713"/>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m:t>
                        </m:r>
                      </m:e>
                      <m:sup>
                        <m:r>
                          <a:rPr lang="en-US" sz="1200" i="1">
                            <a:latin typeface="Cambria Math" panose="02040503050406030204" pitchFamily="18" charset="0"/>
                          </a:rPr>
                          <m:t>+</m:t>
                        </m:r>
                      </m:sup>
                    </m:sSup>
                  </m:oMath>
                </a14:m>
                <a:r>
                  <a:rPr lang="en-US" sz="1200" dirty="0"/>
                  <a:t> </a:t>
                </a:r>
              </a:p>
            </p:txBody>
          </p:sp>
        </mc:Choice>
        <mc:Fallback xmlns="">
          <p:sp>
            <p:nvSpPr>
              <p:cNvPr id="314" name="Rectangle 313"/>
              <p:cNvSpPr>
                <a:spLocks noRot="1" noChangeAspect="1" noMove="1" noResize="1" noEditPoints="1" noAdjustHandles="1" noChangeArrowheads="1" noChangeShapeType="1" noTextEdit="1"/>
              </p:cNvSpPr>
              <p:nvPr/>
            </p:nvSpPr>
            <p:spPr>
              <a:xfrm>
                <a:off x="2206066" y="5917713"/>
                <a:ext cx="456272" cy="284209"/>
              </a:xfrm>
              <a:prstGeom prst="rect">
                <a:avLst/>
              </a:prstGeom>
              <a:blipFill>
                <a:blip r:embed="rId1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8" name="Rectangle 317"/>
              <p:cNvSpPr/>
              <p:nvPr/>
            </p:nvSpPr>
            <p:spPr>
              <a:xfrm>
                <a:off x="8832427" y="5901501"/>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_12</m:t>
                        </m:r>
                      </m:e>
                      <m:sup>
                        <m:r>
                          <a:rPr lang="en-US" sz="1200" b="0" i="1" smtClean="0">
                            <a:latin typeface="Cambria Math" panose="02040503050406030204" pitchFamily="18" charset="0"/>
                          </a:rPr>
                          <m:t>−</m:t>
                        </m:r>
                      </m:sup>
                    </m:sSup>
                  </m:oMath>
                </a14:m>
                <a:r>
                  <a:rPr lang="en-US" sz="1200" dirty="0"/>
                  <a:t> </a:t>
                </a:r>
              </a:p>
            </p:txBody>
          </p:sp>
        </mc:Choice>
        <mc:Fallback xmlns="">
          <p:sp>
            <p:nvSpPr>
              <p:cNvPr id="318" name="Rectangle 317"/>
              <p:cNvSpPr>
                <a:spLocks noRot="1" noChangeAspect="1" noMove="1" noResize="1" noEditPoints="1" noAdjustHandles="1" noChangeArrowheads="1" noChangeShapeType="1" noTextEdit="1"/>
              </p:cNvSpPr>
              <p:nvPr/>
            </p:nvSpPr>
            <p:spPr>
              <a:xfrm>
                <a:off x="8832427" y="5901501"/>
                <a:ext cx="456272" cy="284209"/>
              </a:xfrm>
              <a:prstGeom prst="rect">
                <a:avLst/>
              </a:prstGeom>
              <a:blipFill>
                <a:blip r:embed="rId19"/>
                <a:stretch>
                  <a:fillRect l="-6494"/>
                </a:stretch>
              </a:blipFill>
              <a:ln>
                <a:solidFill>
                  <a:schemeClr val="tx2"/>
                </a:solidFill>
              </a:ln>
            </p:spPr>
            <p:txBody>
              <a:bodyPr/>
              <a:lstStyle/>
              <a:p>
                <a:r>
                  <a:rPr lang="en-US">
                    <a:noFill/>
                  </a:rPr>
                  <a:t> </a:t>
                </a:r>
              </a:p>
            </p:txBody>
          </p:sp>
        </mc:Fallback>
      </mc:AlternateContent>
      <p:cxnSp>
        <p:nvCxnSpPr>
          <p:cNvPr id="319" name="Straight Arrow Connector 318"/>
          <p:cNvCxnSpPr>
            <a:stCxn id="44" idx="4"/>
            <a:endCxn id="314" idx="0"/>
          </p:cNvCxnSpPr>
          <p:nvPr/>
        </p:nvCxnSpPr>
        <p:spPr>
          <a:xfrm flipH="1">
            <a:off x="2434202" y="5415643"/>
            <a:ext cx="1953382" cy="5020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70" idx="4"/>
            <a:endCxn id="314" idx="0"/>
          </p:cNvCxnSpPr>
          <p:nvPr/>
        </p:nvCxnSpPr>
        <p:spPr>
          <a:xfrm flipH="1">
            <a:off x="2434202" y="5253482"/>
            <a:ext cx="3452526" cy="66423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22" idx="4"/>
            <a:endCxn id="314" idx="0"/>
          </p:cNvCxnSpPr>
          <p:nvPr/>
        </p:nvCxnSpPr>
        <p:spPr>
          <a:xfrm flipH="1">
            <a:off x="2434202" y="5412292"/>
            <a:ext cx="5092157" cy="50542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a:stCxn id="44" idx="4"/>
            <a:endCxn id="318" idx="0"/>
          </p:cNvCxnSpPr>
          <p:nvPr/>
        </p:nvCxnSpPr>
        <p:spPr>
          <a:xfrm>
            <a:off x="4387584" y="5415643"/>
            <a:ext cx="4672979" cy="48585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stCxn id="70" idx="4"/>
            <a:endCxn id="318" idx="0"/>
          </p:cNvCxnSpPr>
          <p:nvPr/>
        </p:nvCxnSpPr>
        <p:spPr>
          <a:xfrm>
            <a:off x="5886728" y="5253482"/>
            <a:ext cx="3173835" cy="64801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2" idx="4"/>
            <a:endCxn id="318" idx="0"/>
          </p:cNvCxnSpPr>
          <p:nvPr/>
        </p:nvCxnSpPr>
        <p:spPr>
          <a:xfrm>
            <a:off x="7526359" y="5412292"/>
            <a:ext cx="1534204" cy="4892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209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38</a:t>
            </a:fld>
            <a:endParaRPr lang="en-US"/>
          </a:p>
        </p:txBody>
      </p:sp>
      <p:sp>
        <p:nvSpPr>
          <p:cNvPr id="157" name="TextBox 156"/>
          <p:cNvSpPr txBox="1"/>
          <p:nvPr/>
        </p:nvSpPr>
        <p:spPr>
          <a:xfrm>
            <a:off x="1099772" y="428897"/>
            <a:ext cx="9484242" cy="1077218"/>
          </a:xfrm>
          <a:prstGeom prst="rect">
            <a:avLst/>
          </a:prstGeom>
          <a:noFill/>
        </p:spPr>
        <p:txBody>
          <a:bodyPr wrap="square" rtlCol="0">
            <a:spAutoFit/>
          </a:bodyPr>
          <a:lstStyle/>
          <a:p>
            <a:pPr algn="ctr"/>
            <a:r>
              <a:rPr lang="en-US" sz="3200" b="1" dirty="0" smtClean="0">
                <a:latin typeface="Arial Black" panose="020B0A04020102020204" pitchFamily="34" charset="0"/>
              </a:rPr>
              <a:t>Potential effects of ARS on EFA: </a:t>
            </a:r>
          </a:p>
          <a:p>
            <a:pPr algn="ctr"/>
            <a:r>
              <a:rPr lang="en-US" sz="3200" b="1" dirty="0" smtClean="0">
                <a:latin typeface="Arial Black" panose="020B0A04020102020204" pitchFamily="34" charset="0"/>
              </a:rPr>
              <a:t>Model selection</a:t>
            </a:r>
            <a:endParaRPr lang="en-US" sz="3200" b="1" dirty="0">
              <a:latin typeface="Arial Black" panose="020B0A04020102020204" pitchFamily="34" charset="0"/>
            </a:endParaRPr>
          </a:p>
        </p:txBody>
      </p:sp>
      <p:sp>
        <p:nvSpPr>
          <p:cNvPr id="57" name="Slide Number Placeholder 3"/>
          <p:cNvSpPr txBox="1">
            <a:spLocks/>
          </p:cNvSpPr>
          <p:nvPr/>
        </p:nvSpPr>
        <p:spPr>
          <a:xfrm>
            <a:off x="8610600" y="623138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F48D58-DF41-4E32-AEA8-CA7407E246D5}" type="slidenum">
              <a:rPr lang="en-US" smtClean="0"/>
              <a:pPr/>
              <a:t>38</a:t>
            </a:fld>
            <a:endParaRPr lang="en-US"/>
          </a:p>
        </p:txBody>
      </p:sp>
      <p:cxnSp>
        <p:nvCxnSpPr>
          <p:cNvPr id="58" name="Curved Connector 57"/>
          <p:cNvCxnSpPr>
            <a:stCxn id="87" idx="2"/>
            <a:endCxn id="64" idx="2"/>
          </p:cNvCxnSpPr>
          <p:nvPr/>
        </p:nvCxnSpPr>
        <p:spPr>
          <a:xfrm rot="10800000">
            <a:off x="4018879" y="3866232"/>
            <a:ext cx="1256272" cy="2312157"/>
          </a:xfrm>
          <a:prstGeom prst="curvedConnector3">
            <a:avLst>
              <a:gd name="adj1" fmla="val 316245"/>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1981393" y="4677016"/>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m:t>
                        </m:r>
                      </m:e>
                      <m:sup>
                        <m:r>
                          <a:rPr lang="en-US" sz="1200" i="1">
                            <a:latin typeface="Cambria Math" panose="02040503050406030204" pitchFamily="18" charset="0"/>
                          </a:rPr>
                          <m:t>+</m:t>
                        </m:r>
                      </m:sup>
                    </m:sSup>
                  </m:oMath>
                </a14:m>
                <a:r>
                  <a:rPr lang="en-US" sz="1200" dirty="0"/>
                  <a:t> </a:t>
                </a:r>
              </a:p>
            </p:txBody>
          </p:sp>
        </mc:Choice>
        <mc:Fallback xmlns="">
          <p:sp>
            <p:nvSpPr>
              <p:cNvPr id="59" name="Rectangle 58"/>
              <p:cNvSpPr>
                <a:spLocks noRot="1" noChangeAspect="1" noMove="1" noResize="1" noEditPoints="1" noAdjustHandles="1" noChangeArrowheads="1" noChangeShapeType="1" noTextEdit="1"/>
              </p:cNvSpPr>
              <p:nvPr/>
            </p:nvSpPr>
            <p:spPr>
              <a:xfrm>
                <a:off x="1981393" y="4677016"/>
                <a:ext cx="456272" cy="284209"/>
              </a:xfrm>
              <a:prstGeom prst="rect">
                <a:avLst/>
              </a:prstGeom>
              <a:blipFill>
                <a:blip r:embed="rId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2590509" y="4664149"/>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_3</m:t>
                        </m:r>
                      </m:e>
                      <m:sup>
                        <m:r>
                          <a:rPr lang="en-US" sz="1200" b="0" i="1" smtClean="0">
                            <a:latin typeface="Cambria Math" panose="02040503050406030204" pitchFamily="18" charset="0"/>
                          </a:rPr>
                          <m:t>−</m:t>
                        </m:r>
                      </m:sup>
                    </m:sSup>
                  </m:oMath>
                </a14:m>
                <a:r>
                  <a:rPr lang="en-US" sz="1200" dirty="0"/>
                  <a:t> </a:t>
                </a:r>
              </a:p>
            </p:txBody>
          </p:sp>
        </mc:Choice>
        <mc:Fallback xmlns="">
          <p:sp>
            <p:nvSpPr>
              <p:cNvPr id="60" name="Rectangle 59"/>
              <p:cNvSpPr>
                <a:spLocks noRot="1" noChangeAspect="1" noMove="1" noResize="1" noEditPoints="1" noAdjustHandles="1" noChangeArrowheads="1" noChangeShapeType="1" noTextEdit="1"/>
              </p:cNvSpPr>
              <p:nvPr/>
            </p:nvSpPr>
            <p:spPr>
              <a:xfrm>
                <a:off x="2590509" y="4664149"/>
                <a:ext cx="456272" cy="284209"/>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3232064" y="4671958"/>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_5</m:t>
                          </m:r>
                        </m:e>
                        <m:sup>
                          <m:r>
                            <a:rPr lang="en-US" sz="1200" i="1">
                              <a:latin typeface="Cambria Math" panose="02040503050406030204" pitchFamily="18" charset="0"/>
                            </a:rPr>
                            <m:t>+</m:t>
                          </m:r>
                        </m:sup>
                      </m:sSup>
                    </m:oMath>
                  </m:oMathPara>
                </a14:m>
                <a:endParaRPr lang="en-US" sz="1200" dirty="0"/>
              </a:p>
            </p:txBody>
          </p:sp>
        </mc:Choice>
        <mc:Fallback xmlns="">
          <p:sp>
            <p:nvSpPr>
              <p:cNvPr id="61" name="Rectangle 60"/>
              <p:cNvSpPr>
                <a:spLocks noRot="1" noChangeAspect="1" noMove="1" noResize="1" noEditPoints="1" noAdjustHandles="1" noChangeArrowheads="1" noChangeShapeType="1" noTextEdit="1"/>
              </p:cNvSpPr>
              <p:nvPr/>
            </p:nvSpPr>
            <p:spPr>
              <a:xfrm>
                <a:off x="3232064" y="4671958"/>
                <a:ext cx="471359" cy="282834"/>
              </a:xfrm>
              <a:prstGeom prst="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3868069" y="4670582"/>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_7</m:t>
                        </m:r>
                      </m:e>
                      <m:sup>
                        <m:r>
                          <a:rPr lang="en-US" sz="1200" b="0" i="1" smtClean="0">
                            <a:latin typeface="Cambria Math" panose="02040503050406030204" pitchFamily="18" charset="0"/>
                          </a:rPr>
                          <m:t>−</m:t>
                        </m:r>
                      </m:sup>
                    </m:sSup>
                  </m:oMath>
                </a14:m>
                <a:r>
                  <a:rPr lang="en-US" sz="1200" dirty="0"/>
                  <a:t> </a:t>
                </a:r>
              </a:p>
            </p:txBody>
          </p:sp>
        </mc:Choice>
        <mc:Fallback xmlns="">
          <p:sp>
            <p:nvSpPr>
              <p:cNvPr id="62" name="Rectangle 61"/>
              <p:cNvSpPr>
                <a:spLocks noRot="1" noChangeAspect="1" noMove="1" noResize="1" noEditPoints="1" noAdjustHandles="1" noChangeArrowheads="1" noChangeShapeType="1" noTextEdit="1"/>
              </p:cNvSpPr>
              <p:nvPr/>
            </p:nvSpPr>
            <p:spPr>
              <a:xfrm>
                <a:off x="3868069" y="4670582"/>
                <a:ext cx="456272" cy="284209"/>
              </a:xfrm>
              <a:prstGeom prst="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6650489" y="3590983"/>
                <a:ext cx="632350" cy="548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  </m:t>
                          </m:r>
                          <m:r>
                            <m:rPr>
                              <m:sty m:val="p"/>
                            </m:rPr>
                            <a:rPr lang="el-GR" sz="3200" i="1">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2</m:t>
                          </m:r>
                        </m:sub>
                      </m:sSub>
                    </m:oMath>
                  </m:oMathPara>
                </a14:m>
                <a:endParaRPr lang="en-US" sz="3200" dirty="0"/>
              </a:p>
            </p:txBody>
          </p:sp>
        </mc:Choice>
        <mc:Fallback xmlns="">
          <p:sp>
            <p:nvSpPr>
              <p:cNvPr id="63" name="Oval 62"/>
              <p:cNvSpPr>
                <a:spLocks noRot="1" noChangeAspect="1" noMove="1" noResize="1" noEditPoints="1" noAdjustHandles="1" noChangeArrowheads="1" noChangeShapeType="1" noTextEdit="1"/>
              </p:cNvSpPr>
              <p:nvPr/>
            </p:nvSpPr>
            <p:spPr>
              <a:xfrm>
                <a:off x="6650489" y="3590983"/>
                <a:ext cx="632350" cy="548403"/>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p:cNvSpPr/>
              <p:nvPr/>
            </p:nvSpPr>
            <p:spPr>
              <a:xfrm>
                <a:off x="4018879" y="3590983"/>
                <a:ext cx="689198" cy="5504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  </m:t>
                          </m:r>
                          <m:r>
                            <m:rPr>
                              <m:sty m:val="p"/>
                            </m:rPr>
                            <a:rPr lang="el-GR" sz="3200" i="1" smtClean="0">
                              <a:solidFill>
                                <a:schemeClr val="tx1"/>
                              </a:solidFill>
                              <a:latin typeface="Cambria Math" panose="02040503050406030204" pitchFamily="18" charset="0"/>
                            </a:rPr>
                            <m:t>η</m:t>
                          </m:r>
                        </m:e>
                        <m:sub>
                          <m:r>
                            <a:rPr lang="en-US" sz="3200" b="0" i="1" smtClean="0">
                              <a:solidFill>
                                <a:schemeClr val="tx1"/>
                              </a:solidFill>
                              <a:latin typeface="Cambria Math" panose="02040503050406030204" pitchFamily="18" charset="0"/>
                            </a:rPr>
                            <m:t>1</m:t>
                          </m:r>
                        </m:sub>
                      </m:sSub>
                    </m:oMath>
                  </m:oMathPara>
                </a14:m>
                <a:endParaRPr lang="en-US" sz="3200" dirty="0"/>
              </a:p>
            </p:txBody>
          </p:sp>
        </mc:Choice>
        <mc:Fallback xmlns="">
          <p:sp>
            <p:nvSpPr>
              <p:cNvPr id="64" name="Oval 63"/>
              <p:cNvSpPr>
                <a:spLocks noRot="1" noChangeAspect="1" noMove="1" noResize="1" noEditPoints="1" noAdjustHandles="1" noChangeArrowheads="1" noChangeShapeType="1" noTextEdit="1"/>
              </p:cNvSpPr>
              <p:nvPr/>
            </p:nvSpPr>
            <p:spPr>
              <a:xfrm>
                <a:off x="4018879" y="3590983"/>
                <a:ext cx="689198" cy="550496"/>
              </a:xfrm>
              <a:prstGeom prst="ellipse">
                <a:avLst/>
              </a:prstGeom>
              <a:blipFill>
                <a:blip r:embed="rId8"/>
                <a:stretch>
                  <a:fillRect/>
                </a:stretch>
              </a:blipFill>
            </p:spPr>
            <p:txBody>
              <a:bodyPr/>
              <a:lstStyle/>
              <a:p>
                <a:r>
                  <a:rPr lang="en-US">
                    <a:noFill/>
                  </a:rPr>
                  <a:t> </a:t>
                </a:r>
              </a:p>
            </p:txBody>
          </p:sp>
        </mc:Fallback>
      </mc:AlternateContent>
      <p:cxnSp>
        <p:nvCxnSpPr>
          <p:cNvPr id="65" name="Straight Arrow Connector 64"/>
          <p:cNvCxnSpPr>
            <a:stCxn id="64" idx="4"/>
            <a:endCxn id="59" idx="0"/>
          </p:cNvCxnSpPr>
          <p:nvPr/>
        </p:nvCxnSpPr>
        <p:spPr>
          <a:xfrm flipH="1">
            <a:off x="2209529" y="4141479"/>
            <a:ext cx="2153949" cy="535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stCxn id="64" idx="4"/>
            <a:endCxn id="60" idx="0"/>
          </p:cNvCxnSpPr>
          <p:nvPr/>
        </p:nvCxnSpPr>
        <p:spPr>
          <a:xfrm flipH="1">
            <a:off x="2818645" y="4141479"/>
            <a:ext cx="1544833" cy="522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64" idx="4"/>
            <a:endCxn id="62" idx="0"/>
          </p:cNvCxnSpPr>
          <p:nvPr/>
        </p:nvCxnSpPr>
        <p:spPr>
          <a:xfrm flipH="1">
            <a:off x="4096205" y="4141479"/>
            <a:ext cx="267273" cy="529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64" idx="4"/>
            <a:endCxn id="61" idx="0"/>
          </p:cNvCxnSpPr>
          <p:nvPr/>
        </p:nvCxnSpPr>
        <p:spPr>
          <a:xfrm flipH="1">
            <a:off x="3467744" y="4141479"/>
            <a:ext cx="895734" cy="530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4" idx="4"/>
            <a:endCxn id="103" idx="0"/>
          </p:cNvCxnSpPr>
          <p:nvPr/>
        </p:nvCxnSpPr>
        <p:spPr>
          <a:xfrm>
            <a:off x="4363478" y="4141479"/>
            <a:ext cx="3482990" cy="53391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4"/>
            <a:endCxn id="100" idx="0"/>
          </p:cNvCxnSpPr>
          <p:nvPr/>
        </p:nvCxnSpPr>
        <p:spPr>
          <a:xfrm>
            <a:off x="4363478" y="4141479"/>
            <a:ext cx="1596314" cy="54035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4"/>
            <a:endCxn id="102" idx="0"/>
          </p:cNvCxnSpPr>
          <p:nvPr/>
        </p:nvCxnSpPr>
        <p:spPr>
          <a:xfrm>
            <a:off x="4363478" y="4141479"/>
            <a:ext cx="2854529" cy="53529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4" idx="4"/>
            <a:endCxn id="101" idx="0"/>
          </p:cNvCxnSpPr>
          <p:nvPr/>
        </p:nvCxnSpPr>
        <p:spPr>
          <a:xfrm>
            <a:off x="4363478" y="4141479"/>
            <a:ext cx="2205430" cy="5274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2187380" y="4139386"/>
            <a:ext cx="4757135" cy="53763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3" idx="4"/>
            <a:endCxn id="60" idx="0"/>
          </p:cNvCxnSpPr>
          <p:nvPr/>
        </p:nvCxnSpPr>
        <p:spPr>
          <a:xfrm flipH="1">
            <a:off x="2818645" y="4139386"/>
            <a:ext cx="4148019" cy="5247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4"/>
            <a:endCxn id="61" idx="0"/>
          </p:cNvCxnSpPr>
          <p:nvPr/>
        </p:nvCxnSpPr>
        <p:spPr>
          <a:xfrm flipH="1">
            <a:off x="3467744" y="4139386"/>
            <a:ext cx="3498920" cy="53257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3" idx="4"/>
            <a:endCxn id="100" idx="0"/>
          </p:cNvCxnSpPr>
          <p:nvPr/>
        </p:nvCxnSpPr>
        <p:spPr>
          <a:xfrm flipH="1">
            <a:off x="5959792" y="4139386"/>
            <a:ext cx="1006872" cy="54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3" idx="4"/>
          </p:cNvCxnSpPr>
          <p:nvPr/>
        </p:nvCxnSpPr>
        <p:spPr>
          <a:xfrm flipH="1">
            <a:off x="6650489" y="4139386"/>
            <a:ext cx="316175" cy="555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4"/>
          </p:cNvCxnSpPr>
          <p:nvPr/>
        </p:nvCxnSpPr>
        <p:spPr>
          <a:xfrm>
            <a:off x="6966664" y="4139386"/>
            <a:ext cx="353645" cy="545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3" idx="4"/>
          </p:cNvCxnSpPr>
          <p:nvPr/>
        </p:nvCxnSpPr>
        <p:spPr>
          <a:xfrm>
            <a:off x="6966664" y="4139386"/>
            <a:ext cx="1028288" cy="524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Oval 86"/>
          <p:cNvSpPr/>
          <p:nvPr/>
        </p:nvSpPr>
        <p:spPr>
          <a:xfrm>
            <a:off x="5275151" y="5903140"/>
            <a:ext cx="689198" cy="550496"/>
          </a:xfrm>
          <a:prstGeom prst="ellipse">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bg1">
                    <a:lumMod val="50000"/>
                  </a:schemeClr>
                </a:solidFill>
              </a:rPr>
              <a:t>ARS</a:t>
            </a:r>
            <a:endParaRPr lang="en-US" sz="1400" b="1" dirty="0">
              <a:solidFill>
                <a:schemeClr val="bg1">
                  <a:lumMod val="50000"/>
                </a:schemeClr>
              </a:solidFill>
            </a:endParaRPr>
          </a:p>
        </p:txBody>
      </p:sp>
      <p:cxnSp>
        <p:nvCxnSpPr>
          <p:cNvPr id="88" name="Straight Arrow Connector 87"/>
          <p:cNvCxnSpPr>
            <a:stCxn id="87" idx="0"/>
            <a:endCxn id="59" idx="2"/>
          </p:cNvCxnSpPr>
          <p:nvPr/>
        </p:nvCxnSpPr>
        <p:spPr>
          <a:xfrm flipH="1" flipV="1">
            <a:off x="2209529" y="4961225"/>
            <a:ext cx="3410221" cy="941915"/>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Arrow Connector 89"/>
          <p:cNvCxnSpPr>
            <a:stCxn id="87" idx="0"/>
            <a:endCxn id="60" idx="2"/>
          </p:cNvCxnSpPr>
          <p:nvPr/>
        </p:nvCxnSpPr>
        <p:spPr>
          <a:xfrm flipH="1" flipV="1">
            <a:off x="2818645" y="4948358"/>
            <a:ext cx="2801105" cy="954782"/>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Straight Arrow Connector 90"/>
          <p:cNvCxnSpPr>
            <a:stCxn id="87" idx="0"/>
            <a:endCxn id="61" idx="2"/>
          </p:cNvCxnSpPr>
          <p:nvPr/>
        </p:nvCxnSpPr>
        <p:spPr>
          <a:xfrm flipH="1" flipV="1">
            <a:off x="3467744" y="4954792"/>
            <a:ext cx="2152006" cy="948348"/>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stCxn id="87" idx="0"/>
            <a:endCxn id="62" idx="2"/>
          </p:cNvCxnSpPr>
          <p:nvPr/>
        </p:nvCxnSpPr>
        <p:spPr>
          <a:xfrm flipH="1" flipV="1">
            <a:off x="4096205" y="4954791"/>
            <a:ext cx="1523545" cy="948349"/>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Arrow Connector 92"/>
          <p:cNvCxnSpPr>
            <a:stCxn id="87" idx="0"/>
          </p:cNvCxnSpPr>
          <p:nvPr/>
        </p:nvCxnSpPr>
        <p:spPr>
          <a:xfrm flipV="1">
            <a:off x="5619750" y="4969420"/>
            <a:ext cx="381914" cy="93372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stCxn id="87" idx="0"/>
          </p:cNvCxnSpPr>
          <p:nvPr/>
        </p:nvCxnSpPr>
        <p:spPr>
          <a:xfrm flipV="1">
            <a:off x="5619750" y="4979400"/>
            <a:ext cx="1030739" cy="92374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a:stCxn id="87" idx="0"/>
          </p:cNvCxnSpPr>
          <p:nvPr/>
        </p:nvCxnSpPr>
        <p:spPr>
          <a:xfrm flipV="1">
            <a:off x="5619750" y="4969420"/>
            <a:ext cx="1700559" cy="93372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Straight Arrow Connector 95"/>
          <p:cNvCxnSpPr>
            <a:stCxn id="87" idx="0"/>
          </p:cNvCxnSpPr>
          <p:nvPr/>
        </p:nvCxnSpPr>
        <p:spPr>
          <a:xfrm flipV="1">
            <a:off x="5619750" y="4948359"/>
            <a:ext cx="2375202" cy="954781"/>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Curved Connector 96"/>
          <p:cNvCxnSpPr>
            <a:stCxn id="64" idx="0"/>
            <a:endCxn id="63" idx="0"/>
          </p:cNvCxnSpPr>
          <p:nvPr/>
        </p:nvCxnSpPr>
        <p:spPr>
          <a:xfrm rot="5400000" flipH="1" flipV="1">
            <a:off x="5665071" y="2289390"/>
            <a:ext cx="12700" cy="2603186"/>
          </a:xfrm>
          <a:prstGeom prst="curvedConnector3">
            <a:avLst>
              <a:gd name="adj1" fmla="val 3545457"/>
            </a:avLst>
          </a:prstGeom>
          <a:ln>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8" name="Rectangle 97"/>
              <p:cNvSpPr/>
              <p:nvPr/>
            </p:nvSpPr>
            <p:spPr>
              <a:xfrm>
                <a:off x="4488987" y="4656981"/>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_9</m:t>
                        </m:r>
                      </m:e>
                      <m:sup>
                        <m:r>
                          <a:rPr lang="en-US" sz="1200" i="1">
                            <a:latin typeface="Cambria Math" panose="02040503050406030204" pitchFamily="18" charset="0"/>
                          </a:rPr>
                          <m:t>+</m:t>
                        </m:r>
                      </m:sup>
                    </m:sSup>
                  </m:oMath>
                </a14:m>
                <a:r>
                  <a:rPr lang="en-US" sz="1200" dirty="0"/>
                  <a:t> </a:t>
                </a:r>
              </a:p>
            </p:txBody>
          </p:sp>
        </mc:Choice>
        <mc:Fallback xmlns="">
          <p:sp>
            <p:nvSpPr>
              <p:cNvPr id="98" name="Rectangle 97"/>
              <p:cNvSpPr>
                <a:spLocks noRot="1" noChangeAspect="1" noMove="1" noResize="1" noEditPoints="1" noAdjustHandles="1" noChangeArrowheads="1" noChangeShapeType="1" noTextEdit="1"/>
              </p:cNvSpPr>
              <p:nvPr/>
            </p:nvSpPr>
            <p:spPr>
              <a:xfrm>
                <a:off x="4488987" y="4656981"/>
                <a:ext cx="456272" cy="284209"/>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5103441" y="4668963"/>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_11</m:t>
                        </m:r>
                      </m:e>
                      <m:sup>
                        <m:r>
                          <a:rPr lang="en-US" sz="1200" b="0" i="1" smtClean="0">
                            <a:latin typeface="Cambria Math" panose="02040503050406030204" pitchFamily="18" charset="0"/>
                          </a:rPr>
                          <m:t>−</m:t>
                        </m:r>
                      </m:sup>
                    </m:sSup>
                  </m:oMath>
                </a14:m>
                <a:r>
                  <a:rPr lang="en-US" sz="1200" dirty="0"/>
                  <a:t> </a:t>
                </a:r>
              </a:p>
            </p:txBody>
          </p:sp>
        </mc:Choice>
        <mc:Fallback xmlns="">
          <p:sp>
            <p:nvSpPr>
              <p:cNvPr id="99" name="Rectangle 98"/>
              <p:cNvSpPr>
                <a:spLocks noRot="1" noChangeAspect="1" noMove="1" noResize="1" noEditPoints="1" noAdjustHandles="1" noChangeArrowheads="1" noChangeShapeType="1" noTextEdit="1"/>
              </p:cNvSpPr>
              <p:nvPr/>
            </p:nvSpPr>
            <p:spPr>
              <a:xfrm>
                <a:off x="5103441" y="4668963"/>
                <a:ext cx="456272" cy="284209"/>
              </a:xfrm>
              <a:prstGeom prst="rect">
                <a:avLst/>
              </a:prstGeom>
              <a:blipFill>
                <a:blip r:embed="rId10"/>
                <a:stretch>
                  <a:fillRect l="-5195"/>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5731656" y="4681830"/>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_2</m:t>
                        </m:r>
                      </m:e>
                      <m:sup>
                        <m:r>
                          <a:rPr lang="en-US" sz="1200" i="1">
                            <a:latin typeface="Cambria Math" panose="02040503050406030204" pitchFamily="18" charset="0"/>
                          </a:rPr>
                          <m:t>+</m:t>
                        </m:r>
                      </m:sup>
                    </m:sSup>
                  </m:oMath>
                </a14:m>
                <a:r>
                  <a:rPr lang="en-US" sz="1200" dirty="0"/>
                  <a:t> </a:t>
                </a:r>
              </a:p>
            </p:txBody>
          </p:sp>
        </mc:Choice>
        <mc:Fallback xmlns="">
          <p:sp>
            <p:nvSpPr>
              <p:cNvPr id="100" name="Rectangle 99"/>
              <p:cNvSpPr>
                <a:spLocks noRot="1" noChangeAspect="1" noMove="1" noResize="1" noEditPoints="1" noAdjustHandles="1" noChangeArrowheads="1" noChangeShapeType="1" noTextEdit="1"/>
              </p:cNvSpPr>
              <p:nvPr/>
            </p:nvSpPr>
            <p:spPr>
              <a:xfrm>
                <a:off x="5731656" y="4681830"/>
                <a:ext cx="456272" cy="284209"/>
              </a:xfrm>
              <a:prstGeom prst="rect">
                <a:avLst/>
              </a:prstGeom>
              <a:blipFill>
                <a:blip r:embed="rId11"/>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6340772" y="4668963"/>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_4</m:t>
                        </m:r>
                      </m:e>
                      <m:sup>
                        <m:r>
                          <a:rPr lang="en-US" sz="1200" b="0" i="1" smtClean="0">
                            <a:latin typeface="Cambria Math" panose="02040503050406030204" pitchFamily="18" charset="0"/>
                          </a:rPr>
                          <m:t>−</m:t>
                        </m:r>
                      </m:sup>
                    </m:sSup>
                  </m:oMath>
                </a14:m>
                <a:r>
                  <a:rPr lang="en-US" sz="1200" dirty="0"/>
                  <a:t> </a:t>
                </a:r>
              </a:p>
            </p:txBody>
          </p:sp>
        </mc:Choice>
        <mc:Fallback xmlns="">
          <p:sp>
            <p:nvSpPr>
              <p:cNvPr id="101" name="Rectangle 100"/>
              <p:cNvSpPr>
                <a:spLocks noRot="1" noChangeAspect="1" noMove="1" noResize="1" noEditPoints="1" noAdjustHandles="1" noChangeArrowheads="1" noChangeShapeType="1" noTextEdit="1"/>
              </p:cNvSpPr>
              <p:nvPr/>
            </p:nvSpPr>
            <p:spPr>
              <a:xfrm>
                <a:off x="6340772" y="4668963"/>
                <a:ext cx="456272" cy="284209"/>
              </a:xfrm>
              <a:prstGeom prst="rect">
                <a:avLst/>
              </a:prstGeom>
              <a:blipFill>
                <a:blip r:embed="rId12"/>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p:cNvSpPr/>
              <p:nvPr/>
            </p:nvSpPr>
            <p:spPr>
              <a:xfrm>
                <a:off x="6982327" y="4676772"/>
                <a:ext cx="471359" cy="28283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i="1" dirty="0" smtClean="0">
                  <a:latin typeface="Cambria Math" panose="02040503050406030204" pitchFamily="18" charset="0"/>
                </a:endParaRPr>
              </a:p>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_6</m:t>
                        </m:r>
                      </m:e>
                      <m:sup>
                        <m:r>
                          <a:rPr lang="en-US" sz="1200" i="1">
                            <a:latin typeface="Cambria Math" panose="02040503050406030204" pitchFamily="18" charset="0"/>
                          </a:rPr>
                          <m:t>+</m:t>
                        </m:r>
                      </m:sup>
                    </m:sSup>
                  </m:oMath>
                </a14:m>
                <a:r>
                  <a:rPr lang="en-US" sz="1200" dirty="0"/>
                  <a:t> </a:t>
                </a:r>
              </a:p>
              <a:p>
                <a:pPr algn="ctr"/>
                <a:endParaRPr lang="en-US" sz="1200" dirty="0"/>
              </a:p>
            </p:txBody>
          </p:sp>
        </mc:Choice>
        <mc:Fallback xmlns="">
          <p:sp>
            <p:nvSpPr>
              <p:cNvPr id="102" name="Rectangle 101"/>
              <p:cNvSpPr>
                <a:spLocks noRot="1" noChangeAspect="1" noMove="1" noResize="1" noEditPoints="1" noAdjustHandles="1" noChangeArrowheads="1" noChangeShapeType="1" noTextEdit="1"/>
              </p:cNvSpPr>
              <p:nvPr/>
            </p:nvSpPr>
            <p:spPr>
              <a:xfrm>
                <a:off x="6982327" y="4676772"/>
                <a:ext cx="471359" cy="282834"/>
              </a:xfrm>
              <a:prstGeom prst="rect">
                <a:avLst/>
              </a:prstGeom>
              <a:blipFill>
                <a:blip r:embed="rId1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Rectangle 102"/>
              <p:cNvSpPr/>
              <p:nvPr/>
            </p:nvSpPr>
            <p:spPr>
              <a:xfrm>
                <a:off x="7618332" y="4675396"/>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i="1" dirty="0" smtClean="0">
                  <a:latin typeface="Cambria Math" panose="02040503050406030204" pitchFamily="18" charset="0"/>
                </a:endParaRPr>
              </a:p>
              <a:p>
                <a:pPr algn="ct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_8</m:t>
                        </m:r>
                      </m:e>
                      <m:sup>
                        <m:r>
                          <a:rPr lang="en-US" sz="1200" b="0" i="1" smtClean="0">
                            <a:latin typeface="Cambria Math" panose="02040503050406030204" pitchFamily="18" charset="0"/>
                          </a:rPr>
                          <m:t>−</m:t>
                        </m:r>
                      </m:sup>
                    </m:sSup>
                  </m:oMath>
                </a14:m>
                <a:r>
                  <a:rPr lang="en-US" sz="1200" dirty="0"/>
                  <a:t> </a:t>
                </a:r>
              </a:p>
              <a:p>
                <a:pPr algn="ctr"/>
                <a:endParaRPr lang="en-US" sz="1200" dirty="0"/>
              </a:p>
            </p:txBody>
          </p:sp>
        </mc:Choice>
        <mc:Fallback xmlns="">
          <p:sp>
            <p:nvSpPr>
              <p:cNvPr id="103" name="Rectangle 102"/>
              <p:cNvSpPr>
                <a:spLocks noRot="1" noChangeAspect="1" noMove="1" noResize="1" noEditPoints="1" noAdjustHandles="1" noChangeArrowheads="1" noChangeShapeType="1" noTextEdit="1"/>
              </p:cNvSpPr>
              <p:nvPr/>
            </p:nvSpPr>
            <p:spPr>
              <a:xfrm>
                <a:off x="7618332" y="4675396"/>
                <a:ext cx="456272" cy="284209"/>
              </a:xfrm>
              <a:prstGeom prst="rect">
                <a:avLst/>
              </a:prstGeom>
              <a:blipFill>
                <a:blip r:embed="rId1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p:cNvSpPr/>
              <p:nvPr/>
            </p:nvSpPr>
            <p:spPr>
              <a:xfrm>
                <a:off x="8239250" y="4661795"/>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_10</m:t>
                        </m:r>
                      </m:e>
                      <m:sup>
                        <m:r>
                          <a:rPr lang="en-US" sz="1200" i="1">
                            <a:latin typeface="Cambria Math" panose="02040503050406030204" pitchFamily="18" charset="0"/>
                          </a:rPr>
                          <m:t>+</m:t>
                        </m:r>
                      </m:sup>
                    </m:sSup>
                  </m:oMath>
                </a14:m>
                <a:r>
                  <a:rPr lang="en-US" sz="1200" dirty="0"/>
                  <a:t> </a:t>
                </a:r>
              </a:p>
            </p:txBody>
          </p:sp>
        </mc:Choice>
        <mc:Fallback xmlns="">
          <p:sp>
            <p:nvSpPr>
              <p:cNvPr id="104" name="Rectangle 103"/>
              <p:cNvSpPr>
                <a:spLocks noRot="1" noChangeAspect="1" noMove="1" noResize="1" noEditPoints="1" noAdjustHandles="1" noChangeArrowheads="1" noChangeShapeType="1" noTextEdit="1"/>
              </p:cNvSpPr>
              <p:nvPr/>
            </p:nvSpPr>
            <p:spPr>
              <a:xfrm>
                <a:off x="8239250" y="4661795"/>
                <a:ext cx="456272" cy="284209"/>
              </a:xfrm>
              <a:prstGeom prst="rect">
                <a:avLst/>
              </a:prstGeom>
              <a:blipFill>
                <a:blip r:embed="rId15"/>
                <a:stretch>
                  <a:fillRect l="-6579" r="-1316"/>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8843854" y="4661794"/>
                <a:ext cx="456272" cy="28420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sSup>
                      <m:sSupPr>
                        <m:ctrlPr>
                          <a:rPr lang="en-US" sz="1200" i="1" smtClean="0">
                            <a:latin typeface="Cambria Math" panose="02040503050406030204" pitchFamily="18" charset="0"/>
                          </a:rPr>
                        </m:ctrlPr>
                      </m:sSupPr>
                      <m:e>
                        <m:r>
                          <a:rPr lang="en-US" sz="1200" i="1">
                            <a:latin typeface="Cambria Math" panose="02040503050406030204" pitchFamily="18" charset="0"/>
                          </a:rPr>
                          <m:t>𝑋</m:t>
                        </m:r>
                        <m:r>
                          <a:rPr lang="en-US" sz="1200" i="1">
                            <a:latin typeface="Cambria Math" panose="02040503050406030204" pitchFamily="18" charset="0"/>
                          </a:rPr>
                          <m:t>_12</m:t>
                        </m:r>
                      </m:e>
                      <m:sup>
                        <m:r>
                          <a:rPr lang="en-US" sz="1200" b="0" i="1" smtClean="0">
                            <a:latin typeface="Cambria Math" panose="02040503050406030204" pitchFamily="18" charset="0"/>
                          </a:rPr>
                          <m:t>−</m:t>
                        </m:r>
                      </m:sup>
                    </m:sSup>
                  </m:oMath>
                </a14:m>
                <a:r>
                  <a:rPr lang="en-US" sz="1200" dirty="0"/>
                  <a:t> </a:t>
                </a:r>
              </a:p>
            </p:txBody>
          </p:sp>
        </mc:Choice>
        <mc:Fallback xmlns="">
          <p:sp>
            <p:nvSpPr>
              <p:cNvPr id="105" name="Rectangle 104"/>
              <p:cNvSpPr>
                <a:spLocks noRot="1" noChangeAspect="1" noMove="1" noResize="1" noEditPoints="1" noAdjustHandles="1" noChangeArrowheads="1" noChangeShapeType="1" noTextEdit="1"/>
              </p:cNvSpPr>
              <p:nvPr/>
            </p:nvSpPr>
            <p:spPr>
              <a:xfrm>
                <a:off x="8843854" y="4661794"/>
                <a:ext cx="456272" cy="284209"/>
              </a:xfrm>
              <a:prstGeom prst="rect">
                <a:avLst/>
              </a:prstGeom>
              <a:blipFill>
                <a:blip r:embed="rId16"/>
                <a:stretch>
                  <a:fillRect l="-6494"/>
                </a:stretch>
              </a:blipFill>
              <a:ln>
                <a:solidFill>
                  <a:schemeClr val="tx2"/>
                </a:solidFill>
              </a:ln>
            </p:spPr>
            <p:txBody>
              <a:bodyPr/>
              <a:lstStyle/>
              <a:p>
                <a:r>
                  <a:rPr lang="en-US">
                    <a:noFill/>
                  </a:rPr>
                  <a:t> </a:t>
                </a:r>
              </a:p>
            </p:txBody>
          </p:sp>
        </mc:Fallback>
      </mc:AlternateContent>
      <p:cxnSp>
        <p:nvCxnSpPr>
          <p:cNvPr id="106" name="Straight Arrow Connector 105"/>
          <p:cNvCxnSpPr>
            <a:stCxn id="64" idx="4"/>
            <a:endCxn id="98" idx="0"/>
          </p:cNvCxnSpPr>
          <p:nvPr/>
        </p:nvCxnSpPr>
        <p:spPr>
          <a:xfrm>
            <a:off x="4363478" y="4141479"/>
            <a:ext cx="353645" cy="515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p:cNvCxnSpPr>
            <a:stCxn id="64" idx="4"/>
            <a:endCxn id="99" idx="0"/>
          </p:cNvCxnSpPr>
          <p:nvPr/>
        </p:nvCxnSpPr>
        <p:spPr>
          <a:xfrm>
            <a:off x="4363478" y="4141479"/>
            <a:ext cx="968099" cy="5274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a:stCxn id="64" idx="4"/>
            <a:endCxn id="104" idx="0"/>
          </p:cNvCxnSpPr>
          <p:nvPr/>
        </p:nvCxnSpPr>
        <p:spPr>
          <a:xfrm>
            <a:off x="4363478" y="4141479"/>
            <a:ext cx="4103908" cy="52031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5" idx="0"/>
          </p:cNvCxnSpPr>
          <p:nvPr/>
        </p:nvCxnSpPr>
        <p:spPr>
          <a:xfrm>
            <a:off x="4363478" y="4141479"/>
            <a:ext cx="4708512" cy="5203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3" idx="4"/>
            <a:endCxn id="62" idx="0"/>
          </p:cNvCxnSpPr>
          <p:nvPr/>
        </p:nvCxnSpPr>
        <p:spPr>
          <a:xfrm flipH="1">
            <a:off x="4096205" y="4139386"/>
            <a:ext cx="2870459" cy="53119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3" idx="4"/>
            <a:endCxn id="98" idx="0"/>
          </p:cNvCxnSpPr>
          <p:nvPr/>
        </p:nvCxnSpPr>
        <p:spPr>
          <a:xfrm flipH="1">
            <a:off x="4717123" y="4139386"/>
            <a:ext cx="2249541" cy="51759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4"/>
            <a:endCxn id="99" idx="0"/>
          </p:cNvCxnSpPr>
          <p:nvPr/>
        </p:nvCxnSpPr>
        <p:spPr>
          <a:xfrm flipH="1">
            <a:off x="5331577" y="4139386"/>
            <a:ext cx="1635087" cy="52957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63" idx="4"/>
            <a:endCxn id="104" idx="0"/>
          </p:cNvCxnSpPr>
          <p:nvPr/>
        </p:nvCxnSpPr>
        <p:spPr>
          <a:xfrm>
            <a:off x="6966664" y="4139386"/>
            <a:ext cx="1500722" cy="522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a:stCxn id="63" idx="4"/>
            <a:endCxn id="105" idx="0"/>
          </p:cNvCxnSpPr>
          <p:nvPr/>
        </p:nvCxnSpPr>
        <p:spPr>
          <a:xfrm>
            <a:off x="6966664" y="4139386"/>
            <a:ext cx="2105326" cy="5224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a:stCxn id="87" idx="0"/>
            <a:endCxn id="98" idx="2"/>
          </p:cNvCxnSpPr>
          <p:nvPr/>
        </p:nvCxnSpPr>
        <p:spPr>
          <a:xfrm flipH="1" flipV="1">
            <a:off x="4717123" y="4941190"/>
            <a:ext cx="902627" cy="96195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Arrow Connector 115"/>
          <p:cNvCxnSpPr>
            <a:stCxn id="87" idx="0"/>
            <a:endCxn id="99" idx="2"/>
          </p:cNvCxnSpPr>
          <p:nvPr/>
        </p:nvCxnSpPr>
        <p:spPr>
          <a:xfrm flipH="1" flipV="1">
            <a:off x="5331577" y="4953172"/>
            <a:ext cx="288173" cy="949968"/>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Straight Arrow Connector 116"/>
          <p:cNvCxnSpPr>
            <a:stCxn id="87" idx="0"/>
            <a:endCxn id="104" idx="2"/>
          </p:cNvCxnSpPr>
          <p:nvPr/>
        </p:nvCxnSpPr>
        <p:spPr>
          <a:xfrm flipV="1">
            <a:off x="5619750" y="4946004"/>
            <a:ext cx="2847636" cy="957136"/>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8" name="Straight Arrow Connector 117"/>
          <p:cNvCxnSpPr>
            <a:endCxn id="105" idx="2"/>
          </p:cNvCxnSpPr>
          <p:nvPr/>
        </p:nvCxnSpPr>
        <p:spPr>
          <a:xfrm flipV="1">
            <a:off x="5619750" y="4946003"/>
            <a:ext cx="3452240" cy="957137"/>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9" name="Curved Connector 118"/>
          <p:cNvCxnSpPr>
            <a:stCxn id="87" idx="6"/>
            <a:endCxn id="63" idx="6"/>
          </p:cNvCxnSpPr>
          <p:nvPr/>
        </p:nvCxnSpPr>
        <p:spPr>
          <a:xfrm flipV="1">
            <a:off x="5964349" y="3865185"/>
            <a:ext cx="1318490" cy="2313203"/>
          </a:xfrm>
          <a:prstGeom prst="curvedConnector3">
            <a:avLst>
              <a:gd name="adj1" fmla="val 336684"/>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p:cNvSpPr txBox="1"/>
          <p:nvPr/>
        </p:nvSpPr>
        <p:spPr>
          <a:xfrm>
            <a:off x="911542" y="1837585"/>
            <a:ext cx="10096499" cy="923330"/>
          </a:xfrm>
          <a:prstGeom prst="rect">
            <a:avLst/>
          </a:prstGeom>
          <a:noFill/>
        </p:spPr>
        <p:txBody>
          <a:bodyPr wrap="square" rtlCol="0">
            <a:spAutoFit/>
          </a:bodyPr>
          <a:lstStyle/>
          <a:p>
            <a:r>
              <a:rPr lang="en-US" dirty="0" smtClean="0"/>
              <a:t>Failure to select the ARS factor could result in:</a:t>
            </a:r>
          </a:p>
          <a:p>
            <a:pPr marL="285750" indent="-285750">
              <a:buFont typeface="Arial" panose="020B0604020202020204" pitchFamily="34" charset="0"/>
              <a:buChar char="•"/>
            </a:pPr>
            <a:r>
              <a:rPr lang="en-US" dirty="0" smtClean="0">
                <a:solidFill>
                  <a:srgbClr val="C00000"/>
                </a:solidFill>
              </a:rPr>
              <a:t>Biased content factors’ loadings;</a:t>
            </a:r>
          </a:p>
          <a:p>
            <a:pPr marL="285750" indent="-285750">
              <a:buFont typeface="Arial" panose="020B0604020202020204" pitchFamily="34" charset="0"/>
              <a:buChar char="•"/>
            </a:pPr>
            <a:r>
              <a:rPr lang="en-US" dirty="0" smtClean="0">
                <a:solidFill>
                  <a:srgbClr val="00B0F0"/>
                </a:solidFill>
              </a:rPr>
              <a:t>Biased factor correlations.</a:t>
            </a:r>
            <a:endParaRPr lang="en-US" dirty="0">
              <a:solidFill>
                <a:srgbClr val="00B0F0"/>
              </a:solidFill>
            </a:endParaRPr>
          </a:p>
        </p:txBody>
      </p:sp>
      <p:sp>
        <p:nvSpPr>
          <p:cNvPr id="9" name="Oval 8"/>
          <p:cNvSpPr/>
          <p:nvPr/>
        </p:nvSpPr>
        <p:spPr>
          <a:xfrm>
            <a:off x="2437665" y="4218512"/>
            <a:ext cx="6734446" cy="374319"/>
          </a:xfrm>
          <a:prstGeom prst="ellipse">
            <a:avLst/>
          </a:prstGeom>
          <a:no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4096205" y="3040456"/>
            <a:ext cx="3046057" cy="258286"/>
          </a:xfrm>
          <a:prstGeom prst="ellipse">
            <a:avLst/>
          </a:prstGeom>
          <a:noFill/>
          <a:ln w="1905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208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additive="base">
                                        <p:cTn id="43" dur="500" fill="hold"/>
                                        <p:tgtEl>
                                          <p:spTgt spid="67"/>
                                        </p:tgtEl>
                                        <p:attrNameLst>
                                          <p:attrName>ppt_x</p:attrName>
                                        </p:attrNameLst>
                                      </p:cBhvr>
                                      <p:tavLst>
                                        <p:tav tm="0">
                                          <p:val>
                                            <p:strVal val="#ppt_x"/>
                                          </p:val>
                                        </p:tav>
                                        <p:tav tm="100000">
                                          <p:val>
                                            <p:strVal val="#ppt_x"/>
                                          </p:val>
                                        </p:tav>
                                      </p:tavLst>
                                    </p:anim>
                                    <p:anim calcmode="lin" valueType="num">
                                      <p:cBhvr additive="base">
                                        <p:cTn id="44" dur="500" fill="hold"/>
                                        <p:tgtEl>
                                          <p:spTgt spid="6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ppt_x"/>
                                          </p:val>
                                        </p:tav>
                                        <p:tav tm="100000">
                                          <p:val>
                                            <p:strVal val="#ppt_x"/>
                                          </p:val>
                                        </p:tav>
                                      </p:tavLst>
                                    </p:anim>
                                    <p:anim calcmode="lin" valueType="num">
                                      <p:cBhvr additive="base">
                                        <p:cTn id="52" dur="500" fill="hold"/>
                                        <p:tgtEl>
                                          <p:spTgt spid="7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500" fill="hold"/>
                                        <p:tgtEl>
                                          <p:spTgt spid="73"/>
                                        </p:tgtEl>
                                        <p:attrNameLst>
                                          <p:attrName>ppt_x</p:attrName>
                                        </p:attrNameLst>
                                      </p:cBhvr>
                                      <p:tavLst>
                                        <p:tav tm="0">
                                          <p:val>
                                            <p:strVal val="#ppt_x"/>
                                          </p:val>
                                        </p:tav>
                                        <p:tav tm="100000">
                                          <p:val>
                                            <p:strVal val="#ppt_x"/>
                                          </p:val>
                                        </p:tav>
                                      </p:tavLst>
                                    </p:anim>
                                    <p:anim calcmode="lin" valueType="num">
                                      <p:cBhvr additive="base">
                                        <p:cTn id="56" dur="5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ppt_x"/>
                                          </p:val>
                                        </p:tav>
                                        <p:tav tm="100000">
                                          <p:val>
                                            <p:strVal val="#ppt_x"/>
                                          </p:val>
                                        </p:tav>
                                      </p:tavLst>
                                    </p:anim>
                                    <p:anim calcmode="lin" valueType="num">
                                      <p:cBhvr additive="base">
                                        <p:cTn id="68" dur="500" fill="hold"/>
                                        <p:tgtEl>
                                          <p:spTgt spid="7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 calcmode="lin" valueType="num">
                                      <p:cBhvr additive="base">
                                        <p:cTn id="79" dur="500" fill="hold"/>
                                        <p:tgtEl>
                                          <p:spTgt spid="81"/>
                                        </p:tgtEl>
                                        <p:attrNameLst>
                                          <p:attrName>ppt_x</p:attrName>
                                        </p:attrNameLst>
                                      </p:cBhvr>
                                      <p:tavLst>
                                        <p:tav tm="0">
                                          <p:val>
                                            <p:strVal val="#ppt_x"/>
                                          </p:val>
                                        </p:tav>
                                        <p:tav tm="100000">
                                          <p:val>
                                            <p:strVal val="#ppt_x"/>
                                          </p:val>
                                        </p:tav>
                                      </p:tavLst>
                                    </p:anim>
                                    <p:anim calcmode="lin" valueType="num">
                                      <p:cBhvr additive="base">
                                        <p:cTn id="80" dur="500" fill="hold"/>
                                        <p:tgtEl>
                                          <p:spTgt spid="8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2"/>
                                        </p:tgtEl>
                                        <p:attrNameLst>
                                          <p:attrName>style.visibility</p:attrName>
                                        </p:attrNameLst>
                                      </p:cBhvr>
                                      <p:to>
                                        <p:strVal val="visible"/>
                                      </p:to>
                                    </p:set>
                                    <p:anim calcmode="lin" valueType="num">
                                      <p:cBhvr additive="base">
                                        <p:cTn id="83" dur="500" fill="hold"/>
                                        <p:tgtEl>
                                          <p:spTgt spid="82"/>
                                        </p:tgtEl>
                                        <p:attrNameLst>
                                          <p:attrName>ppt_x</p:attrName>
                                        </p:attrNameLst>
                                      </p:cBhvr>
                                      <p:tavLst>
                                        <p:tav tm="0">
                                          <p:val>
                                            <p:strVal val="#ppt_x"/>
                                          </p:val>
                                        </p:tav>
                                        <p:tav tm="100000">
                                          <p:val>
                                            <p:strVal val="#ppt_x"/>
                                          </p:val>
                                        </p:tav>
                                      </p:tavLst>
                                    </p:anim>
                                    <p:anim calcmode="lin" valueType="num">
                                      <p:cBhvr additive="base">
                                        <p:cTn id="84" dur="500" fill="hold"/>
                                        <p:tgtEl>
                                          <p:spTgt spid="8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84"/>
                                        </p:tgtEl>
                                        <p:attrNameLst>
                                          <p:attrName>style.visibility</p:attrName>
                                        </p:attrNameLst>
                                      </p:cBhvr>
                                      <p:to>
                                        <p:strVal val="visible"/>
                                      </p:to>
                                    </p:set>
                                    <p:anim calcmode="lin" valueType="num">
                                      <p:cBhvr additive="base">
                                        <p:cTn id="87" dur="500" fill="hold"/>
                                        <p:tgtEl>
                                          <p:spTgt spid="84"/>
                                        </p:tgtEl>
                                        <p:attrNameLst>
                                          <p:attrName>ppt_x</p:attrName>
                                        </p:attrNameLst>
                                      </p:cBhvr>
                                      <p:tavLst>
                                        <p:tav tm="0">
                                          <p:val>
                                            <p:strVal val="#ppt_x"/>
                                          </p:val>
                                        </p:tav>
                                        <p:tav tm="100000">
                                          <p:val>
                                            <p:strVal val="#ppt_x"/>
                                          </p:val>
                                        </p:tav>
                                      </p:tavLst>
                                    </p:anim>
                                    <p:anim calcmode="lin" valueType="num">
                                      <p:cBhvr additive="base">
                                        <p:cTn id="88" dur="500" fill="hold"/>
                                        <p:tgtEl>
                                          <p:spTgt spid="8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85"/>
                                        </p:tgtEl>
                                        <p:attrNameLst>
                                          <p:attrName>style.visibility</p:attrName>
                                        </p:attrNameLst>
                                      </p:cBhvr>
                                      <p:to>
                                        <p:strVal val="visible"/>
                                      </p:to>
                                    </p:set>
                                    <p:anim calcmode="lin" valueType="num">
                                      <p:cBhvr additive="base">
                                        <p:cTn id="91" dur="500" fill="hold"/>
                                        <p:tgtEl>
                                          <p:spTgt spid="85"/>
                                        </p:tgtEl>
                                        <p:attrNameLst>
                                          <p:attrName>ppt_x</p:attrName>
                                        </p:attrNameLst>
                                      </p:cBhvr>
                                      <p:tavLst>
                                        <p:tav tm="0">
                                          <p:val>
                                            <p:strVal val="#ppt_x"/>
                                          </p:val>
                                        </p:tav>
                                        <p:tav tm="100000">
                                          <p:val>
                                            <p:strVal val="#ppt_x"/>
                                          </p:val>
                                        </p:tav>
                                      </p:tavLst>
                                    </p:anim>
                                    <p:anim calcmode="lin" valueType="num">
                                      <p:cBhvr additive="base">
                                        <p:cTn id="92" dur="500" fill="hold"/>
                                        <p:tgtEl>
                                          <p:spTgt spid="8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anim calcmode="lin" valueType="num">
                                      <p:cBhvr additive="base">
                                        <p:cTn id="95" dur="500" fill="hold"/>
                                        <p:tgtEl>
                                          <p:spTgt spid="87"/>
                                        </p:tgtEl>
                                        <p:attrNameLst>
                                          <p:attrName>ppt_x</p:attrName>
                                        </p:attrNameLst>
                                      </p:cBhvr>
                                      <p:tavLst>
                                        <p:tav tm="0">
                                          <p:val>
                                            <p:strVal val="#ppt_x"/>
                                          </p:val>
                                        </p:tav>
                                        <p:tav tm="100000">
                                          <p:val>
                                            <p:strVal val="#ppt_x"/>
                                          </p:val>
                                        </p:tav>
                                      </p:tavLst>
                                    </p:anim>
                                    <p:anim calcmode="lin" valueType="num">
                                      <p:cBhvr additive="base">
                                        <p:cTn id="96" dur="500" fill="hold"/>
                                        <p:tgtEl>
                                          <p:spTgt spid="8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500" fill="hold"/>
                                        <p:tgtEl>
                                          <p:spTgt spid="88"/>
                                        </p:tgtEl>
                                        <p:attrNameLst>
                                          <p:attrName>ppt_x</p:attrName>
                                        </p:attrNameLst>
                                      </p:cBhvr>
                                      <p:tavLst>
                                        <p:tav tm="0">
                                          <p:val>
                                            <p:strVal val="#ppt_x"/>
                                          </p:val>
                                        </p:tav>
                                        <p:tav tm="100000">
                                          <p:val>
                                            <p:strVal val="#ppt_x"/>
                                          </p:val>
                                        </p:tav>
                                      </p:tavLst>
                                    </p:anim>
                                    <p:anim calcmode="lin" valueType="num">
                                      <p:cBhvr additive="base">
                                        <p:cTn id="100" dur="500" fill="hold"/>
                                        <p:tgtEl>
                                          <p:spTgt spid="8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0"/>
                                        </p:tgtEl>
                                        <p:attrNameLst>
                                          <p:attrName>style.visibility</p:attrName>
                                        </p:attrNameLst>
                                      </p:cBhvr>
                                      <p:to>
                                        <p:strVal val="visible"/>
                                      </p:to>
                                    </p:set>
                                    <p:anim calcmode="lin" valueType="num">
                                      <p:cBhvr additive="base">
                                        <p:cTn id="103" dur="500" fill="hold"/>
                                        <p:tgtEl>
                                          <p:spTgt spid="90"/>
                                        </p:tgtEl>
                                        <p:attrNameLst>
                                          <p:attrName>ppt_x</p:attrName>
                                        </p:attrNameLst>
                                      </p:cBhvr>
                                      <p:tavLst>
                                        <p:tav tm="0">
                                          <p:val>
                                            <p:strVal val="#ppt_x"/>
                                          </p:val>
                                        </p:tav>
                                        <p:tav tm="100000">
                                          <p:val>
                                            <p:strVal val="#ppt_x"/>
                                          </p:val>
                                        </p:tav>
                                      </p:tavLst>
                                    </p:anim>
                                    <p:anim calcmode="lin" valueType="num">
                                      <p:cBhvr additive="base">
                                        <p:cTn id="104" dur="500" fill="hold"/>
                                        <p:tgtEl>
                                          <p:spTgt spid="9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additive="base">
                                        <p:cTn id="107" dur="500" fill="hold"/>
                                        <p:tgtEl>
                                          <p:spTgt spid="91"/>
                                        </p:tgtEl>
                                        <p:attrNameLst>
                                          <p:attrName>ppt_x</p:attrName>
                                        </p:attrNameLst>
                                      </p:cBhvr>
                                      <p:tavLst>
                                        <p:tav tm="0">
                                          <p:val>
                                            <p:strVal val="#ppt_x"/>
                                          </p:val>
                                        </p:tav>
                                        <p:tav tm="100000">
                                          <p:val>
                                            <p:strVal val="#ppt_x"/>
                                          </p:val>
                                        </p:tav>
                                      </p:tavLst>
                                    </p:anim>
                                    <p:anim calcmode="lin" valueType="num">
                                      <p:cBhvr additive="base">
                                        <p:cTn id="108" dur="500" fill="hold"/>
                                        <p:tgtEl>
                                          <p:spTgt spid="9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92"/>
                                        </p:tgtEl>
                                        <p:attrNameLst>
                                          <p:attrName>style.visibility</p:attrName>
                                        </p:attrNameLst>
                                      </p:cBhvr>
                                      <p:to>
                                        <p:strVal val="visible"/>
                                      </p:to>
                                    </p:set>
                                    <p:anim calcmode="lin" valueType="num">
                                      <p:cBhvr additive="base">
                                        <p:cTn id="111" dur="500" fill="hold"/>
                                        <p:tgtEl>
                                          <p:spTgt spid="92"/>
                                        </p:tgtEl>
                                        <p:attrNameLst>
                                          <p:attrName>ppt_x</p:attrName>
                                        </p:attrNameLst>
                                      </p:cBhvr>
                                      <p:tavLst>
                                        <p:tav tm="0">
                                          <p:val>
                                            <p:strVal val="#ppt_x"/>
                                          </p:val>
                                        </p:tav>
                                        <p:tav tm="100000">
                                          <p:val>
                                            <p:strVal val="#ppt_x"/>
                                          </p:val>
                                        </p:tav>
                                      </p:tavLst>
                                    </p:anim>
                                    <p:anim calcmode="lin" valueType="num">
                                      <p:cBhvr additive="base">
                                        <p:cTn id="112" dur="500" fill="hold"/>
                                        <p:tgtEl>
                                          <p:spTgt spid="92"/>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93"/>
                                        </p:tgtEl>
                                        <p:attrNameLst>
                                          <p:attrName>style.visibility</p:attrName>
                                        </p:attrNameLst>
                                      </p:cBhvr>
                                      <p:to>
                                        <p:strVal val="visible"/>
                                      </p:to>
                                    </p:set>
                                    <p:anim calcmode="lin" valueType="num">
                                      <p:cBhvr additive="base">
                                        <p:cTn id="115" dur="500" fill="hold"/>
                                        <p:tgtEl>
                                          <p:spTgt spid="93"/>
                                        </p:tgtEl>
                                        <p:attrNameLst>
                                          <p:attrName>ppt_x</p:attrName>
                                        </p:attrNameLst>
                                      </p:cBhvr>
                                      <p:tavLst>
                                        <p:tav tm="0">
                                          <p:val>
                                            <p:strVal val="#ppt_x"/>
                                          </p:val>
                                        </p:tav>
                                        <p:tav tm="100000">
                                          <p:val>
                                            <p:strVal val="#ppt_x"/>
                                          </p:val>
                                        </p:tav>
                                      </p:tavLst>
                                    </p:anim>
                                    <p:anim calcmode="lin" valueType="num">
                                      <p:cBhvr additive="base">
                                        <p:cTn id="116" dur="500" fill="hold"/>
                                        <p:tgtEl>
                                          <p:spTgt spid="9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94"/>
                                        </p:tgtEl>
                                        <p:attrNameLst>
                                          <p:attrName>style.visibility</p:attrName>
                                        </p:attrNameLst>
                                      </p:cBhvr>
                                      <p:to>
                                        <p:strVal val="visible"/>
                                      </p:to>
                                    </p:set>
                                    <p:anim calcmode="lin" valueType="num">
                                      <p:cBhvr additive="base">
                                        <p:cTn id="119" dur="500" fill="hold"/>
                                        <p:tgtEl>
                                          <p:spTgt spid="94"/>
                                        </p:tgtEl>
                                        <p:attrNameLst>
                                          <p:attrName>ppt_x</p:attrName>
                                        </p:attrNameLst>
                                      </p:cBhvr>
                                      <p:tavLst>
                                        <p:tav tm="0">
                                          <p:val>
                                            <p:strVal val="#ppt_x"/>
                                          </p:val>
                                        </p:tav>
                                        <p:tav tm="100000">
                                          <p:val>
                                            <p:strVal val="#ppt_x"/>
                                          </p:val>
                                        </p:tav>
                                      </p:tavLst>
                                    </p:anim>
                                    <p:anim calcmode="lin" valueType="num">
                                      <p:cBhvr additive="base">
                                        <p:cTn id="120" dur="500" fill="hold"/>
                                        <p:tgtEl>
                                          <p:spTgt spid="9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95"/>
                                        </p:tgtEl>
                                        <p:attrNameLst>
                                          <p:attrName>style.visibility</p:attrName>
                                        </p:attrNameLst>
                                      </p:cBhvr>
                                      <p:to>
                                        <p:strVal val="visible"/>
                                      </p:to>
                                    </p:set>
                                    <p:anim calcmode="lin" valueType="num">
                                      <p:cBhvr additive="base">
                                        <p:cTn id="123" dur="500" fill="hold"/>
                                        <p:tgtEl>
                                          <p:spTgt spid="95"/>
                                        </p:tgtEl>
                                        <p:attrNameLst>
                                          <p:attrName>ppt_x</p:attrName>
                                        </p:attrNameLst>
                                      </p:cBhvr>
                                      <p:tavLst>
                                        <p:tav tm="0">
                                          <p:val>
                                            <p:strVal val="#ppt_x"/>
                                          </p:val>
                                        </p:tav>
                                        <p:tav tm="100000">
                                          <p:val>
                                            <p:strVal val="#ppt_x"/>
                                          </p:val>
                                        </p:tav>
                                      </p:tavLst>
                                    </p:anim>
                                    <p:anim calcmode="lin" valueType="num">
                                      <p:cBhvr additive="base">
                                        <p:cTn id="124" dur="500" fill="hold"/>
                                        <p:tgtEl>
                                          <p:spTgt spid="9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96"/>
                                        </p:tgtEl>
                                        <p:attrNameLst>
                                          <p:attrName>style.visibility</p:attrName>
                                        </p:attrNameLst>
                                      </p:cBhvr>
                                      <p:to>
                                        <p:strVal val="visible"/>
                                      </p:to>
                                    </p:set>
                                    <p:anim calcmode="lin" valueType="num">
                                      <p:cBhvr additive="base">
                                        <p:cTn id="127" dur="500" fill="hold"/>
                                        <p:tgtEl>
                                          <p:spTgt spid="96"/>
                                        </p:tgtEl>
                                        <p:attrNameLst>
                                          <p:attrName>ppt_x</p:attrName>
                                        </p:attrNameLst>
                                      </p:cBhvr>
                                      <p:tavLst>
                                        <p:tav tm="0">
                                          <p:val>
                                            <p:strVal val="#ppt_x"/>
                                          </p:val>
                                        </p:tav>
                                        <p:tav tm="100000">
                                          <p:val>
                                            <p:strVal val="#ppt_x"/>
                                          </p:val>
                                        </p:tav>
                                      </p:tavLst>
                                    </p:anim>
                                    <p:anim calcmode="lin" valueType="num">
                                      <p:cBhvr additive="base">
                                        <p:cTn id="128" dur="500" fill="hold"/>
                                        <p:tgtEl>
                                          <p:spTgt spid="9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97"/>
                                        </p:tgtEl>
                                        <p:attrNameLst>
                                          <p:attrName>style.visibility</p:attrName>
                                        </p:attrNameLst>
                                      </p:cBhvr>
                                      <p:to>
                                        <p:strVal val="visible"/>
                                      </p:to>
                                    </p:set>
                                    <p:anim calcmode="lin" valueType="num">
                                      <p:cBhvr additive="base">
                                        <p:cTn id="131" dur="500" fill="hold"/>
                                        <p:tgtEl>
                                          <p:spTgt spid="97"/>
                                        </p:tgtEl>
                                        <p:attrNameLst>
                                          <p:attrName>ppt_x</p:attrName>
                                        </p:attrNameLst>
                                      </p:cBhvr>
                                      <p:tavLst>
                                        <p:tav tm="0">
                                          <p:val>
                                            <p:strVal val="#ppt_x"/>
                                          </p:val>
                                        </p:tav>
                                        <p:tav tm="100000">
                                          <p:val>
                                            <p:strVal val="#ppt_x"/>
                                          </p:val>
                                        </p:tav>
                                      </p:tavLst>
                                    </p:anim>
                                    <p:anim calcmode="lin" valueType="num">
                                      <p:cBhvr additive="base">
                                        <p:cTn id="132" dur="500" fill="hold"/>
                                        <p:tgtEl>
                                          <p:spTgt spid="9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anim calcmode="lin" valueType="num">
                                      <p:cBhvr additive="base">
                                        <p:cTn id="135" dur="500" fill="hold"/>
                                        <p:tgtEl>
                                          <p:spTgt spid="98"/>
                                        </p:tgtEl>
                                        <p:attrNameLst>
                                          <p:attrName>ppt_x</p:attrName>
                                        </p:attrNameLst>
                                      </p:cBhvr>
                                      <p:tavLst>
                                        <p:tav tm="0">
                                          <p:val>
                                            <p:strVal val="#ppt_x"/>
                                          </p:val>
                                        </p:tav>
                                        <p:tav tm="100000">
                                          <p:val>
                                            <p:strVal val="#ppt_x"/>
                                          </p:val>
                                        </p:tav>
                                      </p:tavLst>
                                    </p:anim>
                                    <p:anim calcmode="lin" valueType="num">
                                      <p:cBhvr additive="base">
                                        <p:cTn id="136" dur="500" fill="hold"/>
                                        <p:tgtEl>
                                          <p:spTgt spid="9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99"/>
                                        </p:tgtEl>
                                        <p:attrNameLst>
                                          <p:attrName>style.visibility</p:attrName>
                                        </p:attrNameLst>
                                      </p:cBhvr>
                                      <p:to>
                                        <p:strVal val="visible"/>
                                      </p:to>
                                    </p:set>
                                    <p:anim calcmode="lin" valueType="num">
                                      <p:cBhvr additive="base">
                                        <p:cTn id="139" dur="500" fill="hold"/>
                                        <p:tgtEl>
                                          <p:spTgt spid="99"/>
                                        </p:tgtEl>
                                        <p:attrNameLst>
                                          <p:attrName>ppt_x</p:attrName>
                                        </p:attrNameLst>
                                      </p:cBhvr>
                                      <p:tavLst>
                                        <p:tav tm="0">
                                          <p:val>
                                            <p:strVal val="#ppt_x"/>
                                          </p:val>
                                        </p:tav>
                                        <p:tav tm="100000">
                                          <p:val>
                                            <p:strVal val="#ppt_x"/>
                                          </p:val>
                                        </p:tav>
                                      </p:tavLst>
                                    </p:anim>
                                    <p:anim calcmode="lin" valueType="num">
                                      <p:cBhvr additive="base">
                                        <p:cTn id="140" dur="500" fill="hold"/>
                                        <p:tgtEl>
                                          <p:spTgt spid="9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anim calcmode="lin" valueType="num">
                                      <p:cBhvr additive="base">
                                        <p:cTn id="143" dur="500" fill="hold"/>
                                        <p:tgtEl>
                                          <p:spTgt spid="100"/>
                                        </p:tgtEl>
                                        <p:attrNameLst>
                                          <p:attrName>ppt_x</p:attrName>
                                        </p:attrNameLst>
                                      </p:cBhvr>
                                      <p:tavLst>
                                        <p:tav tm="0">
                                          <p:val>
                                            <p:strVal val="#ppt_x"/>
                                          </p:val>
                                        </p:tav>
                                        <p:tav tm="100000">
                                          <p:val>
                                            <p:strVal val="#ppt_x"/>
                                          </p:val>
                                        </p:tav>
                                      </p:tavLst>
                                    </p:anim>
                                    <p:anim calcmode="lin" valueType="num">
                                      <p:cBhvr additive="base">
                                        <p:cTn id="144" dur="500" fill="hold"/>
                                        <p:tgtEl>
                                          <p:spTgt spid="10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 calcmode="lin" valueType="num">
                                      <p:cBhvr additive="base">
                                        <p:cTn id="147" dur="500" fill="hold"/>
                                        <p:tgtEl>
                                          <p:spTgt spid="101"/>
                                        </p:tgtEl>
                                        <p:attrNameLst>
                                          <p:attrName>ppt_x</p:attrName>
                                        </p:attrNameLst>
                                      </p:cBhvr>
                                      <p:tavLst>
                                        <p:tav tm="0">
                                          <p:val>
                                            <p:strVal val="#ppt_x"/>
                                          </p:val>
                                        </p:tav>
                                        <p:tav tm="100000">
                                          <p:val>
                                            <p:strVal val="#ppt_x"/>
                                          </p:val>
                                        </p:tav>
                                      </p:tavLst>
                                    </p:anim>
                                    <p:anim calcmode="lin" valueType="num">
                                      <p:cBhvr additive="base">
                                        <p:cTn id="148" dur="500" fill="hold"/>
                                        <p:tgtEl>
                                          <p:spTgt spid="10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 calcmode="lin" valueType="num">
                                      <p:cBhvr additive="base">
                                        <p:cTn id="151" dur="500" fill="hold"/>
                                        <p:tgtEl>
                                          <p:spTgt spid="102"/>
                                        </p:tgtEl>
                                        <p:attrNameLst>
                                          <p:attrName>ppt_x</p:attrName>
                                        </p:attrNameLst>
                                      </p:cBhvr>
                                      <p:tavLst>
                                        <p:tav tm="0">
                                          <p:val>
                                            <p:strVal val="#ppt_x"/>
                                          </p:val>
                                        </p:tav>
                                        <p:tav tm="100000">
                                          <p:val>
                                            <p:strVal val="#ppt_x"/>
                                          </p:val>
                                        </p:tav>
                                      </p:tavLst>
                                    </p:anim>
                                    <p:anim calcmode="lin" valueType="num">
                                      <p:cBhvr additive="base">
                                        <p:cTn id="152" dur="500" fill="hold"/>
                                        <p:tgtEl>
                                          <p:spTgt spid="10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03"/>
                                        </p:tgtEl>
                                        <p:attrNameLst>
                                          <p:attrName>style.visibility</p:attrName>
                                        </p:attrNameLst>
                                      </p:cBhvr>
                                      <p:to>
                                        <p:strVal val="visible"/>
                                      </p:to>
                                    </p:set>
                                    <p:anim calcmode="lin" valueType="num">
                                      <p:cBhvr additive="base">
                                        <p:cTn id="155" dur="500" fill="hold"/>
                                        <p:tgtEl>
                                          <p:spTgt spid="103"/>
                                        </p:tgtEl>
                                        <p:attrNameLst>
                                          <p:attrName>ppt_x</p:attrName>
                                        </p:attrNameLst>
                                      </p:cBhvr>
                                      <p:tavLst>
                                        <p:tav tm="0">
                                          <p:val>
                                            <p:strVal val="#ppt_x"/>
                                          </p:val>
                                        </p:tav>
                                        <p:tav tm="100000">
                                          <p:val>
                                            <p:strVal val="#ppt_x"/>
                                          </p:val>
                                        </p:tav>
                                      </p:tavLst>
                                    </p:anim>
                                    <p:anim calcmode="lin" valueType="num">
                                      <p:cBhvr additive="base">
                                        <p:cTn id="156" dur="500" fill="hold"/>
                                        <p:tgtEl>
                                          <p:spTgt spid="10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04"/>
                                        </p:tgtEl>
                                        <p:attrNameLst>
                                          <p:attrName>style.visibility</p:attrName>
                                        </p:attrNameLst>
                                      </p:cBhvr>
                                      <p:to>
                                        <p:strVal val="visible"/>
                                      </p:to>
                                    </p:set>
                                    <p:anim calcmode="lin" valueType="num">
                                      <p:cBhvr additive="base">
                                        <p:cTn id="159" dur="500" fill="hold"/>
                                        <p:tgtEl>
                                          <p:spTgt spid="104"/>
                                        </p:tgtEl>
                                        <p:attrNameLst>
                                          <p:attrName>ppt_x</p:attrName>
                                        </p:attrNameLst>
                                      </p:cBhvr>
                                      <p:tavLst>
                                        <p:tav tm="0">
                                          <p:val>
                                            <p:strVal val="#ppt_x"/>
                                          </p:val>
                                        </p:tav>
                                        <p:tav tm="100000">
                                          <p:val>
                                            <p:strVal val="#ppt_x"/>
                                          </p:val>
                                        </p:tav>
                                      </p:tavLst>
                                    </p:anim>
                                    <p:anim calcmode="lin" valueType="num">
                                      <p:cBhvr additive="base">
                                        <p:cTn id="160" dur="500" fill="hold"/>
                                        <p:tgtEl>
                                          <p:spTgt spid="10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05"/>
                                        </p:tgtEl>
                                        <p:attrNameLst>
                                          <p:attrName>style.visibility</p:attrName>
                                        </p:attrNameLst>
                                      </p:cBhvr>
                                      <p:to>
                                        <p:strVal val="visible"/>
                                      </p:to>
                                    </p:set>
                                    <p:anim calcmode="lin" valueType="num">
                                      <p:cBhvr additive="base">
                                        <p:cTn id="163" dur="500" fill="hold"/>
                                        <p:tgtEl>
                                          <p:spTgt spid="105"/>
                                        </p:tgtEl>
                                        <p:attrNameLst>
                                          <p:attrName>ppt_x</p:attrName>
                                        </p:attrNameLst>
                                      </p:cBhvr>
                                      <p:tavLst>
                                        <p:tav tm="0">
                                          <p:val>
                                            <p:strVal val="#ppt_x"/>
                                          </p:val>
                                        </p:tav>
                                        <p:tav tm="100000">
                                          <p:val>
                                            <p:strVal val="#ppt_x"/>
                                          </p:val>
                                        </p:tav>
                                      </p:tavLst>
                                    </p:anim>
                                    <p:anim calcmode="lin" valueType="num">
                                      <p:cBhvr additive="base">
                                        <p:cTn id="164" dur="500" fill="hold"/>
                                        <p:tgtEl>
                                          <p:spTgt spid="105"/>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106"/>
                                        </p:tgtEl>
                                        <p:attrNameLst>
                                          <p:attrName>style.visibility</p:attrName>
                                        </p:attrNameLst>
                                      </p:cBhvr>
                                      <p:to>
                                        <p:strVal val="visible"/>
                                      </p:to>
                                    </p:set>
                                    <p:anim calcmode="lin" valueType="num">
                                      <p:cBhvr additive="base">
                                        <p:cTn id="167" dur="500" fill="hold"/>
                                        <p:tgtEl>
                                          <p:spTgt spid="106"/>
                                        </p:tgtEl>
                                        <p:attrNameLst>
                                          <p:attrName>ppt_x</p:attrName>
                                        </p:attrNameLst>
                                      </p:cBhvr>
                                      <p:tavLst>
                                        <p:tav tm="0">
                                          <p:val>
                                            <p:strVal val="#ppt_x"/>
                                          </p:val>
                                        </p:tav>
                                        <p:tav tm="100000">
                                          <p:val>
                                            <p:strVal val="#ppt_x"/>
                                          </p:val>
                                        </p:tav>
                                      </p:tavLst>
                                    </p:anim>
                                    <p:anim calcmode="lin" valueType="num">
                                      <p:cBhvr additive="base">
                                        <p:cTn id="168" dur="500" fill="hold"/>
                                        <p:tgtEl>
                                          <p:spTgt spid="106"/>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107"/>
                                        </p:tgtEl>
                                        <p:attrNameLst>
                                          <p:attrName>style.visibility</p:attrName>
                                        </p:attrNameLst>
                                      </p:cBhvr>
                                      <p:to>
                                        <p:strVal val="visible"/>
                                      </p:to>
                                    </p:set>
                                    <p:anim calcmode="lin" valueType="num">
                                      <p:cBhvr additive="base">
                                        <p:cTn id="171" dur="500" fill="hold"/>
                                        <p:tgtEl>
                                          <p:spTgt spid="107"/>
                                        </p:tgtEl>
                                        <p:attrNameLst>
                                          <p:attrName>ppt_x</p:attrName>
                                        </p:attrNameLst>
                                      </p:cBhvr>
                                      <p:tavLst>
                                        <p:tav tm="0">
                                          <p:val>
                                            <p:strVal val="#ppt_x"/>
                                          </p:val>
                                        </p:tav>
                                        <p:tav tm="100000">
                                          <p:val>
                                            <p:strVal val="#ppt_x"/>
                                          </p:val>
                                        </p:tav>
                                      </p:tavLst>
                                    </p:anim>
                                    <p:anim calcmode="lin" valueType="num">
                                      <p:cBhvr additive="base">
                                        <p:cTn id="172" dur="500" fill="hold"/>
                                        <p:tgtEl>
                                          <p:spTgt spid="107"/>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108"/>
                                        </p:tgtEl>
                                        <p:attrNameLst>
                                          <p:attrName>style.visibility</p:attrName>
                                        </p:attrNameLst>
                                      </p:cBhvr>
                                      <p:to>
                                        <p:strVal val="visible"/>
                                      </p:to>
                                    </p:set>
                                    <p:anim calcmode="lin" valueType="num">
                                      <p:cBhvr additive="base">
                                        <p:cTn id="175" dur="500" fill="hold"/>
                                        <p:tgtEl>
                                          <p:spTgt spid="108"/>
                                        </p:tgtEl>
                                        <p:attrNameLst>
                                          <p:attrName>ppt_x</p:attrName>
                                        </p:attrNameLst>
                                      </p:cBhvr>
                                      <p:tavLst>
                                        <p:tav tm="0">
                                          <p:val>
                                            <p:strVal val="#ppt_x"/>
                                          </p:val>
                                        </p:tav>
                                        <p:tav tm="100000">
                                          <p:val>
                                            <p:strVal val="#ppt_x"/>
                                          </p:val>
                                        </p:tav>
                                      </p:tavLst>
                                    </p:anim>
                                    <p:anim calcmode="lin" valueType="num">
                                      <p:cBhvr additive="base">
                                        <p:cTn id="176" dur="500" fill="hold"/>
                                        <p:tgtEl>
                                          <p:spTgt spid="108"/>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109"/>
                                        </p:tgtEl>
                                        <p:attrNameLst>
                                          <p:attrName>style.visibility</p:attrName>
                                        </p:attrNameLst>
                                      </p:cBhvr>
                                      <p:to>
                                        <p:strVal val="visible"/>
                                      </p:to>
                                    </p:set>
                                    <p:anim calcmode="lin" valueType="num">
                                      <p:cBhvr additive="base">
                                        <p:cTn id="179" dur="500" fill="hold"/>
                                        <p:tgtEl>
                                          <p:spTgt spid="109"/>
                                        </p:tgtEl>
                                        <p:attrNameLst>
                                          <p:attrName>ppt_x</p:attrName>
                                        </p:attrNameLst>
                                      </p:cBhvr>
                                      <p:tavLst>
                                        <p:tav tm="0">
                                          <p:val>
                                            <p:strVal val="#ppt_x"/>
                                          </p:val>
                                        </p:tav>
                                        <p:tav tm="100000">
                                          <p:val>
                                            <p:strVal val="#ppt_x"/>
                                          </p:val>
                                        </p:tav>
                                      </p:tavLst>
                                    </p:anim>
                                    <p:anim calcmode="lin" valueType="num">
                                      <p:cBhvr additive="base">
                                        <p:cTn id="180" dur="500" fill="hold"/>
                                        <p:tgtEl>
                                          <p:spTgt spid="109"/>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110"/>
                                        </p:tgtEl>
                                        <p:attrNameLst>
                                          <p:attrName>style.visibility</p:attrName>
                                        </p:attrNameLst>
                                      </p:cBhvr>
                                      <p:to>
                                        <p:strVal val="visible"/>
                                      </p:to>
                                    </p:set>
                                    <p:anim calcmode="lin" valueType="num">
                                      <p:cBhvr additive="base">
                                        <p:cTn id="183" dur="500" fill="hold"/>
                                        <p:tgtEl>
                                          <p:spTgt spid="110"/>
                                        </p:tgtEl>
                                        <p:attrNameLst>
                                          <p:attrName>ppt_x</p:attrName>
                                        </p:attrNameLst>
                                      </p:cBhvr>
                                      <p:tavLst>
                                        <p:tav tm="0">
                                          <p:val>
                                            <p:strVal val="#ppt_x"/>
                                          </p:val>
                                        </p:tav>
                                        <p:tav tm="100000">
                                          <p:val>
                                            <p:strVal val="#ppt_x"/>
                                          </p:val>
                                        </p:tav>
                                      </p:tavLst>
                                    </p:anim>
                                    <p:anim calcmode="lin" valueType="num">
                                      <p:cBhvr additive="base">
                                        <p:cTn id="184" dur="500" fill="hold"/>
                                        <p:tgtEl>
                                          <p:spTgt spid="110"/>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111"/>
                                        </p:tgtEl>
                                        <p:attrNameLst>
                                          <p:attrName>style.visibility</p:attrName>
                                        </p:attrNameLst>
                                      </p:cBhvr>
                                      <p:to>
                                        <p:strVal val="visible"/>
                                      </p:to>
                                    </p:set>
                                    <p:anim calcmode="lin" valueType="num">
                                      <p:cBhvr additive="base">
                                        <p:cTn id="187" dur="500" fill="hold"/>
                                        <p:tgtEl>
                                          <p:spTgt spid="111"/>
                                        </p:tgtEl>
                                        <p:attrNameLst>
                                          <p:attrName>ppt_x</p:attrName>
                                        </p:attrNameLst>
                                      </p:cBhvr>
                                      <p:tavLst>
                                        <p:tav tm="0">
                                          <p:val>
                                            <p:strVal val="#ppt_x"/>
                                          </p:val>
                                        </p:tav>
                                        <p:tav tm="100000">
                                          <p:val>
                                            <p:strVal val="#ppt_x"/>
                                          </p:val>
                                        </p:tav>
                                      </p:tavLst>
                                    </p:anim>
                                    <p:anim calcmode="lin" valueType="num">
                                      <p:cBhvr additive="base">
                                        <p:cTn id="188" dur="500" fill="hold"/>
                                        <p:tgtEl>
                                          <p:spTgt spid="111"/>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112"/>
                                        </p:tgtEl>
                                        <p:attrNameLst>
                                          <p:attrName>style.visibility</p:attrName>
                                        </p:attrNameLst>
                                      </p:cBhvr>
                                      <p:to>
                                        <p:strVal val="visible"/>
                                      </p:to>
                                    </p:set>
                                    <p:anim calcmode="lin" valueType="num">
                                      <p:cBhvr additive="base">
                                        <p:cTn id="191" dur="500" fill="hold"/>
                                        <p:tgtEl>
                                          <p:spTgt spid="112"/>
                                        </p:tgtEl>
                                        <p:attrNameLst>
                                          <p:attrName>ppt_x</p:attrName>
                                        </p:attrNameLst>
                                      </p:cBhvr>
                                      <p:tavLst>
                                        <p:tav tm="0">
                                          <p:val>
                                            <p:strVal val="#ppt_x"/>
                                          </p:val>
                                        </p:tav>
                                        <p:tav tm="100000">
                                          <p:val>
                                            <p:strVal val="#ppt_x"/>
                                          </p:val>
                                        </p:tav>
                                      </p:tavLst>
                                    </p:anim>
                                    <p:anim calcmode="lin" valueType="num">
                                      <p:cBhvr additive="base">
                                        <p:cTn id="192" dur="500" fill="hold"/>
                                        <p:tgtEl>
                                          <p:spTgt spid="112"/>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113"/>
                                        </p:tgtEl>
                                        <p:attrNameLst>
                                          <p:attrName>style.visibility</p:attrName>
                                        </p:attrNameLst>
                                      </p:cBhvr>
                                      <p:to>
                                        <p:strVal val="visible"/>
                                      </p:to>
                                    </p:set>
                                    <p:anim calcmode="lin" valueType="num">
                                      <p:cBhvr additive="base">
                                        <p:cTn id="195" dur="500" fill="hold"/>
                                        <p:tgtEl>
                                          <p:spTgt spid="113"/>
                                        </p:tgtEl>
                                        <p:attrNameLst>
                                          <p:attrName>ppt_x</p:attrName>
                                        </p:attrNameLst>
                                      </p:cBhvr>
                                      <p:tavLst>
                                        <p:tav tm="0">
                                          <p:val>
                                            <p:strVal val="#ppt_x"/>
                                          </p:val>
                                        </p:tav>
                                        <p:tav tm="100000">
                                          <p:val>
                                            <p:strVal val="#ppt_x"/>
                                          </p:val>
                                        </p:tav>
                                      </p:tavLst>
                                    </p:anim>
                                    <p:anim calcmode="lin" valueType="num">
                                      <p:cBhvr additive="base">
                                        <p:cTn id="196" dur="500" fill="hold"/>
                                        <p:tgtEl>
                                          <p:spTgt spid="113"/>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14"/>
                                        </p:tgtEl>
                                        <p:attrNameLst>
                                          <p:attrName>style.visibility</p:attrName>
                                        </p:attrNameLst>
                                      </p:cBhvr>
                                      <p:to>
                                        <p:strVal val="visible"/>
                                      </p:to>
                                    </p:set>
                                    <p:anim calcmode="lin" valueType="num">
                                      <p:cBhvr additive="base">
                                        <p:cTn id="199" dur="500" fill="hold"/>
                                        <p:tgtEl>
                                          <p:spTgt spid="114"/>
                                        </p:tgtEl>
                                        <p:attrNameLst>
                                          <p:attrName>ppt_x</p:attrName>
                                        </p:attrNameLst>
                                      </p:cBhvr>
                                      <p:tavLst>
                                        <p:tav tm="0">
                                          <p:val>
                                            <p:strVal val="#ppt_x"/>
                                          </p:val>
                                        </p:tav>
                                        <p:tav tm="100000">
                                          <p:val>
                                            <p:strVal val="#ppt_x"/>
                                          </p:val>
                                        </p:tav>
                                      </p:tavLst>
                                    </p:anim>
                                    <p:anim calcmode="lin" valueType="num">
                                      <p:cBhvr additive="base">
                                        <p:cTn id="200" dur="500" fill="hold"/>
                                        <p:tgtEl>
                                          <p:spTgt spid="114"/>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15"/>
                                        </p:tgtEl>
                                        <p:attrNameLst>
                                          <p:attrName>style.visibility</p:attrName>
                                        </p:attrNameLst>
                                      </p:cBhvr>
                                      <p:to>
                                        <p:strVal val="visible"/>
                                      </p:to>
                                    </p:set>
                                    <p:anim calcmode="lin" valueType="num">
                                      <p:cBhvr additive="base">
                                        <p:cTn id="203" dur="500" fill="hold"/>
                                        <p:tgtEl>
                                          <p:spTgt spid="115"/>
                                        </p:tgtEl>
                                        <p:attrNameLst>
                                          <p:attrName>ppt_x</p:attrName>
                                        </p:attrNameLst>
                                      </p:cBhvr>
                                      <p:tavLst>
                                        <p:tav tm="0">
                                          <p:val>
                                            <p:strVal val="#ppt_x"/>
                                          </p:val>
                                        </p:tav>
                                        <p:tav tm="100000">
                                          <p:val>
                                            <p:strVal val="#ppt_x"/>
                                          </p:val>
                                        </p:tav>
                                      </p:tavLst>
                                    </p:anim>
                                    <p:anim calcmode="lin" valueType="num">
                                      <p:cBhvr additive="base">
                                        <p:cTn id="204" dur="500" fill="hold"/>
                                        <p:tgtEl>
                                          <p:spTgt spid="115"/>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116"/>
                                        </p:tgtEl>
                                        <p:attrNameLst>
                                          <p:attrName>style.visibility</p:attrName>
                                        </p:attrNameLst>
                                      </p:cBhvr>
                                      <p:to>
                                        <p:strVal val="visible"/>
                                      </p:to>
                                    </p:set>
                                    <p:anim calcmode="lin" valueType="num">
                                      <p:cBhvr additive="base">
                                        <p:cTn id="207" dur="500" fill="hold"/>
                                        <p:tgtEl>
                                          <p:spTgt spid="116"/>
                                        </p:tgtEl>
                                        <p:attrNameLst>
                                          <p:attrName>ppt_x</p:attrName>
                                        </p:attrNameLst>
                                      </p:cBhvr>
                                      <p:tavLst>
                                        <p:tav tm="0">
                                          <p:val>
                                            <p:strVal val="#ppt_x"/>
                                          </p:val>
                                        </p:tav>
                                        <p:tav tm="100000">
                                          <p:val>
                                            <p:strVal val="#ppt_x"/>
                                          </p:val>
                                        </p:tav>
                                      </p:tavLst>
                                    </p:anim>
                                    <p:anim calcmode="lin" valueType="num">
                                      <p:cBhvr additive="base">
                                        <p:cTn id="208" dur="500" fill="hold"/>
                                        <p:tgtEl>
                                          <p:spTgt spid="116"/>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117"/>
                                        </p:tgtEl>
                                        <p:attrNameLst>
                                          <p:attrName>style.visibility</p:attrName>
                                        </p:attrNameLst>
                                      </p:cBhvr>
                                      <p:to>
                                        <p:strVal val="visible"/>
                                      </p:to>
                                    </p:set>
                                    <p:anim calcmode="lin" valueType="num">
                                      <p:cBhvr additive="base">
                                        <p:cTn id="211" dur="500" fill="hold"/>
                                        <p:tgtEl>
                                          <p:spTgt spid="117"/>
                                        </p:tgtEl>
                                        <p:attrNameLst>
                                          <p:attrName>ppt_x</p:attrName>
                                        </p:attrNameLst>
                                      </p:cBhvr>
                                      <p:tavLst>
                                        <p:tav tm="0">
                                          <p:val>
                                            <p:strVal val="#ppt_x"/>
                                          </p:val>
                                        </p:tav>
                                        <p:tav tm="100000">
                                          <p:val>
                                            <p:strVal val="#ppt_x"/>
                                          </p:val>
                                        </p:tav>
                                      </p:tavLst>
                                    </p:anim>
                                    <p:anim calcmode="lin" valueType="num">
                                      <p:cBhvr additive="base">
                                        <p:cTn id="212" dur="500" fill="hold"/>
                                        <p:tgtEl>
                                          <p:spTgt spid="11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8"/>
                                        </p:tgtEl>
                                        <p:attrNameLst>
                                          <p:attrName>style.visibility</p:attrName>
                                        </p:attrNameLst>
                                      </p:cBhvr>
                                      <p:to>
                                        <p:strVal val="visible"/>
                                      </p:to>
                                    </p:set>
                                    <p:anim calcmode="lin" valueType="num">
                                      <p:cBhvr additive="base">
                                        <p:cTn id="215" dur="500" fill="hold"/>
                                        <p:tgtEl>
                                          <p:spTgt spid="118"/>
                                        </p:tgtEl>
                                        <p:attrNameLst>
                                          <p:attrName>ppt_x</p:attrName>
                                        </p:attrNameLst>
                                      </p:cBhvr>
                                      <p:tavLst>
                                        <p:tav tm="0">
                                          <p:val>
                                            <p:strVal val="#ppt_x"/>
                                          </p:val>
                                        </p:tav>
                                        <p:tav tm="100000">
                                          <p:val>
                                            <p:strVal val="#ppt_x"/>
                                          </p:val>
                                        </p:tav>
                                      </p:tavLst>
                                    </p:anim>
                                    <p:anim calcmode="lin" valueType="num">
                                      <p:cBhvr additive="base">
                                        <p:cTn id="216" dur="500" fill="hold"/>
                                        <p:tgtEl>
                                          <p:spTgt spid="118"/>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119"/>
                                        </p:tgtEl>
                                        <p:attrNameLst>
                                          <p:attrName>style.visibility</p:attrName>
                                        </p:attrNameLst>
                                      </p:cBhvr>
                                      <p:to>
                                        <p:strVal val="visible"/>
                                      </p:to>
                                    </p:set>
                                    <p:anim calcmode="lin" valueType="num">
                                      <p:cBhvr additive="base">
                                        <p:cTn id="219" dur="500" fill="hold"/>
                                        <p:tgtEl>
                                          <p:spTgt spid="119"/>
                                        </p:tgtEl>
                                        <p:attrNameLst>
                                          <p:attrName>ppt_x</p:attrName>
                                        </p:attrNameLst>
                                      </p:cBhvr>
                                      <p:tavLst>
                                        <p:tav tm="0">
                                          <p:val>
                                            <p:strVal val="#ppt_x"/>
                                          </p:val>
                                        </p:tav>
                                        <p:tav tm="100000">
                                          <p:val>
                                            <p:strVal val="#ppt_x"/>
                                          </p:val>
                                        </p:tav>
                                      </p:tavLst>
                                    </p:anim>
                                    <p:anim calcmode="lin" valueType="num">
                                      <p:cBhvr additive="base">
                                        <p:cTn id="2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5">
                                            <p:txEl>
                                              <p:pRg st="1" end="1"/>
                                            </p:txEl>
                                          </p:spTgt>
                                        </p:tgtEl>
                                        <p:attrNameLst>
                                          <p:attrName>style.visibility</p:attrName>
                                        </p:attrNameLst>
                                      </p:cBhvr>
                                      <p:to>
                                        <p:strVal val="visible"/>
                                      </p:to>
                                    </p:set>
                                    <p:animEffect transition="in" filter="fade">
                                      <p:cBhvr>
                                        <p:cTn id="225" dur="1000"/>
                                        <p:tgtEl>
                                          <p:spTgt spid="5">
                                            <p:txEl>
                                              <p:pRg st="1" end="1"/>
                                            </p:txEl>
                                          </p:spTgt>
                                        </p:tgtEl>
                                      </p:cBhvr>
                                    </p:animEffect>
                                    <p:anim calcmode="lin" valueType="num">
                                      <p:cBhvr>
                                        <p:cTn id="2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1" presetClass="entr" presetSubtype="1" fill="hold" grpId="0" nodeType="clickEffect">
                                  <p:stCondLst>
                                    <p:cond delay="0"/>
                                  </p:stCondLst>
                                  <p:childTnLst>
                                    <p:set>
                                      <p:cBhvr>
                                        <p:cTn id="231" dur="1" fill="hold">
                                          <p:stCondLst>
                                            <p:cond delay="0"/>
                                          </p:stCondLst>
                                        </p:cTn>
                                        <p:tgtEl>
                                          <p:spTgt spid="9"/>
                                        </p:tgtEl>
                                        <p:attrNameLst>
                                          <p:attrName>style.visibility</p:attrName>
                                        </p:attrNameLst>
                                      </p:cBhvr>
                                      <p:to>
                                        <p:strVal val="visible"/>
                                      </p:to>
                                    </p:set>
                                    <p:animEffect transition="in" filter="wheel(1)">
                                      <p:cBhvr>
                                        <p:cTn id="232" dur="2000"/>
                                        <p:tgtEl>
                                          <p:spTgt spid="9"/>
                                        </p:tgtEl>
                                      </p:cBhvr>
                                    </p:animEffect>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nodeType="clickEffect">
                                  <p:stCondLst>
                                    <p:cond delay="0"/>
                                  </p:stCondLst>
                                  <p:childTnLst>
                                    <p:set>
                                      <p:cBhvr>
                                        <p:cTn id="236" dur="1" fill="hold">
                                          <p:stCondLst>
                                            <p:cond delay="0"/>
                                          </p:stCondLst>
                                        </p:cTn>
                                        <p:tgtEl>
                                          <p:spTgt spid="5">
                                            <p:txEl>
                                              <p:pRg st="2" end="2"/>
                                            </p:txEl>
                                          </p:spTgt>
                                        </p:tgtEl>
                                        <p:attrNameLst>
                                          <p:attrName>style.visibility</p:attrName>
                                        </p:attrNameLst>
                                      </p:cBhvr>
                                      <p:to>
                                        <p:strVal val="visible"/>
                                      </p:to>
                                    </p:set>
                                    <p:animEffect transition="in" filter="fade">
                                      <p:cBhvr>
                                        <p:cTn id="237" dur="1000"/>
                                        <p:tgtEl>
                                          <p:spTgt spid="5">
                                            <p:txEl>
                                              <p:pRg st="2" end="2"/>
                                            </p:txEl>
                                          </p:spTgt>
                                        </p:tgtEl>
                                      </p:cBhvr>
                                    </p:animEffect>
                                    <p:anim calcmode="lin" valueType="num">
                                      <p:cBhvr>
                                        <p:cTn id="23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21" presetClass="entr" presetSubtype="1" fill="hold" grpId="0" nodeType="clickEffect">
                                  <p:stCondLst>
                                    <p:cond delay="0"/>
                                  </p:stCondLst>
                                  <p:childTnLst>
                                    <p:set>
                                      <p:cBhvr>
                                        <p:cTn id="243" dur="1" fill="hold">
                                          <p:stCondLst>
                                            <p:cond delay="0"/>
                                          </p:stCondLst>
                                        </p:cTn>
                                        <p:tgtEl>
                                          <p:spTgt spid="120"/>
                                        </p:tgtEl>
                                        <p:attrNameLst>
                                          <p:attrName>style.visibility</p:attrName>
                                        </p:attrNameLst>
                                      </p:cBhvr>
                                      <p:to>
                                        <p:strVal val="visible"/>
                                      </p:to>
                                    </p:set>
                                    <p:animEffect transition="in" filter="wheel(1)">
                                      <p:cBhvr>
                                        <p:cTn id="244" dur="2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87" grpId="0" animBg="1"/>
      <p:bldP spid="98" grpId="0" animBg="1"/>
      <p:bldP spid="99" grpId="0" animBg="1"/>
      <p:bldP spid="100" grpId="0" animBg="1"/>
      <p:bldP spid="101" grpId="0" animBg="1"/>
      <p:bldP spid="102" grpId="0" animBg="1"/>
      <p:bldP spid="103" grpId="0" animBg="1"/>
      <p:bldP spid="104" grpId="0" animBg="1"/>
      <p:bldP spid="105" grpId="0" animBg="1"/>
      <p:bldP spid="9" grpId="0" animBg="1"/>
      <p:bldP spid="1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936" y="385344"/>
            <a:ext cx="4096322" cy="6211167"/>
          </a:xfrm>
          <a:prstGeom prst="rect">
            <a:avLst/>
          </a:prstGeom>
        </p:spPr>
      </p:pic>
      <p:sp>
        <p:nvSpPr>
          <p:cNvPr id="4" name="Slide Number Placeholder 3"/>
          <p:cNvSpPr>
            <a:spLocks noGrp="1"/>
          </p:cNvSpPr>
          <p:nvPr>
            <p:ph type="sldNum" sz="quarter" idx="12"/>
          </p:nvPr>
        </p:nvSpPr>
        <p:spPr/>
        <p:txBody>
          <a:bodyPr/>
          <a:lstStyle/>
          <a:p>
            <a:fld id="{1AF48D58-DF41-4E32-AEA8-CA7407E246D5}" type="slidenum">
              <a:rPr lang="en-US" smtClean="0"/>
              <a:pPr/>
              <a:t>39</a:t>
            </a:fld>
            <a:endParaRPr lang="en-US"/>
          </a:p>
        </p:txBody>
      </p:sp>
      <p:pic>
        <p:nvPicPr>
          <p:cNvPr id="1026" name="Picture 2" descr="Example Likert 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259" y="385344"/>
            <a:ext cx="3892216" cy="591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02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anose="020B0A04020102020204" pitchFamily="34" charset="0"/>
              </a:rPr>
              <a:t>Exploratory Factor Analysis (EFA)</a:t>
            </a:r>
            <a:endParaRPr lang="en-US" b="1"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D19D34"/>
                </a:solidFill>
                <a:latin typeface="+mn-lt"/>
              </a:rPr>
              <a:t> Step 1</a:t>
            </a:r>
            <a:r>
              <a:rPr lang="en-US" sz="2400" dirty="0" smtClean="0">
                <a:latin typeface="+mn-lt"/>
              </a:rPr>
              <a:t>: Determining the number of factors; </a:t>
            </a:r>
          </a:p>
          <a:p>
            <a:pPr marL="0" indent="0">
              <a:buNone/>
            </a:pPr>
            <a:r>
              <a:rPr lang="en-US" sz="2400" dirty="0">
                <a:latin typeface="+mn-lt"/>
              </a:rPr>
              <a:t> </a:t>
            </a:r>
            <a:r>
              <a:rPr lang="en-US" sz="2400" dirty="0" smtClean="0">
                <a:solidFill>
                  <a:srgbClr val="D19D34"/>
                </a:solidFill>
                <a:latin typeface="+mn-lt"/>
              </a:rPr>
              <a:t>Step 2</a:t>
            </a:r>
            <a:r>
              <a:rPr lang="en-US" sz="2400" dirty="0" smtClean="0">
                <a:latin typeface="+mn-lt"/>
              </a:rPr>
              <a:t>: Solve rotational freedom.</a:t>
            </a:r>
          </a:p>
        </p:txBody>
      </p:sp>
      <p:sp>
        <p:nvSpPr>
          <p:cNvPr id="4" name="Slide Number Placeholder 3"/>
          <p:cNvSpPr>
            <a:spLocks noGrp="1"/>
          </p:cNvSpPr>
          <p:nvPr>
            <p:ph type="sldNum" sz="quarter" idx="12"/>
          </p:nvPr>
        </p:nvSpPr>
        <p:spPr/>
        <p:txBody>
          <a:bodyPr/>
          <a:lstStyle/>
          <a:p>
            <a:fld id="{1AF48D58-DF41-4E32-AEA8-CA7407E246D5}" type="slidenum">
              <a:rPr lang="en-US" smtClean="0"/>
              <a:pPr/>
              <a:t>4</a:t>
            </a:fld>
            <a:endParaRPr lang="en-US"/>
          </a:p>
        </p:txBody>
      </p:sp>
      <p:pic>
        <p:nvPicPr>
          <p:cNvPr id="2050" name="Picture 2" descr="Data Science Process: Data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720" y="4088693"/>
            <a:ext cx="5387880" cy="202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63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dirty="0" smtClean="0">
                <a:latin typeface="Arial Black" panose="020B0A04020102020204" pitchFamily="34" charset="0"/>
              </a:rPr>
              <a:t>Correcting for ARS</a:t>
            </a:r>
            <a:endParaRPr lang="en-US" dirty="0">
              <a:latin typeface="Arial Black" panose="020B0A04020102020204" pitchFamily="34" charset="0"/>
            </a:endParaRPr>
          </a:p>
        </p:txBody>
      </p:sp>
      <p:sp>
        <p:nvSpPr>
          <p:cNvPr id="3" name="Content Placeholder 2"/>
          <p:cNvSpPr>
            <a:spLocks noGrp="1"/>
          </p:cNvSpPr>
          <p:nvPr>
            <p:ph idx="1"/>
          </p:nvPr>
        </p:nvSpPr>
        <p:spPr>
          <a:xfrm>
            <a:off x="838200" y="1742424"/>
            <a:ext cx="10515600" cy="4351338"/>
          </a:xfrm>
        </p:spPr>
        <p:txBody>
          <a:bodyPr/>
          <a:lstStyle/>
          <a:p>
            <a:r>
              <a:rPr lang="en-US" dirty="0" smtClean="0"/>
              <a:t>Counting the number of agreements;</a:t>
            </a:r>
          </a:p>
          <a:p>
            <a:r>
              <a:rPr lang="en-US" dirty="0" smtClean="0"/>
              <a:t>Counting double agreements on reversed items;</a:t>
            </a:r>
          </a:p>
          <a:p>
            <a:r>
              <a:rPr lang="en-US" dirty="0" smtClean="0"/>
              <a:t>Specify an additional ARS factor.</a:t>
            </a:r>
          </a:p>
          <a:p>
            <a:endParaRPr lang="en-US" dirty="0" smtClean="0"/>
          </a:p>
          <a:p>
            <a:endParaRPr lang="en-US" dirty="0"/>
          </a:p>
        </p:txBody>
      </p:sp>
      <p:sp>
        <p:nvSpPr>
          <p:cNvPr id="4" name="Slide Number Placeholder 3"/>
          <p:cNvSpPr>
            <a:spLocks noGrp="1"/>
          </p:cNvSpPr>
          <p:nvPr>
            <p:ph type="sldNum" sz="quarter" idx="12"/>
          </p:nvPr>
        </p:nvSpPr>
        <p:spPr>
          <a:xfrm>
            <a:off x="8572886" y="6248952"/>
            <a:ext cx="2743200" cy="365125"/>
          </a:xfrm>
        </p:spPr>
        <p:txBody>
          <a:bodyPr/>
          <a:lstStyle/>
          <a:p>
            <a:fld id="{1AF48D58-DF41-4E32-AEA8-CA7407E246D5}" type="slidenum">
              <a:rPr lang="en-US" smtClean="0"/>
              <a:pPr/>
              <a:t>40</a:t>
            </a:fld>
            <a:endParaRPr lang="en-US"/>
          </a:p>
        </p:txBody>
      </p:sp>
      <p:pic>
        <p:nvPicPr>
          <p:cNvPr id="150" name="Picture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695" y="3549445"/>
            <a:ext cx="7068484" cy="2934187"/>
          </a:xfrm>
          <a:prstGeom prst="rect">
            <a:avLst/>
          </a:prstGeom>
        </p:spPr>
      </p:pic>
    </p:spTree>
    <p:extLst>
      <p:ext uri="{BB962C8B-B14F-4D97-AF65-F5344CB8AC3E}">
        <p14:creationId xmlns:p14="http://schemas.microsoft.com/office/powerpoint/2010/main" val="329644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CD9B1D"/>
                                      </p:to>
                                    </p:animClr>
                                    <p:animClr clrSpc="rgb" dir="cw">
                                      <p:cBhvr>
                                        <p:cTn id="7" dur="500" fill="hold"/>
                                        <p:tgtEl>
                                          <p:spTgt spid="3">
                                            <p:txEl>
                                              <p:pRg st="2" end="2"/>
                                            </p:txEl>
                                          </p:spTgt>
                                        </p:tgtEl>
                                        <p:attrNameLst>
                                          <p:attrName>fillcolor</p:attrName>
                                        </p:attrNameLst>
                                      </p:cBhvr>
                                      <p:to>
                                        <a:srgbClr val="CD9B1D"/>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0"/>
                                        </p:tgtEl>
                                        <p:attrNameLst>
                                          <p:attrName>style.visibility</p:attrName>
                                        </p:attrNameLst>
                                      </p:cBhvr>
                                      <p:to>
                                        <p:strVal val="visible"/>
                                      </p:to>
                                    </p:set>
                                    <p:anim calcmode="lin" valueType="num">
                                      <p:cBhvr additive="base">
                                        <p:cTn id="14" dur="500" fill="hold"/>
                                        <p:tgtEl>
                                          <p:spTgt spid="150"/>
                                        </p:tgtEl>
                                        <p:attrNameLst>
                                          <p:attrName>ppt_x</p:attrName>
                                        </p:attrNameLst>
                                      </p:cBhvr>
                                      <p:tavLst>
                                        <p:tav tm="0">
                                          <p:val>
                                            <p:strVal val="#ppt_x"/>
                                          </p:val>
                                        </p:tav>
                                        <p:tav tm="100000">
                                          <p:val>
                                            <p:strVal val="#ppt_x"/>
                                          </p:val>
                                        </p:tav>
                                      </p:tavLst>
                                    </p:anim>
                                    <p:anim calcmode="lin" valueType="num">
                                      <p:cBhvr additive="base">
                                        <p:cTn id="15"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effects of ARS on EFA</a:t>
            </a:r>
            <a:endParaRPr lang="en-US" dirty="0"/>
          </a:p>
        </p:txBody>
      </p:sp>
      <p:sp>
        <p:nvSpPr>
          <p:cNvPr id="3" name="Content Placeholder 2"/>
          <p:cNvSpPr>
            <a:spLocks noGrp="1"/>
          </p:cNvSpPr>
          <p:nvPr>
            <p:ph idx="1"/>
          </p:nvPr>
        </p:nvSpPr>
        <p:spPr/>
        <p:txBody>
          <a:bodyPr>
            <a:normAutofit/>
          </a:bodyPr>
          <a:lstStyle/>
          <a:p>
            <a:r>
              <a:rPr lang="en-US" sz="2400" dirty="0" smtClean="0"/>
              <a:t>When </a:t>
            </a:r>
            <a:r>
              <a:rPr lang="en-US" sz="2400" dirty="0" smtClean="0"/>
              <a:t>ARS is </a:t>
            </a:r>
            <a:r>
              <a:rPr lang="en-US" sz="2400" dirty="0" smtClean="0">
                <a:solidFill>
                  <a:srgbClr val="CD9B1D"/>
                </a:solidFill>
              </a:rPr>
              <a:t>not taken into account in the rotation </a:t>
            </a:r>
            <a:r>
              <a:rPr lang="en-US" sz="2400" dirty="0" smtClean="0"/>
              <a:t>step (i.e., simple structure is assumed), items may seem </a:t>
            </a:r>
            <a:r>
              <a:rPr lang="en-US" sz="2400" dirty="0" smtClean="0"/>
              <a:t>to malfunction because they:</a:t>
            </a:r>
            <a:endParaRPr lang="en-US" sz="2400" dirty="0" smtClean="0"/>
          </a:p>
          <a:p>
            <a:pPr lvl="1"/>
            <a:r>
              <a:rPr lang="en-US" dirty="0"/>
              <a:t>L</a:t>
            </a:r>
            <a:r>
              <a:rPr lang="en-US" dirty="0" smtClean="0"/>
              <a:t>oad on multiple factors (i.e., </a:t>
            </a:r>
            <a:r>
              <a:rPr lang="en-US" dirty="0" smtClean="0">
                <a:solidFill>
                  <a:srgbClr val="CD9B1D"/>
                </a:solidFill>
              </a:rPr>
              <a:t>cross-loading</a:t>
            </a:r>
            <a:r>
              <a:rPr lang="en-US" dirty="0" smtClean="0"/>
              <a:t>)</a:t>
            </a:r>
          </a:p>
          <a:p>
            <a:pPr lvl="1"/>
            <a:r>
              <a:rPr lang="en-US" dirty="0" smtClean="0"/>
              <a:t>Poorly measure a factor (i.e., </a:t>
            </a:r>
            <a:r>
              <a:rPr lang="en-US" dirty="0" smtClean="0">
                <a:solidFill>
                  <a:srgbClr val="CD9B1D"/>
                </a:solidFill>
              </a:rPr>
              <a:t>small loadings</a:t>
            </a:r>
            <a:r>
              <a:rPr lang="en-US" dirty="0" smtClean="0"/>
              <a:t>) </a:t>
            </a:r>
            <a:endParaRPr lang="en-US"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41</a:t>
            </a:fld>
            <a:endParaRPr lang="en-US"/>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695" y="3549445"/>
            <a:ext cx="7068484" cy="2934187"/>
          </a:xfrm>
          <a:prstGeom prst="rect">
            <a:avLst/>
          </a:prstGeom>
        </p:spPr>
      </p:pic>
    </p:spTree>
    <p:extLst>
      <p:ext uri="{BB962C8B-B14F-4D97-AF65-F5344CB8AC3E}">
        <p14:creationId xmlns:p14="http://schemas.microsoft.com/office/powerpoint/2010/main" val="8454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effects of ARS on EFA</a:t>
            </a:r>
            <a:endParaRPr lang="en-US" dirty="0"/>
          </a:p>
        </p:txBody>
      </p:sp>
      <p:sp>
        <p:nvSpPr>
          <p:cNvPr id="3" name="Content Placeholder 2"/>
          <p:cNvSpPr>
            <a:spLocks noGrp="1"/>
          </p:cNvSpPr>
          <p:nvPr>
            <p:ph idx="1"/>
          </p:nvPr>
        </p:nvSpPr>
        <p:spPr/>
        <p:txBody>
          <a:bodyPr>
            <a:normAutofit/>
          </a:bodyPr>
          <a:lstStyle/>
          <a:p>
            <a:r>
              <a:rPr lang="en-US" sz="2400" dirty="0" smtClean="0"/>
              <a:t>In the model selection step </a:t>
            </a:r>
            <a:r>
              <a:rPr lang="en-US" sz="2400" dirty="0" smtClean="0">
                <a:solidFill>
                  <a:srgbClr val="CD9B1D"/>
                </a:solidFill>
              </a:rPr>
              <a:t>ARS</a:t>
            </a:r>
            <a:r>
              <a:rPr lang="en-US" sz="2400" dirty="0" smtClean="0"/>
              <a:t> could be </a:t>
            </a:r>
            <a:r>
              <a:rPr lang="en-US" sz="2400" dirty="0" smtClean="0">
                <a:solidFill>
                  <a:srgbClr val="CD9B1D"/>
                </a:solidFill>
              </a:rPr>
              <a:t>erroneously interpreted</a:t>
            </a:r>
            <a:r>
              <a:rPr lang="en-US" sz="2400" dirty="0" smtClean="0"/>
              <a:t> as an additional content factor</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42</a:t>
            </a:fld>
            <a:endParaRPr lang="en-US"/>
          </a:p>
        </p:txBody>
      </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181" y="3466358"/>
            <a:ext cx="9711909" cy="2069204"/>
          </a:xfrm>
          <a:prstGeom prst="rect">
            <a:avLst/>
          </a:prstGeom>
        </p:spPr>
      </p:pic>
    </p:spTree>
    <p:extLst>
      <p:ext uri="{BB962C8B-B14F-4D97-AF65-F5344CB8AC3E}">
        <p14:creationId xmlns:p14="http://schemas.microsoft.com/office/powerpoint/2010/main" val="418565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D9B1D"/>
                </a:solidFill>
                <a:latin typeface="Arial Black" panose="020B0A04020102020204" pitchFamily="34" charset="0"/>
              </a:rPr>
              <a:t>Step 1</a:t>
            </a:r>
            <a:r>
              <a:rPr lang="en-US" dirty="0" smtClean="0">
                <a:latin typeface="Arial Black" panose="020B0A04020102020204" pitchFamily="34" charset="0"/>
              </a:rPr>
              <a:t>: Model </a:t>
            </a:r>
            <a:r>
              <a:rPr lang="en-US" dirty="0" smtClean="0">
                <a:latin typeface="Arial Black" panose="020B0A04020102020204" pitchFamily="34" charset="0"/>
              </a:rPr>
              <a:t>selection</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solidFill>
                  <a:srgbClr val="CD9B1D"/>
                </a:solidFill>
              </a:rPr>
              <a:t>Objective criteria</a:t>
            </a:r>
            <a:r>
              <a:rPr lang="en-US" dirty="0" smtClean="0"/>
              <a:t>:</a:t>
            </a:r>
          </a:p>
          <a:p>
            <a:r>
              <a:rPr lang="en-US" dirty="0" smtClean="0"/>
              <a:t>Bayesian Information Criterion (BIC; Schwarz et al., 1978);</a:t>
            </a:r>
          </a:p>
          <a:p>
            <a:r>
              <a:rPr lang="en-US" dirty="0" smtClean="0"/>
              <a:t>Parallel analysis (PA; Horn, 1965);</a:t>
            </a:r>
          </a:p>
          <a:p>
            <a:r>
              <a:rPr lang="en-US" dirty="0" smtClean="0"/>
              <a:t>Convex Hull procedure (</a:t>
            </a:r>
            <a:r>
              <a:rPr lang="en-US" dirty="0" err="1" smtClean="0"/>
              <a:t>Chull</a:t>
            </a:r>
            <a:r>
              <a:rPr lang="en-US" dirty="0" smtClean="0"/>
              <a:t>; </a:t>
            </a:r>
            <a:r>
              <a:rPr lang="en-US" dirty="0" err="1"/>
              <a:t>Ceulemans</a:t>
            </a:r>
            <a:r>
              <a:rPr lang="en-US" dirty="0"/>
              <a:t> &amp; Kiers, </a:t>
            </a:r>
            <a:r>
              <a:rPr lang="en-US" dirty="0" smtClean="0"/>
              <a:t>2006; Lorenzo-</a:t>
            </a:r>
            <a:r>
              <a:rPr lang="en-US" dirty="0" err="1" smtClean="0"/>
              <a:t>Seva</a:t>
            </a:r>
            <a:r>
              <a:rPr lang="en-US" dirty="0"/>
              <a:t>, Timmerman, &amp; Kiers, </a:t>
            </a:r>
            <a:r>
              <a:rPr lang="en-US" dirty="0" smtClean="0"/>
              <a:t>2011);</a:t>
            </a:r>
          </a:p>
          <a:p>
            <a:pPr marL="0" indent="0">
              <a:buNone/>
            </a:pPr>
            <a:endParaRPr lang="en-US" dirty="0"/>
          </a:p>
          <a:p>
            <a:pPr marL="0" indent="0">
              <a:buNone/>
            </a:pPr>
            <a:r>
              <a:rPr lang="en-US" dirty="0" smtClean="0">
                <a:solidFill>
                  <a:srgbClr val="CD9B1D"/>
                </a:solidFill>
              </a:rPr>
              <a:t>Subjective criteria </a:t>
            </a:r>
            <a:r>
              <a:rPr lang="en-US" dirty="0" smtClean="0"/>
              <a:t>(i.e., interpretability).</a:t>
            </a:r>
            <a:endParaRPr lang="en-US" dirty="0"/>
          </a:p>
        </p:txBody>
      </p:sp>
      <p:sp>
        <p:nvSpPr>
          <p:cNvPr id="4" name="Slide Number Placeholder 3"/>
          <p:cNvSpPr>
            <a:spLocks noGrp="1"/>
          </p:cNvSpPr>
          <p:nvPr>
            <p:ph type="sldNum" sz="quarter" idx="12"/>
          </p:nvPr>
        </p:nvSpPr>
        <p:spPr/>
        <p:txBody>
          <a:bodyPr/>
          <a:lstStyle/>
          <a:p>
            <a:fld id="{1AF48D58-DF41-4E32-AEA8-CA7407E246D5}" type="slidenum">
              <a:rPr lang="en-US" smtClean="0"/>
              <a:pPr/>
              <a:t>5</a:t>
            </a:fld>
            <a:endParaRPr lang="en-US"/>
          </a:p>
        </p:txBody>
      </p:sp>
    </p:spTree>
    <p:extLst>
      <p:ext uri="{BB962C8B-B14F-4D97-AF65-F5344CB8AC3E}">
        <p14:creationId xmlns:p14="http://schemas.microsoft.com/office/powerpoint/2010/main" val="780049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F48D58-DF41-4E32-AEA8-CA7407E246D5}" type="slidenum">
              <a:rPr lang="en-US" smtClean="0"/>
              <a:pPr/>
              <a:t>6</a:t>
            </a:fld>
            <a:endParaRPr lang="en-US"/>
          </a:p>
        </p:txBody>
      </p:sp>
      <p:sp>
        <p:nvSpPr>
          <p:cNvPr id="157" name="TextBox 156"/>
          <p:cNvSpPr txBox="1"/>
          <p:nvPr/>
        </p:nvSpPr>
        <p:spPr>
          <a:xfrm>
            <a:off x="1496882" y="459779"/>
            <a:ext cx="9484242" cy="769441"/>
          </a:xfrm>
          <a:prstGeom prst="rect">
            <a:avLst/>
          </a:prstGeom>
          <a:noFill/>
        </p:spPr>
        <p:txBody>
          <a:bodyPr wrap="square" rtlCol="0">
            <a:spAutoFit/>
          </a:bodyPr>
          <a:lstStyle/>
          <a:p>
            <a:pPr algn="ctr"/>
            <a:r>
              <a:rPr lang="en-US" sz="4400" b="1" dirty="0" smtClean="0">
                <a:solidFill>
                  <a:srgbClr val="CD9B1D"/>
                </a:solidFill>
                <a:latin typeface="Arial Black" panose="020B0A04020102020204" pitchFamily="34" charset="0"/>
              </a:rPr>
              <a:t>Step 2</a:t>
            </a:r>
            <a:r>
              <a:rPr lang="en-US" sz="4400" b="1" dirty="0" smtClean="0">
                <a:latin typeface="Arial Black" panose="020B0A04020102020204" pitchFamily="34" charset="0"/>
              </a:rPr>
              <a:t>: Rotational </a:t>
            </a:r>
            <a:r>
              <a:rPr lang="en-US" sz="4400" b="1" dirty="0" smtClean="0">
                <a:latin typeface="Arial Black" panose="020B0A04020102020204" pitchFamily="34" charset="0"/>
              </a:rPr>
              <a:t>freedom</a:t>
            </a:r>
            <a:endParaRPr lang="en-US" sz="4400" b="1" dirty="0">
              <a:latin typeface="Arial Black" panose="020B0A04020102020204" pitchFamily="34" charset="0"/>
            </a:endParaRPr>
          </a:p>
        </p:txBody>
      </p:sp>
      <p:pic>
        <p:nvPicPr>
          <p:cNvPr id="30" name="Picture 29" descr="ملف:Ic rotate right 48px.svg - ويكيبيديا"/>
          <p:cNvPicPr>
            <a:picLocks noChangeAspect="1"/>
          </p:cNvPicPr>
          <p:nvPr/>
        </p:nvPicPr>
        <p:blipFill>
          <a:blip r:embed="rId3" cstate="print">
            <a:duotone>
              <a:prstClr val="black"/>
              <a:srgbClr val="D19D34">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rot="1510394">
            <a:off x="10412650" y="439347"/>
            <a:ext cx="1136947" cy="1136947"/>
          </a:xfrm>
          <a:prstGeom prst="rect">
            <a:avLst/>
          </a:prstGeom>
        </p:spPr>
      </p:pic>
      <p:sp>
        <p:nvSpPr>
          <p:cNvPr id="2" name="TextBox 1"/>
          <p:cNvSpPr txBox="1"/>
          <p:nvPr/>
        </p:nvSpPr>
        <p:spPr>
          <a:xfrm>
            <a:off x="415636" y="1560945"/>
            <a:ext cx="11342255" cy="4893647"/>
          </a:xfrm>
          <a:prstGeom prst="rect">
            <a:avLst/>
          </a:prstGeom>
          <a:noFill/>
        </p:spPr>
        <p:txBody>
          <a:bodyPr wrap="square" rtlCol="0">
            <a:spAutoFit/>
          </a:bodyPr>
          <a:lstStyle/>
          <a:p>
            <a:r>
              <a:rPr lang="en-US" sz="2400" dirty="0" smtClean="0"/>
              <a:t>Extracted (i.e., retained) latent factors have </a:t>
            </a:r>
            <a:r>
              <a:rPr lang="en-US" sz="2400" dirty="0" smtClean="0">
                <a:solidFill>
                  <a:srgbClr val="D19D34"/>
                </a:solidFill>
              </a:rPr>
              <a:t>rotational freedom</a:t>
            </a:r>
            <a:r>
              <a:rPr lang="en-US" sz="2400" dirty="0" smtClean="0"/>
              <a:t>, which should be resolved to obtain an interpretable solution.</a:t>
            </a:r>
          </a:p>
          <a:p>
            <a:endParaRPr lang="en-US" sz="2400" dirty="0"/>
          </a:p>
          <a:p>
            <a:r>
              <a:rPr lang="en-US" sz="2400" dirty="0" smtClean="0"/>
              <a:t>Commonly, the goal is to strive for </a:t>
            </a:r>
            <a:r>
              <a:rPr lang="en-US" sz="2400" dirty="0" smtClean="0">
                <a:solidFill>
                  <a:srgbClr val="D19D34"/>
                </a:solidFill>
              </a:rPr>
              <a:t>simple structure </a:t>
            </a:r>
            <a:r>
              <a:rPr lang="en-US" sz="2400" dirty="0" smtClean="0"/>
              <a:t>(i.e., each item is a pure measurement of a single factor) and with correlated factors (i.e., oblique).</a:t>
            </a:r>
          </a:p>
          <a:p>
            <a:endParaRPr lang="en-US" sz="2400" dirty="0"/>
          </a:p>
          <a:p>
            <a:r>
              <a:rPr lang="en-US" sz="2400" dirty="0" smtClean="0"/>
              <a:t>This can be achieved by means of:</a:t>
            </a:r>
          </a:p>
          <a:p>
            <a:pPr marL="285750" indent="-285750">
              <a:buFont typeface="Arial" panose="020B0604020202020204" pitchFamily="34" charset="0"/>
              <a:buChar char="•"/>
            </a:pPr>
            <a:r>
              <a:rPr lang="en-US" sz="2400" b="1" dirty="0" smtClean="0"/>
              <a:t>Uninformed rotation approaches</a:t>
            </a:r>
            <a:r>
              <a:rPr lang="en-US" sz="2400" dirty="0" smtClean="0"/>
              <a:t>: </a:t>
            </a:r>
            <a:r>
              <a:rPr lang="en-US" sz="2400" dirty="0" smtClean="0">
                <a:solidFill>
                  <a:srgbClr val="D19D34"/>
                </a:solidFill>
              </a:rPr>
              <a:t>without</a:t>
            </a:r>
            <a:r>
              <a:rPr lang="en-US" sz="2400" dirty="0" smtClean="0"/>
              <a:t> applying any user-specified </a:t>
            </a:r>
            <a:r>
              <a:rPr lang="en-US" sz="2400" dirty="0" smtClean="0">
                <a:solidFill>
                  <a:srgbClr val="D19D34"/>
                </a:solidFill>
              </a:rPr>
              <a:t>expectations</a:t>
            </a:r>
            <a:r>
              <a:rPr lang="en-US" sz="2400" dirty="0" smtClean="0"/>
              <a:t> regarding the MM (e.g., </a:t>
            </a:r>
            <a:r>
              <a:rPr lang="en-US" sz="2400" dirty="0" err="1" smtClean="0"/>
              <a:t>oblimin</a:t>
            </a:r>
            <a:r>
              <a:rPr lang="en-US" sz="2400" dirty="0" smtClean="0"/>
              <a:t>, </a:t>
            </a:r>
            <a:r>
              <a:rPr lang="en-US" sz="2400" dirty="0" err="1" smtClean="0"/>
              <a:t>varimax</a:t>
            </a:r>
            <a:r>
              <a:rPr lang="en-US" sz="2400" dirty="0" smtClean="0"/>
              <a:t>).</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b="1" dirty="0" smtClean="0"/>
              <a:t>Informed rotation approaches</a:t>
            </a:r>
            <a:r>
              <a:rPr lang="en-US" sz="2400" dirty="0" smtClean="0"/>
              <a:t>: </a:t>
            </a:r>
            <a:r>
              <a:rPr lang="en-US" sz="2400" dirty="0" smtClean="0">
                <a:solidFill>
                  <a:srgbClr val="D19D34"/>
                </a:solidFill>
              </a:rPr>
              <a:t>with expectations</a:t>
            </a:r>
            <a:r>
              <a:rPr lang="en-US" sz="2400" dirty="0" smtClean="0"/>
              <a:t> regarding the MM via a user-specified target loading matrix (e.g., target rotation).</a:t>
            </a:r>
          </a:p>
        </p:txBody>
      </p:sp>
    </p:spTree>
    <p:extLst>
      <p:ext uri="{BB962C8B-B14F-4D97-AF65-F5344CB8AC3E}">
        <p14:creationId xmlns:p14="http://schemas.microsoft.com/office/powerpoint/2010/main" val="3581885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33264" y="5160869"/>
            <a:ext cx="2743200" cy="365125"/>
          </a:xfrm>
        </p:spPr>
        <p:txBody>
          <a:bodyPr/>
          <a:lstStyle/>
          <a:p>
            <a:fld id="{1AF48D58-DF41-4E32-AEA8-CA7407E246D5}" type="slidenum">
              <a:rPr lang="en-US" smtClean="0"/>
              <a:pPr/>
              <a:t>7</a:t>
            </a:fld>
            <a:endParaRPr lang="en-US"/>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99374004"/>
                  </p:ext>
                </p:extLst>
              </p:nvPr>
            </p:nvGraphicFramePr>
            <p:xfrm>
              <a:off x="1463688" y="1770849"/>
              <a:ext cx="2223408" cy="4023330"/>
            </p:xfrm>
            <a:graphic>
              <a:graphicData uri="http://schemas.openxmlformats.org/drawingml/2006/table">
                <a:tbl>
                  <a:tblPr firstRow="1" bandRow="1">
                    <a:tableStyleId>{17292A2E-F333-43FB-9621-5CBBE7FDCDCB}</a:tableStyleId>
                  </a:tblPr>
                  <a:tblGrid>
                    <a:gridCol w="741136">
                      <a:extLst>
                        <a:ext uri="{9D8B030D-6E8A-4147-A177-3AD203B41FA5}">
                          <a16:colId xmlns:a16="http://schemas.microsoft.com/office/drawing/2014/main" val="664666705"/>
                        </a:ext>
                      </a:extLst>
                    </a:gridCol>
                    <a:gridCol w="741136">
                      <a:extLst>
                        <a:ext uri="{9D8B030D-6E8A-4147-A177-3AD203B41FA5}">
                          <a16:colId xmlns:a16="http://schemas.microsoft.com/office/drawing/2014/main" val="4023639294"/>
                        </a:ext>
                      </a:extLst>
                    </a:gridCol>
                    <a:gridCol w="741136">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3996740081"/>
                      </a:ext>
                    </a:extLst>
                  </a:tr>
                  <a:tr h="402333">
                    <a:tc>
                      <a:txBody>
                        <a:bodyPr/>
                        <a:lstStyle/>
                        <a:p>
                          <a:pPr algn="ctr"/>
                          <a:r>
                            <a:rPr lang="en-US" sz="1600" b="1" dirty="0" smtClean="0">
                              <a:solidFill>
                                <a:schemeClr val="tx1"/>
                              </a:solidFill>
                              <a:effectLst/>
                            </a:rPr>
                            <a:t>-0.317</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0.267</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0.264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0.236</a:t>
                          </a:r>
                          <a:endParaRPr lang="en-US" sz="1600" b="0" dirty="0">
                            <a:effectLst/>
                          </a:endParaRPr>
                        </a:p>
                      </a:txBody>
                      <a:tcPr anchor="ctr"/>
                    </a:tc>
                    <a:tc>
                      <a:txBody>
                        <a:bodyPr/>
                        <a:lstStyle/>
                        <a:p>
                          <a:pPr algn="ctr"/>
                          <a:r>
                            <a:rPr lang="en-US" sz="1600" b="1" dirty="0" smtClean="0">
                              <a:effectLst/>
                            </a:rPr>
                            <a:t>0.405</a:t>
                          </a:r>
                          <a:endParaRPr lang="en-US" sz="1600" b="1" dirty="0">
                            <a:effectLst/>
                          </a:endParaRPr>
                        </a:p>
                      </a:txBody>
                      <a:tcPr anchor="ctr"/>
                    </a:tc>
                    <a:tc>
                      <a:txBody>
                        <a:bodyPr/>
                        <a:lstStyle/>
                        <a:p>
                          <a:pPr algn="ctr"/>
                          <a:r>
                            <a:rPr lang="en-US" sz="1600" b="0" dirty="0" smtClean="0">
                              <a:effectLst/>
                            </a:rPr>
                            <a:t>-0.260</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1" dirty="0" smtClean="0">
                              <a:effectLst/>
                            </a:rPr>
                            <a:t>0.300</a:t>
                          </a:r>
                          <a:endParaRPr lang="en-US" sz="1600" b="1" dirty="0">
                            <a:effectLst/>
                          </a:endParaRPr>
                        </a:p>
                      </a:txBody>
                      <a:tcPr anchor="ctr"/>
                    </a:tc>
                    <a:tc>
                      <a:txBody>
                        <a:bodyPr/>
                        <a:lstStyle/>
                        <a:p>
                          <a:pPr algn="ctr"/>
                          <a:r>
                            <a:rPr lang="en-US" sz="1600" b="0" dirty="0" smtClean="0">
                              <a:effectLst/>
                            </a:rPr>
                            <a:t>0.104</a:t>
                          </a:r>
                          <a:endParaRPr lang="en-US" sz="1600" b="0" dirty="0">
                            <a:effectLst/>
                          </a:endParaRPr>
                        </a:p>
                      </a:txBody>
                      <a:tcPr anchor="ctr"/>
                    </a:tc>
                    <a:tc>
                      <a:txBody>
                        <a:bodyPr/>
                        <a:lstStyle/>
                        <a:p>
                          <a:pPr algn="ctr"/>
                          <a:r>
                            <a:rPr lang="en-US" sz="1600" b="1" dirty="0" smtClean="0">
                              <a:effectLst/>
                            </a:rPr>
                            <a:t>0.304</a:t>
                          </a:r>
                          <a:endParaRPr lang="en-US" sz="1600" b="1"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effectLst/>
                            </a:rPr>
                            <a:t>-0.326</a:t>
                          </a:r>
                          <a:endParaRPr lang="en-US" sz="1600" b="1" dirty="0">
                            <a:effectLst/>
                          </a:endParaRPr>
                        </a:p>
                      </a:txBody>
                      <a:tcPr anchor="ctr"/>
                    </a:tc>
                    <a:tc>
                      <a:txBody>
                        <a:bodyPr/>
                        <a:lstStyle/>
                        <a:p>
                          <a:pPr algn="ctr"/>
                          <a:r>
                            <a:rPr lang="en-US" sz="1600" b="1" dirty="0" smtClean="0">
                              <a:effectLst/>
                            </a:rPr>
                            <a:t>0.379</a:t>
                          </a:r>
                          <a:endParaRPr lang="en-US" sz="1600" b="1" dirty="0">
                            <a:effectLst/>
                          </a:endParaRPr>
                        </a:p>
                      </a:txBody>
                      <a:tcPr anchor="ctr"/>
                    </a:tc>
                    <a:tc>
                      <a:txBody>
                        <a:bodyPr/>
                        <a:lstStyle/>
                        <a:p>
                          <a:pPr algn="ctr"/>
                          <a:r>
                            <a:rPr lang="en-US" sz="1600" dirty="0" smtClean="0">
                              <a:effectLst/>
                            </a:rPr>
                            <a:t>0.194</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0.231</a:t>
                          </a:r>
                          <a:endParaRPr lang="en-US" sz="1600" b="0" dirty="0">
                            <a:effectLst/>
                          </a:endParaRPr>
                        </a:p>
                      </a:txBody>
                      <a:tcPr anchor="ctr"/>
                    </a:tc>
                    <a:tc>
                      <a:txBody>
                        <a:bodyPr/>
                        <a:lstStyle/>
                        <a:p>
                          <a:pPr algn="ctr"/>
                          <a:r>
                            <a:rPr lang="en-US" sz="1600" b="1" dirty="0" smtClean="0">
                              <a:effectLst/>
                            </a:rPr>
                            <a:t>0.434</a:t>
                          </a:r>
                          <a:endParaRPr lang="en-US" sz="1600" b="1" dirty="0">
                            <a:effectLst/>
                          </a:endParaRPr>
                        </a:p>
                      </a:txBody>
                      <a:tcPr anchor="ctr"/>
                    </a:tc>
                    <a:tc>
                      <a:txBody>
                        <a:bodyPr/>
                        <a:lstStyle/>
                        <a:p>
                          <a:pPr algn="ctr"/>
                          <a:r>
                            <a:rPr lang="en-US" sz="1600" b="0" dirty="0">
                              <a:effectLst/>
                            </a:rPr>
                            <a:t>-</a:t>
                          </a:r>
                          <a:r>
                            <a:rPr lang="en-US" sz="1600" b="0" dirty="0" smtClean="0">
                              <a:effectLst/>
                            </a:rPr>
                            <a:t>0.204</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1" dirty="0" smtClean="0">
                              <a:effectLst/>
                            </a:rPr>
                            <a:t>0.310</a:t>
                          </a:r>
                          <a:endParaRPr lang="en-US" sz="1600" b="1" dirty="0">
                            <a:effectLst/>
                          </a:endParaRPr>
                        </a:p>
                      </a:txBody>
                      <a:tcPr anchor="ctr"/>
                    </a:tc>
                    <a:tc>
                      <a:txBody>
                        <a:bodyPr/>
                        <a:lstStyle/>
                        <a:p>
                          <a:pPr algn="ctr"/>
                          <a:r>
                            <a:rPr lang="en-US" sz="1600" b="0" dirty="0" smtClean="0">
                              <a:effectLst/>
                            </a:rPr>
                            <a:t>0.031</a:t>
                          </a:r>
                          <a:endParaRPr lang="en-US" sz="1600" b="0" dirty="0">
                            <a:effectLst/>
                          </a:endParaRPr>
                        </a:p>
                      </a:txBody>
                      <a:tcPr anchor="ctr"/>
                    </a:tc>
                    <a:tc>
                      <a:txBody>
                        <a:bodyPr/>
                        <a:lstStyle/>
                        <a:p>
                          <a:pPr algn="ctr"/>
                          <a:r>
                            <a:rPr lang="en-US" sz="1600" b="1" dirty="0" smtClean="0">
                              <a:effectLst/>
                            </a:rPr>
                            <a:t>0.219</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-0.380</a:t>
                          </a:r>
                          <a:endParaRPr lang="en-US" sz="1600" b="1" dirty="0">
                            <a:effectLst/>
                          </a:endParaRPr>
                        </a:p>
                      </a:txBody>
                      <a:tcPr anchor="ctr"/>
                    </a:tc>
                    <a:tc>
                      <a:txBody>
                        <a:bodyPr/>
                        <a:lstStyle/>
                        <a:p>
                          <a:pPr algn="ctr"/>
                          <a:r>
                            <a:rPr lang="en-US" sz="1600" b="1" dirty="0" smtClean="0">
                              <a:effectLst/>
                            </a:rPr>
                            <a:t>0.383</a:t>
                          </a:r>
                          <a:endParaRPr lang="en-US" sz="1600" b="1" dirty="0">
                            <a:effectLst/>
                          </a:endParaRPr>
                        </a:p>
                      </a:txBody>
                      <a:tcPr anchor="ctr"/>
                    </a:tc>
                    <a:tc>
                      <a:txBody>
                        <a:bodyPr/>
                        <a:lstStyle/>
                        <a:p>
                          <a:pPr algn="ctr"/>
                          <a:r>
                            <a:rPr lang="en-US" sz="1600" dirty="0" smtClean="0">
                              <a:effectLst/>
                            </a:rPr>
                            <a:t>0.165</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0.252</a:t>
                          </a:r>
                          <a:endParaRPr lang="en-US" sz="1600" b="0" dirty="0">
                            <a:effectLst/>
                          </a:endParaRPr>
                        </a:p>
                      </a:txBody>
                      <a:tcPr anchor="ctr"/>
                    </a:tc>
                    <a:tc>
                      <a:txBody>
                        <a:bodyPr/>
                        <a:lstStyle/>
                        <a:p>
                          <a:pPr algn="ctr"/>
                          <a:r>
                            <a:rPr lang="en-US" sz="1600" b="1" dirty="0" smtClean="0">
                              <a:effectLst/>
                            </a:rPr>
                            <a:t>0.323</a:t>
                          </a:r>
                          <a:endParaRPr lang="en-US" sz="1600" b="1" dirty="0">
                            <a:effectLst/>
                          </a:endParaRPr>
                        </a:p>
                      </a:txBody>
                      <a:tcPr anchor="ctr"/>
                    </a:tc>
                    <a:tc>
                      <a:txBody>
                        <a:bodyPr/>
                        <a:lstStyle/>
                        <a:p>
                          <a:pPr algn="ctr"/>
                          <a:r>
                            <a:rPr lang="en-US" sz="1600" dirty="0">
                              <a:effectLst/>
                            </a:rPr>
                            <a:t>-</a:t>
                          </a:r>
                          <a:r>
                            <a:rPr lang="en-US" sz="1600" dirty="0" smtClean="0">
                              <a:effectLst/>
                            </a:rPr>
                            <a:t>0.184</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1" dirty="0" smtClean="0">
                              <a:effectLst/>
                            </a:rPr>
                            <a:t>0.312</a:t>
                          </a:r>
                          <a:endParaRPr lang="en-US" sz="1600" b="1" dirty="0">
                            <a:effectLst/>
                          </a:endParaRPr>
                        </a:p>
                      </a:txBody>
                      <a:tcPr anchor="ctr"/>
                    </a:tc>
                    <a:tc>
                      <a:txBody>
                        <a:bodyPr/>
                        <a:lstStyle/>
                        <a:p>
                          <a:pPr algn="ctr"/>
                          <a:r>
                            <a:rPr lang="en-US" sz="1600" dirty="0" smtClean="0">
                              <a:effectLst/>
                            </a:rPr>
                            <a:t>0.066</a:t>
                          </a:r>
                          <a:endParaRPr lang="en-US" sz="1600" dirty="0">
                            <a:effectLst/>
                          </a:endParaRPr>
                        </a:p>
                      </a:txBody>
                      <a:tcPr anchor="ctr"/>
                    </a:tc>
                    <a:tc>
                      <a:txBody>
                        <a:bodyPr/>
                        <a:lstStyle/>
                        <a:p>
                          <a:pPr algn="ctr"/>
                          <a:r>
                            <a:rPr lang="en-US" sz="1600" b="1" dirty="0" smtClean="0">
                              <a:effectLst/>
                            </a:rPr>
                            <a:t>0.311</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99374004"/>
                  </p:ext>
                </p:extLst>
              </p:nvPr>
            </p:nvGraphicFramePr>
            <p:xfrm>
              <a:off x="1463688" y="1770849"/>
              <a:ext cx="2223408" cy="4023330"/>
            </p:xfrm>
            <a:graphic>
              <a:graphicData uri="http://schemas.openxmlformats.org/drawingml/2006/table">
                <a:tbl>
                  <a:tblPr firstRow="1" bandRow="1">
                    <a:tableStyleId>{17292A2E-F333-43FB-9621-5CBBE7FDCDCB}</a:tableStyleId>
                  </a:tblPr>
                  <a:tblGrid>
                    <a:gridCol w="741136">
                      <a:extLst>
                        <a:ext uri="{9D8B030D-6E8A-4147-A177-3AD203B41FA5}">
                          <a16:colId xmlns:a16="http://schemas.microsoft.com/office/drawing/2014/main" val="664666705"/>
                        </a:ext>
                      </a:extLst>
                    </a:gridCol>
                    <a:gridCol w="741136">
                      <a:extLst>
                        <a:ext uri="{9D8B030D-6E8A-4147-A177-3AD203B41FA5}">
                          <a16:colId xmlns:a16="http://schemas.microsoft.com/office/drawing/2014/main" val="4023639294"/>
                        </a:ext>
                      </a:extLst>
                    </a:gridCol>
                    <a:gridCol w="741136">
                      <a:extLst>
                        <a:ext uri="{9D8B030D-6E8A-4147-A177-3AD203B41FA5}">
                          <a16:colId xmlns:a16="http://schemas.microsoft.com/office/drawing/2014/main" val="3538863441"/>
                        </a:ext>
                      </a:extLst>
                    </a:gridCol>
                  </a:tblGrid>
                  <a:tr h="402333">
                    <a:tc>
                      <a:txBody>
                        <a:bodyPr/>
                        <a:lstStyle/>
                        <a:p>
                          <a:endParaRPr lang="en-US"/>
                        </a:p>
                      </a:txBody>
                      <a:tcPr anchor="ctr">
                        <a:blipFill>
                          <a:blip r:embed="rId3"/>
                          <a:stretch>
                            <a:fillRect l="-820" t="-1515" r="-200000" b="-912121"/>
                          </a:stretch>
                        </a:blipFill>
                      </a:tcPr>
                    </a:tc>
                    <a:tc>
                      <a:txBody>
                        <a:bodyPr/>
                        <a:lstStyle/>
                        <a:p>
                          <a:endParaRPr lang="en-US"/>
                        </a:p>
                      </a:txBody>
                      <a:tcPr anchor="ctr">
                        <a:blipFill>
                          <a:blip r:embed="rId3"/>
                          <a:stretch>
                            <a:fillRect l="-101653" t="-1515" r="-101653" b="-912121"/>
                          </a:stretch>
                        </a:blipFill>
                      </a:tcPr>
                    </a:tc>
                    <a:tc>
                      <a:txBody>
                        <a:bodyPr/>
                        <a:lstStyle/>
                        <a:p>
                          <a:endParaRPr lang="en-US"/>
                        </a:p>
                      </a:txBody>
                      <a:tcPr anchor="ctr">
                        <a:blipFill>
                          <a:blip r:embed="rId3"/>
                          <a:stretch>
                            <a:fillRect l="-200000" t="-1515" r="-820" b="-912121"/>
                          </a:stretch>
                        </a:blipFill>
                      </a:tcPr>
                    </a:tc>
                    <a:extLst>
                      <a:ext uri="{0D108BD9-81ED-4DB2-BD59-A6C34878D82A}">
                        <a16:rowId xmlns:a16="http://schemas.microsoft.com/office/drawing/2014/main" val="3996740081"/>
                      </a:ext>
                    </a:extLst>
                  </a:tr>
                  <a:tr h="402333">
                    <a:tc>
                      <a:txBody>
                        <a:bodyPr/>
                        <a:lstStyle/>
                        <a:p>
                          <a:pPr algn="ctr"/>
                          <a:r>
                            <a:rPr lang="en-US" sz="1600" b="1" dirty="0" smtClean="0">
                              <a:solidFill>
                                <a:schemeClr val="tx1"/>
                              </a:solidFill>
                              <a:effectLst/>
                            </a:rPr>
                            <a:t>-0.317</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0.267</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0.264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0.236</a:t>
                          </a:r>
                          <a:endParaRPr lang="en-US" sz="1600" b="0" dirty="0">
                            <a:effectLst/>
                          </a:endParaRPr>
                        </a:p>
                      </a:txBody>
                      <a:tcPr anchor="ctr"/>
                    </a:tc>
                    <a:tc>
                      <a:txBody>
                        <a:bodyPr/>
                        <a:lstStyle/>
                        <a:p>
                          <a:pPr algn="ctr"/>
                          <a:r>
                            <a:rPr lang="en-US" sz="1600" b="1" dirty="0" smtClean="0">
                              <a:effectLst/>
                            </a:rPr>
                            <a:t>0.405</a:t>
                          </a:r>
                          <a:endParaRPr lang="en-US" sz="1600" b="1" dirty="0">
                            <a:effectLst/>
                          </a:endParaRPr>
                        </a:p>
                      </a:txBody>
                      <a:tcPr anchor="ctr"/>
                    </a:tc>
                    <a:tc>
                      <a:txBody>
                        <a:bodyPr/>
                        <a:lstStyle/>
                        <a:p>
                          <a:pPr algn="ctr"/>
                          <a:r>
                            <a:rPr lang="en-US" sz="1600" b="0" dirty="0" smtClean="0">
                              <a:effectLst/>
                            </a:rPr>
                            <a:t>-0.260</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1" dirty="0" smtClean="0">
                              <a:effectLst/>
                            </a:rPr>
                            <a:t>0.300</a:t>
                          </a:r>
                          <a:endParaRPr lang="en-US" sz="1600" b="1" dirty="0">
                            <a:effectLst/>
                          </a:endParaRPr>
                        </a:p>
                      </a:txBody>
                      <a:tcPr anchor="ctr"/>
                    </a:tc>
                    <a:tc>
                      <a:txBody>
                        <a:bodyPr/>
                        <a:lstStyle/>
                        <a:p>
                          <a:pPr algn="ctr"/>
                          <a:r>
                            <a:rPr lang="en-US" sz="1600" b="0" dirty="0" smtClean="0">
                              <a:effectLst/>
                            </a:rPr>
                            <a:t>0.104</a:t>
                          </a:r>
                          <a:endParaRPr lang="en-US" sz="1600" b="0" dirty="0">
                            <a:effectLst/>
                          </a:endParaRPr>
                        </a:p>
                      </a:txBody>
                      <a:tcPr anchor="ctr"/>
                    </a:tc>
                    <a:tc>
                      <a:txBody>
                        <a:bodyPr/>
                        <a:lstStyle/>
                        <a:p>
                          <a:pPr algn="ctr"/>
                          <a:r>
                            <a:rPr lang="en-US" sz="1600" b="1" dirty="0" smtClean="0">
                              <a:effectLst/>
                            </a:rPr>
                            <a:t>0.304</a:t>
                          </a:r>
                          <a:endParaRPr lang="en-US" sz="1600" b="1"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effectLst/>
                            </a:rPr>
                            <a:t>-0.326</a:t>
                          </a:r>
                          <a:endParaRPr lang="en-US" sz="1600" b="1" dirty="0">
                            <a:effectLst/>
                          </a:endParaRPr>
                        </a:p>
                      </a:txBody>
                      <a:tcPr anchor="ctr"/>
                    </a:tc>
                    <a:tc>
                      <a:txBody>
                        <a:bodyPr/>
                        <a:lstStyle/>
                        <a:p>
                          <a:pPr algn="ctr"/>
                          <a:r>
                            <a:rPr lang="en-US" sz="1600" b="1" dirty="0" smtClean="0">
                              <a:effectLst/>
                            </a:rPr>
                            <a:t>0.379</a:t>
                          </a:r>
                          <a:endParaRPr lang="en-US" sz="1600" b="1" dirty="0">
                            <a:effectLst/>
                          </a:endParaRPr>
                        </a:p>
                      </a:txBody>
                      <a:tcPr anchor="ctr"/>
                    </a:tc>
                    <a:tc>
                      <a:txBody>
                        <a:bodyPr/>
                        <a:lstStyle/>
                        <a:p>
                          <a:pPr algn="ctr"/>
                          <a:r>
                            <a:rPr lang="en-US" sz="1600" dirty="0" smtClean="0">
                              <a:effectLst/>
                            </a:rPr>
                            <a:t>0.194</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0.231</a:t>
                          </a:r>
                          <a:endParaRPr lang="en-US" sz="1600" b="0" dirty="0">
                            <a:effectLst/>
                          </a:endParaRPr>
                        </a:p>
                      </a:txBody>
                      <a:tcPr anchor="ctr"/>
                    </a:tc>
                    <a:tc>
                      <a:txBody>
                        <a:bodyPr/>
                        <a:lstStyle/>
                        <a:p>
                          <a:pPr algn="ctr"/>
                          <a:r>
                            <a:rPr lang="en-US" sz="1600" b="1" dirty="0" smtClean="0">
                              <a:effectLst/>
                            </a:rPr>
                            <a:t>0.434</a:t>
                          </a:r>
                          <a:endParaRPr lang="en-US" sz="1600" b="1" dirty="0">
                            <a:effectLst/>
                          </a:endParaRPr>
                        </a:p>
                      </a:txBody>
                      <a:tcPr anchor="ctr"/>
                    </a:tc>
                    <a:tc>
                      <a:txBody>
                        <a:bodyPr/>
                        <a:lstStyle/>
                        <a:p>
                          <a:pPr algn="ctr"/>
                          <a:r>
                            <a:rPr lang="en-US" sz="1600" b="0" dirty="0">
                              <a:effectLst/>
                            </a:rPr>
                            <a:t>-</a:t>
                          </a:r>
                          <a:r>
                            <a:rPr lang="en-US" sz="1600" b="0" dirty="0" smtClean="0">
                              <a:effectLst/>
                            </a:rPr>
                            <a:t>0.204</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1" dirty="0" smtClean="0">
                              <a:effectLst/>
                            </a:rPr>
                            <a:t>0.310</a:t>
                          </a:r>
                          <a:endParaRPr lang="en-US" sz="1600" b="1" dirty="0">
                            <a:effectLst/>
                          </a:endParaRPr>
                        </a:p>
                      </a:txBody>
                      <a:tcPr anchor="ctr"/>
                    </a:tc>
                    <a:tc>
                      <a:txBody>
                        <a:bodyPr/>
                        <a:lstStyle/>
                        <a:p>
                          <a:pPr algn="ctr"/>
                          <a:r>
                            <a:rPr lang="en-US" sz="1600" b="0" dirty="0" smtClean="0">
                              <a:effectLst/>
                            </a:rPr>
                            <a:t>0.031</a:t>
                          </a:r>
                          <a:endParaRPr lang="en-US" sz="1600" b="0" dirty="0">
                            <a:effectLst/>
                          </a:endParaRPr>
                        </a:p>
                      </a:txBody>
                      <a:tcPr anchor="ctr"/>
                    </a:tc>
                    <a:tc>
                      <a:txBody>
                        <a:bodyPr/>
                        <a:lstStyle/>
                        <a:p>
                          <a:pPr algn="ctr"/>
                          <a:r>
                            <a:rPr lang="en-US" sz="1600" b="1" dirty="0" smtClean="0">
                              <a:effectLst/>
                            </a:rPr>
                            <a:t>0.219</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-0.380</a:t>
                          </a:r>
                          <a:endParaRPr lang="en-US" sz="1600" b="1" dirty="0">
                            <a:effectLst/>
                          </a:endParaRPr>
                        </a:p>
                      </a:txBody>
                      <a:tcPr anchor="ctr"/>
                    </a:tc>
                    <a:tc>
                      <a:txBody>
                        <a:bodyPr/>
                        <a:lstStyle/>
                        <a:p>
                          <a:pPr algn="ctr"/>
                          <a:r>
                            <a:rPr lang="en-US" sz="1600" b="1" dirty="0" smtClean="0">
                              <a:effectLst/>
                            </a:rPr>
                            <a:t>0.383</a:t>
                          </a:r>
                          <a:endParaRPr lang="en-US" sz="1600" b="1" dirty="0">
                            <a:effectLst/>
                          </a:endParaRPr>
                        </a:p>
                      </a:txBody>
                      <a:tcPr anchor="ctr"/>
                    </a:tc>
                    <a:tc>
                      <a:txBody>
                        <a:bodyPr/>
                        <a:lstStyle/>
                        <a:p>
                          <a:pPr algn="ctr"/>
                          <a:r>
                            <a:rPr lang="en-US" sz="1600" dirty="0" smtClean="0">
                              <a:effectLst/>
                            </a:rPr>
                            <a:t>0.165</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0.252</a:t>
                          </a:r>
                          <a:endParaRPr lang="en-US" sz="1600" b="0" dirty="0">
                            <a:effectLst/>
                          </a:endParaRPr>
                        </a:p>
                      </a:txBody>
                      <a:tcPr anchor="ctr"/>
                    </a:tc>
                    <a:tc>
                      <a:txBody>
                        <a:bodyPr/>
                        <a:lstStyle/>
                        <a:p>
                          <a:pPr algn="ctr"/>
                          <a:r>
                            <a:rPr lang="en-US" sz="1600" b="1" dirty="0" smtClean="0">
                              <a:effectLst/>
                            </a:rPr>
                            <a:t>0.323</a:t>
                          </a:r>
                          <a:endParaRPr lang="en-US" sz="1600" b="1" dirty="0">
                            <a:effectLst/>
                          </a:endParaRPr>
                        </a:p>
                      </a:txBody>
                      <a:tcPr anchor="ctr"/>
                    </a:tc>
                    <a:tc>
                      <a:txBody>
                        <a:bodyPr/>
                        <a:lstStyle/>
                        <a:p>
                          <a:pPr algn="ctr"/>
                          <a:r>
                            <a:rPr lang="en-US" sz="1600" dirty="0">
                              <a:effectLst/>
                            </a:rPr>
                            <a:t>-</a:t>
                          </a:r>
                          <a:r>
                            <a:rPr lang="en-US" sz="1600" dirty="0" smtClean="0">
                              <a:effectLst/>
                            </a:rPr>
                            <a:t>0.184</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1" dirty="0" smtClean="0">
                              <a:effectLst/>
                            </a:rPr>
                            <a:t>0.312</a:t>
                          </a:r>
                          <a:endParaRPr lang="en-US" sz="1600" b="1" dirty="0">
                            <a:effectLst/>
                          </a:endParaRPr>
                        </a:p>
                      </a:txBody>
                      <a:tcPr anchor="ctr"/>
                    </a:tc>
                    <a:tc>
                      <a:txBody>
                        <a:bodyPr/>
                        <a:lstStyle/>
                        <a:p>
                          <a:pPr algn="ctr"/>
                          <a:r>
                            <a:rPr lang="en-US" sz="1600" dirty="0" smtClean="0">
                              <a:effectLst/>
                            </a:rPr>
                            <a:t>0.066</a:t>
                          </a:r>
                          <a:endParaRPr lang="en-US" sz="1600" dirty="0">
                            <a:effectLst/>
                          </a:endParaRPr>
                        </a:p>
                      </a:txBody>
                      <a:tcPr anchor="ctr"/>
                    </a:tc>
                    <a:tc>
                      <a:txBody>
                        <a:bodyPr/>
                        <a:lstStyle/>
                        <a:p>
                          <a:pPr algn="ctr"/>
                          <a:r>
                            <a:rPr lang="en-US" sz="1600" b="1" dirty="0" smtClean="0">
                              <a:effectLst/>
                            </a:rPr>
                            <a:t>0.311</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4006455383"/>
                  </p:ext>
                </p:extLst>
              </p:nvPr>
            </p:nvGraphicFramePr>
            <p:xfrm>
              <a:off x="4828878" y="1770849"/>
              <a:ext cx="2021775" cy="4023330"/>
            </p:xfrm>
            <a:graphic>
              <a:graphicData uri="http://schemas.openxmlformats.org/drawingml/2006/table">
                <a:tbl>
                  <a:tblPr firstRow="1" bandRow="1">
                    <a:tableStyleId>{17292A2E-F333-43FB-9621-5CBBE7FDCDCB}</a:tableStyleId>
                  </a:tblPr>
                  <a:tblGrid>
                    <a:gridCol w="673925">
                      <a:extLst>
                        <a:ext uri="{9D8B030D-6E8A-4147-A177-3AD203B41FA5}">
                          <a16:colId xmlns:a16="http://schemas.microsoft.com/office/drawing/2014/main" val="664666705"/>
                        </a:ext>
                      </a:extLst>
                    </a:gridCol>
                    <a:gridCol w="673925">
                      <a:extLst>
                        <a:ext uri="{9D8B030D-6E8A-4147-A177-3AD203B41FA5}">
                          <a16:colId xmlns:a16="http://schemas.microsoft.com/office/drawing/2014/main" val="4023639294"/>
                        </a:ext>
                      </a:extLst>
                    </a:gridCol>
                    <a:gridCol w="673925">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2592397690"/>
                      </a:ext>
                    </a:extLst>
                  </a:tr>
                  <a:tr h="402333">
                    <a:tc>
                      <a:txBody>
                        <a:bodyPr/>
                        <a:lstStyle/>
                        <a:p>
                          <a:pPr algn="ctr"/>
                          <a:r>
                            <a:rPr lang="en-US" sz="1600" b="0" dirty="0" smtClean="0">
                              <a:solidFill>
                                <a:schemeClr val="tx1"/>
                              </a:solidFill>
                              <a:effectLst/>
                            </a:rPr>
                            <a:t>NA</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4006455383"/>
                  </p:ext>
                </p:extLst>
              </p:nvPr>
            </p:nvGraphicFramePr>
            <p:xfrm>
              <a:off x="4828878" y="1770849"/>
              <a:ext cx="2021775" cy="4023330"/>
            </p:xfrm>
            <a:graphic>
              <a:graphicData uri="http://schemas.openxmlformats.org/drawingml/2006/table">
                <a:tbl>
                  <a:tblPr firstRow="1" bandRow="1">
                    <a:tableStyleId>{17292A2E-F333-43FB-9621-5CBBE7FDCDCB}</a:tableStyleId>
                  </a:tblPr>
                  <a:tblGrid>
                    <a:gridCol w="673925">
                      <a:extLst>
                        <a:ext uri="{9D8B030D-6E8A-4147-A177-3AD203B41FA5}">
                          <a16:colId xmlns:a16="http://schemas.microsoft.com/office/drawing/2014/main" val="664666705"/>
                        </a:ext>
                      </a:extLst>
                    </a:gridCol>
                    <a:gridCol w="673925">
                      <a:extLst>
                        <a:ext uri="{9D8B030D-6E8A-4147-A177-3AD203B41FA5}">
                          <a16:colId xmlns:a16="http://schemas.microsoft.com/office/drawing/2014/main" val="4023639294"/>
                        </a:ext>
                      </a:extLst>
                    </a:gridCol>
                    <a:gridCol w="673925">
                      <a:extLst>
                        <a:ext uri="{9D8B030D-6E8A-4147-A177-3AD203B41FA5}">
                          <a16:colId xmlns:a16="http://schemas.microsoft.com/office/drawing/2014/main" val="3538863441"/>
                        </a:ext>
                      </a:extLst>
                    </a:gridCol>
                  </a:tblGrid>
                  <a:tr h="402333">
                    <a:tc>
                      <a:txBody>
                        <a:bodyPr/>
                        <a:lstStyle/>
                        <a:p>
                          <a:endParaRPr lang="en-US"/>
                        </a:p>
                      </a:txBody>
                      <a:tcPr anchor="ctr">
                        <a:blipFill>
                          <a:blip r:embed="rId4"/>
                          <a:stretch>
                            <a:fillRect l="-901" t="-1515" r="-200000" b="-912121"/>
                          </a:stretch>
                        </a:blipFill>
                      </a:tcPr>
                    </a:tc>
                    <a:tc>
                      <a:txBody>
                        <a:bodyPr/>
                        <a:lstStyle/>
                        <a:p>
                          <a:endParaRPr lang="en-US"/>
                        </a:p>
                      </a:txBody>
                      <a:tcPr anchor="ctr">
                        <a:blipFill>
                          <a:blip r:embed="rId4"/>
                          <a:stretch>
                            <a:fillRect l="-101818" t="-1515" r="-101818" b="-912121"/>
                          </a:stretch>
                        </a:blipFill>
                      </a:tcPr>
                    </a:tc>
                    <a:tc>
                      <a:txBody>
                        <a:bodyPr/>
                        <a:lstStyle/>
                        <a:p>
                          <a:endParaRPr lang="en-US"/>
                        </a:p>
                      </a:txBody>
                      <a:tcPr anchor="ctr">
                        <a:blipFill>
                          <a:blip r:embed="rId4"/>
                          <a:stretch>
                            <a:fillRect l="-200000" t="-1515" r="-901" b="-912121"/>
                          </a:stretch>
                        </a:blipFill>
                      </a:tcPr>
                    </a:tc>
                    <a:extLst>
                      <a:ext uri="{0D108BD9-81ED-4DB2-BD59-A6C34878D82A}">
                        <a16:rowId xmlns:a16="http://schemas.microsoft.com/office/drawing/2014/main" val="2592397690"/>
                      </a:ext>
                    </a:extLst>
                  </a:tr>
                  <a:tr h="402333">
                    <a:tc>
                      <a:txBody>
                        <a:bodyPr/>
                        <a:lstStyle/>
                        <a:p>
                          <a:pPr algn="ctr"/>
                          <a:r>
                            <a:rPr lang="en-US" sz="1600" b="0" dirty="0" smtClean="0">
                              <a:solidFill>
                                <a:schemeClr val="tx1"/>
                              </a:solidFill>
                              <a:effectLst/>
                            </a:rPr>
                            <a:t>NA</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NA</a:t>
                          </a:r>
                          <a:endParaRPr lang="en-US" sz="1600" dirty="0">
                            <a:effectLst/>
                          </a:endParaRPr>
                        </a:p>
                      </a:txBody>
                      <a:tcPr anchor="ctr"/>
                    </a:tc>
                    <a:extLst>
                      <a:ext uri="{0D108BD9-81ED-4DB2-BD59-A6C34878D82A}">
                        <a16:rowId xmlns:a16="http://schemas.microsoft.com/office/drawing/2014/main" val="16313727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3586753251"/>
                  </p:ext>
                </p:extLst>
              </p:nvPr>
            </p:nvGraphicFramePr>
            <p:xfrm>
              <a:off x="8176016" y="1770849"/>
              <a:ext cx="2328432" cy="4023330"/>
            </p:xfrm>
            <a:graphic>
              <a:graphicData uri="http://schemas.openxmlformats.org/drawingml/2006/table">
                <a:tbl>
                  <a:tblPr firstRow="1" bandRow="1">
                    <a:tableStyleId>{17292A2E-F333-43FB-9621-5CBBE7FDCDCB}</a:tableStyleId>
                  </a:tblPr>
                  <a:tblGrid>
                    <a:gridCol w="776144">
                      <a:extLst>
                        <a:ext uri="{9D8B030D-6E8A-4147-A177-3AD203B41FA5}">
                          <a16:colId xmlns:a16="http://schemas.microsoft.com/office/drawing/2014/main" val="664666705"/>
                        </a:ext>
                      </a:extLst>
                    </a:gridCol>
                    <a:gridCol w="776144">
                      <a:extLst>
                        <a:ext uri="{9D8B030D-6E8A-4147-A177-3AD203B41FA5}">
                          <a16:colId xmlns:a16="http://schemas.microsoft.com/office/drawing/2014/main" val="4023639294"/>
                        </a:ext>
                      </a:extLst>
                    </a:gridCol>
                    <a:gridCol w="776144">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2621328920"/>
                      </a:ext>
                    </a:extLst>
                  </a:tr>
                  <a:tr h="402333">
                    <a:tc>
                      <a:txBody>
                        <a:bodyPr/>
                        <a:lstStyle/>
                        <a:p>
                          <a:pPr algn="ctr"/>
                          <a:r>
                            <a:rPr lang="en-US" sz="1600" b="1" dirty="0" smtClean="0">
                              <a:solidFill>
                                <a:schemeClr val="tx1"/>
                              </a:solidFill>
                              <a:effectLst/>
                            </a:rPr>
                            <a:t>-0.489</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0.074</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a:t>
                          </a:r>
                          <a:r>
                            <a:rPr lang="en-US" sz="1600" b="0" dirty="0" smtClean="0">
                              <a:solidFill>
                                <a:schemeClr val="tx1"/>
                              </a:solidFill>
                              <a:effectLst/>
                            </a:rPr>
                            <a:t>0.024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0.003</a:t>
                          </a:r>
                          <a:endParaRPr lang="en-US" sz="1600" b="0" dirty="0">
                            <a:effectLst/>
                          </a:endParaRPr>
                        </a:p>
                      </a:txBody>
                      <a:tcPr anchor="ctr"/>
                    </a:tc>
                    <a:tc>
                      <a:txBody>
                        <a:bodyPr/>
                        <a:lstStyle/>
                        <a:p>
                          <a:pPr algn="ctr"/>
                          <a:r>
                            <a:rPr lang="en-US" sz="1600" b="1" dirty="0" smtClean="0">
                              <a:effectLst/>
                            </a:rPr>
                            <a:t>-0.537</a:t>
                          </a:r>
                          <a:endParaRPr lang="en-US" sz="1600" b="1" dirty="0">
                            <a:effectLst/>
                          </a:endParaRPr>
                        </a:p>
                      </a:txBody>
                      <a:tcPr anchor="ctr"/>
                    </a:tc>
                    <a:tc>
                      <a:txBody>
                        <a:bodyPr/>
                        <a:lstStyle/>
                        <a:p>
                          <a:pPr algn="ctr"/>
                          <a:r>
                            <a:rPr lang="en-US" sz="1600" b="0" dirty="0" smtClean="0">
                              <a:effectLst/>
                            </a:rPr>
                            <a:t>0.013</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0" dirty="0" smtClean="0">
                              <a:effectLst/>
                            </a:rPr>
                            <a:t>-0.044</a:t>
                          </a:r>
                          <a:endParaRPr lang="en-US" sz="1600" b="0" dirty="0">
                            <a:effectLst/>
                          </a:endParaRPr>
                        </a:p>
                      </a:txBody>
                      <a:tcPr anchor="ctr"/>
                    </a:tc>
                    <a:tc>
                      <a:txBody>
                        <a:bodyPr/>
                        <a:lstStyle/>
                        <a:p>
                          <a:pPr algn="ctr"/>
                          <a:r>
                            <a:rPr lang="en-US" sz="1600" b="0" dirty="0" smtClean="0">
                              <a:effectLst/>
                            </a:rPr>
                            <a:t>0.024</a:t>
                          </a:r>
                          <a:endParaRPr lang="en-US" sz="1600" b="0" dirty="0">
                            <a:effectLst/>
                          </a:endParaRPr>
                        </a:p>
                      </a:txBody>
                      <a:tcPr anchor="ctr"/>
                    </a:tc>
                    <a:tc>
                      <a:txBody>
                        <a:bodyPr/>
                        <a:lstStyle/>
                        <a:p>
                          <a:pPr algn="ctr"/>
                          <a:r>
                            <a:rPr lang="en-US" sz="1600" b="1" dirty="0">
                              <a:solidFill>
                                <a:schemeClr val="tx1"/>
                              </a:solidFill>
                              <a:effectLst/>
                            </a:rPr>
                            <a:t>-</a:t>
                          </a:r>
                          <a:r>
                            <a:rPr lang="en-US" sz="1600" b="1" dirty="0" smtClean="0">
                              <a:solidFill>
                                <a:schemeClr val="tx1"/>
                              </a:solidFill>
                              <a:effectLst/>
                            </a:rPr>
                            <a:t>0.437</a:t>
                          </a:r>
                          <a:endParaRPr lang="en-US" sz="1600" b="1" dirty="0">
                            <a:solidFill>
                              <a:schemeClr val="tx1"/>
                            </a:solidFill>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a:solidFill>
                                <a:schemeClr val="tx1"/>
                              </a:solidFill>
                              <a:effectLst/>
                            </a:rPr>
                            <a:t>-</a:t>
                          </a:r>
                          <a:r>
                            <a:rPr lang="en-US" sz="1600" b="1" dirty="0" smtClean="0">
                              <a:solidFill>
                                <a:schemeClr val="tx1"/>
                              </a:solidFill>
                              <a:effectLst/>
                            </a:rPr>
                            <a:t>0.532</a:t>
                          </a:r>
                          <a:endParaRPr lang="en-US" sz="1600" b="1" dirty="0">
                            <a:solidFill>
                              <a:schemeClr val="tx1"/>
                            </a:solidFill>
                            <a:effectLst/>
                          </a:endParaRPr>
                        </a:p>
                      </a:txBody>
                      <a:tcPr anchor="ctr"/>
                    </a:tc>
                    <a:tc>
                      <a:txBody>
                        <a:bodyPr/>
                        <a:lstStyle/>
                        <a:p>
                          <a:pPr algn="ctr"/>
                          <a:r>
                            <a:rPr lang="en-US" sz="1600" b="0" dirty="0" smtClean="0">
                              <a:effectLst/>
                            </a:rPr>
                            <a:t>-0.045</a:t>
                          </a:r>
                          <a:endParaRPr lang="en-US" sz="1600" b="0" dirty="0">
                            <a:effectLst/>
                          </a:endParaRPr>
                        </a:p>
                      </a:txBody>
                      <a:tcPr anchor="ctr"/>
                    </a:tc>
                    <a:tc>
                      <a:txBody>
                        <a:bodyPr/>
                        <a:lstStyle/>
                        <a:p>
                          <a:pPr algn="ctr"/>
                          <a:r>
                            <a:rPr lang="en-US" sz="1600" b="0" dirty="0" smtClean="0">
                              <a:solidFill>
                                <a:schemeClr val="tx1"/>
                              </a:solidFill>
                              <a:effectLst/>
                            </a:rPr>
                            <a:t>0.025</a:t>
                          </a:r>
                          <a:endParaRPr lang="en-US" sz="1600" b="0" dirty="0">
                            <a:solidFill>
                              <a:schemeClr val="tx1"/>
                            </a:solidFill>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-0.046</a:t>
                          </a:r>
                          <a:endParaRPr lang="en-US" sz="1600" b="0" dirty="0">
                            <a:effectLst/>
                          </a:endParaRPr>
                        </a:p>
                      </a:txBody>
                      <a:tcPr anchor="ctr"/>
                    </a:tc>
                    <a:tc>
                      <a:txBody>
                        <a:bodyPr/>
                        <a:lstStyle/>
                        <a:p>
                          <a:pPr algn="ctr"/>
                          <a:r>
                            <a:rPr lang="en-US" sz="1600" b="1" dirty="0" smtClean="0">
                              <a:effectLst/>
                            </a:rPr>
                            <a:t>0.526</a:t>
                          </a:r>
                          <a:endParaRPr lang="en-US" sz="1600" b="1" dirty="0">
                            <a:effectLst/>
                          </a:endParaRPr>
                        </a:p>
                      </a:txBody>
                      <a:tcPr anchor="ctr"/>
                    </a:tc>
                    <a:tc>
                      <a:txBody>
                        <a:bodyPr/>
                        <a:lstStyle/>
                        <a:p>
                          <a:pPr algn="ctr"/>
                          <a:r>
                            <a:rPr lang="en-US" sz="1600" b="0" dirty="0" smtClean="0">
                              <a:effectLst/>
                            </a:rPr>
                            <a:t>-0.029</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0" dirty="0" smtClean="0">
                              <a:effectLst/>
                            </a:rPr>
                            <a:t>0.051</a:t>
                          </a:r>
                          <a:endParaRPr lang="en-US" sz="1600" b="0" dirty="0">
                            <a:effectLst/>
                          </a:endParaRPr>
                        </a:p>
                      </a:txBody>
                      <a:tcPr anchor="ctr"/>
                    </a:tc>
                    <a:tc>
                      <a:txBody>
                        <a:bodyPr/>
                        <a:lstStyle/>
                        <a:p>
                          <a:pPr algn="ctr"/>
                          <a:r>
                            <a:rPr lang="en-US" sz="1600" b="0" dirty="0">
                              <a:effectLst/>
                            </a:rPr>
                            <a:t>-</a:t>
                          </a:r>
                          <a:r>
                            <a:rPr lang="en-US" sz="1600" b="0" dirty="0" smtClean="0">
                              <a:effectLst/>
                            </a:rPr>
                            <a:t>0.022</a:t>
                          </a:r>
                          <a:endParaRPr lang="en-US" sz="1600" b="0" dirty="0">
                            <a:effectLst/>
                          </a:endParaRPr>
                        </a:p>
                      </a:txBody>
                      <a:tcPr anchor="ctr"/>
                    </a:tc>
                    <a:tc>
                      <a:txBody>
                        <a:bodyPr/>
                        <a:lstStyle/>
                        <a:p>
                          <a:pPr algn="ctr"/>
                          <a:r>
                            <a:rPr lang="en-US" sz="1600" b="1" dirty="0" smtClean="0">
                              <a:effectLst/>
                            </a:rPr>
                            <a:t>-0.371</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-0.552</a:t>
                          </a:r>
                          <a:endParaRPr lang="en-US" sz="1600" b="1" dirty="0">
                            <a:effectLst/>
                          </a:endParaRPr>
                        </a:p>
                      </a:txBody>
                      <a:tcPr anchor="ctr"/>
                    </a:tc>
                    <a:tc>
                      <a:txBody>
                        <a:bodyPr/>
                        <a:lstStyle/>
                        <a:p>
                          <a:pPr algn="ctr"/>
                          <a:r>
                            <a:rPr lang="en-US" sz="1600" b="0" dirty="0">
                              <a:effectLst/>
                            </a:rPr>
                            <a:t>-</a:t>
                          </a:r>
                          <a:r>
                            <a:rPr lang="en-US" sz="1600" b="0" dirty="0" smtClean="0">
                              <a:effectLst/>
                            </a:rPr>
                            <a:t>0.043</a:t>
                          </a:r>
                          <a:endParaRPr lang="en-US" sz="1600" b="0" dirty="0">
                            <a:effectLst/>
                          </a:endParaRPr>
                        </a:p>
                      </a:txBody>
                      <a:tcPr anchor="ctr"/>
                    </a:tc>
                    <a:tc>
                      <a:txBody>
                        <a:bodyPr/>
                        <a:lstStyle/>
                        <a:p>
                          <a:pPr algn="ctr"/>
                          <a:r>
                            <a:rPr lang="en-US" sz="1600" b="0" dirty="0" smtClean="0">
                              <a:effectLst/>
                            </a:rPr>
                            <a:t>0.082</a:t>
                          </a:r>
                          <a:endParaRPr lang="en-US" sz="1600" b="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0.028</a:t>
                          </a:r>
                          <a:endParaRPr lang="en-US" sz="1600" b="0" dirty="0">
                            <a:effectLst/>
                          </a:endParaRPr>
                        </a:p>
                      </a:txBody>
                      <a:tcPr anchor="ctr"/>
                    </a:tc>
                    <a:tc>
                      <a:txBody>
                        <a:bodyPr/>
                        <a:lstStyle/>
                        <a:p>
                          <a:pPr algn="ctr"/>
                          <a:r>
                            <a:rPr lang="en-US" sz="1600" b="1" dirty="0" smtClean="0">
                              <a:effectLst/>
                            </a:rPr>
                            <a:t>-0.440</a:t>
                          </a:r>
                          <a:endParaRPr lang="en-US" sz="1600" b="1" dirty="0">
                            <a:effectLst/>
                          </a:endParaRPr>
                        </a:p>
                      </a:txBody>
                      <a:tcPr anchor="ctr"/>
                    </a:tc>
                    <a:tc>
                      <a:txBody>
                        <a:bodyPr/>
                        <a:lstStyle/>
                        <a:p>
                          <a:pPr algn="ctr"/>
                          <a:r>
                            <a:rPr lang="en-US" sz="1600" b="0" dirty="0">
                              <a:effectLst/>
                            </a:rPr>
                            <a:t>-</a:t>
                          </a:r>
                          <a:r>
                            <a:rPr lang="en-US" sz="1600" b="0" dirty="0" smtClean="0">
                              <a:effectLst/>
                            </a:rPr>
                            <a:t>0.048</a:t>
                          </a:r>
                          <a:endParaRPr lang="en-US" sz="1600" b="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0" dirty="0">
                              <a:effectLst/>
                            </a:rPr>
                            <a:t>-</a:t>
                          </a:r>
                          <a:r>
                            <a:rPr lang="en-US" sz="1600" b="0" dirty="0" smtClean="0">
                              <a:effectLst/>
                            </a:rPr>
                            <a:t>0.016</a:t>
                          </a:r>
                          <a:endParaRPr lang="en-US" sz="1600" b="0" dirty="0">
                            <a:effectLst/>
                          </a:endParaRPr>
                        </a:p>
                      </a:txBody>
                      <a:tcPr anchor="ctr"/>
                    </a:tc>
                    <a:tc>
                      <a:txBody>
                        <a:bodyPr/>
                        <a:lstStyle/>
                        <a:p>
                          <a:pPr algn="ctr"/>
                          <a:r>
                            <a:rPr lang="en-US" sz="1600" b="0" dirty="0" smtClean="0">
                              <a:effectLst/>
                            </a:rPr>
                            <a:t>0.004</a:t>
                          </a:r>
                          <a:endParaRPr lang="en-US" sz="1600" b="0" dirty="0">
                            <a:effectLst/>
                          </a:endParaRPr>
                        </a:p>
                      </a:txBody>
                      <a:tcPr anchor="ctr"/>
                    </a:tc>
                    <a:tc>
                      <a:txBody>
                        <a:bodyPr/>
                        <a:lstStyle/>
                        <a:p>
                          <a:pPr algn="ctr"/>
                          <a:r>
                            <a:rPr lang="en-US" sz="1600" b="1" dirty="0" smtClean="0">
                              <a:effectLst/>
                            </a:rPr>
                            <a:t>-0.447</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3586753251"/>
                  </p:ext>
                </p:extLst>
              </p:nvPr>
            </p:nvGraphicFramePr>
            <p:xfrm>
              <a:off x="8176016" y="1770849"/>
              <a:ext cx="2328432" cy="4023330"/>
            </p:xfrm>
            <a:graphic>
              <a:graphicData uri="http://schemas.openxmlformats.org/drawingml/2006/table">
                <a:tbl>
                  <a:tblPr firstRow="1" bandRow="1">
                    <a:tableStyleId>{17292A2E-F333-43FB-9621-5CBBE7FDCDCB}</a:tableStyleId>
                  </a:tblPr>
                  <a:tblGrid>
                    <a:gridCol w="776144">
                      <a:extLst>
                        <a:ext uri="{9D8B030D-6E8A-4147-A177-3AD203B41FA5}">
                          <a16:colId xmlns:a16="http://schemas.microsoft.com/office/drawing/2014/main" val="664666705"/>
                        </a:ext>
                      </a:extLst>
                    </a:gridCol>
                    <a:gridCol w="776144">
                      <a:extLst>
                        <a:ext uri="{9D8B030D-6E8A-4147-A177-3AD203B41FA5}">
                          <a16:colId xmlns:a16="http://schemas.microsoft.com/office/drawing/2014/main" val="4023639294"/>
                        </a:ext>
                      </a:extLst>
                    </a:gridCol>
                    <a:gridCol w="776144">
                      <a:extLst>
                        <a:ext uri="{9D8B030D-6E8A-4147-A177-3AD203B41FA5}">
                          <a16:colId xmlns:a16="http://schemas.microsoft.com/office/drawing/2014/main" val="3538863441"/>
                        </a:ext>
                      </a:extLst>
                    </a:gridCol>
                  </a:tblGrid>
                  <a:tr h="402333">
                    <a:tc>
                      <a:txBody>
                        <a:bodyPr/>
                        <a:lstStyle/>
                        <a:p>
                          <a:endParaRPr lang="en-US"/>
                        </a:p>
                      </a:txBody>
                      <a:tcPr anchor="ctr">
                        <a:blipFill>
                          <a:blip r:embed="rId5"/>
                          <a:stretch>
                            <a:fillRect l="-781" t="-1515" r="-200000" b="-912121"/>
                          </a:stretch>
                        </a:blipFill>
                      </a:tcPr>
                    </a:tc>
                    <a:tc>
                      <a:txBody>
                        <a:bodyPr/>
                        <a:lstStyle/>
                        <a:p>
                          <a:endParaRPr lang="en-US"/>
                        </a:p>
                      </a:txBody>
                      <a:tcPr anchor="ctr">
                        <a:blipFill>
                          <a:blip r:embed="rId5"/>
                          <a:stretch>
                            <a:fillRect l="-101575" t="-1515" r="-101575" b="-912121"/>
                          </a:stretch>
                        </a:blipFill>
                      </a:tcPr>
                    </a:tc>
                    <a:tc>
                      <a:txBody>
                        <a:bodyPr/>
                        <a:lstStyle/>
                        <a:p>
                          <a:endParaRPr lang="en-US"/>
                        </a:p>
                      </a:txBody>
                      <a:tcPr anchor="ctr">
                        <a:blipFill>
                          <a:blip r:embed="rId5"/>
                          <a:stretch>
                            <a:fillRect l="-200000" t="-1515" r="-781" b="-912121"/>
                          </a:stretch>
                        </a:blipFill>
                      </a:tcPr>
                    </a:tc>
                    <a:extLst>
                      <a:ext uri="{0D108BD9-81ED-4DB2-BD59-A6C34878D82A}">
                        <a16:rowId xmlns:a16="http://schemas.microsoft.com/office/drawing/2014/main" val="2621328920"/>
                      </a:ext>
                    </a:extLst>
                  </a:tr>
                  <a:tr h="402333">
                    <a:tc>
                      <a:txBody>
                        <a:bodyPr/>
                        <a:lstStyle/>
                        <a:p>
                          <a:pPr algn="ctr"/>
                          <a:r>
                            <a:rPr lang="en-US" sz="1600" b="1" dirty="0" smtClean="0">
                              <a:solidFill>
                                <a:schemeClr val="tx1"/>
                              </a:solidFill>
                              <a:effectLst/>
                            </a:rPr>
                            <a:t>-0.489</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0.074</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a:t>
                          </a:r>
                          <a:r>
                            <a:rPr lang="en-US" sz="1600" b="0" dirty="0" smtClean="0">
                              <a:solidFill>
                                <a:schemeClr val="tx1"/>
                              </a:solidFill>
                              <a:effectLst/>
                            </a:rPr>
                            <a:t>0.024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0.003</a:t>
                          </a:r>
                          <a:endParaRPr lang="en-US" sz="1600" b="0" dirty="0">
                            <a:effectLst/>
                          </a:endParaRPr>
                        </a:p>
                      </a:txBody>
                      <a:tcPr anchor="ctr"/>
                    </a:tc>
                    <a:tc>
                      <a:txBody>
                        <a:bodyPr/>
                        <a:lstStyle/>
                        <a:p>
                          <a:pPr algn="ctr"/>
                          <a:r>
                            <a:rPr lang="en-US" sz="1600" b="1" dirty="0" smtClean="0">
                              <a:effectLst/>
                            </a:rPr>
                            <a:t>-0.537</a:t>
                          </a:r>
                          <a:endParaRPr lang="en-US" sz="1600" b="1" dirty="0">
                            <a:effectLst/>
                          </a:endParaRPr>
                        </a:p>
                      </a:txBody>
                      <a:tcPr anchor="ctr"/>
                    </a:tc>
                    <a:tc>
                      <a:txBody>
                        <a:bodyPr/>
                        <a:lstStyle/>
                        <a:p>
                          <a:pPr algn="ctr"/>
                          <a:r>
                            <a:rPr lang="en-US" sz="1600" b="0" dirty="0" smtClean="0">
                              <a:effectLst/>
                            </a:rPr>
                            <a:t>0.013</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0" dirty="0" smtClean="0">
                              <a:effectLst/>
                            </a:rPr>
                            <a:t>-0.044</a:t>
                          </a:r>
                          <a:endParaRPr lang="en-US" sz="1600" b="0" dirty="0">
                            <a:effectLst/>
                          </a:endParaRPr>
                        </a:p>
                      </a:txBody>
                      <a:tcPr anchor="ctr"/>
                    </a:tc>
                    <a:tc>
                      <a:txBody>
                        <a:bodyPr/>
                        <a:lstStyle/>
                        <a:p>
                          <a:pPr algn="ctr"/>
                          <a:r>
                            <a:rPr lang="en-US" sz="1600" b="0" dirty="0" smtClean="0">
                              <a:effectLst/>
                            </a:rPr>
                            <a:t>0.024</a:t>
                          </a:r>
                          <a:endParaRPr lang="en-US" sz="1600" b="0" dirty="0">
                            <a:effectLst/>
                          </a:endParaRPr>
                        </a:p>
                      </a:txBody>
                      <a:tcPr anchor="ctr"/>
                    </a:tc>
                    <a:tc>
                      <a:txBody>
                        <a:bodyPr/>
                        <a:lstStyle/>
                        <a:p>
                          <a:pPr algn="ctr"/>
                          <a:r>
                            <a:rPr lang="en-US" sz="1600" b="1" dirty="0">
                              <a:solidFill>
                                <a:schemeClr val="tx1"/>
                              </a:solidFill>
                              <a:effectLst/>
                            </a:rPr>
                            <a:t>-</a:t>
                          </a:r>
                          <a:r>
                            <a:rPr lang="en-US" sz="1600" b="1" dirty="0" smtClean="0">
                              <a:solidFill>
                                <a:schemeClr val="tx1"/>
                              </a:solidFill>
                              <a:effectLst/>
                            </a:rPr>
                            <a:t>0.437</a:t>
                          </a:r>
                          <a:endParaRPr lang="en-US" sz="1600" b="1" dirty="0">
                            <a:solidFill>
                              <a:schemeClr val="tx1"/>
                            </a:solidFill>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a:solidFill>
                                <a:schemeClr val="tx1"/>
                              </a:solidFill>
                              <a:effectLst/>
                            </a:rPr>
                            <a:t>-</a:t>
                          </a:r>
                          <a:r>
                            <a:rPr lang="en-US" sz="1600" b="1" dirty="0" smtClean="0">
                              <a:solidFill>
                                <a:schemeClr val="tx1"/>
                              </a:solidFill>
                              <a:effectLst/>
                            </a:rPr>
                            <a:t>0.532</a:t>
                          </a:r>
                          <a:endParaRPr lang="en-US" sz="1600" b="1" dirty="0">
                            <a:solidFill>
                              <a:schemeClr val="tx1"/>
                            </a:solidFill>
                            <a:effectLst/>
                          </a:endParaRPr>
                        </a:p>
                      </a:txBody>
                      <a:tcPr anchor="ctr"/>
                    </a:tc>
                    <a:tc>
                      <a:txBody>
                        <a:bodyPr/>
                        <a:lstStyle/>
                        <a:p>
                          <a:pPr algn="ctr"/>
                          <a:r>
                            <a:rPr lang="en-US" sz="1600" b="0" dirty="0" smtClean="0">
                              <a:effectLst/>
                            </a:rPr>
                            <a:t>-0.045</a:t>
                          </a:r>
                          <a:endParaRPr lang="en-US" sz="1600" b="0" dirty="0">
                            <a:effectLst/>
                          </a:endParaRPr>
                        </a:p>
                      </a:txBody>
                      <a:tcPr anchor="ctr"/>
                    </a:tc>
                    <a:tc>
                      <a:txBody>
                        <a:bodyPr/>
                        <a:lstStyle/>
                        <a:p>
                          <a:pPr algn="ctr"/>
                          <a:r>
                            <a:rPr lang="en-US" sz="1600" b="0" dirty="0" smtClean="0">
                              <a:solidFill>
                                <a:schemeClr val="tx1"/>
                              </a:solidFill>
                              <a:effectLst/>
                            </a:rPr>
                            <a:t>0.025</a:t>
                          </a:r>
                          <a:endParaRPr lang="en-US" sz="1600" b="0" dirty="0">
                            <a:solidFill>
                              <a:schemeClr val="tx1"/>
                            </a:solidFill>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-0.046</a:t>
                          </a:r>
                          <a:endParaRPr lang="en-US" sz="1600" b="0" dirty="0">
                            <a:effectLst/>
                          </a:endParaRPr>
                        </a:p>
                      </a:txBody>
                      <a:tcPr anchor="ctr"/>
                    </a:tc>
                    <a:tc>
                      <a:txBody>
                        <a:bodyPr/>
                        <a:lstStyle/>
                        <a:p>
                          <a:pPr algn="ctr"/>
                          <a:r>
                            <a:rPr lang="en-US" sz="1600" b="1" dirty="0" smtClean="0">
                              <a:effectLst/>
                            </a:rPr>
                            <a:t>0.526</a:t>
                          </a:r>
                          <a:endParaRPr lang="en-US" sz="1600" b="1" dirty="0">
                            <a:effectLst/>
                          </a:endParaRPr>
                        </a:p>
                      </a:txBody>
                      <a:tcPr anchor="ctr"/>
                    </a:tc>
                    <a:tc>
                      <a:txBody>
                        <a:bodyPr/>
                        <a:lstStyle/>
                        <a:p>
                          <a:pPr algn="ctr"/>
                          <a:r>
                            <a:rPr lang="en-US" sz="1600" b="0" dirty="0" smtClean="0">
                              <a:effectLst/>
                            </a:rPr>
                            <a:t>-0.029</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0" dirty="0" smtClean="0">
                              <a:effectLst/>
                            </a:rPr>
                            <a:t>0.051</a:t>
                          </a:r>
                          <a:endParaRPr lang="en-US" sz="1600" b="0" dirty="0">
                            <a:effectLst/>
                          </a:endParaRPr>
                        </a:p>
                      </a:txBody>
                      <a:tcPr anchor="ctr"/>
                    </a:tc>
                    <a:tc>
                      <a:txBody>
                        <a:bodyPr/>
                        <a:lstStyle/>
                        <a:p>
                          <a:pPr algn="ctr"/>
                          <a:r>
                            <a:rPr lang="en-US" sz="1600" b="0" dirty="0">
                              <a:effectLst/>
                            </a:rPr>
                            <a:t>-</a:t>
                          </a:r>
                          <a:r>
                            <a:rPr lang="en-US" sz="1600" b="0" dirty="0" smtClean="0">
                              <a:effectLst/>
                            </a:rPr>
                            <a:t>0.022</a:t>
                          </a:r>
                          <a:endParaRPr lang="en-US" sz="1600" b="0" dirty="0">
                            <a:effectLst/>
                          </a:endParaRPr>
                        </a:p>
                      </a:txBody>
                      <a:tcPr anchor="ctr"/>
                    </a:tc>
                    <a:tc>
                      <a:txBody>
                        <a:bodyPr/>
                        <a:lstStyle/>
                        <a:p>
                          <a:pPr algn="ctr"/>
                          <a:r>
                            <a:rPr lang="en-US" sz="1600" b="1" dirty="0" smtClean="0">
                              <a:effectLst/>
                            </a:rPr>
                            <a:t>-0.371</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-0.552</a:t>
                          </a:r>
                          <a:endParaRPr lang="en-US" sz="1600" b="1" dirty="0">
                            <a:effectLst/>
                          </a:endParaRPr>
                        </a:p>
                      </a:txBody>
                      <a:tcPr anchor="ctr"/>
                    </a:tc>
                    <a:tc>
                      <a:txBody>
                        <a:bodyPr/>
                        <a:lstStyle/>
                        <a:p>
                          <a:pPr algn="ctr"/>
                          <a:r>
                            <a:rPr lang="en-US" sz="1600" b="0" dirty="0">
                              <a:effectLst/>
                            </a:rPr>
                            <a:t>-</a:t>
                          </a:r>
                          <a:r>
                            <a:rPr lang="en-US" sz="1600" b="0" dirty="0" smtClean="0">
                              <a:effectLst/>
                            </a:rPr>
                            <a:t>0.043</a:t>
                          </a:r>
                          <a:endParaRPr lang="en-US" sz="1600" b="0" dirty="0">
                            <a:effectLst/>
                          </a:endParaRPr>
                        </a:p>
                      </a:txBody>
                      <a:tcPr anchor="ctr"/>
                    </a:tc>
                    <a:tc>
                      <a:txBody>
                        <a:bodyPr/>
                        <a:lstStyle/>
                        <a:p>
                          <a:pPr algn="ctr"/>
                          <a:r>
                            <a:rPr lang="en-US" sz="1600" b="0" dirty="0" smtClean="0">
                              <a:effectLst/>
                            </a:rPr>
                            <a:t>0.082</a:t>
                          </a:r>
                          <a:endParaRPr lang="en-US" sz="1600" b="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0.028</a:t>
                          </a:r>
                          <a:endParaRPr lang="en-US" sz="1600" b="0" dirty="0">
                            <a:effectLst/>
                          </a:endParaRPr>
                        </a:p>
                      </a:txBody>
                      <a:tcPr anchor="ctr"/>
                    </a:tc>
                    <a:tc>
                      <a:txBody>
                        <a:bodyPr/>
                        <a:lstStyle/>
                        <a:p>
                          <a:pPr algn="ctr"/>
                          <a:r>
                            <a:rPr lang="en-US" sz="1600" b="1" dirty="0" smtClean="0">
                              <a:effectLst/>
                            </a:rPr>
                            <a:t>-0.440</a:t>
                          </a:r>
                          <a:endParaRPr lang="en-US" sz="1600" b="1" dirty="0">
                            <a:effectLst/>
                          </a:endParaRPr>
                        </a:p>
                      </a:txBody>
                      <a:tcPr anchor="ctr"/>
                    </a:tc>
                    <a:tc>
                      <a:txBody>
                        <a:bodyPr/>
                        <a:lstStyle/>
                        <a:p>
                          <a:pPr algn="ctr"/>
                          <a:r>
                            <a:rPr lang="en-US" sz="1600" b="0" dirty="0">
                              <a:effectLst/>
                            </a:rPr>
                            <a:t>-</a:t>
                          </a:r>
                          <a:r>
                            <a:rPr lang="en-US" sz="1600" b="0" dirty="0" smtClean="0">
                              <a:effectLst/>
                            </a:rPr>
                            <a:t>0.048</a:t>
                          </a:r>
                          <a:endParaRPr lang="en-US" sz="1600" b="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0" dirty="0">
                              <a:effectLst/>
                            </a:rPr>
                            <a:t>-</a:t>
                          </a:r>
                          <a:r>
                            <a:rPr lang="en-US" sz="1600" b="0" dirty="0" smtClean="0">
                              <a:effectLst/>
                            </a:rPr>
                            <a:t>0.016</a:t>
                          </a:r>
                          <a:endParaRPr lang="en-US" sz="1600" b="0" dirty="0">
                            <a:effectLst/>
                          </a:endParaRPr>
                        </a:p>
                      </a:txBody>
                      <a:tcPr anchor="ctr"/>
                    </a:tc>
                    <a:tc>
                      <a:txBody>
                        <a:bodyPr/>
                        <a:lstStyle/>
                        <a:p>
                          <a:pPr algn="ctr"/>
                          <a:r>
                            <a:rPr lang="en-US" sz="1600" b="0" dirty="0" smtClean="0">
                              <a:effectLst/>
                            </a:rPr>
                            <a:t>0.004</a:t>
                          </a:r>
                          <a:endParaRPr lang="en-US" sz="1600" b="0" dirty="0">
                            <a:effectLst/>
                          </a:endParaRPr>
                        </a:p>
                      </a:txBody>
                      <a:tcPr anchor="ctr"/>
                    </a:tc>
                    <a:tc>
                      <a:txBody>
                        <a:bodyPr/>
                        <a:lstStyle/>
                        <a:p>
                          <a:pPr algn="ctr"/>
                          <a:r>
                            <a:rPr lang="en-US" sz="1600" b="1" dirty="0" smtClean="0">
                              <a:effectLst/>
                            </a:rPr>
                            <a:t>-0.447</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Fallback>
      </mc:AlternateContent>
      <p:sp>
        <p:nvSpPr>
          <p:cNvPr id="14" name="TextBox 13"/>
          <p:cNvSpPr txBox="1"/>
          <p:nvPr/>
        </p:nvSpPr>
        <p:spPr>
          <a:xfrm>
            <a:off x="1496882" y="261097"/>
            <a:ext cx="9484242" cy="769441"/>
          </a:xfrm>
          <a:prstGeom prst="rect">
            <a:avLst/>
          </a:prstGeom>
          <a:noFill/>
        </p:spPr>
        <p:txBody>
          <a:bodyPr wrap="square" rtlCol="0">
            <a:spAutoFit/>
          </a:bodyPr>
          <a:lstStyle/>
          <a:p>
            <a:pPr algn="ctr"/>
            <a:r>
              <a:rPr lang="en-US" sz="4400" b="1" dirty="0" smtClean="0">
                <a:latin typeface="Arial Black" panose="020B0A04020102020204" pitchFamily="34" charset="0"/>
              </a:rPr>
              <a:t>Informed</a:t>
            </a:r>
            <a:r>
              <a:rPr lang="en-US" sz="3200" b="1" dirty="0" smtClean="0">
                <a:latin typeface="Arial Black" panose="020B0A04020102020204" pitchFamily="34" charset="0"/>
              </a:rPr>
              <a:t> </a:t>
            </a:r>
            <a:r>
              <a:rPr lang="en-US" sz="4400" b="1" dirty="0" smtClean="0">
                <a:latin typeface="Arial Black" panose="020B0A04020102020204" pitchFamily="34" charset="0"/>
              </a:rPr>
              <a:t>rotation</a:t>
            </a:r>
            <a:endParaRPr lang="en-US" sz="4400" b="1" dirty="0">
              <a:latin typeface="Arial Black" panose="020B0A04020102020204" pitchFamily="34" charset="0"/>
            </a:endParaRPr>
          </a:p>
        </p:txBody>
      </p:sp>
      <p:pic>
        <p:nvPicPr>
          <p:cNvPr id="15" name="Picture 14" descr="ملف:Ic rotate right 48px.svg - ويكيبيديا"/>
          <p:cNvPicPr>
            <a:picLocks noChangeAspect="1"/>
          </p:cNvPicPr>
          <p:nvPr/>
        </p:nvPicPr>
        <p:blipFill>
          <a:blip r:embed="rId6" cstate="print">
            <a:duotone>
              <a:prstClr val="black"/>
              <a:srgbClr val="D19D34">
                <a:tint val="45000"/>
                <a:satMod val="400000"/>
              </a:srgbClr>
            </a:duotone>
            <a:extLst>
              <a:ext uri="{28A0092B-C50C-407E-A947-70E740481C1C}">
                <a14:useLocalDpi xmlns:a14="http://schemas.microsoft.com/office/drawing/2010/main" val="0"/>
              </a:ext>
            </a:extLst>
          </a:blip>
          <a:stretch>
            <a:fillRect/>
          </a:stretch>
        </p:blipFill>
        <p:spPr>
          <a:xfrm rot="1510394">
            <a:off x="10661257" y="187814"/>
            <a:ext cx="1136947" cy="1136947"/>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847470" y="3535663"/>
                <a:ext cx="512956" cy="369332"/>
              </a:xfrm>
              <a:prstGeom prst="rect">
                <a:avLst/>
              </a:prstGeom>
              <a:noFill/>
            </p:spPr>
            <p:txBody>
              <a:bodyPr wrap="square" rtlCol="0">
                <a:spAutoFit/>
              </a:bodyPr>
              <a:lstStyle/>
              <a:p>
                <a:pPr algn="ctr"/>
                <a14:m>
                  <m:oMath xmlns:m="http://schemas.openxmlformats.org/officeDocument/2006/math">
                    <m:r>
                      <m:rPr>
                        <m:sty m:val="p"/>
                      </m:rPr>
                      <a:rPr lang="el-GR" i="1">
                        <a:latin typeface="Cambria Math" panose="02040503050406030204" pitchFamily="18" charset="0"/>
                      </a:rPr>
                      <m:t>Λ</m:t>
                    </m:r>
                  </m:oMath>
                </a14:m>
                <a:r>
                  <a:rPr lang="en-US" dirty="0" smtClean="0"/>
                  <a:t> =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847470" y="3535663"/>
                <a:ext cx="512956" cy="369332"/>
              </a:xfrm>
              <a:prstGeom prst="rect">
                <a:avLst/>
              </a:prstGeom>
              <a:blipFill>
                <a:blip r:embed="rId7"/>
                <a:stretch>
                  <a:fillRect t="-9836" r="-17857" b="-24590"/>
                </a:stretch>
              </a:blipFill>
            </p:spPr>
            <p:txBody>
              <a:bodyPr/>
              <a:lstStyle/>
              <a:p>
                <a:r>
                  <a:rPr lang="en-US">
                    <a:noFill/>
                  </a:rPr>
                  <a:t> </a:t>
                </a:r>
              </a:p>
            </p:txBody>
          </p:sp>
        </mc:Fallback>
      </mc:AlternateContent>
      <p:sp>
        <p:nvSpPr>
          <p:cNvPr id="17" name="TextBox 16"/>
          <p:cNvSpPr txBox="1"/>
          <p:nvPr/>
        </p:nvSpPr>
        <p:spPr>
          <a:xfrm>
            <a:off x="4310571" y="3535663"/>
            <a:ext cx="512956" cy="369332"/>
          </a:xfrm>
          <a:prstGeom prst="rect">
            <a:avLst/>
          </a:prstGeom>
          <a:noFill/>
        </p:spPr>
        <p:txBody>
          <a:bodyPr wrap="square" rtlCol="0">
            <a:spAutoFit/>
          </a:bodyPr>
          <a:lstStyle/>
          <a:p>
            <a:pPr algn="ctr"/>
            <a:r>
              <a:rPr lang="en-US" i="1" dirty="0"/>
              <a:t>B</a:t>
            </a:r>
            <a:r>
              <a:rPr lang="en-US" dirty="0" smtClean="0"/>
              <a:t> = </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7570134" y="3535663"/>
                <a:ext cx="605882" cy="369332"/>
              </a:xfrm>
              <a:prstGeom prst="rect">
                <a:avLst/>
              </a:prstGeom>
              <a:noFill/>
            </p:spPr>
            <p:txBody>
              <a:bodyPr wrap="square" rtlCol="0">
                <a:spAutoFit/>
              </a:bodyPr>
              <a:lstStyle/>
              <a:p>
                <a:pPr algn="ctr"/>
                <a14:m>
                  <m:oMath xmlns:m="http://schemas.openxmlformats.org/officeDocument/2006/math">
                    <m:sSup>
                      <m:sSupPr>
                        <m:ctrlPr>
                          <a:rPr lang="el-GR" i="1" smtClean="0">
                            <a:latin typeface="Cambria Math" panose="02040503050406030204" pitchFamily="18" charset="0"/>
                          </a:rPr>
                        </m:ctrlPr>
                      </m:sSupPr>
                      <m:e>
                        <m:r>
                          <m:rPr>
                            <m:sty m:val="p"/>
                          </m:rPr>
                          <a:rPr lang="el-GR" i="1">
                            <a:latin typeface="Cambria Math" panose="02040503050406030204" pitchFamily="18" charset="0"/>
                          </a:rPr>
                          <m:t>Λ</m:t>
                        </m:r>
                      </m:e>
                      <m:sup>
                        <m:r>
                          <a:rPr lang="en-US" b="0" i="1" smtClean="0">
                            <a:latin typeface="Cambria Math" panose="02040503050406030204" pitchFamily="18" charset="0"/>
                          </a:rPr>
                          <m:t>∗</m:t>
                        </m:r>
                      </m:sup>
                    </m:sSup>
                  </m:oMath>
                </a14:m>
                <a:r>
                  <a:rPr lang="en-US" dirty="0" smtClean="0"/>
                  <a:t> = </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570134" y="3535663"/>
                <a:ext cx="605882" cy="369332"/>
              </a:xfrm>
              <a:prstGeom prst="rect">
                <a:avLst/>
              </a:prstGeom>
              <a:blipFill>
                <a:blip r:embed="rId8"/>
                <a:stretch>
                  <a:fillRect t="-9836" r="-13131" b="-24590"/>
                </a:stretch>
              </a:blipFill>
            </p:spPr>
            <p:txBody>
              <a:bodyPr/>
              <a:lstStyle/>
              <a:p>
                <a:r>
                  <a:rPr lang="en-US">
                    <a:noFill/>
                  </a:rPr>
                  <a:t> </a:t>
                </a:r>
              </a:p>
            </p:txBody>
          </p:sp>
        </mc:Fallback>
      </mc:AlternateContent>
      <p:sp>
        <p:nvSpPr>
          <p:cNvPr id="2" name="TextBox 1"/>
          <p:cNvSpPr txBox="1"/>
          <p:nvPr/>
        </p:nvSpPr>
        <p:spPr>
          <a:xfrm>
            <a:off x="4625481" y="1188376"/>
            <a:ext cx="2428567" cy="338554"/>
          </a:xfrm>
          <a:prstGeom prst="rect">
            <a:avLst/>
          </a:prstGeom>
          <a:noFill/>
        </p:spPr>
        <p:txBody>
          <a:bodyPr wrap="square" rtlCol="0">
            <a:spAutoFit/>
          </a:bodyPr>
          <a:lstStyle/>
          <a:p>
            <a:r>
              <a:rPr lang="en-US" sz="1600" b="1" dirty="0" smtClean="0">
                <a:latin typeface="Tahoma" panose="020B0604030504040204" pitchFamily="34" charset="0"/>
                <a:ea typeface="Tahoma" panose="020B0604030504040204" pitchFamily="34" charset="0"/>
                <a:cs typeface="Tahoma" panose="020B0604030504040204" pitchFamily="34" charset="0"/>
              </a:rPr>
              <a:t>Semi-specified target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1496882" y="1188376"/>
            <a:ext cx="2428567" cy="338554"/>
          </a:xfrm>
          <a:prstGeom prst="rect">
            <a:avLst/>
          </a:prstGeom>
          <a:noFill/>
        </p:spPr>
        <p:txBody>
          <a:bodyPr wrap="square" rtlCol="0">
            <a:spAutoFit/>
          </a:bodyPr>
          <a:lstStyle/>
          <a:p>
            <a:r>
              <a:rPr lang="en-US" sz="1600" dirty="0" err="1" smtClean="0">
                <a:latin typeface="Arial Black" panose="020B0A04020102020204" pitchFamily="34" charset="0"/>
              </a:rPr>
              <a:t>Unrotated</a:t>
            </a:r>
            <a:r>
              <a:rPr lang="en-US" sz="1600" dirty="0" smtClean="0">
                <a:latin typeface="Arial Black" panose="020B0A04020102020204" pitchFamily="34" charset="0"/>
              </a:rPr>
              <a:t> loadings</a:t>
            </a:r>
            <a:endParaRPr lang="en-US" sz="1600" dirty="0">
              <a:latin typeface="Arial Black" panose="020B0A04020102020204" pitchFamily="34" charset="0"/>
            </a:endParaRPr>
          </a:p>
        </p:txBody>
      </p:sp>
      <p:sp>
        <p:nvSpPr>
          <p:cNvPr id="13" name="TextBox 12"/>
          <p:cNvSpPr txBox="1"/>
          <p:nvPr/>
        </p:nvSpPr>
        <p:spPr>
          <a:xfrm>
            <a:off x="7858266" y="1172987"/>
            <a:ext cx="2963932" cy="338554"/>
          </a:xfrm>
          <a:prstGeom prst="rect">
            <a:avLst/>
          </a:prstGeom>
          <a:noFill/>
        </p:spPr>
        <p:txBody>
          <a:bodyPr wrap="square" rtlCol="0">
            <a:spAutoFit/>
          </a:bodyPr>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Target-rotated loadings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835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33264" y="5160869"/>
            <a:ext cx="2743200" cy="365125"/>
          </a:xfrm>
        </p:spPr>
        <p:txBody>
          <a:bodyPr/>
          <a:lstStyle/>
          <a:p>
            <a:fld id="{1AF48D58-DF41-4E32-AEA8-CA7407E246D5}" type="slidenum">
              <a:rPr lang="en-US" smtClean="0"/>
              <a:pPr/>
              <a:t>8</a:t>
            </a:fld>
            <a:endParaRPr lang="en-US"/>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3162701450"/>
                  </p:ext>
                </p:extLst>
              </p:nvPr>
            </p:nvGraphicFramePr>
            <p:xfrm>
              <a:off x="1463688" y="1770849"/>
              <a:ext cx="2223408" cy="4023330"/>
            </p:xfrm>
            <a:graphic>
              <a:graphicData uri="http://schemas.openxmlformats.org/drawingml/2006/table">
                <a:tbl>
                  <a:tblPr firstRow="1" bandRow="1">
                    <a:tableStyleId>{17292A2E-F333-43FB-9621-5CBBE7FDCDCB}</a:tableStyleId>
                  </a:tblPr>
                  <a:tblGrid>
                    <a:gridCol w="741136">
                      <a:extLst>
                        <a:ext uri="{9D8B030D-6E8A-4147-A177-3AD203B41FA5}">
                          <a16:colId xmlns:a16="http://schemas.microsoft.com/office/drawing/2014/main" val="664666705"/>
                        </a:ext>
                      </a:extLst>
                    </a:gridCol>
                    <a:gridCol w="741136">
                      <a:extLst>
                        <a:ext uri="{9D8B030D-6E8A-4147-A177-3AD203B41FA5}">
                          <a16:colId xmlns:a16="http://schemas.microsoft.com/office/drawing/2014/main" val="4023639294"/>
                        </a:ext>
                      </a:extLst>
                    </a:gridCol>
                    <a:gridCol w="741136">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3996740081"/>
                      </a:ext>
                    </a:extLst>
                  </a:tr>
                  <a:tr h="402333">
                    <a:tc>
                      <a:txBody>
                        <a:bodyPr/>
                        <a:lstStyle/>
                        <a:p>
                          <a:pPr algn="ctr"/>
                          <a:r>
                            <a:rPr lang="en-US" sz="1600" b="1" dirty="0" smtClean="0">
                              <a:solidFill>
                                <a:schemeClr val="tx1"/>
                              </a:solidFill>
                              <a:effectLst/>
                            </a:rPr>
                            <a:t>-0.317</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0.267</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0.264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0.236</a:t>
                          </a:r>
                          <a:endParaRPr lang="en-US" sz="1600" b="0" dirty="0">
                            <a:effectLst/>
                          </a:endParaRPr>
                        </a:p>
                      </a:txBody>
                      <a:tcPr anchor="ctr"/>
                    </a:tc>
                    <a:tc>
                      <a:txBody>
                        <a:bodyPr/>
                        <a:lstStyle/>
                        <a:p>
                          <a:pPr algn="ctr"/>
                          <a:r>
                            <a:rPr lang="en-US" sz="1600" b="1" dirty="0" smtClean="0">
                              <a:effectLst/>
                            </a:rPr>
                            <a:t>0.405</a:t>
                          </a:r>
                          <a:endParaRPr lang="en-US" sz="1600" b="1" dirty="0">
                            <a:effectLst/>
                          </a:endParaRPr>
                        </a:p>
                      </a:txBody>
                      <a:tcPr anchor="ctr"/>
                    </a:tc>
                    <a:tc>
                      <a:txBody>
                        <a:bodyPr/>
                        <a:lstStyle/>
                        <a:p>
                          <a:pPr algn="ctr"/>
                          <a:r>
                            <a:rPr lang="en-US" sz="1600" b="0" dirty="0" smtClean="0">
                              <a:effectLst/>
                            </a:rPr>
                            <a:t>-0.260</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1" dirty="0" smtClean="0">
                              <a:effectLst/>
                            </a:rPr>
                            <a:t>0.300</a:t>
                          </a:r>
                          <a:endParaRPr lang="en-US" sz="1600" b="1" dirty="0">
                            <a:effectLst/>
                          </a:endParaRPr>
                        </a:p>
                      </a:txBody>
                      <a:tcPr anchor="ctr"/>
                    </a:tc>
                    <a:tc>
                      <a:txBody>
                        <a:bodyPr/>
                        <a:lstStyle/>
                        <a:p>
                          <a:pPr algn="ctr"/>
                          <a:r>
                            <a:rPr lang="en-US" sz="1600" b="0" dirty="0" smtClean="0">
                              <a:effectLst/>
                            </a:rPr>
                            <a:t>0.104</a:t>
                          </a:r>
                          <a:endParaRPr lang="en-US" sz="1600" b="0" dirty="0">
                            <a:effectLst/>
                          </a:endParaRPr>
                        </a:p>
                      </a:txBody>
                      <a:tcPr anchor="ctr"/>
                    </a:tc>
                    <a:tc>
                      <a:txBody>
                        <a:bodyPr/>
                        <a:lstStyle/>
                        <a:p>
                          <a:pPr algn="ctr"/>
                          <a:r>
                            <a:rPr lang="en-US" sz="1600" b="1" dirty="0" smtClean="0">
                              <a:effectLst/>
                            </a:rPr>
                            <a:t>0.304</a:t>
                          </a:r>
                          <a:endParaRPr lang="en-US" sz="1600" b="1"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effectLst/>
                            </a:rPr>
                            <a:t>-0.326</a:t>
                          </a:r>
                          <a:endParaRPr lang="en-US" sz="1600" b="1" dirty="0">
                            <a:effectLst/>
                          </a:endParaRPr>
                        </a:p>
                      </a:txBody>
                      <a:tcPr anchor="ctr"/>
                    </a:tc>
                    <a:tc>
                      <a:txBody>
                        <a:bodyPr/>
                        <a:lstStyle/>
                        <a:p>
                          <a:pPr algn="ctr"/>
                          <a:r>
                            <a:rPr lang="en-US" sz="1600" b="1" dirty="0" smtClean="0">
                              <a:effectLst/>
                            </a:rPr>
                            <a:t>0.379</a:t>
                          </a:r>
                          <a:endParaRPr lang="en-US" sz="1600" b="1" dirty="0">
                            <a:effectLst/>
                          </a:endParaRPr>
                        </a:p>
                      </a:txBody>
                      <a:tcPr anchor="ctr"/>
                    </a:tc>
                    <a:tc>
                      <a:txBody>
                        <a:bodyPr/>
                        <a:lstStyle/>
                        <a:p>
                          <a:pPr algn="ctr"/>
                          <a:r>
                            <a:rPr lang="en-US" sz="1600" dirty="0" smtClean="0">
                              <a:effectLst/>
                            </a:rPr>
                            <a:t>0.194</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0.231</a:t>
                          </a:r>
                          <a:endParaRPr lang="en-US" sz="1600" b="0" dirty="0">
                            <a:effectLst/>
                          </a:endParaRPr>
                        </a:p>
                      </a:txBody>
                      <a:tcPr anchor="ctr"/>
                    </a:tc>
                    <a:tc>
                      <a:txBody>
                        <a:bodyPr/>
                        <a:lstStyle/>
                        <a:p>
                          <a:pPr algn="ctr"/>
                          <a:r>
                            <a:rPr lang="en-US" sz="1600" b="1" dirty="0" smtClean="0">
                              <a:effectLst/>
                            </a:rPr>
                            <a:t>0.434</a:t>
                          </a:r>
                          <a:endParaRPr lang="en-US" sz="1600" b="1" dirty="0">
                            <a:effectLst/>
                          </a:endParaRPr>
                        </a:p>
                      </a:txBody>
                      <a:tcPr anchor="ctr"/>
                    </a:tc>
                    <a:tc>
                      <a:txBody>
                        <a:bodyPr/>
                        <a:lstStyle/>
                        <a:p>
                          <a:pPr algn="ctr"/>
                          <a:r>
                            <a:rPr lang="en-US" sz="1600" b="0" dirty="0">
                              <a:effectLst/>
                            </a:rPr>
                            <a:t>-</a:t>
                          </a:r>
                          <a:r>
                            <a:rPr lang="en-US" sz="1600" b="0" dirty="0" smtClean="0">
                              <a:effectLst/>
                            </a:rPr>
                            <a:t>0.204</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1" dirty="0" smtClean="0">
                              <a:effectLst/>
                            </a:rPr>
                            <a:t>0.310</a:t>
                          </a:r>
                          <a:endParaRPr lang="en-US" sz="1600" b="1" dirty="0">
                            <a:effectLst/>
                          </a:endParaRPr>
                        </a:p>
                      </a:txBody>
                      <a:tcPr anchor="ctr"/>
                    </a:tc>
                    <a:tc>
                      <a:txBody>
                        <a:bodyPr/>
                        <a:lstStyle/>
                        <a:p>
                          <a:pPr algn="ctr"/>
                          <a:r>
                            <a:rPr lang="en-US" sz="1600" b="0" dirty="0" smtClean="0">
                              <a:effectLst/>
                            </a:rPr>
                            <a:t>0.031</a:t>
                          </a:r>
                          <a:endParaRPr lang="en-US" sz="1600" b="0" dirty="0">
                            <a:effectLst/>
                          </a:endParaRPr>
                        </a:p>
                      </a:txBody>
                      <a:tcPr anchor="ctr"/>
                    </a:tc>
                    <a:tc>
                      <a:txBody>
                        <a:bodyPr/>
                        <a:lstStyle/>
                        <a:p>
                          <a:pPr algn="ctr"/>
                          <a:r>
                            <a:rPr lang="en-US" sz="1600" b="1" dirty="0" smtClean="0">
                              <a:effectLst/>
                            </a:rPr>
                            <a:t>0.219</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-0.380</a:t>
                          </a:r>
                          <a:endParaRPr lang="en-US" sz="1600" b="1" dirty="0">
                            <a:effectLst/>
                          </a:endParaRPr>
                        </a:p>
                      </a:txBody>
                      <a:tcPr anchor="ctr"/>
                    </a:tc>
                    <a:tc>
                      <a:txBody>
                        <a:bodyPr/>
                        <a:lstStyle/>
                        <a:p>
                          <a:pPr algn="ctr"/>
                          <a:r>
                            <a:rPr lang="en-US" sz="1600" b="1" dirty="0" smtClean="0">
                              <a:effectLst/>
                            </a:rPr>
                            <a:t>0.383</a:t>
                          </a:r>
                          <a:endParaRPr lang="en-US" sz="1600" b="1" dirty="0">
                            <a:effectLst/>
                          </a:endParaRPr>
                        </a:p>
                      </a:txBody>
                      <a:tcPr anchor="ctr"/>
                    </a:tc>
                    <a:tc>
                      <a:txBody>
                        <a:bodyPr/>
                        <a:lstStyle/>
                        <a:p>
                          <a:pPr algn="ctr"/>
                          <a:r>
                            <a:rPr lang="en-US" sz="1600" dirty="0" smtClean="0">
                              <a:effectLst/>
                            </a:rPr>
                            <a:t>0.165</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0.252</a:t>
                          </a:r>
                          <a:endParaRPr lang="en-US" sz="1600" b="0" dirty="0">
                            <a:effectLst/>
                          </a:endParaRPr>
                        </a:p>
                      </a:txBody>
                      <a:tcPr anchor="ctr"/>
                    </a:tc>
                    <a:tc>
                      <a:txBody>
                        <a:bodyPr/>
                        <a:lstStyle/>
                        <a:p>
                          <a:pPr algn="ctr"/>
                          <a:r>
                            <a:rPr lang="en-US" sz="1600" b="1" dirty="0" smtClean="0">
                              <a:effectLst/>
                            </a:rPr>
                            <a:t>0.323</a:t>
                          </a:r>
                          <a:endParaRPr lang="en-US" sz="1600" b="1" dirty="0">
                            <a:effectLst/>
                          </a:endParaRPr>
                        </a:p>
                      </a:txBody>
                      <a:tcPr anchor="ctr"/>
                    </a:tc>
                    <a:tc>
                      <a:txBody>
                        <a:bodyPr/>
                        <a:lstStyle/>
                        <a:p>
                          <a:pPr algn="ctr"/>
                          <a:r>
                            <a:rPr lang="en-US" sz="1600" dirty="0">
                              <a:effectLst/>
                            </a:rPr>
                            <a:t>-</a:t>
                          </a:r>
                          <a:r>
                            <a:rPr lang="en-US" sz="1600" dirty="0" smtClean="0">
                              <a:effectLst/>
                            </a:rPr>
                            <a:t>0.184</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1" dirty="0" smtClean="0">
                              <a:effectLst/>
                            </a:rPr>
                            <a:t>0.312</a:t>
                          </a:r>
                          <a:endParaRPr lang="en-US" sz="1600" b="1" dirty="0">
                            <a:effectLst/>
                          </a:endParaRPr>
                        </a:p>
                      </a:txBody>
                      <a:tcPr anchor="ctr"/>
                    </a:tc>
                    <a:tc>
                      <a:txBody>
                        <a:bodyPr/>
                        <a:lstStyle/>
                        <a:p>
                          <a:pPr algn="ctr"/>
                          <a:r>
                            <a:rPr lang="en-US" sz="1600" dirty="0" smtClean="0">
                              <a:effectLst/>
                            </a:rPr>
                            <a:t>0.066</a:t>
                          </a:r>
                          <a:endParaRPr lang="en-US" sz="1600" dirty="0">
                            <a:effectLst/>
                          </a:endParaRPr>
                        </a:p>
                      </a:txBody>
                      <a:tcPr anchor="ctr"/>
                    </a:tc>
                    <a:tc>
                      <a:txBody>
                        <a:bodyPr/>
                        <a:lstStyle/>
                        <a:p>
                          <a:pPr algn="ctr"/>
                          <a:r>
                            <a:rPr lang="en-US" sz="1600" b="1" dirty="0" smtClean="0">
                              <a:effectLst/>
                            </a:rPr>
                            <a:t>0.311</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3162701450"/>
                  </p:ext>
                </p:extLst>
              </p:nvPr>
            </p:nvGraphicFramePr>
            <p:xfrm>
              <a:off x="1463688" y="1770849"/>
              <a:ext cx="2223408" cy="4023330"/>
            </p:xfrm>
            <a:graphic>
              <a:graphicData uri="http://schemas.openxmlformats.org/drawingml/2006/table">
                <a:tbl>
                  <a:tblPr firstRow="1" bandRow="1">
                    <a:tableStyleId>{17292A2E-F333-43FB-9621-5CBBE7FDCDCB}</a:tableStyleId>
                  </a:tblPr>
                  <a:tblGrid>
                    <a:gridCol w="741136">
                      <a:extLst>
                        <a:ext uri="{9D8B030D-6E8A-4147-A177-3AD203B41FA5}">
                          <a16:colId xmlns:a16="http://schemas.microsoft.com/office/drawing/2014/main" val="664666705"/>
                        </a:ext>
                      </a:extLst>
                    </a:gridCol>
                    <a:gridCol w="741136">
                      <a:extLst>
                        <a:ext uri="{9D8B030D-6E8A-4147-A177-3AD203B41FA5}">
                          <a16:colId xmlns:a16="http://schemas.microsoft.com/office/drawing/2014/main" val="4023639294"/>
                        </a:ext>
                      </a:extLst>
                    </a:gridCol>
                    <a:gridCol w="741136">
                      <a:extLst>
                        <a:ext uri="{9D8B030D-6E8A-4147-A177-3AD203B41FA5}">
                          <a16:colId xmlns:a16="http://schemas.microsoft.com/office/drawing/2014/main" val="3538863441"/>
                        </a:ext>
                      </a:extLst>
                    </a:gridCol>
                  </a:tblGrid>
                  <a:tr h="402333">
                    <a:tc>
                      <a:txBody>
                        <a:bodyPr/>
                        <a:lstStyle/>
                        <a:p>
                          <a:endParaRPr lang="en-US"/>
                        </a:p>
                      </a:txBody>
                      <a:tcPr anchor="ctr">
                        <a:blipFill>
                          <a:blip r:embed="rId3"/>
                          <a:stretch>
                            <a:fillRect l="-820" t="-1515" r="-200000" b="-912121"/>
                          </a:stretch>
                        </a:blipFill>
                      </a:tcPr>
                    </a:tc>
                    <a:tc>
                      <a:txBody>
                        <a:bodyPr/>
                        <a:lstStyle/>
                        <a:p>
                          <a:endParaRPr lang="en-US"/>
                        </a:p>
                      </a:txBody>
                      <a:tcPr anchor="ctr">
                        <a:blipFill>
                          <a:blip r:embed="rId3"/>
                          <a:stretch>
                            <a:fillRect l="-101653" t="-1515" r="-101653" b="-912121"/>
                          </a:stretch>
                        </a:blipFill>
                      </a:tcPr>
                    </a:tc>
                    <a:tc>
                      <a:txBody>
                        <a:bodyPr/>
                        <a:lstStyle/>
                        <a:p>
                          <a:endParaRPr lang="en-US"/>
                        </a:p>
                      </a:txBody>
                      <a:tcPr anchor="ctr">
                        <a:blipFill>
                          <a:blip r:embed="rId3"/>
                          <a:stretch>
                            <a:fillRect l="-200000" t="-1515" r="-820" b="-912121"/>
                          </a:stretch>
                        </a:blipFill>
                      </a:tcPr>
                    </a:tc>
                    <a:extLst>
                      <a:ext uri="{0D108BD9-81ED-4DB2-BD59-A6C34878D82A}">
                        <a16:rowId xmlns:a16="http://schemas.microsoft.com/office/drawing/2014/main" val="3996740081"/>
                      </a:ext>
                    </a:extLst>
                  </a:tr>
                  <a:tr h="402333">
                    <a:tc>
                      <a:txBody>
                        <a:bodyPr/>
                        <a:lstStyle/>
                        <a:p>
                          <a:pPr algn="ctr"/>
                          <a:r>
                            <a:rPr lang="en-US" sz="1600" b="1" dirty="0" smtClean="0">
                              <a:solidFill>
                                <a:schemeClr val="tx1"/>
                              </a:solidFill>
                              <a:effectLst/>
                            </a:rPr>
                            <a:t>-0.317</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0.267</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0.264</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0.236</a:t>
                          </a:r>
                          <a:endParaRPr lang="en-US" sz="1600" b="0" dirty="0">
                            <a:effectLst/>
                          </a:endParaRPr>
                        </a:p>
                      </a:txBody>
                      <a:tcPr anchor="ctr"/>
                    </a:tc>
                    <a:tc>
                      <a:txBody>
                        <a:bodyPr/>
                        <a:lstStyle/>
                        <a:p>
                          <a:pPr algn="ctr"/>
                          <a:r>
                            <a:rPr lang="en-US" sz="1600" b="1" dirty="0" smtClean="0">
                              <a:effectLst/>
                            </a:rPr>
                            <a:t>0.405</a:t>
                          </a:r>
                          <a:endParaRPr lang="en-US" sz="1600" b="1" dirty="0">
                            <a:effectLst/>
                          </a:endParaRPr>
                        </a:p>
                      </a:txBody>
                      <a:tcPr anchor="ctr"/>
                    </a:tc>
                    <a:tc>
                      <a:txBody>
                        <a:bodyPr/>
                        <a:lstStyle/>
                        <a:p>
                          <a:pPr algn="ctr"/>
                          <a:r>
                            <a:rPr lang="en-US" sz="1600" b="0" dirty="0" smtClean="0">
                              <a:effectLst/>
                            </a:rPr>
                            <a:t>-0.260</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1" dirty="0" smtClean="0">
                              <a:effectLst/>
                            </a:rPr>
                            <a:t>0.300</a:t>
                          </a:r>
                          <a:endParaRPr lang="en-US" sz="1600" b="1" dirty="0">
                            <a:effectLst/>
                          </a:endParaRPr>
                        </a:p>
                      </a:txBody>
                      <a:tcPr anchor="ctr"/>
                    </a:tc>
                    <a:tc>
                      <a:txBody>
                        <a:bodyPr/>
                        <a:lstStyle/>
                        <a:p>
                          <a:pPr algn="ctr"/>
                          <a:r>
                            <a:rPr lang="en-US" sz="1600" b="0" dirty="0" smtClean="0">
                              <a:effectLst/>
                            </a:rPr>
                            <a:t>0.104</a:t>
                          </a:r>
                          <a:endParaRPr lang="en-US" sz="1600" b="0" dirty="0">
                            <a:effectLst/>
                          </a:endParaRPr>
                        </a:p>
                      </a:txBody>
                      <a:tcPr anchor="ctr"/>
                    </a:tc>
                    <a:tc>
                      <a:txBody>
                        <a:bodyPr/>
                        <a:lstStyle/>
                        <a:p>
                          <a:pPr algn="ctr"/>
                          <a:r>
                            <a:rPr lang="en-US" sz="1600" b="1" dirty="0" smtClean="0">
                              <a:effectLst/>
                            </a:rPr>
                            <a:t>0.304</a:t>
                          </a:r>
                          <a:endParaRPr lang="en-US" sz="1600" b="1"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effectLst/>
                            </a:rPr>
                            <a:t>-0.326</a:t>
                          </a:r>
                          <a:endParaRPr lang="en-US" sz="1600" b="1" dirty="0">
                            <a:effectLst/>
                          </a:endParaRPr>
                        </a:p>
                      </a:txBody>
                      <a:tcPr anchor="ctr"/>
                    </a:tc>
                    <a:tc>
                      <a:txBody>
                        <a:bodyPr/>
                        <a:lstStyle/>
                        <a:p>
                          <a:pPr algn="ctr"/>
                          <a:r>
                            <a:rPr lang="en-US" sz="1600" b="1" dirty="0" smtClean="0">
                              <a:effectLst/>
                            </a:rPr>
                            <a:t>0.379</a:t>
                          </a:r>
                          <a:endParaRPr lang="en-US" sz="1600" b="1" dirty="0">
                            <a:effectLst/>
                          </a:endParaRPr>
                        </a:p>
                      </a:txBody>
                      <a:tcPr anchor="ctr"/>
                    </a:tc>
                    <a:tc>
                      <a:txBody>
                        <a:bodyPr/>
                        <a:lstStyle/>
                        <a:p>
                          <a:pPr algn="ctr"/>
                          <a:r>
                            <a:rPr lang="en-US" sz="1600" dirty="0" smtClean="0">
                              <a:effectLst/>
                            </a:rPr>
                            <a:t>0.194</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0.231</a:t>
                          </a:r>
                          <a:endParaRPr lang="en-US" sz="1600" b="0" dirty="0">
                            <a:effectLst/>
                          </a:endParaRPr>
                        </a:p>
                      </a:txBody>
                      <a:tcPr anchor="ctr"/>
                    </a:tc>
                    <a:tc>
                      <a:txBody>
                        <a:bodyPr/>
                        <a:lstStyle/>
                        <a:p>
                          <a:pPr algn="ctr"/>
                          <a:r>
                            <a:rPr lang="en-US" sz="1600" b="1" dirty="0" smtClean="0">
                              <a:effectLst/>
                            </a:rPr>
                            <a:t>0.434</a:t>
                          </a:r>
                          <a:endParaRPr lang="en-US" sz="1600" b="1" dirty="0">
                            <a:effectLst/>
                          </a:endParaRPr>
                        </a:p>
                      </a:txBody>
                      <a:tcPr anchor="ctr"/>
                    </a:tc>
                    <a:tc>
                      <a:txBody>
                        <a:bodyPr/>
                        <a:lstStyle/>
                        <a:p>
                          <a:pPr algn="ctr"/>
                          <a:r>
                            <a:rPr lang="en-US" sz="1600" b="0" dirty="0">
                              <a:effectLst/>
                            </a:rPr>
                            <a:t>-</a:t>
                          </a:r>
                          <a:r>
                            <a:rPr lang="en-US" sz="1600" b="0" dirty="0" smtClean="0">
                              <a:effectLst/>
                            </a:rPr>
                            <a:t>0.204</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1" dirty="0" smtClean="0">
                              <a:effectLst/>
                            </a:rPr>
                            <a:t>0.310</a:t>
                          </a:r>
                          <a:endParaRPr lang="en-US" sz="1600" b="1" dirty="0">
                            <a:effectLst/>
                          </a:endParaRPr>
                        </a:p>
                      </a:txBody>
                      <a:tcPr anchor="ctr"/>
                    </a:tc>
                    <a:tc>
                      <a:txBody>
                        <a:bodyPr/>
                        <a:lstStyle/>
                        <a:p>
                          <a:pPr algn="ctr"/>
                          <a:r>
                            <a:rPr lang="en-US" sz="1600" b="0" dirty="0" smtClean="0">
                              <a:effectLst/>
                            </a:rPr>
                            <a:t>0.031</a:t>
                          </a:r>
                          <a:endParaRPr lang="en-US" sz="1600" b="0" dirty="0">
                            <a:effectLst/>
                          </a:endParaRPr>
                        </a:p>
                      </a:txBody>
                      <a:tcPr anchor="ctr"/>
                    </a:tc>
                    <a:tc>
                      <a:txBody>
                        <a:bodyPr/>
                        <a:lstStyle/>
                        <a:p>
                          <a:pPr algn="ctr"/>
                          <a:r>
                            <a:rPr lang="en-US" sz="1600" b="1" dirty="0" smtClean="0">
                              <a:effectLst/>
                            </a:rPr>
                            <a:t>0.219</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-0.380</a:t>
                          </a:r>
                          <a:endParaRPr lang="en-US" sz="1600" b="1" dirty="0">
                            <a:effectLst/>
                          </a:endParaRPr>
                        </a:p>
                      </a:txBody>
                      <a:tcPr anchor="ctr"/>
                    </a:tc>
                    <a:tc>
                      <a:txBody>
                        <a:bodyPr/>
                        <a:lstStyle/>
                        <a:p>
                          <a:pPr algn="ctr"/>
                          <a:r>
                            <a:rPr lang="en-US" sz="1600" b="1" dirty="0" smtClean="0">
                              <a:effectLst/>
                            </a:rPr>
                            <a:t>0.383</a:t>
                          </a:r>
                          <a:endParaRPr lang="en-US" sz="1600" b="1" dirty="0">
                            <a:effectLst/>
                          </a:endParaRPr>
                        </a:p>
                      </a:txBody>
                      <a:tcPr anchor="ctr"/>
                    </a:tc>
                    <a:tc>
                      <a:txBody>
                        <a:bodyPr/>
                        <a:lstStyle/>
                        <a:p>
                          <a:pPr algn="ctr"/>
                          <a:r>
                            <a:rPr lang="en-US" sz="1600" dirty="0" smtClean="0">
                              <a:effectLst/>
                            </a:rPr>
                            <a:t>0.165</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0.252</a:t>
                          </a:r>
                          <a:endParaRPr lang="en-US" sz="1600" b="0" dirty="0">
                            <a:effectLst/>
                          </a:endParaRPr>
                        </a:p>
                      </a:txBody>
                      <a:tcPr anchor="ctr"/>
                    </a:tc>
                    <a:tc>
                      <a:txBody>
                        <a:bodyPr/>
                        <a:lstStyle/>
                        <a:p>
                          <a:pPr algn="ctr"/>
                          <a:r>
                            <a:rPr lang="en-US" sz="1600" b="1" dirty="0" smtClean="0">
                              <a:effectLst/>
                            </a:rPr>
                            <a:t>0.323</a:t>
                          </a:r>
                          <a:endParaRPr lang="en-US" sz="1600" b="1" dirty="0">
                            <a:effectLst/>
                          </a:endParaRPr>
                        </a:p>
                      </a:txBody>
                      <a:tcPr anchor="ctr"/>
                    </a:tc>
                    <a:tc>
                      <a:txBody>
                        <a:bodyPr/>
                        <a:lstStyle/>
                        <a:p>
                          <a:pPr algn="ctr"/>
                          <a:r>
                            <a:rPr lang="en-US" sz="1600" dirty="0">
                              <a:effectLst/>
                            </a:rPr>
                            <a:t>-</a:t>
                          </a:r>
                          <a:r>
                            <a:rPr lang="en-US" sz="1600" dirty="0" smtClean="0">
                              <a:effectLst/>
                            </a:rPr>
                            <a:t>0.184</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1" dirty="0" smtClean="0">
                              <a:effectLst/>
                            </a:rPr>
                            <a:t>0.312</a:t>
                          </a:r>
                          <a:endParaRPr lang="en-US" sz="1600" b="1" dirty="0">
                            <a:effectLst/>
                          </a:endParaRPr>
                        </a:p>
                      </a:txBody>
                      <a:tcPr anchor="ctr"/>
                    </a:tc>
                    <a:tc>
                      <a:txBody>
                        <a:bodyPr/>
                        <a:lstStyle/>
                        <a:p>
                          <a:pPr algn="ctr"/>
                          <a:r>
                            <a:rPr lang="en-US" sz="1600" dirty="0" smtClean="0">
                              <a:effectLst/>
                            </a:rPr>
                            <a:t>0.066</a:t>
                          </a:r>
                          <a:endParaRPr lang="en-US" sz="1600" dirty="0">
                            <a:effectLst/>
                          </a:endParaRPr>
                        </a:p>
                      </a:txBody>
                      <a:tcPr anchor="ctr"/>
                    </a:tc>
                    <a:tc>
                      <a:txBody>
                        <a:bodyPr/>
                        <a:lstStyle/>
                        <a:p>
                          <a:pPr algn="ctr"/>
                          <a:r>
                            <a:rPr lang="en-US" sz="1600" b="1" dirty="0" smtClean="0">
                              <a:effectLst/>
                            </a:rPr>
                            <a:t>0.311</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3649240308"/>
                  </p:ext>
                </p:extLst>
              </p:nvPr>
            </p:nvGraphicFramePr>
            <p:xfrm>
              <a:off x="4828878" y="1770849"/>
              <a:ext cx="2021775" cy="4023330"/>
            </p:xfrm>
            <a:graphic>
              <a:graphicData uri="http://schemas.openxmlformats.org/drawingml/2006/table">
                <a:tbl>
                  <a:tblPr firstRow="1" bandRow="1">
                    <a:tableStyleId>{17292A2E-F333-43FB-9621-5CBBE7FDCDCB}</a:tableStyleId>
                  </a:tblPr>
                  <a:tblGrid>
                    <a:gridCol w="673925">
                      <a:extLst>
                        <a:ext uri="{9D8B030D-6E8A-4147-A177-3AD203B41FA5}">
                          <a16:colId xmlns:a16="http://schemas.microsoft.com/office/drawing/2014/main" val="664666705"/>
                        </a:ext>
                      </a:extLst>
                    </a:gridCol>
                    <a:gridCol w="673925">
                      <a:extLst>
                        <a:ext uri="{9D8B030D-6E8A-4147-A177-3AD203B41FA5}">
                          <a16:colId xmlns:a16="http://schemas.microsoft.com/office/drawing/2014/main" val="4023639294"/>
                        </a:ext>
                      </a:extLst>
                    </a:gridCol>
                    <a:gridCol w="673925">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2592397690"/>
                      </a:ext>
                    </a:extLst>
                  </a:tr>
                  <a:tr h="402333">
                    <a:tc>
                      <a:txBody>
                        <a:bodyPr/>
                        <a:lstStyle/>
                        <a:p>
                          <a:pPr algn="ctr"/>
                          <a:r>
                            <a:rPr lang="en-US" sz="1600" b="0" dirty="0" smtClean="0">
                              <a:solidFill>
                                <a:schemeClr val="tx1"/>
                              </a:solidFill>
                              <a:effectLst/>
                            </a:rPr>
                            <a:t>1</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3649240308"/>
                  </p:ext>
                </p:extLst>
              </p:nvPr>
            </p:nvGraphicFramePr>
            <p:xfrm>
              <a:off x="4828878" y="1770849"/>
              <a:ext cx="2021775" cy="4023330"/>
            </p:xfrm>
            <a:graphic>
              <a:graphicData uri="http://schemas.openxmlformats.org/drawingml/2006/table">
                <a:tbl>
                  <a:tblPr firstRow="1" bandRow="1">
                    <a:tableStyleId>{17292A2E-F333-43FB-9621-5CBBE7FDCDCB}</a:tableStyleId>
                  </a:tblPr>
                  <a:tblGrid>
                    <a:gridCol w="673925">
                      <a:extLst>
                        <a:ext uri="{9D8B030D-6E8A-4147-A177-3AD203B41FA5}">
                          <a16:colId xmlns:a16="http://schemas.microsoft.com/office/drawing/2014/main" val="664666705"/>
                        </a:ext>
                      </a:extLst>
                    </a:gridCol>
                    <a:gridCol w="673925">
                      <a:extLst>
                        <a:ext uri="{9D8B030D-6E8A-4147-A177-3AD203B41FA5}">
                          <a16:colId xmlns:a16="http://schemas.microsoft.com/office/drawing/2014/main" val="4023639294"/>
                        </a:ext>
                      </a:extLst>
                    </a:gridCol>
                    <a:gridCol w="673925">
                      <a:extLst>
                        <a:ext uri="{9D8B030D-6E8A-4147-A177-3AD203B41FA5}">
                          <a16:colId xmlns:a16="http://schemas.microsoft.com/office/drawing/2014/main" val="3538863441"/>
                        </a:ext>
                      </a:extLst>
                    </a:gridCol>
                  </a:tblGrid>
                  <a:tr h="402333">
                    <a:tc>
                      <a:txBody>
                        <a:bodyPr/>
                        <a:lstStyle/>
                        <a:p>
                          <a:endParaRPr lang="en-US"/>
                        </a:p>
                      </a:txBody>
                      <a:tcPr anchor="ctr">
                        <a:blipFill>
                          <a:blip r:embed="rId4"/>
                          <a:stretch>
                            <a:fillRect l="-901" t="-1515" r="-200000" b="-912121"/>
                          </a:stretch>
                        </a:blipFill>
                      </a:tcPr>
                    </a:tc>
                    <a:tc>
                      <a:txBody>
                        <a:bodyPr/>
                        <a:lstStyle/>
                        <a:p>
                          <a:endParaRPr lang="en-US"/>
                        </a:p>
                      </a:txBody>
                      <a:tcPr anchor="ctr">
                        <a:blipFill>
                          <a:blip r:embed="rId4"/>
                          <a:stretch>
                            <a:fillRect l="-101818" t="-1515" r="-101818" b="-912121"/>
                          </a:stretch>
                        </a:blipFill>
                      </a:tcPr>
                    </a:tc>
                    <a:tc>
                      <a:txBody>
                        <a:bodyPr/>
                        <a:lstStyle/>
                        <a:p>
                          <a:endParaRPr lang="en-US"/>
                        </a:p>
                      </a:txBody>
                      <a:tcPr anchor="ctr">
                        <a:blipFill>
                          <a:blip r:embed="rId4"/>
                          <a:stretch>
                            <a:fillRect l="-200000" t="-1515" r="-901" b="-912121"/>
                          </a:stretch>
                        </a:blipFill>
                      </a:tcPr>
                    </a:tc>
                    <a:extLst>
                      <a:ext uri="{0D108BD9-81ED-4DB2-BD59-A6C34878D82A}">
                        <a16:rowId xmlns:a16="http://schemas.microsoft.com/office/drawing/2014/main" val="2592397690"/>
                      </a:ext>
                    </a:extLst>
                  </a:tr>
                  <a:tr h="402333">
                    <a:tc>
                      <a:txBody>
                        <a:bodyPr/>
                        <a:lstStyle/>
                        <a:p>
                          <a:pPr algn="ctr"/>
                          <a:r>
                            <a:rPr lang="en-US" sz="1600" b="0" dirty="0" smtClean="0">
                              <a:solidFill>
                                <a:schemeClr val="tx1"/>
                              </a:solidFill>
                              <a:effectLst/>
                            </a:rPr>
                            <a:t>1</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633394504"/>
                      </a:ext>
                    </a:extLst>
                  </a:tr>
                  <a:tr h="402333">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777947087"/>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0</a:t>
                          </a:r>
                          <a:endParaRPr lang="en-US" sz="1600" dirty="0">
                            <a:effectLst/>
                          </a:endParaRPr>
                        </a:p>
                      </a:txBody>
                      <a:tcPr anchor="ctr"/>
                    </a:tc>
                    <a:tc>
                      <a:txBody>
                        <a:bodyPr/>
                        <a:lstStyle/>
                        <a:p>
                          <a:pPr algn="ctr"/>
                          <a:r>
                            <a:rPr lang="en-US" sz="1600" dirty="0" smtClean="0">
                              <a:effectLst/>
                            </a:rPr>
                            <a:t>1</a:t>
                          </a:r>
                          <a:endParaRPr lang="en-US" sz="1600" dirty="0">
                            <a:effectLst/>
                          </a:endParaRPr>
                        </a:p>
                      </a:txBody>
                      <a:tcPr anchor="ctr"/>
                    </a:tc>
                    <a:extLst>
                      <a:ext uri="{0D108BD9-81ED-4DB2-BD59-A6C34878D82A}">
                        <a16:rowId xmlns:a16="http://schemas.microsoft.com/office/drawing/2014/main" val="16313727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670254232"/>
                  </p:ext>
                </p:extLst>
              </p:nvPr>
            </p:nvGraphicFramePr>
            <p:xfrm>
              <a:off x="8176016" y="1770849"/>
              <a:ext cx="2328432" cy="4023330"/>
            </p:xfrm>
            <a:graphic>
              <a:graphicData uri="http://schemas.openxmlformats.org/drawingml/2006/table">
                <a:tbl>
                  <a:tblPr firstRow="1" bandRow="1">
                    <a:tableStyleId>{17292A2E-F333-43FB-9621-5CBBE7FDCDCB}</a:tableStyleId>
                  </a:tblPr>
                  <a:tblGrid>
                    <a:gridCol w="776144">
                      <a:extLst>
                        <a:ext uri="{9D8B030D-6E8A-4147-A177-3AD203B41FA5}">
                          <a16:colId xmlns:a16="http://schemas.microsoft.com/office/drawing/2014/main" val="664666705"/>
                        </a:ext>
                      </a:extLst>
                    </a:gridCol>
                    <a:gridCol w="776144">
                      <a:extLst>
                        <a:ext uri="{9D8B030D-6E8A-4147-A177-3AD203B41FA5}">
                          <a16:colId xmlns:a16="http://schemas.microsoft.com/office/drawing/2014/main" val="4023639294"/>
                        </a:ext>
                      </a:extLst>
                    </a:gridCol>
                    <a:gridCol w="776144">
                      <a:extLst>
                        <a:ext uri="{9D8B030D-6E8A-4147-A177-3AD203B41FA5}">
                          <a16:colId xmlns:a16="http://schemas.microsoft.com/office/drawing/2014/main" val="3538863441"/>
                        </a:ext>
                      </a:extLst>
                    </a:gridCol>
                  </a:tblGrid>
                  <a:tr h="402333">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1</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2</m:t>
                                    </m:r>
                                  </m:sub>
                                </m:sSub>
                              </m:oMath>
                            </m:oMathPara>
                          </a14:m>
                          <a:endParaRPr lang="en-US" sz="1600" b="0" dirty="0">
                            <a:solidFill>
                              <a:schemeClr val="tx1"/>
                            </a:solidFill>
                            <a:effectLst/>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effectLst/>
                                        <a:latin typeface="Cambria Math" panose="02040503050406030204" pitchFamily="18" charset="0"/>
                                      </a:rPr>
                                    </m:ctrlPr>
                                  </m:sSubPr>
                                  <m:e>
                                    <m:r>
                                      <m:rPr>
                                        <m:sty m:val="p"/>
                                      </m:rPr>
                                      <a:rPr lang="el-GR" sz="1600" b="0" i="1" smtClean="0">
                                        <a:solidFill>
                                          <a:schemeClr val="tx1"/>
                                        </a:solidFill>
                                        <a:effectLst/>
                                        <a:latin typeface="Cambria Math" panose="02040503050406030204" pitchFamily="18" charset="0"/>
                                      </a:rPr>
                                      <m:t>η</m:t>
                                    </m:r>
                                  </m:e>
                                  <m:sub>
                                    <m:r>
                                      <a:rPr lang="en-US" sz="1600" b="0" i="1" smtClean="0">
                                        <a:solidFill>
                                          <a:schemeClr val="tx1"/>
                                        </a:solidFill>
                                        <a:effectLst/>
                                        <a:latin typeface="Cambria Math" panose="02040503050406030204" pitchFamily="18" charset="0"/>
                                      </a:rPr>
                                      <m:t>3</m:t>
                                    </m:r>
                                  </m:sub>
                                </m:sSub>
                              </m:oMath>
                            </m:oMathPara>
                          </a14:m>
                          <a:endParaRPr lang="en-US" sz="1600" b="0" dirty="0">
                            <a:solidFill>
                              <a:schemeClr val="tx1"/>
                            </a:solidFill>
                            <a:effectLst/>
                          </a:endParaRPr>
                        </a:p>
                      </a:txBody>
                      <a:tcPr anchor="ctr">
                        <a:noFill/>
                      </a:tcPr>
                    </a:tc>
                    <a:extLst>
                      <a:ext uri="{0D108BD9-81ED-4DB2-BD59-A6C34878D82A}">
                        <a16:rowId xmlns:a16="http://schemas.microsoft.com/office/drawing/2014/main" val="2621328920"/>
                      </a:ext>
                    </a:extLst>
                  </a:tr>
                  <a:tr h="402333">
                    <a:tc>
                      <a:txBody>
                        <a:bodyPr/>
                        <a:lstStyle/>
                        <a:p>
                          <a:pPr algn="ctr"/>
                          <a:r>
                            <a:rPr lang="en-US" sz="1600" b="1" dirty="0" smtClean="0">
                              <a:solidFill>
                                <a:schemeClr val="tx1"/>
                              </a:solidFill>
                              <a:effectLst/>
                            </a:rPr>
                            <a:t>0.651</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-0.214</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0.203</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-0.091</a:t>
                          </a:r>
                          <a:endParaRPr lang="en-US" sz="1600" b="0" dirty="0">
                            <a:effectLst/>
                          </a:endParaRPr>
                        </a:p>
                      </a:txBody>
                      <a:tcPr anchor="ctr"/>
                    </a:tc>
                    <a:tc>
                      <a:txBody>
                        <a:bodyPr/>
                        <a:lstStyle/>
                        <a:p>
                          <a:pPr algn="ctr"/>
                          <a:r>
                            <a:rPr lang="en-US" sz="1600" b="1" dirty="0" smtClean="0">
                              <a:effectLst/>
                            </a:rPr>
                            <a:t>0.796</a:t>
                          </a:r>
                          <a:endParaRPr lang="en-US" sz="1600" b="1" dirty="0">
                            <a:effectLst/>
                          </a:endParaRPr>
                        </a:p>
                      </a:txBody>
                      <a:tcPr anchor="ctr"/>
                    </a:tc>
                    <a:tc>
                      <a:txBody>
                        <a:bodyPr/>
                        <a:lstStyle/>
                        <a:p>
                          <a:pPr algn="ctr"/>
                          <a:r>
                            <a:rPr lang="en-US" sz="1600" b="0" dirty="0" smtClean="0">
                              <a:effectLst/>
                            </a:rPr>
                            <a:t>0.226</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0" dirty="0" smtClean="0">
                              <a:effectLst/>
                            </a:rPr>
                            <a:t>0.093</a:t>
                          </a:r>
                          <a:endParaRPr lang="en-US" sz="1600" b="0" dirty="0">
                            <a:effectLst/>
                          </a:endParaRPr>
                        </a:p>
                      </a:txBody>
                      <a:tcPr anchor="ctr"/>
                    </a:tc>
                    <a:tc>
                      <a:txBody>
                        <a:bodyPr/>
                        <a:lstStyle/>
                        <a:p>
                          <a:pPr algn="ctr"/>
                          <a:r>
                            <a:rPr lang="en-US" sz="1600" b="0" dirty="0" smtClean="0">
                              <a:effectLst/>
                            </a:rPr>
                            <a:t>0.198</a:t>
                          </a:r>
                          <a:endParaRPr lang="en-US" sz="1600" b="0" dirty="0">
                            <a:effectLst/>
                          </a:endParaRPr>
                        </a:p>
                      </a:txBody>
                      <a:tcPr anchor="ctr"/>
                    </a:tc>
                    <a:tc>
                      <a:txBody>
                        <a:bodyPr/>
                        <a:lstStyle/>
                        <a:p>
                          <a:pPr algn="ctr"/>
                          <a:r>
                            <a:rPr lang="en-US" sz="1600" b="1" dirty="0" smtClean="0">
                              <a:solidFill>
                                <a:schemeClr val="tx1"/>
                              </a:solidFill>
                              <a:effectLst/>
                            </a:rPr>
                            <a:t>0.610</a:t>
                          </a:r>
                          <a:endParaRPr lang="en-US" sz="1600" b="1" dirty="0">
                            <a:solidFill>
                              <a:schemeClr val="tx1"/>
                            </a:solidFill>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solidFill>
                                <a:schemeClr val="tx1"/>
                              </a:solidFill>
                              <a:effectLst/>
                            </a:rPr>
                            <a:t>0.684</a:t>
                          </a:r>
                          <a:endParaRPr lang="en-US" sz="1600" b="1" dirty="0">
                            <a:solidFill>
                              <a:schemeClr val="tx1"/>
                            </a:solidFill>
                            <a:effectLst/>
                          </a:endParaRPr>
                        </a:p>
                      </a:txBody>
                      <a:tcPr anchor="ctr"/>
                    </a:tc>
                    <a:tc>
                      <a:txBody>
                        <a:bodyPr/>
                        <a:lstStyle/>
                        <a:p>
                          <a:pPr algn="ctr"/>
                          <a:r>
                            <a:rPr lang="en-US" sz="1600" b="0" dirty="0" smtClean="0">
                              <a:effectLst/>
                            </a:rPr>
                            <a:t>-</a:t>
                          </a:r>
                          <a:r>
                            <a:rPr lang="en-US" sz="1600" b="0" dirty="0" smtClean="0">
                              <a:effectLst/>
                            </a:rPr>
                            <a:t>0.067</a:t>
                          </a:r>
                          <a:endParaRPr lang="en-US" sz="1600" b="0" dirty="0">
                            <a:effectLst/>
                          </a:endParaRPr>
                        </a:p>
                      </a:txBody>
                      <a:tcPr anchor="ctr"/>
                    </a:tc>
                    <a:tc>
                      <a:txBody>
                        <a:bodyPr/>
                        <a:lstStyle/>
                        <a:p>
                          <a:pPr algn="ctr"/>
                          <a:r>
                            <a:rPr lang="en-US" sz="1600" b="0" dirty="0" smtClean="0">
                              <a:solidFill>
                                <a:schemeClr val="tx1"/>
                              </a:solidFill>
                              <a:effectLst/>
                            </a:rPr>
                            <a:t>0.258</a:t>
                          </a:r>
                          <a:endParaRPr lang="en-US" sz="1600" b="0" dirty="0">
                            <a:solidFill>
                              <a:schemeClr val="tx1"/>
                            </a:solidFill>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a:t>
                          </a:r>
                          <a:r>
                            <a:rPr lang="en-US" sz="1600" b="0" dirty="0" smtClean="0">
                              <a:effectLst/>
                            </a:rPr>
                            <a:t>0.021</a:t>
                          </a:r>
                          <a:endParaRPr lang="en-US" sz="1600" b="0" dirty="0">
                            <a:effectLst/>
                          </a:endParaRPr>
                        </a:p>
                      </a:txBody>
                      <a:tcPr anchor="ctr"/>
                    </a:tc>
                    <a:tc>
                      <a:txBody>
                        <a:bodyPr/>
                        <a:lstStyle/>
                        <a:p>
                          <a:pPr algn="ctr"/>
                          <a:r>
                            <a:rPr lang="en-US" sz="1600" b="1" dirty="0" smtClean="0">
                              <a:effectLst/>
                            </a:rPr>
                            <a:t>0.784</a:t>
                          </a:r>
                          <a:endParaRPr lang="en-US" sz="1600" b="1" dirty="0">
                            <a:effectLst/>
                          </a:endParaRPr>
                        </a:p>
                      </a:txBody>
                      <a:tcPr anchor="ctr"/>
                    </a:tc>
                    <a:tc>
                      <a:txBody>
                        <a:bodyPr/>
                        <a:lstStyle/>
                        <a:p>
                          <a:pPr algn="ctr"/>
                          <a:r>
                            <a:rPr lang="en-US" sz="1600" b="0" dirty="0" smtClean="0">
                              <a:effectLst/>
                            </a:rPr>
                            <a:t>-</a:t>
                          </a:r>
                          <a:r>
                            <a:rPr lang="en-US" sz="1600" b="0" dirty="0" smtClean="0">
                              <a:effectLst/>
                            </a:rPr>
                            <a:t>0.296</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0" dirty="0" smtClean="0">
                              <a:effectLst/>
                            </a:rPr>
                            <a:t>0.036</a:t>
                          </a:r>
                          <a:endParaRPr lang="en-US" sz="1600" b="0" dirty="0">
                            <a:effectLst/>
                          </a:endParaRPr>
                        </a:p>
                      </a:txBody>
                      <a:tcPr anchor="ctr"/>
                    </a:tc>
                    <a:tc>
                      <a:txBody>
                        <a:bodyPr/>
                        <a:lstStyle/>
                        <a:p>
                          <a:pPr algn="ctr"/>
                          <a:r>
                            <a:rPr lang="en-US" sz="1600" b="0" dirty="0" smtClean="0">
                              <a:effectLst/>
                            </a:rPr>
                            <a:t>0.190</a:t>
                          </a:r>
                          <a:endParaRPr lang="en-US" sz="1600" b="0" dirty="0">
                            <a:effectLst/>
                          </a:endParaRPr>
                        </a:p>
                      </a:txBody>
                      <a:tcPr anchor="ctr"/>
                    </a:tc>
                    <a:tc>
                      <a:txBody>
                        <a:bodyPr/>
                        <a:lstStyle/>
                        <a:p>
                          <a:pPr algn="ctr"/>
                          <a:r>
                            <a:rPr lang="en-US" sz="1600" b="1" dirty="0" smtClean="0">
                              <a:effectLst/>
                            </a:rPr>
                            <a:t>0.476</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0.705</a:t>
                          </a:r>
                          <a:endParaRPr lang="en-US" sz="1600" b="1" dirty="0">
                            <a:effectLst/>
                          </a:endParaRPr>
                        </a:p>
                      </a:txBody>
                      <a:tcPr anchor="ctr"/>
                    </a:tc>
                    <a:tc>
                      <a:txBody>
                        <a:bodyPr/>
                        <a:lstStyle/>
                        <a:p>
                          <a:pPr algn="ctr"/>
                          <a:r>
                            <a:rPr lang="en-US" sz="1600" b="0" dirty="0">
                              <a:effectLst/>
                            </a:rPr>
                            <a:t>-</a:t>
                          </a:r>
                          <a:r>
                            <a:rPr lang="en-US" sz="1600" b="0" dirty="0" smtClean="0">
                              <a:effectLst/>
                            </a:rPr>
                            <a:t>0.097</a:t>
                          </a:r>
                          <a:endParaRPr lang="en-US" sz="1600" b="0" dirty="0">
                            <a:effectLst/>
                          </a:endParaRPr>
                        </a:p>
                      </a:txBody>
                      <a:tcPr anchor="ctr"/>
                    </a:tc>
                    <a:tc>
                      <a:txBody>
                        <a:bodyPr/>
                        <a:lstStyle/>
                        <a:p>
                          <a:pPr algn="ctr"/>
                          <a:r>
                            <a:rPr lang="en-US" sz="1600" b="0" dirty="0" smtClean="0">
                              <a:effectLst/>
                            </a:rPr>
                            <a:t>0.191</a:t>
                          </a:r>
                          <a:endParaRPr lang="en-US" sz="1600" b="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-0.102</a:t>
                          </a:r>
                          <a:endParaRPr lang="en-US" sz="1600" b="0" dirty="0">
                            <a:effectLst/>
                          </a:endParaRPr>
                        </a:p>
                      </a:txBody>
                      <a:tcPr anchor="ctr"/>
                    </a:tc>
                    <a:tc>
                      <a:txBody>
                        <a:bodyPr/>
                        <a:lstStyle/>
                        <a:p>
                          <a:pPr algn="ctr"/>
                          <a:r>
                            <a:rPr lang="en-US" sz="1600" b="1" dirty="0" smtClean="0">
                              <a:effectLst/>
                            </a:rPr>
                            <a:t>0.682</a:t>
                          </a:r>
                          <a:endParaRPr lang="en-US" sz="1600" b="1" dirty="0">
                            <a:effectLst/>
                          </a:endParaRPr>
                        </a:p>
                      </a:txBody>
                      <a:tcPr anchor="ctr"/>
                    </a:tc>
                    <a:tc>
                      <a:txBody>
                        <a:bodyPr/>
                        <a:lstStyle/>
                        <a:p>
                          <a:pPr algn="ctr"/>
                          <a:r>
                            <a:rPr lang="en-US" sz="1600" b="0" dirty="0" smtClean="0">
                              <a:effectLst/>
                            </a:rPr>
                            <a:t>0.215</a:t>
                          </a:r>
                          <a:endParaRPr lang="en-US" sz="1600" b="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0" dirty="0" smtClean="0">
                              <a:effectLst/>
                            </a:rPr>
                            <a:t>0.062</a:t>
                          </a:r>
                          <a:endParaRPr lang="en-US" sz="1600" b="0" dirty="0">
                            <a:effectLst/>
                          </a:endParaRPr>
                        </a:p>
                      </a:txBody>
                      <a:tcPr anchor="ctr"/>
                    </a:tc>
                    <a:tc>
                      <a:txBody>
                        <a:bodyPr/>
                        <a:lstStyle/>
                        <a:p>
                          <a:pPr algn="ctr"/>
                          <a:r>
                            <a:rPr lang="en-US" sz="1600" b="0" dirty="0" smtClean="0">
                              <a:effectLst/>
                            </a:rPr>
                            <a:t>0.167</a:t>
                          </a:r>
                          <a:endParaRPr lang="en-US" sz="1600" b="0" dirty="0">
                            <a:effectLst/>
                          </a:endParaRPr>
                        </a:p>
                      </a:txBody>
                      <a:tcPr anchor="ctr"/>
                    </a:tc>
                    <a:tc>
                      <a:txBody>
                        <a:bodyPr/>
                        <a:lstStyle/>
                        <a:p>
                          <a:pPr algn="ctr"/>
                          <a:r>
                            <a:rPr lang="en-US" sz="1600" b="1" dirty="0" smtClean="0">
                              <a:effectLst/>
                            </a:rPr>
                            <a:t>0.586</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670254232"/>
                  </p:ext>
                </p:extLst>
              </p:nvPr>
            </p:nvGraphicFramePr>
            <p:xfrm>
              <a:off x="8176016" y="1770849"/>
              <a:ext cx="2328432" cy="4023330"/>
            </p:xfrm>
            <a:graphic>
              <a:graphicData uri="http://schemas.openxmlformats.org/drawingml/2006/table">
                <a:tbl>
                  <a:tblPr firstRow="1" bandRow="1">
                    <a:tableStyleId>{17292A2E-F333-43FB-9621-5CBBE7FDCDCB}</a:tableStyleId>
                  </a:tblPr>
                  <a:tblGrid>
                    <a:gridCol w="776144">
                      <a:extLst>
                        <a:ext uri="{9D8B030D-6E8A-4147-A177-3AD203B41FA5}">
                          <a16:colId xmlns:a16="http://schemas.microsoft.com/office/drawing/2014/main" val="664666705"/>
                        </a:ext>
                      </a:extLst>
                    </a:gridCol>
                    <a:gridCol w="776144">
                      <a:extLst>
                        <a:ext uri="{9D8B030D-6E8A-4147-A177-3AD203B41FA5}">
                          <a16:colId xmlns:a16="http://schemas.microsoft.com/office/drawing/2014/main" val="4023639294"/>
                        </a:ext>
                      </a:extLst>
                    </a:gridCol>
                    <a:gridCol w="776144">
                      <a:extLst>
                        <a:ext uri="{9D8B030D-6E8A-4147-A177-3AD203B41FA5}">
                          <a16:colId xmlns:a16="http://schemas.microsoft.com/office/drawing/2014/main" val="3538863441"/>
                        </a:ext>
                      </a:extLst>
                    </a:gridCol>
                  </a:tblGrid>
                  <a:tr h="402333">
                    <a:tc>
                      <a:txBody>
                        <a:bodyPr/>
                        <a:lstStyle/>
                        <a:p>
                          <a:endParaRPr lang="en-US"/>
                        </a:p>
                      </a:txBody>
                      <a:tcPr anchor="ctr">
                        <a:blipFill>
                          <a:blip r:embed="rId5"/>
                          <a:stretch>
                            <a:fillRect l="-781" t="-1515" r="-200000" b="-912121"/>
                          </a:stretch>
                        </a:blipFill>
                      </a:tcPr>
                    </a:tc>
                    <a:tc>
                      <a:txBody>
                        <a:bodyPr/>
                        <a:lstStyle/>
                        <a:p>
                          <a:endParaRPr lang="en-US"/>
                        </a:p>
                      </a:txBody>
                      <a:tcPr anchor="ctr">
                        <a:blipFill>
                          <a:blip r:embed="rId5"/>
                          <a:stretch>
                            <a:fillRect l="-101575" t="-1515" r="-101575" b="-912121"/>
                          </a:stretch>
                        </a:blipFill>
                      </a:tcPr>
                    </a:tc>
                    <a:tc>
                      <a:txBody>
                        <a:bodyPr/>
                        <a:lstStyle/>
                        <a:p>
                          <a:endParaRPr lang="en-US"/>
                        </a:p>
                      </a:txBody>
                      <a:tcPr anchor="ctr">
                        <a:blipFill>
                          <a:blip r:embed="rId5"/>
                          <a:stretch>
                            <a:fillRect l="-200000" t="-1515" r="-781" b="-912121"/>
                          </a:stretch>
                        </a:blipFill>
                      </a:tcPr>
                    </a:tc>
                    <a:extLst>
                      <a:ext uri="{0D108BD9-81ED-4DB2-BD59-A6C34878D82A}">
                        <a16:rowId xmlns:a16="http://schemas.microsoft.com/office/drawing/2014/main" val="2621328920"/>
                      </a:ext>
                    </a:extLst>
                  </a:tr>
                  <a:tr h="402333">
                    <a:tc>
                      <a:txBody>
                        <a:bodyPr/>
                        <a:lstStyle/>
                        <a:p>
                          <a:pPr algn="ctr"/>
                          <a:r>
                            <a:rPr lang="en-US" sz="1600" b="1" dirty="0" smtClean="0">
                              <a:solidFill>
                                <a:schemeClr val="tx1"/>
                              </a:solidFill>
                              <a:effectLst/>
                            </a:rPr>
                            <a:t>0.651</a:t>
                          </a:r>
                          <a:endParaRPr lang="en-US" sz="1600" b="1" dirty="0">
                            <a:solidFill>
                              <a:schemeClr val="tx1"/>
                            </a:solidFill>
                            <a:effectLst/>
                          </a:endParaRPr>
                        </a:p>
                      </a:txBody>
                      <a:tcPr anchor="ctr">
                        <a:noFill/>
                      </a:tcPr>
                    </a:tc>
                    <a:tc>
                      <a:txBody>
                        <a:bodyPr/>
                        <a:lstStyle/>
                        <a:p>
                          <a:pPr algn="ctr"/>
                          <a:r>
                            <a:rPr lang="en-US" sz="1600" b="0" dirty="0" smtClean="0">
                              <a:solidFill>
                                <a:schemeClr val="tx1"/>
                              </a:solidFill>
                              <a:effectLst/>
                            </a:rPr>
                            <a:t>-0.214</a:t>
                          </a:r>
                          <a:endParaRPr lang="en-US" sz="1600" b="0" dirty="0">
                            <a:solidFill>
                              <a:schemeClr val="tx1"/>
                            </a:solidFill>
                            <a:effectLst/>
                          </a:endParaRPr>
                        </a:p>
                      </a:txBody>
                      <a:tcPr anchor="ctr">
                        <a:noFill/>
                      </a:tcPr>
                    </a:tc>
                    <a:tc>
                      <a:txBody>
                        <a:bodyPr/>
                        <a:lstStyle/>
                        <a:p>
                          <a:pPr algn="ctr"/>
                          <a:r>
                            <a:rPr lang="en-US" sz="1600" b="0" dirty="0" smtClean="0">
                              <a:solidFill>
                                <a:schemeClr val="tx1"/>
                              </a:solidFill>
                              <a:effectLst/>
                            </a:rPr>
                            <a:t>0.203</a:t>
                          </a:r>
                          <a:endParaRPr lang="en-US" sz="1600" b="0" dirty="0">
                            <a:solidFill>
                              <a:schemeClr val="tx1"/>
                            </a:solidFill>
                            <a:effectLst/>
                          </a:endParaRPr>
                        </a:p>
                      </a:txBody>
                      <a:tcPr anchor="ctr">
                        <a:noFill/>
                      </a:tcPr>
                    </a:tc>
                    <a:extLst>
                      <a:ext uri="{0D108BD9-81ED-4DB2-BD59-A6C34878D82A}">
                        <a16:rowId xmlns:a16="http://schemas.microsoft.com/office/drawing/2014/main" val="4100575698"/>
                      </a:ext>
                    </a:extLst>
                  </a:tr>
                  <a:tr h="402333">
                    <a:tc>
                      <a:txBody>
                        <a:bodyPr/>
                        <a:lstStyle/>
                        <a:p>
                          <a:pPr algn="ctr"/>
                          <a:r>
                            <a:rPr lang="en-US" sz="1600" b="0" dirty="0" smtClean="0">
                              <a:effectLst/>
                            </a:rPr>
                            <a:t>-0.091</a:t>
                          </a:r>
                          <a:endParaRPr lang="en-US" sz="1600" b="0" dirty="0">
                            <a:effectLst/>
                          </a:endParaRPr>
                        </a:p>
                      </a:txBody>
                      <a:tcPr anchor="ctr"/>
                    </a:tc>
                    <a:tc>
                      <a:txBody>
                        <a:bodyPr/>
                        <a:lstStyle/>
                        <a:p>
                          <a:pPr algn="ctr"/>
                          <a:r>
                            <a:rPr lang="en-US" sz="1600" b="1" dirty="0" smtClean="0">
                              <a:effectLst/>
                            </a:rPr>
                            <a:t>0.796</a:t>
                          </a:r>
                          <a:endParaRPr lang="en-US" sz="1600" b="1" dirty="0">
                            <a:effectLst/>
                          </a:endParaRPr>
                        </a:p>
                      </a:txBody>
                      <a:tcPr anchor="ctr"/>
                    </a:tc>
                    <a:tc>
                      <a:txBody>
                        <a:bodyPr/>
                        <a:lstStyle/>
                        <a:p>
                          <a:pPr algn="ctr"/>
                          <a:r>
                            <a:rPr lang="en-US" sz="1600" b="0" dirty="0" smtClean="0">
                              <a:effectLst/>
                            </a:rPr>
                            <a:t>0.226</a:t>
                          </a:r>
                          <a:endParaRPr lang="en-US" sz="1600" b="0" dirty="0">
                            <a:effectLst/>
                          </a:endParaRPr>
                        </a:p>
                      </a:txBody>
                      <a:tcPr anchor="ctr"/>
                    </a:tc>
                    <a:extLst>
                      <a:ext uri="{0D108BD9-81ED-4DB2-BD59-A6C34878D82A}">
                        <a16:rowId xmlns:a16="http://schemas.microsoft.com/office/drawing/2014/main" val="10503439"/>
                      </a:ext>
                    </a:extLst>
                  </a:tr>
                  <a:tr h="402333">
                    <a:tc>
                      <a:txBody>
                        <a:bodyPr/>
                        <a:lstStyle/>
                        <a:p>
                          <a:pPr algn="ctr"/>
                          <a:r>
                            <a:rPr lang="en-US" sz="1600" b="0" dirty="0" smtClean="0">
                              <a:effectLst/>
                            </a:rPr>
                            <a:t>0.093</a:t>
                          </a:r>
                          <a:endParaRPr lang="en-US" sz="1600" b="0" dirty="0">
                            <a:effectLst/>
                          </a:endParaRPr>
                        </a:p>
                      </a:txBody>
                      <a:tcPr anchor="ctr"/>
                    </a:tc>
                    <a:tc>
                      <a:txBody>
                        <a:bodyPr/>
                        <a:lstStyle/>
                        <a:p>
                          <a:pPr algn="ctr"/>
                          <a:r>
                            <a:rPr lang="en-US" sz="1600" b="0" dirty="0" smtClean="0">
                              <a:effectLst/>
                            </a:rPr>
                            <a:t>0.198</a:t>
                          </a:r>
                          <a:endParaRPr lang="en-US" sz="1600" b="0" dirty="0">
                            <a:effectLst/>
                          </a:endParaRPr>
                        </a:p>
                      </a:txBody>
                      <a:tcPr anchor="ctr"/>
                    </a:tc>
                    <a:tc>
                      <a:txBody>
                        <a:bodyPr/>
                        <a:lstStyle/>
                        <a:p>
                          <a:pPr algn="ctr"/>
                          <a:r>
                            <a:rPr lang="en-US" sz="1600" b="1" dirty="0" smtClean="0">
                              <a:solidFill>
                                <a:schemeClr val="tx1"/>
                              </a:solidFill>
                              <a:effectLst/>
                            </a:rPr>
                            <a:t>0.610</a:t>
                          </a:r>
                          <a:endParaRPr lang="en-US" sz="1600" b="1" dirty="0">
                            <a:solidFill>
                              <a:schemeClr val="tx1"/>
                            </a:solidFill>
                            <a:effectLst/>
                          </a:endParaRPr>
                        </a:p>
                      </a:txBody>
                      <a:tcPr anchor="ctr"/>
                    </a:tc>
                    <a:extLst>
                      <a:ext uri="{0D108BD9-81ED-4DB2-BD59-A6C34878D82A}">
                        <a16:rowId xmlns:a16="http://schemas.microsoft.com/office/drawing/2014/main" val="1633394504"/>
                      </a:ext>
                    </a:extLst>
                  </a:tr>
                  <a:tr h="402333">
                    <a:tc>
                      <a:txBody>
                        <a:bodyPr/>
                        <a:lstStyle/>
                        <a:p>
                          <a:pPr algn="ctr"/>
                          <a:r>
                            <a:rPr lang="en-US" sz="1600" b="1" dirty="0" smtClean="0">
                              <a:solidFill>
                                <a:schemeClr val="tx1"/>
                              </a:solidFill>
                              <a:effectLst/>
                            </a:rPr>
                            <a:t>0.684</a:t>
                          </a:r>
                          <a:endParaRPr lang="en-US" sz="1600" b="1" dirty="0">
                            <a:solidFill>
                              <a:schemeClr val="tx1"/>
                            </a:solidFill>
                            <a:effectLst/>
                          </a:endParaRPr>
                        </a:p>
                      </a:txBody>
                      <a:tcPr anchor="ctr"/>
                    </a:tc>
                    <a:tc>
                      <a:txBody>
                        <a:bodyPr/>
                        <a:lstStyle/>
                        <a:p>
                          <a:pPr algn="ctr"/>
                          <a:r>
                            <a:rPr lang="en-US" sz="1600" b="0" dirty="0" smtClean="0">
                              <a:effectLst/>
                            </a:rPr>
                            <a:t>-</a:t>
                          </a:r>
                          <a:r>
                            <a:rPr lang="en-US" sz="1600" b="0" dirty="0" smtClean="0">
                              <a:effectLst/>
                            </a:rPr>
                            <a:t>0.067</a:t>
                          </a:r>
                          <a:endParaRPr lang="en-US" sz="1600" b="0" dirty="0">
                            <a:effectLst/>
                          </a:endParaRPr>
                        </a:p>
                      </a:txBody>
                      <a:tcPr anchor="ctr"/>
                    </a:tc>
                    <a:tc>
                      <a:txBody>
                        <a:bodyPr/>
                        <a:lstStyle/>
                        <a:p>
                          <a:pPr algn="ctr"/>
                          <a:r>
                            <a:rPr lang="en-US" sz="1600" b="0" dirty="0" smtClean="0">
                              <a:solidFill>
                                <a:schemeClr val="tx1"/>
                              </a:solidFill>
                              <a:effectLst/>
                            </a:rPr>
                            <a:t>0.258</a:t>
                          </a:r>
                          <a:endParaRPr lang="en-US" sz="1600" b="0" dirty="0">
                            <a:solidFill>
                              <a:schemeClr val="tx1"/>
                            </a:solidFill>
                            <a:effectLst/>
                          </a:endParaRPr>
                        </a:p>
                      </a:txBody>
                      <a:tcPr anchor="ctr"/>
                    </a:tc>
                    <a:extLst>
                      <a:ext uri="{0D108BD9-81ED-4DB2-BD59-A6C34878D82A}">
                        <a16:rowId xmlns:a16="http://schemas.microsoft.com/office/drawing/2014/main" val="777947087"/>
                      </a:ext>
                    </a:extLst>
                  </a:tr>
                  <a:tr h="402333">
                    <a:tc>
                      <a:txBody>
                        <a:bodyPr/>
                        <a:lstStyle/>
                        <a:p>
                          <a:pPr algn="ctr"/>
                          <a:r>
                            <a:rPr lang="en-US" sz="1600" b="0" dirty="0" smtClean="0">
                              <a:effectLst/>
                            </a:rPr>
                            <a:t>-</a:t>
                          </a:r>
                          <a:r>
                            <a:rPr lang="en-US" sz="1600" b="0" dirty="0" smtClean="0">
                              <a:effectLst/>
                            </a:rPr>
                            <a:t>0.021</a:t>
                          </a:r>
                          <a:endParaRPr lang="en-US" sz="1600" b="0" dirty="0">
                            <a:effectLst/>
                          </a:endParaRPr>
                        </a:p>
                      </a:txBody>
                      <a:tcPr anchor="ctr"/>
                    </a:tc>
                    <a:tc>
                      <a:txBody>
                        <a:bodyPr/>
                        <a:lstStyle/>
                        <a:p>
                          <a:pPr algn="ctr"/>
                          <a:r>
                            <a:rPr lang="en-US" sz="1600" b="1" dirty="0" smtClean="0">
                              <a:effectLst/>
                            </a:rPr>
                            <a:t>0.784</a:t>
                          </a:r>
                          <a:endParaRPr lang="en-US" sz="1600" b="1" dirty="0">
                            <a:effectLst/>
                          </a:endParaRPr>
                        </a:p>
                      </a:txBody>
                      <a:tcPr anchor="ctr"/>
                    </a:tc>
                    <a:tc>
                      <a:txBody>
                        <a:bodyPr/>
                        <a:lstStyle/>
                        <a:p>
                          <a:pPr algn="ctr"/>
                          <a:r>
                            <a:rPr lang="en-US" sz="1600" b="0" dirty="0" smtClean="0">
                              <a:effectLst/>
                            </a:rPr>
                            <a:t>-</a:t>
                          </a:r>
                          <a:r>
                            <a:rPr lang="en-US" sz="1600" b="0" dirty="0" smtClean="0">
                              <a:effectLst/>
                            </a:rPr>
                            <a:t>0.296</a:t>
                          </a:r>
                          <a:endParaRPr lang="en-US" sz="1600" b="0" dirty="0">
                            <a:effectLst/>
                          </a:endParaRPr>
                        </a:p>
                      </a:txBody>
                      <a:tcPr anchor="ctr"/>
                    </a:tc>
                    <a:extLst>
                      <a:ext uri="{0D108BD9-81ED-4DB2-BD59-A6C34878D82A}">
                        <a16:rowId xmlns:a16="http://schemas.microsoft.com/office/drawing/2014/main" val="3251092028"/>
                      </a:ext>
                    </a:extLst>
                  </a:tr>
                  <a:tr h="402333">
                    <a:tc>
                      <a:txBody>
                        <a:bodyPr/>
                        <a:lstStyle/>
                        <a:p>
                          <a:pPr algn="ctr"/>
                          <a:r>
                            <a:rPr lang="en-US" sz="1600" b="0" dirty="0" smtClean="0">
                              <a:effectLst/>
                            </a:rPr>
                            <a:t>0.036</a:t>
                          </a:r>
                          <a:endParaRPr lang="en-US" sz="1600" b="0" dirty="0">
                            <a:effectLst/>
                          </a:endParaRPr>
                        </a:p>
                      </a:txBody>
                      <a:tcPr anchor="ctr"/>
                    </a:tc>
                    <a:tc>
                      <a:txBody>
                        <a:bodyPr/>
                        <a:lstStyle/>
                        <a:p>
                          <a:pPr algn="ctr"/>
                          <a:r>
                            <a:rPr lang="en-US" sz="1600" b="0" dirty="0" smtClean="0">
                              <a:effectLst/>
                            </a:rPr>
                            <a:t>0.190</a:t>
                          </a:r>
                          <a:endParaRPr lang="en-US" sz="1600" b="0" dirty="0">
                            <a:effectLst/>
                          </a:endParaRPr>
                        </a:p>
                      </a:txBody>
                      <a:tcPr anchor="ctr"/>
                    </a:tc>
                    <a:tc>
                      <a:txBody>
                        <a:bodyPr/>
                        <a:lstStyle/>
                        <a:p>
                          <a:pPr algn="ctr"/>
                          <a:r>
                            <a:rPr lang="en-US" sz="1600" b="1" dirty="0" smtClean="0">
                              <a:effectLst/>
                            </a:rPr>
                            <a:t>0.476</a:t>
                          </a:r>
                          <a:endParaRPr lang="en-US" sz="1600" b="1" dirty="0">
                            <a:effectLst/>
                          </a:endParaRPr>
                        </a:p>
                      </a:txBody>
                      <a:tcPr anchor="ctr"/>
                    </a:tc>
                    <a:extLst>
                      <a:ext uri="{0D108BD9-81ED-4DB2-BD59-A6C34878D82A}">
                        <a16:rowId xmlns:a16="http://schemas.microsoft.com/office/drawing/2014/main" val="1531992831"/>
                      </a:ext>
                    </a:extLst>
                  </a:tr>
                  <a:tr h="402333">
                    <a:tc>
                      <a:txBody>
                        <a:bodyPr/>
                        <a:lstStyle/>
                        <a:p>
                          <a:pPr algn="ctr"/>
                          <a:r>
                            <a:rPr lang="en-US" sz="1600" b="1" dirty="0" smtClean="0">
                              <a:effectLst/>
                            </a:rPr>
                            <a:t>0.705</a:t>
                          </a:r>
                          <a:endParaRPr lang="en-US" sz="1600" b="1" dirty="0">
                            <a:effectLst/>
                          </a:endParaRPr>
                        </a:p>
                      </a:txBody>
                      <a:tcPr anchor="ctr"/>
                    </a:tc>
                    <a:tc>
                      <a:txBody>
                        <a:bodyPr/>
                        <a:lstStyle/>
                        <a:p>
                          <a:pPr algn="ctr"/>
                          <a:r>
                            <a:rPr lang="en-US" sz="1600" b="0" dirty="0">
                              <a:effectLst/>
                            </a:rPr>
                            <a:t>-</a:t>
                          </a:r>
                          <a:r>
                            <a:rPr lang="en-US" sz="1600" b="0" dirty="0" smtClean="0">
                              <a:effectLst/>
                            </a:rPr>
                            <a:t>0.097</a:t>
                          </a:r>
                          <a:endParaRPr lang="en-US" sz="1600" b="0" dirty="0">
                            <a:effectLst/>
                          </a:endParaRPr>
                        </a:p>
                      </a:txBody>
                      <a:tcPr anchor="ctr"/>
                    </a:tc>
                    <a:tc>
                      <a:txBody>
                        <a:bodyPr/>
                        <a:lstStyle/>
                        <a:p>
                          <a:pPr algn="ctr"/>
                          <a:r>
                            <a:rPr lang="en-US" sz="1600" b="0" dirty="0" smtClean="0">
                              <a:effectLst/>
                            </a:rPr>
                            <a:t>0.191</a:t>
                          </a:r>
                          <a:endParaRPr lang="en-US" sz="1600" b="0" dirty="0">
                            <a:effectLst/>
                          </a:endParaRPr>
                        </a:p>
                      </a:txBody>
                      <a:tcPr anchor="ctr"/>
                    </a:tc>
                    <a:extLst>
                      <a:ext uri="{0D108BD9-81ED-4DB2-BD59-A6C34878D82A}">
                        <a16:rowId xmlns:a16="http://schemas.microsoft.com/office/drawing/2014/main" val="2774900989"/>
                      </a:ext>
                    </a:extLst>
                  </a:tr>
                  <a:tr h="402333">
                    <a:tc>
                      <a:txBody>
                        <a:bodyPr/>
                        <a:lstStyle/>
                        <a:p>
                          <a:pPr algn="ctr"/>
                          <a:r>
                            <a:rPr lang="en-US" sz="1600" b="0" dirty="0" smtClean="0">
                              <a:effectLst/>
                            </a:rPr>
                            <a:t>-0.102</a:t>
                          </a:r>
                          <a:endParaRPr lang="en-US" sz="1600" b="0" dirty="0">
                            <a:effectLst/>
                          </a:endParaRPr>
                        </a:p>
                      </a:txBody>
                      <a:tcPr anchor="ctr"/>
                    </a:tc>
                    <a:tc>
                      <a:txBody>
                        <a:bodyPr/>
                        <a:lstStyle/>
                        <a:p>
                          <a:pPr algn="ctr"/>
                          <a:r>
                            <a:rPr lang="en-US" sz="1600" b="1" dirty="0" smtClean="0">
                              <a:effectLst/>
                            </a:rPr>
                            <a:t>0.682</a:t>
                          </a:r>
                          <a:endParaRPr lang="en-US" sz="1600" b="1" dirty="0">
                            <a:effectLst/>
                          </a:endParaRPr>
                        </a:p>
                      </a:txBody>
                      <a:tcPr anchor="ctr"/>
                    </a:tc>
                    <a:tc>
                      <a:txBody>
                        <a:bodyPr/>
                        <a:lstStyle/>
                        <a:p>
                          <a:pPr algn="ctr"/>
                          <a:r>
                            <a:rPr lang="en-US" sz="1600" b="0" dirty="0" smtClean="0">
                              <a:effectLst/>
                            </a:rPr>
                            <a:t>0.215</a:t>
                          </a:r>
                          <a:endParaRPr lang="en-US" sz="1600" b="0" dirty="0">
                            <a:effectLst/>
                          </a:endParaRPr>
                        </a:p>
                      </a:txBody>
                      <a:tcPr anchor="ctr"/>
                    </a:tc>
                    <a:extLst>
                      <a:ext uri="{0D108BD9-81ED-4DB2-BD59-A6C34878D82A}">
                        <a16:rowId xmlns:a16="http://schemas.microsoft.com/office/drawing/2014/main" val="3419386994"/>
                      </a:ext>
                    </a:extLst>
                  </a:tr>
                  <a:tr h="402333">
                    <a:tc>
                      <a:txBody>
                        <a:bodyPr/>
                        <a:lstStyle/>
                        <a:p>
                          <a:pPr algn="ctr"/>
                          <a:r>
                            <a:rPr lang="en-US" sz="1600" b="0" dirty="0" smtClean="0">
                              <a:effectLst/>
                            </a:rPr>
                            <a:t>0.062</a:t>
                          </a:r>
                          <a:endParaRPr lang="en-US" sz="1600" b="0" dirty="0">
                            <a:effectLst/>
                          </a:endParaRPr>
                        </a:p>
                      </a:txBody>
                      <a:tcPr anchor="ctr"/>
                    </a:tc>
                    <a:tc>
                      <a:txBody>
                        <a:bodyPr/>
                        <a:lstStyle/>
                        <a:p>
                          <a:pPr algn="ctr"/>
                          <a:r>
                            <a:rPr lang="en-US" sz="1600" b="0" dirty="0" smtClean="0">
                              <a:effectLst/>
                            </a:rPr>
                            <a:t>0.167</a:t>
                          </a:r>
                          <a:endParaRPr lang="en-US" sz="1600" b="0" dirty="0">
                            <a:effectLst/>
                          </a:endParaRPr>
                        </a:p>
                      </a:txBody>
                      <a:tcPr anchor="ctr"/>
                    </a:tc>
                    <a:tc>
                      <a:txBody>
                        <a:bodyPr/>
                        <a:lstStyle/>
                        <a:p>
                          <a:pPr algn="ctr"/>
                          <a:r>
                            <a:rPr lang="en-US" sz="1600" b="1" dirty="0" smtClean="0">
                              <a:effectLst/>
                            </a:rPr>
                            <a:t>0.586</a:t>
                          </a:r>
                          <a:endParaRPr lang="en-US" sz="1600" b="1" dirty="0">
                            <a:effectLst/>
                          </a:endParaRPr>
                        </a:p>
                      </a:txBody>
                      <a:tcPr anchor="ctr"/>
                    </a:tc>
                    <a:extLst>
                      <a:ext uri="{0D108BD9-81ED-4DB2-BD59-A6C34878D82A}">
                        <a16:rowId xmlns:a16="http://schemas.microsoft.com/office/drawing/2014/main" val="163137276"/>
                      </a:ext>
                    </a:extLst>
                  </a:tr>
                </a:tbl>
              </a:graphicData>
            </a:graphic>
          </p:graphicFrame>
        </mc:Fallback>
      </mc:AlternateContent>
      <p:sp>
        <p:nvSpPr>
          <p:cNvPr id="14" name="TextBox 13"/>
          <p:cNvSpPr txBox="1"/>
          <p:nvPr/>
        </p:nvSpPr>
        <p:spPr>
          <a:xfrm>
            <a:off x="1496882" y="261097"/>
            <a:ext cx="9484242" cy="769441"/>
          </a:xfrm>
          <a:prstGeom prst="rect">
            <a:avLst/>
          </a:prstGeom>
          <a:noFill/>
        </p:spPr>
        <p:txBody>
          <a:bodyPr wrap="square" rtlCol="0">
            <a:spAutoFit/>
          </a:bodyPr>
          <a:lstStyle/>
          <a:p>
            <a:pPr algn="ctr"/>
            <a:r>
              <a:rPr lang="en-US" sz="4400" b="1" dirty="0" smtClean="0">
                <a:latin typeface="Arial Black" panose="020B0A04020102020204" pitchFamily="34" charset="0"/>
              </a:rPr>
              <a:t>Informed</a:t>
            </a:r>
            <a:r>
              <a:rPr lang="en-US" sz="3200" b="1" dirty="0" smtClean="0">
                <a:latin typeface="Arial Black" panose="020B0A04020102020204" pitchFamily="34" charset="0"/>
              </a:rPr>
              <a:t> </a:t>
            </a:r>
            <a:r>
              <a:rPr lang="en-US" sz="4400" b="1" dirty="0" smtClean="0">
                <a:latin typeface="Arial Black" panose="020B0A04020102020204" pitchFamily="34" charset="0"/>
              </a:rPr>
              <a:t>rotation</a:t>
            </a:r>
            <a:endParaRPr lang="en-US" sz="4400" b="1" dirty="0">
              <a:latin typeface="Arial Black" panose="020B0A04020102020204" pitchFamily="34" charset="0"/>
            </a:endParaRPr>
          </a:p>
        </p:txBody>
      </p:sp>
      <p:pic>
        <p:nvPicPr>
          <p:cNvPr id="15" name="Picture 14" descr="ملف:Ic rotate right 48px.svg - ويكيبيديا"/>
          <p:cNvPicPr>
            <a:picLocks noChangeAspect="1"/>
          </p:cNvPicPr>
          <p:nvPr/>
        </p:nvPicPr>
        <p:blipFill>
          <a:blip r:embed="rId6" cstate="print">
            <a:duotone>
              <a:prstClr val="black"/>
              <a:srgbClr val="D19D34">
                <a:tint val="45000"/>
                <a:satMod val="400000"/>
              </a:srgbClr>
            </a:duotone>
            <a:extLst>
              <a:ext uri="{28A0092B-C50C-407E-A947-70E740481C1C}">
                <a14:useLocalDpi xmlns:a14="http://schemas.microsoft.com/office/drawing/2010/main" val="0"/>
              </a:ext>
            </a:extLst>
          </a:blip>
          <a:stretch>
            <a:fillRect/>
          </a:stretch>
        </p:blipFill>
        <p:spPr>
          <a:xfrm rot="1510394">
            <a:off x="10661257" y="187814"/>
            <a:ext cx="1136947" cy="1136947"/>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847470" y="3535663"/>
                <a:ext cx="512956" cy="369332"/>
              </a:xfrm>
              <a:prstGeom prst="rect">
                <a:avLst/>
              </a:prstGeom>
              <a:noFill/>
            </p:spPr>
            <p:txBody>
              <a:bodyPr wrap="square" rtlCol="0">
                <a:spAutoFit/>
              </a:bodyPr>
              <a:lstStyle/>
              <a:p>
                <a:pPr algn="ctr"/>
                <a14:m>
                  <m:oMath xmlns:m="http://schemas.openxmlformats.org/officeDocument/2006/math">
                    <m:r>
                      <m:rPr>
                        <m:sty m:val="p"/>
                      </m:rPr>
                      <a:rPr lang="el-GR" i="1">
                        <a:latin typeface="Cambria Math" panose="02040503050406030204" pitchFamily="18" charset="0"/>
                      </a:rPr>
                      <m:t>Λ</m:t>
                    </m:r>
                  </m:oMath>
                </a14:m>
                <a:r>
                  <a:rPr lang="en-US" dirty="0" smtClean="0"/>
                  <a:t> =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847470" y="3535663"/>
                <a:ext cx="512956" cy="369332"/>
              </a:xfrm>
              <a:prstGeom prst="rect">
                <a:avLst/>
              </a:prstGeom>
              <a:blipFill>
                <a:blip r:embed="rId7"/>
                <a:stretch>
                  <a:fillRect t="-9836" r="-17857" b="-24590"/>
                </a:stretch>
              </a:blipFill>
            </p:spPr>
            <p:txBody>
              <a:bodyPr/>
              <a:lstStyle/>
              <a:p>
                <a:r>
                  <a:rPr lang="en-US">
                    <a:noFill/>
                  </a:rPr>
                  <a:t> </a:t>
                </a:r>
              </a:p>
            </p:txBody>
          </p:sp>
        </mc:Fallback>
      </mc:AlternateContent>
      <p:sp>
        <p:nvSpPr>
          <p:cNvPr id="17" name="TextBox 16"/>
          <p:cNvSpPr txBox="1"/>
          <p:nvPr/>
        </p:nvSpPr>
        <p:spPr>
          <a:xfrm>
            <a:off x="4310571" y="3535663"/>
            <a:ext cx="512956" cy="369332"/>
          </a:xfrm>
          <a:prstGeom prst="rect">
            <a:avLst/>
          </a:prstGeom>
          <a:noFill/>
        </p:spPr>
        <p:txBody>
          <a:bodyPr wrap="square" rtlCol="0">
            <a:spAutoFit/>
          </a:bodyPr>
          <a:lstStyle/>
          <a:p>
            <a:pPr algn="ctr"/>
            <a:r>
              <a:rPr lang="en-US" i="1" dirty="0"/>
              <a:t>B</a:t>
            </a:r>
            <a:r>
              <a:rPr lang="en-US" dirty="0" smtClean="0"/>
              <a:t> = </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7570134" y="3535663"/>
                <a:ext cx="605882" cy="369332"/>
              </a:xfrm>
              <a:prstGeom prst="rect">
                <a:avLst/>
              </a:prstGeom>
              <a:noFill/>
            </p:spPr>
            <p:txBody>
              <a:bodyPr wrap="square" rtlCol="0">
                <a:spAutoFit/>
              </a:bodyPr>
              <a:lstStyle/>
              <a:p>
                <a:pPr algn="ctr"/>
                <a14:m>
                  <m:oMath xmlns:m="http://schemas.openxmlformats.org/officeDocument/2006/math">
                    <m:sSup>
                      <m:sSupPr>
                        <m:ctrlPr>
                          <a:rPr lang="el-GR" i="1" smtClean="0">
                            <a:latin typeface="Cambria Math" panose="02040503050406030204" pitchFamily="18" charset="0"/>
                          </a:rPr>
                        </m:ctrlPr>
                      </m:sSupPr>
                      <m:e>
                        <m:r>
                          <m:rPr>
                            <m:sty m:val="p"/>
                          </m:rPr>
                          <a:rPr lang="el-GR" i="1">
                            <a:latin typeface="Cambria Math" panose="02040503050406030204" pitchFamily="18" charset="0"/>
                          </a:rPr>
                          <m:t>Λ</m:t>
                        </m:r>
                      </m:e>
                      <m:sup>
                        <m:r>
                          <a:rPr lang="en-US" b="0" i="1" smtClean="0">
                            <a:latin typeface="Cambria Math" panose="02040503050406030204" pitchFamily="18" charset="0"/>
                          </a:rPr>
                          <m:t>∗</m:t>
                        </m:r>
                      </m:sup>
                    </m:sSup>
                  </m:oMath>
                </a14:m>
                <a:r>
                  <a:rPr lang="en-US" dirty="0" smtClean="0"/>
                  <a:t> = </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570134" y="3535663"/>
                <a:ext cx="605882" cy="369332"/>
              </a:xfrm>
              <a:prstGeom prst="rect">
                <a:avLst/>
              </a:prstGeom>
              <a:blipFill>
                <a:blip r:embed="rId8"/>
                <a:stretch>
                  <a:fillRect t="-9836" r="-13131" b="-24590"/>
                </a:stretch>
              </a:blipFill>
            </p:spPr>
            <p:txBody>
              <a:bodyPr/>
              <a:lstStyle/>
              <a:p>
                <a:r>
                  <a:rPr lang="en-US">
                    <a:noFill/>
                  </a:rPr>
                  <a:t> </a:t>
                </a:r>
              </a:p>
            </p:txBody>
          </p:sp>
        </mc:Fallback>
      </mc:AlternateContent>
      <p:sp>
        <p:nvSpPr>
          <p:cNvPr id="2" name="TextBox 1"/>
          <p:cNvSpPr txBox="1"/>
          <p:nvPr/>
        </p:nvSpPr>
        <p:spPr>
          <a:xfrm>
            <a:off x="4625481" y="1188376"/>
            <a:ext cx="2428567" cy="338554"/>
          </a:xfrm>
          <a:prstGeom prst="rect">
            <a:avLst/>
          </a:prstGeom>
          <a:noFill/>
        </p:spPr>
        <p:txBody>
          <a:bodyPr wrap="square" rtlCol="0">
            <a:spAutoFit/>
          </a:bodyPr>
          <a:lstStyle/>
          <a:p>
            <a:r>
              <a:rPr lang="en-US" sz="1600" b="1" dirty="0" smtClean="0">
                <a:latin typeface="Tahoma" panose="020B0604030504040204" pitchFamily="34" charset="0"/>
                <a:ea typeface="Tahoma" panose="020B0604030504040204" pitchFamily="34" charset="0"/>
                <a:cs typeface="Tahoma" panose="020B0604030504040204" pitchFamily="34" charset="0"/>
              </a:rPr>
              <a:t>Fully-specified target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1496882" y="1188376"/>
            <a:ext cx="2428567" cy="338554"/>
          </a:xfrm>
          <a:prstGeom prst="rect">
            <a:avLst/>
          </a:prstGeom>
          <a:noFill/>
        </p:spPr>
        <p:txBody>
          <a:bodyPr wrap="square" rtlCol="0">
            <a:spAutoFit/>
          </a:bodyPr>
          <a:lstStyle/>
          <a:p>
            <a:r>
              <a:rPr lang="en-US" sz="1600" dirty="0" err="1" smtClean="0">
                <a:latin typeface="Arial Black" panose="020B0A04020102020204" pitchFamily="34" charset="0"/>
              </a:rPr>
              <a:t>Unrotated</a:t>
            </a:r>
            <a:r>
              <a:rPr lang="en-US" sz="1600" dirty="0" smtClean="0">
                <a:latin typeface="Arial Black" panose="020B0A04020102020204" pitchFamily="34" charset="0"/>
              </a:rPr>
              <a:t> loadings</a:t>
            </a:r>
            <a:endParaRPr lang="en-US" sz="1600" dirty="0">
              <a:latin typeface="Arial Black" panose="020B0A04020102020204" pitchFamily="34" charset="0"/>
            </a:endParaRPr>
          </a:p>
        </p:txBody>
      </p:sp>
      <p:sp>
        <p:nvSpPr>
          <p:cNvPr id="13" name="TextBox 12"/>
          <p:cNvSpPr txBox="1"/>
          <p:nvPr/>
        </p:nvSpPr>
        <p:spPr>
          <a:xfrm>
            <a:off x="7858266" y="1172987"/>
            <a:ext cx="2963932" cy="338554"/>
          </a:xfrm>
          <a:prstGeom prst="rect">
            <a:avLst/>
          </a:prstGeom>
          <a:noFill/>
        </p:spPr>
        <p:txBody>
          <a:bodyPr wrap="square" rtlCol="0">
            <a:spAutoFit/>
          </a:bodyPr>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Target-rotated loadings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205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79927" cy="1325563"/>
          </a:xfrm>
        </p:spPr>
        <p:txBody>
          <a:bodyPr/>
          <a:lstStyle/>
          <a:p>
            <a:pPr algn="ctr"/>
            <a:r>
              <a:rPr lang="en-US" b="1" dirty="0" smtClean="0"/>
              <a:t>Acquiescence Response Style</a:t>
            </a:r>
            <a:endParaRPr lang="en-US" b="1" dirty="0"/>
          </a:p>
        </p:txBody>
      </p:sp>
      <p:sp>
        <p:nvSpPr>
          <p:cNvPr id="3" name="Content Placeholder 2"/>
          <p:cNvSpPr>
            <a:spLocks noGrp="1"/>
          </p:cNvSpPr>
          <p:nvPr>
            <p:ph idx="1"/>
          </p:nvPr>
        </p:nvSpPr>
        <p:spPr/>
        <p:txBody>
          <a:bodyPr>
            <a:normAutofit/>
          </a:bodyPr>
          <a:lstStyle/>
          <a:p>
            <a:r>
              <a:rPr lang="en-US" dirty="0" smtClean="0">
                <a:latin typeface="+mn-lt"/>
              </a:rPr>
              <a:t>Subject’s </a:t>
            </a:r>
            <a:r>
              <a:rPr lang="en-US" dirty="0" smtClean="0">
                <a:solidFill>
                  <a:srgbClr val="CD9B1D"/>
                </a:solidFill>
                <a:latin typeface="+mn-lt"/>
              </a:rPr>
              <a:t>responses not </a:t>
            </a:r>
            <a:r>
              <a:rPr lang="en-US" dirty="0" smtClean="0">
                <a:latin typeface="+mn-lt"/>
              </a:rPr>
              <a:t>always </a:t>
            </a:r>
            <a:r>
              <a:rPr lang="en-US" dirty="0" smtClean="0">
                <a:solidFill>
                  <a:srgbClr val="CD9B1D"/>
                </a:solidFill>
                <a:latin typeface="+mn-lt"/>
              </a:rPr>
              <a:t>consistent</a:t>
            </a:r>
            <a:r>
              <a:rPr lang="en-US" dirty="0" smtClean="0">
                <a:latin typeface="+mn-lt"/>
              </a:rPr>
              <a:t> with the measured psychological construct. </a:t>
            </a:r>
          </a:p>
          <a:p>
            <a:r>
              <a:rPr lang="en-US" dirty="0" smtClean="0">
                <a:latin typeface="+mn-lt"/>
              </a:rPr>
              <a:t>These </a:t>
            </a:r>
            <a:r>
              <a:rPr lang="en-US" dirty="0" smtClean="0">
                <a:solidFill>
                  <a:srgbClr val="D19D34"/>
                </a:solidFill>
                <a:latin typeface="+mn-lt"/>
              </a:rPr>
              <a:t>inconsistencies</a:t>
            </a:r>
            <a:r>
              <a:rPr lang="en-US" dirty="0" smtClean="0">
                <a:latin typeface="+mn-lt"/>
              </a:rPr>
              <a:t>, </a:t>
            </a:r>
            <a:r>
              <a:rPr lang="en-US" dirty="0" smtClean="0">
                <a:latin typeface="+mn-lt"/>
              </a:rPr>
              <a:t>defined as </a:t>
            </a:r>
            <a:r>
              <a:rPr lang="en-US" dirty="0" smtClean="0">
                <a:solidFill>
                  <a:srgbClr val="D19D34"/>
                </a:solidFill>
                <a:latin typeface="+mn-lt"/>
              </a:rPr>
              <a:t>response </a:t>
            </a:r>
            <a:r>
              <a:rPr lang="en-US" dirty="0" smtClean="0">
                <a:solidFill>
                  <a:srgbClr val="D19D34"/>
                </a:solidFill>
                <a:latin typeface="+mn-lt"/>
              </a:rPr>
              <a:t>styles (RSs)</a:t>
            </a:r>
            <a:r>
              <a:rPr lang="en-US" dirty="0" smtClean="0">
                <a:latin typeface="+mn-lt"/>
              </a:rPr>
              <a:t>,</a:t>
            </a:r>
            <a:r>
              <a:rPr lang="en-US" dirty="0" smtClean="0">
                <a:solidFill>
                  <a:srgbClr val="D19D34"/>
                </a:solidFill>
                <a:latin typeface="+mn-lt"/>
              </a:rPr>
              <a:t> </a:t>
            </a:r>
            <a:r>
              <a:rPr lang="en-US" dirty="0" smtClean="0">
                <a:latin typeface="+mn-lt"/>
              </a:rPr>
              <a:t>are stylistic tendencies in the </a:t>
            </a:r>
            <a:r>
              <a:rPr lang="en-US" dirty="0" smtClean="0">
                <a:latin typeface="+mn-lt"/>
              </a:rPr>
              <a:t>manner individuals respond to items (</a:t>
            </a:r>
            <a:r>
              <a:rPr lang="en-US" dirty="0" err="1" smtClean="0">
                <a:latin typeface="+mn-lt"/>
              </a:rPr>
              <a:t>Paulhus</a:t>
            </a:r>
            <a:r>
              <a:rPr lang="en-US" dirty="0" smtClean="0">
                <a:latin typeface="+mn-lt"/>
              </a:rPr>
              <a:t>, 1991).</a:t>
            </a:r>
          </a:p>
          <a:p>
            <a:r>
              <a:rPr lang="en-US" dirty="0" smtClean="0">
                <a:latin typeface="+mn-lt"/>
              </a:rPr>
              <a:t>Acquiescence (or agreeing) response style (</a:t>
            </a:r>
            <a:r>
              <a:rPr lang="en-US" dirty="0" smtClean="0">
                <a:solidFill>
                  <a:srgbClr val="D19D34"/>
                </a:solidFill>
                <a:latin typeface="+mn-lt"/>
              </a:rPr>
              <a:t>ARS</a:t>
            </a:r>
            <a:r>
              <a:rPr lang="en-US" dirty="0" smtClean="0">
                <a:latin typeface="+mn-lt"/>
              </a:rPr>
              <a:t>) is a </a:t>
            </a:r>
            <a:r>
              <a:rPr lang="en-US" dirty="0" smtClean="0">
                <a:solidFill>
                  <a:srgbClr val="D19D34"/>
                </a:solidFill>
                <a:latin typeface="+mn-lt"/>
              </a:rPr>
              <a:t>tendency to agree </a:t>
            </a:r>
            <a:r>
              <a:rPr lang="en-US" dirty="0" smtClean="0">
                <a:latin typeface="+mn-lt"/>
              </a:rPr>
              <a:t>with items regardless of their content.</a:t>
            </a:r>
          </a:p>
          <a:p>
            <a:endParaRPr lang="nl-NL" sz="1800" dirty="0">
              <a:latin typeface="+mn-lt"/>
            </a:endParaRPr>
          </a:p>
          <a:p>
            <a:pPr marL="0" indent="0">
              <a:buNone/>
            </a:pPr>
            <a:endParaRPr lang="en-US" sz="1800" dirty="0" smtClean="0">
              <a:latin typeface="+mn-lt"/>
            </a:endParaRPr>
          </a:p>
        </p:txBody>
      </p:sp>
      <p:sp>
        <p:nvSpPr>
          <p:cNvPr id="4" name="Slide Number Placeholder 3"/>
          <p:cNvSpPr>
            <a:spLocks noGrp="1"/>
          </p:cNvSpPr>
          <p:nvPr>
            <p:ph type="sldNum" sz="quarter" idx="12"/>
          </p:nvPr>
        </p:nvSpPr>
        <p:spPr>
          <a:xfrm>
            <a:off x="10940902" y="6231386"/>
            <a:ext cx="412898" cy="365125"/>
          </a:xfrm>
        </p:spPr>
        <p:txBody>
          <a:bodyPr/>
          <a:lstStyle/>
          <a:p>
            <a:fld id="{1AF48D58-DF41-4E32-AEA8-CA7407E246D5}" type="slidenum">
              <a:rPr lang="en-US" smtClean="0"/>
              <a:pPr/>
              <a:t>9</a:t>
            </a:fld>
            <a:endParaRPr lang="en-US"/>
          </a:p>
        </p:txBody>
      </p:sp>
      <p:pic>
        <p:nvPicPr>
          <p:cNvPr id="3074" name="Picture 2" descr="Meme Creator - Funny I completely agree with the statement Meme Generator  at MemeCreator.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606" y="365125"/>
            <a:ext cx="1209354" cy="120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24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58913</TotalTime>
  <Words>5842</Words>
  <Application>Microsoft Office PowerPoint</Application>
  <PresentationFormat>Widescreen</PresentationFormat>
  <Paragraphs>611</Paragraphs>
  <Slides>42</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Arial Black</vt:lpstr>
      <vt:lpstr>Calibri</vt:lpstr>
      <vt:lpstr>Calibri Light</vt:lpstr>
      <vt:lpstr>Cambria Math</vt:lpstr>
      <vt:lpstr>Tahoma</vt:lpstr>
      <vt:lpstr>Office Theme</vt:lpstr>
      <vt:lpstr>Custom Design</vt:lpstr>
      <vt:lpstr>PowerPoint Presentation</vt:lpstr>
      <vt:lpstr>Self-report scales</vt:lpstr>
      <vt:lpstr>Psychometric properties</vt:lpstr>
      <vt:lpstr>Exploratory Factor Analysis (EFA)</vt:lpstr>
      <vt:lpstr>Step 1: Model selection</vt:lpstr>
      <vt:lpstr>PowerPoint Presentation</vt:lpstr>
      <vt:lpstr>PowerPoint Presentation</vt:lpstr>
      <vt:lpstr>PowerPoint Presentation</vt:lpstr>
      <vt:lpstr>Acquiescence Response Style</vt:lpstr>
      <vt:lpstr>Correcting for ARS</vt:lpstr>
      <vt:lpstr>Correcting for ARS</vt:lpstr>
      <vt:lpstr>Potential effects of ARS on EFA</vt:lpstr>
      <vt:lpstr>Potential effects of ARS on EFA</vt:lpstr>
      <vt:lpstr> </vt:lpstr>
      <vt:lpstr> </vt:lpstr>
      <vt:lpstr>PowerPoint Presentation</vt:lpstr>
      <vt:lpstr>Data generation and analyses </vt:lpstr>
      <vt:lpstr>Data generation and analyses </vt:lpstr>
      <vt:lpstr>Data generation and analyses </vt:lpstr>
      <vt:lpstr>Data generation and analyses </vt:lpstr>
      <vt:lpstr>PowerPoint Presentation</vt:lpstr>
      <vt:lpstr>How many factors were suggested?</vt:lpstr>
      <vt:lpstr>PowerPoint Presentation</vt:lpstr>
      <vt:lpstr>Conclusions</vt:lpstr>
      <vt:lpstr>Limitations</vt:lpstr>
      <vt:lpstr>References  </vt:lpstr>
      <vt:lpstr>Thank you for your attention!</vt:lpstr>
      <vt:lpstr>For empirical practice (balanced scales)…</vt:lpstr>
      <vt:lpstr>PowerPoint Presentation</vt:lpstr>
      <vt:lpstr>PowerPoint Presentation</vt:lpstr>
      <vt:lpstr>PowerPoint Presentation</vt:lpstr>
      <vt:lpstr>Potential effects of ARS</vt:lpstr>
      <vt:lpstr>Potential effects of ARS on EFA:</vt:lpstr>
      <vt:lpstr>Potential effects of ARS on EFA The data generating model</vt:lpstr>
      <vt:lpstr>PowerPoint Presentation</vt:lpstr>
      <vt:lpstr>PowerPoint Presentation</vt:lpstr>
      <vt:lpstr>PowerPoint Presentation</vt:lpstr>
      <vt:lpstr>PowerPoint Presentation</vt:lpstr>
      <vt:lpstr>PowerPoint Presentation</vt:lpstr>
      <vt:lpstr>Correcting for ARS</vt:lpstr>
      <vt:lpstr>Potential effects of ARS on EFA</vt:lpstr>
      <vt:lpstr>Potential effects of ARS on EFA</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L.V.D.E. Vogelsmeier</dc:creator>
  <cp:lastModifiedBy>Damiano D'Urso</cp:lastModifiedBy>
  <cp:revision>1507</cp:revision>
  <cp:lastPrinted>2019-10-16T11:40:09Z</cp:lastPrinted>
  <dcterms:created xsi:type="dcterms:W3CDTF">2017-02-23T13:43:33Z</dcterms:created>
  <dcterms:modified xsi:type="dcterms:W3CDTF">2021-09-16T14:36:43Z</dcterms:modified>
</cp:coreProperties>
</file>