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3" r:id="rId1"/>
  </p:sldMasterIdLst>
  <p:notesMasterIdLst>
    <p:notesMasterId r:id="rId22"/>
  </p:notesMasterIdLst>
  <p:sldIdLst>
    <p:sldId id="256" r:id="rId2"/>
    <p:sldId id="269" r:id="rId3"/>
    <p:sldId id="257" r:id="rId4"/>
    <p:sldId id="273" r:id="rId5"/>
    <p:sldId id="259" r:id="rId6"/>
    <p:sldId id="274" r:id="rId7"/>
    <p:sldId id="260" r:id="rId8"/>
    <p:sldId id="275" r:id="rId9"/>
    <p:sldId id="276" r:id="rId10"/>
    <p:sldId id="277" r:id="rId11"/>
    <p:sldId id="261" r:id="rId12"/>
    <p:sldId id="278" r:id="rId13"/>
    <p:sldId id="265" r:id="rId14"/>
    <p:sldId id="280" r:id="rId15"/>
    <p:sldId id="279" r:id="rId16"/>
    <p:sldId id="264" r:id="rId17"/>
    <p:sldId id="266" r:id="rId18"/>
    <p:sldId id="271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20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560A4-4ADD-4E69-9D69-B2017ADEBF6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27B81-8B6B-4D23-806F-9C5660B0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– redundancy of 2/4 replicate recordings, non-independent due to small number of patients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27B81-8B6B-4D23-806F-9C5660B03A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UPDRS interpolated between 0, 3, 6 months</a:t>
            </a:r>
          </a:p>
          <a:p>
            <a:r>
              <a:rPr lang="en-US" dirty="0"/>
              <a:t>NHR/HNR – turbulent airflow in vocal tract; RPDE - Hoarseness/creakiness; DFA – Breathiness; PPE – impaired pitch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27B81-8B6B-4D23-806F-9C5660B03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Clustering, Plotting</a:t>
            </a:r>
          </a:p>
          <a:p>
            <a:r>
              <a:rPr lang="en-US" dirty="0"/>
              <a:t>Plotting informed final decision based on these two types of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27B81-8B6B-4D23-806F-9C5660B03A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loud recordings – no loud data (2)</a:t>
            </a:r>
          </a:p>
          <a:p>
            <a:r>
              <a:rPr lang="en-US" dirty="0"/>
              <a:t>1 loud recording – no loud IQR data (23)</a:t>
            </a:r>
          </a:p>
          <a:p>
            <a:endParaRPr lang="en-US" dirty="0"/>
          </a:p>
          <a:p>
            <a:r>
              <a:rPr lang="en-US" dirty="0"/>
              <a:t>More than 6 – all averaged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27B81-8B6B-4D23-806F-9C5660B03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 </a:t>
            </a:r>
            <a:r>
              <a:rPr lang="en-US" dirty="0">
                <a:sym typeface="Wingdings" panose="05000000000000000000" pitchFamily="2" charset="2"/>
              </a:rPr>
              <a:t> 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27B81-8B6B-4D23-806F-9C5660B03A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6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30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1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9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3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3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AB13FA-15EE-42BD-9114-109AB3C7355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5C110D-C668-4E7B-A57F-D602CA51A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7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4" r:id="rId1"/>
    <p:sldLayoutId id="2147484785" r:id="rId2"/>
    <p:sldLayoutId id="2147484786" r:id="rId3"/>
    <p:sldLayoutId id="2147484787" r:id="rId4"/>
    <p:sldLayoutId id="2147484788" r:id="rId5"/>
    <p:sldLayoutId id="2147484789" r:id="rId6"/>
    <p:sldLayoutId id="2147484790" r:id="rId7"/>
    <p:sldLayoutId id="2147484791" r:id="rId8"/>
    <p:sldLayoutId id="2147484792" r:id="rId9"/>
    <p:sldLayoutId id="2147484793" r:id="rId10"/>
    <p:sldLayoutId id="2147484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57DD-B4F0-4654-9C1D-195150BB5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Automating Parkinson's Disease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07E4-10D0-4FFB-942C-DFE343D60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Katherine Hemzacek</a:t>
            </a:r>
          </a:p>
          <a:p>
            <a:r>
              <a:rPr lang="en-US" dirty="0"/>
              <a:t>Springboard: Foundations of Data Science Workshop</a:t>
            </a:r>
          </a:p>
        </p:txBody>
      </p:sp>
    </p:spTree>
    <p:extLst>
      <p:ext uri="{BB962C8B-B14F-4D97-AF65-F5344CB8AC3E}">
        <p14:creationId xmlns:p14="http://schemas.microsoft.com/office/powerpoint/2010/main" val="121426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2043-BCE3-4777-AA32-FD345877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3F7E-0C22-494B-8621-A29987D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37360"/>
            <a:ext cx="3354140" cy="493374"/>
          </a:xfrm>
        </p:spPr>
        <p:txBody>
          <a:bodyPr/>
          <a:lstStyle/>
          <a:p>
            <a:pPr algn="r"/>
            <a:r>
              <a:rPr lang="en-US" dirty="0"/>
              <a:t>Starting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03B9B-CFFE-4F02-908E-CB5A53DFB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16326"/>
            <a:ext cx="3354140" cy="3378200"/>
          </a:xfrm>
        </p:spPr>
        <p:txBody>
          <a:bodyPr/>
          <a:lstStyle/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Subject Number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2 Demographics (sex, age)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Test Day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Time of Day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2 UPDRS scores (motor, total)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16 signal attributes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+ volume</a:t>
            </a:r>
          </a:p>
          <a:p>
            <a:pPr algn="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5717C-B178-43C5-9BCF-D92DFBCF2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744564"/>
            <a:ext cx="4937760" cy="486170"/>
          </a:xfrm>
        </p:spPr>
        <p:txBody>
          <a:bodyPr/>
          <a:lstStyle/>
          <a:p>
            <a:r>
              <a:rPr lang="en-US" dirty="0"/>
              <a:t>Averaged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0AB89-765E-4ABA-8E56-014F05AB2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230734"/>
            <a:ext cx="4937760" cy="42102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Subject Number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2 Demographics (sex, age)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Test Day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Median Time of Day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2 Median UPDRS scores (motor, total)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16 loud median signal attributes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16 loud IQR attributes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16 normal-volume median signal attributes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16 normal-volume IQR attributes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+</a:t>
            </a:r>
            <a:r>
              <a:rPr lang="en-US" dirty="0"/>
              <a:t> 2 counts, loud and normal recordings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74A6A3-9AE8-4CD4-BD9D-99BEF87DEFB2}"/>
              </a:ext>
            </a:extLst>
          </p:cNvPr>
          <p:cNvSpPr/>
          <p:nvPr/>
        </p:nvSpPr>
        <p:spPr>
          <a:xfrm>
            <a:off x="4551902" y="2305014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A3D396-365B-4444-93C6-890D6F7A41A3}"/>
              </a:ext>
            </a:extLst>
          </p:cNvPr>
          <p:cNvSpPr/>
          <p:nvPr/>
        </p:nvSpPr>
        <p:spPr>
          <a:xfrm>
            <a:off x="4551900" y="272965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5B427C-B53B-424E-A8A6-7076DB89BED5}"/>
              </a:ext>
            </a:extLst>
          </p:cNvPr>
          <p:cNvSpPr/>
          <p:nvPr/>
        </p:nvSpPr>
        <p:spPr>
          <a:xfrm>
            <a:off x="4551900" y="3162745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5FD903F-81A0-43D4-84F1-37148CB6FBAE}"/>
              </a:ext>
            </a:extLst>
          </p:cNvPr>
          <p:cNvSpPr/>
          <p:nvPr/>
        </p:nvSpPr>
        <p:spPr>
          <a:xfrm>
            <a:off x="4551901" y="3604799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6869FA-8725-4905-87F0-48536C51F2A1}"/>
              </a:ext>
            </a:extLst>
          </p:cNvPr>
          <p:cNvSpPr/>
          <p:nvPr/>
        </p:nvSpPr>
        <p:spPr>
          <a:xfrm>
            <a:off x="4551901" y="3991285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444987-F583-4751-8625-B3CDFDEA331E}"/>
              </a:ext>
            </a:extLst>
          </p:cNvPr>
          <p:cNvSpPr/>
          <p:nvPr/>
        </p:nvSpPr>
        <p:spPr>
          <a:xfrm>
            <a:off x="4551901" y="4436689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739F-51E9-4859-B838-0F8193BC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EF5E1-A006-47D3-B06B-37D0E56CC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55" y="1814732"/>
            <a:ext cx="9071650" cy="4535825"/>
          </a:xfrm>
        </p:spPr>
      </p:pic>
    </p:spTree>
    <p:extLst>
      <p:ext uri="{BB962C8B-B14F-4D97-AF65-F5344CB8AC3E}">
        <p14:creationId xmlns:p14="http://schemas.microsoft.com/office/powerpoint/2010/main" val="76939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1E25-EBC6-4D3B-A671-EF7B3BB8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Approaches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9DF11DE-2179-4294-94E0-055F34966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t="3065" r="3175" b="22883"/>
          <a:stretch/>
        </p:blipFill>
        <p:spPr bwMode="auto">
          <a:xfrm>
            <a:off x="1858945" y="1776534"/>
            <a:ext cx="2905982" cy="19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ol linear regression">
            <a:extLst>
              <a:ext uri="{FF2B5EF4-FFF2-40B4-BE49-F238E27FC236}">
                <a16:creationId xmlns:a16="http://schemas.microsoft.com/office/drawing/2014/main" id="{7FD7AAE0-E4D5-4EE5-AB29-51F2C94AB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2801" r="15399" b="12907"/>
          <a:stretch/>
        </p:blipFill>
        <p:spPr bwMode="auto">
          <a:xfrm>
            <a:off x="1858944" y="4240388"/>
            <a:ext cx="2905983" cy="21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0A42B7B2-758D-4B76-9238-4085994BE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1" r="4144" b="33885"/>
          <a:stretch/>
        </p:blipFill>
        <p:spPr bwMode="auto">
          <a:xfrm>
            <a:off x="7159828" y="1774825"/>
            <a:ext cx="3506881" cy="19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17C91D7-2C40-4393-8DC8-636CD1AC621C}"/>
              </a:ext>
            </a:extLst>
          </p:cNvPr>
          <p:cNvGrpSpPr/>
          <p:nvPr/>
        </p:nvGrpSpPr>
        <p:grpSpPr>
          <a:xfrm>
            <a:off x="7163120" y="4240388"/>
            <a:ext cx="3506881" cy="2043931"/>
            <a:chOff x="7575109" y="4198268"/>
            <a:chExt cx="3577213" cy="21422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2BAA55-A6B6-453E-8AF2-D123733DF82B}"/>
                </a:ext>
              </a:extLst>
            </p:cNvPr>
            <p:cNvSpPr/>
            <p:nvPr/>
          </p:nvSpPr>
          <p:spPr>
            <a:xfrm>
              <a:off x="7575109" y="4198268"/>
              <a:ext cx="3577213" cy="2142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mage result for decision forest">
              <a:extLst>
                <a:ext uri="{FF2B5EF4-FFF2-40B4-BE49-F238E27FC236}">
                  <a16:creationId xmlns:a16="http://schemas.microsoft.com/office/drawing/2014/main" id="{750A0605-C8A8-4201-AAA6-A7CF28A6C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653" y="4198268"/>
              <a:ext cx="3492931" cy="214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8065F8-9B96-49F8-B5F4-3380FAE290E3}"/>
              </a:ext>
            </a:extLst>
          </p:cNvPr>
          <p:cNvSpPr txBox="1"/>
          <p:nvPr/>
        </p:nvSpPr>
        <p:spPr>
          <a:xfrm>
            <a:off x="1858945" y="3785071"/>
            <a:ext cx="290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tx2"/>
                </a:solidFill>
              </a:rPr>
              <a:t>Linear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41354-9EEF-4774-8B61-20833E13F179}"/>
              </a:ext>
            </a:extLst>
          </p:cNvPr>
          <p:cNvSpPr txBox="1"/>
          <p:nvPr/>
        </p:nvSpPr>
        <p:spPr>
          <a:xfrm>
            <a:off x="7159828" y="3784217"/>
            <a:ext cx="351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tx2"/>
                </a:solidFill>
              </a:rPr>
              <a:t>Regression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ACC42-E931-4CC8-8FB1-513F3A18C31E}"/>
              </a:ext>
            </a:extLst>
          </p:cNvPr>
          <p:cNvSpPr txBox="1"/>
          <p:nvPr/>
        </p:nvSpPr>
        <p:spPr>
          <a:xfrm>
            <a:off x="4810629" y="2551920"/>
            <a:ext cx="227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tx2"/>
                </a:solidFill>
              </a:rPr>
              <a:t>Standard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2D65D-329E-43CF-9DF2-FD324CF4672C}"/>
              </a:ext>
            </a:extLst>
          </p:cNvPr>
          <p:cNvSpPr txBox="1"/>
          <p:nvPr/>
        </p:nvSpPr>
        <p:spPr>
          <a:xfrm>
            <a:off x="4810629" y="5090395"/>
            <a:ext cx="227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tx2"/>
                </a:solidFill>
              </a:rPr>
              <a:t>Averaged Models</a:t>
            </a:r>
          </a:p>
        </p:txBody>
      </p:sp>
    </p:spTree>
    <p:extLst>
      <p:ext uri="{BB962C8B-B14F-4D97-AF65-F5344CB8AC3E}">
        <p14:creationId xmlns:p14="http://schemas.microsoft.com/office/powerpoint/2010/main" val="18894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53A4-595A-4990-889D-B0C3F8A4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– Train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960A1-0E64-40AD-A696-FAAE28A6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42" y="1846263"/>
            <a:ext cx="6088338" cy="4348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AC358-990D-49F9-BE35-25E46841D3B0}"/>
              </a:ext>
            </a:extLst>
          </p:cNvPr>
          <p:cNvSpPr txBox="1"/>
          <p:nvPr/>
        </p:nvSpPr>
        <p:spPr>
          <a:xfrm>
            <a:off x="1195754" y="2037177"/>
            <a:ext cx="37279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performance with increasing interaction terms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Standard/averaged linear regression models are comparable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Averaged regression tree model much worse than standard regression tree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2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DBDC-A397-4206-BF37-F5EE15E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– Test 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0FCA2-F7EB-4F1A-9D67-432B9F2A0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48371"/>
              </p:ext>
            </p:extLst>
          </p:nvPr>
        </p:nvGraphicFramePr>
        <p:xfrm>
          <a:off x="1187712" y="1810592"/>
          <a:ext cx="9875519" cy="442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91">
                  <a:extLst>
                    <a:ext uri="{9D8B030D-6E8A-4147-A177-3AD203B41FA5}">
                      <a16:colId xmlns:a16="http://schemas.microsoft.com/office/drawing/2014/main" val="3426616981"/>
                    </a:ext>
                  </a:extLst>
                </a:gridCol>
                <a:gridCol w="2039816">
                  <a:extLst>
                    <a:ext uri="{9D8B030D-6E8A-4147-A177-3AD203B41FA5}">
                      <a16:colId xmlns:a16="http://schemas.microsoft.com/office/drawing/2014/main" val="2679344215"/>
                    </a:ext>
                  </a:extLst>
                </a:gridCol>
                <a:gridCol w="2039815">
                  <a:extLst>
                    <a:ext uri="{9D8B030D-6E8A-4147-A177-3AD203B41FA5}">
                      <a16:colId xmlns:a16="http://schemas.microsoft.com/office/drawing/2014/main" val="2186060304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2238945413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3479495815"/>
                    </a:ext>
                  </a:extLst>
                </a:gridCol>
                <a:gridCol w="1256043">
                  <a:extLst>
                    <a:ext uri="{9D8B030D-6E8A-4147-A177-3AD203B41FA5}">
                      <a16:colId xmlns:a16="http://schemas.microsoft.com/office/drawing/2014/main" val="2953912794"/>
                    </a:ext>
                  </a:extLst>
                </a:gridCol>
              </a:tblGrid>
              <a:tr h="57804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within 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within 5.2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extLst>
                  <a:ext uri="{0D108BD9-81ED-4DB2-BD59-A6C34878D82A}">
                    <a16:rowId xmlns:a16="http://schemas.microsoft.com/office/drawing/2014/main" val="3813242356"/>
                  </a:ext>
                </a:extLst>
              </a:tr>
              <a:tr h="38248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Standard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Linear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Best 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0.04849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extLst>
                  <a:ext uri="{0D108BD9-81ED-4DB2-BD59-A6C34878D82A}">
                    <a16:rowId xmlns:a16="http://schemas.microsoft.com/office/drawing/2014/main" val="547722988"/>
                  </a:ext>
                </a:extLst>
              </a:tr>
              <a:tr h="578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Less Interactions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0.08970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extLst>
                  <a:ext uri="{0D108BD9-81ED-4DB2-BD59-A6C34878D82A}">
                    <a16:rowId xmlns:a16="http://schemas.microsoft.com/office/drawing/2014/main" val="566122934"/>
                  </a:ext>
                </a:extLst>
              </a:tr>
              <a:tr h="578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More Interactions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extLst>
                  <a:ext uri="{0D108BD9-81ED-4DB2-BD59-A6C34878D82A}">
                    <a16:rowId xmlns:a16="http://schemas.microsoft.com/office/drawing/2014/main" val="294556395"/>
                  </a:ext>
                </a:extLst>
              </a:tr>
              <a:tr h="382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Regression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All Variables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0.2498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extLst>
                  <a:ext uri="{0D108BD9-81ED-4DB2-BD59-A6C34878D82A}">
                    <a16:rowId xmlns:a16="http://schemas.microsoft.com/office/drawing/2014/main" val="1144898521"/>
                  </a:ext>
                </a:extLst>
              </a:tr>
              <a:tr h="38248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Averaged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Best 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0.04976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extLst>
                  <a:ext uri="{0D108BD9-81ED-4DB2-BD59-A6C34878D82A}">
                    <a16:rowId xmlns:a16="http://schemas.microsoft.com/office/drawing/2014/main" val="3437784133"/>
                  </a:ext>
                </a:extLst>
              </a:tr>
              <a:tr h="578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Less Interactions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extLst>
                  <a:ext uri="{0D108BD9-81ED-4DB2-BD59-A6C34878D82A}">
                    <a16:rowId xmlns:a16="http://schemas.microsoft.com/office/drawing/2014/main" val="3379769131"/>
                  </a:ext>
                </a:extLst>
              </a:tr>
              <a:tr h="578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More Interactions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extLst>
                  <a:ext uri="{0D108BD9-81ED-4DB2-BD59-A6C34878D82A}">
                    <a16:rowId xmlns:a16="http://schemas.microsoft.com/office/drawing/2014/main" val="537490651"/>
                  </a:ext>
                </a:extLst>
              </a:tr>
              <a:tr h="382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Regression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 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0.06886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68" marR="40868" marT="0" marB="0"/>
                </a:tc>
                <a:extLst>
                  <a:ext uri="{0D108BD9-81ED-4DB2-BD59-A6C34878D82A}">
                    <a16:rowId xmlns:a16="http://schemas.microsoft.com/office/drawing/2014/main" val="152766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3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53A4-595A-4990-889D-B0C3F8A4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– Test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960A1-0E64-40AD-A696-FAAE28A6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8" y="1876409"/>
            <a:ext cx="6088338" cy="4348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2D63C-D9BD-4368-A8B5-317E59707643}"/>
              </a:ext>
            </a:extLst>
          </p:cNvPr>
          <p:cNvSpPr txBox="1"/>
          <p:nvPr/>
        </p:nvSpPr>
        <p:spPr>
          <a:xfrm>
            <a:off x="7427742" y="1986936"/>
            <a:ext cx="372793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model:  </a:t>
            </a:r>
          </a:p>
          <a:p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Regression Tree</a:t>
            </a:r>
          </a:p>
        </p:txBody>
      </p:sp>
    </p:spTree>
    <p:extLst>
      <p:ext uri="{BB962C8B-B14F-4D97-AF65-F5344CB8AC3E}">
        <p14:creationId xmlns:p14="http://schemas.microsoft.com/office/powerpoint/2010/main" val="35419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8EB7-9E7E-4BE0-B216-9C12A5E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86C02-9ED0-4BCF-B388-DD594804C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t="6425" r="5079" b="5607"/>
          <a:stretch/>
        </p:blipFill>
        <p:spPr>
          <a:xfrm>
            <a:off x="200968" y="2057553"/>
            <a:ext cx="5787850" cy="39365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07FE2-4E0C-42DE-80EA-4116E8990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86" y="1981969"/>
            <a:ext cx="5792913" cy="413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BFA1-09C9-428A-9299-AEB139DC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7BAE-D829-44EC-B9A7-A4AF1F50C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Possibly implement standard regression tree for rapid, automated feedback to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Cannot base medical decisions on model predictions</a:t>
            </a:r>
          </a:p>
          <a:p>
            <a:endParaRPr lang="en-US" sz="3200" dirty="0"/>
          </a:p>
          <a:p>
            <a:pPr algn="r"/>
            <a:endParaRPr lang="en-US" sz="3200" dirty="0"/>
          </a:p>
          <a:p>
            <a:pPr algn="r"/>
            <a:r>
              <a:rPr lang="en-US" sz="3200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114481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39BA-9761-4EA2-8A3B-99C4924D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3D2A-878B-47AF-9679-E03F28E4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Base UPDRS prediction on the results of more tasks, or predict only speech task score</a:t>
            </a:r>
          </a:p>
          <a:p>
            <a:pPr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Utilize only UPDRS scores assigned by a medical professional, not interpolated scores</a:t>
            </a:r>
          </a:p>
          <a:p>
            <a:pPr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Collect data from a wider range of patients</a:t>
            </a:r>
          </a:p>
        </p:txBody>
      </p:sp>
    </p:spTree>
    <p:extLst>
      <p:ext uri="{BB962C8B-B14F-4D97-AF65-F5344CB8AC3E}">
        <p14:creationId xmlns:p14="http://schemas.microsoft.com/office/powerpoint/2010/main" val="2774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056F-7F7F-482A-84B5-99A33FB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Analysis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4FC6-241F-4CF8-9BCF-B0E251B0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Other algorithms and model types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Time-series nature of the data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Patient-specific models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Explore feasibility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New signal characteristics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Non-traditional measures were good predictors</a:t>
            </a:r>
          </a:p>
        </p:txBody>
      </p:sp>
    </p:spTree>
    <p:extLst>
      <p:ext uri="{BB962C8B-B14F-4D97-AF65-F5344CB8AC3E}">
        <p14:creationId xmlns:p14="http://schemas.microsoft.com/office/powerpoint/2010/main" val="324301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3A89-0D20-407E-84CD-9BB7DEE6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UPDRS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CA1A-5B38-4E26-9999-44F08126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Current gold standard: Unified Parkinson’s Disease Rating Scale (UPDRS)</a:t>
            </a:r>
          </a:p>
          <a:p>
            <a:pPr lvl="1"/>
            <a:r>
              <a:rPr lang="en-US" sz="2800" dirty="0"/>
              <a:t>Based on patient performance on many tasks </a:t>
            </a:r>
          </a:p>
          <a:p>
            <a:pPr lvl="2"/>
            <a:r>
              <a:rPr lang="en-US" sz="2000" dirty="0"/>
              <a:t>Motor (Speech, facial expression, tremor, fine motor, standing, posture, gait)</a:t>
            </a:r>
          </a:p>
          <a:p>
            <a:pPr lvl="2"/>
            <a:r>
              <a:rPr lang="en-US" sz="2000" dirty="0"/>
              <a:t>Mentation, Behavior, and Mood (Intellectual impairment, depression, motivation)</a:t>
            </a:r>
          </a:p>
          <a:p>
            <a:pPr lvl="2"/>
            <a:r>
              <a:rPr lang="en-US" sz="2000" dirty="0"/>
              <a:t>Activities of Daily Living (Swallowing, handwriting, handling utensils, dressing, walking)</a:t>
            </a:r>
          </a:p>
          <a:p>
            <a:pPr lvl="1"/>
            <a:r>
              <a:rPr lang="en-US" sz="2800" dirty="0"/>
              <a:t>Medical rater assigns scores</a:t>
            </a:r>
          </a:p>
          <a:p>
            <a:pPr lvl="1"/>
            <a:r>
              <a:rPr lang="en-US" sz="2800" dirty="0"/>
              <a:t>Indicates the level of disability present</a:t>
            </a:r>
          </a:p>
          <a:p>
            <a:pPr lvl="2"/>
            <a:r>
              <a:rPr lang="en-US" sz="2000" dirty="0"/>
              <a:t>Intended to capture a range of progression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305788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0D96-BF5E-40AD-96AA-7040C66A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7C13-3E3D-4168-AC0E-2457C748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3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92D4-9CC2-46EC-947C-0238DA2E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2A8F-5129-4E09-8559-F51D903D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Requires patients commute to test at a medical center</a:t>
            </a:r>
          </a:p>
          <a:p>
            <a:pPr marL="806958" lvl="1" indent="-514350">
              <a:spcBef>
                <a:spcPts val="0"/>
              </a:spcBef>
              <a:spcAft>
                <a:spcPts val="2400"/>
              </a:spcAft>
            </a:pPr>
            <a:r>
              <a:rPr lang="en-US" sz="3000" dirty="0"/>
              <a:t>Large time commitment for rural patients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Rating dependent on medical opinion</a:t>
            </a:r>
          </a:p>
          <a:p>
            <a:pPr marL="806958" lvl="1" indent="-514350">
              <a:spcBef>
                <a:spcPts val="0"/>
              </a:spcBef>
              <a:spcAft>
                <a:spcPts val="1200"/>
              </a:spcAft>
            </a:pPr>
            <a:r>
              <a:rPr lang="en-US" sz="3000" dirty="0"/>
              <a:t>Subjectivity of rating</a:t>
            </a:r>
          </a:p>
          <a:p>
            <a:pPr marL="806958" lvl="1" indent="-514350">
              <a:spcBef>
                <a:spcPts val="0"/>
              </a:spcBef>
              <a:spcAft>
                <a:spcPts val="1200"/>
              </a:spcAft>
            </a:pPr>
            <a:r>
              <a:rPr lang="en-US" sz="3000" dirty="0"/>
              <a:t>Time required of medical professionals</a:t>
            </a:r>
          </a:p>
        </p:txBody>
      </p:sp>
    </p:spTree>
    <p:extLst>
      <p:ext uri="{BB962C8B-B14F-4D97-AF65-F5344CB8AC3E}">
        <p14:creationId xmlns:p14="http://schemas.microsoft.com/office/powerpoint/2010/main" val="91631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B215-75D4-41F7-8CA6-751C8473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5CAFB-924D-480C-BCB0-5FA1E592FE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63034"/>
            <a:ext cx="4938712" cy="338918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6D7A9-6A1C-4D95-9F5A-FE996EAF0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163033"/>
            <a:ext cx="4937760" cy="370606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At Home Testing Device (AHTD) developed by the Kinetics Foundation and Intel</a:t>
            </a:r>
          </a:p>
          <a:p>
            <a:pPr algn="ctr"/>
            <a:r>
              <a:rPr lang="en-US" sz="3200" dirty="0"/>
              <a:t>+</a:t>
            </a:r>
          </a:p>
          <a:p>
            <a:pPr algn="ctr"/>
            <a:r>
              <a:rPr lang="en-US" sz="3200" dirty="0"/>
              <a:t>Algorithm for automated interpretation of results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94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93BB-797B-4142-967C-A19DA70B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D871-FD9C-470A-9D02-75EFF71E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Oxford Parkinson's Disease Telemonitoring Dataset</a:t>
            </a:r>
          </a:p>
          <a:p>
            <a:pPr lvl="1"/>
            <a:r>
              <a:rPr lang="en-US" sz="2000" dirty="0"/>
              <a:t>UCI Machine Learning Repository</a:t>
            </a:r>
          </a:p>
          <a:p>
            <a:pPr lvl="1"/>
            <a:r>
              <a:rPr lang="en-US" sz="2000" dirty="0"/>
              <a:t>Athanasios </a:t>
            </a:r>
            <a:r>
              <a:rPr lang="en-US" sz="2000" dirty="0" err="1"/>
              <a:t>Tsanas</a:t>
            </a:r>
            <a:r>
              <a:rPr lang="en-US" sz="2000" dirty="0"/>
              <a:t> and Max Little of the University of Oxford</a:t>
            </a:r>
          </a:p>
          <a:p>
            <a:r>
              <a:rPr lang="en-US" sz="2400" dirty="0"/>
              <a:t>Signal characteristics of voice recordings taken with the AHTD</a:t>
            </a:r>
          </a:p>
          <a:p>
            <a:pPr lvl="1"/>
            <a:r>
              <a:rPr lang="en-US" sz="2000" dirty="0"/>
              <a:t>Sustained vowel phonation: “ah”</a:t>
            </a:r>
          </a:p>
          <a:p>
            <a:r>
              <a:rPr lang="en-US" sz="2400" dirty="0"/>
              <a:t>Recordings from feasibility study for AHTD</a:t>
            </a:r>
          </a:p>
          <a:p>
            <a:pPr lvl="1"/>
            <a:r>
              <a:rPr lang="en-US" sz="2000" dirty="0"/>
              <a:t>5,875 recordings</a:t>
            </a:r>
          </a:p>
          <a:p>
            <a:pPr lvl="1"/>
            <a:r>
              <a:rPr lang="en-US" sz="2000" dirty="0"/>
              <a:t>42 early-stage Parkinson’s patients</a:t>
            </a:r>
          </a:p>
          <a:p>
            <a:pPr lvl="1"/>
            <a:r>
              <a:rPr lang="en-US" sz="2000" dirty="0"/>
              <a:t>Span about 6 months</a:t>
            </a:r>
          </a:p>
          <a:p>
            <a:pPr lvl="1"/>
            <a:r>
              <a:rPr lang="en-US" sz="2000" dirty="0"/>
              <a:t>Once per week, patients took 6 recordings (4 normal-volume, 2 loud)</a:t>
            </a:r>
          </a:p>
        </p:txBody>
      </p:sp>
    </p:spTree>
    <p:extLst>
      <p:ext uri="{BB962C8B-B14F-4D97-AF65-F5344CB8AC3E}">
        <p14:creationId xmlns:p14="http://schemas.microsoft.com/office/powerpoint/2010/main" val="9752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971-9E5F-4AC9-93F6-E0F4DE36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B989-0603-4131-8945-BDD2550D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1"/>
            <a:ext cx="6810773" cy="45830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Subject Number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Time since trial recruitment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2 Demographics (sex, age)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2 UPDRS scores (motor, total)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16 signal attributes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5  Jitter variables (variation in fundamental frequency)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6 Shimmer variables (variation in amplitude)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NHR (Noise to Harmonics Ratio) and HNR (Harmonics to Noise Ratio)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3 Non-traditional signal characteristics: RPDE (Recurrence Period Density Entropy), DFA (Detrended Fluctuation Analysis), PPE (Pitch Period Entropy)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E2BEA-3025-44C7-96B9-5BACC1084BF6}"/>
              </a:ext>
            </a:extLst>
          </p:cNvPr>
          <p:cNvSpPr txBox="1"/>
          <p:nvPr/>
        </p:nvSpPr>
        <p:spPr>
          <a:xfrm>
            <a:off x="4732772" y="2100105"/>
            <a:ext cx="584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Days since trial recruitment &amp; Time of day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1A7C5-18E3-443C-B5C2-6D5B15F15CA7}"/>
              </a:ext>
            </a:extLst>
          </p:cNvPr>
          <p:cNvSpPr txBox="1"/>
          <p:nvPr/>
        </p:nvSpPr>
        <p:spPr>
          <a:xfrm>
            <a:off x="7908053" y="3284472"/>
            <a:ext cx="383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Volume (from researchers)</a:t>
            </a:r>
          </a:p>
        </p:txBody>
      </p:sp>
    </p:spTree>
    <p:extLst>
      <p:ext uri="{BB962C8B-B14F-4D97-AF65-F5344CB8AC3E}">
        <p14:creationId xmlns:p14="http://schemas.microsoft.com/office/powerpoint/2010/main" val="167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3235-D72D-4AB7-B7D4-0C71913D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6306-C77C-4548-9B8A-A78F7213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1798"/>
            <a:ext cx="10058400" cy="3417296"/>
          </a:xfrm>
        </p:spPr>
        <p:txBody>
          <a:bodyPr/>
          <a:lstStyle/>
          <a:p>
            <a:pPr algn="ctr"/>
            <a:r>
              <a:rPr lang="en-US" sz="3200" dirty="0"/>
              <a:t>One observation per recording </a:t>
            </a:r>
            <a:r>
              <a:rPr lang="en-US" sz="3200" dirty="0">
                <a:sym typeface="Wingdings" panose="05000000000000000000" pitchFamily="2" charset="2"/>
              </a:rPr>
              <a:t> One observation per day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Two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Should normal and loud recordings be considered replicates of each other or treated as distinct?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What should be done with days where a participant took more or less than the expected 6 recordings?</a:t>
            </a:r>
          </a:p>
        </p:txBody>
      </p:sp>
    </p:spTree>
    <p:extLst>
      <p:ext uri="{BB962C8B-B14F-4D97-AF65-F5344CB8AC3E}">
        <p14:creationId xmlns:p14="http://schemas.microsoft.com/office/powerpoint/2010/main" val="59527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C9D0-7118-4381-AE53-AAC51250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Normal/Loud Recordings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914CA-0C8C-48AF-BC94-C751B73B2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5" y="1896505"/>
            <a:ext cx="5631814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AA1AB-0CC7-47AC-A3C1-A6AEF8446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3" y="2536075"/>
            <a:ext cx="548716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6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8BAD-C0F6-4CD0-8E9C-380689A4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Recordings/Day </a:t>
            </a:r>
            <a:br>
              <a:rPr lang="en-US" dirty="0"/>
            </a:br>
            <a:r>
              <a:rPr lang="en-US" dirty="0"/>
              <a:t>and Missing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825C6-2012-4F86-87EC-EA63EECB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07" y="2199391"/>
            <a:ext cx="6401693" cy="36581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7502D-5B8A-4DD1-8067-3EA0A7D14DF9}"/>
              </a:ext>
            </a:extLst>
          </p:cNvPr>
          <p:cNvSpPr txBox="1"/>
          <p:nvPr/>
        </p:nvSpPr>
        <p:spPr>
          <a:xfrm>
            <a:off x="1097280" y="2199391"/>
            <a:ext cx="4693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Less than 6 : Were loud recordings present?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	</a:t>
            </a:r>
            <a:r>
              <a:rPr lang="en-US" sz="2600" dirty="0"/>
              <a:t>Missing data when averaged</a:t>
            </a:r>
          </a:p>
          <a:p>
            <a:endParaRPr lang="en-US" sz="2800" dirty="0"/>
          </a:p>
          <a:p>
            <a:r>
              <a:rPr lang="en-US" sz="2800" dirty="0"/>
              <a:t>More than 6: Should recordings be treated as two distinct data points?</a:t>
            </a:r>
          </a:p>
        </p:txBody>
      </p:sp>
    </p:spTree>
    <p:extLst>
      <p:ext uri="{BB962C8B-B14F-4D97-AF65-F5344CB8AC3E}">
        <p14:creationId xmlns:p14="http://schemas.microsoft.com/office/powerpoint/2010/main" val="2209020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11613</TotalTime>
  <Words>795</Words>
  <Application>Microsoft Office PowerPoint</Application>
  <PresentationFormat>Widescreen</PresentationFormat>
  <Paragraphs>175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Automating Parkinson's Disease Monitoring</vt:lpstr>
      <vt:lpstr>Background – UPDRS Scores</vt:lpstr>
      <vt:lpstr>The Problem</vt:lpstr>
      <vt:lpstr>A Solution</vt:lpstr>
      <vt:lpstr>The Dataset</vt:lpstr>
      <vt:lpstr>Dataset Features</vt:lpstr>
      <vt:lpstr>Averaging the Dataset</vt:lpstr>
      <vt:lpstr>Normal/Loud Recordings</vt:lpstr>
      <vt:lpstr>Number of Recordings/Day  and Missing Data</vt:lpstr>
      <vt:lpstr>Averaging the Dataset</vt:lpstr>
      <vt:lpstr>Variable Correlations</vt:lpstr>
      <vt:lpstr>Machine Learning Approaches</vt:lpstr>
      <vt:lpstr>Comparing Performance – Train Set</vt:lpstr>
      <vt:lpstr>Comparing Performance – Test Set</vt:lpstr>
      <vt:lpstr>Comparing Performance – Test Set</vt:lpstr>
      <vt:lpstr>Regression Tree Model</vt:lpstr>
      <vt:lpstr>Conclusion</vt:lpstr>
      <vt:lpstr>Improve Training Data</vt:lpstr>
      <vt:lpstr>Other Analysis Approaches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Hemzacek</dc:creator>
  <cp:lastModifiedBy>Katherine Hemzacek</cp:lastModifiedBy>
  <cp:revision>50</cp:revision>
  <dcterms:created xsi:type="dcterms:W3CDTF">2017-09-15T00:19:49Z</dcterms:created>
  <dcterms:modified xsi:type="dcterms:W3CDTF">2017-09-23T02:48:56Z</dcterms:modified>
</cp:coreProperties>
</file>