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5"/>
  </p:notesMasterIdLst>
  <p:sldIdLst>
    <p:sldId id="256" r:id="rId4"/>
    <p:sldId id="261" r:id="rId5"/>
    <p:sldId id="264" r:id="rId6"/>
    <p:sldId id="300" r:id="rId7"/>
    <p:sldId id="269" r:id="rId8"/>
    <p:sldId id="268" r:id="rId9"/>
    <p:sldId id="302" r:id="rId10"/>
    <p:sldId id="270" r:id="rId11"/>
    <p:sldId id="306" r:id="rId12"/>
    <p:sldId id="307" r:id="rId13"/>
    <p:sldId id="308" r:id="rId14"/>
    <p:sldId id="290" r:id="rId15"/>
    <p:sldId id="314" r:id="rId16"/>
    <p:sldId id="650" r:id="rId17"/>
    <p:sldId id="651" r:id="rId18"/>
    <p:sldId id="313" r:id="rId19"/>
    <p:sldId id="310" r:id="rId20"/>
    <p:sldId id="644" r:id="rId21"/>
    <p:sldId id="645" r:id="rId22"/>
    <p:sldId id="646" r:id="rId23"/>
    <p:sldId id="315" r:id="rId24"/>
    <p:sldId id="311" r:id="rId25"/>
    <p:sldId id="312" r:id="rId26"/>
    <p:sldId id="647" r:id="rId27"/>
    <p:sldId id="271" r:id="rId28"/>
    <p:sldId id="648" r:id="rId29"/>
    <p:sldId id="649" r:id="rId30"/>
    <p:sldId id="265" r:id="rId31"/>
    <p:sldId id="257" r:id="rId32"/>
    <p:sldId id="258" r:id="rId33"/>
    <p:sldId id="295" r:id="rId3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595959"/>
    <a:srgbClr val="FFCE29"/>
    <a:srgbClr val="404040"/>
    <a:srgbClr val="ED1C24"/>
    <a:srgbClr val="F2B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autoAdjust="0"/>
    <p:restoredTop sz="90059" autoAdjust="0"/>
  </p:normalViewPr>
  <p:slideViewPr>
    <p:cSldViewPr>
      <p:cViewPr>
        <p:scale>
          <a:sx n="125" d="100"/>
          <a:sy n="125" d="100"/>
        </p:scale>
        <p:origin x="370" y="-331"/>
      </p:cViewPr>
      <p:guideLst>
        <p:guide orient="horz" pos="193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DA3F-ED3A-4897-B8F3-C49A97F730D1}" type="datetimeFigureOut">
              <a:rPr lang="ko-KR" altLang="en-US" smtClean="0"/>
              <a:t>2021-04-11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ED4F-90B4-4BD8-A817-6A0A9D03637F}" type="slidenum">
              <a:rPr lang="ko-KR" altLang="en-US" smtClean="0"/>
              <a:t>‹#›</a:t>
            </a:fld>
            <a:endParaRPr lang="ko-KR" altLang="en-US"/>
          </a:p>
        </p:txBody>
      </p:sp>
    </p:spTree>
    <p:extLst>
      <p:ext uri="{BB962C8B-B14F-4D97-AF65-F5344CB8AC3E}">
        <p14:creationId xmlns:p14="http://schemas.microsoft.com/office/powerpoint/2010/main" val="33418004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repository.telkomuniversity.ac.id/pustaka/147378/improvement-of-lemmatization-for-indonesian-text-document-with-spellchecker.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Standard Issue:</a:t>
            </a:r>
          </a:p>
          <a:p>
            <a:pPr marL="628650" lvl="1" indent="-171450">
              <a:buFontTx/>
              <a:buChar char="-"/>
            </a:pPr>
            <a:r>
              <a:rPr lang="en-ID" dirty="0"/>
              <a:t>Use of copyright content</a:t>
            </a:r>
          </a:p>
          <a:p>
            <a:pPr marL="628650" lvl="1" indent="-171450">
              <a:buFontTx/>
              <a:buChar char="-"/>
            </a:pPr>
            <a:r>
              <a:rPr lang="en-ID" dirty="0"/>
              <a:t>Not convenient service to certain public figure</a:t>
            </a:r>
          </a:p>
          <a:p>
            <a:pPr marL="171450" indent="-171450">
              <a:buFontTx/>
              <a:buChar char="-"/>
            </a:pPr>
            <a:r>
              <a:rPr lang="en-ID" dirty="0"/>
              <a:t>National issue:</a:t>
            </a:r>
          </a:p>
          <a:p>
            <a:pPr marL="628650" lvl="1" indent="-171450">
              <a:buFontTx/>
              <a:buChar char="-"/>
            </a:pPr>
            <a:r>
              <a:rPr lang="en-ID" dirty="0" err="1"/>
              <a:t>Jouska</a:t>
            </a:r>
            <a:endParaRPr lang="en-ID" dirty="0"/>
          </a:p>
          <a:p>
            <a:pPr marL="628650" lvl="1" indent="-171450">
              <a:buFontTx/>
              <a:buChar char="-"/>
            </a:pPr>
            <a:r>
              <a:rPr lang="en-ID" dirty="0" err="1"/>
              <a:t>Eiger</a:t>
            </a:r>
            <a:endParaRPr lang="en-ID" dirty="0"/>
          </a:p>
          <a:p>
            <a:pPr marL="628650" lvl="1" indent="-171450">
              <a:buFontTx/>
              <a:buChar char="-"/>
            </a:pPr>
            <a:r>
              <a:rPr lang="en-ID" dirty="0"/>
              <a:t>Garuda Indonesia</a:t>
            </a: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Reputational Risk is the responsibility of all Company’s elements from management to employment. In daily business, this specifically becomes the responsibility of a  cross-departments task force consisting of </a:t>
            </a:r>
            <a:r>
              <a:rPr lang="en-US" sz="1800" b="0" i="0" u="none" strike="noStrike" dirty="0" err="1">
                <a:solidFill>
                  <a:srgbClr val="49648C"/>
                </a:solidFill>
                <a:effectLst/>
                <a:latin typeface="Calibri" panose="020F0502020204030204" pitchFamily="34" charset="0"/>
              </a:rPr>
              <a:t>Corp.Comm</a:t>
            </a:r>
            <a:r>
              <a:rPr lang="en-US" sz="1800" b="0" i="0" u="none" strike="noStrike" dirty="0">
                <a:solidFill>
                  <a:srgbClr val="49648C"/>
                </a:solidFill>
                <a:effectLst/>
                <a:latin typeface="Calibri" panose="020F0502020204030204" pitchFamily="34" charset="0"/>
              </a:rPr>
              <a:t> Unit, Legal Unit, Customer Relation Unit, Risk Management Unit, and BCM Unit.</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4</a:t>
            </a:fld>
            <a:endParaRPr lang="ko-KR" altLang="en-US"/>
          </a:p>
        </p:txBody>
      </p:sp>
    </p:spTree>
    <p:extLst>
      <p:ext uri="{BB962C8B-B14F-4D97-AF65-F5344CB8AC3E}">
        <p14:creationId xmlns:p14="http://schemas.microsoft.com/office/powerpoint/2010/main" val="2845356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9ED4F-90B4-4BD8-A817-6A0A9D03637F}" type="slidenum">
              <a:rPr lang="ko-KR" altLang="en-US" smtClean="0"/>
              <a:t>27</a:t>
            </a:fld>
            <a:endParaRPr lang="ko-KR" altLang="en-US"/>
          </a:p>
        </p:txBody>
      </p:sp>
    </p:spTree>
    <p:extLst>
      <p:ext uri="{BB962C8B-B14F-4D97-AF65-F5344CB8AC3E}">
        <p14:creationId xmlns:p14="http://schemas.microsoft.com/office/powerpoint/2010/main" val="32019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National issue:</a:t>
            </a:r>
          </a:p>
          <a:p>
            <a:pPr marL="628650" lvl="1" indent="-171450">
              <a:buFontTx/>
              <a:buChar char="-"/>
            </a:pPr>
            <a:r>
              <a:rPr lang="en-ID" dirty="0" err="1"/>
              <a:t>Jouska</a:t>
            </a:r>
            <a:r>
              <a:rPr lang="en-ID" dirty="0"/>
              <a:t> </a:t>
            </a:r>
            <a:r>
              <a:rPr lang="en-ID" dirty="0">
                <a:sym typeface="Wingdings" panose="05000000000000000000" pitchFamily="2" charset="2"/>
              </a:rPr>
              <a:t> delayed and shut down</a:t>
            </a:r>
            <a:endParaRPr lang="en-ID" dirty="0"/>
          </a:p>
          <a:p>
            <a:pPr marL="628650" lvl="1" indent="-171450">
              <a:buFontTx/>
              <a:buChar char="-"/>
            </a:pPr>
            <a:r>
              <a:rPr lang="en-ID" dirty="0" err="1"/>
              <a:t>Eiger</a:t>
            </a:r>
            <a:r>
              <a:rPr lang="en-ID" dirty="0"/>
              <a:t> </a:t>
            </a:r>
            <a:r>
              <a:rPr lang="en-ID" dirty="0">
                <a:sym typeface="Wingdings" panose="05000000000000000000" pitchFamily="2" charset="2"/>
              </a:rPr>
              <a:t> negative sentiment</a:t>
            </a:r>
            <a:endParaRPr lang="en-ID" dirty="0"/>
          </a:p>
          <a:p>
            <a:pPr marL="628650" lvl="1" indent="-171450">
              <a:buFontTx/>
              <a:buChar char="-"/>
            </a:pPr>
            <a:r>
              <a:rPr lang="en-ID" dirty="0"/>
              <a:t>Garuda Indonesia </a:t>
            </a:r>
            <a:r>
              <a:rPr lang="en-ID" dirty="0">
                <a:sym typeface="Wingdings" panose="05000000000000000000" pitchFamily="2" charset="2"/>
              </a:rPr>
              <a:t> public distrust to management, change of BOD</a:t>
            </a:r>
          </a:p>
          <a:p>
            <a:pPr marL="628650" lvl="1" indent="-171450">
              <a:buFontTx/>
              <a:buChar char="-"/>
            </a:pPr>
            <a:r>
              <a:rPr lang="en-ID" dirty="0">
                <a:sym typeface="Wingdings" panose="05000000000000000000" pitchFamily="2" charset="2"/>
              </a:rPr>
              <a:t>National Police  not to publish the police action, but managed to be handled earlier</a:t>
            </a:r>
          </a:p>
          <a:p>
            <a:pPr marL="628650" lvl="1" indent="-171450">
              <a:buFontTx/>
              <a:buChar char="-"/>
            </a:pPr>
            <a:endParaRPr lang="en-ID" dirty="0"/>
          </a:p>
          <a:p>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5</a:t>
            </a:fld>
            <a:endParaRPr lang="ko-KR" altLang="en-US"/>
          </a:p>
        </p:txBody>
      </p:sp>
    </p:spTree>
    <p:extLst>
      <p:ext uri="{BB962C8B-B14F-4D97-AF65-F5344CB8AC3E}">
        <p14:creationId xmlns:p14="http://schemas.microsoft.com/office/powerpoint/2010/main" val="4014250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Journey of reputational risk</a:t>
            </a:r>
          </a:p>
          <a:p>
            <a:pPr marL="171450" indent="-171450">
              <a:buFontTx/>
              <a:buChar char="-"/>
            </a:pPr>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6</a:t>
            </a:fld>
            <a:endParaRPr lang="ko-KR" altLang="en-US"/>
          </a:p>
        </p:txBody>
      </p:sp>
    </p:spTree>
    <p:extLst>
      <p:ext uri="{BB962C8B-B14F-4D97-AF65-F5344CB8AC3E}">
        <p14:creationId xmlns:p14="http://schemas.microsoft.com/office/powerpoint/2010/main" val="3874073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Although finally become national issue, at least public sees that the company did an effort to solve the root problem rather than considered ignoring the problem</a:t>
            </a:r>
          </a:p>
          <a:p>
            <a:pPr marL="171450" indent="-171450">
              <a:buFontTx/>
              <a:buChar char="-"/>
            </a:pPr>
            <a:r>
              <a:rPr lang="en-ID" dirty="0"/>
              <a:t>The resolution is a combined coordination with other related parties (CEO, Legal Team, Business Risk Team, Corporate Communication, etc)</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7</a:t>
            </a:fld>
            <a:endParaRPr lang="ko-KR" altLang="en-US"/>
          </a:p>
        </p:txBody>
      </p:sp>
    </p:spTree>
    <p:extLst>
      <p:ext uri="{BB962C8B-B14F-4D97-AF65-F5344CB8AC3E}">
        <p14:creationId xmlns:p14="http://schemas.microsoft.com/office/powerpoint/2010/main" val="152529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The amount of conversations on online platform are very vast and mostly in the form of text. </a:t>
            </a: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The related team may analyze those texts, but mostly they lack time and resources to check and review each conversation’s sentiment one by one.</a:t>
            </a: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Therefore, Online Sentiment Detector is needed to help the team classifying those vast data more quickly and efficiently so they can focus on the quality of strategy to handle the risks. </a:t>
            </a: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In addition, if the classification process is done manually, each team member’s subjectivity in labelling the sentiment may rise information bias and affect the decision-making process.</a:t>
            </a:r>
            <a:endParaRPr lang="en-US" sz="1800" b="0" i="0" u="none" strike="noStrike" dirty="0">
              <a:solidFill>
                <a:srgbClr val="49648C"/>
              </a:solidFill>
              <a:effectLst/>
              <a:latin typeface="Arial" panose="020B0604020202020204" pitchFamily="34" charset="0"/>
            </a:endParaRP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Human’s subjectivity may be affected by individual’s background, education, perspective/point and also body stamina.</a:t>
            </a:r>
            <a:endParaRPr lang="en-US" sz="1800" b="0" i="0" u="none" strike="noStrike" dirty="0">
              <a:solidFill>
                <a:srgbClr val="49648C"/>
              </a:solidFill>
              <a:effectLst/>
              <a:latin typeface="Arial" panose="020B0604020202020204" pitchFamily="34" charset="0"/>
            </a:endParaRP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In this case machine learning model (sentiment prediction) helps the manual classification process that is done by human.</a:t>
            </a:r>
            <a:endParaRPr lang="en-US" sz="1800" b="0" i="0" u="none" strike="noStrike" dirty="0">
              <a:solidFill>
                <a:srgbClr val="49648C"/>
              </a:solidFill>
              <a:effectLst/>
              <a:latin typeface="Arial" panose="020B0604020202020204" pitchFamily="34" charset="0"/>
            </a:endParaRPr>
          </a:p>
          <a:p>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8</a:t>
            </a:fld>
            <a:endParaRPr lang="ko-KR" altLang="en-US"/>
          </a:p>
        </p:txBody>
      </p:sp>
    </p:spTree>
    <p:extLst>
      <p:ext uri="{BB962C8B-B14F-4D97-AF65-F5344CB8AC3E}">
        <p14:creationId xmlns:p14="http://schemas.microsoft.com/office/powerpoint/2010/main" val="1090450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212121"/>
                </a:solidFill>
                <a:effectLst/>
                <a:latin typeface="Roboto"/>
              </a:rPr>
              <a:t>Standard text preprocessing: lowering all letters, removing numbers, removing punctuation, removing white space (non-standard white space such as tab space)</a:t>
            </a:r>
          </a:p>
          <a:p>
            <a:pPr marL="171450" indent="-171450" algn="l">
              <a:buFont typeface="Arial" panose="020B0604020202020204" pitchFamily="34" charset="0"/>
              <a:buChar char="•"/>
            </a:pPr>
            <a:r>
              <a:rPr lang="en-US" b="0" i="0" dirty="0">
                <a:solidFill>
                  <a:srgbClr val="212121"/>
                </a:solidFill>
                <a:effectLst/>
                <a:latin typeface="Roboto"/>
              </a:rPr>
              <a:t>Step point 5 to 8 are specially designed to handle Indonesian text.</a:t>
            </a:r>
          </a:p>
          <a:p>
            <a:pPr marL="742950" lvl="1" indent="-285750" algn="l">
              <a:buFont typeface="+mj-lt"/>
              <a:buAutoNum type="arabicPeriod"/>
            </a:pPr>
            <a:r>
              <a:rPr lang="en-US" b="0" i="0" dirty="0">
                <a:solidFill>
                  <a:srgbClr val="212121"/>
                </a:solidFill>
                <a:effectLst/>
                <a:latin typeface="Roboto"/>
              </a:rPr>
              <a:t>slang words converter</a:t>
            </a:r>
          </a:p>
          <a:p>
            <a:pPr marL="1200150" lvl="2" indent="-285750" algn="l">
              <a:buFont typeface="Arial" panose="020B0604020202020204" pitchFamily="34" charset="0"/>
              <a:buChar char="•"/>
            </a:pPr>
            <a:r>
              <a:rPr lang="en-US" b="0" i="0" dirty="0">
                <a:solidFill>
                  <a:srgbClr val="212121"/>
                </a:solidFill>
                <a:effectLst/>
                <a:latin typeface="Roboto"/>
              </a:rPr>
              <a:t>Indonesian people often shorten the standard words or use slang words when texting or posting something in the social media such as </a:t>
            </a:r>
            <a:r>
              <a:rPr lang="en-US" b="0" i="0" dirty="0" err="1">
                <a:solidFill>
                  <a:srgbClr val="212121"/>
                </a:solidFill>
                <a:effectLst/>
                <a:latin typeface="Roboto"/>
              </a:rPr>
              <a:t>bkn</a:t>
            </a:r>
            <a:r>
              <a:rPr lang="en-US" b="0" i="0" dirty="0">
                <a:solidFill>
                  <a:srgbClr val="212121"/>
                </a:solidFill>
                <a:effectLst/>
                <a:latin typeface="Roboto"/>
              </a:rPr>
              <a:t> (</a:t>
            </a:r>
            <a:r>
              <a:rPr lang="en-US" b="0" i="0" dirty="0" err="1">
                <a:solidFill>
                  <a:srgbClr val="212121"/>
                </a:solidFill>
                <a:effectLst/>
                <a:latin typeface="Roboto"/>
              </a:rPr>
              <a:t>bukan</a:t>
            </a:r>
            <a:r>
              <a:rPr lang="en-US" b="0" i="0" dirty="0">
                <a:solidFill>
                  <a:srgbClr val="212121"/>
                </a:solidFill>
                <a:effectLst/>
                <a:latin typeface="Roboto"/>
              </a:rPr>
              <a:t>), </a:t>
            </a:r>
            <a:r>
              <a:rPr lang="en-US" b="0" i="0" dirty="0" err="1">
                <a:solidFill>
                  <a:srgbClr val="212121"/>
                </a:solidFill>
                <a:effectLst/>
                <a:latin typeface="Roboto"/>
              </a:rPr>
              <a:t>sm</a:t>
            </a:r>
            <a:r>
              <a:rPr lang="en-US" b="0" i="0" dirty="0">
                <a:solidFill>
                  <a:srgbClr val="212121"/>
                </a:solidFill>
                <a:effectLst/>
                <a:latin typeface="Roboto"/>
              </a:rPr>
              <a:t> (</a:t>
            </a:r>
            <a:r>
              <a:rPr lang="en-US" b="0" i="0" dirty="0" err="1">
                <a:solidFill>
                  <a:srgbClr val="212121"/>
                </a:solidFill>
                <a:effectLst/>
                <a:latin typeface="Roboto"/>
              </a:rPr>
              <a:t>sama</a:t>
            </a:r>
            <a:r>
              <a:rPr lang="en-US" b="0" i="0" dirty="0">
                <a:solidFill>
                  <a:srgbClr val="212121"/>
                </a:solidFill>
                <a:effectLst/>
                <a:latin typeface="Roboto"/>
              </a:rPr>
              <a:t>), </a:t>
            </a:r>
            <a:r>
              <a:rPr lang="en-US" b="0" i="0" dirty="0" err="1">
                <a:solidFill>
                  <a:srgbClr val="212121"/>
                </a:solidFill>
                <a:effectLst/>
                <a:latin typeface="Roboto"/>
              </a:rPr>
              <a:t>ngebully</a:t>
            </a:r>
            <a:r>
              <a:rPr lang="en-US" b="0" i="0" dirty="0">
                <a:solidFill>
                  <a:srgbClr val="212121"/>
                </a:solidFill>
                <a:effectLst/>
                <a:latin typeface="Roboto"/>
              </a:rPr>
              <a:t> (</a:t>
            </a:r>
            <a:r>
              <a:rPr lang="en-US" b="0" i="0" dirty="0" err="1">
                <a:solidFill>
                  <a:srgbClr val="212121"/>
                </a:solidFill>
                <a:effectLst/>
                <a:latin typeface="Roboto"/>
              </a:rPr>
              <a:t>intimadasi</a:t>
            </a:r>
            <a:r>
              <a:rPr lang="en-US" b="0" i="0" dirty="0">
                <a:solidFill>
                  <a:srgbClr val="212121"/>
                </a:solidFill>
                <a:effectLst/>
                <a:latin typeface="Roboto"/>
              </a:rPr>
              <a:t>), au ah (</a:t>
            </a:r>
            <a:r>
              <a:rPr lang="en-US" b="0" i="0" dirty="0" err="1">
                <a:solidFill>
                  <a:srgbClr val="212121"/>
                </a:solidFill>
                <a:effectLst/>
                <a:latin typeface="Roboto"/>
              </a:rPr>
              <a:t>tidak</a:t>
            </a:r>
            <a:r>
              <a:rPr lang="en-US" b="0" i="0" dirty="0">
                <a:solidFill>
                  <a:srgbClr val="212121"/>
                </a:solidFill>
                <a:effectLst/>
                <a:latin typeface="Roboto"/>
              </a:rPr>
              <a:t> </a:t>
            </a:r>
            <a:r>
              <a:rPr lang="en-US" b="0" i="0" dirty="0" err="1">
                <a:solidFill>
                  <a:srgbClr val="212121"/>
                </a:solidFill>
                <a:effectLst/>
                <a:latin typeface="Roboto"/>
              </a:rPr>
              <a:t>tahu</a:t>
            </a:r>
            <a:r>
              <a:rPr lang="en-US" b="0" i="0" dirty="0">
                <a:solidFill>
                  <a:srgbClr val="212121"/>
                </a:solidFill>
                <a:effectLst/>
                <a:latin typeface="Roboto"/>
              </a:rPr>
              <a:t>) and the likes. In this step we will replace all the slang and abbreviated words into its standard form</a:t>
            </a:r>
          </a:p>
          <a:p>
            <a:pPr marL="742950" lvl="1" indent="-285750" algn="l">
              <a:buFont typeface="+mj-lt"/>
              <a:buAutoNum type="arabicPeriod"/>
            </a:pPr>
            <a:r>
              <a:rPr lang="en-US" b="0" i="0" dirty="0">
                <a:solidFill>
                  <a:srgbClr val="212121"/>
                </a:solidFill>
                <a:effectLst/>
                <a:latin typeface="Roboto"/>
              </a:rPr>
              <a:t>emoji converter</a:t>
            </a:r>
          </a:p>
          <a:p>
            <a:pPr marL="1200150" lvl="2" indent="-285750" algn="l">
              <a:buFont typeface="Arial" panose="020B0604020202020204" pitchFamily="34" charset="0"/>
              <a:buChar char="•"/>
            </a:pPr>
            <a:r>
              <a:rPr lang="en-US" b="0" i="0" dirty="0">
                <a:solidFill>
                  <a:srgbClr val="212121"/>
                </a:solidFill>
                <a:effectLst/>
                <a:latin typeface="Roboto"/>
              </a:rPr>
              <a:t>by using this converter, the idea is to replace all emojis into its description. For example, 🙇 converted into </a:t>
            </a:r>
            <a:r>
              <a:rPr lang="en-US" b="0" i="0" dirty="0" err="1">
                <a:solidFill>
                  <a:srgbClr val="212121"/>
                </a:solidFill>
                <a:effectLst/>
                <a:latin typeface="Roboto"/>
              </a:rPr>
              <a:t>Person_Bowing</a:t>
            </a:r>
            <a:r>
              <a:rPr lang="en-US" b="0" i="0" dirty="0">
                <a:solidFill>
                  <a:srgbClr val="212121"/>
                </a:solidFill>
                <a:effectLst/>
                <a:latin typeface="Roboto"/>
              </a:rPr>
              <a:t> or 😮 converted into </a:t>
            </a:r>
            <a:r>
              <a:rPr lang="en-US" b="0" i="0" dirty="0" err="1">
                <a:solidFill>
                  <a:srgbClr val="212121"/>
                </a:solidFill>
                <a:effectLst/>
                <a:latin typeface="Roboto"/>
              </a:rPr>
              <a:t>Face_With_Open_Mouth</a:t>
            </a:r>
            <a:endParaRPr lang="en-US" b="0" i="0" dirty="0">
              <a:solidFill>
                <a:srgbClr val="212121"/>
              </a:solidFill>
              <a:effectLst/>
              <a:latin typeface="Roboto"/>
            </a:endParaRPr>
          </a:p>
          <a:p>
            <a:pPr marL="742950" lvl="1" indent="-285750" algn="l">
              <a:buFont typeface="+mj-lt"/>
              <a:buAutoNum type="arabicPeriod"/>
            </a:pPr>
            <a:r>
              <a:rPr lang="en-US" b="0" i="0" dirty="0" err="1">
                <a:solidFill>
                  <a:srgbClr val="212121"/>
                </a:solidFill>
                <a:effectLst/>
                <a:latin typeface="Roboto"/>
              </a:rPr>
              <a:t>stopwords</a:t>
            </a:r>
            <a:r>
              <a:rPr lang="en-US" b="0" i="0" dirty="0">
                <a:solidFill>
                  <a:srgbClr val="212121"/>
                </a:solidFill>
                <a:effectLst/>
                <a:latin typeface="Roboto"/>
              </a:rPr>
              <a:t> removal we use </a:t>
            </a:r>
            <a:r>
              <a:rPr lang="en-US" b="0" i="0" dirty="0" err="1">
                <a:solidFill>
                  <a:srgbClr val="212121"/>
                </a:solidFill>
                <a:effectLst/>
                <a:latin typeface="Roboto"/>
              </a:rPr>
              <a:t>nltk</a:t>
            </a:r>
            <a:r>
              <a:rPr lang="en-US" b="0" i="0" dirty="0">
                <a:solidFill>
                  <a:srgbClr val="212121"/>
                </a:solidFill>
                <a:effectLst/>
                <a:latin typeface="Roboto"/>
              </a:rPr>
              <a:t> </a:t>
            </a:r>
            <a:r>
              <a:rPr lang="en-US" b="0" i="0" dirty="0" err="1">
                <a:solidFill>
                  <a:srgbClr val="212121"/>
                </a:solidFill>
                <a:effectLst/>
                <a:latin typeface="Roboto"/>
              </a:rPr>
              <a:t>stopwords</a:t>
            </a:r>
            <a:r>
              <a:rPr lang="en-US" b="0" i="0" dirty="0">
                <a:solidFill>
                  <a:srgbClr val="212121"/>
                </a:solidFill>
                <a:effectLst/>
                <a:latin typeface="Roboto"/>
              </a:rPr>
              <a:t> that is modified by omitting the negation words (</a:t>
            </a:r>
            <a:r>
              <a:rPr lang="en-US" b="0" i="0" dirty="0" err="1">
                <a:solidFill>
                  <a:srgbClr val="212121"/>
                </a:solidFill>
                <a:effectLst/>
                <a:latin typeface="Roboto"/>
              </a:rPr>
              <a:t>tidak</a:t>
            </a:r>
            <a:r>
              <a:rPr lang="en-US" b="0" i="0" dirty="0">
                <a:solidFill>
                  <a:srgbClr val="212121"/>
                </a:solidFill>
                <a:effectLst/>
                <a:latin typeface="Roboto"/>
              </a:rPr>
              <a:t>, </a:t>
            </a:r>
            <a:r>
              <a:rPr lang="en-US" b="0" i="0" dirty="0" err="1">
                <a:solidFill>
                  <a:srgbClr val="212121"/>
                </a:solidFill>
                <a:effectLst/>
                <a:latin typeface="Roboto"/>
              </a:rPr>
              <a:t>bukan</a:t>
            </a:r>
            <a:r>
              <a:rPr lang="en-US" b="0" i="0" dirty="0">
                <a:solidFill>
                  <a:srgbClr val="212121"/>
                </a:solidFill>
                <a:effectLst/>
                <a:latin typeface="Roboto"/>
              </a:rPr>
              <a:t>, </a:t>
            </a:r>
            <a:r>
              <a:rPr lang="en-US" b="0" i="0" dirty="0" err="1">
                <a:solidFill>
                  <a:srgbClr val="212121"/>
                </a:solidFill>
                <a:effectLst/>
                <a:latin typeface="Roboto"/>
              </a:rPr>
              <a:t>jangan</a:t>
            </a:r>
            <a:r>
              <a:rPr lang="en-US" b="0" i="0" dirty="0">
                <a:solidFill>
                  <a:srgbClr val="212121"/>
                </a:solidFill>
                <a:effectLst/>
                <a:latin typeface="Roboto"/>
              </a:rPr>
              <a:t> and </a:t>
            </a:r>
            <a:r>
              <a:rPr lang="en-US" b="0" i="0" dirty="0" err="1">
                <a:solidFill>
                  <a:srgbClr val="212121"/>
                </a:solidFill>
                <a:effectLst/>
                <a:latin typeface="Roboto"/>
              </a:rPr>
              <a:t>belum</a:t>
            </a:r>
            <a:r>
              <a:rPr lang="en-US" b="0" i="0" dirty="0">
                <a:solidFill>
                  <a:srgbClr val="212121"/>
                </a:solidFill>
                <a:effectLst/>
                <a:latin typeface="Roboto"/>
              </a:rPr>
              <a:t>) and adding some other forms found in the data such as </a:t>
            </a:r>
            <a:r>
              <a:rPr lang="en-US" b="0" i="0" dirty="0" err="1">
                <a:solidFill>
                  <a:srgbClr val="212121"/>
                </a:solidFill>
                <a:effectLst/>
                <a:latin typeface="Roboto"/>
              </a:rPr>
              <a:t>nya</a:t>
            </a:r>
            <a:r>
              <a:rPr lang="en-US" b="0" i="0" dirty="0">
                <a:solidFill>
                  <a:srgbClr val="212121"/>
                </a:solidFill>
                <a:effectLst/>
                <a:latin typeface="Roboto"/>
              </a:rPr>
              <a:t> and </a:t>
            </a:r>
            <a:r>
              <a:rPr lang="en-US" b="0" i="0" dirty="0" err="1">
                <a:solidFill>
                  <a:srgbClr val="212121"/>
                </a:solidFill>
                <a:effectLst/>
                <a:latin typeface="Roboto"/>
              </a:rPr>
              <a:t>yg</a:t>
            </a:r>
            <a:r>
              <a:rPr lang="en-US" b="0" i="0" dirty="0">
                <a:solidFill>
                  <a:srgbClr val="212121"/>
                </a:solidFill>
                <a:effectLst/>
                <a:latin typeface="Roboto"/>
              </a:rPr>
              <a:t>)</a:t>
            </a:r>
          </a:p>
          <a:p>
            <a:pPr marL="742950" lvl="1" indent="-285750" algn="l">
              <a:buFont typeface="+mj-lt"/>
              <a:buAutoNum type="arabicPeriod"/>
            </a:pPr>
            <a:r>
              <a:rPr lang="en-US" b="0" i="0" dirty="0">
                <a:solidFill>
                  <a:srgbClr val="212121"/>
                </a:solidFill>
                <a:effectLst/>
                <a:latin typeface="Roboto"/>
              </a:rPr>
              <a:t>stemming since we are treating Indonesian text, so we will use Sastrawi library for stemming process (Sastrawi only provides stemming). NLTK and other NLP Libraries do not yet have the Indonesian-based stemming.</a:t>
            </a:r>
          </a:p>
          <a:p>
            <a:pPr marL="742950" lvl="1" indent="-285750" algn="l">
              <a:buFont typeface="+mj-lt"/>
              <a:buAutoNum type="arabicPeriod"/>
            </a:pPr>
            <a:r>
              <a:rPr lang="en-US" sz="1400" b="0" i="1" dirty="0">
                <a:solidFill>
                  <a:srgbClr val="212121"/>
                </a:solidFill>
                <a:effectLst/>
                <a:highlight>
                  <a:srgbClr val="FFFF00"/>
                </a:highlight>
                <a:latin typeface="Roboto"/>
              </a:rPr>
              <a:t>however, it should be noted that according to </a:t>
            </a:r>
            <a:r>
              <a:rPr lang="en-US" sz="1400" b="1" i="1" dirty="0">
                <a:solidFill>
                  <a:srgbClr val="212121"/>
                </a:solidFill>
                <a:effectLst/>
                <a:highlight>
                  <a:srgbClr val="FFFF00"/>
                </a:highlight>
                <a:latin typeface="Roboto"/>
              </a:rPr>
              <a:t>INDIRA SYAWANODYA</a:t>
            </a:r>
            <a:r>
              <a:rPr lang="en-US" sz="1400" b="0" i="1" dirty="0">
                <a:solidFill>
                  <a:srgbClr val="212121"/>
                </a:solidFill>
                <a:effectLst/>
                <a:highlight>
                  <a:srgbClr val="FFFF00"/>
                </a:highlight>
                <a:latin typeface="Roboto"/>
              </a:rPr>
              <a:t> in her </a:t>
            </a:r>
            <a:r>
              <a:rPr lang="en-US" sz="1400" b="0" i="1" dirty="0">
                <a:solidFill>
                  <a:srgbClr val="212121"/>
                </a:solidFill>
                <a:effectLst/>
                <a:highlight>
                  <a:srgbClr val="FFFF00"/>
                </a:highlight>
                <a:latin typeface="Roboto"/>
                <a:hlinkClick r:id="rId3"/>
              </a:rPr>
              <a:t>Post-Graduate Thesis</a:t>
            </a:r>
            <a:r>
              <a:rPr lang="en-US" sz="1400" b="0" i="1" dirty="0">
                <a:solidFill>
                  <a:srgbClr val="212121"/>
                </a:solidFill>
                <a:effectLst/>
                <a:highlight>
                  <a:srgbClr val="FFFF00"/>
                </a:highlight>
                <a:latin typeface="Roboto"/>
              </a:rPr>
              <a:t>, </a:t>
            </a:r>
            <a:r>
              <a:rPr lang="en-US" sz="1400" b="0" i="1" dirty="0" err="1">
                <a:solidFill>
                  <a:srgbClr val="212121"/>
                </a:solidFill>
                <a:effectLst/>
                <a:highlight>
                  <a:srgbClr val="FFFF00"/>
                </a:highlight>
                <a:latin typeface="Roboto"/>
              </a:rPr>
              <a:t>Sastrawi's</a:t>
            </a:r>
            <a:r>
              <a:rPr lang="en-US" sz="1400" b="0" i="1" dirty="0">
                <a:solidFill>
                  <a:srgbClr val="212121"/>
                </a:solidFill>
                <a:effectLst/>
                <a:highlight>
                  <a:srgbClr val="FFFF00"/>
                </a:highlight>
                <a:latin typeface="Roboto"/>
              </a:rPr>
              <a:t> running time is slow and it impacts to its low performance.</a:t>
            </a:r>
          </a:p>
          <a:p>
            <a:pPr marL="742950" lvl="1" indent="-285750" algn="l">
              <a:buFont typeface="+mj-lt"/>
              <a:buAutoNum type="arabicPeriod"/>
            </a:pPr>
            <a:r>
              <a:rPr lang="en-US" b="0" i="0" dirty="0">
                <a:solidFill>
                  <a:srgbClr val="212121"/>
                </a:solidFill>
                <a:effectLst/>
                <a:latin typeface="Roboto"/>
              </a:rPr>
              <a:t>we will see later that it will impact also to the model performance. We can see this illustration</a:t>
            </a:r>
          </a:p>
          <a:p>
            <a:pPr marL="1143000" lvl="2" indent="-228600" algn="l">
              <a:buFont typeface="Arial" panose="020B0604020202020204" pitchFamily="34" charset="0"/>
              <a:buChar char="•"/>
            </a:pPr>
            <a:r>
              <a:rPr lang="en-US" b="0" i="0" dirty="0">
                <a:solidFill>
                  <a:srgbClr val="212121"/>
                </a:solidFill>
                <a:effectLst/>
                <a:latin typeface="Roboto"/>
              </a:rPr>
              <a:t>running the stemming process to 27,617 data needs more than 1 hour</a:t>
            </a:r>
          </a:p>
          <a:p>
            <a:pPr marL="1143000" lvl="2" indent="-228600" algn="l">
              <a:buFont typeface="Arial" panose="020B0604020202020204" pitchFamily="34" charset="0"/>
              <a:buChar char="•"/>
            </a:pPr>
            <a:r>
              <a:rPr lang="en-US" b="0" i="0" dirty="0">
                <a:solidFill>
                  <a:srgbClr val="212121"/>
                </a:solidFill>
                <a:effectLst/>
                <a:latin typeface="Roboto"/>
              </a:rPr>
              <a:t>running hyperparameter tuning to create model for 19,000 training data needs more than 24 hours</a:t>
            </a:r>
          </a:p>
          <a:p>
            <a:pPr marL="1143000" lvl="2" indent="-228600" algn="l">
              <a:buFont typeface="Arial" panose="020B0604020202020204" pitchFamily="34" charset="0"/>
              <a:buChar char="•"/>
            </a:pPr>
            <a:r>
              <a:rPr lang="en-US" b="0" i="0" dirty="0">
                <a:solidFill>
                  <a:srgbClr val="212121"/>
                </a:solidFill>
                <a:effectLst/>
                <a:latin typeface="Roboto"/>
              </a:rPr>
              <a:t>running the hyperparameter tuning model for 100 new data needs approximately 30 seconds to 1 minute</a:t>
            </a:r>
          </a:p>
          <a:p>
            <a:pPr marL="171450" indent="-171450">
              <a:buFontTx/>
              <a:buChar char="-"/>
            </a:pPr>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11</a:t>
            </a:fld>
            <a:endParaRPr lang="ko-KR" altLang="en-US"/>
          </a:p>
        </p:txBody>
      </p:sp>
    </p:spTree>
    <p:extLst>
      <p:ext uri="{BB962C8B-B14F-4D97-AF65-F5344CB8AC3E}">
        <p14:creationId xmlns:p14="http://schemas.microsoft.com/office/powerpoint/2010/main" val="3510508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Recall Score of model with </a:t>
            </a:r>
            <a:r>
              <a:rPr lang="en-ID" dirty="0" err="1"/>
              <a:t>preprocessor</a:t>
            </a:r>
            <a:r>
              <a:rPr lang="en-ID" dirty="0"/>
              <a:t>: 0.85</a:t>
            </a:r>
          </a:p>
          <a:p>
            <a:pPr marL="171450" indent="-171450">
              <a:buFontTx/>
              <a:buChar char="-"/>
            </a:pPr>
            <a:r>
              <a:rPr lang="en-ID" dirty="0"/>
              <a:t>Recall Score of model without </a:t>
            </a:r>
            <a:r>
              <a:rPr lang="en-ID" dirty="0" err="1"/>
              <a:t>preprocessor</a:t>
            </a:r>
            <a:r>
              <a:rPr lang="en-ID" dirty="0"/>
              <a:t>: 0.85</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21</a:t>
            </a:fld>
            <a:endParaRPr lang="ko-KR" altLang="en-US"/>
          </a:p>
        </p:txBody>
      </p:sp>
    </p:spTree>
    <p:extLst>
      <p:ext uri="{BB962C8B-B14F-4D97-AF65-F5344CB8AC3E}">
        <p14:creationId xmlns:p14="http://schemas.microsoft.com/office/powerpoint/2010/main" val="8317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9ED4F-90B4-4BD8-A817-6A0A9D03637F}" type="slidenum">
              <a:rPr lang="ko-KR" altLang="en-US" smtClean="0"/>
              <a:t>25</a:t>
            </a:fld>
            <a:endParaRPr lang="ko-KR" altLang="en-US"/>
          </a:p>
        </p:txBody>
      </p:sp>
    </p:spTree>
    <p:extLst>
      <p:ext uri="{BB962C8B-B14F-4D97-AF65-F5344CB8AC3E}">
        <p14:creationId xmlns:p14="http://schemas.microsoft.com/office/powerpoint/2010/main" val="3428476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9ED4F-90B4-4BD8-A817-6A0A9D03637F}" type="slidenum">
              <a:rPr lang="ko-KR" altLang="en-US" smtClean="0"/>
              <a:t>26</a:t>
            </a:fld>
            <a:endParaRPr lang="ko-KR" altLang="en-US"/>
          </a:p>
        </p:txBody>
      </p:sp>
    </p:spTree>
    <p:extLst>
      <p:ext uri="{BB962C8B-B14F-4D97-AF65-F5344CB8AC3E}">
        <p14:creationId xmlns:p14="http://schemas.microsoft.com/office/powerpoint/2010/main" val="247219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F921D975-47B7-40FA-B919-8B79C77FC0F2}"/>
              </a:ext>
            </a:extLst>
          </p:cNvPr>
          <p:cNvGrpSpPr/>
          <p:nvPr userDrawn="1"/>
        </p:nvGrpSpPr>
        <p:grpSpPr>
          <a:xfrm>
            <a:off x="4572000" y="387072"/>
            <a:ext cx="4569687" cy="4756528"/>
            <a:chOff x="4572000" y="387072"/>
            <a:chExt cx="4569687" cy="4756528"/>
          </a:xfrm>
        </p:grpSpPr>
        <p:sp>
          <p:nvSpPr>
            <p:cNvPr id="38" name="자유형: 도형 37">
              <a:extLst>
                <a:ext uri="{FF2B5EF4-FFF2-40B4-BE49-F238E27FC236}">
                  <a16:creationId xmlns:a16="http://schemas.microsoft.com/office/drawing/2014/main"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8" name="그룹 27">
              <a:extLst>
                <a:ext uri="{FF2B5EF4-FFF2-40B4-BE49-F238E27FC236}">
                  <a16:creationId xmlns:a16="http://schemas.microsoft.com/office/drawing/2014/main"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자유형: 도형 34">
                  <a:extLst>
                    <a:ext uri="{FF2B5EF4-FFF2-40B4-BE49-F238E27FC236}">
                      <a16:creationId xmlns:a16="http://schemas.microsoft.com/office/drawing/2014/main"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타원 29">
                <a:extLst>
                  <a:ext uri="{FF2B5EF4-FFF2-40B4-BE49-F238E27FC236}">
                    <a16:creationId xmlns:a16="http://schemas.microsoft.com/office/drawing/2014/main"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userDrawn="1">
            <p:ph type="body" sz="quarter" idx="10" hasCustomPrompt="1"/>
          </p:nvPr>
        </p:nvSpPr>
        <p:spPr>
          <a:xfrm>
            <a:off x="323528" y="2787774"/>
            <a:ext cx="3816424" cy="1080121"/>
          </a:xfrm>
          <a:prstGeom prst="rect">
            <a:avLst/>
          </a:prstGeom>
        </p:spPr>
        <p:txBody>
          <a:bodyPr anchor="ctr"/>
          <a:lstStyle>
            <a:lvl1pPr marL="0" indent="0" algn="l">
              <a:lnSpc>
                <a:spcPct val="80000"/>
              </a:lnSpc>
              <a:buNone/>
              <a:defRPr sz="36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323380" y="3867894"/>
            <a:ext cx="3816424"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그림 개체 틀 11">
            <a:extLst>
              <a:ext uri="{FF2B5EF4-FFF2-40B4-BE49-F238E27FC236}">
                <a16:creationId xmlns:a16="http://schemas.microsoft.com/office/drawing/2014/main"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45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88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rgbClr val="FFCE29"/>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959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90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1"/>
        </a:solidFill>
        <a:effectLst/>
      </p:bgPr>
    </p:bg>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5877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그림 개체 틀 22">
            <a:extLst>
              <a:ext uri="{FF2B5EF4-FFF2-40B4-BE49-F238E27FC236}">
                <a16:creationId xmlns:a16="http://schemas.microsoft.com/office/drawing/2014/main"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그림 개체 틀 21">
            <a:extLst>
              <a:ext uri="{FF2B5EF4-FFF2-40B4-BE49-F238E27FC236}">
                <a16:creationId xmlns:a16="http://schemas.microsoft.com/office/drawing/2014/main"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그림 개체 틀 20">
            <a:extLst>
              <a:ext uri="{FF2B5EF4-FFF2-40B4-BE49-F238E27FC236}">
                <a16:creationId xmlns:a16="http://schemas.microsoft.com/office/drawing/2014/main"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13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3368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6467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1"/>
        </a:solidFill>
        <a:effectLst/>
      </p:bgPr>
    </p:bg>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id="{98E1F27A-257B-4D1A-B672-BC3E23A06118}"/>
              </a:ext>
            </a:extLst>
          </p:cNvPr>
          <p:cNvGrpSpPr/>
          <p:nvPr userDrawn="1"/>
        </p:nvGrpSpPr>
        <p:grpSpPr>
          <a:xfrm>
            <a:off x="1902711" y="1537517"/>
            <a:ext cx="5620059" cy="3598510"/>
            <a:chOff x="2401342" y="248706"/>
            <a:chExt cx="5620059" cy="3598510"/>
          </a:xfrm>
          <a:solidFill>
            <a:schemeClr val="bg1"/>
          </a:solidFill>
        </p:grpSpPr>
        <p:sp>
          <p:nvSpPr>
            <p:cNvPr id="26" name="Oval 11">
              <a:extLst>
                <a:ext uri="{FF2B5EF4-FFF2-40B4-BE49-F238E27FC236}">
                  <a16:creationId xmlns:a16="http://schemas.microsoft.com/office/drawing/2014/main"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1">
              <a:extLst>
                <a:ext uri="{FF2B5EF4-FFF2-40B4-BE49-F238E27FC236}">
                  <a16:creationId xmlns:a16="http://schemas.microsoft.com/office/drawing/2014/main"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1">
              <a:extLst>
                <a:ext uri="{FF2B5EF4-FFF2-40B4-BE49-F238E27FC236}">
                  <a16:creationId xmlns:a16="http://schemas.microsoft.com/office/drawing/2014/main"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11">
              <a:extLst>
                <a:ext uri="{FF2B5EF4-FFF2-40B4-BE49-F238E27FC236}">
                  <a16:creationId xmlns:a16="http://schemas.microsoft.com/office/drawing/2014/main"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1">
              <a:extLst>
                <a:ext uri="{FF2B5EF4-FFF2-40B4-BE49-F238E27FC236}">
                  <a16:creationId xmlns:a16="http://schemas.microsoft.com/office/drawing/2014/main"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11">
              <a:extLst>
                <a:ext uri="{FF2B5EF4-FFF2-40B4-BE49-F238E27FC236}">
                  <a16:creationId xmlns:a16="http://schemas.microsoft.com/office/drawing/2014/main"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11">
              <a:extLst>
                <a:ext uri="{FF2B5EF4-FFF2-40B4-BE49-F238E27FC236}">
                  <a16:creationId xmlns:a16="http://schemas.microsoft.com/office/drawing/2014/main"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11">
              <a:extLst>
                <a:ext uri="{FF2B5EF4-FFF2-40B4-BE49-F238E27FC236}">
                  <a16:creationId xmlns:a16="http://schemas.microsoft.com/office/drawing/2014/main"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11">
              <a:extLst>
                <a:ext uri="{FF2B5EF4-FFF2-40B4-BE49-F238E27FC236}">
                  <a16:creationId xmlns:a16="http://schemas.microsoft.com/office/drawing/2014/main"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11">
              <a:extLst>
                <a:ext uri="{FF2B5EF4-FFF2-40B4-BE49-F238E27FC236}">
                  <a16:creationId xmlns:a16="http://schemas.microsoft.com/office/drawing/2014/main"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11">
              <a:extLst>
                <a:ext uri="{FF2B5EF4-FFF2-40B4-BE49-F238E27FC236}">
                  <a16:creationId xmlns:a16="http://schemas.microsoft.com/office/drawing/2014/main"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11">
              <a:extLst>
                <a:ext uri="{FF2B5EF4-FFF2-40B4-BE49-F238E27FC236}">
                  <a16:creationId xmlns:a16="http://schemas.microsoft.com/office/drawing/2014/main"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11">
              <a:extLst>
                <a:ext uri="{FF2B5EF4-FFF2-40B4-BE49-F238E27FC236}">
                  <a16:creationId xmlns:a16="http://schemas.microsoft.com/office/drawing/2014/main"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11">
              <a:extLst>
                <a:ext uri="{FF2B5EF4-FFF2-40B4-BE49-F238E27FC236}">
                  <a16:creationId xmlns:a16="http://schemas.microsoft.com/office/drawing/2014/main"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11">
              <a:extLst>
                <a:ext uri="{FF2B5EF4-FFF2-40B4-BE49-F238E27FC236}">
                  <a16:creationId xmlns:a16="http://schemas.microsoft.com/office/drawing/2014/main"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11">
              <a:extLst>
                <a:ext uri="{FF2B5EF4-FFF2-40B4-BE49-F238E27FC236}">
                  <a16:creationId xmlns:a16="http://schemas.microsoft.com/office/drawing/2014/main"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11">
              <a:extLst>
                <a:ext uri="{FF2B5EF4-FFF2-40B4-BE49-F238E27FC236}">
                  <a16:creationId xmlns:a16="http://schemas.microsoft.com/office/drawing/2014/main"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다리꼴 6">
              <a:extLst>
                <a:ext uri="{FF2B5EF4-FFF2-40B4-BE49-F238E27FC236}">
                  <a16:creationId xmlns:a16="http://schemas.microsoft.com/office/drawing/2014/main"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0" y="3798740"/>
            <a:ext cx="9144000" cy="1344760"/>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 Placeholder 9"/>
          <p:cNvSpPr>
            <a:spLocks noGrp="1"/>
          </p:cNvSpPr>
          <p:nvPr>
            <p:ph type="body" sz="quarter" idx="10" hasCustomPrompt="1"/>
          </p:nvPr>
        </p:nvSpPr>
        <p:spPr>
          <a:xfrm>
            <a:off x="0" y="3075806"/>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72387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76" name="그룹 3075">
            <a:extLst>
              <a:ext uri="{FF2B5EF4-FFF2-40B4-BE49-F238E27FC236}">
                <a16:creationId xmlns:a16="http://schemas.microsoft.com/office/drawing/2014/main" id="{D94CBEB5-5417-46B1-88F6-CC8EAFA04538}"/>
              </a:ext>
            </a:extLst>
          </p:cNvPr>
          <p:cNvGrpSpPr/>
          <p:nvPr userDrawn="1"/>
        </p:nvGrpSpPr>
        <p:grpSpPr>
          <a:xfrm>
            <a:off x="4249055" y="497586"/>
            <a:ext cx="645890" cy="1241591"/>
            <a:chOff x="5304862" y="-789923"/>
            <a:chExt cx="645890" cy="1241591"/>
          </a:xfrm>
        </p:grpSpPr>
        <p:grpSp>
          <p:nvGrpSpPr>
            <p:cNvPr id="3072" name="그룹 3071">
              <a:extLst>
                <a:ext uri="{FF2B5EF4-FFF2-40B4-BE49-F238E27FC236}">
                  <a16:creationId xmlns:a16="http://schemas.microsoft.com/office/drawing/2014/main"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자유형: 도형 62">
                <a:extLst>
                  <a:ext uri="{FF2B5EF4-FFF2-40B4-BE49-F238E27FC236}">
                    <a16:creationId xmlns:a16="http://schemas.microsoft.com/office/drawing/2014/main"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타원 59">
              <a:extLst>
                <a:ext uri="{FF2B5EF4-FFF2-40B4-BE49-F238E27FC236}">
                  <a16:creationId xmlns:a16="http://schemas.microsoft.com/office/drawing/2014/main"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3" name="직사각형 3072">
              <a:extLst>
                <a:ext uri="{FF2B5EF4-FFF2-40B4-BE49-F238E27FC236}">
                  <a16:creationId xmlns:a16="http://schemas.microsoft.com/office/drawing/2014/main"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5" name="자유형: 도형 3074">
              <a:extLst>
                <a:ext uri="{FF2B5EF4-FFF2-40B4-BE49-F238E27FC236}">
                  <a16:creationId xmlns:a16="http://schemas.microsoft.com/office/drawing/2014/main"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67">
              <a:extLst>
                <a:ext uri="{FF2B5EF4-FFF2-40B4-BE49-F238E27FC236}">
                  <a16:creationId xmlns:a16="http://schemas.microsoft.com/office/drawing/2014/main"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자유형: 도형 21">
                  <a:extLst>
                    <a:ext uri="{FF2B5EF4-FFF2-40B4-BE49-F238E27FC236}">
                      <a16:creationId xmlns:a16="http://schemas.microsoft.com/office/drawing/2014/main"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3403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136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93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5232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09192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66" r:id="rId8"/>
    <p:sldLayoutId id="2147483667" r:id="rId9"/>
    <p:sldLayoutId id="2147483668" r:id="rId10"/>
    <p:sldLayoutId id="2147483669" r:id="rId11"/>
    <p:sldLayoutId id="2147483670" r:id="rId12"/>
    <p:sldLayoutId id="2147483671" r:id="rId13"/>
    <p:sldLayoutId id="2147483665" r:id="rId14"/>
    <p:sldLayoutId id="2147483672"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ouisowen6/NLP_bahasa_resources" TargetMode="External"/><Relationship Id="rId2" Type="http://schemas.openxmlformats.org/officeDocument/2006/relationships/hyperlink" Target="https://github.com/rizalespe/Dataset-Sentimen-Analisis-Bahasa-Indonesia" TargetMode="External"/><Relationship Id="rId1" Type="http://schemas.openxmlformats.org/officeDocument/2006/relationships/slideLayout" Target="../slideLayouts/slideLayout4.xml"/><Relationship Id="rId4" Type="http://schemas.openxmlformats.org/officeDocument/2006/relationships/hyperlink" Target="https://github.com/indobenchmark/indonlu/tree/master/dataset/smsa_doc-sentiment-prosa"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3528" y="1707654"/>
            <a:ext cx="3816424" cy="2160241"/>
          </a:xfrm>
        </p:spPr>
        <p:txBody>
          <a:bodyPr/>
          <a:lstStyle/>
          <a:p>
            <a:pPr>
              <a:lnSpc>
                <a:spcPct val="100000"/>
              </a:lnSpc>
            </a:pPr>
            <a:r>
              <a:rPr lang="en-US" altLang="ko-KR" dirty="0">
                <a:ea typeface="맑은 고딕" pitchFamily="50" charset="-127"/>
              </a:rPr>
              <a:t>Social Sentiment Detector</a:t>
            </a:r>
            <a:endParaRPr lang="en-US" altLang="ko-KR" dirty="0"/>
          </a:p>
        </p:txBody>
      </p:sp>
      <p:sp>
        <p:nvSpPr>
          <p:cNvPr id="4" name="Text Placeholder 3"/>
          <p:cNvSpPr>
            <a:spLocks noGrp="1"/>
          </p:cNvSpPr>
          <p:nvPr>
            <p:ph type="body" sz="quarter" idx="11"/>
          </p:nvPr>
        </p:nvSpPr>
        <p:spPr>
          <a:xfrm>
            <a:off x="323380" y="3867894"/>
            <a:ext cx="4248620" cy="504056"/>
          </a:xfrm>
        </p:spPr>
        <p:txBody>
          <a:bodyPr/>
          <a:lstStyle/>
          <a:p>
            <a:pPr>
              <a:spcBef>
                <a:spcPts val="0"/>
              </a:spcBef>
              <a:defRPr/>
            </a:pPr>
            <a:r>
              <a:rPr lang="en-US" altLang="ko-KR" sz="1050" b="1" dirty="0"/>
              <a:t>FINAL PROJECT</a:t>
            </a:r>
          </a:p>
          <a:p>
            <a:pPr>
              <a:spcBef>
                <a:spcPts val="0"/>
              </a:spcBef>
              <a:defRPr/>
            </a:pPr>
            <a:r>
              <a:rPr lang="en-US" altLang="ko-KR" sz="1050" b="1" dirty="0"/>
              <a:t>PURWADHIKA – JOB CONNECTOR DATA SCIENCE PROGRAM</a:t>
            </a:r>
            <a:endParaRPr lang="en-US" altLang="ko-KR" sz="1050" dirty="0"/>
          </a:p>
        </p:txBody>
      </p:sp>
      <p:sp>
        <p:nvSpPr>
          <p:cNvPr id="5" name="TextBox 4"/>
          <p:cNvSpPr txBox="1"/>
          <p:nvPr/>
        </p:nvSpPr>
        <p:spPr>
          <a:xfrm>
            <a:off x="7552903" y="176436"/>
            <a:ext cx="1440160" cy="338554"/>
          </a:xfrm>
          <a:prstGeom prst="rect">
            <a:avLst/>
          </a:prstGeom>
          <a:noFill/>
        </p:spPr>
        <p:txBody>
          <a:bodyPr wrap="square" rtlCol="0">
            <a:spAutoFit/>
          </a:bodyPr>
          <a:lstStyle/>
          <a:p>
            <a:pPr algn="ctr"/>
            <a:r>
              <a:rPr lang="en-US" altLang="ko-KR" sz="1600" dirty="0">
                <a:solidFill>
                  <a:schemeClr val="tx1">
                    <a:lumMod val="75000"/>
                    <a:lumOff val="25000"/>
                  </a:schemeClr>
                </a:solidFill>
                <a:latin typeface="+mj-lt"/>
                <a:cs typeface="Arial" pitchFamily="34" charset="0"/>
              </a:rPr>
              <a:t>LogoType</a:t>
            </a:r>
            <a:endParaRPr lang="ko-KR" altLang="en-US" sz="1600" dirty="0">
              <a:solidFill>
                <a:schemeClr val="tx1">
                  <a:lumMod val="75000"/>
                  <a:lumOff val="25000"/>
                </a:schemeClr>
              </a:solidFill>
              <a:latin typeface="+mj-lt"/>
              <a:cs typeface="Arial" pitchFamily="34" charset="0"/>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a:t>
            </a:r>
            <a:endParaRPr lang="ko-KR" altLang="en-US" dirty="0"/>
          </a:p>
        </p:txBody>
      </p:sp>
      <p:sp>
        <p:nvSpPr>
          <p:cNvPr id="3" name="Text Placeholder 2"/>
          <p:cNvSpPr>
            <a:spLocks noGrp="1"/>
          </p:cNvSpPr>
          <p:nvPr>
            <p:ph type="body" sz="quarter" idx="11"/>
          </p:nvPr>
        </p:nvSpPr>
        <p:spPr/>
        <p:txBody>
          <a:bodyPr/>
          <a:lstStyle/>
          <a:p>
            <a:pPr lvl="0"/>
            <a:endParaRPr lang="en-US" altLang="ko-KR" dirty="0"/>
          </a:p>
        </p:txBody>
      </p:sp>
      <p:graphicFrame>
        <p:nvGraphicFramePr>
          <p:cNvPr id="5" name="Table 4"/>
          <p:cNvGraphicFramePr>
            <a:graphicFrameLocks noGrp="1"/>
          </p:cNvGraphicFramePr>
          <p:nvPr>
            <p:extLst>
              <p:ext uri="{D42A27DB-BD31-4B8C-83A1-F6EECF244321}">
                <p14:modId xmlns:p14="http://schemas.microsoft.com/office/powerpoint/2010/main" val="458186104"/>
              </p:ext>
            </p:extLst>
          </p:nvPr>
        </p:nvGraphicFramePr>
        <p:xfrm>
          <a:off x="590617" y="1251304"/>
          <a:ext cx="2208213" cy="2789266"/>
        </p:xfrm>
        <a:graphic>
          <a:graphicData uri="http://schemas.openxmlformats.org/drawingml/2006/table">
            <a:tbl>
              <a:tblPr firstRow="1" bandRow="1">
                <a:tableStyleId>{5940675A-B579-460E-94D1-54222C63F5DA}</a:tableStyleId>
              </a:tblPr>
              <a:tblGrid>
                <a:gridCol w="252629">
                  <a:extLst>
                    <a:ext uri="{9D8B030D-6E8A-4147-A177-3AD203B41FA5}">
                      <a16:colId xmlns:a16="http://schemas.microsoft.com/office/drawing/2014/main" val="20000"/>
                    </a:ext>
                  </a:extLst>
                </a:gridCol>
                <a:gridCol w="1702955">
                  <a:extLst>
                    <a:ext uri="{9D8B030D-6E8A-4147-A177-3AD203B41FA5}">
                      <a16:colId xmlns:a16="http://schemas.microsoft.com/office/drawing/2014/main" val="20001"/>
                    </a:ext>
                  </a:extLst>
                </a:gridCol>
                <a:gridCol w="252629">
                  <a:extLst>
                    <a:ext uri="{9D8B030D-6E8A-4147-A177-3AD203B41FA5}">
                      <a16:colId xmlns:a16="http://schemas.microsoft.com/office/drawing/2014/main" val="20002"/>
                    </a:ext>
                  </a:extLst>
                </a:gridCol>
              </a:tblGrid>
              <a:tr h="612000">
                <a:tc>
                  <a:txBody>
                    <a:bodyPr/>
                    <a:lstStyle/>
                    <a:p>
                      <a:pPr algn="ctr" latinLnBrk="1"/>
                      <a:endParaRPr lang="ko-KR" altLang="en-US" dirty="0">
                        <a:latin typeface="+mn-lt"/>
                      </a:endParaRPr>
                    </a:p>
                  </a:txBody>
                  <a:tcP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Data Source</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nSpc>
                          <a:spcPct val="0"/>
                        </a:lnSpc>
                      </a:pPr>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208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lumMod val="75000"/>
                              <a:lumOff val="25000"/>
                            </a:schemeClr>
                          </a:solidFill>
                          <a:latin typeface="+mn-lt"/>
                          <a:cs typeface="Arial" pitchFamily="34" charset="0"/>
                        </a:rPr>
                        <a:t>All data sources are taken from the following </a:t>
                      </a:r>
                      <a:r>
                        <a:rPr lang="en-US" altLang="ko-KR" sz="1050" b="0" dirty="0" err="1">
                          <a:solidFill>
                            <a:schemeClr val="tx1">
                              <a:lumMod val="75000"/>
                              <a:lumOff val="25000"/>
                            </a:schemeClr>
                          </a:solidFill>
                          <a:latin typeface="+mn-lt"/>
                          <a:cs typeface="Arial" pitchFamily="34" charset="0"/>
                        </a:rPr>
                        <a:t>Github</a:t>
                      </a:r>
                      <a:r>
                        <a:rPr lang="en-US" altLang="ko-KR" sz="1050" b="0" dirty="0">
                          <a:solidFill>
                            <a:schemeClr val="tx1">
                              <a:lumMod val="75000"/>
                              <a:lumOff val="25000"/>
                            </a:schemeClr>
                          </a:solidFill>
                          <a:latin typeface="+mn-lt"/>
                          <a:cs typeface="Arial" pitchFamily="34" charset="0"/>
                        </a:rPr>
                        <a:t> repositories:</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75000"/>
                            <a:lumOff val="2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200" b="1" dirty="0">
                          <a:solidFill>
                            <a:schemeClr val="tx1">
                              <a:lumMod val="75000"/>
                              <a:lumOff val="25000"/>
                            </a:schemeClr>
                          </a:solidFill>
                          <a:latin typeface="+mn-lt"/>
                          <a:cs typeface="Arial" pitchFamily="34" charset="0"/>
                          <a:hlinkClick r:id="rId2"/>
                        </a:rPr>
                        <a:t>Rizalespe</a:t>
                      </a:r>
                      <a:endParaRPr lang="en-US" altLang="ko-KR" sz="1200" b="1" dirty="0">
                        <a:solidFill>
                          <a:schemeClr val="tx1">
                            <a:lumMod val="75000"/>
                            <a:lumOff val="2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200" b="1" dirty="0">
                          <a:solidFill>
                            <a:schemeClr val="tx1">
                              <a:lumMod val="75000"/>
                              <a:lumOff val="25000"/>
                            </a:schemeClr>
                          </a:solidFill>
                          <a:latin typeface="+mn-lt"/>
                          <a:cs typeface="Arial" pitchFamily="34" charset="0"/>
                          <a:hlinkClick r:id="rId3"/>
                        </a:rPr>
                        <a:t>Louis Owen</a:t>
                      </a:r>
                      <a:endParaRPr lang="en-US" altLang="ko-KR" sz="1200" b="1" dirty="0">
                        <a:solidFill>
                          <a:schemeClr val="tx1">
                            <a:lumMod val="75000"/>
                            <a:lumOff val="2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200" b="1" dirty="0">
                          <a:solidFill>
                            <a:schemeClr val="tx1">
                              <a:lumMod val="75000"/>
                              <a:lumOff val="25000"/>
                            </a:schemeClr>
                          </a:solidFill>
                          <a:latin typeface="+mn-lt"/>
                          <a:cs typeface="Arial" pitchFamily="34" charset="0"/>
                          <a:hlinkClick r:id="rId4"/>
                        </a:rPr>
                        <a:t>IndoNLU</a:t>
                      </a:r>
                      <a:endParaRPr lang="en-US" altLang="ko-KR" sz="1200" b="1"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p>
                      <a:pPr>
                        <a:lnSpc>
                          <a:spcPct val="0"/>
                        </a:lnSpc>
                      </a:pPr>
                      <a:endParaRPr lang="ko-KR" altLang="en-US" kern="100" spc="0" baseline="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74154442"/>
              </p:ext>
            </p:extLst>
          </p:nvPr>
        </p:nvGraphicFramePr>
        <p:xfrm>
          <a:off x="3439459" y="1251304"/>
          <a:ext cx="2208214" cy="2834986"/>
        </p:xfrm>
        <a:graphic>
          <a:graphicData uri="http://schemas.openxmlformats.org/drawingml/2006/table">
            <a:tbl>
              <a:tblPr firstRow="1" bandRow="1">
                <a:tableStyleId>{5940675A-B579-460E-94D1-54222C63F5DA}</a:tableStyleId>
              </a:tblPr>
              <a:tblGrid>
                <a:gridCol w="252629">
                  <a:extLst>
                    <a:ext uri="{9D8B030D-6E8A-4147-A177-3AD203B41FA5}">
                      <a16:colId xmlns:a16="http://schemas.microsoft.com/office/drawing/2014/main" val="20000"/>
                    </a:ext>
                  </a:extLst>
                </a:gridCol>
                <a:gridCol w="1702956">
                  <a:extLst>
                    <a:ext uri="{9D8B030D-6E8A-4147-A177-3AD203B41FA5}">
                      <a16:colId xmlns:a16="http://schemas.microsoft.com/office/drawing/2014/main" val="20001"/>
                    </a:ext>
                  </a:extLst>
                </a:gridCol>
                <a:gridCol w="252629">
                  <a:extLst>
                    <a:ext uri="{9D8B030D-6E8A-4147-A177-3AD203B41FA5}">
                      <a16:colId xmlns:a16="http://schemas.microsoft.com/office/drawing/2014/main" val="20002"/>
                    </a:ext>
                  </a:extLst>
                </a:gridCol>
              </a:tblGrid>
              <a:tr h="612000">
                <a:tc>
                  <a:txBody>
                    <a:bodyPr/>
                    <a:lstStyle/>
                    <a:p>
                      <a:pPr algn="ctr" latinLnBrk="1"/>
                      <a:endParaRPr lang="ko-KR" altLang="en-US" dirty="0">
                        <a:latin typeface="+mn-lt"/>
                      </a:endParaRPr>
                    </a:p>
                  </a:txBody>
                  <a:tcP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Data Compilation</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nSpc>
                          <a:spcPct val="0"/>
                        </a:lnSpc>
                      </a:pPr>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208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050" b="1" dirty="0">
                          <a:solidFill>
                            <a:schemeClr val="tx1">
                              <a:lumMod val="75000"/>
                              <a:lumOff val="25000"/>
                            </a:schemeClr>
                          </a:solidFill>
                          <a:latin typeface="+mn-lt"/>
                          <a:cs typeface="Arial" pitchFamily="34" charset="0"/>
                        </a:rPr>
                        <a:t>12</a:t>
                      </a:r>
                      <a:r>
                        <a:rPr lang="en-US" altLang="ko-KR" sz="1050" dirty="0">
                          <a:solidFill>
                            <a:schemeClr val="tx1">
                              <a:lumMod val="75000"/>
                              <a:lumOff val="25000"/>
                            </a:schemeClr>
                          </a:solidFill>
                          <a:latin typeface="+mn-lt"/>
                          <a:cs typeface="Arial" pitchFamily="34" charset="0"/>
                        </a:rPr>
                        <a:t> datasets are combined into one</a:t>
                      </a: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050" dirty="0">
                          <a:solidFill>
                            <a:schemeClr val="tx1">
                              <a:lumMod val="75000"/>
                              <a:lumOff val="25000"/>
                            </a:schemeClr>
                          </a:solidFill>
                          <a:latin typeface="+mn-lt"/>
                          <a:cs typeface="Arial" pitchFamily="34" charset="0"/>
                        </a:rPr>
                        <a:t>This data is the combination of topics about general election, product/service review, emoji description and Indonesian’s single words dictionary</a:t>
                      </a: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p>
                      <a:pPr>
                        <a:lnSpc>
                          <a:spcPct val="0"/>
                        </a:lnSpc>
                      </a:pPr>
                      <a:endParaRPr lang="ko-KR" altLang="en-US" kern="100" spc="0" baseline="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57052699"/>
              </p:ext>
            </p:extLst>
          </p:nvPr>
        </p:nvGraphicFramePr>
        <p:xfrm>
          <a:off x="6345170" y="1254862"/>
          <a:ext cx="2208213" cy="2705446"/>
        </p:xfrm>
        <a:graphic>
          <a:graphicData uri="http://schemas.openxmlformats.org/drawingml/2006/table">
            <a:tbl>
              <a:tblPr firstRow="1" bandRow="1">
                <a:tableStyleId>{5940675A-B579-460E-94D1-54222C63F5DA}</a:tableStyleId>
              </a:tblPr>
              <a:tblGrid>
                <a:gridCol w="252629">
                  <a:extLst>
                    <a:ext uri="{9D8B030D-6E8A-4147-A177-3AD203B41FA5}">
                      <a16:colId xmlns:a16="http://schemas.microsoft.com/office/drawing/2014/main" val="20000"/>
                    </a:ext>
                  </a:extLst>
                </a:gridCol>
                <a:gridCol w="1702955">
                  <a:extLst>
                    <a:ext uri="{9D8B030D-6E8A-4147-A177-3AD203B41FA5}">
                      <a16:colId xmlns:a16="http://schemas.microsoft.com/office/drawing/2014/main" val="20001"/>
                    </a:ext>
                  </a:extLst>
                </a:gridCol>
                <a:gridCol w="252629">
                  <a:extLst>
                    <a:ext uri="{9D8B030D-6E8A-4147-A177-3AD203B41FA5}">
                      <a16:colId xmlns:a16="http://schemas.microsoft.com/office/drawing/2014/main" val="20002"/>
                    </a:ext>
                  </a:extLst>
                </a:gridCol>
              </a:tblGrid>
              <a:tr h="612000">
                <a:tc>
                  <a:txBody>
                    <a:bodyPr/>
                    <a:lstStyle/>
                    <a:p>
                      <a:pPr algn="ctr" latinLnBrk="1"/>
                      <a:endParaRPr lang="ko-KR" altLang="en-US" dirty="0">
                        <a:latin typeface="+mn-lt"/>
                      </a:endParaRPr>
                    </a:p>
                  </a:txBody>
                  <a:tcP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Final Data</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nSpc>
                          <a:spcPct val="0"/>
                        </a:lnSpc>
                      </a:pPr>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208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050" dirty="0">
                          <a:solidFill>
                            <a:schemeClr val="tx1">
                              <a:lumMod val="75000"/>
                              <a:lumOff val="25000"/>
                            </a:schemeClr>
                          </a:solidFill>
                          <a:latin typeface="+mn-lt"/>
                          <a:cs typeface="Arial" pitchFamily="34" charset="0"/>
                        </a:rPr>
                        <a:t>The combination of all data results in </a:t>
                      </a:r>
                      <a:r>
                        <a:rPr lang="en-US" altLang="ko-KR" sz="1050" b="1" dirty="0">
                          <a:solidFill>
                            <a:schemeClr val="tx1">
                              <a:lumMod val="75000"/>
                              <a:lumOff val="25000"/>
                            </a:schemeClr>
                          </a:solidFill>
                          <a:latin typeface="+mn-lt"/>
                          <a:cs typeface="Arial" pitchFamily="34" charset="0"/>
                        </a:rPr>
                        <a:t>36,032</a:t>
                      </a:r>
                      <a:r>
                        <a:rPr lang="en-US" altLang="ko-KR" sz="1050" dirty="0">
                          <a:solidFill>
                            <a:schemeClr val="tx1">
                              <a:lumMod val="75000"/>
                              <a:lumOff val="25000"/>
                            </a:schemeClr>
                          </a:solidFill>
                          <a:latin typeface="+mn-lt"/>
                          <a:cs typeface="Arial" pitchFamily="34" charset="0"/>
                        </a:rPr>
                        <a:t> data.</a:t>
                      </a: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050" dirty="0">
                          <a:solidFill>
                            <a:schemeClr val="tx1">
                              <a:lumMod val="75000"/>
                              <a:lumOff val="25000"/>
                            </a:schemeClr>
                          </a:solidFill>
                          <a:latin typeface="+mn-lt"/>
                          <a:cs typeface="Arial" pitchFamily="34" charset="0"/>
                        </a:rPr>
                        <a:t>Cleaning process generate </a:t>
                      </a:r>
                      <a:r>
                        <a:rPr lang="en-US" altLang="ko-KR" sz="1050" b="1" dirty="0">
                          <a:solidFill>
                            <a:schemeClr val="tx1">
                              <a:lumMod val="75000"/>
                              <a:lumOff val="25000"/>
                            </a:schemeClr>
                          </a:solidFill>
                          <a:latin typeface="+mn-lt"/>
                          <a:cs typeface="Arial" pitchFamily="34" charset="0"/>
                        </a:rPr>
                        <a:t>27,617</a:t>
                      </a:r>
                      <a:r>
                        <a:rPr lang="en-US" altLang="ko-KR" sz="1050" dirty="0">
                          <a:solidFill>
                            <a:schemeClr val="tx1">
                              <a:lumMod val="75000"/>
                              <a:lumOff val="25000"/>
                            </a:schemeClr>
                          </a:solidFill>
                          <a:latin typeface="+mn-lt"/>
                          <a:cs typeface="Arial" pitchFamily="34" charset="0"/>
                        </a:rPr>
                        <a:t> data</a:t>
                      </a:r>
                    </a:p>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en-US" altLang="ko-KR" sz="1050" dirty="0">
                        <a:solidFill>
                          <a:schemeClr val="tx1">
                            <a:lumMod val="75000"/>
                            <a:lumOff val="2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en-US" altLang="ko-KR" sz="1050"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05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p>
                      <a:pPr>
                        <a:lnSpc>
                          <a:spcPct val="0"/>
                        </a:lnSpc>
                      </a:pPr>
                      <a:endParaRPr lang="ko-KR" altLang="en-US" kern="100" spc="0" baseline="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9" name="Block Arc 14"/>
          <p:cNvSpPr/>
          <p:nvPr/>
        </p:nvSpPr>
        <p:spPr>
          <a:xfrm rot="16200000">
            <a:off x="1528017" y="1410286"/>
            <a:ext cx="333413" cy="33363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Rectangle 36"/>
          <p:cNvSpPr/>
          <p:nvPr/>
        </p:nvSpPr>
        <p:spPr>
          <a:xfrm>
            <a:off x="7297393" y="1454393"/>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ounded Rectangle 27"/>
          <p:cNvSpPr/>
          <p:nvPr/>
        </p:nvSpPr>
        <p:spPr>
          <a:xfrm>
            <a:off x="4379031" y="1450718"/>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13791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0481" name="Group 20480"/>
          <p:cNvGrpSpPr/>
          <p:nvPr/>
        </p:nvGrpSpPr>
        <p:grpSpPr>
          <a:xfrm>
            <a:off x="1360332" y="1541512"/>
            <a:ext cx="7025063" cy="1816297"/>
            <a:chOff x="1291353" y="1755670"/>
            <a:chExt cx="7025063" cy="1816297"/>
          </a:xfrm>
        </p:grpSpPr>
        <p:sp>
          <p:nvSpPr>
            <p:cNvPr id="22" name="Block Arc 21"/>
            <p:cNvSpPr/>
            <p:nvPr/>
          </p:nvSpPr>
          <p:spPr>
            <a:xfrm>
              <a:off x="6500119" y="1755670"/>
              <a:ext cx="1816297" cy="1816297"/>
            </a:xfrm>
            <a:prstGeom prst="blockArc">
              <a:avLst>
                <a:gd name="adj1" fmla="val 16127381"/>
                <a:gd name="adj2" fmla="val 5490194"/>
                <a:gd name="adj3" fmla="val 4041"/>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0480" name="Rectangle 20479"/>
            <p:cNvSpPr/>
            <p:nvPr/>
          </p:nvSpPr>
          <p:spPr>
            <a:xfrm>
              <a:off x="1291353" y="1755670"/>
              <a:ext cx="6156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Rectangle 33"/>
            <p:cNvSpPr/>
            <p:nvPr/>
          </p:nvSpPr>
          <p:spPr>
            <a:xfrm>
              <a:off x="2340248" y="3499967"/>
              <a:ext cx="511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 name="Text Placeholder 1"/>
          <p:cNvSpPr>
            <a:spLocks noGrp="1"/>
          </p:cNvSpPr>
          <p:nvPr>
            <p:ph type="body" sz="quarter" idx="10"/>
          </p:nvPr>
        </p:nvSpPr>
        <p:spPr/>
        <p:txBody>
          <a:bodyPr/>
          <a:lstStyle/>
          <a:p>
            <a:r>
              <a:rPr lang="en-US" altLang="ko-KR" dirty="0"/>
              <a:t>Data Preprocessing</a:t>
            </a:r>
            <a:endParaRPr lang="ko-KR" altLang="en-US" dirty="0"/>
          </a:p>
        </p:txBody>
      </p:sp>
      <p:sp>
        <p:nvSpPr>
          <p:cNvPr id="3" name="Text Placeholder 2"/>
          <p:cNvSpPr>
            <a:spLocks noGrp="1"/>
          </p:cNvSpPr>
          <p:nvPr>
            <p:ph type="body" sz="quarter" idx="11"/>
          </p:nvPr>
        </p:nvSpPr>
        <p:spPr/>
        <p:txBody>
          <a:bodyPr/>
          <a:lstStyle/>
          <a:p>
            <a:pPr lvl="0"/>
            <a:r>
              <a:rPr lang="en-US" altLang="ko-KR" dirty="0"/>
              <a:t>Text Preprocessing</a:t>
            </a:r>
          </a:p>
        </p:txBody>
      </p:sp>
      <p:grpSp>
        <p:nvGrpSpPr>
          <p:cNvPr id="6" name="Group 5"/>
          <p:cNvGrpSpPr/>
          <p:nvPr/>
        </p:nvGrpSpPr>
        <p:grpSpPr>
          <a:xfrm>
            <a:off x="922197" y="1130448"/>
            <a:ext cx="914400" cy="914400"/>
            <a:chOff x="5364088" y="2787774"/>
            <a:chExt cx="914400" cy="914400"/>
          </a:xfrm>
        </p:grpSpPr>
        <p:sp>
          <p:nvSpPr>
            <p:cNvPr id="4" name="Oval 3"/>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 name="Oval 4"/>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8" name="Group 7"/>
          <p:cNvGrpSpPr/>
          <p:nvPr/>
        </p:nvGrpSpPr>
        <p:grpSpPr>
          <a:xfrm>
            <a:off x="2882137" y="1130448"/>
            <a:ext cx="914400" cy="914400"/>
            <a:chOff x="5364088" y="2787774"/>
            <a:chExt cx="914400" cy="914400"/>
          </a:xfrm>
        </p:grpSpPr>
        <p:sp>
          <p:nvSpPr>
            <p:cNvPr id="9" name="Oval 8"/>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Oval 9"/>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1" name="Group 10"/>
          <p:cNvGrpSpPr/>
          <p:nvPr/>
        </p:nvGrpSpPr>
        <p:grpSpPr>
          <a:xfrm>
            <a:off x="4723931" y="1130448"/>
            <a:ext cx="914400" cy="914400"/>
            <a:chOff x="5364088" y="2787774"/>
            <a:chExt cx="914400" cy="914400"/>
          </a:xfrm>
        </p:grpSpPr>
        <p:sp>
          <p:nvSpPr>
            <p:cNvPr id="12" name="Oval 11"/>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Oval 12"/>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grpSp>
        <p:nvGrpSpPr>
          <p:cNvPr id="17" name="Group 16"/>
          <p:cNvGrpSpPr/>
          <p:nvPr/>
        </p:nvGrpSpPr>
        <p:grpSpPr>
          <a:xfrm>
            <a:off x="6434612" y="2900609"/>
            <a:ext cx="914400" cy="914400"/>
            <a:chOff x="5364088" y="2787774"/>
            <a:chExt cx="914400" cy="914400"/>
          </a:xfrm>
        </p:grpSpPr>
        <p:sp>
          <p:nvSpPr>
            <p:cNvPr id="18" name="Oval 17"/>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9" name="Oval 18"/>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1" name="Group 20"/>
          <p:cNvGrpSpPr/>
          <p:nvPr/>
        </p:nvGrpSpPr>
        <p:grpSpPr>
          <a:xfrm>
            <a:off x="2204112" y="1410236"/>
            <a:ext cx="306803" cy="306803"/>
            <a:chOff x="1547664" y="3147814"/>
            <a:chExt cx="720080" cy="720080"/>
          </a:xfrm>
        </p:grpSpPr>
        <p:sp>
          <p:nvSpPr>
            <p:cNvPr id="7" name="Oval 6"/>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Chevron 19"/>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3" name="Group 22"/>
          <p:cNvGrpSpPr/>
          <p:nvPr/>
        </p:nvGrpSpPr>
        <p:grpSpPr>
          <a:xfrm>
            <a:off x="4104663" y="1424110"/>
            <a:ext cx="306803" cy="306803"/>
            <a:chOff x="1547664" y="3147814"/>
            <a:chExt cx="720080" cy="720080"/>
          </a:xfrm>
        </p:grpSpPr>
        <p:sp>
          <p:nvSpPr>
            <p:cNvPr id="24" name="Oval 23"/>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Chevron 24"/>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6" name="Group 25"/>
          <p:cNvGrpSpPr/>
          <p:nvPr/>
        </p:nvGrpSpPr>
        <p:grpSpPr>
          <a:xfrm rot="10800000">
            <a:off x="5824039" y="3170154"/>
            <a:ext cx="306803" cy="306803"/>
            <a:chOff x="1547664" y="3147814"/>
            <a:chExt cx="720080" cy="720080"/>
          </a:xfrm>
        </p:grpSpPr>
        <p:sp>
          <p:nvSpPr>
            <p:cNvPr id="27" name="Oval 26"/>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Chevron 27"/>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9" name="Group 28"/>
          <p:cNvGrpSpPr/>
          <p:nvPr/>
        </p:nvGrpSpPr>
        <p:grpSpPr>
          <a:xfrm rot="2648922">
            <a:off x="7835842" y="1587647"/>
            <a:ext cx="306803" cy="306803"/>
            <a:chOff x="1547664" y="3147814"/>
            <a:chExt cx="720080" cy="720080"/>
          </a:xfrm>
        </p:grpSpPr>
        <p:sp>
          <p:nvSpPr>
            <p:cNvPr id="30" name="Oval 29"/>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Chevron 30"/>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sp>
        <p:nvSpPr>
          <p:cNvPr id="43" name="TextBox 42"/>
          <p:cNvSpPr txBox="1"/>
          <p:nvPr/>
        </p:nvSpPr>
        <p:spPr>
          <a:xfrm>
            <a:off x="365400" y="1351979"/>
            <a:ext cx="2023958" cy="400110"/>
          </a:xfrm>
          <a:prstGeom prst="rect">
            <a:avLst/>
          </a:prstGeom>
          <a:noFill/>
        </p:spPr>
        <p:txBody>
          <a:bodyPr wrap="square" rtlCol="0">
            <a:spAutoFit/>
          </a:bodyPr>
          <a:lstStyle/>
          <a:p>
            <a:pPr algn="ctr"/>
            <a:r>
              <a:rPr lang="en-US" altLang="ko-KR" sz="1000" b="1" dirty="0">
                <a:solidFill>
                  <a:schemeClr val="bg1"/>
                </a:solidFill>
                <a:cs typeface="Arial" pitchFamily="34" charset="0"/>
              </a:rPr>
              <a:t>Case </a:t>
            </a:r>
          </a:p>
          <a:p>
            <a:pPr algn="ctr"/>
            <a:r>
              <a:rPr lang="en-US" altLang="ko-KR" sz="1000" b="1" dirty="0">
                <a:solidFill>
                  <a:schemeClr val="bg1"/>
                </a:solidFill>
                <a:cs typeface="Arial" pitchFamily="34" charset="0"/>
              </a:rPr>
              <a:t>Lowering</a:t>
            </a:r>
            <a:endParaRPr lang="ko-KR" altLang="en-US" sz="1000" b="1" dirty="0">
              <a:solidFill>
                <a:schemeClr val="bg1"/>
              </a:solidFill>
              <a:cs typeface="Arial" pitchFamily="34" charset="0"/>
            </a:endParaRPr>
          </a:p>
        </p:txBody>
      </p:sp>
      <p:grpSp>
        <p:nvGrpSpPr>
          <p:cNvPr id="59" name="Group 58">
            <a:extLst>
              <a:ext uri="{FF2B5EF4-FFF2-40B4-BE49-F238E27FC236}">
                <a16:creationId xmlns:a16="http://schemas.microsoft.com/office/drawing/2014/main" id="{D078D097-4A03-4D7A-B27D-9FE55621BA0E}"/>
              </a:ext>
            </a:extLst>
          </p:cNvPr>
          <p:cNvGrpSpPr/>
          <p:nvPr/>
        </p:nvGrpSpPr>
        <p:grpSpPr>
          <a:xfrm>
            <a:off x="6465064" y="1130448"/>
            <a:ext cx="914400" cy="914400"/>
            <a:chOff x="5364088" y="2787774"/>
            <a:chExt cx="914400" cy="914400"/>
          </a:xfrm>
        </p:grpSpPr>
        <p:sp>
          <p:nvSpPr>
            <p:cNvPr id="60" name="Oval 59">
              <a:extLst>
                <a:ext uri="{FF2B5EF4-FFF2-40B4-BE49-F238E27FC236}">
                  <a16:creationId xmlns:a16="http://schemas.microsoft.com/office/drawing/2014/main" id="{1AA03479-6727-4321-ADE3-09AC2C082490}"/>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1" name="Oval 60">
              <a:extLst>
                <a:ext uri="{FF2B5EF4-FFF2-40B4-BE49-F238E27FC236}">
                  <a16:creationId xmlns:a16="http://schemas.microsoft.com/office/drawing/2014/main" id="{270906D9-DFA4-4106-943B-B7AA6838BFA8}"/>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62" name="Group 61">
            <a:extLst>
              <a:ext uri="{FF2B5EF4-FFF2-40B4-BE49-F238E27FC236}">
                <a16:creationId xmlns:a16="http://schemas.microsoft.com/office/drawing/2014/main" id="{ABBD3B3D-88C7-44F5-87D5-9C4E001CBAF5}"/>
              </a:ext>
            </a:extLst>
          </p:cNvPr>
          <p:cNvGrpSpPr/>
          <p:nvPr/>
        </p:nvGrpSpPr>
        <p:grpSpPr>
          <a:xfrm>
            <a:off x="5895820" y="1424110"/>
            <a:ext cx="306803" cy="306803"/>
            <a:chOff x="1547664" y="3147814"/>
            <a:chExt cx="720080" cy="720080"/>
          </a:xfrm>
        </p:grpSpPr>
        <p:sp>
          <p:nvSpPr>
            <p:cNvPr id="63" name="Oval 62">
              <a:extLst>
                <a:ext uri="{FF2B5EF4-FFF2-40B4-BE49-F238E27FC236}">
                  <a16:creationId xmlns:a16="http://schemas.microsoft.com/office/drawing/2014/main" id="{AF1DCCB4-03E1-43C8-BCEC-AF61030D9CF8}"/>
                </a:ext>
              </a:extLst>
            </p:cNvPr>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4" name="Chevron 24">
              <a:extLst>
                <a:ext uri="{FF2B5EF4-FFF2-40B4-BE49-F238E27FC236}">
                  <a16:creationId xmlns:a16="http://schemas.microsoft.com/office/drawing/2014/main" id="{31E407C3-6D77-4C10-BAA3-76F0CF88D17B}"/>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71" name="Group 70">
            <a:extLst>
              <a:ext uri="{FF2B5EF4-FFF2-40B4-BE49-F238E27FC236}">
                <a16:creationId xmlns:a16="http://schemas.microsoft.com/office/drawing/2014/main" id="{D79F5696-56B4-4F6F-A02E-F3540A46C94D}"/>
              </a:ext>
            </a:extLst>
          </p:cNvPr>
          <p:cNvGrpSpPr/>
          <p:nvPr/>
        </p:nvGrpSpPr>
        <p:grpSpPr>
          <a:xfrm rot="8940704">
            <a:off x="7706856" y="3068389"/>
            <a:ext cx="306803" cy="306803"/>
            <a:chOff x="1547664" y="3147814"/>
            <a:chExt cx="720080" cy="720080"/>
          </a:xfrm>
        </p:grpSpPr>
        <p:sp>
          <p:nvSpPr>
            <p:cNvPr id="72" name="Oval 71">
              <a:extLst>
                <a:ext uri="{FF2B5EF4-FFF2-40B4-BE49-F238E27FC236}">
                  <a16:creationId xmlns:a16="http://schemas.microsoft.com/office/drawing/2014/main" id="{130FDA21-863F-4B65-A6FD-29C1F3ECDCE8}"/>
                </a:ext>
              </a:extLst>
            </p:cNvPr>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3" name="Chevron 30">
              <a:extLst>
                <a:ext uri="{FF2B5EF4-FFF2-40B4-BE49-F238E27FC236}">
                  <a16:creationId xmlns:a16="http://schemas.microsoft.com/office/drawing/2014/main" id="{FD4818F3-EFEE-41A3-A8F6-466EC172376B}"/>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74" name="Group 73">
            <a:extLst>
              <a:ext uri="{FF2B5EF4-FFF2-40B4-BE49-F238E27FC236}">
                <a16:creationId xmlns:a16="http://schemas.microsoft.com/office/drawing/2014/main" id="{5A528C5C-D100-4A32-BB2B-473CD49E243D}"/>
              </a:ext>
            </a:extLst>
          </p:cNvPr>
          <p:cNvGrpSpPr/>
          <p:nvPr/>
        </p:nvGrpSpPr>
        <p:grpSpPr>
          <a:xfrm>
            <a:off x="4605869" y="2899848"/>
            <a:ext cx="914400" cy="914400"/>
            <a:chOff x="5364088" y="2787774"/>
            <a:chExt cx="914400" cy="914400"/>
          </a:xfrm>
        </p:grpSpPr>
        <p:sp>
          <p:nvSpPr>
            <p:cNvPr id="75" name="Oval 74">
              <a:extLst>
                <a:ext uri="{FF2B5EF4-FFF2-40B4-BE49-F238E27FC236}">
                  <a16:creationId xmlns:a16="http://schemas.microsoft.com/office/drawing/2014/main" id="{369D22B6-AC31-4815-859A-E80B954DF23A}"/>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6" name="Oval 75">
              <a:extLst>
                <a:ext uri="{FF2B5EF4-FFF2-40B4-BE49-F238E27FC236}">
                  <a16:creationId xmlns:a16="http://schemas.microsoft.com/office/drawing/2014/main" id="{9A9459CF-03B5-4D58-A2DD-3BF74F63318B}"/>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7" name="TextBox 76">
            <a:extLst>
              <a:ext uri="{FF2B5EF4-FFF2-40B4-BE49-F238E27FC236}">
                <a16:creationId xmlns:a16="http://schemas.microsoft.com/office/drawing/2014/main" id="{6112A31E-407F-4DF6-ADAC-52C5CE3D1FCC}"/>
              </a:ext>
            </a:extLst>
          </p:cNvPr>
          <p:cNvSpPr txBox="1"/>
          <p:nvPr/>
        </p:nvSpPr>
        <p:spPr>
          <a:xfrm>
            <a:off x="2885936" y="1387593"/>
            <a:ext cx="886240" cy="400110"/>
          </a:xfrm>
          <a:prstGeom prst="rect">
            <a:avLst/>
          </a:prstGeom>
          <a:noFill/>
        </p:spPr>
        <p:txBody>
          <a:bodyPr wrap="square" rtlCol="0">
            <a:spAutoFit/>
          </a:bodyPr>
          <a:lstStyle/>
          <a:p>
            <a:pPr algn="ctr"/>
            <a:r>
              <a:rPr lang="en-US" altLang="ko-KR" sz="1000" b="1" dirty="0">
                <a:solidFill>
                  <a:schemeClr val="bg1"/>
                </a:solidFill>
                <a:cs typeface="Arial" pitchFamily="34" charset="0"/>
              </a:rPr>
              <a:t>Number </a:t>
            </a:r>
          </a:p>
          <a:p>
            <a:pPr algn="ctr"/>
            <a:r>
              <a:rPr lang="en-US" altLang="ko-KR" sz="1000" b="1" dirty="0">
                <a:solidFill>
                  <a:schemeClr val="bg1"/>
                </a:solidFill>
                <a:cs typeface="Arial" pitchFamily="34" charset="0"/>
              </a:rPr>
              <a:t>Removal</a:t>
            </a:r>
            <a:endParaRPr lang="ko-KR" altLang="en-US" sz="1000" b="1" dirty="0">
              <a:solidFill>
                <a:schemeClr val="bg1"/>
              </a:solidFill>
              <a:cs typeface="Arial" pitchFamily="34" charset="0"/>
            </a:endParaRPr>
          </a:p>
        </p:txBody>
      </p:sp>
      <p:sp>
        <p:nvSpPr>
          <p:cNvPr id="78" name="TextBox 77">
            <a:extLst>
              <a:ext uri="{FF2B5EF4-FFF2-40B4-BE49-F238E27FC236}">
                <a16:creationId xmlns:a16="http://schemas.microsoft.com/office/drawing/2014/main" id="{7CD583CD-8218-4B82-A29B-6B699C59166D}"/>
              </a:ext>
            </a:extLst>
          </p:cNvPr>
          <p:cNvSpPr txBox="1"/>
          <p:nvPr/>
        </p:nvSpPr>
        <p:spPr>
          <a:xfrm>
            <a:off x="4684698" y="1413457"/>
            <a:ext cx="976377" cy="400110"/>
          </a:xfrm>
          <a:prstGeom prst="rect">
            <a:avLst/>
          </a:prstGeom>
          <a:noFill/>
        </p:spPr>
        <p:txBody>
          <a:bodyPr wrap="square" rtlCol="0">
            <a:spAutoFit/>
          </a:bodyPr>
          <a:lstStyle/>
          <a:p>
            <a:pPr algn="ctr"/>
            <a:r>
              <a:rPr lang="en-US" altLang="ko-KR" sz="1000" b="1" dirty="0">
                <a:solidFill>
                  <a:schemeClr val="bg1"/>
                </a:solidFill>
                <a:cs typeface="Arial" pitchFamily="34" charset="0"/>
              </a:rPr>
              <a:t>Punctuation </a:t>
            </a:r>
          </a:p>
          <a:p>
            <a:pPr algn="ctr"/>
            <a:r>
              <a:rPr lang="en-US" altLang="ko-KR" sz="1000" b="1" dirty="0">
                <a:solidFill>
                  <a:schemeClr val="bg1"/>
                </a:solidFill>
                <a:cs typeface="Arial" pitchFamily="34" charset="0"/>
              </a:rPr>
              <a:t>Removal</a:t>
            </a:r>
            <a:endParaRPr lang="ko-KR" altLang="en-US" sz="1000" b="1" dirty="0">
              <a:solidFill>
                <a:schemeClr val="bg1"/>
              </a:solidFill>
              <a:cs typeface="Arial" pitchFamily="34" charset="0"/>
            </a:endParaRPr>
          </a:p>
        </p:txBody>
      </p:sp>
      <p:sp>
        <p:nvSpPr>
          <p:cNvPr id="79" name="TextBox 78">
            <a:extLst>
              <a:ext uri="{FF2B5EF4-FFF2-40B4-BE49-F238E27FC236}">
                <a16:creationId xmlns:a16="http://schemas.microsoft.com/office/drawing/2014/main" id="{6374869A-D9FE-4C02-ABAD-00BEC738A1A5}"/>
              </a:ext>
            </a:extLst>
          </p:cNvPr>
          <p:cNvSpPr txBox="1"/>
          <p:nvPr/>
        </p:nvSpPr>
        <p:spPr>
          <a:xfrm>
            <a:off x="6394794" y="1423722"/>
            <a:ext cx="1088537" cy="400110"/>
          </a:xfrm>
          <a:prstGeom prst="rect">
            <a:avLst/>
          </a:prstGeom>
          <a:noFill/>
        </p:spPr>
        <p:txBody>
          <a:bodyPr wrap="square" rtlCol="0">
            <a:spAutoFit/>
          </a:bodyPr>
          <a:lstStyle/>
          <a:p>
            <a:pPr algn="ctr"/>
            <a:r>
              <a:rPr lang="en-US" altLang="ko-KR" sz="1000" b="1" dirty="0">
                <a:solidFill>
                  <a:schemeClr val="bg1"/>
                </a:solidFill>
                <a:cs typeface="Arial" pitchFamily="34" charset="0"/>
              </a:rPr>
              <a:t>White Space</a:t>
            </a:r>
          </a:p>
          <a:p>
            <a:pPr algn="ctr"/>
            <a:r>
              <a:rPr lang="en-US" altLang="ko-KR" sz="1000" b="1" dirty="0">
                <a:solidFill>
                  <a:schemeClr val="bg1"/>
                </a:solidFill>
                <a:cs typeface="Arial" pitchFamily="34" charset="0"/>
              </a:rPr>
              <a:t>Removal</a:t>
            </a:r>
            <a:endParaRPr lang="ko-KR" altLang="en-US" sz="1000" b="1" dirty="0">
              <a:solidFill>
                <a:schemeClr val="bg1"/>
              </a:solidFill>
              <a:cs typeface="Arial" pitchFamily="34" charset="0"/>
            </a:endParaRPr>
          </a:p>
        </p:txBody>
      </p:sp>
      <p:grpSp>
        <p:nvGrpSpPr>
          <p:cNvPr id="32" name="Group 31">
            <a:extLst>
              <a:ext uri="{FF2B5EF4-FFF2-40B4-BE49-F238E27FC236}">
                <a16:creationId xmlns:a16="http://schemas.microsoft.com/office/drawing/2014/main" id="{C7FAA194-C00F-491B-8D03-6FC4B6DE5856}"/>
              </a:ext>
            </a:extLst>
          </p:cNvPr>
          <p:cNvGrpSpPr/>
          <p:nvPr/>
        </p:nvGrpSpPr>
        <p:grpSpPr>
          <a:xfrm>
            <a:off x="7603281" y="2005531"/>
            <a:ext cx="1348907" cy="914400"/>
            <a:chOff x="7516332" y="2323130"/>
            <a:chExt cx="1348907" cy="914400"/>
          </a:xfrm>
        </p:grpSpPr>
        <p:grpSp>
          <p:nvGrpSpPr>
            <p:cNvPr id="56" name="Group 55">
              <a:extLst>
                <a:ext uri="{FF2B5EF4-FFF2-40B4-BE49-F238E27FC236}">
                  <a16:creationId xmlns:a16="http://schemas.microsoft.com/office/drawing/2014/main" id="{9DC13419-8CC0-4BB2-865A-3E4F34537958}"/>
                </a:ext>
              </a:extLst>
            </p:cNvPr>
            <p:cNvGrpSpPr/>
            <p:nvPr/>
          </p:nvGrpSpPr>
          <p:grpSpPr>
            <a:xfrm>
              <a:off x="7734292" y="2323130"/>
              <a:ext cx="914400" cy="914400"/>
              <a:chOff x="5364088" y="2787774"/>
              <a:chExt cx="914400" cy="914400"/>
            </a:xfrm>
          </p:grpSpPr>
          <p:sp>
            <p:nvSpPr>
              <p:cNvPr id="57" name="Oval 56">
                <a:extLst>
                  <a:ext uri="{FF2B5EF4-FFF2-40B4-BE49-F238E27FC236}">
                    <a16:creationId xmlns:a16="http://schemas.microsoft.com/office/drawing/2014/main" id="{97589D4D-59AD-4BAE-A3CD-D92A5E582EEA}"/>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8" name="Oval 57">
                <a:extLst>
                  <a:ext uri="{FF2B5EF4-FFF2-40B4-BE49-F238E27FC236}">
                    <a16:creationId xmlns:a16="http://schemas.microsoft.com/office/drawing/2014/main" id="{DA4FAEDF-35BB-4928-8778-8C62BB81DC14}"/>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80" name="TextBox 79">
              <a:extLst>
                <a:ext uri="{FF2B5EF4-FFF2-40B4-BE49-F238E27FC236}">
                  <a16:creationId xmlns:a16="http://schemas.microsoft.com/office/drawing/2014/main" id="{4F498B82-16CC-4D1D-9CEF-E62EB7AD95F9}"/>
                </a:ext>
              </a:extLst>
            </p:cNvPr>
            <p:cNvSpPr txBox="1"/>
            <p:nvPr/>
          </p:nvSpPr>
          <p:spPr>
            <a:xfrm>
              <a:off x="7516332" y="2439981"/>
              <a:ext cx="1348907" cy="646331"/>
            </a:xfrm>
            <a:prstGeom prst="rect">
              <a:avLst/>
            </a:prstGeom>
            <a:noFill/>
          </p:spPr>
          <p:txBody>
            <a:bodyPr wrap="square" rtlCol="0">
              <a:spAutoFit/>
            </a:bodyPr>
            <a:lstStyle/>
            <a:p>
              <a:pPr algn="ctr"/>
              <a:r>
                <a:rPr lang="en-US" altLang="ko-KR" sz="900" b="1" dirty="0">
                  <a:solidFill>
                    <a:schemeClr val="bg1"/>
                  </a:solidFill>
                  <a:cs typeface="Arial" pitchFamily="34" charset="0"/>
                </a:rPr>
                <a:t>Slang/</a:t>
              </a:r>
            </a:p>
            <a:p>
              <a:pPr algn="ctr"/>
              <a:r>
                <a:rPr lang="en-US" altLang="ko-KR" sz="900" b="1" dirty="0">
                  <a:solidFill>
                    <a:schemeClr val="bg1"/>
                  </a:solidFill>
                  <a:cs typeface="Arial" pitchFamily="34" charset="0"/>
                </a:rPr>
                <a:t>Abbreviated </a:t>
              </a:r>
            </a:p>
            <a:p>
              <a:pPr algn="ctr"/>
              <a:r>
                <a:rPr lang="en-US" altLang="ko-KR" sz="900" b="1" dirty="0">
                  <a:solidFill>
                    <a:schemeClr val="bg1"/>
                  </a:solidFill>
                  <a:cs typeface="Arial" pitchFamily="34" charset="0"/>
                </a:rPr>
                <a:t>Words </a:t>
              </a:r>
            </a:p>
            <a:p>
              <a:pPr algn="ctr"/>
              <a:r>
                <a:rPr lang="en-US" altLang="ko-KR" sz="900" b="1" dirty="0">
                  <a:solidFill>
                    <a:schemeClr val="bg1"/>
                  </a:solidFill>
                  <a:cs typeface="Arial" pitchFamily="34" charset="0"/>
                </a:rPr>
                <a:t>Conversion</a:t>
              </a:r>
              <a:endParaRPr lang="ko-KR" altLang="en-US" sz="900" b="1" dirty="0">
                <a:solidFill>
                  <a:schemeClr val="bg1"/>
                </a:solidFill>
                <a:cs typeface="Arial" pitchFamily="34" charset="0"/>
              </a:endParaRPr>
            </a:p>
          </p:txBody>
        </p:sp>
      </p:grpSp>
      <p:sp>
        <p:nvSpPr>
          <p:cNvPr id="81" name="TextBox 80">
            <a:extLst>
              <a:ext uri="{FF2B5EF4-FFF2-40B4-BE49-F238E27FC236}">
                <a16:creationId xmlns:a16="http://schemas.microsoft.com/office/drawing/2014/main" id="{D5B0F342-D815-4B62-B69B-1330E78E41E1}"/>
              </a:ext>
            </a:extLst>
          </p:cNvPr>
          <p:cNvSpPr txBox="1"/>
          <p:nvPr/>
        </p:nvSpPr>
        <p:spPr>
          <a:xfrm>
            <a:off x="6423430" y="3129695"/>
            <a:ext cx="958543" cy="415498"/>
          </a:xfrm>
          <a:prstGeom prst="rect">
            <a:avLst/>
          </a:prstGeom>
          <a:noFill/>
        </p:spPr>
        <p:txBody>
          <a:bodyPr wrap="square" rtlCol="0">
            <a:spAutoFit/>
          </a:bodyPr>
          <a:lstStyle/>
          <a:p>
            <a:pPr algn="ctr"/>
            <a:r>
              <a:rPr lang="en-US" altLang="ko-KR" sz="1050" b="1" dirty="0">
                <a:solidFill>
                  <a:schemeClr val="bg1"/>
                </a:solidFill>
                <a:cs typeface="Arial" pitchFamily="34" charset="0"/>
              </a:rPr>
              <a:t>Emoji</a:t>
            </a:r>
          </a:p>
          <a:p>
            <a:pPr algn="ctr"/>
            <a:r>
              <a:rPr lang="en-US" altLang="ko-KR" sz="1050" b="1" dirty="0">
                <a:solidFill>
                  <a:schemeClr val="bg1"/>
                </a:solidFill>
                <a:cs typeface="Arial" pitchFamily="34" charset="0"/>
              </a:rPr>
              <a:t>Conversion</a:t>
            </a:r>
            <a:endParaRPr lang="ko-KR" altLang="en-US" sz="1050" b="1" dirty="0">
              <a:solidFill>
                <a:schemeClr val="bg1"/>
              </a:solidFill>
              <a:cs typeface="Arial" pitchFamily="34" charset="0"/>
            </a:endParaRPr>
          </a:p>
        </p:txBody>
      </p:sp>
      <p:sp>
        <p:nvSpPr>
          <p:cNvPr id="82" name="TextBox 81">
            <a:extLst>
              <a:ext uri="{FF2B5EF4-FFF2-40B4-BE49-F238E27FC236}">
                <a16:creationId xmlns:a16="http://schemas.microsoft.com/office/drawing/2014/main" id="{03C134BF-C617-4D4B-848D-554E04C7A509}"/>
              </a:ext>
            </a:extLst>
          </p:cNvPr>
          <p:cNvSpPr txBox="1"/>
          <p:nvPr/>
        </p:nvSpPr>
        <p:spPr>
          <a:xfrm>
            <a:off x="4611599" y="3115740"/>
            <a:ext cx="914400" cy="430887"/>
          </a:xfrm>
          <a:prstGeom prst="rect">
            <a:avLst/>
          </a:prstGeom>
          <a:noFill/>
        </p:spPr>
        <p:txBody>
          <a:bodyPr wrap="square" rtlCol="0">
            <a:spAutoFit/>
          </a:bodyPr>
          <a:lstStyle/>
          <a:p>
            <a:pPr algn="ctr"/>
            <a:r>
              <a:rPr lang="en-US" altLang="ko-KR" sz="1050" b="1" dirty="0">
                <a:solidFill>
                  <a:schemeClr val="bg1"/>
                </a:solidFill>
                <a:cs typeface="Arial" pitchFamily="34" charset="0"/>
              </a:rPr>
              <a:t>Word </a:t>
            </a:r>
          </a:p>
          <a:p>
            <a:pPr algn="ctr"/>
            <a:r>
              <a:rPr lang="en-US" altLang="ko-KR" sz="1050" b="1" dirty="0">
                <a:solidFill>
                  <a:schemeClr val="bg1"/>
                </a:solidFill>
                <a:cs typeface="Arial" pitchFamily="34" charset="0"/>
              </a:rPr>
              <a:t>Stemming</a:t>
            </a:r>
            <a:endParaRPr lang="ko-KR" altLang="en-US" sz="1050" b="1" dirty="0">
              <a:solidFill>
                <a:schemeClr val="bg1"/>
              </a:solidFill>
              <a:cs typeface="Arial" pitchFamily="34" charset="0"/>
            </a:endParaRPr>
          </a:p>
        </p:txBody>
      </p:sp>
      <p:grpSp>
        <p:nvGrpSpPr>
          <p:cNvPr id="33" name="Group 32">
            <a:extLst>
              <a:ext uri="{FF2B5EF4-FFF2-40B4-BE49-F238E27FC236}">
                <a16:creationId xmlns:a16="http://schemas.microsoft.com/office/drawing/2014/main" id="{DA15F4B7-E1BE-4574-83AA-DB1E729B9171}"/>
              </a:ext>
            </a:extLst>
          </p:cNvPr>
          <p:cNvGrpSpPr/>
          <p:nvPr/>
        </p:nvGrpSpPr>
        <p:grpSpPr>
          <a:xfrm>
            <a:off x="1761430" y="2617484"/>
            <a:ext cx="2023958" cy="1450303"/>
            <a:chOff x="1161492" y="2620301"/>
            <a:chExt cx="2023958" cy="1450303"/>
          </a:xfrm>
        </p:grpSpPr>
        <p:sp>
          <p:nvSpPr>
            <p:cNvPr id="15" name="Oval 14"/>
            <p:cNvSpPr/>
            <p:nvPr/>
          </p:nvSpPr>
          <p:spPr>
            <a:xfrm>
              <a:off x="1420477" y="2620301"/>
              <a:ext cx="1450303" cy="1450303"/>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3" name="TextBox 82">
              <a:extLst>
                <a:ext uri="{FF2B5EF4-FFF2-40B4-BE49-F238E27FC236}">
                  <a16:creationId xmlns:a16="http://schemas.microsoft.com/office/drawing/2014/main" id="{3414D37C-9FEB-45A9-8D53-2D48F75384AA}"/>
                </a:ext>
              </a:extLst>
            </p:cNvPr>
            <p:cNvSpPr txBox="1"/>
            <p:nvPr/>
          </p:nvSpPr>
          <p:spPr>
            <a:xfrm>
              <a:off x="1161492" y="3031250"/>
              <a:ext cx="2023958" cy="646331"/>
            </a:xfrm>
            <a:prstGeom prst="rect">
              <a:avLst/>
            </a:prstGeom>
            <a:noFill/>
          </p:spPr>
          <p:txBody>
            <a:bodyPr wrap="square" rtlCol="0">
              <a:spAutoFit/>
            </a:bodyPr>
            <a:lstStyle/>
            <a:p>
              <a:pPr algn="ctr"/>
              <a:r>
                <a:rPr lang="en-US" altLang="ko-KR" b="1" dirty="0">
                  <a:solidFill>
                    <a:srgbClr val="404040"/>
                  </a:solidFill>
                  <a:cs typeface="Arial" pitchFamily="34" charset="0"/>
                </a:rPr>
                <a:t>DATA IS </a:t>
              </a:r>
            </a:p>
            <a:p>
              <a:pPr algn="ctr"/>
              <a:r>
                <a:rPr lang="en-US" altLang="ko-KR" b="1" dirty="0">
                  <a:solidFill>
                    <a:srgbClr val="404040"/>
                  </a:solidFill>
                  <a:cs typeface="Arial" pitchFamily="34" charset="0"/>
                </a:rPr>
                <a:t>READY!!</a:t>
              </a:r>
              <a:endParaRPr lang="ko-KR" altLang="en-US" b="1" dirty="0">
                <a:solidFill>
                  <a:srgbClr val="404040"/>
                </a:solidFill>
                <a:cs typeface="Arial" pitchFamily="34" charset="0"/>
              </a:endParaRPr>
            </a:p>
          </p:txBody>
        </p:sp>
      </p:grpSp>
      <p:grpSp>
        <p:nvGrpSpPr>
          <p:cNvPr id="84" name="Group 83">
            <a:extLst>
              <a:ext uri="{FF2B5EF4-FFF2-40B4-BE49-F238E27FC236}">
                <a16:creationId xmlns:a16="http://schemas.microsoft.com/office/drawing/2014/main" id="{E923D21B-E15B-4F54-9804-0C277C191462}"/>
              </a:ext>
            </a:extLst>
          </p:cNvPr>
          <p:cNvGrpSpPr/>
          <p:nvPr/>
        </p:nvGrpSpPr>
        <p:grpSpPr>
          <a:xfrm rot="10800000">
            <a:off x="3893159" y="3162290"/>
            <a:ext cx="306803" cy="306803"/>
            <a:chOff x="1547665" y="3147814"/>
            <a:chExt cx="720080" cy="720080"/>
          </a:xfrm>
        </p:grpSpPr>
        <p:sp>
          <p:nvSpPr>
            <p:cNvPr id="85" name="Oval 84">
              <a:extLst>
                <a:ext uri="{FF2B5EF4-FFF2-40B4-BE49-F238E27FC236}">
                  <a16:creationId xmlns:a16="http://schemas.microsoft.com/office/drawing/2014/main" id="{D3847095-C6BC-4F0C-B428-04CC0638EE4E}"/>
                </a:ext>
              </a:extLst>
            </p:cNvPr>
            <p:cNvSpPr/>
            <p:nvPr/>
          </p:nvSpPr>
          <p:spPr>
            <a:xfrm>
              <a:off x="1547665"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6" name="Chevron 27">
              <a:extLst>
                <a:ext uri="{FF2B5EF4-FFF2-40B4-BE49-F238E27FC236}">
                  <a16:creationId xmlns:a16="http://schemas.microsoft.com/office/drawing/2014/main" id="{DECBAAE9-A346-452C-9B1B-D6007BF6C294}"/>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spTree>
    <p:extLst>
      <p:ext uri="{BB962C8B-B14F-4D97-AF65-F5344CB8AC3E}">
        <p14:creationId xmlns:p14="http://schemas.microsoft.com/office/powerpoint/2010/main" val="255288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310" name="그룹 309">
            <a:extLst>
              <a:ext uri="{FF2B5EF4-FFF2-40B4-BE49-F238E27FC236}">
                <a16:creationId xmlns:a16="http://schemas.microsoft.com/office/drawing/2014/main" id="{442A3511-473C-4E64-A1C0-162D0E9CCFAC}"/>
              </a:ext>
            </a:extLst>
          </p:cNvPr>
          <p:cNvGrpSpPr/>
          <p:nvPr/>
        </p:nvGrpSpPr>
        <p:grpSpPr>
          <a:xfrm>
            <a:off x="1198766" y="882998"/>
            <a:ext cx="6789574" cy="3960930"/>
            <a:chOff x="635000" y="1382713"/>
            <a:chExt cx="7869238" cy="4572000"/>
          </a:xfrm>
          <a:solidFill>
            <a:schemeClr val="bg1"/>
          </a:solidFill>
        </p:grpSpPr>
        <p:sp>
          <p:nvSpPr>
            <p:cNvPr id="311" name="Freeform 8">
              <a:extLst>
                <a:ext uri="{FF2B5EF4-FFF2-40B4-BE49-F238E27FC236}">
                  <a16:creationId xmlns:a16="http://schemas.microsoft.com/office/drawing/2014/main" id="{186557A1-9B3F-4230-99A1-1C21B60D32E7}"/>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2" name="Freeform 9">
              <a:extLst>
                <a:ext uri="{FF2B5EF4-FFF2-40B4-BE49-F238E27FC236}">
                  <a16:creationId xmlns:a16="http://schemas.microsoft.com/office/drawing/2014/main" id="{26EFD36D-B257-4B96-83ED-86A760A89479}"/>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3" name="Freeform 10">
              <a:extLst>
                <a:ext uri="{FF2B5EF4-FFF2-40B4-BE49-F238E27FC236}">
                  <a16:creationId xmlns:a16="http://schemas.microsoft.com/office/drawing/2014/main" id="{3E364762-B904-4A35-AC70-0A9705400E85}"/>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4" name="Freeform 11">
              <a:extLst>
                <a:ext uri="{FF2B5EF4-FFF2-40B4-BE49-F238E27FC236}">
                  <a16:creationId xmlns:a16="http://schemas.microsoft.com/office/drawing/2014/main" id="{0A0E1EFD-DFA2-43D3-86F4-EC15E8D3D97E}"/>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altLang="ko-KR" dirty="0"/>
              <a:t>Data to be Predicted</a:t>
            </a:r>
            <a:endParaRPr lang="ko-KR" altLang="en-US" dirty="0"/>
          </a:p>
        </p:txBody>
      </p:sp>
      <p:sp>
        <p:nvSpPr>
          <p:cNvPr id="12" name="Rectangle 11"/>
          <p:cNvSpPr/>
          <p:nvPr/>
        </p:nvSpPr>
        <p:spPr>
          <a:xfrm>
            <a:off x="1796610" y="2002603"/>
            <a:ext cx="972000" cy="972000"/>
          </a:xfrm>
          <a:prstGeom prst="rect">
            <a:avLst/>
          </a:prstGeom>
          <a:no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 name="Right Arrow 3"/>
          <p:cNvSpPr/>
          <p:nvPr/>
        </p:nvSpPr>
        <p:spPr>
          <a:xfrm>
            <a:off x="2783570" y="2260765"/>
            <a:ext cx="978408" cy="48463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ectangle 15"/>
          <p:cNvSpPr/>
          <p:nvPr/>
        </p:nvSpPr>
        <p:spPr>
          <a:xfrm>
            <a:off x="3776938" y="2001275"/>
            <a:ext cx="972000" cy="972000"/>
          </a:xfrm>
          <a:prstGeom prst="rect">
            <a:avLst/>
          </a:prstGeom>
          <a:no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ight Arrow 17"/>
          <p:cNvSpPr/>
          <p:nvPr/>
        </p:nvSpPr>
        <p:spPr>
          <a:xfrm>
            <a:off x="4763898" y="2259437"/>
            <a:ext cx="978408" cy="48463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TextBox 22"/>
          <p:cNvSpPr txBox="1"/>
          <p:nvPr/>
        </p:nvSpPr>
        <p:spPr>
          <a:xfrm>
            <a:off x="1909910" y="2191091"/>
            <a:ext cx="745399"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01</a:t>
            </a:r>
            <a:endParaRPr lang="ko-KR" altLang="en-US" sz="3200" b="1" dirty="0">
              <a:solidFill>
                <a:schemeClr val="tx1">
                  <a:lumMod val="75000"/>
                  <a:lumOff val="25000"/>
                </a:schemeClr>
              </a:solidFill>
              <a:cs typeface="Arial" pitchFamily="34" charset="0"/>
            </a:endParaRPr>
          </a:p>
        </p:txBody>
      </p:sp>
      <p:sp>
        <p:nvSpPr>
          <p:cNvPr id="24" name="TextBox 23"/>
          <p:cNvSpPr txBox="1"/>
          <p:nvPr/>
        </p:nvSpPr>
        <p:spPr>
          <a:xfrm>
            <a:off x="3890238" y="2196215"/>
            <a:ext cx="745399"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02</a:t>
            </a:r>
            <a:endParaRPr lang="ko-KR" altLang="en-US" sz="3200" b="1" dirty="0">
              <a:solidFill>
                <a:schemeClr val="tx1">
                  <a:lumMod val="75000"/>
                  <a:lumOff val="25000"/>
                </a:schemeClr>
              </a:solidFill>
              <a:cs typeface="Arial" pitchFamily="34" charset="0"/>
            </a:endParaRPr>
          </a:p>
        </p:txBody>
      </p:sp>
      <p:grpSp>
        <p:nvGrpSpPr>
          <p:cNvPr id="26" name="Group 25"/>
          <p:cNvGrpSpPr/>
          <p:nvPr/>
        </p:nvGrpSpPr>
        <p:grpSpPr>
          <a:xfrm>
            <a:off x="1454517" y="3108244"/>
            <a:ext cx="1656184" cy="1035618"/>
            <a:chOff x="803640" y="3362835"/>
            <a:chExt cx="2059657" cy="1035618"/>
          </a:xfrm>
        </p:grpSpPr>
        <p:sp>
          <p:nvSpPr>
            <p:cNvPr id="27" name="TextBox 26"/>
            <p:cNvSpPr txBox="1"/>
            <p:nvPr/>
          </p:nvSpPr>
          <p:spPr>
            <a:xfrm>
              <a:off x="803640" y="3752122"/>
              <a:ext cx="20596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Text data is generated by typing a keyword</a:t>
              </a:r>
            </a:p>
          </p:txBody>
        </p:sp>
        <p:sp>
          <p:nvSpPr>
            <p:cNvPr id="28" name="TextBox 27"/>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Tweet API</a:t>
              </a:r>
              <a:endParaRPr lang="ko-KR" altLang="en-US" sz="1400" b="1" dirty="0">
                <a:solidFill>
                  <a:schemeClr val="tx1">
                    <a:lumMod val="75000"/>
                    <a:lumOff val="25000"/>
                  </a:schemeClr>
                </a:solidFill>
                <a:cs typeface="Arial" pitchFamily="34" charset="0"/>
              </a:endParaRPr>
            </a:p>
          </p:txBody>
        </p:sp>
      </p:grpSp>
      <p:grpSp>
        <p:nvGrpSpPr>
          <p:cNvPr id="29" name="Group 28"/>
          <p:cNvGrpSpPr/>
          <p:nvPr/>
        </p:nvGrpSpPr>
        <p:grpSpPr>
          <a:xfrm>
            <a:off x="3434846" y="3108244"/>
            <a:ext cx="1847324" cy="1406701"/>
            <a:chOff x="803640" y="3362835"/>
            <a:chExt cx="2076432" cy="1406701"/>
          </a:xfrm>
        </p:grpSpPr>
        <p:sp>
          <p:nvSpPr>
            <p:cNvPr id="30" name="TextBox 29"/>
            <p:cNvSpPr txBox="1"/>
            <p:nvPr/>
          </p:nvSpPr>
          <p:spPr>
            <a:xfrm>
              <a:off x="820415" y="3753873"/>
              <a:ext cx="2059657" cy="1015663"/>
            </a:xfrm>
            <a:prstGeom prst="rect">
              <a:avLst/>
            </a:prstGeom>
            <a:noFill/>
          </p:spPr>
          <p:txBody>
            <a:bodyPr wrap="square" rtlCol="0">
              <a:spAutoFit/>
            </a:bodyPr>
            <a:lstStyle/>
            <a:p>
              <a:pPr algn="ctr"/>
              <a:r>
                <a:rPr lang="en-ID" altLang="ko-KR" sz="1200" dirty="0">
                  <a:solidFill>
                    <a:schemeClr val="tx1">
                      <a:lumMod val="75000"/>
                      <a:lumOff val="25000"/>
                    </a:schemeClr>
                  </a:solidFill>
                  <a:cs typeface="Arial" pitchFamily="34" charset="0"/>
                </a:rPr>
                <a:t>The generated text is converted into </a:t>
              </a:r>
              <a:r>
                <a:rPr lang="en-ID" altLang="ko-KR" sz="1200" dirty="0" err="1">
                  <a:solidFill>
                    <a:schemeClr val="tx1">
                      <a:lumMod val="75000"/>
                      <a:lumOff val="25000"/>
                    </a:schemeClr>
                  </a:solidFill>
                  <a:cs typeface="Arial" pitchFamily="34" charset="0"/>
                </a:rPr>
                <a:t>dataframe</a:t>
              </a:r>
              <a:r>
                <a:rPr lang="en-ID" altLang="ko-KR" sz="1200" dirty="0">
                  <a:solidFill>
                    <a:schemeClr val="tx1">
                      <a:lumMod val="75000"/>
                      <a:lumOff val="25000"/>
                    </a:schemeClr>
                  </a:solidFill>
                  <a:cs typeface="Arial" pitchFamily="34" charset="0"/>
                </a:rPr>
                <a:t> and displayed in the dashboard</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Text to </a:t>
              </a:r>
              <a:r>
                <a:rPr lang="en-US" altLang="ko-KR" sz="1400" b="1" dirty="0" err="1">
                  <a:solidFill>
                    <a:schemeClr val="tx1">
                      <a:lumMod val="75000"/>
                      <a:lumOff val="25000"/>
                    </a:schemeClr>
                  </a:solidFill>
                  <a:cs typeface="Arial" pitchFamily="34" charset="0"/>
                </a:rPr>
                <a:t>DataFrame</a:t>
              </a:r>
              <a:endParaRPr lang="ko-KR" altLang="en-US" sz="1400" b="1" dirty="0">
                <a:solidFill>
                  <a:schemeClr val="tx1">
                    <a:lumMod val="75000"/>
                    <a:lumOff val="25000"/>
                  </a:schemeClr>
                </a:solidFill>
                <a:cs typeface="Arial" pitchFamily="34" charset="0"/>
              </a:endParaRPr>
            </a:p>
          </p:txBody>
        </p:sp>
      </p:grpSp>
      <p:grpSp>
        <p:nvGrpSpPr>
          <p:cNvPr id="32" name="Group 31"/>
          <p:cNvGrpSpPr/>
          <p:nvPr/>
        </p:nvGrpSpPr>
        <p:grpSpPr>
          <a:xfrm>
            <a:off x="5940152" y="3108244"/>
            <a:ext cx="1656188" cy="1228267"/>
            <a:chOff x="803636" y="3362835"/>
            <a:chExt cx="2059661" cy="1228267"/>
          </a:xfrm>
        </p:grpSpPr>
        <p:sp>
          <p:nvSpPr>
            <p:cNvPr id="33" name="TextBox 32"/>
            <p:cNvSpPr txBox="1"/>
            <p:nvPr/>
          </p:nvSpPr>
          <p:spPr>
            <a:xfrm>
              <a:off x="803636" y="3760105"/>
              <a:ext cx="2059659"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new data and the prediction are displayed in several information and plot</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Dashboard</a:t>
              </a:r>
              <a:endParaRPr lang="ko-KR" altLang="en-US" sz="1400" b="1" dirty="0">
                <a:solidFill>
                  <a:schemeClr val="tx1">
                    <a:lumMod val="75000"/>
                    <a:lumOff val="25000"/>
                  </a:schemeClr>
                </a:solidFill>
                <a:cs typeface="Arial" pitchFamily="34" charset="0"/>
              </a:endParaRPr>
            </a:p>
          </p:txBody>
        </p:sp>
      </p:grpSp>
      <p:sp>
        <p:nvSpPr>
          <p:cNvPr id="35" name="TextBox 34">
            <a:extLst>
              <a:ext uri="{FF2B5EF4-FFF2-40B4-BE49-F238E27FC236}">
                <a16:creationId xmlns:a16="http://schemas.microsoft.com/office/drawing/2014/main" id="{07B95469-F6D2-4699-89EE-9A3F2E70D396}"/>
              </a:ext>
            </a:extLst>
          </p:cNvPr>
          <p:cNvSpPr txBox="1"/>
          <p:nvPr/>
        </p:nvSpPr>
        <p:spPr>
          <a:xfrm>
            <a:off x="2913661" y="756065"/>
            <a:ext cx="3312368"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In this context, the data still only cover Tweet data that is generated in real time by typing certain keywords</a:t>
            </a:r>
          </a:p>
        </p:txBody>
      </p:sp>
      <p:pic>
        <p:nvPicPr>
          <p:cNvPr id="1028" name="Picture 4">
            <a:extLst>
              <a:ext uri="{FF2B5EF4-FFF2-40B4-BE49-F238E27FC236}">
                <a16:creationId xmlns:a16="http://schemas.microsoft.com/office/drawing/2014/main" id="{60BAE93C-3EFE-4487-A70B-BDACE064F9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4555" y="1933079"/>
            <a:ext cx="1971145" cy="10704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33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 Insight – Words Length</a:t>
            </a:r>
            <a:endParaRPr lang="ko-KR" altLang="en-US" dirty="0"/>
          </a:p>
        </p:txBody>
      </p:sp>
      <p:pic>
        <p:nvPicPr>
          <p:cNvPr id="1026" name="Picture 2">
            <a:extLst>
              <a:ext uri="{FF2B5EF4-FFF2-40B4-BE49-F238E27FC236}">
                <a16:creationId xmlns:a16="http://schemas.microsoft.com/office/drawing/2014/main" id="{DE1BC691-0F66-4A63-8F64-0C7C7320E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52" y="771550"/>
            <a:ext cx="4472748" cy="23846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70667DB-E10E-43BB-AF06-92112F3FD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256" y="779928"/>
            <a:ext cx="4428492" cy="23762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0369D378-DAB3-4786-A4E0-D3551FDE6E36}"/>
              </a:ext>
            </a:extLst>
          </p:cNvPr>
          <p:cNvGrpSpPr/>
          <p:nvPr/>
        </p:nvGrpSpPr>
        <p:grpSpPr>
          <a:xfrm>
            <a:off x="1627924" y="3579862"/>
            <a:ext cx="5976663" cy="1224136"/>
            <a:chOff x="5076057" y="1711285"/>
            <a:chExt cx="4129189" cy="1016279"/>
          </a:xfrm>
        </p:grpSpPr>
        <p:sp>
          <p:nvSpPr>
            <p:cNvPr id="7" name="Rectangle 6">
              <a:extLst>
                <a:ext uri="{FF2B5EF4-FFF2-40B4-BE49-F238E27FC236}">
                  <a16:creationId xmlns:a16="http://schemas.microsoft.com/office/drawing/2014/main" id="{33F41F0F-BBEB-4B74-96A7-0D5AAAE4EBE3}"/>
                </a:ext>
              </a:extLst>
            </p:cNvPr>
            <p:cNvSpPr/>
            <p:nvPr/>
          </p:nvSpPr>
          <p:spPr>
            <a:xfrm>
              <a:off x="5076057" y="1711285"/>
              <a:ext cx="4129189" cy="1016279"/>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a:extLst>
                <a:ext uri="{FF2B5EF4-FFF2-40B4-BE49-F238E27FC236}">
                  <a16:creationId xmlns:a16="http://schemas.microsoft.com/office/drawing/2014/main" id="{B0E97112-187B-47F3-B6F9-14E705C5F762}"/>
                </a:ext>
              </a:extLst>
            </p:cNvPr>
            <p:cNvSpPr/>
            <p:nvPr/>
          </p:nvSpPr>
          <p:spPr>
            <a:xfrm>
              <a:off x="5182178" y="1797357"/>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a:extLst>
                <a:ext uri="{FF2B5EF4-FFF2-40B4-BE49-F238E27FC236}">
                  <a16:creationId xmlns:a16="http://schemas.microsoft.com/office/drawing/2014/main" id="{7E2B2B7E-B9D5-4CBA-954D-0DE0890C1BE0}"/>
                </a:ext>
              </a:extLst>
            </p:cNvPr>
            <p:cNvSpPr txBox="1"/>
            <p:nvPr/>
          </p:nvSpPr>
          <p:spPr>
            <a:xfrm>
              <a:off x="5190896" y="1896616"/>
              <a:ext cx="645661" cy="485481"/>
            </a:xfrm>
            <a:prstGeom prst="rect">
              <a:avLst/>
            </a:prstGeom>
            <a:noFill/>
          </p:spPr>
          <p:txBody>
            <a:bodyPr wrap="square" rtlCol="0">
              <a:spAutoFit/>
            </a:bodyPr>
            <a:lstStyle/>
            <a:p>
              <a:pPr algn="ctr"/>
              <a:r>
                <a:rPr lang="en-ID" sz="1600" dirty="0">
                  <a:solidFill>
                    <a:schemeClr val="bg1"/>
                  </a:solidFill>
                </a:rPr>
                <a:t>Data </a:t>
              </a:r>
            </a:p>
            <a:p>
              <a:pPr algn="ctr"/>
              <a:r>
                <a:rPr lang="en-ID" sz="1600" dirty="0">
                  <a:solidFill>
                    <a:schemeClr val="bg1"/>
                  </a:solidFill>
                </a:rPr>
                <a:t>Insight</a:t>
              </a:r>
            </a:p>
          </p:txBody>
        </p:sp>
        <p:sp>
          <p:nvSpPr>
            <p:cNvPr id="10" name="TextBox 9">
              <a:extLst>
                <a:ext uri="{FF2B5EF4-FFF2-40B4-BE49-F238E27FC236}">
                  <a16:creationId xmlns:a16="http://schemas.microsoft.com/office/drawing/2014/main" id="{A7468B9C-F3E7-467E-939D-02A935033261}"/>
                </a:ext>
              </a:extLst>
            </p:cNvPr>
            <p:cNvSpPr txBox="1"/>
            <p:nvPr/>
          </p:nvSpPr>
          <p:spPr>
            <a:xfrm>
              <a:off x="5827837" y="1899099"/>
              <a:ext cx="3377409" cy="747385"/>
            </a:xfrm>
            <a:prstGeom prst="rect">
              <a:avLst/>
            </a:prstGeom>
            <a:noFill/>
          </p:spPr>
          <p:txBody>
            <a:bodyPr wrap="square" rtlCol="0">
              <a:spAutoFit/>
            </a:bodyPr>
            <a:lstStyle/>
            <a:p>
              <a:pPr marL="171450" indent="-171450" algn="l">
                <a:buFont typeface="Arial" panose="020B0604020202020204" pitchFamily="34" charset="0"/>
                <a:buChar char="•"/>
              </a:pPr>
              <a:r>
                <a:rPr lang="en-US" sz="1050" b="0" i="0" dirty="0">
                  <a:solidFill>
                    <a:srgbClr val="212121"/>
                  </a:solidFill>
                  <a:effectLst/>
                  <a:latin typeface="Roboto"/>
                </a:rPr>
                <a:t>the words length is in the range of 1 to 100 where most data is in the range of 1 to 15 words</a:t>
              </a:r>
              <a:endParaRPr lang="en-US" altLang="ko-KR" sz="105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050" dirty="0">
                  <a:solidFill>
                    <a:schemeClr val="tx1">
                      <a:lumMod val="75000"/>
                      <a:lumOff val="25000"/>
                    </a:schemeClr>
                  </a:solidFill>
                  <a:cs typeface="Arial" pitchFamily="34" charset="0"/>
                </a:rPr>
                <a:t>good sentiment data is quite distributed in the range of 1 to 40</a:t>
              </a:r>
            </a:p>
            <a:p>
              <a:pPr marL="171450" indent="-171450">
                <a:buFont typeface="Arial" panose="020B0604020202020204" pitchFamily="34" charset="0"/>
                <a:buChar char="•"/>
              </a:pPr>
              <a:r>
                <a:rPr lang="en-US" altLang="ko-KR" sz="1050" dirty="0">
                  <a:solidFill>
                    <a:schemeClr val="tx1">
                      <a:lumMod val="75000"/>
                      <a:lumOff val="25000"/>
                    </a:schemeClr>
                  </a:solidFill>
                  <a:cs typeface="Arial" pitchFamily="34" charset="0"/>
                </a:rPr>
                <a:t>neutral sentiment data is normally distributed in the range of 1 to 20</a:t>
              </a:r>
            </a:p>
            <a:p>
              <a:pPr marL="171450" indent="-171450">
                <a:buFont typeface="Arial" panose="020B0604020202020204" pitchFamily="34" charset="0"/>
                <a:buChar char="•"/>
              </a:pPr>
              <a:r>
                <a:rPr lang="en-US" altLang="ko-KR" sz="1050" dirty="0">
                  <a:solidFill>
                    <a:schemeClr val="tx1">
                      <a:lumMod val="75000"/>
                      <a:lumOff val="25000"/>
                    </a:schemeClr>
                  </a:solidFill>
                  <a:cs typeface="Arial" pitchFamily="34" charset="0"/>
                </a:rPr>
                <a:t>bad sentiment data is mostly distributed in the range of 1 to 5</a:t>
              </a:r>
            </a:p>
          </p:txBody>
        </p:sp>
        <p:sp>
          <p:nvSpPr>
            <p:cNvPr id="11" name="TextBox 10">
              <a:extLst>
                <a:ext uri="{FF2B5EF4-FFF2-40B4-BE49-F238E27FC236}">
                  <a16:creationId xmlns:a16="http://schemas.microsoft.com/office/drawing/2014/main" id="{415F5EC8-F7C3-4030-AD57-39D37FE24D0C}"/>
                </a:ext>
              </a:extLst>
            </p:cNvPr>
            <p:cNvSpPr txBox="1"/>
            <p:nvPr/>
          </p:nvSpPr>
          <p:spPr>
            <a:xfrm>
              <a:off x="5827838" y="1738043"/>
              <a:ext cx="2878588" cy="229965"/>
            </a:xfrm>
            <a:prstGeom prst="rect">
              <a:avLst/>
            </a:prstGeom>
            <a:noFill/>
          </p:spPr>
          <p:txBody>
            <a:bodyPr wrap="square" rtlCol="0">
              <a:spAutoFit/>
            </a:bodyPr>
            <a:lstStyle/>
            <a:p>
              <a:r>
                <a:rPr lang="en-ID" altLang="ko-KR" sz="1200" b="1" dirty="0">
                  <a:solidFill>
                    <a:schemeClr val="tx1">
                      <a:lumMod val="75000"/>
                      <a:lumOff val="25000"/>
                    </a:schemeClr>
                  </a:solidFill>
                  <a:cs typeface="Arial" pitchFamily="34" charset="0"/>
                </a:rPr>
                <a:t>Words Length</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90438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 Insight – Word Frequency</a:t>
            </a:r>
            <a:endParaRPr lang="ko-KR" altLang="en-US" dirty="0"/>
          </a:p>
        </p:txBody>
      </p:sp>
      <p:grpSp>
        <p:nvGrpSpPr>
          <p:cNvPr id="6" name="Group 5">
            <a:extLst>
              <a:ext uri="{FF2B5EF4-FFF2-40B4-BE49-F238E27FC236}">
                <a16:creationId xmlns:a16="http://schemas.microsoft.com/office/drawing/2014/main" id="{0369D378-DAB3-4786-A4E0-D3551FDE6E36}"/>
              </a:ext>
            </a:extLst>
          </p:cNvPr>
          <p:cNvGrpSpPr/>
          <p:nvPr/>
        </p:nvGrpSpPr>
        <p:grpSpPr>
          <a:xfrm>
            <a:off x="1627924" y="3579861"/>
            <a:ext cx="5976663" cy="1288058"/>
            <a:chOff x="5076057" y="1711284"/>
            <a:chExt cx="4129189" cy="1069347"/>
          </a:xfrm>
        </p:grpSpPr>
        <p:sp>
          <p:nvSpPr>
            <p:cNvPr id="7" name="Rectangle 6">
              <a:extLst>
                <a:ext uri="{FF2B5EF4-FFF2-40B4-BE49-F238E27FC236}">
                  <a16:creationId xmlns:a16="http://schemas.microsoft.com/office/drawing/2014/main" id="{33F41F0F-BBEB-4B74-96A7-0D5AAAE4EBE3}"/>
                </a:ext>
              </a:extLst>
            </p:cNvPr>
            <p:cNvSpPr/>
            <p:nvPr/>
          </p:nvSpPr>
          <p:spPr>
            <a:xfrm>
              <a:off x="5076057" y="1711284"/>
              <a:ext cx="4129189" cy="1016279"/>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9">
              <a:extLst>
                <a:ext uri="{FF2B5EF4-FFF2-40B4-BE49-F238E27FC236}">
                  <a16:creationId xmlns:a16="http://schemas.microsoft.com/office/drawing/2014/main" id="{A7468B9C-F3E7-467E-939D-02A935033261}"/>
                </a:ext>
              </a:extLst>
            </p:cNvPr>
            <p:cNvSpPr txBox="1"/>
            <p:nvPr/>
          </p:nvSpPr>
          <p:spPr>
            <a:xfrm>
              <a:off x="5827837" y="1899099"/>
              <a:ext cx="3377409" cy="881532"/>
            </a:xfrm>
            <a:prstGeom prst="rect">
              <a:avLst/>
            </a:prstGeom>
            <a:noFill/>
          </p:spPr>
          <p:txBody>
            <a:bodyPr wrap="square" rtlCol="0">
              <a:spAutoFit/>
            </a:bodyPr>
            <a:lstStyle/>
            <a:p>
              <a:pPr marL="171450" indent="-171450" algn="l">
                <a:buFont typeface="Arial" panose="020B0604020202020204" pitchFamily="34" charset="0"/>
                <a:buChar char="•"/>
              </a:pPr>
              <a:r>
                <a:rPr lang="en-US" sz="1050" b="0" i="0" dirty="0">
                  <a:solidFill>
                    <a:srgbClr val="212121"/>
                  </a:solidFill>
                  <a:effectLst/>
                  <a:latin typeface="Roboto"/>
                </a:rPr>
                <a:t>The word </a:t>
              </a:r>
              <a:r>
                <a:rPr lang="en-US" sz="1050" b="0" i="1" dirty="0" err="1">
                  <a:solidFill>
                    <a:srgbClr val="212121"/>
                  </a:solidFill>
                  <a:effectLst/>
                  <a:latin typeface="Roboto"/>
                </a:rPr>
                <a:t>tidak</a:t>
              </a:r>
              <a:r>
                <a:rPr lang="en-US" sz="1050" b="0" i="0" dirty="0">
                  <a:solidFill>
                    <a:srgbClr val="212121"/>
                  </a:solidFill>
                  <a:effectLst/>
                  <a:latin typeface="Roboto"/>
                </a:rPr>
                <a:t> doesn’t absolutely means negative or bad. It functions as the negation that can be assumed to negate something bad which in turn change the meaning into positive/neutral sentiment ('</a:t>
              </a:r>
              <a:r>
                <a:rPr lang="en-US" sz="1050" b="0" i="0" dirty="0" err="1">
                  <a:solidFill>
                    <a:srgbClr val="212121"/>
                  </a:solidFill>
                  <a:effectLst/>
                  <a:latin typeface="Roboto"/>
                </a:rPr>
                <a:t>tidak</a:t>
              </a:r>
              <a:r>
                <a:rPr lang="en-US" sz="1050" b="0" i="0" dirty="0">
                  <a:solidFill>
                    <a:srgbClr val="212121"/>
                  </a:solidFill>
                  <a:effectLst/>
                  <a:latin typeface="Roboto"/>
                </a:rPr>
                <a:t> </a:t>
              </a:r>
              <a:r>
                <a:rPr lang="en-US" sz="1050" b="0" i="0" dirty="0" err="1">
                  <a:solidFill>
                    <a:srgbClr val="212121"/>
                  </a:solidFill>
                  <a:effectLst/>
                  <a:latin typeface="Roboto"/>
                </a:rPr>
                <a:t>jelek</a:t>
              </a:r>
              <a:r>
                <a:rPr lang="en-US" sz="1050" b="0" i="0" dirty="0">
                  <a:solidFill>
                    <a:srgbClr val="212121"/>
                  </a:solidFill>
                  <a:effectLst/>
                  <a:latin typeface="Roboto"/>
                </a:rPr>
                <a:t>' or '</a:t>
              </a:r>
              <a:r>
                <a:rPr lang="en-US" sz="1050" b="0" i="0" dirty="0" err="1">
                  <a:solidFill>
                    <a:srgbClr val="212121"/>
                  </a:solidFill>
                  <a:effectLst/>
                  <a:latin typeface="Roboto"/>
                </a:rPr>
                <a:t>tidak</a:t>
              </a:r>
              <a:r>
                <a:rPr lang="en-US" sz="1050" b="0" i="0" dirty="0">
                  <a:solidFill>
                    <a:srgbClr val="212121"/>
                  </a:solidFill>
                  <a:effectLst/>
                  <a:latin typeface="Roboto"/>
                </a:rPr>
                <a:t> </a:t>
              </a:r>
              <a:r>
                <a:rPr lang="en-US" sz="1050" b="0" i="0" dirty="0" err="1">
                  <a:solidFill>
                    <a:srgbClr val="212121"/>
                  </a:solidFill>
                  <a:effectLst/>
                  <a:latin typeface="Roboto"/>
                </a:rPr>
                <a:t>apa-apa</a:t>
              </a:r>
              <a:r>
                <a:rPr lang="en-US" sz="1050" b="0" i="0" dirty="0">
                  <a:solidFill>
                    <a:srgbClr val="212121"/>
                  </a:solidFill>
                  <a:effectLst/>
                  <a:latin typeface="Roboto"/>
                </a:rPr>
                <a:t>’)</a:t>
              </a:r>
            </a:p>
            <a:p>
              <a:pPr marL="171450" indent="-171450" algn="l">
                <a:buFont typeface="Arial" panose="020B0604020202020204" pitchFamily="34" charset="0"/>
                <a:buChar char="•"/>
              </a:pPr>
              <a:r>
                <a:rPr lang="en-US" altLang="ko-KR" sz="1050" i="1" dirty="0" err="1">
                  <a:solidFill>
                    <a:schemeClr val="tx1">
                      <a:lumMod val="75000"/>
                      <a:lumOff val="25000"/>
                    </a:schemeClr>
                  </a:solidFill>
                  <a:cs typeface="Arial" pitchFamily="34" charset="0"/>
                </a:rPr>
                <a:t>tidak</a:t>
              </a:r>
              <a:r>
                <a:rPr lang="en-US" altLang="ko-KR" sz="1050" dirty="0">
                  <a:solidFill>
                    <a:schemeClr val="tx1">
                      <a:lumMod val="75000"/>
                      <a:lumOff val="25000"/>
                    </a:schemeClr>
                  </a:solidFill>
                  <a:cs typeface="Arial" pitchFamily="34" charset="0"/>
                </a:rPr>
                <a:t> becomes the top words in bad sentiment. However, the frequency is lesser than those in good sentiment.</a:t>
              </a:r>
            </a:p>
            <a:p>
              <a:pPr marL="171450" indent="-171450" algn="l">
                <a:buFont typeface="Arial" panose="020B0604020202020204" pitchFamily="34" charset="0"/>
                <a:buChar char="•"/>
              </a:pPr>
              <a:endParaRPr lang="en-US" altLang="ko-KR" sz="105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415F5EC8-F7C3-4030-AD57-39D37FE24D0C}"/>
                </a:ext>
              </a:extLst>
            </p:cNvPr>
            <p:cNvSpPr txBox="1"/>
            <p:nvPr/>
          </p:nvSpPr>
          <p:spPr>
            <a:xfrm>
              <a:off x="5827838" y="1738043"/>
              <a:ext cx="2878588" cy="229965"/>
            </a:xfrm>
            <a:prstGeom prst="rect">
              <a:avLst/>
            </a:prstGeom>
            <a:noFill/>
          </p:spPr>
          <p:txBody>
            <a:bodyPr wrap="square" rtlCol="0">
              <a:spAutoFit/>
            </a:bodyPr>
            <a:lstStyle/>
            <a:p>
              <a:r>
                <a:rPr lang="en-ID" altLang="ko-KR" sz="1200" b="1" dirty="0">
                  <a:solidFill>
                    <a:schemeClr val="tx1">
                      <a:lumMod val="75000"/>
                      <a:lumOff val="25000"/>
                    </a:schemeClr>
                  </a:solidFill>
                  <a:cs typeface="Arial" pitchFamily="34" charset="0"/>
                </a:rPr>
                <a:t>Words Frequency</a:t>
              </a:r>
              <a:endParaRPr lang="ko-KR" altLang="en-US" sz="1200" b="1" dirty="0">
                <a:solidFill>
                  <a:schemeClr val="tx1">
                    <a:lumMod val="75000"/>
                    <a:lumOff val="25000"/>
                  </a:schemeClr>
                </a:solidFill>
                <a:cs typeface="Arial" pitchFamily="34" charset="0"/>
              </a:endParaRPr>
            </a:p>
          </p:txBody>
        </p:sp>
      </p:grpSp>
      <p:grpSp>
        <p:nvGrpSpPr>
          <p:cNvPr id="14" name="Group 13">
            <a:extLst>
              <a:ext uri="{FF2B5EF4-FFF2-40B4-BE49-F238E27FC236}">
                <a16:creationId xmlns:a16="http://schemas.microsoft.com/office/drawing/2014/main" id="{D89D3062-C7E8-4A67-ADD1-EBE368D09298}"/>
              </a:ext>
            </a:extLst>
          </p:cNvPr>
          <p:cNvGrpSpPr/>
          <p:nvPr/>
        </p:nvGrpSpPr>
        <p:grpSpPr>
          <a:xfrm>
            <a:off x="351348" y="838654"/>
            <a:ext cx="2408481" cy="2067694"/>
            <a:chOff x="310155" y="871791"/>
            <a:chExt cx="2408481" cy="2067694"/>
          </a:xfrm>
        </p:grpSpPr>
        <p:pic>
          <p:nvPicPr>
            <p:cNvPr id="2050" name="Picture 2">
              <a:extLst>
                <a:ext uri="{FF2B5EF4-FFF2-40B4-BE49-F238E27FC236}">
                  <a16:creationId xmlns:a16="http://schemas.microsoft.com/office/drawing/2014/main" id="{A64327A2-BA70-4C23-AF53-578B6B9F65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155" y="871791"/>
              <a:ext cx="2408481" cy="20676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05F21D00-433A-4D2B-B096-59EBB5C885EA}"/>
                </a:ext>
              </a:extLst>
            </p:cNvPr>
            <p:cNvGrpSpPr/>
            <p:nvPr/>
          </p:nvGrpSpPr>
          <p:grpSpPr>
            <a:xfrm>
              <a:off x="1627924" y="1349701"/>
              <a:ext cx="682607" cy="682607"/>
              <a:chOff x="1514396" y="1171345"/>
              <a:chExt cx="682607" cy="682607"/>
            </a:xfrm>
          </p:grpSpPr>
          <p:sp>
            <p:nvSpPr>
              <p:cNvPr id="12" name="Oval 11">
                <a:extLst>
                  <a:ext uri="{FF2B5EF4-FFF2-40B4-BE49-F238E27FC236}">
                    <a16:creationId xmlns:a16="http://schemas.microsoft.com/office/drawing/2014/main" id="{EDA0F97D-B75C-4B91-9854-F66FA7F34F97}"/>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0D08393B-5D30-40F3-A1BE-6A63A528F61A}"/>
                  </a:ext>
                </a:extLst>
              </p:cNvPr>
              <p:cNvSpPr txBox="1"/>
              <p:nvPr/>
            </p:nvSpPr>
            <p:spPr>
              <a:xfrm>
                <a:off x="1545192" y="1282987"/>
                <a:ext cx="609332" cy="461665"/>
              </a:xfrm>
              <a:prstGeom prst="rect">
                <a:avLst/>
              </a:prstGeom>
              <a:noFill/>
            </p:spPr>
            <p:txBody>
              <a:bodyPr wrap="square" rtlCol="0">
                <a:spAutoFit/>
              </a:bodyPr>
              <a:lstStyle/>
              <a:p>
                <a:pPr algn="ctr"/>
                <a:r>
                  <a:rPr lang="en-ID" sz="1200" dirty="0">
                    <a:solidFill>
                      <a:schemeClr val="bg1"/>
                    </a:solidFill>
                  </a:rPr>
                  <a:t>Good</a:t>
                </a:r>
              </a:p>
              <a:p>
                <a:pPr algn="ctr"/>
                <a:r>
                  <a:rPr lang="en-ID" sz="1200" dirty="0">
                    <a:solidFill>
                      <a:schemeClr val="bg1"/>
                    </a:solidFill>
                  </a:rPr>
                  <a:t>(1)</a:t>
                </a:r>
              </a:p>
            </p:txBody>
          </p:sp>
        </p:grpSp>
      </p:grpSp>
      <p:grpSp>
        <p:nvGrpSpPr>
          <p:cNvPr id="5" name="Group 4">
            <a:extLst>
              <a:ext uri="{FF2B5EF4-FFF2-40B4-BE49-F238E27FC236}">
                <a16:creationId xmlns:a16="http://schemas.microsoft.com/office/drawing/2014/main" id="{37D7478A-4571-4982-9E0F-D6ABA010A0A8}"/>
              </a:ext>
            </a:extLst>
          </p:cNvPr>
          <p:cNvGrpSpPr/>
          <p:nvPr/>
        </p:nvGrpSpPr>
        <p:grpSpPr>
          <a:xfrm>
            <a:off x="3173033" y="838654"/>
            <a:ext cx="2569939" cy="2067694"/>
            <a:chOff x="3131840" y="871791"/>
            <a:chExt cx="2569939" cy="2067694"/>
          </a:xfrm>
        </p:grpSpPr>
        <p:pic>
          <p:nvPicPr>
            <p:cNvPr id="2052" name="Picture 4">
              <a:extLst>
                <a:ext uri="{FF2B5EF4-FFF2-40B4-BE49-F238E27FC236}">
                  <a16:creationId xmlns:a16="http://schemas.microsoft.com/office/drawing/2014/main" id="{54B8826C-A8F9-4576-A7FA-34B7A66C40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871791"/>
              <a:ext cx="2569939" cy="20676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408F759F-47C5-4315-982D-865EFDB1E86F}"/>
                </a:ext>
              </a:extLst>
            </p:cNvPr>
            <p:cNvGrpSpPr/>
            <p:nvPr/>
          </p:nvGrpSpPr>
          <p:grpSpPr>
            <a:xfrm>
              <a:off x="4616255" y="1349701"/>
              <a:ext cx="682607" cy="682607"/>
              <a:chOff x="1514396" y="1171345"/>
              <a:chExt cx="682607" cy="682607"/>
            </a:xfrm>
          </p:grpSpPr>
          <p:sp>
            <p:nvSpPr>
              <p:cNvPr id="17" name="Oval 16">
                <a:extLst>
                  <a:ext uri="{FF2B5EF4-FFF2-40B4-BE49-F238E27FC236}">
                    <a16:creationId xmlns:a16="http://schemas.microsoft.com/office/drawing/2014/main" id="{29B38737-0C65-4B06-8A4B-48E5E4C17671}"/>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TextBox 17">
                <a:extLst>
                  <a:ext uri="{FF2B5EF4-FFF2-40B4-BE49-F238E27FC236}">
                    <a16:creationId xmlns:a16="http://schemas.microsoft.com/office/drawing/2014/main" id="{1200AF15-4221-4527-A42A-7457ACEA8D5A}"/>
                  </a:ext>
                </a:extLst>
              </p:cNvPr>
              <p:cNvSpPr txBox="1"/>
              <p:nvPr/>
            </p:nvSpPr>
            <p:spPr>
              <a:xfrm>
                <a:off x="1545192" y="1282987"/>
                <a:ext cx="609332" cy="461665"/>
              </a:xfrm>
              <a:prstGeom prst="rect">
                <a:avLst/>
              </a:prstGeom>
              <a:noFill/>
            </p:spPr>
            <p:txBody>
              <a:bodyPr wrap="square" rtlCol="0">
                <a:spAutoFit/>
              </a:bodyPr>
              <a:lstStyle/>
              <a:p>
                <a:pPr algn="ctr"/>
                <a:r>
                  <a:rPr lang="en-ID" sz="1200" dirty="0">
                    <a:solidFill>
                      <a:schemeClr val="bg1"/>
                    </a:solidFill>
                  </a:rPr>
                  <a:t>Bad</a:t>
                </a:r>
              </a:p>
              <a:p>
                <a:pPr algn="ctr"/>
                <a:r>
                  <a:rPr lang="en-ID" sz="1200" dirty="0">
                    <a:solidFill>
                      <a:schemeClr val="bg1"/>
                    </a:solidFill>
                  </a:rPr>
                  <a:t>(-1)</a:t>
                </a:r>
              </a:p>
            </p:txBody>
          </p:sp>
        </p:grpSp>
      </p:grpSp>
      <p:grpSp>
        <p:nvGrpSpPr>
          <p:cNvPr id="4" name="Group 3">
            <a:extLst>
              <a:ext uri="{FF2B5EF4-FFF2-40B4-BE49-F238E27FC236}">
                <a16:creationId xmlns:a16="http://schemas.microsoft.com/office/drawing/2014/main" id="{1EADBBB9-3659-4F5B-B70D-298A3AEBB70D}"/>
              </a:ext>
            </a:extLst>
          </p:cNvPr>
          <p:cNvGrpSpPr/>
          <p:nvPr/>
        </p:nvGrpSpPr>
        <p:grpSpPr>
          <a:xfrm>
            <a:off x="6156176" y="834112"/>
            <a:ext cx="2678429" cy="2067694"/>
            <a:chOff x="6114983" y="867249"/>
            <a:chExt cx="2678429" cy="2067694"/>
          </a:xfrm>
        </p:grpSpPr>
        <p:pic>
          <p:nvPicPr>
            <p:cNvPr id="2054" name="Picture 6">
              <a:extLst>
                <a:ext uri="{FF2B5EF4-FFF2-40B4-BE49-F238E27FC236}">
                  <a16:creationId xmlns:a16="http://schemas.microsoft.com/office/drawing/2014/main" id="{3EE47C86-E298-417F-8C7A-24BF26F21B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4983" y="867249"/>
              <a:ext cx="2678429" cy="20676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56783FD0-E9CA-4BFE-8199-001C4508CA5D}"/>
                </a:ext>
              </a:extLst>
            </p:cNvPr>
            <p:cNvGrpSpPr/>
            <p:nvPr/>
          </p:nvGrpSpPr>
          <p:grpSpPr>
            <a:xfrm>
              <a:off x="7748876" y="1349701"/>
              <a:ext cx="809574" cy="682607"/>
              <a:chOff x="1450912" y="1171345"/>
              <a:chExt cx="809574" cy="682607"/>
            </a:xfrm>
          </p:grpSpPr>
          <p:sp>
            <p:nvSpPr>
              <p:cNvPr id="21" name="Oval 20">
                <a:extLst>
                  <a:ext uri="{FF2B5EF4-FFF2-40B4-BE49-F238E27FC236}">
                    <a16:creationId xmlns:a16="http://schemas.microsoft.com/office/drawing/2014/main" id="{EFC3BC2C-E871-422C-ABC1-4A0AC8C9B954}"/>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TextBox 21">
                <a:extLst>
                  <a:ext uri="{FF2B5EF4-FFF2-40B4-BE49-F238E27FC236}">
                    <a16:creationId xmlns:a16="http://schemas.microsoft.com/office/drawing/2014/main" id="{FAF29166-EAE7-4D11-A84E-4B87C3191D05}"/>
                  </a:ext>
                </a:extLst>
              </p:cNvPr>
              <p:cNvSpPr txBox="1"/>
              <p:nvPr/>
            </p:nvSpPr>
            <p:spPr>
              <a:xfrm>
                <a:off x="1450912" y="1285755"/>
                <a:ext cx="809574" cy="461665"/>
              </a:xfrm>
              <a:prstGeom prst="rect">
                <a:avLst/>
              </a:prstGeom>
              <a:noFill/>
            </p:spPr>
            <p:txBody>
              <a:bodyPr wrap="square" rtlCol="0">
                <a:spAutoFit/>
              </a:bodyPr>
              <a:lstStyle/>
              <a:p>
                <a:pPr algn="ctr"/>
                <a:r>
                  <a:rPr lang="en-ID" sz="1200" dirty="0">
                    <a:solidFill>
                      <a:schemeClr val="bg1"/>
                    </a:solidFill>
                  </a:rPr>
                  <a:t>Neutral</a:t>
                </a:r>
              </a:p>
              <a:p>
                <a:pPr algn="ctr"/>
                <a:r>
                  <a:rPr lang="en-ID" sz="1200" dirty="0">
                    <a:solidFill>
                      <a:schemeClr val="bg1"/>
                    </a:solidFill>
                  </a:rPr>
                  <a:t>(0)</a:t>
                </a:r>
              </a:p>
            </p:txBody>
          </p:sp>
        </p:grpSp>
      </p:grpSp>
      <p:sp>
        <p:nvSpPr>
          <p:cNvPr id="26" name="Rectangle 25">
            <a:extLst>
              <a:ext uri="{FF2B5EF4-FFF2-40B4-BE49-F238E27FC236}">
                <a16:creationId xmlns:a16="http://schemas.microsoft.com/office/drawing/2014/main" id="{255F102A-799D-4037-82C7-8D3E45267383}"/>
              </a:ext>
            </a:extLst>
          </p:cNvPr>
          <p:cNvSpPr/>
          <p:nvPr/>
        </p:nvSpPr>
        <p:spPr>
          <a:xfrm>
            <a:off x="1781525" y="3683538"/>
            <a:ext cx="934541" cy="8238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TextBox 26">
            <a:extLst>
              <a:ext uri="{FF2B5EF4-FFF2-40B4-BE49-F238E27FC236}">
                <a16:creationId xmlns:a16="http://schemas.microsoft.com/office/drawing/2014/main" id="{37DE912C-503D-4BA3-996D-70123ACEEF74}"/>
              </a:ext>
            </a:extLst>
          </p:cNvPr>
          <p:cNvSpPr txBox="1"/>
          <p:nvPr/>
        </p:nvSpPr>
        <p:spPr>
          <a:xfrm>
            <a:off x="1794144" y="3803098"/>
            <a:ext cx="934541" cy="584775"/>
          </a:xfrm>
          <a:prstGeom prst="rect">
            <a:avLst/>
          </a:prstGeom>
          <a:noFill/>
        </p:spPr>
        <p:txBody>
          <a:bodyPr wrap="square" rtlCol="0">
            <a:spAutoFit/>
          </a:bodyPr>
          <a:lstStyle/>
          <a:p>
            <a:pPr algn="ctr"/>
            <a:r>
              <a:rPr lang="en-ID" sz="1600" dirty="0">
                <a:solidFill>
                  <a:schemeClr val="bg1"/>
                </a:solidFill>
              </a:rPr>
              <a:t>Data </a:t>
            </a:r>
          </a:p>
          <a:p>
            <a:pPr algn="ctr"/>
            <a:r>
              <a:rPr lang="en-ID" sz="1600" dirty="0">
                <a:solidFill>
                  <a:schemeClr val="bg1"/>
                </a:solidFill>
              </a:rPr>
              <a:t>Insight</a:t>
            </a:r>
          </a:p>
        </p:txBody>
      </p:sp>
    </p:spTree>
    <p:extLst>
      <p:ext uri="{BB962C8B-B14F-4D97-AF65-F5344CB8AC3E}">
        <p14:creationId xmlns:p14="http://schemas.microsoft.com/office/powerpoint/2010/main" val="444819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219612F-A4E8-4E65-82AF-CE0C03584D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683" y="2067694"/>
            <a:ext cx="2682291" cy="13579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0"/>
          </p:nvPr>
        </p:nvSpPr>
        <p:spPr/>
        <p:txBody>
          <a:bodyPr/>
          <a:lstStyle/>
          <a:p>
            <a:r>
              <a:rPr lang="en-US" altLang="ko-KR" dirty="0"/>
              <a:t>Data Insight – Word Cloud</a:t>
            </a:r>
            <a:endParaRPr lang="ko-KR" altLang="en-US" dirty="0"/>
          </a:p>
        </p:txBody>
      </p:sp>
      <p:grpSp>
        <p:nvGrpSpPr>
          <p:cNvPr id="3" name="Group 2">
            <a:extLst>
              <a:ext uri="{FF2B5EF4-FFF2-40B4-BE49-F238E27FC236}">
                <a16:creationId xmlns:a16="http://schemas.microsoft.com/office/drawing/2014/main" id="{05F21D00-433A-4D2B-B096-59EBB5C885EA}"/>
              </a:ext>
            </a:extLst>
          </p:cNvPr>
          <p:cNvGrpSpPr/>
          <p:nvPr/>
        </p:nvGrpSpPr>
        <p:grpSpPr>
          <a:xfrm>
            <a:off x="1287367" y="1303382"/>
            <a:ext cx="682607" cy="682607"/>
            <a:chOff x="1514396" y="1171345"/>
            <a:chExt cx="682607" cy="682607"/>
          </a:xfrm>
        </p:grpSpPr>
        <p:sp>
          <p:nvSpPr>
            <p:cNvPr id="12" name="Oval 11">
              <a:extLst>
                <a:ext uri="{FF2B5EF4-FFF2-40B4-BE49-F238E27FC236}">
                  <a16:creationId xmlns:a16="http://schemas.microsoft.com/office/drawing/2014/main" id="{EDA0F97D-B75C-4B91-9854-F66FA7F34F97}"/>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0D08393B-5D30-40F3-A1BE-6A63A528F61A}"/>
                </a:ext>
              </a:extLst>
            </p:cNvPr>
            <p:cNvSpPr txBox="1"/>
            <p:nvPr/>
          </p:nvSpPr>
          <p:spPr>
            <a:xfrm>
              <a:off x="1545192" y="1282987"/>
              <a:ext cx="609332" cy="461665"/>
            </a:xfrm>
            <a:prstGeom prst="rect">
              <a:avLst/>
            </a:prstGeom>
            <a:noFill/>
          </p:spPr>
          <p:txBody>
            <a:bodyPr wrap="square" rtlCol="0">
              <a:spAutoFit/>
            </a:bodyPr>
            <a:lstStyle/>
            <a:p>
              <a:pPr algn="ctr"/>
              <a:r>
                <a:rPr lang="en-ID" sz="1200" dirty="0">
                  <a:solidFill>
                    <a:schemeClr val="bg1"/>
                  </a:solidFill>
                </a:rPr>
                <a:t>Good</a:t>
              </a:r>
            </a:p>
            <a:p>
              <a:pPr algn="ctr"/>
              <a:r>
                <a:rPr lang="en-ID" sz="1200" dirty="0">
                  <a:solidFill>
                    <a:schemeClr val="bg1"/>
                  </a:solidFill>
                </a:rPr>
                <a:t>(1)</a:t>
              </a:r>
            </a:p>
          </p:txBody>
        </p:sp>
      </p:grpSp>
      <p:grpSp>
        <p:nvGrpSpPr>
          <p:cNvPr id="16" name="Group 15">
            <a:extLst>
              <a:ext uri="{FF2B5EF4-FFF2-40B4-BE49-F238E27FC236}">
                <a16:creationId xmlns:a16="http://schemas.microsoft.com/office/drawing/2014/main" id="{408F759F-47C5-4315-982D-865EFDB1E86F}"/>
              </a:ext>
            </a:extLst>
          </p:cNvPr>
          <p:cNvGrpSpPr/>
          <p:nvPr/>
        </p:nvGrpSpPr>
        <p:grpSpPr>
          <a:xfrm>
            <a:off x="4231443" y="1303382"/>
            <a:ext cx="682607" cy="682607"/>
            <a:chOff x="1514396" y="1171345"/>
            <a:chExt cx="682607" cy="682607"/>
          </a:xfrm>
        </p:grpSpPr>
        <p:sp>
          <p:nvSpPr>
            <p:cNvPr id="17" name="Oval 16">
              <a:extLst>
                <a:ext uri="{FF2B5EF4-FFF2-40B4-BE49-F238E27FC236}">
                  <a16:creationId xmlns:a16="http://schemas.microsoft.com/office/drawing/2014/main" id="{29B38737-0C65-4B06-8A4B-48E5E4C17671}"/>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TextBox 17">
              <a:extLst>
                <a:ext uri="{FF2B5EF4-FFF2-40B4-BE49-F238E27FC236}">
                  <a16:creationId xmlns:a16="http://schemas.microsoft.com/office/drawing/2014/main" id="{1200AF15-4221-4527-A42A-7457ACEA8D5A}"/>
                </a:ext>
              </a:extLst>
            </p:cNvPr>
            <p:cNvSpPr txBox="1"/>
            <p:nvPr/>
          </p:nvSpPr>
          <p:spPr>
            <a:xfrm>
              <a:off x="1545192" y="1282987"/>
              <a:ext cx="609332" cy="461665"/>
            </a:xfrm>
            <a:prstGeom prst="rect">
              <a:avLst/>
            </a:prstGeom>
            <a:noFill/>
          </p:spPr>
          <p:txBody>
            <a:bodyPr wrap="square" rtlCol="0">
              <a:spAutoFit/>
            </a:bodyPr>
            <a:lstStyle/>
            <a:p>
              <a:pPr algn="ctr"/>
              <a:r>
                <a:rPr lang="en-ID" sz="1200" dirty="0">
                  <a:solidFill>
                    <a:schemeClr val="bg1"/>
                  </a:solidFill>
                </a:rPr>
                <a:t>Bad</a:t>
              </a:r>
            </a:p>
            <a:p>
              <a:pPr algn="ctr"/>
              <a:r>
                <a:rPr lang="en-ID" sz="1200" dirty="0">
                  <a:solidFill>
                    <a:schemeClr val="bg1"/>
                  </a:solidFill>
                </a:rPr>
                <a:t>(-1)</a:t>
              </a:r>
            </a:p>
          </p:txBody>
        </p:sp>
      </p:grpSp>
      <p:grpSp>
        <p:nvGrpSpPr>
          <p:cNvPr id="20" name="Group 19">
            <a:extLst>
              <a:ext uri="{FF2B5EF4-FFF2-40B4-BE49-F238E27FC236}">
                <a16:creationId xmlns:a16="http://schemas.microsoft.com/office/drawing/2014/main" id="{56783FD0-E9CA-4BFE-8199-001C4508CA5D}"/>
              </a:ext>
            </a:extLst>
          </p:cNvPr>
          <p:cNvGrpSpPr/>
          <p:nvPr/>
        </p:nvGrpSpPr>
        <p:grpSpPr>
          <a:xfrm>
            <a:off x="7175519" y="1303381"/>
            <a:ext cx="809574" cy="682607"/>
            <a:chOff x="1450912" y="1171345"/>
            <a:chExt cx="809574" cy="682607"/>
          </a:xfrm>
        </p:grpSpPr>
        <p:sp>
          <p:nvSpPr>
            <p:cNvPr id="21" name="Oval 20">
              <a:extLst>
                <a:ext uri="{FF2B5EF4-FFF2-40B4-BE49-F238E27FC236}">
                  <a16:creationId xmlns:a16="http://schemas.microsoft.com/office/drawing/2014/main" id="{EFC3BC2C-E871-422C-ABC1-4A0AC8C9B954}"/>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TextBox 21">
              <a:extLst>
                <a:ext uri="{FF2B5EF4-FFF2-40B4-BE49-F238E27FC236}">
                  <a16:creationId xmlns:a16="http://schemas.microsoft.com/office/drawing/2014/main" id="{FAF29166-EAE7-4D11-A84E-4B87C3191D05}"/>
                </a:ext>
              </a:extLst>
            </p:cNvPr>
            <p:cNvSpPr txBox="1"/>
            <p:nvPr/>
          </p:nvSpPr>
          <p:spPr>
            <a:xfrm>
              <a:off x="1450912" y="1285755"/>
              <a:ext cx="809574" cy="461665"/>
            </a:xfrm>
            <a:prstGeom prst="rect">
              <a:avLst/>
            </a:prstGeom>
            <a:noFill/>
          </p:spPr>
          <p:txBody>
            <a:bodyPr wrap="square" rtlCol="0">
              <a:spAutoFit/>
            </a:bodyPr>
            <a:lstStyle/>
            <a:p>
              <a:pPr algn="ctr"/>
              <a:r>
                <a:rPr lang="en-ID" sz="1200" dirty="0">
                  <a:solidFill>
                    <a:schemeClr val="bg1"/>
                  </a:solidFill>
                </a:rPr>
                <a:t>Neutral</a:t>
              </a:r>
            </a:p>
            <a:p>
              <a:pPr algn="ctr"/>
              <a:r>
                <a:rPr lang="en-ID" sz="1200" dirty="0">
                  <a:solidFill>
                    <a:schemeClr val="bg1"/>
                  </a:solidFill>
                </a:rPr>
                <a:t>(0)</a:t>
              </a:r>
            </a:p>
          </p:txBody>
        </p:sp>
      </p:grpSp>
      <p:pic>
        <p:nvPicPr>
          <p:cNvPr id="3076" name="Picture 4">
            <a:extLst>
              <a:ext uri="{FF2B5EF4-FFF2-40B4-BE49-F238E27FC236}">
                <a16:creationId xmlns:a16="http://schemas.microsoft.com/office/drawing/2014/main" id="{016EE8B2-864F-4BBE-AF52-2579CDDD99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2067694"/>
            <a:ext cx="2682291" cy="13579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5A7FD0F-5339-484A-B63F-A188CB56CA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0029" y="2067693"/>
            <a:ext cx="2682289" cy="13579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87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25084" y="2067694"/>
            <a:ext cx="5018916" cy="576064"/>
          </a:xfrm>
        </p:spPr>
        <p:txBody>
          <a:bodyPr/>
          <a:lstStyle/>
          <a:p>
            <a:r>
              <a:rPr lang="en-US" altLang="ko-KR" sz="2400" dirty="0"/>
              <a:t>Modelling, Modelling Evaluation, Dashboard &amp; Insight</a:t>
            </a:r>
          </a:p>
        </p:txBody>
      </p:sp>
      <p:sp>
        <p:nvSpPr>
          <p:cNvPr id="3" name="Text Placeholder 2"/>
          <p:cNvSpPr>
            <a:spLocks noGrp="1"/>
          </p:cNvSpPr>
          <p:nvPr>
            <p:ph type="body" sz="quarter" idx="11"/>
          </p:nvPr>
        </p:nvSpPr>
        <p:spPr>
          <a:xfrm>
            <a:off x="4125084" y="2787774"/>
            <a:ext cx="5018916" cy="288032"/>
          </a:xfrm>
        </p:spPr>
        <p:txBody>
          <a:bodyPr/>
          <a:lstStyle/>
          <a:p>
            <a:pPr lvl="0"/>
            <a:r>
              <a:rPr lang="en-US" altLang="ko-KR" dirty="0"/>
              <a:t>Model development &amp; evaluation, integration into dashboard, and insight</a:t>
            </a:r>
          </a:p>
        </p:txBody>
      </p:sp>
    </p:spTree>
    <p:extLst>
      <p:ext uri="{BB962C8B-B14F-4D97-AF65-F5344CB8AC3E}">
        <p14:creationId xmlns:p14="http://schemas.microsoft.com/office/powerpoint/2010/main" val="3885829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Modelling – Scoring</a:t>
            </a:r>
            <a:endParaRPr lang="ko-KR" altLang="en-US" dirty="0"/>
          </a:p>
        </p:txBody>
      </p:sp>
      <p:graphicFrame>
        <p:nvGraphicFramePr>
          <p:cNvPr id="37" name="Table 8">
            <a:extLst>
              <a:ext uri="{FF2B5EF4-FFF2-40B4-BE49-F238E27FC236}">
                <a16:creationId xmlns:a16="http://schemas.microsoft.com/office/drawing/2014/main" id="{40649154-6AD3-4712-A16F-CC92195CB164}"/>
              </a:ext>
            </a:extLst>
          </p:cNvPr>
          <p:cNvGraphicFramePr>
            <a:graphicFrameLocks noGrp="1"/>
          </p:cNvGraphicFramePr>
          <p:nvPr>
            <p:extLst>
              <p:ext uri="{D42A27DB-BD31-4B8C-83A1-F6EECF244321}">
                <p14:modId xmlns:p14="http://schemas.microsoft.com/office/powerpoint/2010/main" val="3297492305"/>
              </p:ext>
            </p:extLst>
          </p:nvPr>
        </p:nvGraphicFramePr>
        <p:xfrm>
          <a:off x="1475656" y="1635646"/>
          <a:ext cx="3199660" cy="2753661"/>
        </p:xfrm>
        <a:graphic>
          <a:graphicData uri="http://schemas.openxmlformats.org/drawingml/2006/table">
            <a:tbl>
              <a:tblPr firstRow="1" bandRow="1">
                <a:tableStyleId>{5C22544A-7EE6-4342-B048-85BDC9FD1C3A}</a:tableStyleId>
              </a:tblPr>
              <a:tblGrid>
                <a:gridCol w="799915">
                  <a:extLst>
                    <a:ext uri="{9D8B030D-6E8A-4147-A177-3AD203B41FA5}">
                      <a16:colId xmlns:a16="http://schemas.microsoft.com/office/drawing/2014/main" val="3956766304"/>
                    </a:ext>
                  </a:extLst>
                </a:gridCol>
                <a:gridCol w="799915">
                  <a:extLst>
                    <a:ext uri="{9D8B030D-6E8A-4147-A177-3AD203B41FA5}">
                      <a16:colId xmlns:a16="http://schemas.microsoft.com/office/drawing/2014/main" val="3385876760"/>
                    </a:ext>
                  </a:extLst>
                </a:gridCol>
                <a:gridCol w="799915">
                  <a:extLst>
                    <a:ext uri="{9D8B030D-6E8A-4147-A177-3AD203B41FA5}">
                      <a16:colId xmlns:a16="http://schemas.microsoft.com/office/drawing/2014/main" val="3185318845"/>
                    </a:ext>
                  </a:extLst>
                </a:gridCol>
                <a:gridCol w="799915">
                  <a:extLst>
                    <a:ext uri="{9D8B030D-6E8A-4147-A177-3AD203B41FA5}">
                      <a16:colId xmlns:a16="http://schemas.microsoft.com/office/drawing/2014/main" val="444587426"/>
                    </a:ext>
                  </a:extLst>
                </a:gridCol>
              </a:tblGrid>
              <a:tr h="614170">
                <a:tc>
                  <a:txBody>
                    <a:bodyPr/>
                    <a:lstStyle/>
                    <a:p>
                      <a:r>
                        <a:rPr lang="en-ID" sz="1100" dirty="0"/>
                        <a:t>Predicted</a:t>
                      </a:r>
                    </a:p>
                    <a:p>
                      <a:r>
                        <a:rPr lang="en-ID" sz="1100" dirty="0"/>
                        <a:t>-------------</a:t>
                      </a:r>
                    </a:p>
                    <a:p>
                      <a:r>
                        <a:rPr lang="en-ID" sz="1100" dirty="0"/>
                        <a:t>Actual</a:t>
                      </a:r>
                    </a:p>
                  </a:txBody>
                  <a:tcPr marL="68564" marR="68564" marT="34282" marB="34282">
                    <a:solidFill>
                      <a:srgbClr val="404040"/>
                    </a:solidFill>
                  </a:tcPr>
                </a:tc>
                <a:tc>
                  <a:txBody>
                    <a:bodyPr/>
                    <a:lstStyle/>
                    <a:p>
                      <a:pPr algn="ctr"/>
                      <a:endParaRPr lang="en-ID" sz="1200" dirty="0">
                        <a:solidFill>
                          <a:schemeClr val="bg1"/>
                        </a:solidFill>
                      </a:endParaRPr>
                    </a:p>
                    <a:p>
                      <a:pPr algn="ctr"/>
                      <a:r>
                        <a:rPr lang="en-ID" sz="1200" dirty="0">
                          <a:solidFill>
                            <a:schemeClr val="bg1"/>
                          </a:solidFill>
                        </a:rPr>
                        <a:t>0</a:t>
                      </a:r>
                    </a:p>
                  </a:txBody>
                  <a:tcPr marL="68564" marR="68564" marT="34282" marB="34282">
                    <a:solidFill>
                      <a:srgbClr val="404040"/>
                    </a:solidFill>
                  </a:tcPr>
                </a:tc>
                <a:tc>
                  <a:txBody>
                    <a:bodyPr/>
                    <a:lstStyle/>
                    <a:p>
                      <a:pPr algn="ctr"/>
                      <a:endParaRPr lang="en-ID" sz="1200" dirty="0">
                        <a:solidFill>
                          <a:schemeClr val="bg1"/>
                        </a:solidFill>
                      </a:endParaRPr>
                    </a:p>
                    <a:p>
                      <a:pPr algn="ctr"/>
                      <a:r>
                        <a:rPr lang="en-ID" sz="1200" dirty="0">
                          <a:solidFill>
                            <a:schemeClr val="bg1"/>
                          </a:solidFill>
                        </a:rPr>
                        <a:t>0</a:t>
                      </a:r>
                    </a:p>
                  </a:txBody>
                  <a:tcPr marL="68564" marR="68564" marT="34282" marB="34282">
                    <a:solidFill>
                      <a:srgbClr val="404040"/>
                    </a:solidFill>
                  </a:tcPr>
                </a:tc>
                <a:tc>
                  <a:txBody>
                    <a:bodyPr/>
                    <a:lstStyle/>
                    <a:p>
                      <a:pPr algn="ctr"/>
                      <a:endParaRPr lang="en-ID" sz="1200" dirty="0">
                        <a:solidFill>
                          <a:schemeClr val="bg1"/>
                        </a:solidFill>
                      </a:endParaRPr>
                    </a:p>
                    <a:p>
                      <a:pPr algn="ctr"/>
                      <a:r>
                        <a:rPr lang="en-ID" sz="1200" dirty="0">
                          <a:solidFill>
                            <a:schemeClr val="bg1"/>
                          </a:solidFill>
                        </a:rPr>
                        <a:t>1</a:t>
                      </a:r>
                    </a:p>
                  </a:txBody>
                  <a:tcPr marL="68564" marR="68564" marT="34282" marB="34282">
                    <a:solidFill>
                      <a:srgbClr val="404040"/>
                    </a:solidFill>
                  </a:tcPr>
                </a:tc>
                <a:extLst>
                  <a:ext uri="{0D108BD9-81ED-4DB2-BD59-A6C34878D82A}">
                    <a16:rowId xmlns:a16="http://schemas.microsoft.com/office/drawing/2014/main" val="1947290499"/>
                  </a:ext>
                </a:extLst>
              </a:tr>
              <a:tr h="712327">
                <a:tc>
                  <a:txBody>
                    <a:bodyPr/>
                    <a:lstStyle/>
                    <a:p>
                      <a:pPr algn="ctr"/>
                      <a:endParaRPr lang="en-ID" sz="1200" b="1" dirty="0">
                        <a:solidFill>
                          <a:schemeClr val="bg1"/>
                        </a:solidFill>
                      </a:endParaRPr>
                    </a:p>
                    <a:p>
                      <a:pPr algn="ctr"/>
                      <a:r>
                        <a:rPr lang="en-ID" sz="1200" b="1" dirty="0">
                          <a:solidFill>
                            <a:schemeClr val="bg1"/>
                          </a:solidFill>
                        </a:rPr>
                        <a:t>0</a:t>
                      </a:r>
                    </a:p>
                  </a:txBody>
                  <a:tcPr marL="68564" marR="68564" marT="34282" marB="34282">
                    <a:solidFill>
                      <a:srgbClr val="404040"/>
                    </a:solidFill>
                  </a:tcPr>
                </a:tc>
                <a:tc>
                  <a:txBody>
                    <a:bodyPr/>
                    <a:lstStyle/>
                    <a:p>
                      <a:pPr algn="ctr"/>
                      <a:endParaRPr lang="en-ID" sz="1200" b="1" i="1" dirty="0">
                        <a:solidFill>
                          <a:schemeClr val="accent6"/>
                        </a:solidFill>
                        <a:latin typeface="Allianz Neo" panose="020B0504020203020204" pitchFamily="34" charset="0"/>
                      </a:endParaRPr>
                    </a:p>
                    <a:p>
                      <a:pPr algn="ctr"/>
                      <a:r>
                        <a:rPr lang="en-ID" sz="1200" b="1" i="1" dirty="0">
                          <a:solidFill>
                            <a:schemeClr val="accent6"/>
                          </a:solidFill>
                          <a:latin typeface="Allianz Neo" panose="020B0504020203020204" pitchFamily="34" charset="0"/>
                        </a:rPr>
                        <a:t>TN</a:t>
                      </a:r>
                    </a:p>
                  </a:txBody>
                  <a:tcPr marL="68564" marR="68564" marT="34282" marB="34282">
                    <a:solidFill>
                      <a:schemeClr val="accent2">
                        <a:lumMod val="60000"/>
                        <a:lumOff val="40000"/>
                      </a:schemeClr>
                    </a:solidFill>
                  </a:tcPr>
                </a:tc>
                <a:tc>
                  <a:txBody>
                    <a:bodyPr/>
                    <a:lstStyle/>
                    <a:p>
                      <a:pPr algn="ctr"/>
                      <a:endParaRPr lang="en-ID" sz="1200" b="1" i="1" dirty="0">
                        <a:solidFill>
                          <a:schemeClr val="accent6"/>
                        </a:solidFill>
                        <a:latin typeface="Allianz Neo" panose="020B0504020203020204" pitchFamily="34" charset="0"/>
                      </a:endParaRPr>
                    </a:p>
                    <a:p>
                      <a:pPr algn="ctr"/>
                      <a:r>
                        <a:rPr lang="en-ID" sz="1200" b="1" i="1" dirty="0">
                          <a:solidFill>
                            <a:schemeClr val="accent6"/>
                          </a:solidFill>
                          <a:latin typeface="Allianz Neo" panose="020B0504020203020204" pitchFamily="34" charset="0"/>
                        </a:rPr>
                        <a:t>TN</a:t>
                      </a:r>
                    </a:p>
                    <a:p>
                      <a:endParaRPr lang="en-ID" sz="1200" b="1" i="1" dirty="0">
                        <a:solidFill>
                          <a:schemeClr val="accent6"/>
                        </a:solidFill>
                        <a:latin typeface="Allianz Neo" panose="020B0504020203020204" pitchFamily="34" charset="0"/>
                      </a:endParaRPr>
                    </a:p>
                  </a:txBody>
                  <a:tcPr marL="68564" marR="68564" marT="34282" marB="34282">
                    <a:solidFill>
                      <a:schemeClr val="accent2">
                        <a:lumMod val="60000"/>
                        <a:lumOff val="40000"/>
                      </a:schemeClr>
                    </a:solidFill>
                  </a:tcPr>
                </a:tc>
                <a:tc>
                  <a:txBody>
                    <a:bodyPr/>
                    <a:lstStyle/>
                    <a:p>
                      <a:pPr algn="ctr"/>
                      <a:endParaRPr lang="en-ID" sz="1200" i="1" dirty="0">
                        <a:latin typeface="Allianz Neo" panose="020B0504020203020204" pitchFamily="34" charset="0"/>
                      </a:endParaRPr>
                    </a:p>
                    <a:p>
                      <a:pPr algn="ctr"/>
                      <a:r>
                        <a:rPr lang="en-ID" sz="1200" i="1" dirty="0">
                          <a:latin typeface="Allianz Neo" panose="020B0504020203020204" pitchFamily="34" charset="0"/>
                        </a:rPr>
                        <a:t>FP</a:t>
                      </a:r>
                    </a:p>
                    <a:p>
                      <a:endParaRPr lang="en-ID" sz="1200" i="1" dirty="0">
                        <a:latin typeface="Allianz Neo" panose="020B0504020203020204" pitchFamily="34" charset="0"/>
                      </a:endParaRPr>
                    </a:p>
                  </a:txBody>
                  <a:tcPr marL="68564" marR="68564" marT="34282" marB="34282">
                    <a:solidFill>
                      <a:schemeClr val="accent2">
                        <a:lumMod val="60000"/>
                        <a:lumOff val="40000"/>
                      </a:schemeClr>
                    </a:solidFill>
                  </a:tcPr>
                </a:tc>
                <a:extLst>
                  <a:ext uri="{0D108BD9-81ED-4DB2-BD59-A6C34878D82A}">
                    <a16:rowId xmlns:a16="http://schemas.microsoft.com/office/drawing/2014/main" val="2717050087"/>
                  </a:ext>
                </a:extLst>
              </a:tr>
              <a:tr h="713582">
                <a:tc>
                  <a:txBody>
                    <a:bodyPr/>
                    <a:lstStyle/>
                    <a:p>
                      <a:pPr algn="ctr"/>
                      <a:endParaRPr lang="en-ID" sz="1200" b="1" dirty="0">
                        <a:solidFill>
                          <a:schemeClr val="bg1"/>
                        </a:solidFill>
                      </a:endParaRPr>
                    </a:p>
                    <a:p>
                      <a:pPr algn="ctr"/>
                      <a:r>
                        <a:rPr lang="en-ID" sz="1200" b="1" dirty="0">
                          <a:solidFill>
                            <a:schemeClr val="bg1"/>
                          </a:solidFill>
                        </a:rPr>
                        <a:t>0</a:t>
                      </a:r>
                    </a:p>
                  </a:txBody>
                  <a:tcPr marL="68564" marR="68564" marT="34282" marB="34282">
                    <a:solidFill>
                      <a:srgbClr val="404040"/>
                    </a:solidFill>
                  </a:tcPr>
                </a:tc>
                <a:tc>
                  <a:txBody>
                    <a:bodyPr/>
                    <a:lstStyle/>
                    <a:p>
                      <a:pPr algn="ctr"/>
                      <a:endParaRPr lang="en-ID" sz="1200" b="1" i="1" dirty="0">
                        <a:solidFill>
                          <a:schemeClr val="accent6"/>
                        </a:solidFill>
                        <a:latin typeface="Allianz Neo" panose="020B0504020203020204" pitchFamily="34" charset="0"/>
                      </a:endParaRPr>
                    </a:p>
                    <a:p>
                      <a:pPr algn="ctr"/>
                      <a:r>
                        <a:rPr lang="en-ID" sz="1200" b="1" i="1" dirty="0">
                          <a:solidFill>
                            <a:schemeClr val="accent6"/>
                          </a:solidFill>
                          <a:latin typeface="Allianz Neo" panose="020B0504020203020204" pitchFamily="34" charset="0"/>
                        </a:rPr>
                        <a:t>TN</a:t>
                      </a:r>
                    </a:p>
                  </a:txBody>
                  <a:tcPr marL="68564" marR="68564" marT="34282" marB="34282">
                    <a:solidFill>
                      <a:schemeClr val="accent2">
                        <a:lumMod val="60000"/>
                        <a:lumOff val="40000"/>
                      </a:schemeClr>
                    </a:solidFill>
                  </a:tcPr>
                </a:tc>
                <a:tc>
                  <a:txBody>
                    <a:bodyPr/>
                    <a:lstStyle/>
                    <a:p>
                      <a:pPr algn="ctr"/>
                      <a:endParaRPr lang="en-ID" sz="1200" b="1" i="1" dirty="0">
                        <a:solidFill>
                          <a:schemeClr val="accent6"/>
                        </a:solidFill>
                        <a:latin typeface="Allianz Neo" panose="020B0504020203020204" pitchFamily="34" charset="0"/>
                      </a:endParaRPr>
                    </a:p>
                    <a:p>
                      <a:pPr algn="ctr"/>
                      <a:r>
                        <a:rPr lang="en-ID" sz="1200" b="1" i="1" dirty="0">
                          <a:solidFill>
                            <a:schemeClr val="accent6"/>
                          </a:solidFill>
                          <a:latin typeface="Allianz Neo" panose="020B0504020203020204" pitchFamily="34" charset="0"/>
                        </a:rPr>
                        <a:t>TN</a:t>
                      </a:r>
                    </a:p>
                  </a:txBody>
                  <a:tcPr marL="68564" marR="68564" marT="34282" marB="34282">
                    <a:solidFill>
                      <a:schemeClr val="accent2">
                        <a:lumMod val="60000"/>
                        <a:lumOff val="40000"/>
                      </a:schemeClr>
                    </a:solidFill>
                  </a:tcPr>
                </a:tc>
                <a:tc>
                  <a:txBody>
                    <a:bodyPr/>
                    <a:lstStyle/>
                    <a:p>
                      <a:pPr algn="ctr"/>
                      <a:endParaRPr lang="en-ID" sz="1200" i="1" dirty="0">
                        <a:latin typeface="Allianz Neo" panose="020B0504020203020204" pitchFamily="34" charset="0"/>
                      </a:endParaRPr>
                    </a:p>
                    <a:p>
                      <a:pPr algn="ctr"/>
                      <a:r>
                        <a:rPr lang="en-ID" sz="1200" i="1" dirty="0">
                          <a:latin typeface="Allianz Neo" panose="020B0504020203020204" pitchFamily="34" charset="0"/>
                        </a:rPr>
                        <a:t>FP</a:t>
                      </a:r>
                    </a:p>
                  </a:txBody>
                  <a:tcPr marL="68564" marR="68564" marT="34282" marB="34282">
                    <a:solidFill>
                      <a:schemeClr val="accent2">
                        <a:lumMod val="60000"/>
                        <a:lumOff val="40000"/>
                      </a:schemeClr>
                    </a:solidFill>
                  </a:tcPr>
                </a:tc>
                <a:extLst>
                  <a:ext uri="{0D108BD9-81ED-4DB2-BD59-A6C34878D82A}">
                    <a16:rowId xmlns:a16="http://schemas.microsoft.com/office/drawing/2014/main" val="302413532"/>
                  </a:ext>
                </a:extLst>
              </a:tr>
              <a:tr h="713582">
                <a:tc>
                  <a:txBody>
                    <a:bodyPr/>
                    <a:lstStyle/>
                    <a:p>
                      <a:pPr algn="ctr"/>
                      <a:endParaRPr lang="en-ID" sz="1200" b="1" dirty="0">
                        <a:solidFill>
                          <a:schemeClr val="bg1"/>
                        </a:solidFill>
                      </a:endParaRPr>
                    </a:p>
                    <a:p>
                      <a:pPr algn="ctr"/>
                      <a:r>
                        <a:rPr lang="en-ID" sz="1200" b="1" dirty="0">
                          <a:solidFill>
                            <a:schemeClr val="bg1"/>
                          </a:solidFill>
                        </a:rPr>
                        <a:t>1</a:t>
                      </a:r>
                    </a:p>
                  </a:txBody>
                  <a:tcPr marL="68564" marR="68564" marT="34282" marB="34282">
                    <a:solidFill>
                      <a:srgbClr val="404040"/>
                    </a:solidFill>
                  </a:tcPr>
                </a:tc>
                <a:tc>
                  <a:txBody>
                    <a:bodyPr/>
                    <a:lstStyle/>
                    <a:p>
                      <a:pPr algn="ctr"/>
                      <a:endParaRPr lang="en-ID" sz="1200" i="1" dirty="0">
                        <a:latin typeface="Allianz Neo" panose="020B0504020203020204" pitchFamily="34" charset="0"/>
                      </a:endParaRPr>
                    </a:p>
                    <a:p>
                      <a:pPr algn="ctr"/>
                      <a:r>
                        <a:rPr lang="en-ID" sz="1200" i="1" dirty="0">
                          <a:latin typeface="Allianz Neo" panose="020B0504020203020204" pitchFamily="34" charset="0"/>
                        </a:rPr>
                        <a:t>FN</a:t>
                      </a:r>
                    </a:p>
                  </a:txBody>
                  <a:tcPr marL="68564" marR="68564" marT="34282" marB="34282">
                    <a:solidFill>
                      <a:schemeClr val="accent2">
                        <a:lumMod val="60000"/>
                        <a:lumOff val="40000"/>
                      </a:schemeClr>
                    </a:solidFill>
                  </a:tcPr>
                </a:tc>
                <a:tc>
                  <a:txBody>
                    <a:bodyPr/>
                    <a:lstStyle/>
                    <a:p>
                      <a:pPr algn="ctr"/>
                      <a:endParaRPr lang="en-ID" sz="1200" i="1" dirty="0">
                        <a:latin typeface="Allianz Neo" panose="020B0504020203020204" pitchFamily="34" charset="0"/>
                      </a:endParaRPr>
                    </a:p>
                    <a:p>
                      <a:pPr algn="ctr"/>
                      <a:r>
                        <a:rPr lang="en-ID" sz="1200" i="1" dirty="0">
                          <a:latin typeface="Allianz Neo" panose="020B0504020203020204" pitchFamily="34" charset="0"/>
                        </a:rPr>
                        <a:t>FN</a:t>
                      </a:r>
                    </a:p>
                  </a:txBody>
                  <a:tcPr marL="68564" marR="68564" marT="34282" marB="34282">
                    <a:solidFill>
                      <a:schemeClr val="accent2">
                        <a:lumMod val="60000"/>
                        <a:lumOff val="40000"/>
                      </a:schemeClr>
                    </a:solidFill>
                  </a:tcPr>
                </a:tc>
                <a:tc>
                  <a:txBody>
                    <a:bodyPr/>
                    <a:lstStyle/>
                    <a:p>
                      <a:pPr algn="ctr"/>
                      <a:endParaRPr lang="en-ID" sz="1200" i="1" dirty="0">
                        <a:latin typeface="Allianz Neo" panose="020B0504020203020204" pitchFamily="34" charset="0"/>
                      </a:endParaRPr>
                    </a:p>
                    <a:p>
                      <a:pPr algn="ctr"/>
                      <a:r>
                        <a:rPr lang="en-ID" sz="2800" b="1" i="1" dirty="0">
                          <a:solidFill>
                            <a:schemeClr val="tx2">
                              <a:lumMod val="75000"/>
                            </a:schemeClr>
                          </a:solidFill>
                          <a:latin typeface="Allianz Neo" panose="020B0504020203020204" pitchFamily="34" charset="0"/>
                        </a:rPr>
                        <a:t>TP</a:t>
                      </a:r>
                    </a:p>
                  </a:txBody>
                  <a:tcPr marL="68564" marR="68564" marT="34282" marB="34282">
                    <a:solidFill>
                      <a:schemeClr val="accent2">
                        <a:lumMod val="60000"/>
                        <a:lumOff val="40000"/>
                      </a:schemeClr>
                    </a:solidFill>
                  </a:tcPr>
                </a:tc>
                <a:extLst>
                  <a:ext uri="{0D108BD9-81ED-4DB2-BD59-A6C34878D82A}">
                    <a16:rowId xmlns:a16="http://schemas.microsoft.com/office/drawing/2014/main" val="2211400761"/>
                  </a:ext>
                </a:extLst>
              </a:tr>
            </a:tbl>
          </a:graphicData>
        </a:graphic>
      </p:graphicFrame>
      <p:graphicFrame>
        <p:nvGraphicFramePr>
          <p:cNvPr id="38" name="Table 11">
            <a:extLst>
              <a:ext uri="{FF2B5EF4-FFF2-40B4-BE49-F238E27FC236}">
                <a16:creationId xmlns:a16="http://schemas.microsoft.com/office/drawing/2014/main" id="{4106DB2F-A62B-4139-BE39-6452E704A574}"/>
              </a:ext>
            </a:extLst>
          </p:cNvPr>
          <p:cNvGraphicFramePr>
            <a:graphicFrameLocks noGrp="1"/>
          </p:cNvGraphicFramePr>
          <p:nvPr>
            <p:extLst>
              <p:ext uri="{D42A27DB-BD31-4B8C-83A1-F6EECF244321}">
                <p14:modId xmlns:p14="http://schemas.microsoft.com/office/powerpoint/2010/main" val="2092865190"/>
              </p:ext>
            </p:extLst>
          </p:nvPr>
        </p:nvGraphicFramePr>
        <p:xfrm>
          <a:off x="2297418" y="1253078"/>
          <a:ext cx="2377899" cy="278066"/>
        </p:xfrm>
        <a:graphic>
          <a:graphicData uri="http://schemas.openxmlformats.org/drawingml/2006/table">
            <a:tbl>
              <a:tblPr firstRow="1" bandRow="1">
                <a:tableStyleId>{5C22544A-7EE6-4342-B048-85BDC9FD1C3A}</a:tableStyleId>
              </a:tblPr>
              <a:tblGrid>
                <a:gridCol w="792633">
                  <a:extLst>
                    <a:ext uri="{9D8B030D-6E8A-4147-A177-3AD203B41FA5}">
                      <a16:colId xmlns:a16="http://schemas.microsoft.com/office/drawing/2014/main" val="234311374"/>
                    </a:ext>
                  </a:extLst>
                </a:gridCol>
                <a:gridCol w="792633">
                  <a:extLst>
                    <a:ext uri="{9D8B030D-6E8A-4147-A177-3AD203B41FA5}">
                      <a16:colId xmlns:a16="http://schemas.microsoft.com/office/drawing/2014/main" val="3683929916"/>
                    </a:ext>
                  </a:extLst>
                </a:gridCol>
                <a:gridCol w="792633">
                  <a:extLst>
                    <a:ext uri="{9D8B030D-6E8A-4147-A177-3AD203B41FA5}">
                      <a16:colId xmlns:a16="http://schemas.microsoft.com/office/drawing/2014/main" val="3354754848"/>
                    </a:ext>
                  </a:extLst>
                </a:gridCol>
              </a:tblGrid>
              <a:tr h="278066">
                <a:tc>
                  <a:txBody>
                    <a:bodyPr/>
                    <a:lstStyle/>
                    <a:p>
                      <a:pPr algn="ctr"/>
                      <a:r>
                        <a:rPr lang="en-ID" sz="1200" dirty="0">
                          <a:solidFill>
                            <a:schemeClr val="bg1"/>
                          </a:solidFill>
                        </a:rPr>
                        <a:t>Good</a:t>
                      </a:r>
                    </a:p>
                  </a:txBody>
                  <a:tcPr marL="68564" marR="68564" marT="34282" marB="34282">
                    <a:solidFill>
                      <a:srgbClr val="BFBFBF"/>
                    </a:solidFill>
                  </a:tcPr>
                </a:tc>
                <a:tc>
                  <a:txBody>
                    <a:bodyPr/>
                    <a:lstStyle/>
                    <a:p>
                      <a:pPr algn="ctr"/>
                      <a:r>
                        <a:rPr lang="en-ID" sz="1200" dirty="0">
                          <a:solidFill>
                            <a:schemeClr val="bg1"/>
                          </a:solidFill>
                        </a:rPr>
                        <a:t>Neutral</a:t>
                      </a:r>
                    </a:p>
                  </a:txBody>
                  <a:tcPr marL="68564" marR="68564" marT="34282" marB="34282">
                    <a:solidFill>
                      <a:srgbClr val="BFBFBF"/>
                    </a:solidFill>
                  </a:tcPr>
                </a:tc>
                <a:tc>
                  <a:txBody>
                    <a:bodyPr/>
                    <a:lstStyle/>
                    <a:p>
                      <a:pPr algn="ctr"/>
                      <a:r>
                        <a:rPr lang="en-ID" sz="1200" dirty="0">
                          <a:solidFill>
                            <a:schemeClr val="bg1"/>
                          </a:solidFill>
                        </a:rPr>
                        <a:t>Bad</a:t>
                      </a:r>
                    </a:p>
                  </a:txBody>
                  <a:tcPr marL="68564" marR="68564" marT="34282" marB="34282">
                    <a:solidFill>
                      <a:srgbClr val="BFBFBF"/>
                    </a:solidFill>
                  </a:tcPr>
                </a:tc>
                <a:extLst>
                  <a:ext uri="{0D108BD9-81ED-4DB2-BD59-A6C34878D82A}">
                    <a16:rowId xmlns:a16="http://schemas.microsoft.com/office/drawing/2014/main" val="1695992315"/>
                  </a:ext>
                </a:extLst>
              </a:tr>
            </a:tbl>
          </a:graphicData>
        </a:graphic>
      </p:graphicFrame>
      <p:graphicFrame>
        <p:nvGraphicFramePr>
          <p:cNvPr id="39" name="Table 12">
            <a:extLst>
              <a:ext uri="{FF2B5EF4-FFF2-40B4-BE49-F238E27FC236}">
                <a16:creationId xmlns:a16="http://schemas.microsoft.com/office/drawing/2014/main" id="{0850E76B-FDD1-45CF-B97F-72BA768EB228}"/>
              </a:ext>
            </a:extLst>
          </p:cNvPr>
          <p:cNvGraphicFramePr>
            <a:graphicFrameLocks noGrp="1"/>
          </p:cNvGraphicFramePr>
          <p:nvPr>
            <p:extLst>
              <p:ext uri="{D42A27DB-BD31-4B8C-83A1-F6EECF244321}">
                <p14:modId xmlns:p14="http://schemas.microsoft.com/office/powerpoint/2010/main" val="682290962"/>
              </p:ext>
            </p:extLst>
          </p:nvPr>
        </p:nvGraphicFramePr>
        <p:xfrm>
          <a:off x="712859" y="2276503"/>
          <a:ext cx="708114" cy="2112804"/>
        </p:xfrm>
        <a:graphic>
          <a:graphicData uri="http://schemas.openxmlformats.org/drawingml/2006/table">
            <a:tbl>
              <a:tblPr firstRow="1" bandRow="1">
                <a:tableStyleId>{5C22544A-7EE6-4342-B048-85BDC9FD1C3A}</a:tableStyleId>
              </a:tblPr>
              <a:tblGrid>
                <a:gridCol w="708114">
                  <a:extLst>
                    <a:ext uri="{9D8B030D-6E8A-4147-A177-3AD203B41FA5}">
                      <a16:colId xmlns:a16="http://schemas.microsoft.com/office/drawing/2014/main" val="544151304"/>
                    </a:ext>
                  </a:extLst>
                </a:gridCol>
              </a:tblGrid>
              <a:tr h="704268">
                <a:tc>
                  <a:txBody>
                    <a:bodyPr/>
                    <a:lstStyle/>
                    <a:p>
                      <a:pPr algn="ctr"/>
                      <a:endParaRPr lang="en-ID" sz="1200" b="1" dirty="0">
                        <a:solidFill>
                          <a:schemeClr val="bg1"/>
                        </a:solidFill>
                      </a:endParaRPr>
                    </a:p>
                    <a:p>
                      <a:pPr algn="ctr"/>
                      <a:r>
                        <a:rPr lang="en-ID" sz="1200" b="1" dirty="0">
                          <a:solidFill>
                            <a:schemeClr val="bg1"/>
                          </a:solidFill>
                        </a:rPr>
                        <a:t>Good</a:t>
                      </a:r>
                    </a:p>
                  </a:txBody>
                  <a:tcPr marL="68564" marR="68564" marT="34282" marB="34282">
                    <a:solidFill>
                      <a:srgbClr val="BFBFBF"/>
                    </a:solidFill>
                  </a:tcPr>
                </a:tc>
                <a:extLst>
                  <a:ext uri="{0D108BD9-81ED-4DB2-BD59-A6C34878D82A}">
                    <a16:rowId xmlns:a16="http://schemas.microsoft.com/office/drawing/2014/main" val="520326758"/>
                  </a:ext>
                </a:extLst>
              </a:tr>
              <a:tr h="704268">
                <a:tc>
                  <a:txBody>
                    <a:bodyPr/>
                    <a:lstStyle/>
                    <a:p>
                      <a:pPr algn="ctr"/>
                      <a:endParaRPr lang="en-ID" sz="1200" b="1" dirty="0">
                        <a:solidFill>
                          <a:schemeClr val="bg1"/>
                        </a:solidFill>
                      </a:endParaRPr>
                    </a:p>
                    <a:p>
                      <a:pPr algn="ctr"/>
                      <a:r>
                        <a:rPr lang="en-ID" sz="1200" b="1" dirty="0">
                          <a:solidFill>
                            <a:schemeClr val="bg1"/>
                          </a:solidFill>
                        </a:rPr>
                        <a:t>Neutral</a:t>
                      </a:r>
                    </a:p>
                  </a:txBody>
                  <a:tcPr marL="68564" marR="68564" marT="34282" marB="34282">
                    <a:solidFill>
                      <a:srgbClr val="BFBFBF"/>
                    </a:solidFill>
                  </a:tcPr>
                </a:tc>
                <a:extLst>
                  <a:ext uri="{0D108BD9-81ED-4DB2-BD59-A6C34878D82A}">
                    <a16:rowId xmlns:a16="http://schemas.microsoft.com/office/drawing/2014/main" val="3924552034"/>
                  </a:ext>
                </a:extLst>
              </a:tr>
              <a:tr h="704268">
                <a:tc>
                  <a:txBody>
                    <a:bodyPr/>
                    <a:lstStyle/>
                    <a:p>
                      <a:pPr algn="ctr"/>
                      <a:endParaRPr lang="en-ID" sz="1200" b="1" dirty="0">
                        <a:solidFill>
                          <a:schemeClr val="bg1"/>
                        </a:solidFill>
                      </a:endParaRPr>
                    </a:p>
                    <a:p>
                      <a:pPr algn="ctr"/>
                      <a:r>
                        <a:rPr lang="en-ID" sz="1200" b="1" dirty="0">
                          <a:solidFill>
                            <a:schemeClr val="bg1"/>
                          </a:solidFill>
                        </a:rPr>
                        <a:t>Bad</a:t>
                      </a:r>
                    </a:p>
                  </a:txBody>
                  <a:tcPr marL="68564" marR="68564" marT="34282" marB="34282">
                    <a:solidFill>
                      <a:srgbClr val="BFBFBF"/>
                    </a:solidFill>
                  </a:tcPr>
                </a:tc>
                <a:extLst>
                  <a:ext uri="{0D108BD9-81ED-4DB2-BD59-A6C34878D82A}">
                    <a16:rowId xmlns:a16="http://schemas.microsoft.com/office/drawing/2014/main" val="751901303"/>
                  </a:ext>
                </a:extLst>
              </a:tr>
            </a:tbl>
          </a:graphicData>
        </a:graphic>
      </p:graphicFrame>
      <p:grpSp>
        <p:nvGrpSpPr>
          <p:cNvPr id="6" name="Group 5">
            <a:extLst>
              <a:ext uri="{FF2B5EF4-FFF2-40B4-BE49-F238E27FC236}">
                <a16:creationId xmlns:a16="http://schemas.microsoft.com/office/drawing/2014/main" id="{2B75A109-0F41-4D9F-8CA8-35C532F5E91E}"/>
              </a:ext>
            </a:extLst>
          </p:cNvPr>
          <p:cNvGrpSpPr/>
          <p:nvPr/>
        </p:nvGrpSpPr>
        <p:grpSpPr>
          <a:xfrm>
            <a:off x="4839508" y="1635646"/>
            <a:ext cx="4016459" cy="1872208"/>
            <a:chOff x="5009430" y="1401119"/>
            <a:chExt cx="3802658" cy="1554309"/>
          </a:xfrm>
        </p:grpSpPr>
        <p:sp>
          <p:nvSpPr>
            <p:cNvPr id="44" name="Rectangle 43">
              <a:extLst>
                <a:ext uri="{FF2B5EF4-FFF2-40B4-BE49-F238E27FC236}">
                  <a16:creationId xmlns:a16="http://schemas.microsoft.com/office/drawing/2014/main" id="{0ADFDE11-01AE-4FB9-9979-25082D59733A}"/>
                </a:ext>
              </a:extLst>
            </p:cNvPr>
            <p:cNvSpPr/>
            <p:nvPr/>
          </p:nvSpPr>
          <p:spPr>
            <a:xfrm>
              <a:off x="5076056" y="1401119"/>
              <a:ext cx="3736032" cy="1554309"/>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44">
              <a:extLst>
                <a:ext uri="{FF2B5EF4-FFF2-40B4-BE49-F238E27FC236}">
                  <a16:creationId xmlns:a16="http://schemas.microsoft.com/office/drawing/2014/main" id="{EE04CB0C-2B0B-4288-A06B-6214EAF76BCD}"/>
                </a:ext>
              </a:extLst>
            </p:cNvPr>
            <p:cNvSpPr/>
            <p:nvPr/>
          </p:nvSpPr>
          <p:spPr>
            <a:xfrm>
              <a:off x="5182177" y="1510146"/>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TextBox 45">
              <a:extLst>
                <a:ext uri="{FF2B5EF4-FFF2-40B4-BE49-F238E27FC236}">
                  <a16:creationId xmlns:a16="http://schemas.microsoft.com/office/drawing/2014/main" id="{ED7882AE-58A4-4465-9E89-227305CE47D3}"/>
                </a:ext>
              </a:extLst>
            </p:cNvPr>
            <p:cNvSpPr txBox="1"/>
            <p:nvPr/>
          </p:nvSpPr>
          <p:spPr>
            <a:xfrm>
              <a:off x="5009430" y="1682868"/>
              <a:ext cx="846172" cy="338554"/>
            </a:xfrm>
            <a:prstGeom prst="rect">
              <a:avLst/>
            </a:prstGeom>
            <a:noFill/>
          </p:spPr>
          <p:txBody>
            <a:bodyPr wrap="square" rtlCol="0">
              <a:spAutoFit/>
            </a:bodyPr>
            <a:lstStyle/>
            <a:p>
              <a:pPr algn="r"/>
              <a:r>
                <a:rPr lang="en-ID" sz="1600" dirty="0">
                  <a:solidFill>
                    <a:schemeClr val="bg1"/>
                  </a:solidFill>
                </a:rPr>
                <a:t>Focus</a:t>
              </a:r>
              <a:endParaRPr lang="ko-KR" altLang="en-US" sz="1600" b="1" dirty="0">
                <a:solidFill>
                  <a:schemeClr val="bg1"/>
                </a:solidFill>
                <a:latin typeface="Arial" pitchFamily="34" charset="0"/>
                <a:cs typeface="Arial" pitchFamily="34" charset="0"/>
              </a:endParaRPr>
            </a:p>
          </p:txBody>
        </p:sp>
        <p:sp>
          <p:nvSpPr>
            <p:cNvPr id="47" name="TextBox 46">
              <a:extLst>
                <a:ext uri="{FF2B5EF4-FFF2-40B4-BE49-F238E27FC236}">
                  <a16:creationId xmlns:a16="http://schemas.microsoft.com/office/drawing/2014/main" id="{F0AAD0AD-544E-4B52-A259-79204CE2E466}"/>
                </a:ext>
              </a:extLst>
            </p:cNvPr>
            <p:cNvSpPr txBox="1"/>
            <p:nvPr/>
          </p:nvSpPr>
          <p:spPr>
            <a:xfrm>
              <a:off x="5827838" y="1711286"/>
              <a:ext cx="2878588" cy="114982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Reducing False Negative</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Reducing the bad sentiment that is predicted as good sentiment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teams would like to anticipate any bad sentiment as early as possible</a:t>
              </a:r>
            </a:p>
            <a:p>
              <a:pPr marL="171450" indent="-171450">
                <a:buFont typeface="Arial" panose="020B0604020202020204" pitchFamily="34" charset="0"/>
                <a:buChar char="•"/>
              </a:pPr>
              <a:r>
                <a:rPr lang="en-US" altLang="ko-KR" sz="1200" b="1" dirty="0" err="1">
                  <a:solidFill>
                    <a:schemeClr val="tx1">
                      <a:lumMod val="75000"/>
                      <a:lumOff val="25000"/>
                    </a:schemeClr>
                  </a:solidFill>
                  <a:cs typeface="Arial" pitchFamily="34" charset="0"/>
                </a:rPr>
                <a:t>recall_micro</a:t>
              </a:r>
              <a:r>
                <a:rPr lang="en-US" altLang="ko-KR" sz="1200" b="1"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sym typeface="Wingdings" panose="05000000000000000000" pitchFamily="2" charset="2"/>
                </a:rPr>
                <a:t> multiclass classification &amp; imbalance data</a:t>
              </a:r>
              <a:endParaRPr lang="en-US" altLang="ko-KR" sz="120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2CC92CD6-53D4-48C5-839F-36B6AFCF422A}"/>
                </a:ext>
              </a:extLst>
            </p:cNvPr>
            <p:cNvSpPr txBox="1"/>
            <p:nvPr/>
          </p:nvSpPr>
          <p:spPr>
            <a:xfrm>
              <a:off x="5827838" y="1494259"/>
              <a:ext cx="2878588" cy="2299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Recall Positive (</a:t>
              </a:r>
              <a:r>
                <a:rPr lang="en-US" altLang="ko-KR" sz="1200" b="1" dirty="0" err="1">
                  <a:solidFill>
                    <a:schemeClr val="tx1">
                      <a:lumMod val="75000"/>
                      <a:lumOff val="25000"/>
                    </a:schemeClr>
                  </a:solidFill>
                  <a:cs typeface="Arial" pitchFamily="34" charset="0"/>
                </a:rPr>
                <a:t>Recall_Micro</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91107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Modelling – Initial Benchmark</a:t>
            </a:r>
            <a:endParaRPr lang="ko-KR" altLang="en-US" dirty="0"/>
          </a:p>
        </p:txBody>
      </p:sp>
      <p:pic>
        <p:nvPicPr>
          <p:cNvPr id="2050" name="Picture 2">
            <a:extLst>
              <a:ext uri="{FF2B5EF4-FFF2-40B4-BE49-F238E27FC236}">
                <a16:creationId xmlns:a16="http://schemas.microsoft.com/office/drawing/2014/main" id="{228E4D1D-C5E6-4B84-9C04-2D82C28C1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02" y="987574"/>
            <a:ext cx="4741727" cy="30243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A94B363-4F53-4181-8B7C-DA31EDF50F65}"/>
              </a:ext>
            </a:extLst>
          </p:cNvPr>
          <p:cNvPicPr>
            <a:picLocks noChangeAspect="1"/>
          </p:cNvPicPr>
          <p:nvPr/>
        </p:nvPicPr>
        <p:blipFill>
          <a:blip r:embed="rId3"/>
          <a:stretch>
            <a:fillRect/>
          </a:stretch>
        </p:blipFill>
        <p:spPr>
          <a:xfrm>
            <a:off x="5004048" y="987574"/>
            <a:ext cx="3888432" cy="1716659"/>
          </a:xfrm>
          <a:prstGeom prst="rect">
            <a:avLst/>
          </a:prstGeom>
          <a:ln>
            <a:noFill/>
          </a:ln>
          <a:effectLst>
            <a:outerShdw blurRad="292100" dist="139700" dir="2700000" algn="tl" rotWithShape="0">
              <a:srgbClr val="333333">
                <a:alpha val="65000"/>
              </a:srgbClr>
            </a:outerShdw>
          </a:effectLst>
        </p:spPr>
      </p:pic>
      <p:grpSp>
        <p:nvGrpSpPr>
          <p:cNvPr id="15" name="Group 14">
            <a:extLst>
              <a:ext uri="{FF2B5EF4-FFF2-40B4-BE49-F238E27FC236}">
                <a16:creationId xmlns:a16="http://schemas.microsoft.com/office/drawing/2014/main" id="{925DD0FD-1B5C-412B-A2FB-6CBC0F2B0F3E}"/>
              </a:ext>
            </a:extLst>
          </p:cNvPr>
          <p:cNvGrpSpPr/>
          <p:nvPr/>
        </p:nvGrpSpPr>
        <p:grpSpPr>
          <a:xfrm>
            <a:off x="5000145" y="2931791"/>
            <a:ext cx="3888432" cy="1573934"/>
            <a:chOff x="5076057" y="1401120"/>
            <a:chExt cx="3681446" cy="1306681"/>
          </a:xfrm>
        </p:grpSpPr>
        <p:sp>
          <p:nvSpPr>
            <p:cNvPr id="16" name="Rectangle 15">
              <a:extLst>
                <a:ext uri="{FF2B5EF4-FFF2-40B4-BE49-F238E27FC236}">
                  <a16:creationId xmlns:a16="http://schemas.microsoft.com/office/drawing/2014/main" id="{B6D53925-0D86-4EF7-88BB-5524A91090FB}"/>
                </a:ext>
              </a:extLst>
            </p:cNvPr>
            <p:cNvSpPr/>
            <p:nvPr/>
          </p:nvSpPr>
          <p:spPr>
            <a:xfrm>
              <a:off x="5076057" y="1401120"/>
              <a:ext cx="3681446" cy="1306681"/>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a:extLst>
                <a:ext uri="{FF2B5EF4-FFF2-40B4-BE49-F238E27FC236}">
                  <a16:creationId xmlns:a16="http://schemas.microsoft.com/office/drawing/2014/main" id="{4F3ED53A-01E9-4AC1-A38F-73969A8EAAA6}"/>
                </a:ext>
              </a:extLst>
            </p:cNvPr>
            <p:cNvSpPr/>
            <p:nvPr/>
          </p:nvSpPr>
          <p:spPr>
            <a:xfrm>
              <a:off x="5182177" y="1510146"/>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a:extLst>
                <a:ext uri="{FF2B5EF4-FFF2-40B4-BE49-F238E27FC236}">
                  <a16:creationId xmlns:a16="http://schemas.microsoft.com/office/drawing/2014/main" id="{FA890B0D-F3DB-4586-A794-2D16DCC03C59}"/>
                </a:ext>
              </a:extLst>
            </p:cNvPr>
            <p:cNvSpPr txBox="1"/>
            <p:nvPr/>
          </p:nvSpPr>
          <p:spPr>
            <a:xfrm>
              <a:off x="5131058" y="1590510"/>
              <a:ext cx="747899" cy="485481"/>
            </a:xfrm>
            <a:prstGeom prst="rect">
              <a:avLst/>
            </a:prstGeom>
            <a:noFill/>
          </p:spPr>
          <p:txBody>
            <a:bodyPr wrap="square" rtlCol="0">
              <a:spAutoFit/>
            </a:bodyPr>
            <a:lstStyle/>
            <a:p>
              <a:pPr algn="ctr"/>
              <a:r>
                <a:rPr lang="en-ID" sz="1600" dirty="0">
                  <a:solidFill>
                    <a:schemeClr val="bg1"/>
                  </a:solidFill>
                </a:rPr>
                <a:t>Best</a:t>
              </a:r>
            </a:p>
            <a:p>
              <a:pPr algn="ctr"/>
              <a:r>
                <a:rPr lang="en-ID" sz="1600" dirty="0">
                  <a:solidFill>
                    <a:schemeClr val="bg1"/>
                  </a:solidFill>
                </a:rPr>
                <a:t>Model</a:t>
              </a:r>
            </a:p>
          </p:txBody>
        </p:sp>
        <p:sp>
          <p:nvSpPr>
            <p:cNvPr id="19" name="TextBox 18">
              <a:extLst>
                <a:ext uri="{FF2B5EF4-FFF2-40B4-BE49-F238E27FC236}">
                  <a16:creationId xmlns:a16="http://schemas.microsoft.com/office/drawing/2014/main" id="{467BA065-FBC4-4D20-9282-16A79273909E}"/>
                </a:ext>
              </a:extLst>
            </p:cNvPr>
            <p:cNvSpPr txBox="1"/>
            <p:nvPr/>
          </p:nvSpPr>
          <p:spPr>
            <a:xfrm>
              <a:off x="5827838" y="1711286"/>
              <a:ext cx="2878588" cy="996514"/>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Logistic Regression</a:t>
              </a:r>
            </a:p>
            <a:p>
              <a:pPr marL="628650" lvl="1"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CV 5 Folds</a:t>
              </a:r>
            </a:p>
            <a:p>
              <a:pPr marL="628650" lvl="1"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Solver </a:t>
              </a:r>
              <a:r>
                <a:rPr lang="en-US" altLang="ko-KR" sz="1200" dirty="0">
                  <a:solidFill>
                    <a:schemeClr val="tx1">
                      <a:lumMod val="75000"/>
                      <a:lumOff val="25000"/>
                    </a:schemeClr>
                  </a:solidFill>
                  <a:cs typeface="Arial" pitchFamily="34" charset="0"/>
                  <a:sym typeface="Wingdings" panose="05000000000000000000" pitchFamily="2" charset="2"/>
                </a:rPr>
                <a:t> ‘</a:t>
              </a:r>
              <a:r>
                <a:rPr lang="en-US" altLang="ko-KR" sz="1200" dirty="0" err="1">
                  <a:solidFill>
                    <a:schemeClr val="tx1">
                      <a:lumMod val="75000"/>
                      <a:lumOff val="25000"/>
                    </a:schemeClr>
                  </a:solidFill>
                  <a:cs typeface="Arial" pitchFamily="34" charset="0"/>
                  <a:sym typeface="Wingdings" panose="05000000000000000000" pitchFamily="2" charset="2"/>
                </a:rPr>
                <a:t>lbfgs</a:t>
              </a:r>
              <a:r>
                <a:rPr lang="en-US" altLang="ko-KR" sz="1200" dirty="0">
                  <a:solidFill>
                    <a:schemeClr val="tx1">
                      <a:lumMod val="75000"/>
                      <a:lumOff val="25000"/>
                    </a:schemeClr>
                  </a:solidFill>
                  <a:cs typeface="Arial" pitchFamily="34" charset="0"/>
                  <a:sym typeface="Wingdings" panose="05000000000000000000" pitchFamily="2" charset="2"/>
                </a:rPr>
                <a:t>’</a:t>
              </a:r>
            </a:p>
            <a:p>
              <a:pPr marL="628650" lvl="1" indent="-171450">
                <a:buFont typeface="Arial" panose="020B0604020202020204" pitchFamily="34" charset="0"/>
                <a:buChar char="•"/>
              </a:pPr>
              <a:r>
                <a:rPr lang="en-US" altLang="ko-KR" sz="1200" dirty="0">
                  <a:solidFill>
                    <a:schemeClr val="tx1">
                      <a:lumMod val="75000"/>
                      <a:lumOff val="25000"/>
                    </a:schemeClr>
                  </a:solidFill>
                  <a:cs typeface="Arial" pitchFamily="34" charset="0"/>
                  <a:sym typeface="Wingdings" panose="05000000000000000000" pitchFamily="2" charset="2"/>
                </a:rPr>
                <a:t>Class Weight  ‘balanced’</a:t>
              </a:r>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TF-IDF is chosen since this method can indicate a meaningful word in a context</a:t>
              </a:r>
            </a:p>
          </p:txBody>
        </p:sp>
        <p:sp>
          <p:nvSpPr>
            <p:cNvPr id="20" name="TextBox 19">
              <a:extLst>
                <a:ext uri="{FF2B5EF4-FFF2-40B4-BE49-F238E27FC236}">
                  <a16:creationId xmlns:a16="http://schemas.microsoft.com/office/drawing/2014/main" id="{410AFA2E-7091-40EB-AC5C-0D59FC1E174C}"/>
                </a:ext>
              </a:extLst>
            </p:cNvPr>
            <p:cNvSpPr txBox="1"/>
            <p:nvPr/>
          </p:nvSpPr>
          <p:spPr>
            <a:xfrm>
              <a:off x="5827838" y="1494259"/>
              <a:ext cx="2878588" cy="2299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Logistic Regression with TF-IDF</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38725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Modelling – Hyperparameter Tuning</a:t>
            </a:r>
            <a:endParaRPr lang="ko-KR" altLang="en-US" dirty="0"/>
          </a:p>
        </p:txBody>
      </p:sp>
      <p:grpSp>
        <p:nvGrpSpPr>
          <p:cNvPr id="15" name="Group 14">
            <a:extLst>
              <a:ext uri="{FF2B5EF4-FFF2-40B4-BE49-F238E27FC236}">
                <a16:creationId xmlns:a16="http://schemas.microsoft.com/office/drawing/2014/main" id="{925DD0FD-1B5C-412B-A2FB-6CBC0F2B0F3E}"/>
              </a:ext>
            </a:extLst>
          </p:cNvPr>
          <p:cNvGrpSpPr/>
          <p:nvPr/>
        </p:nvGrpSpPr>
        <p:grpSpPr>
          <a:xfrm>
            <a:off x="1907704" y="3142423"/>
            <a:ext cx="5328592" cy="1440160"/>
            <a:chOff x="5076057" y="1401119"/>
            <a:chExt cx="3681446" cy="1195622"/>
          </a:xfrm>
        </p:grpSpPr>
        <p:sp>
          <p:nvSpPr>
            <p:cNvPr id="16" name="Rectangle 15">
              <a:extLst>
                <a:ext uri="{FF2B5EF4-FFF2-40B4-BE49-F238E27FC236}">
                  <a16:creationId xmlns:a16="http://schemas.microsoft.com/office/drawing/2014/main" id="{B6D53925-0D86-4EF7-88BB-5524A91090FB}"/>
                </a:ext>
              </a:extLst>
            </p:cNvPr>
            <p:cNvSpPr/>
            <p:nvPr/>
          </p:nvSpPr>
          <p:spPr>
            <a:xfrm>
              <a:off x="5076057" y="1401119"/>
              <a:ext cx="3681446" cy="1195622"/>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a:extLst>
                <a:ext uri="{FF2B5EF4-FFF2-40B4-BE49-F238E27FC236}">
                  <a16:creationId xmlns:a16="http://schemas.microsoft.com/office/drawing/2014/main" id="{4F3ED53A-01E9-4AC1-A38F-73969A8EAAA6}"/>
                </a:ext>
              </a:extLst>
            </p:cNvPr>
            <p:cNvSpPr/>
            <p:nvPr/>
          </p:nvSpPr>
          <p:spPr>
            <a:xfrm>
              <a:off x="5182177" y="1510146"/>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a:extLst>
                <a:ext uri="{FF2B5EF4-FFF2-40B4-BE49-F238E27FC236}">
                  <a16:creationId xmlns:a16="http://schemas.microsoft.com/office/drawing/2014/main" id="{FA890B0D-F3DB-4586-A794-2D16DCC03C59}"/>
                </a:ext>
              </a:extLst>
            </p:cNvPr>
            <p:cNvSpPr txBox="1"/>
            <p:nvPr/>
          </p:nvSpPr>
          <p:spPr>
            <a:xfrm>
              <a:off x="5235211" y="1711286"/>
              <a:ext cx="539592" cy="281068"/>
            </a:xfrm>
            <a:prstGeom prst="rect">
              <a:avLst/>
            </a:prstGeom>
            <a:noFill/>
          </p:spPr>
          <p:txBody>
            <a:bodyPr wrap="square" rtlCol="0">
              <a:spAutoFit/>
            </a:bodyPr>
            <a:lstStyle/>
            <a:p>
              <a:pPr algn="r"/>
              <a:r>
                <a:rPr lang="en-ID" sz="1600" dirty="0">
                  <a:solidFill>
                    <a:schemeClr val="bg1"/>
                  </a:solidFill>
                </a:rPr>
                <a:t>Notes</a:t>
              </a:r>
            </a:p>
          </p:txBody>
        </p:sp>
        <p:sp>
          <p:nvSpPr>
            <p:cNvPr id="19" name="TextBox 18">
              <a:extLst>
                <a:ext uri="{FF2B5EF4-FFF2-40B4-BE49-F238E27FC236}">
                  <a16:creationId xmlns:a16="http://schemas.microsoft.com/office/drawing/2014/main" id="{467BA065-FBC4-4D20-9282-16A79273909E}"/>
                </a:ext>
              </a:extLst>
            </p:cNvPr>
            <p:cNvSpPr txBox="1"/>
            <p:nvPr/>
          </p:nvSpPr>
          <p:spPr>
            <a:xfrm>
              <a:off x="5827838" y="1711286"/>
              <a:ext cx="2878588" cy="843204"/>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model performance is affected by the stemming process by Sastrawi</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INDIRA SYAWANODYA in her Post-Graduate Thesis stated that </a:t>
              </a:r>
              <a:r>
                <a:rPr lang="en-US" altLang="ko-KR" sz="1200" dirty="0" err="1">
                  <a:solidFill>
                    <a:schemeClr val="tx1">
                      <a:lumMod val="75000"/>
                      <a:lumOff val="25000"/>
                    </a:schemeClr>
                  </a:solidFill>
                  <a:cs typeface="Arial" pitchFamily="34" charset="0"/>
                </a:rPr>
                <a:t>Sastrawi's</a:t>
              </a:r>
              <a:r>
                <a:rPr lang="en-US" altLang="ko-KR" sz="1200" dirty="0">
                  <a:solidFill>
                    <a:schemeClr val="tx1">
                      <a:lumMod val="75000"/>
                      <a:lumOff val="25000"/>
                    </a:schemeClr>
                  </a:solidFill>
                  <a:cs typeface="Arial" pitchFamily="34" charset="0"/>
                </a:rPr>
                <a:t> running time is slow and it impacts to its performance</a:t>
              </a:r>
            </a:p>
          </p:txBody>
        </p:sp>
        <p:sp>
          <p:nvSpPr>
            <p:cNvPr id="20" name="TextBox 19">
              <a:extLst>
                <a:ext uri="{FF2B5EF4-FFF2-40B4-BE49-F238E27FC236}">
                  <a16:creationId xmlns:a16="http://schemas.microsoft.com/office/drawing/2014/main" id="{410AFA2E-7091-40EB-AC5C-0D59FC1E174C}"/>
                </a:ext>
              </a:extLst>
            </p:cNvPr>
            <p:cNvSpPr txBox="1"/>
            <p:nvPr/>
          </p:nvSpPr>
          <p:spPr>
            <a:xfrm>
              <a:off x="5827838" y="1494259"/>
              <a:ext cx="2878588" cy="229965"/>
            </a:xfrm>
            <a:prstGeom prst="rect">
              <a:avLst/>
            </a:prstGeom>
            <a:noFill/>
          </p:spPr>
          <p:txBody>
            <a:bodyPr wrap="square" rtlCol="0">
              <a:spAutoFit/>
            </a:bodyPr>
            <a:lstStyle/>
            <a:p>
              <a:r>
                <a:rPr lang="en-ID" altLang="ko-KR" sz="1200" b="1" dirty="0">
                  <a:solidFill>
                    <a:schemeClr val="tx1">
                      <a:lumMod val="75000"/>
                      <a:lumOff val="25000"/>
                    </a:schemeClr>
                  </a:solidFill>
                  <a:cs typeface="Arial" pitchFamily="34" charset="0"/>
                </a:rPr>
                <a:t>Model Performance</a:t>
              </a:r>
              <a:endParaRPr lang="ko-KR" altLang="en-US" sz="1200" b="1" dirty="0">
                <a:solidFill>
                  <a:schemeClr val="tx1">
                    <a:lumMod val="75000"/>
                    <a:lumOff val="25000"/>
                  </a:schemeClr>
                </a:solidFill>
                <a:cs typeface="Arial" pitchFamily="34" charset="0"/>
              </a:endParaRPr>
            </a:p>
          </p:txBody>
        </p:sp>
      </p:grpSp>
      <p:grpSp>
        <p:nvGrpSpPr>
          <p:cNvPr id="3" name="Group 2">
            <a:extLst>
              <a:ext uri="{FF2B5EF4-FFF2-40B4-BE49-F238E27FC236}">
                <a16:creationId xmlns:a16="http://schemas.microsoft.com/office/drawing/2014/main" id="{D77D4B9D-CBFA-4D25-9A62-D96E9DC46633}"/>
              </a:ext>
            </a:extLst>
          </p:cNvPr>
          <p:cNvGrpSpPr/>
          <p:nvPr/>
        </p:nvGrpSpPr>
        <p:grpSpPr>
          <a:xfrm>
            <a:off x="1243735" y="1019225"/>
            <a:ext cx="1698209" cy="1698209"/>
            <a:chOff x="557496" y="993240"/>
            <a:chExt cx="1698209" cy="1698209"/>
          </a:xfrm>
        </p:grpSpPr>
        <p:grpSp>
          <p:nvGrpSpPr>
            <p:cNvPr id="24" name="Group 23">
              <a:extLst>
                <a:ext uri="{FF2B5EF4-FFF2-40B4-BE49-F238E27FC236}">
                  <a16:creationId xmlns:a16="http://schemas.microsoft.com/office/drawing/2014/main" id="{CD281560-99F9-4F35-B138-D4A3E9450638}"/>
                </a:ext>
              </a:extLst>
            </p:cNvPr>
            <p:cNvGrpSpPr/>
            <p:nvPr/>
          </p:nvGrpSpPr>
          <p:grpSpPr>
            <a:xfrm>
              <a:off x="557496" y="993240"/>
              <a:ext cx="1698209" cy="1698209"/>
              <a:chOff x="3257908" y="3392635"/>
              <a:chExt cx="972000" cy="972000"/>
            </a:xfrm>
          </p:grpSpPr>
          <p:sp>
            <p:nvSpPr>
              <p:cNvPr id="25" name="Rectangle 24">
                <a:extLst>
                  <a:ext uri="{FF2B5EF4-FFF2-40B4-BE49-F238E27FC236}">
                    <a16:creationId xmlns:a16="http://schemas.microsoft.com/office/drawing/2014/main" id="{E4B19E46-E4E8-467B-8743-94E240CE03D6}"/>
                  </a:ext>
                </a:extLst>
              </p:cNvPr>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ectangle 25">
                <a:extLst>
                  <a:ext uri="{FF2B5EF4-FFF2-40B4-BE49-F238E27FC236}">
                    <a16:creationId xmlns:a16="http://schemas.microsoft.com/office/drawing/2014/main" id="{52A2E16B-EB38-4686-A9C5-4656A10225FF}"/>
                  </a:ext>
                </a:extLst>
              </p:cNvPr>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9" name="TextBox 28">
              <a:extLst>
                <a:ext uri="{FF2B5EF4-FFF2-40B4-BE49-F238E27FC236}">
                  <a16:creationId xmlns:a16="http://schemas.microsoft.com/office/drawing/2014/main" id="{E22FA357-B948-4997-8A1D-31A48A4C1F3B}"/>
                </a:ext>
              </a:extLst>
            </p:cNvPr>
            <p:cNvSpPr txBox="1"/>
            <p:nvPr/>
          </p:nvSpPr>
          <p:spPr>
            <a:xfrm>
              <a:off x="973875" y="1255012"/>
              <a:ext cx="865450" cy="461665"/>
            </a:xfrm>
            <a:prstGeom prst="rect">
              <a:avLst/>
            </a:prstGeom>
            <a:noFill/>
          </p:spPr>
          <p:txBody>
            <a:bodyPr wrap="square" rtlCol="0">
              <a:spAutoFit/>
            </a:bodyPr>
            <a:lstStyle/>
            <a:p>
              <a:pPr algn="ctr"/>
              <a:r>
                <a:rPr lang="en-US" altLang="ko-KR" sz="1200" dirty="0">
                  <a:solidFill>
                    <a:schemeClr val="bg1"/>
                  </a:solidFill>
                  <a:cs typeface="Arial" pitchFamily="34" charset="0"/>
                </a:rPr>
                <a:t>Training Duration</a:t>
              </a:r>
              <a:endParaRPr lang="ko-KR" altLang="en-US" sz="1200" dirty="0">
                <a:solidFill>
                  <a:schemeClr val="bg1"/>
                </a:solidFill>
                <a:cs typeface="Arial" pitchFamily="34" charset="0"/>
              </a:endParaRPr>
            </a:p>
          </p:txBody>
        </p:sp>
        <p:sp>
          <p:nvSpPr>
            <p:cNvPr id="30" name="TextBox 29">
              <a:extLst>
                <a:ext uri="{FF2B5EF4-FFF2-40B4-BE49-F238E27FC236}">
                  <a16:creationId xmlns:a16="http://schemas.microsoft.com/office/drawing/2014/main" id="{EAA9A5EB-EEF3-4821-A5E6-314DE970A5C3}"/>
                </a:ext>
              </a:extLst>
            </p:cNvPr>
            <p:cNvSpPr txBox="1"/>
            <p:nvPr/>
          </p:nvSpPr>
          <p:spPr>
            <a:xfrm>
              <a:off x="973875" y="1748765"/>
              <a:ext cx="865450" cy="646331"/>
            </a:xfrm>
            <a:prstGeom prst="rect">
              <a:avLst/>
            </a:prstGeom>
            <a:noFill/>
          </p:spPr>
          <p:txBody>
            <a:bodyPr wrap="square" rtlCol="0">
              <a:spAutoFit/>
            </a:bodyPr>
            <a:lstStyle/>
            <a:p>
              <a:pPr algn="ctr"/>
              <a:r>
                <a:rPr lang="en-US" altLang="ko-KR" sz="1400" b="1" dirty="0">
                  <a:solidFill>
                    <a:schemeClr val="bg1"/>
                  </a:solidFill>
                  <a:cs typeface="Arial" pitchFamily="34" charset="0"/>
                </a:rPr>
                <a:t>1,349 minutes</a:t>
              </a:r>
            </a:p>
            <a:p>
              <a:pPr algn="ctr"/>
              <a:r>
                <a:rPr lang="en-US" altLang="ko-KR" sz="800" b="1" dirty="0">
                  <a:solidFill>
                    <a:schemeClr val="bg1"/>
                  </a:solidFill>
                  <a:cs typeface="Arial" pitchFamily="34" charset="0"/>
                </a:rPr>
                <a:t>* </a:t>
              </a:r>
              <a:r>
                <a:rPr lang="en-US" altLang="ko-KR" sz="800" b="1" u="sng" dirty="0">
                  <a:solidFill>
                    <a:schemeClr val="bg1"/>
                  </a:solidFill>
                  <a:cs typeface="Arial" pitchFamily="34" charset="0"/>
                </a:rPr>
                <a:t>+ </a:t>
              </a:r>
              <a:r>
                <a:rPr lang="en-US" altLang="ko-KR" sz="800" b="1" dirty="0">
                  <a:solidFill>
                    <a:schemeClr val="bg1"/>
                  </a:solidFill>
                  <a:cs typeface="Arial" pitchFamily="34" charset="0"/>
                </a:rPr>
                <a:t>22 hours</a:t>
              </a:r>
              <a:endParaRPr lang="ko-KR" altLang="en-US" sz="1200" b="1" dirty="0">
                <a:solidFill>
                  <a:schemeClr val="bg1"/>
                </a:solidFill>
                <a:cs typeface="Arial" pitchFamily="34" charset="0"/>
              </a:endParaRPr>
            </a:p>
          </p:txBody>
        </p:sp>
      </p:grpSp>
      <p:grpSp>
        <p:nvGrpSpPr>
          <p:cNvPr id="32" name="Group 31">
            <a:extLst>
              <a:ext uri="{FF2B5EF4-FFF2-40B4-BE49-F238E27FC236}">
                <a16:creationId xmlns:a16="http://schemas.microsoft.com/office/drawing/2014/main" id="{2BC4FE0E-76FA-4CCD-9338-A2CBD5CDD3D8}"/>
              </a:ext>
            </a:extLst>
          </p:cNvPr>
          <p:cNvGrpSpPr/>
          <p:nvPr/>
        </p:nvGrpSpPr>
        <p:grpSpPr>
          <a:xfrm>
            <a:off x="3746071" y="1019225"/>
            <a:ext cx="1698209" cy="1698209"/>
            <a:chOff x="557496" y="993240"/>
            <a:chExt cx="1698209" cy="1698209"/>
          </a:xfrm>
        </p:grpSpPr>
        <p:grpSp>
          <p:nvGrpSpPr>
            <p:cNvPr id="33" name="Group 32">
              <a:extLst>
                <a:ext uri="{FF2B5EF4-FFF2-40B4-BE49-F238E27FC236}">
                  <a16:creationId xmlns:a16="http://schemas.microsoft.com/office/drawing/2014/main" id="{ED291BDC-D016-495C-A7A5-04D799CA5D39}"/>
                </a:ext>
              </a:extLst>
            </p:cNvPr>
            <p:cNvGrpSpPr/>
            <p:nvPr/>
          </p:nvGrpSpPr>
          <p:grpSpPr>
            <a:xfrm>
              <a:off x="557496" y="993240"/>
              <a:ext cx="1698209" cy="1698209"/>
              <a:chOff x="3257908" y="3392635"/>
              <a:chExt cx="972000" cy="972000"/>
            </a:xfrm>
          </p:grpSpPr>
          <p:sp>
            <p:nvSpPr>
              <p:cNvPr id="36" name="Rectangle 35">
                <a:extLst>
                  <a:ext uri="{FF2B5EF4-FFF2-40B4-BE49-F238E27FC236}">
                    <a16:creationId xmlns:a16="http://schemas.microsoft.com/office/drawing/2014/main" id="{0B40CDC7-0F7D-4FFE-B635-902DFF5B73D8}"/>
                  </a:ext>
                </a:extLst>
              </p:cNvPr>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Rectangle 36">
                <a:extLst>
                  <a:ext uri="{FF2B5EF4-FFF2-40B4-BE49-F238E27FC236}">
                    <a16:creationId xmlns:a16="http://schemas.microsoft.com/office/drawing/2014/main" id="{FE235157-3449-410D-B857-1C01F86B20E5}"/>
                  </a:ext>
                </a:extLst>
              </p:cNvPr>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34" name="TextBox 33">
              <a:extLst>
                <a:ext uri="{FF2B5EF4-FFF2-40B4-BE49-F238E27FC236}">
                  <a16:creationId xmlns:a16="http://schemas.microsoft.com/office/drawing/2014/main" id="{CFB342D7-3DB0-4AB8-9394-22CED757B079}"/>
                </a:ext>
              </a:extLst>
            </p:cNvPr>
            <p:cNvSpPr txBox="1"/>
            <p:nvPr/>
          </p:nvSpPr>
          <p:spPr>
            <a:xfrm>
              <a:off x="973875" y="1255012"/>
              <a:ext cx="865450" cy="461665"/>
            </a:xfrm>
            <a:prstGeom prst="rect">
              <a:avLst/>
            </a:prstGeom>
            <a:noFill/>
          </p:spPr>
          <p:txBody>
            <a:bodyPr wrap="square" rtlCol="0">
              <a:spAutoFit/>
            </a:bodyPr>
            <a:lstStyle/>
            <a:p>
              <a:pPr algn="ctr"/>
              <a:r>
                <a:rPr lang="en-US" altLang="ko-KR" sz="1200" dirty="0">
                  <a:solidFill>
                    <a:schemeClr val="bg1"/>
                  </a:solidFill>
                  <a:cs typeface="Arial" pitchFamily="34" charset="0"/>
                </a:rPr>
                <a:t>Best Score</a:t>
              </a:r>
              <a:endParaRPr lang="ko-KR" altLang="en-US" sz="1200" dirty="0">
                <a:solidFill>
                  <a:schemeClr val="bg1"/>
                </a:solidFill>
                <a:cs typeface="Arial" pitchFamily="34" charset="0"/>
              </a:endParaRPr>
            </a:p>
          </p:txBody>
        </p:sp>
        <p:sp>
          <p:nvSpPr>
            <p:cNvPr id="35" name="TextBox 34">
              <a:extLst>
                <a:ext uri="{FF2B5EF4-FFF2-40B4-BE49-F238E27FC236}">
                  <a16:creationId xmlns:a16="http://schemas.microsoft.com/office/drawing/2014/main" id="{0AB8AC19-9C78-4A3E-B1C3-F97428FD09F3}"/>
                </a:ext>
              </a:extLst>
            </p:cNvPr>
            <p:cNvSpPr txBox="1"/>
            <p:nvPr/>
          </p:nvSpPr>
          <p:spPr>
            <a:xfrm>
              <a:off x="973875" y="1748765"/>
              <a:ext cx="865450"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0,82</a:t>
              </a:r>
              <a:endParaRPr lang="ko-KR" altLang="en-US" sz="1200" b="1" dirty="0">
                <a:solidFill>
                  <a:schemeClr val="bg1"/>
                </a:solidFill>
                <a:cs typeface="Arial" pitchFamily="34" charset="0"/>
              </a:endParaRPr>
            </a:p>
          </p:txBody>
        </p:sp>
      </p:grpSp>
      <p:grpSp>
        <p:nvGrpSpPr>
          <p:cNvPr id="38" name="Group 37">
            <a:extLst>
              <a:ext uri="{FF2B5EF4-FFF2-40B4-BE49-F238E27FC236}">
                <a16:creationId xmlns:a16="http://schemas.microsoft.com/office/drawing/2014/main" id="{B077DAAB-8BE0-45C7-8DCC-AD00431CB21E}"/>
              </a:ext>
            </a:extLst>
          </p:cNvPr>
          <p:cNvGrpSpPr/>
          <p:nvPr/>
        </p:nvGrpSpPr>
        <p:grpSpPr>
          <a:xfrm>
            <a:off x="6300192" y="1019225"/>
            <a:ext cx="1698209" cy="1698209"/>
            <a:chOff x="557496" y="993240"/>
            <a:chExt cx="1698209" cy="1698209"/>
          </a:xfrm>
        </p:grpSpPr>
        <p:grpSp>
          <p:nvGrpSpPr>
            <p:cNvPr id="39" name="Group 38">
              <a:extLst>
                <a:ext uri="{FF2B5EF4-FFF2-40B4-BE49-F238E27FC236}">
                  <a16:creationId xmlns:a16="http://schemas.microsoft.com/office/drawing/2014/main" id="{9CB8C321-516B-429A-A847-B8C83870A1FC}"/>
                </a:ext>
              </a:extLst>
            </p:cNvPr>
            <p:cNvGrpSpPr/>
            <p:nvPr/>
          </p:nvGrpSpPr>
          <p:grpSpPr>
            <a:xfrm>
              <a:off x="557496" y="993240"/>
              <a:ext cx="1698209" cy="1698209"/>
              <a:chOff x="3257908" y="3392635"/>
              <a:chExt cx="972000" cy="972000"/>
            </a:xfrm>
          </p:grpSpPr>
          <p:sp>
            <p:nvSpPr>
              <p:cNvPr id="42" name="Rectangle 41">
                <a:extLst>
                  <a:ext uri="{FF2B5EF4-FFF2-40B4-BE49-F238E27FC236}">
                    <a16:creationId xmlns:a16="http://schemas.microsoft.com/office/drawing/2014/main" id="{77144EE1-0C92-458C-81FF-AE29D6D92C95}"/>
                  </a:ext>
                </a:extLst>
              </p:cNvPr>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3" name="Rectangle 42">
                <a:extLst>
                  <a:ext uri="{FF2B5EF4-FFF2-40B4-BE49-F238E27FC236}">
                    <a16:creationId xmlns:a16="http://schemas.microsoft.com/office/drawing/2014/main" id="{69D373EC-0B2A-4CEB-888F-F56446D56183}"/>
                  </a:ext>
                </a:extLst>
              </p:cNvPr>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40" name="TextBox 39">
              <a:extLst>
                <a:ext uri="{FF2B5EF4-FFF2-40B4-BE49-F238E27FC236}">
                  <a16:creationId xmlns:a16="http://schemas.microsoft.com/office/drawing/2014/main" id="{5420DFD4-4798-4837-B11E-ADA25D78C2FC}"/>
                </a:ext>
              </a:extLst>
            </p:cNvPr>
            <p:cNvSpPr txBox="1"/>
            <p:nvPr/>
          </p:nvSpPr>
          <p:spPr>
            <a:xfrm>
              <a:off x="844268" y="1255012"/>
              <a:ext cx="1124664" cy="461665"/>
            </a:xfrm>
            <a:prstGeom prst="rect">
              <a:avLst/>
            </a:prstGeom>
            <a:noFill/>
          </p:spPr>
          <p:txBody>
            <a:bodyPr wrap="square" rtlCol="0">
              <a:spAutoFit/>
            </a:bodyPr>
            <a:lstStyle/>
            <a:p>
              <a:pPr algn="ctr"/>
              <a:r>
                <a:rPr lang="en-US" altLang="ko-KR" sz="1200" dirty="0">
                  <a:solidFill>
                    <a:schemeClr val="bg1"/>
                  </a:solidFill>
                  <a:cs typeface="Arial" pitchFamily="34" charset="0"/>
                </a:rPr>
                <a:t>Best Parameters</a:t>
              </a:r>
              <a:endParaRPr lang="ko-KR" altLang="en-US" sz="1200" dirty="0">
                <a:solidFill>
                  <a:schemeClr val="bg1"/>
                </a:solidFill>
                <a:cs typeface="Arial" pitchFamily="34" charset="0"/>
              </a:endParaRPr>
            </a:p>
          </p:txBody>
        </p:sp>
        <p:sp>
          <p:nvSpPr>
            <p:cNvPr id="41" name="TextBox 40">
              <a:extLst>
                <a:ext uri="{FF2B5EF4-FFF2-40B4-BE49-F238E27FC236}">
                  <a16:creationId xmlns:a16="http://schemas.microsoft.com/office/drawing/2014/main" id="{5C4C4CE5-AE6B-411A-A4C3-EECB831596A7}"/>
                </a:ext>
              </a:extLst>
            </p:cNvPr>
            <p:cNvSpPr txBox="1"/>
            <p:nvPr/>
          </p:nvSpPr>
          <p:spPr>
            <a:xfrm>
              <a:off x="819245" y="1748765"/>
              <a:ext cx="1183694" cy="400110"/>
            </a:xfrm>
            <a:prstGeom prst="rect">
              <a:avLst/>
            </a:prstGeom>
            <a:noFill/>
          </p:spPr>
          <p:txBody>
            <a:bodyPr wrap="square" rtlCol="0">
              <a:spAutoFit/>
            </a:bodyPr>
            <a:lstStyle/>
            <a:p>
              <a:pPr algn="ctr"/>
              <a:r>
                <a:rPr lang="en-US" altLang="ko-KR" sz="1000" b="1" dirty="0" err="1">
                  <a:solidFill>
                    <a:schemeClr val="bg1"/>
                  </a:solidFill>
                  <a:cs typeface="Arial" pitchFamily="34" charset="0"/>
                </a:rPr>
                <a:t>max_iter</a:t>
              </a:r>
              <a:r>
                <a:rPr lang="en-US" altLang="ko-KR" sz="1000" b="1" dirty="0">
                  <a:solidFill>
                    <a:schemeClr val="bg1"/>
                  </a:solidFill>
                  <a:cs typeface="Arial" pitchFamily="34" charset="0"/>
                </a:rPr>
                <a:t>: 300</a:t>
              </a:r>
            </a:p>
            <a:p>
              <a:pPr algn="ctr"/>
              <a:r>
                <a:rPr lang="en-US" altLang="ko-KR" sz="1000" b="1" dirty="0">
                  <a:solidFill>
                    <a:schemeClr val="bg1"/>
                  </a:solidFill>
                  <a:cs typeface="Arial" pitchFamily="34" charset="0"/>
                </a:rPr>
                <a:t>C: 10</a:t>
              </a:r>
              <a:endParaRPr lang="ko-KR" altLang="en-US" sz="900" b="1" dirty="0">
                <a:solidFill>
                  <a:schemeClr val="bg1"/>
                </a:solidFill>
                <a:cs typeface="Arial" pitchFamily="34" charset="0"/>
              </a:endParaRPr>
            </a:p>
          </p:txBody>
        </p:sp>
      </p:grpSp>
    </p:spTree>
    <p:extLst>
      <p:ext uri="{BB962C8B-B14F-4D97-AF65-F5344CB8AC3E}">
        <p14:creationId xmlns:p14="http://schemas.microsoft.com/office/powerpoint/2010/main" val="267093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5" name="Block Arc 14"/>
          <p:cNvSpPr/>
          <p:nvPr/>
        </p:nvSpPr>
        <p:spPr>
          <a:xfrm>
            <a:off x="179511" y="2143048"/>
            <a:ext cx="1217198" cy="1217254"/>
          </a:xfrm>
          <a:custGeom>
            <a:avLst/>
            <a:gdLst/>
            <a:ahLst/>
            <a:cxnLst/>
            <a:rect l="l" t="t" r="r" b="b"/>
            <a:pathLst>
              <a:path w="1217198" h="1217254">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Rectangle 18"/>
          <p:cNvSpPr/>
          <p:nvPr/>
        </p:nvSpPr>
        <p:spPr>
          <a:xfrm>
            <a:off x="1207294" y="1561169"/>
            <a:ext cx="189467" cy="1040153"/>
          </a:xfrm>
          <a:custGeom>
            <a:avLst/>
            <a:gdLst>
              <a:gd name="connsiteX0" fmla="*/ 0 w 189467"/>
              <a:gd name="connsiteY0" fmla="*/ 0 h 1080346"/>
              <a:gd name="connsiteX1" fmla="*/ 189467 w 189467"/>
              <a:gd name="connsiteY1" fmla="*/ 0 h 1080346"/>
              <a:gd name="connsiteX2" fmla="*/ 189467 w 189467"/>
              <a:gd name="connsiteY2" fmla="*/ 1080346 h 1080346"/>
              <a:gd name="connsiteX3" fmla="*/ 187528 w 189467"/>
              <a:gd name="connsiteY3" fmla="*/ 1040153 h 1080346"/>
              <a:gd name="connsiteX4" fmla="*/ 0 w 189467"/>
              <a:gd name="connsiteY4" fmla="*/ 674512 h 1080346"/>
              <a:gd name="connsiteX5" fmla="*/ 0 w 189467"/>
              <a:gd name="connsiteY5" fmla="*/ 0 h 1080346"/>
              <a:gd name="connsiteX0" fmla="*/ 0 w 189467"/>
              <a:gd name="connsiteY0" fmla="*/ 0 h 1040153"/>
              <a:gd name="connsiteX1" fmla="*/ 189467 w 189467"/>
              <a:gd name="connsiteY1" fmla="*/ 0 h 1040153"/>
              <a:gd name="connsiteX2" fmla="*/ 187528 w 189467"/>
              <a:gd name="connsiteY2" fmla="*/ 1040153 h 1040153"/>
              <a:gd name="connsiteX3" fmla="*/ 0 w 189467"/>
              <a:gd name="connsiteY3" fmla="*/ 674512 h 1040153"/>
              <a:gd name="connsiteX4" fmla="*/ 0 w 189467"/>
              <a:gd name="connsiteY4" fmla="*/ 0 h 104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67" h="1040153">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cs typeface="Arial" pitchFamily="34" charset="0"/>
              </a:rPr>
              <a:t>Table of Contents</a:t>
            </a:r>
          </a:p>
        </p:txBody>
      </p:sp>
      <p:sp>
        <p:nvSpPr>
          <p:cNvPr id="7" name="Rectangle 6"/>
          <p:cNvSpPr/>
          <p:nvPr/>
        </p:nvSpPr>
        <p:spPr>
          <a:xfrm>
            <a:off x="3060504" y="138369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9" name="Group 8"/>
          <p:cNvGrpSpPr/>
          <p:nvPr/>
        </p:nvGrpSpPr>
        <p:grpSpPr>
          <a:xfrm>
            <a:off x="3263981" y="1447862"/>
            <a:ext cx="5040560" cy="543535"/>
            <a:chOff x="2175371" y="1762964"/>
            <a:chExt cx="5040560" cy="543535"/>
          </a:xfrm>
        </p:grpSpPr>
        <p:sp>
          <p:nvSpPr>
            <p:cNvPr id="10"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Background</a:t>
              </a:r>
            </a:p>
          </p:txBody>
        </p:sp>
        <p:sp>
          <p:nvSpPr>
            <p:cNvPr id="11" name="TextBox 10"/>
            <p:cNvSpPr txBox="1"/>
            <p:nvPr/>
          </p:nvSpPr>
          <p:spPr bwMode="auto">
            <a:xfrm>
              <a:off x="2175371" y="2032239"/>
              <a:ext cx="5040560" cy="27426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a:solidFill>
                    <a:schemeClr val="tx1">
                      <a:lumMod val="65000"/>
                      <a:lumOff val="35000"/>
                    </a:schemeClr>
                  </a:solidFill>
                  <a:cs typeface="Arial" pitchFamily="34" charset="0"/>
                </a:rPr>
                <a:t>Background, problem formulation, goal, impacts</a:t>
              </a:r>
              <a:endParaRPr lang="ko-KR" altLang="en-US" sz="1050" dirty="0">
                <a:solidFill>
                  <a:schemeClr val="tx1">
                    <a:lumMod val="65000"/>
                    <a:lumOff val="35000"/>
                  </a:schemeClr>
                </a:solidFill>
                <a:cs typeface="Arial" pitchFamily="34" charset="0"/>
              </a:endParaRPr>
            </a:p>
          </p:txBody>
        </p:sp>
      </p:grpSp>
      <p:sp>
        <p:nvSpPr>
          <p:cNvPr id="12" name="Chevron 11"/>
          <p:cNvSpPr/>
          <p:nvPr/>
        </p:nvSpPr>
        <p:spPr>
          <a:xfrm rot="16200000">
            <a:off x="2096802" y="125013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3" name="TextBox 12"/>
          <p:cNvSpPr txBox="1"/>
          <p:nvPr/>
        </p:nvSpPr>
        <p:spPr>
          <a:xfrm>
            <a:off x="2239223" y="134144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4" name="Freeform 13"/>
          <p:cNvSpPr/>
          <p:nvPr/>
        </p:nvSpPr>
        <p:spPr>
          <a:xfrm>
            <a:off x="950152" y="421885"/>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1207294" y="2703006"/>
            <a:ext cx="189467" cy="2440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Freeform 23"/>
          <p:cNvSpPr/>
          <p:nvPr/>
        </p:nvSpPr>
        <p:spPr>
          <a:xfrm>
            <a:off x="1164435" y="190079"/>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p:nvSpPr>
        <p:spPr>
          <a:xfrm>
            <a:off x="3060504" y="224940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30" name="Group 29"/>
          <p:cNvGrpSpPr/>
          <p:nvPr/>
        </p:nvGrpSpPr>
        <p:grpSpPr>
          <a:xfrm>
            <a:off x="3263981" y="2313572"/>
            <a:ext cx="5040560" cy="543535"/>
            <a:chOff x="2175371" y="1762964"/>
            <a:chExt cx="5040560" cy="543535"/>
          </a:xfrm>
        </p:grpSpPr>
        <p:sp>
          <p:nvSpPr>
            <p:cNvPr id="33"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Data Source &amp; Preprocessing</a:t>
              </a:r>
            </a:p>
          </p:txBody>
        </p:sp>
        <p:sp>
          <p:nvSpPr>
            <p:cNvPr id="34" name="TextBox 33"/>
            <p:cNvSpPr txBox="1"/>
            <p:nvPr/>
          </p:nvSpPr>
          <p:spPr bwMode="auto">
            <a:xfrm>
              <a:off x="2175371" y="2032239"/>
              <a:ext cx="5040560" cy="27426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a:solidFill>
                    <a:schemeClr val="tx1">
                      <a:lumMod val="65000"/>
                      <a:lumOff val="35000"/>
                    </a:schemeClr>
                  </a:solidFill>
                  <a:cs typeface="Arial" pitchFamily="34" charset="0"/>
                </a:rPr>
                <a:t>Data integration, special elements handling, text preprocessing, twitter API</a:t>
              </a:r>
              <a:endParaRPr lang="ko-KR" altLang="en-US" sz="1050" dirty="0">
                <a:solidFill>
                  <a:schemeClr val="tx1">
                    <a:lumMod val="65000"/>
                    <a:lumOff val="35000"/>
                  </a:schemeClr>
                </a:solidFill>
                <a:cs typeface="Arial" pitchFamily="34" charset="0"/>
              </a:endParaRPr>
            </a:p>
          </p:txBody>
        </p:sp>
      </p:grpSp>
      <p:sp>
        <p:nvSpPr>
          <p:cNvPr id="31" name="Chevron 30"/>
          <p:cNvSpPr/>
          <p:nvPr/>
        </p:nvSpPr>
        <p:spPr>
          <a:xfrm rot="16200000">
            <a:off x="2096802" y="211584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2" name="TextBox 31"/>
          <p:cNvSpPr txBox="1"/>
          <p:nvPr/>
        </p:nvSpPr>
        <p:spPr>
          <a:xfrm>
            <a:off x="2239223" y="220715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36" name="Rectangle 35"/>
          <p:cNvSpPr/>
          <p:nvPr/>
        </p:nvSpPr>
        <p:spPr>
          <a:xfrm>
            <a:off x="3060504" y="311511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37" name="Group 36"/>
          <p:cNvGrpSpPr/>
          <p:nvPr/>
        </p:nvGrpSpPr>
        <p:grpSpPr>
          <a:xfrm>
            <a:off x="3263981" y="3179282"/>
            <a:ext cx="5040560" cy="543535"/>
            <a:chOff x="2175371" y="1762964"/>
            <a:chExt cx="5040560" cy="543535"/>
          </a:xfrm>
        </p:grpSpPr>
        <p:sp>
          <p:nvSpPr>
            <p:cNvPr id="40"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Modelling, Modelling Evaluation, Dashboard &amp; Insight</a:t>
              </a:r>
            </a:p>
          </p:txBody>
        </p:sp>
        <p:sp>
          <p:nvSpPr>
            <p:cNvPr id="41" name="TextBox 40"/>
            <p:cNvSpPr txBox="1"/>
            <p:nvPr/>
          </p:nvSpPr>
          <p:spPr bwMode="auto">
            <a:xfrm>
              <a:off x="2175371" y="2032239"/>
              <a:ext cx="5040560" cy="27426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a:solidFill>
                    <a:schemeClr val="tx1">
                      <a:lumMod val="65000"/>
                      <a:lumOff val="35000"/>
                    </a:schemeClr>
                  </a:solidFill>
                  <a:cs typeface="Arial" pitchFamily="34" charset="0"/>
                </a:rPr>
                <a:t>Model development &amp; evaluation, integration into dashboard, and insight</a:t>
              </a:r>
              <a:endParaRPr lang="ko-KR" altLang="en-US" sz="1050" dirty="0">
                <a:solidFill>
                  <a:schemeClr val="tx1">
                    <a:lumMod val="65000"/>
                    <a:lumOff val="35000"/>
                  </a:schemeClr>
                </a:solidFill>
                <a:cs typeface="Arial" pitchFamily="34" charset="0"/>
              </a:endParaRPr>
            </a:p>
          </p:txBody>
        </p:sp>
      </p:grpSp>
      <p:sp>
        <p:nvSpPr>
          <p:cNvPr id="38" name="Chevron 37"/>
          <p:cNvSpPr/>
          <p:nvPr/>
        </p:nvSpPr>
        <p:spPr>
          <a:xfrm rot="16200000">
            <a:off x="2096802" y="298155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9" name="TextBox 38"/>
          <p:cNvSpPr txBox="1"/>
          <p:nvPr/>
        </p:nvSpPr>
        <p:spPr>
          <a:xfrm>
            <a:off x="2239223" y="307286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43" name="Rectangle 42"/>
          <p:cNvSpPr/>
          <p:nvPr/>
        </p:nvSpPr>
        <p:spPr>
          <a:xfrm>
            <a:off x="3060504" y="398082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44" name="Group 43"/>
          <p:cNvGrpSpPr/>
          <p:nvPr/>
        </p:nvGrpSpPr>
        <p:grpSpPr>
          <a:xfrm>
            <a:off x="3263981" y="4044992"/>
            <a:ext cx="5040560" cy="535469"/>
            <a:chOff x="2175371" y="1762964"/>
            <a:chExt cx="5040560" cy="535469"/>
          </a:xfrm>
        </p:grpSpPr>
        <p:sp>
          <p:nvSpPr>
            <p:cNvPr id="47"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Business Impact Calculation &amp; Future Improvements</a:t>
              </a:r>
            </a:p>
          </p:txBody>
        </p:sp>
        <p:sp>
          <p:nvSpPr>
            <p:cNvPr id="48" name="TextBox 47"/>
            <p:cNvSpPr txBox="1"/>
            <p:nvPr/>
          </p:nvSpPr>
          <p:spPr bwMode="auto">
            <a:xfrm>
              <a:off x="2175371" y="2032239"/>
              <a:ext cx="5040560" cy="266194"/>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a:solidFill>
                    <a:schemeClr val="tx1">
                      <a:lumMod val="65000"/>
                      <a:lumOff val="35000"/>
                    </a:schemeClr>
                  </a:solidFill>
                  <a:cs typeface="Arial" pitchFamily="34" charset="0"/>
                </a:rPr>
                <a:t>Calculation of Return of Investment and some possible improvement in the future</a:t>
              </a:r>
              <a:endParaRPr lang="ko-KR" altLang="en-US" sz="1050" dirty="0">
                <a:solidFill>
                  <a:schemeClr val="tx1">
                    <a:lumMod val="65000"/>
                    <a:lumOff val="35000"/>
                  </a:schemeClr>
                </a:solidFill>
                <a:cs typeface="Arial" pitchFamily="34" charset="0"/>
              </a:endParaRPr>
            </a:p>
          </p:txBody>
        </p:sp>
      </p:grpSp>
      <p:sp>
        <p:nvSpPr>
          <p:cNvPr id="45" name="Chevron 44"/>
          <p:cNvSpPr/>
          <p:nvPr/>
        </p:nvSpPr>
        <p:spPr>
          <a:xfrm rot="16200000">
            <a:off x="2096802" y="384726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46" name="TextBox 45"/>
          <p:cNvSpPr txBox="1"/>
          <p:nvPr/>
        </p:nvSpPr>
        <p:spPr>
          <a:xfrm>
            <a:off x="2239223" y="393857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Modelling – Evaluation</a:t>
            </a:r>
            <a:endParaRPr lang="ko-KR" altLang="en-US" dirty="0"/>
          </a:p>
        </p:txBody>
      </p:sp>
      <p:grpSp>
        <p:nvGrpSpPr>
          <p:cNvPr id="15" name="Group 14">
            <a:extLst>
              <a:ext uri="{FF2B5EF4-FFF2-40B4-BE49-F238E27FC236}">
                <a16:creationId xmlns:a16="http://schemas.microsoft.com/office/drawing/2014/main" id="{925DD0FD-1B5C-412B-A2FB-6CBC0F2B0F3E}"/>
              </a:ext>
            </a:extLst>
          </p:cNvPr>
          <p:cNvGrpSpPr/>
          <p:nvPr/>
        </p:nvGrpSpPr>
        <p:grpSpPr>
          <a:xfrm>
            <a:off x="4801782" y="2931790"/>
            <a:ext cx="4086795" cy="1440160"/>
            <a:chOff x="5076057" y="1401119"/>
            <a:chExt cx="3681446" cy="1195622"/>
          </a:xfrm>
        </p:grpSpPr>
        <p:sp>
          <p:nvSpPr>
            <p:cNvPr id="16" name="Rectangle 15">
              <a:extLst>
                <a:ext uri="{FF2B5EF4-FFF2-40B4-BE49-F238E27FC236}">
                  <a16:creationId xmlns:a16="http://schemas.microsoft.com/office/drawing/2014/main" id="{B6D53925-0D86-4EF7-88BB-5524A91090FB}"/>
                </a:ext>
              </a:extLst>
            </p:cNvPr>
            <p:cNvSpPr/>
            <p:nvPr/>
          </p:nvSpPr>
          <p:spPr>
            <a:xfrm>
              <a:off x="5076057" y="1401119"/>
              <a:ext cx="3681446" cy="1195622"/>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a:extLst>
                <a:ext uri="{FF2B5EF4-FFF2-40B4-BE49-F238E27FC236}">
                  <a16:creationId xmlns:a16="http://schemas.microsoft.com/office/drawing/2014/main" id="{4F3ED53A-01E9-4AC1-A38F-73969A8EAAA6}"/>
                </a:ext>
              </a:extLst>
            </p:cNvPr>
            <p:cNvSpPr/>
            <p:nvPr/>
          </p:nvSpPr>
          <p:spPr>
            <a:xfrm>
              <a:off x="5182177" y="1510146"/>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a:extLst>
                <a:ext uri="{FF2B5EF4-FFF2-40B4-BE49-F238E27FC236}">
                  <a16:creationId xmlns:a16="http://schemas.microsoft.com/office/drawing/2014/main" id="{FA890B0D-F3DB-4586-A794-2D16DCC03C59}"/>
                </a:ext>
              </a:extLst>
            </p:cNvPr>
            <p:cNvSpPr txBox="1"/>
            <p:nvPr/>
          </p:nvSpPr>
          <p:spPr>
            <a:xfrm>
              <a:off x="5084798" y="1692717"/>
              <a:ext cx="747899" cy="281068"/>
            </a:xfrm>
            <a:prstGeom prst="rect">
              <a:avLst/>
            </a:prstGeom>
            <a:noFill/>
          </p:spPr>
          <p:txBody>
            <a:bodyPr wrap="square" rtlCol="0">
              <a:spAutoFit/>
            </a:bodyPr>
            <a:lstStyle/>
            <a:p>
              <a:pPr algn="r"/>
              <a:r>
                <a:rPr lang="en-ID" sz="1600" dirty="0">
                  <a:solidFill>
                    <a:schemeClr val="bg1"/>
                  </a:solidFill>
                </a:rPr>
                <a:t>Score</a:t>
              </a:r>
            </a:p>
          </p:txBody>
        </p:sp>
        <p:sp>
          <p:nvSpPr>
            <p:cNvPr id="19" name="TextBox 18">
              <a:extLst>
                <a:ext uri="{FF2B5EF4-FFF2-40B4-BE49-F238E27FC236}">
                  <a16:creationId xmlns:a16="http://schemas.microsoft.com/office/drawing/2014/main" id="{467BA065-FBC4-4D20-9282-16A79273909E}"/>
                </a:ext>
              </a:extLst>
            </p:cNvPr>
            <p:cNvSpPr txBox="1"/>
            <p:nvPr/>
          </p:nvSpPr>
          <p:spPr>
            <a:xfrm>
              <a:off x="5827838" y="1711286"/>
              <a:ext cx="2878588" cy="53658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Recall Score is 0.85</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Of </a:t>
              </a:r>
              <a:r>
                <a:rPr lang="en-US" altLang="ko-KR" sz="1200" b="1" dirty="0">
                  <a:solidFill>
                    <a:schemeClr val="tx1">
                      <a:lumMod val="75000"/>
                      <a:lumOff val="25000"/>
                    </a:schemeClr>
                  </a:solidFill>
                  <a:cs typeface="Arial" pitchFamily="34" charset="0"/>
                </a:rPr>
                <a:t>3309</a:t>
              </a:r>
              <a:r>
                <a:rPr lang="en-US" altLang="ko-KR" sz="1200" dirty="0">
                  <a:solidFill>
                    <a:schemeClr val="tx1">
                      <a:lumMod val="75000"/>
                      <a:lumOff val="25000"/>
                    </a:schemeClr>
                  </a:solidFill>
                  <a:cs typeface="Arial" pitchFamily="34" charset="0"/>
                </a:rPr>
                <a:t> data of bad sentiment, the model successfully classify </a:t>
              </a:r>
              <a:r>
                <a:rPr lang="en-US" altLang="ko-KR" sz="1200" b="1" dirty="0">
                  <a:solidFill>
                    <a:schemeClr val="tx1">
                      <a:lumMod val="75000"/>
                      <a:lumOff val="25000"/>
                    </a:schemeClr>
                  </a:solidFill>
                  <a:cs typeface="Arial" pitchFamily="34" charset="0"/>
                </a:rPr>
                <a:t>2800 data </a:t>
              </a:r>
              <a:r>
                <a:rPr lang="en-US" altLang="ko-KR" sz="1200" dirty="0">
                  <a:solidFill>
                    <a:schemeClr val="tx1">
                      <a:lumMod val="75000"/>
                      <a:lumOff val="25000"/>
                    </a:schemeClr>
                  </a:solidFill>
                  <a:cs typeface="Arial" pitchFamily="34" charset="0"/>
                </a:rPr>
                <a:t>.</a:t>
              </a:r>
            </a:p>
          </p:txBody>
        </p:sp>
        <p:sp>
          <p:nvSpPr>
            <p:cNvPr id="20" name="TextBox 19">
              <a:extLst>
                <a:ext uri="{FF2B5EF4-FFF2-40B4-BE49-F238E27FC236}">
                  <a16:creationId xmlns:a16="http://schemas.microsoft.com/office/drawing/2014/main" id="{410AFA2E-7091-40EB-AC5C-0D59FC1E174C}"/>
                </a:ext>
              </a:extLst>
            </p:cNvPr>
            <p:cNvSpPr txBox="1"/>
            <p:nvPr/>
          </p:nvSpPr>
          <p:spPr>
            <a:xfrm>
              <a:off x="5827838" y="1494259"/>
              <a:ext cx="2878588" cy="2299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Recall Score</a:t>
              </a:r>
              <a:endParaRPr lang="ko-KR" altLang="en-US" sz="1200" b="1" dirty="0">
                <a:solidFill>
                  <a:schemeClr val="tx1">
                    <a:lumMod val="75000"/>
                    <a:lumOff val="25000"/>
                  </a:schemeClr>
                </a:solidFill>
                <a:cs typeface="Arial" pitchFamily="34" charset="0"/>
              </a:endParaRPr>
            </a:p>
          </p:txBody>
        </p:sp>
      </p:grpSp>
      <p:pic>
        <p:nvPicPr>
          <p:cNvPr id="3074" name="Picture 2">
            <a:extLst>
              <a:ext uri="{FF2B5EF4-FFF2-40B4-BE49-F238E27FC236}">
                <a16:creationId xmlns:a16="http://schemas.microsoft.com/office/drawing/2014/main" id="{D0909BC3-4816-4032-A575-F538DCAEB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95" y="914375"/>
            <a:ext cx="4314825" cy="34575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9954445-0B4B-4297-9B34-02AB641653AE}"/>
              </a:ext>
            </a:extLst>
          </p:cNvPr>
          <p:cNvPicPr>
            <a:picLocks noChangeAspect="1"/>
          </p:cNvPicPr>
          <p:nvPr/>
        </p:nvPicPr>
        <p:blipFill>
          <a:blip r:embed="rId3"/>
          <a:stretch>
            <a:fillRect/>
          </a:stretch>
        </p:blipFill>
        <p:spPr>
          <a:xfrm>
            <a:off x="4811611" y="914375"/>
            <a:ext cx="4086795" cy="15718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6540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Dashboard</a:t>
            </a:r>
            <a:endParaRPr lang="ko-KR" altLang="en-US" dirty="0"/>
          </a:p>
        </p:txBody>
      </p:sp>
      <p:pic>
        <p:nvPicPr>
          <p:cNvPr id="5" name="Picture 4">
            <a:extLst>
              <a:ext uri="{FF2B5EF4-FFF2-40B4-BE49-F238E27FC236}">
                <a16:creationId xmlns:a16="http://schemas.microsoft.com/office/drawing/2014/main" id="{06F0C5D4-AE34-4CF1-9903-42B8AC30298D}"/>
              </a:ext>
            </a:extLst>
          </p:cNvPr>
          <p:cNvPicPr>
            <a:picLocks noChangeAspect="1"/>
          </p:cNvPicPr>
          <p:nvPr/>
        </p:nvPicPr>
        <p:blipFill>
          <a:blip r:embed="rId3"/>
          <a:stretch>
            <a:fillRect/>
          </a:stretch>
        </p:blipFill>
        <p:spPr>
          <a:xfrm>
            <a:off x="319626" y="1059582"/>
            <a:ext cx="5760640" cy="335402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6" name="Group 5">
            <a:extLst>
              <a:ext uri="{FF2B5EF4-FFF2-40B4-BE49-F238E27FC236}">
                <a16:creationId xmlns:a16="http://schemas.microsoft.com/office/drawing/2014/main" id="{E543F2CB-C043-4D9B-8FC0-AB4CD26DF8F9}"/>
              </a:ext>
            </a:extLst>
          </p:cNvPr>
          <p:cNvGrpSpPr/>
          <p:nvPr/>
        </p:nvGrpSpPr>
        <p:grpSpPr>
          <a:xfrm>
            <a:off x="6228184" y="1059584"/>
            <a:ext cx="2774204" cy="3367361"/>
            <a:chOff x="5019735" y="1394779"/>
            <a:chExt cx="3737768" cy="1600431"/>
          </a:xfrm>
        </p:grpSpPr>
        <p:sp>
          <p:nvSpPr>
            <p:cNvPr id="7" name="Rectangle 6">
              <a:extLst>
                <a:ext uri="{FF2B5EF4-FFF2-40B4-BE49-F238E27FC236}">
                  <a16:creationId xmlns:a16="http://schemas.microsoft.com/office/drawing/2014/main" id="{AEE88DBC-7718-4208-B4E2-38A8F24C735E}"/>
                </a:ext>
              </a:extLst>
            </p:cNvPr>
            <p:cNvSpPr/>
            <p:nvPr/>
          </p:nvSpPr>
          <p:spPr>
            <a:xfrm>
              <a:off x="5076057" y="1394779"/>
              <a:ext cx="3681446" cy="1600431"/>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a:extLst>
                <a:ext uri="{FF2B5EF4-FFF2-40B4-BE49-F238E27FC236}">
                  <a16:creationId xmlns:a16="http://schemas.microsoft.com/office/drawing/2014/main" id="{16877DDE-F2EB-43D1-B99E-ADE2304BC719}"/>
                </a:ext>
              </a:extLst>
            </p:cNvPr>
            <p:cNvSpPr/>
            <p:nvPr/>
          </p:nvSpPr>
          <p:spPr>
            <a:xfrm>
              <a:off x="5182177" y="1510146"/>
              <a:ext cx="645661" cy="3637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a:extLst>
                <a:ext uri="{FF2B5EF4-FFF2-40B4-BE49-F238E27FC236}">
                  <a16:creationId xmlns:a16="http://schemas.microsoft.com/office/drawing/2014/main" id="{D673E8B0-51B9-49AB-93EE-7F0EF63D9FC7}"/>
                </a:ext>
              </a:extLst>
            </p:cNvPr>
            <p:cNvSpPr txBox="1"/>
            <p:nvPr/>
          </p:nvSpPr>
          <p:spPr>
            <a:xfrm>
              <a:off x="5019735" y="1617481"/>
              <a:ext cx="864425" cy="241321"/>
            </a:xfrm>
            <a:prstGeom prst="rect">
              <a:avLst/>
            </a:prstGeom>
            <a:noFill/>
          </p:spPr>
          <p:txBody>
            <a:bodyPr wrap="square" rtlCol="0">
              <a:spAutoFit/>
            </a:bodyPr>
            <a:lstStyle/>
            <a:p>
              <a:pPr algn="r"/>
              <a:r>
                <a:rPr lang="en-ID" sz="1100" dirty="0">
                  <a:solidFill>
                    <a:schemeClr val="bg1"/>
                  </a:solidFill>
                </a:rPr>
                <a:t>Result</a:t>
              </a:r>
            </a:p>
          </p:txBody>
        </p:sp>
        <p:sp>
          <p:nvSpPr>
            <p:cNvPr id="10" name="TextBox 9">
              <a:extLst>
                <a:ext uri="{FF2B5EF4-FFF2-40B4-BE49-F238E27FC236}">
                  <a16:creationId xmlns:a16="http://schemas.microsoft.com/office/drawing/2014/main" id="{EDB0768B-E6A8-444B-8424-17A438E60B0B}"/>
                </a:ext>
              </a:extLst>
            </p:cNvPr>
            <p:cNvSpPr txBox="1"/>
            <p:nvPr/>
          </p:nvSpPr>
          <p:spPr>
            <a:xfrm>
              <a:off x="5853377" y="1622017"/>
              <a:ext cx="2878588" cy="307187"/>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Model can successfully predict new data from Twitter</a:t>
              </a:r>
            </a:p>
          </p:txBody>
        </p:sp>
        <p:sp>
          <p:nvSpPr>
            <p:cNvPr id="11" name="TextBox 10">
              <a:extLst>
                <a:ext uri="{FF2B5EF4-FFF2-40B4-BE49-F238E27FC236}">
                  <a16:creationId xmlns:a16="http://schemas.microsoft.com/office/drawing/2014/main" id="{C26B10E1-059B-4EC3-862D-7556CFA10747}"/>
                </a:ext>
              </a:extLst>
            </p:cNvPr>
            <p:cNvSpPr txBox="1"/>
            <p:nvPr/>
          </p:nvSpPr>
          <p:spPr>
            <a:xfrm>
              <a:off x="5827838" y="1494259"/>
              <a:ext cx="2878588" cy="255516"/>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Prediction Result</a:t>
              </a:r>
              <a:endParaRPr lang="ko-KR" altLang="en-US" sz="1200" b="1" dirty="0">
                <a:solidFill>
                  <a:schemeClr val="tx1">
                    <a:lumMod val="75000"/>
                    <a:lumOff val="25000"/>
                  </a:schemeClr>
                </a:solidFill>
                <a:cs typeface="Arial" pitchFamily="34" charset="0"/>
              </a:endParaRPr>
            </a:p>
          </p:txBody>
        </p:sp>
      </p:grpSp>
      <p:sp>
        <p:nvSpPr>
          <p:cNvPr id="12" name="TextBox 11">
            <a:extLst>
              <a:ext uri="{FF2B5EF4-FFF2-40B4-BE49-F238E27FC236}">
                <a16:creationId xmlns:a16="http://schemas.microsoft.com/office/drawing/2014/main" id="{ECDDFFFA-5884-464E-B72D-F1E968C42501}"/>
              </a:ext>
            </a:extLst>
          </p:cNvPr>
          <p:cNvSpPr txBox="1"/>
          <p:nvPr/>
        </p:nvSpPr>
        <p:spPr>
          <a:xfrm>
            <a:off x="6318622" y="2846018"/>
            <a:ext cx="2543730" cy="1384995"/>
          </a:xfrm>
          <a:prstGeom prst="rect">
            <a:avLst/>
          </a:prstGeom>
          <a:noFill/>
        </p:spPr>
        <p:txBody>
          <a:bodyPr wrap="square" rtlCol="0">
            <a:spAutoFit/>
          </a:bodyPr>
          <a:lstStyle/>
          <a:p>
            <a:pPr marL="171450" indent="-171450">
              <a:buFont typeface="Arial" panose="020B0604020202020204" pitchFamily="34" charset="0"/>
              <a:buChar char="•"/>
            </a:pPr>
            <a:r>
              <a:rPr lang="en-US" altLang="ko-KR" sz="900" i="1" dirty="0">
                <a:solidFill>
                  <a:schemeClr val="tx1">
                    <a:lumMod val="75000"/>
                    <a:lumOff val="25000"/>
                  </a:schemeClr>
                </a:solidFill>
                <a:cs typeface="Arial" pitchFamily="34" charset="0"/>
              </a:rPr>
              <a:t>Model used in Dashboard Deployment still uses the model without preprocessor due to technical issue (custom preprocessor function cannot be read as part of the pipeline).</a:t>
            </a:r>
          </a:p>
          <a:p>
            <a:pPr marL="171450" indent="-171450">
              <a:buFont typeface="Arial" panose="020B0604020202020204" pitchFamily="34" charset="0"/>
              <a:buChar char="•"/>
            </a:pPr>
            <a:r>
              <a:rPr lang="en-US" altLang="ko-KR" sz="900" i="1" dirty="0">
                <a:solidFill>
                  <a:schemeClr val="tx1">
                    <a:lumMod val="75000"/>
                    <a:lumOff val="25000"/>
                  </a:schemeClr>
                </a:solidFill>
                <a:cs typeface="Arial" pitchFamily="34" charset="0"/>
              </a:rPr>
              <a:t>However, in the notebook the model with preprocessor keep running successfully in predicting new data</a:t>
            </a:r>
            <a:endParaRPr lang="en-US" altLang="ko-KR" sz="1200" i="1" dirty="0">
              <a:solidFill>
                <a:schemeClr val="tx1">
                  <a:lumMod val="75000"/>
                  <a:lumOff val="25000"/>
                </a:schemeClr>
              </a:solidFill>
              <a:cs typeface="Arial" pitchFamily="34" charset="0"/>
            </a:endParaRPr>
          </a:p>
          <a:p>
            <a:pPr marL="171450" indent="-171450">
              <a:buFont typeface="Arial" panose="020B0604020202020204" pitchFamily="34" charset="0"/>
              <a:buChar char="•"/>
            </a:pPr>
            <a:endParaRPr lang="en-US" altLang="ko-KR"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F927B4B7-AB8F-4633-B682-5B3BBC3BD661}"/>
              </a:ext>
            </a:extLst>
          </p:cNvPr>
          <p:cNvSpPr txBox="1"/>
          <p:nvPr/>
        </p:nvSpPr>
        <p:spPr>
          <a:xfrm>
            <a:off x="6299667" y="2577211"/>
            <a:ext cx="2543730" cy="276999"/>
          </a:xfrm>
          <a:prstGeom prst="rect">
            <a:avLst/>
          </a:prstGeom>
          <a:noFill/>
        </p:spPr>
        <p:txBody>
          <a:bodyPr wrap="square" rtlCol="0">
            <a:spAutoFit/>
          </a:bodyPr>
          <a:lstStyle/>
          <a:p>
            <a:r>
              <a:rPr lang="en-US" altLang="ko-KR" sz="1200" b="1" i="1" dirty="0">
                <a:solidFill>
                  <a:schemeClr val="tx1">
                    <a:lumMod val="75000"/>
                    <a:lumOff val="25000"/>
                  </a:schemeClr>
                </a:solidFill>
                <a:cs typeface="Arial" pitchFamily="34" charset="0"/>
              </a:rPr>
              <a:t>Disclaimer</a:t>
            </a:r>
            <a:endParaRPr lang="ko-KR" altLang="en-US" sz="1200" b="1" i="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9928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Dashboard</a:t>
            </a:r>
            <a:endParaRPr lang="ko-KR" altLang="en-US" dirty="0"/>
          </a:p>
        </p:txBody>
      </p:sp>
      <p:pic>
        <p:nvPicPr>
          <p:cNvPr id="7" name="Picture 6">
            <a:extLst>
              <a:ext uri="{FF2B5EF4-FFF2-40B4-BE49-F238E27FC236}">
                <a16:creationId xmlns:a16="http://schemas.microsoft.com/office/drawing/2014/main" id="{66844D25-6A1C-4CE1-B0E7-BD58BD46143C}"/>
              </a:ext>
            </a:extLst>
          </p:cNvPr>
          <p:cNvPicPr>
            <a:picLocks noChangeAspect="1"/>
          </p:cNvPicPr>
          <p:nvPr/>
        </p:nvPicPr>
        <p:blipFill>
          <a:blip r:embed="rId2"/>
          <a:stretch>
            <a:fillRect/>
          </a:stretch>
        </p:blipFill>
        <p:spPr>
          <a:xfrm>
            <a:off x="1484040" y="771550"/>
            <a:ext cx="6175920" cy="395602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52088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Dashboard</a:t>
            </a:r>
            <a:endParaRPr lang="ko-KR" altLang="en-US" dirty="0"/>
          </a:p>
        </p:txBody>
      </p:sp>
      <p:pic>
        <p:nvPicPr>
          <p:cNvPr id="5" name="Picture 4">
            <a:extLst>
              <a:ext uri="{FF2B5EF4-FFF2-40B4-BE49-F238E27FC236}">
                <a16:creationId xmlns:a16="http://schemas.microsoft.com/office/drawing/2014/main" id="{155A1A14-25DB-4F67-AF2E-7BCFDE5A974B}"/>
              </a:ext>
            </a:extLst>
          </p:cNvPr>
          <p:cNvPicPr>
            <a:picLocks noChangeAspect="1"/>
          </p:cNvPicPr>
          <p:nvPr/>
        </p:nvPicPr>
        <p:blipFill>
          <a:blip r:embed="rId2"/>
          <a:stretch>
            <a:fillRect/>
          </a:stretch>
        </p:blipFill>
        <p:spPr>
          <a:xfrm>
            <a:off x="1259632" y="771550"/>
            <a:ext cx="6624736" cy="394309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06778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25084" y="2067694"/>
            <a:ext cx="5018916" cy="576064"/>
          </a:xfrm>
        </p:spPr>
        <p:txBody>
          <a:bodyPr/>
          <a:lstStyle/>
          <a:p>
            <a:r>
              <a:rPr lang="en-US" altLang="ko-KR" sz="2400" dirty="0"/>
              <a:t>Business Impact Calculation &amp; Future Improvements</a:t>
            </a:r>
          </a:p>
        </p:txBody>
      </p:sp>
      <p:sp>
        <p:nvSpPr>
          <p:cNvPr id="3" name="Text Placeholder 2"/>
          <p:cNvSpPr>
            <a:spLocks noGrp="1"/>
          </p:cNvSpPr>
          <p:nvPr>
            <p:ph type="body" sz="quarter" idx="11"/>
          </p:nvPr>
        </p:nvSpPr>
        <p:spPr>
          <a:xfrm>
            <a:off x="4125084" y="2859782"/>
            <a:ext cx="5018916" cy="288032"/>
          </a:xfrm>
        </p:spPr>
        <p:txBody>
          <a:bodyPr/>
          <a:lstStyle/>
          <a:p>
            <a:pPr lvl="0"/>
            <a:r>
              <a:rPr lang="en-US" altLang="ko-KR" dirty="0"/>
              <a:t>Return of Investment and Future Improvement</a:t>
            </a:r>
          </a:p>
        </p:txBody>
      </p:sp>
    </p:spTree>
    <p:extLst>
      <p:ext uri="{BB962C8B-B14F-4D97-AF65-F5344CB8AC3E}">
        <p14:creationId xmlns:p14="http://schemas.microsoft.com/office/powerpoint/2010/main" val="156537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72FDB79-DE3F-4140-97F1-0318131EB72F}"/>
              </a:ext>
            </a:extLst>
          </p:cNvPr>
          <p:cNvGrpSpPr/>
          <p:nvPr/>
        </p:nvGrpSpPr>
        <p:grpSpPr>
          <a:xfrm>
            <a:off x="3854258" y="843558"/>
            <a:ext cx="4671709" cy="3761922"/>
            <a:chOff x="3854258" y="1056963"/>
            <a:chExt cx="4671709" cy="3761922"/>
          </a:xfrm>
        </p:grpSpPr>
        <p:grpSp>
          <p:nvGrpSpPr>
            <p:cNvPr id="85" name="Group 84"/>
            <p:cNvGrpSpPr/>
            <p:nvPr/>
          </p:nvGrpSpPr>
          <p:grpSpPr>
            <a:xfrm>
              <a:off x="3854258" y="1819390"/>
              <a:ext cx="3332582" cy="2999495"/>
              <a:chOff x="3203848" y="1779662"/>
              <a:chExt cx="3332582" cy="2999495"/>
            </a:xfrm>
            <a:solidFill>
              <a:schemeClr val="tx1">
                <a:lumMod val="75000"/>
                <a:lumOff val="25000"/>
              </a:schemeClr>
            </a:solidFill>
          </p:grpSpPr>
          <p:sp>
            <p:nvSpPr>
              <p:cNvPr id="86" name="Rectangle 85"/>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86"/>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ectangle 87"/>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Block Arc 88"/>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Rectangle 89"/>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9" name="Group 108"/>
            <p:cNvGrpSpPr/>
            <p:nvPr/>
          </p:nvGrpSpPr>
          <p:grpSpPr>
            <a:xfrm>
              <a:off x="5767918" y="1056963"/>
              <a:ext cx="2758049" cy="2928608"/>
              <a:chOff x="4848046" y="3681671"/>
              <a:chExt cx="2758049" cy="2928608"/>
            </a:xfrm>
          </p:grpSpPr>
          <p:sp>
            <p:nvSpPr>
              <p:cNvPr id="110" name="Teardrop 30"/>
              <p:cNvSpPr/>
              <p:nvPr/>
            </p:nvSpPr>
            <p:spPr>
              <a:xfrm rot="8100000">
                <a:off x="5417737" y="4225696"/>
                <a:ext cx="1602534"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Rounded Rectangle 110"/>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ed Rectangle 111"/>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Rounded Rectangle 112"/>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Rounded Rectangle 113"/>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14"/>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6" name="Rounded Rectangle 115"/>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Rounded Rectangle 116"/>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Rounded Rectangle 117"/>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20" name="TextBox 119"/>
            <p:cNvSpPr txBox="1"/>
            <p:nvPr/>
          </p:nvSpPr>
          <p:spPr>
            <a:xfrm>
              <a:off x="4572000" y="4262399"/>
              <a:ext cx="2100677"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Benefit Achieved</a:t>
              </a:r>
              <a:endParaRPr lang="ko-KR" altLang="en-US" b="1" dirty="0">
                <a:solidFill>
                  <a:schemeClr val="tx1">
                    <a:lumMod val="75000"/>
                    <a:lumOff val="25000"/>
                  </a:schemeClr>
                </a:solidFill>
                <a:cs typeface="Arial" pitchFamily="34" charset="0"/>
              </a:endParaRPr>
            </a:p>
          </p:txBody>
        </p:sp>
        <p:grpSp>
          <p:nvGrpSpPr>
            <p:cNvPr id="127" name="Group 126"/>
            <p:cNvGrpSpPr/>
            <p:nvPr/>
          </p:nvGrpSpPr>
          <p:grpSpPr>
            <a:xfrm>
              <a:off x="6695459" y="1705261"/>
              <a:ext cx="677334" cy="1442553"/>
              <a:chOff x="6777274" y="1831284"/>
              <a:chExt cx="552841" cy="1177414"/>
            </a:xfrm>
          </p:grpSpPr>
          <p:grpSp>
            <p:nvGrpSpPr>
              <p:cNvPr id="124" name="Group 123"/>
              <p:cNvGrpSpPr/>
              <p:nvPr/>
            </p:nvGrpSpPr>
            <p:grpSpPr>
              <a:xfrm>
                <a:off x="6939980" y="1831284"/>
                <a:ext cx="385719" cy="718117"/>
                <a:chOff x="6783521" y="1654812"/>
                <a:chExt cx="726841" cy="1353205"/>
              </a:xfrm>
            </p:grpSpPr>
            <p:sp>
              <p:nvSpPr>
                <p:cNvPr id="122" name="Freeform 121"/>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Freeform 122"/>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5" name="Freeform 124"/>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Text Placeholder 1"/>
          <p:cNvSpPr>
            <a:spLocks noGrp="1"/>
          </p:cNvSpPr>
          <p:nvPr>
            <p:ph type="body" sz="quarter" idx="10"/>
          </p:nvPr>
        </p:nvSpPr>
        <p:spPr/>
        <p:txBody>
          <a:bodyPr/>
          <a:lstStyle/>
          <a:p>
            <a:r>
              <a:rPr lang="en-US" altLang="ko-KR" dirty="0"/>
              <a:t>Business Impact</a:t>
            </a:r>
            <a:endParaRPr lang="ko-KR" altLang="en-US" dirty="0"/>
          </a:p>
        </p:txBody>
      </p:sp>
      <p:grpSp>
        <p:nvGrpSpPr>
          <p:cNvPr id="4" name="Group 3">
            <a:extLst>
              <a:ext uri="{FF2B5EF4-FFF2-40B4-BE49-F238E27FC236}">
                <a16:creationId xmlns:a16="http://schemas.microsoft.com/office/drawing/2014/main" id="{A0D020D5-3796-4292-BC8D-20487D238203}"/>
              </a:ext>
            </a:extLst>
          </p:cNvPr>
          <p:cNvGrpSpPr/>
          <p:nvPr/>
        </p:nvGrpSpPr>
        <p:grpSpPr>
          <a:xfrm>
            <a:off x="685906" y="1262118"/>
            <a:ext cx="3744416" cy="1885696"/>
            <a:chOff x="685906" y="1635646"/>
            <a:chExt cx="3744416" cy="1885696"/>
          </a:xfrm>
        </p:grpSpPr>
        <p:sp>
          <p:nvSpPr>
            <p:cNvPr id="91" name="Rectangle 90"/>
            <p:cNvSpPr/>
            <p:nvPr/>
          </p:nvSpPr>
          <p:spPr>
            <a:xfrm>
              <a:off x="685906" y="1635646"/>
              <a:ext cx="3736032"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ectangle 91"/>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3" name="Group 92"/>
            <p:cNvGrpSpPr/>
            <p:nvPr/>
          </p:nvGrpSpPr>
          <p:grpSpPr>
            <a:xfrm>
              <a:off x="1427932" y="1747327"/>
              <a:ext cx="2878588" cy="678692"/>
              <a:chOff x="803640" y="3362835"/>
              <a:chExt cx="2059657" cy="678692"/>
            </a:xfrm>
          </p:grpSpPr>
          <p:sp>
            <p:nvSpPr>
              <p:cNvPr id="94" name="TextBox 93"/>
              <p:cNvSpPr txBox="1"/>
              <p:nvPr/>
            </p:nvSpPr>
            <p:spPr>
              <a:xfrm>
                <a:off x="803640" y="3579862"/>
                <a:ext cx="2059657" cy="461665"/>
              </a:xfrm>
              <a:prstGeom prst="rect">
                <a:avLst/>
              </a:prstGeom>
              <a:noFill/>
            </p:spPr>
            <p:txBody>
              <a:bodyPr wrap="square" rtlCol="0">
                <a:spAutoFit/>
              </a:bodyPr>
              <a:lstStyle/>
              <a:p>
                <a:r>
                  <a:rPr lang="en-ID" altLang="ko-KR" sz="1200" dirty="0">
                    <a:solidFill>
                      <a:schemeClr val="tx1">
                        <a:lumMod val="75000"/>
                        <a:lumOff val="25000"/>
                      </a:schemeClr>
                    </a:solidFill>
                    <a:cs typeface="Arial" pitchFamily="34" charset="0"/>
                  </a:rPr>
                  <a:t>Automated Sentiment Analysis </a:t>
                </a:r>
                <a:r>
                  <a:rPr lang="en-ID" altLang="ko-KR" sz="1200" dirty="0">
                    <a:solidFill>
                      <a:schemeClr val="tx1">
                        <a:lumMod val="75000"/>
                        <a:lumOff val="25000"/>
                      </a:schemeClr>
                    </a:solidFill>
                    <a:cs typeface="Arial" pitchFamily="34" charset="0"/>
                    <a:sym typeface="Wingdings" panose="05000000000000000000" pitchFamily="2" charset="2"/>
                  </a:rPr>
                  <a:t> Help the </a:t>
                </a:r>
                <a:r>
                  <a:rPr lang="en-ID" altLang="ko-KR" sz="1200" dirty="0" err="1">
                    <a:solidFill>
                      <a:schemeClr val="tx1">
                        <a:lumMod val="75000"/>
                        <a:lumOff val="25000"/>
                      </a:schemeClr>
                    </a:solidFill>
                    <a:cs typeface="Arial" pitchFamily="34" charset="0"/>
                    <a:sym typeface="Wingdings" panose="05000000000000000000" pitchFamily="2" charset="2"/>
                  </a:rPr>
                  <a:t>Tem</a:t>
                </a:r>
                <a:r>
                  <a:rPr lang="en-ID" altLang="ko-KR" sz="1200" dirty="0">
                    <a:solidFill>
                      <a:schemeClr val="tx1">
                        <a:lumMod val="75000"/>
                        <a:lumOff val="25000"/>
                      </a:schemeClr>
                    </a:solidFill>
                    <a:cs typeface="Arial" pitchFamily="34" charset="0"/>
                    <a:sym typeface="Wingdings" panose="05000000000000000000" pitchFamily="2" charset="2"/>
                  </a:rPr>
                  <a:t> to </a:t>
                </a:r>
                <a:r>
                  <a:rPr lang="en-ID" altLang="ko-KR" sz="1200" dirty="0">
                    <a:solidFill>
                      <a:schemeClr val="tx1">
                        <a:lumMod val="75000"/>
                        <a:lumOff val="25000"/>
                      </a:schemeClr>
                    </a:solidFill>
                    <a:cs typeface="Arial" pitchFamily="34" charset="0"/>
                  </a:rPr>
                  <a:t>Focus on the Solution</a:t>
                </a:r>
                <a:endParaRPr lang="ko-KR" altLang="en-US" sz="1200" dirty="0">
                  <a:solidFill>
                    <a:schemeClr val="tx1">
                      <a:lumMod val="75000"/>
                      <a:lumOff val="25000"/>
                    </a:schemeClr>
                  </a:solidFill>
                  <a:cs typeface="Arial" pitchFamily="34" charset="0"/>
                </a:endParaRPr>
              </a:p>
            </p:txBody>
          </p:sp>
          <p:sp>
            <p:nvSpPr>
              <p:cNvPr id="95" name="TextBox 94"/>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Automated Process</a:t>
                </a:r>
                <a:endParaRPr lang="ko-KR" altLang="en-US" sz="1200" b="1" dirty="0">
                  <a:solidFill>
                    <a:schemeClr val="tx1">
                      <a:lumMod val="75000"/>
                      <a:lumOff val="25000"/>
                    </a:schemeClr>
                  </a:solidFill>
                  <a:cs typeface="Arial" pitchFamily="34" charset="0"/>
                </a:endParaRPr>
              </a:p>
            </p:txBody>
          </p:sp>
        </p:grpSp>
        <p:sp>
          <p:nvSpPr>
            <p:cNvPr id="96" name="TextBox 95"/>
            <p:cNvSpPr txBox="1"/>
            <p:nvPr/>
          </p:nvSpPr>
          <p:spPr>
            <a:xfrm>
              <a:off x="829373" y="1886618"/>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97" name="Rectangle 96"/>
            <p:cNvSpPr/>
            <p:nvPr/>
          </p:nvSpPr>
          <p:spPr>
            <a:xfrm>
              <a:off x="694290" y="2619288"/>
              <a:ext cx="3736032"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ectangle 97"/>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9" name="Group 98"/>
            <p:cNvGrpSpPr/>
            <p:nvPr/>
          </p:nvGrpSpPr>
          <p:grpSpPr>
            <a:xfrm>
              <a:off x="1436316" y="2730969"/>
              <a:ext cx="2919659" cy="678692"/>
              <a:chOff x="803640" y="3362835"/>
              <a:chExt cx="2089044" cy="678692"/>
            </a:xfrm>
          </p:grpSpPr>
          <p:sp>
            <p:nvSpPr>
              <p:cNvPr id="100" name="TextBox 99"/>
              <p:cNvSpPr txBox="1"/>
              <p:nvPr/>
            </p:nvSpPr>
            <p:spPr>
              <a:xfrm>
                <a:off x="803640" y="3579862"/>
                <a:ext cx="208904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Building own system can save up annual vendor service fee by IDR 400 M</a:t>
                </a:r>
                <a:endParaRPr lang="ko-KR" altLang="en-US" sz="1200" dirty="0">
                  <a:solidFill>
                    <a:schemeClr val="tx1">
                      <a:lumMod val="75000"/>
                      <a:lumOff val="25000"/>
                    </a:schemeClr>
                  </a:solidFill>
                  <a:cs typeface="Arial" pitchFamily="34" charset="0"/>
                </a:endParaRPr>
              </a:p>
            </p:txBody>
          </p:sp>
          <p:sp>
            <p:nvSpPr>
              <p:cNvPr id="101" name="TextBox 10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Budget </a:t>
                </a:r>
                <a:r>
                  <a:rPr lang="en-US" altLang="ko-KR" sz="1200" b="1" dirty="0" err="1">
                    <a:solidFill>
                      <a:schemeClr val="tx1">
                        <a:lumMod val="75000"/>
                        <a:lumOff val="25000"/>
                      </a:schemeClr>
                    </a:solidFill>
                    <a:cs typeface="Arial" pitchFamily="34" charset="0"/>
                  </a:rPr>
                  <a:t>Savy</a:t>
                </a:r>
                <a:endParaRPr lang="ko-KR" altLang="en-US" sz="1200" b="1" dirty="0">
                  <a:solidFill>
                    <a:schemeClr val="tx1">
                      <a:lumMod val="75000"/>
                      <a:lumOff val="25000"/>
                    </a:schemeClr>
                  </a:solidFill>
                  <a:cs typeface="Arial" pitchFamily="34" charset="0"/>
                </a:endParaRPr>
              </a:p>
            </p:txBody>
          </p:sp>
        </p:grpSp>
        <p:sp>
          <p:nvSpPr>
            <p:cNvPr id="102" name="TextBox 101"/>
            <p:cNvSpPr txBox="1"/>
            <p:nvPr/>
          </p:nvSpPr>
          <p:spPr>
            <a:xfrm>
              <a:off x="837757" y="287026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grpSp>
      <p:sp>
        <p:nvSpPr>
          <p:cNvPr id="103" name="Rectangle 102"/>
          <p:cNvSpPr/>
          <p:nvPr/>
        </p:nvSpPr>
        <p:spPr>
          <a:xfrm>
            <a:off x="702674" y="3225550"/>
            <a:ext cx="3727648" cy="1185595"/>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4" name="Rectangle 103"/>
          <p:cNvSpPr/>
          <p:nvPr/>
        </p:nvSpPr>
        <p:spPr>
          <a:xfrm>
            <a:off x="808794" y="3308157"/>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05" name="Group 104"/>
          <p:cNvGrpSpPr/>
          <p:nvPr/>
        </p:nvGrpSpPr>
        <p:grpSpPr>
          <a:xfrm>
            <a:off x="1444700" y="3291830"/>
            <a:ext cx="2878588" cy="1048024"/>
            <a:chOff x="803640" y="2929072"/>
            <a:chExt cx="2059657" cy="1048024"/>
          </a:xfrm>
        </p:grpSpPr>
        <p:sp>
          <p:nvSpPr>
            <p:cNvPr id="106" name="TextBox 105"/>
            <p:cNvSpPr txBox="1"/>
            <p:nvPr/>
          </p:nvSpPr>
          <p:spPr>
            <a:xfrm>
              <a:off x="803640" y="3146099"/>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Reputational Risk can lead loss due to cost of compensation &amp; litigation where the amount can be higher than 1 B in a year</a:t>
              </a:r>
              <a:endParaRPr lang="ko-KR" altLang="en-US" sz="1200" dirty="0">
                <a:solidFill>
                  <a:schemeClr val="tx1">
                    <a:lumMod val="75000"/>
                    <a:lumOff val="25000"/>
                  </a:schemeClr>
                </a:solidFill>
                <a:cs typeface="Arial" pitchFamily="34" charset="0"/>
              </a:endParaRPr>
            </a:p>
          </p:txBody>
        </p:sp>
        <p:sp>
          <p:nvSpPr>
            <p:cNvPr id="107" name="TextBox 106"/>
            <p:cNvSpPr txBox="1"/>
            <p:nvPr/>
          </p:nvSpPr>
          <p:spPr>
            <a:xfrm>
              <a:off x="803640" y="2929072"/>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Prevent Bigger Loss</a:t>
              </a:r>
              <a:endParaRPr lang="ko-KR" altLang="en-US" sz="1200" b="1" dirty="0">
                <a:solidFill>
                  <a:schemeClr val="tx1">
                    <a:lumMod val="75000"/>
                    <a:lumOff val="25000"/>
                  </a:schemeClr>
                </a:solidFill>
                <a:cs typeface="Arial" pitchFamily="34" charset="0"/>
              </a:endParaRPr>
            </a:p>
          </p:txBody>
        </p:sp>
      </p:grpSp>
      <p:sp>
        <p:nvSpPr>
          <p:cNvPr id="108" name="TextBox 107"/>
          <p:cNvSpPr txBox="1"/>
          <p:nvPr/>
        </p:nvSpPr>
        <p:spPr>
          <a:xfrm>
            <a:off x="846141" y="3505783"/>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455110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72FDB79-DE3F-4140-97F1-0318131EB72F}"/>
              </a:ext>
            </a:extLst>
          </p:cNvPr>
          <p:cNvGrpSpPr/>
          <p:nvPr/>
        </p:nvGrpSpPr>
        <p:grpSpPr>
          <a:xfrm>
            <a:off x="3854258" y="843558"/>
            <a:ext cx="4671709" cy="3761922"/>
            <a:chOff x="3854258" y="1056963"/>
            <a:chExt cx="4671709" cy="3761922"/>
          </a:xfrm>
        </p:grpSpPr>
        <p:grpSp>
          <p:nvGrpSpPr>
            <p:cNvPr id="85" name="Group 84"/>
            <p:cNvGrpSpPr/>
            <p:nvPr/>
          </p:nvGrpSpPr>
          <p:grpSpPr>
            <a:xfrm>
              <a:off x="3854258" y="1819390"/>
              <a:ext cx="3332582" cy="2999495"/>
              <a:chOff x="3203848" y="1779662"/>
              <a:chExt cx="3332582" cy="2999495"/>
            </a:xfrm>
            <a:solidFill>
              <a:schemeClr val="tx1">
                <a:lumMod val="75000"/>
                <a:lumOff val="25000"/>
              </a:schemeClr>
            </a:solidFill>
          </p:grpSpPr>
          <p:sp>
            <p:nvSpPr>
              <p:cNvPr id="86" name="Rectangle 85"/>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86"/>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ectangle 87"/>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Block Arc 88"/>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Rectangle 89"/>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9" name="Group 108"/>
            <p:cNvGrpSpPr/>
            <p:nvPr/>
          </p:nvGrpSpPr>
          <p:grpSpPr>
            <a:xfrm>
              <a:off x="5767918" y="1056963"/>
              <a:ext cx="2758049" cy="2928608"/>
              <a:chOff x="4848046" y="3681671"/>
              <a:chExt cx="2758049" cy="2928608"/>
            </a:xfrm>
          </p:grpSpPr>
          <p:sp>
            <p:nvSpPr>
              <p:cNvPr id="110" name="Teardrop 30"/>
              <p:cNvSpPr/>
              <p:nvPr/>
            </p:nvSpPr>
            <p:spPr>
              <a:xfrm rot="8100000">
                <a:off x="5417737" y="4225696"/>
                <a:ext cx="1602534"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Rounded Rectangle 110"/>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ed Rectangle 111"/>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Rounded Rectangle 112"/>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Rounded Rectangle 113"/>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14"/>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6" name="Rounded Rectangle 115"/>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Rounded Rectangle 116"/>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Rounded Rectangle 117"/>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20" name="TextBox 119"/>
            <p:cNvSpPr txBox="1"/>
            <p:nvPr/>
          </p:nvSpPr>
          <p:spPr>
            <a:xfrm>
              <a:off x="5298339" y="3937283"/>
              <a:ext cx="1558309" cy="738664"/>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Improvement for Better Output</a:t>
              </a:r>
              <a:endParaRPr lang="ko-KR" altLang="en-US" sz="1400" b="1" dirty="0">
                <a:solidFill>
                  <a:schemeClr val="tx1">
                    <a:lumMod val="75000"/>
                    <a:lumOff val="25000"/>
                  </a:schemeClr>
                </a:solidFill>
                <a:cs typeface="Arial" pitchFamily="34" charset="0"/>
              </a:endParaRPr>
            </a:p>
          </p:txBody>
        </p:sp>
        <p:grpSp>
          <p:nvGrpSpPr>
            <p:cNvPr id="127" name="Group 126"/>
            <p:cNvGrpSpPr/>
            <p:nvPr/>
          </p:nvGrpSpPr>
          <p:grpSpPr>
            <a:xfrm>
              <a:off x="6695459" y="1705261"/>
              <a:ext cx="677334" cy="1442553"/>
              <a:chOff x="6777274" y="1831284"/>
              <a:chExt cx="552841" cy="1177414"/>
            </a:xfrm>
          </p:grpSpPr>
          <p:grpSp>
            <p:nvGrpSpPr>
              <p:cNvPr id="124" name="Group 123"/>
              <p:cNvGrpSpPr/>
              <p:nvPr/>
            </p:nvGrpSpPr>
            <p:grpSpPr>
              <a:xfrm>
                <a:off x="6939980" y="1831284"/>
                <a:ext cx="385719" cy="718117"/>
                <a:chOff x="6783521" y="1654812"/>
                <a:chExt cx="726841" cy="1353205"/>
              </a:xfrm>
            </p:grpSpPr>
            <p:sp>
              <p:nvSpPr>
                <p:cNvPr id="122" name="Freeform 121"/>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Freeform 122"/>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5" name="Freeform 124"/>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Text Placeholder 1"/>
          <p:cNvSpPr>
            <a:spLocks noGrp="1"/>
          </p:cNvSpPr>
          <p:nvPr>
            <p:ph type="body" sz="quarter" idx="10"/>
          </p:nvPr>
        </p:nvSpPr>
        <p:spPr/>
        <p:txBody>
          <a:bodyPr/>
          <a:lstStyle/>
          <a:p>
            <a:r>
              <a:rPr lang="en-US" altLang="ko-KR" dirty="0"/>
              <a:t>Future Improvement</a:t>
            </a:r>
            <a:endParaRPr lang="ko-KR" altLang="en-US" dirty="0"/>
          </a:p>
        </p:txBody>
      </p:sp>
      <p:grpSp>
        <p:nvGrpSpPr>
          <p:cNvPr id="4" name="Group 3">
            <a:extLst>
              <a:ext uri="{FF2B5EF4-FFF2-40B4-BE49-F238E27FC236}">
                <a16:creationId xmlns:a16="http://schemas.microsoft.com/office/drawing/2014/main" id="{A0D020D5-3796-4292-BC8D-20487D238203}"/>
              </a:ext>
            </a:extLst>
          </p:cNvPr>
          <p:cNvGrpSpPr/>
          <p:nvPr/>
        </p:nvGrpSpPr>
        <p:grpSpPr>
          <a:xfrm>
            <a:off x="685905" y="1262118"/>
            <a:ext cx="4521221" cy="1885696"/>
            <a:chOff x="685905" y="1635646"/>
            <a:chExt cx="4521221" cy="1885696"/>
          </a:xfrm>
        </p:grpSpPr>
        <p:sp>
          <p:nvSpPr>
            <p:cNvPr id="91" name="Rectangle 90"/>
            <p:cNvSpPr/>
            <p:nvPr/>
          </p:nvSpPr>
          <p:spPr>
            <a:xfrm>
              <a:off x="685905" y="1635646"/>
              <a:ext cx="4521221"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ectangle 91"/>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3" name="Group 92"/>
            <p:cNvGrpSpPr/>
            <p:nvPr/>
          </p:nvGrpSpPr>
          <p:grpSpPr>
            <a:xfrm>
              <a:off x="1427930" y="1747327"/>
              <a:ext cx="3667917" cy="678692"/>
              <a:chOff x="803639" y="3362835"/>
              <a:chExt cx="2624430" cy="678692"/>
            </a:xfrm>
          </p:grpSpPr>
          <p:sp>
            <p:nvSpPr>
              <p:cNvPr id="94" name="TextBox 93"/>
              <p:cNvSpPr txBox="1"/>
              <p:nvPr/>
            </p:nvSpPr>
            <p:spPr>
              <a:xfrm>
                <a:off x="803640" y="3579862"/>
                <a:ext cx="2624429" cy="461665"/>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Customer Service: to follow up complaints as immediately as possible </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Sales Business: to identify bad-feeling customers and decide what the best treatment should be done to retain them</a:t>
                </a:r>
              </a:p>
            </p:txBody>
          </p:sp>
          <p:sp>
            <p:nvSpPr>
              <p:cNvPr id="95" name="TextBox 94"/>
              <p:cNvSpPr txBox="1"/>
              <p:nvPr/>
            </p:nvSpPr>
            <p:spPr>
              <a:xfrm>
                <a:off x="803639" y="3362835"/>
                <a:ext cx="262442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Customers’ Email/Phone Sentiment Analysis</a:t>
                </a:r>
                <a:endParaRPr lang="ko-KR" altLang="en-US" sz="1200" b="1" dirty="0">
                  <a:solidFill>
                    <a:schemeClr val="tx1">
                      <a:lumMod val="75000"/>
                      <a:lumOff val="25000"/>
                    </a:schemeClr>
                  </a:solidFill>
                  <a:cs typeface="Arial" pitchFamily="34" charset="0"/>
                </a:endParaRPr>
              </a:p>
            </p:txBody>
          </p:sp>
        </p:grpSp>
        <p:sp>
          <p:nvSpPr>
            <p:cNvPr id="96" name="TextBox 95"/>
            <p:cNvSpPr txBox="1"/>
            <p:nvPr/>
          </p:nvSpPr>
          <p:spPr>
            <a:xfrm>
              <a:off x="829373" y="1886618"/>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97" name="Rectangle 96"/>
            <p:cNvSpPr/>
            <p:nvPr/>
          </p:nvSpPr>
          <p:spPr>
            <a:xfrm>
              <a:off x="694290" y="2619288"/>
              <a:ext cx="4512836"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ectangle 97"/>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9" name="Group 98"/>
            <p:cNvGrpSpPr/>
            <p:nvPr/>
          </p:nvGrpSpPr>
          <p:grpSpPr>
            <a:xfrm>
              <a:off x="1436316" y="2730969"/>
              <a:ext cx="3639829" cy="678692"/>
              <a:chOff x="803640" y="3362835"/>
              <a:chExt cx="2604333" cy="678692"/>
            </a:xfrm>
          </p:grpSpPr>
          <p:sp>
            <p:nvSpPr>
              <p:cNvPr id="100" name="TextBox 99"/>
              <p:cNvSpPr txBox="1"/>
              <p:nvPr/>
            </p:nvSpPr>
            <p:spPr>
              <a:xfrm>
                <a:off x="803640" y="3579862"/>
                <a:ext cx="2604333"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Push Notification via SMS/email for any Negative Contents</a:t>
                </a:r>
              </a:p>
            </p:txBody>
          </p:sp>
          <p:sp>
            <p:nvSpPr>
              <p:cNvPr id="101" name="TextBox 10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Early Warning System</a:t>
                </a:r>
                <a:endParaRPr lang="ko-KR" altLang="en-US" sz="1200" b="1" dirty="0">
                  <a:solidFill>
                    <a:schemeClr val="tx1">
                      <a:lumMod val="75000"/>
                      <a:lumOff val="25000"/>
                    </a:schemeClr>
                  </a:solidFill>
                  <a:cs typeface="Arial" pitchFamily="34" charset="0"/>
                </a:endParaRPr>
              </a:p>
            </p:txBody>
          </p:sp>
        </p:grpSp>
        <p:sp>
          <p:nvSpPr>
            <p:cNvPr id="102" name="TextBox 101"/>
            <p:cNvSpPr txBox="1"/>
            <p:nvPr/>
          </p:nvSpPr>
          <p:spPr>
            <a:xfrm>
              <a:off x="837757" y="287026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grpSp>
      <p:sp>
        <p:nvSpPr>
          <p:cNvPr id="103" name="Rectangle 102"/>
          <p:cNvSpPr/>
          <p:nvPr/>
        </p:nvSpPr>
        <p:spPr>
          <a:xfrm>
            <a:off x="702674" y="3225550"/>
            <a:ext cx="4504452" cy="1185595"/>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4" name="Rectangle 103"/>
          <p:cNvSpPr/>
          <p:nvPr/>
        </p:nvSpPr>
        <p:spPr>
          <a:xfrm>
            <a:off x="808794" y="3308157"/>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05" name="Group 104"/>
          <p:cNvGrpSpPr/>
          <p:nvPr/>
        </p:nvGrpSpPr>
        <p:grpSpPr>
          <a:xfrm>
            <a:off x="1444698" y="3291830"/>
            <a:ext cx="3631447" cy="1048024"/>
            <a:chOff x="803639" y="2929072"/>
            <a:chExt cx="2598335" cy="1048024"/>
          </a:xfrm>
        </p:grpSpPr>
        <p:sp>
          <p:nvSpPr>
            <p:cNvPr id="106" name="TextBox 105"/>
            <p:cNvSpPr txBox="1"/>
            <p:nvPr/>
          </p:nvSpPr>
          <p:spPr>
            <a:xfrm>
              <a:off x="803639" y="3146099"/>
              <a:ext cx="2598335"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Fraud analysis (fake information, fake job vacancy) or brand misuse (use of logo that does not align with Company’s guideline) that involve image contents</a:t>
              </a:r>
            </a:p>
          </p:txBody>
        </p:sp>
        <p:sp>
          <p:nvSpPr>
            <p:cNvPr id="107" name="TextBox 106"/>
            <p:cNvSpPr txBox="1"/>
            <p:nvPr/>
          </p:nvSpPr>
          <p:spPr>
            <a:xfrm>
              <a:off x="803640" y="2929072"/>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Image detection</a:t>
              </a:r>
              <a:endParaRPr lang="ko-KR" altLang="en-US" sz="1200" b="1" dirty="0">
                <a:solidFill>
                  <a:schemeClr val="tx1">
                    <a:lumMod val="75000"/>
                    <a:lumOff val="25000"/>
                  </a:schemeClr>
                </a:solidFill>
                <a:cs typeface="Arial" pitchFamily="34" charset="0"/>
              </a:endParaRPr>
            </a:p>
          </p:txBody>
        </p:sp>
      </p:grpSp>
      <p:sp>
        <p:nvSpPr>
          <p:cNvPr id="108" name="TextBox 107"/>
          <p:cNvSpPr txBox="1"/>
          <p:nvPr/>
        </p:nvSpPr>
        <p:spPr>
          <a:xfrm>
            <a:off x="846141" y="3505783"/>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668062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72FDB79-DE3F-4140-97F1-0318131EB72F}"/>
              </a:ext>
            </a:extLst>
          </p:cNvPr>
          <p:cNvGrpSpPr/>
          <p:nvPr/>
        </p:nvGrpSpPr>
        <p:grpSpPr>
          <a:xfrm>
            <a:off x="3854258" y="843558"/>
            <a:ext cx="4671709" cy="3761922"/>
            <a:chOff x="3854258" y="1056963"/>
            <a:chExt cx="4671709" cy="3761922"/>
          </a:xfrm>
        </p:grpSpPr>
        <p:grpSp>
          <p:nvGrpSpPr>
            <p:cNvPr id="85" name="Group 84"/>
            <p:cNvGrpSpPr/>
            <p:nvPr/>
          </p:nvGrpSpPr>
          <p:grpSpPr>
            <a:xfrm>
              <a:off x="3854258" y="1819390"/>
              <a:ext cx="3332582" cy="2999495"/>
              <a:chOff x="3203848" y="1779662"/>
              <a:chExt cx="3332582" cy="2999495"/>
            </a:xfrm>
            <a:solidFill>
              <a:schemeClr val="tx1">
                <a:lumMod val="75000"/>
                <a:lumOff val="25000"/>
              </a:schemeClr>
            </a:solidFill>
          </p:grpSpPr>
          <p:sp>
            <p:nvSpPr>
              <p:cNvPr id="86" name="Rectangle 85"/>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86"/>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ectangle 87"/>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Block Arc 88"/>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Rectangle 89"/>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9" name="Group 108"/>
            <p:cNvGrpSpPr/>
            <p:nvPr/>
          </p:nvGrpSpPr>
          <p:grpSpPr>
            <a:xfrm>
              <a:off x="5767918" y="1056963"/>
              <a:ext cx="2758049" cy="2928608"/>
              <a:chOff x="4848046" y="3681671"/>
              <a:chExt cx="2758049" cy="2928608"/>
            </a:xfrm>
          </p:grpSpPr>
          <p:sp>
            <p:nvSpPr>
              <p:cNvPr id="110" name="Teardrop 30"/>
              <p:cNvSpPr/>
              <p:nvPr/>
            </p:nvSpPr>
            <p:spPr>
              <a:xfrm rot="8100000">
                <a:off x="5417737" y="4225696"/>
                <a:ext cx="1602534"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Rounded Rectangle 110"/>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ed Rectangle 111"/>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Rounded Rectangle 112"/>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Rounded Rectangle 113"/>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14"/>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6" name="Rounded Rectangle 115"/>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Rounded Rectangle 116"/>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Rounded Rectangle 117"/>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20" name="TextBox 119"/>
            <p:cNvSpPr txBox="1"/>
            <p:nvPr/>
          </p:nvSpPr>
          <p:spPr>
            <a:xfrm>
              <a:off x="4355132" y="3969348"/>
              <a:ext cx="2068624"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Improvement for Better Output</a:t>
              </a:r>
              <a:endParaRPr lang="ko-KR" altLang="en-US" sz="1400" b="1" dirty="0">
                <a:solidFill>
                  <a:schemeClr val="tx1">
                    <a:lumMod val="75000"/>
                    <a:lumOff val="25000"/>
                  </a:schemeClr>
                </a:solidFill>
                <a:cs typeface="Arial" pitchFamily="34" charset="0"/>
              </a:endParaRPr>
            </a:p>
          </p:txBody>
        </p:sp>
        <p:grpSp>
          <p:nvGrpSpPr>
            <p:cNvPr id="127" name="Group 126"/>
            <p:cNvGrpSpPr/>
            <p:nvPr/>
          </p:nvGrpSpPr>
          <p:grpSpPr>
            <a:xfrm>
              <a:off x="6695459" y="1705261"/>
              <a:ext cx="677334" cy="1442553"/>
              <a:chOff x="6777274" y="1831284"/>
              <a:chExt cx="552841" cy="1177414"/>
            </a:xfrm>
          </p:grpSpPr>
          <p:grpSp>
            <p:nvGrpSpPr>
              <p:cNvPr id="124" name="Group 123"/>
              <p:cNvGrpSpPr/>
              <p:nvPr/>
            </p:nvGrpSpPr>
            <p:grpSpPr>
              <a:xfrm>
                <a:off x="6939980" y="1831284"/>
                <a:ext cx="385719" cy="718117"/>
                <a:chOff x="6783521" y="1654812"/>
                <a:chExt cx="726841" cy="1353205"/>
              </a:xfrm>
            </p:grpSpPr>
            <p:sp>
              <p:nvSpPr>
                <p:cNvPr id="122" name="Freeform 121"/>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Freeform 122"/>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5" name="Freeform 124"/>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Text Placeholder 1"/>
          <p:cNvSpPr>
            <a:spLocks noGrp="1"/>
          </p:cNvSpPr>
          <p:nvPr>
            <p:ph type="body" sz="quarter" idx="10"/>
          </p:nvPr>
        </p:nvSpPr>
        <p:spPr/>
        <p:txBody>
          <a:bodyPr/>
          <a:lstStyle/>
          <a:p>
            <a:r>
              <a:rPr lang="en-US" altLang="ko-KR" dirty="0"/>
              <a:t>Model &amp; Dashboard Improvement</a:t>
            </a:r>
            <a:endParaRPr lang="ko-KR" altLang="en-US" dirty="0"/>
          </a:p>
        </p:txBody>
      </p:sp>
      <p:grpSp>
        <p:nvGrpSpPr>
          <p:cNvPr id="4" name="Group 3">
            <a:extLst>
              <a:ext uri="{FF2B5EF4-FFF2-40B4-BE49-F238E27FC236}">
                <a16:creationId xmlns:a16="http://schemas.microsoft.com/office/drawing/2014/main" id="{A0D020D5-3796-4292-BC8D-20487D238203}"/>
              </a:ext>
            </a:extLst>
          </p:cNvPr>
          <p:cNvGrpSpPr/>
          <p:nvPr/>
        </p:nvGrpSpPr>
        <p:grpSpPr>
          <a:xfrm>
            <a:off x="685905" y="1262118"/>
            <a:ext cx="4521221" cy="1885696"/>
            <a:chOff x="685905" y="1635646"/>
            <a:chExt cx="4521221" cy="1885696"/>
          </a:xfrm>
        </p:grpSpPr>
        <p:sp>
          <p:nvSpPr>
            <p:cNvPr id="91" name="Rectangle 90"/>
            <p:cNvSpPr/>
            <p:nvPr/>
          </p:nvSpPr>
          <p:spPr>
            <a:xfrm>
              <a:off x="685905" y="1635646"/>
              <a:ext cx="4521221"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ectangle 91"/>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3" name="Group 92"/>
            <p:cNvGrpSpPr/>
            <p:nvPr/>
          </p:nvGrpSpPr>
          <p:grpSpPr>
            <a:xfrm>
              <a:off x="1427930" y="1747327"/>
              <a:ext cx="3667917" cy="801802"/>
              <a:chOff x="803639" y="3362835"/>
              <a:chExt cx="2624430" cy="801802"/>
            </a:xfrm>
          </p:grpSpPr>
          <p:sp>
            <p:nvSpPr>
              <p:cNvPr id="94" name="TextBox 93"/>
              <p:cNvSpPr txBox="1"/>
              <p:nvPr/>
            </p:nvSpPr>
            <p:spPr>
              <a:xfrm>
                <a:off x="803640" y="3579862"/>
                <a:ext cx="2624429" cy="584775"/>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More friendly UI &amp; UX</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More customized feature for filtering or report download</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Cover specific searching and more data in terms of amount and time period</a:t>
                </a:r>
              </a:p>
            </p:txBody>
          </p:sp>
          <p:sp>
            <p:nvSpPr>
              <p:cNvPr id="95" name="TextBox 94"/>
              <p:cNvSpPr txBox="1"/>
              <p:nvPr/>
            </p:nvSpPr>
            <p:spPr>
              <a:xfrm>
                <a:off x="803639" y="3362835"/>
                <a:ext cx="262442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Dashboard</a:t>
                </a:r>
                <a:endParaRPr lang="ko-KR" altLang="en-US" sz="1200" b="1" dirty="0">
                  <a:solidFill>
                    <a:schemeClr val="tx1">
                      <a:lumMod val="75000"/>
                      <a:lumOff val="25000"/>
                    </a:schemeClr>
                  </a:solidFill>
                  <a:cs typeface="Arial" pitchFamily="34" charset="0"/>
                </a:endParaRPr>
              </a:p>
            </p:txBody>
          </p:sp>
        </p:grpSp>
        <p:sp>
          <p:nvSpPr>
            <p:cNvPr id="96" name="TextBox 95"/>
            <p:cNvSpPr txBox="1"/>
            <p:nvPr/>
          </p:nvSpPr>
          <p:spPr>
            <a:xfrm>
              <a:off x="829373" y="1886618"/>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97" name="Rectangle 96"/>
            <p:cNvSpPr/>
            <p:nvPr/>
          </p:nvSpPr>
          <p:spPr>
            <a:xfrm>
              <a:off x="694290" y="2619288"/>
              <a:ext cx="4512836"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ectangle 97"/>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9" name="Group 98"/>
            <p:cNvGrpSpPr/>
            <p:nvPr/>
          </p:nvGrpSpPr>
          <p:grpSpPr>
            <a:xfrm>
              <a:off x="1436316" y="2730969"/>
              <a:ext cx="3639829" cy="678692"/>
              <a:chOff x="803640" y="3362835"/>
              <a:chExt cx="2604333" cy="678692"/>
            </a:xfrm>
          </p:grpSpPr>
          <p:sp>
            <p:nvSpPr>
              <p:cNvPr id="100" name="TextBox 99"/>
              <p:cNvSpPr txBox="1"/>
              <p:nvPr/>
            </p:nvSpPr>
            <p:spPr>
              <a:xfrm>
                <a:off x="803640" y="3579862"/>
                <a:ext cx="2604333" cy="461665"/>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Applying Name Entity Recognition</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Using Deep Learning Model</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Using Pretrained Model (Transfer Learning)</a:t>
                </a:r>
              </a:p>
            </p:txBody>
          </p:sp>
          <p:sp>
            <p:nvSpPr>
              <p:cNvPr id="101" name="TextBox 10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Model</a:t>
                </a:r>
                <a:endParaRPr lang="ko-KR" altLang="en-US" sz="1200" b="1" dirty="0">
                  <a:solidFill>
                    <a:schemeClr val="tx1">
                      <a:lumMod val="75000"/>
                      <a:lumOff val="25000"/>
                    </a:schemeClr>
                  </a:solidFill>
                  <a:cs typeface="Arial" pitchFamily="34" charset="0"/>
                </a:endParaRPr>
              </a:p>
            </p:txBody>
          </p:sp>
        </p:grpSp>
        <p:sp>
          <p:nvSpPr>
            <p:cNvPr id="102" name="TextBox 101"/>
            <p:cNvSpPr txBox="1"/>
            <p:nvPr/>
          </p:nvSpPr>
          <p:spPr>
            <a:xfrm>
              <a:off x="837757" y="287026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1333952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24532" y="2884291"/>
            <a:ext cx="3894936" cy="576063"/>
          </a:xfrm>
        </p:spPr>
        <p:txBody>
          <a:bodyPr/>
          <a:lstStyle/>
          <a:p>
            <a:r>
              <a:rPr lang="en-US" altLang="ko-KR" dirty="0"/>
              <a:t>Thank You!!</a:t>
            </a:r>
            <a:endParaRPr lang="ko-KR" altLang="en-US" dirty="0"/>
          </a:p>
        </p:txBody>
      </p:sp>
      <p:sp>
        <p:nvSpPr>
          <p:cNvPr id="3" name="Text Placeholder 2"/>
          <p:cNvSpPr>
            <a:spLocks noGrp="1"/>
          </p:cNvSpPr>
          <p:nvPr>
            <p:ph type="body" sz="quarter" idx="11"/>
          </p:nvPr>
        </p:nvSpPr>
        <p:spPr>
          <a:xfrm>
            <a:off x="2624532" y="3507854"/>
            <a:ext cx="3894936" cy="288032"/>
          </a:xfrm>
        </p:spPr>
        <p:txBody>
          <a:bodyPr/>
          <a:lstStyle/>
          <a:p>
            <a:pPr lvl="0"/>
            <a:r>
              <a:rPr lang="en-US" altLang="ko-KR" dirty="0"/>
              <a:t>Damianus Deni Kurnianto</a:t>
            </a:r>
          </a:p>
        </p:txBody>
      </p:sp>
      <p:sp>
        <p:nvSpPr>
          <p:cNvPr id="5" name="TextBox 4"/>
          <p:cNvSpPr txBox="1"/>
          <p:nvPr/>
        </p:nvSpPr>
        <p:spPr>
          <a:xfrm>
            <a:off x="2915816" y="3843386"/>
            <a:ext cx="3312368"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Job Connector Data Science After Hour</a:t>
            </a:r>
          </a:p>
          <a:p>
            <a:pPr algn="ctr"/>
            <a:r>
              <a:rPr lang="en-US" altLang="ko-KR" sz="1200" dirty="0">
                <a:solidFill>
                  <a:schemeClr val="tx1">
                    <a:lumMod val="75000"/>
                    <a:lumOff val="25000"/>
                  </a:schemeClr>
                </a:solidFill>
                <a:cs typeface="Arial" pitchFamily="34" charset="0"/>
              </a:rPr>
              <a:t>November 2020 – April 2021</a:t>
            </a:r>
          </a:p>
        </p:txBody>
      </p:sp>
    </p:spTree>
    <p:extLst>
      <p:ext uri="{BB962C8B-B14F-4D97-AF65-F5344CB8AC3E}">
        <p14:creationId xmlns:p14="http://schemas.microsoft.com/office/powerpoint/2010/main" val="3239406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61" name="TextBox 60">
            <a:extLst>
              <a:ext uri="{FF2B5EF4-FFF2-40B4-BE49-F238E27FC236}">
                <a16:creationId xmlns:a16="http://schemas.microsoft.com/office/drawing/2014/main" id="{EDB2E168-CD2D-44B7-B7C5-134E6ADD43E2}"/>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2" name="TextBox 61">
            <a:extLst>
              <a:ext uri="{FF2B5EF4-FFF2-40B4-BE49-F238E27FC236}">
                <a16:creationId xmlns:a16="http://schemas.microsoft.com/office/drawing/2014/main" id="{04919775-8C8C-4388-8509-4B577DCECC50}"/>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EA886DD6-D556-4BD8-A015-BD2EE0C43CE7}"/>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4" name="TextBox 63">
            <a:extLst>
              <a:ext uri="{FF2B5EF4-FFF2-40B4-BE49-F238E27FC236}">
                <a16:creationId xmlns:a16="http://schemas.microsoft.com/office/drawing/2014/main" id="{E65037E5-01FC-40A7-BDC1-BDFE07136784}"/>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65" name="Diamond 5">
            <a:extLst>
              <a:ext uri="{FF2B5EF4-FFF2-40B4-BE49-F238E27FC236}">
                <a16:creationId xmlns:a16="http://schemas.microsoft.com/office/drawing/2014/main" id="{73752A84-0B29-4A04-81BF-7198D2294114}"/>
              </a:ext>
            </a:extLst>
          </p:cNvPr>
          <p:cNvSpPr/>
          <p:nvPr/>
        </p:nvSpPr>
        <p:spPr>
          <a:xfrm>
            <a:off x="4870785" y="1339861"/>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6" name="Isosceles Triangle 51">
            <a:extLst>
              <a:ext uri="{FF2B5EF4-FFF2-40B4-BE49-F238E27FC236}">
                <a16:creationId xmlns:a16="http://schemas.microsoft.com/office/drawing/2014/main" id="{834D0200-A7C9-4849-9693-38100F314608}"/>
              </a:ext>
            </a:extLst>
          </p:cNvPr>
          <p:cNvSpPr/>
          <p:nvPr/>
        </p:nvSpPr>
        <p:spPr>
          <a:xfrm>
            <a:off x="4297988" y="1388030"/>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Isosceles Triangle 57">
            <a:extLst>
              <a:ext uri="{FF2B5EF4-FFF2-40B4-BE49-F238E27FC236}">
                <a16:creationId xmlns:a16="http://schemas.microsoft.com/office/drawing/2014/main" id="{0EB17B34-A786-4D4E-BDA9-522F3D273A58}"/>
              </a:ext>
            </a:extLst>
          </p:cNvPr>
          <p:cNvSpPr/>
          <p:nvPr/>
        </p:nvSpPr>
        <p:spPr>
          <a:xfrm>
            <a:off x="4872210" y="3407764"/>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8" name="Rectangle 7">
            <a:extLst>
              <a:ext uri="{FF2B5EF4-FFF2-40B4-BE49-F238E27FC236}">
                <a16:creationId xmlns:a16="http://schemas.microsoft.com/office/drawing/2014/main" id="{C75E37C4-049C-43E0-87DB-BB9B1A9895AB}"/>
              </a:ext>
            </a:extLst>
          </p:cNvPr>
          <p:cNvSpPr/>
          <p:nvPr/>
        </p:nvSpPr>
        <p:spPr>
          <a:xfrm rot="18900000">
            <a:off x="7243003" y="2816601"/>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Parallelogram 15">
            <a:extLst>
              <a:ext uri="{FF2B5EF4-FFF2-40B4-BE49-F238E27FC236}">
                <a16:creationId xmlns:a16="http://schemas.microsoft.com/office/drawing/2014/main" id="{ED1392DA-2F91-4788-8E16-3533604215D0}"/>
              </a:ext>
            </a:extLst>
          </p:cNvPr>
          <p:cNvSpPr/>
          <p:nvPr/>
        </p:nvSpPr>
        <p:spPr>
          <a:xfrm flipH="1">
            <a:off x="4293692" y="3490877"/>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Freeform 19">
            <a:extLst>
              <a:ext uri="{FF2B5EF4-FFF2-40B4-BE49-F238E27FC236}">
                <a16:creationId xmlns:a16="http://schemas.microsoft.com/office/drawing/2014/main" id="{62BE0672-3BFC-43DE-8F65-F31A8BB9743C}"/>
              </a:ext>
            </a:extLst>
          </p:cNvPr>
          <p:cNvSpPr/>
          <p:nvPr/>
        </p:nvSpPr>
        <p:spPr>
          <a:xfrm>
            <a:off x="5986218" y="2808370"/>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ectangle 30">
            <a:extLst>
              <a:ext uri="{FF2B5EF4-FFF2-40B4-BE49-F238E27FC236}">
                <a16:creationId xmlns:a16="http://schemas.microsoft.com/office/drawing/2014/main" id="{727BF60F-6FD9-46CD-927E-F0AC2953F14E}"/>
              </a:ext>
            </a:extLst>
          </p:cNvPr>
          <p:cNvSpPr/>
          <p:nvPr/>
        </p:nvSpPr>
        <p:spPr>
          <a:xfrm>
            <a:off x="8252327" y="277972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Rectangle 7">
            <a:extLst>
              <a:ext uri="{FF2B5EF4-FFF2-40B4-BE49-F238E27FC236}">
                <a16:creationId xmlns:a16="http://schemas.microsoft.com/office/drawing/2014/main" id="{3824ACC8-5DE7-4FE3-81E3-5C0B251FF4A3}"/>
              </a:ext>
            </a:extLst>
          </p:cNvPr>
          <p:cNvSpPr/>
          <p:nvPr/>
        </p:nvSpPr>
        <p:spPr>
          <a:xfrm>
            <a:off x="5443583" y="135800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5">
            <a:extLst>
              <a:ext uri="{FF2B5EF4-FFF2-40B4-BE49-F238E27FC236}">
                <a16:creationId xmlns:a16="http://schemas.microsoft.com/office/drawing/2014/main" id="{A0D951DF-2B9B-428A-81BC-C7CC20D7A4ED}"/>
              </a:ext>
            </a:extLst>
          </p:cNvPr>
          <p:cNvSpPr/>
          <p:nvPr/>
        </p:nvSpPr>
        <p:spPr>
          <a:xfrm rot="5400000">
            <a:off x="5980941" y="135800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Pie 24">
            <a:extLst>
              <a:ext uri="{FF2B5EF4-FFF2-40B4-BE49-F238E27FC236}">
                <a16:creationId xmlns:a16="http://schemas.microsoft.com/office/drawing/2014/main" id="{7FF1BC90-AC67-4EC3-9B23-1753FD1BDD0A}"/>
              </a:ext>
            </a:extLst>
          </p:cNvPr>
          <p:cNvSpPr/>
          <p:nvPr/>
        </p:nvSpPr>
        <p:spPr>
          <a:xfrm>
            <a:off x="5347362" y="3475221"/>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5" name="Parallelogram 30">
            <a:extLst>
              <a:ext uri="{FF2B5EF4-FFF2-40B4-BE49-F238E27FC236}">
                <a16:creationId xmlns:a16="http://schemas.microsoft.com/office/drawing/2014/main" id="{82BE75C0-BCC6-4B97-91E1-00956625B151}"/>
              </a:ext>
            </a:extLst>
          </p:cNvPr>
          <p:cNvSpPr/>
          <p:nvPr/>
        </p:nvSpPr>
        <p:spPr>
          <a:xfrm flipH="1">
            <a:off x="8235089" y="204709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6" name="Block Arc 14">
            <a:extLst>
              <a:ext uri="{FF2B5EF4-FFF2-40B4-BE49-F238E27FC236}">
                <a16:creationId xmlns:a16="http://schemas.microsoft.com/office/drawing/2014/main" id="{01462A50-8A4E-4CE8-975E-8760AC97B68A}"/>
              </a:ext>
            </a:extLst>
          </p:cNvPr>
          <p:cNvSpPr/>
          <p:nvPr/>
        </p:nvSpPr>
        <p:spPr>
          <a:xfrm rot="16200000">
            <a:off x="6518856" y="1325152"/>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7" name="Block Arc 41">
            <a:extLst>
              <a:ext uri="{FF2B5EF4-FFF2-40B4-BE49-F238E27FC236}">
                <a16:creationId xmlns:a16="http://schemas.microsoft.com/office/drawing/2014/main" id="{C720B1B7-75F6-44D8-AB2C-BB53183F2AF3}"/>
              </a:ext>
            </a:extLst>
          </p:cNvPr>
          <p:cNvSpPr/>
          <p:nvPr/>
        </p:nvSpPr>
        <p:spPr>
          <a:xfrm>
            <a:off x="7122001" y="1293526"/>
            <a:ext cx="323224" cy="450993"/>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8" name="Right Triangle 17">
            <a:extLst>
              <a:ext uri="{FF2B5EF4-FFF2-40B4-BE49-F238E27FC236}">
                <a16:creationId xmlns:a16="http://schemas.microsoft.com/office/drawing/2014/main" id="{F091B027-5218-49FB-929C-0E8DBF6DCF5C}"/>
              </a:ext>
            </a:extLst>
          </p:cNvPr>
          <p:cNvSpPr/>
          <p:nvPr/>
        </p:nvSpPr>
        <p:spPr>
          <a:xfrm>
            <a:off x="5959131" y="3462912"/>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Oval 27">
            <a:extLst>
              <a:ext uri="{FF2B5EF4-FFF2-40B4-BE49-F238E27FC236}">
                <a16:creationId xmlns:a16="http://schemas.microsoft.com/office/drawing/2014/main" id="{8725CAB3-2F1E-41D7-BCA3-B9F954066738}"/>
              </a:ext>
            </a:extLst>
          </p:cNvPr>
          <p:cNvSpPr/>
          <p:nvPr/>
        </p:nvSpPr>
        <p:spPr>
          <a:xfrm>
            <a:off x="3714219" y="4055836"/>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0" name="Parallelogram 15">
            <a:extLst>
              <a:ext uri="{FF2B5EF4-FFF2-40B4-BE49-F238E27FC236}">
                <a16:creationId xmlns:a16="http://schemas.microsoft.com/office/drawing/2014/main" id="{07C0F9E3-3C28-410B-B78B-EC350D26ECED}"/>
              </a:ext>
            </a:extLst>
          </p:cNvPr>
          <p:cNvSpPr/>
          <p:nvPr/>
        </p:nvSpPr>
        <p:spPr>
          <a:xfrm rot="16200000">
            <a:off x="6526713" y="2741871"/>
            <a:ext cx="408905" cy="44262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1" name="Round Same Side Corner Rectangle 21">
            <a:extLst>
              <a:ext uri="{FF2B5EF4-FFF2-40B4-BE49-F238E27FC236}">
                <a16:creationId xmlns:a16="http://schemas.microsoft.com/office/drawing/2014/main" id="{894C4F1F-FF64-4387-BD5E-F1C0C42F63CD}"/>
              </a:ext>
            </a:extLst>
          </p:cNvPr>
          <p:cNvSpPr/>
          <p:nvPr/>
        </p:nvSpPr>
        <p:spPr>
          <a:xfrm rot="10800000">
            <a:off x="7055425" y="2058137"/>
            <a:ext cx="264059" cy="298187"/>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2" name="Oval 26">
            <a:extLst>
              <a:ext uri="{FF2B5EF4-FFF2-40B4-BE49-F238E27FC236}">
                <a16:creationId xmlns:a16="http://schemas.microsoft.com/office/drawing/2014/main" id="{CB9E09FA-E47C-44E0-ABD2-BFF6B8EC02EE}"/>
              </a:ext>
            </a:extLst>
          </p:cNvPr>
          <p:cNvSpPr/>
          <p:nvPr/>
        </p:nvSpPr>
        <p:spPr>
          <a:xfrm>
            <a:off x="5454590" y="2770652"/>
            <a:ext cx="322665" cy="385063"/>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3" name="Freeform 32">
            <a:extLst>
              <a:ext uri="{FF2B5EF4-FFF2-40B4-BE49-F238E27FC236}">
                <a16:creationId xmlns:a16="http://schemas.microsoft.com/office/drawing/2014/main" id="{28688378-B967-469F-8773-98F5B6E87FF3}"/>
              </a:ext>
            </a:extLst>
          </p:cNvPr>
          <p:cNvSpPr/>
          <p:nvPr/>
        </p:nvSpPr>
        <p:spPr>
          <a:xfrm>
            <a:off x="3674423" y="133215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4" name="Rounded Rectangle 10">
            <a:extLst>
              <a:ext uri="{FF2B5EF4-FFF2-40B4-BE49-F238E27FC236}">
                <a16:creationId xmlns:a16="http://schemas.microsoft.com/office/drawing/2014/main" id="{AA29965E-03B0-40A7-8E22-F21406D0D9DD}"/>
              </a:ext>
            </a:extLst>
          </p:cNvPr>
          <p:cNvSpPr/>
          <p:nvPr/>
        </p:nvSpPr>
        <p:spPr>
          <a:xfrm>
            <a:off x="6524895" y="20390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5" name="Rounded Rectangle 32">
            <a:extLst>
              <a:ext uri="{FF2B5EF4-FFF2-40B4-BE49-F238E27FC236}">
                <a16:creationId xmlns:a16="http://schemas.microsoft.com/office/drawing/2014/main" id="{A444D869-F9E9-4EEF-86C2-7C69DEF1DEC8}"/>
              </a:ext>
            </a:extLst>
          </p:cNvPr>
          <p:cNvSpPr/>
          <p:nvPr/>
        </p:nvSpPr>
        <p:spPr>
          <a:xfrm>
            <a:off x="7648558" y="2795360"/>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6" name="Trapezoid 13">
            <a:extLst>
              <a:ext uri="{FF2B5EF4-FFF2-40B4-BE49-F238E27FC236}">
                <a16:creationId xmlns:a16="http://schemas.microsoft.com/office/drawing/2014/main" id="{1586F4DB-CD4B-45B8-8208-8BD6229D014E}"/>
              </a:ext>
            </a:extLst>
          </p:cNvPr>
          <p:cNvSpPr/>
          <p:nvPr/>
        </p:nvSpPr>
        <p:spPr>
          <a:xfrm>
            <a:off x="4332749" y="2054252"/>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7" name="Rounded Rectangle 7">
            <a:extLst>
              <a:ext uri="{FF2B5EF4-FFF2-40B4-BE49-F238E27FC236}">
                <a16:creationId xmlns:a16="http://schemas.microsoft.com/office/drawing/2014/main" id="{23F93CEF-88A0-44D6-8FA0-8289136519FB}"/>
              </a:ext>
            </a:extLst>
          </p:cNvPr>
          <p:cNvSpPr/>
          <p:nvPr/>
        </p:nvSpPr>
        <p:spPr>
          <a:xfrm>
            <a:off x="6063254" y="2046918"/>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8" name="Rectangle 18">
            <a:extLst>
              <a:ext uri="{FF2B5EF4-FFF2-40B4-BE49-F238E27FC236}">
                <a16:creationId xmlns:a16="http://schemas.microsoft.com/office/drawing/2014/main" id="{9B0F2362-AF3E-4212-AD27-2D67A3BBE518}"/>
              </a:ext>
            </a:extLst>
          </p:cNvPr>
          <p:cNvSpPr/>
          <p:nvPr/>
        </p:nvSpPr>
        <p:spPr>
          <a:xfrm>
            <a:off x="4970957" y="2074010"/>
            <a:ext cx="335348" cy="26644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9" name="Rounded Rectangle 25">
            <a:extLst>
              <a:ext uri="{FF2B5EF4-FFF2-40B4-BE49-F238E27FC236}">
                <a16:creationId xmlns:a16="http://schemas.microsoft.com/office/drawing/2014/main" id="{323DA55E-98C5-4CBD-955F-4BC329792802}"/>
              </a:ext>
            </a:extLst>
          </p:cNvPr>
          <p:cNvSpPr/>
          <p:nvPr/>
        </p:nvSpPr>
        <p:spPr>
          <a:xfrm>
            <a:off x="5582675" y="2063662"/>
            <a:ext cx="204209" cy="287136"/>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0" name="Chord 14">
            <a:extLst>
              <a:ext uri="{FF2B5EF4-FFF2-40B4-BE49-F238E27FC236}">
                <a16:creationId xmlns:a16="http://schemas.microsoft.com/office/drawing/2014/main" id="{A81ABB38-E7F4-4B97-B737-BD52615EC87F}"/>
              </a:ext>
            </a:extLst>
          </p:cNvPr>
          <p:cNvSpPr/>
          <p:nvPr/>
        </p:nvSpPr>
        <p:spPr>
          <a:xfrm>
            <a:off x="4739580" y="4101013"/>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1" name="Rounded Rectangle 6">
            <a:extLst>
              <a:ext uri="{FF2B5EF4-FFF2-40B4-BE49-F238E27FC236}">
                <a16:creationId xmlns:a16="http://schemas.microsoft.com/office/drawing/2014/main" id="{F99B1173-9C94-4BED-849A-4E806CB92D12}"/>
              </a:ext>
            </a:extLst>
          </p:cNvPr>
          <p:cNvSpPr/>
          <p:nvPr/>
        </p:nvSpPr>
        <p:spPr>
          <a:xfrm>
            <a:off x="3709354" y="2008765"/>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2" name="Oval 66">
            <a:extLst>
              <a:ext uri="{FF2B5EF4-FFF2-40B4-BE49-F238E27FC236}">
                <a16:creationId xmlns:a16="http://schemas.microsoft.com/office/drawing/2014/main" id="{04DCF29F-D180-4B9A-81A6-4E5DCA89A490}"/>
              </a:ext>
            </a:extLst>
          </p:cNvPr>
          <p:cNvSpPr/>
          <p:nvPr/>
        </p:nvSpPr>
        <p:spPr>
          <a:xfrm rot="20700000">
            <a:off x="4888177" y="2802702"/>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3" name="Isosceles Triangle 13">
            <a:extLst>
              <a:ext uri="{FF2B5EF4-FFF2-40B4-BE49-F238E27FC236}">
                <a16:creationId xmlns:a16="http://schemas.microsoft.com/office/drawing/2014/main" id="{6A814CB0-F8A5-47A6-A045-906AF7C4080D}"/>
              </a:ext>
            </a:extLst>
          </p:cNvPr>
          <p:cNvSpPr/>
          <p:nvPr/>
        </p:nvSpPr>
        <p:spPr>
          <a:xfrm rot="10800000">
            <a:off x="4239875" y="4067280"/>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4" name="Smiley Face 14">
            <a:extLst>
              <a:ext uri="{FF2B5EF4-FFF2-40B4-BE49-F238E27FC236}">
                <a16:creationId xmlns:a16="http://schemas.microsoft.com/office/drawing/2014/main" id="{BDC2AFD4-6C79-46FD-A66D-EC5B75B0644D}"/>
              </a:ext>
            </a:extLst>
          </p:cNvPr>
          <p:cNvSpPr/>
          <p:nvPr/>
        </p:nvSpPr>
        <p:spPr>
          <a:xfrm>
            <a:off x="5898553" y="4130712"/>
            <a:ext cx="382387" cy="38238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5" name="Smiley Face 12">
            <a:extLst>
              <a:ext uri="{FF2B5EF4-FFF2-40B4-BE49-F238E27FC236}">
                <a16:creationId xmlns:a16="http://schemas.microsoft.com/office/drawing/2014/main" id="{4E17F477-FF6A-4269-B2FB-85F8453DB4B6}"/>
              </a:ext>
            </a:extLst>
          </p:cNvPr>
          <p:cNvSpPr/>
          <p:nvPr/>
        </p:nvSpPr>
        <p:spPr>
          <a:xfrm>
            <a:off x="7635601" y="4130712"/>
            <a:ext cx="382387" cy="38238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6" name="Smiley Face 15">
            <a:extLst>
              <a:ext uri="{FF2B5EF4-FFF2-40B4-BE49-F238E27FC236}">
                <a16:creationId xmlns:a16="http://schemas.microsoft.com/office/drawing/2014/main" id="{BBBF581C-6EB9-40DB-97C3-158C4D18F3B9}"/>
              </a:ext>
            </a:extLst>
          </p:cNvPr>
          <p:cNvSpPr/>
          <p:nvPr/>
        </p:nvSpPr>
        <p:spPr>
          <a:xfrm>
            <a:off x="6480365" y="4132809"/>
            <a:ext cx="378193" cy="378193"/>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7" name="Oval 37">
            <a:extLst>
              <a:ext uri="{FF2B5EF4-FFF2-40B4-BE49-F238E27FC236}">
                <a16:creationId xmlns:a16="http://schemas.microsoft.com/office/drawing/2014/main" id="{18453797-50D9-4362-A37C-77FEF17ACEEB}"/>
              </a:ext>
            </a:extLst>
          </p:cNvPr>
          <p:cNvSpPr/>
          <p:nvPr/>
        </p:nvSpPr>
        <p:spPr>
          <a:xfrm>
            <a:off x="8217414" y="4128388"/>
            <a:ext cx="387034" cy="38703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Smiley Face 14">
            <a:extLst>
              <a:ext uri="{FF2B5EF4-FFF2-40B4-BE49-F238E27FC236}">
                <a16:creationId xmlns:a16="http://schemas.microsoft.com/office/drawing/2014/main" id="{B9D55924-95C3-47A6-8499-855562DC8947}"/>
              </a:ext>
            </a:extLst>
          </p:cNvPr>
          <p:cNvSpPr/>
          <p:nvPr/>
        </p:nvSpPr>
        <p:spPr>
          <a:xfrm>
            <a:off x="7057983" y="4132809"/>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9" name="Rectangle 16">
            <a:extLst>
              <a:ext uri="{FF2B5EF4-FFF2-40B4-BE49-F238E27FC236}">
                <a16:creationId xmlns:a16="http://schemas.microsoft.com/office/drawing/2014/main" id="{4DB34486-9EB8-4841-BF35-623ACD080C3A}"/>
              </a:ext>
            </a:extLst>
          </p:cNvPr>
          <p:cNvSpPr/>
          <p:nvPr/>
        </p:nvSpPr>
        <p:spPr>
          <a:xfrm rot="2700000">
            <a:off x="4333760" y="272481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Rectangle 9">
            <a:extLst>
              <a:ext uri="{FF2B5EF4-FFF2-40B4-BE49-F238E27FC236}">
                <a16:creationId xmlns:a16="http://schemas.microsoft.com/office/drawing/2014/main" id="{F81332D1-E729-49AE-AEA8-F6800870EB1C}"/>
              </a:ext>
            </a:extLst>
          </p:cNvPr>
          <p:cNvSpPr/>
          <p:nvPr/>
        </p:nvSpPr>
        <p:spPr>
          <a:xfrm>
            <a:off x="3702389" y="27419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Round Same Side Corner Rectangle 6">
            <a:extLst>
              <a:ext uri="{FF2B5EF4-FFF2-40B4-BE49-F238E27FC236}">
                <a16:creationId xmlns:a16="http://schemas.microsoft.com/office/drawing/2014/main" id="{70CF66EF-EFBC-4950-BF6B-411A105D7178}"/>
              </a:ext>
            </a:extLst>
          </p:cNvPr>
          <p:cNvSpPr/>
          <p:nvPr/>
        </p:nvSpPr>
        <p:spPr>
          <a:xfrm rot="2700000">
            <a:off x="5462844" y="40608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2" name="Frame 17">
            <a:extLst>
              <a:ext uri="{FF2B5EF4-FFF2-40B4-BE49-F238E27FC236}">
                <a16:creationId xmlns:a16="http://schemas.microsoft.com/office/drawing/2014/main" id="{46FF6E71-F610-4653-A5AC-24C9A4DA4359}"/>
              </a:ext>
            </a:extLst>
          </p:cNvPr>
          <p:cNvSpPr/>
          <p:nvPr/>
        </p:nvSpPr>
        <p:spPr>
          <a:xfrm>
            <a:off x="3685358" y="3471419"/>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3" name="Rounded Rectangle 5">
            <a:extLst>
              <a:ext uri="{FF2B5EF4-FFF2-40B4-BE49-F238E27FC236}">
                <a16:creationId xmlns:a16="http://schemas.microsoft.com/office/drawing/2014/main" id="{CF17C7A2-3319-4CED-8990-6E7E98D26854}"/>
              </a:ext>
            </a:extLst>
          </p:cNvPr>
          <p:cNvSpPr/>
          <p:nvPr/>
        </p:nvSpPr>
        <p:spPr>
          <a:xfrm flipH="1">
            <a:off x="7595854" y="2065085"/>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Teardrop 1">
            <a:extLst>
              <a:ext uri="{FF2B5EF4-FFF2-40B4-BE49-F238E27FC236}">
                <a16:creationId xmlns:a16="http://schemas.microsoft.com/office/drawing/2014/main" id="{162DB7DC-B42D-452F-9489-AAE95FC7A6AD}"/>
              </a:ext>
            </a:extLst>
          </p:cNvPr>
          <p:cNvSpPr/>
          <p:nvPr/>
        </p:nvSpPr>
        <p:spPr>
          <a:xfrm rot="18805991">
            <a:off x="7612430" y="137209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5" name="Rectangle 130">
            <a:extLst>
              <a:ext uri="{FF2B5EF4-FFF2-40B4-BE49-F238E27FC236}">
                <a16:creationId xmlns:a16="http://schemas.microsoft.com/office/drawing/2014/main" id="{8D312A6D-CC03-42D7-869D-4EEDF63EB1DA}"/>
              </a:ext>
            </a:extLst>
          </p:cNvPr>
          <p:cNvSpPr/>
          <p:nvPr/>
        </p:nvSpPr>
        <p:spPr>
          <a:xfrm>
            <a:off x="8162947" y="1372137"/>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6" name="Right Triangle 17">
            <a:extLst>
              <a:ext uri="{FF2B5EF4-FFF2-40B4-BE49-F238E27FC236}">
                <a16:creationId xmlns:a16="http://schemas.microsoft.com/office/drawing/2014/main" id="{788E56F8-95D6-4501-81FB-831AF3D7D463}"/>
              </a:ext>
            </a:extLst>
          </p:cNvPr>
          <p:cNvSpPr>
            <a:spLocks noChangeAspect="1"/>
          </p:cNvSpPr>
          <p:nvPr/>
        </p:nvSpPr>
        <p:spPr>
          <a:xfrm>
            <a:off x="7091217" y="3447251"/>
            <a:ext cx="326534" cy="3888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7" name="Right Triangle 17">
            <a:extLst>
              <a:ext uri="{FF2B5EF4-FFF2-40B4-BE49-F238E27FC236}">
                <a16:creationId xmlns:a16="http://schemas.microsoft.com/office/drawing/2014/main" id="{94014E78-E259-4AF0-931B-927F943D7238}"/>
              </a:ext>
            </a:extLst>
          </p:cNvPr>
          <p:cNvSpPr>
            <a:spLocks noChangeAspect="1"/>
          </p:cNvSpPr>
          <p:nvPr/>
        </p:nvSpPr>
        <p:spPr>
          <a:xfrm>
            <a:off x="6493638" y="3447251"/>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8" name="Right Triangle 17">
            <a:extLst>
              <a:ext uri="{FF2B5EF4-FFF2-40B4-BE49-F238E27FC236}">
                <a16:creationId xmlns:a16="http://schemas.microsoft.com/office/drawing/2014/main" id="{06C02A0F-041D-4574-BE43-0337773012D7}"/>
              </a:ext>
            </a:extLst>
          </p:cNvPr>
          <p:cNvSpPr>
            <a:spLocks noChangeAspect="1"/>
          </p:cNvSpPr>
          <p:nvPr/>
        </p:nvSpPr>
        <p:spPr>
          <a:xfrm>
            <a:off x="7688796" y="3447251"/>
            <a:ext cx="326534" cy="3888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Oval 44">
            <a:extLst>
              <a:ext uri="{FF2B5EF4-FFF2-40B4-BE49-F238E27FC236}">
                <a16:creationId xmlns:a16="http://schemas.microsoft.com/office/drawing/2014/main" id="{B492FA04-B477-4262-A981-F2D232C73ED3}"/>
              </a:ext>
            </a:extLst>
          </p:cNvPr>
          <p:cNvSpPr>
            <a:spLocks noChangeAspect="1"/>
          </p:cNvSpPr>
          <p:nvPr/>
        </p:nvSpPr>
        <p:spPr>
          <a:xfrm>
            <a:off x="8286375" y="3447251"/>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70051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Background</a:t>
            </a:r>
            <a:endParaRPr lang="ko-KR" altLang="en-US" sz="2400" dirty="0"/>
          </a:p>
        </p:txBody>
      </p:sp>
      <p:sp>
        <p:nvSpPr>
          <p:cNvPr id="3" name="Text Placeholder 2"/>
          <p:cNvSpPr>
            <a:spLocks noGrp="1"/>
          </p:cNvSpPr>
          <p:nvPr>
            <p:ph type="body" sz="quarter" idx="11"/>
          </p:nvPr>
        </p:nvSpPr>
        <p:spPr>
          <a:xfrm>
            <a:off x="4125084" y="2787774"/>
            <a:ext cx="5018916" cy="288032"/>
          </a:xfrm>
        </p:spPr>
        <p:txBody>
          <a:bodyPr/>
          <a:lstStyle/>
          <a:p>
            <a:pPr lvl="0"/>
            <a:r>
              <a:rPr lang="en-US" altLang="ko-KR" dirty="0"/>
              <a:t>Background, problem formulation, goal, impacts</a:t>
            </a:r>
          </a:p>
        </p:txBody>
      </p:sp>
    </p:spTree>
    <p:extLst>
      <p:ext uri="{BB962C8B-B14F-4D97-AF65-F5344CB8AC3E}">
        <p14:creationId xmlns:p14="http://schemas.microsoft.com/office/powerpoint/2010/main" val="3101234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id="{4BA08B5C-4158-4455-A684-E246CA6DE247}"/>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04A30A71-6A2F-4EB8-B11B-083E261B8989}"/>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1E42D78C-1215-4C09-991F-B0C5653D83B4}"/>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0D1CF3DA-F3A8-4B05-86E3-F23759AEE3CA}"/>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7" name="Isosceles Triangle 68">
            <a:extLst>
              <a:ext uri="{FF2B5EF4-FFF2-40B4-BE49-F238E27FC236}">
                <a16:creationId xmlns:a16="http://schemas.microsoft.com/office/drawing/2014/main" id="{885886F7-AE6F-4223-8336-DEB12D038DBF}"/>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Rectangle 9">
            <a:extLst>
              <a:ext uri="{FF2B5EF4-FFF2-40B4-BE49-F238E27FC236}">
                <a16:creationId xmlns:a16="http://schemas.microsoft.com/office/drawing/2014/main" id="{AF29BC58-5BD5-489F-BD14-9CBBC4E13D48}"/>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Isosceles Triangle 8">
            <a:extLst>
              <a:ext uri="{FF2B5EF4-FFF2-40B4-BE49-F238E27FC236}">
                <a16:creationId xmlns:a16="http://schemas.microsoft.com/office/drawing/2014/main" id="{840FA957-31C2-46E1-8CAB-371CDA0D4833}"/>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0" name="Donut 8">
            <a:extLst>
              <a:ext uri="{FF2B5EF4-FFF2-40B4-BE49-F238E27FC236}">
                <a16:creationId xmlns:a16="http://schemas.microsoft.com/office/drawing/2014/main" id="{713AD694-13AE-4244-B481-1C00EA9508A7}"/>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1" name="Freeform 18">
            <a:extLst>
              <a:ext uri="{FF2B5EF4-FFF2-40B4-BE49-F238E27FC236}">
                <a16:creationId xmlns:a16="http://schemas.microsoft.com/office/drawing/2014/main" id="{ACC06A35-C465-4AA3-A8DF-A10C54C34B57}"/>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2" name="Oval 7">
            <a:extLst>
              <a:ext uri="{FF2B5EF4-FFF2-40B4-BE49-F238E27FC236}">
                <a16:creationId xmlns:a16="http://schemas.microsoft.com/office/drawing/2014/main" id="{E99B4857-1295-4506-A7FC-C10E2FD6C4D2}"/>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3" name="Freeform 20">
            <a:extLst>
              <a:ext uri="{FF2B5EF4-FFF2-40B4-BE49-F238E27FC236}">
                <a16:creationId xmlns:a16="http://schemas.microsoft.com/office/drawing/2014/main" id="{C21F4520-B434-47F6-905E-6385EE883F6B}"/>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4" name="Rounded Rectangle 25">
            <a:extLst>
              <a:ext uri="{FF2B5EF4-FFF2-40B4-BE49-F238E27FC236}">
                <a16:creationId xmlns:a16="http://schemas.microsoft.com/office/drawing/2014/main" id="{D3908BE0-D9BE-4FAE-865B-B043254DA2CF}"/>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5" name="Block Arc 41">
            <a:extLst>
              <a:ext uri="{FF2B5EF4-FFF2-40B4-BE49-F238E27FC236}">
                <a16:creationId xmlns:a16="http://schemas.microsoft.com/office/drawing/2014/main" id="{47562D35-6697-4291-8FE2-DB89C837DD7B}"/>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6" name="Round Same Side Corner Rectangle 11">
            <a:extLst>
              <a:ext uri="{FF2B5EF4-FFF2-40B4-BE49-F238E27FC236}">
                <a16:creationId xmlns:a16="http://schemas.microsoft.com/office/drawing/2014/main" id="{030FCE8B-39D3-4E84-9126-01E6B7CC5EC9}"/>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Donut 39">
            <a:extLst>
              <a:ext uri="{FF2B5EF4-FFF2-40B4-BE49-F238E27FC236}">
                <a16:creationId xmlns:a16="http://schemas.microsoft.com/office/drawing/2014/main" id="{9CC1FABB-A4D3-48C2-BC7D-776A0A13998E}"/>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8" name="Freeform 25">
            <a:extLst>
              <a:ext uri="{FF2B5EF4-FFF2-40B4-BE49-F238E27FC236}">
                <a16:creationId xmlns:a16="http://schemas.microsoft.com/office/drawing/2014/main" id="{117A4FA2-963F-464B-AFB7-54473558E046}"/>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ectangle 36">
            <a:extLst>
              <a:ext uri="{FF2B5EF4-FFF2-40B4-BE49-F238E27FC236}">
                <a16:creationId xmlns:a16="http://schemas.microsoft.com/office/drawing/2014/main" id="{8D997698-957E-41C9-B8C5-4B37C4A4496C}"/>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Rounded Rectangle 27">
            <a:extLst>
              <a:ext uri="{FF2B5EF4-FFF2-40B4-BE49-F238E27FC236}">
                <a16:creationId xmlns:a16="http://schemas.microsoft.com/office/drawing/2014/main" id="{79D0BB08-57EF-4716-8071-CA4E83B02FEB}"/>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ounded Rectangle 7">
            <a:extLst>
              <a:ext uri="{FF2B5EF4-FFF2-40B4-BE49-F238E27FC236}">
                <a16:creationId xmlns:a16="http://schemas.microsoft.com/office/drawing/2014/main" id="{7D3E4D86-C571-4329-8693-0AF986FEB6DB}"/>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Chord 15">
            <a:extLst>
              <a:ext uri="{FF2B5EF4-FFF2-40B4-BE49-F238E27FC236}">
                <a16:creationId xmlns:a16="http://schemas.microsoft.com/office/drawing/2014/main" id="{DA47F4E6-41BA-4BF0-857A-0C2FC1E26EE1}"/>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6">
            <a:extLst>
              <a:ext uri="{FF2B5EF4-FFF2-40B4-BE49-F238E27FC236}">
                <a16:creationId xmlns:a16="http://schemas.microsoft.com/office/drawing/2014/main" id="{B492C6F2-61E2-42A7-A26F-34A5088F73D6}"/>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Rounded Rectangle 6">
            <a:extLst>
              <a:ext uri="{FF2B5EF4-FFF2-40B4-BE49-F238E27FC236}">
                <a16:creationId xmlns:a16="http://schemas.microsoft.com/office/drawing/2014/main" id="{286A3D0D-27BB-4222-AAB2-C806B0D45DD8}"/>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5" name="Rounded Rectangle 6">
            <a:extLst>
              <a:ext uri="{FF2B5EF4-FFF2-40B4-BE49-F238E27FC236}">
                <a16:creationId xmlns:a16="http://schemas.microsoft.com/office/drawing/2014/main" id="{91E6D103-838A-497F-AE9E-C0D092666BE5}"/>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6" name="Rounded Rectangle 6">
            <a:extLst>
              <a:ext uri="{FF2B5EF4-FFF2-40B4-BE49-F238E27FC236}">
                <a16:creationId xmlns:a16="http://schemas.microsoft.com/office/drawing/2014/main" id="{E58ADA8B-1D2F-4BC2-B0C9-1139DE4861CB}"/>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7" name="Rounded Rectangle 6">
            <a:extLst>
              <a:ext uri="{FF2B5EF4-FFF2-40B4-BE49-F238E27FC236}">
                <a16:creationId xmlns:a16="http://schemas.microsoft.com/office/drawing/2014/main" id="{F8B0551B-289C-4FF9-8BBD-490AFC2E33CE}"/>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8" name="Teardrop 6">
            <a:extLst>
              <a:ext uri="{FF2B5EF4-FFF2-40B4-BE49-F238E27FC236}">
                <a16:creationId xmlns:a16="http://schemas.microsoft.com/office/drawing/2014/main" id="{2DC4F72A-899B-4BF0-8326-50B40F8052EC}"/>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9" name="Donut 24">
            <a:extLst>
              <a:ext uri="{FF2B5EF4-FFF2-40B4-BE49-F238E27FC236}">
                <a16:creationId xmlns:a16="http://schemas.microsoft.com/office/drawing/2014/main" id="{3F4012AD-7AE7-48FB-945D-0C6E310D541C}"/>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30" name="Chord 38">
            <a:extLst>
              <a:ext uri="{FF2B5EF4-FFF2-40B4-BE49-F238E27FC236}">
                <a16:creationId xmlns:a16="http://schemas.microsoft.com/office/drawing/2014/main" id="{2063440B-38AA-4A13-AA2F-CC85C55E83AF}"/>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1" name="Heart 38">
            <a:extLst>
              <a:ext uri="{FF2B5EF4-FFF2-40B4-BE49-F238E27FC236}">
                <a16:creationId xmlns:a16="http://schemas.microsoft.com/office/drawing/2014/main" id="{B6F8D9F9-F59B-4C2E-9401-DA34DA966F7C}"/>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2" name="Round Same Side Corner Rectangle 19">
            <a:extLst>
              <a:ext uri="{FF2B5EF4-FFF2-40B4-BE49-F238E27FC236}">
                <a16:creationId xmlns:a16="http://schemas.microsoft.com/office/drawing/2014/main" id="{11AC5446-2D7D-481D-8EDC-D296D86E61C3}"/>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3" name="Rectangle 23">
            <a:extLst>
              <a:ext uri="{FF2B5EF4-FFF2-40B4-BE49-F238E27FC236}">
                <a16:creationId xmlns:a16="http://schemas.microsoft.com/office/drawing/2014/main" id="{F7DEAE03-6B12-479A-B8D6-9AB11EF37F02}"/>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Oval 31">
            <a:extLst>
              <a:ext uri="{FF2B5EF4-FFF2-40B4-BE49-F238E27FC236}">
                <a16:creationId xmlns:a16="http://schemas.microsoft.com/office/drawing/2014/main" id="{0557FF36-1CC7-4807-8952-A3AAFE50AFC7}"/>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5" name="Rectangle 23">
            <a:extLst>
              <a:ext uri="{FF2B5EF4-FFF2-40B4-BE49-F238E27FC236}">
                <a16:creationId xmlns:a16="http://schemas.microsoft.com/office/drawing/2014/main" id="{B599B8CB-19BB-4C03-9E2A-7DA888207F81}"/>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6" name="Oval 31">
            <a:extLst>
              <a:ext uri="{FF2B5EF4-FFF2-40B4-BE49-F238E27FC236}">
                <a16:creationId xmlns:a16="http://schemas.microsoft.com/office/drawing/2014/main" id="{0C069AB6-C1D6-471F-B748-A479593B014F}"/>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7" name="Teardrop 17">
            <a:extLst>
              <a:ext uri="{FF2B5EF4-FFF2-40B4-BE49-F238E27FC236}">
                <a16:creationId xmlns:a16="http://schemas.microsoft.com/office/drawing/2014/main" id="{A00C0D48-DCD7-4E78-A627-D7EEA1466C7D}"/>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8" name="Rectangle 23">
            <a:extLst>
              <a:ext uri="{FF2B5EF4-FFF2-40B4-BE49-F238E27FC236}">
                <a16:creationId xmlns:a16="http://schemas.microsoft.com/office/drawing/2014/main" id="{845DB246-7084-4D89-86BC-691427F3902A}"/>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9" name="Round Same Side Corner Rectangle 8">
            <a:extLst>
              <a:ext uri="{FF2B5EF4-FFF2-40B4-BE49-F238E27FC236}">
                <a16:creationId xmlns:a16="http://schemas.microsoft.com/office/drawing/2014/main" id="{55E83121-1984-466B-A272-CD57E08AFE31}"/>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Round Same Side Corner Rectangle 20">
            <a:extLst>
              <a:ext uri="{FF2B5EF4-FFF2-40B4-BE49-F238E27FC236}">
                <a16:creationId xmlns:a16="http://schemas.microsoft.com/office/drawing/2014/main" id="{AB0EE0B0-2653-46ED-827E-4FE2479C71E5}"/>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1" name="Donut 87">
            <a:extLst>
              <a:ext uri="{FF2B5EF4-FFF2-40B4-BE49-F238E27FC236}">
                <a16:creationId xmlns:a16="http://schemas.microsoft.com/office/drawing/2014/main" id="{98D66C21-5BBD-4FE2-821D-CE08A45BDC61}"/>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2" name="Donut 90">
            <a:extLst>
              <a:ext uri="{FF2B5EF4-FFF2-40B4-BE49-F238E27FC236}">
                <a16:creationId xmlns:a16="http://schemas.microsoft.com/office/drawing/2014/main" id="{292330D0-9E6C-4323-9D52-33A0B1461296}"/>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3" name="Oval 6">
            <a:extLst>
              <a:ext uri="{FF2B5EF4-FFF2-40B4-BE49-F238E27FC236}">
                <a16:creationId xmlns:a16="http://schemas.microsoft.com/office/drawing/2014/main" id="{C3C73CE5-5166-4D52-8DB5-C3A250FAB31D}"/>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4" name="Block Arc 25">
            <a:extLst>
              <a:ext uri="{FF2B5EF4-FFF2-40B4-BE49-F238E27FC236}">
                <a16:creationId xmlns:a16="http://schemas.microsoft.com/office/drawing/2014/main" id="{334924FA-A674-4F89-9F4B-C0F7CC24CD4E}"/>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5" name="Block Arc 31">
            <a:extLst>
              <a:ext uri="{FF2B5EF4-FFF2-40B4-BE49-F238E27FC236}">
                <a16:creationId xmlns:a16="http://schemas.microsoft.com/office/drawing/2014/main" id="{415A2AD2-FDED-458F-A2DE-7D28384AFF19}"/>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6" name="Freeform 53">
            <a:extLst>
              <a:ext uri="{FF2B5EF4-FFF2-40B4-BE49-F238E27FC236}">
                <a16:creationId xmlns:a16="http://schemas.microsoft.com/office/drawing/2014/main" id="{F639DDC3-8ED7-40BC-8900-5423638A79AC}"/>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Block Arc 10">
            <a:extLst>
              <a:ext uri="{FF2B5EF4-FFF2-40B4-BE49-F238E27FC236}">
                <a16:creationId xmlns:a16="http://schemas.microsoft.com/office/drawing/2014/main" id="{373EE4EB-7846-4F94-80AC-83D32C9C802F}"/>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8" name="Freeform 55">
            <a:extLst>
              <a:ext uri="{FF2B5EF4-FFF2-40B4-BE49-F238E27FC236}">
                <a16:creationId xmlns:a16="http://schemas.microsoft.com/office/drawing/2014/main" id="{62381125-C50B-43D0-8B71-2A80684501A9}"/>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9" name="Round Same Side Corner Rectangle 36">
            <a:extLst>
              <a:ext uri="{FF2B5EF4-FFF2-40B4-BE49-F238E27FC236}">
                <a16:creationId xmlns:a16="http://schemas.microsoft.com/office/drawing/2014/main" id="{1120857A-B525-4DF2-BC32-17D49C005E00}"/>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0" name="Oval 21">
            <a:extLst>
              <a:ext uri="{FF2B5EF4-FFF2-40B4-BE49-F238E27FC236}">
                <a16:creationId xmlns:a16="http://schemas.microsoft.com/office/drawing/2014/main" id="{61296AFB-1DAC-47D8-8813-D4631A0EC257}"/>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1" name="Oval 32">
            <a:extLst>
              <a:ext uri="{FF2B5EF4-FFF2-40B4-BE49-F238E27FC236}">
                <a16:creationId xmlns:a16="http://schemas.microsoft.com/office/drawing/2014/main" id="{71F980C2-4571-46BB-96EF-0277ED53E1FE}"/>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851709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75" name="Freeform 47">
            <a:extLst>
              <a:ext uri="{FF2B5EF4-FFF2-40B4-BE49-F238E27FC236}">
                <a16:creationId xmlns:a16="http://schemas.microsoft.com/office/drawing/2014/main" id="{2DF8AFC9-5A98-4B1A-A7F6-E5E94AFEE57D}"/>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6" name="Freeform 48">
            <a:extLst>
              <a:ext uri="{FF2B5EF4-FFF2-40B4-BE49-F238E27FC236}">
                <a16:creationId xmlns:a16="http://schemas.microsoft.com/office/drawing/2014/main" id="{D93513F4-4B47-4039-891B-8244275DE232}"/>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7" name="Freeform 49">
            <a:extLst>
              <a:ext uri="{FF2B5EF4-FFF2-40B4-BE49-F238E27FC236}">
                <a16:creationId xmlns:a16="http://schemas.microsoft.com/office/drawing/2014/main" id="{F5A63891-A9F0-48E9-B481-FA4930337237}"/>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Freeform 50">
            <a:extLst>
              <a:ext uri="{FF2B5EF4-FFF2-40B4-BE49-F238E27FC236}">
                <a16:creationId xmlns:a16="http://schemas.microsoft.com/office/drawing/2014/main" id="{176D7F6C-CD9F-4894-A03B-27EF8904C6B3}"/>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Teardrop 9">
            <a:extLst>
              <a:ext uri="{FF2B5EF4-FFF2-40B4-BE49-F238E27FC236}">
                <a16:creationId xmlns:a16="http://schemas.microsoft.com/office/drawing/2014/main" id="{CD10AC96-B602-4FCB-8594-0073FE93C383}"/>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0" name="Freeform 97">
            <a:extLst>
              <a:ext uri="{FF2B5EF4-FFF2-40B4-BE49-F238E27FC236}">
                <a16:creationId xmlns:a16="http://schemas.microsoft.com/office/drawing/2014/main" id="{9FDA12BB-06C6-44EF-A10F-D6E0C17A8E17}"/>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1" name="Donut 22">
            <a:extLst>
              <a:ext uri="{FF2B5EF4-FFF2-40B4-BE49-F238E27FC236}">
                <a16:creationId xmlns:a16="http://schemas.microsoft.com/office/drawing/2014/main" id="{D1C318CF-7A10-40B6-A5AA-12501593F22A}"/>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2" name="Freeform 99">
            <a:extLst>
              <a:ext uri="{FF2B5EF4-FFF2-40B4-BE49-F238E27FC236}">
                <a16:creationId xmlns:a16="http://schemas.microsoft.com/office/drawing/2014/main" id="{EA41E933-5D59-4190-A379-0E0C6353C981}"/>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Oval 10">
            <a:extLst>
              <a:ext uri="{FF2B5EF4-FFF2-40B4-BE49-F238E27FC236}">
                <a16:creationId xmlns:a16="http://schemas.microsoft.com/office/drawing/2014/main" id="{1319AB9B-BE29-48E6-8620-5D48E119930A}"/>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4" name="Freeform 101">
            <a:extLst>
              <a:ext uri="{FF2B5EF4-FFF2-40B4-BE49-F238E27FC236}">
                <a16:creationId xmlns:a16="http://schemas.microsoft.com/office/drawing/2014/main" id="{644CB5FA-7F26-4032-B947-0F5D232CF2E0}"/>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5" name="Group 102">
            <a:extLst>
              <a:ext uri="{FF2B5EF4-FFF2-40B4-BE49-F238E27FC236}">
                <a16:creationId xmlns:a16="http://schemas.microsoft.com/office/drawing/2014/main" id="{333E1C4B-4C00-4AAB-9CA6-79840321F53E}"/>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86" name="Freeform 103">
              <a:extLst>
                <a:ext uri="{FF2B5EF4-FFF2-40B4-BE49-F238E27FC236}">
                  <a16:creationId xmlns:a16="http://schemas.microsoft.com/office/drawing/2014/main" id="{8C66D112-090F-4CC0-B6A9-8A89E0516B18}"/>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7" name="Freeform 104">
              <a:extLst>
                <a:ext uri="{FF2B5EF4-FFF2-40B4-BE49-F238E27FC236}">
                  <a16:creationId xmlns:a16="http://schemas.microsoft.com/office/drawing/2014/main" id="{4750B55E-FECC-4273-A497-6DE2735B85CB}"/>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Freeform 105">
              <a:extLst>
                <a:ext uri="{FF2B5EF4-FFF2-40B4-BE49-F238E27FC236}">
                  <a16:creationId xmlns:a16="http://schemas.microsoft.com/office/drawing/2014/main" id="{A7F63EFB-D994-4EB4-99AA-ABBB099E32AB}"/>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9" name="Freeform 106">
              <a:extLst>
                <a:ext uri="{FF2B5EF4-FFF2-40B4-BE49-F238E27FC236}">
                  <a16:creationId xmlns:a16="http://schemas.microsoft.com/office/drawing/2014/main" id="{B8D88B1F-16BB-4510-BEFA-88D84F9BAD17}"/>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0" name="Freeform 107">
            <a:extLst>
              <a:ext uri="{FF2B5EF4-FFF2-40B4-BE49-F238E27FC236}">
                <a16:creationId xmlns:a16="http://schemas.microsoft.com/office/drawing/2014/main" id="{94DE5902-E739-4223-99F5-99DF0356E2C3}"/>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1" name="Freeform 108">
            <a:extLst>
              <a:ext uri="{FF2B5EF4-FFF2-40B4-BE49-F238E27FC236}">
                <a16:creationId xmlns:a16="http://schemas.microsoft.com/office/drawing/2014/main" id="{5F6795A6-CCDB-4498-A825-BEEAFECCA2A7}"/>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2" name="Oval 8">
            <a:extLst>
              <a:ext uri="{FF2B5EF4-FFF2-40B4-BE49-F238E27FC236}">
                <a16:creationId xmlns:a16="http://schemas.microsoft.com/office/drawing/2014/main" id="{6BDF30F8-9120-4350-8D37-7649ECF5A848}"/>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3" name="Group 110">
            <a:extLst>
              <a:ext uri="{FF2B5EF4-FFF2-40B4-BE49-F238E27FC236}">
                <a16:creationId xmlns:a16="http://schemas.microsoft.com/office/drawing/2014/main" id="{709C9379-094B-4443-B340-2681514F8F71}"/>
              </a:ext>
            </a:extLst>
          </p:cNvPr>
          <p:cNvGrpSpPr/>
          <p:nvPr/>
        </p:nvGrpSpPr>
        <p:grpSpPr>
          <a:xfrm>
            <a:off x="4292080" y="2037091"/>
            <a:ext cx="341005" cy="376812"/>
            <a:chOff x="4835382" y="73243"/>
            <a:chExt cx="2920830" cy="3227535"/>
          </a:xfrm>
          <a:solidFill>
            <a:schemeClr val="accent4"/>
          </a:solidFill>
        </p:grpSpPr>
        <p:sp>
          <p:nvSpPr>
            <p:cNvPr id="94" name="Freeform 111">
              <a:extLst>
                <a:ext uri="{FF2B5EF4-FFF2-40B4-BE49-F238E27FC236}">
                  <a16:creationId xmlns:a16="http://schemas.microsoft.com/office/drawing/2014/main" id="{12E65282-9A99-4375-871E-1FB753471634}"/>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5" name="Oval 37">
              <a:extLst>
                <a:ext uri="{FF2B5EF4-FFF2-40B4-BE49-F238E27FC236}">
                  <a16:creationId xmlns:a16="http://schemas.microsoft.com/office/drawing/2014/main" id="{71B7F208-9CC6-4EE8-8E84-238EF9086615}"/>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6" name="Rectangle 19">
            <a:extLst>
              <a:ext uri="{FF2B5EF4-FFF2-40B4-BE49-F238E27FC236}">
                <a16:creationId xmlns:a16="http://schemas.microsoft.com/office/drawing/2014/main" id="{1B8E1F48-A449-4167-AA38-161B3FE0881D}"/>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7" name="Freeform 114">
            <a:extLst>
              <a:ext uri="{FF2B5EF4-FFF2-40B4-BE49-F238E27FC236}">
                <a16:creationId xmlns:a16="http://schemas.microsoft.com/office/drawing/2014/main" id="{2D765891-70D6-476F-B032-AF5D3CB3388B}"/>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Rounded Rectangle 31">
            <a:extLst>
              <a:ext uri="{FF2B5EF4-FFF2-40B4-BE49-F238E27FC236}">
                <a16:creationId xmlns:a16="http://schemas.microsoft.com/office/drawing/2014/main" id="{6E70A1FC-A74C-4CEF-9B3C-E0F5587A229D}"/>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9" name="Oval 47">
            <a:extLst>
              <a:ext uri="{FF2B5EF4-FFF2-40B4-BE49-F238E27FC236}">
                <a16:creationId xmlns:a16="http://schemas.microsoft.com/office/drawing/2014/main" id="{1A530C9F-D948-4AC1-9B19-100A160E3B26}"/>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Oval 50">
            <a:extLst>
              <a:ext uri="{FF2B5EF4-FFF2-40B4-BE49-F238E27FC236}">
                <a16:creationId xmlns:a16="http://schemas.microsoft.com/office/drawing/2014/main" id="{EAC809A7-0C9E-4DA7-9915-7F9AF8AA2226}"/>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Heart 17">
            <a:extLst>
              <a:ext uri="{FF2B5EF4-FFF2-40B4-BE49-F238E27FC236}">
                <a16:creationId xmlns:a16="http://schemas.microsoft.com/office/drawing/2014/main" id="{B1A6E8D9-2576-431C-B02D-06B4149B6F5C}"/>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2" name="Rounded Rectangle 25">
            <a:extLst>
              <a:ext uri="{FF2B5EF4-FFF2-40B4-BE49-F238E27FC236}">
                <a16:creationId xmlns:a16="http://schemas.microsoft.com/office/drawing/2014/main" id="{E7D49A91-BD93-40A0-97F1-A109CE94F37D}"/>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Chord 32">
            <a:extLst>
              <a:ext uri="{FF2B5EF4-FFF2-40B4-BE49-F238E27FC236}">
                <a16:creationId xmlns:a16="http://schemas.microsoft.com/office/drawing/2014/main" id="{607F4908-8BA3-4C5A-A76C-450B8229DCC5}"/>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Rounded Rectangle 40">
            <a:extLst>
              <a:ext uri="{FF2B5EF4-FFF2-40B4-BE49-F238E27FC236}">
                <a16:creationId xmlns:a16="http://schemas.microsoft.com/office/drawing/2014/main" id="{61EAACCC-0410-4F3C-AC1B-D36776EB5A00}"/>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5" name="Rounded Rectangle 7">
            <a:extLst>
              <a:ext uri="{FF2B5EF4-FFF2-40B4-BE49-F238E27FC236}">
                <a16:creationId xmlns:a16="http://schemas.microsoft.com/office/drawing/2014/main" id="{5D747319-E42D-4D8B-8CC4-FA466CA7818F}"/>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6" name="Rounded Rectangle 17">
            <a:extLst>
              <a:ext uri="{FF2B5EF4-FFF2-40B4-BE49-F238E27FC236}">
                <a16:creationId xmlns:a16="http://schemas.microsoft.com/office/drawing/2014/main" id="{9C43E9C5-95B8-4FB8-9532-C20B1B455369}"/>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7" name="Oval 21">
            <a:extLst>
              <a:ext uri="{FF2B5EF4-FFF2-40B4-BE49-F238E27FC236}">
                <a16:creationId xmlns:a16="http://schemas.microsoft.com/office/drawing/2014/main" id="{3AEA3578-C692-4173-8A62-BFDCB0C4DAD1}"/>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8" name="Oval 25">
            <a:extLst>
              <a:ext uri="{FF2B5EF4-FFF2-40B4-BE49-F238E27FC236}">
                <a16:creationId xmlns:a16="http://schemas.microsoft.com/office/drawing/2014/main" id="{C078CAEB-0A49-40DA-9C6C-9737B6C622C8}"/>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9" name="Block Arc 20">
            <a:extLst>
              <a:ext uri="{FF2B5EF4-FFF2-40B4-BE49-F238E27FC236}">
                <a16:creationId xmlns:a16="http://schemas.microsoft.com/office/drawing/2014/main" id="{7B99078D-6030-4589-B2C7-8A2B6A61A983}"/>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0" name="Block Arc 11">
            <a:extLst>
              <a:ext uri="{FF2B5EF4-FFF2-40B4-BE49-F238E27FC236}">
                <a16:creationId xmlns:a16="http://schemas.microsoft.com/office/drawing/2014/main" id="{77F35E13-2466-4D41-980C-E10826252F7B}"/>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1" name="Rectangle 21">
            <a:extLst>
              <a:ext uri="{FF2B5EF4-FFF2-40B4-BE49-F238E27FC236}">
                <a16:creationId xmlns:a16="http://schemas.microsoft.com/office/drawing/2014/main" id="{EE1D1918-B786-4006-B685-7428C13E88EF}"/>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2" name="Round Same Side Corner Rectangle 8">
            <a:extLst>
              <a:ext uri="{FF2B5EF4-FFF2-40B4-BE49-F238E27FC236}">
                <a16:creationId xmlns:a16="http://schemas.microsoft.com/office/drawing/2014/main" id="{7FE9840D-FCBA-436C-9A04-D0E8ACBFE942}"/>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3" name="Rounded Rectangle 51">
            <a:extLst>
              <a:ext uri="{FF2B5EF4-FFF2-40B4-BE49-F238E27FC236}">
                <a16:creationId xmlns:a16="http://schemas.microsoft.com/office/drawing/2014/main" id="{31B62283-4232-409D-B777-4259D6BB5E21}"/>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4" name="Isosceles Triangle 5">
            <a:extLst>
              <a:ext uri="{FF2B5EF4-FFF2-40B4-BE49-F238E27FC236}">
                <a16:creationId xmlns:a16="http://schemas.microsoft.com/office/drawing/2014/main" id="{9F40F0DF-A0B3-480B-96C4-77365968007F}"/>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Trapezoid 22">
            <a:extLst>
              <a:ext uri="{FF2B5EF4-FFF2-40B4-BE49-F238E27FC236}">
                <a16:creationId xmlns:a16="http://schemas.microsoft.com/office/drawing/2014/main" id="{66FA38BB-57FF-454E-8FFF-ACD9CADB842C}"/>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Rounded Rectangle 20">
            <a:extLst>
              <a:ext uri="{FF2B5EF4-FFF2-40B4-BE49-F238E27FC236}">
                <a16:creationId xmlns:a16="http://schemas.microsoft.com/office/drawing/2014/main" id="{23903EE0-C7F7-4442-A125-891F1CE3DC22}"/>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Trapezoid 28">
            <a:extLst>
              <a:ext uri="{FF2B5EF4-FFF2-40B4-BE49-F238E27FC236}">
                <a16:creationId xmlns:a16="http://schemas.microsoft.com/office/drawing/2014/main" id="{0CE55371-52ED-4520-BD14-11DD3D3238D5}"/>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8" name="Rounded Rectangle 2">
            <a:extLst>
              <a:ext uri="{FF2B5EF4-FFF2-40B4-BE49-F238E27FC236}">
                <a16:creationId xmlns:a16="http://schemas.microsoft.com/office/drawing/2014/main" id="{AB7E5ADF-0054-45F5-ADAF-B17E7B50765C}"/>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9" name="Rounded Rectangle 8">
            <a:extLst>
              <a:ext uri="{FF2B5EF4-FFF2-40B4-BE49-F238E27FC236}">
                <a16:creationId xmlns:a16="http://schemas.microsoft.com/office/drawing/2014/main" id="{3F147F70-435D-42BC-B52C-C79751704A84}"/>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0" name="Rounded Rectangle 2">
            <a:extLst>
              <a:ext uri="{FF2B5EF4-FFF2-40B4-BE49-F238E27FC236}">
                <a16:creationId xmlns:a16="http://schemas.microsoft.com/office/drawing/2014/main" id="{9A7E4D6F-AC3A-4564-A753-90AF222B61DD}"/>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1" name="Rounded Rectangle 3">
            <a:extLst>
              <a:ext uri="{FF2B5EF4-FFF2-40B4-BE49-F238E27FC236}">
                <a16:creationId xmlns:a16="http://schemas.microsoft.com/office/drawing/2014/main" id="{6FDA4625-7E9D-482A-A098-A793E454AD50}"/>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2" name="Rounded Rectangle 10">
            <a:extLst>
              <a:ext uri="{FF2B5EF4-FFF2-40B4-BE49-F238E27FC236}">
                <a16:creationId xmlns:a16="http://schemas.microsoft.com/office/drawing/2014/main" id="{354E0152-41BE-4551-9BA5-20B294A2F20F}"/>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Block Arc 6">
            <a:extLst>
              <a:ext uri="{FF2B5EF4-FFF2-40B4-BE49-F238E27FC236}">
                <a16:creationId xmlns:a16="http://schemas.microsoft.com/office/drawing/2014/main" id="{B3684D17-738E-49B4-8452-2AA516CFA043}"/>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4" name="Left Arrow 1">
            <a:extLst>
              <a:ext uri="{FF2B5EF4-FFF2-40B4-BE49-F238E27FC236}">
                <a16:creationId xmlns:a16="http://schemas.microsoft.com/office/drawing/2014/main" id="{CFD1DD74-9E35-432F-8380-401FE3D332E8}"/>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4" name="Oval 35">
            <a:extLst>
              <a:ext uri="{FF2B5EF4-FFF2-40B4-BE49-F238E27FC236}">
                <a16:creationId xmlns:a16="http://schemas.microsoft.com/office/drawing/2014/main" id="{2121B4D3-2F08-4225-A1BA-4D99A276CB20}"/>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5" name="TextBox 154">
            <a:extLst>
              <a:ext uri="{FF2B5EF4-FFF2-40B4-BE49-F238E27FC236}">
                <a16:creationId xmlns:a16="http://schemas.microsoft.com/office/drawing/2014/main" id="{962E347F-F29B-41C7-AB50-EB9003D53E81}"/>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156" name="TextBox 155">
            <a:extLst>
              <a:ext uri="{FF2B5EF4-FFF2-40B4-BE49-F238E27FC236}">
                <a16:creationId xmlns:a16="http://schemas.microsoft.com/office/drawing/2014/main" id="{3D49CBD0-3642-4C65-86A5-D8E89184AECC}"/>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157" name="TextBox 156">
            <a:extLst>
              <a:ext uri="{FF2B5EF4-FFF2-40B4-BE49-F238E27FC236}">
                <a16:creationId xmlns:a16="http://schemas.microsoft.com/office/drawing/2014/main" id="{40D9F21C-A436-4164-AE8D-2EDAC5FD365B}"/>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158" name="TextBox 157">
            <a:extLst>
              <a:ext uri="{FF2B5EF4-FFF2-40B4-BE49-F238E27FC236}">
                <a16:creationId xmlns:a16="http://schemas.microsoft.com/office/drawing/2014/main" id="{E0AC795A-03F9-40AE-B437-12EA1B76C352}"/>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98149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100" name="Group 99">
            <a:extLst>
              <a:ext uri="{FF2B5EF4-FFF2-40B4-BE49-F238E27FC236}">
                <a16:creationId xmlns:a16="http://schemas.microsoft.com/office/drawing/2014/main" id="{A12A176D-3856-45BF-88EA-5AD79D8878CC}"/>
              </a:ext>
            </a:extLst>
          </p:cNvPr>
          <p:cNvGrpSpPr/>
          <p:nvPr/>
        </p:nvGrpSpPr>
        <p:grpSpPr>
          <a:xfrm>
            <a:off x="1995128" y="882935"/>
            <a:ext cx="957364" cy="957364"/>
            <a:chOff x="1889648" y="1302592"/>
            <a:chExt cx="972000" cy="972000"/>
          </a:xfrm>
        </p:grpSpPr>
        <p:grpSp>
          <p:nvGrpSpPr>
            <p:cNvPr id="18" name="Group 17"/>
            <p:cNvGrpSpPr/>
            <p:nvPr/>
          </p:nvGrpSpPr>
          <p:grpSpPr>
            <a:xfrm>
              <a:off x="1889648" y="1302592"/>
              <a:ext cx="972000" cy="972000"/>
              <a:chOff x="4914092" y="1771869"/>
              <a:chExt cx="972000" cy="972000"/>
            </a:xfrm>
          </p:grpSpPr>
          <p:sp>
            <p:nvSpPr>
              <p:cNvPr id="8" name="Rectangle 7"/>
              <p:cNvSpPr/>
              <p:nvPr/>
            </p:nvSpPr>
            <p:spPr>
              <a:xfrm>
                <a:off x="4914092" y="177186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0" name="Rectangle 19"/>
              <p:cNvSpPr/>
              <p:nvPr/>
            </p:nvSpPr>
            <p:spPr>
              <a:xfrm>
                <a:off x="5004048" y="1861825"/>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57" name="TextBox 56">
              <a:extLst>
                <a:ext uri="{FF2B5EF4-FFF2-40B4-BE49-F238E27FC236}">
                  <a16:creationId xmlns:a16="http://schemas.microsoft.com/office/drawing/2014/main" id="{316A3786-7C58-4A52-B77E-ED8487DAB476}"/>
                </a:ext>
              </a:extLst>
            </p:cNvPr>
            <p:cNvSpPr txBox="1"/>
            <p:nvPr/>
          </p:nvSpPr>
          <p:spPr>
            <a:xfrm>
              <a:off x="1993194" y="1407715"/>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Credit Risk</a:t>
              </a:r>
              <a:endParaRPr lang="ko-KR" altLang="en-US" sz="1050" b="1" dirty="0">
                <a:solidFill>
                  <a:schemeClr val="bg1"/>
                </a:solidFill>
                <a:cs typeface="Arial" pitchFamily="34" charset="0"/>
              </a:endParaRPr>
            </a:p>
          </p:txBody>
        </p:sp>
      </p:grpSp>
      <p:grpSp>
        <p:nvGrpSpPr>
          <p:cNvPr id="102" name="Group 101">
            <a:extLst>
              <a:ext uri="{FF2B5EF4-FFF2-40B4-BE49-F238E27FC236}">
                <a16:creationId xmlns:a16="http://schemas.microsoft.com/office/drawing/2014/main" id="{2586986B-6961-4B82-BE42-735A4CB8849A}"/>
              </a:ext>
            </a:extLst>
          </p:cNvPr>
          <p:cNvGrpSpPr/>
          <p:nvPr/>
        </p:nvGrpSpPr>
        <p:grpSpPr>
          <a:xfrm>
            <a:off x="2563763" y="1593997"/>
            <a:ext cx="957364" cy="957364"/>
            <a:chOff x="2458283" y="2013654"/>
            <a:chExt cx="972000" cy="972000"/>
          </a:xfrm>
        </p:grpSpPr>
        <p:grpSp>
          <p:nvGrpSpPr>
            <p:cNvPr id="58" name="Group 57">
              <a:extLst>
                <a:ext uri="{FF2B5EF4-FFF2-40B4-BE49-F238E27FC236}">
                  <a16:creationId xmlns:a16="http://schemas.microsoft.com/office/drawing/2014/main" id="{EFEE1C2B-CE76-4F42-8EA5-E0F9031250B0}"/>
                </a:ext>
              </a:extLst>
            </p:cNvPr>
            <p:cNvGrpSpPr/>
            <p:nvPr/>
          </p:nvGrpSpPr>
          <p:grpSpPr>
            <a:xfrm>
              <a:off x="2458283" y="2013654"/>
              <a:ext cx="972000" cy="972000"/>
              <a:chOff x="4914092" y="1771869"/>
              <a:chExt cx="972000" cy="972000"/>
            </a:xfrm>
          </p:grpSpPr>
          <p:sp>
            <p:nvSpPr>
              <p:cNvPr id="59" name="Rectangle 58">
                <a:extLst>
                  <a:ext uri="{FF2B5EF4-FFF2-40B4-BE49-F238E27FC236}">
                    <a16:creationId xmlns:a16="http://schemas.microsoft.com/office/drawing/2014/main" id="{A0B6C325-B67D-4F2A-B72F-5A9C44856F7C}"/>
                  </a:ext>
                </a:extLst>
              </p:cNvPr>
              <p:cNvSpPr/>
              <p:nvPr/>
            </p:nvSpPr>
            <p:spPr>
              <a:xfrm>
                <a:off x="4914092" y="177186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0" name="Rectangle 59">
                <a:extLst>
                  <a:ext uri="{FF2B5EF4-FFF2-40B4-BE49-F238E27FC236}">
                    <a16:creationId xmlns:a16="http://schemas.microsoft.com/office/drawing/2014/main" id="{1095FD1B-CD72-4924-9374-9A035B1C3B8F}"/>
                  </a:ext>
                </a:extLst>
              </p:cNvPr>
              <p:cNvSpPr/>
              <p:nvPr/>
            </p:nvSpPr>
            <p:spPr>
              <a:xfrm>
                <a:off x="5004048" y="1861825"/>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3" name="TextBox 72">
              <a:extLst>
                <a:ext uri="{FF2B5EF4-FFF2-40B4-BE49-F238E27FC236}">
                  <a16:creationId xmlns:a16="http://schemas.microsoft.com/office/drawing/2014/main" id="{A0FFA8E5-8F1F-4824-82DE-3CEBAD43EC20}"/>
                </a:ext>
              </a:extLst>
            </p:cNvPr>
            <p:cNvSpPr txBox="1"/>
            <p:nvPr/>
          </p:nvSpPr>
          <p:spPr>
            <a:xfrm>
              <a:off x="2561829" y="2118777"/>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Market Risk</a:t>
              </a:r>
              <a:endParaRPr lang="ko-KR" altLang="en-US" sz="1050" b="1" dirty="0">
                <a:solidFill>
                  <a:schemeClr val="bg1"/>
                </a:solidFill>
                <a:cs typeface="Arial" pitchFamily="34" charset="0"/>
              </a:endParaRPr>
            </a:p>
          </p:txBody>
        </p:sp>
      </p:grpSp>
      <p:grpSp>
        <p:nvGrpSpPr>
          <p:cNvPr id="99" name="Group 98">
            <a:extLst>
              <a:ext uri="{FF2B5EF4-FFF2-40B4-BE49-F238E27FC236}">
                <a16:creationId xmlns:a16="http://schemas.microsoft.com/office/drawing/2014/main" id="{E94A3D45-D4C2-404E-A23B-B1BB2D3222FB}"/>
              </a:ext>
            </a:extLst>
          </p:cNvPr>
          <p:cNvGrpSpPr/>
          <p:nvPr/>
        </p:nvGrpSpPr>
        <p:grpSpPr>
          <a:xfrm>
            <a:off x="1509128" y="1368935"/>
            <a:ext cx="957364" cy="957364"/>
            <a:chOff x="1403648" y="1788592"/>
            <a:chExt cx="972000" cy="972000"/>
          </a:xfrm>
        </p:grpSpPr>
        <p:grpSp>
          <p:nvGrpSpPr>
            <p:cNvPr id="21" name="Group 20"/>
            <p:cNvGrpSpPr/>
            <p:nvPr/>
          </p:nvGrpSpPr>
          <p:grpSpPr>
            <a:xfrm>
              <a:off x="1403648" y="1788592"/>
              <a:ext cx="972000" cy="972000"/>
              <a:chOff x="4362030" y="2312124"/>
              <a:chExt cx="972000" cy="972000"/>
            </a:xfrm>
          </p:grpSpPr>
          <p:sp>
            <p:nvSpPr>
              <p:cNvPr id="7" name="Rectangle 6"/>
              <p:cNvSpPr/>
              <p:nvPr/>
            </p:nvSpPr>
            <p:spPr>
              <a:xfrm>
                <a:off x="4362030" y="2312124"/>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ectangle 18"/>
              <p:cNvSpPr/>
              <p:nvPr/>
            </p:nvSpPr>
            <p:spPr>
              <a:xfrm>
                <a:off x="4451986" y="2402080"/>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56" name="TextBox 55">
              <a:extLst>
                <a:ext uri="{FF2B5EF4-FFF2-40B4-BE49-F238E27FC236}">
                  <a16:creationId xmlns:a16="http://schemas.microsoft.com/office/drawing/2014/main" id="{9B176BAA-D272-4FBD-B33C-46444B10F7DD}"/>
                </a:ext>
              </a:extLst>
            </p:cNvPr>
            <p:cNvSpPr txBox="1"/>
            <p:nvPr/>
          </p:nvSpPr>
          <p:spPr>
            <a:xfrm>
              <a:off x="1477910" y="1905733"/>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Liquidity Risk</a:t>
              </a:r>
              <a:endParaRPr lang="ko-KR" altLang="en-US" sz="1050" b="1" dirty="0">
                <a:solidFill>
                  <a:schemeClr val="bg1"/>
                </a:solidFill>
                <a:cs typeface="Arial" pitchFamily="34" charset="0"/>
              </a:endParaRPr>
            </a:p>
          </p:txBody>
        </p:sp>
      </p:grpSp>
      <p:grpSp>
        <p:nvGrpSpPr>
          <p:cNvPr id="98" name="Group 97">
            <a:extLst>
              <a:ext uri="{FF2B5EF4-FFF2-40B4-BE49-F238E27FC236}">
                <a16:creationId xmlns:a16="http://schemas.microsoft.com/office/drawing/2014/main" id="{10A58FD5-6F81-49B3-BAF4-27F019400A7A}"/>
              </a:ext>
            </a:extLst>
          </p:cNvPr>
          <p:cNvGrpSpPr/>
          <p:nvPr/>
        </p:nvGrpSpPr>
        <p:grpSpPr>
          <a:xfrm>
            <a:off x="1039702" y="1909190"/>
            <a:ext cx="957364" cy="957364"/>
            <a:chOff x="934222" y="2328847"/>
            <a:chExt cx="972000" cy="972000"/>
          </a:xfrm>
        </p:grpSpPr>
        <p:grpSp>
          <p:nvGrpSpPr>
            <p:cNvPr id="16" name="Group 15"/>
            <p:cNvGrpSpPr/>
            <p:nvPr/>
          </p:nvGrpSpPr>
          <p:grpSpPr>
            <a:xfrm>
              <a:off x="934222" y="2328847"/>
              <a:ext cx="972000" cy="972000"/>
              <a:chOff x="3809969" y="2852379"/>
              <a:chExt cx="972000" cy="972000"/>
            </a:xfrm>
          </p:grpSpPr>
          <p:sp>
            <p:nvSpPr>
              <p:cNvPr id="6" name="Rectangle 5"/>
              <p:cNvSpPr/>
              <p:nvPr/>
            </p:nvSpPr>
            <p:spPr>
              <a:xfrm>
                <a:off x="3809969" y="285237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ectangle 16"/>
              <p:cNvSpPr/>
              <p:nvPr/>
            </p:nvSpPr>
            <p:spPr>
              <a:xfrm>
                <a:off x="3896308" y="2960162"/>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55" name="TextBox 54">
              <a:extLst>
                <a:ext uri="{FF2B5EF4-FFF2-40B4-BE49-F238E27FC236}">
                  <a16:creationId xmlns:a16="http://schemas.microsoft.com/office/drawing/2014/main" id="{3E4C9CC3-825E-4179-9B23-729BFB57BADE}"/>
                </a:ext>
              </a:extLst>
            </p:cNvPr>
            <p:cNvSpPr txBox="1"/>
            <p:nvPr/>
          </p:nvSpPr>
          <p:spPr>
            <a:xfrm>
              <a:off x="1004867" y="2485156"/>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Operating Risk</a:t>
              </a:r>
              <a:endParaRPr lang="ko-KR" altLang="en-US" sz="1050" b="1" dirty="0">
                <a:solidFill>
                  <a:schemeClr val="bg1"/>
                </a:solidFill>
                <a:cs typeface="Arial" pitchFamily="34" charset="0"/>
              </a:endParaRPr>
            </a:p>
          </p:txBody>
        </p:sp>
      </p:grpSp>
      <p:sp>
        <p:nvSpPr>
          <p:cNvPr id="2" name="Text Placeholder 1"/>
          <p:cNvSpPr>
            <a:spLocks noGrp="1"/>
          </p:cNvSpPr>
          <p:nvPr>
            <p:ph type="body" sz="quarter" idx="10"/>
          </p:nvPr>
        </p:nvSpPr>
        <p:spPr/>
        <p:txBody>
          <a:bodyPr/>
          <a:lstStyle/>
          <a:p>
            <a:r>
              <a:rPr lang="en-US" altLang="ko-KR" dirty="0"/>
              <a:t>Risk Management</a:t>
            </a:r>
            <a:endParaRPr lang="ko-KR" altLang="en-US" dirty="0"/>
          </a:p>
        </p:txBody>
      </p:sp>
      <p:grpSp>
        <p:nvGrpSpPr>
          <p:cNvPr id="96" name="Group 95">
            <a:extLst>
              <a:ext uri="{FF2B5EF4-FFF2-40B4-BE49-F238E27FC236}">
                <a16:creationId xmlns:a16="http://schemas.microsoft.com/office/drawing/2014/main" id="{8667881C-BE4D-4D68-902D-C0602066A325}"/>
              </a:ext>
            </a:extLst>
          </p:cNvPr>
          <p:cNvGrpSpPr/>
          <p:nvPr/>
        </p:nvGrpSpPr>
        <p:grpSpPr>
          <a:xfrm>
            <a:off x="487641" y="2449446"/>
            <a:ext cx="957364" cy="957364"/>
            <a:chOff x="382161" y="2869103"/>
            <a:chExt cx="972000" cy="972000"/>
          </a:xfrm>
        </p:grpSpPr>
        <p:grpSp>
          <p:nvGrpSpPr>
            <p:cNvPr id="15" name="Group 14"/>
            <p:cNvGrpSpPr/>
            <p:nvPr/>
          </p:nvGrpSpPr>
          <p:grpSpPr>
            <a:xfrm>
              <a:off x="382161" y="2869103"/>
              <a:ext cx="972000" cy="972000"/>
              <a:chOff x="3257908" y="3392635"/>
              <a:chExt cx="972000" cy="972000"/>
            </a:xfrm>
          </p:grpSpPr>
          <p:sp>
            <p:nvSpPr>
              <p:cNvPr id="4" name="Rectangle 3"/>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Rectangle 8"/>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47" name="TextBox 46">
              <a:extLst>
                <a:ext uri="{FF2B5EF4-FFF2-40B4-BE49-F238E27FC236}">
                  <a16:creationId xmlns:a16="http://schemas.microsoft.com/office/drawing/2014/main" id="{FE04304C-98F3-4864-8A4D-ADD70A45F793}"/>
                </a:ext>
              </a:extLst>
            </p:cNvPr>
            <p:cNvSpPr txBox="1"/>
            <p:nvPr/>
          </p:nvSpPr>
          <p:spPr>
            <a:xfrm>
              <a:off x="514079" y="3145335"/>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Legal Risk</a:t>
              </a:r>
              <a:endParaRPr lang="ko-KR" altLang="en-US" sz="1050" b="1" dirty="0">
                <a:solidFill>
                  <a:schemeClr val="bg1"/>
                </a:solidFill>
                <a:cs typeface="Arial" pitchFamily="34" charset="0"/>
              </a:endParaRPr>
            </a:p>
          </p:txBody>
        </p:sp>
      </p:grpSp>
      <p:grpSp>
        <p:nvGrpSpPr>
          <p:cNvPr id="101" name="Group 100">
            <a:extLst>
              <a:ext uri="{FF2B5EF4-FFF2-40B4-BE49-F238E27FC236}">
                <a16:creationId xmlns:a16="http://schemas.microsoft.com/office/drawing/2014/main" id="{B14D213C-B3ED-4211-A78A-72A404D38152}"/>
              </a:ext>
            </a:extLst>
          </p:cNvPr>
          <p:cNvGrpSpPr/>
          <p:nvPr/>
        </p:nvGrpSpPr>
        <p:grpSpPr>
          <a:xfrm>
            <a:off x="2077763" y="2079997"/>
            <a:ext cx="957364" cy="957364"/>
            <a:chOff x="1972283" y="2499654"/>
            <a:chExt cx="972000" cy="972000"/>
          </a:xfrm>
        </p:grpSpPr>
        <p:grpSp>
          <p:nvGrpSpPr>
            <p:cNvPr id="61" name="Group 60">
              <a:extLst>
                <a:ext uri="{FF2B5EF4-FFF2-40B4-BE49-F238E27FC236}">
                  <a16:creationId xmlns:a16="http://schemas.microsoft.com/office/drawing/2014/main" id="{CE6159AA-9404-46AB-B7F6-ABEFB7C09280}"/>
                </a:ext>
              </a:extLst>
            </p:cNvPr>
            <p:cNvGrpSpPr/>
            <p:nvPr/>
          </p:nvGrpSpPr>
          <p:grpSpPr>
            <a:xfrm>
              <a:off x="1972283" y="2499654"/>
              <a:ext cx="972000" cy="972000"/>
              <a:chOff x="4362030" y="2312124"/>
              <a:chExt cx="972000" cy="972000"/>
            </a:xfrm>
          </p:grpSpPr>
          <p:sp>
            <p:nvSpPr>
              <p:cNvPr id="62" name="Rectangle 61">
                <a:extLst>
                  <a:ext uri="{FF2B5EF4-FFF2-40B4-BE49-F238E27FC236}">
                    <a16:creationId xmlns:a16="http://schemas.microsoft.com/office/drawing/2014/main" id="{5DD7BF40-4BD0-455E-8497-52FE4ED92930}"/>
                  </a:ext>
                </a:extLst>
              </p:cNvPr>
              <p:cNvSpPr/>
              <p:nvPr/>
            </p:nvSpPr>
            <p:spPr>
              <a:xfrm>
                <a:off x="4362030" y="2312124"/>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3" name="Rectangle 62">
                <a:extLst>
                  <a:ext uri="{FF2B5EF4-FFF2-40B4-BE49-F238E27FC236}">
                    <a16:creationId xmlns:a16="http://schemas.microsoft.com/office/drawing/2014/main" id="{0D752A20-A425-4870-B80E-EA67B1881493}"/>
                  </a:ext>
                </a:extLst>
              </p:cNvPr>
              <p:cNvSpPr/>
              <p:nvPr/>
            </p:nvSpPr>
            <p:spPr>
              <a:xfrm>
                <a:off x="4451986" y="2402080"/>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2" name="TextBox 71">
              <a:extLst>
                <a:ext uri="{FF2B5EF4-FFF2-40B4-BE49-F238E27FC236}">
                  <a16:creationId xmlns:a16="http://schemas.microsoft.com/office/drawing/2014/main" id="{67173F37-D91A-41A9-BB27-351888A054F7}"/>
                </a:ext>
              </a:extLst>
            </p:cNvPr>
            <p:cNvSpPr txBox="1"/>
            <p:nvPr/>
          </p:nvSpPr>
          <p:spPr>
            <a:xfrm>
              <a:off x="2046545" y="2616795"/>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Strategic Risk</a:t>
              </a:r>
              <a:endParaRPr lang="ko-KR" altLang="en-US" sz="105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345DCA8A-0F10-4E88-8A43-25A0D4763BA2}"/>
              </a:ext>
            </a:extLst>
          </p:cNvPr>
          <p:cNvGrpSpPr/>
          <p:nvPr/>
        </p:nvGrpSpPr>
        <p:grpSpPr>
          <a:xfrm>
            <a:off x="1525703" y="2620252"/>
            <a:ext cx="957840" cy="957364"/>
            <a:chOff x="1420222" y="3039909"/>
            <a:chExt cx="972483" cy="972000"/>
          </a:xfrm>
        </p:grpSpPr>
        <p:grpSp>
          <p:nvGrpSpPr>
            <p:cNvPr id="64" name="Group 63">
              <a:extLst>
                <a:ext uri="{FF2B5EF4-FFF2-40B4-BE49-F238E27FC236}">
                  <a16:creationId xmlns:a16="http://schemas.microsoft.com/office/drawing/2014/main" id="{D9092F8F-3295-4F8F-8A13-48561C8380F9}"/>
                </a:ext>
              </a:extLst>
            </p:cNvPr>
            <p:cNvGrpSpPr/>
            <p:nvPr/>
          </p:nvGrpSpPr>
          <p:grpSpPr>
            <a:xfrm>
              <a:off x="1420222" y="3039909"/>
              <a:ext cx="972000" cy="972000"/>
              <a:chOff x="3809969" y="2852379"/>
              <a:chExt cx="972000" cy="972000"/>
            </a:xfrm>
          </p:grpSpPr>
          <p:sp>
            <p:nvSpPr>
              <p:cNvPr id="65" name="Rectangle 64">
                <a:extLst>
                  <a:ext uri="{FF2B5EF4-FFF2-40B4-BE49-F238E27FC236}">
                    <a16:creationId xmlns:a16="http://schemas.microsoft.com/office/drawing/2014/main" id="{B1041DC4-C8DD-4922-AA8E-74355024906D}"/>
                  </a:ext>
                </a:extLst>
              </p:cNvPr>
              <p:cNvSpPr/>
              <p:nvPr/>
            </p:nvSpPr>
            <p:spPr>
              <a:xfrm>
                <a:off x="3809969" y="285237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6" name="Rectangle 65">
                <a:extLst>
                  <a:ext uri="{FF2B5EF4-FFF2-40B4-BE49-F238E27FC236}">
                    <a16:creationId xmlns:a16="http://schemas.microsoft.com/office/drawing/2014/main" id="{D20A3C79-C2C1-4782-B0D4-89B8704FD1E1}"/>
                  </a:ext>
                </a:extLst>
              </p:cNvPr>
              <p:cNvSpPr/>
              <p:nvPr/>
            </p:nvSpPr>
            <p:spPr>
              <a:xfrm>
                <a:off x="3896308" y="2960162"/>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1" name="TextBox 70">
              <a:extLst>
                <a:ext uri="{FF2B5EF4-FFF2-40B4-BE49-F238E27FC236}">
                  <a16:creationId xmlns:a16="http://schemas.microsoft.com/office/drawing/2014/main" id="{3DEF434B-85D6-438C-BA06-7F31A0767696}"/>
                </a:ext>
              </a:extLst>
            </p:cNvPr>
            <p:cNvSpPr txBox="1"/>
            <p:nvPr/>
          </p:nvSpPr>
          <p:spPr>
            <a:xfrm>
              <a:off x="1475656" y="3196218"/>
              <a:ext cx="917049" cy="415498"/>
            </a:xfrm>
            <a:prstGeom prst="rect">
              <a:avLst/>
            </a:prstGeom>
            <a:noFill/>
          </p:spPr>
          <p:txBody>
            <a:bodyPr wrap="square" rtlCol="0">
              <a:spAutoFit/>
            </a:bodyPr>
            <a:lstStyle/>
            <a:p>
              <a:r>
                <a:rPr lang="en-US" altLang="ko-KR" sz="1000" b="1" dirty="0">
                  <a:solidFill>
                    <a:schemeClr val="bg1"/>
                  </a:solidFill>
                  <a:cs typeface="Arial" pitchFamily="34" charset="0"/>
                </a:rPr>
                <a:t>Compliance Risk</a:t>
              </a:r>
              <a:endParaRPr lang="ko-KR" altLang="en-US" sz="1000" b="1"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7115E3E8-2F72-41D8-A4DF-28A6DE614A8B}"/>
              </a:ext>
            </a:extLst>
          </p:cNvPr>
          <p:cNvGrpSpPr/>
          <p:nvPr/>
        </p:nvGrpSpPr>
        <p:grpSpPr>
          <a:xfrm>
            <a:off x="4665985" y="1071902"/>
            <a:ext cx="624015" cy="624015"/>
            <a:chOff x="4665985" y="1071902"/>
            <a:chExt cx="624015" cy="624015"/>
          </a:xfrm>
        </p:grpSpPr>
        <p:grpSp>
          <p:nvGrpSpPr>
            <p:cNvPr id="74" name="Group 73">
              <a:extLst>
                <a:ext uri="{FF2B5EF4-FFF2-40B4-BE49-F238E27FC236}">
                  <a16:creationId xmlns:a16="http://schemas.microsoft.com/office/drawing/2014/main" id="{46A97E66-96E6-409B-92BC-12F91A6921FA}"/>
                </a:ext>
              </a:extLst>
            </p:cNvPr>
            <p:cNvGrpSpPr/>
            <p:nvPr/>
          </p:nvGrpSpPr>
          <p:grpSpPr>
            <a:xfrm>
              <a:off x="4665985" y="1071902"/>
              <a:ext cx="624015" cy="624015"/>
              <a:chOff x="5364088" y="2787774"/>
              <a:chExt cx="914400" cy="914400"/>
            </a:xfrm>
          </p:grpSpPr>
          <p:sp>
            <p:nvSpPr>
              <p:cNvPr id="75" name="Oval 74">
                <a:extLst>
                  <a:ext uri="{FF2B5EF4-FFF2-40B4-BE49-F238E27FC236}">
                    <a16:creationId xmlns:a16="http://schemas.microsoft.com/office/drawing/2014/main" id="{86F20227-65F0-4A8C-913B-3876D46BE424}"/>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6" name="Oval 75">
                <a:extLst>
                  <a:ext uri="{FF2B5EF4-FFF2-40B4-BE49-F238E27FC236}">
                    <a16:creationId xmlns:a16="http://schemas.microsoft.com/office/drawing/2014/main" id="{FC2CFBC4-1450-49B1-8E24-C2E1BC37FCC8}"/>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7" name="Block Arc 14">
              <a:extLst>
                <a:ext uri="{FF2B5EF4-FFF2-40B4-BE49-F238E27FC236}">
                  <a16:creationId xmlns:a16="http://schemas.microsoft.com/office/drawing/2014/main" id="{2A414A70-C6AA-4BEB-B508-4566414F7DE5}"/>
                </a:ext>
              </a:extLst>
            </p:cNvPr>
            <p:cNvSpPr/>
            <p:nvPr/>
          </p:nvSpPr>
          <p:spPr>
            <a:xfrm rot="16200000">
              <a:off x="4870280" y="1281877"/>
              <a:ext cx="227531" cy="227679"/>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84" name="Group 83">
            <a:extLst>
              <a:ext uri="{FF2B5EF4-FFF2-40B4-BE49-F238E27FC236}">
                <a16:creationId xmlns:a16="http://schemas.microsoft.com/office/drawing/2014/main" id="{693BB106-BAB3-46D7-ADB9-0599CB1672CE}"/>
              </a:ext>
            </a:extLst>
          </p:cNvPr>
          <p:cNvGrpSpPr/>
          <p:nvPr/>
        </p:nvGrpSpPr>
        <p:grpSpPr>
          <a:xfrm>
            <a:off x="5463993" y="987574"/>
            <a:ext cx="3096344" cy="1417356"/>
            <a:chOff x="803640" y="3362835"/>
            <a:chExt cx="2059657" cy="1417356"/>
          </a:xfrm>
        </p:grpSpPr>
        <p:sp>
          <p:nvSpPr>
            <p:cNvPr id="85" name="TextBox 84">
              <a:extLst>
                <a:ext uri="{FF2B5EF4-FFF2-40B4-BE49-F238E27FC236}">
                  <a16:creationId xmlns:a16="http://schemas.microsoft.com/office/drawing/2014/main" id="{044EB9A0-A300-4F98-9C3C-0C7562DAE3D8}"/>
                </a:ext>
              </a:extLst>
            </p:cNvPr>
            <p:cNvSpPr txBox="1"/>
            <p:nvPr/>
          </p:nvSpPr>
          <p:spPr>
            <a:xfrm>
              <a:off x="803640" y="3579862"/>
              <a:ext cx="2059657"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Reputational Risk is one of 8 corporate risks that can potentially lead to a company bad image or reputation amidst the public.</a:t>
              </a:r>
            </a:p>
            <a:p>
              <a:r>
                <a:rPr lang="en-US" altLang="ko-KR" sz="1200" dirty="0">
                  <a:solidFill>
                    <a:schemeClr val="tx1">
                      <a:lumMod val="75000"/>
                      <a:lumOff val="25000"/>
                    </a:schemeClr>
                  </a:solidFill>
                  <a:cs typeface="Arial" pitchFamily="34" charset="0"/>
                </a:rPr>
                <a:t>This is cross-functions responsibility (Corporate Comm, Legal, BCM, Risk Management, and other related teams</a:t>
              </a:r>
              <a:endParaRPr lang="ko-KR" altLang="en-US" sz="1200" dirty="0">
                <a:solidFill>
                  <a:schemeClr val="tx1">
                    <a:lumMod val="75000"/>
                    <a:lumOff val="25000"/>
                  </a:schemeClr>
                </a:solidFill>
                <a:cs typeface="Arial" pitchFamily="34" charset="0"/>
              </a:endParaRPr>
            </a:p>
          </p:txBody>
        </p:sp>
        <p:sp>
          <p:nvSpPr>
            <p:cNvPr id="86" name="TextBox 85">
              <a:extLst>
                <a:ext uri="{FF2B5EF4-FFF2-40B4-BE49-F238E27FC236}">
                  <a16:creationId xmlns:a16="http://schemas.microsoft.com/office/drawing/2014/main" id="{F6A9D436-43E4-4996-B10C-27169B31970D}"/>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Reputational Risk</a:t>
              </a:r>
              <a:endParaRPr lang="ko-KR" altLang="en-US" sz="1200" b="1" dirty="0">
                <a:solidFill>
                  <a:schemeClr val="tx1">
                    <a:lumMod val="75000"/>
                    <a:lumOff val="25000"/>
                  </a:schemeClr>
                </a:solidFill>
                <a:cs typeface="Arial" pitchFamily="34" charset="0"/>
              </a:endParaRPr>
            </a:p>
          </p:txBody>
        </p:sp>
      </p:grpSp>
      <p:grpSp>
        <p:nvGrpSpPr>
          <p:cNvPr id="5" name="Group 4">
            <a:extLst>
              <a:ext uri="{FF2B5EF4-FFF2-40B4-BE49-F238E27FC236}">
                <a16:creationId xmlns:a16="http://schemas.microsoft.com/office/drawing/2014/main" id="{6755E0D1-5FDF-4F05-BBAB-1DCBDD2A1FFD}"/>
              </a:ext>
            </a:extLst>
          </p:cNvPr>
          <p:cNvGrpSpPr/>
          <p:nvPr/>
        </p:nvGrpSpPr>
        <p:grpSpPr>
          <a:xfrm>
            <a:off x="4672037" y="2533708"/>
            <a:ext cx="624015" cy="624015"/>
            <a:chOff x="4671660" y="2559097"/>
            <a:chExt cx="624015" cy="624015"/>
          </a:xfrm>
        </p:grpSpPr>
        <p:grpSp>
          <p:nvGrpSpPr>
            <p:cNvPr id="78" name="Group 77">
              <a:extLst>
                <a:ext uri="{FF2B5EF4-FFF2-40B4-BE49-F238E27FC236}">
                  <a16:creationId xmlns:a16="http://schemas.microsoft.com/office/drawing/2014/main" id="{D8417CF7-4101-47A1-8961-CA8AD813082E}"/>
                </a:ext>
              </a:extLst>
            </p:cNvPr>
            <p:cNvGrpSpPr/>
            <p:nvPr/>
          </p:nvGrpSpPr>
          <p:grpSpPr>
            <a:xfrm>
              <a:off x="4671660" y="2559097"/>
              <a:ext cx="624015" cy="624015"/>
              <a:chOff x="5364088" y="2787774"/>
              <a:chExt cx="914400" cy="914400"/>
            </a:xfrm>
          </p:grpSpPr>
          <p:sp>
            <p:nvSpPr>
              <p:cNvPr id="79" name="Oval 78">
                <a:extLst>
                  <a:ext uri="{FF2B5EF4-FFF2-40B4-BE49-F238E27FC236}">
                    <a16:creationId xmlns:a16="http://schemas.microsoft.com/office/drawing/2014/main" id="{2EFE0AE0-8A02-4D00-B6AE-E677DAACF029}"/>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0" name="Oval 79">
                <a:extLst>
                  <a:ext uri="{FF2B5EF4-FFF2-40B4-BE49-F238E27FC236}">
                    <a16:creationId xmlns:a16="http://schemas.microsoft.com/office/drawing/2014/main" id="{BA1A70AA-6C41-4EFD-B95C-C5299F3018A3}"/>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87" name="Rectangle 36">
              <a:extLst>
                <a:ext uri="{FF2B5EF4-FFF2-40B4-BE49-F238E27FC236}">
                  <a16:creationId xmlns:a16="http://schemas.microsoft.com/office/drawing/2014/main" id="{2BDB2B7D-BDEA-49EC-8DF2-5CFAA24E7F91}"/>
                </a:ext>
              </a:extLst>
            </p:cNvPr>
            <p:cNvSpPr/>
            <p:nvPr/>
          </p:nvSpPr>
          <p:spPr>
            <a:xfrm>
              <a:off x="4862992" y="2758947"/>
              <a:ext cx="249318" cy="208411"/>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1" name="Group 10">
            <a:extLst>
              <a:ext uri="{FF2B5EF4-FFF2-40B4-BE49-F238E27FC236}">
                <a16:creationId xmlns:a16="http://schemas.microsoft.com/office/drawing/2014/main" id="{E72BDAC9-74F5-4A28-95D3-C7C2AF8F07A0}"/>
              </a:ext>
            </a:extLst>
          </p:cNvPr>
          <p:cNvGrpSpPr/>
          <p:nvPr/>
        </p:nvGrpSpPr>
        <p:grpSpPr>
          <a:xfrm>
            <a:off x="4676020" y="3465140"/>
            <a:ext cx="624015" cy="624015"/>
            <a:chOff x="4671660" y="3435221"/>
            <a:chExt cx="624015" cy="624015"/>
          </a:xfrm>
        </p:grpSpPr>
        <p:grpSp>
          <p:nvGrpSpPr>
            <p:cNvPr id="81" name="Group 80">
              <a:extLst>
                <a:ext uri="{FF2B5EF4-FFF2-40B4-BE49-F238E27FC236}">
                  <a16:creationId xmlns:a16="http://schemas.microsoft.com/office/drawing/2014/main" id="{992E4CF4-B1B4-480F-951D-6F88A139BC13}"/>
                </a:ext>
              </a:extLst>
            </p:cNvPr>
            <p:cNvGrpSpPr/>
            <p:nvPr/>
          </p:nvGrpSpPr>
          <p:grpSpPr>
            <a:xfrm>
              <a:off x="4671660" y="3435221"/>
              <a:ext cx="624015" cy="624015"/>
              <a:chOff x="5364088" y="2787774"/>
              <a:chExt cx="914400" cy="914400"/>
            </a:xfrm>
          </p:grpSpPr>
          <p:sp>
            <p:nvSpPr>
              <p:cNvPr id="82" name="Oval 81">
                <a:extLst>
                  <a:ext uri="{FF2B5EF4-FFF2-40B4-BE49-F238E27FC236}">
                    <a16:creationId xmlns:a16="http://schemas.microsoft.com/office/drawing/2014/main" id="{47E7954E-944F-42F7-BD69-D34F2DB0DD8E}"/>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3" name="Oval 82">
                <a:extLst>
                  <a:ext uri="{FF2B5EF4-FFF2-40B4-BE49-F238E27FC236}">
                    <a16:creationId xmlns:a16="http://schemas.microsoft.com/office/drawing/2014/main" id="{D121F039-E77F-4C6F-A2D4-A771CC4527B2}"/>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88" name="Rounded Rectangle 27">
              <a:extLst>
                <a:ext uri="{FF2B5EF4-FFF2-40B4-BE49-F238E27FC236}">
                  <a16:creationId xmlns:a16="http://schemas.microsoft.com/office/drawing/2014/main" id="{073D05C5-EC88-43FA-892B-C24CB3506930}"/>
                </a:ext>
              </a:extLst>
            </p:cNvPr>
            <p:cNvSpPr/>
            <p:nvPr/>
          </p:nvSpPr>
          <p:spPr>
            <a:xfrm>
              <a:off x="4849836" y="3628795"/>
              <a:ext cx="270085" cy="20746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89" name="Group 88">
            <a:extLst>
              <a:ext uri="{FF2B5EF4-FFF2-40B4-BE49-F238E27FC236}">
                <a16:creationId xmlns:a16="http://schemas.microsoft.com/office/drawing/2014/main" id="{36A3B5BC-BAEA-4FB4-803D-CC19CDBF0C06}"/>
              </a:ext>
            </a:extLst>
          </p:cNvPr>
          <p:cNvGrpSpPr/>
          <p:nvPr/>
        </p:nvGrpSpPr>
        <p:grpSpPr>
          <a:xfrm>
            <a:off x="5463993" y="2427734"/>
            <a:ext cx="3096344" cy="863358"/>
            <a:chOff x="803640" y="3362835"/>
            <a:chExt cx="2059657" cy="863358"/>
          </a:xfrm>
        </p:grpSpPr>
        <p:sp>
          <p:nvSpPr>
            <p:cNvPr id="90" name="TextBox 89">
              <a:extLst>
                <a:ext uri="{FF2B5EF4-FFF2-40B4-BE49-F238E27FC236}">
                  <a16:creationId xmlns:a16="http://schemas.microsoft.com/office/drawing/2014/main" id="{2D5631E7-0B47-41C5-8B64-8D78FE003F31}"/>
                </a:ext>
              </a:extLst>
            </p:cNvPr>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Customer’s complaints, negative product/service review, hoax, false information, etc.     </a:t>
              </a:r>
              <a:endParaRPr lang="ko-KR" altLang="en-US" sz="1200" dirty="0">
                <a:solidFill>
                  <a:schemeClr val="tx1">
                    <a:lumMod val="75000"/>
                    <a:lumOff val="25000"/>
                  </a:schemeClr>
                </a:solidFill>
                <a:cs typeface="Arial" pitchFamily="34" charset="0"/>
              </a:endParaRPr>
            </a:p>
          </p:txBody>
        </p:sp>
        <p:sp>
          <p:nvSpPr>
            <p:cNvPr id="91" name="TextBox 90">
              <a:extLst>
                <a:ext uri="{FF2B5EF4-FFF2-40B4-BE49-F238E27FC236}">
                  <a16:creationId xmlns:a16="http://schemas.microsoft.com/office/drawing/2014/main" id="{9E775C67-B585-46A7-846D-7AEBA16743D8}"/>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Trigger</a:t>
              </a:r>
              <a:endParaRPr lang="ko-KR" altLang="en-US" sz="1200" b="1" dirty="0">
                <a:solidFill>
                  <a:schemeClr val="tx1">
                    <a:lumMod val="75000"/>
                    <a:lumOff val="25000"/>
                  </a:schemeClr>
                </a:solidFill>
                <a:cs typeface="Arial" pitchFamily="34" charset="0"/>
              </a:endParaRPr>
            </a:p>
          </p:txBody>
        </p:sp>
      </p:grpSp>
      <p:grpSp>
        <p:nvGrpSpPr>
          <p:cNvPr id="92" name="Group 91">
            <a:extLst>
              <a:ext uri="{FF2B5EF4-FFF2-40B4-BE49-F238E27FC236}">
                <a16:creationId xmlns:a16="http://schemas.microsoft.com/office/drawing/2014/main" id="{C72AD834-E4CF-4676-8517-BB5E5A48DF16}"/>
              </a:ext>
            </a:extLst>
          </p:cNvPr>
          <p:cNvGrpSpPr/>
          <p:nvPr/>
        </p:nvGrpSpPr>
        <p:grpSpPr>
          <a:xfrm>
            <a:off x="5463993" y="3418000"/>
            <a:ext cx="3096344" cy="1602022"/>
            <a:chOff x="803640" y="3362835"/>
            <a:chExt cx="2059657" cy="1602022"/>
          </a:xfrm>
        </p:grpSpPr>
        <p:sp>
          <p:nvSpPr>
            <p:cNvPr id="93" name="TextBox 92">
              <a:extLst>
                <a:ext uri="{FF2B5EF4-FFF2-40B4-BE49-F238E27FC236}">
                  <a16:creationId xmlns:a16="http://schemas.microsoft.com/office/drawing/2014/main" id="{354D15C5-4A8C-4C8B-8C9C-5687A331D8A8}"/>
                </a:ext>
              </a:extLst>
            </p:cNvPr>
            <p:cNvSpPr txBox="1"/>
            <p:nvPr/>
          </p:nvSpPr>
          <p:spPr>
            <a:xfrm>
              <a:off x="803640" y="3579862"/>
              <a:ext cx="2059657"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Amidst the widespread use of online platform, a small trigger may be easily exposed to wider audience through media social, blog, online news or national TV.</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In many cases it ultimately become national issue and government’s concern</a:t>
              </a:r>
              <a:endParaRPr lang="ko-KR" altLang="en-US" sz="1200" dirty="0">
                <a:solidFill>
                  <a:schemeClr val="tx1">
                    <a:lumMod val="75000"/>
                    <a:lumOff val="25000"/>
                  </a:schemeClr>
                </a:solidFill>
                <a:cs typeface="Arial" pitchFamily="34" charset="0"/>
              </a:endParaRPr>
            </a:p>
          </p:txBody>
        </p:sp>
        <p:sp>
          <p:nvSpPr>
            <p:cNvPr id="94" name="TextBox 93">
              <a:extLst>
                <a:ext uri="{FF2B5EF4-FFF2-40B4-BE49-F238E27FC236}">
                  <a16:creationId xmlns:a16="http://schemas.microsoft.com/office/drawing/2014/main" id="{7CFD416B-6AC2-4E1C-93CA-F9F7D11ACF44}"/>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Domino Effect</a:t>
              </a:r>
              <a:endParaRPr lang="ko-KR" altLang="en-US" sz="1200" b="1" dirty="0">
                <a:solidFill>
                  <a:schemeClr val="tx1">
                    <a:lumMod val="75000"/>
                    <a:lumOff val="25000"/>
                  </a:schemeClr>
                </a:solidFill>
                <a:cs typeface="Arial" pitchFamily="34" charset="0"/>
              </a:endParaRPr>
            </a:p>
          </p:txBody>
        </p:sp>
      </p:grpSp>
      <p:grpSp>
        <p:nvGrpSpPr>
          <p:cNvPr id="95" name="Group 94">
            <a:extLst>
              <a:ext uri="{FF2B5EF4-FFF2-40B4-BE49-F238E27FC236}">
                <a16:creationId xmlns:a16="http://schemas.microsoft.com/office/drawing/2014/main" id="{012E9F59-C96E-4F48-9E69-BDA1A2198227}"/>
              </a:ext>
            </a:extLst>
          </p:cNvPr>
          <p:cNvGrpSpPr/>
          <p:nvPr/>
        </p:nvGrpSpPr>
        <p:grpSpPr>
          <a:xfrm>
            <a:off x="252391" y="3657440"/>
            <a:ext cx="1849847" cy="1053015"/>
            <a:chOff x="821665" y="3577004"/>
            <a:chExt cx="1878127" cy="1352543"/>
          </a:xfrm>
        </p:grpSpPr>
        <p:grpSp>
          <p:nvGrpSpPr>
            <p:cNvPr id="67" name="Group 66">
              <a:extLst>
                <a:ext uri="{FF2B5EF4-FFF2-40B4-BE49-F238E27FC236}">
                  <a16:creationId xmlns:a16="http://schemas.microsoft.com/office/drawing/2014/main" id="{93F2C27E-EEB6-4111-A29C-DB0E6101E120}"/>
                </a:ext>
              </a:extLst>
            </p:cNvPr>
            <p:cNvGrpSpPr/>
            <p:nvPr/>
          </p:nvGrpSpPr>
          <p:grpSpPr>
            <a:xfrm>
              <a:off x="821665" y="3577004"/>
              <a:ext cx="1878127" cy="1352543"/>
              <a:chOff x="3257908" y="3392635"/>
              <a:chExt cx="972000" cy="972000"/>
            </a:xfrm>
          </p:grpSpPr>
          <p:sp>
            <p:nvSpPr>
              <p:cNvPr id="68" name="Rectangle 67">
                <a:extLst>
                  <a:ext uri="{FF2B5EF4-FFF2-40B4-BE49-F238E27FC236}">
                    <a16:creationId xmlns:a16="http://schemas.microsoft.com/office/drawing/2014/main" id="{F093CEA8-184C-4B09-88D2-171CE6C2D3DA}"/>
                  </a:ext>
                </a:extLst>
              </p:cNvPr>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9" name="Rectangle 68">
                <a:extLst>
                  <a:ext uri="{FF2B5EF4-FFF2-40B4-BE49-F238E27FC236}">
                    <a16:creationId xmlns:a16="http://schemas.microsoft.com/office/drawing/2014/main" id="{C5598FD0-623E-4926-9501-066FBCBA956A}"/>
                  </a:ext>
                </a:extLst>
              </p:cNvPr>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0" name="TextBox 69">
              <a:extLst>
                <a:ext uri="{FF2B5EF4-FFF2-40B4-BE49-F238E27FC236}">
                  <a16:creationId xmlns:a16="http://schemas.microsoft.com/office/drawing/2014/main" id="{8B57E593-03E9-420B-B914-0975289B2DED}"/>
                </a:ext>
              </a:extLst>
            </p:cNvPr>
            <p:cNvSpPr txBox="1"/>
            <p:nvPr/>
          </p:nvSpPr>
          <p:spPr>
            <a:xfrm>
              <a:off x="1043113" y="3955951"/>
              <a:ext cx="1458205" cy="584775"/>
            </a:xfrm>
            <a:prstGeom prst="rect">
              <a:avLst/>
            </a:prstGeom>
            <a:noFill/>
          </p:spPr>
          <p:txBody>
            <a:bodyPr wrap="square" rtlCol="0">
              <a:spAutoFit/>
            </a:bodyPr>
            <a:lstStyle/>
            <a:p>
              <a:pPr algn="ctr"/>
              <a:r>
                <a:rPr lang="en-US" altLang="ko-KR" sz="1600" b="1" dirty="0">
                  <a:solidFill>
                    <a:schemeClr val="bg1"/>
                  </a:solidFill>
                  <a:cs typeface="Arial" pitchFamily="34" charset="0"/>
                </a:rPr>
                <a:t>Reputational Risk</a:t>
              </a:r>
              <a:endParaRPr lang="ko-KR" altLang="en-US" sz="1600" b="1" dirty="0">
                <a:solidFill>
                  <a:schemeClr val="bg1"/>
                </a:solidFill>
                <a:cs typeface="Arial" pitchFamily="34" charset="0"/>
              </a:endParaRPr>
            </a:p>
          </p:txBody>
        </p:sp>
      </p:grpSp>
    </p:spTree>
    <p:extLst>
      <p:ext uri="{BB962C8B-B14F-4D97-AF65-F5344CB8AC3E}">
        <p14:creationId xmlns:p14="http://schemas.microsoft.com/office/powerpoint/2010/main" val="247103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Further Impacts</a:t>
            </a:r>
            <a:endParaRPr lang="ko-KR" altLang="en-US" dirty="0"/>
          </a:p>
        </p:txBody>
      </p:sp>
      <p:sp>
        <p:nvSpPr>
          <p:cNvPr id="3" name="Text Placeholder 2"/>
          <p:cNvSpPr>
            <a:spLocks noGrp="1"/>
          </p:cNvSpPr>
          <p:nvPr>
            <p:ph type="body" sz="quarter" idx="11"/>
          </p:nvPr>
        </p:nvSpPr>
        <p:spPr/>
        <p:txBody>
          <a:bodyPr/>
          <a:lstStyle/>
          <a:p>
            <a:pPr lvl="0"/>
            <a:r>
              <a:rPr lang="en-US" altLang="ko-KR" dirty="0"/>
              <a:t>Reputational Risks can cause more adverse impacts to the company</a:t>
            </a:r>
          </a:p>
        </p:txBody>
      </p:sp>
      <p:grpSp>
        <p:nvGrpSpPr>
          <p:cNvPr id="7" name="Group 6"/>
          <p:cNvGrpSpPr/>
          <p:nvPr/>
        </p:nvGrpSpPr>
        <p:grpSpPr>
          <a:xfrm>
            <a:off x="1150977" y="2584607"/>
            <a:ext cx="864096" cy="585152"/>
            <a:chOff x="698280" y="1347614"/>
            <a:chExt cx="1221638" cy="864096"/>
          </a:xfrm>
        </p:grpSpPr>
        <p:sp>
          <p:nvSpPr>
            <p:cNvPr id="5" name="Chevron 4"/>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4" name="Freeform 3"/>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9" name="Group 8"/>
          <p:cNvGrpSpPr/>
          <p:nvPr/>
        </p:nvGrpSpPr>
        <p:grpSpPr>
          <a:xfrm flipV="1">
            <a:off x="2646990" y="2584607"/>
            <a:ext cx="864096" cy="585152"/>
            <a:chOff x="698280" y="1347614"/>
            <a:chExt cx="1221638" cy="864096"/>
          </a:xfrm>
        </p:grpSpPr>
        <p:sp>
          <p:nvSpPr>
            <p:cNvPr id="10" name="Chevron 9"/>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1" name="Freeform 10"/>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12" name="Group 11"/>
          <p:cNvGrpSpPr/>
          <p:nvPr/>
        </p:nvGrpSpPr>
        <p:grpSpPr>
          <a:xfrm>
            <a:off x="4143003" y="2584607"/>
            <a:ext cx="864096" cy="585152"/>
            <a:chOff x="698280" y="1347614"/>
            <a:chExt cx="1221638" cy="864096"/>
          </a:xfrm>
        </p:grpSpPr>
        <p:sp>
          <p:nvSpPr>
            <p:cNvPr id="13" name="Chevron 12"/>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4" name="Freeform 13"/>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15" name="Group 14"/>
          <p:cNvGrpSpPr/>
          <p:nvPr/>
        </p:nvGrpSpPr>
        <p:grpSpPr>
          <a:xfrm flipV="1">
            <a:off x="5639016" y="2584607"/>
            <a:ext cx="864096" cy="585152"/>
            <a:chOff x="698280" y="1347614"/>
            <a:chExt cx="1221638" cy="864096"/>
          </a:xfrm>
        </p:grpSpPr>
        <p:sp>
          <p:nvSpPr>
            <p:cNvPr id="16" name="Chevron 15"/>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7" name="Freeform 16"/>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21" name="Group 20"/>
          <p:cNvGrpSpPr/>
          <p:nvPr/>
        </p:nvGrpSpPr>
        <p:grpSpPr>
          <a:xfrm>
            <a:off x="7135028" y="2584607"/>
            <a:ext cx="864096" cy="585152"/>
            <a:chOff x="698280" y="1347614"/>
            <a:chExt cx="1221638" cy="864096"/>
          </a:xfrm>
        </p:grpSpPr>
        <p:sp>
          <p:nvSpPr>
            <p:cNvPr id="22" name="Chevron 21"/>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23" name="Freeform 22"/>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sp>
        <p:nvSpPr>
          <p:cNvPr id="29" name="Block Arc 14"/>
          <p:cNvSpPr/>
          <p:nvPr/>
        </p:nvSpPr>
        <p:spPr>
          <a:xfrm rot="16200000">
            <a:off x="7482076" y="2707920"/>
            <a:ext cx="272411" cy="27259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0" name="Rectangle 36"/>
          <p:cNvSpPr/>
          <p:nvPr/>
        </p:nvSpPr>
        <p:spPr>
          <a:xfrm>
            <a:off x="3009803" y="2799320"/>
            <a:ext cx="242901" cy="203046"/>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1" name="Teardrop 6"/>
          <p:cNvSpPr/>
          <p:nvPr/>
        </p:nvSpPr>
        <p:spPr>
          <a:xfrm rot="8100000">
            <a:off x="4485783" y="2731299"/>
            <a:ext cx="242999" cy="24300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2" name="Rectangle 16"/>
          <p:cNvSpPr/>
          <p:nvPr/>
        </p:nvSpPr>
        <p:spPr>
          <a:xfrm rot="2700000">
            <a:off x="6020235" y="2729734"/>
            <a:ext cx="176154" cy="3351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3" name="Rounded Rectangle 27"/>
          <p:cNvSpPr/>
          <p:nvPr/>
        </p:nvSpPr>
        <p:spPr>
          <a:xfrm>
            <a:off x="1510510" y="2756822"/>
            <a:ext cx="253178" cy="19447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34" name="Group 33"/>
          <p:cNvGrpSpPr/>
          <p:nvPr/>
        </p:nvGrpSpPr>
        <p:grpSpPr>
          <a:xfrm>
            <a:off x="576127" y="3250468"/>
            <a:ext cx="1817049" cy="576327"/>
            <a:chOff x="6228184" y="1730811"/>
            <a:chExt cx="2592288" cy="576327"/>
          </a:xfrm>
        </p:grpSpPr>
        <p:sp>
          <p:nvSpPr>
            <p:cNvPr id="35" name="TextBox 34"/>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36" name="TextBox 35"/>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Public Distrust</a:t>
              </a:r>
              <a:endParaRPr lang="ko-KR" altLang="en-US" sz="1400" b="1" dirty="0">
                <a:solidFill>
                  <a:schemeClr val="tx1">
                    <a:lumMod val="75000"/>
                    <a:lumOff val="25000"/>
                  </a:schemeClr>
                </a:solidFill>
                <a:cs typeface="Arial" pitchFamily="34" charset="0"/>
              </a:endParaRPr>
            </a:p>
          </p:txBody>
        </p:sp>
      </p:grpSp>
      <p:grpSp>
        <p:nvGrpSpPr>
          <p:cNvPr id="37" name="Group 36"/>
          <p:cNvGrpSpPr/>
          <p:nvPr/>
        </p:nvGrpSpPr>
        <p:grpSpPr>
          <a:xfrm>
            <a:off x="2170513" y="2104645"/>
            <a:ext cx="1817049" cy="576327"/>
            <a:chOff x="6228184" y="1730811"/>
            <a:chExt cx="2592288" cy="576327"/>
          </a:xfrm>
        </p:grpSpPr>
        <p:sp>
          <p:nvSpPr>
            <p:cNvPr id="38" name="TextBox 37"/>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39" name="TextBox 38"/>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Internal Conflict</a:t>
              </a:r>
              <a:endParaRPr lang="ko-KR" altLang="en-US" sz="1400" b="1" dirty="0">
                <a:solidFill>
                  <a:schemeClr val="tx1">
                    <a:lumMod val="75000"/>
                    <a:lumOff val="25000"/>
                  </a:schemeClr>
                </a:solidFill>
                <a:cs typeface="Arial" pitchFamily="34" charset="0"/>
              </a:endParaRPr>
            </a:p>
          </p:txBody>
        </p:sp>
      </p:grpSp>
      <p:grpSp>
        <p:nvGrpSpPr>
          <p:cNvPr id="40" name="Group 39"/>
          <p:cNvGrpSpPr/>
          <p:nvPr/>
        </p:nvGrpSpPr>
        <p:grpSpPr>
          <a:xfrm>
            <a:off x="3661229" y="3250468"/>
            <a:ext cx="1817049" cy="576327"/>
            <a:chOff x="6228184" y="1730811"/>
            <a:chExt cx="2592288" cy="576327"/>
          </a:xfrm>
        </p:grpSpPr>
        <p:sp>
          <p:nvSpPr>
            <p:cNvPr id="41" name="TextBox 40"/>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42" name="TextBox 41"/>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Litigation</a:t>
              </a:r>
              <a:endParaRPr lang="ko-KR" altLang="en-US" sz="1400" b="1" dirty="0">
                <a:solidFill>
                  <a:schemeClr val="tx1">
                    <a:lumMod val="75000"/>
                    <a:lumOff val="25000"/>
                  </a:schemeClr>
                </a:solidFill>
                <a:cs typeface="Arial" pitchFamily="34" charset="0"/>
              </a:endParaRPr>
            </a:p>
          </p:txBody>
        </p:sp>
      </p:grpSp>
      <p:grpSp>
        <p:nvGrpSpPr>
          <p:cNvPr id="43" name="Group 42"/>
          <p:cNvGrpSpPr/>
          <p:nvPr/>
        </p:nvGrpSpPr>
        <p:grpSpPr>
          <a:xfrm>
            <a:off x="5199787" y="1975723"/>
            <a:ext cx="1817049" cy="576327"/>
            <a:chOff x="6228184" y="1730811"/>
            <a:chExt cx="2592288" cy="576327"/>
          </a:xfrm>
        </p:grpSpPr>
        <p:sp>
          <p:nvSpPr>
            <p:cNvPr id="44" name="TextBox 43"/>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45" name="TextBox 44"/>
            <p:cNvSpPr txBox="1"/>
            <p:nvPr/>
          </p:nvSpPr>
          <p:spPr>
            <a:xfrm>
              <a:off x="6228184" y="1730811"/>
              <a:ext cx="2592288"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Delayed Business Activities</a:t>
              </a:r>
              <a:endParaRPr lang="ko-KR" altLang="en-US" sz="1400" b="1" dirty="0">
                <a:solidFill>
                  <a:schemeClr val="tx1">
                    <a:lumMod val="75000"/>
                    <a:lumOff val="25000"/>
                  </a:schemeClr>
                </a:solidFill>
                <a:cs typeface="Arial" pitchFamily="34" charset="0"/>
              </a:endParaRPr>
            </a:p>
          </p:txBody>
        </p:sp>
      </p:grpSp>
      <p:grpSp>
        <p:nvGrpSpPr>
          <p:cNvPr id="46" name="Group 45"/>
          <p:cNvGrpSpPr/>
          <p:nvPr/>
        </p:nvGrpSpPr>
        <p:grpSpPr>
          <a:xfrm>
            <a:off x="6746331" y="3250468"/>
            <a:ext cx="1817049" cy="779481"/>
            <a:chOff x="6228184" y="1730811"/>
            <a:chExt cx="2592288" cy="779481"/>
          </a:xfrm>
        </p:grpSpPr>
        <p:sp>
          <p:nvSpPr>
            <p:cNvPr id="47" name="TextBox 46"/>
            <p:cNvSpPr txBox="1"/>
            <p:nvPr/>
          </p:nvSpPr>
          <p:spPr>
            <a:xfrm>
              <a:off x="6228184" y="2233293"/>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48" name="TextBox 47"/>
            <p:cNvSpPr txBox="1"/>
            <p:nvPr/>
          </p:nvSpPr>
          <p:spPr>
            <a:xfrm>
              <a:off x="6228184" y="1730811"/>
              <a:ext cx="2592288"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Business Shutdown</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52346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 name="Rectangle 8"/>
          <p:cNvSpPr/>
          <p:nvPr/>
        </p:nvSpPr>
        <p:spPr>
          <a:xfrm>
            <a:off x="1497601" y="2344692"/>
            <a:ext cx="6133512"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 name="Text Placeholder 1"/>
          <p:cNvSpPr>
            <a:spLocks noGrp="1"/>
          </p:cNvSpPr>
          <p:nvPr>
            <p:ph type="body" sz="quarter" idx="10"/>
          </p:nvPr>
        </p:nvSpPr>
        <p:spPr/>
        <p:txBody>
          <a:bodyPr/>
          <a:lstStyle/>
          <a:p>
            <a:r>
              <a:rPr lang="en-US" altLang="ko-KR" dirty="0"/>
              <a:t>Reputational Risk Journey</a:t>
            </a:r>
            <a:endParaRPr lang="ko-KR" altLang="en-US" dirty="0"/>
          </a:p>
        </p:txBody>
      </p:sp>
      <p:sp>
        <p:nvSpPr>
          <p:cNvPr id="5" name="Block Arc 14"/>
          <p:cNvSpPr/>
          <p:nvPr/>
        </p:nvSpPr>
        <p:spPr>
          <a:xfrm rot="16200000">
            <a:off x="7461077" y="1586376"/>
            <a:ext cx="340071" cy="34029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Trapezoid 22"/>
          <p:cNvSpPr/>
          <p:nvPr/>
        </p:nvSpPr>
        <p:spPr>
          <a:xfrm>
            <a:off x="3319763" y="1643413"/>
            <a:ext cx="444684" cy="22622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Freeform 6"/>
          <p:cNvSpPr/>
          <p:nvPr/>
        </p:nvSpPr>
        <p:spPr>
          <a:xfrm>
            <a:off x="5398485" y="1563638"/>
            <a:ext cx="376248" cy="38577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25"/>
          <p:cNvSpPr/>
          <p:nvPr/>
        </p:nvSpPr>
        <p:spPr>
          <a:xfrm>
            <a:off x="1322589" y="1628267"/>
            <a:ext cx="350024" cy="25651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Oval 3"/>
          <p:cNvSpPr/>
          <p:nvPr/>
        </p:nvSpPr>
        <p:spPr>
          <a:xfrm>
            <a:off x="1353585"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1</a:t>
            </a:r>
            <a:endParaRPr lang="ko-KR" altLang="en-US" dirty="0">
              <a:solidFill>
                <a:schemeClr val="tx1"/>
              </a:solidFill>
            </a:endParaRPr>
          </a:p>
        </p:txBody>
      </p:sp>
      <p:sp>
        <p:nvSpPr>
          <p:cNvPr id="10" name="Oval 9"/>
          <p:cNvSpPr/>
          <p:nvPr/>
        </p:nvSpPr>
        <p:spPr>
          <a:xfrm>
            <a:off x="3398089"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2</a:t>
            </a:r>
            <a:endParaRPr lang="ko-KR" altLang="en-US" dirty="0">
              <a:solidFill>
                <a:schemeClr val="tx1"/>
              </a:solidFill>
            </a:endParaRPr>
          </a:p>
        </p:txBody>
      </p:sp>
      <p:sp>
        <p:nvSpPr>
          <p:cNvPr id="11" name="Oval 10"/>
          <p:cNvSpPr/>
          <p:nvPr/>
        </p:nvSpPr>
        <p:spPr>
          <a:xfrm>
            <a:off x="5442593"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3</a:t>
            </a:r>
            <a:endParaRPr lang="ko-KR" altLang="en-US" dirty="0">
              <a:solidFill>
                <a:schemeClr val="tx1"/>
              </a:solidFill>
            </a:endParaRPr>
          </a:p>
        </p:txBody>
      </p:sp>
      <p:sp>
        <p:nvSpPr>
          <p:cNvPr id="12" name="Oval 11"/>
          <p:cNvSpPr/>
          <p:nvPr/>
        </p:nvSpPr>
        <p:spPr>
          <a:xfrm>
            <a:off x="7487097"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4</a:t>
            </a:r>
            <a:endParaRPr lang="ko-KR" altLang="en-US" dirty="0">
              <a:solidFill>
                <a:schemeClr val="tx1"/>
              </a:solidFill>
            </a:endParaRPr>
          </a:p>
        </p:txBody>
      </p:sp>
      <p:grpSp>
        <p:nvGrpSpPr>
          <p:cNvPr id="14" name="Group 13"/>
          <p:cNvGrpSpPr/>
          <p:nvPr/>
        </p:nvGrpSpPr>
        <p:grpSpPr>
          <a:xfrm>
            <a:off x="836175" y="2643758"/>
            <a:ext cx="1322851" cy="488848"/>
            <a:chOff x="2113657" y="4283314"/>
            <a:chExt cx="3647460" cy="488848"/>
          </a:xfrm>
        </p:grpSpPr>
        <p:sp>
          <p:nvSpPr>
            <p:cNvPr id="15" name="TextBox 14"/>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6" name="TextBox 15"/>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Trigger</a:t>
              </a:r>
              <a:endParaRPr lang="ko-KR" altLang="en-US" sz="1200" b="1" dirty="0">
                <a:solidFill>
                  <a:schemeClr val="tx1">
                    <a:lumMod val="75000"/>
                    <a:lumOff val="25000"/>
                  </a:schemeClr>
                </a:solidFill>
                <a:cs typeface="Arial" pitchFamily="34" charset="0"/>
              </a:endParaRPr>
            </a:p>
          </p:txBody>
        </p:sp>
      </p:grpSp>
      <p:grpSp>
        <p:nvGrpSpPr>
          <p:cNvPr id="17" name="Group 16"/>
          <p:cNvGrpSpPr/>
          <p:nvPr/>
        </p:nvGrpSpPr>
        <p:grpSpPr>
          <a:xfrm>
            <a:off x="2880679" y="2643758"/>
            <a:ext cx="1322851" cy="646331"/>
            <a:chOff x="2113657" y="4283314"/>
            <a:chExt cx="3647460" cy="646331"/>
          </a:xfrm>
        </p:grpSpPr>
        <p:sp>
          <p:nvSpPr>
            <p:cNvPr id="18" name="TextBox 17"/>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9" name="TextBox 18"/>
            <p:cNvSpPr txBox="1"/>
            <p:nvPr/>
          </p:nvSpPr>
          <p:spPr>
            <a:xfrm>
              <a:off x="2113657" y="4283314"/>
              <a:ext cx="364746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Consumed by specific audience</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4925183" y="2643758"/>
            <a:ext cx="1322851" cy="488848"/>
            <a:chOff x="2113657" y="4283314"/>
            <a:chExt cx="3647460" cy="488848"/>
          </a:xfrm>
        </p:grpSpPr>
        <p:sp>
          <p:nvSpPr>
            <p:cNvPr id="21" name="TextBox 20"/>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2" name="TextBox 21"/>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Getting viral</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6969687" y="2643758"/>
            <a:ext cx="1322851" cy="646331"/>
            <a:chOff x="2113657" y="4283314"/>
            <a:chExt cx="3647460" cy="646331"/>
          </a:xfrm>
        </p:grpSpPr>
        <p:sp>
          <p:nvSpPr>
            <p:cNvPr id="24" name="TextBox 23"/>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5" name="TextBox 24"/>
            <p:cNvSpPr txBox="1"/>
            <p:nvPr/>
          </p:nvSpPr>
          <p:spPr>
            <a:xfrm>
              <a:off x="2113657" y="4283314"/>
              <a:ext cx="364746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Public Attention / National Issue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50881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BFF030-6478-4450-B797-0555F537B932}"/>
              </a:ext>
            </a:extLst>
          </p:cNvPr>
          <p:cNvGrpSpPr/>
          <p:nvPr/>
        </p:nvGrpSpPr>
        <p:grpSpPr>
          <a:xfrm>
            <a:off x="5181093" y="3179323"/>
            <a:ext cx="2476087" cy="1890768"/>
            <a:chOff x="4550960" y="3129254"/>
            <a:chExt cx="2476087" cy="1890768"/>
          </a:xfrm>
        </p:grpSpPr>
        <p:grpSp>
          <p:nvGrpSpPr>
            <p:cNvPr id="64" name="Group 63">
              <a:extLst>
                <a:ext uri="{FF2B5EF4-FFF2-40B4-BE49-F238E27FC236}">
                  <a16:creationId xmlns:a16="http://schemas.microsoft.com/office/drawing/2014/main" id="{B5E42C54-9893-41B0-8D73-5AAE332BE491}"/>
                </a:ext>
              </a:extLst>
            </p:cNvPr>
            <p:cNvGrpSpPr/>
            <p:nvPr/>
          </p:nvGrpSpPr>
          <p:grpSpPr>
            <a:xfrm>
              <a:off x="4550960" y="3504312"/>
              <a:ext cx="1733164" cy="1515710"/>
              <a:chOff x="1596372" y="1948157"/>
              <a:chExt cx="2521904" cy="2990160"/>
            </a:xfrm>
            <a:solidFill>
              <a:schemeClr val="tx1">
                <a:lumMod val="75000"/>
                <a:lumOff val="25000"/>
              </a:schemeClr>
            </a:solidFill>
          </p:grpSpPr>
          <p:sp>
            <p:nvSpPr>
              <p:cNvPr id="65" name="Rectangle 64">
                <a:extLst>
                  <a:ext uri="{FF2B5EF4-FFF2-40B4-BE49-F238E27FC236}">
                    <a16:creationId xmlns:a16="http://schemas.microsoft.com/office/drawing/2014/main" id="{213D198D-7073-471A-AD7C-1673E0728DD6}"/>
                  </a:ext>
                </a:extLst>
              </p:cNvPr>
              <p:cNvSpPr/>
              <p:nvPr/>
            </p:nvSpPr>
            <p:spPr>
              <a:xfrm>
                <a:off x="1596372" y="1948157"/>
                <a:ext cx="108000" cy="277336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6" name="Block Arc 65">
                <a:extLst>
                  <a:ext uri="{FF2B5EF4-FFF2-40B4-BE49-F238E27FC236}">
                    <a16:creationId xmlns:a16="http://schemas.microsoft.com/office/drawing/2014/main" id="{755689D3-E95B-49D1-8DA3-CE5CD9D4F614}"/>
                  </a:ext>
                </a:extLst>
              </p:cNvPr>
              <p:cNvSpPr/>
              <p:nvPr/>
            </p:nvSpPr>
            <p:spPr>
              <a:xfrm>
                <a:off x="1604545" y="4467068"/>
                <a:ext cx="471249" cy="471249"/>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7" name="Rectangle 66">
                <a:extLst>
                  <a:ext uri="{FF2B5EF4-FFF2-40B4-BE49-F238E27FC236}">
                    <a16:creationId xmlns:a16="http://schemas.microsoft.com/office/drawing/2014/main" id="{326D4C6D-6402-4417-918B-8CE74C7B541E}"/>
                  </a:ext>
                </a:extLst>
              </p:cNvPr>
              <p:cNvSpPr/>
              <p:nvPr/>
            </p:nvSpPr>
            <p:spPr>
              <a:xfrm>
                <a:off x="1821343" y="4815265"/>
                <a:ext cx="2070800" cy="1230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Block Arc 67">
                <a:extLst>
                  <a:ext uri="{FF2B5EF4-FFF2-40B4-BE49-F238E27FC236}">
                    <a16:creationId xmlns:a16="http://schemas.microsoft.com/office/drawing/2014/main" id="{94C0F731-89FE-4B62-AF30-78A280738735}"/>
                  </a:ext>
                </a:extLst>
              </p:cNvPr>
              <p:cNvSpPr/>
              <p:nvPr/>
            </p:nvSpPr>
            <p:spPr>
              <a:xfrm rot="16200000">
                <a:off x="3666013" y="4476560"/>
                <a:ext cx="452261" cy="452261"/>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9" name="Rectangle 68">
                <a:extLst>
                  <a:ext uri="{FF2B5EF4-FFF2-40B4-BE49-F238E27FC236}">
                    <a16:creationId xmlns:a16="http://schemas.microsoft.com/office/drawing/2014/main" id="{3F8C9687-46C3-465B-B278-8ED8FBDADAC3}"/>
                  </a:ext>
                </a:extLst>
              </p:cNvPr>
              <p:cNvSpPr/>
              <p:nvPr/>
            </p:nvSpPr>
            <p:spPr>
              <a:xfrm>
                <a:off x="4041191" y="3984583"/>
                <a:ext cx="77085" cy="731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70" name="Group 69">
              <a:extLst>
                <a:ext uri="{FF2B5EF4-FFF2-40B4-BE49-F238E27FC236}">
                  <a16:creationId xmlns:a16="http://schemas.microsoft.com/office/drawing/2014/main" id="{27D2EFA5-E5BA-4048-9893-A097BD9FE225}"/>
                </a:ext>
              </a:extLst>
            </p:cNvPr>
            <p:cNvGrpSpPr/>
            <p:nvPr/>
          </p:nvGrpSpPr>
          <p:grpSpPr>
            <a:xfrm>
              <a:off x="5487346" y="3129254"/>
              <a:ext cx="1539701" cy="1634918"/>
              <a:chOff x="4848046" y="3681671"/>
              <a:chExt cx="2758049" cy="2928608"/>
            </a:xfrm>
          </p:grpSpPr>
          <p:sp>
            <p:nvSpPr>
              <p:cNvPr id="71" name="Teardrop 30">
                <a:extLst>
                  <a:ext uri="{FF2B5EF4-FFF2-40B4-BE49-F238E27FC236}">
                    <a16:creationId xmlns:a16="http://schemas.microsoft.com/office/drawing/2014/main" id="{0640B86D-7CA7-4FA5-9CD4-ACD9C8CF3115}"/>
                  </a:ext>
                </a:extLst>
              </p:cNvPr>
              <p:cNvSpPr/>
              <p:nvPr/>
            </p:nvSpPr>
            <p:spPr>
              <a:xfrm rot="8100000">
                <a:off x="5417737" y="4225696"/>
                <a:ext cx="1602533"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2" name="Rounded Rectangle 110">
                <a:extLst>
                  <a:ext uri="{FF2B5EF4-FFF2-40B4-BE49-F238E27FC236}">
                    <a16:creationId xmlns:a16="http://schemas.microsoft.com/office/drawing/2014/main" id="{5CA8C280-3DFC-4839-B9FB-C467A47A2F47}"/>
                  </a:ext>
                </a:extLst>
              </p:cNvPr>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Rounded Rectangle 111">
                <a:extLst>
                  <a:ext uri="{FF2B5EF4-FFF2-40B4-BE49-F238E27FC236}">
                    <a16:creationId xmlns:a16="http://schemas.microsoft.com/office/drawing/2014/main" id="{34138DAA-AC1C-4ADE-8D8E-3CBCACD8F310}"/>
                  </a:ext>
                </a:extLst>
              </p:cNvPr>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Rounded Rectangle 112">
                <a:extLst>
                  <a:ext uri="{FF2B5EF4-FFF2-40B4-BE49-F238E27FC236}">
                    <a16:creationId xmlns:a16="http://schemas.microsoft.com/office/drawing/2014/main" id="{43A3BA80-D5A8-42B6-BD9C-68AAB6F7172C}"/>
                  </a:ext>
                </a:extLst>
              </p:cNvPr>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Rounded Rectangle 113">
                <a:extLst>
                  <a:ext uri="{FF2B5EF4-FFF2-40B4-BE49-F238E27FC236}">
                    <a16:creationId xmlns:a16="http://schemas.microsoft.com/office/drawing/2014/main" id="{4632875F-ED10-4534-9165-2ABA122A3CB1}"/>
                  </a:ext>
                </a:extLst>
              </p:cNvPr>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6" name="Rounded Rectangle 114">
                <a:extLst>
                  <a:ext uri="{FF2B5EF4-FFF2-40B4-BE49-F238E27FC236}">
                    <a16:creationId xmlns:a16="http://schemas.microsoft.com/office/drawing/2014/main" id="{685AD315-39FA-4D29-97D9-102D33828896}"/>
                  </a:ext>
                </a:extLst>
              </p:cNvPr>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7" name="Rounded Rectangle 115">
                <a:extLst>
                  <a:ext uri="{FF2B5EF4-FFF2-40B4-BE49-F238E27FC236}">
                    <a16:creationId xmlns:a16="http://schemas.microsoft.com/office/drawing/2014/main" id="{C8989FD7-24D4-4B53-B512-057F73973BE1}"/>
                  </a:ext>
                </a:extLst>
              </p:cNvPr>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8" name="Rounded Rectangle 116">
                <a:extLst>
                  <a:ext uri="{FF2B5EF4-FFF2-40B4-BE49-F238E27FC236}">
                    <a16:creationId xmlns:a16="http://schemas.microsoft.com/office/drawing/2014/main" id="{B9850362-4A2E-4D00-9837-13F6CE33E64A}"/>
                  </a:ext>
                </a:extLst>
              </p:cNvPr>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9" name="Rounded Rectangle 117">
                <a:extLst>
                  <a:ext uri="{FF2B5EF4-FFF2-40B4-BE49-F238E27FC236}">
                    <a16:creationId xmlns:a16="http://schemas.microsoft.com/office/drawing/2014/main" id="{1BA24EFB-BD00-41D6-9DF2-3DF4E1C549BC}"/>
                  </a:ext>
                </a:extLst>
              </p:cNvPr>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94" name="TextBox 93">
              <a:extLst>
                <a:ext uri="{FF2B5EF4-FFF2-40B4-BE49-F238E27FC236}">
                  <a16:creationId xmlns:a16="http://schemas.microsoft.com/office/drawing/2014/main" id="{69462514-D3F0-4E3F-9221-F86C7B037CC3}"/>
                </a:ext>
              </a:extLst>
            </p:cNvPr>
            <p:cNvSpPr txBox="1"/>
            <p:nvPr/>
          </p:nvSpPr>
          <p:spPr>
            <a:xfrm>
              <a:off x="5806896" y="3545154"/>
              <a:ext cx="885340" cy="577081"/>
            </a:xfrm>
            <a:prstGeom prst="rect">
              <a:avLst/>
            </a:prstGeom>
            <a:noFill/>
          </p:spPr>
          <p:txBody>
            <a:bodyPr wrap="square" rtlCol="0">
              <a:spAutoFit/>
            </a:bodyPr>
            <a:lstStyle/>
            <a:p>
              <a:pPr algn="ctr"/>
              <a:r>
                <a:rPr lang="en-US" altLang="ko-KR" sz="1050" b="1" dirty="0">
                  <a:solidFill>
                    <a:schemeClr val="tx1">
                      <a:lumMod val="75000"/>
                      <a:lumOff val="25000"/>
                    </a:schemeClr>
                  </a:solidFill>
                  <a:cs typeface="Arial" pitchFamily="34" charset="0"/>
                </a:rPr>
                <a:t>Online Sentiment Detector</a:t>
              </a:r>
              <a:endParaRPr lang="ko-KR" altLang="en-US" sz="1050" b="1" dirty="0">
                <a:solidFill>
                  <a:schemeClr val="tx1">
                    <a:lumMod val="75000"/>
                    <a:lumOff val="25000"/>
                  </a:schemeClr>
                </a:solidFill>
                <a:cs typeface="Arial" pitchFamily="34" charset="0"/>
              </a:endParaRPr>
            </a:p>
          </p:txBody>
        </p:sp>
      </p:grpSp>
      <p:sp>
        <p:nvSpPr>
          <p:cNvPr id="2" name="Text Placeholder 1"/>
          <p:cNvSpPr>
            <a:spLocks noGrp="1"/>
          </p:cNvSpPr>
          <p:nvPr>
            <p:ph type="body" sz="quarter" idx="10"/>
          </p:nvPr>
        </p:nvSpPr>
        <p:spPr/>
        <p:txBody>
          <a:bodyPr/>
          <a:lstStyle/>
          <a:p>
            <a:r>
              <a:rPr lang="en-US" altLang="ko-KR" dirty="0"/>
              <a:t>Reputational Risk Journey</a:t>
            </a:r>
            <a:endParaRPr lang="ko-KR" altLang="en-US" dirty="0"/>
          </a:p>
        </p:txBody>
      </p:sp>
      <p:grpSp>
        <p:nvGrpSpPr>
          <p:cNvPr id="93" name="Group 92">
            <a:extLst>
              <a:ext uri="{FF2B5EF4-FFF2-40B4-BE49-F238E27FC236}">
                <a16:creationId xmlns:a16="http://schemas.microsoft.com/office/drawing/2014/main" id="{9BF70C6D-E228-4FDC-ADA1-D9897800FCD9}"/>
              </a:ext>
            </a:extLst>
          </p:cNvPr>
          <p:cNvGrpSpPr/>
          <p:nvPr/>
        </p:nvGrpSpPr>
        <p:grpSpPr>
          <a:xfrm>
            <a:off x="836175" y="963689"/>
            <a:ext cx="7456363" cy="2061168"/>
            <a:chOff x="836175" y="1316761"/>
            <a:chExt cx="7456363" cy="2061168"/>
          </a:xfrm>
        </p:grpSpPr>
        <p:grpSp>
          <p:nvGrpSpPr>
            <p:cNvPr id="55" name="Group 54">
              <a:extLst>
                <a:ext uri="{FF2B5EF4-FFF2-40B4-BE49-F238E27FC236}">
                  <a16:creationId xmlns:a16="http://schemas.microsoft.com/office/drawing/2014/main" id="{E0895749-1788-4E79-9029-BFC47895BBC9}"/>
                </a:ext>
              </a:extLst>
            </p:cNvPr>
            <p:cNvGrpSpPr/>
            <p:nvPr/>
          </p:nvGrpSpPr>
          <p:grpSpPr>
            <a:xfrm>
              <a:off x="836175" y="1563638"/>
              <a:ext cx="7456363" cy="1776460"/>
              <a:chOff x="836175" y="1563638"/>
              <a:chExt cx="7456363" cy="1776460"/>
            </a:xfrm>
          </p:grpSpPr>
          <p:sp>
            <p:nvSpPr>
              <p:cNvPr id="9" name="Rectangle 8"/>
              <p:cNvSpPr/>
              <p:nvPr/>
            </p:nvSpPr>
            <p:spPr>
              <a:xfrm>
                <a:off x="1497601" y="2344692"/>
                <a:ext cx="6133512"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 name="Block Arc 14"/>
              <p:cNvSpPr/>
              <p:nvPr/>
            </p:nvSpPr>
            <p:spPr>
              <a:xfrm rot="16200000">
                <a:off x="7461077" y="1586376"/>
                <a:ext cx="340071" cy="34029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Trapezoid 22"/>
              <p:cNvSpPr/>
              <p:nvPr/>
            </p:nvSpPr>
            <p:spPr>
              <a:xfrm>
                <a:off x="3319763" y="1643413"/>
                <a:ext cx="444684" cy="22622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Freeform 6"/>
              <p:cNvSpPr/>
              <p:nvPr/>
            </p:nvSpPr>
            <p:spPr>
              <a:xfrm>
                <a:off x="5398485" y="1563638"/>
                <a:ext cx="376248" cy="38577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25"/>
              <p:cNvSpPr/>
              <p:nvPr/>
            </p:nvSpPr>
            <p:spPr>
              <a:xfrm>
                <a:off x="1322589" y="1628267"/>
                <a:ext cx="350024" cy="25651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Oval 3"/>
              <p:cNvSpPr/>
              <p:nvPr/>
            </p:nvSpPr>
            <p:spPr>
              <a:xfrm>
                <a:off x="1353585"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1</a:t>
                </a:r>
                <a:endParaRPr lang="ko-KR" altLang="en-US" dirty="0">
                  <a:solidFill>
                    <a:schemeClr val="tx1"/>
                  </a:solidFill>
                </a:endParaRPr>
              </a:p>
            </p:txBody>
          </p:sp>
          <p:sp>
            <p:nvSpPr>
              <p:cNvPr id="10" name="Oval 9"/>
              <p:cNvSpPr/>
              <p:nvPr/>
            </p:nvSpPr>
            <p:spPr>
              <a:xfrm>
                <a:off x="3398089"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2</a:t>
                </a:r>
                <a:endParaRPr lang="ko-KR" altLang="en-US" dirty="0">
                  <a:solidFill>
                    <a:schemeClr val="tx1"/>
                  </a:solidFill>
                </a:endParaRPr>
              </a:p>
            </p:txBody>
          </p:sp>
          <p:sp>
            <p:nvSpPr>
              <p:cNvPr id="11" name="Oval 10"/>
              <p:cNvSpPr/>
              <p:nvPr/>
            </p:nvSpPr>
            <p:spPr>
              <a:xfrm>
                <a:off x="5442593"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3</a:t>
                </a:r>
                <a:endParaRPr lang="ko-KR" altLang="en-US" dirty="0">
                  <a:solidFill>
                    <a:schemeClr val="tx1"/>
                  </a:solidFill>
                </a:endParaRPr>
              </a:p>
            </p:txBody>
          </p:sp>
          <p:sp>
            <p:nvSpPr>
              <p:cNvPr id="12" name="Oval 11"/>
              <p:cNvSpPr/>
              <p:nvPr/>
            </p:nvSpPr>
            <p:spPr>
              <a:xfrm>
                <a:off x="7487097"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4</a:t>
                </a:r>
                <a:endParaRPr lang="ko-KR" altLang="en-US" dirty="0">
                  <a:solidFill>
                    <a:schemeClr val="tx1"/>
                  </a:solidFill>
                </a:endParaRPr>
              </a:p>
            </p:txBody>
          </p:sp>
          <p:grpSp>
            <p:nvGrpSpPr>
              <p:cNvPr id="14" name="Group 13"/>
              <p:cNvGrpSpPr/>
              <p:nvPr/>
            </p:nvGrpSpPr>
            <p:grpSpPr>
              <a:xfrm>
                <a:off x="836175" y="2643758"/>
                <a:ext cx="1322851" cy="488848"/>
                <a:chOff x="2113657" y="4283314"/>
                <a:chExt cx="3647460" cy="488848"/>
              </a:xfrm>
            </p:grpSpPr>
            <p:sp>
              <p:nvSpPr>
                <p:cNvPr id="15" name="TextBox 14"/>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6" name="TextBox 15"/>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Trigger</a:t>
                  </a:r>
                  <a:endParaRPr lang="ko-KR" altLang="en-US" sz="1200" b="1" dirty="0">
                    <a:solidFill>
                      <a:schemeClr val="tx1">
                        <a:lumMod val="75000"/>
                        <a:lumOff val="25000"/>
                      </a:schemeClr>
                    </a:solidFill>
                    <a:cs typeface="Arial" pitchFamily="34" charset="0"/>
                  </a:endParaRPr>
                </a:p>
              </p:txBody>
            </p:sp>
          </p:grpSp>
          <p:grpSp>
            <p:nvGrpSpPr>
              <p:cNvPr id="17" name="Group 16"/>
              <p:cNvGrpSpPr/>
              <p:nvPr/>
            </p:nvGrpSpPr>
            <p:grpSpPr>
              <a:xfrm>
                <a:off x="2880679" y="2643758"/>
                <a:ext cx="1322851" cy="646331"/>
                <a:chOff x="2113657" y="4283314"/>
                <a:chExt cx="3647460" cy="646331"/>
              </a:xfrm>
            </p:grpSpPr>
            <p:sp>
              <p:nvSpPr>
                <p:cNvPr id="18" name="TextBox 17"/>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9" name="TextBox 18"/>
                <p:cNvSpPr txBox="1"/>
                <p:nvPr/>
              </p:nvSpPr>
              <p:spPr>
                <a:xfrm>
                  <a:off x="2113657" y="4283314"/>
                  <a:ext cx="364746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Consumed by specific audience</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4765950" y="2693767"/>
                <a:ext cx="1678258" cy="646331"/>
                <a:chOff x="1674608" y="4333323"/>
                <a:chExt cx="4627414" cy="646331"/>
              </a:xfrm>
            </p:grpSpPr>
            <p:sp>
              <p:nvSpPr>
                <p:cNvPr id="21" name="TextBox 20"/>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2" name="TextBox 21"/>
                <p:cNvSpPr txBox="1"/>
                <p:nvPr/>
              </p:nvSpPr>
              <p:spPr>
                <a:xfrm>
                  <a:off x="1674608" y="4333323"/>
                  <a:ext cx="4627414"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Getting viral online forum, social media or online news</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6969687" y="2643758"/>
                <a:ext cx="1322851" cy="646331"/>
                <a:chOff x="2113657" y="4283314"/>
                <a:chExt cx="3647460" cy="646331"/>
              </a:xfrm>
            </p:grpSpPr>
            <p:sp>
              <p:nvSpPr>
                <p:cNvPr id="24" name="TextBox 23"/>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5" name="TextBox 24"/>
                <p:cNvSpPr txBox="1"/>
                <p:nvPr/>
              </p:nvSpPr>
              <p:spPr>
                <a:xfrm>
                  <a:off x="2113657" y="4283314"/>
                  <a:ext cx="364746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Public Attention / National Issue</a:t>
                  </a:r>
                  <a:endParaRPr lang="ko-KR" altLang="en-US" sz="1200" b="1" dirty="0">
                    <a:solidFill>
                      <a:schemeClr val="tx1">
                        <a:lumMod val="75000"/>
                        <a:lumOff val="25000"/>
                      </a:schemeClr>
                    </a:solidFill>
                    <a:cs typeface="Arial" pitchFamily="34" charset="0"/>
                  </a:endParaRPr>
                </a:p>
              </p:txBody>
            </p:sp>
          </p:grpSp>
        </p:grpSp>
        <p:sp>
          <p:nvSpPr>
            <p:cNvPr id="28" name="Rectangle 27">
              <a:extLst>
                <a:ext uri="{FF2B5EF4-FFF2-40B4-BE49-F238E27FC236}">
                  <a16:creationId xmlns:a16="http://schemas.microsoft.com/office/drawing/2014/main" id="{CA551969-6938-4DC8-9FCD-C813BE812845}"/>
                </a:ext>
              </a:extLst>
            </p:cNvPr>
            <p:cNvSpPr/>
            <p:nvPr/>
          </p:nvSpPr>
          <p:spPr>
            <a:xfrm>
              <a:off x="1032096" y="1556670"/>
              <a:ext cx="3321565" cy="1821259"/>
            </a:xfrm>
            <a:prstGeom prst="rect">
              <a:avLst/>
            </a:prstGeom>
            <a:solidFill>
              <a:srgbClr val="FFCE29">
                <a:alpha val="48000"/>
              </a:srgbClr>
            </a:solidFill>
            <a:ln cap="rnd">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noFill/>
              </a:endParaRPr>
            </a:p>
          </p:txBody>
        </p:sp>
        <p:sp>
          <p:nvSpPr>
            <p:cNvPr id="56" name="TextBox 55">
              <a:extLst>
                <a:ext uri="{FF2B5EF4-FFF2-40B4-BE49-F238E27FC236}">
                  <a16:creationId xmlns:a16="http://schemas.microsoft.com/office/drawing/2014/main" id="{4FAAE166-9B32-4827-9789-0FFEAE198329}"/>
                </a:ext>
              </a:extLst>
            </p:cNvPr>
            <p:cNvSpPr txBox="1"/>
            <p:nvPr/>
          </p:nvSpPr>
          <p:spPr>
            <a:xfrm>
              <a:off x="1928173" y="1316761"/>
              <a:ext cx="127567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Crucial Period</a:t>
              </a:r>
              <a:endParaRPr lang="ko-KR" altLang="en-US" sz="1200" b="1" dirty="0">
                <a:solidFill>
                  <a:schemeClr val="tx1">
                    <a:lumMod val="75000"/>
                    <a:lumOff val="25000"/>
                  </a:schemeClr>
                </a:solidFill>
                <a:cs typeface="Arial" pitchFamily="34" charset="0"/>
              </a:endParaRPr>
            </a:p>
          </p:txBody>
        </p:sp>
      </p:grpSp>
      <p:grpSp>
        <p:nvGrpSpPr>
          <p:cNvPr id="80" name="Group 79">
            <a:extLst>
              <a:ext uri="{FF2B5EF4-FFF2-40B4-BE49-F238E27FC236}">
                <a16:creationId xmlns:a16="http://schemas.microsoft.com/office/drawing/2014/main" id="{A9950A00-2C1F-44CC-AEF5-06CB8A397090}"/>
              </a:ext>
            </a:extLst>
          </p:cNvPr>
          <p:cNvGrpSpPr/>
          <p:nvPr/>
        </p:nvGrpSpPr>
        <p:grpSpPr>
          <a:xfrm>
            <a:off x="1529507" y="3352914"/>
            <a:ext cx="4769746" cy="1555577"/>
            <a:chOff x="685906" y="1608597"/>
            <a:chExt cx="3628998" cy="1912745"/>
          </a:xfrm>
        </p:grpSpPr>
        <p:sp>
          <p:nvSpPr>
            <p:cNvPr id="81" name="Rectangle 80">
              <a:extLst>
                <a:ext uri="{FF2B5EF4-FFF2-40B4-BE49-F238E27FC236}">
                  <a16:creationId xmlns:a16="http://schemas.microsoft.com/office/drawing/2014/main" id="{CDA31EA9-41AE-4987-A2FC-170F1BD57F10}"/>
                </a:ext>
              </a:extLst>
            </p:cNvPr>
            <p:cNvSpPr/>
            <p:nvPr/>
          </p:nvSpPr>
          <p:spPr>
            <a:xfrm>
              <a:off x="685906" y="1635646"/>
              <a:ext cx="2952824"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Rectangle 81">
              <a:extLst>
                <a:ext uri="{FF2B5EF4-FFF2-40B4-BE49-F238E27FC236}">
                  <a16:creationId xmlns:a16="http://schemas.microsoft.com/office/drawing/2014/main" id="{8EA1F2A1-9653-484D-B9E3-D37CC33B43AC}"/>
                </a:ext>
              </a:extLst>
            </p:cNvPr>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83" name="Group 82">
              <a:extLst>
                <a:ext uri="{FF2B5EF4-FFF2-40B4-BE49-F238E27FC236}">
                  <a16:creationId xmlns:a16="http://schemas.microsoft.com/office/drawing/2014/main" id="{5BD46F0C-1A83-4375-8EE8-FF8CB9E7EDD8}"/>
                </a:ext>
              </a:extLst>
            </p:cNvPr>
            <p:cNvGrpSpPr/>
            <p:nvPr/>
          </p:nvGrpSpPr>
          <p:grpSpPr>
            <a:xfrm>
              <a:off x="1427932" y="1608597"/>
              <a:ext cx="2878588" cy="926610"/>
              <a:chOff x="803640" y="3224105"/>
              <a:chExt cx="2059657" cy="926610"/>
            </a:xfrm>
          </p:grpSpPr>
          <p:sp>
            <p:nvSpPr>
              <p:cNvPr id="91" name="TextBox 90">
                <a:extLst>
                  <a:ext uri="{FF2B5EF4-FFF2-40B4-BE49-F238E27FC236}">
                    <a16:creationId xmlns:a16="http://schemas.microsoft.com/office/drawing/2014/main" id="{34A4529E-EC60-4DAB-AD32-AA3A18730418}"/>
                  </a:ext>
                </a:extLst>
              </p:cNvPr>
              <p:cNvSpPr txBox="1"/>
              <p:nvPr/>
            </p:nvSpPr>
            <p:spPr>
              <a:xfrm>
                <a:off x="803641" y="3441132"/>
                <a:ext cx="1581846" cy="709583"/>
              </a:xfrm>
              <a:prstGeom prst="rect">
                <a:avLst/>
              </a:prstGeom>
              <a:noFill/>
            </p:spPr>
            <p:txBody>
              <a:bodyPr wrap="square" rtlCol="0">
                <a:spAutoFit/>
              </a:bodyPr>
              <a:lstStyle/>
              <a:p>
                <a:r>
                  <a:rPr lang="en-US" altLang="ko-KR" sz="1050" dirty="0">
                    <a:solidFill>
                      <a:schemeClr val="tx1">
                        <a:lumMod val="75000"/>
                        <a:lumOff val="25000"/>
                      </a:schemeClr>
                    </a:solidFill>
                    <a:cs typeface="Arial" pitchFamily="34" charset="0"/>
                  </a:rPr>
                  <a:t>There is a chance to mitigate as earlier as possible before getting worse and become crisis condition</a:t>
                </a:r>
                <a:endParaRPr lang="ko-KR" altLang="en-US" sz="1050" dirty="0">
                  <a:solidFill>
                    <a:schemeClr val="tx1">
                      <a:lumMod val="75000"/>
                      <a:lumOff val="25000"/>
                    </a:schemeClr>
                  </a:solidFill>
                  <a:cs typeface="Arial" pitchFamily="34" charset="0"/>
                </a:endParaRPr>
              </a:p>
            </p:txBody>
          </p:sp>
          <p:sp>
            <p:nvSpPr>
              <p:cNvPr id="92" name="TextBox 91">
                <a:extLst>
                  <a:ext uri="{FF2B5EF4-FFF2-40B4-BE49-F238E27FC236}">
                    <a16:creationId xmlns:a16="http://schemas.microsoft.com/office/drawing/2014/main" id="{89911BB3-4326-4807-855E-0E0B06FC8730}"/>
                  </a:ext>
                </a:extLst>
              </p:cNvPr>
              <p:cNvSpPr txBox="1"/>
              <p:nvPr/>
            </p:nvSpPr>
            <p:spPr>
              <a:xfrm>
                <a:off x="803640" y="322410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Golden Times</a:t>
                </a:r>
                <a:endParaRPr lang="ko-KR" altLang="en-US" sz="1200" b="1" dirty="0">
                  <a:solidFill>
                    <a:schemeClr val="tx1">
                      <a:lumMod val="75000"/>
                      <a:lumOff val="25000"/>
                    </a:schemeClr>
                  </a:solidFill>
                  <a:cs typeface="Arial" pitchFamily="34" charset="0"/>
                </a:endParaRPr>
              </a:p>
            </p:txBody>
          </p:sp>
        </p:grpSp>
        <p:sp>
          <p:nvSpPr>
            <p:cNvPr id="84" name="TextBox 83">
              <a:extLst>
                <a:ext uri="{FF2B5EF4-FFF2-40B4-BE49-F238E27FC236}">
                  <a16:creationId xmlns:a16="http://schemas.microsoft.com/office/drawing/2014/main" id="{CCAC97F4-C51D-457F-8C39-2FF757CF4E0D}"/>
                </a:ext>
              </a:extLst>
            </p:cNvPr>
            <p:cNvSpPr txBox="1"/>
            <p:nvPr/>
          </p:nvSpPr>
          <p:spPr>
            <a:xfrm>
              <a:off x="773764" y="1875376"/>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85" name="Rectangle 84">
              <a:extLst>
                <a:ext uri="{FF2B5EF4-FFF2-40B4-BE49-F238E27FC236}">
                  <a16:creationId xmlns:a16="http://schemas.microsoft.com/office/drawing/2014/main" id="{A1E10E60-EDD1-42E7-A3DB-6DB3FF5AC199}"/>
                </a:ext>
              </a:extLst>
            </p:cNvPr>
            <p:cNvSpPr/>
            <p:nvPr/>
          </p:nvSpPr>
          <p:spPr>
            <a:xfrm>
              <a:off x="694290" y="2619288"/>
              <a:ext cx="2952824"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6" name="Rectangle 85">
              <a:extLst>
                <a:ext uri="{FF2B5EF4-FFF2-40B4-BE49-F238E27FC236}">
                  <a16:creationId xmlns:a16="http://schemas.microsoft.com/office/drawing/2014/main" id="{AE048C3A-E23A-44C2-B27C-833B673F739C}"/>
                </a:ext>
              </a:extLst>
            </p:cNvPr>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87" name="Group 86">
              <a:extLst>
                <a:ext uri="{FF2B5EF4-FFF2-40B4-BE49-F238E27FC236}">
                  <a16:creationId xmlns:a16="http://schemas.microsoft.com/office/drawing/2014/main" id="{F43FFAE1-F52D-474E-ADFE-30CDAE687776}"/>
                </a:ext>
              </a:extLst>
            </p:cNvPr>
            <p:cNvGrpSpPr/>
            <p:nvPr/>
          </p:nvGrpSpPr>
          <p:grpSpPr>
            <a:xfrm>
              <a:off x="1436316" y="2592239"/>
              <a:ext cx="2878588" cy="926610"/>
              <a:chOff x="803640" y="3224105"/>
              <a:chExt cx="2059657" cy="926610"/>
            </a:xfrm>
          </p:grpSpPr>
          <p:sp>
            <p:nvSpPr>
              <p:cNvPr id="89" name="TextBox 88">
                <a:extLst>
                  <a:ext uri="{FF2B5EF4-FFF2-40B4-BE49-F238E27FC236}">
                    <a16:creationId xmlns:a16="http://schemas.microsoft.com/office/drawing/2014/main" id="{6A74A672-9C92-4B9E-AA49-358F906BCD38}"/>
                  </a:ext>
                </a:extLst>
              </p:cNvPr>
              <p:cNvSpPr txBox="1"/>
              <p:nvPr/>
            </p:nvSpPr>
            <p:spPr>
              <a:xfrm>
                <a:off x="803640" y="3441132"/>
                <a:ext cx="1575848" cy="709583"/>
              </a:xfrm>
              <a:prstGeom prst="rect">
                <a:avLst/>
              </a:prstGeom>
              <a:noFill/>
            </p:spPr>
            <p:txBody>
              <a:bodyPr wrap="square" rtlCol="0">
                <a:spAutoFit/>
              </a:bodyPr>
              <a:lstStyle/>
              <a:p>
                <a:r>
                  <a:rPr lang="en-ID" altLang="ko-KR" sz="1050" dirty="0">
                    <a:solidFill>
                      <a:schemeClr val="tx1">
                        <a:lumMod val="75000"/>
                        <a:lumOff val="25000"/>
                      </a:schemeClr>
                    </a:solidFill>
                    <a:cs typeface="Arial" pitchFamily="34" charset="0"/>
                  </a:rPr>
                  <a:t>Early warning system and early mitigation may result in better output in the crisis management</a:t>
                </a:r>
                <a:endParaRPr lang="ko-KR" altLang="en-US" sz="1050" dirty="0">
                  <a:solidFill>
                    <a:schemeClr val="tx1">
                      <a:lumMod val="75000"/>
                      <a:lumOff val="25000"/>
                    </a:schemeClr>
                  </a:solidFill>
                  <a:cs typeface="Arial" pitchFamily="34" charset="0"/>
                </a:endParaRPr>
              </a:p>
            </p:txBody>
          </p:sp>
          <p:sp>
            <p:nvSpPr>
              <p:cNvPr id="90" name="TextBox 89">
                <a:extLst>
                  <a:ext uri="{FF2B5EF4-FFF2-40B4-BE49-F238E27FC236}">
                    <a16:creationId xmlns:a16="http://schemas.microsoft.com/office/drawing/2014/main" id="{518DE6C2-2550-4F24-8CB2-8F9BF9845872}"/>
                  </a:ext>
                </a:extLst>
              </p:cNvPr>
              <p:cNvSpPr txBox="1"/>
              <p:nvPr/>
            </p:nvSpPr>
            <p:spPr>
              <a:xfrm>
                <a:off x="803640" y="322410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Different Action, Different Result</a:t>
                </a:r>
                <a:endParaRPr lang="ko-KR" altLang="en-US" sz="1200" b="1" dirty="0">
                  <a:solidFill>
                    <a:schemeClr val="tx1">
                      <a:lumMod val="75000"/>
                      <a:lumOff val="25000"/>
                    </a:schemeClr>
                  </a:solidFill>
                  <a:cs typeface="Arial" pitchFamily="34" charset="0"/>
                </a:endParaRPr>
              </a:p>
            </p:txBody>
          </p:sp>
        </p:grpSp>
        <p:sp>
          <p:nvSpPr>
            <p:cNvPr id="88" name="TextBox 87">
              <a:extLst>
                <a:ext uri="{FF2B5EF4-FFF2-40B4-BE49-F238E27FC236}">
                  <a16:creationId xmlns:a16="http://schemas.microsoft.com/office/drawing/2014/main" id="{D21281E2-D70F-486E-A775-9CEF7B370018}"/>
                </a:ext>
              </a:extLst>
            </p:cNvPr>
            <p:cNvSpPr txBox="1"/>
            <p:nvPr/>
          </p:nvSpPr>
          <p:spPr>
            <a:xfrm>
              <a:off x="768216" y="286642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104047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Why Online Sentiment Detector?</a:t>
            </a:r>
            <a:endParaRPr lang="ko-KR" altLang="en-US" dirty="0"/>
          </a:p>
        </p:txBody>
      </p:sp>
      <p:grpSp>
        <p:nvGrpSpPr>
          <p:cNvPr id="4" name="Group 3"/>
          <p:cNvGrpSpPr/>
          <p:nvPr/>
        </p:nvGrpSpPr>
        <p:grpSpPr>
          <a:xfrm>
            <a:off x="3547075" y="987574"/>
            <a:ext cx="1020696" cy="1020696"/>
            <a:chOff x="3623312" y="1131590"/>
            <a:chExt cx="1020696" cy="1020696"/>
          </a:xfrm>
          <a:solidFill>
            <a:schemeClr val="tx1">
              <a:lumMod val="75000"/>
              <a:lumOff val="25000"/>
            </a:schemeClr>
          </a:solidFill>
        </p:grpSpPr>
        <p:sp>
          <p:nvSpPr>
            <p:cNvPr id="5" name="Teardrop 4"/>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Group 6"/>
          <p:cNvGrpSpPr/>
          <p:nvPr/>
        </p:nvGrpSpPr>
        <p:grpSpPr>
          <a:xfrm>
            <a:off x="3410857" y="2031141"/>
            <a:ext cx="1020696" cy="1020696"/>
            <a:chOff x="3623312" y="1131590"/>
            <a:chExt cx="1020696" cy="1020696"/>
          </a:xfrm>
          <a:solidFill>
            <a:schemeClr val="tx1">
              <a:lumMod val="75000"/>
              <a:lumOff val="25000"/>
            </a:schemeClr>
          </a:solidFill>
        </p:grpSpPr>
        <p:sp>
          <p:nvSpPr>
            <p:cNvPr id="8" name="Teardrop 7"/>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Group 9"/>
          <p:cNvGrpSpPr/>
          <p:nvPr/>
        </p:nvGrpSpPr>
        <p:grpSpPr>
          <a:xfrm>
            <a:off x="3271627" y="3051837"/>
            <a:ext cx="1020696" cy="1020696"/>
            <a:chOff x="3623312" y="1131590"/>
            <a:chExt cx="1020696" cy="1020696"/>
          </a:xfrm>
          <a:solidFill>
            <a:schemeClr val="tx1">
              <a:lumMod val="75000"/>
              <a:lumOff val="25000"/>
            </a:schemeClr>
          </a:solidFill>
        </p:grpSpPr>
        <p:sp>
          <p:nvSpPr>
            <p:cNvPr id="11" name="Teardrop 10"/>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Group 12"/>
          <p:cNvGrpSpPr/>
          <p:nvPr/>
        </p:nvGrpSpPr>
        <p:grpSpPr>
          <a:xfrm flipH="1">
            <a:off x="4631764" y="1675332"/>
            <a:ext cx="1020696" cy="1020696"/>
            <a:chOff x="3623312" y="1131590"/>
            <a:chExt cx="1020696" cy="1020696"/>
          </a:xfrm>
          <a:solidFill>
            <a:schemeClr val="tx1">
              <a:lumMod val="75000"/>
              <a:lumOff val="25000"/>
            </a:schemeClr>
          </a:solidFill>
        </p:grpSpPr>
        <p:sp>
          <p:nvSpPr>
            <p:cNvPr id="14" name="Teardrop 13"/>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Group 15"/>
          <p:cNvGrpSpPr/>
          <p:nvPr/>
        </p:nvGrpSpPr>
        <p:grpSpPr>
          <a:xfrm flipH="1">
            <a:off x="4768910" y="2717571"/>
            <a:ext cx="1020696" cy="1020696"/>
            <a:chOff x="3623312" y="1131590"/>
            <a:chExt cx="1020696" cy="1020696"/>
          </a:xfrm>
          <a:solidFill>
            <a:schemeClr val="tx1">
              <a:lumMod val="75000"/>
              <a:lumOff val="25000"/>
            </a:schemeClr>
          </a:solidFill>
        </p:grpSpPr>
        <p:sp>
          <p:nvSpPr>
            <p:cNvPr id="17" name="Teardrop 16"/>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Rectangle 18"/>
          <p:cNvSpPr/>
          <p:nvPr/>
        </p:nvSpPr>
        <p:spPr>
          <a:xfrm>
            <a:off x="4494617" y="1903500"/>
            <a:ext cx="72000" cy="324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9"/>
          <p:cNvSpPr/>
          <p:nvPr/>
        </p:nvSpPr>
        <p:spPr>
          <a:xfrm>
            <a:off x="4631764"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ectangle 20"/>
          <p:cNvSpPr/>
          <p:nvPr/>
        </p:nvSpPr>
        <p:spPr>
          <a:xfrm>
            <a:off x="4357470"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4220323"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4768910"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Block Arc 14"/>
          <p:cNvSpPr/>
          <p:nvPr/>
        </p:nvSpPr>
        <p:spPr>
          <a:xfrm rot="16200000">
            <a:off x="3874796" y="1315174"/>
            <a:ext cx="365255" cy="36549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Rectangle 36"/>
          <p:cNvSpPr/>
          <p:nvPr/>
        </p:nvSpPr>
        <p:spPr>
          <a:xfrm>
            <a:off x="3769322" y="2401892"/>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Teardrop 6"/>
          <p:cNvSpPr/>
          <p:nvPr/>
        </p:nvSpPr>
        <p:spPr>
          <a:xfrm rot="8100000">
            <a:off x="4995471" y="2039041"/>
            <a:ext cx="293279" cy="29328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16"/>
          <p:cNvSpPr/>
          <p:nvPr/>
        </p:nvSpPr>
        <p:spPr>
          <a:xfrm rot="2700000">
            <a:off x="5167444" y="3015186"/>
            <a:ext cx="223629" cy="42546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ounded Rectangle 27"/>
          <p:cNvSpPr/>
          <p:nvPr/>
        </p:nvSpPr>
        <p:spPr>
          <a:xfrm>
            <a:off x="3592136" y="3435800"/>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9" name="Group 28"/>
          <p:cNvGrpSpPr/>
          <p:nvPr/>
        </p:nvGrpSpPr>
        <p:grpSpPr>
          <a:xfrm>
            <a:off x="107505" y="1066241"/>
            <a:ext cx="3312368" cy="1048024"/>
            <a:chOff x="803640" y="3362835"/>
            <a:chExt cx="2059657" cy="1048024"/>
          </a:xfrm>
        </p:grpSpPr>
        <p:sp>
          <p:nvSpPr>
            <p:cNvPr id="30" name="TextBox 29"/>
            <p:cNvSpPr txBox="1"/>
            <p:nvPr/>
          </p:nvSpPr>
          <p:spPr>
            <a:xfrm>
              <a:off x="803640" y="3579862"/>
              <a:ext cx="2059657"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Text data is vast and big. There should be a system that helps the team to analyze the content in an efficient way</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Efficient Supervision</a:t>
              </a:r>
              <a:endParaRPr lang="ko-KR" altLang="en-US" sz="1200" b="1" dirty="0">
                <a:solidFill>
                  <a:schemeClr val="tx1">
                    <a:lumMod val="75000"/>
                    <a:lumOff val="25000"/>
                  </a:schemeClr>
                </a:solidFill>
                <a:cs typeface="Arial" pitchFamily="34" charset="0"/>
              </a:endParaRPr>
            </a:p>
          </p:txBody>
        </p:sp>
      </p:grpSp>
      <p:grpSp>
        <p:nvGrpSpPr>
          <p:cNvPr id="32" name="Group 31"/>
          <p:cNvGrpSpPr/>
          <p:nvPr/>
        </p:nvGrpSpPr>
        <p:grpSpPr>
          <a:xfrm>
            <a:off x="105352" y="2079031"/>
            <a:ext cx="3216110" cy="1048024"/>
            <a:chOff x="803640" y="3362835"/>
            <a:chExt cx="2059657" cy="1048024"/>
          </a:xfrm>
        </p:grpSpPr>
        <p:sp>
          <p:nvSpPr>
            <p:cNvPr id="33" name="TextBox 32"/>
            <p:cNvSpPr txBox="1"/>
            <p:nvPr/>
          </p:nvSpPr>
          <p:spPr>
            <a:xfrm>
              <a:off x="803640" y="3579862"/>
              <a:ext cx="2059657"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With appropriate data, the system can learn and classify the data without any human bias (system evaluation continuously applied)</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Preventing Human Subjectivity</a:t>
              </a:r>
              <a:endParaRPr lang="ko-KR" altLang="en-US" sz="1200" b="1" dirty="0">
                <a:solidFill>
                  <a:schemeClr val="tx1">
                    <a:lumMod val="75000"/>
                    <a:lumOff val="25000"/>
                  </a:schemeClr>
                </a:solidFill>
                <a:cs typeface="Arial" pitchFamily="34" charset="0"/>
              </a:endParaRPr>
            </a:p>
          </p:txBody>
        </p:sp>
      </p:grpSp>
      <p:grpSp>
        <p:nvGrpSpPr>
          <p:cNvPr id="35" name="Group 34"/>
          <p:cNvGrpSpPr/>
          <p:nvPr/>
        </p:nvGrpSpPr>
        <p:grpSpPr>
          <a:xfrm>
            <a:off x="107506" y="3091821"/>
            <a:ext cx="3115546" cy="678692"/>
            <a:chOff x="803640" y="3362835"/>
            <a:chExt cx="2059657" cy="678692"/>
          </a:xfrm>
        </p:grpSpPr>
        <p:sp>
          <p:nvSpPr>
            <p:cNvPr id="36" name="TextBox 35"/>
            <p:cNvSpPr txBox="1"/>
            <p:nvPr/>
          </p:nvSpPr>
          <p:spPr>
            <a:xfrm>
              <a:off x="803640" y="3579862"/>
              <a:ext cx="2059657"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Follow up action can be adjusted to what happens in the public.</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More-Directed Follow-up Action</a:t>
              </a:r>
              <a:endParaRPr lang="ko-KR" altLang="en-US" sz="1200" b="1" dirty="0">
                <a:solidFill>
                  <a:schemeClr val="tx1">
                    <a:lumMod val="75000"/>
                    <a:lumOff val="25000"/>
                  </a:schemeClr>
                </a:solidFill>
                <a:cs typeface="Arial" pitchFamily="34" charset="0"/>
              </a:endParaRPr>
            </a:p>
          </p:txBody>
        </p:sp>
      </p:grpSp>
      <p:grpSp>
        <p:nvGrpSpPr>
          <p:cNvPr id="38" name="Group 37"/>
          <p:cNvGrpSpPr/>
          <p:nvPr/>
        </p:nvGrpSpPr>
        <p:grpSpPr>
          <a:xfrm>
            <a:off x="5834941" y="1785851"/>
            <a:ext cx="3129555" cy="1048024"/>
            <a:chOff x="803640" y="3362835"/>
            <a:chExt cx="2059657" cy="1048024"/>
          </a:xfrm>
        </p:grpSpPr>
        <p:sp>
          <p:nvSpPr>
            <p:cNvPr id="39" name="TextBox 38"/>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system can get the data by certain keywords and classify them into defined sentiment (good, bad, neutral).   </a:t>
              </a:r>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24-Hour Monitoring</a:t>
              </a:r>
              <a:endParaRPr lang="ko-KR" altLang="en-US" sz="1200" b="1" dirty="0">
                <a:solidFill>
                  <a:schemeClr val="tx1">
                    <a:lumMod val="75000"/>
                    <a:lumOff val="25000"/>
                  </a:schemeClr>
                </a:solidFill>
                <a:cs typeface="Arial" pitchFamily="34" charset="0"/>
              </a:endParaRPr>
            </a:p>
          </p:txBody>
        </p:sp>
      </p:grpSp>
      <p:grpSp>
        <p:nvGrpSpPr>
          <p:cNvPr id="41" name="Group 40"/>
          <p:cNvGrpSpPr/>
          <p:nvPr/>
        </p:nvGrpSpPr>
        <p:grpSpPr>
          <a:xfrm>
            <a:off x="5865378" y="2798672"/>
            <a:ext cx="3099118" cy="1048024"/>
            <a:chOff x="803640" y="3362835"/>
            <a:chExt cx="2059657" cy="1048024"/>
          </a:xfrm>
        </p:grpSpPr>
        <p:sp>
          <p:nvSpPr>
            <p:cNvPr id="42" name="TextBox 41"/>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related team can improve their focus on analyzing and mitigating any negative/bad sentiment.   </a:t>
              </a:r>
              <a:endParaRPr lang="ko-KR" altLang="en-US" sz="1200" dirty="0">
                <a:solidFill>
                  <a:schemeClr val="tx1">
                    <a:lumMod val="75000"/>
                    <a:lumOff val="25000"/>
                  </a:schemeClr>
                </a:solidFill>
                <a:cs typeface="Arial" pitchFamily="34" charset="0"/>
              </a:endParaRPr>
            </a:p>
          </p:txBody>
        </p:sp>
        <p:sp>
          <p:nvSpPr>
            <p:cNvPr id="43" name="TextBox 42"/>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Focus &amp; Productivity</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25811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25084" y="2067694"/>
            <a:ext cx="5018916" cy="576064"/>
          </a:xfrm>
        </p:spPr>
        <p:txBody>
          <a:bodyPr/>
          <a:lstStyle/>
          <a:p>
            <a:r>
              <a:rPr lang="en-US" altLang="ko-KR" sz="2400" dirty="0"/>
              <a:t>Data Source &amp; Preprocessing</a:t>
            </a:r>
          </a:p>
        </p:txBody>
      </p:sp>
      <p:sp>
        <p:nvSpPr>
          <p:cNvPr id="3" name="Text Placeholder 2"/>
          <p:cNvSpPr>
            <a:spLocks noGrp="1"/>
          </p:cNvSpPr>
          <p:nvPr>
            <p:ph type="body" sz="quarter" idx="11"/>
          </p:nvPr>
        </p:nvSpPr>
        <p:spPr>
          <a:xfrm>
            <a:off x="4125084" y="2787774"/>
            <a:ext cx="5018916" cy="288032"/>
          </a:xfrm>
        </p:spPr>
        <p:txBody>
          <a:bodyPr/>
          <a:lstStyle/>
          <a:p>
            <a:pPr lvl="0"/>
            <a:r>
              <a:rPr lang="en-US" altLang="ko-KR" dirty="0"/>
              <a:t>Data integration, special elements handling, text preprocessing, twitter API</a:t>
            </a:r>
          </a:p>
        </p:txBody>
      </p:sp>
    </p:spTree>
    <p:extLst>
      <p:ext uri="{BB962C8B-B14F-4D97-AF65-F5344CB8AC3E}">
        <p14:creationId xmlns:p14="http://schemas.microsoft.com/office/powerpoint/2010/main" val="1528765499"/>
      </p:ext>
    </p:extLst>
  </p:cSld>
  <p:clrMapOvr>
    <a:masterClrMapping/>
  </p:clrMapOvr>
</p:sld>
</file>

<file path=ppt/theme/theme1.xml><?xml version="1.0" encoding="utf-8"?>
<a:theme xmlns:a="http://schemas.openxmlformats.org/drawingml/2006/main" name="Cover and End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Default Font">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2801</TotalTime>
  <Words>2023</Words>
  <Application>Microsoft Office PowerPoint</Application>
  <PresentationFormat>On-screen Show (16:9)</PresentationFormat>
  <Paragraphs>350</Paragraphs>
  <Slides>31</Slides>
  <Notes>10</Notes>
  <HiddenSlides>3</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31</vt:i4>
      </vt:variant>
    </vt:vector>
  </HeadingPairs>
  <TitlesOfParts>
    <vt:vector size="39" baseType="lpstr">
      <vt:lpstr>Malgun Gothic</vt:lpstr>
      <vt:lpstr>Allianz Neo</vt:lpstr>
      <vt:lpstr>Arial</vt:lpstr>
      <vt:lpstr>Calibri</vt:lpstr>
      <vt:lpstr>Roboto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damianus deni</cp:lastModifiedBy>
  <cp:revision>158</cp:revision>
  <dcterms:created xsi:type="dcterms:W3CDTF">2016-12-05T23:26:54Z</dcterms:created>
  <dcterms:modified xsi:type="dcterms:W3CDTF">2021-04-11T11:56:15Z</dcterms:modified>
</cp:coreProperties>
</file>