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5"/>
  </p:notesMasterIdLst>
  <p:sldIdLst>
    <p:sldId id="256" r:id="rId4"/>
    <p:sldId id="261" r:id="rId5"/>
    <p:sldId id="264" r:id="rId6"/>
    <p:sldId id="300" r:id="rId7"/>
    <p:sldId id="269" r:id="rId8"/>
    <p:sldId id="268" r:id="rId9"/>
    <p:sldId id="302" r:id="rId10"/>
    <p:sldId id="270" r:id="rId11"/>
    <p:sldId id="306" r:id="rId12"/>
    <p:sldId id="307" r:id="rId13"/>
    <p:sldId id="308" r:id="rId14"/>
    <p:sldId id="290" r:id="rId15"/>
    <p:sldId id="314" r:id="rId16"/>
    <p:sldId id="650" r:id="rId17"/>
    <p:sldId id="651" r:id="rId18"/>
    <p:sldId id="313" r:id="rId19"/>
    <p:sldId id="310" r:id="rId20"/>
    <p:sldId id="644" r:id="rId21"/>
    <p:sldId id="645" r:id="rId22"/>
    <p:sldId id="646" r:id="rId23"/>
    <p:sldId id="315" r:id="rId24"/>
    <p:sldId id="311" r:id="rId25"/>
    <p:sldId id="312" r:id="rId26"/>
    <p:sldId id="647" r:id="rId27"/>
    <p:sldId id="271" r:id="rId28"/>
    <p:sldId id="648" r:id="rId29"/>
    <p:sldId id="649" r:id="rId30"/>
    <p:sldId id="265" r:id="rId31"/>
    <p:sldId id="257" r:id="rId32"/>
    <p:sldId id="258" r:id="rId33"/>
    <p:sldId id="295" r:id="rId3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595959"/>
    <a:srgbClr val="FFCE29"/>
    <a:srgbClr val="404040"/>
    <a:srgbClr val="ED1C24"/>
    <a:srgbClr val="F2B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9" autoAdjust="0"/>
    <p:restoredTop sz="90059" autoAdjust="0"/>
  </p:normalViewPr>
  <p:slideViewPr>
    <p:cSldViewPr>
      <p:cViewPr varScale="1">
        <p:scale>
          <a:sx n="108" d="100"/>
          <a:sy n="108" d="100"/>
        </p:scale>
        <p:origin x="874" y="86"/>
      </p:cViewPr>
      <p:guideLst>
        <p:guide orient="horz" pos="193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DA3F-ED3A-4897-B8F3-C49A97F730D1}" type="datetimeFigureOut">
              <a:rPr lang="ko-KR" altLang="en-US" smtClean="0"/>
              <a:t>2021-04-13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9ED4F-90B4-4BD8-A817-6A0A9D03637F}" type="slidenum">
              <a:rPr lang="ko-KR" altLang="en-US" smtClean="0"/>
              <a:t>‹#›</a:t>
            </a:fld>
            <a:endParaRPr lang="ko-KR" altLang="en-US"/>
          </a:p>
        </p:txBody>
      </p:sp>
    </p:spTree>
    <p:extLst>
      <p:ext uri="{BB962C8B-B14F-4D97-AF65-F5344CB8AC3E}">
        <p14:creationId xmlns:p14="http://schemas.microsoft.com/office/powerpoint/2010/main" val="33418004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repository.telkomuniversity.ac.id/pustaka/147378/improvement-of-lemmatization-for-indonesian-text-document-with-spellchecker.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a:t>Standard Issue:</a:t>
            </a:r>
          </a:p>
          <a:p>
            <a:pPr marL="628650" lvl="1" indent="-171450">
              <a:buFontTx/>
              <a:buChar char="-"/>
            </a:pPr>
            <a:r>
              <a:rPr lang="en-ID" dirty="0"/>
              <a:t>Use of copyright content</a:t>
            </a:r>
          </a:p>
          <a:p>
            <a:pPr marL="628650" lvl="1" indent="-171450">
              <a:buFontTx/>
              <a:buChar char="-"/>
            </a:pPr>
            <a:r>
              <a:rPr lang="en-ID" dirty="0"/>
              <a:t>Not convenient service to certain public figure</a:t>
            </a:r>
          </a:p>
          <a:p>
            <a:pPr marL="171450" indent="-171450">
              <a:buFontTx/>
              <a:buChar char="-"/>
            </a:pPr>
            <a:r>
              <a:rPr lang="en-ID" dirty="0"/>
              <a:t>National issue:</a:t>
            </a:r>
          </a:p>
          <a:p>
            <a:pPr marL="628650" lvl="1" indent="-171450">
              <a:buFontTx/>
              <a:buChar char="-"/>
            </a:pPr>
            <a:r>
              <a:rPr lang="en-ID" dirty="0" err="1"/>
              <a:t>Jouska</a:t>
            </a:r>
            <a:endParaRPr lang="en-ID" dirty="0"/>
          </a:p>
          <a:p>
            <a:pPr marL="628650" lvl="1" indent="-171450">
              <a:buFontTx/>
              <a:buChar char="-"/>
            </a:pPr>
            <a:r>
              <a:rPr lang="en-ID" dirty="0" err="1"/>
              <a:t>Eiger</a:t>
            </a:r>
            <a:endParaRPr lang="en-ID" dirty="0"/>
          </a:p>
          <a:p>
            <a:pPr marL="628650" lvl="1" indent="-171450">
              <a:buFontTx/>
              <a:buChar char="-"/>
            </a:pPr>
            <a:r>
              <a:rPr lang="en-ID" dirty="0"/>
              <a:t>Garuda Indonesia</a:t>
            </a: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Reputational Risk is the responsibility of all Company’s elements from management to employment. In daily business, this specifically becomes the responsibility of a  cross-departments task force consisting of </a:t>
            </a:r>
            <a:r>
              <a:rPr lang="en-US" sz="1800" b="0" i="0" u="none" strike="noStrike" dirty="0" err="1">
                <a:solidFill>
                  <a:srgbClr val="49648C"/>
                </a:solidFill>
                <a:effectLst/>
                <a:latin typeface="Calibri" panose="020F0502020204030204" pitchFamily="34" charset="0"/>
              </a:rPr>
              <a:t>Corp.Comm</a:t>
            </a:r>
            <a:r>
              <a:rPr lang="en-US" sz="1800" b="0" i="0" u="none" strike="noStrike" dirty="0">
                <a:solidFill>
                  <a:srgbClr val="49648C"/>
                </a:solidFill>
                <a:effectLst/>
                <a:latin typeface="Calibri" panose="020F0502020204030204" pitchFamily="34" charset="0"/>
              </a:rPr>
              <a:t> Unit, Legal Unit, Customer Relation Unit, Risk Management Unit, and BCM Unit.</a:t>
            </a:r>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4</a:t>
            </a:fld>
            <a:endParaRPr lang="ko-KR" altLang="en-US"/>
          </a:p>
        </p:txBody>
      </p:sp>
    </p:spTree>
    <p:extLst>
      <p:ext uri="{BB962C8B-B14F-4D97-AF65-F5344CB8AC3E}">
        <p14:creationId xmlns:p14="http://schemas.microsoft.com/office/powerpoint/2010/main" val="2845356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9ED4F-90B4-4BD8-A817-6A0A9D03637F}" type="slidenum">
              <a:rPr lang="ko-KR" altLang="en-US" smtClean="0"/>
              <a:t>27</a:t>
            </a:fld>
            <a:endParaRPr lang="ko-KR" altLang="en-US"/>
          </a:p>
        </p:txBody>
      </p:sp>
    </p:spTree>
    <p:extLst>
      <p:ext uri="{BB962C8B-B14F-4D97-AF65-F5344CB8AC3E}">
        <p14:creationId xmlns:p14="http://schemas.microsoft.com/office/powerpoint/2010/main" val="32019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a:t>National issue:</a:t>
            </a:r>
          </a:p>
          <a:p>
            <a:pPr marL="628650" lvl="1" indent="-171450">
              <a:buFontTx/>
              <a:buChar char="-"/>
            </a:pPr>
            <a:r>
              <a:rPr lang="en-ID" dirty="0" err="1"/>
              <a:t>Jouska</a:t>
            </a:r>
            <a:r>
              <a:rPr lang="en-ID" dirty="0"/>
              <a:t> </a:t>
            </a:r>
            <a:r>
              <a:rPr lang="en-ID" dirty="0">
                <a:sym typeface="Wingdings" panose="05000000000000000000" pitchFamily="2" charset="2"/>
              </a:rPr>
              <a:t> delayed and shut down</a:t>
            </a:r>
            <a:endParaRPr lang="en-ID" dirty="0"/>
          </a:p>
          <a:p>
            <a:pPr marL="628650" lvl="1" indent="-171450">
              <a:buFontTx/>
              <a:buChar char="-"/>
            </a:pPr>
            <a:r>
              <a:rPr lang="en-ID" dirty="0" err="1"/>
              <a:t>Eiger</a:t>
            </a:r>
            <a:r>
              <a:rPr lang="en-ID" dirty="0"/>
              <a:t> </a:t>
            </a:r>
            <a:r>
              <a:rPr lang="en-ID" dirty="0">
                <a:sym typeface="Wingdings" panose="05000000000000000000" pitchFamily="2" charset="2"/>
              </a:rPr>
              <a:t> negative sentiment</a:t>
            </a:r>
            <a:endParaRPr lang="en-ID" dirty="0"/>
          </a:p>
          <a:p>
            <a:pPr marL="628650" lvl="1" indent="-171450">
              <a:buFontTx/>
              <a:buChar char="-"/>
            </a:pPr>
            <a:r>
              <a:rPr lang="en-ID" dirty="0"/>
              <a:t>Garuda Indonesia </a:t>
            </a:r>
            <a:r>
              <a:rPr lang="en-ID" dirty="0">
                <a:sym typeface="Wingdings" panose="05000000000000000000" pitchFamily="2" charset="2"/>
              </a:rPr>
              <a:t> public distrust to management, change of BOD</a:t>
            </a:r>
          </a:p>
          <a:p>
            <a:pPr marL="628650" lvl="1" indent="-171450">
              <a:buFontTx/>
              <a:buChar char="-"/>
            </a:pPr>
            <a:r>
              <a:rPr lang="en-ID" dirty="0">
                <a:sym typeface="Wingdings" panose="05000000000000000000" pitchFamily="2" charset="2"/>
              </a:rPr>
              <a:t>National Police  not to publish the police action, but managed to be handled earlier</a:t>
            </a:r>
          </a:p>
          <a:p>
            <a:pPr marL="628650" lvl="1" indent="-171450">
              <a:buFontTx/>
              <a:buChar char="-"/>
            </a:pPr>
            <a:endParaRPr lang="en-ID" dirty="0"/>
          </a:p>
          <a:p>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5</a:t>
            </a:fld>
            <a:endParaRPr lang="ko-KR" altLang="en-US"/>
          </a:p>
        </p:txBody>
      </p:sp>
    </p:spTree>
    <p:extLst>
      <p:ext uri="{BB962C8B-B14F-4D97-AF65-F5344CB8AC3E}">
        <p14:creationId xmlns:p14="http://schemas.microsoft.com/office/powerpoint/2010/main" val="4014250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a:t>Journey of reputational risk</a:t>
            </a:r>
          </a:p>
          <a:p>
            <a:pPr marL="171450" indent="-171450">
              <a:buFontTx/>
              <a:buChar char="-"/>
            </a:pPr>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6</a:t>
            </a:fld>
            <a:endParaRPr lang="ko-KR" altLang="en-US"/>
          </a:p>
        </p:txBody>
      </p:sp>
    </p:spTree>
    <p:extLst>
      <p:ext uri="{BB962C8B-B14F-4D97-AF65-F5344CB8AC3E}">
        <p14:creationId xmlns:p14="http://schemas.microsoft.com/office/powerpoint/2010/main" val="3874073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a:t>Although finally become national issue, at least public sees that the company did an effort to solve the root problem rather than considered ignoring the problem</a:t>
            </a:r>
          </a:p>
          <a:p>
            <a:pPr marL="171450" indent="-171450">
              <a:buFontTx/>
              <a:buChar char="-"/>
            </a:pPr>
            <a:r>
              <a:rPr lang="en-ID" dirty="0"/>
              <a:t>The resolution is a combined coordination with other related parties (CEO, Legal Team, Business Risk Team, Corporate Communication, etc)</a:t>
            </a:r>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7</a:t>
            </a:fld>
            <a:endParaRPr lang="ko-KR" altLang="en-US"/>
          </a:p>
        </p:txBody>
      </p:sp>
    </p:spTree>
    <p:extLst>
      <p:ext uri="{BB962C8B-B14F-4D97-AF65-F5344CB8AC3E}">
        <p14:creationId xmlns:p14="http://schemas.microsoft.com/office/powerpoint/2010/main" val="152529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The amount of conversations on online platform are very vast and mostly in the form of text. </a:t>
            </a: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The related team may analyze those texts, but mostly they lack time and resources to check and review each conversation’s sentiment one by one.</a:t>
            </a: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Therefore, Online Sentiment Detector is needed to help the team classifying those vast data more quickly and efficiently so they can focus on the quality of strategy to handle the risks. </a:t>
            </a: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In addition, if the classification process is done manually, each team member’s subjectivity in labelling the sentiment may rise information bias and affect the decision-making process.</a:t>
            </a:r>
            <a:endParaRPr lang="en-US" sz="1800" b="0" i="0" u="none" strike="noStrike" dirty="0">
              <a:solidFill>
                <a:srgbClr val="49648C"/>
              </a:solidFill>
              <a:effectLst/>
              <a:latin typeface="Arial" panose="020B0604020202020204" pitchFamily="34" charset="0"/>
            </a:endParaRP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Human’s subjectivity may be affected by individual’s background, education, perspective/point and also body stamina.</a:t>
            </a:r>
            <a:endParaRPr lang="en-US" sz="1800" b="0" i="0" u="none" strike="noStrike" dirty="0">
              <a:solidFill>
                <a:srgbClr val="49648C"/>
              </a:solidFill>
              <a:effectLst/>
              <a:latin typeface="Arial" panose="020B0604020202020204" pitchFamily="34" charset="0"/>
            </a:endParaRP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In this case machine learning model (sentiment prediction) helps the manual classification process that is done by human.</a:t>
            </a:r>
            <a:endParaRPr lang="en-US" sz="1800" b="0" i="0" u="none" strike="noStrike" dirty="0">
              <a:solidFill>
                <a:srgbClr val="49648C"/>
              </a:solidFill>
              <a:effectLst/>
              <a:latin typeface="Arial" panose="020B0604020202020204" pitchFamily="34" charset="0"/>
            </a:endParaRPr>
          </a:p>
          <a:p>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8</a:t>
            </a:fld>
            <a:endParaRPr lang="ko-KR" altLang="en-US"/>
          </a:p>
        </p:txBody>
      </p:sp>
    </p:spTree>
    <p:extLst>
      <p:ext uri="{BB962C8B-B14F-4D97-AF65-F5344CB8AC3E}">
        <p14:creationId xmlns:p14="http://schemas.microsoft.com/office/powerpoint/2010/main" val="1090450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212121"/>
                </a:solidFill>
                <a:effectLst/>
                <a:latin typeface="Roboto"/>
              </a:rPr>
              <a:t>Standard text preprocessing: lowering all letters, removing numbers, removing punctuation, removing white space (non-standard white space such as tab space)</a:t>
            </a:r>
          </a:p>
          <a:p>
            <a:pPr marL="171450" indent="-171450" algn="l">
              <a:buFont typeface="Arial" panose="020B0604020202020204" pitchFamily="34" charset="0"/>
              <a:buChar char="•"/>
            </a:pPr>
            <a:r>
              <a:rPr lang="en-US" b="0" i="0" dirty="0">
                <a:solidFill>
                  <a:srgbClr val="212121"/>
                </a:solidFill>
                <a:effectLst/>
                <a:latin typeface="Roboto"/>
              </a:rPr>
              <a:t>Step point 5 to 8 are specially designed to handle Indonesian text.</a:t>
            </a:r>
          </a:p>
          <a:p>
            <a:pPr marL="742950" lvl="1" indent="-285750" algn="l">
              <a:buFont typeface="+mj-lt"/>
              <a:buAutoNum type="arabicPeriod"/>
            </a:pPr>
            <a:r>
              <a:rPr lang="en-US" b="0" i="0" dirty="0">
                <a:solidFill>
                  <a:srgbClr val="212121"/>
                </a:solidFill>
                <a:effectLst/>
                <a:latin typeface="Roboto"/>
              </a:rPr>
              <a:t>slang words converter</a:t>
            </a:r>
          </a:p>
          <a:p>
            <a:pPr marL="1200150" lvl="2" indent="-285750" algn="l">
              <a:buFont typeface="Arial" panose="020B0604020202020204" pitchFamily="34" charset="0"/>
              <a:buChar char="•"/>
            </a:pPr>
            <a:r>
              <a:rPr lang="en-US" b="0" i="0" dirty="0">
                <a:solidFill>
                  <a:srgbClr val="212121"/>
                </a:solidFill>
                <a:effectLst/>
                <a:latin typeface="Roboto"/>
              </a:rPr>
              <a:t>Indonesian people often shorten the standard words or use slang words when texting or posting something in the social media such as </a:t>
            </a:r>
            <a:r>
              <a:rPr lang="en-US" b="0" i="0" dirty="0" err="1">
                <a:solidFill>
                  <a:srgbClr val="212121"/>
                </a:solidFill>
                <a:effectLst/>
                <a:latin typeface="Roboto"/>
              </a:rPr>
              <a:t>bkn</a:t>
            </a:r>
            <a:r>
              <a:rPr lang="en-US" b="0" i="0" dirty="0">
                <a:solidFill>
                  <a:srgbClr val="212121"/>
                </a:solidFill>
                <a:effectLst/>
                <a:latin typeface="Roboto"/>
              </a:rPr>
              <a:t> (</a:t>
            </a:r>
            <a:r>
              <a:rPr lang="en-US" b="0" i="0" dirty="0" err="1">
                <a:solidFill>
                  <a:srgbClr val="212121"/>
                </a:solidFill>
                <a:effectLst/>
                <a:latin typeface="Roboto"/>
              </a:rPr>
              <a:t>bukan</a:t>
            </a:r>
            <a:r>
              <a:rPr lang="en-US" b="0" i="0" dirty="0">
                <a:solidFill>
                  <a:srgbClr val="212121"/>
                </a:solidFill>
                <a:effectLst/>
                <a:latin typeface="Roboto"/>
              </a:rPr>
              <a:t>), </a:t>
            </a:r>
            <a:r>
              <a:rPr lang="en-US" b="0" i="0" dirty="0" err="1">
                <a:solidFill>
                  <a:srgbClr val="212121"/>
                </a:solidFill>
                <a:effectLst/>
                <a:latin typeface="Roboto"/>
              </a:rPr>
              <a:t>sm</a:t>
            </a:r>
            <a:r>
              <a:rPr lang="en-US" b="0" i="0" dirty="0">
                <a:solidFill>
                  <a:srgbClr val="212121"/>
                </a:solidFill>
                <a:effectLst/>
                <a:latin typeface="Roboto"/>
              </a:rPr>
              <a:t> (</a:t>
            </a:r>
            <a:r>
              <a:rPr lang="en-US" b="0" i="0" dirty="0" err="1">
                <a:solidFill>
                  <a:srgbClr val="212121"/>
                </a:solidFill>
                <a:effectLst/>
                <a:latin typeface="Roboto"/>
              </a:rPr>
              <a:t>sama</a:t>
            </a:r>
            <a:r>
              <a:rPr lang="en-US" b="0" i="0" dirty="0">
                <a:solidFill>
                  <a:srgbClr val="212121"/>
                </a:solidFill>
                <a:effectLst/>
                <a:latin typeface="Roboto"/>
              </a:rPr>
              <a:t>), </a:t>
            </a:r>
            <a:r>
              <a:rPr lang="en-US" b="0" i="0" dirty="0" err="1">
                <a:solidFill>
                  <a:srgbClr val="212121"/>
                </a:solidFill>
                <a:effectLst/>
                <a:latin typeface="Roboto"/>
              </a:rPr>
              <a:t>ngebully</a:t>
            </a:r>
            <a:r>
              <a:rPr lang="en-US" b="0" i="0" dirty="0">
                <a:solidFill>
                  <a:srgbClr val="212121"/>
                </a:solidFill>
                <a:effectLst/>
                <a:latin typeface="Roboto"/>
              </a:rPr>
              <a:t> (</a:t>
            </a:r>
            <a:r>
              <a:rPr lang="en-US" b="0" i="0" dirty="0" err="1">
                <a:solidFill>
                  <a:srgbClr val="212121"/>
                </a:solidFill>
                <a:effectLst/>
                <a:latin typeface="Roboto"/>
              </a:rPr>
              <a:t>intimadasi</a:t>
            </a:r>
            <a:r>
              <a:rPr lang="en-US" b="0" i="0" dirty="0">
                <a:solidFill>
                  <a:srgbClr val="212121"/>
                </a:solidFill>
                <a:effectLst/>
                <a:latin typeface="Roboto"/>
              </a:rPr>
              <a:t>), au ah (</a:t>
            </a:r>
            <a:r>
              <a:rPr lang="en-US" b="0" i="0" dirty="0" err="1">
                <a:solidFill>
                  <a:srgbClr val="212121"/>
                </a:solidFill>
                <a:effectLst/>
                <a:latin typeface="Roboto"/>
              </a:rPr>
              <a:t>tidak</a:t>
            </a:r>
            <a:r>
              <a:rPr lang="en-US" b="0" i="0" dirty="0">
                <a:solidFill>
                  <a:srgbClr val="212121"/>
                </a:solidFill>
                <a:effectLst/>
                <a:latin typeface="Roboto"/>
              </a:rPr>
              <a:t> </a:t>
            </a:r>
            <a:r>
              <a:rPr lang="en-US" b="0" i="0" dirty="0" err="1">
                <a:solidFill>
                  <a:srgbClr val="212121"/>
                </a:solidFill>
                <a:effectLst/>
                <a:latin typeface="Roboto"/>
              </a:rPr>
              <a:t>tahu</a:t>
            </a:r>
            <a:r>
              <a:rPr lang="en-US" b="0" i="0" dirty="0">
                <a:solidFill>
                  <a:srgbClr val="212121"/>
                </a:solidFill>
                <a:effectLst/>
                <a:latin typeface="Roboto"/>
              </a:rPr>
              <a:t>) and the likes. In this step we will replace all the slang and abbreviated words into its standard form</a:t>
            </a:r>
          </a:p>
          <a:p>
            <a:pPr marL="742950" lvl="1" indent="-285750" algn="l">
              <a:buFont typeface="+mj-lt"/>
              <a:buAutoNum type="arabicPeriod"/>
            </a:pPr>
            <a:r>
              <a:rPr lang="en-US" b="0" i="0" dirty="0">
                <a:solidFill>
                  <a:srgbClr val="212121"/>
                </a:solidFill>
                <a:effectLst/>
                <a:latin typeface="Roboto"/>
              </a:rPr>
              <a:t>emoji converter</a:t>
            </a:r>
          </a:p>
          <a:p>
            <a:pPr marL="1200150" lvl="2" indent="-285750" algn="l">
              <a:buFont typeface="Arial" panose="020B0604020202020204" pitchFamily="34" charset="0"/>
              <a:buChar char="•"/>
            </a:pPr>
            <a:r>
              <a:rPr lang="en-US" b="0" i="0" dirty="0">
                <a:solidFill>
                  <a:srgbClr val="212121"/>
                </a:solidFill>
                <a:effectLst/>
                <a:latin typeface="Roboto"/>
              </a:rPr>
              <a:t>by using this converter, the idea is to replace all emojis into its description. For example, 🙇 converted into </a:t>
            </a:r>
            <a:r>
              <a:rPr lang="en-US" b="0" i="0" dirty="0" err="1">
                <a:solidFill>
                  <a:srgbClr val="212121"/>
                </a:solidFill>
                <a:effectLst/>
                <a:latin typeface="Roboto"/>
              </a:rPr>
              <a:t>Person_Bowing</a:t>
            </a:r>
            <a:r>
              <a:rPr lang="en-US" b="0" i="0" dirty="0">
                <a:solidFill>
                  <a:srgbClr val="212121"/>
                </a:solidFill>
                <a:effectLst/>
                <a:latin typeface="Roboto"/>
              </a:rPr>
              <a:t> or 😮 converted into </a:t>
            </a:r>
            <a:r>
              <a:rPr lang="en-US" b="0" i="0" dirty="0" err="1">
                <a:solidFill>
                  <a:srgbClr val="212121"/>
                </a:solidFill>
                <a:effectLst/>
                <a:latin typeface="Roboto"/>
              </a:rPr>
              <a:t>Face_With_Open_Mouth</a:t>
            </a:r>
            <a:endParaRPr lang="en-US" b="0" i="0" dirty="0">
              <a:solidFill>
                <a:srgbClr val="212121"/>
              </a:solidFill>
              <a:effectLst/>
              <a:latin typeface="Roboto"/>
            </a:endParaRPr>
          </a:p>
          <a:p>
            <a:pPr marL="742950" lvl="1" indent="-285750" algn="l">
              <a:buFont typeface="+mj-lt"/>
              <a:buAutoNum type="arabicPeriod"/>
            </a:pPr>
            <a:r>
              <a:rPr lang="en-US" b="0" i="0" dirty="0" err="1">
                <a:solidFill>
                  <a:srgbClr val="212121"/>
                </a:solidFill>
                <a:effectLst/>
                <a:latin typeface="Roboto"/>
              </a:rPr>
              <a:t>stopwords</a:t>
            </a:r>
            <a:r>
              <a:rPr lang="en-US" b="0" i="0" dirty="0">
                <a:solidFill>
                  <a:srgbClr val="212121"/>
                </a:solidFill>
                <a:effectLst/>
                <a:latin typeface="Roboto"/>
              </a:rPr>
              <a:t> removal we use </a:t>
            </a:r>
            <a:r>
              <a:rPr lang="en-US" b="0" i="0" dirty="0" err="1">
                <a:solidFill>
                  <a:srgbClr val="212121"/>
                </a:solidFill>
                <a:effectLst/>
                <a:latin typeface="Roboto"/>
              </a:rPr>
              <a:t>nltk</a:t>
            </a:r>
            <a:r>
              <a:rPr lang="en-US" b="0" i="0" dirty="0">
                <a:solidFill>
                  <a:srgbClr val="212121"/>
                </a:solidFill>
                <a:effectLst/>
                <a:latin typeface="Roboto"/>
              </a:rPr>
              <a:t> </a:t>
            </a:r>
            <a:r>
              <a:rPr lang="en-US" b="0" i="0" dirty="0" err="1">
                <a:solidFill>
                  <a:srgbClr val="212121"/>
                </a:solidFill>
                <a:effectLst/>
                <a:latin typeface="Roboto"/>
              </a:rPr>
              <a:t>stopwords</a:t>
            </a:r>
            <a:r>
              <a:rPr lang="en-US" b="0" i="0" dirty="0">
                <a:solidFill>
                  <a:srgbClr val="212121"/>
                </a:solidFill>
                <a:effectLst/>
                <a:latin typeface="Roboto"/>
              </a:rPr>
              <a:t> that is modified by omitting the negation words (</a:t>
            </a:r>
            <a:r>
              <a:rPr lang="en-US" b="0" i="0" dirty="0" err="1">
                <a:solidFill>
                  <a:srgbClr val="212121"/>
                </a:solidFill>
                <a:effectLst/>
                <a:latin typeface="Roboto"/>
              </a:rPr>
              <a:t>tidak</a:t>
            </a:r>
            <a:r>
              <a:rPr lang="en-US" b="0" i="0" dirty="0">
                <a:solidFill>
                  <a:srgbClr val="212121"/>
                </a:solidFill>
                <a:effectLst/>
                <a:latin typeface="Roboto"/>
              </a:rPr>
              <a:t>, </a:t>
            </a:r>
            <a:r>
              <a:rPr lang="en-US" b="0" i="0" dirty="0" err="1">
                <a:solidFill>
                  <a:srgbClr val="212121"/>
                </a:solidFill>
                <a:effectLst/>
                <a:latin typeface="Roboto"/>
              </a:rPr>
              <a:t>bukan</a:t>
            </a:r>
            <a:r>
              <a:rPr lang="en-US" b="0" i="0" dirty="0">
                <a:solidFill>
                  <a:srgbClr val="212121"/>
                </a:solidFill>
                <a:effectLst/>
                <a:latin typeface="Roboto"/>
              </a:rPr>
              <a:t>, </a:t>
            </a:r>
            <a:r>
              <a:rPr lang="en-US" b="0" i="0" dirty="0" err="1">
                <a:solidFill>
                  <a:srgbClr val="212121"/>
                </a:solidFill>
                <a:effectLst/>
                <a:latin typeface="Roboto"/>
              </a:rPr>
              <a:t>jangan</a:t>
            </a:r>
            <a:r>
              <a:rPr lang="en-US" b="0" i="0" dirty="0">
                <a:solidFill>
                  <a:srgbClr val="212121"/>
                </a:solidFill>
                <a:effectLst/>
                <a:latin typeface="Roboto"/>
              </a:rPr>
              <a:t> and </a:t>
            </a:r>
            <a:r>
              <a:rPr lang="en-US" b="0" i="0" dirty="0" err="1">
                <a:solidFill>
                  <a:srgbClr val="212121"/>
                </a:solidFill>
                <a:effectLst/>
                <a:latin typeface="Roboto"/>
              </a:rPr>
              <a:t>belum</a:t>
            </a:r>
            <a:r>
              <a:rPr lang="en-US" b="0" i="0" dirty="0">
                <a:solidFill>
                  <a:srgbClr val="212121"/>
                </a:solidFill>
                <a:effectLst/>
                <a:latin typeface="Roboto"/>
              </a:rPr>
              <a:t>) and adding some other forms found in the data such as </a:t>
            </a:r>
            <a:r>
              <a:rPr lang="en-US" b="0" i="0" dirty="0" err="1">
                <a:solidFill>
                  <a:srgbClr val="212121"/>
                </a:solidFill>
                <a:effectLst/>
                <a:latin typeface="Roboto"/>
              </a:rPr>
              <a:t>nya</a:t>
            </a:r>
            <a:r>
              <a:rPr lang="en-US" b="0" i="0" dirty="0">
                <a:solidFill>
                  <a:srgbClr val="212121"/>
                </a:solidFill>
                <a:effectLst/>
                <a:latin typeface="Roboto"/>
              </a:rPr>
              <a:t> and </a:t>
            </a:r>
            <a:r>
              <a:rPr lang="en-US" b="0" i="0" dirty="0" err="1">
                <a:solidFill>
                  <a:srgbClr val="212121"/>
                </a:solidFill>
                <a:effectLst/>
                <a:latin typeface="Roboto"/>
              </a:rPr>
              <a:t>yg</a:t>
            </a:r>
            <a:r>
              <a:rPr lang="en-US" b="0" i="0" dirty="0">
                <a:solidFill>
                  <a:srgbClr val="212121"/>
                </a:solidFill>
                <a:effectLst/>
                <a:latin typeface="Roboto"/>
              </a:rPr>
              <a:t>)</a:t>
            </a:r>
          </a:p>
          <a:p>
            <a:pPr marL="742950" lvl="1" indent="-285750" algn="l">
              <a:buFont typeface="+mj-lt"/>
              <a:buAutoNum type="arabicPeriod"/>
            </a:pPr>
            <a:r>
              <a:rPr lang="en-US" b="0" i="0" dirty="0">
                <a:solidFill>
                  <a:srgbClr val="212121"/>
                </a:solidFill>
                <a:effectLst/>
                <a:latin typeface="Roboto"/>
              </a:rPr>
              <a:t>stemming since we are treating Indonesian text, so we will use Sastrawi library for stemming process (Sastrawi only provides stemming). NLTK and other NLP Libraries do not yet have the Indonesian-based stemming.</a:t>
            </a:r>
          </a:p>
          <a:p>
            <a:pPr marL="742950" lvl="1" indent="-285750" algn="l">
              <a:buFont typeface="+mj-lt"/>
              <a:buAutoNum type="arabicPeriod"/>
            </a:pPr>
            <a:r>
              <a:rPr lang="en-US" sz="1400" b="0" i="1" dirty="0">
                <a:solidFill>
                  <a:srgbClr val="212121"/>
                </a:solidFill>
                <a:effectLst/>
                <a:highlight>
                  <a:srgbClr val="FFFF00"/>
                </a:highlight>
                <a:latin typeface="Roboto"/>
              </a:rPr>
              <a:t>however, it should be noted that according to </a:t>
            </a:r>
            <a:r>
              <a:rPr lang="en-US" sz="1400" b="1" i="1" dirty="0">
                <a:solidFill>
                  <a:srgbClr val="212121"/>
                </a:solidFill>
                <a:effectLst/>
                <a:highlight>
                  <a:srgbClr val="FFFF00"/>
                </a:highlight>
                <a:latin typeface="Roboto"/>
              </a:rPr>
              <a:t>INDIRA SYAWANODYA</a:t>
            </a:r>
            <a:r>
              <a:rPr lang="en-US" sz="1400" b="0" i="1" dirty="0">
                <a:solidFill>
                  <a:srgbClr val="212121"/>
                </a:solidFill>
                <a:effectLst/>
                <a:highlight>
                  <a:srgbClr val="FFFF00"/>
                </a:highlight>
                <a:latin typeface="Roboto"/>
              </a:rPr>
              <a:t> in her </a:t>
            </a:r>
            <a:r>
              <a:rPr lang="en-US" sz="1400" b="0" i="1" dirty="0">
                <a:solidFill>
                  <a:srgbClr val="212121"/>
                </a:solidFill>
                <a:effectLst/>
                <a:highlight>
                  <a:srgbClr val="FFFF00"/>
                </a:highlight>
                <a:latin typeface="Roboto"/>
                <a:hlinkClick r:id="rId3"/>
              </a:rPr>
              <a:t>Post-Graduate Thesis</a:t>
            </a:r>
            <a:r>
              <a:rPr lang="en-US" sz="1400" b="0" i="1" dirty="0">
                <a:solidFill>
                  <a:srgbClr val="212121"/>
                </a:solidFill>
                <a:effectLst/>
                <a:highlight>
                  <a:srgbClr val="FFFF00"/>
                </a:highlight>
                <a:latin typeface="Roboto"/>
              </a:rPr>
              <a:t>, </a:t>
            </a:r>
            <a:r>
              <a:rPr lang="en-US" sz="1400" b="0" i="1" dirty="0" err="1">
                <a:solidFill>
                  <a:srgbClr val="212121"/>
                </a:solidFill>
                <a:effectLst/>
                <a:highlight>
                  <a:srgbClr val="FFFF00"/>
                </a:highlight>
                <a:latin typeface="Roboto"/>
              </a:rPr>
              <a:t>Sastrawi's</a:t>
            </a:r>
            <a:r>
              <a:rPr lang="en-US" sz="1400" b="0" i="1" dirty="0">
                <a:solidFill>
                  <a:srgbClr val="212121"/>
                </a:solidFill>
                <a:effectLst/>
                <a:highlight>
                  <a:srgbClr val="FFFF00"/>
                </a:highlight>
                <a:latin typeface="Roboto"/>
              </a:rPr>
              <a:t> running time is slow and it impacts to its low performance.</a:t>
            </a:r>
          </a:p>
          <a:p>
            <a:pPr marL="742950" lvl="1" indent="-285750" algn="l">
              <a:buFont typeface="+mj-lt"/>
              <a:buAutoNum type="arabicPeriod"/>
            </a:pPr>
            <a:r>
              <a:rPr lang="en-US" b="0" i="0" dirty="0">
                <a:solidFill>
                  <a:srgbClr val="212121"/>
                </a:solidFill>
                <a:effectLst/>
                <a:latin typeface="Roboto"/>
              </a:rPr>
              <a:t>we will see later that it will impact also to the model performance. We can see this illustration</a:t>
            </a:r>
          </a:p>
          <a:p>
            <a:pPr marL="1143000" lvl="2" indent="-228600" algn="l">
              <a:buFont typeface="Arial" panose="020B0604020202020204" pitchFamily="34" charset="0"/>
              <a:buChar char="•"/>
            </a:pPr>
            <a:r>
              <a:rPr lang="en-US" b="0" i="0" dirty="0">
                <a:solidFill>
                  <a:srgbClr val="212121"/>
                </a:solidFill>
                <a:effectLst/>
                <a:latin typeface="Roboto"/>
              </a:rPr>
              <a:t>running the stemming process to 27,617 data needs more than 1 hour</a:t>
            </a:r>
          </a:p>
          <a:p>
            <a:pPr marL="1143000" lvl="2" indent="-228600" algn="l">
              <a:buFont typeface="Arial" panose="020B0604020202020204" pitchFamily="34" charset="0"/>
              <a:buChar char="•"/>
            </a:pPr>
            <a:r>
              <a:rPr lang="en-US" b="0" i="0" dirty="0">
                <a:solidFill>
                  <a:srgbClr val="212121"/>
                </a:solidFill>
                <a:effectLst/>
                <a:latin typeface="Roboto"/>
              </a:rPr>
              <a:t>running hyperparameter tuning to create model for 19,000 training data needs more than 24 hours</a:t>
            </a:r>
          </a:p>
          <a:p>
            <a:pPr marL="1143000" lvl="2" indent="-228600" algn="l">
              <a:buFont typeface="Arial" panose="020B0604020202020204" pitchFamily="34" charset="0"/>
              <a:buChar char="•"/>
            </a:pPr>
            <a:r>
              <a:rPr lang="en-US" b="0" i="0" dirty="0">
                <a:solidFill>
                  <a:srgbClr val="212121"/>
                </a:solidFill>
                <a:effectLst/>
                <a:latin typeface="Roboto"/>
              </a:rPr>
              <a:t>running the hyperparameter tuning model for 100 new data needs approximately 30 seconds to 1 minute</a:t>
            </a:r>
          </a:p>
          <a:p>
            <a:pPr marL="171450" indent="-171450">
              <a:buFontTx/>
              <a:buChar char="-"/>
            </a:pPr>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11</a:t>
            </a:fld>
            <a:endParaRPr lang="ko-KR" altLang="en-US"/>
          </a:p>
        </p:txBody>
      </p:sp>
    </p:spTree>
    <p:extLst>
      <p:ext uri="{BB962C8B-B14F-4D97-AF65-F5344CB8AC3E}">
        <p14:creationId xmlns:p14="http://schemas.microsoft.com/office/powerpoint/2010/main" val="3510508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a:t>Recall Score of model with </a:t>
            </a:r>
            <a:r>
              <a:rPr lang="en-ID" dirty="0" err="1"/>
              <a:t>preprocessor</a:t>
            </a:r>
            <a:r>
              <a:rPr lang="en-ID" dirty="0"/>
              <a:t>: 0.85</a:t>
            </a:r>
          </a:p>
          <a:p>
            <a:pPr marL="171450" indent="-171450">
              <a:buFontTx/>
              <a:buChar char="-"/>
            </a:pPr>
            <a:r>
              <a:rPr lang="en-ID" dirty="0"/>
              <a:t>Recall Score of model without </a:t>
            </a:r>
            <a:r>
              <a:rPr lang="en-ID" dirty="0" err="1"/>
              <a:t>preprocessor</a:t>
            </a:r>
            <a:r>
              <a:rPr lang="en-ID" dirty="0"/>
              <a:t>: 0.85</a:t>
            </a:r>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21</a:t>
            </a:fld>
            <a:endParaRPr lang="ko-KR" altLang="en-US"/>
          </a:p>
        </p:txBody>
      </p:sp>
    </p:spTree>
    <p:extLst>
      <p:ext uri="{BB962C8B-B14F-4D97-AF65-F5344CB8AC3E}">
        <p14:creationId xmlns:p14="http://schemas.microsoft.com/office/powerpoint/2010/main" val="8317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9ED4F-90B4-4BD8-A817-6A0A9D03637F}" type="slidenum">
              <a:rPr lang="ko-KR" altLang="en-US" smtClean="0"/>
              <a:t>25</a:t>
            </a:fld>
            <a:endParaRPr lang="ko-KR" altLang="en-US"/>
          </a:p>
        </p:txBody>
      </p:sp>
    </p:spTree>
    <p:extLst>
      <p:ext uri="{BB962C8B-B14F-4D97-AF65-F5344CB8AC3E}">
        <p14:creationId xmlns:p14="http://schemas.microsoft.com/office/powerpoint/2010/main" val="3428476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9ED4F-90B4-4BD8-A817-6A0A9D03637F}" type="slidenum">
              <a:rPr lang="ko-KR" altLang="en-US" smtClean="0"/>
              <a:t>26</a:t>
            </a:fld>
            <a:endParaRPr lang="ko-KR" altLang="en-US"/>
          </a:p>
        </p:txBody>
      </p:sp>
    </p:spTree>
    <p:extLst>
      <p:ext uri="{BB962C8B-B14F-4D97-AF65-F5344CB8AC3E}">
        <p14:creationId xmlns:p14="http://schemas.microsoft.com/office/powerpoint/2010/main" val="2472196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F921D975-47B7-40FA-B919-8B79C77FC0F2}"/>
              </a:ext>
            </a:extLst>
          </p:cNvPr>
          <p:cNvGrpSpPr/>
          <p:nvPr userDrawn="1"/>
        </p:nvGrpSpPr>
        <p:grpSpPr>
          <a:xfrm>
            <a:off x="4572000" y="387072"/>
            <a:ext cx="4569687" cy="4756528"/>
            <a:chOff x="4572000" y="387072"/>
            <a:chExt cx="4569687" cy="4756528"/>
          </a:xfrm>
        </p:grpSpPr>
        <p:sp>
          <p:nvSpPr>
            <p:cNvPr id="38" name="자유형: 도형 37">
              <a:extLst>
                <a:ext uri="{FF2B5EF4-FFF2-40B4-BE49-F238E27FC236}">
                  <a16:creationId xmlns:a16="http://schemas.microsoft.com/office/drawing/2014/main" id="{3D941B2F-ACDE-44DC-AD51-21CFD90B9D89}"/>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28" name="그룹 27">
              <a:extLst>
                <a:ext uri="{FF2B5EF4-FFF2-40B4-BE49-F238E27FC236}">
                  <a16:creationId xmlns:a16="http://schemas.microsoft.com/office/drawing/2014/main" id="{F6BA73B4-BC5C-4378-A083-948505655B7B}"/>
                </a:ext>
              </a:extLst>
            </p:cNvPr>
            <p:cNvGrpSpPr/>
            <p:nvPr userDrawn="1"/>
          </p:nvGrpSpPr>
          <p:grpSpPr>
            <a:xfrm>
              <a:off x="6992136" y="387072"/>
              <a:ext cx="704897" cy="1355021"/>
              <a:chOff x="5304862" y="-789923"/>
              <a:chExt cx="645890" cy="1241591"/>
            </a:xfrm>
          </p:grpSpPr>
          <p:grpSp>
            <p:nvGrpSpPr>
              <p:cNvPr id="29" name="그룹 28">
                <a:extLst>
                  <a:ext uri="{FF2B5EF4-FFF2-40B4-BE49-F238E27FC236}">
                    <a16:creationId xmlns:a16="http://schemas.microsoft.com/office/drawing/2014/main" id="{269974D1-7996-4667-BA09-83671B53C878}"/>
                  </a:ext>
                </a:extLst>
              </p:cNvPr>
              <p:cNvGrpSpPr/>
              <p:nvPr userDrawn="1"/>
            </p:nvGrpSpPr>
            <p:grpSpPr>
              <a:xfrm>
                <a:off x="5377232" y="-789923"/>
                <a:ext cx="495969" cy="1052585"/>
                <a:chOff x="5868144" y="-857099"/>
                <a:chExt cx="495969" cy="1052585"/>
              </a:xfrm>
            </p:grpSpPr>
            <p:sp>
              <p:nvSpPr>
                <p:cNvPr id="34" name="이등변 삼각형 49">
                  <a:extLst>
                    <a:ext uri="{FF2B5EF4-FFF2-40B4-BE49-F238E27FC236}">
                      <a16:creationId xmlns:a16="http://schemas.microsoft.com/office/drawing/2014/main" id="{28E40F27-2EBF-4762-A766-35C37FBBB4FC}"/>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자유형: 도형 34">
                  <a:extLst>
                    <a:ext uri="{FF2B5EF4-FFF2-40B4-BE49-F238E27FC236}">
                      <a16:creationId xmlns:a16="http://schemas.microsoft.com/office/drawing/2014/main" id="{8F48F4F8-139B-4033-8A10-8F6699C3926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id="{1B13B33C-E953-4CCE-A9B0-8BAF1A14BCD1}"/>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타원 29">
                <a:extLst>
                  <a:ext uri="{FF2B5EF4-FFF2-40B4-BE49-F238E27FC236}">
                    <a16:creationId xmlns:a16="http://schemas.microsoft.com/office/drawing/2014/main" id="{C8CF60D7-5C5A-451E-BE72-BA888208BAF2}"/>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47DE17EC-22E7-4731-8B49-B51235A1DF1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id="{548997DE-64C7-44A9-A88E-2031BD44F47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32">
                <a:extLst>
                  <a:ext uri="{FF2B5EF4-FFF2-40B4-BE49-F238E27FC236}">
                    <a16:creationId xmlns:a16="http://schemas.microsoft.com/office/drawing/2014/main" id="{4E2EBBBA-5F6E-4A7C-B230-6E02F5B0DE65}"/>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userDrawn="1">
            <p:ph type="body" sz="quarter" idx="10" hasCustomPrompt="1"/>
          </p:nvPr>
        </p:nvSpPr>
        <p:spPr>
          <a:xfrm>
            <a:off x="323528" y="2787774"/>
            <a:ext cx="3816424" cy="1080121"/>
          </a:xfrm>
          <a:prstGeom prst="rect">
            <a:avLst/>
          </a:prstGeom>
        </p:spPr>
        <p:txBody>
          <a:bodyPr anchor="ctr"/>
          <a:lstStyle>
            <a:lvl1pPr marL="0" indent="0" algn="l">
              <a:lnSpc>
                <a:spcPct val="80000"/>
              </a:lnSpc>
              <a:buNone/>
              <a:defRPr sz="3600" b="1" baseline="0">
                <a:solidFill>
                  <a:schemeClr val="tx1">
                    <a:lumMod val="75000"/>
                    <a:lumOff val="25000"/>
                  </a:schemeClr>
                </a:solidFill>
                <a:latin typeface="+mj-lt"/>
                <a:cs typeface="Arial" pitchFamily="34" charset="0"/>
              </a:defRPr>
            </a:lvl1pPr>
          </a:lstStyle>
          <a:p>
            <a:pPr fontAlgn="auto">
              <a:lnSpc>
                <a:spcPct val="100000"/>
              </a:lnSpc>
              <a:spcBef>
                <a:spcPts val="0"/>
              </a:spcBef>
              <a:spcAft>
                <a:spcPts val="0"/>
              </a:spcAft>
              <a:defRPr/>
            </a:pPr>
            <a:r>
              <a:rPr lang="en-US" altLang="ko-KR" dirty="0">
                <a:ea typeface="맑은 고딕" pitchFamily="50" charset="-127"/>
              </a:rPr>
              <a:t>FREE PPT </a:t>
            </a:r>
          </a:p>
          <a:p>
            <a:pPr fontAlgn="auto">
              <a:lnSpc>
                <a:spcPct val="100000"/>
              </a:lnSpc>
              <a:spcBef>
                <a:spcPts val="0"/>
              </a:spcBef>
              <a:spcAft>
                <a:spcPts val="0"/>
              </a:spcAft>
              <a:defRPr/>
            </a:pPr>
            <a:r>
              <a:rPr lang="en-US" altLang="ko-KR" dirty="0">
                <a:ea typeface="맑은 고딕" pitchFamily="50" charset="-127"/>
              </a:rPr>
              <a:t>TEMPLATES</a:t>
            </a:r>
            <a:endParaRPr lang="en-US" altLang="ko-KR" b="1" dirty="0">
              <a:solidFill>
                <a:schemeClr val="tx1">
                  <a:lumMod val="75000"/>
                  <a:lumOff val="25000"/>
                </a:schemeClr>
              </a:solidFill>
            </a:endParaRPr>
          </a:p>
        </p:txBody>
      </p:sp>
      <p:sp>
        <p:nvSpPr>
          <p:cNvPr id="11" name="Text Placeholder 9"/>
          <p:cNvSpPr>
            <a:spLocks noGrp="1"/>
          </p:cNvSpPr>
          <p:nvPr userDrawn="1">
            <p:ph type="body" sz="quarter" idx="11" hasCustomPrompt="1"/>
          </p:nvPr>
        </p:nvSpPr>
        <p:spPr>
          <a:xfrm>
            <a:off x="323380" y="3867894"/>
            <a:ext cx="3816424"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fontAlgn="auto">
              <a:spcBef>
                <a:spcPts val="0"/>
              </a:spcBef>
              <a:spcAft>
                <a:spcPts val="0"/>
              </a:spcAft>
              <a:defRPr/>
            </a:pPr>
            <a:r>
              <a:rPr lang="en-US" altLang="ko-KR" b="1" dirty="0"/>
              <a:t>INSERT THE TITLE </a:t>
            </a:r>
          </a:p>
          <a:p>
            <a:pPr fontAlgn="auto">
              <a:spcBef>
                <a:spcPts val="0"/>
              </a:spcBef>
              <a:spcAft>
                <a:spcPts val="0"/>
              </a:spcAft>
              <a:defRPr/>
            </a:pPr>
            <a:r>
              <a:rPr lang="en-US" altLang="ko-KR" b="1" dirty="0"/>
              <a:t>OF YOUR PRESENTATION HERE    </a:t>
            </a:r>
          </a:p>
        </p:txBody>
      </p:sp>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11" name="그림 개체 틀 10">
            <a:extLst>
              <a:ext uri="{FF2B5EF4-FFF2-40B4-BE49-F238E27FC236}">
                <a16:creationId xmlns:a16="http://schemas.microsoft.com/office/drawing/2014/main" id="{24943D91-C407-41C1-8574-76661B571395}"/>
              </a:ext>
            </a:extLst>
          </p:cNvPr>
          <p:cNvSpPr>
            <a:spLocks noGrp="1"/>
          </p:cNvSpPr>
          <p:nvPr>
            <p:ph type="pic" idx="1" hasCustomPrompt="1"/>
          </p:nvPr>
        </p:nvSpPr>
        <p:spPr>
          <a:xfrm>
            <a:off x="5148065" y="1431235"/>
            <a:ext cx="2568434" cy="2280270"/>
          </a:xfrm>
          <a:custGeom>
            <a:avLst/>
            <a:gdLst>
              <a:gd name="connsiteX0" fmla="*/ 125450 w 2568434"/>
              <a:gd name="connsiteY0" fmla="*/ 111684 h 2280270"/>
              <a:gd name="connsiteX1" fmla="*/ 2442984 w 2568434"/>
              <a:gd name="connsiteY1" fmla="*/ 111684 h 2280270"/>
              <a:gd name="connsiteX2" fmla="*/ 2442984 w 2568434"/>
              <a:gd name="connsiteY2" fmla="*/ 2168586 h 2280270"/>
              <a:gd name="connsiteX3" fmla="*/ 125450 w 2568434"/>
              <a:gd name="connsiteY3" fmla="*/ 2168586 h 2280270"/>
              <a:gd name="connsiteX4" fmla="*/ 96085 w 2568434"/>
              <a:gd name="connsiteY4" fmla="*/ 82319 h 2280270"/>
              <a:gd name="connsiteX5" fmla="*/ 96085 w 2568434"/>
              <a:gd name="connsiteY5" fmla="*/ 2197951 h 2280270"/>
              <a:gd name="connsiteX6" fmla="*/ 2472349 w 2568434"/>
              <a:gd name="connsiteY6" fmla="*/ 2197951 h 2280270"/>
              <a:gd name="connsiteX7" fmla="*/ 2472349 w 2568434"/>
              <a:gd name="connsiteY7" fmla="*/ 82319 h 2280270"/>
              <a:gd name="connsiteX8" fmla="*/ 0 w 2568434"/>
              <a:gd name="connsiteY8" fmla="*/ 0 h 2280270"/>
              <a:gd name="connsiteX9" fmla="*/ 2568434 w 2568434"/>
              <a:gd name="connsiteY9" fmla="*/ 0 h 2280270"/>
              <a:gd name="connsiteX10" fmla="*/ 2568434 w 2568434"/>
              <a:gd name="connsiteY10" fmla="*/ 2280270 h 2280270"/>
              <a:gd name="connsiteX11" fmla="*/ 0 w 2568434"/>
              <a:gd name="connsiteY11" fmla="*/ 2280270 h 228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8434" h="2280270">
                <a:moveTo>
                  <a:pt x="125450" y="111684"/>
                </a:moveTo>
                <a:lnTo>
                  <a:pt x="2442984" y="111684"/>
                </a:lnTo>
                <a:lnTo>
                  <a:pt x="2442984" y="2168586"/>
                </a:lnTo>
                <a:lnTo>
                  <a:pt x="125450" y="2168586"/>
                </a:lnTo>
                <a:close/>
                <a:moveTo>
                  <a:pt x="96085" y="82319"/>
                </a:moveTo>
                <a:lnTo>
                  <a:pt x="96085" y="2197951"/>
                </a:lnTo>
                <a:lnTo>
                  <a:pt x="2472349" y="2197951"/>
                </a:lnTo>
                <a:lnTo>
                  <a:pt x="2472349" y="82319"/>
                </a:lnTo>
                <a:close/>
                <a:moveTo>
                  <a:pt x="0" y="0"/>
                </a:moveTo>
                <a:lnTo>
                  <a:pt x="2568434" y="0"/>
                </a:lnTo>
                <a:lnTo>
                  <a:pt x="2568434" y="2280270"/>
                </a:lnTo>
                <a:lnTo>
                  <a:pt x="0" y="228027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D19E2BEF-0357-4B60-8F97-1B4CBD18E02A}"/>
              </a:ext>
            </a:extLst>
          </p:cNvPr>
          <p:cNvSpPr>
            <a:spLocks noGrp="1"/>
          </p:cNvSpPr>
          <p:nvPr>
            <p:ph type="pic" idx="10" hasCustomPrompt="1"/>
          </p:nvPr>
        </p:nvSpPr>
        <p:spPr>
          <a:xfrm>
            <a:off x="7704000" y="370350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그림 개체 틀 11">
            <a:extLst>
              <a:ext uri="{FF2B5EF4-FFF2-40B4-BE49-F238E27FC236}">
                <a16:creationId xmlns:a16="http://schemas.microsoft.com/office/drawing/2014/main" id="{C69723CC-367A-47C2-9C98-4E37F9539DBD}"/>
              </a:ext>
            </a:extLst>
          </p:cNvPr>
          <p:cNvSpPr>
            <a:spLocks noGrp="1"/>
          </p:cNvSpPr>
          <p:nvPr>
            <p:ph type="pic" idx="11" hasCustomPrompt="1"/>
          </p:nvPr>
        </p:nvSpPr>
        <p:spPr>
          <a:xfrm>
            <a:off x="3708064" y="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454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3076575"/>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886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rgbClr val="FFCE29"/>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3959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572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904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1"/>
        </a:solidFill>
        <a:effectLst/>
      </p:bgPr>
    </p:bg>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BC15B180-CBF0-499C-A764-95FA7614ACA6}"/>
              </a:ext>
            </a:extLst>
          </p:cNvPr>
          <p:cNvSpPr>
            <a:spLocks noGrp="1"/>
          </p:cNvSpPr>
          <p:nvPr>
            <p:ph type="pic" idx="1" hasCustomPrompt="1"/>
          </p:nvPr>
        </p:nvSpPr>
        <p:spPr>
          <a:xfrm>
            <a:off x="6984000" y="-1"/>
            <a:ext cx="2160000" cy="5143501"/>
          </a:xfrm>
          <a:custGeom>
            <a:avLst/>
            <a:gdLst>
              <a:gd name="connsiteX0" fmla="*/ 0 w 2160000"/>
              <a:gd name="connsiteY0" fmla="*/ 1425596 h 5143501"/>
              <a:gd name="connsiteX1" fmla="*/ 651889 w 2160000"/>
              <a:gd name="connsiteY1" fmla="*/ 2077485 h 5143501"/>
              <a:gd name="connsiteX2" fmla="*/ 0 w 2160000"/>
              <a:gd name="connsiteY2" fmla="*/ 2729373 h 5143501"/>
              <a:gd name="connsiteX3" fmla="*/ 0 w 2160000"/>
              <a:gd name="connsiteY3" fmla="*/ 0 h 5143501"/>
              <a:gd name="connsiteX4" fmla="*/ 2160000 w 2160000"/>
              <a:gd name="connsiteY4" fmla="*/ 0 h 5143501"/>
              <a:gd name="connsiteX5" fmla="*/ 2160000 w 2160000"/>
              <a:gd name="connsiteY5" fmla="*/ 5143501 h 5143501"/>
              <a:gd name="connsiteX6" fmla="*/ 0 w 2160000"/>
              <a:gd name="connsiteY6" fmla="*/ 5143501 h 5143501"/>
              <a:gd name="connsiteX7" fmla="*/ 0 w 2160000"/>
              <a:gd name="connsiteY7" fmla="*/ 2856759 h 5143501"/>
              <a:gd name="connsiteX8" fmla="*/ 779274 w 2160000"/>
              <a:gd name="connsiteY8" fmla="*/ 2077485 h 5143501"/>
              <a:gd name="connsiteX9" fmla="*/ 0 w 2160000"/>
              <a:gd name="connsiteY9" fmla="*/ 1298211 h 514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00" h="5143501">
                <a:moveTo>
                  <a:pt x="0" y="1425596"/>
                </a:moveTo>
                <a:lnTo>
                  <a:pt x="651889" y="2077485"/>
                </a:lnTo>
                <a:lnTo>
                  <a:pt x="0" y="2729373"/>
                </a:lnTo>
                <a:close/>
                <a:moveTo>
                  <a:pt x="0" y="0"/>
                </a:moveTo>
                <a:lnTo>
                  <a:pt x="2160000" y="0"/>
                </a:lnTo>
                <a:lnTo>
                  <a:pt x="2160000" y="5143501"/>
                </a:lnTo>
                <a:lnTo>
                  <a:pt x="0" y="5143501"/>
                </a:lnTo>
                <a:lnTo>
                  <a:pt x="0" y="2856759"/>
                </a:lnTo>
                <a:lnTo>
                  <a:pt x="779274" y="2077485"/>
                </a:lnTo>
                <a:lnTo>
                  <a:pt x="0" y="129821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id="{1FA03D3A-E0EA-4B8F-B538-58CE5D4DB322}"/>
              </a:ext>
            </a:extLst>
          </p:cNvPr>
          <p:cNvSpPr>
            <a:spLocks noGrp="1"/>
          </p:cNvSpPr>
          <p:nvPr>
            <p:ph type="pic" idx="12" hasCustomPrompt="1"/>
          </p:nvPr>
        </p:nvSpPr>
        <p:spPr>
          <a:xfrm>
            <a:off x="4734004" y="2131318"/>
            <a:ext cx="2160000" cy="3012182"/>
          </a:xfrm>
          <a:custGeom>
            <a:avLst/>
            <a:gdLst>
              <a:gd name="connsiteX0" fmla="*/ 1563187 w 2160000"/>
              <a:gd name="connsiteY0" fmla="*/ 0 h 3012182"/>
              <a:gd name="connsiteX1" fmla="*/ 2160000 w 2160000"/>
              <a:gd name="connsiteY1" fmla="*/ 0 h 3012182"/>
              <a:gd name="connsiteX2" fmla="*/ 2160000 w 2160000"/>
              <a:gd name="connsiteY2" fmla="*/ 596813 h 3012182"/>
              <a:gd name="connsiteX3" fmla="*/ 0 w 2160000"/>
              <a:gd name="connsiteY3" fmla="*/ 0 h 3012182"/>
              <a:gd name="connsiteX4" fmla="*/ 1435802 w 2160000"/>
              <a:gd name="connsiteY4" fmla="*/ 0 h 3012182"/>
              <a:gd name="connsiteX5" fmla="*/ 2160000 w 2160000"/>
              <a:gd name="connsiteY5" fmla="*/ 724199 h 3012182"/>
              <a:gd name="connsiteX6" fmla="*/ 2160000 w 2160000"/>
              <a:gd name="connsiteY6" fmla="*/ 3012182 h 3012182"/>
              <a:gd name="connsiteX7" fmla="*/ 0 w 2160000"/>
              <a:gd name="connsiteY7" fmla="*/ 3012182 h 301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000" h="3012182">
                <a:moveTo>
                  <a:pt x="1563187" y="0"/>
                </a:moveTo>
                <a:lnTo>
                  <a:pt x="2160000" y="0"/>
                </a:lnTo>
                <a:lnTo>
                  <a:pt x="2160000" y="596813"/>
                </a:lnTo>
                <a:close/>
                <a:moveTo>
                  <a:pt x="0" y="0"/>
                </a:moveTo>
                <a:lnTo>
                  <a:pt x="1435802" y="0"/>
                </a:lnTo>
                <a:lnTo>
                  <a:pt x="2160000" y="724199"/>
                </a:lnTo>
                <a:lnTo>
                  <a:pt x="2160000" y="3012182"/>
                </a:lnTo>
                <a:lnTo>
                  <a:pt x="0" y="301218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2000" y="2131318"/>
            <a:ext cx="1152008" cy="301218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1EBCCB12-3AC7-4A57-8E11-5324E7CB7D04}"/>
              </a:ext>
            </a:extLst>
          </p:cNvPr>
          <p:cNvSpPr>
            <a:spLocks noGrp="1"/>
          </p:cNvSpPr>
          <p:nvPr>
            <p:ph type="pic" idx="14" hasCustomPrompt="1"/>
          </p:nvPr>
        </p:nvSpPr>
        <p:spPr>
          <a:xfrm>
            <a:off x="3492000" y="-1"/>
            <a:ext cx="3393830" cy="2043485"/>
          </a:xfrm>
          <a:custGeom>
            <a:avLst/>
            <a:gdLst>
              <a:gd name="connsiteX0" fmla="*/ 3393830 w 3393830"/>
              <a:gd name="connsiteY0" fmla="*/ 1435011 h 2043485"/>
              <a:gd name="connsiteX1" fmla="*/ 3393830 w 3393830"/>
              <a:gd name="connsiteY1" fmla="*/ 2043485 h 2043485"/>
              <a:gd name="connsiteX2" fmla="*/ 2785356 w 3393830"/>
              <a:gd name="connsiteY2" fmla="*/ 2043485 h 2043485"/>
              <a:gd name="connsiteX3" fmla="*/ 0 w 3393830"/>
              <a:gd name="connsiteY3" fmla="*/ 0 h 2043485"/>
              <a:gd name="connsiteX4" fmla="*/ 3393830 w 3393830"/>
              <a:gd name="connsiteY4" fmla="*/ 0 h 2043485"/>
              <a:gd name="connsiteX5" fmla="*/ 3393830 w 3393830"/>
              <a:gd name="connsiteY5" fmla="*/ 1307626 h 2043485"/>
              <a:gd name="connsiteX6" fmla="*/ 2657971 w 3393830"/>
              <a:gd name="connsiteY6" fmla="*/ 2043485 h 2043485"/>
              <a:gd name="connsiteX7" fmla="*/ 0 w 3393830"/>
              <a:gd name="connsiteY7" fmla="*/ 2043485 h 204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830" h="2043485">
                <a:moveTo>
                  <a:pt x="3393830" y="1435011"/>
                </a:moveTo>
                <a:lnTo>
                  <a:pt x="3393830" y="2043485"/>
                </a:lnTo>
                <a:lnTo>
                  <a:pt x="2785356" y="2043485"/>
                </a:lnTo>
                <a:close/>
                <a:moveTo>
                  <a:pt x="0" y="0"/>
                </a:moveTo>
                <a:lnTo>
                  <a:pt x="3393830" y="0"/>
                </a:lnTo>
                <a:lnTo>
                  <a:pt x="3393830" y="1307626"/>
                </a:lnTo>
                <a:lnTo>
                  <a:pt x="2657971" y="2043485"/>
                </a:lnTo>
                <a:lnTo>
                  <a:pt x="0" y="204348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58779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sp>
        <p:nvSpPr>
          <p:cNvPr id="24" name="그림 개체 틀 23">
            <a:extLst>
              <a:ext uri="{FF2B5EF4-FFF2-40B4-BE49-F238E27FC236}">
                <a16:creationId xmlns:a16="http://schemas.microsoft.com/office/drawing/2014/main" id="{6F099B2E-9C61-4C91-AB24-AB7B70E2D2E0}"/>
              </a:ext>
            </a:extLst>
          </p:cNvPr>
          <p:cNvSpPr>
            <a:spLocks noGrp="1"/>
          </p:cNvSpPr>
          <p:nvPr>
            <p:ph type="pic" idx="18" hasCustomPrompt="1"/>
          </p:nvPr>
        </p:nvSpPr>
        <p:spPr>
          <a:xfrm>
            <a:off x="7301328" y="1495130"/>
            <a:ext cx="1840931" cy="3649326"/>
          </a:xfrm>
          <a:custGeom>
            <a:avLst/>
            <a:gdLst>
              <a:gd name="connsiteX0" fmla="*/ 540722 w 1840931"/>
              <a:gd name="connsiteY0" fmla="*/ 1288720 h 3649326"/>
              <a:gd name="connsiteX1" fmla="*/ 1084110 w 1840931"/>
              <a:gd name="connsiteY1" fmla="*/ 1832108 h 3649326"/>
              <a:gd name="connsiteX2" fmla="*/ 548200 w 1840931"/>
              <a:gd name="connsiteY2" fmla="*/ 2368018 h 3649326"/>
              <a:gd name="connsiteX3" fmla="*/ 0 w 1840931"/>
              <a:gd name="connsiteY3" fmla="*/ 1824663 h 3649326"/>
              <a:gd name="connsiteX4" fmla="*/ 1840931 w 1840931"/>
              <a:gd name="connsiteY4" fmla="*/ 0 h 3649326"/>
              <a:gd name="connsiteX5" fmla="*/ 1840931 w 1840931"/>
              <a:gd name="connsiteY5" fmla="*/ 3649326 h 3649326"/>
              <a:gd name="connsiteX6" fmla="*/ 609809 w 1840931"/>
              <a:gd name="connsiteY6" fmla="*/ 2429083 h 3649326"/>
              <a:gd name="connsiteX7" fmla="*/ 1206783 w 1840931"/>
              <a:gd name="connsiteY7" fmla="*/ 1832108 h 3649326"/>
              <a:gd name="connsiteX8" fmla="*/ 602331 w 1840931"/>
              <a:gd name="connsiteY8" fmla="*/ 1227655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0931" h="3649326">
                <a:moveTo>
                  <a:pt x="540722" y="1288720"/>
                </a:moveTo>
                <a:lnTo>
                  <a:pt x="1084110" y="1832108"/>
                </a:lnTo>
                <a:lnTo>
                  <a:pt x="548200" y="2368018"/>
                </a:lnTo>
                <a:lnTo>
                  <a:pt x="0" y="1824663"/>
                </a:lnTo>
                <a:close/>
                <a:moveTo>
                  <a:pt x="1840931" y="0"/>
                </a:moveTo>
                <a:lnTo>
                  <a:pt x="1840931" y="3649326"/>
                </a:lnTo>
                <a:lnTo>
                  <a:pt x="609809" y="2429083"/>
                </a:lnTo>
                <a:lnTo>
                  <a:pt x="1206783" y="1832108"/>
                </a:lnTo>
                <a:lnTo>
                  <a:pt x="602331" y="12276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그림 개체 틀 22">
            <a:extLst>
              <a:ext uri="{FF2B5EF4-FFF2-40B4-BE49-F238E27FC236}">
                <a16:creationId xmlns:a16="http://schemas.microsoft.com/office/drawing/2014/main" id="{02450FB2-6A00-42CF-B869-69B7A802C2C5}"/>
              </a:ext>
            </a:extLst>
          </p:cNvPr>
          <p:cNvSpPr>
            <a:spLocks noGrp="1"/>
          </p:cNvSpPr>
          <p:nvPr>
            <p:ph type="pic" idx="19" hasCustomPrompt="1"/>
          </p:nvPr>
        </p:nvSpPr>
        <p:spPr>
          <a:xfrm>
            <a:off x="5476381" y="3386021"/>
            <a:ext cx="3530788" cy="1769004"/>
          </a:xfrm>
          <a:custGeom>
            <a:avLst/>
            <a:gdLst>
              <a:gd name="connsiteX0" fmla="*/ 2368610 w 3530788"/>
              <a:gd name="connsiteY0" fmla="*/ 604337 h 1769004"/>
              <a:gd name="connsiteX1" fmla="*/ 3530788 w 3530788"/>
              <a:gd name="connsiteY1" fmla="*/ 1761052 h 1769004"/>
              <a:gd name="connsiteX2" fmla="*/ 0 w 3530788"/>
              <a:gd name="connsiteY2" fmla="*/ 1769004 h 1769004"/>
              <a:gd name="connsiteX3" fmla="*/ 1159186 w 3530788"/>
              <a:gd name="connsiteY3" fmla="*/ 604826 h 1769004"/>
              <a:gd name="connsiteX4" fmla="*/ 1763653 w 3530788"/>
              <a:gd name="connsiteY4" fmla="*/ 1209294 h 1769004"/>
              <a:gd name="connsiteX5" fmla="*/ 1761418 w 3530788"/>
              <a:gd name="connsiteY5" fmla="*/ 0 h 1769004"/>
              <a:gd name="connsiteX6" fmla="*/ 2307129 w 3530788"/>
              <a:gd name="connsiteY6" fmla="*/ 543145 h 1769004"/>
              <a:gd name="connsiteX7" fmla="*/ 1763653 w 3530788"/>
              <a:gd name="connsiteY7" fmla="*/ 1086621 h 1769004"/>
              <a:gd name="connsiteX8" fmla="*/ 1220390 w 3530788"/>
              <a:gd name="connsiteY8" fmla="*/ 543358 h 176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88" h="1769004">
                <a:moveTo>
                  <a:pt x="2368610" y="604337"/>
                </a:moveTo>
                <a:lnTo>
                  <a:pt x="3530788" y="1761052"/>
                </a:lnTo>
                <a:lnTo>
                  <a:pt x="0" y="1769004"/>
                </a:lnTo>
                <a:lnTo>
                  <a:pt x="1159186" y="604826"/>
                </a:lnTo>
                <a:lnTo>
                  <a:pt x="1763653" y="1209294"/>
                </a:lnTo>
                <a:close/>
                <a:moveTo>
                  <a:pt x="1761418" y="0"/>
                </a:moveTo>
                <a:lnTo>
                  <a:pt x="2307129" y="543145"/>
                </a:lnTo>
                <a:lnTo>
                  <a:pt x="1763653" y="1086621"/>
                </a:lnTo>
                <a:lnTo>
                  <a:pt x="1220390" y="543358"/>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그림 개체 틀 21">
            <a:extLst>
              <a:ext uri="{FF2B5EF4-FFF2-40B4-BE49-F238E27FC236}">
                <a16:creationId xmlns:a16="http://schemas.microsoft.com/office/drawing/2014/main" id="{818F7804-9A99-482C-9BFA-8B2E895ADDDC}"/>
              </a:ext>
            </a:extLst>
          </p:cNvPr>
          <p:cNvSpPr>
            <a:spLocks noGrp="1"/>
          </p:cNvSpPr>
          <p:nvPr>
            <p:ph type="pic" idx="20" hasCustomPrompt="1"/>
          </p:nvPr>
        </p:nvSpPr>
        <p:spPr>
          <a:xfrm>
            <a:off x="3491431" y="1495130"/>
            <a:ext cx="3681862" cy="3649326"/>
          </a:xfrm>
          <a:custGeom>
            <a:avLst/>
            <a:gdLst>
              <a:gd name="connsiteX0" fmla="*/ 3143876 w 3681862"/>
              <a:gd name="connsiteY0" fmla="*/ 1291431 h 3649326"/>
              <a:gd name="connsiteX1" fmla="*/ 3681862 w 3681862"/>
              <a:gd name="connsiteY1" fmla="*/ 1824663 h 3649326"/>
              <a:gd name="connsiteX2" fmla="*/ 3136398 w 3681862"/>
              <a:gd name="connsiteY2" fmla="*/ 2365307 h 3649326"/>
              <a:gd name="connsiteX3" fmla="*/ 2603199 w 3681862"/>
              <a:gd name="connsiteY3" fmla="*/ 1832108 h 3649326"/>
              <a:gd name="connsiteX4" fmla="*/ 1840931 w 3681862"/>
              <a:gd name="connsiteY4" fmla="*/ 0 h 3649326"/>
              <a:gd name="connsiteX5" fmla="*/ 3082267 w 3681862"/>
              <a:gd name="connsiteY5" fmla="*/ 1230367 h 3649326"/>
              <a:gd name="connsiteX6" fmla="*/ 2480526 w 3681862"/>
              <a:gd name="connsiteY6" fmla="*/ 1832108 h 3649326"/>
              <a:gd name="connsiteX7" fmla="*/ 3074789 w 3681862"/>
              <a:gd name="connsiteY7" fmla="*/ 2426371 h 3649326"/>
              <a:gd name="connsiteX8" fmla="*/ 1840931 w 3681862"/>
              <a:gd name="connsiteY8" fmla="*/ 3649326 h 3649326"/>
              <a:gd name="connsiteX9" fmla="*/ 0 w 3681862"/>
              <a:gd name="connsiteY9" fmla="*/ 1824663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862" h="3649326">
                <a:moveTo>
                  <a:pt x="3143876" y="1291431"/>
                </a:moveTo>
                <a:lnTo>
                  <a:pt x="3681862" y="1824663"/>
                </a:lnTo>
                <a:lnTo>
                  <a:pt x="3136398" y="2365307"/>
                </a:lnTo>
                <a:lnTo>
                  <a:pt x="2603199" y="1832108"/>
                </a:lnTo>
                <a:close/>
                <a:moveTo>
                  <a:pt x="1840931" y="0"/>
                </a:moveTo>
                <a:lnTo>
                  <a:pt x="3082267" y="1230367"/>
                </a:lnTo>
                <a:lnTo>
                  <a:pt x="2480526" y="1832108"/>
                </a:lnTo>
                <a:lnTo>
                  <a:pt x="3074789" y="2426371"/>
                </a:lnTo>
                <a:lnTo>
                  <a:pt x="1840931" y="3649326"/>
                </a:lnTo>
                <a:lnTo>
                  <a:pt x="0" y="1824663"/>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그림 개체 틀 20">
            <a:extLst>
              <a:ext uri="{FF2B5EF4-FFF2-40B4-BE49-F238E27FC236}">
                <a16:creationId xmlns:a16="http://schemas.microsoft.com/office/drawing/2014/main" id="{59353D25-D7C0-4FC1-88CF-A55DAFC5690D}"/>
              </a:ext>
            </a:extLst>
          </p:cNvPr>
          <p:cNvSpPr>
            <a:spLocks noGrp="1"/>
          </p:cNvSpPr>
          <p:nvPr>
            <p:ph type="pic" idx="21" hasCustomPrompt="1"/>
          </p:nvPr>
        </p:nvSpPr>
        <p:spPr>
          <a:xfrm>
            <a:off x="5396868" y="-11318"/>
            <a:ext cx="3681862" cy="3267664"/>
          </a:xfrm>
          <a:custGeom>
            <a:avLst/>
            <a:gdLst>
              <a:gd name="connsiteX0" fmla="*/ 1843166 w 3681862"/>
              <a:gd name="connsiteY0" fmla="*/ 2193152 h 3267664"/>
              <a:gd name="connsiteX1" fmla="*/ 2381694 w 3681862"/>
              <a:gd name="connsiteY1" fmla="*/ 2731680 h 3267664"/>
              <a:gd name="connsiteX2" fmla="*/ 1840931 w 3681862"/>
              <a:gd name="connsiteY2" fmla="*/ 3267664 h 3267664"/>
              <a:gd name="connsiteX3" fmla="*/ 1302413 w 3681862"/>
              <a:gd name="connsiteY3" fmla="*/ 2733905 h 3267664"/>
              <a:gd name="connsiteX4" fmla="*/ 1467221 w 3681862"/>
              <a:gd name="connsiteY4" fmla="*/ 0 h 3267664"/>
              <a:gd name="connsiteX5" fmla="*/ 2284092 w 3681862"/>
              <a:gd name="connsiteY5" fmla="*/ 19269 h 3267664"/>
              <a:gd name="connsiteX6" fmla="*/ 3681862 w 3681862"/>
              <a:gd name="connsiteY6" fmla="*/ 1443001 h 3267664"/>
              <a:gd name="connsiteX7" fmla="*/ 2443303 w 3681862"/>
              <a:gd name="connsiteY7" fmla="*/ 2670616 h 3267664"/>
              <a:gd name="connsiteX8" fmla="*/ 1843166 w 3681862"/>
              <a:gd name="connsiteY8" fmla="*/ 2070479 h 3267664"/>
              <a:gd name="connsiteX9" fmla="*/ 1240805 w 3681862"/>
              <a:gd name="connsiteY9" fmla="*/ 2672841 h 3267664"/>
              <a:gd name="connsiteX10" fmla="*/ 0 w 3681862"/>
              <a:gd name="connsiteY10" fmla="*/ 1443001 h 32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862" h="3267664">
                <a:moveTo>
                  <a:pt x="1843166" y="2193152"/>
                </a:moveTo>
                <a:lnTo>
                  <a:pt x="2381694" y="2731680"/>
                </a:lnTo>
                <a:lnTo>
                  <a:pt x="1840931" y="3267664"/>
                </a:lnTo>
                <a:lnTo>
                  <a:pt x="1302413" y="2733905"/>
                </a:lnTo>
                <a:close/>
                <a:moveTo>
                  <a:pt x="1467221" y="0"/>
                </a:moveTo>
                <a:cubicBezTo>
                  <a:pt x="1832276" y="3773"/>
                  <a:pt x="1919036" y="-406"/>
                  <a:pt x="2284092" y="19269"/>
                </a:cubicBezTo>
                <a:lnTo>
                  <a:pt x="3681862" y="1443001"/>
                </a:lnTo>
                <a:lnTo>
                  <a:pt x="2443303" y="2670616"/>
                </a:lnTo>
                <a:lnTo>
                  <a:pt x="1843166" y="2070479"/>
                </a:lnTo>
                <a:lnTo>
                  <a:pt x="1240805" y="2672841"/>
                </a:lnTo>
                <a:lnTo>
                  <a:pt x="0" y="144300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13711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4" hasCustomPrompt="1"/>
          </p:nvPr>
        </p:nvSpPr>
        <p:spPr>
          <a:xfrm>
            <a:off x="395536"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395536"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1911680"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1911680"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8" hasCustomPrompt="1"/>
          </p:nvPr>
        </p:nvSpPr>
        <p:spPr>
          <a:xfrm>
            <a:off x="5736054"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9" hasCustomPrompt="1"/>
          </p:nvPr>
        </p:nvSpPr>
        <p:spPr>
          <a:xfrm>
            <a:off x="5736055"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20" hasCustomPrompt="1"/>
          </p:nvPr>
        </p:nvSpPr>
        <p:spPr>
          <a:xfrm>
            <a:off x="7252198"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21" hasCustomPrompt="1"/>
          </p:nvPr>
        </p:nvSpPr>
        <p:spPr>
          <a:xfrm>
            <a:off x="7252198"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427823" y="1275605"/>
            <a:ext cx="2232248" cy="35283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833686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6467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1"/>
        </a:solidFill>
        <a:effectLst/>
      </p:bgPr>
    </p:bg>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6628553-F51C-4CE7-A3A6-AB374655DC97}"/>
              </a:ext>
            </a:extLst>
          </p:cNvPr>
          <p:cNvGrpSpPr/>
          <p:nvPr userDrawn="1"/>
        </p:nvGrpSpPr>
        <p:grpSpPr>
          <a:xfrm>
            <a:off x="786525" y="1114965"/>
            <a:ext cx="2320819" cy="2728174"/>
            <a:chOff x="5364088" y="1450891"/>
            <a:chExt cx="2320819" cy="2728174"/>
          </a:xfrm>
        </p:grpSpPr>
        <p:sp>
          <p:nvSpPr>
            <p:cNvPr id="22" name="자유형: 도형 21">
              <a:extLst>
                <a:ext uri="{FF2B5EF4-FFF2-40B4-BE49-F238E27FC236}">
                  <a16:creationId xmlns:a16="http://schemas.microsoft.com/office/drawing/2014/main" id="{B5880087-04C4-411C-AEAA-74B23548761F}"/>
                </a:ext>
              </a:extLst>
            </p:cNvPr>
            <p:cNvSpPr/>
            <p:nvPr userDrawn="1"/>
          </p:nvSpPr>
          <p:spPr>
            <a:xfrm>
              <a:off x="5399290" y="2150906"/>
              <a:ext cx="2261257" cy="2028159"/>
            </a:xfrm>
            <a:custGeom>
              <a:avLst/>
              <a:gdLst>
                <a:gd name="connsiteX0" fmla="*/ 1012851 w 2261257"/>
                <a:gd name="connsiteY0" fmla="*/ 0 h 2028159"/>
                <a:gd name="connsiteX1" fmla="*/ 1226850 w 2261257"/>
                <a:gd name="connsiteY1" fmla="*/ 0 h 2028159"/>
                <a:gd name="connsiteX2" fmla="*/ 1283043 w 2261257"/>
                <a:gd name="connsiteY2" fmla="*/ 449131 h 2028159"/>
                <a:gd name="connsiteX3" fmla="*/ 1318239 w 2261257"/>
                <a:gd name="connsiteY3" fmla="*/ 455866 h 2028159"/>
                <a:gd name="connsiteX4" fmla="*/ 1530113 w 2261257"/>
                <a:gd name="connsiteY4" fmla="*/ 605602 h 2028159"/>
                <a:gd name="connsiteX5" fmla="*/ 1548314 w 2261257"/>
                <a:gd name="connsiteY5" fmla="*/ 639136 h 2028159"/>
                <a:gd name="connsiteX6" fmla="*/ 1577154 w 2261257"/>
                <a:gd name="connsiteY6" fmla="*/ 636229 h 2028159"/>
                <a:gd name="connsiteX7" fmla="*/ 1914152 w 2261257"/>
                <a:gd name="connsiteY7" fmla="*/ 859606 h 2028159"/>
                <a:gd name="connsiteX8" fmla="*/ 1919810 w 2261257"/>
                <a:gd name="connsiteY8" fmla="*/ 877832 h 2028159"/>
                <a:gd name="connsiteX9" fmla="*/ 1932155 w 2261257"/>
                <a:gd name="connsiteY9" fmla="*/ 874000 h 2028159"/>
                <a:gd name="connsiteX10" fmla="*/ 1981836 w 2261257"/>
                <a:gd name="connsiteY10" fmla="*/ 868991 h 2028159"/>
                <a:gd name="connsiteX11" fmla="*/ 2223343 w 2261257"/>
                <a:gd name="connsiteY11" fmla="*/ 1065825 h 2028159"/>
                <a:gd name="connsiteX12" fmla="*/ 2225319 w 2261257"/>
                <a:gd name="connsiteY12" fmla="*/ 1085429 h 2028159"/>
                <a:gd name="connsiteX13" fmla="*/ 2261257 w 2261257"/>
                <a:gd name="connsiteY13" fmla="*/ 1089052 h 2028159"/>
                <a:gd name="connsiteX14" fmla="*/ 2259340 w 2261257"/>
                <a:gd name="connsiteY14" fmla="*/ 1101612 h 2028159"/>
                <a:gd name="connsiteX15" fmla="*/ 1122505 w 2261257"/>
                <a:gd name="connsiteY15" fmla="*/ 2028159 h 2028159"/>
                <a:gd name="connsiteX16" fmla="*/ 14265 w 2261257"/>
                <a:gd name="connsiteY16" fmla="*/ 1212820 h 2028159"/>
                <a:gd name="connsiteX17" fmla="*/ 0 w 2261257"/>
                <a:gd name="connsiteY17" fmla="*/ 1157341 h 2028159"/>
                <a:gd name="connsiteX18" fmla="*/ 3235 w 2261257"/>
                <a:gd name="connsiteY18" fmla="*/ 1157015 h 2028159"/>
                <a:gd name="connsiteX19" fmla="*/ 87605 w 2261257"/>
                <a:gd name="connsiteY19" fmla="*/ 1165520 h 2028159"/>
                <a:gd name="connsiteX20" fmla="*/ 113456 w 2261257"/>
                <a:gd name="connsiteY20" fmla="*/ 1173545 h 2028159"/>
                <a:gd name="connsiteX21" fmla="*/ 128106 w 2261257"/>
                <a:gd name="connsiteY21" fmla="*/ 1155791 h 2028159"/>
                <a:gd name="connsiteX22" fmla="*/ 424127 w 2261257"/>
                <a:gd name="connsiteY22" fmla="*/ 1033175 h 2028159"/>
                <a:gd name="connsiteX23" fmla="*/ 435940 w 2261257"/>
                <a:gd name="connsiteY23" fmla="*/ 1034366 h 2028159"/>
                <a:gd name="connsiteX24" fmla="*/ 427636 w 2261257"/>
                <a:gd name="connsiteY24" fmla="*/ 1007613 h 2028159"/>
                <a:gd name="connsiteX25" fmla="*/ 424127 w 2261257"/>
                <a:gd name="connsiteY25" fmla="*/ 972807 h 2028159"/>
                <a:gd name="connsiteX26" fmla="*/ 562024 w 2261257"/>
                <a:gd name="connsiteY26" fmla="*/ 803613 h 2028159"/>
                <a:gd name="connsiteX27" fmla="*/ 569156 w 2261257"/>
                <a:gd name="connsiteY27" fmla="*/ 802894 h 2028159"/>
                <a:gd name="connsiteX28" fmla="*/ 573923 w 2261257"/>
                <a:gd name="connsiteY28" fmla="*/ 755602 h 2028159"/>
                <a:gd name="connsiteX29" fmla="*/ 903523 w 2261257"/>
                <a:gd name="connsiteY29" fmla="*/ 486970 h 2028159"/>
                <a:gd name="connsiteX30" fmla="*/ 951321 w 2261257"/>
                <a:gd name="connsiteY30" fmla="*/ 491789 h 202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1257" h="2028159">
                  <a:moveTo>
                    <a:pt x="1012851" y="0"/>
                  </a:moveTo>
                  <a:lnTo>
                    <a:pt x="1226850" y="0"/>
                  </a:lnTo>
                  <a:lnTo>
                    <a:pt x="1283043" y="449131"/>
                  </a:lnTo>
                  <a:lnTo>
                    <a:pt x="1318239" y="455866"/>
                  </a:lnTo>
                  <a:cubicBezTo>
                    <a:pt x="1405884" y="478416"/>
                    <a:pt x="1480818" y="532637"/>
                    <a:pt x="1530113" y="605602"/>
                  </a:cubicBezTo>
                  <a:lnTo>
                    <a:pt x="1548314" y="639136"/>
                  </a:lnTo>
                  <a:lnTo>
                    <a:pt x="1577154" y="636229"/>
                  </a:lnTo>
                  <a:cubicBezTo>
                    <a:pt x="1728648" y="636229"/>
                    <a:pt x="1858629" y="728337"/>
                    <a:pt x="1914152" y="859606"/>
                  </a:cubicBezTo>
                  <a:lnTo>
                    <a:pt x="1919810" y="877832"/>
                  </a:lnTo>
                  <a:lnTo>
                    <a:pt x="1932155" y="874000"/>
                  </a:lnTo>
                  <a:cubicBezTo>
                    <a:pt x="1948202" y="870716"/>
                    <a:pt x="1964818" y="868991"/>
                    <a:pt x="1981836" y="868991"/>
                  </a:cubicBezTo>
                  <a:cubicBezTo>
                    <a:pt x="2100964" y="868991"/>
                    <a:pt x="2200356" y="953493"/>
                    <a:pt x="2223343" y="1065825"/>
                  </a:cubicBezTo>
                  <a:lnTo>
                    <a:pt x="2225319" y="1085429"/>
                  </a:lnTo>
                  <a:lnTo>
                    <a:pt x="2261257" y="1089052"/>
                  </a:lnTo>
                  <a:lnTo>
                    <a:pt x="2259340" y="1101612"/>
                  </a:lnTo>
                  <a:cubicBezTo>
                    <a:pt x="2151136" y="1630392"/>
                    <a:pt x="1683273" y="2028159"/>
                    <a:pt x="1122505" y="2028159"/>
                  </a:cubicBezTo>
                  <a:cubicBezTo>
                    <a:pt x="601793" y="2028159"/>
                    <a:pt x="161186" y="1685186"/>
                    <a:pt x="14265" y="1212820"/>
                  </a:cubicBezTo>
                  <a:lnTo>
                    <a:pt x="0" y="1157341"/>
                  </a:lnTo>
                  <a:lnTo>
                    <a:pt x="3235" y="1157015"/>
                  </a:lnTo>
                  <a:cubicBezTo>
                    <a:pt x="32136" y="1157015"/>
                    <a:pt x="60353" y="1159944"/>
                    <a:pt x="87605" y="1165520"/>
                  </a:cubicBezTo>
                  <a:lnTo>
                    <a:pt x="113456" y="1173545"/>
                  </a:lnTo>
                  <a:lnTo>
                    <a:pt x="128106" y="1155791"/>
                  </a:lnTo>
                  <a:cubicBezTo>
                    <a:pt x="203864" y="1080032"/>
                    <a:pt x="308523" y="1033175"/>
                    <a:pt x="424127" y="1033175"/>
                  </a:cubicBezTo>
                  <a:lnTo>
                    <a:pt x="435940" y="1034366"/>
                  </a:lnTo>
                  <a:lnTo>
                    <a:pt x="427636" y="1007613"/>
                  </a:lnTo>
                  <a:cubicBezTo>
                    <a:pt x="425335" y="996370"/>
                    <a:pt x="424127" y="984730"/>
                    <a:pt x="424127" y="972807"/>
                  </a:cubicBezTo>
                  <a:cubicBezTo>
                    <a:pt x="424127" y="889349"/>
                    <a:pt x="483326" y="819717"/>
                    <a:pt x="562024" y="803613"/>
                  </a:cubicBezTo>
                  <a:lnTo>
                    <a:pt x="569156" y="802894"/>
                  </a:lnTo>
                  <a:lnTo>
                    <a:pt x="573923" y="755602"/>
                  </a:lnTo>
                  <a:cubicBezTo>
                    <a:pt x="605295" y="602294"/>
                    <a:pt x="740941" y="486970"/>
                    <a:pt x="903523" y="486970"/>
                  </a:cubicBezTo>
                  <a:lnTo>
                    <a:pt x="951321" y="49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 name="타원 2">
              <a:extLst>
                <a:ext uri="{FF2B5EF4-FFF2-40B4-BE49-F238E27FC236}">
                  <a16:creationId xmlns:a16="http://schemas.microsoft.com/office/drawing/2014/main" id="{7EF498E6-9850-42A0-8643-E6250BB46DE0}"/>
                </a:ext>
              </a:extLst>
            </p:cNvPr>
            <p:cNvSpPr/>
            <p:nvPr userDrawn="1"/>
          </p:nvSpPr>
          <p:spPr>
            <a:xfrm>
              <a:off x="5364088" y="1858246"/>
              <a:ext cx="2320819" cy="2320819"/>
            </a:xfrm>
            <a:prstGeom prst="ellipse">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AF789A84-B899-484F-ADA6-1B784064DB8A}"/>
                </a:ext>
              </a:extLst>
            </p:cNvPr>
            <p:cNvGrpSpPr/>
            <p:nvPr userDrawn="1"/>
          </p:nvGrpSpPr>
          <p:grpSpPr>
            <a:xfrm>
              <a:off x="6280305" y="1450891"/>
              <a:ext cx="477626" cy="918140"/>
              <a:chOff x="5304862" y="-789923"/>
              <a:chExt cx="645890" cy="1241591"/>
            </a:xfrm>
          </p:grpSpPr>
          <p:grpSp>
            <p:nvGrpSpPr>
              <p:cNvPr id="9" name="그룹 8">
                <a:extLst>
                  <a:ext uri="{FF2B5EF4-FFF2-40B4-BE49-F238E27FC236}">
                    <a16:creationId xmlns:a16="http://schemas.microsoft.com/office/drawing/2014/main" id="{6DDA03B1-B885-4EB8-9AC5-617A33E28AA0}"/>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50824863-8B90-4264-9AEB-19AE04C9A70D}"/>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3B003EFC-13D2-4BB4-8625-D6DD1D26689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639551A5-A416-4935-A4CA-A8FCF74BAE6A}"/>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A0F64586-2454-49D0-905D-B01E2B155554}"/>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0010C14-1AD7-40EC-9EFB-091EB548BC40}"/>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54B0A336-7C2F-4F98-ABF5-299D91E12C1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2528A48D-D724-4DF8-B31C-D26E111E596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Rectangle 1"/>
          <p:cNvSpPr/>
          <p:nvPr userDrawn="1"/>
        </p:nvSpPr>
        <p:spPr>
          <a:xfrm>
            <a:off x="3851920" y="1895103"/>
            <a:ext cx="5292080"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125084" y="2154560"/>
            <a:ext cx="50189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25084" y="2730624"/>
            <a:ext cx="501891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grpSp>
        <p:nvGrpSpPr>
          <p:cNvPr id="3077" name="그룹 3076">
            <a:extLst>
              <a:ext uri="{FF2B5EF4-FFF2-40B4-BE49-F238E27FC236}">
                <a16:creationId xmlns:a16="http://schemas.microsoft.com/office/drawing/2014/main" id="{98E1F27A-257B-4D1A-B672-BC3E23A06118}"/>
              </a:ext>
            </a:extLst>
          </p:cNvPr>
          <p:cNvGrpSpPr/>
          <p:nvPr userDrawn="1"/>
        </p:nvGrpSpPr>
        <p:grpSpPr>
          <a:xfrm>
            <a:off x="1902711" y="1537517"/>
            <a:ext cx="5620059" cy="3598510"/>
            <a:chOff x="2401342" y="248706"/>
            <a:chExt cx="5620059" cy="3598510"/>
          </a:xfrm>
          <a:solidFill>
            <a:schemeClr val="bg1"/>
          </a:solidFill>
        </p:grpSpPr>
        <p:sp>
          <p:nvSpPr>
            <p:cNvPr id="26" name="Oval 11">
              <a:extLst>
                <a:ext uri="{FF2B5EF4-FFF2-40B4-BE49-F238E27FC236}">
                  <a16:creationId xmlns:a16="http://schemas.microsoft.com/office/drawing/2014/main" id="{AFA52AFD-A09C-4B39-B8D1-31F5FF21F177}"/>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11">
              <a:extLst>
                <a:ext uri="{FF2B5EF4-FFF2-40B4-BE49-F238E27FC236}">
                  <a16:creationId xmlns:a16="http://schemas.microsoft.com/office/drawing/2014/main" id="{28048BEE-7C53-42D0-A506-848E3F17217E}"/>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11">
              <a:extLst>
                <a:ext uri="{FF2B5EF4-FFF2-40B4-BE49-F238E27FC236}">
                  <a16:creationId xmlns:a16="http://schemas.microsoft.com/office/drawing/2014/main" id="{55B93957-A57C-44E0-A336-699EE6B4F6CC}"/>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11">
              <a:extLst>
                <a:ext uri="{FF2B5EF4-FFF2-40B4-BE49-F238E27FC236}">
                  <a16:creationId xmlns:a16="http://schemas.microsoft.com/office/drawing/2014/main" id="{0C21273E-B44A-44F4-BED0-FE6BE1C84CED}"/>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Oval 11">
              <a:extLst>
                <a:ext uri="{FF2B5EF4-FFF2-40B4-BE49-F238E27FC236}">
                  <a16:creationId xmlns:a16="http://schemas.microsoft.com/office/drawing/2014/main" id="{C9498B36-2DEE-4230-ADEC-8236BBAE4F80}"/>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11">
              <a:extLst>
                <a:ext uri="{FF2B5EF4-FFF2-40B4-BE49-F238E27FC236}">
                  <a16:creationId xmlns:a16="http://schemas.microsoft.com/office/drawing/2014/main" id="{EEE0F05A-0627-4B21-8C58-1FF2AFA50934}"/>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11">
              <a:extLst>
                <a:ext uri="{FF2B5EF4-FFF2-40B4-BE49-F238E27FC236}">
                  <a16:creationId xmlns:a16="http://schemas.microsoft.com/office/drawing/2014/main" id="{5AC876EE-8F1E-42E3-85E8-F082493EA4B2}"/>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11">
              <a:extLst>
                <a:ext uri="{FF2B5EF4-FFF2-40B4-BE49-F238E27FC236}">
                  <a16:creationId xmlns:a16="http://schemas.microsoft.com/office/drawing/2014/main" id="{AE727798-AF92-4B1B-B34B-6A0B5F01364D}"/>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11">
              <a:extLst>
                <a:ext uri="{FF2B5EF4-FFF2-40B4-BE49-F238E27FC236}">
                  <a16:creationId xmlns:a16="http://schemas.microsoft.com/office/drawing/2014/main" id="{0A1A70B0-8EC9-4232-A569-700F9CB90D86}"/>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11">
              <a:extLst>
                <a:ext uri="{FF2B5EF4-FFF2-40B4-BE49-F238E27FC236}">
                  <a16:creationId xmlns:a16="http://schemas.microsoft.com/office/drawing/2014/main" id="{8468AA9A-5D52-41E9-AE95-D453CCCDE517}"/>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11">
              <a:extLst>
                <a:ext uri="{FF2B5EF4-FFF2-40B4-BE49-F238E27FC236}">
                  <a16:creationId xmlns:a16="http://schemas.microsoft.com/office/drawing/2014/main" id="{F238635E-ADE2-4689-B906-BFA3780205D3}"/>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Oval 11">
              <a:extLst>
                <a:ext uri="{FF2B5EF4-FFF2-40B4-BE49-F238E27FC236}">
                  <a16:creationId xmlns:a16="http://schemas.microsoft.com/office/drawing/2014/main" id="{4A66CCF7-4F34-4CEF-A93F-D4C3FBBC31C8}"/>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11">
              <a:extLst>
                <a:ext uri="{FF2B5EF4-FFF2-40B4-BE49-F238E27FC236}">
                  <a16:creationId xmlns:a16="http://schemas.microsoft.com/office/drawing/2014/main" id="{ED5842E9-7C7B-4145-8777-A72EAA033919}"/>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Oval 11">
              <a:extLst>
                <a:ext uri="{FF2B5EF4-FFF2-40B4-BE49-F238E27FC236}">
                  <a16:creationId xmlns:a16="http://schemas.microsoft.com/office/drawing/2014/main" id="{FE795315-79B9-4ACC-A173-0FF1208985F1}"/>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Oval 11">
              <a:extLst>
                <a:ext uri="{FF2B5EF4-FFF2-40B4-BE49-F238E27FC236}">
                  <a16:creationId xmlns:a16="http://schemas.microsoft.com/office/drawing/2014/main" id="{3C261F52-1234-4DC3-A2FF-D2EDCDFBD59B}"/>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11">
              <a:extLst>
                <a:ext uri="{FF2B5EF4-FFF2-40B4-BE49-F238E27FC236}">
                  <a16:creationId xmlns:a16="http://schemas.microsoft.com/office/drawing/2014/main" id="{8898D16D-0930-4BB5-A3BE-871D589D05A2}"/>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Oval 11">
              <a:extLst>
                <a:ext uri="{FF2B5EF4-FFF2-40B4-BE49-F238E27FC236}">
                  <a16:creationId xmlns:a16="http://schemas.microsoft.com/office/drawing/2014/main" id="{7BD6D6B7-F491-44FF-BEFA-1D7F73C5CB3B}"/>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다리꼴 6">
              <a:extLst>
                <a:ext uri="{FF2B5EF4-FFF2-40B4-BE49-F238E27FC236}">
                  <a16:creationId xmlns:a16="http://schemas.microsoft.com/office/drawing/2014/main" id="{A3711D92-0D82-4A0C-98E5-DF2B26ADA064}"/>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p:cNvGrpSpPr/>
          <p:nvPr userDrawn="1"/>
        </p:nvGrpSpPr>
        <p:grpSpPr>
          <a:xfrm>
            <a:off x="0" y="3798740"/>
            <a:ext cx="9144000" cy="1344760"/>
            <a:chOff x="0" y="3798740"/>
            <a:chExt cx="9144000" cy="1344760"/>
          </a:xfrm>
        </p:grpSpPr>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2" name="Oval 1"/>
            <p:cNvSpPr/>
            <p:nvPr userDrawn="1"/>
          </p:nvSpPr>
          <p:spPr>
            <a:xfrm>
              <a:off x="2195736" y="429994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userDrawn="1"/>
          </p:nvSpPr>
          <p:spPr>
            <a:xfrm>
              <a:off x="1772072" y="436168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userDrawn="1"/>
          </p:nvSpPr>
          <p:spPr>
            <a:xfrm>
              <a:off x="1330152" y="4539308"/>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userDrawn="1"/>
          </p:nvSpPr>
          <p:spPr>
            <a:xfrm>
              <a:off x="7092280" y="3798740"/>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userDrawn="1"/>
          </p:nvSpPr>
          <p:spPr>
            <a:xfrm>
              <a:off x="6495678" y="4341143"/>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userDrawn="1"/>
          </p:nvSpPr>
          <p:spPr>
            <a:xfrm>
              <a:off x="6991200" y="4240063"/>
              <a:ext cx="697682" cy="697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userDrawn="1"/>
          </p:nvSpPr>
          <p:spPr>
            <a:xfrm>
              <a:off x="7392378" y="4244602"/>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userDrawn="1"/>
          </p:nvSpPr>
          <p:spPr>
            <a:xfrm>
              <a:off x="7812360" y="4435486"/>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 Placeholder 9"/>
          <p:cNvSpPr>
            <a:spLocks noGrp="1"/>
          </p:cNvSpPr>
          <p:nvPr>
            <p:ph type="body" sz="quarter" idx="10" hasCustomPrompt="1"/>
          </p:nvPr>
        </p:nvSpPr>
        <p:spPr>
          <a:xfrm>
            <a:off x="0" y="3075806"/>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72387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76" name="그룹 3075">
            <a:extLst>
              <a:ext uri="{FF2B5EF4-FFF2-40B4-BE49-F238E27FC236}">
                <a16:creationId xmlns:a16="http://schemas.microsoft.com/office/drawing/2014/main" id="{D94CBEB5-5417-46B1-88F6-CC8EAFA04538}"/>
              </a:ext>
            </a:extLst>
          </p:cNvPr>
          <p:cNvGrpSpPr/>
          <p:nvPr userDrawn="1"/>
        </p:nvGrpSpPr>
        <p:grpSpPr>
          <a:xfrm>
            <a:off x="4249055" y="497586"/>
            <a:ext cx="645890" cy="1241591"/>
            <a:chOff x="5304862" y="-789923"/>
            <a:chExt cx="645890" cy="1241591"/>
          </a:xfrm>
        </p:grpSpPr>
        <p:grpSp>
          <p:nvGrpSpPr>
            <p:cNvPr id="3072" name="그룹 3071">
              <a:extLst>
                <a:ext uri="{FF2B5EF4-FFF2-40B4-BE49-F238E27FC236}">
                  <a16:creationId xmlns:a16="http://schemas.microsoft.com/office/drawing/2014/main" id="{1EDC8D9B-3ACF-4259-97AD-31C89A94208E}"/>
                </a:ext>
              </a:extLst>
            </p:cNvPr>
            <p:cNvGrpSpPr/>
            <p:nvPr userDrawn="1"/>
          </p:nvGrpSpPr>
          <p:grpSpPr>
            <a:xfrm>
              <a:off x="5377232" y="-789923"/>
              <a:ext cx="495969" cy="1052585"/>
              <a:chOff x="5868144" y="-857099"/>
              <a:chExt cx="495969" cy="1052585"/>
            </a:xfrm>
          </p:grpSpPr>
          <p:sp>
            <p:nvSpPr>
              <p:cNvPr id="50" name="이등변 삼각형 49">
                <a:extLst>
                  <a:ext uri="{FF2B5EF4-FFF2-40B4-BE49-F238E27FC236}">
                    <a16:creationId xmlns:a16="http://schemas.microsoft.com/office/drawing/2014/main" id="{91D8E74F-74D1-42AF-878A-87DB5086DFB8}"/>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자유형: 도형 62">
                <a:extLst>
                  <a:ext uri="{FF2B5EF4-FFF2-40B4-BE49-F238E27FC236}">
                    <a16:creationId xmlns:a16="http://schemas.microsoft.com/office/drawing/2014/main" id="{AE1386C1-5A88-4DFD-B9C6-1BD9FD99E884}"/>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자유형: 도형 61">
                <a:extLst>
                  <a:ext uri="{FF2B5EF4-FFF2-40B4-BE49-F238E27FC236}">
                    <a16:creationId xmlns:a16="http://schemas.microsoft.com/office/drawing/2014/main" id="{54B26653-6B23-4EFE-8B06-375137532FD8}"/>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0" name="타원 59">
              <a:extLst>
                <a:ext uri="{FF2B5EF4-FFF2-40B4-BE49-F238E27FC236}">
                  <a16:creationId xmlns:a16="http://schemas.microsoft.com/office/drawing/2014/main" id="{12D3E034-244B-447C-9103-515EC73ED95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3" name="직사각형 3072">
              <a:extLst>
                <a:ext uri="{FF2B5EF4-FFF2-40B4-BE49-F238E27FC236}">
                  <a16:creationId xmlns:a16="http://schemas.microsoft.com/office/drawing/2014/main" id="{B8AC1995-F1DB-45F4-BAD9-8612F17EC7C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5" name="자유형: 도형 3074">
              <a:extLst>
                <a:ext uri="{FF2B5EF4-FFF2-40B4-BE49-F238E27FC236}">
                  <a16:creationId xmlns:a16="http://schemas.microsoft.com/office/drawing/2014/main" id="{1B2C1A3C-1B19-4A94-822F-AE9B5A703575}"/>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자유형: 도형 67">
              <a:extLst>
                <a:ext uri="{FF2B5EF4-FFF2-40B4-BE49-F238E27FC236}">
                  <a16:creationId xmlns:a16="http://schemas.microsoft.com/office/drawing/2014/main" id="{DA97839E-8AFB-4B9F-9CA8-740B072EF2C1}"/>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48014"/>
            <a:ext cx="9144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grpSp>
        <p:nvGrpSpPr>
          <p:cNvPr id="6" name="그룹 5">
            <a:extLst>
              <a:ext uri="{FF2B5EF4-FFF2-40B4-BE49-F238E27FC236}">
                <a16:creationId xmlns:a16="http://schemas.microsoft.com/office/drawing/2014/main" id="{3F6939C0-0F9C-4BB0-BE6D-CDFDBD48B8E1}"/>
              </a:ext>
            </a:extLst>
          </p:cNvPr>
          <p:cNvGrpSpPr/>
          <p:nvPr userDrawn="1"/>
        </p:nvGrpSpPr>
        <p:grpSpPr>
          <a:xfrm>
            <a:off x="8001641" y="3940074"/>
            <a:ext cx="1142359" cy="1189066"/>
            <a:chOff x="4572000" y="387072"/>
            <a:chExt cx="4569687" cy="4756528"/>
          </a:xfrm>
        </p:grpSpPr>
        <p:sp>
          <p:nvSpPr>
            <p:cNvPr id="7" name="자유형: 도형 6">
              <a:extLst>
                <a:ext uri="{FF2B5EF4-FFF2-40B4-BE49-F238E27FC236}">
                  <a16:creationId xmlns:a16="http://schemas.microsoft.com/office/drawing/2014/main" id="{D9278269-D816-4377-921A-50AEC083B847}"/>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 name="그룹 7">
              <a:extLst>
                <a:ext uri="{FF2B5EF4-FFF2-40B4-BE49-F238E27FC236}">
                  <a16:creationId xmlns:a16="http://schemas.microsoft.com/office/drawing/2014/main" id="{D0429EA9-A20D-4800-80F6-48970138B795}"/>
                </a:ext>
              </a:extLst>
            </p:cNvPr>
            <p:cNvGrpSpPr/>
            <p:nvPr userDrawn="1"/>
          </p:nvGrpSpPr>
          <p:grpSpPr>
            <a:xfrm>
              <a:off x="6992136" y="387072"/>
              <a:ext cx="704897" cy="1355021"/>
              <a:chOff x="5304862" y="-789923"/>
              <a:chExt cx="645890" cy="1241591"/>
            </a:xfrm>
          </p:grpSpPr>
          <p:grpSp>
            <p:nvGrpSpPr>
              <p:cNvPr id="9" name="그룹 8">
                <a:extLst>
                  <a:ext uri="{FF2B5EF4-FFF2-40B4-BE49-F238E27FC236}">
                    <a16:creationId xmlns:a16="http://schemas.microsoft.com/office/drawing/2014/main" id="{4817FF4C-CE41-4E26-9FB9-CB745F3234F3}"/>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688B8353-32F5-4D6E-81D9-D597B60FA9D3}"/>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155478D4-44EA-48AE-860F-E368AD673D0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1861CCC0-CB32-42D2-947D-1907817DDDAE}"/>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E3ED5D5D-DC92-4BF6-B431-CE8E43382FD0}"/>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57F372C6-9816-462E-83F5-DFD56E8AF164}"/>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F07321F0-763D-431A-87E5-1BD5F333CAE1}"/>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D39A1E25-A8B6-4EE4-8AC8-D262A0C0D58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298782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10" name="Text Placeholder 9"/>
          <p:cNvSpPr>
            <a:spLocks noGrp="1"/>
          </p:cNvSpPr>
          <p:nvPr>
            <p:ph type="body" sz="quarter" idx="10" hasCustomPrompt="1"/>
          </p:nvPr>
        </p:nvSpPr>
        <p:spPr>
          <a:xfrm>
            <a:off x="467544" y="411510"/>
            <a:ext cx="2303282" cy="1368152"/>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1779662"/>
            <a:ext cx="2303282"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7" name="그룹 26">
            <a:extLst>
              <a:ext uri="{FF2B5EF4-FFF2-40B4-BE49-F238E27FC236}">
                <a16:creationId xmlns:a16="http://schemas.microsoft.com/office/drawing/2014/main" id="{C5AC382A-C3B5-4BE0-B805-8F9094AFD7DC}"/>
              </a:ext>
            </a:extLst>
          </p:cNvPr>
          <p:cNvGrpSpPr/>
          <p:nvPr userDrawn="1"/>
        </p:nvGrpSpPr>
        <p:grpSpPr>
          <a:xfrm>
            <a:off x="0" y="2571749"/>
            <a:ext cx="2984923" cy="2571751"/>
            <a:chOff x="0" y="2571749"/>
            <a:chExt cx="2984923" cy="2571751"/>
          </a:xfrm>
        </p:grpSpPr>
        <p:grpSp>
          <p:nvGrpSpPr>
            <p:cNvPr id="6" name="Group 5"/>
            <p:cNvGrpSpPr/>
            <p:nvPr userDrawn="1"/>
          </p:nvGrpSpPr>
          <p:grpSpPr>
            <a:xfrm>
              <a:off x="0" y="4032469"/>
              <a:ext cx="2984923" cy="1111031"/>
              <a:chOff x="0" y="4032469"/>
              <a:chExt cx="2984923" cy="1111031"/>
            </a:xfrm>
          </p:grpSpPr>
          <p:sp>
            <p:nvSpPr>
              <p:cNvPr id="2" name="Rectangle 1"/>
              <p:cNvSpPr/>
              <p:nvPr userDrawn="1"/>
            </p:nvSpPr>
            <p:spPr>
              <a:xfrm>
                <a:off x="2527176" y="4443958"/>
                <a:ext cx="457200" cy="699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 name="Oval 2"/>
              <p:cNvSpPr/>
              <p:nvPr userDrawn="1"/>
            </p:nvSpPr>
            <p:spPr>
              <a:xfrm>
                <a:off x="2128455" y="4032469"/>
                <a:ext cx="856468" cy="856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Rectangle 7"/>
              <p:cNvSpPr/>
              <p:nvPr userDrawn="1"/>
            </p:nvSpPr>
            <p:spPr>
              <a:xfrm>
                <a:off x="0" y="4363963"/>
                <a:ext cx="449249" cy="779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userDrawn="1"/>
            </p:nvSpPr>
            <p:spPr>
              <a:xfrm>
                <a:off x="0" y="4117025"/>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6" name="자유형: 도형 25">
              <a:extLst>
                <a:ext uri="{FF2B5EF4-FFF2-40B4-BE49-F238E27FC236}">
                  <a16:creationId xmlns:a16="http://schemas.microsoft.com/office/drawing/2014/main" id="{A909D931-338B-4F68-B73A-DDF2CA17DD12}"/>
                </a:ext>
              </a:extLst>
            </p:cNvPr>
            <p:cNvSpPr/>
            <p:nvPr userDrawn="1"/>
          </p:nvSpPr>
          <p:spPr>
            <a:xfrm>
              <a:off x="0" y="3170955"/>
              <a:ext cx="2544134" cy="1972545"/>
            </a:xfrm>
            <a:custGeom>
              <a:avLst/>
              <a:gdLst>
                <a:gd name="connsiteX0" fmla="*/ 1395974 w 2544134"/>
                <a:gd name="connsiteY0" fmla="*/ 0 h 1972545"/>
                <a:gd name="connsiteX1" fmla="*/ 1581175 w 2544134"/>
                <a:gd name="connsiteY1" fmla="*/ 0 h 1972545"/>
                <a:gd name="connsiteX2" fmla="*/ 1629807 w 2544134"/>
                <a:gd name="connsiteY2" fmla="*/ 388693 h 1972545"/>
                <a:gd name="connsiteX3" fmla="*/ 1660266 w 2544134"/>
                <a:gd name="connsiteY3" fmla="*/ 394521 h 1972545"/>
                <a:gd name="connsiteX4" fmla="*/ 1843628 w 2544134"/>
                <a:gd name="connsiteY4" fmla="*/ 524107 h 1972545"/>
                <a:gd name="connsiteX5" fmla="*/ 1859380 w 2544134"/>
                <a:gd name="connsiteY5" fmla="*/ 553128 h 1972545"/>
                <a:gd name="connsiteX6" fmla="*/ 1884339 w 2544134"/>
                <a:gd name="connsiteY6" fmla="*/ 550612 h 1972545"/>
                <a:gd name="connsiteX7" fmla="*/ 2175988 w 2544134"/>
                <a:gd name="connsiteY7" fmla="*/ 743930 h 1972545"/>
                <a:gd name="connsiteX8" fmla="*/ 2180885 w 2544134"/>
                <a:gd name="connsiteY8" fmla="*/ 759703 h 1972545"/>
                <a:gd name="connsiteX9" fmla="*/ 2191569 w 2544134"/>
                <a:gd name="connsiteY9" fmla="*/ 756387 h 1972545"/>
                <a:gd name="connsiteX10" fmla="*/ 2234564 w 2544134"/>
                <a:gd name="connsiteY10" fmla="*/ 752052 h 1972545"/>
                <a:gd name="connsiteX11" fmla="*/ 2443572 w 2544134"/>
                <a:gd name="connsiteY11" fmla="*/ 922399 h 1972545"/>
                <a:gd name="connsiteX12" fmla="*/ 2445282 w 2544134"/>
                <a:gd name="connsiteY12" fmla="*/ 939364 h 1972545"/>
                <a:gd name="connsiteX13" fmla="*/ 2508998 w 2544134"/>
                <a:gd name="connsiteY13" fmla="*/ 945787 h 1972545"/>
                <a:gd name="connsiteX14" fmla="*/ 2544134 w 2544134"/>
                <a:gd name="connsiteY14" fmla="*/ 956223 h 1972545"/>
                <a:gd name="connsiteX15" fmla="*/ 2544134 w 2544134"/>
                <a:gd name="connsiteY15" fmla="*/ 1972545 h 1972545"/>
                <a:gd name="connsiteX16" fmla="*/ 354884 w 2544134"/>
                <a:gd name="connsiteY16" fmla="*/ 1972545 h 1972545"/>
                <a:gd name="connsiteX17" fmla="*/ 342134 w 2544134"/>
                <a:gd name="connsiteY17" fmla="*/ 1965625 h 1972545"/>
                <a:gd name="connsiteX18" fmla="*/ 244050 w 2544134"/>
                <a:gd name="connsiteY18" fmla="*/ 1838062 h 1972545"/>
                <a:gd name="connsiteX19" fmla="*/ 241474 w 2544134"/>
                <a:gd name="connsiteY19" fmla="*/ 1812505 h 1972545"/>
                <a:gd name="connsiteX20" fmla="*/ 236764 w 2544134"/>
                <a:gd name="connsiteY20" fmla="*/ 1816784 h 1972545"/>
                <a:gd name="connsiteX21" fmla="*/ 103253 w 2544134"/>
                <a:gd name="connsiteY21" fmla="*/ 1857566 h 1972545"/>
                <a:gd name="connsiteX22" fmla="*/ 10304 w 2544134"/>
                <a:gd name="connsiteY22" fmla="*/ 1838801 h 1972545"/>
                <a:gd name="connsiteX23" fmla="*/ 0 w 2544134"/>
                <a:gd name="connsiteY23" fmla="*/ 1833208 h 1972545"/>
                <a:gd name="connsiteX24" fmla="*/ 0 w 2544134"/>
                <a:gd name="connsiteY24" fmla="*/ 1404340 h 1972545"/>
                <a:gd name="connsiteX25" fmla="*/ 10304 w 2544134"/>
                <a:gd name="connsiteY25" fmla="*/ 1398747 h 1972545"/>
                <a:gd name="connsiteX26" fmla="*/ 103253 w 2544134"/>
                <a:gd name="connsiteY26" fmla="*/ 1379981 h 1972545"/>
                <a:gd name="connsiteX27" fmla="*/ 151378 w 2544134"/>
                <a:gd name="connsiteY27" fmla="*/ 1384832 h 1972545"/>
                <a:gd name="connsiteX28" fmla="*/ 162402 w 2544134"/>
                <a:gd name="connsiteY28" fmla="*/ 1388255 h 1972545"/>
                <a:gd name="connsiteX29" fmla="*/ 159919 w 2544134"/>
                <a:gd name="connsiteY29" fmla="*/ 1363619 h 1972545"/>
                <a:gd name="connsiteX30" fmla="*/ 522221 w 2544134"/>
                <a:gd name="connsiteY30" fmla="*/ 1001317 h 1972545"/>
                <a:gd name="connsiteX31" fmla="*/ 595237 w 2544134"/>
                <a:gd name="connsiteY31" fmla="*/ 1008678 h 1972545"/>
                <a:gd name="connsiteX32" fmla="*/ 617610 w 2544134"/>
                <a:gd name="connsiteY32" fmla="*/ 1015623 h 1972545"/>
                <a:gd name="connsiteX33" fmla="*/ 630288 w 2544134"/>
                <a:gd name="connsiteY33" fmla="*/ 1000258 h 1972545"/>
                <a:gd name="connsiteX34" fmla="*/ 886474 w 2544134"/>
                <a:gd name="connsiteY34" fmla="*/ 894142 h 1972545"/>
                <a:gd name="connsiteX35" fmla="*/ 896697 w 2544134"/>
                <a:gd name="connsiteY35" fmla="*/ 895173 h 1972545"/>
                <a:gd name="connsiteX36" fmla="*/ 889510 w 2544134"/>
                <a:gd name="connsiteY36" fmla="*/ 872020 h 1972545"/>
                <a:gd name="connsiteX37" fmla="*/ 886474 w 2544134"/>
                <a:gd name="connsiteY37" fmla="*/ 841898 h 1972545"/>
                <a:gd name="connsiteX38" fmla="*/ 1005814 w 2544134"/>
                <a:gd name="connsiteY38" fmla="*/ 695472 h 1972545"/>
                <a:gd name="connsiteX39" fmla="*/ 1011986 w 2544134"/>
                <a:gd name="connsiteY39" fmla="*/ 694850 h 1972545"/>
                <a:gd name="connsiteX40" fmla="*/ 1016112 w 2544134"/>
                <a:gd name="connsiteY40" fmla="*/ 653922 h 1972545"/>
                <a:gd name="connsiteX41" fmla="*/ 1301359 w 2544134"/>
                <a:gd name="connsiteY41" fmla="*/ 421440 h 1972545"/>
                <a:gd name="connsiteX42" fmla="*/ 1342724 w 2544134"/>
                <a:gd name="connsiteY42" fmla="*/ 425610 h 197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44134" h="1972545">
                  <a:moveTo>
                    <a:pt x="1395974" y="0"/>
                  </a:moveTo>
                  <a:lnTo>
                    <a:pt x="1581175" y="0"/>
                  </a:lnTo>
                  <a:lnTo>
                    <a:pt x="1629807" y="388693"/>
                  </a:lnTo>
                  <a:lnTo>
                    <a:pt x="1660266" y="394521"/>
                  </a:lnTo>
                  <a:cubicBezTo>
                    <a:pt x="1736117" y="414036"/>
                    <a:pt x="1800967" y="460961"/>
                    <a:pt x="1843628" y="524107"/>
                  </a:cubicBezTo>
                  <a:lnTo>
                    <a:pt x="1859380" y="553128"/>
                  </a:lnTo>
                  <a:lnTo>
                    <a:pt x="1884339" y="550612"/>
                  </a:lnTo>
                  <a:cubicBezTo>
                    <a:pt x="2015447" y="550612"/>
                    <a:pt x="2127937" y="630325"/>
                    <a:pt x="2175988" y="743930"/>
                  </a:cubicBezTo>
                  <a:lnTo>
                    <a:pt x="2180885" y="759703"/>
                  </a:lnTo>
                  <a:lnTo>
                    <a:pt x="2191569" y="756387"/>
                  </a:lnTo>
                  <a:cubicBezTo>
                    <a:pt x="2205457" y="753545"/>
                    <a:pt x="2219836" y="752052"/>
                    <a:pt x="2234564" y="752052"/>
                  </a:cubicBezTo>
                  <a:cubicBezTo>
                    <a:pt x="2337661" y="752052"/>
                    <a:pt x="2423678" y="825183"/>
                    <a:pt x="2443572" y="922399"/>
                  </a:cubicBezTo>
                  <a:lnTo>
                    <a:pt x="2445282" y="939364"/>
                  </a:lnTo>
                  <a:lnTo>
                    <a:pt x="2508998" y="945787"/>
                  </a:lnTo>
                  <a:lnTo>
                    <a:pt x="2544134" y="956223"/>
                  </a:lnTo>
                  <a:lnTo>
                    <a:pt x="2544134" y="1972545"/>
                  </a:lnTo>
                  <a:lnTo>
                    <a:pt x="354884" y="1972545"/>
                  </a:lnTo>
                  <a:lnTo>
                    <a:pt x="342134" y="1965625"/>
                  </a:lnTo>
                  <a:cubicBezTo>
                    <a:pt x="295511" y="1934418"/>
                    <a:pt x="255183" y="1892469"/>
                    <a:pt x="244050" y="1838062"/>
                  </a:cubicBezTo>
                  <a:lnTo>
                    <a:pt x="241474" y="1812505"/>
                  </a:lnTo>
                  <a:lnTo>
                    <a:pt x="236764" y="1816784"/>
                  </a:lnTo>
                  <a:cubicBezTo>
                    <a:pt x="198653" y="1842531"/>
                    <a:pt x="152709" y="1857566"/>
                    <a:pt x="103253" y="1857566"/>
                  </a:cubicBezTo>
                  <a:cubicBezTo>
                    <a:pt x="70283" y="1857566"/>
                    <a:pt x="38873" y="1850884"/>
                    <a:pt x="10304" y="1838801"/>
                  </a:cubicBezTo>
                  <a:lnTo>
                    <a:pt x="0" y="1833208"/>
                  </a:lnTo>
                  <a:lnTo>
                    <a:pt x="0" y="1404340"/>
                  </a:lnTo>
                  <a:lnTo>
                    <a:pt x="10304" y="1398747"/>
                  </a:lnTo>
                  <a:cubicBezTo>
                    <a:pt x="38873" y="1386663"/>
                    <a:pt x="70283" y="1379981"/>
                    <a:pt x="103253" y="1379981"/>
                  </a:cubicBezTo>
                  <a:cubicBezTo>
                    <a:pt x="119738" y="1379981"/>
                    <a:pt x="135833" y="1381652"/>
                    <a:pt x="151378" y="1384832"/>
                  </a:cubicBezTo>
                  <a:lnTo>
                    <a:pt x="162402" y="1388255"/>
                  </a:lnTo>
                  <a:lnTo>
                    <a:pt x="159919" y="1363619"/>
                  </a:lnTo>
                  <a:cubicBezTo>
                    <a:pt x="159919" y="1163525"/>
                    <a:pt x="322127" y="1001317"/>
                    <a:pt x="522221" y="1001317"/>
                  </a:cubicBezTo>
                  <a:cubicBezTo>
                    <a:pt x="547233" y="1001317"/>
                    <a:pt x="571652" y="1003852"/>
                    <a:pt x="595237" y="1008678"/>
                  </a:cubicBezTo>
                  <a:lnTo>
                    <a:pt x="617610" y="1015623"/>
                  </a:lnTo>
                  <a:lnTo>
                    <a:pt x="630288" y="1000258"/>
                  </a:lnTo>
                  <a:cubicBezTo>
                    <a:pt x="695852" y="934694"/>
                    <a:pt x="786427" y="894142"/>
                    <a:pt x="886474" y="894142"/>
                  </a:cubicBezTo>
                  <a:lnTo>
                    <a:pt x="896697" y="895173"/>
                  </a:lnTo>
                  <a:lnTo>
                    <a:pt x="889510" y="872020"/>
                  </a:lnTo>
                  <a:cubicBezTo>
                    <a:pt x="887519" y="862290"/>
                    <a:pt x="886474" y="852216"/>
                    <a:pt x="886474" y="841898"/>
                  </a:cubicBezTo>
                  <a:cubicBezTo>
                    <a:pt x="886474" y="769671"/>
                    <a:pt x="937707" y="709409"/>
                    <a:pt x="1005814" y="695472"/>
                  </a:cubicBezTo>
                  <a:lnTo>
                    <a:pt x="1011986" y="694850"/>
                  </a:lnTo>
                  <a:lnTo>
                    <a:pt x="1016112" y="653922"/>
                  </a:lnTo>
                  <a:cubicBezTo>
                    <a:pt x="1043262" y="521245"/>
                    <a:pt x="1160655" y="421440"/>
                    <a:pt x="1301359" y="421440"/>
                  </a:cubicBezTo>
                  <a:lnTo>
                    <a:pt x="1342724" y="4256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15" name="그룹 14">
              <a:extLst>
                <a:ext uri="{FF2B5EF4-FFF2-40B4-BE49-F238E27FC236}">
                  <a16:creationId xmlns:a16="http://schemas.microsoft.com/office/drawing/2014/main" id="{835AEBDB-6E77-465B-802B-2411CB9307EC}"/>
                </a:ext>
              </a:extLst>
            </p:cNvPr>
            <p:cNvGrpSpPr/>
            <p:nvPr userDrawn="1"/>
          </p:nvGrpSpPr>
          <p:grpSpPr>
            <a:xfrm>
              <a:off x="1278074" y="2571749"/>
              <a:ext cx="413353" cy="794587"/>
              <a:chOff x="5304862" y="-789923"/>
              <a:chExt cx="645890" cy="1241591"/>
            </a:xfrm>
          </p:grpSpPr>
          <p:grpSp>
            <p:nvGrpSpPr>
              <p:cNvPr id="16" name="그룹 15">
                <a:extLst>
                  <a:ext uri="{FF2B5EF4-FFF2-40B4-BE49-F238E27FC236}">
                    <a16:creationId xmlns:a16="http://schemas.microsoft.com/office/drawing/2014/main" id="{5E76A47E-F7A7-4DA1-9B8C-D7B1A60D5D71}"/>
                  </a:ext>
                </a:extLst>
              </p:cNvPr>
              <p:cNvGrpSpPr/>
              <p:nvPr userDrawn="1"/>
            </p:nvGrpSpPr>
            <p:grpSpPr>
              <a:xfrm>
                <a:off x="5377232" y="-789923"/>
                <a:ext cx="495969" cy="1052585"/>
                <a:chOff x="5868144" y="-857099"/>
                <a:chExt cx="495969" cy="1052585"/>
              </a:xfrm>
            </p:grpSpPr>
            <p:sp>
              <p:nvSpPr>
                <p:cNvPr id="21" name="이등변 삼각형 49">
                  <a:extLst>
                    <a:ext uri="{FF2B5EF4-FFF2-40B4-BE49-F238E27FC236}">
                      <a16:creationId xmlns:a16="http://schemas.microsoft.com/office/drawing/2014/main" id="{67190486-51A1-4AB6-8B4F-B570F9832336}"/>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자유형: 도형 21">
                  <a:extLst>
                    <a:ext uri="{FF2B5EF4-FFF2-40B4-BE49-F238E27FC236}">
                      <a16:creationId xmlns:a16="http://schemas.microsoft.com/office/drawing/2014/main" id="{56F15390-B3DB-4D76-834D-291CE0D12AD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자유형: 도형 22">
                  <a:extLst>
                    <a:ext uri="{FF2B5EF4-FFF2-40B4-BE49-F238E27FC236}">
                      <a16:creationId xmlns:a16="http://schemas.microsoft.com/office/drawing/2014/main" id="{3BA87288-70D8-4753-8DAA-8CA1C332EF6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타원 16">
                <a:extLst>
                  <a:ext uri="{FF2B5EF4-FFF2-40B4-BE49-F238E27FC236}">
                    <a16:creationId xmlns:a16="http://schemas.microsoft.com/office/drawing/2014/main" id="{AD475AD4-CA04-4B61-9BB4-408BA6A11E0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B106404-A3F8-4193-8435-FA430BEB5473}"/>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도형 18">
                <a:extLst>
                  <a:ext uri="{FF2B5EF4-FFF2-40B4-BE49-F238E27FC236}">
                    <a16:creationId xmlns:a16="http://schemas.microsoft.com/office/drawing/2014/main" id="{9408417A-6F35-4CB8-93DD-4FB5074FE702}"/>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자유형: 도형 19">
                <a:extLst>
                  <a:ext uri="{FF2B5EF4-FFF2-40B4-BE49-F238E27FC236}">
                    <a16:creationId xmlns:a16="http://schemas.microsoft.com/office/drawing/2014/main" id="{3058858D-8ACE-40F2-B778-D2BFBF4553F3}"/>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Frame 11"/>
          <p:cNvSpPr/>
          <p:nvPr userDrawn="1"/>
        </p:nvSpPr>
        <p:spPr>
          <a:xfrm>
            <a:off x="251520" y="339502"/>
            <a:ext cx="8640960" cy="4464496"/>
          </a:xfrm>
          <a:prstGeom prst="frame">
            <a:avLst>
              <a:gd name="adj1" fmla="val 123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234037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llo Slide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523EB7A4-0598-4887-ACB7-E8220F8DDFED}"/>
              </a:ext>
            </a:extLst>
          </p:cNvPr>
          <p:cNvGrpSpPr/>
          <p:nvPr userDrawn="1"/>
        </p:nvGrpSpPr>
        <p:grpSpPr>
          <a:xfrm>
            <a:off x="1902711" y="232356"/>
            <a:ext cx="5620059" cy="4638441"/>
            <a:chOff x="1902711" y="497586"/>
            <a:chExt cx="5620059" cy="4638441"/>
          </a:xfrm>
        </p:grpSpPr>
        <p:grpSp>
          <p:nvGrpSpPr>
            <p:cNvPr id="53" name="그룹 52">
              <a:extLst>
                <a:ext uri="{FF2B5EF4-FFF2-40B4-BE49-F238E27FC236}">
                  <a16:creationId xmlns:a16="http://schemas.microsoft.com/office/drawing/2014/main" id="{C4167999-582F-4DE1-8524-427663DA86EB}"/>
                </a:ext>
              </a:extLst>
            </p:cNvPr>
            <p:cNvGrpSpPr/>
            <p:nvPr userDrawn="1"/>
          </p:nvGrpSpPr>
          <p:grpSpPr>
            <a:xfrm>
              <a:off x="1902711" y="1537517"/>
              <a:ext cx="5620059" cy="3598510"/>
              <a:chOff x="2401342" y="248706"/>
              <a:chExt cx="5620059" cy="3598510"/>
            </a:xfrm>
            <a:solidFill>
              <a:schemeClr val="bg1"/>
            </a:solidFill>
          </p:grpSpPr>
          <p:sp>
            <p:nvSpPr>
              <p:cNvPr id="54" name="Oval 11">
                <a:extLst>
                  <a:ext uri="{FF2B5EF4-FFF2-40B4-BE49-F238E27FC236}">
                    <a16:creationId xmlns:a16="http://schemas.microsoft.com/office/drawing/2014/main" id="{36E509A3-52CE-4453-9564-E704D9C6F3F0}"/>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Oval 11">
                <a:extLst>
                  <a:ext uri="{FF2B5EF4-FFF2-40B4-BE49-F238E27FC236}">
                    <a16:creationId xmlns:a16="http://schemas.microsoft.com/office/drawing/2014/main" id="{D8641ACF-24EC-4119-AF47-45C5E6B69718}"/>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11">
                <a:extLst>
                  <a:ext uri="{FF2B5EF4-FFF2-40B4-BE49-F238E27FC236}">
                    <a16:creationId xmlns:a16="http://schemas.microsoft.com/office/drawing/2014/main" id="{3873CDEC-688A-4EE6-8974-D80E43FF9273}"/>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11">
                <a:extLst>
                  <a:ext uri="{FF2B5EF4-FFF2-40B4-BE49-F238E27FC236}">
                    <a16:creationId xmlns:a16="http://schemas.microsoft.com/office/drawing/2014/main" id="{B93DE707-F71B-42F6-A0EB-DFC85BA873B2}"/>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11">
                <a:extLst>
                  <a:ext uri="{FF2B5EF4-FFF2-40B4-BE49-F238E27FC236}">
                    <a16:creationId xmlns:a16="http://schemas.microsoft.com/office/drawing/2014/main" id="{3A7AC84B-9DE8-4557-8141-47C15EEBD952}"/>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Oval 11">
                <a:extLst>
                  <a:ext uri="{FF2B5EF4-FFF2-40B4-BE49-F238E27FC236}">
                    <a16:creationId xmlns:a16="http://schemas.microsoft.com/office/drawing/2014/main" id="{F200C86F-3147-4417-909C-8AA712602B15}"/>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11">
                <a:extLst>
                  <a:ext uri="{FF2B5EF4-FFF2-40B4-BE49-F238E27FC236}">
                    <a16:creationId xmlns:a16="http://schemas.microsoft.com/office/drawing/2014/main" id="{C19D843C-2344-43CD-A232-FDCAF8F43CA5}"/>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Oval 11">
                <a:extLst>
                  <a:ext uri="{FF2B5EF4-FFF2-40B4-BE49-F238E27FC236}">
                    <a16:creationId xmlns:a16="http://schemas.microsoft.com/office/drawing/2014/main" id="{1D594D95-F75F-4683-A364-E7EFD943F93B}"/>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1">
                <a:extLst>
                  <a:ext uri="{FF2B5EF4-FFF2-40B4-BE49-F238E27FC236}">
                    <a16:creationId xmlns:a16="http://schemas.microsoft.com/office/drawing/2014/main" id="{95DD39E7-93D6-494C-A36E-247288990A90}"/>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11">
                <a:extLst>
                  <a:ext uri="{FF2B5EF4-FFF2-40B4-BE49-F238E27FC236}">
                    <a16:creationId xmlns:a16="http://schemas.microsoft.com/office/drawing/2014/main" id="{0724B3EB-D2BA-46AD-9B24-8F61182FFCCE}"/>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11">
                <a:extLst>
                  <a:ext uri="{FF2B5EF4-FFF2-40B4-BE49-F238E27FC236}">
                    <a16:creationId xmlns:a16="http://schemas.microsoft.com/office/drawing/2014/main" id="{BDBBA2C7-3C34-4968-B283-7486C3E66CD2}"/>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11">
                <a:extLst>
                  <a:ext uri="{FF2B5EF4-FFF2-40B4-BE49-F238E27FC236}">
                    <a16:creationId xmlns:a16="http://schemas.microsoft.com/office/drawing/2014/main" id="{1D3596EF-83B2-4D77-9900-8FBA5EF934B2}"/>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11">
                <a:extLst>
                  <a:ext uri="{FF2B5EF4-FFF2-40B4-BE49-F238E27FC236}">
                    <a16:creationId xmlns:a16="http://schemas.microsoft.com/office/drawing/2014/main" id="{478452D7-D34C-4072-B618-5EA4D20571B3}"/>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Oval 11">
                <a:extLst>
                  <a:ext uri="{FF2B5EF4-FFF2-40B4-BE49-F238E27FC236}">
                    <a16:creationId xmlns:a16="http://schemas.microsoft.com/office/drawing/2014/main" id="{B67A8B79-3441-4CEE-82A3-001ECBD4DD6C}"/>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11">
                <a:extLst>
                  <a:ext uri="{FF2B5EF4-FFF2-40B4-BE49-F238E27FC236}">
                    <a16:creationId xmlns:a16="http://schemas.microsoft.com/office/drawing/2014/main" id="{39EC19EA-7198-4F0B-A95B-49D0CF19C8F2}"/>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Oval 11">
                <a:extLst>
                  <a:ext uri="{FF2B5EF4-FFF2-40B4-BE49-F238E27FC236}">
                    <a16:creationId xmlns:a16="http://schemas.microsoft.com/office/drawing/2014/main" id="{6F4820F4-E538-4700-880A-FA8685A41A3B}"/>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11">
                <a:extLst>
                  <a:ext uri="{FF2B5EF4-FFF2-40B4-BE49-F238E27FC236}">
                    <a16:creationId xmlns:a16="http://schemas.microsoft.com/office/drawing/2014/main" id="{413F6B1E-425D-4873-9467-3AC4066BB2ED}"/>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다리꼴 70">
                <a:extLst>
                  <a:ext uri="{FF2B5EF4-FFF2-40B4-BE49-F238E27FC236}">
                    <a16:creationId xmlns:a16="http://schemas.microsoft.com/office/drawing/2014/main" id="{B0CB0B17-591E-4DAC-A92C-EBD6A95CAE9D}"/>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a:extLst>
                <a:ext uri="{FF2B5EF4-FFF2-40B4-BE49-F238E27FC236}">
                  <a16:creationId xmlns:a16="http://schemas.microsoft.com/office/drawing/2014/main" id="{0273FAE2-233C-451C-ABAD-157761C173D3}"/>
                </a:ext>
              </a:extLst>
            </p:cNvPr>
            <p:cNvGrpSpPr/>
            <p:nvPr userDrawn="1"/>
          </p:nvGrpSpPr>
          <p:grpSpPr>
            <a:xfrm>
              <a:off x="4249055" y="497586"/>
              <a:ext cx="645890" cy="1241591"/>
              <a:chOff x="5304862" y="-789923"/>
              <a:chExt cx="645890" cy="1241591"/>
            </a:xfrm>
          </p:grpSpPr>
          <p:grpSp>
            <p:nvGrpSpPr>
              <p:cNvPr id="73" name="그룹 72">
                <a:extLst>
                  <a:ext uri="{FF2B5EF4-FFF2-40B4-BE49-F238E27FC236}">
                    <a16:creationId xmlns:a16="http://schemas.microsoft.com/office/drawing/2014/main" id="{F294317C-D093-4716-BC39-F4EDB7B37133}"/>
                  </a:ext>
                </a:extLst>
              </p:cNvPr>
              <p:cNvGrpSpPr/>
              <p:nvPr userDrawn="1"/>
            </p:nvGrpSpPr>
            <p:grpSpPr>
              <a:xfrm>
                <a:off x="5377232" y="-789923"/>
                <a:ext cx="495969" cy="1052585"/>
                <a:chOff x="5868144" y="-857099"/>
                <a:chExt cx="495969" cy="1052585"/>
              </a:xfrm>
            </p:grpSpPr>
            <p:sp>
              <p:nvSpPr>
                <p:cNvPr id="78" name="이등변 삼각형 49">
                  <a:extLst>
                    <a:ext uri="{FF2B5EF4-FFF2-40B4-BE49-F238E27FC236}">
                      <a16:creationId xmlns:a16="http://schemas.microsoft.com/office/drawing/2014/main" id="{28122585-D90D-4D44-AC50-0A8C9106EF95}"/>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도형 78">
                  <a:extLst>
                    <a:ext uri="{FF2B5EF4-FFF2-40B4-BE49-F238E27FC236}">
                      <a16:creationId xmlns:a16="http://schemas.microsoft.com/office/drawing/2014/main" id="{CA4A1B48-5DCF-4240-B908-5565A0B620C1}"/>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id="{28D35705-FE6E-444A-A4F2-216FB36C2D3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4" name="타원 73">
                <a:extLst>
                  <a:ext uri="{FF2B5EF4-FFF2-40B4-BE49-F238E27FC236}">
                    <a16:creationId xmlns:a16="http://schemas.microsoft.com/office/drawing/2014/main" id="{833271DD-6F14-4B18-BE97-D6CF7744263D}"/>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id="{32141932-F9EE-4187-BBBC-79F2AADC7FB5}"/>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도형 75">
                <a:extLst>
                  <a:ext uri="{FF2B5EF4-FFF2-40B4-BE49-F238E27FC236}">
                    <a16:creationId xmlns:a16="http://schemas.microsoft.com/office/drawing/2014/main" id="{C4A28A23-9A45-480D-9AE0-AC8E03B407E4}"/>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도형 76">
                <a:extLst>
                  <a:ext uri="{FF2B5EF4-FFF2-40B4-BE49-F238E27FC236}">
                    <a16:creationId xmlns:a16="http://schemas.microsoft.com/office/drawing/2014/main" id="{E5282C72-98DB-48D8-88FE-2DFA994D4B88}"/>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2616057" y="2931790"/>
            <a:ext cx="389493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15909" y="3579862"/>
            <a:ext cx="389493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11360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1"/>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3707904" y="1203090"/>
            <a:ext cx="1710999" cy="3600908"/>
            <a:chOff x="3797105" y="1404992"/>
            <a:chExt cx="1548895" cy="3471014"/>
          </a:xfrm>
        </p:grpSpPr>
        <p:sp>
          <p:nvSpPr>
            <p:cNvPr id="9" name="Rectangle 8"/>
            <p:cNvSpPr/>
            <p:nvPr userDrawn="1"/>
          </p:nvSpPr>
          <p:spPr>
            <a:xfrm>
              <a:off x="3797105" y="1909048"/>
              <a:ext cx="1548000" cy="24629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Isosceles Triangle 11"/>
            <p:cNvSpPr/>
            <p:nvPr userDrawn="1"/>
          </p:nvSpPr>
          <p:spPr>
            <a:xfrm>
              <a:off x="3797105" y="1404992"/>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Isosceles Triangle 13"/>
            <p:cNvSpPr/>
            <p:nvPr userDrawn="1"/>
          </p:nvSpPr>
          <p:spPr>
            <a:xfrm rot="10800000">
              <a:off x="3798000" y="4371950"/>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3787227" y="1312181"/>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2" hasCustomPrompt="1"/>
          </p:nvPr>
        </p:nvSpPr>
        <p:spPr>
          <a:xfrm>
            <a:off x="2059035"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30843"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4" hasCustomPrompt="1"/>
          </p:nvPr>
        </p:nvSpPr>
        <p:spPr>
          <a:xfrm>
            <a:off x="7243611"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5" hasCustomPrompt="1"/>
          </p:nvPr>
        </p:nvSpPr>
        <p:spPr>
          <a:xfrm>
            <a:off x="5515419"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1933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507854"/>
            <a:ext cx="9144000" cy="163564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5232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12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233772" y="4262137"/>
            <a:ext cx="8676456" cy="54186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09192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66" r:id="rId8"/>
    <p:sldLayoutId id="2147483667" r:id="rId9"/>
    <p:sldLayoutId id="2147483668" r:id="rId10"/>
    <p:sldLayoutId id="2147483669" r:id="rId11"/>
    <p:sldLayoutId id="2147483670" r:id="rId12"/>
    <p:sldLayoutId id="2147483671" r:id="rId13"/>
    <p:sldLayoutId id="2147483665" r:id="rId14"/>
    <p:sldLayoutId id="2147483672"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ouisowen6/NLP_bahasa_resources" TargetMode="External"/><Relationship Id="rId2" Type="http://schemas.openxmlformats.org/officeDocument/2006/relationships/hyperlink" Target="https://github.com/rizalespe/Dataset-Sentimen-Analisis-Bahasa-Indonesia" TargetMode="External"/><Relationship Id="rId1" Type="http://schemas.openxmlformats.org/officeDocument/2006/relationships/slideLayout" Target="../slideLayouts/slideLayout4.xml"/><Relationship Id="rId4" Type="http://schemas.openxmlformats.org/officeDocument/2006/relationships/hyperlink" Target="https://github.com/indobenchmark/indonlu/tree/master/dataset/smsa_doc-sentiment-prosa"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3528" y="1707654"/>
            <a:ext cx="3816424" cy="2160241"/>
          </a:xfrm>
        </p:spPr>
        <p:txBody>
          <a:bodyPr/>
          <a:lstStyle/>
          <a:p>
            <a:pPr>
              <a:lnSpc>
                <a:spcPct val="100000"/>
              </a:lnSpc>
            </a:pPr>
            <a:r>
              <a:rPr lang="en-US" altLang="ko-KR" dirty="0">
                <a:ea typeface="맑은 고딕" pitchFamily="50" charset="-127"/>
              </a:rPr>
              <a:t>Social Sentiment Detector</a:t>
            </a:r>
            <a:endParaRPr lang="en-US" altLang="ko-KR" dirty="0"/>
          </a:p>
        </p:txBody>
      </p:sp>
      <p:sp>
        <p:nvSpPr>
          <p:cNvPr id="4" name="Text Placeholder 3"/>
          <p:cNvSpPr>
            <a:spLocks noGrp="1"/>
          </p:cNvSpPr>
          <p:nvPr>
            <p:ph type="body" sz="quarter" idx="11"/>
          </p:nvPr>
        </p:nvSpPr>
        <p:spPr>
          <a:xfrm>
            <a:off x="323380" y="3867894"/>
            <a:ext cx="4248620" cy="504056"/>
          </a:xfrm>
        </p:spPr>
        <p:txBody>
          <a:bodyPr/>
          <a:lstStyle/>
          <a:p>
            <a:pPr>
              <a:spcBef>
                <a:spcPts val="0"/>
              </a:spcBef>
              <a:defRPr/>
            </a:pPr>
            <a:r>
              <a:rPr lang="en-US" altLang="ko-KR" sz="1050" b="1" dirty="0"/>
              <a:t>FINAL PROJECT</a:t>
            </a:r>
          </a:p>
          <a:p>
            <a:pPr>
              <a:spcBef>
                <a:spcPts val="0"/>
              </a:spcBef>
              <a:defRPr/>
            </a:pPr>
            <a:r>
              <a:rPr lang="en-US" altLang="ko-KR" sz="1050" b="1" dirty="0"/>
              <a:t>PURWADHIKA – JOB CONNECTOR DATA SCIENCE PROGRAM</a:t>
            </a:r>
            <a:endParaRPr lang="en-US" altLang="ko-KR" sz="1050" dirty="0"/>
          </a:p>
        </p:txBody>
      </p:sp>
      <p:sp>
        <p:nvSpPr>
          <p:cNvPr id="5" name="TextBox 4"/>
          <p:cNvSpPr txBox="1"/>
          <p:nvPr/>
        </p:nvSpPr>
        <p:spPr>
          <a:xfrm>
            <a:off x="7552903" y="176436"/>
            <a:ext cx="1440160" cy="338554"/>
          </a:xfrm>
          <a:prstGeom prst="rect">
            <a:avLst/>
          </a:prstGeom>
          <a:noFill/>
        </p:spPr>
        <p:txBody>
          <a:bodyPr wrap="square" rtlCol="0">
            <a:spAutoFit/>
          </a:bodyPr>
          <a:lstStyle/>
          <a:p>
            <a:pPr algn="ctr"/>
            <a:r>
              <a:rPr lang="en-US" altLang="ko-KR" sz="1600" dirty="0">
                <a:solidFill>
                  <a:schemeClr val="tx1">
                    <a:lumMod val="75000"/>
                    <a:lumOff val="25000"/>
                  </a:schemeClr>
                </a:solidFill>
                <a:latin typeface="+mj-lt"/>
                <a:cs typeface="Arial" pitchFamily="34" charset="0"/>
              </a:rPr>
              <a:t>LogoType</a:t>
            </a:r>
            <a:endParaRPr lang="ko-KR" altLang="en-US" sz="1600" dirty="0">
              <a:solidFill>
                <a:schemeClr val="tx1">
                  <a:lumMod val="75000"/>
                  <a:lumOff val="25000"/>
                </a:schemeClr>
              </a:solidFill>
              <a:latin typeface="+mj-lt"/>
              <a:cs typeface="Arial" pitchFamily="34" charset="0"/>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Data</a:t>
            </a:r>
            <a:endParaRPr lang="ko-KR" altLang="en-US" dirty="0"/>
          </a:p>
        </p:txBody>
      </p:sp>
      <p:sp>
        <p:nvSpPr>
          <p:cNvPr id="3" name="Text Placeholder 2"/>
          <p:cNvSpPr>
            <a:spLocks noGrp="1"/>
          </p:cNvSpPr>
          <p:nvPr>
            <p:ph type="body" sz="quarter" idx="11"/>
          </p:nvPr>
        </p:nvSpPr>
        <p:spPr/>
        <p:txBody>
          <a:bodyPr/>
          <a:lstStyle/>
          <a:p>
            <a:pPr lvl="0"/>
            <a:endParaRPr lang="en-US" altLang="ko-KR" dirty="0"/>
          </a:p>
        </p:txBody>
      </p:sp>
      <p:graphicFrame>
        <p:nvGraphicFramePr>
          <p:cNvPr id="5" name="Table 4"/>
          <p:cNvGraphicFramePr>
            <a:graphicFrameLocks noGrp="1"/>
          </p:cNvGraphicFramePr>
          <p:nvPr>
            <p:extLst>
              <p:ext uri="{D42A27DB-BD31-4B8C-83A1-F6EECF244321}">
                <p14:modId xmlns:p14="http://schemas.microsoft.com/office/powerpoint/2010/main" val="458186104"/>
              </p:ext>
            </p:extLst>
          </p:nvPr>
        </p:nvGraphicFramePr>
        <p:xfrm>
          <a:off x="590617" y="1251304"/>
          <a:ext cx="2208213" cy="2789266"/>
        </p:xfrm>
        <a:graphic>
          <a:graphicData uri="http://schemas.openxmlformats.org/drawingml/2006/table">
            <a:tbl>
              <a:tblPr firstRow="1" bandRow="1">
                <a:tableStyleId>{5940675A-B579-460E-94D1-54222C63F5DA}</a:tableStyleId>
              </a:tblPr>
              <a:tblGrid>
                <a:gridCol w="252629">
                  <a:extLst>
                    <a:ext uri="{9D8B030D-6E8A-4147-A177-3AD203B41FA5}">
                      <a16:colId xmlns:a16="http://schemas.microsoft.com/office/drawing/2014/main" val="20000"/>
                    </a:ext>
                  </a:extLst>
                </a:gridCol>
                <a:gridCol w="1702955">
                  <a:extLst>
                    <a:ext uri="{9D8B030D-6E8A-4147-A177-3AD203B41FA5}">
                      <a16:colId xmlns:a16="http://schemas.microsoft.com/office/drawing/2014/main" val="20001"/>
                    </a:ext>
                  </a:extLst>
                </a:gridCol>
                <a:gridCol w="252629">
                  <a:extLst>
                    <a:ext uri="{9D8B030D-6E8A-4147-A177-3AD203B41FA5}">
                      <a16:colId xmlns:a16="http://schemas.microsoft.com/office/drawing/2014/main" val="20002"/>
                    </a:ext>
                  </a:extLst>
                </a:gridCol>
              </a:tblGrid>
              <a:tr h="612000">
                <a:tc>
                  <a:txBody>
                    <a:bodyPr/>
                    <a:lstStyle/>
                    <a:p>
                      <a:pPr algn="ctr" latinLnBrk="1"/>
                      <a:endParaRPr lang="ko-KR" altLang="en-US" dirty="0">
                        <a:latin typeface="+mn-lt"/>
                      </a:endParaRPr>
                    </a:p>
                  </a:txBody>
                  <a:tcP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Data Source</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nSpc>
                          <a:spcPct val="0"/>
                        </a:lnSpc>
                      </a:pPr>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0208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50" b="0" dirty="0">
                          <a:solidFill>
                            <a:schemeClr val="tx1">
                              <a:lumMod val="75000"/>
                              <a:lumOff val="25000"/>
                            </a:schemeClr>
                          </a:solidFill>
                          <a:latin typeface="+mn-lt"/>
                          <a:cs typeface="Arial" pitchFamily="34" charset="0"/>
                        </a:rPr>
                        <a:t>All data sources are taken from the following </a:t>
                      </a:r>
                      <a:r>
                        <a:rPr lang="en-US" altLang="ko-KR" sz="1050" b="0" dirty="0" err="1">
                          <a:solidFill>
                            <a:schemeClr val="tx1">
                              <a:lumMod val="75000"/>
                              <a:lumOff val="25000"/>
                            </a:schemeClr>
                          </a:solidFill>
                          <a:latin typeface="+mn-lt"/>
                          <a:cs typeface="Arial" pitchFamily="34" charset="0"/>
                        </a:rPr>
                        <a:t>Github</a:t>
                      </a:r>
                      <a:r>
                        <a:rPr lang="en-US" altLang="ko-KR" sz="1050" b="0" dirty="0">
                          <a:solidFill>
                            <a:schemeClr val="tx1">
                              <a:lumMod val="75000"/>
                              <a:lumOff val="25000"/>
                            </a:schemeClr>
                          </a:solidFill>
                          <a:latin typeface="+mn-lt"/>
                          <a:cs typeface="Arial" pitchFamily="34" charset="0"/>
                        </a:rPr>
                        <a:t> repositories:</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75000"/>
                            <a:lumOff val="2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200" b="1" dirty="0">
                          <a:solidFill>
                            <a:schemeClr val="tx1">
                              <a:lumMod val="75000"/>
                              <a:lumOff val="25000"/>
                            </a:schemeClr>
                          </a:solidFill>
                          <a:latin typeface="+mn-lt"/>
                          <a:cs typeface="Arial" pitchFamily="34" charset="0"/>
                          <a:hlinkClick r:id="rId2"/>
                        </a:rPr>
                        <a:t>Rizalespe</a:t>
                      </a:r>
                      <a:endParaRPr lang="en-US" altLang="ko-KR" sz="1200" b="1" dirty="0">
                        <a:solidFill>
                          <a:schemeClr val="tx1">
                            <a:lumMod val="75000"/>
                            <a:lumOff val="2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200" b="1" dirty="0">
                          <a:solidFill>
                            <a:schemeClr val="tx1">
                              <a:lumMod val="75000"/>
                              <a:lumOff val="25000"/>
                            </a:schemeClr>
                          </a:solidFill>
                          <a:latin typeface="+mn-lt"/>
                          <a:cs typeface="Arial" pitchFamily="34" charset="0"/>
                          <a:hlinkClick r:id="rId3"/>
                        </a:rPr>
                        <a:t>Louis Owen</a:t>
                      </a:r>
                      <a:endParaRPr lang="en-US" altLang="ko-KR" sz="1200" b="1" dirty="0">
                        <a:solidFill>
                          <a:schemeClr val="tx1">
                            <a:lumMod val="75000"/>
                            <a:lumOff val="2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200" b="1" dirty="0">
                          <a:solidFill>
                            <a:schemeClr val="tx1">
                              <a:lumMod val="75000"/>
                              <a:lumOff val="25000"/>
                            </a:schemeClr>
                          </a:solidFill>
                          <a:latin typeface="+mn-lt"/>
                          <a:cs typeface="Arial" pitchFamily="34" charset="0"/>
                          <a:hlinkClick r:id="rId4"/>
                        </a:rPr>
                        <a:t>IndoNLU</a:t>
                      </a:r>
                      <a:endParaRPr lang="en-US" altLang="ko-KR" sz="1200" b="1" dirty="0">
                        <a:solidFill>
                          <a:schemeClr val="tx1">
                            <a:lumMod val="75000"/>
                            <a:lumOff val="25000"/>
                          </a:schemeClr>
                        </a:solidFill>
                        <a:latin typeface="+mn-lt"/>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0000">
                <a:tc>
                  <a:txBody>
                    <a:bodyPr/>
                    <a:lstStyle/>
                    <a:p>
                      <a:pPr>
                        <a:lnSpc>
                          <a:spcPct val="0"/>
                        </a:lnSpc>
                      </a:pPr>
                      <a:endParaRPr lang="ko-KR" altLang="en-US" kern="100" spc="0" baseline="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74154442"/>
              </p:ext>
            </p:extLst>
          </p:nvPr>
        </p:nvGraphicFramePr>
        <p:xfrm>
          <a:off x="3439459" y="1251304"/>
          <a:ext cx="2208214" cy="2834986"/>
        </p:xfrm>
        <a:graphic>
          <a:graphicData uri="http://schemas.openxmlformats.org/drawingml/2006/table">
            <a:tbl>
              <a:tblPr firstRow="1" bandRow="1">
                <a:tableStyleId>{5940675A-B579-460E-94D1-54222C63F5DA}</a:tableStyleId>
              </a:tblPr>
              <a:tblGrid>
                <a:gridCol w="252629">
                  <a:extLst>
                    <a:ext uri="{9D8B030D-6E8A-4147-A177-3AD203B41FA5}">
                      <a16:colId xmlns:a16="http://schemas.microsoft.com/office/drawing/2014/main" val="20000"/>
                    </a:ext>
                  </a:extLst>
                </a:gridCol>
                <a:gridCol w="1702956">
                  <a:extLst>
                    <a:ext uri="{9D8B030D-6E8A-4147-A177-3AD203B41FA5}">
                      <a16:colId xmlns:a16="http://schemas.microsoft.com/office/drawing/2014/main" val="20001"/>
                    </a:ext>
                  </a:extLst>
                </a:gridCol>
                <a:gridCol w="252629">
                  <a:extLst>
                    <a:ext uri="{9D8B030D-6E8A-4147-A177-3AD203B41FA5}">
                      <a16:colId xmlns:a16="http://schemas.microsoft.com/office/drawing/2014/main" val="20002"/>
                    </a:ext>
                  </a:extLst>
                </a:gridCol>
              </a:tblGrid>
              <a:tr h="612000">
                <a:tc>
                  <a:txBody>
                    <a:bodyPr/>
                    <a:lstStyle/>
                    <a:p>
                      <a:pPr algn="ctr" latinLnBrk="1"/>
                      <a:endParaRPr lang="ko-KR" altLang="en-US" dirty="0">
                        <a:latin typeface="+mn-lt"/>
                      </a:endParaRPr>
                    </a:p>
                  </a:txBody>
                  <a:tcP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Data Compilation</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nSpc>
                          <a:spcPct val="0"/>
                        </a:lnSpc>
                      </a:pPr>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0208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050" b="1" dirty="0">
                          <a:solidFill>
                            <a:schemeClr val="tx1">
                              <a:lumMod val="75000"/>
                              <a:lumOff val="25000"/>
                            </a:schemeClr>
                          </a:solidFill>
                          <a:latin typeface="+mn-lt"/>
                          <a:cs typeface="Arial" pitchFamily="34" charset="0"/>
                        </a:rPr>
                        <a:t>12</a:t>
                      </a:r>
                      <a:r>
                        <a:rPr lang="en-US" altLang="ko-KR" sz="1050" dirty="0">
                          <a:solidFill>
                            <a:schemeClr val="tx1">
                              <a:lumMod val="75000"/>
                              <a:lumOff val="25000"/>
                            </a:schemeClr>
                          </a:solidFill>
                          <a:latin typeface="+mn-lt"/>
                          <a:cs typeface="Arial" pitchFamily="34" charset="0"/>
                        </a:rPr>
                        <a:t> datasets are combined into one</a:t>
                      </a: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050" dirty="0">
                          <a:solidFill>
                            <a:schemeClr val="tx1">
                              <a:lumMod val="75000"/>
                              <a:lumOff val="25000"/>
                            </a:schemeClr>
                          </a:solidFill>
                          <a:latin typeface="+mn-lt"/>
                          <a:cs typeface="Arial" pitchFamily="34" charset="0"/>
                        </a:rPr>
                        <a:t>This data is the combination of topics about general election, product/service review, emoji description and Indonesian’s single words dictionary</a:t>
                      </a: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0000">
                <a:tc>
                  <a:txBody>
                    <a:bodyPr/>
                    <a:lstStyle/>
                    <a:p>
                      <a:pPr>
                        <a:lnSpc>
                          <a:spcPct val="0"/>
                        </a:lnSpc>
                      </a:pPr>
                      <a:endParaRPr lang="ko-KR" altLang="en-US" kern="100" spc="0" baseline="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27703429"/>
              </p:ext>
            </p:extLst>
          </p:nvPr>
        </p:nvGraphicFramePr>
        <p:xfrm>
          <a:off x="6345170" y="1254862"/>
          <a:ext cx="2208213" cy="2995006"/>
        </p:xfrm>
        <a:graphic>
          <a:graphicData uri="http://schemas.openxmlformats.org/drawingml/2006/table">
            <a:tbl>
              <a:tblPr firstRow="1" bandRow="1">
                <a:tableStyleId>{5940675A-B579-460E-94D1-54222C63F5DA}</a:tableStyleId>
              </a:tblPr>
              <a:tblGrid>
                <a:gridCol w="252629">
                  <a:extLst>
                    <a:ext uri="{9D8B030D-6E8A-4147-A177-3AD203B41FA5}">
                      <a16:colId xmlns:a16="http://schemas.microsoft.com/office/drawing/2014/main" val="20000"/>
                    </a:ext>
                  </a:extLst>
                </a:gridCol>
                <a:gridCol w="1702955">
                  <a:extLst>
                    <a:ext uri="{9D8B030D-6E8A-4147-A177-3AD203B41FA5}">
                      <a16:colId xmlns:a16="http://schemas.microsoft.com/office/drawing/2014/main" val="20001"/>
                    </a:ext>
                  </a:extLst>
                </a:gridCol>
                <a:gridCol w="252629">
                  <a:extLst>
                    <a:ext uri="{9D8B030D-6E8A-4147-A177-3AD203B41FA5}">
                      <a16:colId xmlns:a16="http://schemas.microsoft.com/office/drawing/2014/main" val="20002"/>
                    </a:ext>
                  </a:extLst>
                </a:gridCol>
              </a:tblGrid>
              <a:tr h="612000">
                <a:tc>
                  <a:txBody>
                    <a:bodyPr/>
                    <a:lstStyle/>
                    <a:p>
                      <a:pPr algn="ctr" latinLnBrk="1"/>
                      <a:endParaRPr lang="ko-KR" altLang="en-US" dirty="0">
                        <a:latin typeface="+mn-lt"/>
                      </a:endParaRPr>
                    </a:p>
                  </a:txBody>
                  <a:tcP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Final Data</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nSpc>
                          <a:spcPct val="0"/>
                        </a:lnSpc>
                      </a:pPr>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0208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050" dirty="0">
                          <a:solidFill>
                            <a:schemeClr val="tx1">
                              <a:lumMod val="75000"/>
                              <a:lumOff val="25000"/>
                            </a:schemeClr>
                          </a:solidFill>
                          <a:latin typeface="+mn-lt"/>
                          <a:cs typeface="Arial" pitchFamily="34" charset="0"/>
                        </a:rPr>
                        <a:t>The combination of all data results in </a:t>
                      </a:r>
                      <a:r>
                        <a:rPr lang="en-US" altLang="ko-KR" sz="1050" b="1" dirty="0">
                          <a:solidFill>
                            <a:schemeClr val="tx1">
                              <a:lumMod val="75000"/>
                              <a:lumOff val="25000"/>
                            </a:schemeClr>
                          </a:solidFill>
                          <a:latin typeface="+mn-lt"/>
                          <a:cs typeface="Arial" pitchFamily="34" charset="0"/>
                        </a:rPr>
                        <a:t>36,032</a:t>
                      </a:r>
                      <a:r>
                        <a:rPr lang="en-US" altLang="ko-KR" sz="1050" dirty="0">
                          <a:solidFill>
                            <a:schemeClr val="tx1">
                              <a:lumMod val="75000"/>
                              <a:lumOff val="25000"/>
                            </a:schemeClr>
                          </a:solidFill>
                          <a:latin typeface="+mn-lt"/>
                          <a:cs typeface="Arial" pitchFamily="34" charset="0"/>
                        </a:rPr>
                        <a:t> data.</a:t>
                      </a: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050" dirty="0">
                          <a:solidFill>
                            <a:schemeClr val="tx1">
                              <a:lumMod val="75000"/>
                              <a:lumOff val="25000"/>
                            </a:schemeClr>
                          </a:solidFill>
                          <a:latin typeface="+mn-lt"/>
                          <a:cs typeface="Arial" pitchFamily="34" charset="0"/>
                        </a:rPr>
                        <a:t>Cleaning process (drop empty and duplicate data) generate </a:t>
                      </a:r>
                      <a:r>
                        <a:rPr lang="en-US" altLang="ko-KR" sz="1050" b="1" dirty="0">
                          <a:solidFill>
                            <a:schemeClr val="tx1">
                              <a:lumMod val="75000"/>
                              <a:lumOff val="25000"/>
                            </a:schemeClr>
                          </a:solidFill>
                          <a:latin typeface="+mn-lt"/>
                          <a:cs typeface="Arial" pitchFamily="34" charset="0"/>
                        </a:rPr>
                        <a:t>24,338</a:t>
                      </a:r>
                      <a:r>
                        <a:rPr lang="en-US" altLang="ko-KR" sz="1050" dirty="0">
                          <a:solidFill>
                            <a:schemeClr val="tx1">
                              <a:lumMod val="75000"/>
                              <a:lumOff val="25000"/>
                            </a:schemeClr>
                          </a:solidFill>
                          <a:latin typeface="+mn-lt"/>
                          <a:cs typeface="Arial" pitchFamily="34" charset="0"/>
                        </a:rPr>
                        <a:t> data</a:t>
                      </a:r>
                    </a:p>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en-US" altLang="ko-KR" sz="1050" dirty="0">
                        <a:solidFill>
                          <a:schemeClr val="tx1">
                            <a:lumMod val="75000"/>
                            <a:lumOff val="2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en-US" altLang="ko-KR" sz="1050" dirty="0">
                        <a:solidFill>
                          <a:schemeClr val="tx1">
                            <a:lumMod val="75000"/>
                            <a:lumOff val="25000"/>
                          </a:schemeClr>
                        </a:solidFill>
                        <a:latin typeface="+mn-lt"/>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05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0000">
                <a:tc>
                  <a:txBody>
                    <a:bodyPr/>
                    <a:lstStyle/>
                    <a:p>
                      <a:pPr>
                        <a:lnSpc>
                          <a:spcPct val="0"/>
                        </a:lnSpc>
                      </a:pPr>
                      <a:endParaRPr lang="ko-KR" altLang="en-US" kern="100" spc="0" baseline="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9" name="Block Arc 14"/>
          <p:cNvSpPr/>
          <p:nvPr/>
        </p:nvSpPr>
        <p:spPr>
          <a:xfrm rot="16200000">
            <a:off x="1528017" y="1410286"/>
            <a:ext cx="333413" cy="33363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Rectangle 36"/>
          <p:cNvSpPr/>
          <p:nvPr/>
        </p:nvSpPr>
        <p:spPr>
          <a:xfrm>
            <a:off x="7297393" y="1454393"/>
            <a:ext cx="303765" cy="25392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ounded Rectangle 27"/>
          <p:cNvSpPr/>
          <p:nvPr/>
        </p:nvSpPr>
        <p:spPr>
          <a:xfrm>
            <a:off x="4379031" y="1450718"/>
            <a:ext cx="329069" cy="25276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13791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0481" name="Group 20480"/>
          <p:cNvGrpSpPr/>
          <p:nvPr/>
        </p:nvGrpSpPr>
        <p:grpSpPr>
          <a:xfrm>
            <a:off x="1360332" y="1541512"/>
            <a:ext cx="7025063" cy="1816297"/>
            <a:chOff x="1291353" y="1755670"/>
            <a:chExt cx="7025063" cy="1816297"/>
          </a:xfrm>
        </p:grpSpPr>
        <p:sp>
          <p:nvSpPr>
            <p:cNvPr id="22" name="Block Arc 21"/>
            <p:cNvSpPr/>
            <p:nvPr/>
          </p:nvSpPr>
          <p:spPr>
            <a:xfrm>
              <a:off x="6500119" y="1755670"/>
              <a:ext cx="1816297" cy="1816297"/>
            </a:xfrm>
            <a:prstGeom prst="blockArc">
              <a:avLst>
                <a:gd name="adj1" fmla="val 16127381"/>
                <a:gd name="adj2" fmla="val 5490194"/>
                <a:gd name="adj3" fmla="val 4041"/>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0480" name="Rectangle 20479"/>
            <p:cNvSpPr/>
            <p:nvPr/>
          </p:nvSpPr>
          <p:spPr>
            <a:xfrm>
              <a:off x="1291353" y="1755670"/>
              <a:ext cx="6156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 name="Rectangle 33"/>
            <p:cNvSpPr/>
            <p:nvPr/>
          </p:nvSpPr>
          <p:spPr>
            <a:xfrm>
              <a:off x="2340248" y="3499967"/>
              <a:ext cx="511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 name="Text Placeholder 1"/>
          <p:cNvSpPr>
            <a:spLocks noGrp="1"/>
          </p:cNvSpPr>
          <p:nvPr>
            <p:ph type="body" sz="quarter" idx="10"/>
          </p:nvPr>
        </p:nvSpPr>
        <p:spPr/>
        <p:txBody>
          <a:bodyPr/>
          <a:lstStyle/>
          <a:p>
            <a:r>
              <a:rPr lang="en-US" altLang="ko-KR" dirty="0"/>
              <a:t>Data Preprocessing</a:t>
            </a:r>
            <a:endParaRPr lang="ko-KR" altLang="en-US" dirty="0"/>
          </a:p>
        </p:txBody>
      </p:sp>
      <p:sp>
        <p:nvSpPr>
          <p:cNvPr id="3" name="Text Placeholder 2"/>
          <p:cNvSpPr>
            <a:spLocks noGrp="1"/>
          </p:cNvSpPr>
          <p:nvPr>
            <p:ph type="body" sz="quarter" idx="11"/>
          </p:nvPr>
        </p:nvSpPr>
        <p:spPr/>
        <p:txBody>
          <a:bodyPr/>
          <a:lstStyle/>
          <a:p>
            <a:pPr lvl="0"/>
            <a:r>
              <a:rPr lang="en-US" altLang="ko-KR" dirty="0"/>
              <a:t>Text Preprocessing</a:t>
            </a:r>
          </a:p>
        </p:txBody>
      </p:sp>
      <p:grpSp>
        <p:nvGrpSpPr>
          <p:cNvPr id="6" name="Group 5"/>
          <p:cNvGrpSpPr/>
          <p:nvPr/>
        </p:nvGrpSpPr>
        <p:grpSpPr>
          <a:xfrm>
            <a:off x="922197" y="1130448"/>
            <a:ext cx="914400" cy="914400"/>
            <a:chOff x="5364088" y="2787774"/>
            <a:chExt cx="914400" cy="914400"/>
          </a:xfrm>
        </p:grpSpPr>
        <p:sp>
          <p:nvSpPr>
            <p:cNvPr id="4" name="Oval 3"/>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 name="Oval 4"/>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8" name="Group 7"/>
          <p:cNvGrpSpPr/>
          <p:nvPr/>
        </p:nvGrpSpPr>
        <p:grpSpPr>
          <a:xfrm>
            <a:off x="2882137" y="1130448"/>
            <a:ext cx="914400" cy="914400"/>
            <a:chOff x="5364088" y="2787774"/>
            <a:chExt cx="914400" cy="914400"/>
          </a:xfrm>
        </p:grpSpPr>
        <p:sp>
          <p:nvSpPr>
            <p:cNvPr id="9" name="Oval 8"/>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Oval 9"/>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1" name="Group 10"/>
          <p:cNvGrpSpPr/>
          <p:nvPr/>
        </p:nvGrpSpPr>
        <p:grpSpPr>
          <a:xfrm>
            <a:off x="4723931" y="1130448"/>
            <a:ext cx="914400" cy="914400"/>
            <a:chOff x="5364088" y="2787774"/>
            <a:chExt cx="914400" cy="914400"/>
          </a:xfrm>
        </p:grpSpPr>
        <p:sp>
          <p:nvSpPr>
            <p:cNvPr id="12" name="Oval 11"/>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Oval 12"/>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grpSp>
        <p:nvGrpSpPr>
          <p:cNvPr id="17" name="Group 16"/>
          <p:cNvGrpSpPr/>
          <p:nvPr/>
        </p:nvGrpSpPr>
        <p:grpSpPr>
          <a:xfrm>
            <a:off x="6434612" y="2900609"/>
            <a:ext cx="914400" cy="914400"/>
            <a:chOff x="5364088" y="2787774"/>
            <a:chExt cx="914400" cy="914400"/>
          </a:xfrm>
        </p:grpSpPr>
        <p:sp>
          <p:nvSpPr>
            <p:cNvPr id="18" name="Oval 17"/>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9" name="Oval 18"/>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1" name="Group 20"/>
          <p:cNvGrpSpPr/>
          <p:nvPr/>
        </p:nvGrpSpPr>
        <p:grpSpPr>
          <a:xfrm>
            <a:off x="2204112" y="1410236"/>
            <a:ext cx="306803" cy="306803"/>
            <a:chOff x="1547664" y="3147814"/>
            <a:chExt cx="720080" cy="720080"/>
          </a:xfrm>
        </p:grpSpPr>
        <p:sp>
          <p:nvSpPr>
            <p:cNvPr id="7" name="Oval 6"/>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Chevron 19"/>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3" name="Group 22"/>
          <p:cNvGrpSpPr/>
          <p:nvPr/>
        </p:nvGrpSpPr>
        <p:grpSpPr>
          <a:xfrm>
            <a:off x="4104663" y="1424110"/>
            <a:ext cx="306803" cy="306803"/>
            <a:chOff x="1547664" y="3147814"/>
            <a:chExt cx="720080" cy="720080"/>
          </a:xfrm>
        </p:grpSpPr>
        <p:sp>
          <p:nvSpPr>
            <p:cNvPr id="24" name="Oval 23"/>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Chevron 24"/>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6" name="Group 25"/>
          <p:cNvGrpSpPr/>
          <p:nvPr/>
        </p:nvGrpSpPr>
        <p:grpSpPr>
          <a:xfrm rot="10800000">
            <a:off x="5824039" y="3170154"/>
            <a:ext cx="306803" cy="306803"/>
            <a:chOff x="1547664" y="3147814"/>
            <a:chExt cx="720080" cy="720080"/>
          </a:xfrm>
        </p:grpSpPr>
        <p:sp>
          <p:nvSpPr>
            <p:cNvPr id="27" name="Oval 26"/>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Chevron 27"/>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9" name="Group 28"/>
          <p:cNvGrpSpPr/>
          <p:nvPr/>
        </p:nvGrpSpPr>
        <p:grpSpPr>
          <a:xfrm rot="2648922">
            <a:off x="7835842" y="1587647"/>
            <a:ext cx="306803" cy="306803"/>
            <a:chOff x="1547664" y="3147814"/>
            <a:chExt cx="720080" cy="720080"/>
          </a:xfrm>
        </p:grpSpPr>
        <p:sp>
          <p:nvSpPr>
            <p:cNvPr id="30" name="Oval 29"/>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 name="Chevron 30"/>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sp>
        <p:nvSpPr>
          <p:cNvPr id="43" name="TextBox 42"/>
          <p:cNvSpPr txBox="1"/>
          <p:nvPr/>
        </p:nvSpPr>
        <p:spPr>
          <a:xfrm>
            <a:off x="365400" y="1351979"/>
            <a:ext cx="2023958" cy="400110"/>
          </a:xfrm>
          <a:prstGeom prst="rect">
            <a:avLst/>
          </a:prstGeom>
          <a:noFill/>
        </p:spPr>
        <p:txBody>
          <a:bodyPr wrap="square" rtlCol="0">
            <a:spAutoFit/>
          </a:bodyPr>
          <a:lstStyle/>
          <a:p>
            <a:pPr algn="ctr"/>
            <a:r>
              <a:rPr lang="en-US" altLang="ko-KR" sz="1000" b="1" dirty="0">
                <a:solidFill>
                  <a:schemeClr val="bg1"/>
                </a:solidFill>
                <a:cs typeface="Arial" pitchFamily="34" charset="0"/>
              </a:rPr>
              <a:t>Case </a:t>
            </a:r>
          </a:p>
          <a:p>
            <a:pPr algn="ctr"/>
            <a:r>
              <a:rPr lang="en-US" altLang="ko-KR" sz="1000" b="1" dirty="0">
                <a:solidFill>
                  <a:schemeClr val="bg1"/>
                </a:solidFill>
                <a:cs typeface="Arial" pitchFamily="34" charset="0"/>
              </a:rPr>
              <a:t>Lowering</a:t>
            </a:r>
            <a:endParaRPr lang="ko-KR" altLang="en-US" sz="1000" b="1" dirty="0">
              <a:solidFill>
                <a:schemeClr val="bg1"/>
              </a:solidFill>
              <a:cs typeface="Arial" pitchFamily="34" charset="0"/>
            </a:endParaRPr>
          </a:p>
        </p:txBody>
      </p:sp>
      <p:grpSp>
        <p:nvGrpSpPr>
          <p:cNvPr id="59" name="Group 58">
            <a:extLst>
              <a:ext uri="{FF2B5EF4-FFF2-40B4-BE49-F238E27FC236}">
                <a16:creationId xmlns:a16="http://schemas.microsoft.com/office/drawing/2014/main" id="{D078D097-4A03-4D7A-B27D-9FE55621BA0E}"/>
              </a:ext>
            </a:extLst>
          </p:cNvPr>
          <p:cNvGrpSpPr/>
          <p:nvPr/>
        </p:nvGrpSpPr>
        <p:grpSpPr>
          <a:xfrm>
            <a:off x="6465064" y="1130448"/>
            <a:ext cx="914400" cy="914400"/>
            <a:chOff x="5364088" y="2787774"/>
            <a:chExt cx="914400" cy="914400"/>
          </a:xfrm>
        </p:grpSpPr>
        <p:sp>
          <p:nvSpPr>
            <p:cNvPr id="60" name="Oval 59">
              <a:extLst>
                <a:ext uri="{FF2B5EF4-FFF2-40B4-BE49-F238E27FC236}">
                  <a16:creationId xmlns:a16="http://schemas.microsoft.com/office/drawing/2014/main" id="{1AA03479-6727-4321-ADE3-09AC2C082490}"/>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1" name="Oval 60">
              <a:extLst>
                <a:ext uri="{FF2B5EF4-FFF2-40B4-BE49-F238E27FC236}">
                  <a16:creationId xmlns:a16="http://schemas.microsoft.com/office/drawing/2014/main" id="{270906D9-DFA4-4106-943B-B7AA6838BFA8}"/>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62" name="Group 61">
            <a:extLst>
              <a:ext uri="{FF2B5EF4-FFF2-40B4-BE49-F238E27FC236}">
                <a16:creationId xmlns:a16="http://schemas.microsoft.com/office/drawing/2014/main" id="{ABBD3B3D-88C7-44F5-87D5-9C4E001CBAF5}"/>
              </a:ext>
            </a:extLst>
          </p:cNvPr>
          <p:cNvGrpSpPr/>
          <p:nvPr/>
        </p:nvGrpSpPr>
        <p:grpSpPr>
          <a:xfrm>
            <a:off x="5895820" y="1424110"/>
            <a:ext cx="306803" cy="306803"/>
            <a:chOff x="1547664" y="3147814"/>
            <a:chExt cx="720080" cy="720080"/>
          </a:xfrm>
        </p:grpSpPr>
        <p:sp>
          <p:nvSpPr>
            <p:cNvPr id="63" name="Oval 62">
              <a:extLst>
                <a:ext uri="{FF2B5EF4-FFF2-40B4-BE49-F238E27FC236}">
                  <a16:creationId xmlns:a16="http://schemas.microsoft.com/office/drawing/2014/main" id="{AF1DCCB4-03E1-43C8-BCEC-AF61030D9CF8}"/>
                </a:ext>
              </a:extLst>
            </p:cNvPr>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4" name="Chevron 24">
              <a:extLst>
                <a:ext uri="{FF2B5EF4-FFF2-40B4-BE49-F238E27FC236}">
                  <a16:creationId xmlns:a16="http://schemas.microsoft.com/office/drawing/2014/main" id="{31E407C3-6D77-4C10-BAA3-76F0CF88D17B}"/>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71" name="Group 70">
            <a:extLst>
              <a:ext uri="{FF2B5EF4-FFF2-40B4-BE49-F238E27FC236}">
                <a16:creationId xmlns:a16="http://schemas.microsoft.com/office/drawing/2014/main" id="{D79F5696-56B4-4F6F-A02E-F3540A46C94D}"/>
              </a:ext>
            </a:extLst>
          </p:cNvPr>
          <p:cNvGrpSpPr/>
          <p:nvPr/>
        </p:nvGrpSpPr>
        <p:grpSpPr>
          <a:xfrm rot="8940704">
            <a:off x="7706856" y="3068389"/>
            <a:ext cx="306803" cy="306803"/>
            <a:chOff x="1547664" y="3147814"/>
            <a:chExt cx="720080" cy="720080"/>
          </a:xfrm>
        </p:grpSpPr>
        <p:sp>
          <p:nvSpPr>
            <p:cNvPr id="72" name="Oval 71">
              <a:extLst>
                <a:ext uri="{FF2B5EF4-FFF2-40B4-BE49-F238E27FC236}">
                  <a16:creationId xmlns:a16="http://schemas.microsoft.com/office/drawing/2014/main" id="{130FDA21-863F-4B65-A6FD-29C1F3ECDCE8}"/>
                </a:ext>
              </a:extLst>
            </p:cNvPr>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3" name="Chevron 30">
              <a:extLst>
                <a:ext uri="{FF2B5EF4-FFF2-40B4-BE49-F238E27FC236}">
                  <a16:creationId xmlns:a16="http://schemas.microsoft.com/office/drawing/2014/main" id="{FD4818F3-EFEE-41A3-A8F6-466EC172376B}"/>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74" name="Group 73">
            <a:extLst>
              <a:ext uri="{FF2B5EF4-FFF2-40B4-BE49-F238E27FC236}">
                <a16:creationId xmlns:a16="http://schemas.microsoft.com/office/drawing/2014/main" id="{5A528C5C-D100-4A32-BB2B-473CD49E243D}"/>
              </a:ext>
            </a:extLst>
          </p:cNvPr>
          <p:cNvGrpSpPr/>
          <p:nvPr/>
        </p:nvGrpSpPr>
        <p:grpSpPr>
          <a:xfrm>
            <a:off x="4605869" y="2899848"/>
            <a:ext cx="914400" cy="914400"/>
            <a:chOff x="5364088" y="2787774"/>
            <a:chExt cx="914400" cy="914400"/>
          </a:xfrm>
        </p:grpSpPr>
        <p:sp>
          <p:nvSpPr>
            <p:cNvPr id="75" name="Oval 74">
              <a:extLst>
                <a:ext uri="{FF2B5EF4-FFF2-40B4-BE49-F238E27FC236}">
                  <a16:creationId xmlns:a16="http://schemas.microsoft.com/office/drawing/2014/main" id="{369D22B6-AC31-4815-859A-E80B954DF23A}"/>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6" name="Oval 75">
              <a:extLst>
                <a:ext uri="{FF2B5EF4-FFF2-40B4-BE49-F238E27FC236}">
                  <a16:creationId xmlns:a16="http://schemas.microsoft.com/office/drawing/2014/main" id="{9A9459CF-03B5-4D58-A2DD-3BF74F63318B}"/>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7" name="TextBox 76">
            <a:extLst>
              <a:ext uri="{FF2B5EF4-FFF2-40B4-BE49-F238E27FC236}">
                <a16:creationId xmlns:a16="http://schemas.microsoft.com/office/drawing/2014/main" id="{6112A31E-407F-4DF6-ADAC-52C5CE3D1FCC}"/>
              </a:ext>
            </a:extLst>
          </p:cNvPr>
          <p:cNvSpPr txBox="1"/>
          <p:nvPr/>
        </p:nvSpPr>
        <p:spPr>
          <a:xfrm>
            <a:off x="2885936" y="1387593"/>
            <a:ext cx="886240" cy="400110"/>
          </a:xfrm>
          <a:prstGeom prst="rect">
            <a:avLst/>
          </a:prstGeom>
          <a:noFill/>
        </p:spPr>
        <p:txBody>
          <a:bodyPr wrap="square" rtlCol="0">
            <a:spAutoFit/>
          </a:bodyPr>
          <a:lstStyle/>
          <a:p>
            <a:pPr algn="ctr"/>
            <a:r>
              <a:rPr lang="en-US" altLang="ko-KR" sz="1000" b="1" dirty="0">
                <a:solidFill>
                  <a:schemeClr val="bg1"/>
                </a:solidFill>
                <a:cs typeface="Arial" pitchFamily="34" charset="0"/>
              </a:rPr>
              <a:t>Number </a:t>
            </a:r>
          </a:p>
          <a:p>
            <a:pPr algn="ctr"/>
            <a:r>
              <a:rPr lang="en-US" altLang="ko-KR" sz="1000" b="1" dirty="0">
                <a:solidFill>
                  <a:schemeClr val="bg1"/>
                </a:solidFill>
                <a:cs typeface="Arial" pitchFamily="34" charset="0"/>
              </a:rPr>
              <a:t>Removal</a:t>
            </a:r>
            <a:endParaRPr lang="ko-KR" altLang="en-US" sz="1000" b="1" dirty="0">
              <a:solidFill>
                <a:schemeClr val="bg1"/>
              </a:solidFill>
              <a:cs typeface="Arial" pitchFamily="34" charset="0"/>
            </a:endParaRPr>
          </a:p>
        </p:txBody>
      </p:sp>
      <p:sp>
        <p:nvSpPr>
          <p:cNvPr id="78" name="TextBox 77">
            <a:extLst>
              <a:ext uri="{FF2B5EF4-FFF2-40B4-BE49-F238E27FC236}">
                <a16:creationId xmlns:a16="http://schemas.microsoft.com/office/drawing/2014/main" id="{7CD583CD-8218-4B82-A29B-6B699C59166D}"/>
              </a:ext>
            </a:extLst>
          </p:cNvPr>
          <p:cNvSpPr txBox="1"/>
          <p:nvPr/>
        </p:nvSpPr>
        <p:spPr>
          <a:xfrm>
            <a:off x="4684698" y="1413457"/>
            <a:ext cx="976377" cy="400110"/>
          </a:xfrm>
          <a:prstGeom prst="rect">
            <a:avLst/>
          </a:prstGeom>
          <a:noFill/>
        </p:spPr>
        <p:txBody>
          <a:bodyPr wrap="square" rtlCol="0">
            <a:spAutoFit/>
          </a:bodyPr>
          <a:lstStyle/>
          <a:p>
            <a:pPr algn="ctr"/>
            <a:r>
              <a:rPr lang="en-US" altLang="ko-KR" sz="1000" b="1" dirty="0">
                <a:solidFill>
                  <a:schemeClr val="bg1"/>
                </a:solidFill>
                <a:cs typeface="Arial" pitchFamily="34" charset="0"/>
              </a:rPr>
              <a:t>Punctuation </a:t>
            </a:r>
          </a:p>
          <a:p>
            <a:pPr algn="ctr"/>
            <a:r>
              <a:rPr lang="en-US" altLang="ko-KR" sz="1000" b="1" dirty="0">
                <a:solidFill>
                  <a:schemeClr val="bg1"/>
                </a:solidFill>
                <a:cs typeface="Arial" pitchFamily="34" charset="0"/>
              </a:rPr>
              <a:t>Removal</a:t>
            </a:r>
            <a:endParaRPr lang="ko-KR" altLang="en-US" sz="1000" b="1" dirty="0">
              <a:solidFill>
                <a:schemeClr val="bg1"/>
              </a:solidFill>
              <a:cs typeface="Arial" pitchFamily="34" charset="0"/>
            </a:endParaRPr>
          </a:p>
        </p:txBody>
      </p:sp>
      <p:sp>
        <p:nvSpPr>
          <p:cNvPr id="79" name="TextBox 78">
            <a:extLst>
              <a:ext uri="{FF2B5EF4-FFF2-40B4-BE49-F238E27FC236}">
                <a16:creationId xmlns:a16="http://schemas.microsoft.com/office/drawing/2014/main" id="{6374869A-D9FE-4C02-ABAD-00BEC738A1A5}"/>
              </a:ext>
            </a:extLst>
          </p:cNvPr>
          <p:cNvSpPr txBox="1"/>
          <p:nvPr/>
        </p:nvSpPr>
        <p:spPr>
          <a:xfrm>
            <a:off x="6394794" y="1423722"/>
            <a:ext cx="1088537" cy="400110"/>
          </a:xfrm>
          <a:prstGeom prst="rect">
            <a:avLst/>
          </a:prstGeom>
          <a:noFill/>
        </p:spPr>
        <p:txBody>
          <a:bodyPr wrap="square" rtlCol="0">
            <a:spAutoFit/>
          </a:bodyPr>
          <a:lstStyle/>
          <a:p>
            <a:pPr algn="ctr"/>
            <a:r>
              <a:rPr lang="en-US" altLang="ko-KR" sz="1000" b="1" dirty="0">
                <a:solidFill>
                  <a:schemeClr val="bg1"/>
                </a:solidFill>
                <a:cs typeface="Arial" pitchFamily="34" charset="0"/>
              </a:rPr>
              <a:t>White Space</a:t>
            </a:r>
          </a:p>
          <a:p>
            <a:pPr algn="ctr"/>
            <a:r>
              <a:rPr lang="en-US" altLang="ko-KR" sz="1000" b="1" dirty="0">
                <a:solidFill>
                  <a:schemeClr val="bg1"/>
                </a:solidFill>
                <a:cs typeface="Arial" pitchFamily="34" charset="0"/>
              </a:rPr>
              <a:t>Removal</a:t>
            </a:r>
            <a:endParaRPr lang="ko-KR" altLang="en-US" sz="1000" b="1" dirty="0">
              <a:solidFill>
                <a:schemeClr val="bg1"/>
              </a:solidFill>
              <a:cs typeface="Arial" pitchFamily="34" charset="0"/>
            </a:endParaRPr>
          </a:p>
        </p:txBody>
      </p:sp>
      <p:grpSp>
        <p:nvGrpSpPr>
          <p:cNvPr id="32" name="Group 31">
            <a:extLst>
              <a:ext uri="{FF2B5EF4-FFF2-40B4-BE49-F238E27FC236}">
                <a16:creationId xmlns:a16="http://schemas.microsoft.com/office/drawing/2014/main" id="{C7FAA194-C00F-491B-8D03-6FC4B6DE5856}"/>
              </a:ext>
            </a:extLst>
          </p:cNvPr>
          <p:cNvGrpSpPr/>
          <p:nvPr/>
        </p:nvGrpSpPr>
        <p:grpSpPr>
          <a:xfrm>
            <a:off x="7603281" y="2005531"/>
            <a:ext cx="1348907" cy="914400"/>
            <a:chOff x="7516332" y="2323130"/>
            <a:chExt cx="1348907" cy="914400"/>
          </a:xfrm>
        </p:grpSpPr>
        <p:grpSp>
          <p:nvGrpSpPr>
            <p:cNvPr id="56" name="Group 55">
              <a:extLst>
                <a:ext uri="{FF2B5EF4-FFF2-40B4-BE49-F238E27FC236}">
                  <a16:creationId xmlns:a16="http://schemas.microsoft.com/office/drawing/2014/main" id="{9DC13419-8CC0-4BB2-865A-3E4F34537958}"/>
                </a:ext>
              </a:extLst>
            </p:cNvPr>
            <p:cNvGrpSpPr/>
            <p:nvPr/>
          </p:nvGrpSpPr>
          <p:grpSpPr>
            <a:xfrm>
              <a:off x="7734292" y="2323130"/>
              <a:ext cx="914400" cy="914400"/>
              <a:chOff x="5364088" y="2787774"/>
              <a:chExt cx="914400" cy="914400"/>
            </a:xfrm>
          </p:grpSpPr>
          <p:sp>
            <p:nvSpPr>
              <p:cNvPr id="57" name="Oval 56">
                <a:extLst>
                  <a:ext uri="{FF2B5EF4-FFF2-40B4-BE49-F238E27FC236}">
                    <a16:creationId xmlns:a16="http://schemas.microsoft.com/office/drawing/2014/main" id="{97589D4D-59AD-4BAE-A3CD-D92A5E582EEA}"/>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8" name="Oval 57">
                <a:extLst>
                  <a:ext uri="{FF2B5EF4-FFF2-40B4-BE49-F238E27FC236}">
                    <a16:creationId xmlns:a16="http://schemas.microsoft.com/office/drawing/2014/main" id="{DA4FAEDF-35BB-4928-8778-8C62BB81DC14}"/>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80" name="TextBox 79">
              <a:extLst>
                <a:ext uri="{FF2B5EF4-FFF2-40B4-BE49-F238E27FC236}">
                  <a16:creationId xmlns:a16="http://schemas.microsoft.com/office/drawing/2014/main" id="{4F498B82-16CC-4D1D-9CEF-E62EB7AD95F9}"/>
                </a:ext>
              </a:extLst>
            </p:cNvPr>
            <p:cNvSpPr txBox="1"/>
            <p:nvPr/>
          </p:nvSpPr>
          <p:spPr>
            <a:xfrm>
              <a:off x="7516332" y="2439981"/>
              <a:ext cx="1348907" cy="646331"/>
            </a:xfrm>
            <a:prstGeom prst="rect">
              <a:avLst/>
            </a:prstGeom>
            <a:noFill/>
          </p:spPr>
          <p:txBody>
            <a:bodyPr wrap="square" rtlCol="0">
              <a:spAutoFit/>
            </a:bodyPr>
            <a:lstStyle/>
            <a:p>
              <a:pPr algn="ctr"/>
              <a:r>
                <a:rPr lang="en-US" altLang="ko-KR" sz="900" b="1" dirty="0">
                  <a:solidFill>
                    <a:schemeClr val="bg1"/>
                  </a:solidFill>
                  <a:cs typeface="Arial" pitchFamily="34" charset="0"/>
                </a:rPr>
                <a:t>Slang/</a:t>
              </a:r>
            </a:p>
            <a:p>
              <a:pPr algn="ctr"/>
              <a:r>
                <a:rPr lang="en-US" altLang="ko-KR" sz="900" b="1" dirty="0">
                  <a:solidFill>
                    <a:schemeClr val="bg1"/>
                  </a:solidFill>
                  <a:cs typeface="Arial" pitchFamily="34" charset="0"/>
                </a:rPr>
                <a:t>Abbreviated </a:t>
              </a:r>
            </a:p>
            <a:p>
              <a:pPr algn="ctr"/>
              <a:r>
                <a:rPr lang="en-US" altLang="ko-KR" sz="900" b="1" dirty="0">
                  <a:solidFill>
                    <a:schemeClr val="bg1"/>
                  </a:solidFill>
                  <a:cs typeface="Arial" pitchFamily="34" charset="0"/>
                </a:rPr>
                <a:t>Words </a:t>
              </a:r>
            </a:p>
            <a:p>
              <a:pPr algn="ctr"/>
              <a:r>
                <a:rPr lang="en-US" altLang="ko-KR" sz="900" b="1" dirty="0">
                  <a:solidFill>
                    <a:schemeClr val="bg1"/>
                  </a:solidFill>
                  <a:cs typeface="Arial" pitchFamily="34" charset="0"/>
                </a:rPr>
                <a:t>Conversion</a:t>
              </a:r>
              <a:endParaRPr lang="ko-KR" altLang="en-US" sz="900" b="1" dirty="0">
                <a:solidFill>
                  <a:schemeClr val="bg1"/>
                </a:solidFill>
                <a:cs typeface="Arial" pitchFamily="34" charset="0"/>
              </a:endParaRPr>
            </a:p>
          </p:txBody>
        </p:sp>
      </p:grpSp>
      <p:sp>
        <p:nvSpPr>
          <p:cNvPr id="81" name="TextBox 80">
            <a:extLst>
              <a:ext uri="{FF2B5EF4-FFF2-40B4-BE49-F238E27FC236}">
                <a16:creationId xmlns:a16="http://schemas.microsoft.com/office/drawing/2014/main" id="{D5B0F342-D815-4B62-B69B-1330E78E41E1}"/>
              </a:ext>
            </a:extLst>
          </p:cNvPr>
          <p:cNvSpPr txBox="1"/>
          <p:nvPr/>
        </p:nvSpPr>
        <p:spPr>
          <a:xfrm>
            <a:off x="6423430" y="3129695"/>
            <a:ext cx="958543" cy="415498"/>
          </a:xfrm>
          <a:prstGeom prst="rect">
            <a:avLst/>
          </a:prstGeom>
          <a:noFill/>
        </p:spPr>
        <p:txBody>
          <a:bodyPr wrap="square" rtlCol="0">
            <a:spAutoFit/>
          </a:bodyPr>
          <a:lstStyle/>
          <a:p>
            <a:pPr algn="ctr"/>
            <a:r>
              <a:rPr lang="en-US" altLang="ko-KR" sz="1050" b="1" dirty="0">
                <a:solidFill>
                  <a:schemeClr val="bg1"/>
                </a:solidFill>
                <a:cs typeface="Arial" pitchFamily="34" charset="0"/>
              </a:rPr>
              <a:t>Emoji</a:t>
            </a:r>
          </a:p>
          <a:p>
            <a:pPr algn="ctr"/>
            <a:r>
              <a:rPr lang="en-US" altLang="ko-KR" sz="1050" b="1" dirty="0">
                <a:solidFill>
                  <a:schemeClr val="bg1"/>
                </a:solidFill>
                <a:cs typeface="Arial" pitchFamily="34" charset="0"/>
              </a:rPr>
              <a:t>Conversion</a:t>
            </a:r>
            <a:endParaRPr lang="ko-KR" altLang="en-US" sz="1050" b="1" dirty="0">
              <a:solidFill>
                <a:schemeClr val="bg1"/>
              </a:solidFill>
              <a:cs typeface="Arial" pitchFamily="34" charset="0"/>
            </a:endParaRPr>
          </a:p>
        </p:txBody>
      </p:sp>
      <p:sp>
        <p:nvSpPr>
          <p:cNvPr id="82" name="TextBox 81">
            <a:extLst>
              <a:ext uri="{FF2B5EF4-FFF2-40B4-BE49-F238E27FC236}">
                <a16:creationId xmlns:a16="http://schemas.microsoft.com/office/drawing/2014/main" id="{03C134BF-C617-4D4B-848D-554E04C7A509}"/>
              </a:ext>
            </a:extLst>
          </p:cNvPr>
          <p:cNvSpPr txBox="1"/>
          <p:nvPr/>
        </p:nvSpPr>
        <p:spPr>
          <a:xfrm>
            <a:off x="4611599" y="3115740"/>
            <a:ext cx="914400" cy="430887"/>
          </a:xfrm>
          <a:prstGeom prst="rect">
            <a:avLst/>
          </a:prstGeom>
          <a:noFill/>
        </p:spPr>
        <p:txBody>
          <a:bodyPr wrap="square" rtlCol="0">
            <a:spAutoFit/>
          </a:bodyPr>
          <a:lstStyle/>
          <a:p>
            <a:pPr algn="ctr"/>
            <a:r>
              <a:rPr lang="en-US" altLang="ko-KR" sz="1050" b="1" dirty="0">
                <a:solidFill>
                  <a:schemeClr val="bg1"/>
                </a:solidFill>
                <a:cs typeface="Arial" pitchFamily="34" charset="0"/>
              </a:rPr>
              <a:t>Word </a:t>
            </a:r>
          </a:p>
          <a:p>
            <a:pPr algn="ctr"/>
            <a:r>
              <a:rPr lang="en-US" altLang="ko-KR" sz="1050" b="1" dirty="0">
                <a:solidFill>
                  <a:schemeClr val="bg1"/>
                </a:solidFill>
                <a:cs typeface="Arial" pitchFamily="34" charset="0"/>
              </a:rPr>
              <a:t>Stemming</a:t>
            </a:r>
            <a:endParaRPr lang="ko-KR" altLang="en-US" sz="1050" b="1" dirty="0">
              <a:solidFill>
                <a:schemeClr val="bg1"/>
              </a:solidFill>
              <a:cs typeface="Arial" pitchFamily="34" charset="0"/>
            </a:endParaRPr>
          </a:p>
        </p:txBody>
      </p:sp>
      <p:grpSp>
        <p:nvGrpSpPr>
          <p:cNvPr id="33" name="Group 32">
            <a:extLst>
              <a:ext uri="{FF2B5EF4-FFF2-40B4-BE49-F238E27FC236}">
                <a16:creationId xmlns:a16="http://schemas.microsoft.com/office/drawing/2014/main" id="{DA15F4B7-E1BE-4574-83AA-DB1E729B9171}"/>
              </a:ext>
            </a:extLst>
          </p:cNvPr>
          <p:cNvGrpSpPr/>
          <p:nvPr/>
        </p:nvGrpSpPr>
        <p:grpSpPr>
          <a:xfrm>
            <a:off x="1761430" y="2617484"/>
            <a:ext cx="2023958" cy="1450303"/>
            <a:chOff x="1161492" y="2620301"/>
            <a:chExt cx="2023958" cy="1450303"/>
          </a:xfrm>
        </p:grpSpPr>
        <p:sp>
          <p:nvSpPr>
            <p:cNvPr id="15" name="Oval 14"/>
            <p:cNvSpPr/>
            <p:nvPr/>
          </p:nvSpPr>
          <p:spPr>
            <a:xfrm>
              <a:off x="1420477" y="2620301"/>
              <a:ext cx="1450303" cy="1450303"/>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3" name="TextBox 82">
              <a:extLst>
                <a:ext uri="{FF2B5EF4-FFF2-40B4-BE49-F238E27FC236}">
                  <a16:creationId xmlns:a16="http://schemas.microsoft.com/office/drawing/2014/main" id="{3414D37C-9FEB-45A9-8D53-2D48F75384AA}"/>
                </a:ext>
              </a:extLst>
            </p:cNvPr>
            <p:cNvSpPr txBox="1"/>
            <p:nvPr/>
          </p:nvSpPr>
          <p:spPr>
            <a:xfrm>
              <a:off x="1161492" y="3031250"/>
              <a:ext cx="2023958" cy="646331"/>
            </a:xfrm>
            <a:prstGeom prst="rect">
              <a:avLst/>
            </a:prstGeom>
            <a:noFill/>
          </p:spPr>
          <p:txBody>
            <a:bodyPr wrap="square" rtlCol="0">
              <a:spAutoFit/>
            </a:bodyPr>
            <a:lstStyle/>
            <a:p>
              <a:pPr algn="ctr"/>
              <a:r>
                <a:rPr lang="en-US" altLang="ko-KR" b="1" dirty="0">
                  <a:solidFill>
                    <a:srgbClr val="404040"/>
                  </a:solidFill>
                  <a:cs typeface="Arial" pitchFamily="34" charset="0"/>
                </a:rPr>
                <a:t>DATA IS </a:t>
              </a:r>
            </a:p>
            <a:p>
              <a:pPr algn="ctr"/>
              <a:r>
                <a:rPr lang="en-US" altLang="ko-KR" b="1" dirty="0">
                  <a:solidFill>
                    <a:srgbClr val="404040"/>
                  </a:solidFill>
                  <a:cs typeface="Arial" pitchFamily="34" charset="0"/>
                </a:rPr>
                <a:t>READY!!</a:t>
              </a:r>
              <a:endParaRPr lang="ko-KR" altLang="en-US" b="1" dirty="0">
                <a:solidFill>
                  <a:srgbClr val="404040"/>
                </a:solidFill>
                <a:cs typeface="Arial" pitchFamily="34" charset="0"/>
              </a:endParaRPr>
            </a:p>
          </p:txBody>
        </p:sp>
      </p:grpSp>
      <p:grpSp>
        <p:nvGrpSpPr>
          <p:cNvPr id="84" name="Group 83">
            <a:extLst>
              <a:ext uri="{FF2B5EF4-FFF2-40B4-BE49-F238E27FC236}">
                <a16:creationId xmlns:a16="http://schemas.microsoft.com/office/drawing/2014/main" id="{E923D21B-E15B-4F54-9804-0C277C191462}"/>
              </a:ext>
            </a:extLst>
          </p:cNvPr>
          <p:cNvGrpSpPr/>
          <p:nvPr/>
        </p:nvGrpSpPr>
        <p:grpSpPr>
          <a:xfrm rot="10800000">
            <a:off x="3893159" y="3162290"/>
            <a:ext cx="306803" cy="306803"/>
            <a:chOff x="1547665" y="3147814"/>
            <a:chExt cx="720080" cy="720080"/>
          </a:xfrm>
        </p:grpSpPr>
        <p:sp>
          <p:nvSpPr>
            <p:cNvPr id="85" name="Oval 84">
              <a:extLst>
                <a:ext uri="{FF2B5EF4-FFF2-40B4-BE49-F238E27FC236}">
                  <a16:creationId xmlns:a16="http://schemas.microsoft.com/office/drawing/2014/main" id="{D3847095-C6BC-4F0C-B428-04CC0638EE4E}"/>
                </a:ext>
              </a:extLst>
            </p:cNvPr>
            <p:cNvSpPr/>
            <p:nvPr/>
          </p:nvSpPr>
          <p:spPr>
            <a:xfrm>
              <a:off x="1547665"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6" name="Chevron 27">
              <a:extLst>
                <a:ext uri="{FF2B5EF4-FFF2-40B4-BE49-F238E27FC236}">
                  <a16:creationId xmlns:a16="http://schemas.microsoft.com/office/drawing/2014/main" id="{DECBAAE9-A346-452C-9B1B-D6007BF6C294}"/>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spTree>
    <p:extLst>
      <p:ext uri="{BB962C8B-B14F-4D97-AF65-F5344CB8AC3E}">
        <p14:creationId xmlns:p14="http://schemas.microsoft.com/office/powerpoint/2010/main" val="255288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310" name="그룹 309">
            <a:extLst>
              <a:ext uri="{FF2B5EF4-FFF2-40B4-BE49-F238E27FC236}">
                <a16:creationId xmlns:a16="http://schemas.microsoft.com/office/drawing/2014/main" id="{442A3511-473C-4E64-A1C0-162D0E9CCFAC}"/>
              </a:ext>
            </a:extLst>
          </p:cNvPr>
          <p:cNvGrpSpPr/>
          <p:nvPr/>
        </p:nvGrpSpPr>
        <p:grpSpPr>
          <a:xfrm>
            <a:off x="1198766" y="882998"/>
            <a:ext cx="6789574" cy="3960930"/>
            <a:chOff x="635000" y="1382713"/>
            <a:chExt cx="7869238" cy="4572000"/>
          </a:xfrm>
          <a:solidFill>
            <a:schemeClr val="bg1"/>
          </a:solidFill>
        </p:grpSpPr>
        <p:sp>
          <p:nvSpPr>
            <p:cNvPr id="311" name="Freeform 8">
              <a:extLst>
                <a:ext uri="{FF2B5EF4-FFF2-40B4-BE49-F238E27FC236}">
                  <a16:creationId xmlns:a16="http://schemas.microsoft.com/office/drawing/2014/main" id="{186557A1-9B3F-4230-99A1-1C21B60D32E7}"/>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2" name="Freeform 9">
              <a:extLst>
                <a:ext uri="{FF2B5EF4-FFF2-40B4-BE49-F238E27FC236}">
                  <a16:creationId xmlns:a16="http://schemas.microsoft.com/office/drawing/2014/main" id="{26EFD36D-B257-4B96-83ED-86A760A89479}"/>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3" name="Freeform 10">
              <a:extLst>
                <a:ext uri="{FF2B5EF4-FFF2-40B4-BE49-F238E27FC236}">
                  <a16:creationId xmlns:a16="http://schemas.microsoft.com/office/drawing/2014/main" id="{3E364762-B904-4A35-AC70-0A9705400E85}"/>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4" name="Freeform 11">
              <a:extLst>
                <a:ext uri="{FF2B5EF4-FFF2-40B4-BE49-F238E27FC236}">
                  <a16:creationId xmlns:a16="http://schemas.microsoft.com/office/drawing/2014/main" id="{0A0E1EFD-DFA2-43D3-86F4-EC15E8D3D97E}"/>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p:cNvSpPr>
            <a:spLocks noGrp="1"/>
          </p:cNvSpPr>
          <p:nvPr>
            <p:ph type="body" sz="quarter" idx="10"/>
          </p:nvPr>
        </p:nvSpPr>
        <p:spPr/>
        <p:txBody>
          <a:bodyPr/>
          <a:lstStyle/>
          <a:p>
            <a:r>
              <a:rPr lang="en-US" altLang="ko-KR" dirty="0"/>
              <a:t>Data to be Predicted</a:t>
            </a:r>
            <a:endParaRPr lang="ko-KR" altLang="en-US" dirty="0"/>
          </a:p>
        </p:txBody>
      </p:sp>
      <p:sp>
        <p:nvSpPr>
          <p:cNvPr id="12" name="Rectangle 11"/>
          <p:cNvSpPr/>
          <p:nvPr/>
        </p:nvSpPr>
        <p:spPr>
          <a:xfrm>
            <a:off x="1796610" y="2002603"/>
            <a:ext cx="972000" cy="972000"/>
          </a:xfrm>
          <a:prstGeom prst="rect">
            <a:avLst/>
          </a:prstGeom>
          <a:no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 name="Right Arrow 3"/>
          <p:cNvSpPr/>
          <p:nvPr/>
        </p:nvSpPr>
        <p:spPr>
          <a:xfrm>
            <a:off x="2783570" y="2260765"/>
            <a:ext cx="978408" cy="484632"/>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ectangle 15"/>
          <p:cNvSpPr/>
          <p:nvPr/>
        </p:nvSpPr>
        <p:spPr>
          <a:xfrm>
            <a:off x="3776938" y="2001275"/>
            <a:ext cx="972000" cy="972000"/>
          </a:xfrm>
          <a:prstGeom prst="rect">
            <a:avLst/>
          </a:prstGeom>
          <a:no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ight Arrow 17"/>
          <p:cNvSpPr/>
          <p:nvPr/>
        </p:nvSpPr>
        <p:spPr>
          <a:xfrm>
            <a:off x="4763898" y="2259437"/>
            <a:ext cx="978408" cy="484632"/>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TextBox 22"/>
          <p:cNvSpPr txBox="1"/>
          <p:nvPr/>
        </p:nvSpPr>
        <p:spPr>
          <a:xfrm>
            <a:off x="1909910" y="2191091"/>
            <a:ext cx="745399"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01</a:t>
            </a:r>
            <a:endParaRPr lang="ko-KR" altLang="en-US" sz="3200" b="1" dirty="0">
              <a:solidFill>
                <a:schemeClr val="tx1">
                  <a:lumMod val="75000"/>
                  <a:lumOff val="25000"/>
                </a:schemeClr>
              </a:solidFill>
              <a:cs typeface="Arial" pitchFamily="34" charset="0"/>
            </a:endParaRPr>
          </a:p>
        </p:txBody>
      </p:sp>
      <p:sp>
        <p:nvSpPr>
          <p:cNvPr id="24" name="TextBox 23"/>
          <p:cNvSpPr txBox="1"/>
          <p:nvPr/>
        </p:nvSpPr>
        <p:spPr>
          <a:xfrm>
            <a:off x="3890238" y="2196215"/>
            <a:ext cx="745399"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02</a:t>
            </a:r>
            <a:endParaRPr lang="ko-KR" altLang="en-US" sz="3200" b="1" dirty="0">
              <a:solidFill>
                <a:schemeClr val="tx1">
                  <a:lumMod val="75000"/>
                  <a:lumOff val="25000"/>
                </a:schemeClr>
              </a:solidFill>
              <a:cs typeface="Arial" pitchFamily="34" charset="0"/>
            </a:endParaRPr>
          </a:p>
        </p:txBody>
      </p:sp>
      <p:grpSp>
        <p:nvGrpSpPr>
          <p:cNvPr id="26" name="Group 25"/>
          <p:cNvGrpSpPr/>
          <p:nvPr/>
        </p:nvGrpSpPr>
        <p:grpSpPr>
          <a:xfrm>
            <a:off x="1454517" y="3108244"/>
            <a:ext cx="1656184" cy="1035618"/>
            <a:chOff x="803640" y="3362835"/>
            <a:chExt cx="2059657" cy="1035618"/>
          </a:xfrm>
        </p:grpSpPr>
        <p:sp>
          <p:nvSpPr>
            <p:cNvPr id="27" name="TextBox 26"/>
            <p:cNvSpPr txBox="1"/>
            <p:nvPr/>
          </p:nvSpPr>
          <p:spPr>
            <a:xfrm>
              <a:off x="803640" y="3752122"/>
              <a:ext cx="20596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Text data is generated by typing a keyword</a:t>
              </a:r>
            </a:p>
          </p:txBody>
        </p:sp>
        <p:sp>
          <p:nvSpPr>
            <p:cNvPr id="28" name="TextBox 27"/>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Tweet API</a:t>
              </a:r>
              <a:endParaRPr lang="ko-KR" altLang="en-US" sz="1400" b="1" dirty="0">
                <a:solidFill>
                  <a:schemeClr val="tx1">
                    <a:lumMod val="75000"/>
                    <a:lumOff val="25000"/>
                  </a:schemeClr>
                </a:solidFill>
                <a:cs typeface="Arial" pitchFamily="34" charset="0"/>
              </a:endParaRPr>
            </a:p>
          </p:txBody>
        </p:sp>
      </p:grpSp>
      <p:grpSp>
        <p:nvGrpSpPr>
          <p:cNvPr id="29" name="Group 28"/>
          <p:cNvGrpSpPr/>
          <p:nvPr/>
        </p:nvGrpSpPr>
        <p:grpSpPr>
          <a:xfrm>
            <a:off x="3434846" y="3108244"/>
            <a:ext cx="1847324" cy="1406701"/>
            <a:chOff x="803640" y="3362835"/>
            <a:chExt cx="2076432" cy="1406701"/>
          </a:xfrm>
        </p:grpSpPr>
        <p:sp>
          <p:nvSpPr>
            <p:cNvPr id="30" name="TextBox 29"/>
            <p:cNvSpPr txBox="1"/>
            <p:nvPr/>
          </p:nvSpPr>
          <p:spPr>
            <a:xfrm>
              <a:off x="820415" y="3753873"/>
              <a:ext cx="2059657" cy="1015663"/>
            </a:xfrm>
            <a:prstGeom prst="rect">
              <a:avLst/>
            </a:prstGeom>
            <a:noFill/>
          </p:spPr>
          <p:txBody>
            <a:bodyPr wrap="square" rtlCol="0">
              <a:spAutoFit/>
            </a:bodyPr>
            <a:lstStyle/>
            <a:p>
              <a:pPr algn="ctr"/>
              <a:r>
                <a:rPr lang="en-ID" altLang="ko-KR" sz="1200" dirty="0">
                  <a:solidFill>
                    <a:schemeClr val="tx1">
                      <a:lumMod val="75000"/>
                      <a:lumOff val="25000"/>
                    </a:schemeClr>
                  </a:solidFill>
                  <a:cs typeface="Arial" pitchFamily="34" charset="0"/>
                </a:rPr>
                <a:t>The generated text is converted into </a:t>
              </a:r>
              <a:r>
                <a:rPr lang="en-ID" altLang="ko-KR" sz="1200" dirty="0" err="1">
                  <a:solidFill>
                    <a:schemeClr val="tx1">
                      <a:lumMod val="75000"/>
                      <a:lumOff val="25000"/>
                    </a:schemeClr>
                  </a:solidFill>
                  <a:cs typeface="Arial" pitchFamily="34" charset="0"/>
                </a:rPr>
                <a:t>dataframe</a:t>
              </a:r>
              <a:r>
                <a:rPr lang="en-ID" altLang="ko-KR" sz="1200" dirty="0">
                  <a:solidFill>
                    <a:schemeClr val="tx1">
                      <a:lumMod val="75000"/>
                      <a:lumOff val="25000"/>
                    </a:schemeClr>
                  </a:solidFill>
                  <a:cs typeface="Arial" pitchFamily="34" charset="0"/>
                </a:rPr>
                <a:t> and displayed in the dashboard</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803640" y="3362835"/>
              <a:ext cx="2059657"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Text to </a:t>
              </a:r>
              <a:r>
                <a:rPr lang="en-US" altLang="ko-KR" sz="1400" b="1" dirty="0" err="1">
                  <a:solidFill>
                    <a:schemeClr val="tx1">
                      <a:lumMod val="75000"/>
                      <a:lumOff val="25000"/>
                    </a:schemeClr>
                  </a:solidFill>
                  <a:cs typeface="Arial" pitchFamily="34" charset="0"/>
                </a:rPr>
                <a:t>DataFrame</a:t>
              </a:r>
              <a:endParaRPr lang="ko-KR" altLang="en-US" sz="1400" b="1" dirty="0">
                <a:solidFill>
                  <a:schemeClr val="tx1">
                    <a:lumMod val="75000"/>
                    <a:lumOff val="25000"/>
                  </a:schemeClr>
                </a:solidFill>
                <a:cs typeface="Arial" pitchFamily="34" charset="0"/>
              </a:endParaRPr>
            </a:p>
          </p:txBody>
        </p:sp>
      </p:grpSp>
      <p:grpSp>
        <p:nvGrpSpPr>
          <p:cNvPr id="32" name="Group 31"/>
          <p:cNvGrpSpPr/>
          <p:nvPr/>
        </p:nvGrpSpPr>
        <p:grpSpPr>
          <a:xfrm>
            <a:off x="5940152" y="3108244"/>
            <a:ext cx="1656188" cy="1228267"/>
            <a:chOff x="803636" y="3362835"/>
            <a:chExt cx="2059661" cy="1228267"/>
          </a:xfrm>
        </p:grpSpPr>
        <p:sp>
          <p:nvSpPr>
            <p:cNvPr id="33" name="TextBox 32"/>
            <p:cNvSpPr txBox="1"/>
            <p:nvPr/>
          </p:nvSpPr>
          <p:spPr>
            <a:xfrm>
              <a:off x="803636" y="3760105"/>
              <a:ext cx="2059659"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new data and the prediction are displayed in several information and plot</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Dashboard</a:t>
              </a:r>
              <a:endParaRPr lang="ko-KR" altLang="en-US" sz="1400" b="1" dirty="0">
                <a:solidFill>
                  <a:schemeClr val="tx1">
                    <a:lumMod val="75000"/>
                    <a:lumOff val="25000"/>
                  </a:schemeClr>
                </a:solidFill>
                <a:cs typeface="Arial" pitchFamily="34" charset="0"/>
              </a:endParaRPr>
            </a:p>
          </p:txBody>
        </p:sp>
      </p:grpSp>
      <p:sp>
        <p:nvSpPr>
          <p:cNvPr id="35" name="TextBox 34">
            <a:extLst>
              <a:ext uri="{FF2B5EF4-FFF2-40B4-BE49-F238E27FC236}">
                <a16:creationId xmlns:a16="http://schemas.microsoft.com/office/drawing/2014/main" id="{07B95469-F6D2-4699-89EE-9A3F2E70D396}"/>
              </a:ext>
            </a:extLst>
          </p:cNvPr>
          <p:cNvSpPr txBox="1"/>
          <p:nvPr/>
        </p:nvSpPr>
        <p:spPr>
          <a:xfrm>
            <a:off x="2913661" y="756065"/>
            <a:ext cx="3312368"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In this context, the data still only cover Tweet data that is generated in real time by typing certain keywords</a:t>
            </a:r>
          </a:p>
        </p:txBody>
      </p:sp>
      <p:pic>
        <p:nvPicPr>
          <p:cNvPr id="1028" name="Picture 4">
            <a:extLst>
              <a:ext uri="{FF2B5EF4-FFF2-40B4-BE49-F238E27FC236}">
                <a16:creationId xmlns:a16="http://schemas.microsoft.com/office/drawing/2014/main" id="{60BAE93C-3EFE-4487-A70B-BDACE064F9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4555" y="1933079"/>
            <a:ext cx="1971145" cy="10704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33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Data Insight – Words Length</a:t>
            </a:r>
            <a:endParaRPr lang="ko-KR" altLang="en-US" dirty="0"/>
          </a:p>
        </p:txBody>
      </p:sp>
      <p:grpSp>
        <p:nvGrpSpPr>
          <p:cNvPr id="6" name="Group 5">
            <a:extLst>
              <a:ext uri="{FF2B5EF4-FFF2-40B4-BE49-F238E27FC236}">
                <a16:creationId xmlns:a16="http://schemas.microsoft.com/office/drawing/2014/main" id="{0369D378-DAB3-4786-A4E0-D3551FDE6E36}"/>
              </a:ext>
            </a:extLst>
          </p:cNvPr>
          <p:cNvGrpSpPr/>
          <p:nvPr/>
        </p:nvGrpSpPr>
        <p:grpSpPr>
          <a:xfrm>
            <a:off x="1627924" y="3579862"/>
            <a:ext cx="5976663" cy="1224136"/>
            <a:chOff x="5076057" y="1711285"/>
            <a:chExt cx="4129189" cy="1016279"/>
          </a:xfrm>
        </p:grpSpPr>
        <p:sp>
          <p:nvSpPr>
            <p:cNvPr id="7" name="Rectangle 6">
              <a:extLst>
                <a:ext uri="{FF2B5EF4-FFF2-40B4-BE49-F238E27FC236}">
                  <a16:creationId xmlns:a16="http://schemas.microsoft.com/office/drawing/2014/main" id="{33F41F0F-BBEB-4B74-96A7-0D5AAAE4EBE3}"/>
                </a:ext>
              </a:extLst>
            </p:cNvPr>
            <p:cNvSpPr/>
            <p:nvPr/>
          </p:nvSpPr>
          <p:spPr>
            <a:xfrm>
              <a:off x="5076057" y="1711285"/>
              <a:ext cx="4129189" cy="1016279"/>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a:extLst>
                <a:ext uri="{FF2B5EF4-FFF2-40B4-BE49-F238E27FC236}">
                  <a16:creationId xmlns:a16="http://schemas.microsoft.com/office/drawing/2014/main" id="{B0E97112-187B-47F3-B6F9-14E705C5F762}"/>
                </a:ext>
              </a:extLst>
            </p:cNvPr>
            <p:cNvSpPr/>
            <p:nvPr/>
          </p:nvSpPr>
          <p:spPr>
            <a:xfrm>
              <a:off x="5182178" y="1797357"/>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a:extLst>
                <a:ext uri="{FF2B5EF4-FFF2-40B4-BE49-F238E27FC236}">
                  <a16:creationId xmlns:a16="http://schemas.microsoft.com/office/drawing/2014/main" id="{7E2B2B7E-B9D5-4CBA-954D-0DE0890C1BE0}"/>
                </a:ext>
              </a:extLst>
            </p:cNvPr>
            <p:cNvSpPr txBox="1"/>
            <p:nvPr/>
          </p:nvSpPr>
          <p:spPr>
            <a:xfrm>
              <a:off x="5190896" y="1896616"/>
              <a:ext cx="645661" cy="485481"/>
            </a:xfrm>
            <a:prstGeom prst="rect">
              <a:avLst/>
            </a:prstGeom>
            <a:noFill/>
          </p:spPr>
          <p:txBody>
            <a:bodyPr wrap="square" rtlCol="0">
              <a:spAutoFit/>
            </a:bodyPr>
            <a:lstStyle/>
            <a:p>
              <a:pPr algn="ctr"/>
              <a:r>
                <a:rPr lang="en-ID" sz="1600" dirty="0">
                  <a:solidFill>
                    <a:schemeClr val="bg1"/>
                  </a:solidFill>
                </a:rPr>
                <a:t>Data </a:t>
              </a:r>
            </a:p>
            <a:p>
              <a:pPr algn="ctr"/>
              <a:r>
                <a:rPr lang="en-ID" sz="1600" dirty="0">
                  <a:solidFill>
                    <a:schemeClr val="bg1"/>
                  </a:solidFill>
                </a:rPr>
                <a:t>Insight</a:t>
              </a:r>
            </a:p>
          </p:txBody>
        </p:sp>
        <p:sp>
          <p:nvSpPr>
            <p:cNvPr id="10" name="TextBox 9">
              <a:extLst>
                <a:ext uri="{FF2B5EF4-FFF2-40B4-BE49-F238E27FC236}">
                  <a16:creationId xmlns:a16="http://schemas.microsoft.com/office/drawing/2014/main" id="{A7468B9C-F3E7-467E-939D-02A935033261}"/>
                </a:ext>
              </a:extLst>
            </p:cNvPr>
            <p:cNvSpPr txBox="1"/>
            <p:nvPr/>
          </p:nvSpPr>
          <p:spPr>
            <a:xfrm>
              <a:off x="5827837" y="1899099"/>
              <a:ext cx="3377409" cy="747385"/>
            </a:xfrm>
            <a:prstGeom prst="rect">
              <a:avLst/>
            </a:prstGeom>
            <a:noFill/>
          </p:spPr>
          <p:txBody>
            <a:bodyPr wrap="square" rtlCol="0">
              <a:spAutoFit/>
            </a:bodyPr>
            <a:lstStyle/>
            <a:p>
              <a:pPr marL="171450" indent="-171450" algn="l">
                <a:buFont typeface="Arial" panose="020B0604020202020204" pitchFamily="34" charset="0"/>
                <a:buChar char="•"/>
              </a:pPr>
              <a:r>
                <a:rPr lang="en-US" sz="1050" b="0" i="0" dirty="0">
                  <a:solidFill>
                    <a:srgbClr val="212121"/>
                  </a:solidFill>
                  <a:effectLst/>
                  <a:latin typeface="Roboto"/>
                </a:rPr>
                <a:t>the words length is in the range of 1 to 100 where most data is in the range of 1 to 15 words</a:t>
              </a:r>
              <a:endParaRPr lang="en-US" altLang="ko-KR" sz="105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050" dirty="0">
                  <a:solidFill>
                    <a:schemeClr val="tx1">
                      <a:lumMod val="75000"/>
                      <a:lumOff val="25000"/>
                    </a:schemeClr>
                  </a:solidFill>
                  <a:cs typeface="Arial" pitchFamily="34" charset="0"/>
                </a:rPr>
                <a:t>good sentiment data is quite distributed in the range of 1 to 40</a:t>
              </a:r>
            </a:p>
            <a:p>
              <a:pPr marL="171450" indent="-171450">
                <a:buFont typeface="Arial" panose="020B0604020202020204" pitchFamily="34" charset="0"/>
                <a:buChar char="•"/>
              </a:pPr>
              <a:r>
                <a:rPr lang="en-US" altLang="ko-KR" sz="1050" dirty="0">
                  <a:solidFill>
                    <a:schemeClr val="tx1">
                      <a:lumMod val="75000"/>
                      <a:lumOff val="25000"/>
                    </a:schemeClr>
                  </a:solidFill>
                  <a:cs typeface="Arial" pitchFamily="34" charset="0"/>
                </a:rPr>
                <a:t>neutral sentiment data is normally distributed in the range of 1 to 20</a:t>
              </a:r>
            </a:p>
            <a:p>
              <a:pPr marL="171450" indent="-171450">
                <a:buFont typeface="Arial" panose="020B0604020202020204" pitchFamily="34" charset="0"/>
                <a:buChar char="•"/>
              </a:pPr>
              <a:r>
                <a:rPr lang="en-US" altLang="ko-KR" sz="1050" dirty="0">
                  <a:solidFill>
                    <a:schemeClr val="tx1">
                      <a:lumMod val="75000"/>
                      <a:lumOff val="25000"/>
                    </a:schemeClr>
                  </a:solidFill>
                  <a:cs typeface="Arial" pitchFamily="34" charset="0"/>
                </a:rPr>
                <a:t>bad sentiment data is mostly distributed in the range of 1 to 5</a:t>
              </a:r>
            </a:p>
          </p:txBody>
        </p:sp>
        <p:sp>
          <p:nvSpPr>
            <p:cNvPr id="11" name="TextBox 10">
              <a:extLst>
                <a:ext uri="{FF2B5EF4-FFF2-40B4-BE49-F238E27FC236}">
                  <a16:creationId xmlns:a16="http://schemas.microsoft.com/office/drawing/2014/main" id="{415F5EC8-F7C3-4030-AD57-39D37FE24D0C}"/>
                </a:ext>
              </a:extLst>
            </p:cNvPr>
            <p:cNvSpPr txBox="1"/>
            <p:nvPr/>
          </p:nvSpPr>
          <p:spPr>
            <a:xfrm>
              <a:off x="5827838" y="1738043"/>
              <a:ext cx="2878588" cy="229965"/>
            </a:xfrm>
            <a:prstGeom prst="rect">
              <a:avLst/>
            </a:prstGeom>
            <a:noFill/>
          </p:spPr>
          <p:txBody>
            <a:bodyPr wrap="square" rtlCol="0">
              <a:spAutoFit/>
            </a:bodyPr>
            <a:lstStyle/>
            <a:p>
              <a:r>
                <a:rPr lang="en-ID" altLang="ko-KR" sz="1200" b="1" dirty="0">
                  <a:solidFill>
                    <a:schemeClr val="tx1">
                      <a:lumMod val="75000"/>
                      <a:lumOff val="25000"/>
                    </a:schemeClr>
                  </a:solidFill>
                  <a:cs typeface="Arial" pitchFamily="34" charset="0"/>
                </a:rPr>
                <a:t>Words Length</a:t>
              </a:r>
              <a:endParaRPr lang="ko-KR" altLang="en-US" sz="1200" b="1" dirty="0">
                <a:solidFill>
                  <a:schemeClr val="tx1">
                    <a:lumMod val="75000"/>
                    <a:lumOff val="25000"/>
                  </a:schemeClr>
                </a:solidFill>
                <a:cs typeface="Arial" pitchFamily="34" charset="0"/>
              </a:endParaRPr>
            </a:p>
          </p:txBody>
        </p:sp>
      </p:grpSp>
      <p:pic>
        <p:nvPicPr>
          <p:cNvPr id="3" name="Picture 2">
            <a:extLst>
              <a:ext uri="{FF2B5EF4-FFF2-40B4-BE49-F238E27FC236}">
                <a16:creationId xmlns:a16="http://schemas.microsoft.com/office/drawing/2014/main" id="{E1CDA047-A58E-4CA5-ACC3-712FD6298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6" y="775739"/>
            <a:ext cx="4400882" cy="23463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B7AC45EB-60D6-4376-8BCB-E74F95037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6917" y="755627"/>
            <a:ext cx="4409579" cy="23661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388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15" name="Picture 6">
            <a:extLst>
              <a:ext uri="{FF2B5EF4-FFF2-40B4-BE49-F238E27FC236}">
                <a16:creationId xmlns:a16="http://schemas.microsoft.com/office/drawing/2014/main" id="{0AFC8BCD-86FD-43AF-8799-E154710B5B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6065" y="856024"/>
            <a:ext cx="2682259" cy="20676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B8DED444-255D-46A3-840C-D2442F7624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7972" y="856024"/>
            <a:ext cx="2607264" cy="20977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0C48621-C41A-423E-BB97-E893474CC1B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683" y="856024"/>
            <a:ext cx="2443460" cy="20977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0"/>
          </p:nvPr>
        </p:nvSpPr>
        <p:spPr/>
        <p:txBody>
          <a:bodyPr/>
          <a:lstStyle/>
          <a:p>
            <a:r>
              <a:rPr lang="en-US" altLang="ko-KR" dirty="0"/>
              <a:t>Data Insight – Word Frequency</a:t>
            </a:r>
            <a:endParaRPr lang="ko-KR" altLang="en-US" dirty="0"/>
          </a:p>
        </p:txBody>
      </p:sp>
      <p:grpSp>
        <p:nvGrpSpPr>
          <p:cNvPr id="6" name="Group 5">
            <a:extLst>
              <a:ext uri="{FF2B5EF4-FFF2-40B4-BE49-F238E27FC236}">
                <a16:creationId xmlns:a16="http://schemas.microsoft.com/office/drawing/2014/main" id="{0369D378-DAB3-4786-A4E0-D3551FDE6E36}"/>
              </a:ext>
            </a:extLst>
          </p:cNvPr>
          <p:cNvGrpSpPr/>
          <p:nvPr/>
        </p:nvGrpSpPr>
        <p:grpSpPr>
          <a:xfrm>
            <a:off x="1627924" y="3579861"/>
            <a:ext cx="5976663" cy="1288058"/>
            <a:chOff x="5076057" y="1711284"/>
            <a:chExt cx="4129189" cy="1069347"/>
          </a:xfrm>
        </p:grpSpPr>
        <p:sp>
          <p:nvSpPr>
            <p:cNvPr id="7" name="Rectangle 6">
              <a:extLst>
                <a:ext uri="{FF2B5EF4-FFF2-40B4-BE49-F238E27FC236}">
                  <a16:creationId xmlns:a16="http://schemas.microsoft.com/office/drawing/2014/main" id="{33F41F0F-BBEB-4B74-96A7-0D5AAAE4EBE3}"/>
                </a:ext>
              </a:extLst>
            </p:cNvPr>
            <p:cNvSpPr/>
            <p:nvPr/>
          </p:nvSpPr>
          <p:spPr>
            <a:xfrm>
              <a:off x="5076057" y="1711284"/>
              <a:ext cx="4129189" cy="1016279"/>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9">
              <a:extLst>
                <a:ext uri="{FF2B5EF4-FFF2-40B4-BE49-F238E27FC236}">
                  <a16:creationId xmlns:a16="http://schemas.microsoft.com/office/drawing/2014/main" id="{A7468B9C-F3E7-467E-939D-02A935033261}"/>
                </a:ext>
              </a:extLst>
            </p:cNvPr>
            <p:cNvSpPr txBox="1"/>
            <p:nvPr/>
          </p:nvSpPr>
          <p:spPr>
            <a:xfrm>
              <a:off x="5827837" y="1899099"/>
              <a:ext cx="3377409" cy="881532"/>
            </a:xfrm>
            <a:prstGeom prst="rect">
              <a:avLst/>
            </a:prstGeom>
            <a:noFill/>
          </p:spPr>
          <p:txBody>
            <a:bodyPr wrap="square" rtlCol="0">
              <a:spAutoFit/>
            </a:bodyPr>
            <a:lstStyle/>
            <a:p>
              <a:pPr marL="171450" indent="-171450" algn="l">
                <a:buFont typeface="Arial" panose="020B0604020202020204" pitchFamily="34" charset="0"/>
                <a:buChar char="•"/>
              </a:pPr>
              <a:r>
                <a:rPr lang="en-US" sz="1050" b="0" i="0" dirty="0">
                  <a:solidFill>
                    <a:srgbClr val="212121"/>
                  </a:solidFill>
                  <a:effectLst/>
                  <a:latin typeface="Roboto"/>
                </a:rPr>
                <a:t>The word </a:t>
              </a:r>
              <a:r>
                <a:rPr lang="en-US" sz="1050" b="0" i="1" dirty="0" err="1">
                  <a:solidFill>
                    <a:srgbClr val="212121"/>
                  </a:solidFill>
                  <a:effectLst/>
                  <a:latin typeface="Roboto"/>
                </a:rPr>
                <a:t>tidak</a:t>
              </a:r>
              <a:r>
                <a:rPr lang="en-US" sz="1050" b="0" i="0" dirty="0">
                  <a:solidFill>
                    <a:srgbClr val="212121"/>
                  </a:solidFill>
                  <a:effectLst/>
                  <a:latin typeface="Roboto"/>
                </a:rPr>
                <a:t> doesn’t absolutely means negative or bad. It functions as the negation that can be assumed to negate something bad which in turn change the meaning into positive/neutral sentiment ('</a:t>
              </a:r>
              <a:r>
                <a:rPr lang="en-US" sz="1050" b="0" i="0" dirty="0" err="1">
                  <a:solidFill>
                    <a:srgbClr val="212121"/>
                  </a:solidFill>
                  <a:effectLst/>
                  <a:latin typeface="Roboto"/>
                </a:rPr>
                <a:t>tidak</a:t>
              </a:r>
              <a:r>
                <a:rPr lang="en-US" sz="1050" b="0" i="0" dirty="0">
                  <a:solidFill>
                    <a:srgbClr val="212121"/>
                  </a:solidFill>
                  <a:effectLst/>
                  <a:latin typeface="Roboto"/>
                </a:rPr>
                <a:t> </a:t>
              </a:r>
              <a:r>
                <a:rPr lang="en-US" sz="1050" b="0" i="0" dirty="0" err="1">
                  <a:solidFill>
                    <a:srgbClr val="212121"/>
                  </a:solidFill>
                  <a:effectLst/>
                  <a:latin typeface="Roboto"/>
                </a:rPr>
                <a:t>jelek</a:t>
              </a:r>
              <a:r>
                <a:rPr lang="en-US" sz="1050" b="0" i="0" dirty="0">
                  <a:solidFill>
                    <a:srgbClr val="212121"/>
                  </a:solidFill>
                  <a:effectLst/>
                  <a:latin typeface="Roboto"/>
                </a:rPr>
                <a:t>' or '</a:t>
              </a:r>
              <a:r>
                <a:rPr lang="en-US" sz="1050" b="0" i="0" dirty="0" err="1">
                  <a:solidFill>
                    <a:srgbClr val="212121"/>
                  </a:solidFill>
                  <a:effectLst/>
                  <a:latin typeface="Roboto"/>
                </a:rPr>
                <a:t>tidak</a:t>
              </a:r>
              <a:r>
                <a:rPr lang="en-US" sz="1050" b="0" i="0" dirty="0">
                  <a:solidFill>
                    <a:srgbClr val="212121"/>
                  </a:solidFill>
                  <a:effectLst/>
                  <a:latin typeface="Roboto"/>
                </a:rPr>
                <a:t> </a:t>
              </a:r>
              <a:r>
                <a:rPr lang="en-US" sz="1050" b="0" i="0" dirty="0" err="1">
                  <a:solidFill>
                    <a:srgbClr val="212121"/>
                  </a:solidFill>
                  <a:effectLst/>
                  <a:latin typeface="Roboto"/>
                </a:rPr>
                <a:t>apa-apa</a:t>
              </a:r>
              <a:r>
                <a:rPr lang="en-US" sz="1050" b="0" i="0" dirty="0">
                  <a:solidFill>
                    <a:srgbClr val="212121"/>
                  </a:solidFill>
                  <a:effectLst/>
                  <a:latin typeface="Roboto"/>
                </a:rPr>
                <a:t>’)</a:t>
              </a:r>
            </a:p>
            <a:p>
              <a:pPr marL="171450" indent="-171450" algn="l">
                <a:buFont typeface="Arial" panose="020B0604020202020204" pitchFamily="34" charset="0"/>
                <a:buChar char="•"/>
              </a:pPr>
              <a:r>
                <a:rPr lang="en-US" altLang="ko-KR" sz="1050" i="1" dirty="0" err="1">
                  <a:solidFill>
                    <a:schemeClr val="tx1">
                      <a:lumMod val="75000"/>
                      <a:lumOff val="25000"/>
                    </a:schemeClr>
                  </a:solidFill>
                  <a:cs typeface="Arial" pitchFamily="34" charset="0"/>
                </a:rPr>
                <a:t>tidak</a:t>
              </a:r>
              <a:r>
                <a:rPr lang="en-US" altLang="ko-KR" sz="1050" dirty="0">
                  <a:solidFill>
                    <a:schemeClr val="tx1">
                      <a:lumMod val="75000"/>
                      <a:lumOff val="25000"/>
                    </a:schemeClr>
                  </a:solidFill>
                  <a:cs typeface="Arial" pitchFamily="34" charset="0"/>
                </a:rPr>
                <a:t> becomes the top words in bad sentiment. However, the frequency is lesser than those in good sentiment.</a:t>
              </a:r>
            </a:p>
            <a:p>
              <a:pPr marL="171450" indent="-171450" algn="l">
                <a:buFont typeface="Arial" panose="020B0604020202020204" pitchFamily="34" charset="0"/>
                <a:buChar char="•"/>
              </a:pPr>
              <a:endParaRPr lang="en-US" altLang="ko-KR" sz="105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415F5EC8-F7C3-4030-AD57-39D37FE24D0C}"/>
                </a:ext>
              </a:extLst>
            </p:cNvPr>
            <p:cNvSpPr txBox="1"/>
            <p:nvPr/>
          </p:nvSpPr>
          <p:spPr>
            <a:xfrm>
              <a:off x="5827838" y="1738043"/>
              <a:ext cx="2878588" cy="229965"/>
            </a:xfrm>
            <a:prstGeom prst="rect">
              <a:avLst/>
            </a:prstGeom>
            <a:noFill/>
          </p:spPr>
          <p:txBody>
            <a:bodyPr wrap="square" rtlCol="0">
              <a:spAutoFit/>
            </a:bodyPr>
            <a:lstStyle/>
            <a:p>
              <a:r>
                <a:rPr lang="en-ID" altLang="ko-KR" sz="1200" b="1" dirty="0">
                  <a:solidFill>
                    <a:schemeClr val="tx1">
                      <a:lumMod val="75000"/>
                      <a:lumOff val="25000"/>
                    </a:schemeClr>
                  </a:solidFill>
                  <a:cs typeface="Arial" pitchFamily="34" charset="0"/>
                </a:rPr>
                <a:t>Words Frequency</a:t>
              </a:r>
              <a:endParaRPr lang="ko-KR" altLang="en-US" sz="1200" b="1" dirty="0">
                <a:solidFill>
                  <a:schemeClr val="tx1">
                    <a:lumMod val="75000"/>
                    <a:lumOff val="25000"/>
                  </a:schemeClr>
                </a:solidFill>
                <a:cs typeface="Arial" pitchFamily="34" charset="0"/>
              </a:endParaRPr>
            </a:p>
          </p:txBody>
        </p:sp>
      </p:grpSp>
      <p:grpSp>
        <p:nvGrpSpPr>
          <p:cNvPr id="3" name="Group 2">
            <a:extLst>
              <a:ext uri="{FF2B5EF4-FFF2-40B4-BE49-F238E27FC236}">
                <a16:creationId xmlns:a16="http://schemas.microsoft.com/office/drawing/2014/main" id="{05F21D00-433A-4D2B-B096-59EBB5C885EA}"/>
              </a:ext>
            </a:extLst>
          </p:cNvPr>
          <p:cNvGrpSpPr/>
          <p:nvPr/>
        </p:nvGrpSpPr>
        <p:grpSpPr>
          <a:xfrm>
            <a:off x="1691680" y="1316564"/>
            <a:ext cx="682607" cy="682607"/>
            <a:chOff x="1514396" y="1171345"/>
            <a:chExt cx="682607" cy="682607"/>
          </a:xfrm>
        </p:grpSpPr>
        <p:sp>
          <p:nvSpPr>
            <p:cNvPr id="12" name="Oval 11">
              <a:extLst>
                <a:ext uri="{FF2B5EF4-FFF2-40B4-BE49-F238E27FC236}">
                  <a16:creationId xmlns:a16="http://schemas.microsoft.com/office/drawing/2014/main" id="{EDA0F97D-B75C-4B91-9854-F66FA7F34F97}"/>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TextBox 12">
              <a:extLst>
                <a:ext uri="{FF2B5EF4-FFF2-40B4-BE49-F238E27FC236}">
                  <a16:creationId xmlns:a16="http://schemas.microsoft.com/office/drawing/2014/main" id="{0D08393B-5D30-40F3-A1BE-6A63A528F61A}"/>
                </a:ext>
              </a:extLst>
            </p:cNvPr>
            <p:cNvSpPr txBox="1"/>
            <p:nvPr/>
          </p:nvSpPr>
          <p:spPr>
            <a:xfrm>
              <a:off x="1545192" y="1282987"/>
              <a:ext cx="609332" cy="461665"/>
            </a:xfrm>
            <a:prstGeom prst="rect">
              <a:avLst/>
            </a:prstGeom>
            <a:noFill/>
          </p:spPr>
          <p:txBody>
            <a:bodyPr wrap="square" rtlCol="0">
              <a:spAutoFit/>
            </a:bodyPr>
            <a:lstStyle/>
            <a:p>
              <a:pPr algn="ctr"/>
              <a:r>
                <a:rPr lang="en-ID" sz="1200" dirty="0">
                  <a:solidFill>
                    <a:schemeClr val="bg1"/>
                  </a:solidFill>
                </a:rPr>
                <a:t>Good</a:t>
              </a:r>
            </a:p>
            <a:p>
              <a:pPr algn="ctr"/>
              <a:r>
                <a:rPr lang="en-ID" sz="1200" dirty="0">
                  <a:solidFill>
                    <a:schemeClr val="bg1"/>
                  </a:solidFill>
                </a:rPr>
                <a:t>(1)</a:t>
              </a:r>
            </a:p>
          </p:txBody>
        </p:sp>
      </p:grpSp>
      <p:grpSp>
        <p:nvGrpSpPr>
          <p:cNvPr id="16" name="Group 15">
            <a:extLst>
              <a:ext uri="{FF2B5EF4-FFF2-40B4-BE49-F238E27FC236}">
                <a16:creationId xmlns:a16="http://schemas.microsoft.com/office/drawing/2014/main" id="{408F759F-47C5-4315-982D-865EFDB1E86F}"/>
              </a:ext>
            </a:extLst>
          </p:cNvPr>
          <p:cNvGrpSpPr/>
          <p:nvPr/>
        </p:nvGrpSpPr>
        <p:grpSpPr>
          <a:xfrm>
            <a:off x="4616255" y="1316564"/>
            <a:ext cx="682607" cy="682607"/>
            <a:chOff x="1514396" y="1171345"/>
            <a:chExt cx="682607" cy="682607"/>
          </a:xfrm>
        </p:grpSpPr>
        <p:sp>
          <p:nvSpPr>
            <p:cNvPr id="17" name="Oval 16">
              <a:extLst>
                <a:ext uri="{FF2B5EF4-FFF2-40B4-BE49-F238E27FC236}">
                  <a16:creationId xmlns:a16="http://schemas.microsoft.com/office/drawing/2014/main" id="{29B38737-0C65-4B06-8A4B-48E5E4C17671}"/>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TextBox 17">
              <a:extLst>
                <a:ext uri="{FF2B5EF4-FFF2-40B4-BE49-F238E27FC236}">
                  <a16:creationId xmlns:a16="http://schemas.microsoft.com/office/drawing/2014/main" id="{1200AF15-4221-4527-A42A-7457ACEA8D5A}"/>
                </a:ext>
              </a:extLst>
            </p:cNvPr>
            <p:cNvSpPr txBox="1"/>
            <p:nvPr/>
          </p:nvSpPr>
          <p:spPr>
            <a:xfrm>
              <a:off x="1545192" y="1282987"/>
              <a:ext cx="609332" cy="461665"/>
            </a:xfrm>
            <a:prstGeom prst="rect">
              <a:avLst/>
            </a:prstGeom>
            <a:noFill/>
          </p:spPr>
          <p:txBody>
            <a:bodyPr wrap="square" rtlCol="0">
              <a:spAutoFit/>
            </a:bodyPr>
            <a:lstStyle/>
            <a:p>
              <a:pPr algn="ctr"/>
              <a:r>
                <a:rPr lang="en-ID" sz="1200" dirty="0">
                  <a:solidFill>
                    <a:schemeClr val="bg1"/>
                  </a:solidFill>
                </a:rPr>
                <a:t>Bad</a:t>
              </a:r>
            </a:p>
            <a:p>
              <a:pPr algn="ctr"/>
              <a:r>
                <a:rPr lang="en-ID" sz="1200" dirty="0">
                  <a:solidFill>
                    <a:schemeClr val="bg1"/>
                  </a:solidFill>
                </a:rPr>
                <a:t>(-1)</a:t>
              </a:r>
            </a:p>
          </p:txBody>
        </p:sp>
      </p:grpSp>
      <p:grpSp>
        <p:nvGrpSpPr>
          <p:cNvPr id="20" name="Group 19">
            <a:extLst>
              <a:ext uri="{FF2B5EF4-FFF2-40B4-BE49-F238E27FC236}">
                <a16:creationId xmlns:a16="http://schemas.microsoft.com/office/drawing/2014/main" id="{56783FD0-E9CA-4BFE-8199-001C4508CA5D}"/>
              </a:ext>
            </a:extLst>
          </p:cNvPr>
          <p:cNvGrpSpPr/>
          <p:nvPr/>
        </p:nvGrpSpPr>
        <p:grpSpPr>
          <a:xfrm>
            <a:off x="7790069" y="1316564"/>
            <a:ext cx="809574" cy="682607"/>
            <a:chOff x="1450912" y="1171345"/>
            <a:chExt cx="809574" cy="682607"/>
          </a:xfrm>
        </p:grpSpPr>
        <p:sp>
          <p:nvSpPr>
            <p:cNvPr id="21" name="Oval 20">
              <a:extLst>
                <a:ext uri="{FF2B5EF4-FFF2-40B4-BE49-F238E27FC236}">
                  <a16:creationId xmlns:a16="http://schemas.microsoft.com/office/drawing/2014/main" id="{EFC3BC2C-E871-422C-ABC1-4A0AC8C9B954}"/>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TextBox 21">
              <a:extLst>
                <a:ext uri="{FF2B5EF4-FFF2-40B4-BE49-F238E27FC236}">
                  <a16:creationId xmlns:a16="http://schemas.microsoft.com/office/drawing/2014/main" id="{FAF29166-EAE7-4D11-A84E-4B87C3191D05}"/>
                </a:ext>
              </a:extLst>
            </p:cNvPr>
            <p:cNvSpPr txBox="1"/>
            <p:nvPr/>
          </p:nvSpPr>
          <p:spPr>
            <a:xfrm>
              <a:off x="1450912" y="1285755"/>
              <a:ext cx="809574" cy="461665"/>
            </a:xfrm>
            <a:prstGeom prst="rect">
              <a:avLst/>
            </a:prstGeom>
            <a:noFill/>
          </p:spPr>
          <p:txBody>
            <a:bodyPr wrap="square" rtlCol="0">
              <a:spAutoFit/>
            </a:bodyPr>
            <a:lstStyle/>
            <a:p>
              <a:pPr algn="ctr"/>
              <a:r>
                <a:rPr lang="en-ID" sz="1200" dirty="0">
                  <a:solidFill>
                    <a:schemeClr val="bg1"/>
                  </a:solidFill>
                </a:rPr>
                <a:t>Neutral</a:t>
              </a:r>
            </a:p>
            <a:p>
              <a:pPr algn="ctr"/>
              <a:r>
                <a:rPr lang="en-ID" sz="1200" dirty="0">
                  <a:solidFill>
                    <a:schemeClr val="bg1"/>
                  </a:solidFill>
                </a:rPr>
                <a:t>(0)</a:t>
              </a:r>
            </a:p>
          </p:txBody>
        </p:sp>
      </p:grpSp>
      <p:sp>
        <p:nvSpPr>
          <p:cNvPr id="26" name="Rectangle 25">
            <a:extLst>
              <a:ext uri="{FF2B5EF4-FFF2-40B4-BE49-F238E27FC236}">
                <a16:creationId xmlns:a16="http://schemas.microsoft.com/office/drawing/2014/main" id="{255F102A-799D-4037-82C7-8D3E45267383}"/>
              </a:ext>
            </a:extLst>
          </p:cNvPr>
          <p:cNvSpPr/>
          <p:nvPr/>
        </p:nvSpPr>
        <p:spPr>
          <a:xfrm>
            <a:off x="1781525" y="3683538"/>
            <a:ext cx="934541" cy="8238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TextBox 26">
            <a:extLst>
              <a:ext uri="{FF2B5EF4-FFF2-40B4-BE49-F238E27FC236}">
                <a16:creationId xmlns:a16="http://schemas.microsoft.com/office/drawing/2014/main" id="{37DE912C-503D-4BA3-996D-70123ACEEF74}"/>
              </a:ext>
            </a:extLst>
          </p:cNvPr>
          <p:cNvSpPr txBox="1"/>
          <p:nvPr/>
        </p:nvSpPr>
        <p:spPr>
          <a:xfrm>
            <a:off x="1794144" y="3803098"/>
            <a:ext cx="934541" cy="584775"/>
          </a:xfrm>
          <a:prstGeom prst="rect">
            <a:avLst/>
          </a:prstGeom>
          <a:noFill/>
        </p:spPr>
        <p:txBody>
          <a:bodyPr wrap="square" rtlCol="0">
            <a:spAutoFit/>
          </a:bodyPr>
          <a:lstStyle/>
          <a:p>
            <a:pPr algn="ctr"/>
            <a:r>
              <a:rPr lang="en-ID" sz="1600" dirty="0">
                <a:solidFill>
                  <a:schemeClr val="bg1"/>
                </a:solidFill>
              </a:rPr>
              <a:t>Data </a:t>
            </a:r>
          </a:p>
          <a:p>
            <a:pPr algn="ctr"/>
            <a:r>
              <a:rPr lang="en-ID" sz="1600" dirty="0">
                <a:solidFill>
                  <a:schemeClr val="bg1"/>
                </a:solidFill>
              </a:rPr>
              <a:t>Insight</a:t>
            </a:r>
          </a:p>
        </p:txBody>
      </p:sp>
    </p:spTree>
    <p:extLst>
      <p:ext uri="{BB962C8B-B14F-4D97-AF65-F5344CB8AC3E}">
        <p14:creationId xmlns:p14="http://schemas.microsoft.com/office/powerpoint/2010/main" val="444819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Data Insight – Word Cloud</a:t>
            </a:r>
            <a:endParaRPr lang="ko-KR" altLang="en-US" dirty="0"/>
          </a:p>
        </p:txBody>
      </p:sp>
      <p:grpSp>
        <p:nvGrpSpPr>
          <p:cNvPr id="3" name="Group 2">
            <a:extLst>
              <a:ext uri="{FF2B5EF4-FFF2-40B4-BE49-F238E27FC236}">
                <a16:creationId xmlns:a16="http://schemas.microsoft.com/office/drawing/2014/main" id="{05F21D00-433A-4D2B-B096-59EBB5C885EA}"/>
              </a:ext>
            </a:extLst>
          </p:cNvPr>
          <p:cNvGrpSpPr/>
          <p:nvPr/>
        </p:nvGrpSpPr>
        <p:grpSpPr>
          <a:xfrm>
            <a:off x="1287367" y="1303382"/>
            <a:ext cx="682607" cy="682607"/>
            <a:chOff x="1514396" y="1171345"/>
            <a:chExt cx="682607" cy="682607"/>
          </a:xfrm>
        </p:grpSpPr>
        <p:sp>
          <p:nvSpPr>
            <p:cNvPr id="12" name="Oval 11">
              <a:extLst>
                <a:ext uri="{FF2B5EF4-FFF2-40B4-BE49-F238E27FC236}">
                  <a16:creationId xmlns:a16="http://schemas.microsoft.com/office/drawing/2014/main" id="{EDA0F97D-B75C-4B91-9854-F66FA7F34F97}"/>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TextBox 12">
              <a:extLst>
                <a:ext uri="{FF2B5EF4-FFF2-40B4-BE49-F238E27FC236}">
                  <a16:creationId xmlns:a16="http://schemas.microsoft.com/office/drawing/2014/main" id="{0D08393B-5D30-40F3-A1BE-6A63A528F61A}"/>
                </a:ext>
              </a:extLst>
            </p:cNvPr>
            <p:cNvSpPr txBox="1"/>
            <p:nvPr/>
          </p:nvSpPr>
          <p:spPr>
            <a:xfrm>
              <a:off x="1545192" y="1282987"/>
              <a:ext cx="609332" cy="461665"/>
            </a:xfrm>
            <a:prstGeom prst="rect">
              <a:avLst/>
            </a:prstGeom>
            <a:noFill/>
          </p:spPr>
          <p:txBody>
            <a:bodyPr wrap="square" rtlCol="0">
              <a:spAutoFit/>
            </a:bodyPr>
            <a:lstStyle/>
            <a:p>
              <a:pPr algn="ctr"/>
              <a:r>
                <a:rPr lang="en-ID" sz="1200" dirty="0">
                  <a:solidFill>
                    <a:schemeClr val="bg1"/>
                  </a:solidFill>
                </a:rPr>
                <a:t>Good</a:t>
              </a:r>
            </a:p>
            <a:p>
              <a:pPr algn="ctr"/>
              <a:r>
                <a:rPr lang="en-ID" sz="1200" dirty="0">
                  <a:solidFill>
                    <a:schemeClr val="bg1"/>
                  </a:solidFill>
                </a:rPr>
                <a:t>(1)</a:t>
              </a:r>
            </a:p>
          </p:txBody>
        </p:sp>
      </p:grpSp>
      <p:grpSp>
        <p:nvGrpSpPr>
          <p:cNvPr id="16" name="Group 15">
            <a:extLst>
              <a:ext uri="{FF2B5EF4-FFF2-40B4-BE49-F238E27FC236}">
                <a16:creationId xmlns:a16="http://schemas.microsoft.com/office/drawing/2014/main" id="{408F759F-47C5-4315-982D-865EFDB1E86F}"/>
              </a:ext>
            </a:extLst>
          </p:cNvPr>
          <p:cNvGrpSpPr/>
          <p:nvPr/>
        </p:nvGrpSpPr>
        <p:grpSpPr>
          <a:xfrm>
            <a:off x="4231443" y="1303382"/>
            <a:ext cx="682607" cy="682607"/>
            <a:chOff x="1514396" y="1171345"/>
            <a:chExt cx="682607" cy="682607"/>
          </a:xfrm>
        </p:grpSpPr>
        <p:sp>
          <p:nvSpPr>
            <p:cNvPr id="17" name="Oval 16">
              <a:extLst>
                <a:ext uri="{FF2B5EF4-FFF2-40B4-BE49-F238E27FC236}">
                  <a16:creationId xmlns:a16="http://schemas.microsoft.com/office/drawing/2014/main" id="{29B38737-0C65-4B06-8A4B-48E5E4C17671}"/>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TextBox 17">
              <a:extLst>
                <a:ext uri="{FF2B5EF4-FFF2-40B4-BE49-F238E27FC236}">
                  <a16:creationId xmlns:a16="http://schemas.microsoft.com/office/drawing/2014/main" id="{1200AF15-4221-4527-A42A-7457ACEA8D5A}"/>
                </a:ext>
              </a:extLst>
            </p:cNvPr>
            <p:cNvSpPr txBox="1"/>
            <p:nvPr/>
          </p:nvSpPr>
          <p:spPr>
            <a:xfrm>
              <a:off x="1545192" y="1282987"/>
              <a:ext cx="609332" cy="461665"/>
            </a:xfrm>
            <a:prstGeom prst="rect">
              <a:avLst/>
            </a:prstGeom>
            <a:noFill/>
          </p:spPr>
          <p:txBody>
            <a:bodyPr wrap="square" rtlCol="0">
              <a:spAutoFit/>
            </a:bodyPr>
            <a:lstStyle/>
            <a:p>
              <a:pPr algn="ctr"/>
              <a:r>
                <a:rPr lang="en-ID" sz="1200" dirty="0">
                  <a:solidFill>
                    <a:schemeClr val="bg1"/>
                  </a:solidFill>
                </a:rPr>
                <a:t>Bad</a:t>
              </a:r>
            </a:p>
            <a:p>
              <a:pPr algn="ctr"/>
              <a:r>
                <a:rPr lang="en-ID" sz="1200" dirty="0">
                  <a:solidFill>
                    <a:schemeClr val="bg1"/>
                  </a:solidFill>
                </a:rPr>
                <a:t>(-1)</a:t>
              </a:r>
            </a:p>
          </p:txBody>
        </p:sp>
      </p:grpSp>
      <p:grpSp>
        <p:nvGrpSpPr>
          <p:cNvPr id="20" name="Group 19">
            <a:extLst>
              <a:ext uri="{FF2B5EF4-FFF2-40B4-BE49-F238E27FC236}">
                <a16:creationId xmlns:a16="http://schemas.microsoft.com/office/drawing/2014/main" id="{56783FD0-E9CA-4BFE-8199-001C4508CA5D}"/>
              </a:ext>
            </a:extLst>
          </p:cNvPr>
          <p:cNvGrpSpPr/>
          <p:nvPr/>
        </p:nvGrpSpPr>
        <p:grpSpPr>
          <a:xfrm>
            <a:off x="7175519" y="1303381"/>
            <a:ext cx="809574" cy="682607"/>
            <a:chOff x="1450912" y="1171345"/>
            <a:chExt cx="809574" cy="682607"/>
          </a:xfrm>
        </p:grpSpPr>
        <p:sp>
          <p:nvSpPr>
            <p:cNvPr id="21" name="Oval 20">
              <a:extLst>
                <a:ext uri="{FF2B5EF4-FFF2-40B4-BE49-F238E27FC236}">
                  <a16:creationId xmlns:a16="http://schemas.microsoft.com/office/drawing/2014/main" id="{EFC3BC2C-E871-422C-ABC1-4A0AC8C9B954}"/>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TextBox 21">
              <a:extLst>
                <a:ext uri="{FF2B5EF4-FFF2-40B4-BE49-F238E27FC236}">
                  <a16:creationId xmlns:a16="http://schemas.microsoft.com/office/drawing/2014/main" id="{FAF29166-EAE7-4D11-A84E-4B87C3191D05}"/>
                </a:ext>
              </a:extLst>
            </p:cNvPr>
            <p:cNvSpPr txBox="1"/>
            <p:nvPr/>
          </p:nvSpPr>
          <p:spPr>
            <a:xfrm>
              <a:off x="1450912" y="1285755"/>
              <a:ext cx="809574" cy="461665"/>
            </a:xfrm>
            <a:prstGeom prst="rect">
              <a:avLst/>
            </a:prstGeom>
            <a:noFill/>
          </p:spPr>
          <p:txBody>
            <a:bodyPr wrap="square" rtlCol="0">
              <a:spAutoFit/>
            </a:bodyPr>
            <a:lstStyle/>
            <a:p>
              <a:pPr algn="ctr"/>
              <a:r>
                <a:rPr lang="en-ID" sz="1200" dirty="0">
                  <a:solidFill>
                    <a:schemeClr val="bg1"/>
                  </a:solidFill>
                </a:rPr>
                <a:t>Neutral</a:t>
              </a:r>
            </a:p>
            <a:p>
              <a:pPr algn="ctr"/>
              <a:r>
                <a:rPr lang="en-ID" sz="1200" dirty="0">
                  <a:solidFill>
                    <a:schemeClr val="bg1"/>
                  </a:solidFill>
                </a:rPr>
                <a:t>(0)</a:t>
              </a:r>
            </a:p>
          </p:txBody>
        </p:sp>
      </p:grpSp>
      <p:pic>
        <p:nvPicPr>
          <p:cNvPr id="4" name="Picture 2">
            <a:extLst>
              <a:ext uri="{FF2B5EF4-FFF2-40B4-BE49-F238E27FC236}">
                <a16:creationId xmlns:a16="http://schemas.microsoft.com/office/drawing/2014/main" id="{6B6D9522-9ED1-4B3A-AA08-6C43464288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841" y="2211710"/>
            <a:ext cx="2682292" cy="13579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6F1BF91-BDC0-4608-90D4-A98F368BB09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013" y="2211711"/>
            <a:ext cx="2682291" cy="13579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E2C9307B-4B43-4662-B036-F086B47138B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8184" y="2211710"/>
            <a:ext cx="2682291" cy="13579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87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25084" y="2067694"/>
            <a:ext cx="5018916" cy="576064"/>
          </a:xfrm>
        </p:spPr>
        <p:txBody>
          <a:bodyPr/>
          <a:lstStyle/>
          <a:p>
            <a:r>
              <a:rPr lang="en-US" altLang="ko-KR" sz="2400" dirty="0"/>
              <a:t>Modelling, Modelling Evaluation, Dashboard &amp; Insight</a:t>
            </a:r>
          </a:p>
        </p:txBody>
      </p:sp>
      <p:sp>
        <p:nvSpPr>
          <p:cNvPr id="3" name="Text Placeholder 2"/>
          <p:cNvSpPr>
            <a:spLocks noGrp="1"/>
          </p:cNvSpPr>
          <p:nvPr>
            <p:ph type="body" sz="quarter" idx="11"/>
          </p:nvPr>
        </p:nvSpPr>
        <p:spPr>
          <a:xfrm>
            <a:off x="4125084" y="2787774"/>
            <a:ext cx="5018916" cy="288032"/>
          </a:xfrm>
        </p:spPr>
        <p:txBody>
          <a:bodyPr/>
          <a:lstStyle/>
          <a:p>
            <a:pPr lvl="0"/>
            <a:r>
              <a:rPr lang="en-US" altLang="ko-KR" dirty="0"/>
              <a:t>Model development &amp; evaluation, integration into dashboard, and insight</a:t>
            </a:r>
          </a:p>
        </p:txBody>
      </p:sp>
    </p:spTree>
    <p:extLst>
      <p:ext uri="{BB962C8B-B14F-4D97-AF65-F5344CB8AC3E}">
        <p14:creationId xmlns:p14="http://schemas.microsoft.com/office/powerpoint/2010/main" val="3885829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Modelling – Scoring</a:t>
            </a:r>
            <a:endParaRPr lang="ko-KR" altLang="en-US" dirty="0"/>
          </a:p>
        </p:txBody>
      </p:sp>
      <p:graphicFrame>
        <p:nvGraphicFramePr>
          <p:cNvPr id="37" name="Table 8">
            <a:extLst>
              <a:ext uri="{FF2B5EF4-FFF2-40B4-BE49-F238E27FC236}">
                <a16:creationId xmlns:a16="http://schemas.microsoft.com/office/drawing/2014/main" id="{40649154-6AD3-4712-A16F-CC92195CB164}"/>
              </a:ext>
            </a:extLst>
          </p:cNvPr>
          <p:cNvGraphicFramePr>
            <a:graphicFrameLocks noGrp="1"/>
          </p:cNvGraphicFramePr>
          <p:nvPr>
            <p:extLst>
              <p:ext uri="{D42A27DB-BD31-4B8C-83A1-F6EECF244321}">
                <p14:modId xmlns:p14="http://schemas.microsoft.com/office/powerpoint/2010/main" val="3297492305"/>
              </p:ext>
            </p:extLst>
          </p:nvPr>
        </p:nvGraphicFramePr>
        <p:xfrm>
          <a:off x="1475656" y="1635646"/>
          <a:ext cx="3199660" cy="2753661"/>
        </p:xfrm>
        <a:graphic>
          <a:graphicData uri="http://schemas.openxmlformats.org/drawingml/2006/table">
            <a:tbl>
              <a:tblPr firstRow="1" bandRow="1">
                <a:tableStyleId>{5C22544A-7EE6-4342-B048-85BDC9FD1C3A}</a:tableStyleId>
              </a:tblPr>
              <a:tblGrid>
                <a:gridCol w="799915">
                  <a:extLst>
                    <a:ext uri="{9D8B030D-6E8A-4147-A177-3AD203B41FA5}">
                      <a16:colId xmlns:a16="http://schemas.microsoft.com/office/drawing/2014/main" val="3956766304"/>
                    </a:ext>
                  </a:extLst>
                </a:gridCol>
                <a:gridCol w="799915">
                  <a:extLst>
                    <a:ext uri="{9D8B030D-6E8A-4147-A177-3AD203B41FA5}">
                      <a16:colId xmlns:a16="http://schemas.microsoft.com/office/drawing/2014/main" val="3385876760"/>
                    </a:ext>
                  </a:extLst>
                </a:gridCol>
                <a:gridCol w="799915">
                  <a:extLst>
                    <a:ext uri="{9D8B030D-6E8A-4147-A177-3AD203B41FA5}">
                      <a16:colId xmlns:a16="http://schemas.microsoft.com/office/drawing/2014/main" val="3185318845"/>
                    </a:ext>
                  </a:extLst>
                </a:gridCol>
                <a:gridCol w="799915">
                  <a:extLst>
                    <a:ext uri="{9D8B030D-6E8A-4147-A177-3AD203B41FA5}">
                      <a16:colId xmlns:a16="http://schemas.microsoft.com/office/drawing/2014/main" val="444587426"/>
                    </a:ext>
                  </a:extLst>
                </a:gridCol>
              </a:tblGrid>
              <a:tr h="614170">
                <a:tc>
                  <a:txBody>
                    <a:bodyPr/>
                    <a:lstStyle/>
                    <a:p>
                      <a:r>
                        <a:rPr lang="en-ID" sz="1100" dirty="0"/>
                        <a:t>Predicted</a:t>
                      </a:r>
                    </a:p>
                    <a:p>
                      <a:r>
                        <a:rPr lang="en-ID" sz="1100" dirty="0"/>
                        <a:t>-------------</a:t>
                      </a:r>
                    </a:p>
                    <a:p>
                      <a:r>
                        <a:rPr lang="en-ID" sz="1100" dirty="0"/>
                        <a:t>Actual</a:t>
                      </a:r>
                    </a:p>
                  </a:txBody>
                  <a:tcPr marL="68564" marR="68564" marT="34282" marB="34282">
                    <a:solidFill>
                      <a:srgbClr val="404040"/>
                    </a:solidFill>
                  </a:tcPr>
                </a:tc>
                <a:tc>
                  <a:txBody>
                    <a:bodyPr/>
                    <a:lstStyle/>
                    <a:p>
                      <a:pPr algn="ctr"/>
                      <a:endParaRPr lang="en-ID" sz="1200" dirty="0">
                        <a:solidFill>
                          <a:schemeClr val="bg1"/>
                        </a:solidFill>
                      </a:endParaRPr>
                    </a:p>
                    <a:p>
                      <a:pPr algn="ctr"/>
                      <a:r>
                        <a:rPr lang="en-ID" sz="1200" dirty="0">
                          <a:solidFill>
                            <a:schemeClr val="bg1"/>
                          </a:solidFill>
                        </a:rPr>
                        <a:t>0</a:t>
                      </a:r>
                    </a:p>
                  </a:txBody>
                  <a:tcPr marL="68564" marR="68564" marT="34282" marB="34282">
                    <a:solidFill>
                      <a:srgbClr val="404040"/>
                    </a:solidFill>
                  </a:tcPr>
                </a:tc>
                <a:tc>
                  <a:txBody>
                    <a:bodyPr/>
                    <a:lstStyle/>
                    <a:p>
                      <a:pPr algn="ctr"/>
                      <a:endParaRPr lang="en-ID" sz="1200" dirty="0">
                        <a:solidFill>
                          <a:schemeClr val="bg1"/>
                        </a:solidFill>
                      </a:endParaRPr>
                    </a:p>
                    <a:p>
                      <a:pPr algn="ctr"/>
                      <a:r>
                        <a:rPr lang="en-ID" sz="1200" dirty="0">
                          <a:solidFill>
                            <a:schemeClr val="bg1"/>
                          </a:solidFill>
                        </a:rPr>
                        <a:t>0</a:t>
                      </a:r>
                    </a:p>
                  </a:txBody>
                  <a:tcPr marL="68564" marR="68564" marT="34282" marB="34282">
                    <a:solidFill>
                      <a:srgbClr val="404040"/>
                    </a:solidFill>
                  </a:tcPr>
                </a:tc>
                <a:tc>
                  <a:txBody>
                    <a:bodyPr/>
                    <a:lstStyle/>
                    <a:p>
                      <a:pPr algn="ctr"/>
                      <a:endParaRPr lang="en-ID" sz="1200" dirty="0">
                        <a:solidFill>
                          <a:schemeClr val="bg1"/>
                        </a:solidFill>
                      </a:endParaRPr>
                    </a:p>
                    <a:p>
                      <a:pPr algn="ctr"/>
                      <a:r>
                        <a:rPr lang="en-ID" sz="1200" dirty="0">
                          <a:solidFill>
                            <a:schemeClr val="bg1"/>
                          </a:solidFill>
                        </a:rPr>
                        <a:t>1</a:t>
                      </a:r>
                    </a:p>
                  </a:txBody>
                  <a:tcPr marL="68564" marR="68564" marT="34282" marB="34282">
                    <a:solidFill>
                      <a:srgbClr val="404040"/>
                    </a:solidFill>
                  </a:tcPr>
                </a:tc>
                <a:extLst>
                  <a:ext uri="{0D108BD9-81ED-4DB2-BD59-A6C34878D82A}">
                    <a16:rowId xmlns:a16="http://schemas.microsoft.com/office/drawing/2014/main" val="1947290499"/>
                  </a:ext>
                </a:extLst>
              </a:tr>
              <a:tr h="712327">
                <a:tc>
                  <a:txBody>
                    <a:bodyPr/>
                    <a:lstStyle/>
                    <a:p>
                      <a:pPr algn="ctr"/>
                      <a:endParaRPr lang="en-ID" sz="1200" b="1" dirty="0">
                        <a:solidFill>
                          <a:schemeClr val="bg1"/>
                        </a:solidFill>
                      </a:endParaRPr>
                    </a:p>
                    <a:p>
                      <a:pPr algn="ctr"/>
                      <a:r>
                        <a:rPr lang="en-ID" sz="1200" b="1" dirty="0">
                          <a:solidFill>
                            <a:schemeClr val="bg1"/>
                          </a:solidFill>
                        </a:rPr>
                        <a:t>0</a:t>
                      </a:r>
                    </a:p>
                  </a:txBody>
                  <a:tcPr marL="68564" marR="68564" marT="34282" marB="34282">
                    <a:solidFill>
                      <a:srgbClr val="404040"/>
                    </a:solidFill>
                  </a:tcPr>
                </a:tc>
                <a:tc>
                  <a:txBody>
                    <a:bodyPr/>
                    <a:lstStyle/>
                    <a:p>
                      <a:pPr algn="ctr"/>
                      <a:endParaRPr lang="en-ID" sz="1200" b="1" i="1" dirty="0">
                        <a:solidFill>
                          <a:schemeClr val="accent6"/>
                        </a:solidFill>
                        <a:latin typeface="Allianz Neo" panose="020B0504020203020204" pitchFamily="34" charset="0"/>
                      </a:endParaRPr>
                    </a:p>
                    <a:p>
                      <a:pPr algn="ctr"/>
                      <a:r>
                        <a:rPr lang="en-ID" sz="1200" b="1" i="1" dirty="0">
                          <a:solidFill>
                            <a:schemeClr val="accent6"/>
                          </a:solidFill>
                          <a:latin typeface="Allianz Neo" panose="020B0504020203020204" pitchFamily="34" charset="0"/>
                        </a:rPr>
                        <a:t>TN</a:t>
                      </a:r>
                    </a:p>
                  </a:txBody>
                  <a:tcPr marL="68564" marR="68564" marT="34282" marB="34282">
                    <a:solidFill>
                      <a:schemeClr val="accent2">
                        <a:lumMod val="60000"/>
                        <a:lumOff val="40000"/>
                      </a:schemeClr>
                    </a:solidFill>
                  </a:tcPr>
                </a:tc>
                <a:tc>
                  <a:txBody>
                    <a:bodyPr/>
                    <a:lstStyle/>
                    <a:p>
                      <a:pPr algn="ctr"/>
                      <a:endParaRPr lang="en-ID" sz="1200" b="1" i="1" dirty="0">
                        <a:solidFill>
                          <a:schemeClr val="accent6"/>
                        </a:solidFill>
                        <a:latin typeface="Allianz Neo" panose="020B0504020203020204" pitchFamily="34" charset="0"/>
                      </a:endParaRPr>
                    </a:p>
                    <a:p>
                      <a:pPr algn="ctr"/>
                      <a:r>
                        <a:rPr lang="en-ID" sz="1200" b="1" i="1" dirty="0">
                          <a:solidFill>
                            <a:schemeClr val="accent6"/>
                          </a:solidFill>
                          <a:latin typeface="Allianz Neo" panose="020B0504020203020204" pitchFamily="34" charset="0"/>
                        </a:rPr>
                        <a:t>TN</a:t>
                      </a:r>
                    </a:p>
                    <a:p>
                      <a:endParaRPr lang="en-ID" sz="1200" b="1" i="1" dirty="0">
                        <a:solidFill>
                          <a:schemeClr val="accent6"/>
                        </a:solidFill>
                        <a:latin typeface="Allianz Neo" panose="020B0504020203020204" pitchFamily="34" charset="0"/>
                      </a:endParaRPr>
                    </a:p>
                  </a:txBody>
                  <a:tcPr marL="68564" marR="68564" marT="34282" marB="34282">
                    <a:solidFill>
                      <a:schemeClr val="accent2">
                        <a:lumMod val="60000"/>
                        <a:lumOff val="40000"/>
                      </a:schemeClr>
                    </a:solidFill>
                  </a:tcPr>
                </a:tc>
                <a:tc>
                  <a:txBody>
                    <a:bodyPr/>
                    <a:lstStyle/>
                    <a:p>
                      <a:pPr algn="ctr"/>
                      <a:endParaRPr lang="en-ID" sz="1200" i="1" dirty="0">
                        <a:latin typeface="Allianz Neo" panose="020B0504020203020204" pitchFamily="34" charset="0"/>
                      </a:endParaRPr>
                    </a:p>
                    <a:p>
                      <a:pPr algn="ctr"/>
                      <a:r>
                        <a:rPr lang="en-ID" sz="1200" i="1" dirty="0">
                          <a:latin typeface="Allianz Neo" panose="020B0504020203020204" pitchFamily="34" charset="0"/>
                        </a:rPr>
                        <a:t>FP</a:t>
                      </a:r>
                    </a:p>
                    <a:p>
                      <a:endParaRPr lang="en-ID" sz="1200" i="1" dirty="0">
                        <a:latin typeface="Allianz Neo" panose="020B0504020203020204" pitchFamily="34" charset="0"/>
                      </a:endParaRPr>
                    </a:p>
                  </a:txBody>
                  <a:tcPr marL="68564" marR="68564" marT="34282" marB="34282">
                    <a:solidFill>
                      <a:schemeClr val="accent2">
                        <a:lumMod val="60000"/>
                        <a:lumOff val="40000"/>
                      </a:schemeClr>
                    </a:solidFill>
                  </a:tcPr>
                </a:tc>
                <a:extLst>
                  <a:ext uri="{0D108BD9-81ED-4DB2-BD59-A6C34878D82A}">
                    <a16:rowId xmlns:a16="http://schemas.microsoft.com/office/drawing/2014/main" val="2717050087"/>
                  </a:ext>
                </a:extLst>
              </a:tr>
              <a:tr h="713582">
                <a:tc>
                  <a:txBody>
                    <a:bodyPr/>
                    <a:lstStyle/>
                    <a:p>
                      <a:pPr algn="ctr"/>
                      <a:endParaRPr lang="en-ID" sz="1200" b="1" dirty="0">
                        <a:solidFill>
                          <a:schemeClr val="bg1"/>
                        </a:solidFill>
                      </a:endParaRPr>
                    </a:p>
                    <a:p>
                      <a:pPr algn="ctr"/>
                      <a:r>
                        <a:rPr lang="en-ID" sz="1200" b="1" dirty="0">
                          <a:solidFill>
                            <a:schemeClr val="bg1"/>
                          </a:solidFill>
                        </a:rPr>
                        <a:t>0</a:t>
                      </a:r>
                    </a:p>
                  </a:txBody>
                  <a:tcPr marL="68564" marR="68564" marT="34282" marB="34282">
                    <a:solidFill>
                      <a:srgbClr val="404040"/>
                    </a:solidFill>
                  </a:tcPr>
                </a:tc>
                <a:tc>
                  <a:txBody>
                    <a:bodyPr/>
                    <a:lstStyle/>
                    <a:p>
                      <a:pPr algn="ctr"/>
                      <a:endParaRPr lang="en-ID" sz="1200" b="1" i="1" dirty="0">
                        <a:solidFill>
                          <a:schemeClr val="accent6"/>
                        </a:solidFill>
                        <a:latin typeface="Allianz Neo" panose="020B0504020203020204" pitchFamily="34" charset="0"/>
                      </a:endParaRPr>
                    </a:p>
                    <a:p>
                      <a:pPr algn="ctr"/>
                      <a:r>
                        <a:rPr lang="en-ID" sz="1200" b="1" i="1" dirty="0">
                          <a:solidFill>
                            <a:schemeClr val="accent6"/>
                          </a:solidFill>
                          <a:latin typeface="Allianz Neo" panose="020B0504020203020204" pitchFamily="34" charset="0"/>
                        </a:rPr>
                        <a:t>TN</a:t>
                      </a:r>
                    </a:p>
                  </a:txBody>
                  <a:tcPr marL="68564" marR="68564" marT="34282" marB="34282">
                    <a:solidFill>
                      <a:schemeClr val="accent2">
                        <a:lumMod val="60000"/>
                        <a:lumOff val="40000"/>
                      </a:schemeClr>
                    </a:solidFill>
                  </a:tcPr>
                </a:tc>
                <a:tc>
                  <a:txBody>
                    <a:bodyPr/>
                    <a:lstStyle/>
                    <a:p>
                      <a:pPr algn="ctr"/>
                      <a:endParaRPr lang="en-ID" sz="1200" b="1" i="1" dirty="0">
                        <a:solidFill>
                          <a:schemeClr val="accent6"/>
                        </a:solidFill>
                        <a:latin typeface="Allianz Neo" panose="020B0504020203020204" pitchFamily="34" charset="0"/>
                      </a:endParaRPr>
                    </a:p>
                    <a:p>
                      <a:pPr algn="ctr"/>
                      <a:r>
                        <a:rPr lang="en-ID" sz="1200" b="1" i="1" dirty="0">
                          <a:solidFill>
                            <a:schemeClr val="accent6"/>
                          </a:solidFill>
                          <a:latin typeface="Allianz Neo" panose="020B0504020203020204" pitchFamily="34" charset="0"/>
                        </a:rPr>
                        <a:t>TN</a:t>
                      </a:r>
                    </a:p>
                  </a:txBody>
                  <a:tcPr marL="68564" marR="68564" marT="34282" marB="34282">
                    <a:solidFill>
                      <a:schemeClr val="accent2">
                        <a:lumMod val="60000"/>
                        <a:lumOff val="40000"/>
                      </a:schemeClr>
                    </a:solidFill>
                  </a:tcPr>
                </a:tc>
                <a:tc>
                  <a:txBody>
                    <a:bodyPr/>
                    <a:lstStyle/>
                    <a:p>
                      <a:pPr algn="ctr"/>
                      <a:endParaRPr lang="en-ID" sz="1200" i="1" dirty="0">
                        <a:latin typeface="Allianz Neo" panose="020B0504020203020204" pitchFamily="34" charset="0"/>
                      </a:endParaRPr>
                    </a:p>
                    <a:p>
                      <a:pPr algn="ctr"/>
                      <a:r>
                        <a:rPr lang="en-ID" sz="1200" i="1" dirty="0">
                          <a:latin typeface="Allianz Neo" panose="020B0504020203020204" pitchFamily="34" charset="0"/>
                        </a:rPr>
                        <a:t>FP</a:t>
                      </a:r>
                    </a:p>
                  </a:txBody>
                  <a:tcPr marL="68564" marR="68564" marT="34282" marB="34282">
                    <a:solidFill>
                      <a:schemeClr val="accent2">
                        <a:lumMod val="60000"/>
                        <a:lumOff val="40000"/>
                      </a:schemeClr>
                    </a:solidFill>
                  </a:tcPr>
                </a:tc>
                <a:extLst>
                  <a:ext uri="{0D108BD9-81ED-4DB2-BD59-A6C34878D82A}">
                    <a16:rowId xmlns:a16="http://schemas.microsoft.com/office/drawing/2014/main" val="302413532"/>
                  </a:ext>
                </a:extLst>
              </a:tr>
              <a:tr h="713582">
                <a:tc>
                  <a:txBody>
                    <a:bodyPr/>
                    <a:lstStyle/>
                    <a:p>
                      <a:pPr algn="ctr"/>
                      <a:endParaRPr lang="en-ID" sz="1200" b="1" dirty="0">
                        <a:solidFill>
                          <a:schemeClr val="bg1"/>
                        </a:solidFill>
                      </a:endParaRPr>
                    </a:p>
                    <a:p>
                      <a:pPr algn="ctr"/>
                      <a:r>
                        <a:rPr lang="en-ID" sz="1200" b="1" dirty="0">
                          <a:solidFill>
                            <a:schemeClr val="bg1"/>
                          </a:solidFill>
                        </a:rPr>
                        <a:t>1</a:t>
                      </a:r>
                    </a:p>
                  </a:txBody>
                  <a:tcPr marL="68564" marR="68564" marT="34282" marB="34282">
                    <a:solidFill>
                      <a:srgbClr val="404040"/>
                    </a:solidFill>
                  </a:tcPr>
                </a:tc>
                <a:tc>
                  <a:txBody>
                    <a:bodyPr/>
                    <a:lstStyle/>
                    <a:p>
                      <a:pPr algn="ctr"/>
                      <a:endParaRPr lang="en-ID" sz="1200" i="1" dirty="0">
                        <a:latin typeface="Allianz Neo" panose="020B0504020203020204" pitchFamily="34" charset="0"/>
                      </a:endParaRPr>
                    </a:p>
                    <a:p>
                      <a:pPr algn="ctr"/>
                      <a:r>
                        <a:rPr lang="en-ID" sz="1200" i="1" dirty="0">
                          <a:latin typeface="Allianz Neo" panose="020B0504020203020204" pitchFamily="34" charset="0"/>
                        </a:rPr>
                        <a:t>FN</a:t>
                      </a:r>
                    </a:p>
                  </a:txBody>
                  <a:tcPr marL="68564" marR="68564" marT="34282" marB="34282">
                    <a:solidFill>
                      <a:schemeClr val="accent2">
                        <a:lumMod val="60000"/>
                        <a:lumOff val="40000"/>
                      </a:schemeClr>
                    </a:solidFill>
                  </a:tcPr>
                </a:tc>
                <a:tc>
                  <a:txBody>
                    <a:bodyPr/>
                    <a:lstStyle/>
                    <a:p>
                      <a:pPr algn="ctr"/>
                      <a:endParaRPr lang="en-ID" sz="1200" i="1" dirty="0">
                        <a:latin typeface="Allianz Neo" panose="020B0504020203020204" pitchFamily="34" charset="0"/>
                      </a:endParaRPr>
                    </a:p>
                    <a:p>
                      <a:pPr algn="ctr"/>
                      <a:r>
                        <a:rPr lang="en-ID" sz="1200" i="1" dirty="0">
                          <a:latin typeface="Allianz Neo" panose="020B0504020203020204" pitchFamily="34" charset="0"/>
                        </a:rPr>
                        <a:t>FN</a:t>
                      </a:r>
                    </a:p>
                  </a:txBody>
                  <a:tcPr marL="68564" marR="68564" marT="34282" marB="34282">
                    <a:solidFill>
                      <a:schemeClr val="accent2">
                        <a:lumMod val="60000"/>
                        <a:lumOff val="40000"/>
                      </a:schemeClr>
                    </a:solidFill>
                  </a:tcPr>
                </a:tc>
                <a:tc>
                  <a:txBody>
                    <a:bodyPr/>
                    <a:lstStyle/>
                    <a:p>
                      <a:pPr algn="ctr"/>
                      <a:endParaRPr lang="en-ID" sz="1200" i="1" dirty="0">
                        <a:latin typeface="Allianz Neo" panose="020B0504020203020204" pitchFamily="34" charset="0"/>
                      </a:endParaRPr>
                    </a:p>
                    <a:p>
                      <a:pPr algn="ctr"/>
                      <a:r>
                        <a:rPr lang="en-ID" sz="2800" b="1" i="1" dirty="0">
                          <a:solidFill>
                            <a:schemeClr val="tx2">
                              <a:lumMod val="75000"/>
                            </a:schemeClr>
                          </a:solidFill>
                          <a:latin typeface="Allianz Neo" panose="020B0504020203020204" pitchFamily="34" charset="0"/>
                        </a:rPr>
                        <a:t>TP</a:t>
                      </a:r>
                    </a:p>
                  </a:txBody>
                  <a:tcPr marL="68564" marR="68564" marT="34282" marB="34282">
                    <a:solidFill>
                      <a:schemeClr val="accent2">
                        <a:lumMod val="60000"/>
                        <a:lumOff val="40000"/>
                      </a:schemeClr>
                    </a:solidFill>
                  </a:tcPr>
                </a:tc>
                <a:extLst>
                  <a:ext uri="{0D108BD9-81ED-4DB2-BD59-A6C34878D82A}">
                    <a16:rowId xmlns:a16="http://schemas.microsoft.com/office/drawing/2014/main" val="2211400761"/>
                  </a:ext>
                </a:extLst>
              </a:tr>
            </a:tbl>
          </a:graphicData>
        </a:graphic>
      </p:graphicFrame>
      <p:graphicFrame>
        <p:nvGraphicFramePr>
          <p:cNvPr id="38" name="Table 11">
            <a:extLst>
              <a:ext uri="{FF2B5EF4-FFF2-40B4-BE49-F238E27FC236}">
                <a16:creationId xmlns:a16="http://schemas.microsoft.com/office/drawing/2014/main" id="{4106DB2F-A62B-4139-BE39-6452E704A574}"/>
              </a:ext>
            </a:extLst>
          </p:cNvPr>
          <p:cNvGraphicFramePr>
            <a:graphicFrameLocks noGrp="1"/>
          </p:cNvGraphicFramePr>
          <p:nvPr>
            <p:extLst>
              <p:ext uri="{D42A27DB-BD31-4B8C-83A1-F6EECF244321}">
                <p14:modId xmlns:p14="http://schemas.microsoft.com/office/powerpoint/2010/main" val="2092865190"/>
              </p:ext>
            </p:extLst>
          </p:nvPr>
        </p:nvGraphicFramePr>
        <p:xfrm>
          <a:off x="2297418" y="1253078"/>
          <a:ext cx="2377899" cy="278066"/>
        </p:xfrm>
        <a:graphic>
          <a:graphicData uri="http://schemas.openxmlformats.org/drawingml/2006/table">
            <a:tbl>
              <a:tblPr firstRow="1" bandRow="1">
                <a:tableStyleId>{5C22544A-7EE6-4342-B048-85BDC9FD1C3A}</a:tableStyleId>
              </a:tblPr>
              <a:tblGrid>
                <a:gridCol w="792633">
                  <a:extLst>
                    <a:ext uri="{9D8B030D-6E8A-4147-A177-3AD203B41FA5}">
                      <a16:colId xmlns:a16="http://schemas.microsoft.com/office/drawing/2014/main" val="234311374"/>
                    </a:ext>
                  </a:extLst>
                </a:gridCol>
                <a:gridCol w="792633">
                  <a:extLst>
                    <a:ext uri="{9D8B030D-6E8A-4147-A177-3AD203B41FA5}">
                      <a16:colId xmlns:a16="http://schemas.microsoft.com/office/drawing/2014/main" val="3683929916"/>
                    </a:ext>
                  </a:extLst>
                </a:gridCol>
                <a:gridCol w="792633">
                  <a:extLst>
                    <a:ext uri="{9D8B030D-6E8A-4147-A177-3AD203B41FA5}">
                      <a16:colId xmlns:a16="http://schemas.microsoft.com/office/drawing/2014/main" val="3354754848"/>
                    </a:ext>
                  </a:extLst>
                </a:gridCol>
              </a:tblGrid>
              <a:tr h="278066">
                <a:tc>
                  <a:txBody>
                    <a:bodyPr/>
                    <a:lstStyle/>
                    <a:p>
                      <a:pPr algn="ctr"/>
                      <a:r>
                        <a:rPr lang="en-ID" sz="1200" dirty="0">
                          <a:solidFill>
                            <a:schemeClr val="bg1"/>
                          </a:solidFill>
                        </a:rPr>
                        <a:t>Good</a:t>
                      </a:r>
                    </a:p>
                  </a:txBody>
                  <a:tcPr marL="68564" marR="68564" marT="34282" marB="34282">
                    <a:solidFill>
                      <a:srgbClr val="BFBFBF"/>
                    </a:solidFill>
                  </a:tcPr>
                </a:tc>
                <a:tc>
                  <a:txBody>
                    <a:bodyPr/>
                    <a:lstStyle/>
                    <a:p>
                      <a:pPr algn="ctr"/>
                      <a:r>
                        <a:rPr lang="en-ID" sz="1200" dirty="0">
                          <a:solidFill>
                            <a:schemeClr val="bg1"/>
                          </a:solidFill>
                        </a:rPr>
                        <a:t>Neutral</a:t>
                      </a:r>
                    </a:p>
                  </a:txBody>
                  <a:tcPr marL="68564" marR="68564" marT="34282" marB="34282">
                    <a:solidFill>
                      <a:srgbClr val="BFBFBF"/>
                    </a:solidFill>
                  </a:tcPr>
                </a:tc>
                <a:tc>
                  <a:txBody>
                    <a:bodyPr/>
                    <a:lstStyle/>
                    <a:p>
                      <a:pPr algn="ctr"/>
                      <a:r>
                        <a:rPr lang="en-ID" sz="1200" dirty="0">
                          <a:solidFill>
                            <a:schemeClr val="bg1"/>
                          </a:solidFill>
                        </a:rPr>
                        <a:t>Bad</a:t>
                      </a:r>
                    </a:p>
                  </a:txBody>
                  <a:tcPr marL="68564" marR="68564" marT="34282" marB="34282">
                    <a:solidFill>
                      <a:srgbClr val="BFBFBF"/>
                    </a:solidFill>
                  </a:tcPr>
                </a:tc>
                <a:extLst>
                  <a:ext uri="{0D108BD9-81ED-4DB2-BD59-A6C34878D82A}">
                    <a16:rowId xmlns:a16="http://schemas.microsoft.com/office/drawing/2014/main" val="1695992315"/>
                  </a:ext>
                </a:extLst>
              </a:tr>
            </a:tbl>
          </a:graphicData>
        </a:graphic>
      </p:graphicFrame>
      <p:graphicFrame>
        <p:nvGraphicFramePr>
          <p:cNvPr id="39" name="Table 12">
            <a:extLst>
              <a:ext uri="{FF2B5EF4-FFF2-40B4-BE49-F238E27FC236}">
                <a16:creationId xmlns:a16="http://schemas.microsoft.com/office/drawing/2014/main" id="{0850E76B-FDD1-45CF-B97F-72BA768EB228}"/>
              </a:ext>
            </a:extLst>
          </p:cNvPr>
          <p:cNvGraphicFramePr>
            <a:graphicFrameLocks noGrp="1"/>
          </p:cNvGraphicFramePr>
          <p:nvPr>
            <p:extLst>
              <p:ext uri="{D42A27DB-BD31-4B8C-83A1-F6EECF244321}">
                <p14:modId xmlns:p14="http://schemas.microsoft.com/office/powerpoint/2010/main" val="682290962"/>
              </p:ext>
            </p:extLst>
          </p:nvPr>
        </p:nvGraphicFramePr>
        <p:xfrm>
          <a:off x="712859" y="2276503"/>
          <a:ext cx="708114" cy="2112804"/>
        </p:xfrm>
        <a:graphic>
          <a:graphicData uri="http://schemas.openxmlformats.org/drawingml/2006/table">
            <a:tbl>
              <a:tblPr firstRow="1" bandRow="1">
                <a:tableStyleId>{5C22544A-7EE6-4342-B048-85BDC9FD1C3A}</a:tableStyleId>
              </a:tblPr>
              <a:tblGrid>
                <a:gridCol w="708114">
                  <a:extLst>
                    <a:ext uri="{9D8B030D-6E8A-4147-A177-3AD203B41FA5}">
                      <a16:colId xmlns:a16="http://schemas.microsoft.com/office/drawing/2014/main" val="544151304"/>
                    </a:ext>
                  </a:extLst>
                </a:gridCol>
              </a:tblGrid>
              <a:tr h="704268">
                <a:tc>
                  <a:txBody>
                    <a:bodyPr/>
                    <a:lstStyle/>
                    <a:p>
                      <a:pPr algn="ctr"/>
                      <a:endParaRPr lang="en-ID" sz="1200" b="1" dirty="0">
                        <a:solidFill>
                          <a:schemeClr val="bg1"/>
                        </a:solidFill>
                      </a:endParaRPr>
                    </a:p>
                    <a:p>
                      <a:pPr algn="ctr"/>
                      <a:r>
                        <a:rPr lang="en-ID" sz="1200" b="1" dirty="0">
                          <a:solidFill>
                            <a:schemeClr val="bg1"/>
                          </a:solidFill>
                        </a:rPr>
                        <a:t>Good</a:t>
                      </a:r>
                    </a:p>
                  </a:txBody>
                  <a:tcPr marL="68564" marR="68564" marT="34282" marB="34282">
                    <a:solidFill>
                      <a:srgbClr val="BFBFBF"/>
                    </a:solidFill>
                  </a:tcPr>
                </a:tc>
                <a:extLst>
                  <a:ext uri="{0D108BD9-81ED-4DB2-BD59-A6C34878D82A}">
                    <a16:rowId xmlns:a16="http://schemas.microsoft.com/office/drawing/2014/main" val="520326758"/>
                  </a:ext>
                </a:extLst>
              </a:tr>
              <a:tr h="704268">
                <a:tc>
                  <a:txBody>
                    <a:bodyPr/>
                    <a:lstStyle/>
                    <a:p>
                      <a:pPr algn="ctr"/>
                      <a:endParaRPr lang="en-ID" sz="1200" b="1" dirty="0">
                        <a:solidFill>
                          <a:schemeClr val="bg1"/>
                        </a:solidFill>
                      </a:endParaRPr>
                    </a:p>
                    <a:p>
                      <a:pPr algn="ctr"/>
                      <a:r>
                        <a:rPr lang="en-ID" sz="1200" b="1" dirty="0">
                          <a:solidFill>
                            <a:schemeClr val="bg1"/>
                          </a:solidFill>
                        </a:rPr>
                        <a:t>Neutral</a:t>
                      </a:r>
                    </a:p>
                  </a:txBody>
                  <a:tcPr marL="68564" marR="68564" marT="34282" marB="34282">
                    <a:solidFill>
                      <a:srgbClr val="BFBFBF"/>
                    </a:solidFill>
                  </a:tcPr>
                </a:tc>
                <a:extLst>
                  <a:ext uri="{0D108BD9-81ED-4DB2-BD59-A6C34878D82A}">
                    <a16:rowId xmlns:a16="http://schemas.microsoft.com/office/drawing/2014/main" val="3924552034"/>
                  </a:ext>
                </a:extLst>
              </a:tr>
              <a:tr h="704268">
                <a:tc>
                  <a:txBody>
                    <a:bodyPr/>
                    <a:lstStyle/>
                    <a:p>
                      <a:pPr algn="ctr"/>
                      <a:endParaRPr lang="en-ID" sz="1200" b="1" dirty="0">
                        <a:solidFill>
                          <a:schemeClr val="bg1"/>
                        </a:solidFill>
                      </a:endParaRPr>
                    </a:p>
                    <a:p>
                      <a:pPr algn="ctr"/>
                      <a:r>
                        <a:rPr lang="en-ID" sz="1200" b="1" dirty="0">
                          <a:solidFill>
                            <a:schemeClr val="bg1"/>
                          </a:solidFill>
                        </a:rPr>
                        <a:t>Bad</a:t>
                      </a:r>
                    </a:p>
                  </a:txBody>
                  <a:tcPr marL="68564" marR="68564" marT="34282" marB="34282">
                    <a:solidFill>
                      <a:srgbClr val="BFBFBF"/>
                    </a:solidFill>
                  </a:tcPr>
                </a:tc>
                <a:extLst>
                  <a:ext uri="{0D108BD9-81ED-4DB2-BD59-A6C34878D82A}">
                    <a16:rowId xmlns:a16="http://schemas.microsoft.com/office/drawing/2014/main" val="751901303"/>
                  </a:ext>
                </a:extLst>
              </a:tr>
            </a:tbl>
          </a:graphicData>
        </a:graphic>
      </p:graphicFrame>
      <p:grpSp>
        <p:nvGrpSpPr>
          <p:cNvPr id="6" name="Group 5">
            <a:extLst>
              <a:ext uri="{FF2B5EF4-FFF2-40B4-BE49-F238E27FC236}">
                <a16:creationId xmlns:a16="http://schemas.microsoft.com/office/drawing/2014/main" id="{2B75A109-0F41-4D9F-8CA8-35C532F5E91E}"/>
              </a:ext>
            </a:extLst>
          </p:cNvPr>
          <p:cNvGrpSpPr/>
          <p:nvPr/>
        </p:nvGrpSpPr>
        <p:grpSpPr>
          <a:xfrm>
            <a:off x="4839508" y="1635646"/>
            <a:ext cx="4016459" cy="1872208"/>
            <a:chOff x="5009430" y="1401119"/>
            <a:chExt cx="3802658" cy="1554309"/>
          </a:xfrm>
        </p:grpSpPr>
        <p:sp>
          <p:nvSpPr>
            <p:cNvPr id="44" name="Rectangle 43">
              <a:extLst>
                <a:ext uri="{FF2B5EF4-FFF2-40B4-BE49-F238E27FC236}">
                  <a16:creationId xmlns:a16="http://schemas.microsoft.com/office/drawing/2014/main" id="{0ADFDE11-01AE-4FB9-9979-25082D59733A}"/>
                </a:ext>
              </a:extLst>
            </p:cNvPr>
            <p:cNvSpPr/>
            <p:nvPr/>
          </p:nvSpPr>
          <p:spPr>
            <a:xfrm>
              <a:off x="5076056" y="1401119"/>
              <a:ext cx="3736032" cy="1554309"/>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44">
              <a:extLst>
                <a:ext uri="{FF2B5EF4-FFF2-40B4-BE49-F238E27FC236}">
                  <a16:creationId xmlns:a16="http://schemas.microsoft.com/office/drawing/2014/main" id="{EE04CB0C-2B0B-4288-A06B-6214EAF76BCD}"/>
                </a:ext>
              </a:extLst>
            </p:cNvPr>
            <p:cNvSpPr/>
            <p:nvPr/>
          </p:nvSpPr>
          <p:spPr>
            <a:xfrm>
              <a:off x="5182177" y="1510146"/>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TextBox 45">
              <a:extLst>
                <a:ext uri="{FF2B5EF4-FFF2-40B4-BE49-F238E27FC236}">
                  <a16:creationId xmlns:a16="http://schemas.microsoft.com/office/drawing/2014/main" id="{ED7882AE-58A4-4465-9E89-227305CE47D3}"/>
                </a:ext>
              </a:extLst>
            </p:cNvPr>
            <p:cNvSpPr txBox="1"/>
            <p:nvPr/>
          </p:nvSpPr>
          <p:spPr>
            <a:xfrm>
              <a:off x="5009430" y="1682868"/>
              <a:ext cx="846172" cy="338554"/>
            </a:xfrm>
            <a:prstGeom prst="rect">
              <a:avLst/>
            </a:prstGeom>
            <a:noFill/>
          </p:spPr>
          <p:txBody>
            <a:bodyPr wrap="square" rtlCol="0">
              <a:spAutoFit/>
            </a:bodyPr>
            <a:lstStyle/>
            <a:p>
              <a:pPr algn="r"/>
              <a:r>
                <a:rPr lang="en-ID" sz="1600" dirty="0">
                  <a:solidFill>
                    <a:schemeClr val="bg1"/>
                  </a:solidFill>
                </a:rPr>
                <a:t>Focus</a:t>
              </a:r>
              <a:endParaRPr lang="ko-KR" altLang="en-US" sz="1600" b="1" dirty="0">
                <a:solidFill>
                  <a:schemeClr val="bg1"/>
                </a:solidFill>
                <a:latin typeface="Arial" pitchFamily="34" charset="0"/>
                <a:cs typeface="Arial" pitchFamily="34" charset="0"/>
              </a:endParaRPr>
            </a:p>
          </p:txBody>
        </p:sp>
        <p:sp>
          <p:nvSpPr>
            <p:cNvPr id="47" name="TextBox 46">
              <a:extLst>
                <a:ext uri="{FF2B5EF4-FFF2-40B4-BE49-F238E27FC236}">
                  <a16:creationId xmlns:a16="http://schemas.microsoft.com/office/drawing/2014/main" id="{F0AAD0AD-544E-4B52-A259-79204CE2E466}"/>
                </a:ext>
              </a:extLst>
            </p:cNvPr>
            <p:cNvSpPr txBox="1"/>
            <p:nvPr/>
          </p:nvSpPr>
          <p:spPr>
            <a:xfrm>
              <a:off x="5827838" y="1711286"/>
              <a:ext cx="2878588" cy="1149825"/>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Reducing False Negative</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Reducing the bad sentiment that is predicted as good sentiment</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The teams would like to anticipate any bad sentiment as early as possible</a:t>
              </a:r>
            </a:p>
            <a:p>
              <a:pPr marL="171450" indent="-171450">
                <a:buFont typeface="Arial" panose="020B0604020202020204" pitchFamily="34" charset="0"/>
                <a:buChar char="•"/>
              </a:pPr>
              <a:r>
                <a:rPr lang="en-US" altLang="ko-KR" sz="1200" b="1" dirty="0" err="1">
                  <a:solidFill>
                    <a:schemeClr val="tx1">
                      <a:lumMod val="75000"/>
                      <a:lumOff val="25000"/>
                    </a:schemeClr>
                  </a:solidFill>
                  <a:cs typeface="Arial" pitchFamily="34" charset="0"/>
                </a:rPr>
                <a:t>recall_micro</a:t>
              </a:r>
              <a:r>
                <a:rPr lang="en-US" altLang="ko-KR" sz="1200" b="1"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sym typeface="Wingdings" panose="05000000000000000000" pitchFamily="2" charset="2"/>
                </a:rPr>
                <a:t> multiclass classification &amp; imbalance data</a:t>
              </a:r>
              <a:endParaRPr lang="en-US" altLang="ko-KR" sz="1200"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2CC92CD6-53D4-48C5-839F-36B6AFCF422A}"/>
                </a:ext>
              </a:extLst>
            </p:cNvPr>
            <p:cNvSpPr txBox="1"/>
            <p:nvPr/>
          </p:nvSpPr>
          <p:spPr>
            <a:xfrm>
              <a:off x="5827838" y="1494259"/>
              <a:ext cx="2878588" cy="2299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Recall Positive (</a:t>
              </a:r>
              <a:r>
                <a:rPr lang="en-US" altLang="ko-KR" sz="1200" b="1" dirty="0" err="1">
                  <a:solidFill>
                    <a:schemeClr val="tx1">
                      <a:lumMod val="75000"/>
                      <a:lumOff val="25000"/>
                    </a:schemeClr>
                  </a:solidFill>
                  <a:cs typeface="Arial" pitchFamily="34" charset="0"/>
                </a:rPr>
                <a:t>Recall_Micro</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91107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Modelling – Initial Benchmark</a:t>
            </a:r>
            <a:endParaRPr lang="ko-KR" altLang="en-US" dirty="0"/>
          </a:p>
        </p:txBody>
      </p:sp>
      <p:grpSp>
        <p:nvGrpSpPr>
          <p:cNvPr id="15" name="Group 14">
            <a:extLst>
              <a:ext uri="{FF2B5EF4-FFF2-40B4-BE49-F238E27FC236}">
                <a16:creationId xmlns:a16="http://schemas.microsoft.com/office/drawing/2014/main" id="{925DD0FD-1B5C-412B-A2FB-6CBC0F2B0F3E}"/>
              </a:ext>
            </a:extLst>
          </p:cNvPr>
          <p:cNvGrpSpPr/>
          <p:nvPr/>
        </p:nvGrpSpPr>
        <p:grpSpPr>
          <a:xfrm>
            <a:off x="5000145" y="2931791"/>
            <a:ext cx="3888432" cy="1573934"/>
            <a:chOff x="5076057" y="1401120"/>
            <a:chExt cx="3681446" cy="1306681"/>
          </a:xfrm>
        </p:grpSpPr>
        <p:sp>
          <p:nvSpPr>
            <p:cNvPr id="16" name="Rectangle 15">
              <a:extLst>
                <a:ext uri="{FF2B5EF4-FFF2-40B4-BE49-F238E27FC236}">
                  <a16:creationId xmlns:a16="http://schemas.microsoft.com/office/drawing/2014/main" id="{B6D53925-0D86-4EF7-88BB-5524A91090FB}"/>
                </a:ext>
              </a:extLst>
            </p:cNvPr>
            <p:cNvSpPr/>
            <p:nvPr/>
          </p:nvSpPr>
          <p:spPr>
            <a:xfrm>
              <a:off x="5076057" y="1401120"/>
              <a:ext cx="3681446" cy="1306681"/>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a:extLst>
                <a:ext uri="{FF2B5EF4-FFF2-40B4-BE49-F238E27FC236}">
                  <a16:creationId xmlns:a16="http://schemas.microsoft.com/office/drawing/2014/main" id="{4F3ED53A-01E9-4AC1-A38F-73969A8EAAA6}"/>
                </a:ext>
              </a:extLst>
            </p:cNvPr>
            <p:cNvSpPr/>
            <p:nvPr/>
          </p:nvSpPr>
          <p:spPr>
            <a:xfrm>
              <a:off x="5182177" y="1510146"/>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a:extLst>
                <a:ext uri="{FF2B5EF4-FFF2-40B4-BE49-F238E27FC236}">
                  <a16:creationId xmlns:a16="http://schemas.microsoft.com/office/drawing/2014/main" id="{FA890B0D-F3DB-4586-A794-2D16DCC03C59}"/>
                </a:ext>
              </a:extLst>
            </p:cNvPr>
            <p:cNvSpPr txBox="1"/>
            <p:nvPr/>
          </p:nvSpPr>
          <p:spPr>
            <a:xfrm>
              <a:off x="5131058" y="1590510"/>
              <a:ext cx="747899" cy="485481"/>
            </a:xfrm>
            <a:prstGeom prst="rect">
              <a:avLst/>
            </a:prstGeom>
            <a:noFill/>
          </p:spPr>
          <p:txBody>
            <a:bodyPr wrap="square" rtlCol="0">
              <a:spAutoFit/>
            </a:bodyPr>
            <a:lstStyle/>
            <a:p>
              <a:pPr algn="ctr"/>
              <a:r>
                <a:rPr lang="en-ID" sz="1600" dirty="0">
                  <a:solidFill>
                    <a:schemeClr val="bg1"/>
                  </a:solidFill>
                </a:rPr>
                <a:t>Best</a:t>
              </a:r>
            </a:p>
            <a:p>
              <a:pPr algn="ctr"/>
              <a:r>
                <a:rPr lang="en-ID" sz="1600" dirty="0">
                  <a:solidFill>
                    <a:schemeClr val="bg1"/>
                  </a:solidFill>
                </a:rPr>
                <a:t>Model</a:t>
              </a:r>
            </a:p>
          </p:txBody>
        </p:sp>
        <p:sp>
          <p:nvSpPr>
            <p:cNvPr id="19" name="TextBox 18">
              <a:extLst>
                <a:ext uri="{FF2B5EF4-FFF2-40B4-BE49-F238E27FC236}">
                  <a16:creationId xmlns:a16="http://schemas.microsoft.com/office/drawing/2014/main" id="{467BA065-FBC4-4D20-9282-16A79273909E}"/>
                </a:ext>
              </a:extLst>
            </p:cNvPr>
            <p:cNvSpPr txBox="1"/>
            <p:nvPr/>
          </p:nvSpPr>
          <p:spPr>
            <a:xfrm>
              <a:off x="5827838" y="1711286"/>
              <a:ext cx="2878588" cy="996514"/>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Logistic Regression</a:t>
              </a:r>
            </a:p>
            <a:p>
              <a:pPr marL="628650" lvl="1"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CV 5 Folds</a:t>
              </a:r>
            </a:p>
            <a:p>
              <a:pPr marL="628650" lvl="1"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Solver </a:t>
              </a:r>
              <a:r>
                <a:rPr lang="en-US" altLang="ko-KR" sz="1200" dirty="0">
                  <a:solidFill>
                    <a:schemeClr val="tx1">
                      <a:lumMod val="75000"/>
                      <a:lumOff val="25000"/>
                    </a:schemeClr>
                  </a:solidFill>
                  <a:cs typeface="Arial" pitchFamily="34" charset="0"/>
                  <a:sym typeface="Wingdings" panose="05000000000000000000" pitchFamily="2" charset="2"/>
                </a:rPr>
                <a:t> ‘</a:t>
              </a:r>
              <a:r>
                <a:rPr lang="en-US" altLang="ko-KR" sz="1200" dirty="0" err="1">
                  <a:solidFill>
                    <a:schemeClr val="tx1">
                      <a:lumMod val="75000"/>
                      <a:lumOff val="25000"/>
                    </a:schemeClr>
                  </a:solidFill>
                  <a:cs typeface="Arial" pitchFamily="34" charset="0"/>
                  <a:sym typeface="Wingdings" panose="05000000000000000000" pitchFamily="2" charset="2"/>
                </a:rPr>
                <a:t>lbfgs</a:t>
              </a:r>
              <a:r>
                <a:rPr lang="en-US" altLang="ko-KR" sz="1200" dirty="0">
                  <a:solidFill>
                    <a:schemeClr val="tx1">
                      <a:lumMod val="75000"/>
                      <a:lumOff val="25000"/>
                    </a:schemeClr>
                  </a:solidFill>
                  <a:cs typeface="Arial" pitchFamily="34" charset="0"/>
                  <a:sym typeface="Wingdings" panose="05000000000000000000" pitchFamily="2" charset="2"/>
                </a:rPr>
                <a:t>’</a:t>
              </a:r>
            </a:p>
            <a:p>
              <a:pPr marL="628650" lvl="1" indent="-171450">
                <a:buFont typeface="Arial" panose="020B0604020202020204" pitchFamily="34" charset="0"/>
                <a:buChar char="•"/>
              </a:pPr>
              <a:r>
                <a:rPr lang="en-US" altLang="ko-KR" sz="1200" dirty="0">
                  <a:solidFill>
                    <a:schemeClr val="tx1">
                      <a:lumMod val="75000"/>
                      <a:lumOff val="25000"/>
                    </a:schemeClr>
                  </a:solidFill>
                  <a:cs typeface="Arial" pitchFamily="34" charset="0"/>
                  <a:sym typeface="Wingdings" panose="05000000000000000000" pitchFamily="2" charset="2"/>
                </a:rPr>
                <a:t>Class Weight  ‘balanced’</a:t>
              </a:r>
              <a:endParaRPr lang="en-US"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TF-IDF is chosen since this method can indicate a meaningful word in a context</a:t>
              </a:r>
            </a:p>
          </p:txBody>
        </p:sp>
        <p:sp>
          <p:nvSpPr>
            <p:cNvPr id="20" name="TextBox 19">
              <a:extLst>
                <a:ext uri="{FF2B5EF4-FFF2-40B4-BE49-F238E27FC236}">
                  <a16:creationId xmlns:a16="http://schemas.microsoft.com/office/drawing/2014/main" id="{410AFA2E-7091-40EB-AC5C-0D59FC1E174C}"/>
                </a:ext>
              </a:extLst>
            </p:cNvPr>
            <p:cNvSpPr txBox="1"/>
            <p:nvPr/>
          </p:nvSpPr>
          <p:spPr>
            <a:xfrm>
              <a:off x="5827838" y="1494259"/>
              <a:ext cx="2878588" cy="2299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Logistic Regression with TF-IDF</a:t>
              </a:r>
              <a:endParaRPr lang="ko-KR" altLang="en-US" sz="1200" b="1" dirty="0">
                <a:solidFill>
                  <a:schemeClr val="tx1">
                    <a:lumMod val="75000"/>
                    <a:lumOff val="25000"/>
                  </a:schemeClr>
                </a:solidFill>
                <a:cs typeface="Arial" pitchFamily="34" charset="0"/>
              </a:endParaRPr>
            </a:p>
          </p:txBody>
        </p:sp>
      </p:grpSp>
      <p:pic>
        <p:nvPicPr>
          <p:cNvPr id="4098" name="Picture 2">
            <a:extLst>
              <a:ext uri="{FF2B5EF4-FFF2-40B4-BE49-F238E27FC236}">
                <a16:creationId xmlns:a16="http://schemas.microsoft.com/office/drawing/2014/main" id="{1DF4FCC3-D66B-437C-A097-676CB4B6D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7574"/>
            <a:ext cx="4741725" cy="30243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630ECD1-17E3-42F7-88C7-E60C215CBA26}"/>
              </a:ext>
            </a:extLst>
          </p:cNvPr>
          <p:cNvPicPr>
            <a:picLocks noChangeAspect="1"/>
          </p:cNvPicPr>
          <p:nvPr/>
        </p:nvPicPr>
        <p:blipFill>
          <a:blip r:embed="rId3"/>
          <a:stretch>
            <a:fillRect/>
          </a:stretch>
        </p:blipFill>
        <p:spPr>
          <a:xfrm>
            <a:off x="5002586" y="987574"/>
            <a:ext cx="3888432" cy="1719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7252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Modelling – Hyperparameter Tuning</a:t>
            </a:r>
            <a:endParaRPr lang="ko-KR" altLang="en-US" dirty="0"/>
          </a:p>
        </p:txBody>
      </p:sp>
      <p:grpSp>
        <p:nvGrpSpPr>
          <p:cNvPr id="15" name="Group 14">
            <a:extLst>
              <a:ext uri="{FF2B5EF4-FFF2-40B4-BE49-F238E27FC236}">
                <a16:creationId xmlns:a16="http://schemas.microsoft.com/office/drawing/2014/main" id="{925DD0FD-1B5C-412B-A2FB-6CBC0F2B0F3E}"/>
              </a:ext>
            </a:extLst>
          </p:cNvPr>
          <p:cNvGrpSpPr/>
          <p:nvPr/>
        </p:nvGrpSpPr>
        <p:grpSpPr>
          <a:xfrm>
            <a:off x="1907704" y="3142422"/>
            <a:ext cx="5328592" cy="1698209"/>
            <a:chOff x="5076057" y="1401119"/>
            <a:chExt cx="3681446" cy="1195622"/>
          </a:xfrm>
        </p:grpSpPr>
        <p:sp>
          <p:nvSpPr>
            <p:cNvPr id="16" name="Rectangle 15">
              <a:extLst>
                <a:ext uri="{FF2B5EF4-FFF2-40B4-BE49-F238E27FC236}">
                  <a16:creationId xmlns:a16="http://schemas.microsoft.com/office/drawing/2014/main" id="{B6D53925-0D86-4EF7-88BB-5524A91090FB}"/>
                </a:ext>
              </a:extLst>
            </p:cNvPr>
            <p:cNvSpPr/>
            <p:nvPr/>
          </p:nvSpPr>
          <p:spPr>
            <a:xfrm>
              <a:off x="5076057" y="1401119"/>
              <a:ext cx="3681446" cy="1195622"/>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a:extLst>
                <a:ext uri="{FF2B5EF4-FFF2-40B4-BE49-F238E27FC236}">
                  <a16:creationId xmlns:a16="http://schemas.microsoft.com/office/drawing/2014/main" id="{4F3ED53A-01E9-4AC1-A38F-73969A8EAAA6}"/>
                </a:ext>
              </a:extLst>
            </p:cNvPr>
            <p:cNvSpPr/>
            <p:nvPr/>
          </p:nvSpPr>
          <p:spPr>
            <a:xfrm>
              <a:off x="5182177" y="1510146"/>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a:extLst>
                <a:ext uri="{FF2B5EF4-FFF2-40B4-BE49-F238E27FC236}">
                  <a16:creationId xmlns:a16="http://schemas.microsoft.com/office/drawing/2014/main" id="{FA890B0D-F3DB-4586-A794-2D16DCC03C59}"/>
                </a:ext>
              </a:extLst>
            </p:cNvPr>
            <p:cNvSpPr txBox="1"/>
            <p:nvPr/>
          </p:nvSpPr>
          <p:spPr>
            <a:xfrm>
              <a:off x="5235211" y="1711286"/>
              <a:ext cx="539592" cy="281068"/>
            </a:xfrm>
            <a:prstGeom prst="rect">
              <a:avLst/>
            </a:prstGeom>
            <a:noFill/>
          </p:spPr>
          <p:txBody>
            <a:bodyPr wrap="square" rtlCol="0">
              <a:spAutoFit/>
            </a:bodyPr>
            <a:lstStyle/>
            <a:p>
              <a:pPr algn="r"/>
              <a:r>
                <a:rPr lang="en-ID" sz="1600" dirty="0">
                  <a:solidFill>
                    <a:schemeClr val="bg1"/>
                  </a:solidFill>
                </a:rPr>
                <a:t>Notes</a:t>
              </a:r>
            </a:p>
          </p:txBody>
        </p:sp>
        <p:sp>
          <p:nvSpPr>
            <p:cNvPr id="19" name="TextBox 18">
              <a:extLst>
                <a:ext uri="{FF2B5EF4-FFF2-40B4-BE49-F238E27FC236}">
                  <a16:creationId xmlns:a16="http://schemas.microsoft.com/office/drawing/2014/main" id="{467BA065-FBC4-4D20-9282-16A79273909E}"/>
                </a:ext>
              </a:extLst>
            </p:cNvPr>
            <p:cNvSpPr txBox="1"/>
            <p:nvPr/>
          </p:nvSpPr>
          <p:spPr>
            <a:xfrm>
              <a:off x="5827838" y="1711286"/>
              <a:ext cx="2878588" cy="843204"/>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The model performance is affected by the stemming process by Sastrawi</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INDIRA SYAWANODYA in her Post-Graduate Thesis stated that </a:t>
              </a:r>
              <a:r>
                <a:rPr lang="en-US" altLang="ko-KR" sz="1200" dirty="0" err="1">
                  <a:solidFill>
                    <a:schemeClr val="tx1">
                      <a:lumMod val="75000"/>
                      <a:lumOff val="25000"/>
                    </a:schemeClr>
                  </a:solidFill>
                  <a:cs typeface="Arial" pitchFamily="34" charset="0"/>
                </a:rPr>
                <a:t>Sastrawi's</a:t>
              </a:r>
              <a:r>
                <a:rPr lang="en-US" altLang="ko-KR" sz="1200" dirty="0">
                  <a:solidFill>
                    <a:schemeClr val="tx1">
                      <a:lumMod val="75000"/>
                      <a:lumOff val="25000"/>
                    </a:schemeClr>
                  </a:solidFill>
                  <a:cs typeface="Arial" pitchFamily="34" charset="0"/>
                </a:rPr>
                <a:t> running time is slow and it impacts to its performance</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The prediction process needs </a:t>
              </a:r>
              <a:r>
                <a:rPr lang="en-US" altLang="ko-KR" sz="1200" u="sng" dirty="0">
                  <a:solidFill>
                    <a:schemeClr val="tx1">
                      <a:lumMod val="75000"/>
                      <a:lumOff val="25000"/>
                    </a:schemeClr>
                  </a:solidFill>
                  <a:cs typeface="Arial" pitchFamily="34" charset="0"/>
                </a:rPr>
                <a:t>+</a:t>
              </a:r>
              <a:r>
                <a:rPr lang="en-US" altLang="ko-KR" sz="1200" dirty="0">
                  <a:solidFill>
                    <a:schemeClr val="tx1">
                      <a:lumMod val="75000"/>
                      <a:lumOff val="25000"/>
                    </a:schemeClr>
                  </a:solidFill>
                  <a:cs typeface="Arial" pitchFamily="34" charset="0"/>
                </a:rPr>
                <a:t> 30 seconds</a:t>
              </a:r>
            </a:p>
          </p:txBody>
        </p:sp>
        <p:sp>
          <p:nvSpPr>
            <p:cNvPr id="20" name="TextBox 19">
              <a:extLst>
                <a:ext uri="{FF2B5EF4-FFF2-40B4-BE49-F238E27FC236}">
                  <a16:creationId xmlns:a16="http://schemas.microsoft.com/office/drawing/2014/main" id="{410AFA2E-7091-40EB-AC5C-0D59FC1E174C}"/>
                </a:ext>
              </a:extLst>
            </p:cNvPr>
            <p:cNvSpPr txBox="1"/>
            <p:nvPr/>
          </p:nvSpPr>
          <p:spPr>
            <a:xfrm>
              <a:off x="5827838" y="1494259"/>
              <a:ext cx="2878588" cy="229965"/>
            </a:xfrm>
            <a:prstGeom prst="rect">
              <a:avLst/>
            </a:prstGeom>
            <a:noFill/>
          </p:spPr>
          <p:txBody>
            <a:bodyPr wrap="square" rtlCol="0">
              <a:spAutoFit/>
            </a:bodyPr>
            <a:lstStyle/>
            <a:p>
              <a:r>
                <a:rPr lang="en-ID" altLang="ko-KR" sz="1200" b="1" dirty="0">
                  <a:solidFill>
                    <a:schemeClr val="tx1">
                      <a:lumMod val="75000"/>
                      <a:lumOff val="25000"/>
                    </a:schemeClr>
                  </a:solidFill>
                  <a:cs typeface="Arial" pitchFamily="34" charset="0"/>
                </a:rPr>
                <a:t>Model Performance</a:t>
              </a:r>
              <a:endParaRPr lang="ko-KR" altLang="en-US" sz="1200" b="1" dirty="0">
                <a:solidFill>
                  <a:schemeClr val="tx1">
                    <a:lumMod val="75000"/>
                    <a:lumOff val="25000"/>
                  </a:schemeClr>
                </a:solidFill>
                <a:cs typeface="Arial" pitchFamily="34" charset="0"/>
              </a:endParaRPr>
            </a:p>
          </p:txBody>
        </p:sp>
      </p:grpSp>
      <p:grpSp>
        <p:nvGrpSpPr>
          <p:cNvPr id="3" name="Group 2">
            <a:extLst>
              <a:ext uri="{FF2B5EF4-FFF2-40B4-BE49-F238E27FC236}">
                <a16:creationId xmlns:a16="http://schemas.microsoft.com/office/drawing/2014/main" id="{D77D4B9D-CBFA-4D25-9A62-D96E9DC46633}"/>
              </a:ext>
            </a:extLst>
          </p:cNvPr>
          <p:cNvGrpSpPr/>
          <p:nvPr/>
        </p:nvGrpSpPr>
        <p:grpSpPr>
          <a:xfrm>
            <a:off x="1243735" y="1019225"/>
            <a:ext cx="1698209" cy="1698209"/>
            <a:chOff x="557496" y="993240"/>
            <a:chExt cx="1698209" cy="1698209"/>
          </a:xfrm>
        </p:grpSpPr>
        <p:grpSp>
          <p:nvGrpSpPr>
            <p:cNvPr id="24" name="Group 23">
              <a:extLst>
                <a:ext uri="{FF2B5EF4-FFF2-40B4-BE49-F238E27FC236}">
                  <a16:creationId xmlns:a16="http://schemas.microsoft.com/office/drawing/2014/main" id="{CD281560-99F9-4F35-B138-D4A3E9450638}"/>
                </a:ext>
              </a:extLst>
            </p:cNvPr>
            <p:cNvGrpSpPr/>
            <p:nvPr/>
          </p:nvGrpSpPr>
          <p:grpSpPr>
            <a:xfrm>
              <a:off x="557496" y="993240"/>
              <a:ext cx="1698209" cy="1698209"/>
              <a:chOff x="3257908" y="3392635"/>
              <a:chExt cx="972000" cy="972000"/>
            </a:xfrm>
          </p:grpSpPr>
          <p:sp>
            <p:nvSpPr>
              <p:cNvPr id="25" name="Rectangle 24">
                <a:extLst>
                  <a:ext uri="{FF2B5EF4-FFF2-40B4-BE49-F238E27FC236}">
                    <a16:creationId xmlns:a16="http://schemas.microsoft.com/office/drawing/2014/main" id="{E4B19E46-E4E8-467B-8743-94E240CE03D6}"/>
                  </a:ext>
                </a:extLst>
              </p:cNvPr>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Rectangle 25">
                <a:extLst>
                  <a:ext uri="{FF2B5EF4-FFF2-40B4-BE49-F238E27FC236}">
                    <a16:creationId xmlns:a16="http://schemas.microsoft.com/office/drawing/2014/main" id="{52A2E16B-EB38-4686-A9C5-4656A10225FF}"/>
                  </a:ext>
                </a:extLst>
              </p:cNvPr>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9" name="TextBox 28">
              <a:extLst>
                <a:ext uri="{FF2B5EF4-FFF2-40B4-BE49-F238E27FC236}">
                  <a16:creationId xmlns:a16="http://schemas.microsoft.com/office/drawing/2014/main" id="{E22FA357-B948-4997-8A1D-31A48A4C1F3B}"/>
                </a:ext>
              </a:extLst>
            </p:cNvPr>
            <p:cNvSpPr txBox="1"/>
            <p:nvPr/>
          </p:nvSpPr>
          <p:spPr>
            <a:xfrm>
              <a:off x="973875" y="1255012"/>
              <a:ext cx="865450" cy="461665"/>
            </a:xfrm>
            <a:prstGeom prst="rect">
              <a:avLst/>
            </a:prstGeom>
            <a:noFill/>
          </p:spPr>
          <p:txBody>
            <a:bodyPr wrap="square" rtlCol="0">
              <a:spAutoFit/>
            </a:bodyPr>
            <a:lstStyle/>
            <a:p>
              <a:pPr algn="ctr"/>
              <a:r>
                <a:rPr lang="en-US" altLang="ko-KR" sz="1200" dirty="0">
                  <a:solidFill>
                    <a:schemeClr val="bg1"/>
                  </a:solidFill>
                  <a:cs typeface="Arial" pitchFamily="34" charset="0"/>
                </a:rPr>
                <a:t>Training Duration</a:t>
              </a:r>
              <a:endParaRPr lang="ko-KR" altLang="en-US" sz="1200" dirty="0">
                <a:solidFill>
                  <a:schemeClr val="bg1"/>
                </a:solidFill>
                <a:cs typeface="Arial" pitchFamily="34" charset="0"/>
              </a:endParaRPr>
            </a:p>
          </p:txBody>
        </p:sp>
        <p:sp>
          <p:nvSpPr>
            <p:cNvPr id="30" name="TextBox 29">
              <a:extLst>
                <a:ext uri="{FF2B5EF4-FFF2-40B4-BE49-F238E27FC236}">
                  <a16:creationId xmlns:a16="http://schemas.microsoft.com/office/drawing/2014/main" id="{EAA9A5EB-EEF3-4821-A5E6-314DE970A5C3}"/>
                </a:ext>
              </a:extLst>
            </p:cNvPr>
            <p:cNvSpPr txBox="1"/>
            <p:nvPr/>
          </p:nvSpPr>
          <p:spPr>
            <a:xfrm>
              <a:off x="973875" y="1748765"/>
              <a:ext cx="865450"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25 minutes</a:t>
              </a:r>
            </a:p>
          </p:txBody>
        </p:sp>
      </p:grpSp>
      <p:grpSp>
        <p:nvGrpSpPr>
          <p:cNvPr id="32" name="Group 31">
            <a:extLst>
              <a:ext uri="{FF2B5EF4-FFF2-40B4-BE49-F238E27FC236}">
                <a16:creationId xmlns:a16="http://schemas.microsoft.com/office/drawing/2014/main" id="{2BC4FE0E-76FA-4CCD-9338-A2CBD5CDD3D8}"/>
              </a:ext>
            </a:extLst>
          </p:cNvPr>
          <p:cNvGrpSpPr/>
          <p:nvPr/>
        </p:nvGrpSpPr>
        <p:grpSpPr>
          <a:xfrm>
            <a:off x="3746071" y="1019225"/>
            <a:ext cx="1698209" cy="1698209"/>
            <a:chOff x="557496" y="993240"/>
            <a:chExt cx="1698209" cy="1698209"/>
          </a:xfrm>
        </p:grpSpPr>
        <p:grpSp>
          <p:nvGrpSpPr>
            <p:cNvPr id="33" name="Group 32">
              <a:extLst>
                <a:ext uri="{FF2B5EF4-FFF2-40B4-BE49-F238E27FC236}">
                  <a16:creationId xmlns:a16="http://schemas.microsoft.com/office/drawing/2014/main" id="{ED291BDC-D016-495C-A7A5-04D799CA5D39}"/>
                </a:ext>
              </a:extLst>
            </p:cNvPr>
            <p:cNvGrpSpPr/>
            <p:nvPr/>
          </p:nvGrpSpPr>
          <p:grpSpPr>
            <a:xfrm>
              <a:off x="557496" y="993240"/>
              <a:ext cx="1698209" cy="1698209"/>
              <a:chOff x="3257908" y="3392635"/>
              <a:chExt cx="972000" cy="972000"/>
            </a:xfrm>
          </p:grpSpPr>
          <p:sp>
            <p:nvSpPr>
              <p:cNvPr id="36" name="Rectangle 35">
                <a:extLst>
                  <a:ext uri="{FF2B5EF4-FFF2-40B4-BE49-F238E27FC236}">
                    <a16:creationId xmlns:a16="http://schemas.microsoft.com/office/drawing/2014/main" id="{0B40CDC7-0F7D-4FFE-B635-902DFF5B73D8}"/>
                  </a:ext>
                </a:extLst>
              </p:cNvPr>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7" name="Rectangle 36">
                <a:extLst>
                  <a:ext uri="{FF2B5EF4-FFF2-40B4-BE49-F238E27FC236}">
                    <a16:creationId xmlns:a16="http://schemas.microsoft.com/office/drawing/2014/main" id="{FE235157-3449-410D-B857-1C01F86B20E5}"/>
                  </a:ext>
                </a:extLst>
              </p:cNvPr>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34" name="TextBox 33">
              <a:extLst>
                <a:ext uri="{FF2B5EF4-FFF2-40B4-BE49-F238E27FC236}">
                  <a16:creationId xmlns:a16="http://schemas.microsoft.com/office/drawing/2014/main" id="{CFB342D7-3DB0-4AB8-9394-22CED757B079}"/>
                </a:ext>
              </a:extLst>
            </p:cNvPr>
            <p:cNvSpPr txBox="1"/>
            <p:nvPr/>
          </p:nvSpPr>
          <p:spPr>
            <a:xfrm>
              <a:off x="973875" y="1255012"/>
              <a:ext cx="865450" cy="461665"/>
            </a:xfrm>
            <a:prstGeom prst="rect">
              <a:avLst/>
            </a:prstGeom>
            <a:noFill/>
          </p:spPr>
          <p:txBody>
            <a:bodyPr wrap="square" rtlCol="0">
              <a:spAutoFit/>
            </a:bodyPr>
            <a:lstStyle/>
            <a:p>
              <a:pPr algn="ctr"/>
              <a:r>
                <a:rPr lang="en-US" altLang="ko-KR" sz="1200" dirty="0">
                  <a:solidFill>
                    <a:schemeClr val="bg1"/>
                  </a:solidFill>
                  <a:cs typeface="Arial" pitchFamily="34" charset="0"/>
                </a:rPr>
                <a:t>Best Score</a:t>
              </a:r>
              <a:endParaRPr lang="ko-KR" altLang="en-US" sz="1200" dirty="0">
                <a:solidFill>
                  <a:schemeClr val="bg1"/>
                </a:solidFill>
                <a:cs typeface="Arial" pitchFamily="34" charset="0"/>
              </a:endParaRPr>
            </a:p>
          </p:txBody>
        </p:sp>
        <p:sp>
          <p:nvSpPr>
            <p:cNvPr id="35" name="TextBox 34">
              <a:extLst>
                <a:ext uri="{FF2B5EF4-FFF2-40B4-BE49-F238E27FC236}">
                  <a16:creationId xmlns:a16="http://schemas.microsoft.com/office/drawing/2014/main" id="{0AB8AC19-9C78-4A3E-B1C3-F97428FD09F3}"/>
                </a:ext>
              </a:extLst>
            </p:cNvPr>
            <p:cNvSpPr txBox="1"/>
            <p:nvPr/>
          </p:nvSpPr>
          <p:spPr>
            <a:xfrm>
              <a:off x="973875" y="1748765"/>
              <a:ext cx="865450"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0,80</a:t>
              </a:r>
              <a:endParaRPr lang="ko-KR" altLang="en-US" sz="1200" b="1" dirty="0">
                <a:solidFill>
                  <a:schemeClr val="bg1"/>
                </a:solidFill>
                <a:cs typeface="Arial" pitchFamily="34" charset="0"/>
              </a:endParaRPr>
            </a:p>
          </p:txBody>
        </p:sp>
      </p:grpSp>
      <p:grpSp>
        <p:nvGrpSpPr>
          <p:cNvPr id="38" name="Group 37">
            <a:extLst>
              <a:ext uri="{FF2B5EF4-FFF2-40B4-BE49-F238E27FC236}">
                <a16:creationId xmlns:a16="http://schemas.microsoft.com/office/drawing/2014/main" id="{B077DAAB-8BE0-45C7-8DCC-AD00431CB21E}"/>
              </a:ext>
            </a:extLst>
          </p:cNvPr>
          <p:cNvGrpSpPr/>
          <p:nvPr/>
        </p:nvGrpSpPr>
        <p:grpSpPr>
          <a:xfrm>
            <a:off x="6300192" y="1019225"/>
            <a:ext cx="1698209" cy="1698209"/>
            <a:chOff x="557496" y="993240"/>
            <a:chExt cx="1698209" cy="1698209"/>
          </a:xfrm>
        </p:grpSpPr>
        <p:grpSp>
          <p:nvGrpSpPr>
            <p:cNvPr id="39" name="Group 38">
              <a:extLst>
                <a:ext uri="{FF2B5EF4-FFF2-40B4-BE49-F238E27FC236}">
                  <a16:creationId xmlns:a16="http://schemas.microsoft.com/office/drawing/2014/main" id="{9CB8C321-516B-429A-A847-B8C83870A1FC}"/>
                </a:ext>
              </a:extLst>
            </p:cNvPr>
            <p:cNvGrpSpPr/>
            <p:nvPr/>
          </p:nvGrpSpPr>
          <p:grpSpPr>
            <a:xfrm>
              <a:off x="557496" y="993240"/>
              <a:ext cx="1698209" cy="1698209"/>
              <a:chOff x="3257908" y="3392635"/>
              <a:chExt cx="972000" cy="972000"/>
            </a:xfrm>
          </p:grpSpPr>
          <p:sp>
            <p:nvSpPr>
              <p:cNvPr id="42" name="Rectangle 41">
                <a:extLst>
                  <a:ext uri="{FF2B5EF4-FFF2-40B4-BE49-F238E27FC236}">
                    <a16:creationId xmlns:a16="http://schemas.microsoft.com/office/drawing/2014/main" id="{77144EE1-0C92-458C-81FF-AE29D6D92C95}"/>
                  </a:ext>
                </a:extLst>
              </p:cNvPr>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3" name="Rectangle 42">
                <a:extLst>
                  <a:ext uri="{FF2B5EF4-FFF2-40B4-BE49-F238E27FC236}">
                    <a16:creationId xmlns:a16="http://schemas.microsoft.com/office/drawing/2014/main" id="{69D373EC-0B2A-4CEB-888F-F56446D56183}"/>
                  </a:ext>
                </a:extLst>
              </p:cNvPr>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40" name="TextBox 39">
              <a:extLst>
                <a:ext uri="{FF2B5EF4-FFF2-40B4-BE49-F238E27FC236}">
                  <a16:creationId xmlns:a16="http://schemas.microsoft.com/office/drawing/2014/main" id="{5420DFD4-4798-4837-B11E-ADA25D78C2FC}"/>
                </a:ext>
              </a:extLst>
            </p:cNvPr>
            <p:cNvSpPr txBox="1"/>
            <p:nvPr/>
          </p:nvSpPr>
          <p:spPr>
            <a:xfrm>
              <a:off x="844268" y="1255012"/>
              <a:ext cx="1124664" cy="461665"/>
            </a:xfrm>
            <a:prstGeom prst="rect">
              <a:avLst/>
            </a:prstGeom>
            <a:noFill/>
          </p:spPr>
          <p:txBody>
            <a:bodyPr wrap="square" rtlCol="0">
              <a:spAutoFit/>
            </a:bodyPr>
            <a:lstStyle/>
            <a:p>
              <a:pPr algn="ctr"/>
              <a:r>
                <a:rPr lang="en-US" altLang="ko-KR" sz="1200" dirty="0">
                  <a:solidFill>
                    <a:schemeClr val="bg1"/>
                  </a:solidFill>
                  <a:cs typeface="Arial" pitchFamily="34" charset="0"/>
                </a:rPr>
                <a:t>Best Parameters</a:t>
              </a:r>
              <a:endParaRPr lang="ko-KR" altLang="en-US" sz="1200" dirty="0">
                <a:solidFill>
                  <a:schemeClr val="bg1"/>
                </a:solidFill>
                <a:cs typeface="Arial" pitchFamily="34" charset="0"/>
              </a:endParaRPr>
            </a:p>
          </p:txBody>
        </p:sp>
        <p:sp>
          <p:nvSpPr>
            <p:cNvPr id="41" name="TextBox 40">
              <a:extLst>
                <a:ext uri="{FF2B5EF4-FFF2-40B4-BE49-F238E27FC236}">
                  <a16:creationId xmlns:a16="http://schemas.microsoft.com/office/drawing/2014/main" id="{5C4C4CE5-AE6B-411A-A4C3-EECB831596A7}"/>
                </a:ext>
              </a:extLst>
            </p:cNvPr>
            <p:cNvSpPr txBox="1"/>
            <p:nvPr/>
          </p:nvSpPr>
          <p:spPr>
            <a:xfrm>
              <a:off x="819245" y="1748765"/>
              <a:ext cx="1183694" cy="400110"/>
            </a:xfrm>
            <a:prstGeom prst="rect">
              <a:avLst/>
            </a:prstGeom>
            <a:noFill/>
          </p:spPr>
          <p:txBody>
            <a:bodyPr wrap="square" rtlCol="0">
              <a:spAutoFit/>
            </a:bodyPr>
            <a:lstStyle/>
            <a:p>
              <a:pPr algn="ctr"/>
              <a:r>
                <a:rPr lang="en-US" altLang="ko-KR" sz="1000" b="1" dirty="0" err="1">
                  <a:solidFill>
                    <a:schemeClr val="bg1"/>
                  </a:solidFill>
                  <a:cs typeface="Arial" pitchFamily="34" charset="0"/>
                </a:rPr>
                <a:t>max_iter</a:t>
              </a:r>
              <a:r>
                <a:rPr lang="en-US" altLang="ko-KR" sz="1000" b="1" dirty="0">
                  <a:solidFill>
                    <a:schemeClr val="bg1"/>
                  </a:solidFill>
                  <a:cs typeface="Arial" pitchFamily="34" charset="0"/>
                </a:rPr>
                <a:t>: 300</a:t>
              </a:r>
            </a:p>
            <a:p>
              <a:pPr algn="ctr"/>
              <a:r>
                <a:rPr lang="en-US" altLang="ko-KR" sz="1000" b="1" dirty="0">
                  <a:solidFill>
                    <a:schemeClr val="bg1"/>
                  </a:solidFill>
                  <a:cs typeface="Arial" pitchFamily="34" charset="0"/>
                </a:rPr>
                <a:t>C: 10</a:t>
              </a:r>
              <a:endParaRPr lang="ko-KR" altLang="en-US" sz="900" b="1" dirty="0">
                <a:solidFill>
                  <a:schemeClr val="bg1"/>
                </a:solidFill>
                <a:cs typeface="Arial" pitchFamily="34" charset="0"/>
              </a:endParaRPr>
            </a:p>
          </p:txBody>
        </p:sp>
      </p:grpSp>
    </p:spTree>
    <p:extLst>
      <p:ext uri="{BB962C8B-B14F-4D97-AF65-F5344CB8AC3E}">
        <p14:creationId xmlns:p14="http://schemas.microsoft.com/office/powerpoint/2010/main" val="267093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5" name="Block Arc 14"/>
          <p:cNvSpPr/>
          <p:nvPr/>
        </p:nvSpPr>
        <p:spPr>
          <a:xfrm>
            <a:off x="179511" y="2143048"/>
            <a:ext cx="1217198" cy="1217254"/>
          </a:xfrm>
          <a:custGeom>
            <a:avLst/>
            <a:gdLst/>
            <a:ahLst/>
            <a:cxnLst/>
            <a:rect l="l" t="t" r="r" b="b"/>
            <a:pathLst>
              <a:path w="1217198" h="1217254">
                <a:moveTo>
                  <a:pt x="1172073" y="616019"/>
                </a:moveTo>
                <a:lnTo>
                  <a:pt x="1217198" y="616610"/>
                </a:lnTo>
                <a:cubicBezTo>
                  <a:pt x="1216181" y="694136"/>
                  <a:pt x="1200702" y="768120"/>
                  <a:pt x="1172073" y="835497"/>
                </a:cubicBezTo>
                <a:close/>
                <a:moveTo>
                  <a:pt x="592301" y="223"/>
                </a:moveTo>
                <a:cubicBezTo>
                  <a:pt x="925156" y="-8708"/>
                  <a:pt x="1203399" y="251500"/>
                  <a:pt x="1216760" y="584207"/>
                </a:cubicBezTo>
                <a:lnTo>
                  <a:pt x="1025903" y="591872"/>
                </a:lnTo>
                <a:cubicBezTo>
                  <a:pt x="1016735" y="363582"/>
                  <a:pt x="825816" y="185038"/>
                  <a:pt x="597424" y="191166"/>
                </a:cubicBezTo>
                <a:cubicBezTo>
                  <a:pt x="369033" y="197294"/>
                  <a:pt x="187962" y="385820"/>
                  <a:pt x="191049" y="614273"/>
                </a:cubicBezTo>
                <a:cubicBezTo>
                  <a:pt x="194136" y="842726"/>
                  <a:pt x="380235" y="1026290"/>
                  <a:pt x="608708" y="1026244"/>
                </a:cubicBezTo>
                <a:cubicBezTo>
                  <a:pt x="773320" y="1026211"/>
                  <a:pt x="915896" y="930876"/>
                  <a:pt x="982606" y="791527"/>
                </a:cubicBezTo>
                <a:lnTo>
                  <a:pt x="982606" y="1085471"/>
                </a:lnTo>
                <a:cubicBezTo>
                  <a:pt x="880769" y="1168806"/>
                  <a:pt x="750352" y="1217226"/>
                  <a:pt x="608747" y="1217254"/>
                </a:cubicBezTo>
                <a:cubicBezTo>
                  <a:pt x="275773" y="1217320"/>
                  <a:pt x="4555" y="949797"/>
                  <a:pt x="56" y="616853"/>
                </a:cubicBezTo>
                <a:cubicBezTo>
                  <a:pt x="-4443" y="283909"/>
                  <a:pt x="259446" y="9154"/>
                  <a:pt x="592301" y="22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9" name="Rectangle 18"/>
          <p:cNvSpPr/>
          <p:nvPr/>
        </p:nvSpPr>
        <p:spPr>
          <a:xfrm>
            <a:off x="1207294" y="1561169"/>
            <a:ext cx="189467" cy="1040153"/>
          </a:xfrm>
          <a:custGeom>
            <a:avLst/>
            <a:gdLst>
              <a:gd name="connsiteX0" fmla="*/ 0 w 189467"/>
              <a:gd name="connsiteY0" fmla="*/ 0 h 1080346"/>
              <a:gd name="connsiteX1" fmla="*/ 189467 w 189467"/>
              <a:gd name="connsiteY1" fmla="*/ 0 h 1080346"/>
              <a:gd name="connsiteX2" fmla="*/ 189467 w 189467"/>
              <a:gd name="connsiteY2" fmla="*/ 1080346 h 1080346"/>
              <a:gd name="connsiteX3" fmla="*/ 187528 w 189467"/>
              <a:gd name="connsiteY3" fmla="*/ 1040153 h 1080346"/>
              <a:gd name="connsiteX4" fmla="*/ 0 w 189467"/>
              <a:gd name="connsiteY4" fmla="*/ 674512 h 1080346"/>
              <a:gd name="connsiteX5" fmla="*/ 0 w 189467"/>
              <a:gd name="connsiteY5" fmla="*/ 0 h 1080346"/>
              <a:gd name="connsiteX0" fmla="*/ 0 w 189467"/>
              <a:gd name="connsiteY0" fmla="*/ 0 h 1040153"/>
              <a:gd name="connsiteX1" fmla="*/ 189467 w 189467"/>
              <a:gd name="connsiteY1" fmla="*/ 0 h 1040153"/>
              <a:gd name="connsiteX2" fmla="*/ 187528 w 189467"/>
              <a:gd name="connsiteY2" fmla="*/ 1040153 h 1040153"/>
              <a:gd name="connsiteX3" fmla="*/ 0 w 189467"/>
              <a:gd name="connsiteY3" fmla="*/ 674512 h 1040153"/>
              <a:gd name="connsiteX4" fmla="*/ 0 w 189467"/>
              <a:gd name="connsiteY4" fmla="*/ 0 h 104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67" h="1040153">
                <a:moveTo>
                  <a:pt x="0" y="0"/>
                </a:moveTo>
                <a:lnTo>
                  <a:pt x="189467" y="0"/>
                </a:lnTo>
                <a:cubicBezTo>
                  <a:pt x="188821" y="346718"/>
                  <a:pt x="188174" y="693435"/>
                  <a:pt x="187528" y="1040153"/>
                </a:cubicBezTo>
                <a:cubicBezTo>
                  <a:pt x="179329" y="879836"/>
                  <a:pt x="108663" y="777233"/>
                  <a:pt x="0" y="674512"/>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cs typeface="Arial" pitchFamily="34" charset="0"/>
              </a:rPr>
              <a:t>Table of Contents</a:t>
            </a:r>
          </a:p>
        </p:txBody>
      </p:sp>
      <p:sp>
        <p:nvSpPr>
          <p:cNvPr id="7" name="Rectangle 6"/>
          <p:cNvSpPr/>
          <p:nvPr/>
        </p:nvSpPr>
        <p:spPr>
          <a:xfrm>
            <a:off x="3060504" y="138369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9" name="Group 8"/>
          <p:cNvGrpSpPr/>
          <p:nvPr/>
        </p:nvGrpSpPr>
        <p:grpSpPr>
          <a:xfrm>
            <a:off x="3263981" y="1447862"/>
            <a:ext cx="5040560" cy="543535"/>
            <a:chOff x="2175371" y="1762964"/>
            <a:chExt cx="5040560" cy="543535"/>
          </a:xfrm>
        </p:grpSpPr>
        <p:sp>
          <p:nvSpPr>
            <p:cNvPr id="10"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Background</a:t>
              </a:r>
            </a:p>
          </p:txBody>
        </p:sp>
        <p:sp>
          <p:nvSpPr>
            <p:cNvPr id="11" name="TextBox 10"/>
            <p:cNvSpPr txBox="1"/>
            <p:nvPr/>
          </p:nvSpPr>
          <p:spPr bwMode="auto">
            <a:xfrm>
              <a:off x="2175371" y="2032239"/>
              <a:ext cx="5040560" cy="27426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050" dirty="0">
                  <a:solidFill>
                    <a:schemeClr val="tx1">
                      <a:lumMod val="65000"/>
                      <a:lumOff val="35000"/>
                    </a:schemeClr>
                  </a:solidFill>
                  <a:cs typeface="Arial" pitchFamily="34" charset="0"/>
                </a:rPr>
                <a:t>Background, problem formulation, goal, impacts</a:t>
              </a:r>
              <a:endParaRPr lang="ko-KR" altLang="en-US" sz="1050" dirty="0">
                <a:solidFill>
                  <a:schemeClr val="tx1">
                    <a:lumMod val="65000"/>
                    <a:lumOff val="35000"/>
                  </a:schemeClr>
                </a:solidFill>
                <a:cs typeface="Arial" pitchFamily="34" charset="0"/>
              </a:endParaRPr>
            </a:p>
          </p:txBody>
        </p:sp>
      </p:grpSp>
      <p:sp>
        <p:nvSpPr>
          <p:cNvPr id="12" name="Chevron 11"/>
          <p:cNvSpPr/>
          <p:nvPr/>
        </p:nvSpPr>
        <p:spPr>
          <a:xfrm rot="16200000">
            <a:off x="2096802" y="125013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3" name="TextBox 12"/>
          <p:cNvSpPr txBox="1"/>
          <p:nvPr/>
        </p:nvSpPr>
        <p:spPr>
          <a:xfrm>
            <a:off x="2239223" y="134144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14" name="Freeform 13"/>
          <p:cNvSpPr/>
          <p:nvPr/>
        </p:nvSpPr>
        <p:spPr>
          <a:xfrm>
            <a:off x="950152" y="421885"/>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9"/>
          <p:cNvSpPr/>
          <p:nvPr/>
        </p:nvSpPr>
        <p:spPr>
          <a:xfrm>
            <a:off x="1207294" y="2703006"/>
            <a:ext cx="189467" cy="2440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Freeform 23"/>
          <p:cNvSpPr/>
          <p:nvPr/>
        </p:nvSpPr>
        <p:spPr>
          <a:xfrm>
            <a:off x="1164435" y="190079"/>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8"/>
          <p:cNvSpPr/>
          <p:nvPr/>
        </p:nvSpPr>
        <p:spPr>
          <a:xfrm>
            <a:off x="3060504" y="224940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30" name="Group 29"/>
          <p:cNvGrpSpPr/>
          <p:nvPr/>
        </p:nvGrpSpPr>
        <p:grpSpPr>
          <a:xfrm>
            <a:off x="3263981" y="2313572"/>
            <a:ext cx="5040560" cy="543535"/>
            <a:chOff x="2175371" y="1762964"/>
            <a:chExt cx="5040560" cy="543535"/>
          </a:xfrm>
        </p:grpSpPr>
        <p:sp>
          <p:nvSpPr>
            <p:cNvPr id="33"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Data Source &amp; Preprocessing</a:t>
              </a:r>
            </a:p>
          </p:txBody>
        </p:sp>
        <p:sp>
          <p:nvSpPr>
            <p:cNvPr id="34" name="TextBox 33"/>
            <p:cNvSpPr txBox="1"/>
            <p:nvPr/>
          </p:nvSpPr>
          <p:spPr bwMode="auto">
            <a:xfrm>
              <a:off x="2175371" y="2032239"/>
              <a:ext cx="5040560" cy="27426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050" dirty="0">
                  <a:solidFill>
                    <a:schemeClr val="tx1">
                      <a:lumMod val="65000"/>
                      <a:lumOff val="35000"/>
                    </a:schemeClr>
                  </a:solidFill>
                  <a:cs typeface="Arial" pitchFamily="34" charset="0"/>
                </a:rPr>
                <a:t>Data integration, special elements handling, text preprocessing, twitter API</a:t>
              </a:r>
              <a:endParaRPr lang="ko-KR" altLang="en-US" sz="1050" dirty="0">
                <a:solidFill>
                  <a:schemeClr val="tx1">
                    <a:lumMod val="65000"/>
                    <a:lumOff val="35000"/>
                  </a:schemeClr>
                </a:solidFill>
                <a:cs typeface="Arial" pitchFamily="34" charset="0"/>
              </a:endParaRPr>
            </a:p>
          </p:txBody>
        </p:sp>
      </p:grpSp>
      <p:sp>
        <p:nvSpPr>
          <p:cNvPr id="31" name="Chevron 30"/>
          <p:cNvSpPr/>
          <p:nvPr/>
        </p:nvSpPr>
        <p:spPr>
          <a:xfrm rot="16200000">
            <a:off x="2096802" y="211584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2" name="TextBox 31"/>
          <p:cNvSpPr txBox="1"/>
          <p:nvPr/>
        </p:nvSpPr>
        <p:spPr>
          <a:xfrm>
            <a:off x="2239223" y="220715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36" name="Rectangle 35"/>
          <p:cNvSpPr/>
          <p:nvPr/>
        </p:nvSpPr>
        <p:spPr>
          <a:xfrm>
            <a:off x="3060504" y="311511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37" name="Group 36"/>
          <p:cNvGrpSpPr/>
          <p:nvPr/>
        </p:nvGrpSpPr>
        <p:grpSpPr>
          <a:xfrm>
            <a:off x="3263981" y="3179282"/>
            <a:ext cx="5040560" cy="543535"/>
            <a:chOff x="2175371" y="1762964"/>
            <a:chExt cx="5040560" cy="543535"/>
          </a:xfrm>
        </p:grpSpPr>
        <p:sp>
          <p:nvSpPr>
            <p:cNvPr id="40"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Modelling, Modelling Evaluation, Dashboard &amp; Insight</a:t>
              </a:r>
            </a:p>
          </p:txBody>
        </p:sp>
        <p:sp>
          <p:nvSpPr>
            <p:cNvPr id="41" name="TextBox 40"/>
            <p:cNvSpPr txBox="1"/>
            <p:nvPr/>
          </p:nvSpPr>
          <p:spPr bwMode="auto">
            <a:xfrm>
              <a:off x="2175371" y="2032239"/>
              <a:ext cx="5040560" cy="27426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050" dirty="0">
                  <a:solidFill>
                    <a:schemeClr val="tx1">
                      <a:lumMod val="65000"/>
                      <a:lumOff val="35000"/>
                    </a:schemeClr>
                  </a:solidFill>
                  <a:cs typeface="Arial" pitchFamily="34" charset="0"/>
                </a:rPr>
                <a:t>Model development &amp; evaluation, integration into dashboard, and insight</a:t>
              </a:r>
              <a:endParaRPr lang="ko-KR" altLang="en-US" sz="1050" dirty="0">
                <a:solidFill>
                  <a:schemeClr val="tx1">
                    <a:lumMod val="65000"/>
                    <a:lumOff val="35000"/>
                  </a:schemeClr>
                </a:solidFill>
                <a:cs typeface="Arial" pitchFamily="34" charset="0"/>
              </a:endParaRPr>
            </a:p>
          </p:txBody>
        </p:sp>
      </p:grpSp>
      <p:sp>
        <p:nvSpPr>
          <p:cNvPr id="38" name="Chevron 37"/>
          <p:cNvSpPr/>
          <p:nvPr/>
        </p:nvSpPr>
        <p:spPr>
          <a:xfrm rot="16200000">
            <a:off x="2096802" y="298155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9" name="TextBox 38"/>
          <p:cNvSpPr txBox="1"/>
          <p:nvPr/>
        </p:nvSpPr>
        <p:spPr>
          <a:xfrm>
            <a:off x="2239223" y="307286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43" name="Rectangle 42"/>
          <p:cNvSpPr/>
          <p:nvPr/>
        </p:nvSpPr>
        <p:spPr>
          <a:xfrm>
            <a:off x="3060504" y="398082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44" name="Group 43"/>
          <p:cNvGrpSpPr/>
          <p:nvPr/>
        </p:nvGrpSpPr>
        <p:grpSpPr>
          <a:xfrm>
            <a:off x="3263981" y="4044992"/>
            <a:ext cx="5040560" cy="535469"/>
            <a:chOff x="2175371" y="1762964"/>
            <a:chExt cx="5040560" cy="535469"/>
          </a:xfrm>
        </p:grpSpPr>
        <p:sp>
          <p:nvSpPr>
            <p:cNvPr id="47"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Business Impact Calculation &amp; Future Improvements</a:t>
              </a:r>
            </a:p>
          </p:txBody>
        </p:sp>
        <p:sp>
          <p:nvSpPr>
            <p:cNvPr id="48" name="TextBox 47"/>
            <p:cNvSpPr txBox="1"/>
            <p:nvPr/>
          </p:nvSpPr>
          <p:spPr bwMode="auto">
            <a:xfrm>
              <a:off x="2175371" y="2032239"/>
              <a:ext cx="5040560" cy="266194"/>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050" dirty="0">
                  <a:solidFill>
                    <a:schemeClr val="tx1">
                      <a:lumMod val="65000"/>
                      <a:lumOff val="35000"/>
                    </a:schemeClr>
                  </a:solidFill>
                  <a:cs typeface="Arial" pitchFamily="34" charset="0"/>
                </a:rPr>
                <a:t>Calculation of Return of Investment and some possible improvement in the future</a:t>
              </a:r>
              <a:endParaRPr lang="ko-KR" altLang="en-US" sz="1050" dirty="0">
                <a:solidFill>
                  <a:schemeClr val="tx1">
                    <a:lumMod val="65000"/>
                    <a:lumOff val="35000"/>
                  </a:schemeClr>
                </a:solidFill>
                <a:cs typeface="Arial" pitchFamily="34" charset="0"/>
              </a:endParaRPr>
            </a:p>
          </p:txBody>
        </p:sp>
      </p:grpSp>
      <p:sp>
        <p:nvSpPr>
          <p:cNvPr id="45" name="Chevron 44"/>
          <p:cNvSpPr/>
          <p:nvPr/>
        </p:nvSpPr>
        <p:spPr>
          <a:xfrm rot="16200000">
            <a:off x="2096802" y="384726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46" name="TextBox 45"/>
          <p:cNvSpPr txBox="1"/>
          <p:nvPr/>
        </p:nvSpPr>
        <p:spPr>
          <a:xfrm>
            <a:off x="2239223" y="393857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Modelling – Evaluation</a:t>
            </a:r>
            <a:endParaRPr lang="ko-KR" altLang="en-US" dirty="0"/>
          </a:p>
        </p:txBody>
      </p:sp>
      <p:grpSp>
        <p:nvGrpSpPr>
          <p:cNvPr id="15" name="Group 14">
            <a:extLst>
              <a:ext uri="{FF2B5EF4-FFF2-40B4-BE49-F238E27FC236}">
                <a16:creationId xmlns:a16="http://schemas.microsoft.com/office/drawing/2014/main" id="{925DD0FD-1B5C-412B-A2FB-6CBC0F2B0F3E}"/>
              </a:ext>
            </a:extLst>
          </p:cNvPr>
          <p:cNvGrpSpPr/>
          <p:nvPr/>
        </p:nvGrpSpPr>
        <p:grpSpPr>
          <a:xfrm>
            <a:off x="4745082" y="2931790"/>
            <a:ext cx="4086795" cy="1440160"/>
            <a:chOff x="5076057" y="1401119"/>
            <a:chExt cx="3681446" cy="1195622"/>
          </a:xfrm>
        </p:grpSpPr>
        <p:sp>
          <p:nvSpPr>
            <p:cNvPr id="16" name="Rectangle 15">
              <a:extLst>
                <a:ext uri="{FF2B5EF4-FFF2-40B4-BE49-F238E27FC236}">
                  <a16:creationId xmlns:a16="http://schemas.microsoft.com/office/drawing/2014/main" id="{B6D53925-0D86-4EF7-88BB-5524A91090FB}"/>
                </a:ext>
              </a:extLst>
            </p:cNvPr>
            <p:cNvSpPr/>
            <p:nvPr/>
          </p:nvSpPr>
          <p:spPr>
            <a:xfrm>
              <a:off x="5076057" y="1401119"/>
              <a:ext cx="3681446" cy="1195622"/>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a:extLst>
                <a:ext uri="{FF2B5EF4-FFF2-40B4-BE49-F238E27FC236}">
                  <a16:creationId xmlns:a16="http://schemas.microsoft.com/office/drawing/2014/main" id="{4F3ED53A-01E9-4AC1-A38F-73969A8EAAA6}"/>
                </a:ext>
              </a:extLst>
            </p:cNvPr>
            <p:cNvSpPr/>
            <p:nvPr/>
          </p:nvSpPr>
          <p:spPr>
            <a:xfrm>
              <a:off x="5182177" y="1510146"/>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a:extLst>
                <a:ext uri="{FF2B5EF4-FFF2-40B4-BE49-F238E27FC236}">
                  <a16:creationId xmlns:a16="http://schemas.microsoft.com/office/drawing/2014/main" id="{FA890B0D-F3DB-4586-A794-2D16DCC03C59}"/>
                </a:ext>
              </a:extLst>
            </p:cNvPr>
            <p:cNvSpPr txBox="1"/>
            <p:nvPr/>
          </p:nvSpPr>
          <p:spPr>
            <a:xfrm>
              <a:off x="5084798" y="1692717"/>
              <a:ext cx="747899" cy="281068"/>
            </a:xfrm>
            <a:prstGeom prst="rect">
              <a:avLst/>
            </a:prstGeom>
            <a:noFill/>
          </p:spPr>
          <p:txBody>
            <a:bodyPr wrap="square" rtlCol="0">
              <a:spAutoFit/>
            </a:bodyPr>
            <a:lstStyle/>
            <a:p>
              <a:pPr algn="r"/>
              <a:r>
                <a:rPr lang="en-ID" sz="1600" dirty="0">
                  <a:solidFill>
                    <a:schemeClr val="bg1"/>
                  </a:solidFill>
                </a:rPr>
                <a:t>Score</a:t>
              </a:r>
            </a:p>
          </p:txBody>
        </p:sp>
        <p:sp>
          <p:nvSpPr>
            <p:cNvPr id="19" name="TextBox 18">
              <a:extLst>
                <a:ext uri="{FF2B5EF4-FFF2-40B4-BE49-F238E27FC236}">
                  <a16:creationId xmlns:a16="http://schemas.microsoft.com/office/drawing/2014/main" id="{467BA065-FBC4-4D20-9282-16A79273909E}"/>
                </a:ext>
              </a:extLst>
            </p:cNvPr>
            <p:cNvSpPr txBox="1"/>
            <p:nvPr/>
          </p:nvSpPr>
          <p:spPr>
            <a:xfrm>
              <a:off x="5827838" y="1711286"/>
              <a:ext cx="2878588" cy="689894"/>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Recall Score is 0.81</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Of </a:t>
              </a:r>
              <a:r>
                <a:rPr lang="en-US" altLang="ko-KR" sz="1200" b="1" dirty="0">
                  <a:solidFill>
                    <a:schemeClr val="tx1">
                      <a:lumMod val="75000"/>
                      <a:lumOff val="25000"/>
                    </a:schemeClr>
                  </a:solidFill>
                  <a:cs typeface="Arial" pitchFamily="34" charset="0"/>
                </a:rPr>
                <a:t>2661</a:t>
              </a:r>
              <a:r>
                <a:rPr lang="en-US" altLang="ko-KR" sz="1200" dirty="0">
                  <a:solidFill>
                    <a:schemeClr val="tx1">
                      <a:lumMod val="75000"/>
                      <a:lumOff val="25000"/>
                    </a:schemeClr>
                  </a:solidFill>
                  <a:cs typeface="Arial" pitchFamily="34" charset="0"/>
                </a:rPr>
                <a:t> data of bad sentiment, the model successfully classify </a:t>
              </a:r>
              <a:r>
                <a:rPr lang="en-US" altLang="ko-KR" sz="1200" b="1" dirty="0">
                  <a:solidFill>
                    <a:schemeClr val="tx1">
                      <a:lumMod val="75000"/>
                      <a:lumOff val="25000"/>
                    </a:schemeClr>
                  </a:solidFill>
                  <a:cs typeface="Arial" pitchFamily="34" charset="0"/>
                </a:rPr>
                <a:t>2,200 true bad sentiments data </a:t>
              </a:r>
              <a:r>
                <a:rPr lang="en-US" altLang="ko-KR" sz="1200" dirty="0">
                  <a:solidFill>
                    <a:schemeClr val="tx1">
                      <a:lumMod val="75000"/>
                      <a:lumOff val="25000"/>
                    </a:schemeClr>
                  </a:solidFill>
                  <a:cs typeface="Arial" pitchFamily="34" charset="0"/>
                </a:rPr>
                <a:t>into bad sentiments.</a:t>
              </a:r>
            </a:p>
          </p:txBody>
        </p:sp>
        <p:sp>
          <p:nvSpPr>
            <p:cNvPr id="20" name="TextBox 19">
              <a:extLst>
                <a:ext uri="{FF2B5EF4-FFF2-40B4-BE49-F238E27FC236}">
                  <a16:creationId xmlns:a16="http://schemas.microsoft.com/office/drawing/2014/main" id="{410AFA2E-7091-40EB-AC5C-0D59FC1E174C}"/>
                </a:ext>
              </a:extLst>
            </p:cNvPr>
            <p:cNvSpPr txBox="1"/>
            <p:nvPr/>
          </p:nvSpPr>
          <p:spPr>
            <a:xfrm>
              <a:off x="5827838" y="1494259"/>
              <a:ext cx="2878588" cy="2299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Recall Score</a:t>
              </a:r>
              <a:endParaRPr lang="ko-KR" altLang="en-US" sz="1200" b="1" dirty="0">
                <a:solidFill>
                  <a:schemeClr val="tx1">
                    <a:lumMod val="75000"/>
                    <a:lumOff val="25000"/>
                  </a:schemeClr>
                </a:solidFill>
                <a:cs typeface="Arial" pitchFamily="34" charset="0"/>
              </a:endParaRPr>
            </a:p>
          </p:txBody>
        </p:sp>
      </p:grpSp>
      <p:pic>
        <p:nvPicPr>
          <p:cNvPr id="5122" name="Picture 2">
            <a:extLst>
              <a:ext uri="{FF2B5EF4-FFF2-40B4-BE49-F238E27FC236}">
                <a16:creationId xmlns:a16="http://schemas.microsoft.com/office/drawing/2014/main" id="{1AD19D4C-9100-480C-8CFE-4F9F26389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41" y="914375"/>
            <a:ext cx="4161896" cy="34575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EFDC018-CD83-4055-A0EB-CC2CAFBF71E4}"/>
              </a:ext>
            </a:extLst>
          </p:cNvPr>
          <p:cNvPicPr>
            <a:picLocks noChangeAspect="1"/>
          </p:cNvPicPr>
          <p:nvPr/>
        </p:nvPicPr>
        <p:blipFill>
          <a:blip r:embed="rId3"/>
          <a:stretch>
            <a:fillRect/>
          </a:stretch>
        </p:blipFill>
        <p:spPr>
          <a:xfrm>
            <a:off x="4735555" y="914375"/>
            <a:ext cx="4096322" cy="16004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6540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Dashboard</a:t>
            </a:r>
            <a:endParaRPr lang="ko-KR" altLang="en-US" dirty="0"/>
          </a:p>
        </p:txBody>
      </p:sp>
      <p:grpSp>
        <p:nvGrpSpPr>
          <p:cNvPr id="6" name="Group 5">
            <a:extLst>
              <a:ext uri="{FF2B5EF4-FFF2-40B4-BE49-F238E27FC236}">
                <a16:creationId xmlns:a16="http://schemas.microsoft.com/office/drawing/2014/main" id="{E543F2CB-C043-4D9B-8FC0-AB4CD26DF8F9}"/>
              </a:ext>
            </a:extLst>
          </p:cNvPr>
          <p:cNvGrpSpPr/>
          <p:nvPr/>
        </p:nvGrpSpPr>
        <p:grpSpPr>
          <a:xfrm>
            <a:off x="6228184" y="1059584"/>
            <a:ext cx="2774204" cy="3367361"/>
            <a:chOff x="5019735" y="1394779"/>
            <a:chExt cx="3737768" cy="1600431"/>
          </a:xfrm>
        </p:grpSpPr>
        <p:sp>
          <p:nvSpPr>
            <p:cNvPr id="7" name="Rectangle 6">
              <a:extLst>
                <a:ext uri="{FF2B5EF4-FFF2-40B4-BE49-F238E27FC236}">
                  <a16:creationId xmlns:a16="http://schemas.microsoft.com/office/drawing/2014/main" id="{AEE88DBC-7718-4208-B4E2-38A8F24C735E}"/>
                </a:ext>
              </a:extLst>
            </p:cNvPr>
            <p:cNvSpPr/>
            <p:nvPr/>
          </p:nvSpPr>
          <p:spPr>
            <a:xfrm>
              <a:off x="5076057" y="1394779"/>
              <a:ext cx="3681446" cy="1600431"/>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a:extLst>
                <a:ext uri="{FF2B5EF4-FFF2-40B4-BE49-F238E27FC236}">
                  <a16:creationId xmlns:a16="http://schemas.microsoft.com/office/drawing/2014/main" id="{16877DDE-F2EB-43D1-B99E-ADE2304BC719}"/>
                </a:ext>
              </a:extLst>
            </p:cNvPr>
            <p:cNvSpPr/>
            <p:nvPr/>
          </p:nvSpPr>
          <p:spPr>
            <a:xfrm>
              <a:off x="5182177" y="1510146"/>
              <a:ext cx="645661" cy="3637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a:extLst>
                <a:ext uri="{FF2B5EF4-FFF2-40B4-BE49-F238E27FC236}">
                  <a16:creationId xmlns:a16="http://schemas.microsoft.com/office/drawing/2014/main" id="{D673E8B0-51B9-49AB-93EE-7F0EF63D9FC7}"/>
                </a:ext>
              </a:extLst>
            </p:cNvPr>
            <p:cNvSpPr txBox="1"/>
            <p:nvPr/>
          </p:nvSpPr>
          <p:spPr>
            <a:xfrm>
              <a:off x="5019735" y="1617481"/>
              <a:ext cx="864425" cy="241321"/>
            </a:xfrm>
            <a:prstGeom prst="rect">
              <a:avLst/>
            </a:prstGeom>
            <a:noFill/>
          </p:spPr>
          <p:txBody>
            <a:bodyPr wrap="square" rtlCol="0">
              <a:spAutoFit/>
            </a:bodyPr>
            <a:lstStyle/>
            <a:p>
              <a:pPr algn="r"/>
              <a:r>
                <a:rPr lang="en-ID" sz="1100" dirty="0">
                  <a:solidFill>
                    <a:schemeClr val="bg1"/>
                  </a:solidFill>
                </a:rPr>
                <a:t>Result</a:t>
              </a:r>
            </a:p>
          </p:txBody>
        </p:sp>
        <p:sp>
          <p:nvSpPr>
            <p:cNvPr id="10" name="TextBox 9">
              <a:extLst>
                <a:ext uri="{FF2B5EF4-FFF2-40B4-BE49-F238E27FC236}">
                  <a16:creationId xmlns:a16="http://schemas.microsoft.com/office/drawing/2014/main" id="{EDB0768B-E6A8-444B-8424-17A438E60B0B}"/>
                </a:ext>
              </a:extLst>
            </p:cNvPr>
            <p:cNvSpPr txBox="1"/>
            <p:nvPr/>
          </p:nvSpPr>
          <p:spPr>
            <a:xfrm>
              <a:off x="5853377" y="1622017"/>
              <a:ext cx="2878588" cy="307187"/>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Model can successfully predict new data from Twitter</a:t>
              </a:r>
            </a:p>
          </p:txBody>
        </p:sp>
        <p:sp>
          <p:nvSpPr>
            <p:cNvPr id="11" name="TextBox 10">
              <a:extLst>
                <a:ext uri="{FF2B5EF4-FFF2-40B4-BE49-F238E27FC236}">
                  <a16:creationId xmlns:a16="http://schemas.microsoft.com/office/drawing/2014/main" id="{C26B10E1-059B-4EC3-862D-7556CFA10747}"/>
                </a:ext>
              </a:extLst>
            </p:cNvPr>
            <p:cNvSpPr txBox="1"/>
            <p:nvPr/>
          </p:nvSpPr>
          <p:spPr>
            <a:xfrm>
              <a:off x="5827838" y="1494259"/>
              <a:ext cx="2878588" cy="255516"/>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Prediction Result</a:t>
              </a:r>
              <a:endParaRPr lang="ko-KR" altLang="en-US" sz="1200" b="1" dirty="0">
                <a:solidFill>
                  <a:schemeClr val="tx1">
                    <a:lumMod val="75000"/>
                    <a:lumOff val="25000"/>
                  </a:schemeClr>
                </a:solidFill>
                <a:cs typeface="Arial" pitchFamily="34" charset="0"/>
              </a:endParaRPr>
            </a:p>
          </p:txBody>
        </p:sp>
      </p:grpSp>
      <p:sp>
        <p:nvSpPr>
          <p:cNvPr id="12" name="TextBox 11">
            <a:extLst>
              <a:ext uri="{FF2B5EF4-FFF2-40B4-BE49-F238E27FC236}">
                <a16:creationId xmlns:a16="http://schemas.microsoft.com/office/drawing/2014/main" id="{ECDDFFFA-5884-464E-B72D-F1E968C42501}"/>
              </a:ext>
            </a:extLst>
          </p:cNvPr>
          <p:cNvSpPr txBox="1"/>
          <p:nvPr/>
        </p:nvSpPr>
        <p:spPr>
          <a:xfrm>
            <a:off x="6318622" y="2846018"/>
            <a:ext cx="2543730" cy="1569660"/>
          </a:xfrm>
          <a:prstGeom prst="rect">
            <a:avLst/>
          </a:prstGeom>
          <a:noFill/>
        </p:spPr>
        <p:txBody>
          <a:bodyPr wrap="square" rtlCol="0">
            <a:spAutoFit/>
          </a:bodyPr>
          <a:lstStyle/>
          <a:p>
            <a:pPr marL="171450" indent="-171450">
              <a:buFont typeface="Arial" panose="020B0604020202020204" pitchFamily="34" charset="0"/>
              <a:buChar char="•"/>
            </a:pPr>
            <a:r>
              <a:rPr lang="en-US" altLang="ko-KR" sz="900" i="1" dirty="0">
                <a:solidFill>
                  <a:schemeClr val="tx1">
                    <a:lumMod val="75000"/>
                    <a:lumOff val="25000"/>
                  </a:schemeClr>
                </a:solidFill>
                <a:cs typeface="Arial" pitchFamily="34" charset="0"/>
              </a:rPr>
              <a:t>Text Preprocessor and Model Pipeline are separated to make the model development faster. If the text preprocessor is included in pipeline, it will need </a:t>
            </a:r>
            <a:r>
              <a:rPr lang="en-US" altLang="ko-KR" sz="900" i="1" u="sng" dirty="0">
                <a:solidFill>
                  <a:schemeClr val="tx1">
                    <a:lumMod val="75000"/>
                    <a:lumOff val="25000"/>
                  </a:schemeClr>
                </a:solidFill>
                <a:cs typeface="Arial" pitchFamily="34" charset="0"/>
              </a:rPr>
              <a:t>+</a:t>
            </a:r>
            <a:r>
              <a:rPr lang="en-US" altLang="ko-KR" sz="900" i="1" dirty="0">
                <a:solidFill>
                  <a:schemeClr val="tx1">
                    <a:lumMod val="75000"/>
                    <a:lumOff val="25000"/>
                  </a:schemeClr>
                </a:solidFill>
                <a:cs typeface="Arial" pitchFamily="34" charset="0"/>
              </a:rPr>
              <a:t> 24 hours for training process.</a:t>
            </a:r>
          </a:p>
          <a:p>
            <a:pPr marL="171450" indent="-171450">
              <a:buFont typeface="Arial" panose="020B0604020202020204" pitchFamily="34" charset="0"/>
              <a:buChar char="•"/>
            </a:pPr>
            <a:r>
              <a:rPr lang="en-US" altLang="ko-KR" sz="900" i="1" dirty="0">
                <a:solidFill>
                  <a:schemeClr val="tx1">
                    <a:lumMod val="75000"/>
                    <a:lumOff val="25000"/>
                  </a:schemeClr>
                </a:solidFill>
                <a:cs typeface="Arial" pitchFamily="34" charset="0"/>
              </a:rPr>
              <a:t>However, the prediction process in the dashboard is still affected by the stemming process as one of text preprocessing.</a:t>
            </a:r>
          </a:p>
          <a:p>
            <a:pPr marL="171450" indent="-171450">
              <a:buFont typeface="Arial" panose="020B0604020202020204" pitchFamily="34" charset="0"/>
              <a:buChar char="•"/>
            </a:pPr>
            <a:r>
              <a:rPr lang="en-US" altLang="ko-KR" sz="900" i="1" dirty="0" err="1">
                <a:solidFill>
                  <a:schemeClr val="tx1">
                    <a:lumMod val="75000"/>
                    <a:lumOff val="25000"/>
                  </a:schemeClr>
                </a:solidFill>
                <a:cs typeface="Arial" pitchFamily="34" charset="0"/>
              </a:rPr>
              <a:t>Sastrawi’s</a:t>
            </a:r>
            <a:r>
              <a:rPr lang="en-US" altLang="ko-KR" sz="900" i="1" dirty="0">
                <a:solidFill>
                  <a:schemeClr val="tx1">
                    <a:lumMod val="75000"/>
                    <a:lumOff val="25000"/>
                  </a:schemeClr>
                </a:solidFill>
                <a:cs typeface="Arial" pitchFamily="34" charset="0"/>
              </a:rPr>
              <a:t> stemmer is slow in computation.</a:t>
            </a:r>
            <a:endParaRPr lang="en-US" altLang="ko-KR" sz="1200" i="1" dirty="0">
              <a:solidFill>
                <a:schemeClr val="tx1">
                  <a:lumMod val="75000"/>
                  <a:lumOff val="25000"/>
                </a:schemeClr>
              </a:solidFill>
              <a:cs typeface="Arial" pitchFamily="34" charset="0"/>
            </a:endParaRPr>
          </a:p>
          <a:p>
            <a:pPr marL="171450" indent="-171450">
              <a:buFont typeface="Arial" panose="020B0604020202020204" pitchFamily="34" charset="0"/>
              <a:buChar char="•"/>
            </a:pPr>
            <a:endParaRPr lang="en-US" altLang="ko-KR"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F927B4B7-AB8F-4633-B682-5B3BBC3BD661}"/>
              </a:ext>
            </a:extLst>
          </p:cNvPr>
          <p:cNvSpPr txBox="1"/>
          <p:nvPr/>
        </p:nvSpPr>
        <p:spPr>
          <a:xfrm>
            <a:off x="6299667" y="2577211"/>
            <a:ext cx="2543730" cy="276999"/>
          </a:xfrm>
          <a:prstGeom prst="rect">
            <a:avLst/>
          </a:prstGeom>
          <a:noFill/>
        </p:spPr>
        <p:txBody>
          <a:bodyPr wrap="square" rtlCol="0">
            <a:spAutoFit/>
          </a:bodyPr>
          <a:lstStyle/>
          <a:p>
            <a:r>
              <a:rPr lang="en-US" altLang="ko-KR" sz="1200" b="1" i="1" dirty="0">
                <a:solidFill>
                  <a:schemeClr val="tx1">
                    <a:lumMod val="75000"/>
                    <a:lumOff val="25000"/>
                  </a:schemeClr>
                </a:solidFill>
                <a:cs typeface="Arial" pitchFamily="34" charset="0"/>
              </a:rPr>
              <a:t>Notes</a:t>
            </a:r>
            <a:endParaRPr lang="ko-KR" altLang="en-US" sz="1200" b="1" i="1" dirty="0">
              <a:solidFill>
                <a:schemeClr val="tx1">
                  <a:lumMod val="75000"/>
                  <a:lumOff val="25000"/>
                </a:schemeClr>
              </a:solidFill>
              <a:cs typeface="Arial" pitchFamily="34" charset="0"/>
            </a:endParaRPr>
          </a:p>
        </p:txBody>
      </p:sp>
      <p:pic>
        <p:nvPicPr>
          <p:cNvPr id="4" name="Picture 3">
            <a:extLst>
              <a:ext uri="{FF2B5EF4-FFF2-40B4-BE49-F238E27FC236}">
                <a16:creationId xmlns:a16="http://schemas.microsoft.com/office/drawing/2014/main" id="{A2ED99BC-2F9C-49D5-A77E-00896F673B78}"/>
              </a:ext>
            </a:extLst>
          </p:cNvPr>
          <p:cNvPicPr>
            <a:picLocks noChangeAspect="1"/>
          </p:cNvPicPr>
          <p:nvPr/>
        </p:nvPicPr>
        <p:blipFill>
          <a:blip r:embed="rId3"/>
          <a:stretch>
            <a:fillRect/>
          </a:stretch>
        </p:blipFill>
        <p:spPr>
          <a:xfrm>
            <a:off x="123653" y="1059584"/>
            <a:ext cx="5987343" cy="302433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99282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Dashboard</a:t>
            </a:r>
            <a:endParaRPr lang="ko-KR" altLang="en-US" dirty="0"/>
          </a:p>
        </p:txBody>
      </p:sp>
      <p:pic>
        <p:nvPicPr>
          <p:cNvPr id="4" name="Picture 3">
            <a:extLst>
              <a:ext uri="{FF2B5EF4-FFF2-40B4-BE49-F238E27FC236}">
                <a16:creationId xmlns:a16="http://schemas.microsoft.com/office/drawing/2014/main" id="{5867BC08-709D-47EE-8710-F0D3A0C542DB}"/>
              </a:ext>
            </a:extLst>
          </p:cNvPr>
          <p:cNvPicPr>
            <a:picLocks noChangeAspect="1"/>
          </p:cNvPicPr>
          <p:nvPr/>
        </p:nvPicPr>
        <p:blipFill>
          <a:blip r:embed="rId2"/>
          <a:stretch>
            <a:fillRect/>
          </a:stretch>
        </p:blipFill>
        <p:spPr>
          <a:xfrm>
            <a:off x="906817" y="843558"/>
            <a:ext cx="7330365" cy="400048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52088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Dashboard</a:t>
            </a:r>
            <a:endParaRPr lang="ko-KR" altLang="en-US" dirty="0"/>
          </a:p>
        </p:txBody>
      </p:sp>
      <p:pic>
        <p:nvPicPr>
          <p:cNvPr id="4" name="Picture 3">
            <a:extLst>
              <a:ext uri="{FF2B5EF4-FFF2-40B4-BE49-F238E27FC236}">
                <a16:creationId xmlns:a16="http://schemas.microsoft.com/office/drawing/2014/main" id="{1A85D6E3-3215-4668-A96B-34A7AAE80FDA}"/>
              </a:ext>
            </a:extLst>
          </p:cNvPr>
          <p:cNvPicPr>
            <a:picLocks noChangeAspect="1"/>
          </p:cNvPicPr>
          <p:nvPr/>
        </p:nvPicPr>
        <p:blipFill>
          <a:blip r:embed="rId2"/>
          <a:stretch>
            <a:fillRect/>
          </a:stretch>
        </p:blipFill>
        <p:spPr>
          <a:xfrm>
            <a:off x="773832" y="771550"/>
            <a:ext cx="7596336" cy="40537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706778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25084" y="2067694"/>
            <a:ext cx="5018916" cy="576064"/>
          </a:xfrm>
        </p:spPr>
        <p:txBody>
          <a:bodyPr/>
          <a:lstStyle/>
          <a:p>
            <a:r>
              <a:rPr lang="en-US" altLang="ko-KR" sz="2400" dirty="0"/>
              <a:t>Conclusion</a:t>
            </a:r>
          </a:p>
        </p:txBody>
      </p:sp>
      <p:sp>
        <p:nvSpPr>
          <p:cNvPr id="3" name="Text Placeholder 2"/>
          <p:cNvSpPr>
            <a:spLocks noGrp="1"/>
          </p:cNvSpPr>
          <p:nvPr>
            <p:ph type="body" sz="quarter" idx="11"/>
          </p:nvPr>
        </p:nvSpPr>
        <p:spPr>
          <a:xfrm>
            <a:off x="4125084" y="2859782"/>
            <a:ext cx="5018916" cy="288032"/>
          </a:xfrm>
        </p:spPr>
        <p:txBody>
          <a:bodyPr/>
          <a:lstStyle/>
          <a:p>
            <a:pPr lvl="0"/>
            <a:r>
              <a:rPr lang="en-US" altLang="ko-KR" dirty="0"/>
              <a:t>Business Impact Calculation &amp; Future Improvements</a:t>
            </a:r>
          </a:p>
        </p:txBody>
      </p:sp>
    </p:spTree>
    <p:extLst>
      <p:ext uri="{BB962C8B-B14F-4D97-AF65-F5344CB8AC3E}">
        <p14:creationId xmlns:p14="http://schemas.microsoft.com/office/powerpoint/2010/main" val="156537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72FDB79-DE3F-4140-97F1-0318131EB72F}"/>
              </a:ext>
            </a:extLst>
          </p:cNvPr>
          <p:cNvGrpSpPr/>
          <p:nvPr/>
        </p:nvGrpSpPr>
        <p:grpSpPr>
          <a:xfrm>
            <a:off x="3854258" y="843558"/>
            <a:ext cx="4671709" cy="3761922"/>
            <a:chOff x="3854258" y="1056963"/>
            <a:chExt cx="4671709" cy="3761922"/>
          </a:xfrm>
        </p:grpSpPr>
        <p:grpSp>
          <p:nvGrpSpPr>
            <p:cNvPr id="85" name="Group 84"/>
            <p:cNvGrpSpPr/>
            <p:nvPr/>
          </p:nvGrpSpPr>
          <p:grpSpPr>
            <a:xfrm>
              <a:off x="3854258" y="1819390"/>
              <a:ext cx="3332582" cy="2999495"/>
              <a:chOff x="3203848" y="1779662"/>
              <a:chExt cx="3332582" cy="2999495"/>
            </a:xfrm>
            <a:solidFill>
              <a:schemeClr val="tx1">
                <a:lumMod val="75000"/>
                <a:lumOff val="25000"/>
              </a:schemeClr>
            </a:solidFill>
          </p:grpSpPr>
          <p:sp>
            <p:nvSpPr>
              <p:cNvPr id="86" name="Rectangle 85"/>
              <p:cNvSpPr/>
              <p:nvPr/>
            </p:nvSpPr>
            <p:spPr>
              <a:xfrm>
                <a:off x="3203848" y="1779662"/>
                <a:ext cx="108000" cy="2773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Block Arc 86"/>
              <p:cNvSpPr/>
              <p:nvPr/>
            </p:nvSpPr>
            <p:spPr>
              <a:xfrm>
                <a:off x="320384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8" name="Rectangle 87"/>
              <p:cNvSpPr/>
              <p:nvPr/>
            </p:nvSpPr>
            <p:spPr>
              <a:xfrm>
                <a:off x="3425216" y="4671157"/>
                <a:ext cx="2916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Block Arc 88"/>
              <p:cNvSpPr/>
              <p:nvPr/>
            </p:nvSpPr>
            <p:spPr>
              <a:xfrm rot="16200000">
                <a:off x="608416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0" name="Rectangle 89"/>
              <p:cNvSpPr/>
              <p:nvPr/>
            </p:nvSpPr>
            <p:spPr>
              <a:xfrm>
                <a:off x="6428430" y="3989950"/>
                <a:ext cx="10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9" name="Group 108"/>
            <p:cNvGrpSpPr/>
            <p:nvPr/>
          </p:nvGrpSpPr>
          <p:grpSpPr>
            <a:xfrm>
              <a:off x="5767918" y="1056963"/>
              <a:ext cx="2758049" cy="2928608"/>
              <a:chOff x="4848046" y="3681671"/>
              <a:chExt cx="2758049" cy="2928608"/>
            </a:xfrm>
          </p:grpSpPr>
          <p:sp>
            <p:nvSpPr>
              <p:cNvPr id="110" name="Teardrop 30"/>
              <p:cNvSpPr/>
              <p:nvPr/>
            </p:nvSpPr>
            <p:spPr>
              <a:xfrm rot="8100000">
                <a:off x="5417737" y="4225696"/>
                <a:ext cx="1602534"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Rounded Rectangle 110"/>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Rounded Rectangle 111"/>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Rounded Rectangle 112"/>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Rounded Rectangle 113"/>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5" name="Rounded Rectangle 114"/>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6" name="Rounded Rectangle 115"/>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7" name="Rounded Rectangle 116"/>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Rounded Rectangle 117"/>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20" name="TextBox 119"/>
            <p:cNvSpPr txBox="1"/>
            <p:nvPr/>
          </p:nvSpPr>
          <p:spPr>
            <a:xfrm>
              <a:off x="4572000" y="4262399"/>
              <a:ext cx="2100677" cy="369332"/>
            </a:xfrm>
            <a:prstGeom prst="rect">
              <a:avLst/>
            </a:prstGeom>
            <a:noFill/>
          </p:spPr>
          <p:txBody>
            <a:bodyPr wrap="square" rtlCol="0">
              <a:spAutoFit/>
            </a:bodyPr>
            <a:lstStyle/>
            <a:p>
              <a:pPr algn="ctr"/>
              <a:r>
                <a:rPr lang="en-US" altLang="ko-KR" b="1" dirty="0">
                  <a:solidFill>
                    <a:schemeClr val="tx1">
                      <a:lumMod val="75000"/>
                      <a:lumOff val="25000"/>
                    </a:schemeClr>
                  </a:solidFill>
                  <a:cs typeface="Arial" pitchFamily="34" charset="0"/>
                </a:rPr>
                <a:t>Benefit Achieved</a:t>
              </a:r>
              <a:endParaRPr lang="ko-KR" altLang="en-US" b="1" dirty="0">
                <a:solidFill>
                  <a:schemeClr val="tx1">
                    <a:lumMod val="75000"/>
                    <a:lumOff val="25000"/>
                  </a:schemeClr>
                </a:solidFill>
                <a:cs typeface="Arial" pitchFamily="34" charset="0"/>
              </a:endParaRPr>
            </a:p>
          </p:txBody>
        </p:sp>
        <p:grpSp>
          <p:nvGrpSpPr>
            <p:cNvPr id="127" name="Group 126"/>
            <p:cNvGrpSpPr/>
            <p:nvPr/>
          </p:nvGrpSpPr>
          <p:grpSpPr>
            <a:xfrm>
              <a:off x="6695459" y="1705261"/>
              <a:ext cx="677334" cy="1442553"/>
              <a:chOff x="6777274" y="1831284"/>
              <a:chExt cx="552841" cy="1177414"/>
            </a:xfrm>
          </p:grpSpPr>
          <p:grpSp>
            <p:nvGrpSpPr>
              <p:cNvPr id="124" name="Group 123"/>
              <p:cNvGrpSpPr/>
              <p:nvPr/>
            </p:nvGrpSpPr>
            <p:grpSpPr>
              <a:xfrm>
                <a:off x="6939980" y="1831284"/>
                <a:ext cx="385719" cy="718117"/>
                <a:chOff x="6783521" y="1654812"/>
                <a:chExt cx="726841" cy="1353205"/>
              </a:xfrm>
            </p:grpSpPr>
            <p:sp>
              <p:nvSpPr>
                <p:cNvPr id="122" name="Freeform 121"/>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Freeform 122"/>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5" name="Freeform 124"/>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Text Placeholder 1"/>
          <p:cNvSpPr>
            <a:spLocks noGrp="1"/>
          </p:cNvSpPr>
          <p:nvPr>
            <p:ph type="body" sz="quarter" idx="10"/>
          </p:nvPr>
        </p:nvSpPr>
        <p:spPr/>
        <p:txBody>
          <a:bodyPr/>
          <a:lstStyle/>
          <a:p>
            <a:r>
              <a:rPr lang="en-US" altLang="ko-KR" dirty="0"/>
              <a:t>Business Impact</a:t>
            </a:r>
            <a:endParaRPr lang="ko-KR" altLang="en-US" dirty="0"/>
          </a:p>
        </p:txBody>
      </p:sp>
      <p:grpSp>
        <p:nvGrpSpPr>
          <p:cNvPr id="4" name="Group 3">
            <a:extLst>
              <a:ext uri="{FF2B5EF4-FFF2-40B4-BE49-F238E27FC236}">
                <a16:creationId xmlns:a16="http://schemas.microsoft.com/office/drawing/2014/main" id="{A0D020D5-3796-4292-BC8D-20487D238203}"/>
              </a:ext>
            </a:extLst>
          </p:cNvPr>
          <p:cNvGrpSpPr/>
          <p:nvPr/>
        </p:nvGrpSpPr>
        <p:grpSpPr>
          <a:xfrm>
            <a:off x="685906" y="1262118"/>
            <a:ext cx="3744416" cy="1885696"/>
            <a:chOff x="685906" y="1635646"/>
            <a:chExt cx="3744416" cy="1885696"/>
          </a:xfrm>
        </p:grpSpPr>
        <p:sp>
          <p:nvSpPr>
            <p:cNvPr id="91" name="Rectangle 90"/>
            <p:cNvSpPr/>
            <p:nvPr/>
          </p:nvSpPr>
          <p:spPr>
            <a:xfrm>
              <a:off x="685906" y="1635646"/>
              <a:ext cx="3736032"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Rectangle 91"/>
            <p:cNvSpPr/>
            <p:nvPr/>
          </p:nvSpPr>
          <p:spPr>
            <a:xfrm>
              <a:off x="792027" y="1744673"/>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3" name="Group 92"/>
            <p:cNvGrpSpPr/>
            <p:nvPr/>
          </p:nvGrpSpPr>
          <p:grpSpPr>
            <a:xfrm>
              <a:off x="1427932" y="1747327"/>
              <a:ext cx="2878588" cy="678692"/>
              <a:chOff x="803640" y="3362835"/>
              <a:chExt cx="2059657" cy="678692"/>
            </a:xfrm>
          </p:grpSpPr>
          <p:sp>
            <p:nvSpPr>
              <p:cNvPr id="94" name="TextBox 93"/>
              <p:cNvSpPr txBox="1"/>
              <p:nvPr/>
            </p:nvSpPr>
            <p:spPr>
              <a:xfrm>
                <a:off x="803640" y="3579862"/>
                <a:ext cx="2059657" cy="461665"/>
              </a:xfrm>
              <a:prstGeom prst="rect">
                <a:avLst/>
              </a:prstGeom>
              <a:noFill/>
            </p:spPr>
            <p:txBody>
              <a:bodyPr wrap="square" rtlCol="0">
                <a:spAutoFit/>
              </a:bodyPr>
              <a:lstStyle/>
              <a:p>
                <a:r>
                  <a:rPr lang="en-ID" altLang="ko-KR" sz="1200" dirty="0">
                    <a:solidFill>
                      <a:schemeClr val="tx1">
                        <a:lumMod val="75000"/>
                        <a:lumOff val="25000"/>
                      </a:schemeClr>
                    </a:solidFill>
                    <a:cs typeface="Arial" pitchFamily="34" charset="0"/>
                  </a:rPr>
                  <a:t>Automated Sentiment Analysis </a:t>
                </a:r>
                <a:r>
                  <a:rPr lang="en-ID" altLang="ko-KR" sz="1200" dirty="0">
                    <a:solidFill>
                      <a:schemeClr val="tx1">
                        <a:lumMod val="75000"/>
                        <a:lumOff val="25000"/>
                      </a:schemeClr>
                    </a:solidFill>
                    <a:cs typeface="Arial" pitchFamily="34" charset="0"/>
                    <a:sym typeface="Wingdings" panose="05000000000000000000" pitchFamily="2" charset="2"/>
                  </a:rPr>
                  <a:t> Help the </a:t>
                </a:r>
                <a:r>
                  <a:rPr lang="en-ID" altLang="ko-KR" sz="1200" dirty="0" err="1">
                    <a:solidFill>
                      <a:schemeClr val="tx1">
                        <a:lumMod val="75000"/>
                        <a:lumOff val="25000"/>
                      </a:schemeClr>
                    </a:solidFill>
                    <a:cs typeface="Arial" pitchFamily="34" charset="0"/>
                    <a:sym typeface="Wingdings" panose="05000000000000000000" pitchFamily="2" charset="2"/>
                  </a:rPr>
                  <a:t>Tem</a:t>
                </a:r>
                <a:r>
                  <a:rPr lang="en-ID" altLang="ko-KR" sz="1200" dirty="0">
                    <a:solidFill>
                      <a:schemeClr val="tx1">
                        <a:lumMod val="75000"/>
                        <a:lumOff val="25000"/>
                      </a:schemeClr>
                    </a:solidFill>
                    <a:cs typeface="Arial" pitchFamily="34" charset="0"/>
                    <a:sym typeface="Wingdings" panose="05000000000000000000" pitchFamily="2" charset="2"/>
                  </a:rPr>
                  <a:t> to </a:t>
                </a:r>
                <a:r>
                  <a:rPr lang="en-ID" altLang="ko-KR" sz="1200" dirty="0">
                    <a:solidFill>
                      <a:schemeClr val="tx1">
                        <a:lumMod val="75000"/>
                        <a:lumOff val="25000"/>
                      </a:schemeClr>
                    </a:solidFill>
                    <a:cs typeface="Arial" pitchFamily="34" charset="0"/>
                  </a:rPr>
                  <a:t>Focus on the Solution</a:t>
                </a:r>
                <a:endParaRPr lang="ko-KR" altLang="en-US" sz="1200" dirty="0">
                  <a:solidFill>
                    <a:schemeClr val="tx1">
                      <a:lumMod val="75000"/>
                      <a:lumOff val="25000"/>
                    </a:schemeClr>
                  </a:solidFill>
                  <a:cs typeface="Arial" pitchFamily="34" charset="0"/>
                </a:endParaRPr>
              </a:p>
            </p:txBody>
          </p:sp>
          <p:sp>
            <p:nvSpPr>
              <p:cNvPr id="95" name="TextBox 94"/>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Automated Process</a:t>
                </a:r>
                <a:endParaRPr lang="ko-KR" altLang="en-US" sz="1200" b="1" dirty="0">
                  <a:solidFill>
                    <a:schemeClr val="tx1">
                      <a:lumMod val="75000"/>
                      <a:lumOff val="25000"/>
                    </a:schemeClr>
                  </a:solidFill>
                  <a:cs typeface="Arial" pitchFamily="34" charset="0"/>
                </a:endParaRPr>
              </a:p>
            </p:txBody>
          </p:sp>
        </p:grpSp>
        <p:sp>
          <p:nvSpPr>
            <p:cNvPr id="96" name="TextBox 95"/>
            <p:cNvSpPr txBox="1"/>
            <p:nvPr/>
          </p:nvSpPr>
          <p:spPr>
            <a:xfrm>
              <a:off x="829373" y="1886618"/>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97" name="Rectangle 96"/>
            <p:cNvSpPr/>
            <p:nvPr/>
          </p:nvSpPr>
          <p:spPr>
            <a:xfrm>
              <a:off x="694290" y="2619288"/>
              <a:ext cx="3736032"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8" name="Rectangle 97"/>
            <p:cNvSpPr/>
            <p:nvPr/>
          </p:nvSpPr>
          <p:spPr>
            <a:xfrm>
              <a:off x="800411" y="2728315"/>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9" name="Group 98"/>
            <p:cNvGrpSpPr/>
            <p:nvPr/>
          </p:nvGrpSpPr>
          <p:grpSpPr>
            <a:xfrm>
              <a:off x="1436316" y="2730969"/>
              <a:ext cx="2919659" cy="678692"/>
              <a:chOff x="803640" y="3362835"/>
              <a:chExt cx="2089044" cy="678692"/>
            </a:xfrm>
          </p:grpSpPr>
          <p:sp>
            <p:nvSpPr>
              <p:cNvPr id="100" name="TextBox 99"/>
              <p:cNvSpPr txBox="1"/>
              <p:nvPr/>
            </p:nvSpPr>
            <p:spPr>
              <a:xfrm>
                <a:off x="803640" y="3579862"/>
                <a:ext cx="2089044"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Building own system can save up annual vendor service fee by IDR 400 M</a:t>
                </a:r>
                <a:endParaRPr lang="ko-KR" altLang="en-US" sz="1200" dirty="0">
                  <a:solidFill>
                    <a:schemeClr val="tx1">
                      <a:lumMod val="75000"/>
                      <a:lumOff val="25000"/>
                    </a:schemeClr>
                  </a:solidFill>
                  <a:cs typeface="Arial" pitchFamily="34" charset="0"/>
                </a:endParaRPr>
              </a:p>
            </p:txBody>
          </p:sp>
          <p:sp>
            <p:nvSpPr>
              <p:cNvPr id="101" name="TextBox 10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Budget </a:t>
                </a:r>
                <a:r>
                  <a:rPr lang="en-US" altLang="ko-KR" sz="1200" b="1" dirty="0" err="1">
                    <a:solidFill>
                      <a:schemeClr val="tx1">
                        <a:lumMod val="75000"/>
                        <a:lumOff val="25000"/>
                      </a:schemeClr>
                    </a:solidFill>
                    <a:cs typeface="Arial" pitchFamily="34" charset="0"/>
                  </a:rPr>
                  <a:t>Savy</a:t>
                </a:r>
                <a:endParaRPr lang="ko-KR" altLang="en-US" sz="1200" b="1" dirty="0">
                  <a:solidFill>
                    <a:schemeClr val="tx1">
                      <a:lumMod val="75000"/>
                      <a:lumOff val="25000"/>
                    </a:schemeClr>
                  </a:solidFill>
                  <a:cs typeface="Arial" pitchFamily="34" charset="0"/>
                </a:endParaRPr>
              </a:p>
            </p:txBody>
          </p:sp>
        </p:grpSp>
        <p:sp>
          <p:nvSpPr>
            <p:cNvPr id="102" name="TextBox 101"/>
            <p:cNvSpPr txBox="1"/>
            <p:nvPr/>
          </p:nvSpPr>
          <p:spPr>
            <a:xfrm>
              <a:off x="837757" y="287026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grpSp>
      <p:sp>
        <p:nvSpPr>
          <p:cNvPr id="103" name="Rectangle 102"/>
          <p:cNvSpPr/>
          <p:nvPr/>
        </p:nvSpPr>
        <p:spPr>
          <a:xfrm>
            <a:off x="702674" y="3225550"/>
            <a:ext cx="3727648" cy="1185595"/>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4" name="Rectangle 103"/>
          <p:cNvSpPr/>
          <p:nvPr/>
        </p:nvSpPr>
        <p:spPr>
          <a:xfrm>
            <a:off x="808794" y="3308157"/>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05" name="Group 104"/>
          <p:cNvGrpSpPr/>
          <p:nvPr/>
        </p:nvGrpSpPr>
        <p:grpSpPr>
          <a:xfrm>
            <a:off x="1444700" y="3291830"/>
            <a:ext cx="2878588" cy="1048024"/>
            <a:chOff x="803640" y="2929072"/>
            <a:chExt cx="2059657" cy="1048024"/>
          </a:xfrm>
        </p:grpSpPr>
        <p:sp>
          <p:nvSpPr>
            <p:cNvPr id="106" name="TextBox 105"/>
            <p:cNvSpPr txBox="1"/>
            <p:nvPr/>
          </p:nvSpPr>
          <p:spPr>
            <a:xfrm>
              <a:off x="803640" y="3146099"/>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Reputational Risk can lead loss due to cost of compensation &amp; litigation where the amount can be higher than 1 B in a year</a:t>
              </a:r>
              <a:endParaRPr lang="ko-KR" altLang="en-US" sz="1200" dirty="0">
                <a:solidFill>
                  <a:schemeClr val="tx1">
                    <a:lumMod val="75000"/>
                    <a:lumOff val="25000"/>
                  </a:schemeClr>
                </a:solidFill>
                <a:cs typeface="Arial" pitchFamily="34" charset="0"/>
              </a:endParaRPr>
            </a:p>
          </p:txBody>
        </p:sp>
        <p:sp>
          <p:nvSpPr>
            <p:cNvPr id="107" name="TextBox 106"/>
            <p:cNvSpPr txBox="1"/>
            <p:nvPr/>
          </p:nvSpPr>
          <p:spPr>
            <a:xfrm>
              <a:off x="803640" y="2929072"/>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Prevent Bigger Loss</a:t>
              </a:r>
              <a:endParaRPr lang="ko-KR" altLang="en-US" sz="1200" b="1" dirty="0">
                <a:solidFill>
                  <a:schemeClr val="tx1">
                    <a:lumMod val="75000"/>
                    <a:lumOff val="25000"/>
                  </a:schemeClr>
                </a:solidFill>
                <a:cs typeface="Arial" pitchFamily="34" charset="0"/>
              </a:endParaRPr>
            </a:p>
          </p:txBody>
        </p:sp>
      </p:grpSp>
      <p:sp>
        <p:nvSpPr>
          <p:cNvPr id="108" name="TextBox 107"/>
          <p:cNvSpPr txBox="1"/>
          <p:nvPr/>
        </p:nvSpPr>
        <p:spPr>
          <a:xfrm>
            <a:off x="846141" y="3505783"/>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03</a:t>
            </a:r>
            <a:endParaRPr lang="ko-KR" altLang="en-US" sz="20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455110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72FDB79-DE3F-4140-97F1-0318131EB72F}"/>
              </a:ext>
            </a:extLst>
          </p:cNvPr>
          <p:cNvGrpSpPr/>
          <p:nvPr/>
        </p:nvGrpSpPr>
        <p:grpSpPr>
          <a:xfrm>
            <a:off x="3854258" y="843558"/>
            <a:ext cx="4671709" cy="3761922"/>
            <a:chOff x="3854258" y="1056963"/>
            <a:chExt cx="4671709" cy="3761922"/>
          </a:xfrm>
        </p:grpSpPr>
        <p:grpSp>
          <p:nvGrpSpPr>
            <p:cNvPr id="85" name="Group 84"/>
            <p:cNvGrpSpPr/>
            <p:nvPr/>
          </p:nvGrpSpPr>
          <p:grpSpPr>
            <a:xfrm>
              <a:off x="3854258" y="1819390"/>
              <a:ext cx="3332582" cy="2999495"/>
              <a:chOff x="3203848" y="1779662"/>
              <a:chExt cx="3332582" cy="2999495"/>
            </a:xfrm>
            <a:solidFill>
              <a:schemeClr val="tx1">
                <a:lumMod val="75000"/>
                <a:lumOff val="25000"/>
              </a:schemeClr>
            </a:solidFill>
          </p:grpSpPr>
          <p:sp>
            <p:nvSpPr>
              <p:cNvPr id="86" name="Rectangle 85"/>
              <p:cNvSpPr/>
              <p:nvPr/>
            </p:nvSpPr>
            <p:spPr>
              <a:xfrm>
                <a:off x="3203848" y="1779662"/>
                <a:ext cx="108000" cy="2773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Block Arc 86"/>
              <p:cNvSpPr/>
              <p:nvPr/>
            </p:nvSpPr>
            <p:spPr>
              <a:xfrm>
                <a:off x="320384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8" name="Rectangle 87"/>
              <p:cNvSpPr/>
              <p:nvPr/>
            </p:nvSpPr>
            <p:spPr>
              <a:xfrm>
                <a:off x="3425216" y="4671157"/>
                <a:ext cx="2916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Block Arc 88"/>
              <p:cNvSpPr/>
              <p:nvPr/>
            </p:nvSpPr>
            <p:spPr>
              <a:xfrm rot="16200000">
                <a:off x="608416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0" name="Rectangle 89"/>
              <p:cNvSpPr/>
              <p:nvPr/>
            </p:nvSpPr>
            <p:spPr>
              <a:xfrm>
                <a:off x="6428430" y="3989950"/>
                <a:ext cx="10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9" name="Group 108"/>
            <p:cNvGrpSpPr/>
            <p:nvPr/>
          </p:nvGrpSpPr>
          <p:grpSpPr>
            <a:xfrm>
              <a:off x="5767918" y="1056963"/>
              <a:ext cx="2758049" cy="2928608"/>
              <a:chOff x="4848046" y="3681671"/>
              <a:chExt cx="2758049" cy="2928608"/>
            </a:xfrm>
          </p:grpSpPr>
          <p:sp>
            <p:nvSpPr>
              <p:cNvPr id="110" name="Teardrop 30"/>
              <p:cNvSpPr/>
              <p:nvPr/>
            </p:nvSpPr>
            <p:spPr>
              <a:xfrm rot="8100000">
                <a:off x="5417737" y="4225696"/>
                <a:ext cx="1602534"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Rounded Rectangle 110"/>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Rounded Rectangle 111"/>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Rounded Rectangle 112"/>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Rounded Rectangle 113"/>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5" name="Rounded Rectangle 114"/>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6" name="Rounded Rectangle 115"/>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7" name="Rounded Rectangle 116"/>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Rounded Rectangle 117"/>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20" name="TextBox 119"/>
            <p:cNvSpPr txBox="1"/>
            <p:nvPr/>
          </p:nvSpPr>
          <p:spPr>
            <a:xfrm>
              <a:off x="5298339" y="3937283"/>
              <a:ext cx="1558309" cy="738664"/>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Improvement for Better Output</a:t>
              </a:r>
              <a:endParaRPr lang="ko-KR" altLang="en-US" sz="1400" b="1" dirty="0">
                <a:solidFill>
                  <a:schemeClr val="tx1">
                    <a:lumMod val="75000"/>
                    <a:lumOff val="25000"/>
                  </a:schemeClr>
                </a:solidFill>
                <a:cs typeface="Arial" pitchFamily="34" charset="0"/>
              </a:endParaRPr>
            </a:p>
          </p:txBody>
        </p:sp>
        <p:grpSp>
          <p:nvGrpSpPr>
            <p:cNvPr id="127" name="Group 126"/>
            <p:cNvGrpSpPr/>
            <p:nvPr/>
          </p:nvGrpSpPr>
          <p:grpSpPr>
            <a:xfrm>
              <a:off x="6695459" y="1705261"/>
              <a:ext cx="677334" cy="1442553"/>
              <a:chOff x="6777274" y="1831284"/>
              <a:chExt cx="552841" cy="1177414"/>
            </a:xfrm>
          </p:grpSpPr>
          <p:grpSp>
            <p:nvGrpSpPr>
              <p:cNvPr id="124" name="Group 123"/>
              <p:cNvGrpSpPr/>
              <p:nvPr/>
            </p:nvGrpSpPr>
            <p:grpSpPr>
              <a:xfrm>
                <a:off x="6939980" y="1831284"/>
                <a:ext cx="385719" cy="718117"/>
                <a:chOff x="6783521" y="1654812"/>
                <a:chExt cx="726841" cy="1353205"/>
              </a:xfrm>
            </p:grpSpPr>
            <p:sp>
              <p:nvSpPr>
                <p:cNvPr id="122" name="Freeform 121"/>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Freeform 122"/>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5" name="Freeform 124"/>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Text Placeholder 1"/>
          <p:cNvSpPr>
            <a:spLocks noGrp="1"/>
          </p:cNvSpPr>
          <p:nvPr>
            <p:ph type="body" sz="quarter" idx="10"/>
          </p:nvPr>
        </p:nvSpPr>
        <p:spPr/>
        <p:txBody>
          <a:bodyPr/>
          <a:lstStyle/>
          <a:p>
            <a:r>
              <a:rPr lang="en-US" altLang="ko-KR" dirty="0"/>
              <a:t>Future Improvement</a:t>
            </a:r>
            <a:endParaRPr lang="ko-KR" altLang="en-US" dirty="0"/>
          </a:p>
        </p:txBody>
      </p:sp>
      <p:grpSp>
        <p:nvGrpSpPr>
          <p:cNvPr id="4" name="Group 3">
            <a:extLst>
              <a:ext uri="{FF2B5EF4-FFF2-40B4-BE49-F238E27FC236}">
                <a16:creationId xmlns:a16="http://schemas.microsoft.com/office/drawing/2014/main" id="{A0D020D5-3796-4292-BC8D-20487D238203}"/>
              </a:ext>
            </a:extLst>
          </p:cNvPr>
          <p:cNvGrpSpPr/>
          <p:nvPr/>
        </p:nvGrpSpPr>
        <p:grpSpPr>
          <a:xfrm>
            <a:off x="685905" y="1262118"/>
            <a:ext cx="4521221" cy="1885696"/>
            <a:chOff x="685905" y="1635646"/>
            <a:chExt cx="4521221" cy="1885696"/>
          </a:xfrm>
        </p:grpSpPr>
        <p:sp>
          <p:nvSpPr>
            <p:cNvPr id="91" name="Rectangle 90"/>
            <p:cNvSpPr/>
            <p:nvPr/>
          </p:nvSpPr>
          <p:spPr>
            <a:xfrm>
              <a:off x="685905" y="1635646"/>
              <a:ext cx="4521221"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Rectangle 91"/>
            <p:cNvSpPr/>
            <p:nvPr/>
          </p:nvSpPr>
          <p:spPr>
            <a:xfrm>
              <a:off x="792027" y="1744673"/>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3" name="Group 92"/>
            <p:cNvGrpSpPr/>
            <p:nvPr/>
          </p:nvGrpSpPr>
          <p:grpSpPr>
            <a:xfrm>
              <a:off x="1427930" y="1747327"/>
              <a:ext cx="3667917" cy="678692"/>
              <a:chOff x="803639" y="3362835"/>
              <a:chExt cx="2624430" cy="678692"/>
            </a:xfrm>
          </p:grpSpPr>
          <p:sp>
            <p:nvSpPr>
              <p:cNvPr id="94" name="TextBox 93"/>
              <p:cNvSpPr txBox="1"/>
              <p:nvPr/>
            </p:nvSpPr>
            <p:spPr>
              <a:xfrm>
                <a:off x="803640" y="3579862"/>
                <a:ext cx="2624429" cy="461665"/>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Customer Service: to follow up complaints as immediately as possible </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Sales Business: to identify bad-feeling customers and decide what the best treatment should be done to retain them</a:t>
                </a:r>
              </a:p>
            </p:txBody>
          </p:sp>
          <p:sp>
            <p:nvSpPr>
              <p:cNvPr id="95" name="TextBox 94"/>
              <p:cNvSpPr txBox="1"/>
              <p:nvPr/>
            </p:nvSpPr>
            <p:spPr>
              <a:xfrm>
                <a:off x="803639" y="3362835"/>
                <a:ext cx="262442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Customers’ Email/Phone Sentiment Analysis</a:t>
                </a:r>
                <a:endParaRPr lang="ko-KR" altLang="en-US" sz="1200" b="1" dirty="0">
                  <a:solidFill>
                    <a:schemeClr val="tx1">
                      <a:lumMod val="75000"/>
                      <a:lumOff val="25000"/>
                    </a:schemeClr>
                  </a:solidFill>
                  <a:cs typeface="Arial" pitchFamily="34" charset="0"/>
                </a:endParaRPr>
              </a:p>
            </p:txBody>
          </p:sp>
        </p:grpSp>
        <p:sp>
          <p:nvSpPr>
            <p:cNvPr id="96" name="TextBox 95"/>
            <p:cNvSpPr txBox="1"/>
            <p:nvPr/>
          </p:nvSpPr>
          <p:spPr>
            <a:xfrm>
              <a:off x="829373" y="1886618"/>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97" name="Rectangle 96"/>
            <p:cNvSpPr/>
            <p:nvPr/>
          </p:nvSpPr>
          <p:spPr>
            <a:xfrm>
              <a:off x="694290" y="2619288"/>
              <a:ext cx="4512836"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8" name="Rectangle 97"/>
            <p:cNvSpPr/>
            <p:nvPr/>
          </p:nvSpPr>
          <p:spPr>
            <a:xfrm>
              <a:off x="800411" y="2728315"/>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9" name="Group 98"/>
            <p:cNvGrpSpPr/>
            <p:nvPr/>
          </p:nvGrpSpPr>
          <p:grpSpPr>
            <a:xfrm>
              <a:off x="1436316" y="2730969"/>
              <a:ext cx="3639829" cy="678692"/>
              <a:chOff x="803640" y="3362835"/>
              <a:chExt cx="2604333" cy="678692"/>
            </a:xfrm>
          </p:grpSpPr>
          <p:sp>
            <p:nvSpPr>
              <p:cNvPr id="100" name="TextBox 99"/>
              <p:cNvSpPr txBox="1"/>
              <p:nvPr/>
            </p:nvSpPr>
            <p:spPr>
              <a:xfrm>
                <a:off x="803640" y="3579862"/>
                <a:ext cx="2604333"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Push Notification via SMS/email for any Negative Contents</a:t>
                </a:r>
              </a:p>
            </p:txBody>
          </p:sp>
          <p:sp>
            <p:nvSpPr>
              <p:cNvPr id="101" name="TextBox 10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Early Warning System</a:t>
                </a:r>
                <a:endParaRPr lang="ko-KR" altLang="en-US" sz="1200" b="1" dirty="0">
                  <a:solidFill>
                    <a:schemeClr val="tx1">
                      <a:lumMod val="75000"/>
                      <a:lumOff val="25000"/>
                    </a:schemeClr>
                  </a:solidFill>
                  <a:cs typeface="Arial" pitchFamily="34" charset="0"/>
                </a:endParaRPr>
              </a:p>
            </p:txBody>
          </p:sp>
        </p:grpSp>
        <p:sp>
          <p:nvSpPr>
            <p:cNvPr id="102" name="TextBox 101"/>
            <p:cNvSpPr txBox="1"/>
            <p:nvPr/>
          </p:nvSpPr>
          <p:spPr>
            <a:xfrm>
              <a:off x="837757" y="287026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grpSp>
      <p:sp>
        <p:nvSpPr>
          <p:cNvPr id="103" name="Rectangle 102"/>
          <p:cNvSpPr/>
          <p:nvPr/>
        </p:nvSpPr>
        <p:spPr>
          <a:xfrm>
            <a:off x="702674" y="3225550"/>
            <a:ext cx="4504452" cy="1185595"/>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4" name="Rectangle 103"/>
          <p:cNvSpPr/>
          <p:nvPr/>
        </p:nvSpPr>
        <p:spPr>
          <a:xfrm>
            <a:off x="808794" y="3308157"/>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05" name="Group 104"/>
          <p:cNvGrpSpPr/>
          <p:nvPr/>
        </p:nvGrpSpPr>
        <p:grpSpPr>
          <a:xfrm>
            <a:off x="1444698" y="3291830"/>
            <a:ext cx="3631447" cy="1048024"/>
            <a:chOff x="803639" y="2929072"/>
            <a:chExt cx="2598335" cy="1048024"/>
          </a:xfrm>
        </p:grpSpPr>
        <p:sp>
          <p:nvSpPr>
            <p:cNvPr id="106" name="TextBox 105"/>
            <p:cNvSpPr txBox="1"/>
            <p:nvPr/>
          </p:nvSpPr>
          <p:spPr>
            <a:xfrm>
              <a:off x="803639" y="3146099"/>
              <a:ext cx="2598335"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Fraud analysis (fake information, fake job vacancy) or brand misuse (use of logo that does not align with Company’s guideline) that involve image contents</a:t>
              </a:r>
            </a:p>
          </p:txBody>
        </p:sp>
        <p:sp>
          <p:nvSpPr>
            <p:cNvPr id="107" name="TextBox 106"/>
            <p:cNvSpPr txBox="1"/>
            <p:nvPr/>
          </p:nvSpPr>
          <p:spPr>
            <a:xfrm>
              <a:off x="803640" y="2929072"/>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Image detection</a:t>
              </a:r>
              <a:endParaRPr lang="ko-KR" altLang="en-US" sz="1200" b="1" dirty="0">
                <a:solidFill>
                  <a:schemeClr val="tx1">
                    <a:lumMod val="75000"/>
                    <a:lumOff val="25000"/>
                  </a:schemeClr>
                </a:solidFill>
                <a:cs typeface="Arial" pitchFamily="34" charset="0"/>
              </a:endParaRPr>
            </a:p>
          </p:txBody>
        </p:sp>
      </p:grpSp>
      <p:sp>
        <p:nvSpPr>
          <p:cNvPr id="108" name="TextBox 107"/>
          <p:cNvSpPr txBox="1"/>
          <p:nvPr/>
        </p:nvSpPr>
        <p:spPr>
          <a:xfrm>
            <a:off x="846141" y="3505783"/>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03</a:t>
            </a:r>
            <a:endParaRPr lang="ko-KR" altLang="en-US" sz="20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668062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72FDB79-DE3F-4140-97F1-0318131EB72F}"/>
              </a:ext>
            </a:extLst>
          </p:cNvPr>
          <p:cNvGrpSpPr/>
          <p:nvPr/>
        </p:nvGrpSpPr>
        <p:grpSpPr>
          <a:xfrm>
            <a:off x="3854258" y="843558"/>
            <a:ext cx="4671709" cy="3761922"/>
            <a:chOff x="3854258" y="1056963"/>
            <a:chExt cx="4671709" cy="3761922"/>
          </a:xfrm>
        </p:grpSpPr>
        <p:grpSp>
          <p:nvGrpSpPr>
            <p:cNvPr id="85" name="Group 84"/>
            <p:cNvGrpSpPr/>
            <p:nvPr/>
          </p:nvGrpSpPr>
          <p:grpSpPr>
            <a:xfrm>
              <a:off x="3854258" y="1819390"/>
              <a:ext cx="3332582" cy="2999495"/>
              <a:chOff x="3203848" y="1779662"/>
              <a:chExt cx="3332582" cy="2999495"/>
            </a:xfrm>
            <a:solidFill>
              <a:schemeClr val="tx1">
                <a:lumMod val="75000"/>
                <a:lumOff val="25000"/>
              </a:schemeClr>
            </a:solidFill>
          </p:grpSpPr>
          <p:sp>
            <p:nvSpPr>
              <p:cNvPr id="86" name="Rectangle 85"/>
              <p:cNvSpPr/>
              <p:nvPr/>
            </p:nvSpPr>
            <p:spPr>
              <a:xfrm>
                <a:off x="3203848" y="1779662"/>
                <a:ext cx="108000" cy="2773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Block Arc 86"/>
              <p:cNvSpPr/>
              <p:nvPr/>
            </p:nvSpPr>
            <p:spPr>
              <a:xfrm>
                <a:off x="320384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8" name="Rectangle 87"/>
              <p:cNvSpPr/>
              <p:nvPr/>
            </p:nvSpPr>
            <p:spPr>
              <a:xfrm>
                <a:off x="3425216" y="4671157"/>
                <a:ext cx="2916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Block Arc 88"/>
              <p:cNvSpPr/>
              <p:nvPr/>
            </p:nvSpPr>
            <p:spPr>
              <a:xfrm rot="16200000">
                <a:off x="608416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0" name="Rectangle 89"/>
              <p:cNvSpPr/>
              <p:nvPr/>
            </p:nvSpPr>
            <p:spPr>
              <a:xfrm>
                <a:off x="6428430" y="3989950"/>
                <a:ext cx="10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9" name="Group 108"/>
            <p:cNvGrpSpPr/>
            <p:nvPr/>
          </p:nvGrpSpPr>
          <p:grpSpPr>
            <a:xfrm>
              <a:off x="5767918" y="1056963"/>
              <a:ext cx="2758049" cy="2928608"/>
              <a:chOff x="4848046" y="3681671"/>
              <a:chExt cx="2758049" cy="2928608"/>
            </a:xfrm>
          </p:grpSpPr>
          <p:sp>
            <p:nvSpPr>
              <p:cNvPr id="110" name="Teardrop 30"/>
              <p:cNvSpPr/>
              <p:nvPr/>
            </p:nvSpPr>
            <p:spPr>
              <a:xfrm rot="8100000">
                <a:off x="5417737" y="4225696"/>
                <a:ext cx="1602534"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Rounded Rectangle 110"/>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Rounded Rectangle 111"/>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Rounded Rectangle 112"/>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Rounded Rectangle 113"/>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5" name="Rounded Rectangle 114"/>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6" name="Rounded Rectangle 115"/>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7" name="Rounded Rectangle 116"/>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Rounded Rectangle 117"/>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20" name="TextBox 119"/>
            <p:cNvSpPr txBox="1"/>
            <p:nvPr/>
          </p:nvSpPr>
          <p:spPr>
            <a:xfrm>
              <a:off x="4355132" y="3969348"/>
              <a:ext cx="2068624"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Improvement for Better Output</a:t>
              </a:r>
              <a:endParaRPr lang="ko-KR" altLang="en-US" sz="1400" b="1" dirty="0">
                <a:solidFill>
                  <a:schemeClr val="tx1">
                    <a:lumMod val="75000"/>
                    <a:lumOff val="25000"/>
                  </a:schemeClr>
                </a:solidFill>
                <a:cs typeface="Arial" pitchFamily="34" charset="0"/>
              </a:endParaRPr>
            </a:p>
          </p:txBody>
        </p:sp>
        <p:grpSp>
          <p:nvGrpSpPr>
            <p:cNvPr id="127" name="Group 126"/>
            <p:cNvGrpSpPr/>
            <p:nvPr/>
          </p:nvGrpSpPr>
          <p:grpSpPr>
            <a:xfrm>
              <a:off x="6695459" y="1705261"/>
              <a:ext cx="677334" cy="1442553"/>
              <a:chOff x="6777274" y="1831284"/>
              <a:chExt cx="552841" cy="1177414"/>
            </a:xfrm>
          </p:grpSpPr>
          <p:grpSp>
            <p:nvGrpSpPr>
              <p:cNvPr id="124" name="Group 123"/>
              <p:cNvGrpSpPr/>
              <p:nvPr/>
            </p:nvGrpSpPr>
            <p:grpSpPr>
              <a:xfrm>
                <a:off x="6939980" y="1831284"/>
                <a:ext cx="385719" cy="718117"/>
                <a:chOff x="6783521" y="1654812"/>
                <a:chExt cx="726841" cy="1353205"/>
              </a:xfrm>
            </p:grpSpPr>
            <p:sp>
              <p:nvSpPr>
                <p:cNvPr id="122" name="Freeform 121"/>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Freeform 122"/>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5" name="Freeform 124"/>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Text Placeholder 1"/>
          <p:cNvSpPr>
            <a:spLocks noGrp="1"/>
          </p:cNvSpPr>
          <p:nvPr>
            <p:ph type="body" sz="quarter" idx="10"/>
          </p:nvPr>
        </p:nvSpPr>
        <p:spPr/>
        <p:txBody>
          <a:bodyPr/>
          <a:lstStyle/>
          <a:p>
            <a:r>
              <a:rPr lang="en-US" altLang="ko-KR" dirty="0"/>
              <a:t>Model &amp; Dashboard Improvement</a:t>
            </a:r>
            <a:endParaRPr lang="ko-KR" altLang="en-US" dirty="0"/>
          </a:p>
        </p:txBody>
      </p:sp>
      <p:grpSp>
        <p:nvGrpSpPr>
          <p:cNvPr id="4" name="Group 3">
            <a:extLst>
              <a:ext uri="{FF2B5EF4-FFF2-40B4-BE49-F238E27FC236}">
                <a16:creationId xmlns:a16="http://schemas.microsoft.com/office/drawing/2014/main" id="{A0D020D5-3796-4292-BC8D-20487D238203}"/>
              </a:ext>
            </a:extLst>
          </p:cNvPr>
          <p:cNvGrpSpPr/>
          <p:nvPr/>
        </p:nvGrpSpPr>
        <p:grpSpPr>
          <a:xfrm>
            <a:off x="685905" y="1262118"/>
            <a:ext cx="4521221" cy="1885696"/>
            <a:chOff x="685905" y="1635646"/>
            <a:chExt cx="4521221" cy="1885696"/>
          </a:xfrm>
        </p:grpSpPr>
        <p:sp>
          <p:nvSpPr>
            <p:cNvPr id="91" name="Rectangle 90"/>
            <p:cNvSpPr/>
            <p:nvPr/>
          </p:nvSpPr>
          <p:spPr>
            <a:xfrm>
              <a:off x="685905" y="1635646"/>
              <a:ext cx="4521221"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Rectangle 91"/>
            <p:cNvSpPr/>
            <p:nvPr/>
          </p:nvSpPr>
          <p:spPr>
            <a:xfrm>
              <a:off x="792027" y="1744673"/>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3" name="Group 92"/>
            <p:cNvGrpSpPr/>
            <p:nvPr/>
          </p:nvGrpSpPr>
          <p:grpSpPr>
            <a:xfrm>
              <a:off x="1427930" y="1747327"/>
              <a:ext cx="3667917" cy="801802"/>
              <a:chOff x="803639" y="3362835"/>
              <a:chExt cx="2624430" cy="801802"/>
            </a:xfrm>
          </p:grpSpPr>
          <p:sp>
            <p:nvSpPr>
              <p:cNvPr id="94" name="TextBox 93"/>
              <p:cNvSpPr txBox="1"/>
              <p:nvPr/>
            </p:nvSpPr>
            <p:spPr>
              <a:xfrm>
                <a:off x="803640" y="3579862"/>
                <a:ext cx="2624429" cy="584775"/>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More friendly UI &amp; UX</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More customized feature for filtering or report download</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Cover specific searching and more data in terms of amount and time period</a:t>
                </a:r>
              </a:p>
            </p:txBody>
          </p:sp>
          <p:sp>
            <p:nvSpPr>
              <p:cNvPr id="95" name="TextBox 94"/>
              <p:cNvSpPr txBox="1"/>
              <p:nvPr/>
            </p:nvSpPr>
            <p:spPr>
              <a:xfrm>
                <a:off x="803639" y="3362835"/>
                <a:ext cx="262442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Dashboard</a:t>
                </a:r>
                <a:endParaRPr lang="ko-KR" altLang="en-US" sz="1200" b="1" dirty="0">
                  <a:solidFill>
                    <a:schemeClr val="tx1">
                      <a:lumMod val="75000"/>
                      <a:lumOff val="25000"/>
                    </a:schemeClr>
                  </a:solidFill>
                  <a:cs typeface="Arial" pitchFamily="34" charset="0"/>
                </a:endParaRPr>
              </a:p>
            </p:txBody>
          </p:sp>
        </p:grpSp>
        <p:sp>
          <p:nvSpPr>
            <p:cNvPr id="96" name="TextBox 95"/>
            <p:cNvSpPr txBox="1"/>
            <p:nvPr/>
          </p:nvSpPr>
          <p:spPr>
            <a:xfrm>
              <a:off x="829373" y="1886618"/>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97" name="Rectangle 96"/>
            <p:cNvSpPr/>
            <p:nvPr/>
          </p:nvSpPr>
          <p:spPr>
            <a:xfrm>
              <a:off x="694290" y="2619288"/>
              <a:ext cx="4512836"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8" name="Rectangle 97"/>
            <p:cNvSpPr/>
            <p:nvPr/>
          </p:nvSpPr>
          <p:spPr>
            <a:xfrm>
              <a:off x="800411" y="2728315"/>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9" name="Group 98"/>
            <p:cNvGrpSpPr/>
            <p:nvPr/>
          </p:nvGrpSpPr>
          <p:grpSpPr>
            <a:xfrm>
              <a:off x="1436316" y="2730969"/>
              <a:ext cx="3639829" cy="678692"/>
              <a:chOff x="803640" y="3362835"/>
              <a:chExt cx="2604333" cy="678692"/>
            </a:xfrm>
          </p:grpSpPr>
          <p:sp>
            <p:nvSpPr>
              <p:cNvPr id="100" name="TextBox 99"/>
              <p:cNvSpPr txBox="1"/>
              <p:nvPr/>
            </p:nvSpPr>
            <p:spPr>
              <a:xfrm>
                <a:off x="803640" y="3579862"/>
                <a:ext cx="2604333" cy="461665"/>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Applying Name Entity Recognition</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Using Deep Learning Model</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Using Pretrained Model (Transfer Learning)</a:t>
                </a:r>
              </a:p>
            </p:txBody>
          </p:sp>
          <p:sp>
            <p:nvSpPr>
              <p:cNvPr id="101" name="TextBox 10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Model</a:t>
                </a:r>
                <a:endParaRPr lang="ko-KR" altLang="en-US" sz="1200" b="1" dirty="0">
                  <a:solidFill>
                    <a:schemeClr val="tx1">
                      <a:lumMod val="75000"/>
                      <a:lumOff val="25000"/>
                    </a:schemeClr>
                  </a:solidFill>
                  <a:cs typeface="Arial" pitchFamily="34" charset="0"/>
                </a:endParaRPr>
              </a:p>
            </p:txBody>
          </p:sp>
        </p:grpSp>
        <p:sp>
          <p:nvSpPr>
            <p:cNvPr id="102" name="TextBox 101"/>
            <p:cNvSpPr txBox="1"/>
            <p:nvPr/>
          </p:nvSpPr>
          <p:spPr>
            <a:xfrm>
              <a:off x="837757" y="287026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1333952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24532" y="2884291"/>
            <a:ext cx="3894936" cy="576063"/>
          </a:xfrm>
        </p:spPr>
        <p:txBody>
          <a:bodyPr/>
          <a:lstStyle/>
          <a:p>
            <a:r>
              <a:rPr lang="en-US" altLang="ko-KR" dirty="0"/>
              <a:t>Thank You!!</a:t>
            </a:r>
            <a:endParaRPr lang="ko-KR" altLang="en-US" dirty="0"/>
          </a:p>
        </p:txBody>
      </p:sp>
      <p:sp>
        <p:nvSpPr>
          <p:cNvPr id="3" name="Text Placeholder 2"/>
          <p:cNvSpPr>
            <a:spLocks noGrp="1"/>
          </p:cNvSpPr>
          <p:nvPr>
            <p:ph type="body" sz="quarter" idx="11"/>
          </p:nvPr>
        </p:nvSpPr>
        <p:spPr>
          <a:xfrm>
            <a:off x="2624532" y="3507854"/>
            <a:ext cx="3894936" cy="288032"/>
          </a:xfrm>
        </p:spPr>
        <p:txBody>
          <a:bodyPr/>
          <a:lstStyle/>
          <a:p>
            <a:pPr lvl="0"/>
            <a:r>
              <a:rPr lang="en-US" altLang="ko-KR" dirty="0"/>
              <a:t>Damianus Deni Kurnianto</a:t>
            </a:r>
          </a:p>
        </p:txBody>
      </p:sp>
      <p:sp>
        <p:nvSpPr>
          <p:cNvPr id="5" name="TextBox 4"/>
          <p:cNvSpPr txBox="1"/>
          <p:nvPr/>
        </p:nvSpPr>
        <p:spPr>
          <a:xfrm>
            <a:off x="2915816" y="3843386"/>
            <a:ext cx="3312368"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Job Connector Data Science After Hour</a:t>
            </a:r>
          </a:p>
          <a:p>
            <a:pPr algn="ctr"/>
            <a:r>
              <a:rPr lang="en-US" altLang="ko-KR" sz="1200" dirty="0">
                <a:solidFill>
                  <a:schemeClr val="tx1">
                    <a:lumMod val="75000"/>
                    <a:lumOff val="25000"/>
                  </a:schemeClr>
                </a:solidFill>
                <a:cs typeface="Arial" pitchFamily="34" charset="0"/>
              </a:rPr>
              <a:t>November 2020 – April 2021</a:t>
            </a:r>
          </a:p>
        </p:txBody>
      </p:sp>
    </p:spTree>
    <p:extLst>
      <p:ext uri="{BB962C8B-B14F-4D97-AF65-F5344CB8AC3E}">
        <p14:creationId xmlns:p14="http://schemas.microsoft.com/office/powerpoint/2010/main" val="3239406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A</a:t>
            </a:r>
            <a:endParaRPr lang="ko-KR" altLang="en-US" dirty="0"/>
          </a:p>
        </p:txBody>
      </p:sp>
      <p:sp>
        <p:nvSpPr>
          <p:cNvPr id="61" name="TextBox 60">
            <a:extLst>
              <a:ext uri="{FF2B5EF4-FFF2-40B4-BE49-F238E27FC236}">
                <a16:creationId xmlns:a16="http://schemas.microsoft.com/office/drawing/2014/main" id="{EDB2E168-CD2D-44B7-B7C5-134E6ADD43E2}"/>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62" name="TextBox 61">
            <a:extLst>
              <a:ext uri="{FF2B5EF4-FFF2-40B4-BE49-F238E27FC236}">
                <a16:creationId xmlns:a16="http://schemas.microsoft.com/office/drawing/2014/main" id="{04919775-8C8C-4388-8509-4B577DCECC50}"/>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63" name="TextBox 62">
            <a:extLst>
              <a:ext uri="{FF2B5EF4-FFF2-40B4-BE49-F238E27FC236}">
                <a16:creationId xmlns:a16="http://schemas.microsoft.com/office/drawing/2014/main" id="{EA886DD6-D556-4BD8-A015-BD2EE0C43CE7}"/>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64" name="TextBox 63">
            <a:extLst>
              <a:ext uri="{FF2B5EF4-FFF2-40B4-BE49-F238E27FC236}">
                <a16:creationId xmlns:a16="http://schemas.microsoft.com/office/drawing/2014/main" id="{E65037E5-01FC-40A7-BDC1-BDFE07136784}"/>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65" name="Diamond 5">
            <a:extLst>
              <a:ext uri="{FF2B5EF4-FFF2-40B4-BE49-F238E27FC236}">
                <a16:creationId xmlns:a16="http://schemas.microsoft.com/office/drawing/2014/main" id="{73752A84-0B29-4A04-81BF-7198D2294114}"/>
              </a:ext>
            </a:extLst>
          </p:cNvPr>
          <p:cNvSpPr/>
          <p:nvPr/>
        </p:nvSpPr>
        <p:spPr>
          <a:xfrm>
            <a:off x="4870785" y="1339861"/>
            <a:ext cx="357266" cy="358322"/>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6" name="Isosceles Triangle 51">
            <a:extLst>
              <a:ext uri="{FF2B5EF4-FFF2-40B4-BE49-F238E27FC236}">
                <a16:creationId xmlns:a16="http://schemas.microsoft.com/office/drawing/2014/main" id="{834D0200-A7C9-4849-9693-38100F314608}"/>
              </a:ext>
            </a:extLst>
          </p:cNvPr>
          <p:cNvSpPr/>
          <p:nvPr/>
        </p:nvSpPr>
        <p:spPr>
          <a:xfrm>
            <a:off x="4297988" y="1388030"/>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Isosceles Triangle 57">
            <a:extLst>
              <a:ext uri="{FF2B5EF4-FFF2-40B4-BE49-F238E27FC236}">
                <a16:creationId xmlns:a16="http://schemas.microsoft.com/office/drawing/2014/main" id="{0EB17B34-A786-4D4E-BDA9-522F3D273A58}"/>
              </a:ext>
            </a:extLst>
          </p:cNvPr>
          <p:cNvSpPr/>
          <p:nvPr/>
        </p:nvSpPr>
        <p:spPr>
          <a:xfrm>
            <a:off x="4872210" y="3407764"/>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8" name="Rectangle 7">
            <a:extLst>
              <a:ext uri="{FF2B5EF4-FFF2-40B4-BE49-F238E27FC236}">
                <a16:creationId xmlns:a16="http://schemas.microsoft.com/office/drawing/2014/main" id="{C75E37C4-049C-43E0-87DB-BB9B1A9895AB}"/>
              </a:ext>
            </a:extLst>
          </p:cNvPr>
          <p:cNvSpPr/>
          <p:nvPr/>
        </p:nvSpPr>
        <p:spPr>
          <a:xfrm rot="18900000">
            <a:off x="7243003" y="2816601"/>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Parallelogram 15">
            <a:extLst>
              <a:ext uri="{FF2B5EF4-FFF2-40B4-BE49-F238E27FC236}">
                <a16:creationId xmlns:a16="http://schemas.microsoft.com/office/drawing/2014/main" id="{ED1392DA-2F91-4788-8E16-3533604215D0}"/>
              </a:ext>
            </a:extLst>
          </p:cNvPr>
          <p:cNvSpPr/>
          <p:nvPr/>
        </p:nvSpPr>
        <p:spPr>
          <a:xfrm flipH="1">
            <a:off x="4293692" y="3490877"/>
            <a:ext cx="317209" cy="317209"/>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Freeform 19">
            <a:extLst>
              <a:ext uri="{FF2B5EF4-FFF2-40B4-BE49-F238E27FC236}">
                <a16:creationId xmlns:a16="http://schemas.microsoft.com/office/drawing/2014/main" id="{62BE0672-3BFC-43DE-8F65-F31A8BB9743C}"/>
              </a:ext>
            </a:extLst>
          </p:cNvPr>
          <p:cNvSpPr/>
          <p:nvPr/>
        </p:nvSpPr>
        <p:spPr>
          <a:xfrm>
            <a:off x="5986218" y="2808370"/>
            <a:ext cx="314672" cy="309626"/>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Rectangle 30">
            <a:extLst>
              <a:ext uri="{FF2B5EF4-FFF2-40B4-BE49-F238E27FC236}">
                <a16:creationId xmlns:a16="http://schemas.microsoft.com/office/drawing/2014/main" id="{727BF60F-6FD9-46CD-927E-F0AC2953F14E}"/>
              </a:ext>
            </a:extLst>
          </p:cNvPr>
          <p:cNvSpPr/>
          <p:nvPr/>
        </p:nvSpPr>
        <p:spPr>
          <a:xfrm>
            <a:off x="8252327" y="2779728"/>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Rectangle 7">
            <a:extLst>
              <a:ext uri="{FF2B5EF4-FFF2-40B4-BE49-F238E27FC236}">
                <a16:creationId xmlns:a16="http://schemas.microsoft.com/office/drawing/2014/main" id="{3824ACC8-5DE7-4FE3-81E3-5C0B251FF4A3}"/>
              </a:ext>
            </a:extLst>
          </p:cNvPr>
          <p:cNvSpPr/>
          <p:nvPr/>
        </p:nvSpPr>
        <p:spPr>
          <a:xfrm>
            <a:off x="5443583" y="1358002"/>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15">
            <a:extLst>
              <a:ext uri="{FF2B5EF4-FFF2-40B4-BE49-F238E27FC236}">
                <a16:creationId xmlns:a16="http://schemas.microsoft.com/office/drawing/2014/main" id="{A0D951DF-2B9B-428A-81BC-C7CC20D7A4ED}"/>
              </a:ext>
            </a:extLst>
          </p:cNvPr>
          <p:cNvSpPr/>
          <p:nvPr/>
        </p:nvSpPr>
        <p:spPr>
          <a:xfrm rot="5400000">
            <a:off x="5980941" y="1358002"/>
            <a:ext cx="322469" cy="322041"/>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Pie 24">
            <a:extLst>
              <a:ext uri="{FF2B5EF4-FFF2-40B4-BE49-F238E27FC236}">
                <a16:creationId xmlns:a16="http://schemas.microsoft.com/office/drawing/2014/main" id="{7FF1BC90-AC67-4EC3-9B23-1753FD1BDD0A}"/>
              </a:ext>
            </a:extLst>
          </p:cNvPr>
          <p:cNvSpPr/>
          <p:nvPr/>
        </p:nvSpPr>
        <p:spPr>
          <a:xfrm>
            <a:off x="5347362" y="3475221"/>
            <a:ext cx="350460" cy="34852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5" name="Parallelogram 30">
            <a:extLst>
              <a:ext uri="{FF2B5EF4-FFF2-40B4-BE49-F238E27FC236}">
                <a16:creationId xmlns:a16="http://schemas.microsoft.com/office/drawing/2014/main" id="{82BE75C0-BCC6-4B97-91E1-00956625B151}"/>
              </a:ext>
            </a:extLst>
          </p:cNvPr>
          <p:cNvSpPr/>
          <p:nvPr/>
        </p:nvSpPr>
        <p:spPr>
          <a:xfrm flipH="1">
            <a:off x="8235089" y="2047097"/>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6" name="Block Arc 14">
            <a:extLst>
              <a:ext uri="{FF2B5EF4-FFF2-40B4-BE49-F238E27FC236}">
                <a16:creationId xmlns:a16="http://schemas.microsoft.com/office/drawing/2014/main" id="{01462A50-8A4E-4CE8-975E-8760AC97B68A}"/>
              </a:ext>
            </a:extLst>
          </p:cNvPr>
          <p:cNvSpPr/>
          <p:nvPr/>
        </p:nvSpPr>
        <p:spPr>
          <a:xfrm rot="16200000">
            <a:off x="6518856" y="1325152"/>
            <a:ext cx="387486"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7" name="Block Arc 41">
            <a:extLst>
              <a:ext uri="{FF2B5EF4-FFF2-40B4-BE49-F238E27FC236}">
                <a16:creationId xmlns:a16="http://schemas.microsoft.com/office/drawing/2014/main" id="{C720B1B7-75F6-44D8-AB2C-BB53183F2AF3}"/>
              </a:ext>
            </a:extLst>
          </p:cNvPr>
          <p:cNvSpPr/>
          <p:nvPr/>
        </p:nvSpPr>
        <p:spPr>
          <a:xfrm>
            <a:off x="7122001" y="1293526"/>
            <a:ext cx="323224" cy="450993"/>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8" name="Right Triangle 17">
            <a:extLst>
              <a:ext uri="{FF2B5EF4-FFF2-40B4-BE49-F238E27FC236}">
                <a16:creationId xmlns:a16="http://schemas.microsoft.com/office/drawing/2014/main" id="{F091B027-5218-49FB-929C-0E8DBF6DCF5C}"/>
              </a:ext>
            </a:extLst>
          </p:cNvPr>
          <p:cNvSpPr/>
          <p:nvPr/>
        </p:nvSpPr>
        <p:spPr>
          <a:xfrm>
            <a:off x="5959131" y="3462912"/>
            <a:ext cx="263462" cy="37313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Oval 27">
            <a:extLst>
              <a:ext uri="{FF2B5EF4-FFF2-40B4-BE49-F238E27FC236}">
                <a16:creationId xmlns:a16="http://schemas.microsoft.com/office/drawing/2014/main" id="{8725CAB3-2F1E-41D7-BCA3-B9F954066738}"/>
              </a:ext>
            </a:extLst>
          </p:cNvPr>
          <p:cNvSpPr/>
          <p:nvPr/>
        </p:nvSpPr>
        <p:spPr>
          <a:xfrm>
            <a:off x="3714219" y="4055836"/>
            <a:ext cx="279812" cy="53213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0" name="Parallelogram 15">
            <a:extLst>
              <a:ext uri="{FF2B5EF4-FFF2-40B4-BE49-F238E27FC236}">
                <a16:creationId xmlns:a16="http://schemas.microsoft.com/office/drawing/2014/main" id="{07C0F9E3-3C28-410B-B78B-EC350D26ECED}"/>
              </a:ext>
            </a:extLst>
          </p:cNvPr>
          <p:cNvSpPr/>
          <p:nvPr/>
        </p:nvSpPr>
        <p:spPr>
          <a:xfrm rot="16200000">
            <a:off x="6526713" y="2741871"/>
            <a:ext cx="408905" cy="44262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1" name="Round Same Side Corner Rectangle 21">
            <a:extLst>
              <a:ext uri="{FF2B5EF4-FFF2-40B4-BE49-F238E27FC236}">
                <a16:creationId xmlns:a16="http://schemas.microsoft.com/office/drawing/2014/main" id="{894C4F1F-FF64-4387-BD5E-F1C0C42F63CD}"/>
              </a:ext>
            </a:extLst>
          </p:cNvPr>
          <p:cNvSpPr/>
          <p:nvPr/>
        </p:nvSpPr>
        <p:spPr>
          <a:xfrm rot="10800000">
            <a:off x="7055425" y="2058137"/>
            <a:ext cx="264059" cy="298187"/>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2" name="Oval 26">
            <a:extLst>
              <a:ext uri="{FF2B5EF4-FFF2-40B4-BE49-F238E27FC236}">
                <a16:creationId xmlns:a16="http://schemas.microsoft.com/office/drawing/2014/main" id="{CB9E09FA-E47C-44E0-ABD2-BFF6B8EC02EE}"/>
              </a:ext>
            </a:extLst>
          </p:cNvPr>
          <p:cNvSpPr/>
          <p:nvPr/>
        </p:nvSpPr>
        <p:spPr>
          <a:xfrm>
            <a:off x="5454590" y="2770652"/>
            <a:ext cx="322665" cy="385063"/>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3" name="Freeform 32">
            <a:extLst>
              <a:ext uri="{FF2B5EF4-FFF2-40B4-BE49-F238E27FC236}">
                <a16:creationId xmlns:a16="http://schemas.microsoft.com/office/drawing/2014/main" id="{28688378-B967-469F-8773-98F5B6E87FF3}"/>
              </a:ext>
            </a:extLst>
          </p:cNvPr>
          <p:cNvSpPr/>
          <p:nvPr/>
        </p:nvSpPr>
        <p:spPr>
          <a:xfrm>
            <a:off x="3674423" y="133215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4" name="Rounded Rectangle 10">
            <a:extLst>
              <a:ext uri="{FF2B5EF4-FFF2-40B4-BE49-F238E27FC236}">
                <a16:creationId xmlns:a16="http://schemas.microsoft.com/office/drawing/2014/main" id="{AA29965E-03B0-40A7-8E22-F21406D0D9DD}"/>
              </a:ext>
            </a:extLst>
          </p:cNvPr>
          <p:cNvSpPr/>
          <p:nvPr/>
        </p:nvSpPr>
        <p:spPr>
          <a:xfrm>
            <a:off x="6524895" y="20390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5" name="Rounded Rectangle 32">
            <a:extLst>
              <a:ext uri="{FF2B5EF4-FFF2-40B4-BE49-F238E27FC236}">
                <a16:creationId xmlns:a16="http://schemas.microsoft.com/office/drawing/2014/main" id="{A444D869-F9E9-4EEF-86C2-7C69DEF1DEC8}"/>
              </a:ext>
            </a:extLst>
          </p:cNvPr>
          <p:cNvSpPr/>
          <p:nvPr/>
        </p:nvSpPr>
        <p:spPr>
          <a:xfrm>
            <a:off x="7648558" y="2795360"/>
            <a:ext cx="335647" cy="33564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6" name="Trapezoid 13">
            <a:extLst>
              <a:ext uri="{FF2B5EF4-FFF2-40B4-BE49-F238E27FC236}">
                <a16:creationId xmlns:a16="http://schemas.microsoft.com/office/drawing/2014/main" id="{1586F4DB-CD4B-45B8-8208-8BD6229D014E}"/>
              </a:ext>
            </a:extLst>
          </p:cNvPr>
          <p:cNvSpPr/>
          <p:nvPr/>
        </p:nvSpPr>
        <p:spPr>
          <a:xfrm>
            <a:off x="4332749" y="2054252"/>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7" name="Rounded Rectangle 7">
            <a:extLst>
              <a:ext uri="{FF2B5EF4-FFF2-40B4-BE49-F238E27FC236}">
                <a16:creationId xmlns:a16="http://schemas.microsoft.com/office/drawing/2014/main" id="{23F93CEF-88A0-44D6-8FA0-8289136519FB}"/>
              </a:ext>
            </a:extLst>
          </p:cNvPr>
          <p:cNvSpPr/>
          <p:nvPr/>
        </p:nvSpPr>
        <p:spPr>
          <a:xfrm>
            <a:off x="6063254" y="2046918"/>
            <a:ext cx="185271" cy="32062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8" name="Rectangle 18">
            <a:extLst>
              <a:ext uri="{FF2B5EF4-FFF2-40B4-BE49-F238E27FC236}">
                <a16:creationId xmlns:a16="http://schemas.microsoft.com/office/drawing/2014/main" id="{9B0F2362-AF3E-4212-AD27-2D67A3BBE518}"/>
              </a:ext>
            </a:extLst>
          </p:cNvPr>
          <p:cNvSpPr/>
          <p:nvPr/>
        </p:nvSpPr>
        <p:spPr>
          <a:xfrm>
            <a:off x="4970957" y="2074010"/>
            <a:ext cx="335348" cy="26644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9" name="Rounded Rectangle 25">
            <a:extLst>
              <a:ext uri="{FF2B5EF4-FFF2-40B4-BE49-F238E27FC236}">
                <a16:creationId xmlns:a16="http://schemas.microsoft.com/office/drawing/2014/main" id="{323DA55E-98C5-4CBD-955F-4BC329792802}"/>
              </a:ext>
            </a:extLst>
          </p:cNvPr>
          <p:cNvSpPr/>
          <p:nvPr/>
        </p:nvSpPr>
        <p:spPr>
          <a:xfrm>
            <a:off x="5582675" y="2063662"/>
            <a:ext cx="204209" cy="287136"/>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0" name="Chord 14">
            <a:extLst>
              <a:ext uri="{FF2B5EF4-FFF2-40B4-BE49-F238E27FC236}">
                <a16:creationId xmlns:a16="http://schemas.microsoft.com/office/drawing/2014/main" id="{A81ABB38-E7F4-4B97-B737-BD52615EC87F}"/>
              </a:ext>
            </a:extLst>
          </p:cNvPr>
          <p:cNvSpPr/>
          <p:nvPr/>
        </p:nvSpPr>
        <p:spPr>
          <a:xfrm>
            <a:off x="4739580" y="4101013"/>
            <a:ext cx="350089" cy="44178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1" name="Rounded Rectangle 6">
            <a:extLst>
              <a:ext uri="{FF2B5EF4-FFF2-40B4-BE49-F238E27FC236}">
                <a16:creationId xmlns:a16="http://schemas.microsoft.com/office/drawing/2014/main" id="{F99B1173-9C94-4BED-849A-4E806CB92D12}"/>
              </a:ext>
            </a:extLst>
          </p:cNvPr>
          <p:cNvSpPr/>
          <p:nvPr/>
        </p:nvSpPr>
        <p:spPr>
          <a:xfrm>
            <a:off x="3709354" y="2008765"/>
            <a:ext cx="347025" cy="352816"/>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2" name="Oval 66">
            <a:extLst>
              <a:ext uri="{FF2B5EF4-FFF2-40B4-BE49-F238E27FC236}">
                <a16:creationId xmlns:a16="http://schemas.microsoft.com/office/drawing/2014/main" id="{04DCF29F-D180-4B9A-81A6-4E5DCA89A490}"/>
              </a:ext>
            </a:extLst>
          </p:cNvPr>
          <p:cNvSpPr/>
          <p:nvPr/>
        </p:nvSpPr>
        <p:spPr>
          <a:xfrm rot="20700000">
            <a:off x="4888177" y="2802702"/>
            <a:ext cx="374702" cy="320962"/>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3" name="Isosceles Triangle 13">
            <a:extLst>
              <a:ext uri="{FF2B5EF4-FFF2-40B4-BE49-F238E27FC236}">
                <a16:creationId xmlns:a16="http://schemas.microsoft.com/office/drawing/2014/main" id="{6A814CB0-F8A5-47A6-A045-906AF7C4080D}"/>
              </a:ext>
            </a:extLst>
          </p:cNvPr>
          <p:cNvSpPr/>
          <p:nvPr/>
        </p:nvSpPr>
        <p:spPr>
          <a:xfrm rot="10800000">
            <a:off x="4239875" y="4067280"/>
            <a:ext cx="257150" cy="50925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4" name="Smiley Face 14">
            <a:extLst>
              <a:ext uri="{FF2B5EF4-FFF2-40B4-BE49-F238E27FC236}">
                <a16:creationId xmlns:a16="http://schemas.microsoft.com/office/drawing/2014/main" id="{BDC2AFD4-6C79-46FD-A66D-EC5B75B0644D}"/>
              </a:ext>
            </a:extLst>
          </p:cNvPr>
          <p:cNvSpPr/>
          <p:nvPr/>
        </p:nvSpPr>
        <p:spPr>
          <a:xfrm>
            <a:off x="5898553" y="4130712"/>
            <a:ext cx="382387" cy="38238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5" name="Smiley Face 12">
            <a:extLst>
              <a:ext uri="{FF2B5EF4-FFF2-40B4-BE49-F238E27FC236}">
                <a16:creationId xmlns:a16="http://schemas.microsoft.com/office/drawing/2014/main" id="{4E17F477-FF6A-4269-B2FB-85F8453DB4B6}"/>
              </a:ext>
            </a:extLst>
          </p:cNvPr>
          <p:cNvSpPr/>
          <p:nvPr/>
        </p:nvSpPr>
        <p:spPr>
          <a:xfrm>
            <a:off x="7635601" y="4130712"/>
            <a:ext cx="382387" cy="382387"/>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6" name="Smiley Face 15">
            <a:extLst>
              <a:ext uri="{FF2B5EF4-FFF2-40B4-BE49-F238E27FC236}">
                <a16:creationId xmlns:a16="http://schemas.microsoft.com/office/drawing/2014/main" id="{BBBF581C-6EB9-40DB-97C3-158C4D18F3B9}"/>
              </a:ext>
            </a:extLst>
          </p:cNvPr>
          <p:cNvSpPr/>
          <p:nvPr/>
        </p:nvSpPr>
        <p:spPr>
          <a:xfrm>
            <a:off x="6480365" y="4132809"/>
            <a:ext cx="378193" cy="378193"/>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7" name="Oval 37">
            <a:extLst>
              <a:ext uri="{FF2B5EF4-FFF2-40B4-BE49-F238E27FC236}">
                <a16:creationId xmlns:a16="http://schemas.microsoft.com/office/drawing/2014/main" id="{18453797-50D9-4362-A37C-77FEF17ACEEB}"/>
              </a:ext>
            </a:extLst>
          </p:cNvPr>
          <p:cNvSpPr/>
          <p:nvPr/>
        </p:nvSpPr>
        <p:spPr>
          <a:xfrm>
            <a:off x="8217414" y="4128388"/>
            <a:ext cx="387034" cy="387034"/>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8" name="Smiley Face 14">
            <a:extLst>
              <a:ext uri="{FF2B5EF4-FFF2-40B4-BE49-F238E27FC236}">
                <a16:creationId xmlns:a16="http://schemas.microsoft.com/office/drawing/2014/main" id="{B9D55924-95C3-47A6-8499-855562DC8947}"/>
              </a:ext>
            </a:extLst>
          </p:cNvPr>
          <p:cNvSpPr/>
          <p:nvPr/>
        </p:nvSpPr>
        <p:spPr>
          <a:xfrm>
            <a:off x="7057983" y="4132809"/>
            <a:ext cx="378193" cy="37819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9" name="Rectangle 16">
            <a:extLst>
              <a:ext uri="{FF2B5EF4-FFF2-40B4-BE49-F238E27FC236}">
                <a16:creationId xmlns:a16="http://schemas.microsoft.com/office/drawing/2014/main" id="{4DB34486-9EB8-4841-BF35-623ACD080C3A}"/>
              </a:ext>
            </a:extLst>
          </p:cNvPr>
          <p:cNvSpPr/>
          <p:nvPr/>
        </p:nvSpPr>
        <p:spPr>
          <a:xfrm rot="2700000">
            <a:off x="4333760" y="272481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Rectangle 9">
            <a:extLst>
              <a:ext uri="{FF2B5EF4-FFF2-40B4-BE49-F238E27FC236}">
                <a16:creationId xmlns:a16="http://schemas.microsoft.com/office/drawing/2014/main" id="{F81332D1-E729-49AE-AEA8-F6800870EB1C}"/>
              </a:ext>
            </a:extLst>
          </p:cNvPr>
          <p:cNvSpPr/>
          <p:nvPr/>
        </p:nvSpPr>
        <p:spPr>
          <a:xfrm>
            <a:off x="3702389" y="2741950"/>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Round Same Side Corner Rectangle 6">
            <a:extLst>
              <a:ext uri="{FF2B5EF4-FFF2-40B4-BE49-F238E27FC236}">
                <a16:creationId xmlns:a16="http://schemas.microsoft.com/office/drawing/2014/main" id="{70CF66EF-EFBC-4950-BF6B-411A105D7178}"/>
              </a:ext>
            </a:extLst>
          </p:cNvPr>
          <p:cNvSpPr/>
          <p:nvPr/>
        </p:nvSpPr>
        <p:spPr>
          <a:xfrm rot="2700000">
            <a:off x="5462844" y="4060819"/>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2" name="Frame 17">
            <a:extLst>
              <a:ext uri="{FF2B5EF4-FFF2-40B4-BE49-F238E27FC236}">
                <a16:creationId xmlns:a16="http://schemas.microsoft.com/office/drawing/2014/main" id="{46FF6E71-F610-4653-A5AC-24C9A4DA4359}"/>
              </a:ext>
            </a:extLst>
          </p:cNvPr>
          <p:cNvSpPr/>
          <p:nvPr/>
        </p:nvSpPr>
        <p:spPr>
          <a:xfrm>
            <a:off x="3685358" y="3471419"/>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3" name="Rounded Rectangle 5">
            <a:extLst>
              <a:ext uri="{FF2B5EF4-FFF2-40B4-BE49-F238E27FC236}">
                <a16:creationId xmlns:a16="http://schemas.microsoft.com/office/drawing/2014/main" id="{CF17C7A2-3319-4CED-8990-6E7E98D26854}"/>
              </a:ext>
            </a:extLst>
          </p:cNvPr>
          <p:cNvSpPr/>
          <p:nvPr/>
        </p:nvSpPr>
        <p:spPr>
          <a:xfrm flipH="1">
            <a:off x="7595854" y="2065085"/>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Teardrop 1">
            <a:extLst>
              <a:ext uri="{FF2B5EF4-FFF2-40B4-BE49-F238E27FC236}">
                <a16:creationId xmlns:a16="http://schemas.microsoft.com/office/drawing/2014/main" id="{162DB7DC-B42D-452F-9489-AAE95FC7A6AD}"/>
              </a:ext>
            </a:extLst>
          </p:cNvPr>
          <p:cNvSpPr/>
          <p:nvPr/>
        </p:nvSpPr>
        <p:spPr>
          <a:xfrm rot="18805991">
            <a:off x="7612430" y="1372092"/>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5" name="Rectangle 130">
            <a:extLst>
              <a:ext uri="{FF2B5EF4-FFF2-40B4-BE49-F238E27FC236}">
                <a16:creationId xmlns:a16="http://schemas.microsoft.com/office/drawing/2014/main" id="{8D312A6D-CC03-42D7-869D-4EEDF63EB1DA}"/>
              </a:ext>
            </a:extLst>
          </p:cNvPr>
          <p:cNvSpPr/>
          <p:nvPr/>
        </p:nvSpPr>
        <p:spPr>
          <a:xfrm>
            <a:off x="8162947" y="1372137"/>
            <a:ext cx="371900" cy="3735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6" name="Right Triangle 17">
            <a:extLst>
              <a:ext uri="{FF2B5EF4-FFF2-40B4-BE49-F238E27FC236}">
                <a16:creationId xmlns:a16="http://schemas.microsoft.com/office/drawing/2014/main" id="{788E56F8-95D6-4501-81FB-831AF3D7D463}"/>
              </a:ext>
            </a:extLst>
          </p:cNvPr>
          <p:cNvSpPr>
            <a:spLocks noChangeAspect="1"/>
          </p:cNvSpPr>
          <p:nvPr/>
        </p:nvSpPr>
        <p:spPr>
          <a:xfrm>
            <a:off x="7091217" y="3447251"/>
            <a:ext cx="326534" cy="388800"/>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7" name="Right Triangle 17">
            <a:extLst>
              <a:ext uri="{FF2B5EF4-FFF2-40B4-BE49-F238E27FC236}">
                <a16:creationId xmlns:a16="http://schemas.microsoft.com/office/drawing/2014/main" id="{94014E78-E259-4AF0-931B-927F943D7238}"/>
              </a:ext>
            </a:extLst>
          </p:cNvPr>
          <p:cNvSpPr>
            <a:spLocks noChangeAspect="1"/>
          </p:cNvSpPr>
          <p:nvPr/>
        </p:nvSpPr>
        <p:spPr>
          <a:xfrm>
            <a:off x="6493638" y="3447251"/>
            <a:ext cx="326534" cy="3888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8" name="Right Triangle 17">
            <a:extLst>
              <a:ext uri="{FF2B5EF4-FFF2-40B4-BE49-F238E27FC236}">
                <a16:creationId xmlns:a16="http://schemas.microsoft.com/office/drawing/2014/main" id="{06C02A0F-041D-4574-BE43-0337773012D7}"/>
              </a:ext>
            </a:extLst>
          </p:cNvPr>
          <p:cNvSpPr>
            <a:spLocks noChangeAspect="1"/>
          </p:cNvSpPr>
          <p:nvPr/>
        </p:nvSpPr>
        <p:spPr>
          <a:xfrm>
            <a:off x="7688796" y="3447251"/>
            <a:ext cx="326534" cy="388800"/>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9" name="Oval 44">
            <a:extLst>
              <a:ext uri="{FF2B5EF4-FFF2-40B4-BE49-F238E27FC236}">
                <a16:creationId xmlns:a16="http://schemas.microsoft.com/office/drawing/2014/main" id="{B492FA04-B477-4262-A981-F2D232C73ED3}"/>
              </a:ext>
            </a:extLst>
          </p:cNvPr>
          <p:cNvSpPr>
            <a:spLocks noChangeAspect="1"/>
          </p:cNvSpPr>
          <p:nvPr/>
        </p:nvSpPr>
        <p:spPr>
          <a:xfrm>
            <a:off x="8286375" y="3447251"/>
            <a:ext cx="326534" cy="3888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70051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a:t>Background</a:t>
            </a:r>
            <a:endParaRPr lang="ko-KR" altLang="en-US" sz="2400" dirty="0"/>
          </a:p>
        </p:txBody>
      </p:sp>
      <p:sp>
        <p:nvSpPr>
          <p:cNvPr id="3" name="Text Placeholder 2"/>
          <p:cNvSpPr>
            <a:spLocks noGrp="1"/>
          </p:cNvSpPr>
          <p:nvPr>
            <p:ph type="body" sz="quarter" idx="11"/>
          </p:nvPr>
        </p:nvSpPr>
        <p:spPr>
          <a:xfrm>
            <a:off x="4125084" y="2787774"/>
            <a:ext cx="5018916" cy="288032"/>
          </a:xfrm>
        </p:spPr>
        <p:txBody>
          <a:bodyPr/>
          <a:lstStyle/>
          <a:p>
            <a:pPr lvl="0"/>
            <a:r>
              <a:rPr lang="en-US" altLang="ko-KR" dirty="0"/>
              <a:t>Background, problem formulation, goal, impacts</a:t>
            </a:r>
          </a:p>
        </p:txBody>
      </p:sp>
    </p:spTree>
    <p:extLst>
      <p:ext uri="{BB962C8B-B14F-4D97-AF65-F5344CB8AC3E}">
        <p14:creationId xmlns:p14="http://schemas.microsoft.com/office/powerpoint/2010/main" val="3101234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B</a:t>
            </a:r>
            <a:endParaRPr lang="ko-KR" altLang="en-US" dirty="0"/>
          </a:p>
        </p:txBody>
      </p:sp>
      <p:sp>
        <p:nvSpPr>
          <p:cNvPr id="53" name="TextBox 52">
            <a:extLst>
              <a:ext uri="{FF2B5EF4-FFF2-40B4-BE49-F238E27FC236}">
                <a16:creationId xmlns:a16="http://schemas.microsoft.com/office/drawing/2014/main" id="{4BA08B5C-4158-4455-A684-E246CA6DE247}"/>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04A30A71-6A2F-4EB8-B11B-083E261B8989}"/>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1E42D78C-1215-4C09-991F-B0C5653D83B4}"/>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56" name="TextBox 55">
            <a:extLst>
              <a:ext uri="{FF2B5EF4-FFF2-40B4-BE49-F238E27FC236}">
                <a16:creationId xmlns:a16="http://schemas.microsoft.com/office/drawing/2014/main" id="{0D1CF3DA-F3A8-4B05-86E3-F23759AEE3CA}"/>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57" name="Isosceles Triangle 68">
            <a:extLst>
              <a:ext uri="{FF2B5EF4-FFF2-40B4-BE49-F238E27FC236}">
                <a16:creationId xmlns:a16="http://schemas.microsoft.com/office/drawing/2014/main" id="{885886F7-AE6F-4223-8336-DEB12D038DBF}"/>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8" name="Rectangle 9">
            <a:extLst>
              <a:ext uri="{FF2B5EF4-FFF2-40B4-BE49-F238E27FC236}">
                <a16:creationId xmlns:a16="http://schemas.microsoft.com/office/drawing/2014/main" id="{AF29BC58-5BD5-489F-BD14-9CBBC4E13D48}"/>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9" name="Isosceles Triangle 8">
            <a:extLst>
              <a:ext uri="{FF2B5EF4-FFF2-40B4-BE49-F238E27FC236}">
                <a16:creationId xmlns:a16="http://schemas.microsoft.com/office/drawing/2014/main" id="{840FA957-31C2-46E1-8CAB-371CDA0D4833}"/>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0" name="Donut 8">
            <a:extLst>
              <a:ext uri="{FF2B5EF4-FFF2-40B4-BE49-F238E27FC236}">
                <a16:creationId xmlns:a16="http://schemas.microsoft.com/office/drawing/2014/main" id="{713AD694-13AE-4244-B481-1C00EA9508A7}"/>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1" name="Freeform 18">
            <a:extLst>
              <a:ext uri="{FF2B5EF4-FFF2-40B4-BE49-F238E27FC236}">
                <a16:creationId xmlns:a16="http://schemas.microsoft.com/office/drawing/2014/main" id="{ACC06A35-C465-4AA3-A8DF-A10C54C34B57}"/>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2" name="Oval 7">
            <a:extLst>
              <a:ext uri="{FF2B5EF4-FFF2-40B4-BE49-F238E27FC236}">
                <a16:creationId xmlns:a16="http://schemas.microsoft.com/office/drawing/2014/main" id="{E99B4857-1295-4506-A7FC-C10E2FD6C4D2}"/>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3" name="Freeform 20">
            <a:extLst>
              <a:ext uri="{FF2B5EF4-FFF2-40B4-BE49-F238E27FC236}">
                <a16:creationId xmlns:a16="http://schemas.microsoft.com/office/drawing/2014/main" id="{C21F4520-B434-47F6-905E-6385EE883F6B}"/>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4" name="Rounded Rectangle 25">
            <a:extLst>
              <a:ext uri="{FF2B5EF4-FFF2-40B4-BE49-F238E27FC236}">
                <a16:creationId xmlns:a16="http://schemas.microsoft.com/office/drawing/2014/main" id="{D3908BE0-D9BE-4FAE-865B-B043254DA2CF}"/>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5" name="Block Arc 41">
            <a:extLst>
              <a:ext uri="{FF2B5EF4-FFF2-40B4-BE49-F238E27FC236}">
                <a16:creationId xmlns:a16="http://schemas.microsoft.com/office/drawing/2014/main" id="{47562D35-6697-4291-8FE2-DB89C837DD7B}"/>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6" name="Round Same Side Corner Rectangle 11">
            <a:extLst>
              <a:ext uri="{FF2B5EF4-FFF2-40B4-BE49-F238E27FC236}">
                <a16:creationId xmlns:a16="http://schemas.microsoft.com/office/drawing/2014/main" id="{030FCE8B-39D3-4E84-9126-01E6B7CC5EC9}"/>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Donut 39">
            <a:extLst>
              <a:ext uri="{FF2B5EF4-FFF2-40B4-BE49-F238E27FC236}">
                <a16:creationId xmlns:a16="http://schemas.microsoft.com/office/drawing/2014/main" id="{9CC1FABB-A4D3-48C2-BC7D-776A0A13998E}"/>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8" name="Freeform 25">
            <a:extLst>
              <a:ext uri="{FF2B5EF4-FFF2-40B4-BE49-F238E27FC236}">
                <a16:creationId xmlns:a16="http://schemas.microsoft.com/office/drawing/2014/main" id="{117A4FA2-963F-464B-AFB7-54473558E046}"/>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Rectangle 36">
            <a:extLst>
              <a:ext uri="{FF2B5EF4-FFF2-40B4-BE49-F238E27FC236}">
                <a16:creationId xmlns:a16="http://schemas.microsoft.com/office/drawing/2014/main" id="{8D997698-957E-41C9-B8C5-4B37C4A4496C}"/>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Rounded Rectangle 27">
            <a:extLst>
              <a:ext uri="{FF2B5EF4-FFF2-40B4-BE49-F238E27FC236}">
                <a16:creationId xmlns:a16="http://schemas.microsoft.com/office/drawing/2014/main" id="{79D0BB08-57EF-4716-8071-CA4E83B02FEB}"/>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Rounded Rectangle 7">
            <a:extLst>
              <a:ext uri="{FF2B5EF4-FFF2-40B4-BE49-F238E27FC236}">
                <a16:creationId xmlns:a16="http://schemas.microsoft.com/office/drawing/2014/main" id="{7D3E4D86-C571-4329-8693-0AF986FEB6DB}"/>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Chord 15">
            <a:extLst>
              <a:ext uri="{FF2B5EF4-FFF2-40B4-BE49-F238E27FC236}">
                <a16:creationId xmlns:a16="http://schemas.microsoft.com/office/drawing/2014/main" id="{DA47F4E6-41BA-4BF0-857A-0C2FC1E26EE1}"/>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16">
            <a:extLst>
              <a:ext uri="{FF2B5EF4-FFF2-40B4-BE49-F238E27FC236}">
                <a16:creationId xmlns:a16="http://schemas.microsoft.com/office/drawing/2014/main" id="{B492C6F2-61E2-42A7-A26F-34A5088F73D6}"/>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Rounded Rectangle 6">
            <a:extLst>
              <a:ext uri="{FF2B5EF4-FFF2-40B4-BE49-F238E27FC236}">
                <a16:creationId xmlns:a16="http://schemas.microsoft.com/office/drawing/2014/main" id="{286A3D0D-27BB-4222-AAB2-C806B0D45DD8}"/>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5" name="Rounded Rectangle 6">
            <a:extLst>
              <a:ext uri="{FF2B5EF4-FFF2-40B4-BE49-F238E27FC236}">
                <a16:creationId xmlns:a16="http://schemas.microsoft.com/office/drawing/2014/main" id="{91E6D103-838A-497F-AE9E-C0D092666BE5}"/>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6" name="Rounded Rectangle 6">
            <a:extLst>
              <a:ext uri="{FF2B5EF4-FFF2-40B4-BE49-F238E27FC236}">
                <a16:creationId xmlns:a16="http://schemas.microsoft.com/office/drawing/2014/main" id="{E58ADA8B-1D2F-4BC2-B0C9-1139DE4861CB}"/>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7" name="Rounded Rectangle 6">
            <a:extLst>
              <a:ext uri="{FF2B5EF4-FFF2-40B4-BE49-F238E27FC236}">
                <a16:creationId xmlns:a16="http://schemas.microsoft.com/office/drawing/2014/main" id="{F8B0551B-289C-4FF9-8BBD-490AFC2E33CE}"/>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8" name="Teardrop 6">
            <a:extLst>
              <a:ext uri="{FF2B5EF4-FFF2-40B4-BE49-F238E27FC236}">
                <a16:creationId xmlns:a16="http://schemas.microsoft.com/office/drawing/2014/main" id="{2DC4F72A-899B-4BF0-8326-50B40F8052EC}"/>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9" name="Donut 24">
            <a:extLst>
              <a:ext uri="{FF2B5EF4-FFF2-40B4-BE49-F238E27FC236}">
                <a16:creationId xmlns:a16="http://schemas.microsoft.com/office/drawing/2014/main" id="{3F4012AD-7AE7-48FB-945D-0C6E310D541C}"/>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30" name="Chord 38">
            <a:extLst>
              <a:ext uri="{FF2B5EF4-FFF2-40B4-BE49-F238E27FC236}">
                <a16:creationId xmlns:a16="http://schemas.microsoft.com/office/drawing/2014/main" id="{2063440B-38AA-4A13-AA2F-CC85C55E83AF}"/>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1" name="Heart 38">
            <a:extLst>
              <a:ext uri="{FF2B5EF4-FFF2-40B4-BE49-F238E27FC236}">
                <a16:creationId xmlns:a16="http://schemas.microsoft.com/office/drawing/2014/main" id="{B6F8D9F9-F59B-4C2E-9401-DA34DA966F7C}"/>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2" name="Round Same Side Corner Rectangle 19">
            <a:extLst>
              <a:ext uri="{FF2B5EF4-FFF2-40B4-BE49-F238E27FC236}">
                <a16:creationId xmlns:a16="http://schemas.microsoft.com/office/drawing/2014/main" id="{11AC5446-2D7D-481D-8EDC-D296D86E61C3}"/>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3" name="Rectangle 23">
            <a:extLst>
              <a:ext uri="{FF2B5EF4-FFF2-40B4-BE49-F238E27FC236}">
                <a16:creationId xmlns:a16="http://schemas.microsoft.com/office/drawing/2014/main" id="{F7DEAE03-6B12-479A-B8D6-9AB11EF37F02}"/>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4" name="Oval 31">
            <a:extLst>
              <a:ext uri="{FF2B5EF4-FFF2-40B4-BE49-F238E27FC236}">
                <a16:creationId xmlns:a16="http://schemas.microsoft.com/office/drawing/2014/main" id="{0557FF36-1CC7-4807-8952-A3AAFE50AFC7}"/>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5" name="Rectangle 23">
            <a:extLst>
              <a:ext uri="{FF2B5EF4-FFF2-40B4-BE49-F238E27FC236}">
                <a16:creationId xmlns:a16="http://schemas.microsoft.com/office/drawing/2014/main" id="{B599B8CB-19BB-4C03-9E2A-7DA888207F81}"/>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6" name="Oval 31">
            <a:extLst>
              <a:ext uri="{FF2B5EF4-FFF2-40B4-BE49-F238E27FC236}">
                <a16:creationId xmlns:a16="http://schemas.microsoft.com/office/drawing/2014/main" id="{0C069AB6-C1D6-471F-B748-A479593B014F}"/>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7" name="Teardrop 17">
            <a:extLst>
              <a:ext uri="{FF2B5EF4-FFF2-40B4-BE49-F238E27FC236}">
                <a16:creationId xmlns:a16="http://schemas.microsoft.com/office/drawing/2014/main" id="{A00C0D48-DCD7-4E78-A627-D7EEA1466C7D}"/>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8" name="Rectangle 23">
            <a:extLst>
              <a:ext uri="{FF2B5EF4-FFF2-40B4-BE49-F238E27FC236}">
                <a16:creationId xmlns:a16="http://schemas.microsoft.com/office/drawing/2014/main" id="{845DB246-7084-4D89-86BC-691427F3902A}"/>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9" name="Round Same Side Corner Rectangle 8">
            <a:extLst>
              <a:ext uri="{FF2B5EF4-FFF2-40B4-BE49-F238E27FC236}">
                <a16:creationId xmlns:a16="http://schemas.microsoft.com/office/drawing/2014/main" id="{55E83121-1984-466B-A272-CD57E08AFE31}"/>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Round Same Side Corner Rectangle 20">
            <a:extLst>
              <a:ext uri="{FF2B5EF4-FFF2-40B4-BE49-F238E27FC236}">
                <a16:creationId xmlns:a16="http://schemas.microsoft.com/office/drawing/2014/main" id="{AB0EE0B0-2653-46ED-827E-4FE2479C71E5}"/>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1" name="Donut 87">
            <a:extLst>
              <a:ext uri="{FF2B5EF4-FFF2-40B4-BE49-F238E27FC236}">
                <a16:creationId xmlns:a16="http://schemas.microsoft.com/office/drawing/2014/main" id="{98D66C21-5BBD-4FE2-821D-CE08A45BDC61}"/>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2" name="Donut 90">
            <a:extLst>
              <a:ext uri="{FF2B5EF4-FFF2-40B4-BE49-F238E27FC236}">
                <a16:creationId xmlns:a16="http://schemas.microsoft.com/office/drawing/2014/main" id="{292330D0-9E6C-4323-9D52-33A0B1461296}"/>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3" name="Oval 6">
            <a:extLst>
              <a:ext uri="{FF2B5EF4-FFF2-40B4-BE49-F238E27FC236}">
                <a16:creationId xmlns:a16="http://schemas.microsoft.com/office/drawing/2014/main" id="{C3C73CE5-5166-4D52-8DB5-C3A250FAB31D}"/>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4" name="Block Arc 25">
            <a:extLst>
              <a:ext uri="{FF2B5EF4-FFF2-40B4-BE49-F238E27FC236}">
                <a16:creationId xmlns:a16="http://schemas.microsoft.com/office/drawing/2014/main" id="{334924FA-A674-4F89-9F4B-C0F7CC24CD4E}"/>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5" name="Block Arc 31">
            <a:extLst>
              <a:ext uri="{FF2B5EF4-FFF2-40B4-BE49-F238E27FC236}">
                <a16:creationId xmlns:a16="http://schemas.microsoft.com/office/drawing/2014/main" id="{415A2AD2-FDED-458F-A2DE-7D28384AFF19}"/>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6" name="Freeform 53">
            <a:extLst>
              <a:ext uri="{FF2B5EF4-FFF2-40B4-BE49-F238E27FC236}">
                <a16:creationId xmlns:a16="http://schemas.microsoft.com/office/drawing/2014/main" id="{F639DDC3-8ED7-40BC-8900-5423638A79AC}"/>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Block Arc 10">
            <a:extLst>
              <a:ext uri="{FF2B5EF4-FFF2-40B4-BE49-F238E27FC236}">
                <a16:creationId xmlns:a16="http://schemas.microsoft.com/office/drawing/2014/main" id="{373EE4EB-7846-4F94-80AC-83D32C9C802F}"/>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8" name="Freeform 55">
            <a:extLst>
              <a:ext uri="{FF2B5EF4-FFF2-40B4-BE49-F238E27FC236}">
                <a16:creationId xmlns:a16="http://schemas.microsoft.com/office/drawing/2014/main" id="{62381125-C50B-43D0-8B71-2A80684501A9}"/>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9" name="Round Same Side Corner Rectangle 36">
            <a:extLst>
              <a:ext uri="{FF2B5EF4-FFF2-40B4-BE49-F238E27FC236}">
                <a16:creationId xmlns:a16="http://schemas.microsoft.com/office/drawing/2014/main" id="{1120857A-B525-4DF2-BC32-17D49C005E00}"/>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0" name="Oval 21">
            <a:extLst>
              <a:ext uri="{FF2B5EF4-FFF2-40B4-BE49-F238E27FC236}">
                <a16:creationId xmlns:a16="http://schemas.microsoft.com/office/drawing/2014/main" id="{61296AFB-1DAC-47D8-8813-D4631A0EC257}"/>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1" name="Oval 32">
            <a:extLst>
              <a:ext uri="{FF2B5EF4-FFF2-40B4-BE49-F238E27FC236}">
                <a16:creationId xmlns:a16="http://schemas.microsoft.com/office/drawing/2014/main" id="{71F980C2-4571-46BB-96EF-0277ED53E1FE}"/>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3851709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C</a:t>
            </a:r>
            <a:endParaRPr lang="ko-KR" altLang="en-US" dirty="0"/>
          </a:p>
        </p:txBody>
      </p:sp>
      <p:sp>
        <p:nvSpPr>
          <p:cNvPr id="75" name="Freeform 47">
            <a:extLst>
              <a:ext uri="{FF2B5EF4-FFF2-40B4-BE49-F238E27FC236}">
                <a16:creationId xmlns:a16="http://schemas.microsoft.com/office/drawing/2014/main" id="{2DF8AFC9-5A98-4B1A-A7F6-E5E94AFEE57D}"/>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6" name="Freeform 48">
            <a:extLst>
              <a:ext uri="{FF2B5EF4-FFF2-40B4-BE49-F238E27FC236}">
                <a16:creationId xmlns:a16="http://schemas.microsoft.com/office/drawing/2014/main" id="{D93513F4-4B47-4039-891B-8244275DE232}"/>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7" name="Freeform 49">
            <a:extLst>
              <a:ext uri="{FF2B5EF4-FFF2-40B4-BE49-F238E27FC236}">
                <a16:creationId xmlns:a16="http://schemas.microsoft.com/office/drawing/2014/main" id="{F5A63891-A9F0-48E9-B481-FA4930337237}"/>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8" name="Freeform 50">
            <a:extLst>
              <a:ext uri="{FF2B5EF4-FFF2-40B4-BE49-F238E27FC236}">
                <a16:creationId xmlns:a16="http://schemas.microsoft.com/office/drawing/2014/main" id="{176D7F6C-CD9F-4894-A03B-27EF8904C6B3}"/>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Teardrop 9">
            <a:extLst>
              <a:ext uri="{FF2B5EF4-FFF2-40B4-BE49-F238E27FC236}">
                <a16:creationId xmlns:a16="http://schemas.microsoft.com/office/drawing/2014/main" id="{CD10AC96-B602-4FCB-8594-0073FE93C383}"/>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0" name="Freeform 97">
            <a:extLst>
              <a:ext uri="{FF2B5EF4-FFF2-40B4-BE49-F238E27FC236}">
                <a16:creationId xmlns:a16="http://schemas.microsoft.com/office/drawing/2014/main" id="{9FDA12BB-06C6-44EF-A10F-D6E0C17A8E17}"/>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1" name="Donut 22">
            <a:extLst>
              <a:ext uri="{FF2B5EF4-FFF2-40B4-BE49-F238E27FC236}">
                <a16:creationId xmlns:a16="http://schemas.microsoft.com/office/drawing/2014/main" id="{D1C318CF-7A10-40B6-A5AA-12501593F22A}"/>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2" name="Freeform 99">
            <a:extLst>
              <a:ext uri="{FF2B5EF4-FFF2-40B4-BE49-F238E27FC236}">
                <a16:creationId xmlns:a16="http://schemas.microsoft.com/office/drawing/2014/main" id="{EA41E933-5D59-4190-A379-0E0C6353C981}"/>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3" name="Oval 10">
            <a:extLst>
              <a:ext uri="{FF2B5EF4-FFF2-40B4-BE49-F238E27FC236}">
                <a16:creationId xmlns:a16="http://schemas.microsoft.com/office/drawing/2014/main" id="{1319AB9B-BE29-48E6-8620-5D48E119930A}"/>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4" name="Freeform 101">
            <a:extLst>
              <a:ext uri="{FF2B5EF4-FFF2-40B4-BE49-F238E27FC236}">
                <a16:creationId xmlns:a16="http://schemas.microsoft.com/office/drawing/2014/main" id="{644CB5FA-7F26-4032-B947-0F5D232CF2E0}"/>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5" name="Group 102">
            <a:extLst>
              <a:ext uri="{FF2B5EF4-FFF2-40B4-BE49-F238E27FC236}">
                <a16:creationId xmlns:a16="http://schemas.microsoft.com/office/drawing/2014/main" id="{333E1C4B-4C00-4AAB-9CA6-79840321F53E}"/>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86" name="Freeform 103">
              <a:extLst>
                <a:ext uri="{FF2B5EF4-FFF2-40B4-BE49-F238E27FC236}">
                  <a16:creationId xmlns:a16="http://schemas.microsoft.com/office/drawing/2014/main" id="{8C66D112-090F-4CC0-B6A9-8A89E0516B18}"/>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7" name="Freeform 104">
              <a:extLst>
                <a:ext uri="{FF2B5EF4-FFF2-40B4-BE49-F238E27FC236}">
                  <a16:creationId xmlns:a16="http://schemas.microsoft.com/office/drawing/2014/main" id="{4750B55E-FECC-4273-A497-6DE2735B85CB}"/>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Freeform 105">
              <a:extLst>
                <a:ext uri="{FF2B5EF4-FFF2-40B4-BE49-F238E27FC236}">
                  <a16:creationId xmlns:a16="http://schemas.microsoft.com/office/drawing/2014/main" id="{A7F63EFB-D994-4EB4-99AA-ABBB099E32AB}"/>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9" name="Freeform 106">
              <a:extLst>
                <a:ext uri="{FF2B5EF4-FFF2-40B4-BE49-F238E27FC236}">
                  <a16:creationId xmlns:a16="http://schemas.microsoft.com/office/drawing/2014/main" id="{B8D88B1F-16BB-4510-BEFA-88D84F9BAD17}"/>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0" name="Freeform 107">
            <a:extLst>
              <a:ext uri="{FF2B5EF4-FFF2-40B4-BE49-F238E27FC236}">
                <a16:creationId xmlns:a16="http://schemas.microsoft.com/office/drawing/2014/main" id="{94DE5902-E739-4223-99F5-99DF0356E2C3}"/>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1" name="Freeform 108">
            <a:extLst>
              <a:ext uri="{FF2B5EF4-FFF2-40B4-BE49-F238E27FC236}">
                <a16:creationId xmlns:a16="http://schemas.microsoft.com/office/drawing/2014/main" id="{5F6795A6-CCDB-4498-A825-BEEAFECCA2A7}"/>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2" name="Oval 8">
            <a:extLst>
              <a:ext uri="{FF2B5EF4-FFF2-40B4-BE49-F238E27FC236}">
                <a16:creationId xmlns:a16="http://schemas.microsoft.com/office/drawing/2014/main" id="{6BDF30F8-9120-4350-8D37-7649ECF5A848}"/>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3" name="Group 110">
            <a:extLst>
              <a:ext uri="{FF2B5EF4-FFF2-40B4-BE49-F238E27FC236}">
                <a16:creationId xmlns:a16="http://schemas.microsoft.com/office/drawing/2014/main" id="{709C9379-094B-4443-B340-2681514F8F71}"/>
              </a:ext>
            </a:extLst>
          </p:cNvPr>
          <p:cNvGrpSpPr/>
          <p:nvPr/>
        </p:nvGrpSpPr>
        <p:grpSpPr>
          <a:xfrm>
            <a:off x="4292080" y="2037091"/>
            <a:ext cx="341005" cy="376812"/>
            <a:chOff x="4835382" y="73243"/>
            <a:chExt cx="2920830" cy="3227535"/>
          </a:xfrm>
          <a:solidFill>
            <a:schemeClr val="accent4"/>
          </a:solidFill>
        </p:grpSpPr>
        <p:sp>
          <p:nvSpPr>
            <p:cNvPr id="94" name="Freeform 111">
              <a:extLst>
                <a:ext uri="{FF2B5EF4-FFF2-40B4-BE49-F238E27FC236}">
                  <a16:creationId xmlns:a16="http://schemas.microsoft.com/office/drawing/2014/main" id="{12E65282-9A99-4375-871E-1FB753471634}"/>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5" name="Oval 37">
              <a:extLst>
                <a:ext uri="{FF2B5EF4-FFF2-40B4-BE49-F238E27FC236}">
                  <a16:creationId xmlns:a16="http://schemas.microsoft.com/office/drawing/2014/main" id="{71B7F208-9CC6-4EE8-8E84-238EF9086615}"/>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6" name="Rectangle 19">
            <a:extLst>
              <a:ext uri="{FF2B5EF4-FFF2-40B4-BE49-F238E27FC236}">
                <a16:creationId xmlns:a16="http://schemas.microsoft.com/office/drawing/2014/main" id="{1B8E1F48-A449-4167-AA38-161B3FE0881D}"/>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7" name="Freeform 114">
            <a:extLst>
              <a:ext uri="{FF2B5EF4-FFF2-40B4-BE49-F238E27FC236}">
                <a16:creationId xmlns:a16="http://schemas.microsoft.com/office/drawing/2014/main" id="{2D765891-70D6-476F-B032-AF5D3CB3388B}"/>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8" name="Rounded Rectangle 31">
            <a:extLst>
              <a:ext uri="{FF2B5EF4-FFF2-40B4-BE49-F238E27FC236}">
                <a16:creationId xmlns:a16="http://schemas.microsoft.com/office/drawing/2014/main" id="{6E70A1FC-A74C-4CEF-9B3C-E0F5587A229D}"/>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9" name="Oval 47">
            <a:extLst>
              <a:ext uri="{FF2B5EF4-FFF2-40B4-BE49-F238E27FC236}">
                <a16:creationId xmlns:a16="http://schemas.microsoft.com/office/drawing/2014/main" id="{1A530C9F-D948-4AC1-9B19-100A160E3B26}"/>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Oval 50">
            <a:extLst>
              <a:ext uri="{FF2B5EF4-FFF2-40B4-BE49-F238E27FC236}">
                <a16:creationId xmlns:a16="http://schemas.microsoft.com/office/drawing/2014/main" id="{EAC809A7-0C9E-4DA7-9915-7F9AF8AA2226}"/>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Heart 17">
            <a:extLst>
              <a:ext uri="{FF2B5EF4-FFF2-40B4-BE49-F238E27FC236}">
                <a16:creationId xmlns:a16="http://schemas.microsoft.com/office/drawing/2014/main" id="{B1A6E8D9-2576-431C-B02D-06B4149B6F5C}"/>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2" name="Rounded Rectangle 25">
            <a:extLst>
              <a:ext uri="{FF2B5EF4-FFF2-40B4-BE49-F238E27FC236}">
                <a16:creationId xmlns:a16="http://schemas.microsoft.com/office/drawing/2014/main" id="{E7D49A91-BD93-40A0-97F1-A109CE94F37D}"/>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3" name="Chord 32">
            <a:extLst>
              <a:ext uri="{FF2B5EF4-FFF2-40B4-BE49-F238E27FC236}">
                <a16:creationId xmlns:a16="http://schemas.microsoft.com/office/drawing/2014/main" id="{607F4908-8BA3-4C5A-A76C-450B8229DCC5}"/>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Rounded Rectangle 40">
            <a:extLst>
              <a:ext uri="{FF2B5EF4-FFF2-40B4-BE49-F238E27FC236}">
                <a16:creationId xmlns:a16="http://schemas.microsoft.com/office/drawing/2014/main" id="{61EAACCC-0410-4F3C-AC1B-D36776EB5A00}"/>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5" name="Rounded Rectangle 7">
            <a:extLst>
              <a:ext uri="{FF2B5EF4-FFF2-40B4-BE49-F238E27FC236}">
                <a16:creationId xmlns:a16="http://schemas.microsoft.com/office/drawing/2014/main" id="{5D747319-E42D-4D8B-8CC4-FA466CA7818F}"/>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6" name="Rounded Rectangle 17">
            <a:extLst>
              <a:ext uri="{FF2B5EF4-FFF2-40B4-BE49-F238E27FC236}">
                <a16:creationId xmlns:a16="http://schemas.microsoft.com/office/drawing/2014/main" id="{9C43E9C5-95B8-4FB8-9532-C20B1B455369}"/>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7" name="Oval 21">
            <a:extLst>
              <a:ext uri="{FF2B5EF4-FFF2-40B4-BE49-F238E27FC236}">
                <a16:creationId xmlns:a16="http://schemas.microsoft.com/office/drawing/2014/main" id="{3AEA3578-C692-4173-8A62-BFDCB0C4DAD1}"/>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8" name="Oval 25">
            <a:extLst>
              <a:ext uri="{FF2B5EF4-FFF2-40B4-BE49-F238E27FC236}">
                <a16:creationId xmlns:a16="http://schemas.microsoft.com/office/drawing/2014/main" id="{C078CAEB-0A49-40DA-9C6C-9737B6C622C8}"/>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9" name="Block Arc 20">
            <a:extLst>
              <a:ext uri="{FF2B5EF4-FFF2-40B4-BE49-F238E27FC236}">
                <a16:creationId xmlns:a16="http://schemas.microsoft.com/office/drawing/2014/main" id="{7B99078D-6030-4589-B2C7-8A2B6A61A983}"/>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0" name="Block Arc 11">
            <a:extLst>
              <a:ext uri="{FF2B5EF4-FFF2-40B4-BE49-F238E27FC236}">
                <a16:creationId xmlns:a16="http://schemas.microsoft.com/office/drawing/2014/main" id="{77F35E13-2466-4D41-980C-E10826252F7B}"/>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1" name="Rectangle 21">
            <a:extLst>
              <a:ext uri="{FF2B5EF4-FFF2-40B4-BE49-F238E27FC236}">
                <a16:creationId xmlns:a16="http://schemas.microsoft.com/office/drawing/2014/main" id="{EE1D1918-B786-4006-B685-7428C13E88EF}"/>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2" name="Round Same Side Corner Rectangle 8">
            <a:extLst>
              <a:ext uri="{FF2B5EF4-FFF2-40B4-BE49-F238E27FC236}">
                <a16:creationId xmlns:a16="http://schemas.microsoft.com/office/drawing/2014/main" id="{7FE9840D-FCBA-436C-9A04-D0E8ACBFE942}"/>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3" name="Rounded Rectangle 51">
            <a:extLst>
              <a:ext uri="{FF2B5EF4-FFF2-40B4-BE49-F238E27FC236}">
                <a16:creationId xmlns:a16="http://schemas.microsoft.com/office/drawing/2014/main" id="{31B62283-4232-409D-B777-4259D6BB5E21}"/>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4" name="Isosceles Triangle 5">
            <a:extLst>
              <a:ext uri="{FF2B5EF4-FFF2-40B4-BE49-F238E27FC236}">
                <a16:creationId xmlns:a16="http://schemas.microsoft.com/office/drawing/2014/main" id="{9F40F0DF-A0B3-480B-96C4-77365968007F}"/>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Trapezoid 22">
            <a:extLst>
              <a:ext uri="{FF2B5EF4-FFF2-40B4-BE49-F238E27FC236}">
                <a16:creationId xmlns:a16="http://schemas.microsoft.com/office/drawing/2014/main" id="{66FA38BB-57FF-454E-8FFF-ACD9CADB842C}"/>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Rounded Rectangle 20">
            <a:extLst>
              <a:ext uri="{FF2B5EF4-FFF2-40B4-BE49-F238E27FC236}">
                <a16:creationId xmlns:a16="http://schemas.microsoft.com/office/drawing/2014/main" id="{23903EE0-C7F7-4442-A125-891F1CE3DC22}"/>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Trapezoid 28">
            <a:extLst>
              <a:ext uri="{FF2B5EF4-FFF2-40B4-BE49-F238E27FC236}">
                <a16:creationId xmlns:a16="http://schemas.microsoft.com/office/drawing/2014/main" id="{0CE55371-52ED-4520-BD14-11DD3D3238D5}"/>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8" name="Rounded Rectangle 2">
            <a:extLst>
              <a:ext uri="{FF2B5EF4-FFF2-40B4-BE49-F238E27FC236}">
                <a16:creationId xmlns:a16="http://schemas.microsoft.com/office/drawing/2014/main" id="{AB7E5ADF-0054-45F5-ADAF-B17E7B50765C}"/>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9" name="Rounded Rectangle 8">
            <a:extLst>
              <a:ext uri="{FF2B5EF4-FFF2-40B4-BE49-F238E27FC236}">
                <a16:creationId xmlns:a16="http://schemas.microsoft.com/office/drawing/2014/main" id="{3F147F70-435D-42BC-B52C-C79751704A84}"/>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0" name="Rounded Rectangle 2">
            <a:extLst>
              <a:ext uri="{FF2B5EF4-FFF2-40B4-BE49-F238E27FC236}">
                <a16:creationId xmlns:a16="http://schemas.microsoft.com/office/drawing/2014/main" id="{9A7E4D6F-AC3A-4564-A753-90AF222B61DD}"/>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1" name="Rounded Rectangle 3">
            <a:extLst>
              <a:ext uri="{FF2B5EF4-FFF2-40B4-BE49-F238E27FC236}">
                <a16:creationId xmlns:a16="http://schemas.microsoft.com/office/drawing/2014/main" id="{6FDA4625-7E9D-482A-A098-A793E454AD50}"/>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2" name="Rounded Rectangle 10">
            <a:extLst>
              <a:ext uri="{FF2B5EF4-FFF2-40B4-BE49-F238E27FC236}">
                <a16:creationId xmlns:a16="http://schemas.microsoft.com/office/drawing/2014/main" id="{354E0152-41BE-4551-9BA5-20B294A2F20F}"/>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3" name="Block Arc 6">
            <a:extLst>
              <a:ext uri="{FF2B5EF4-FFF2-40B4-BE49-F238E27FC236}">
                <a16:creationId xmlns:a16="http://schemas.microsoft.com/office/drawing/2014/main" id="{B3684D17-738E-49B4-8452-2AA516CFA043}"/>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4" name="Left Arrow 1">
            <a:extLst>
              <a:ext uri="{FF2B5EF4-FFF2-40B4-BE49-F238E27FC236}">
                <a16:creationId xmlns:a16="http://schemas.microsoft.com/office/drawing/2014/main" id="{CFD1DD74-9E35-432F-8380-401FE3D332E8}"/>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4" name="Oval 35">
            <a:extLst>
              <a:ext uri="{FF2B5EF4-FFF2-40B4-BE49-F238E27FC236}">
                <a16:creationId xmlns:a16="http://schemas.microsoft.com/office/drawing/2014/main" id="{2121B4D3-2F08-4225-A1BA-4D99A276CB20}"/>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5" name="TextBox 154">
            <a:extLst>
              <a:ext uri="{FF2B5EF4-FFF2-40B4-BE49-F238E27FC236}">
                <a16:creationId xmlns:a16="http://schemas.microsoft.com/office/drawing/2014/main" id="{962E347F-F29B-41C7-AB50-EB9003D53E81}"/>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156" name="TextBox 155">
            <a:extLst>
              <a:ext uri="{FF2B5EF4-FFF2-40B4-BE49-F238E27FC236}">
                <a16:creationId xmlns:a16="http://schemas.microsoft.com/office/drawing/2014/main" id="{3D49CBD0-3642-4C65-86A5-D8E89184AECC}"/>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157" name="TextBox 156">
            <a:extLst>
              <a:ext uri="{FF2B5EF4-FFF2-40B4-BE49-F238E27FC236}">
                <a16:creationId xmlns:a16="http://schemas.microsoft.com/office/drawing/2014/main" id="{40D9F21C-A436-4164-AE8D-2EDAC5FD365B}"/>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158" name="TextBox 157">
            <a:extLst>
              <a:ext uri="{FF2B5EF4-FFF2-40B4-BE49-F238E27FC236}">
                <a16:creationId xmlns:a16="http://schemas.microsoft.com/office/drawing/2014/main" id="{E0AC795A-03F9-40AE-B437-12EA1B76C352}"/>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98149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100" name="Group 99">
            <a:extLst>
              <a:ext uri="{FF2B5EF4-FFF2-40B4-BE49-F238E27FC236}">
                <a16:creationId xmlns:a16="http://schemas.microsoft.com/office/drawing/2014/main" id="{A12A176D-3856-45BF-88EA-5AD79D8878CC}"/>
              </a:ext>
            </a:extLst>
          </p:cNvPr>
          <p:cNvGrpSpPr/>
          <p:nvPr/>
        </p:nvGrpSpPr>
        <p:grpSpPr>
          <a:xfrm>
            <a:off x="1995128" y="882935"/>
            <a:ext cx="957364" cy="957364"/>
            <a:chOff x="1889648" y="1302592"/>
            <a:chExt cx="972000" cy="972000"/>
          </a:xfrm>
        </p:grpSpPr>
        <p:grpSp>
          <p:nvGrpSpPr>
            <p:cNvPr id="18" name="Group 17"/>
            <p:cNvGrpSpPr/>
            <p:nvPr/>
          </p:nvGrpSpPr>
          <p:grpSpPr>
            <a:xfrm>
              <a:off x="1889648" y="1302592"/>
              <a:ext cx="972000" cy="972000"/>
              <a:chOff x="4914092" y="1771869"/>
              <a:chExt cx="972000" cy="972000"/>
            </a:xfrm>
          </p:grpSpPr>
          <p:sp>
            <p:nvSpPr>
              <p:cNvPr id="8" name="Rectangle 7"/>
              <p:cNvSpPr/>
              <p:nvPr/>
            </p:nvSpPr>
            <p:spPr>
              <a:xfrm>
                <a:off x="4914092" y="1771869"/>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0" name="Rectangle 19"/>
              <p:cNvSpPr/>
              <p:nvPr/>
            </p:nvSpPr>
            <p:spPr>
              <a:xfrm>
                <a:off x="5004048" y="1861825"/>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57" name="TextBox 56">
              <a:extLst>
                <a:ext uri="{FF2B5EF4-FFF2-40B4-BE49-F238E27FC236}">
                  <a16:creationId xmlns:a16="http://schemas.microsoft.com/office/drawing/2014/main" id="{316A3786-7C58-4A52-B77E-ED8487DAB476}"/>
                </a:ext>
              </a:extLst>
            </p:cNvPr>
            <p:cNvSpPr txBox="1"/>
            <p:nvPr/>
          </p:nvSpPr>
          <p:spPr>
            <a:xfrm>
              <a:off x="1993194" y="1407715"/>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Credit Risk</a:t>
              </a:r>
              <a:endParaRPr lang="ko-KR" altLang="en-US" sz="1050" b="1" dirty="0">
                <a:solidFill>
                  <a:schemeClr val="bg1"/>
                </a:solidFill>
                <a:cs typeface="Arial" pitchFamily="34" charset="0"/>
              </a:endParaRPr>
            </a:p>
          </p:txBody>
        </p:sp>
      </p:grpSp>
      <p:grpSp>
        <p:nvGrpSpPr>
          <p:cNvPr id="102" name="Group 101">
            <a:extLst>
              <a:ext uri="{FF2B5EF4-FFF2-40B4-BE49-F238E27FC236}">
                <a16:creationId xmlns:a16="http://schemas.microsoft.com/office/drawing/2014/main" id="{2586986B-6961-4B82-BE42-735A4CB8849A}"/>
              </a:ext>
            </a:extLst>
          </p:cNvPr>
          <p:cNvGrpSpPr/>
          <p:nvPr/>
        </p:nvGrpSpPr>
        <p:grpSpPr>
          <a:xfrm>
            <a:off x="2563763" y="1593997"/>
            <a:ext cx="957364" cy="957364"/>
            <a:chOff x="2458283" y="2013654"/>
            <a:chExt cx="972000" cy="972000"/>
          </a:xfrm>
        </p:grpSpPr>
        <p:grpSp>
          <p:nvGrpSpPr>
            <p:cNvPr id="58" name="Group 57">
              <a:extLst>
                <a:ext uri="{FF2B5EF4-FFF2-40B4-BE49-F238E27FC236}">
                  <a16:creationId xmlns:a16="http://schemas.microsoft.com/office/drawing/2014/main" id="{EFEE1C2B-CE76-4F42-8EA5-E0F9031250B0}"/>
                </a:ext>
              </a:extLst>
            </p:cNvPr>
            <p:cNvGrpSpPr/>
            <p:nvPr/>
          </p:nvGrpSpPr>
          <p:grpSpPr>
            <a:xfrm>
              <a:off x="2458283" y="2013654"/>
              <a:ext cx="972000" cy="972000"/>
              <a:chOff x="4914092" y="1771869"/>
              <a:chExt cx="972000" cy="972000"/>
            </a:xfrm>
          </p:grpSpPr>
          <p:sp>
            <p:nvSpPr>
              <p:cNvPr id="59" name="Rectangle 58">
                <a:extLst>
                  <a:ext uri="{FF2B5EF4-FFF2-40B4-BE49-F238E27FC236}">
                    <a16:creationId xmlns:a16="http://schemas.microsoft.com/office/drawing/2014/main" id="{A0B6C325-B67D-4F2A-B72F-5A9C44856F7C}"/>
                  </a:ext>
                </a:extLst>
              </p:cNvPr>
              <p:cNvSpPr/>
              <p:nvPr/>
            </p:nvSpPr>
            <p:spPr>
              <a:xfrm>
                <a:off x="4914092" y="1771869"/>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0" name="Rectangle 59">
                <a:extLst>
                  <a:ext uri="{FF2B5EF4-FFF2-40B4-BE49-F238E27FC236}">
                    <a16:creationId xmlns:a16="http://schemas.microsoft.com/office/drawing/2014/main" id="{1095FD1B-CD72-4924-9374-9A035B1C3B8F}"/>
                  </a:ext>
                </a:extLst>
              </p:cNvPr>
              <p:cNvSpPr/>
              <p:nvPr/>
            </p:nvSpPr>
            <p:spPr>
              <a:xfrm>
                <a:off x="5004048" y="1861825"/>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3" name="TextBox 72">
              <a:extLst>
                <a:ext uri="{FF2B5EF4-FFF2-40B4-BE49-F238E27FC236}">
                  <a16:creationId xmlns:a16="http://schemas.microsoft.com/office/drawing/2014/main" id="{A0FFA8E5-8F1F-4824-82DE-3CEBAD43EC20}"/>
                </a:ext>
              </a:extLst>
            </p:cNvPr>
            <p:cNvSpPr txBox="1"/>
            <p:nvPr/>
          </p:nvSpPr>
          <p:spPr>
            <a:xfrm>
              <a:off x="2561829" y="2118777"/>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Market Risk</a:t>
              </a:r>
              <a:endParaRPr lang="ko-KR" altLang="en-US" sz="1050" b="1" dirty="0">
                <a:solidFill>
                  <a:schemeClr val="bg1"/>
                </a:solidFill>
                <a:cs typeface="Arial" pitchFamily="34" charset="0"/>
              </a:endParaRPr>
            </a:p>
          </p:txBody>
        </p:sp>
      </p:grpSp>
      <p:grpSp>
        <p:nvGrpSpPr>
          <p:cNvPr id="99" name="Group 98">
            <a:extLst>
              <a:ext uri="{FF2B5EF4-FFF2-40B4-BE49-F238E27FC236}">
                <a16:creationId xmlns:a16="http://schemas.microsoft.com/office/drawing/2014/main" id="{E94A3D45-D4C2-404E-A23B-B1BB2D3222FB}"/>
              </a:ext>
            </a:extLst>
          </p:cNvPr>
          <p:cNvGrpSpPr/>
          <p:nvPr/>
        </p:nvGrpSpPr>
        <p:grpSpPr>
          <a:xfrm>
            <a:off x="1509128" y="1368935"/>
            <a:ext cx="957364" cy="957364"/>
            <a:chOff x="1403648" y="1788592"/>
            <a:chExt cx="972000" cy="972000"/>
          </a:xfrm>
        </p:grpSpPr>
        <p:grpSp>
          <p:nvGrpSpPr>
            <p:cNvPr id="21" name="Group 20"/>
            <p:cNvGrpSpPr/>
            <p:nvPr/>
          </p:nvGrpSpPr>
          <p:grpSpPr>
            <a:xfrm>
              <a:off x="1403648" y="1788592"/>
              <a:ext cx="972000" cy="972000"/>
              <a:chOff x="4362030" y="2312124"/>
              <a:chExt cx="972000" cy="972000"/>
            </a:xfrm>
          </p:grpSpPr>
          <p:sp>
            <p:nvSpPr>
              <p:cNvPr id="7" name="Rectangle 6"/>
              <p:cNvSpPr/>
              <p:nvPr/>
            </p:nvSpPr>
            <p:spPr>
              <a:xfrm>
                <a:off x="4362030" y="2312124"/>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ectangle 18"/>
              <p:cNvSpPr/>
              <p:nvPr/>
            </p:nvSpPr>
            <p:spPr>
              <a:xfrm>
                <a:off x="4451986" y="2402080"/>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56" name="TextBox 55">
              <a:extLst>
                <a:ext uri="{FF2B5EF4-FFF2-40B4-BE49-F238E27FC236}">
                  <a16:creationId xmlns:a16="http://schemas.microsoft.com/office/drawing/2014/main" id="{9B176BAA-D272-4FBD-B33C-46444B10F7DD}"/>
                </a:ext>
              </a:extLst>
            </p:cNvPr>
            <p:cNvSpPr txBox="1"/>
            <p:nvPr/>
          </p:nvSpPr>
          <p:spPr>
            <a:xfrm>
              <a:off x="1477910" y="1905733"/>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Liquidity Risk</a:t>
              </a:r>
              <a:endParaRPr lang="ko-KR" altLang="en-US" sz="1050" b="1" dirty="0">
                <a:solidFill>
                  <a:schemeClr val="bg1"/>
                </a:solidFill>
                <a:cs typeface="Arial" pitchFamily="34" charset="0"/>
              </a:endParaRPr>
            </a:p>
          </p:txBody>
        </p:sp>
      </p:grpSp>
      <p:grpSp>
        <p:nvGrpSpPr>
          <p:cNvPr id="98" name="Group 97">
            <a:extLst>
              <a:ext uri="{FF2B5EF4-FFF2-40B4-BE49-F238E27FC236}">
                <a16:creationId xmlns:a16="http://schemas.microsoft.com/office/drawing/2014/main" id="{10A58FD5-6F81-49B3-BAF4-27F019400A7A}"/>
              </a:ext>
            </a:extLst>
          </p:cNvPr>
          <p:cNvGrpSpPr/>
          <p:nvPr/>
        </p:nvGrpSpPr>
        <p:grpSpPr>
          <a:xfrm>
            <a:off x="1039702" y="1909190"/>
            <a:ext cx="957364" cy="957364"/>
            <a:chOff x="934222" y="2328847"/>
            <a:chExt cx="972000" cy="972000"/>
          </a:xfrm>
        </p:grpSpPr>
        <p:grpSp>
          <p:nvGrpSpPr>
            <p:cNvPr id="16" name="Group 15"/>
            <p:cNvGrpSpPr/>
            <p:nvPr/>
          </p:nvGrpSpPr>
          <p:grpSpPr>
            <a:xfrm>
              <a:off x="934222" y="2328847"/>
              <a:ext cx="972000" cy="972000"/>
              <a:chOff x="3809969" y="2852379"/>
              <a:chExt cx="972000" cy="972000"/>
            </a:xfrm>
          </p:grpSpPr>
          <p:sp>
            <p:nvSpPr>
              <p:cNvPr id="6" name="Rectangle 5"/>
              <p:cNvSpPr/>
              <p:nvPr/>
            </p:nvSpPr>
            <p:spPr>
              <a:xfrm>
                <a:off x="3809969" y="2852379"/>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Rectangle 16"/>
              <p:cNvSpPr/>
              <p:nvPr/>
            </p:nvSpPr>
            <p:spPr>
              <a:xfrm>
                <a:off x="3896308" y="2960162"/>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55" name="TextBox 54">
              <a:extLst>
                <a:ext uri="{FF2B5EF4-FFF2-40B4-BE49-F238E27FC236}">
                  <a16:creationId xmlns:a16="http://schemas.microsoft.com/office/drawing/2014/main" id="{3E4C9CC3-825E-4179-9B23-729BFB57BADE}"/>
                </a:ext>
              </a:extLst>
            </p:cNvPr>
            <p:cNvSpPr txBox="1"/>
            <p:nvPr/>
          </p:nvSpPr>
          <p:spPr>
            <a:xfrm>
              <a:off x="1004867" y="2485156"/>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Operating Risk</a:t>
              </a:r>
              <a:endParaRPr lang="ko-KR" altLang="en-US" sz="1050" b="1" dirty="0">
                <a:solidFill>
                  <a:schemeClr val="bg1"/>
                </a:solidFill>
                <a:cs typeface="Arial" pitchFamily="34" charset="0"/>
              </a:endParaRPr>
            </a:p>
          </p:txBody>
        </p:sp>
      </p:grpSp>
      <p:sp>
        <p:nvSpPr>
          <p:cNvPr id="2" name="Text Placeholder 1"/>
          <p:cNvSpPr>
            <a:spLocks noGrp="1"/>
          </p:cNvSpPr>
          <p:nvPr>
            <p:ph type="body" sz="quarter" idx="10"/>
          </p:nvPr>
        </p:nvSpPr>
        <p:spPr/>
        <p:txBody>
          <a:bodyPr/>
          <a:lstStyle/>
          <a:p>
            <a:r>
              <a:rPr lang="en-US" altLang="ko-KR" dirty="0"/>
              <a:t>Risk Management</a:t>
            </a:r>
            <a:endParaRPr lang="ko-KR" altLang="en-US" dirty="0"/>
          </a:p>
        </p:txBody>
      </p:sp>
      <p:grpSp>
        <p:nvGrpSpPr>
          <p:cNvPr id="96" name="Group 95">
            <a:extLst>
              <a:ext uri="{FF2B5EF4-FFF2-40B4-BE49-F238E27FC236}">
                <a16:creationId xmlns:a16="http://schemas.microsoft.com/office/drawing/2014/main" id="{8667881C-BE4D-4D68-902D-C0602066A325}"/>
              </a:ext>
            </a:extLst>
          </p:cNvPr>
          <p:cNvGrpSpPr/>
          <p:nvPr/>
        </p:nvGrpSpPr>
        <p:grpSpPr>
          <a:xfrm>
            <a:off x="487641" y="2449446"/>
            <a:ext cx="957364" cy="957364"/>
            <a:chOff x="382161" y="2869103"/>
            <a:chExt cx="972000" cy="972000"/>
          </a:xfrm>
        </p:grpSpPr>
        <p:grpSp>
          <p:nvGrpSpPr>
            <p:cNvPr id="15" name="Group 14"/>
            <p:cNvGrpSpPr/>
            <p:nvPr/>
          </p:nvGrpSpPr>
          <p:grpSpPr>
            <a:xfrm>
              <a:off x="382161" y="2869103"/>
              <a:ext cx="972000" cy="972000"/>
              <a:chOff x="3257908" y="3392635"/>
              <a:chExt cx="972000" cy="972000"/>
            </a:xfrm>
          </p:grpSpPr>
          <p:sp>
            <p:nvSpPr>
              <p:cNvPr id="4" name="Rectangle 3"/>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Rectangle 8"/>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47" name="TextBox 46">
              <a:extLst>
                <a:ext uri="{FF2B5EF4-FFF2-40B4-BE49-F238E27FC236}">
                  <a16:creationId xmlns:a16="http://schemas.microsoft.com/office/drawing/2014/main" id="{FE04304C-98F3-4864-8A4D-ADD70A45F793}"/>
                </a:ext>
              </a:extLst>
            </p:cNvPr>
            <p:cNvSpPr txBox="1"/>
            <p:nvPr/>
          </p:nvSpPr>
          <p:spPr>
            <a:xfrm>
              <a:off x="514079" y="3145335"/>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Legal Risk</a:t>
              </a:r>
              <a:endParaRPr lang="ko-KR" altLang="en-US" sz="1050" b="1" dirty="0">
                <a:solidFill>
                  <a:schemeClr val="bg1"/>
                </a:solidFill>
                <a:cs typeface="Arial" pitchFamily="34" charset="0"/>
              </a:endParaRPr>
            </a:p>
          </p:txBody>
        </p:sp>
      </p:grpSp>
      <p:grpSp>
        <p:nvGrpSpPr>
          <p:cNvPr id="101" name="Group 100">
            <a:extLst>
              <a:ext uri="{FF2B5EF4-FFF2-40B4-BE49-F238E27FC236}">
                <a16:creationId xmlns:a16="http://schemas.microsoft.com/office/drawing/2014/main" id="{B14D213C-B3ED-4211-A78A-72A404D38152}"/>
              </a:ext>
            </a:extLst>
          </p:cNvPr>
          <p:cNvGrpSpPr/>
          <p:nvPr/>
        </p:nvGrpSpPr>
        <p:grpSpPr>
          <a:xfrm>
            <a:off x="2077763" y="2079997"/>
            <a:ext cx="957364" cy="957364"/>
            <a:chOff x="1972283" y="2499654"/>
            <a:chExt cx="972000" cy="972000"/>
          </a:xfrm>
        </p:grpSpPr>
        <p:grpSp>
          <p:nvGrpSpPr>
            <p:cNvPr id="61" name="Group 60">
              <a:extLst>
                <a:ext uri="{FF2B5EF4-FFF2-40B4-BE49-F238E27FC236}">
                  <a16:creationId xmlns:a16="http://schemas.microsoft.com/office/drawing/2014/main" id="{CE6159AA-9404-46AB-B7F6-ABEFB7C09280}"/>
                </a:ext>
              </a:extLst>
            </p:cNvPr>
            <p:cNvGrpSpPr/>
            <p:nvPr/>
          </p:nvGrpSpPr>
          <p:grpSpPr>
            <a:xfrm>
              <a:off x="1972283" y="2499654"/>
              <a:ext cx="972000" cy="972000"/>
              <a:chOff x="4362030" y="2312124"/>
              <a:chExt cx="972000" cy="972000"/>
            </a:xfrm>
          </p:grpSpPr>
          <p:sp>
            <p:nvSpPr>
              <p:cNvPr id="62" name="Rectangle 61">
                <a:extLst>
                  <a:ext uri="{FF2B5EF4-FFF2-40B4-BE49-F238E27FC236}">
                    <a16:creationId xmlns:a16="http://schemas.microsoft.com/office/drawing/2014/main" id="{5DD7BF40-4BD0-455E-8497-52FE4ED92930}"/>
                  </a:ext>
                </a:extLst>
              </p:cNvPr>
              <p:cNvSpPr/>
              <p:nvPr/>
            </p:nvSpPr>
            <p:spPr>
              <a:xfrm>
                <a:off x="4362030" y="2312124"/>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3" name="Rectangle 62">
                <a:extLst>
                  <a:ext uri="{FF2B5EF4-FFF2-40B4-BE49-F238E27FC236}">
                    <a16:creationId xmlns:a16="http://schemas.microsoft.com/office/drawing/2014/main" id="{0D752A20-A425-4870-B80E-EA67B1881493}"/>
                  </a:ext>
                </a:extLst>
              </p:cNvPr>
              <p:cNvSpPr/>
              <p:nvPr/>
            </p:nvSpPr>
            <p:spPr>
              <a:xfrm>
                <a:off x="4451986" y="2402080"/>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2" name="TextBox 71">
              <a:extLst>
                <a:ext uri="{FF2B5EF4-FFF2-40B4-BE49-F238E27FC236}">
                  <a16:creationId xmlns:a16="http://schemas.microsoft.com/office/drawing/2014/main" id="{67173F37-D91A-41A9-BB27-351888A054F7}"/>
                </a:ext>
              </a:extLst>
            </p:cNvPr>
            <p:cNvSpPr txBox="1"/>
            <p:nvPr/>
          </p:nvSpPr>
          <p:spPr>
            <a:xfrm>
              <a:off x="2046545" y="2616795"/>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Strategic Risk</a:t>
              </a:r>
              <a:endParaRPr lang="ko-KR" altLang="en-US" sz="105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345DCA8A-0F10-4E88-8A43-25A0D4763BA2}"/>
              </a:ext>
            </a:extLst>
          </p:cNvPr>
          <p:cNvGrpSpPr/>
          <p:nvPr/>
        </p:nvGrpSpPr>
        <p:grpSpPr>
          <a:xfrm>
            <a:off x="1525703" y="2620252"/>
            <a:ext cx="957840" cy="957364"/>
            <a:chOff x="1420222" y="3039909"/>
            <a:chExt cx="972483" cy="972000"/>
          </a:xfrm>
        </p:grpSpPr>
        <p:grpSp>
          <p:nvGrpSpPr>
            <p:cNvPr id="64" name="Group 63">
              <a:extLst>
                <a:ext uri="{FF2B5EF4-FFF2-40B4-BE49-F238E27FC236}">
                  <a16:creationId xmlns:a16="http://schemas.microsoft.com/office/drawing/2014/main" id="{D9092F8F-3295-4F8F-8A13-48561C8380F9}"/>
                </a:ext>
              </a:extLst>
            </p:cNvPr>
            <p:cNvGrpSpPr/>
            <p:nvPr/>
          </p:nvGrpSpPr>
          <p:grpSpPr>
            <a:xfrm>
              <a:off x="1420222" y="3039909"/>
              <a:ext cx="972000" cy="972000"/>
              <a:chOff x="3809969" y="2852379"/>
              <a:chExt cx="972000" cy="972000"/>
            </a:xfrm>
          </p:grpSpPr>
          <p:sp>
            <p:nvSpPr>
              <p:cNvPr id="65" name="Rectangle 64">
                <a:extLst>
                  <a:ext uri="{FF2B5EF4-FFF2-40B4-BE49-F238E27FC236}">
                    <a16:creationId xmlns:a16="http://schemas.microsoft.com/office/drawing/2014/main" id="{B1041DC4-C8DD-4922-AA8E-74355024906D}"/>
                  </a:ext>
                </a:extLst>
              </p:cNvPr>
              <p:cNvSpPr/>
              <p:nvPr/>
            </p:nvSpPr>
            <p:spPr>
              <a:xfrm>
                <a:off x="3809969" y="2852379"/>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6" name="Rectangle 65">
                <a:extLst>
                  <a:ext uri="{FF2B5EF4-FFF2-40B4-BE49-F238E27FC236}">
                    <a16:creationId xmlns:a16="http://schemas.microsoft.com/office/drawing/2014/main" id="{D20A3C79-C2C1-4782-B0D4-89B8704FD1E1}"/>
                  </a:ext>
                </a:extLst>
              </p:cNvPr>
              <p:cNvSpPr/>
              <p:nvPr/>
            </p:nvSpPr>
            <p:spPr>
              <a:xfrm>
                <a:off x="3896308" y="2960162"/>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1" name="TextBox 70">
              <a:extLst>
                <a:ext uri="{FF2B5EF4-FFF2-40B4-BE49-F238E27FC236}">
                  <a16:creationId xmlns:a16="http://schemas.microsoft.com/office/drawing/2014/main" id="{3DEF434B-85D6-438C-BA06-7F31A0767696}"/>
                </a:ext>
              </a:extLst>
            </p:cNvPr>
            <p:cNvSpPr txBox="1"/>
            <p:nvPr/>
          </p:nvSpPr>
          <p:spPr>
            <a:xfrm>
              <a:off x="1475656" y="3196218"/>
              <a:ext cx="917049" cy="415498"/>
            </a:xfrm>
            <a:prstGeom prst="rect">
              <a:avLst/>
            </a:prstGeom>
            <a:noFill/>
          </p:spPr>
          <p:txBody>
            <a:bodyPr wrap="square" rtlCol="0">
              <a:spAutoFit/>
            </a:bodyPr>
            <a:lstStyle/>
            <a:p>
              <a:r>
                <a:rPr lang="en-US" altLang="ko-KR" sz="1000" b="1" dirty="0">
                  <a:solidFill>
                    <a:schemeClr val="bg1"/>
                  </a:solidFill>
                  <a:cs typeface="Arial" pitchFamily="34" charset="0"/>
                </a:rPr>
                <a:t>Compliance Risk</a:t>
              </a:r>
              <a:endParaRPr lang="ko-KR" altLang="en-US" sz="1000" b="1" dirty="0">
                <a:solidFill>
                  <a:schemeClr val="bg1"/>
                </a:solidFill>
                <a:cs typeface="Arial" pitchFamily="34" charset="0"/>
              </a:endParaRPr>
            </a:p>
          </p:txBody>
        </p:sp>
      </p:grpSp>
      <p:grpSp>
        <p:nvGrpSpPr>
          <p:cNvPr id="10" name="Group 9">
            <a:extLst>
              <a:ext uri="{FF2B5EF4-FFF2-40B4-BE49-F238E27FC236}">
                <a16:creationId xmlns:a16="http://schemas.microsoft.com/office/drawing/2014/main" id="{7115E3E8-2F72-41D8-A4DF-28A6DE614A8B}"/>
              </a:ext>
            </a:extLst>
          </p:cNvPr>
          <p:cNvGrpSpPr/>
          <p:nvPr/>
        </p:nvGrpSpPr>
        <p:grpSpPr>
          <a:xfrm>
            <a:off x="4665985" y="1071902"/>
            <a:ext cx="624015" cy="624015"/>
            <a:chOff x="4665985" y="1071902"/>
            <a:chExt cx="624015" cy="624015"/>
          </a:xfrm>
        </p:grpSpPr>
        <p:grpSp>
          <p:nvGrpSpPr>
            <p:cNvPr id="74" name="Group 73">
              <a:extLst>
                <a:ext uri="{FF2B5EF4-FFF2-40B4-BE49-F238E27FC236}">
                  <a16:creationId xmlns:a16="http://schemas.microsoft.com/office/drawing/2014/main" id="{46A97E66-96E6-409B-92BC-12F91A6921FA}"/>
                </a:ext>
              </a:extLst>
            </p:cNvPr>
            <p:cNvGrpSpPr/>
            <p:nvPr/>
          </p:nvGrpSpPr>
          <p:grpSpPr>
            <a:xfrm>
              <a:off x="4665985" y="1071902"/>
              <a:ext cx="624015" cy="624015"/>
              <a:chOff x="5364088" y="2787774"/>
              <a:chExt cx="914400" cy="914400"/>
            </a:xfrm>
          </p:grpSpPr>
          <p:sp>
            <p:nvSpPr>
              <p:cNvPr id="75" name="Oval 74">
                <a:extLst>
                  <a:ext uri="{FF2B5EF4-FFF2-40B4-BE49-F238E27FC236}">
                    <a16:creationId xmlns:a16="http://schemas.microsoft.com/office/drawing/2014/main" id="{86F20227-65F0-4A8C-913B-3876D46BE424}"/>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6" name="Oval 75">
                <a:extLst>
                  <a:ext uri="{FF2B5EF4-FFF2-40B4-BE49-F238E27FC236}">
                    <a16:creationId xmlns:a16="http://schemas.microsoft.com/office/drawing/2014/main" id="{FC2CFBC4-1450-49B1-8E24-C2E1BC37FCC8}"/>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7" name="Block Arc 14">
              <a:extLst>
                <a:ext uri="{FF2B5EF4-FFF2-40B4-BE49-F238E27FC236}">
                  <a16:creationId xmlns:a16="http://schemas.microsoft.com/office/drawing/2014/main" id="{2A414A70-C6AA-4BEB-B508-4566414F7DE5}"/>
                </a:ext>
              </a:extLst>
            </p:cNvPr>
            <p:cNvSpPr/>
            <p:nvPr/>
          </p:nvSpPr>
          <p:spPr>
            <a:xfrm rot="16200000">
              <a:off x="4870280" y="1281877"/>
              <a:ext cx="227531" cy="227679"/>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84" name="Group 83">
            <a:extLst>
              <a:ext uri="{FF2B5EF4-FFF2-40B4-BE49-F238E27FC236}">
                <a16:creationId xmlns:a16="http://schemas.microsoft.com/office/drawing/2014/main" id="{693BB106-BAB3-46D7-ADB9-0599CB1672CE}"/>
              </a:ext>
            </a:extLst>
          </p:cNvPr>
          <p:cNvGrpSpPr/>
          <p:nvPr/>
        </p:nvGrpSpPr>
        <p:grpSpPr>
          <a:xfrm>
            <a:off x="5463993" y="987574"/>
            <a:ext cx="3096344" cy="1417356"/>
            <a:chOff x="803640" y="3362835"/>
            <a:chExt cx="2059657" cy="1417356"/>
          </a:xfrm>
        </p:grpSpPr>
        <p:sp>
          <p:nvSpPr>
            <p:cNvPr id="85" name="TextBox 84">
              <a:extLst>
                <a:ext uri="{FF2B5EF4-FFF2-40B4-BE49-F238E27FC236}">
                  <a16:creationId xmlns:a16="http://schemas.microsoft.com/office/drawing/2014/main" id="{044EB9A0-A300-4F98-9C3C-0C7562DAE3D8}"/>
                </a:ext>
              </a:extLst>
            </p:cNvPr>
            <p:cNvSpPr txBox="1"/>
            <p:nvPr/>
          </p:nvSpPr>
          <p:spPr>
            <a:xfrm>
              <a:off x="803640" y="3579862"/>
              <a:ext cx="2059657"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Reputational Risk is one of 8 corporate risks that can potentially lead to a company bad image or reputation amidst the public.</a:t>
              </a:r>
            </a:p>
            <a:p>
              <a:r>
                <a:rPr lang="en-US" altLang="ko-KR" sz="1200" dirty="0">
                  <a:solidFill>
                    <a:schemeClr val="tx1">
                      <a:lumMod val="75000"/>
                      <a:lumOff val="25000"/>
                    </a:schemeClr>
                  </a:solidFill>
                  <a:cs typeface="Arial" pitchFamily="34" charset="0"/>
                </a:rPr>
                <a:t>This is cross-functions responsibility (Corporate Comm, Legal, BCM, Risk Management, and other related teams</a:t>
              </a:r>
              <a:endParaRPr lang="ko-KR" altLang="en-US" sz="1200" dirty="0">
                <a:solidFill>
                  <a:schemeClr val="tx1">
                    <a:lumMod val="75000"/>
                    <a:lumOff val="25000"/>
                  </a:schemeClr>
                </a:solidFill>
                <a:cs typeface="Arial" pitchFamily="34" charset="0"/>
              </a:endParaRPr>
            </a:p>
          </p:txBody>
        </p:sp>
        <p:sp>
          <p:nvSpPr>
            <p:cNvPr id="86" name="TextBox 85">
              <a:extLst>
                <a:ext uri="{FF2B5EF4-FFF2-40B4-BE49-F238E27FC236}">
                  <a16:creationId xmlns:a16="http://schemas.microsoft.com/office/drawing/2014/main" id="{F6A9D436-43E4-4996-B10C-27169B31970D}"/>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Reputational Risk</a:t>
              </a:r>
              <a:endParaRPr lang="ko-KR" altLang="en-US" sz="1200" b="1" dirty="0">
                <a:solidFill>
                  <a:schemeClr val="tx1">
                    <a:lumMod val="75000"/>
                    <a:lumOff val="25000"/>
                  </a:schemeClr>
                </a:solidFill>
                <a:cs typeface="Arial" pitchFamily="34" charset="0"/>
              </a:endParaRPr>
            </a:p>
          </p:txBody>
        </p:sp>
      </p:grpSp>
      <p:grpSp>
        <p:nvGrpSpPr>
          <p:cNvPr id="5" name="Group 4">
            <a:extLst>
              <a:ext uri="{FF2B5EF4-FFF2-40B4-BE49-F238E27FC236}">
                <a16:creationId xmlns:a16="http://schemas.microsoft.com/office/drawing/2014/main" id="{6755E0D1-5FDF-4F05-BBAB-1DCBDD2A1FFD}"/>
              </a:ext>
            </a:extLst>
          </p:cNvPr>
          <p:cNvGrpSpPr/>
          <p:nvPr/>
        </p:nvGrpSpPr>
        <p:grpSpPr>
          <a:xfrm>
            <a:off x="4672037" y="2533708"/>
            <a:ext cx="624015" cy="624015"/>
            <a:chOff x="4671660" y="2559097"/>
            <a:chExt cx="624015" cy="624015"/>
          </a:xfrm>
        </p:grpSpPr>
        <p:grpSp>
          <p:nvGrpSpPr>
            <p:cNvPr id="78" name="Group 77">
              <a:extLst>
                <a:ext uri="{FF2B5EF4-FFF2-40B4-BE49-F238E27FC236}">
                  <a16:creationId xmlns:a16="http://schemas.microsoft.com/office/drawing/2014/main" id="{D8417CF7-4101-47A1-8961-CA8AD813082E}"/>
                </a:ext>
              </a:extLst>
            </p:cNvPr>
            <p:cNvGrpSpPr/>
            <p:nvPr/>
          </p:nvGrpSpPr>
          <p:grpSpPr>
            <a:xfrm>
              <a:off x="4671660" y="2559097"/>
              <a:ext cx="624015" cy="624015"/>
              <a:chOff x="5364088" y="2787774"/>
              <a:chExt cx="914400" cy="914400"/>
            </a:xfrm>
          </p:grpSpPr>
          <p:sp>
            <p:nvSpPr>
              <p:cNvPr id="79" name="Oval 78">
                <a:extLst>
                  <a:ext uri="{FF2B5EF4-FFF2-40B4-BE49-F238E27FC236}">
                    <a16:creationId xmlns:a16="http://schemas.microsoft.com/office/drawing/2014/main" id="{2EFE0AE0-8A02-4D00-B6AE-E677DAACF029}"/>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0" name="Oval 79">
                <a:extLst>
                  <a:ext uri="{FF2B5EF4-FFF2-40B4-BE49-F238E27FC236}">
                    <a16:creationId xmlns:a16="http://schemas.microsoft.com/office/drawing/2014/main" id="{BA1A70AA-6C41-4EFD-B95C-C5299F3018A3}"/>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87" name="Rectangle 36">
              <a:extLst>
                <a:ext uri="{FF2B5EF4-FFF2-40B4-BE49-F238E27FC236}">
                  <a16:creationId xmlns:a16="http://schemas.microsoft.com/office/drawing/2014/main" id="{2BDB2B7D-BDEA-49EC-8DF2-5CFAA24E7F91}"/>
                </a:ext>
              </a:extLst>
            </p:cNvPr>
            <p:cNvSpPr/>
            <p:nvPr/>
          </p:nvSpPr>
          <p:spPr>
            <a:xfrm>
              <a:off x="4862992" y="2758947"/>
              <a:ext cx="249318" cy="208411"/>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1" name="Group 10">
            <a:extLst>
              <a:ext uri="{FF2B5EF4-FFF2-40B4-BE49-F238E27FC236}">
                <a16:creationId xmlns:a16="http://schemas.microsoft.com/office/drawing/2014/main" id="{E72BDAC9-74F5-4A28-95D3-C7C2AF8F07A0}"/>
              </a:ext>
            </a:extLst>
          </p:cNvPr>
          <p:cNvGrpSpPr/>
          <p:nvPr/>
        </p:nvGrpSpPr>
        <p:grpSpPr>
          <a:xfrm>
            <a:off x="4676020" y="3465140"/>
            <a:ext cx="624015" cy="624015"/>
            <a:chOff x="4671660" y="3435221"/>
            <a:chExt cx="624015" cy="624015"/>
          </a:xfrm>
        </p:grpSpPr>
        <p:grpSp>
          <p:nvGrpSpPr>
            <p:cNvPr id="81" name="Group 80">
              <a:extLst>
                <a:ext uri="{FF2B5EF4-FFF2-40B4-BE49-F238E27FC236}">
                  <a16:creationId xmlns:a16="http://schemas.microsoft.com/office/drawing/2014/main" id="{992E4CF4-B1B4-480F-951D-6F88A139BC13}"/>
                </a:ext>
              </a:extLst>
            </p:cNvPr>
            <p:cNvGrpSpPr/>
            <p:nvPr/>
          </p:nvGrpSpPr>
          <p:grpSpPr>
            <a:xfrm>
              <a:off x="4671660" y="3435221"/>
              <a:ext cx="624015" cy="624015"/>
              <a:chOff x="5364088" y="2787774"/>
              <a:chExt cx="914400" cy="914400"/>
            </a:xfrm>
          </p:grpSpPr>
          <p:sp>
            <p:nvSpPr>
              <p:cNvPr id="82" name="Oval 81">
                <a:extLst>
                  <a:ext uri="{FF2B5EF4-FFF2-40B4-BE49-F238E27FC236}">
                    <a16:creationId xmlns:a16="http://schemas.microsoft.com/office/drawing/2014/main" id="{47E7954E-944F-42F7-BD69-D34F2DB0DD8E}"/>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3" name="Oval 82">
                <a:extLst>
                  <a:ext uri="{FF2B5EF4-FFF2-40B4-BE49-F238E27FC236}">
                    <a16:creationId xmlns:a16="http://schemas.microsoft.com/office/drawing/2014/main" id="{D121F039-E77F-4C6F-A2D4-A771CC4527B2}"/>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88" name="Rounded Rectangle 27">
              <a:extLst>
                <a:ext uri="{FF2B5EF4-FFF2-40B4-BE49-F238E27FC236}">
                  <a16:creationId xmlns:a16="http://schemas.microsoft.com/office/drawing/2014/main" id="{073D05C5-EC88-43FA-892B-C24CB3506930}"/>
                </a:ext>
              </a:extLst>
            </p:cNvPr>
            <p:cNvSpPr/>
            <p:nvPr/>
          </p:nvSpPr>
          <p:spPr>
            <a:xfrm>
              <a:off x="4849836" y="3628795"/>
              <a:ext cx="270085" cy="20746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89" name="Group 88">
            <a:extLst>
              <a:ext uri="{FF2B5EF4-FFF2-40B4-BE49-F238E27FC236}">
                <a16:creationId xmlns:a16="http://schemas.microsoft.com/office/drawing/2014/main" id="{36A3B5BC-BAEA-4FB4-803D-CC19CDBF0C06}"/>
              </a:ext>
            </a:extLst>
          </p:cNvPr>
          <p:cNvGrpSpPr/>
          <p:nvPr/>
        </p:nvGrpSpPr>
        <p:grpSpPr>
          <a:xfrm>
            <a:off x="5463993" y="2427734"/>
            <a:ext cx="3096344" cy="863358"/>
            <a:chOff x="803640" y="3362835"/>
            <a:chExt cx="2059657" cy="863358"/>
          </a:xfrm>
        </p:grpSpPr>
        <p:sp>
          <p:nvSpPr>
            <p:cNvPr id="90" name="TextBox 89">
              <a:extLst>
                <a:ext uri="{FF2B5EF4-FFF2-40B4-BE49-F238E27FC236}">
                  <a16:creationId xmlns:a16="http://schemas.microsoft.com/office/drawing/2014/main" id="{2D5631E7-0B47-41C5-8B64-8D78FE003F31}"/>
                </a:ext>
              </a:extLst>
            </p:cNvPr>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Customer’s complaints, negative product/service review, hoax, false information, etc.     </a:t>
              </a:r>
              <a:endParaRPr lang="ko-KR" altLang="en-US" sz="1200" dirty="0">
                <a:solidFill>
                  <a:schemeClr val="tx1">
                    <a:lumMod val="75000"/>
                    <a:lumOff val="25000"/>
                  </a:schemeClr>
                </a:solidFill>
                <a:cs typeface="Arial" pitchFamily="34" charset="0"/>
              </a:endParaRPr>
            </a:p>
          </p:txBody>
        </p:sp>
        <p:sp>
          <p:nvSpPr>
            <p:cNvPr id="91" name="TextBox 90">
              <a:extLst>
                <a:ext uri="{FF2B5EF4-FFF2-40B4-BE49-F238E27FC236}">
                  <a16:creationId xmlns:a16="http://schemas.microsoft.com/office/drawing/2014/main" id="{9E775C67-B585-46A7-846D-7AEBA16743D8}"/>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Trigger</a:t>
              </a:r>
              <a:endParaRPr lang="ko-KR" altLang="en-US" sz="1200" b="1" dirty="0">
                <a:solidFill>
                  <a:schemeClr val="tx1">
                    <a:lumMod val="75000"/>
                    <a:lumOff val="25000"/>
                  </a:schemeClr>
                </a:solidFill>
                <a:cs typeface="Arial" pitchFamily="34" charset="0"/>
              </a:endParaRPr>
            </a:p>
          </p:txBody>
        </p:sp>
      </p:grpSp>
      <p:grpSp>
        <p:nvGrpSpPr>
          <p:cNvPr id="92" name="Group 91">
            <a:extLst>
              <a:ext uri="{FF2B5EF4-FFF2-40B4-BE49-F238E27FC236}">
                <a16:creationId xmlns:a16="http://schemas.microsoft.com/office/drawing/2014/main" id="{C72AD834-E4CF-4676-8517-BB5E5A48DF16}"/>
              </a:ext>
            </a:extLst>
          </p:cNvPr>
          <p:cNvGrpSpPr/>
          <p:nvPr/>
        </p:nvGrpSpPr>
        <p:grpSpPr>
          <a:xfrm>
            <a:off x="5463993" y="3418000"/>
            <a:ext cx="3096344" cy="1602022"/>
            <a:chOff x="803640" y="3362835"/>
            <a:chExt cx="2059657" cy="1602022"/>
          </a:xfrm>
        </p:grpSpPr>
        <p:sp>
          <p:nvSpPr>
            <p:cNvPr id="93" name="TextBox 92">
              <a:extLst>
                <a:ext uri="{FF2B5EF4-FFF2-40B4-BE49-F238E27FC236}">
                  <a16:creationId xmlns:a16="http://schemas.microsoft.com/office/drawing/2014/main" id="{354D15C5-4A8C-4C8B-8C9C-5687A331D8A8}"/>
                </a:ext>
              </a:extLst>
            </p:cNvPr>
            <p:cNvSpPr txBox="1"/>
            <p:nvPr/>
          </p:nvSpPr>
          <p:spPr>
            <a:xfrm>
              <a:off x="803640" y="3579862"/>
              <a:ext cx="2059657"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Amidst the widespread use of online platform, a small trigger may be easily exposed to wider audience through media social, blog, online news or national TV.</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In many cases it ultimately become national issue and government’s concern</a:t>
              </a:r>
              <a:endParaRPr lang="ko-KR" altLang="en-US" sz="1200" dirty="0">
                <a:solidFill>
                  <a:schemeClr val="tx1">
                    <a:lumMod val="75000"/>
                    <a:lumOff val="25000"/>
                  </a:schemeClr>
                </a:solidFill>
                <a:cs typeface="Arial" pitchFamily="34" charset="0"/>
              </a:endParaRPr>
            </a:p>
          </p:txBody>
        </p:sp>
        <p:sp>
          <p:nvSpPr>
            <p:cNvPr id="94" name="TextBox 93">
              <a:extLst>
                <a:ext uri="{FF2B5EF4-FFF2-40B4-BE49-F238E27FC236}">
                  <a16:creationId xmlns:a16="http://schemas.microsoft.com/office/drawing/2014/main" id="{7CFD416B-6AC2-4E1C-93CA-F9F7D11ACF44}"/>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Domino Effect</a:t>
              </a:r>
              <a:endParaRPr lang="ko-KR" altLang="en-US" sz="1200" b="1" dirty="0">
                <a:solidFill>
                  <a:schemeClr val="tx1">
                    <a:lumMod val="75000"/>
                    <a:lumOff val="25000"/>
                  </a:schemeClr>
                </a:solidFill>
                <a:cs typeface="Arial" pitchFamily="34" charset="0"/>
              </a:endParaRPr>
            </a:p>
          </p:txBody>
        </p:sp>
      </p:grpSp>
      <p:grpSp>
        <p:nvGrpSpPr>
          <p:cNvPr id="95" name="Group 94">
            <a:extLst>
              <a:ext uri="{FF2B5EF4-FFF2-40B4-BE49-F238E27FC236}">
                <a16:creationId xmlns:a16="http://schemas.microsoft.com/office/drawing/2014/main" id="{012E9F59-C96E-4F48-9E69-BDA1A2198227}"/>
              </a:ext>
            </a:extLst>
          </p:cNvPr>
          <p:cNvGrpSpPr/>
          <p:nvPr/>
        </p:nvGrpSpPr>
        <p:grpSpPr>
          <a:xfrm>
            <a:off x="252391" y="3657440"/>
            <a:ext cx="1849847" cy="1053015"/>
            <a:chOff x="821665" y="3577004"/>
            <a:chExt cx="1878127" cy="1352543"/>
          </a:xfrm>
        </p:grpSpPr>
        <p:grpSp>
          <p:nvGrpSpPr>
            <p:cNvPr id="67" name="Group 66">
              <a:extLst>
                <a:ext uri="{FF2B5EF4-FFF2-40B4-BE49-F238E27FC236}">
                  <a16:creationId xmlns:a16="http://schemas.microsoft.com/office/drawing/2014/main" id="{93F2C27E-EEB6-4111-A29C-DB0E6101E120}"/>
                </a:ext>
              </a:extLst>
            </p:cNvPr>
            <p:cNvGrpSpPr/>
            <p:nvPr/>
          </p:nvGrpSpPr>
          <p:grpSpPr>
            <a:xfrm>
              <a:off x="821665" y="3577004"/>
              <a:ext cx="1878127" cy="1352543"/>
              <a:chOff x="3257908" y="3392635"/>
              <a:chExt cx="972000" cy="972000"/>
            </a:xfrm>
          </p:grpSpPr>
          <p:sp>
            <p:nvSpPr>
              <p:cNvPr id="68" name="Rectangle 67">
                <a:extLst>
                  <a:ext uri="{FF2B5EF4-FFF2-40B4-BE49-F238E27FC236}">
                    <a16:creationId xmlns:a16="http://schemas.microsoft.com/office/drawing/2014/main" id="{F093CEA8-184C-4B09-88D2-171CE6C2D3DA}"/>
                  </a:ext>
                </a:extLst>
              </p:cNvPr>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9" name="Rectangle 68">
                <a:extLst>
                  <a:ext uri="{FF2B5EF4-FFF2-40B4-BE49-F238E27FC236}">
                    <a16:creationId xmlns:a16="http://schemas.microsoft.com/office/drawing/2014/main" id="{C5598FD0-623E-4926-9501-066FBCBA956A}"/>
                  </a:ext>
                </a:extLst>
              </p:cNvPr>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0" name="TextBox 69">
              <a:extLst>
                <a:ext uri="{FF2B5EF4-FFF2-40B4-BE49-F238E27FC236}">
                  <a16:creationId xmlns:a16="http://schemas.microsoft.com/office/drawing/2014/main" id="{8B57E593-03E9-420B-B914-0975289B2DED}"/>
                </a:ext>
              </a:extLst>
            </p:cNvPr>
            <p:cNvSpPr txBox="1"/>
            <p:nvPr/>
          </p:nvSpPr>
          <p:spPr>
            <a:xfrm>
              <a:off x="1043113" y="3955951"/>
              <a:ext cx="1458205" cy="584775"/>
            </a:xfrm>
            <a:prstGeom prst="rect">
              <a:avLst/>
            </a:prstGeom>
            <a:noFill/>
          </p:spPr>
          <p:txBody>
            <a:bodyPr wrap="square" rtlCol="0">
              <a:spAutoFit/>
            </a:bodyPr>
            <a:lstStyle/>
            <a:p>
              <a:pPr algn="ctr"/>
              <a:r>
                <a:rPr lang="en-US" altLang="ko-KR" sz="1600" b="1" dirty="0">
                  <a:solidFill>
                    <a:schemeClr val="bg1"/>
                  </a:solidFill>
                  <a:cs typeface="Arial" pitchFamily="34" charset="0"/>
                </a:rPr>
                <a:t>Reputational Risk</a:t>
              </a:r>
              <a:endParaRPr lang="ko-KR" altLang="en-US" sz="1600" b="1" dirty="0">
                <a:solidFill>
                  <a:schemeClr val="bg1"/>
                </a:solidFill>
                <a:cs typeface="Arial" pitchFamily="34" charset="0"/>
              </a:endParaRPr>
            </a:p>
          </p:txBody>
        </p:sp>
      </p:grpSp>
    </p:spTree>
    <p:extLst>
      <p:ext uri="{BB962C8B-B14F-4D97-AF65-F5344CB8AC3E}">
        <p14:creationId xmlns:p14="http://schemas.microsoft.com/office/powerpoint/2010/main" val="2471034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Further Impacts</a:t>
            </a:r>
            <a:endParaRPr lang="ko-KR" altLang="en-US" dirty="0"/>
          </a:p>
        </p:txBody>
      </p:sp>
      <p:sp>
        <p:nvSpPr>
          <p:cNvPr id="3" name="Text Placeholder 2"/>
          <p:cNvSpPr>
            <a:spLocks noGrp="1"/>
          </p:cNvSpPr>
          <p:nvPr>
            <p:ph type="body" sz="quarter" idx="11"/>
          </p:nvPr>
        </p:nvSpPr>
        <p:spPr/>
        <p:txBody>
          <a:bodyPr/>
          <a:lstStyle/>
          <a:p>
            <a:pPr lvl="0"/>
            <a:r>
              <a:rPr lang="en-US" altLang="ko-KR" dirty="0"/>
              <a:t>Reputational Risks can cause more adverse impacts to the company</a:t>
            </a:r>
          </a:p>
        </p:txBody>
      </p:sp>
      <p:grpSp>
        <p:nvGrpSpPr>
          <p:cNvPr id="7" name="Group 6"/>
          <p:cNvGrpSpPr/>
          <p:nvPr/>
        </p:nvGrpSpPr>
        <p:grpSpPr>
          <a:xfrm>
            <a:off x="1150977" y="2584607"/>
            <a:ext cx="864096" cy="585152"/>
            <a:chOff x="698280" y="1347614"/>
            <a:chExt cx="1221638" cy="864096"/>
          </a:xfrm>
        </p:grpSpPr>
        <p:sp>
          <p:nvSpPr>
            <p:cNvPr id="5" name="Chevron 4"/>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4" name="Freeform 3"/>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9" name="Group 8"/>
          <p:cNvGrpSpPr/>
          <p:nvPr/>
        </p:nvGrpSpPr>
        <p:grpSpPr>
          <a:xfrm flipV="1">
            <a:off x="2646990" y="2584607"/>
            <a:ext cx="864096" cy="585152"/>
            <a:chOff x="698280" y="1347614"/>
            <a:chExt cx="1221638" cy="864096"/>
          </a:xfrm>
        </p:grpSpPr>
        <p:sp>
          <p:nvSpPr>
            <p:cNvPr id="10" name="Chevron 9"/>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11" name="Freeform 10"/>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12" name="Group 11"/>
          <p:cNvGrpSpPr/>
          <p:nvPr/>
        </p:nvGrpSpPr>
        <p:grpSpPr>
          <a:xfrm>
            <a:off x="4143003" y="2584607"/>
            <a:ext cx="864096" cy="585152"/>
            <a:chOff x="698280" y="1347614"/>
            <a:chExt cx="1221638" cy="864096"/>
          </a:xfrm>
        </p:grpSpPr>
        <p:sp>
          <p:nvSpPr>
            <p:cNvPr id="13" name="Chevron 12"/>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14" name="Freeform 13"/>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15" name="Group 14"/>
          <p:cNvGrpSpPr/>
          <p:nvPr/>
        </p:nvGrpSpPr>
        <p:grpSpPr>
          <a:xfrm flipV="1">
            <a:off x="5639016" y="2584607"/>
            <a:ext cx="864096" cy="585152"/>
            <a:chOff x="698280" y="1347614"/>
            <a:chExt cx="1221638" cy="864096"/>
          </a:xfrm>
        </p:grpSpPr>
        <p:sp>
          <p:nvSpPr>
            <p:cNvPr id="16" name="Chevron 15"/>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17" name="Freeform 16"/>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21" name="Group 20"/>
          <p:cNvGrpSpPr/>
          <p:nvPr/>
        </p:nvGrpSpPr>
        <p:grpSpPr>
          <a:xfrm>
            <a:off x="7135028" y="2584607"/>
            <a:ext cx="864096" cy="585152"/>
            <a:chOff x="698280" y="1347614"/>
            <a:chExt cx="1221638" cy="864096"/>
          </a:xfrm>
        </p:grpSpPr>
        <p:sp>
          <p:nvSpPr>
            <p:cNvPr id="22" name="Chevron 21"/>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23" name="Freeform 22"/>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sp>
        <p:nvSpPr>
          <p:cNvPr id="29" name="Block Arc 14"/>
          <p:cNvSpPr/>
          <p:nvPr/>
        </p:nvSpPr>
        <p:spPr>
          <a:xfrm rot="16200000">
            <a:off x="7482076" y="2707920"/>
            <a:ext cx="272411" cy="27259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0" name="Rectangle 36"/>
          <p:cNvSpPr/>
          <p:nvPr/>
        </p:nvSpPr>
        <p:spPr>
          <a:xfrm>
            <a:off x="3009803" y="2799320"/>
            <a:ext cx="242901" cy="203046"/>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1" name="Teardrop 6"/>
          <p:cNvSpPr/>
          <p:nvPr/>
        </p:nvSpPr>
        <p:spPr>
          <a:xfrm rot="8100000">
            <a:off x="4485783" y="2731299"/>
            <a:ext cx="242999" cy="24300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2" name="Rectangle 16"/>
          <p:cNvSpPr/>
          <p:nvPr/>
        </p:nvSpPr>
        <p:spPr>
          <a:xfrm rot="2700000">
            <a:off x="6020235" y="2729734"/>
            <a:ext cx="176154" cy="33514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3" name="Rounded Rectangle 27"/>
          <p:cNvSpPr/>
          <p:nvPr/>
        </p:nvSpPr>
        <p:spPr>
          <a:xfrm>
            <a:off x="1510510" y="2756822"/>
            <a:ext cx="253178" cy="19447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nvGrpSpPr>
          <p:cNvPr id="34" name="Group 33"/>
          <p:cNvGrpSpPr/>
          <p:nvPr/>
        </p:nvGrpSpPr>
        <p:grpSpPr>
          <a:xfrm>
            <a:off x="576127" y="3250468"/>
            <a:ext cx="1817049" cy="576327"/>
            <a:chOff x="6228184" y="1730811"/>
            <a:chExt cx="2592288" cy="576327"/>
          </a:xfrm>
        </p:grpSpPr>
        <p:sp>
          <p:nvSpPr>
            <p:cNvPr id="35" name="TextBox 34"/>
            <p:cNvSpPr txBox="1"/>
            <p:nvPr/>
          </p:nvSpPr>
          <p:spPr>
            <a:xfrm>
              <a:off x="6228184" y="2030139"/>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36" name="TextBox 35"/>
            <p:cNvSpPr txBox="1"/>
            <p:nvPr/>
          </p:nvSpPr>
          <p:spPr>
            <a:xfrm>
              <a:off x="6228184" y="1730811"/>
              <a:ext cx="259228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Public Distrust</a:t>
              </a:r>
              <a:endParaRPr lang="ko-KR" altLang="en-US" sz="1400" b="1" dirty="0">
                <a:solidFill>
                  <a:schemeClr val="tx1">
                    <a:lumMod val="75000"/>
                    <a:lumOff val="25000"/>
                  </a:schemeClr>
                </a:solidFill>
                <a:cs typeface="Arial" pitchFamily="34" charset="0"/>
              </a:endParaRPr>
            </a:p>
          </p:txBody>
        </p:sp>
      </p:grpSp>
      <p:grpSp>
        <p:nvGrpSpPr>
          <p:cNvPr id="37" name="Group 36"/>
          <p:cNvGrpSpPr/>
          <p:nvPr/>
        </p:nvGrpSpPr>
        <p:grpSpPr>
          <a:xfrm>
            <a:off x="2170513" y="2104645"/>
            <a:ext cx="1817049" cy="576327"/>
            <a:chOff x="6228184" y="1730811"/>
            <a:chExt cx="2592288" cy="576327"/>
          </a:xfrm>
        </p:grpSpPr>
        <p:sp>
          <p:nvSpPr>
            <p:cNvPr id="38" name="TextBox 37"/>
            <p:cNvSpPr txBox="1"/>
            <p:nvPr/>
          </p:nvSpPr>
          <p:spPr>
            <a:xfrm>
              <a:off x="6228184" y="2030139"/>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39" name="TextBox 38"/>
            <p:cNvSpPr txBox="1"/>
            <p:nvPr/>
          </p:nvSpPr>
          <p:spPr>
            <a:xfrm>
              <a:off x="6228184" y="1730811"/>
              <a:ext cx="259228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Internal Conflict</a:t>
              </a:r>
              <a:endParaRPr lang="ko-KR" altLang="en-US" sz="1400" b="1" dirty="0">
                <a:solidFill>
                  <a:schemeClr val="tx1">
                    <a:lumMod val="75000"/>
                    <a:lumOff val="25000"/>
                  </a:schemeClr>
                </a:solidFill>
                <a:cs typeface="Arial" pitchFamily="34" charset="0"/>
              </a:endParaRPr>
            </a:p>
          </p:txBody>
        </p:sp>
      </p:grpSp>
      <p:grpSp>
        <p:nvGrpSpPr>
          <p:cNvPr id="40" name="Group 39"/>
          <p:cNvGrpSpPr/>
          <p:nvPr/>
        </p:nvGrpSpPr>
        <p:grpSpPr>
          <a:xfrm>
            <a:off x="3661229" y="3250468"/>
            <a:ext cx="1817049" cy="576327"/>
            <a:chOff x="6228184" y="1730811"/>
            <a:chExt cx="2592288" cy="576327"/>
          </a:xfrm>
        </p:grpSpPr>
        <p:sp>
          <p:nvSpPr>
            <p:cNvPr id="41" name="TextBox 40"/>
            <p:cNvSpPr txBox="1"/>
            <p:nvPr/>
          </p:nvSpPr>
          <p:spPr>
            <a:xfrm>
              <a:off x="6228184" y="2030139"/>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42" name="TextBox 41"/>
            <p:cNvSpPr txBox="1"/>
            <p:nvPr/>
          </p:nvSpPr>
          <p:spPr>
            <a:xfrm>
              <a:off x="6228184" y="1730811"/>
              <a:ext cx="259228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Litigation</a:t>
              </a:r>
              <a:endParaRPr lang="ko-KR" altLang="en-US" sz="1400" b="1" dirty="0">
                <a:solidFill>
                  <a:schemeClr val="tx1">
                    <a:lumMod val="75000"/>
                    <a:lumOff val="25000"/>
                  </a:schemeClr>
                </a:solidFill>
                <a:cs typeface="Arial" pitchFamily="34" charset="0"/>
              </a:endParaRPr>
            </a:p>
          </p:txBody>
        </p:sp>
      </p:grpSp>
      <p:grpSp>
        <p:nvGrpSpPr>
          <p:cNvPr id="43" name="Group 42"/>
          <p:cNvGrpSpPr/>
          <p:nvPr/>
        </p:nvGrpSpPr>
        <p:grpSpPr>
          <a:xfrm>
            <a:off x="5199787" y="1975723"/>
            <a:ext cx="1817049" cy="576327"/>
            <a:chOff x="6228184" y="1730811"/>
            <a:chExt cx="2592288" cy="576327"/>
          </a:xfrm>
        </p:grpSpPr>
        <p:sp>
          <p:nvSpPr>
            <p:cNvPr id="44" name="TextBox 43"/>
            <p:cNvSpPr txBox="1"/>
            <p:nvPr/>
          </p:nvSpPr>
          <p:spPr>
            <a:xfrm>
              <a:off x="6228184" y="2030139"/>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45" name="TextBox 44"/>
            <p:cNvSpPr txBox="1"/>
            <p:nvPr/>
          </p:nvSpPr>
          <p:spPr>
            <a:xfrm>
              <a:off x="6228184" y="1730811"/>
              <a:ext cx="2592288"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Delayed Business Activities</a:t>
              </a:r>
              <a:endParaRPr lang="ko-KR" altLang="en-US" sz="1400" b="1" dirty="0">
                <a:solidFill>
                  <a:schemeClr val="tx1">
                    <a:lumMod val="75000"/>
                    <a:lumOff val="25000"/>
                  </a:schemeClr>
                </a:solidFill>
                <a:cs typeface="Arial" pitchFamily="34" charset="0"/>
              </a:endParaRPr>
            </a:p>
          </p:txBody>
        </p:sp>
      </p:grpSp>
      <p:grpSp>
        <p:nvGrpSpPr>
          <p:cNvPr id="46" name="Group 45"/>
          <p:cNvGrpSpPr/>
          <p:nvPr/>
        </p:nvGrpSpPr>
        <p:grpSpPr>
          <a:xfrm>
            <a:off x="6746331" y="3250468"/>
            <a:ext cx="1817049" cy="779481"/>
            <a:chOff x="6228184" y="1730811"/>
            <a:chExt cx="2592288" cy="779481"/>
          </a:xfrm>
        </p:grpSpPr>
        <p:sp>
          <p:nvSpPr>
            <p:cNvPr id="47" name="TextBox 46"/>
            <p:cNvSpPr txBox="1"/>
            <p:nvPr/>
          </p:nvSpPr>
          <p:spPr>
            <a:xfrm>
              <a:off x="6228184" y="2233293"/>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48" name="TextBox 47"/>
            <p:cNvSpPr txBox="1"/>
            <p:nvPr/>
          </p:nvSpPr>
          <p:spPr>
            <a:xfrm>
              <a:off x="6228184" y="1730811"/>
              <a:ext cx="2592288"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Business Shutdown</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52346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 name="Rectangle 8"/>
          <p:cNvSpPr/>
          <p:nvPr/>
        </p:nvSpPr>
        <p:spPr>
          <a:xfrm>
            <a:off x="1497601" y="2344692"/>
            <a:ext cx="6133512" cy="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 name="Text Placeholder 1"/>
          <p:cNvSpPr>
            <a:spLocks noGrp="1"/>
          </p:cNvSpPr>
          <p:nvPr>
            <p:ph type="body" sz="quarter" idx="10"/>
          </p:nvPr>
        </p:nvSpPr>
        <p:spPr/>
        <p:txBody>
          <a:bodyPr/>
          <a:lstStyle/>
          <a:p>
            <a:r>
              <a:rPr lang="en-US" altLang="ko-KR" dirty="0"/>
              <a:t>Reputational Risk Journey</a:t>
            </a:r>
            <a:endParaRPr lang="ko-KR" altLang="en-US" dirty="0"/>
          </a:p>
        </p:txBody>
      </p:sp>
      <p:sp>
        <p:nvSpPr>
          <p:cNvPr id="5" name="Block Arc 14"/>
          <p:cNvSpPr/>
          <p:nvPr/>
        </p:nvSpPr>
        <p:spPr>
          <a:xfrm rot="16200000">
            <a:off x="7461077" y="1586376"/>
            <a:ext cx="340071" cy="34029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Trapezoid 22"/>
          <p:cNvSpPr/>
          <p:nvPr/>
        </p:nvSpPr>
        <p:spPr>
          <a:xfrm>
            <a:off x="3319763" y="1643413"/>
            <a:ext cx="444684" cy="226220"/>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Freeform 6"/>
          <p:cNvSpPr/>
          <p:nvPr/>
        </p:nvSpPr>
        <p:spPr>
          <a:xfrm>
            <a:off x="5398485" y="1563638"/>
            <a:ext cx="376248" cy="385770"/>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25"/>
          <p:cNvSpPr/>
          <p:nvPr/>
        </p:nvSpPr>
        <p:spPr>
          <a:xfrm>
            <a:off x="1322589" y="1628267"/>
            <a:ext cx="350024" cy="25651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Oval 3"/>
          <p:cNvSpPr/>
          <p:nvPr/>
        </p:nvSpPr>
        <p:spPr>
          <a:xfrm>
            <a:off x="1353585"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1</a:t>
            </a:r>
            <a:endParaRPr lang="ko-KR" altLang="en-US" dirty="0">
              <a:solidFill>
                <a:schemeClr val="tx1"/>
              </a:solidFill>
            </a:endParaRPr>
          </a:p>
        </p:txBody>
      </p:sp>
      <p:sp>
        <p:nvSpPr>
          <p:cNvPr id="10" name="Oval 9"/>
          <p:cNvSpPr/>
          <p:nvPr/>
        </p:nvSpPr>
        <p:spPr>
          <a:xfrm>
            <a:off x="3398089"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2</a:t>
            </a:r>
            <a:endParaRPr lang="ko-KR" altLang="en-US" dirty="0">
              <a:solidFill>
                <a:schemeClr val="tx1"/>
              </a:solidFill>
            </a:endParaRPr>
          </a:p>
        </p:txBody>
      </p:sp>
      <p:sp>
        <p:nvSpPr>
          <p:cNvPr id="11" name="Oval 10"/>
          <p:cNvSpPr/>
          <p:nvPr/>
        </p:nvSpPr>
        <p:spPr>
          <a:xfrm>
            <a:off x="5442593"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3</a:t>
            </a:r>
            <a:endParaRPr lang="ko-KR" altLang="en-US" dirty="0">
              <a:solidFill>
                <a:schemeClr val="tx1"/>
              </a:solidFill>
            </a:endParaRPr>
          </a:p>
        </p:txBody>
      </p:sp>
      <p:sp>
        <p:nvSpPr>
          <p:cNvPr id="12" name="Oval 11"/>
          <p:cNvSpPr/>
          <p:nvPr/>
        </p:nvSpPr>
        <p:spPr>
          <a:xfrm>
            <a:off x="7487097"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4</a:t>
            </a:r>
            <a:endParaRPr lang="ko-KR" altLang="en-US" dirty="0">
              <a:solidFill>
                <a:schemeClr val="tx1"/>
              </a:solidFill>
            </a:endParaRPr>
          </a:p>
        </p:txBody>
      </p:sp>
      <p:grpSp>
        <p:nvGrpSpPr>
          <p:cNvPr id="14" name="Group 13"/>
          <p:cNvGrpSpPr/>
          <p:nvPr/>
        </p:nvGrpSpPr>
        <p:grpSpPr>
          <a:xfrm>
            <a:off x="836175" y="2643758"/>
            <a:ext cx="1322851" cy="488848"/>
            <a:chOff x="2113657" y="4283314"/>
            <a:chExt cx="3647460" cy="488848"/>
          </a:xfrm>
        </p:grpSpPr>
        <p:sp>
          <p:nvSpPr>
            <p:cNvPr id="15" name="TextBox 14"/>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6" name="TextBox 15"/>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Trigger</a:t>
              </a:r>
              <a:endParaRPr lang="ko-KR" altLang="en-US" sz="1200" b="1" dirty="0">
                <a:solidFill>
                  <a:schemeClr val="tx1">
                    <a:lumMod val="75000"/>
                    <a:lumOff val="25000"/>
                  </a:schemeClr>
                </a:solidFill>
                <a:cs typeface="Arial" pitchFamily="34" charset="0"/>
              </a:endParaRPr>
            </a:p>
          </p:txBody>
        </p:sp>
      </p:grpSp>
      <p:grpSp>
        <p:nvGrpSpPr>
          <p:cNvPr id="17" name="Group 16"/>
          <p:cNvGrpSpPr/>
          <p:nvPr/>
        </p:nvGrpSpPr>
        <p:grpSpPr>
          <a:xfrm>
            <a:off x="2880679" y="2643758"/>
            <a:ext cx="1322851" cy="646331"/>
            <a:chOff x="2113657" y="4283314"/>
            <a:chExt cx="3647460" cy="646331"/>
          </a:xfrm>
        </p:grpSpPr>
        <p:sp>
          <p:nvSpPr>
            <p:cNvPr id="18" name="TextBox 17"/>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9" name="TextBox 18"/>
            <p:cNvSpPr txBox="1"/>
            <p:nvPr/>
          </p:nvSpPr>
          <p:spPr>
            <a:xfrm>
              <a:off x="2113657" y="4283314"/>
              <a:ext cx="364746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Consumed by specific audience</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4925183" y="2643758"/>
            <a:ext cx="1322851" cy="488848"/>
            <a:chOff x="2113657" y="4283314"/>
            <a:chExt cx="3647460" cy="488848"/>
          </a:xfrm>
        </p:grpSpPr>
        <p:sp>
          <p:nvSpPr>
            <p:cNvPr id="21" name="TextBox 20"/>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2" name="TextBox 21"/>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Getting viral</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6969687" y="2643758"/>
            <a:ext cx="1322851" cy="646331"/>
            <a:chOff x="2113657" y="4283314"/>
            <a:chExt cx="3647460" cy="646331"/>
          </a:xfrm>
        </p:grpSpPr>
        <p:sp>
          <p:nvSpPr>
            <p:cNvPr id="24" name="TextBox 23"/>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5" name="TextBox 24"/>
            <p:cNvSpPr txBox="1"/>
            <p:nvPr/>
          </p:nvSpPr>
          <p:spPr>
            <a:xfrm>
              <a:off x="2113657" y="4283314"/>
              <a:ext cx="364746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Public Attention / National Issue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508814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BFF030-6478-4450-B797-0555F537B932}"/>
              </a:ext>
            </a:extLst>
          </p:cNvPr>
          <p:cNvGrpSpPr/>
          <p:nvPr/>
        </p:nvGrpSpPr>
        <p:grpSpPr>
          <a:xfrm>
            <a:off x="5181093" y="3179323"/>
            <a:ext cx="2476087" cy="1890768"/>
            <a:chOff x="4550960" y="3129254"/>
            <a:chExt cx="2476087" cy="1890768"/>
          </a:xfrm>
        </p:grpSpPr>
        <p:grpSp>
          <p:nvGrpSpPr>
            <p:cNvPr id="64" name="Group 63">
              <a:extLst>
                <a:ext uri="{FF2B5EF4-FFF2-40B4-BE49-F238E27FC236}">
                  <a16:creationId xmlns:a16="http://schemas.microsoft.com/office/drawing/2014/main" id="{B5E42C54-9893-41B0-8D73-5AAE332BE491}"/>
                </a:ext>
              </a:extLst>
            </p:cNvPr>
            <p:cNvGrpSpPr/>
            <p:nvPr/>
          </p:nvGrpSpPr>
          <p:grpSpPr>
            <a:xfrm>
              <a:off x="4550960" y="3504312"/>
              <a:ext cx="1733164" cy="1515710"/>
              <a:chOff x="1596372" y="1948157"/>
              <a:chExt cx="2521904" cy="2990160"/>
            </a:xfrm>
            <a:solidFill>
              <a:schemeClr val="tx1">
                <a:lumMod val="75000"/>
                <a:lumOff val="25000"/>
              </a:schemeClr>
            </a:solidFill>
          </p:grpSpPr>
          <p:sp>
            <p:nvSpPr>
              <p:cNvPr id="65" name="Rectangle 64">
                <a:extLst>
                  <a:ext uri="{FF2B5EF4-FFF2-40B4-BE49-F238E27FC236}">
                    <a16:creationId xmlns:a16="http://schemas.microsoft.com/office/drawing/2014/main" id="{213D198D-7073-471A-AD7C-1673E0728DD6}"/>
                  </a:ext>
                </a:extLst>
              </p:cNvPr>
              <p:cNvSpPr/>
              <p:nvPr/>
            </p:nvSpPr>
            <p:spPr>
              <a:xfrm>
                <a:off x="1596372" y="1948157"/>
                <a:ext cx="108000" cy="277336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6" name="Block Arc 65">
                <a:extLst>
                  <a:ext uri="{FF2B5EF4-FFF2-40B4-BE49-F238E27FC236}">
                    <a16:creationId xmlns:a16="http://schemas.microsoft.com/office/drawing/2014/main" id="{755689D3-E95B-49D1-8DA3-CE5CD9D4F614}"/>
                  </a:ext>
                </a:extLst>
              </p:cNvPr>
              <p:cNvSpPr/>
              <p:nvPr/>
            </p:nvSpPr>
            <p:spPr>
              <a:xfrm>
                <a:off x="1604545" y="4467068"/>
                <a:ext cx="471249" cy="471249"/>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7" name="Rectangle 66">
                <a:extLst>
                  <a:ext uri="{FF2B5EF4-FFF2-40B4-BE49-F238E27FC236}">
                    <a16:creationId xmlns:a16="http://schemas.microsoft.com/office/drawing/2014/main" id="{326D4C6D-6402-4417-918B-8CE74C7B541E}"/>
                  </a:ext>
                </a:extLst>
              </p:cNvPr>
              <p:cNvSpPr/>
              <p:nvPr/>
            </p:nvSpPr>
            <p:spPr>
              <a:xfrm>
                <a:off x="1821343" y="4815265"/>
                <a:ext cx="2070800" cy="1230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8" name="Block Arc 67">
                <a:extLst>
                  <a:ext uri="{FF2B5EF4-FFF2-40B4-BE49-F238E27FC236}">
                    <a16:creationId xmlns:a16="http://schemas.microsoft.com/office/drawing/2014/main" id="{94C0F731-89FE-4B62-AF30-78A280738735}"/>
                  </a:ext>
                </a:extLst>
              </p:cNvPr>
              <p:cNvSpPr/>
              <p:nvPr/>
            </p:nvSpPr>
            <p:spPr>
              <a:xfrm rot="16200000">
                <a:off x="3666013" y="4476560"/>
                <a:ext cx="452261" cy="452261"/>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9" name="Rectangle 68">
                <a:extLst>
                  <a:ext uri="{FF2B5EF4-FFF2-40B4-BE49-F238E27FC236}">
                    <a16:creationId xmlns:a16="http://schemas.microsoft.com/office/drawing/2014/main" id="{3F8C9687-46C3-465B-B278-8ED8FBDADAC3}"/>
                  </a:ext>
                </a:extLst>
              </p:cNvPr>
              <p:cNvSpPr/>
              <p:nvPr/>
            </p:nvSpPr>
            <p:spPr>
              <a:xfrm>
                <a:off x="4041191" y="3984583"/>
                <a:ext cx="77085" cy="731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70" name="Group 69">
              <a:extLst>
                <a:ext uri="{FF2B5EF4-FFF2-40B4-BE49-F238E27FC236}">
                  <a16:creationId xmlns:a16="http://schemas.microsoft.com/office/drawing/2014/main" id="{27D2EFA5-E5BA-4048-9893-A097BD9FE225}"/>
                </a:ext>
              </a:extLst>
            </p:cNvPr>
            <p:cNvGrpSpPr/>
            <p:nvPr/>
          </p:nvGrpSpPr>
          <p:grpSpPr>
            <a:xfrm>
              <a:off x="5487346" y="3129254"/>
              <a:ext cx="1539701" cy="1634918"/>
              <a:chOff x="4848046" y="3681671"/>
              <a:chExt cx="2758049" cy="2928608"/>
            </a:xfrm>
          </p:grpSpPr>
          <p:sp>
            <p:nvSpPr>
              <p:cNvPr id="71" name="Teardrop 30">
                <a:extLst>
                  <a:ext uri="{FF2B5EF4-FFF2-40B4-BE49-F238E27FC236}">
                    <a16:creationId xmlns:a16="http://schemas.microsoft.com/office/drawing/2014/main" id="{0640B86D-7CA7-4FA5-9CD4-ACD9C8CF3115}"/>
                  </a:ext>
                </a:extLst>
              </p:cNvPr>
              <p:cNvSpPr/>
              <p:nvPr/>
            </p:nvSpPr>
            <p:spPr>
              <a:xfrm rot="8100000">
                <a:off x="5417737" y="4225696"/>
                <a:ext cx="1602533"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2" name="Rounded Rectangle 110">
                <a:extLst>
                  <a:ext uri="{FF2B5EF4-FFF2-40B4-BE49-F238E27FC236}">
                    <a16:creationId xmlns:a16="http://schemas.microsoft.com/office/drawing/2014/main" id="{5CA8C280-3DFC-4839-B9FB-C467A47A2F47}"/>
                  </a:ext>
                </a:extLst>
              </p:cNvPr>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Rounded Rectangle 111">
                <a:extLst>
                  <a:ext uri="{FF2B5EF4-FFF2-40B4-BE49-F238E27FC236}">
                    <a16:creationId xmlns:a16="http://schemas.microsoft.com/office/drawing/2014/main" id="{34138DAA-AC1C-4ADE-8D8E-3CBCACD8F310}"/>
                  </a:ext>
                </a:extLst>
              </p:cNvPr>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Rounded Rectangle 112">
                <a:extLst>
                  <a:ext uri="{FF2B5EF4-FFF2-40B4-BE49-F238E27FC236}">
                    <a16:creationId xmlns:a16="http://schemas.microsoft.com/office/drawing/2014/main" id="{43A3BA80-D5A8-42B6-BD9C-68AAB6F7172C}"/>
                  </a:ext>
                </a:extLst>
              </p:cNvPr>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Rounded Rectangle 113">
                <a:extLst>
                  <a:ext uri="{FF2B5EF4-FFF2-40B4-BE49-F238E27FC236}">
                    <a16:creationId xmlns:a16="http://schemas.microsoft.com/office/drawing/2014/main" id="{4632875F-ED10-4534-9165-2ABA122A3CB1}"/>
                  </a:ext>
                </a:extLst>
              </p:cNvPr>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6" name="Rounded Rectangle 114">
                <a:extLst>
                  <a:ext uri="{FF2B5EF4-FFF2-40B4-BE49-F238E27FC236}">
                    <a16:creationId xmlns:a16="http://schemas.microsoft.com/office/drawing/2014/main" id="{685AD315-39FA-4D29-97D9-102D33828896}"/>
                  </a:ext>
                </a:extLst>
              </p:cNvPr>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7" name="Rounded Rectangle 115">
                <a:extLst>
                  <a:ext uri="{FF2B5EF4-FFF2-40B4-BE49-F238E27FC236}">
                    <a16:creationId xmlns:a16="http://schemas.microsoft.com/office/drawing/2014/main" id="{C8989FD7-24D4-4B53-B512-057F73973BE1}"/>
                  </a:ext>
                </a:extLst>
              </p:cNvPr>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8" name="Rounded Rectangle 116">
                <a:extLst>
                  <a:ext uri="{FF2B5EF4-FFF2-40B4-BE49-F238E27FC236}">
                    <a16:creationId xmlns:a16="http://schemas.microsoft.com/office/drawing/2014/main" id="{B9850362-4A2E-4D00-9837-13F6CE33E64A}"/>
                  </a:ext>
                </a:extLst>
              </p:cNvPr>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9" name="Rounded Rectangle 117">
                <a:extLst>
                  <a:ext uri="{FF2B5EF4-FFF2-40B4-BE49-F238E27FC236}">
                    <a16:creationId xmlns:a16="http://schemas.microsoft.com/office/drawing/2014/main" id="{1BA24EFB-BD00-41D6-9DF2-3DF4E1C549BC}"/>
                  </a:ext>
                </a:extLst>
              </p:cNvPr>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94" name="TextBox 93">
              <a:extLst>
                <a:ext uri="{FF2B5EF4-FFF2-40B4-BE49-F238E27FC236}">
                  <a16:creationId xmlns:a16="http://schemas.microsoft.com/office/drawing/2014/main" id="{69462514-D3F0-4E3F-9221-F86C7B037CC3}"/>
                </a:ext>
              </a:extLst>
            </p:cNvPr>
            <p:cNvSpPr txBox="1"/>
            <p:nvPr/>
          </p:nvSpPr>
          <p:spPr>
            <a:xfrm>
              <a:off x="5806896" y="3545154"/>
              <a:ext cx="885340" cy="577081"/>
            </a:xfrm>
            <a:prstGeom prst="rect">
              <a:avLst/>
            </a:prstGeom>
            <a:noFill/>
          </p:spPr>
          <p:txBody>
            <a:bodyPr wrap="square" rtlCol="0">
              <a:spAutoFit/>
            </a:bodyPr>
            <a:lstStyle/>
            <a:p>
              <a:pPr algn="ctr"/>
              <a:r>
                <a:rPr lang="en-US" altLang="ko-KR" sz="1050" b="1" dirty="0">
                  <a:solidFill>
                    <a:schemeClr val="tx1">
                      <a:lumMod val="75000"/>
                      <a:lumOff val="25000"/>
                    </a:schemeClr>
                  </a:solidFill>
                  <a:cs typeface="Arial" pitchFamily="34" charset="0"/>
                </a:rPr>
                <a:t>Online Sentiment Detector</a:t>
              </a:r>
              <a:endParaRPr lang="ko-KR" altLang="en-US" sz="1050" b="1" dirty="0">
                <a:solidFill>
                  <a:schemeClr val="tx1">
                    <a:lumMod val="75000"/>
                    <a:lumOff val="25000"/>
                  </a:schemeClr>
                </a:solidFill>
                <a:cs typeface="Arial" pitchFamily="34" charset="0"/>
              </a:endParaRPr>
            </a:p>
          </p:txBody>
        </p:sp>
      </p:grpSp>
      <p:sp>
        <p:nvSpPr>
          <p:cNvPr id="2" name="Text Placeholder 1"/>
          <p:cNvSpPr>
            <a:spLocks noGrp="1"/>
          </p:cNvSpPr>
          <p:nvPr>
            <p:ph type="body" sz="quarter" idx="10"/>
          </p:nvPr>
        </p:nvSpPr>
        <p:spPr/>
        <p:txBody>
          <a:bodyPr/>
          <a:lstStyle/>
          <a:p>
            <a:r>
              <a:rPr lang="en-US" altLang="ko-KR" dirty="0"/>
              <a:t>Reputational Risk Journey</a:t>
            </a:r>
            <a:endParaRPr lang="ko-KR" altLang="en-US" dirty="0"/>
          </a:p>
        </p:txBody>
      </p:sp>
      <p:grpSp>
        <p:nvGrpSpPr>
          <p:cNvPr id="93" name="Group 92">
            <a:extLst>
              <a:ext uri="{FF2B5EF4-FFF2-40B4-BE49-F238E27FC236}">
                <a16:creationId xmlns:a16="http://schemas.microsoft.com/office/drawing/2014/main" id="{9BF70C6D-E228-4FDC-ADA1-D9897800FCD9}"/>
              </a:ext>
            </a:extLst>
          </p:cNvPr>
          <p:cNvGrpSpPr/>
          <p:nvPr/>
        </p:nvGrpSpPr>
        <p:grpSpPr>
          <a:xfrm>
            <a:off x="836175" y="963689"/>
            <a:ext cx="7456363" cy="2061168"/>
            <a:chOff x="836175" y="1316761"/>
            <a:chExt cx="7456363" cy="2061168"/>
          </a:xfrm>
        </p:grpSpPr>
        <p:grpSp>
          <p:nvGrpSpPr>
            <p:cNvPr id="55" name="Group 54">
              <a:extLst>
                <a:ext uri="{FF2B5EF4-FFF2-40B4-BE49-F238E27FC236}">
                  <a16:creationId xmlns:a16="http://schemas.microsoft.com/office/drawing/2014/main" id="{E0895749-1788-4E79-9029-BFC47895BBC9}"/>
                </a:ext>
              </a:extLst>
            </p:cNvPr>
            <p:cNvGrpSpPr/>
            <p:nvPr/>
          </p:nvGrpSpPr>
          <p:grpSpPr>
            <a:xfrm>
              <a:off x="836175" y="1563638"/>
              <a:ext cx="7456363" cy="1776460"/>
              <a:chOff x="836175" y="1563638"/>
              <a:chExt cx="7456363" cy="1776460"/>
            </a:xfrm>
          </p:grpSpPr>
          <p:sp>
            <p:nvSpPr>
              <p:cNvPr id="9" name="Rectangle 8"/>
              <p:cNvSpPr/>
              <p:nvPr/>
            </p:nvSpPr>
            <p:spPr>
              <a:xfrm>
                <a:off x="1497601" y="2344692"/>
                <a:ext cx="6133512" cy="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 name="Block Arc 14"/>
              <p:cNvSpPr/>
              <p:nvPr/>
            </p:nvSpPr>
            <p:spPr>
              <a:xfrm rot="16200000">
                <a:off x="7461077" y="1586376"/>
                <a:ext cx="340071" cy="34029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Trapezoid 22"/>
              <p:cNvSpPr/>
              <p:nvPr/>
            </p:nvSpPr>
            <p:spPr>
              <a:xfrm>
                <a:off x="3319763" y="1643413"/>
                <a:ext cx="444684" cy="226220"/>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Freeform 6"/>
              <p:cNvSpPr/>
              <p:nvPr/>
            </p:nvSpPr>
            <p:spPr>
              <a:xfrm>
                <a:off x="5398485" y="1563638"/>
                <a:ext cx="376248" cy="385770"/>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25"/>
              <p:cNvSpPr/>
              <p:nvPr/>
            </p:nvSpPr>
            <p:spPr>
              <a:xfrm>
                <a:off x="1322589" y="1628267"/>
                <a:ext cx="350024" cy="25651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Oval 3"/>
              <p:cNvSpPr/>
              <p:nvPr/>
            </p:nvSpPr>
            <p:spPr>
              <a:xfrm>
                <a:off x="1353585"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1</a:t>
                </a:r>
                <a:endParaRPr lang="ko-KR" altLang="en-US" dirty="0">
                  <a:solidFill>
                    <a:schemeClr val="tx1"/>
                  </a:solidFill>
                </a:endParaRPr>
              </a:p>
            </p:txBody>
          </p:sp>
          <p:sp>
            <p:nvSpPr>
              <p:cNvPr id="10" name="Oval 9"/>
              <p:cNvSpPr/>
              <p:nvPr/>
            </p:nvSpPr>
            <p:spPr>
              <a:xfrm>
                <a:off x="3398089"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2</a:t>
                </a:r>
                <a:endParaRPr lang="ko-KR" altLang="en-US" dirty="0">
                  <a:solidFill>
                    <a:schemeClr val="tx1"/>
                  </a:solidFill>
                </a:endParaRPr>
              </a:p>
            </p:txBody>
          </p:sp>
          <p:sp>
            <p:nvSpPr>
              <p:cNvPr id="11" name="Oval 10"/>
              <p:cNvSpPr/>
              <p:nvPr/>
            </p:nvSpPr>
            <p:spPr>
              <a:xfrm>
                <a:off x="5442593"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3</a:t>
                </a:r>
                <a:endParaRPr lang="ko-KR" altLang="en-US" dirty="0">
                  <a:solidFill>
                    <a:schemeClr val="tx1"/>
                  </a:solidFill>
                </a:endParaRPr>
              </a:p>
            </p:txBody>
          </p:sp>
          <p:sp>
            <p:nvSpPr>
              <p:cNvPr id="12" name="Oval 11"/>
              <p:cNvSpPr/>
              <p:nvPr/>
            </p:nvSpPr>
            <p:spPr>
              <a:xfrm>
                <a:off x="7487097"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4</a:t>
                </a:r>
                <a:endParaRPr lang="ko-KR" altLang="en-US" dirty="0">
                  <a:solidFill>
                    <a:schemeClr val="tx1"/>
                  </a:solidFill>
                </a:endParaRPr>
              </a:p>
            </p:txBody>
          </p:sp>
          <p:grpSp>
            <p:nvGrpSpPr>
              <p:cNvPr id="14" name="Group 13"/>
              <p:cNvGrpSpPr/>
              <p:nvPr/>
            </p:nvGrpSpPr>
            <p:grpSpPr>
              <a:xfrm>
                <a:off x="836175" y="2643758"/>
                <a:ext cx="1322851" cy="488848"/>
                <a:chOff x="2113657" y="4283314"/>
                <a:chExt cx="3647460" cy="488848"/>
              </a:xfrm>
            </p:grpSpPr>
            <p:sp>
              <p:nvSpPr>
                <p:cNvPr id="15" name="TextBox 14"/>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6" name="TextBox 15"/>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Trigger</a:t>
                  </a:r>
                  <a:endParaRPr lang="ko-KR" altLang="en-US" sz="1200" b="1" dirty="0">
                    <a:solidFill>
                      <a:schemeClr val="tx1">
                        <a:lumMod val="75000"/>
                        <a:lumOff val="25000"/>
                      </a:schemeClr>
                    </a:solidFill>
                    <a:cs typeface="Arial" pitchFamily="34" charset="0"/>
                  </a:endParaRPr>
                </a:p>
              </p:txBody>
            </p:sp>
          </p:grpSp>
          <p:grpSp>
            <p:nvGrpSpPr>
              <p:cNvPr id="17" name="Group 16"/>
              <p:cNvGrpSpPr/>
              <p:nvPr/>
            </p:nvGrpSpPr>
            <p:grpSpPr>
              <a:xfrm>
                <a:off x="2880679" y="2643758"/>
                <a:ext cx="1322851" cy="646331"/>
                <a:chOff x="2113657" y="4283314"/>
                <a:chExt cx="3647460" cy="646331"/>
              </a:xfrm>
            </p:grpSpPr>
            <p:sp>
              <p:nvSpPr>
                <p:cNvPr id="18" name="TextBox 17"/>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9" name="TextBox 18"/>
                <p:cNvSpPr txBox="1"/>
                <p:nvPr/>
              </p:nvSpPr>
              <p:spPr>
                <a:xfrm>
                  <a:off x="2113657" y="4283314"/>
                  <a:ext cx="364746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Consumed by specific audience</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4765950" y="2693767"/>
                <a:ext cx="1678258" cy="646331"/>
                <a:chOff x="1674608" y="4333323"/>
                <a:chExt cx="4627414" cy="646331"/>
              </a:xfrm>
            </p:grpSpPr>
            <p:sp>
              <p:nvSpPr>
                <p:cNvPr id="21" name="TextBox 20"/>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2" name="TextBox 21"/>
                <p:cNvSpPr txBox="1"/>
                <p:nvPr/>
              </p:nvSpPr>
              <p:spPr>
                <a:xfrm>
                  <a:off x="1674608" y="4333323"/>
                  <a:ext cx="4627414"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Getting viral online forum, social media or online news</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6969687" y="2643758"/>
                <a:ext cx="1322851" cy="646331"/>
                <a:chOff x="2113657" y="4283314"/>
                <a:chExt cx="3647460" cy="646331"/>
              </a:xfrm>
            </p:grpSpPr>
            <p:sp>
              <p:nvSpPr>
                <p:cNvPr id="24" name="TextBox 23"/>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5" name="TextBox 24"/>
                <p:cNvSpPr txBox="1"/>
                <p:nvPr/>
              </p:nvSpPr>
              <p:spPr>
                <a:xfrm>
                  <a:off x="2113657" y="4283314"/>
                  <a:ext cx="364746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Public Attention / National Issue</a:t>
                  </a:r>
                  <a:endParaRPr lang="ko-KR" altLang="en-US" sz="1200" b="1" dirty="0">
                    <a:solidFill>
                      <a:schemeClr val="tx1">
                        <a:lumMod val="75000"/>
                        <a:lumOff val="25000"/>
                      </a:schemeClr>
                    </a:solidFill>
                    <a:cs typeface="Arial" pitchFamily="34" charset="0"/>
                  </a:endParaRPr>
                </a:p>
              </p:txBody>
            </p:sp>
          </p:grpSp>
        </p:grpSp>
        <p:sp>
          <p:nvSpPr>
            <p:cNvPr id="28" name="Rectangle 27">
              <a:extLst>
                <a:ext uri="{FF2B5EF4-FFF2-40B4-BE49-F238E27FC236}">
                  <a16:creationId xmlns:a16="http://schemas.microsoft.com/office/drawing/2014/main" id="{CA551969-6938-4DC8-9FCD-C813BE812845}"/>
                </a:ext>
              </a:extLst>
            </p:cNvPr>
            <p:cNvSpPr/>
            <p:nvPr/>
          </p:nvSpPr>
          <p:spPr>
            <a:xfrm>
              <a:off x="1032096" y="1556670"/>
              <a:ext cx="3321565" cy="1821259"/>
            </a:xfrm>
            <a:prstGeom prst="rect">
              <a:avLst/>
            </a:prstGeom>
            <a:solidFill>
              <a:srgbClr val="FFCE29">
                <a:alpha val="48000"/>
              </a:srgbClr>
            </a:solidFill>
            <a:ln cap="rnd">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noFill/>
              </a:endParaRPr>
            </a:p>
          </p:txBody>
        </p:sp>
        <p:sp>
          <p:nvSpPr>
            <p:cNvPr id="56" name="TextBox 55">
              <a:extLst>
                <a:ext uri="{FF2B5EF4-FFF2-40B4-BE49-F238E27FC236}">
                  <a16:creationId xmlns:a16="http://schemas.microsoft.com/office/drawing/2014/main" id="{4FAAE166-9B32-4827-9789-0FFEAE198329}"/>
                </a:ext>
              </a:extLst>
            </p:cNvPr>
            <p:cNvSpPr txBox="1"/>
            <p:nvPr/>
          </p:nvSpPr>
          <p:spPr>
            <a:xfrm>
              <a:off x="1928173" y="1316761"/>
              <a:ext cx="1275676"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Crucial Period</a:t>
              </a:r>
              <a:endParaRPr lang="ko-KR" altLang="en-US" sz="1200" b="1" dirty="0">
                <a:solidFill>
                  <a:schemeClr val="tx1">
                    <a:lumMod val="75000"/>
                    <a:lumOff val="25000"/>
                  </a:schemeClr>
                </a:solidFill>
                <a:cs typeface="Arial" pitchFamily="34" charset="0"/>
              </a:endParaRPr>
            </a:p>
          </p:txBody>
        </p:sp>
      </p:grpSp>
      <p:grpSp>
        <p:nvGrpSpPr>
          <p:cNvPr id="80" name="Group 79">
            <a:extLst>
              <a:ext uri="{FF2B5EF4-FFF2-40B4-BE49-F238E27FC236}">
                <a16:creationId xmlns:a16="http://schemas.microsoft.com/office/drawing/2014/main" id="{A9950A00-2C1F-44CC-AEF5-06CB8A397090}"/>
              </a:ext>
            </a:extLst>
          </p:cNvPr>
          <p:cNvGrpSpPr/>
          <p:nvPr/>
        </p:nvGrpSpPr>
        <p:grpSpPr>
          <a:xfrm>
            <a:off x="1529507" y="3352914"/>
            <a:ext cx="4769746" cy="1555577"/>
            <a:chOff x="685906" y="1608597"/>
            <a:chExt cx="3628998" cy="1912745"/>
          </a:xfrm>
        </p:grpSpPr>
        <p:sp>
          <p:nvSpPr>
            <p:cNvPr id="81" name="Rectangle 80">
              <a:extLst>
                <a:ext uri="{FF2B5EF4-FFF2-40B4-BE49-F238E27FC236}">
                  <a16:creationId xmlns:a16="http://schemas.microsoft.com/office/drawing/2014/main" id="{CDA31EA9-41AE-4987-A2FC-170F1BD57F10}"/>
                </a:ext>
              </a:extLst>
            </p:cNvPr>
            <p:cNvSpPr/>
            <p:nvPr/>
          </p:nvSpPr>
          <p:spPr>
            <a:xfrm>
              <a:off x="685906" y="1635646"/>
              <a:ext cx="2952824"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2" name="Rectangle 81">
              <a:extLst>
                <a:ext uri="{FF2B5EF4-FFF2-40B4-BE49-F238E27FC236}">
                  <a16:creationId xmlns:a16="http://schemas.microsoft.com/office/drawing/2014/main" id="{8EA1F2A1-9653-484D-B9E3-D37CC33B43AC}"/>
                </a:ext>
              </a:extLst>
            </p:cNvPr>
            <p:cNvSpPr/>
            <p:nvPr/>
          </p:nvSpPr>
          <p:spPr>
            <a:xfrm>
              <a:off x="792027" y="1744673"/>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83" name="Group 82">
              <a:extLst>
                <a:ext uri="{FF2B5EF4-FFF2-40B4-BE49-F238E27FC236}">
                  <a16:creationId xmlns:a16="http://schemas.microsoft.com/office/drawing/2014/main" id="{5BD46F0C-1A83-4375-8EE8-FF8CB9E7EDD8}"/>
                </a:ext>
              </a:extLst>
            </p:cNvPr>
            <p:cNvGrpSpPr/>
            <p:nvPr/>
          </p:nvGrpSpPr>
          <p:grpSpPr>
            <a:xfrm>
              <a:off x="1427932" y="1608597"/>
              <a:ext cx="2878588" cy="926610"/>
              <a:chOff x="803640" y="3224105"/>
              <a:chExt cx="2059657" cy="926610"/>
            </a:xfrm>
          </p:grpSpPr>
          <p:sp>
            <p:nvSpPr>
              <p:cNvPr id="91" name="TextBox 90">
                <a:extLst>
                  <a:ext uri="{FF2B5EF4-FFF2-40B4-BE49-F238E27FC236}">
                    <a16:creationId xmlns:a16="http://schemas.microsoft.com/office/drawing/2014/main" id="{34A4529E-EC60-4DAB-AD32-AA3A18730418}"/>
                  </a:ext>
                </a:extLst>
              </p:cNvPr>
              <p:cNvSpPr txBox="1"/>
              <p:nvPr/>
            </p:nvSpPr>
            <p:spPr>
              <a:xfrm>
                <a:off x="803641" y="3441132"/>
                <a:ext cx="1581846" cy="709583"/>
              </a:xfrm>
              <a:prstGeom prst="rect">
                <a:avLst/>
              </a:prstGeom>
              <a:noFill/>
            </p:spPr>
            <p:txBody>
              <a:bodyPr wrap="square" rtlCol="0">
                <a:spAutoFit/>
              </a:bodyPr>
              <a:lstStyle/>
              <a:p>
                <a:r>
                  <a:rPr lang="en-US" altLang="ko-KR" sz="1050" dirty="0">
                    <a:solidFill>
                      <a:schemeClr val="tx1">
                        <a:lumMod val="75000"/>
                        <a:lumOff val="25000"/>
                      </a:schemeClr>
                    </a:solidFill>
                    <a:cs typeface="Arial" pitchFamily="34" charset="0"/>
                  </a:rPr>
                  <a:t>There is a chance to mitigate as earlier as possible before getting worse and become crisis condition</a:t>
                </a:r>
                <a:endParaRPr lang="ko-KR" altLang="en-US" sz="1050" dirty="0">
                  <a:solidFill>
                    <a:schemeClr val="tx1">
                      <a:lumMod val="75000"/>
                      <a:lumOff val="25000"/>
                    </a:schemeClr>
                  </a:solidFill>
                  <a:cs typeface="Arial" pitchFamily="34" charset="0"/>
                </a:endParaRPr>
              </a:p>
            </p:txBody>
          </p:sp>
          <p:sp>
            <p:nvSpPr>
              <p:cNvPr id="92" name="TextBox 91">
                <a:extLst>
                  <a:ext uri="{FF2B5EF4-FFF2-40B4-BE49-F238E27FC236}">
                    <a16:creationId xmlns:a16="http://schemas.microsoft.com/office/drawing/2014/main" id="{89911BB3-4326-4807-855E-0E0B06FC8730}"/>
                  </a:ext>
                </a:extLst>
              </p:cNvPr>
              <p:cNvSpPr txBox="1"/>
              <p:nvPr/>
            </p:nvSpPr>
            <p:spPr>
              <a:xfrm>
                <a:off x="803640" y="322410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Golden Times</a:t>
                </a:r>
                <a:endParaRPr lang="ko-KR" altLang="en-US" sz="1200" b="1" dirty="0">
                  <a:solidFill>
                    <a:schemeClr val="tx1">
                      <a:lumMod val="75000"/>
                      <a:lumOff val="25000"/>
                    </a:schemeClr>
                  </a:solidFill>
                  <a:cs typeface="Arial" pitchFamily="34" charset="0"/>
                </a:endParaRPr>
              </a:p>
            </p:txBody>
          </p:sp>
        </p:grpSp>
        <p:sp>
          <p:nvSpPr>
            <p:cNvPr id="84" name="TextBox 83">
              <a:extLst>
                <a:ext uri="{FF2B5EF4-FFF2-40B4-BE49-F238E27FC236}">
                  <a16:creationId xmlns:a16="http://schemas.microsoft.com/office/drawing/2014/main" id="{CCAC97F4-C51D-457F-8C39-2FF757CF4E0D}"/>
                </a:ext>
              </a:extLst>
            </p:cNvPr>
            <p:cNvSpPr txBox="1"/>
            <p:nvPr/>
          </p:nvSpPr>
          <p:spPr>
            <a:xfrm>
              <a:off x="773764" y="1875376"/>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85" name="Rectangle 84">
              <a:extLst>
                <a:ext uri="{FF2B5EF4-FFF2-40B4-BE49-F238E27FC236}">
                  <a16:creationId xmlns:a16="http://schemas.microsoft.com/office/drawing/2014/main" id="{A1E10E60-EDD1-42E7-A3DB-6DB3FF5AC199}"/>
                </a:ext>
              </a:extLst>
            </p:cNvPr>
            <p:cNvSpPr/>
            <p:nvPr/>
          </p:nvSpPr>
          <p:spPr>
            <a:xfrm>
              <a:off x="694290" y="2619288"/>
              <a:ext cx="2952824"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6" name="Rectangle 85">
              <a:extLst>
                <a:ext uri="{FF2B5EF4-FFF2-40B4-BE49-F238E27FC236}">
                  <a16:creationId xmlns:a16="http://schemas.microsoft.com/office/drawing/2014/main" id="{AE048C3A-E23A-44C2-B27C-833B673F739C}"/>
                </a:ext>
              </a:extLst>
            </p:cNvPr>
            <p:cNvSpPr/>
            <p:nvPr/>
          </p:nvSpPr>
          <p:spPr>
            <a:xfrm>
              <a:off x="800411" y="2728315"/>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87" name="Group 86">
              <a:extLst>
                <a:ext uri="{FF2B5EF4-FFF2-40B4-BE49-F238E27FC236}">
                  <a16:creationId xmlns:a16="http://schemas.microsoft.com/office/drawing/2014/main" id="{F43FFAE1-F52D-474E-ADFE-30CDAE687776}"/>
                </a:ext>
              </a:extLst>
            </p:cNvPr>
            <p:cNvGrpSpPr/>
            <p:nvPr/>
          </p:nvGrpSpPr>
          <p:grpSpPr>
            <a:xfrm>
              <a:off x="1436316" y="2592239"/>
              <a:ext cx="2878588" cy="926610"/>
              <a:chOff x="803640" y="3224105"/>
              <a:chExt cx="2059657" cy="926610"/>
            </a:xfrm>
          </p:grpSpPr>
          <p:sp>
            <p:nvSpPr>
              <p:cNvPr id="89" name="TextBox 88">
                <a:extLst>
                  <a:ext uri="{FF2B5EF4-FFF2-40B4-BE49-F238E27FC236}">
                    <a16:creationId xmlns:a16="http://schemas.microsoft.com/office/drawing/2014/main" id="{6A74A672-9C92-4B9E-AA49-358F906BCD38}"/>
                  </a:ext>
                </a:extLst>
              </p:cNvPr>
              <p:cNvSpPr txBox="1"/>
              <p:nvPr/>
            </p:nvSpPr>
            <p:spPr>
              <a:xfrm>
                <a:off x="803640" y="3441132"/>
                <a:ext cx="1575848" cy="709583"/>
              </a:xfrm>
              <a:prstGeom prst="rect">
                <a:avLst/>
              </a:prstGeom>
              <a:noFill/>
            </p:spPr>
            <p:txBody>
              <a:bodyPr wrap="square" rtlCol="0">
                <a:spAutoFit/>
              </a:bodyPr>
              <a:lstStyle/>
              <a:p>
                <a:r>
                  <a:rPr lang="en-ID" altLang="ko-KR" sz="1050" dirty="0">
                    <a:solidFill>
                      <a:schemeClr val="tx1">
                        <a:lumMod val="75000"/>
                        <a:lumOff val="25000"/>
                      </a:schemeClr>
                    </a:solidFill>
                    <a:cs typeface="Arial" pitchFamily="34" charset="0"/>
                  </a:rPr>
                  <a:t>Early warning system and early mitigation may result in better output in the crisis management</a:t>
                </a:r>
                <a:endParaRPr lang="ko-KR" altLang="en-US" sz="1050" dirty="0">
                  <a:solidFill>
                    <a:schemeClr val="tx1">
                      <a:lumMod val="75000"/>
                      <a:lumOff val="25000"/>
                    </a:schemeClr>
                  </a:solidFill>
                  <a:cs typeface="Arial" pitchFamily="34" charset="0"/>
                </a:endParaRPr>
              </a:p>
            </p:txBody>
          </p:sp>
          <p:sp>
            <p:nvSpPr>
              <p:cNvPr id="90" name="TextBox 89">
                <a:extLst>
                  <a:ext uri="{FF2B5EF4-FFF2-40B4-BE49-F238E27FC236}">
                    <a16:creationId xmlns:a16="http://schemas.microsoft.com/office/drawing/2014/main" id="{518DE6C2-2550-4F24-8CB2-8F9BF9845872}"/>
                  </a:ext>
                </a:extLst>
              </p:cNvPr>
              <p:cNvSpPr txBox="1"/>
              <p:nvPr/>
            </p:nvSpPr>
            <p:spPr>
              <a:xfrm>
                <a:off x="803640" y="322410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Different Action, Different Result</a:t>
                </a:r>
                <a:endParaRPr lang="ko-KR" altLang="en-US" sz="1200" b="1" dirty="0">
                  <a:solidFill>
                    <a:schemeClr val="tx1">
                      <a:lumMod val="75000"/>
                      <a:lumOff val="25000"/>
                    </a:schemeClr>
                  </a:solidFill>
                  <a:cs typeface="Arial" pitchFamily="34" charset="0"/>
                </a:endParaRPr>
              </a:p>
            </p:txBody>
          </p:sp>
        </p:grpSp>
        <p:sp>
          <p:nvSpPr>
            <p:cNvPr id="88" name="TextBox 87">
              <a:extLst>
                <a:ext uri="{FF2B5EF4-FFF2-40B4-BE49-F238E27FC236}">
                  <a16:creationId xmlns:a16="http://schemas.microsoft.com/office/drawing/2014/main" id="{D21281E2-D70F-486E-A775-9CEF7B370018}"/>
                </a:ext>
              </a:extLst>
            </p:cNvPr>
            <p:cNvSpPr txBox="1"/>
            <p:nvPr/>
          </p:nvSpPr>
          <p:spPr>
            <a:xfrm>
              <a:off x="768216" y="286642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1040477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Why Online Sentiment Detector?</a:t>
            </a:r>
            <a:endParaRPr lang="ko-KR" altLang="en-US" dirty="0"/>
          </a:p>
        </p:txBody>
      </p:sp>
      <p:grpSp>
        <p:nvGrpSpPr>
          <p:cNvPr id="4" name="Group 3"/>
          <p:cNvGrpSpPr/>
          <p:nvPr/>
        </p:nvGrpSpPr>
        <p:grpSpPr>
          <a:xfrm>
            <a:off x="3547075" y="987574"/>
            <a:ext cx="1020696" cy="1020696"/>
            <a:chOff x="3623312" y="1131590"/>
            <a:chExt cx="1020696" cy="1020696"/>
          </a:xfrm>
          <a:solidFill>
            <a:schemeClr val="tx1">
              <a:lumMod val="75000"/>
              <a:lumOff val="25000"/>
            </a:schemeClr>
          </a:solidFill>
        </p:grpSpPr>
        <p:sp>
          <p:nvSpPr>
            <p:cNvPr id="5" name="Teardrop 4"/>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Group 6"/>
          <p:cNvGrpSpPr/>
          <p:nvPr/>
        </p:nvGrpSpPr>
        <p:grpSpPr>
          <a:xfrm>
            <a:off x="3410857" y="2031141"/>
            <a:ext cx="1020696" cy="1020696"/>
            <a:chOff x="3623312" y="1131590"/>
            <a:chExt cx="1020696" cy="1020696"/>
          </a:xfrm>
          <a:solidFill>
            <a:schemeClr val="tx1">
              <a:lumMod val="75000"/>
              <a:lumOff val="25000"/>
            </a:schemeClr>
          </a:solidFill>
        </p:grpSpPr>
        <p:sp>
          <p:nvSpPr>
            <p:cNvPr id="8" name="Teardrop 7"/>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Group 9"/>
          <p:cNvGrpSpPr/>
          <p:nvPr/>
        </p:nvGrpSpPr>
        <p:grpSpPr>
          <a:xfrm>
            <a:off x="3271627" y="3051837"/>
            <a:ext cx="1020696" cy="1020696"/>
            <a:chOff x="3623312" y="1131590"/>
            <a:chExt cx="1020696" cy="1020696"/>
          </a:xfrm>
          <a:solidFill>
            <a:schemeClr val="tx1">
              <a:lumMod val="75000"/>
              <a:lumOff val="25000"/>
            </a:schemeClr>
          </a:solidFill>
        </p:grpSpPr>
        <p:sp>
          <p:nvSpPr>
            <p:cNvPr id="11" name="Teardrop 10"/>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Group 12"/>
          <p:cNvGrpSpPr/>
          <p:nvPr/>
        </p:nvGrpSpPr>
        <p:grpSpPr>
          <a:xfrm flipH="1">
            <a:off x="4631764" y="1675332"/>
            <a:ext cx="1020696" cy="1020696"/>
            <a:chOff x="3623312" y="1131590"/>
            <a:chExt cx="1020696" cy="1020696"/>
          </a:xfrm>
          <a:solidFill>
            <a:schemeClr val="tx1">
              <a:lumMod val="75000"/>
              <a:lumOff val="25000"/>
            </a:schemeClr>
          </a:solidFill>
        </p:grpSpPr>
        <p:sp>
          <p:nvSpPr>
            <p:cNvPr id="14" name="Teardrop 13"/>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 name="Group 15"/>
          <p:cNvGrpSpPr/>
          <p:nvPr/>
        </p:nvGrpSpPr>
        <p:grpSpPr>
          <a:xfrm flipH="1">
            <a:off x="4768910" y="2717571"/>
            <a:ext cx="1020696" cy="1020696"/>
            <a:chOff x="3623312" y="1131590"/>
            <a:chExt cx="1020696" cy="1020696"/>
          </a:xfrm>
          <a:solidFill>
            <a:schemeClr val="tx1">
              <a:lumMod val="75000"/>
              <a:lumOff val="25000"/>
            </a:schemeClr>
          </a:solidFill>
        </p:grpSpPr>
        <p:sp>
          <p:nvSpPr>
            <p:cNvPr id="17" name="Teardrop 16"/>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Rectangle 18"/>
          <p:cNvSpPr/>
          <p:nvPr/>
        </p:nvSpPr>
        <p:spPr>
          <a:xfrm>
            <a:off x="4494617" y="1903500"/>
            <a:ext cx="72000" cy="324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ectangle 19"/>
          <p:cNvSpPr/>
          <p:nvPr/>
        </p:nvSpPr>
        <p:spPr>
          <a:xfrm>
            <a:off x="4631764" y="2659500"/>
            <a:ext cx="72000" cy="24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Rectangle 20"/>
          <p:cNvSpPr/>
          <p:nvPr/>
        </p:nvSpPr>
        <p:spPr>
          <a:xfrm>
            <a:off x="4357470" y="2659500"/>
            <a:ext cx="72000" cy="24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21"/>
          <p:cNvSpPr/>
          <p:nvPr/>
        </p:nvSpPr>
        <p:spPr>
          <a:xfrm>
            <a:off x="4220323" y="3595500"/>
            <a:ext cx="72000" cy="154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4768910" y="3595500"/>
            <a:ext cx="72000" cy="154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Block Arc 14"/>
          <p:cNvSpPr/>
          <p:nvPr/>
        </p:nvSpPr>
        <p:spPr>
          <a:xfrm rot="16200000">
            <a:off x="3874796" y="1315174"/>
            <a:ext cx="365255" cy="36549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Rectangle 36"/>
          <p:cNvSpPr/>
          <p:nvPr/>
        </p:nvSpPr>
        <p:spPr>
          <a:xfrm>
            <a:off x="3769322" y="2401892"/>
            <a:ext cx="303765" cy="25392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Teardrop 6"/>
          <p:cNvSpPr/>
          <p:nvPr/>
        </p:nvSpPr>
        <p:spPr>
          <a:xfrm rot="8100000">
            <a:off x="4995471" y="2039041"/>
            <a:ext cx="293279" cy="29328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16"/>
          <p:cNvSpPr/>
          <p:nvPr/>
        </p:nvSpPr>
        <p:spPr>
          <a:xfrm rot="2700000">
            <a:off x="5167444" y="3015186"/>
            <a:ext cx="223629" cy="42546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ounded Rectangle 27"/>
          <p:cNvSpPr/>
          <p:nvPr/>
        </p:nvSpPr>
        <p:spPr>
          <a:xfrm>
            <a:off x="3592136" y="3435800"/>
            <a:ext cx="329069" cy="25276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9" name="Group 28"/>
          <p:cNvGrpSpPr/>
          <p:nvPr/>
        </p:nvGrpSpPr>
        <p:grpSpPr>
          <a:xfrm>
            <a:off x="107505" y="1066241"/>
            <a:ext cx="3312368" cy="1048024"/>
            <a:chOff x="803640" y="3362835"/>
            <a:chExt cx="2059657" cy="1048024"/>
          </a:xfrm>
        </p:grpSpPr>
        <p:sp>
          <p:nvSpPr>
            <p:cNvPr id="30" name="TextBox 29"/>
            <p:cNvSpPr txBox="1"/>
            <p:nvPr/>
          </p:nvSpPr>
          <p:spPr>
            <a:xfrm>
              <a:off x="803640" y="3579862"/>
              <a:ext cx="2059657"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Text data is vast and big. There should be a system that helps the team to analyze the content in an efficient way</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Efficient Supervision</a:t>
              </a:r>
              <a:endParaRPr lang="ko-KR" altLang="en-US" sz="1200" b="1" dirty="0">
                <a:solidFill>
                  <a:schemeClr val="tx1">
                    <a:lumMod val="75000"/>
                    <a:lumOff val="25000"/>
                  </a:schemeClr>
                </a:solidFill>
                <a:cs typeface="Arial" pitchFamily="34" charset="0"/>
              </a:endParaRPr>
            </a:p>
          </p:txBody>
        </p:sp>
      </p:grpSp>
      <p:grpSp>
        <p:nvGrpSpPr>
          <p:cNvPr id="32" name="Group 31"/>
          <p:cNvGrpSpPr/>
          <p:nvPr/>
        </p:nvGrpSpPr>
        <p:grpSpPr>
          <a:xfrm>
            <a:off x="105352" y="2079031"/>
            <a:ext cx="3216110" cy="1048024"/>
            <a:chOff x="803640" y="3362835"/>
            <a:chExt cx="2059657" cy="1048024"/>
          </a:xfrm>
        </p:grpSpPr>
        <p:sp>
          <p:nvSpPr>
            <p:cNvPr id="33" name="TextBox 32"/>
            <p:cNvSpPr txBox="1"/>
            <p:nvPr/>
          </p:nvSpPr>
          <p:spPr>
            <a:xfrm>
              <a:off x="803640" y="3579862"/>
              <a:ext cx="2059657"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With appropriate data, the system can learn and classify the data without any human bias (system evaluation continuously applied)</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Preventing Human Subjectivity</a:t>
              </a:r>
              <a:endParaRPr lang="ko-KR" altLang="en-US" sz="1200" b="1" dirty="0">
                <a:solidFill>
                  <a:schemeClr val="tx1">
                    <a:lumMod val="75000"/>
                    <a:lumOff val="25000"/>
                  </a:schemeClr>
                </a:solidFill>
                <a:cs typeface="Arial" pitchFamily="34" charset="0"/>
              </a:endParaRPr>
            </a:p>
          </p:txBody>
        </p:sp>
      </p:grpSp>
      <p:grpSp>
        <p:nvGrpSpPr>
          <p:cNvPr id="35" name="Group 34"/>
          <p:cNvGrpSpPr/>
          <p:nvPr/>
        </p:nvGrpSpPr>
        <p:grpSpPr>
          <a:xfrm>
            <a:off x="107506" y="3091821"/>
            <a:ext cx="3115546" cy="678692"/>
            <a:chOff x="803640" y="3362835"/>
            <a:chExt cx="2059657" cy="678692"/>
          </a:xfrm>
        </p:grpSpPr>
        <p:sp>
          <p:nvSpPr>
            <p:cNvPr id="36" name="TextBox 35"/>
            <p:cNvSpPr txBox="1"/>
            <p:nvPr/>
          </p:nvSpPr>
          <p:spPr>
            <a:xfrm>
              <a:off x="803640" y="3579862"/>
              <a:ext cx="2059657"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Follow up action can be adjusted to what happens in the public.</a:t>
              </a:r>
              <a:endParaRPr lang="ko-KR" altLang="en-US" sz="1200" dirty="0">
                <a:solidFill>
                  <a:schemeClr val="tx1">
                    <a:lumMod val="75000"/>
                    <a:lumOff val="25000"/>
                  </a:schemeClr>
                </a:solidFill>
                <a:cs typeface="Arial" pitchFamily="34" charset="0"/>
              </a:endParaRPr>
            </a:p>
          </p:txBody>
        </p:sp>
        <p:sp>
          <p:nvSpPr>
            <p:cNvPr id="37" name="TextBox 36"/>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More-Directed Follow-up Action</a:t>
              </a:r>
              <a:endParaRPr lang="ko-KR" altLang="en-US" sz="1200" b="1" dirty="0">
                <a:solidFill>
                  <a:schemeClr val="tx1">
                    <a:lumMod val="75000"/>
                    <a:lumOff val="25000"/>
                  </a:schemeClr>
                </a:solidFill>
                <a:cs typeface="Arial" pitchFamily="34" charset="0"/>
              </a:endParaRPr>
            </a:p>
          </p:txBody>
        </p:sp>
      </p:grpSp>
      <p:grpSp>
        <p:nvGrpSpPr>
          <p:cNvPr id="38" name="Group 37"/>
          <p:cNvGrpSpPr/>
          <p:nvPr/>
        </p:nvGrpSpPr>
        <p:grpSpPr>
          <a:xfrm>
            <a:off x="5834941" y="1785851"/>
            <a:ext cx="3129555" cy="1048024"/>
            <a:chOff x="803640" y="3362835"/>
            <a:chExt cx="2059657" cy="1048024"/>
          </a:xfrm>
        </p:grpSpPr>
        <p:sp>
          <p:nvSpPr>
            <p:cNvPr id="39" name="TextBox 38"/>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system can get the data by certain keywords and classify them into defined sentiment (good, bad, neutral).   </a:t>
              </a:r>
              <a:endParaRPr lang="ko-KR" altLang="en-US" sz="1200" dirty="0">
                <a:solidFill>
                  <a:schemeClr val="tx1">
                    <a:lumMod val="75000"/>
                    <a:lumOff val="25000"/>
                  </a:schemeClr>
                </a:solidFill>
                <a:cs typeface="Arial" pitchFamily="34" charset="0"/>
              </a:endParaRPr>
            </a:p>
          </p:txBody>
        </p:sp>
        <p:sp>
          <p:nvSpPr>
            <p:cNvPr id="40" name="TextBox 39"/>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24-Hour Monitoring</a:t>
              </a:r>
              <a:endParaRPr lang="ko-KR" altLang="en-US" sz="1200" b="1" dirty="0">
                <a:solidFill>
                  <a:schemeClr val="tx1">
                    <a:lumMod val="75000"/>
                    <a:lumOff val="25000"/>
                  </a:schemeClr>
                </a:solidFill>
                <a:cs typeface="Arial" pitchFamily="34" charset="0"/>
              </a:endParaRPr>
            </a:p>
          </p:txBody>
        </p:sp>
      </p:grpSp>
      <p:grpSp>
        <p:nvGrpSpPr>
          <p:cNvPr id="41" name="Group 40"/>
          <p:cNvGrpSpPr/>
          <p:nvPr/>
        </p:nvGrpSpPr>
        <p:grpSpPr>
          <a:xfrm>
            <a:off x="5865378" y="2798672"/>
            <a:ext cx="3099118" cy="1048024"/>
            <a:chOff x="803640" y="3362835"/>
            <a:chExt cx="2059657" cy="1048024"/>
          </a:xfrm>
        </p:grpSpPr>
        <p:sp>
          <p:nvSpPr>
            <p:cNvPr id="42" name="TextBox 41"/>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related team can improve their focus on analyzing and mitigating any negative/bad sentiment.   </a:t>
              </a:r>
              <a:endParaRPr lang="ko-KR" altLang="en-US" sz="1200" dirty="0">
                <a:solidFill>
                  <a:schemeClr val="tx1">
                    <a:lumMod val="75000"/>
                    <a:lumOff val="25000"/>
                  </a:schemeClr>
                </a:solidFill>
                <a:cs typeface="Arial" pitchFamily="34" charset="0"/>
              </a:endParaRPr>
            </a:p>
          </p:txBody>
        </p:sp>
        <p:sp>
          <p:nvSpPr>
            <p:cNvPr id="43" name="TextBox 42"/>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Focus &amp; Productivity</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25811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25084" y="2067694"/>
            <a:ext cx="5018916" cy="576064"/>
          </a:xfrm>
        </p:spPr>
        <p:txBody>
          <a:bodyPr/>
          <a:lstStyle/>
          <a:p>
            <a:r>
              <a:rPr lang="en-US" altLang="ko-KR" sz="2400" dirty="0"/>
              <a:t>Data Source &amp; Preprocessing</a:t>
            </a:r>
          </a:p>
        </p:txBody>
      </p:sp>
      <p:sp>
        <p:nvSpPr>
          <p:cNvPr id="3" name="Text Placeholder 2"/>
          <p:cNvSpPr>
            <a:spLocks noGrp="1"/>
          </p:cNvSpPr>
          <p:nvPr>
            <p:ph type="body" sz="quarter" idx="11"/>
          </p:nvPr>
        </p:nvSpPr>
        <p:spPr>
          <a:xfrm>
            <a:off x="4125084" y="2787774"/>
            <a:ext cx="5018916" cy="288032"/>
          </a:xfrm>
        </p:spPr>
        <p:txBody>
          <a:bodyPr/>
          <a:lstStyle/>
          <a:p>
            <a:pPr lvl="0"/>
            <a:r>
              <a:rPr lang="en-US" altLang="ko-KR" dirty="0"/>
              <a:t>Data integration, special elements handling, text preprocessing, twitter API</a:t>
            </a:r>
          </a:p>
        </p:txBody>
      </p:sp>
    </p:spTree>
    <p:extLst>
      <p:ext uri="{BB962C8B-B14F-4D97-AF65-F5344CB8AC3E}">
        <p14:creationId xmlns:p14="http://schemas.microsoft.com/office/powerpoint/2010/main" val="1528765499"/>
      </p:ext>
    </p:extLst>
  </p:cSld>
  <p:clrMapOvr>
    <a:masterClrMapping/>
  </p:clrMapOvr>
</p:sld>
</file>

<file path=ppt/theme/theme1.xml><?xml version="1.0" encoding="utf-8"?>
<a:theme xmlns:a="http://schemas.openxmlformats.org/drawingml/2006/main" name="Cover and End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Default Font">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2828</TotalTime>
  <Words>2051</Words>
  <Application>Microsoft Office PowerPoint</Application>
  <PresentationFormat>On-screen Show (16:9)</PresentationFormat>
  <Paragraphs>351</Paragraphs>
  <Slides>31</Slides>
  <Notes>10</Notes>
  <HiddenSlides>3</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31</vt:i4>
      </vt:variant>
    </vt:vector>
  </HeadingPairs>
  <TitlesOfParts>
    <vt:vector size="39" baseType="lpstr">
      <vt:lpstr>맑은 고딕</vt:lpstr>
      <vt:lpstr>Allianz Neo</vt:lpstr>
      <vt:lpstr>Arial</vt:lpstr>
      <vt:lpstr>Calibri</vt:lpstr>
      <vt:lpstr>Roboto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damianus deni</cp:lastModifiedBy>
  <cp:revision>165</cp:revision>
  <dcterms:created xsi:type="dcterms:W3CDTF">2016-12-05T23:26:54Z</dcterms:created>
  <dcterms:modified xsi:type="dcterms:W3CDTF">2021-04-12T18:05:22Z</dcterms:modified>
</cp:coreProperties>
</file>