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5"/>
  </p:notesMasterIdLst>
  <p:handoutMasterIdLst>
    <p:handoutMasterId r:id="rId6"/>
  </p:handoutMasterIdLst>
  <p:sldIdLst>
    <p:sldId id="632" r:id="rId3"/>
    <p:sldId id="634" r:id="rId4"/>
  </p:sldIdLst>
  <p:sldSz cx="12190413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48C"/>
    <a:srgbClr val="C1EBFB"/>
    <a:srgbClr val="F1F9FA"/>
    <a:srgbClr val="EFF6EE"/>
    <a:srgbClr val="FAF7EF"/>
    <a:srgbClr val="F9F2EF"/>
    <a:srgbClr val="EFE8E6"/>
    <a:srgbClr val="E1CFEA"/>
    <a:srgbClr val="EBE1BF"/>
    <a:srgbClr val="D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9596" autoAdjust="0"/>
  </p:normalViewPr>
  <p:slideViewPr>
    <p:cSldViewPr>
      <p:cViewPr varScale="1">
        <p:scale>
          <a:sx n="91" d="100"/>
          <a:sy n="91" d="100"/>
        </p:scale>
        <p:origin x="221" y="-38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18859"/>
    </p:cViewPr>
  </p:sorterViewPr>
  <p:notesViewPr>
    <p:cSldViewPr>
      <p:cViewPr varScale="1">
        <p:scale>
          <a:sx n="98" d="100"/>
          <a:sy n="98" d="100"/>
        </p:scale>
        <p:origin x="-389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4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30-Dec-20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30-Dec-20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30-Dec-20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0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30-Dec-20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30-Dec-20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30-Dec-20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30-Dec-20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30-Dec-20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30-Dec-20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30-Dec-20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30-Dec-20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30-Dec-20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30-Dec-20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30-Dec-20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30-Dec-20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30-Dec-20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30-Dec-20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30-Dec-20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30-Dec-20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686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30-Dec-20</a:t>
            </a:fld>
            <a:endParaRPr lang="en-GB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34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914"/>
          <a:stretch/>
        </p:blipFill>
        <p:spPr>
          <a:xfrm>
            <a:off x="0" y="6929"/>
            <a:ext cx="7360920" cy="6859588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492047" y="3605255"/>
            <a:ext cx="4070350" cy="1561604"/>
          </a:xfrm>
        </p:spPr>
        <p:txBody>
          <a:bodyPr/>
          <a:lstStyle/>
          <a:p>
            <a:pPr lvl="1"/>
            <a:r>
              <a:rPr lang="en-GB" dirty="0"/>
              <a:t>Prototype Dashboard</a:t>
            </a:r>
          </a:p>
          <a:p>
            <a:pPr lvl="1"/>
            <a:r>
              <a:rPr lang="en-GB" dirty="0"/>
              <a:t>…….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Allianz Global </a:t>
            </a:r>
            <a:r>
              <a:rPr lang="en-GB" dirty="0" err="1"/>
              <a:t>Hackathon</a:t>
            </a:r>
            <a:br>
              <a:rPr lang="en-GB" dirty="0"/>
            </a:br>
            <a:r>
              <a:rPr lang="en-GB" dirty="0"/>
              <a:t>20 November 2020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6107320" y="381794"/>
            <a:ext cx="5599113" cy="2520280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Digital</a:t>
            </a:r>
            <a:br>
              <a:rPr lang="en-GB" dirty="0">
                <a:solidFill>
                  <a:schemeClr val="accent5"/>
                </a:solidFill>
              </a:rPr>
            </a:br>
            <a:r>
              <a:rPr lang="en-GB" dirty="0"/>
              <a:t>Sentiment Analysis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492841" y="5041435"/>
            <a:ext cx="1638798" cy="446109"/>
            <a:chOff x="7624760" y="5069989"/>
            <a:chExt cx="1638798" cy="446109"/>
          </a:xfrm>
        </p:grpSpPr>
        <p:sp>
          <p:nvSpPr>
            <p:cNvPr id="12" name="Textfeld 11"/>
            <p:cNvSpPr txBox="1"/>
            <p:nvPr/>
          </p:nvSpPr>
          <p:spPr>
            <a:xfrm>
              <a:off x="7624763" y="5085978"/>
              <a:ext cx="1638795" cy="402775"/>
            </a:xfrm>
            <a:prstGeom prst="rect">
              <a:avLst/>
            </a:prstGeom>
            <a:noFill/>
            <a:ln w="25400" cmpd="sng">
              <a:noFill/>
            </a:ln>
          </p:spPr>
          <p:txBody>
            <a:bodyPr wrap="square" lIns="0" tIns="108000" rIns="0" bIns="108000" rtlCol="0">
              <a:spAutoFit/>
            </a:bodyPr>
            <a:lstStyle/>
            <a:p>
              <a:r>
                <a:rPr lang="en-GB" sz="1200" b="1" dirty="0">
                  <a:solidFill>
                    <a:srgbClr val="E4003A"/>
                  </a:solidFill>
                </a:rPr>
                <a:t>Strictly Confidential</a:t>
              </a:r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7624760" y="5069989"/>
              <a:ext cx="1449389" cy="446109"/>
              <a:chOff x="7624763" y="5079537"/>
              <a:chExt cx="1550486" cy="446109"/>
            </a:xfrm>
          </p:grpSpPr>
          <p:cxnSp>
            <p:nvCxnSpPr>
              <p:cNvPr id="14" name="Gerade Verbindung 13"/>
              <p:cNvCxnSpPr/>
              <p:nvPr/>
            </p:nvCxnSpPr>
            <p:spPr>
              <a:xfrm>
                <a:off x="7624763" y="5079537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7624763" y="5525646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514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8A5E059-5607-4A40-A01A-909CFD4B90FC}" type="datetime5">
              <a:rPr lang="en-US" smtClean="0"/>
              <a:pPr/>
              <a:t>30-Dec-20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File name | department | author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5" name="Rechteck 73">
            <a:extLst>
              <a:ext uri="{FF2B5EF4-FFF2-40B4-BE49-F238E27FC236}">
                <a16:creationId xmlns:a16="http://schemas.microsoft.com/office/drawing/2014/main" id="{50584120-9E4D-42F2-98FE-AE74DED3237C}"/>
              </a:ext>
            </a:extLst>
          </p:cNvPr>
          <p:cNvSpPr/>
          <p:nvPr/>
        </p:nvSpPr>
        <p:spPr>
          <a:xfrm>
            <a:off x="514350" y="1095111"/>
            <a:ext cx="3048000" cy="2231253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>
                <a:solidFill>
                  <a:schemeClr val="tx2"/>
                </a:solidFill>
              </a:rPr>
              <a:t>Sentiment Prediction</a:t>
            </a:r>
          </a:p>
          <a:p>
            <a:pPr marL="285750" indent="-285750">
              <a:buFontTx/>
              <a:buChar char="-"/>
            </a:pPr>
            <a:r>
              <a:rPr lang="de-AT" sz="1600" i="1" dirty="0">
                <a:solidFill>
                  <a:schemeClr val="tx2"/>
                </a:solidFill>
              </a:rPr>
              <a:t>From whose perspective?</a:t>
            </a:r>
          </a:p>
          <a:p>
            <a:pPr marL="285750" indent="-285750">
              <a:buFontTx/>
              <a:buChar char="-"/>
            </a:pPr>
            <a:r>
              <a:rPr lang="de-AT" sz="1600" i="1" dirty="0">
                <a:solidFill>
                  <a:schemeClr val="tx2"/>
                </a:solidFill>
              </a:rPr>
              <a:t>What industry/topic?</a:t>
            </a:r>
          </a:p>
          <a:p>
            <a:pPr marL="285750" indent="-285750">
              <a:buFontTx/>
              <a:buChar char="-"/>
            </a:pPr>
            <a:r>
              <a:rPr lang="de-AT" sz="1600" i="1" dirty="0">
                <a:solidFill>
                  <a:schemeClr val="tx2"/>
                </a:solidFill>
              </a:rPr>
              <a:t>What are the channels from?</a:t>
            </a:r>
          </a:p>
          <a:p>
            <a:pPr marL="285750" indent="-285750">
              <a:buFontTx/>
              <a:buChar char="-"/>
            </a:pPr>
            <a:r>
              <a:rPr lang="de-AT" sz="1600" i="1" dirty="0">
                <a:solidFill>
                  <a:schemeClr val="tx2"/>
                </a:solidFill>
              </a:rPr>
              <a:t>What data will be collected?</a:t>
            </a:r>
          </a:p>
          <a:p>
            <a:pPr marL="285750" indent="-285750">
              <a:buFontTx/>
              <a:buChar char="-"/>
            </a:pPr>
            <a:r>
              <a:rPr lang="de-AT" sz="1600" i="1">
                <a:solidFill>
                  <a:schemeClr val="tx2"/>
                </a:solidFill>
              </a:rPr>
              <a:t>Accuracy &amp; confusion matrix?</a:t>
            </a:r>
            <a:endParaRPr lang="de-AT" sz="1600" i="1" dirty="0">
              <a:solidFill>
                <a:schemeClr val="tx2"/>
              </a:solidFill>
            </a:endParaRPr>
          </a:p>
        </p:txBody>
      </p:sp>
      <p:sp>
        <p:nvSpPr>
          <p:cNvPr id="46" name="Rechteck 73">
            <a:extLst>
              <a:ext uri="{FF2B5EF4-FFF2-40B4-BE49-F238E27FC236}">
                <a16:creationId xmlns:a16="http://schemas.microsoft.com/office/drawing/2014/main" id="{C3A71944-4B9C-4A99-A9D0-697B5E83839D}"/>
              </a:ext>
            </a:extLst>
          </p:cNvPr>
          <p:cNvSpPr/>
          <p:nvPr/>
        </p:nvSpPr>
        <p:spPr>
          <a:xfrm>
            <a:off x="507934" y="3447261"/>
            <a:ext cx="3048000" cy="1277932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>
                <a:solidFill>
                  <a:schemeClr val="tx2"/>
                </a:solidFill>
              </a:rPr>
              <a:t>Translation (English – Indonesian)</a:t>
            </a:r>
          </a:p>
        </p:txBody>
      </p:sp>
      <p:sp>
        <p:nvSpPr>
          <p:cNvPr id="47" name="Rechteck 76">
            <a:extLst>
              <a:ext uri="{FF2B5EF4-FFF2-40B4-BE49-F238E27FC236}">
                <a16:creationId xmlns:a16="http://schemas.microsoft.com/office/drawing/2014/main" id="{E5C551D7-A841-4C81-A58A-246E5044ACE8}"/>
              </a:ext>
            </a:extLst>
          </p:cNvPr>
          <p:cNvSpPr/>
          <p:nvPr/>
        </p:nvSpPr>
        <p:spPr>
          <a:xfrm>
            <a:off x="3656806" y="1095112"/>
            <a:ext cx="7885971" cy="2242602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Every content’s sentiment is labelled/predicted automatically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The accuracy and confusion matrix should be better than previous projects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Dataset should be legally collected and public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Provide benchmark score from popular classification algorithms (KNN, SVM, SGD, Random Forest, Naïve Bayes, Logistics Regression, Gradient Boosting) and deep learning algorithms (see </a:t>
            </a:r>
            <a:r>
              <a:rPr lang="en-US" sz="1800" dirty="0" err="1">
                <a:solidFill>
                  <a:srgbClr val="49648C"/>
                </a:solidFill>
              </a:rPr>
              <a:t>SamCa</a:t>
            </a:r>
            <a:r>
              <a:rPr lang="en-US" sz="1800" dirty="0">
                <a:solidFill>
                  <a:srgbClr val="49648C"/>
                </a:solidFill>
              </a:rPr>
              <a:t> &amp; </a:t>
            </a:r>
            <a:r>
              <a:rPr lang="en-US" sz="1800" dirty="0" err="1">
                <a:solidFill>
                  <a:srgbClr val="49648C"/>
                </a:solidFill>
              </a:rPr>
              <a:t>PyData</a:t>
            </a:r>
            <a:r>
              <a:rPr lang="en-US" sz="1800" dirty="0">
                <a:solidFill>
                  <a:srgbClr val="49648C"/>
                </a:solidFill>
              </a:rPr>
              <a:t> slides)</a:t>
            </a:r>
          </a:p>
        </p:txBody>
      </p:sp>
      <p:sp>
        <p:nvSpPr>
          <p:cNvPr id="48" name="Rechteck 76">
            <a:extLst>
              <a:ext uri="{FF2B5EF4-FFF2-40B4-BE49-F238E27FC236}">
                <a16:creationId xmlns:a16="http://schemas.microsoft.com/office/drawing/2014/main" id="{80A7A3EE-40FC-49B4-840E-7DB3CA5B17A1}"/>
              </a:ext>
            </a:extLst>
          </p:cNvPr>
          <p:cNvSpPr/>
          <p:nvPr/>
        </p:nvSpPr>
        <p:spPr>
          <a:xfrm>
            <a:off x="3656806" y="3447261"/>
            <a:ext cx="7885971" cy="1277933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This feature is nice to have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It becomes added value for the project and also a distinguished factor from the previous project.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This works very simply, it is translating English to Indonesian.</a:t>
            </a:r>
          </a:p>
        </p:txBody>
      </p:sp>
      <p:sp>
        <p:nvSpPr>
          <p:cNvPr id="49" name="Rechteck 73">
            <a:extLst>
              <a:ext uri="{FF2B5EF4-FFF2-40B4-BE49-F238E27FC236}">
                <a16:creationId xmlns:a16="http://schemas.microsoft.com/office/drawing/2014/main" id="{43F042AF-70B8-4967-A23A-D32FF8A239BA}"/>
              </a:ext>
            </a:extLst>
          </p:cNvPr>
          <p:cNvSpPr/>
          <p:nvPr/>
        </p:nvSpPr>
        <p:spPr>
          <a:xfrm>
            <a:off x="507934" y="4845706"/>
            <a:ext cx="3048000" cy="1022487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>
                <a:solidFill>
                  <a:schemeClr val="tx2"/>
                </a:solidFill>
              </a:rPr>
              <a:t>Future Works</a:t>
            </a:r>
          </a:p>
        </p:txBody>
      </p:sp>
      <p:sp>
        <p:nvSpPr>
          <p:cNvPr id="50" name="Rechteck 76">
            <a:extLst>
              <a:ext uri="{FF2B5EF4-FFF2-40B4-BE49-F238E27FC236}">
                <a16:creationId xmlns:a16="http://schemas.microsoft.com/office/drawing/2014/main" id="{B87DD4D8-5361-4C6B-A709-AEE62D187199}"/>
              </a:ext>
            </a:extLst>
          </p:cNvPr>
          <p:cNvSpPr/>
          <p:nvPr/>
        </p:nvSpPr>
        <p:spPr>
          <a:xfrm>
            <a:off x="3656806" y="4845707"/>
            <a:ext cx="7885971" cy="1022487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Early Warning System for Top 3 Negative Contents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Image detection for fraud analysis or brand misuse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Recommendation based on contents and sentiment</a:t>
            </a:r>
          </a:p>
        </p:txBody>
      </p:sp>
    </p:spTree>
    <p:extLst>
      <p:ext uri="{BB962C8B-B14F-4D97-AF65-F5344CB8AC3E}">
        <p14:creationId xmlns:p14="http://schemas.microsoft.com/office/powerpoint/2010/main" val="2967934750"/>
      </p:ext>
    </p:extLst>
  </p:cSld>
  <p:clrMapOvr>
    <a:masterClrMapping/>
  </p:clrMapOvr>
</p:sld>
</file>

<file path=ppt/theme/theme1.xml><?xml version="1.0" encoding="utf-8"?>
<a:theme xmlns:a="http://schemas.openxmlformats.org/drawingml/2006/main" name="AZ_Global_Master_June_2017_Board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Allianz Presentation Guideline</Template>
  <TotalTime>0</TotalTime>
  <Words>183</Words>
  <Application>Microsoft Office PowerPoint</Application>
  <PresentationFormat>Custom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AZ_Global_Master_June_2017_Board</vt:lpstr>
      <vt:lpstr>Digital Sentiment Analysis</vt:lpstr>
      <vt:lpstr>Main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2020-11-19T14:28:36Z</dcterms:created>
  <dcterms:modified xsi:type="dcterms:W3CDTF">2020-12-30T14:14:05Z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