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62" d="100"/>
          <a:sy n="162" d="100"/>
        </p:scale>
        <p:origin x="25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15/04/2023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15/04/2023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15/04/2023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Predicting ‘Investment’ Portfolio Returns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Supervised learning in order to train our AI.</a:t>
            </a:r>
          </a:p>
          <a:p>
            <a:r>
              <a:rPr lang="en-AU" b="1" dirty="0"/>
              <a:t>Why Machine learning?: </a:t>
            </a:r>
            <a:r>
              <a:rPr lang="en-AU" dirty="0"/>
              <a:t>When it comes to predicting portfolio returns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a:xfrm>
            <a:off x="466182" y="1362694"/>
            <a:ext cx="7710324" cy="4247592"/>
          </a:xfrm>
        </p:spPr>
        <p:txBody>
          <a:bodyPr>
            <a:normAutofit fontScale="92500" lnSpcReduction="2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SVR model as our primary and neighbour model being our secondary,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pic>
        <p:nvPicPr>
          <p:cNvPr id="5" name="Picture 4">
            <a:extLst>
              <a:ext uri="{FF2B5EF4-FFF2-40B4-BE49-F238E27FC236}">
                <a16:creationId xmlns:a16="http://schemas.microsoft.com/office/drawing/2014/main" id="{FEEA4134-A311-DA56-0EF1-C47EDEF31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723" y="825910"/>
            <a:ext cx="2566219" cy="1868415"/>
          </a:xfrm>
          <a:prstGeom prst="rect">
            <a:avLst/>
          </a:prstGeom>
        </p:spPr>
      </p:pic>
      <p:pic>
        <p:nvPicPr>
          <p:cNvPr id="7" name="Picture 6">
            <a:extLst>
              <a:ext uri="{FF2B5EF4-FFF2-40B4-BE49-F238E27FC236}">
                <a16:creationId xmlns:a16="http://schemas.microsoft.com/office/drawing/2014/main" id="{FFEBAEB5-3E1D-4F9B-0EB5-A6D06DFD7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723" y="2769742"/>
            <a:ext cx="2566219" cy="1868415"/>
          </a:xfrm>
          <a:prstGeom prst="rect">
            <a:avLst/>
          </a:prstGeom>
        </p:spPr>
      </p:pic>
      <p:pic>
        <p:nvPicPr>
          <p:cNvPr id="9" name="Picture 8">
            <a:extLst>
              <a:ext uri="{FF2B5EF4-FFF2-40B4-BE49-F238E27FC236}">
                <a16:creationId xmlns:a16="http://schemas.microsoft.com/office/drawing/2014/main" id="{1AFE4D41-2FA5-710C-D352-83FD6B059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23" y="4830032"/>
            <a:ext cx="2566219" cy="1741850"/>
          </a:xfrm>
          <a:prstGeom prst="rect">
            <a:avLst/>
          </a:prstGeom>
        </p:spPr>
      </p:pic>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p:txBody>
          <a:bodyPr/>
          <a:lstStyle/>
          <a:p>
            <a:r>
              <a:rPr lang="en-AU" dirty="0"/>
              <a:t>Deep Learning Techniques</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a:xfrm>
            <a:off x="136573" y="1545575"/>
            <a:ext cx="7998637" cy="4011618"/>
          </a:xfrm>
        </p:spPr>
        <p:txBody>
          <a:bodyPr/>
          <a:lstStyle/>
          <a:p>
            <a:r>
              <a:rPr lang="en-AU" b="1" dirty="0"/>
              <a:t>What techniques were used to observe its performance?</a:t>
            </a:r>
          </a:p>
          <a:p>
            <a:pPr marL="0" indent="0">
              <a:buNone/>
            </a:pPr>
            <a:r>
              <a:rPr lang="en-AU" dirty="0"/>
              <a:t>As mention before, we used two models “Support Vector Regression (SVR)” and “K-nearest neighbours (KNN)” with SVR being our primary and the latter being our back test model. SVR is a regression model the will help fit the best line within a threshold of values. It is also regarded as reliable and is a popular technique model to use as it can used for classification problems and assigning classes of data points. </a:t>
            </a:r>
          </a:p>
          <a:p>
            <a:pPr marL="0" indent="0">
              <a:buNone/>
            </a:pPr>
            <a:r>
              <a:rPr lang="en-AU" dirty="0"/>
              <a:t>Similar to SVR, KNN is also a supervised classifier, its algorithm assists us in making predictions for our combined portfolio. We use a large amount of training data, where the data points is characterised.</a:t>
            </a:r>
          </a:p>
        </p:txBody>
      </p:sp>
      <p:pic>
        <p:nvPicPr>
          <p:cNvPr id="7" name="Picture 6">
            <a:extLst>
              <a:ext uri="{FF2B5EF4-FFF2-40B4-BE49-F238E27FC236}">
                <a16:creationId xmlns:a16="http://schemas.microsoft.com/office/drawing/2014/main" id="{21F3E5C7-FE37-6B28-3093-C1775F3D6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3616" y="4127496"/>
            <a:ext cx="3591811" cy="2573651"/>
          </a:xfrm>
          <a:prstGeom prst="rect">
            <a:avLst/>
          </a:prstGeom>
        </p:spPr>
      </p:pic>
      <p:pic>
        <p:nvPicPr>
          <p:cNvPr id="9" name="Picture 8">
            <a:extLst>
              <a:ext uri="{FF2B5EF4-FFF2-40B4-BE49-F238E27FC236}">
                <a16:creationId xmlns:a16="http://schemas.microsoft.com/office/drawing/2014/main" id="{40285398-F7E6-D004-AD8E-341365AC2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3616" y="674841"/>
            <a:ext cx="3534155" cy="3230532"/>
          </a:xfrm>
          <a:prstGeom prst="rect">
            <a:avLst/>
          </a:prstGeom>
        </p:spPr>
      </p:pic>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a:xfrm>
            <a:off x="317057" y="1721512"/>
            <a:ext cx="7782168" cy="3687098"/>
          </a:xfrm>
        </p:spPr>
        <p:txBody>
          <a:bodyPr>
            <a:noAutofit/>
          </a:bodyPr>
          <a:lstStyle/>
          <a:p>
            <a:r>
              <a:rPr lang="en-AU" b="1" dirty="0"/>
              <a:t>Did it work? </a:t>
            </a:r>
            <a:r>
              <a:rPr lang="en-AU" dirty="0"/>
              <a:t>We finally finished the model and ensure that it works with its prediction being close estimates to the actual values of the portfolio returns. However to validate the validity of our code we must make sure the model is valid by back testing the KNN model to compare the two data. Fortunately for us the KNN model also shows similar results. We discovered that the KNN models prediction lies slightly higher than the SVR. Overall however with the two models values residing closely to on another we are confident with the support of the graph plots and </a:t>
            </a:r>
            <a:r>
              <a:rPr lang="en-AU" dirty="0" err="1"/>
              <a:t>backtesting</a:t>
            </a:r>
            <a:r>
              <a:rPr lang="en-AU" dirty="0"/>
              <a:t> data. Our findings show that the model is suitable and works for predicting portfolio returns.</a:t>
            </a:r>
            <a:endParaRPr lang="en-AU" b="1" dirty="0"/>
          </a:p>
        </p:txBody>
      </p:sp>
      <p:pic>
        <p:nvPicPr>
          <p:cNvPr id="5" name="Picture 4">
            <a:extLst>
              <a:ext uri="{FF2B5EF4-FFF2-40B4-BE49-F238E27FC236}">
                <a16:creationId xmlns:a16="http://schemas.microsoft.com/office/drawing/2014/main" id="{2B373274-3BA3-AFF4-7689-27BEDC382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589" y="702976"/>
            <a:ext cx="3636822" cy="2726024"/>
          </a:xfrm>
          <a:prstGeom prst="rect">
            <a:avLst/>
          </a:prstGeom>
        </p:spPr>
      </p:pic>
      <p:pic>
        <p:nvPicPr>
          <p:cNvPr id="7" name="Picture 6">
            <a:extLst>
              <a:ext uri="{FF2B5EF4-FFF2-40B4-BE49-F238E27FC236}">
                <a16:creationId xmlns:a16="http://schemas.microsoft.com/office/drawing/2014/main" id="{575295B8-AE31-DF24-9692-88312D9C7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589" y="4067265"/>
            <a:ext cx="3579008" cy="2682690"/>
          </a:xfrm>
          <a:prstGeom prst="rect">
            <a:avLst/>
          </a:prstGeom>
        </p:spPr>
      </p:pic>
      <p:sp>
        <p:nvSpPr>
          <p:cNvPr id="8" name="TextBox 7">
            <a:extLst>
              <a:ext uri="{FF2B5EF4-FFF2-40B4-BE49-F238E27FC236}">
                <a16:creationId xmlns:a16="http://schemas.microsoft.com/office/drawing/2014/main" id="{18F5226E-2016-F98E-DFA0-6410DB07B398}"/>
              </a:ext>
            </a:extLst>
          </p:cNvPr>
          <p:cNvSpPr txBox="1"/>
          <p:nvPr/>
        </p:nvSpPr>
        <p:spPr>
          <a:xfrm>
            <a:off x="8913925" y="3563466"/>
            <a:ext cx="2111969" cy="369332"/>
          </a:xfrm>
          <a:prstGeom prst="rect">
            <a:avLst/>
          </a:prstGeom>
          <a:noFill/>
        </p:spPr>
        <p:txBody>
          <a:bodyPr wrap="square" rtlCol="0">
            <a:spAutoFit/>
          </a:bodyPr>
          <a:lstStyle/>
          <a:p>
            <a:r>
              <a:rPr lang="en-AU" dirty="0"/>
              <a:t>SVR plot</a:t>
            </a:r>
          </a:p>
        </p:txBody>
      </p:sp>
      <p:sp>
        <p:nvSpPr>
          <p:cNvPr id="9" name="TextBox 8">
            <a:extLst>
              <a:ext uri="{FF2B5EF4-FFF2-40B4-BE49-F238E27FC236}">
                <a16:creationId xmlns:a16="http://schemas.microsoft.com/office/drawing/2014/main" id="{FD3752E1-5B0E-C8FE-2787-C97149B1039C}"/>
              </a:ext>
            </a:extLst>
          </p:cNvPr>
          <p:cNvSpPr txBox="1"/>
          <p:nvPr/>
        </p:nvSpPr>
        <p:spPr>
          <a:xfrm>
            <a:off x="8819536" y="133585"/>
            <a:ext cx="1687215" cy="369332"/>
          </a:xfrm>
          <a:prstGeom prst="rect">
            <a:avLst/>
          </a:prstGeom>
          <a:noFill/>
        </p:spPr>
        <p:txBody>
          <a:bodyPr wrap="square" rtlCol="0">
            <a:spAutoFit/>
          </a:bodyPr>
          <a:lstStyle/>
          <a:p>
            <a:r>
              <a:rPr lang="en-AU" dirty="0"/>
              <a:t>KNN plot</a:t>
            </a:r>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r>
              <a:rPr lang="en-AU" sz="1600" b="1" dirty="0"/>
              <a:t>Challenges: </a:t>
            </a:r>
            <a:r>
              <a:rPr lang="en-AU" sz="1600" dirty="0"/>
              <a:t>As mentioned before we had difficulties when it came to combing all the separate datasets together, as well as training and testing model. There were also issues of preparing the data, where we realised that in order to combine our portfolios we needed to have similar structures to one another. This caused us to adjust our code so it would be able to align together 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430</TotalTime>
  <Words>795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Predicting ‘Investment’ Portfolio Returns</vt:lpstr>
      <vt:lpstr>Our motivations and goals</vt:lpstr>
      <vt:lpstr>Machine learning: Supervised Learning</vt:lpstr>
      <vt:lpstr>Creation of Our Model</vt:lpstr>
      <vt:lpstr>Deep Learning Techniques</vt:lpstr>
      <vt:lpstr>Discovery &amp; Results</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10</cp:revision>
  <dcterms:created xsi:type="dcterms:W3CDTF">2023-04-11T09:56:17Z</dcterms:created>
  <dcterms:modified xsi:type="dcterms:W3CDTF">2023-04-15T12:49:42Z</dcterms:modified>
</cp:coreProperties>
</file>