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97" d="100"/>
          <a:sy n="97" d="100"/>
        </p:scale>
        <p:origin x="45" y="2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17/04/2023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17/04/2023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a:xfrm>
            <a:off x="466182" y="1362694"/>
            <a:ext cx="7710324" cy="4247592"/>
          </a:xfrm>
        </p:spPr>
        <p:txBody>
          <a:bodyPr>
            <a:normAutofit fontScale="92500" lnSpcReduction="2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pic>
        <p:nvPicPr>
          <p:cNvPr id="5" name="Picture 4">
            <a:extLst>
              <a:ext uri="{FF2B5EF4-FFF2-40B4-BE49-F238E27FC236}">
                <a16:creationId xmlns:a16="http://schemas.microsoft.com/office/drawing/2014/main" id="{FEEA4134-A311-DA56-0EF1-C47EDEF31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723" y="825910"/>
            <a:ext cx="2566219" cy="1868415"/>
          </a:xfrm>
          <a:prstGeom prst="rect">
            <a:avLst/>
          </a:prstGeom>
        </p:spPr>
      </p:pic>
      <p:pic>
        <p:nvPicPr>
          <p:cNvPr id="7" name="Picture 6">
            <a:extLst>
              <a:ext uri="{FF2B5EF4-FFF2-40B4-BE49-F238E27FC236}">
                <a16:creationId xmlns:a16="http://schemas.microsoft.com/office/drawing/2014/main" id="{FFEBAEB5-3E1D-4F9B-0EB5-A6D06DFD7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23" y="2769742"/>
            <a:ext cx="2566219" cy="1868415"/>
          </a:xfrm>
          <a:prstGeom prst="rect">
            <a:avLst/>
          </a:prstGeom>
        </p:spPr>
      </p:pic>
      <p:pic>
        <p:nvPicPr>
          <p:cNvPr id="9" name="Picture 8">
            <a:extLst>
              <a:ext uri="{FF2B5EF4-FFF2-40B4-BE49-F238E27FC236}">
                <a16:creationId xmlns:a16="http://schemas.microsoft.com/office/drawing/2014/main" id="{1AFE4D41-2FA5-710C-D352-83FD6B059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3" y="4830032"/>
            <a:ext cx="2566219" cy="1741850"/>
          </a:xfrm>
          <a:prstGeom prst="rect">
            <a:avLst/>
          </a:prstGeom>
        </p:spPr>
      </p:pic>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a:xfrm>
            <a:off x="646111" y="452718"/>
            <a:ext cx="8818523" cy="1400530"/>
          </a:xfrm>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a:xfrm>
            <a:off x="136574" y="1545575"/>
            <a:ext cx="7083624" cy="4415838"/>
          </a:xfrm>
        </p:spPr>
        <p:txBody>
          <a:bodyPr>
            <a:normAutofit lnSpcReduction="10000"/>
          </a:bodyPr>
          <a:lstStyle/>
          <a:p>
            <a:r>
              <a:rPr lang="en-AU" b="1" dirty="0"/>
              <a:t>What techniques were used to observe its performance?</a:t>
            </a:r>
          </a:p>
          <a:p>
            <a:pPr marL="0" indent="0">
              <a:buNone/>
            </a:pPr>
            <a:r>
              <a:rPr lang="en-AU" dirty="0"/>
              <a:t>As mention before, we used two models </a:t>
            </a:r>
            <a:r>
              <a:rPr lang="en-AU" u="sng" dirty="0"/>
              <a:t>“Support Vector Regression </a:t>
            </a:r>
            <a:r>
              <a:rPr lang="en-AU" dirty="0"/>
              <a:t>(SVR)” and </a:t>
            </a:r>
            <a:r>
              <a:rPr lang="en-AU" u="sng" dirty="0"/>
              <a:t>“K-nearest neighbours </a:t>
            </a:r>
            <a:r>
              <a:rPr lang="en-AU" dirty="0"/>
              <a:t>(KNN)”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pic>
        <p:nvPicPr>
          <p:cNvPr id="7" name="Picture 6">
            <a:extLst>
              <a:ext uri="{FF2B5EF4-FFF2-40B4-BE49-F238E27FC236}">
                <a16:creationId xmlns:a16="http://schemas.microsoft.com/office/drawing/2014/main" id="{21F3E5C7-FE37-6B28-3093-C1775F3D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196150"/>
            <a:ext cx="4692726" cy="3362493"/>
          </a:xfrm>
          <a:prstGeom prst="rect">
            <a:avLst/>
          </a:prstGeom>
        </p:spPr>
      </p:pic>
      <p:pic>
        <p:nvPicPr>
          <p:cNvPr id="9" name="Picture 8">
            <a:extLst>
              <a:ext uri="{FF2B5EF4-FFF2-40B4-BE49-F238E27FC236}">
                <a16:creationId xmlns:a16="http://schemas.microsoft.com/office/drawing/2014/main" id="{40285398-F7E6-D004-AD8E-341365AC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86" y="156853"/>
            <a:ext cx="4215740" cy="2934253"/>
          </a:xfrm>
          <a:prstGeom prst="rect">
            <a:avLst/>
          </a:prstGeom>
        </p:spPr>
      </p:pic>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a:xfrm>
            <a:off x="317057" y="1721512"/>
            <a:ext cx="7782168" cy="3687098"/>
          </a:xfrm>
        </p:spPr>
        <p:txBody>
          <a:bodyPr>
            <a:noAutofit/>
          </a:bodyPr>
          <a:lstStyle/>
          <a:p>
            <a:r>
              <a:rPr lang="en-AU" b="1" dirty="0"/>
              <a:t>Did it work? </a:t>
            </a:r>
            <a:r>
              <a:rPr lang="en-AU" dirty="0"/>
              <a:t>We finally finished the model and ensure that it worked with its prediction being close estimates to the actual values of the portfolio returns. However, to validate the validity of our code we must make sure the model is valid by back-testing the KNN model to compare the two data. Fortunately for us, the KNN model also shows similar results. We discovered that the KNN models prediction lies slightly higher than the SVR. Overall however with the two models’ values residing closely to one another we are confident with the support of the graph plots and back testing data. Our findings show that the model is suitable and works for predicting portfolio returns.</a:t>
            </a:r>
          </a:p>
          <a:p>
            <a:r>
              <a:rPr lang="en-AU" sz="1600" dirty="0"/>
              <a:t>(When looking at the result graphs, please keep in mind that the numbers are relatively close to each other, and that is why the result may seem really different.)</a:t>
            </a:r>
          </a:p>
        </p:txBody>
      </p:sp>
      <p:pic>
        <p:nvPicPr>
          <p:cNvPr id="5" name="Picture 4">
            <a:extLst>
              <a:ext uri="{FF2B5EF4-FFF2-40B4-BE49-F238E27FC236}">
                <a16:creationId xmlns:a16="http://schemas.microsoft.com/office/drawing/2014/main" id="{2B373274-3BA3-AFF4-7689-27BEDC38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89" y="702976"/>
            <a:ext cx="3636822" cy="2726024"/>
          </a:xfrm>
          <a:prstGeom prst="rect">
            <a:avLst/>
          </a:prstGeom>
        </p:spPr>
      </p:pic>
      <p:pic>
        <p:nvPicPr>
          <p:cNvPr id="7" name="Picture 6">
            <a:extLst>
              <a:ext uri="{FF2B5EF4-FFF2-40B4-BE49-F238E27FC236}">
                <a16:creationId xmlns:a16="http://schemas.microsoft.com/office/drawing/2014/main" id="{575295B8-AE31-DF24-9692-88312D9C7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89" y="4067265"/>
            <a:ext cx="3579008" cy="2682690"/>
          </a:xfrm>
          <a:prstGeom prst="rect">
            <a:avLst/>
          </a:prstGeom>
        </p:spPr>
      </p:pic>
      <p:sp>
        <p:nvSpPr>
          <p:cNvPr id="8" name="TextBox 7">
            <a:extLst>
              <a:ext uri="{FF2B5EF4-FFF2-40B4-BE49-F238E27FC236}">
                <a16:creationId xmlns:a16="http://schemas.microsoft.com/office/drawing/2014/main" id="{18F5226E-2016-F98E-DFA0-6410DB07B398}"/>
              </a:ext>
            </a:extLst>
          </p:cNvPr>
          <p:cNvSpPr txBox="1"/>
          <p:nvPr/>
        </p:nvSpPr>
        <p:spPr>
          <a:xfrm>
            <a:off x="8913925" y="3563466"/>
            <a:ext cx="2111969" cy="369332"/>
          </a:xfrm>
          <a:prstGeom prst="rect">
            <a:avLst/>
          </a:prstGeom>
          <a:noFill/>
        </p:spPr>
        <p:txBody>
          <a:bodyPr wrap="square" rtlCol="0">
            <a:spAutoFit/>
          </a:bodyPr>
          <a:lstStyle/>
          <a:p>
            <a:r>
              <a:rPr lang="en-AU" dirty="0"/>
              <a:t>SVR plot</a:t>
            </a:r>
          </a:p>
        </p:txBody>
      </p:sp>
      <p:sp>
        <p:nvSpPr>
          <p:cNvPr id="9" name="TextBox 8">
            <a:extLst>
              <a:ext uri="{FF2B5EF4-FFF2-40B4-BE49-F238E27FC236}">
                <a16:creationId xmlns:a16="http://schemas.microsoft.com/office/drawing/2014/main" id="{FD3752E1-5B0E-C8FE-2787-C97149B1039C}"/>
              </a:ext>
            </a:extLst>
          </p:cNvPr>
          <p:cNvSpPr txBox="1"/>
          <p:nvPr/>
        </p:nvSpPr>
        <p:spPr>
          <a:xfrm>
            <a:off x="8819536" y="133585"/>
            <a:ext cx="1687215" cy="369332"/>
          </a:xfrm>
          <a:prstGeom prst="rect">
            <a:avLst/>
          </a:prstGeom>
          <a:noFill/>
        </p:spPr>
        <p:txBody>
          <a:bodyPr wrap="square" rtlCol="0">
            <a:spAutoFit/>
          </a:bodyPr>
          <a:lstStyle/>
          <a:p>
            <a:r>
              <a:rPr lang="en-AU" dirty="0"/>
              <a:t>KNN plot</a:t>
            </a:r>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0865-F0DF-1885-27D8-C60B5931B0E6}"/>
              </a:ext>
            </a:extLst>
          </p:cNvPr>
          <p:cNvSpPr>
            <a:spLocks noGrp="1"/>
          </p:cNvSpPr>
          <p:nvPr>
            <p:ph type="title"/>
          </p:nvPr>
        </p:nvSpPr>
        <p:spPr/>
        <p:txBody>
          <a:bodyPr/>
          <a:lstStyle/>
          <a:p>
            <a:r>
              <a:rPr lang="en-AU" dirty="0"/>
              <a:t>Model Tuning	</a:t>
            </a:r>
          </a:p>
        </p:txBody>
      </p:sp>
      <p:sp>
        <p:nvSpPr>
          <p:cNvPr id="3" name="Content Placeholder 2">
            <a:extLst>
              <a:ext uri="{FF2B5EF4-FFF2-40B4-BE49-F238E27FC236}">
                <a16:creationId xmlns:a16="http://schemas.microsoft.com/office/drawing/2014/main" id="{31DF5307-99F7-8E08-683B-4B08F8F22110}"/>
              </a:ext>
            </a:extLst>
          </p:cNvPr>
          <p:cNvSpPr>
            <a:spLocks noGrp="1"/>
          </p:cNvSpPr>
          <p:nvPr>
            <p:ph idx="1"/>
          </p:nvPr>
        </p:nvSpPr>
        <p:spPr>
          <a:xfrm>
            <a:off x="419971" y="1512313"/>
            <a:ext cx="8946541" cy="4195481"/>
          </a:xfrm>
        </p:spPr>
        <p:txBody>
          <a:bodyPr/>
          <a:lstStyle/>
          <a:p>
            <a:r>
              <a:rPr lang="en-AU" sz="2800" dirty="0"/>
              <a:t>We also tuned the models by adjusting the investment portfolio and the following is the predicted result, with more shares for heavy stocks we got more accurate predictions. </a:t>
            </a:r>
          </a:p>
          <a:p>
            <a:r>
              <a:rPr lang="en-AU" sz="3200" dirty="0"/>
              <a:t>DEMONSTRATION: </a:t>
            </a:r>
          </a:p>
          <a:p>
            <a:endParaRPr lang="en-AU" sz="3200" dirty="0"/>
          </a:p>
        </p:txBody>
      </p:sp>
      <p:pic>
        <p:nvPicPr>
          <p:cNvPr id="7" name="Picture 6" descr="Text&#10;&#10;Description automatically generated">
            <a:extLst>
              <a:ext uri="{FF2B5EF4-FFF2-40B4-BE49-F238E27FC236}">
                <a16:creationId xmlns:a16="http://schemas.microsoft.com/office/drawing/2014/main" id="{202C52B9-2F42-C070-1AD2-D0AABE162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85" y="5441271"/>
            <a:ext cx="7334411" cy="981169"/>
          </a:xfrm>
          <a:prstGeom prst="rect">
            <a:avLst/>
          </a:prstGeom>
        </p:spPr>
      </p:pic>
      <p:pic>
        <p:nvPicPr>
          <p:cNvPr id="9" name="Picture 8" descr="Text&#10;&#10;Description automatically generated">
            <a:extLst>
              <a:ext uri="{FF2B5EF4-FFF2-40B4-BE49-F238E27FC236}">
                <a16:creationId xmlns:a16="http://schemas.microsoft.com/office/drawing/2014/main" id="{3931790F-000C-9ACF-D030-55D8D55421AF}"/>
              </a:ext>
            </a:extLst>
          </p:cNvPr>
          <p:cNvPicPr>
            <a:picLocks noChangeAspect="1"/>
          </p:cNvPicPr>
          <p:nvPr/>
        </p:nvPicPr>
        <p:blipFill rotWithShape="1">
          <a:blip r:embed="rId3">
            <a:extLst>
              <a:ext uri="{28A0092B-C50C-407E-A947-70E740481C1C}">
                <a14:useLocalDpi xmlns:a14="http://schemas.microsoft.com/office/drawing/2010/main" val="0"/>
              </a:ext>
            </a:extLst>
          </a:blip>
          <a:srcRect t="23428"/>
          <a:stretch/>
        </p:blipFill>
        <p:spPr>
          <a:xfrm>
            <a:off x="772285" y="4034257"/>
            <a:ext cx="6508044" cy="1225414"/>
          </a:xfrm>
          <a:prstGeom prst="rect">
            <a:avLst/>
          </a:prstGeom>
        </p:spPr>
      </p:pic>
    </p:spTree>
    <p:extLst>
      <p:ext uri="{BB962C8B-B14F-4D97-AF65-F5344CB8AC3E}">
        <p14:creationId xmlns:p14="http://schemas.microsoft.com/office/powerpoint/2010/main" val="99911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2A8095F1-8E0A-6E9C-F932-12D9AA5D4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15" y="1793855"/>
            <a:ext cx="4942564" cy="4904408"/>
          </a:xfrm>
          <a:prstGeom prst="rect">
            <a:avLst/>
          </a:prstGeom>
        </p:spPr>
      </p:pic>
      <p:pic>
        <p:nvPicPr>
          <p:cNvPr id="5" name="Picture 4" descr="Graphical user interface, chart, line chart&#10;&#10;Description automatically generated">
            <a:extLst>
              <a:ext uri="{FF2B5EF4-FFF2-40B4-BE49-F238E27FC236}">
                <a16:creationId xmlns:a16="http://schemas.microsoft.com/office/drawing/2014/main" id="{7A457FB2-155D-EF71-FAF9-66D04B40F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317" y="1816717"/>
            <a:ext cx="4994648" cy="4904408"/>
          </a:xfrm>
          <a:prstGeom prst="rect">
            <a:avLst/>
          </a:prstGeom>
        </p:spPr>
      </p:pic>
    </p:spTree>
    <p:extLst>
      <p:ext uri="{BB962C8B-B14F-4D97-AF65-F5344CB8AC3E}">
        <p14:creationId xmlns:p14="http://schemas.microsoft.com/office/powerpoint/2010/main" val="17330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a:xfrm>
            <a:off x="646111" y="1506746"/>
            <a:ext cx="10067511" cy="4940648"/>
          </a:xfrm>
        </p:spPr>
        <p:txBody>
          <a:bodyPr>
            <a:normAutofit lnSpcReduction="10000"/>
          </a:bodyPr>
          <a:lstStyle/>
          <a:p>
            <a:r>
              <a:rPr lang="en-AU" sz="1600" b="1" dirty="0"/>
              <a:t>Challenges: </a:t>
            </a:r>
          </a:p>
          <a:p>
            <a:r>
              <a:rPr lang="en-AU" sz="1400" b="0" dirty="0">
                <a:effectLst/>
                <a:latin typeface="+mn-lt"/>
              </a:rPr>
              <a:t>- First challenge: </a:t>
            </a:r>
            <a:r>
              <a:rPr lang="en-AU" sz="1400" b="0">
                <a:effectLst/>
                <a:latin typeface="+mn-lt"/>
              </a:rPr>
              <a:t>combining datasets.</a:t>
            </a:r>
            <a:endParaRPr lang="en-AU" sz="1400" b="0" dirty="0">
              <a:effectLst/>
              <a:latin typeface="+mn-lt"/>
            </a:endParaRPr>
          </a:p>
          <a:p>
            <a:r>
              <a:rPr lang="en-AU" sz="1400" b="0" dirty="0">
                <a:effectLst/>
                <a:latin typeface="+mn-lt"/>
              </a:rPr>
              <a:t>- The </a:t>
            </a:r>
            <a:r>
              <a:rPr lang="en-AU" sz="1400" dirty="0">
                <a:latin typeface="+mn-lt"/>
              </a:rPr>
              <a:t>second </a:t>
            </a:r>
            <a:r>
              <a:rPr lang="en-AU" sz="1400" b="0" dirty="0">
                <a:effectLst/>
                <a:latin typeface="+mn-lt"/>
              </a:rPr>
              <a:t>difficulty we had was the conflict between the type of data and the machine learning model. Initially, we selected Support Vector Classifier (SVC) as the model for testing and training continuous stock returns, which proved to be incompatible as SVC could only be applied to categorical data. We solved this problem by switching to another model called Support Vector Regression (SVR).</a:t>
            </a:r>
          </a:p>
          <a:p>
            <a:r>
              <a:rPr lang="en-AU" sz="1400" b="0" dirty="0">
                <a:effectLst/>
                <a:latin typeface="+mn-lt"/>
              </a:rPr>
              <a:t>- When </a:t>
            </a:r>
            <a:r>
              <a:rPr lang="en-AU" sz="1400" b="0" dirty="0" err="1">
                <a:effectLst/>
                <a:latin typeface="+mn-lt"/>
              </a:rPr>
              <a:t>backtesting</a:t>
            </a:r>
            <a:r>
              <a:rPr lang="en-AU" sz="1400" b="0" dirty="0">
                <a:effectLst/>
                <a:latin typeface="+mn-lt"/>
              </a:rPr>
              <a:t> with a secondary model, we encountered another conflict between data and model - the Logistic Regression model we intended to use for </a:t>
            </a:r>
            <a:r>
              <a:rPr lang="en-AU" sz="1400" b="0" dirty="0" err="1">
                <a:effectLst/>
                <a:latin typeface="+mn-lt"/>
              </a:rPr>
              <a:t>backtesting</a:t>
            </a:r>
            <a:r>
              <a:rPr lang="en-AU" sz="1400" b="0" dirty="0">
                <a:effectLst/>
                <a:latin typeface="+mn-lt"/>
              </a:rPr>
              <a:t> was also not applicable for continuous data. Similarly, we solved this issue by changing to using the K Nearest </a:t>
            </a:r>
            <a:r>
              <a:rPr lang="en-AU" sz="1400" b="0" dirty="0" err="1">
                <a:effectLst/>
                <a:latin typeface="+mn-lt"/>
              </a:rPr>
              <a:t>Neighbor</a:t>
            </a:r>
            <a:r>
              <a:rPr lang="en-AU" sz="1400" b="0" dirty="0">
                <a:effectLst/>
                <a:latin typeface="+mn-lt"/>
              </a:rPr>
              <a:t> Regression (KNN) model to analyse continuous data.</a:t>
            </a:r>
          </a:p>
          <a:p>
            <a:r>
              <a:rPr lang="en-AU" sz="1600" dirty="0"/>
              <a:t>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506</TotalTime>
  <Words>935</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Model Tuning </vt:lpstr>
      <vt:lpstr>PowerPoint Presentation</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Huirong Tracy Lao</cp:lastModifiedBy>
  <cp:revision>20</cp:revision>
  <dcterms:created xsi:type="dcterms:W3CDTF">2023-04-11T09:56:17Z</dcterms:created>
  <dcterms:modified xsi:type="dcterms:W3CDTF">2023-04-17T10:11:37Z</dcterms:modified>
</cp:coreProperties>
</file>