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1" d="100"/>
          <a:sy n="81" d="100"/>
        </p:scale>
        <p:origin x="114" y="18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72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15/04/2023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95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28079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32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3019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9473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817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78728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660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7037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7148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09B2F-D147-461C-9832-F2CEF1DC6F5E}" type="datetimeFigureOut">
              <a:rPr lang="en-AU" smtClean="0"/>
              <a:t>15/04/2023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60917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09B2F-D147-461C-9832-F2CEF1DC6F5E}" type="datetimeFigureOut">
              <a:rPr lang="en-AU" smtClean="0"/>
              <a:t>15/04/2023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20760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20540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0522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969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15/04/2023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598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09B2F-D147-461C-9832-F2CEF1DC6F5E}" type="datetimeFigureOut">
              <a:rPr lang="en-AU" smtClean="0"/>
              <a:t>15/04/2023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B9F19-0D0F-4AA4-BD94-8B120AE3801C}" type="slidenum">
              <a:rPr lang="en-AU" smtClean="0"/>
              <a:t>‹#›</a:t>
            </a:fld>
            <a:endParaRPr lang="en-AU"/>
          </a:p>
        </p:txBody>
      </p:sp>
    </p:spTree>
    <p:extLst>
      <p:ext uri="{BB962C8B-B14F-4D97-AF65-F5344CB8AC3E}">
        <p14:creationId xmlns:p14="http://schemas.microsoft.com/office/powerpoint/2010/main" val="3654879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2221-B231-DC8E-4409-DFC9A0520246}"/>
              </a:ext>
            </a:extLst>
          </p:cNvPr>
          <p:cNvSpPr>
            <a:spLocks noGrp="1"/>
          </p:cNvSpPr>
          <p:nvPr>
            <p:ph type="ctrTitle"/>
          </p:nvPr>
        </p:nvSpPr>
        <p:spPr/>
        <p:txBody>
          <a:bodyPr/>
          <a:lstStyle/>
          <a:p>
            <a:r>
              <a:rPr lang="en-AU" dirty="0"/>
              <a:t>Predicting ‘Investment’ Portfolio Returns</a:t>
            </a:r>
          </a:p>
        </p:txBody>
      </p:sp>
      <p:sp>
        <p:nvSpPr>
          <p:cNvPr id="3" name="Subtitle 2">
            <a:extLst>
              <a:ext uri="{FF2B5EF4-FFF2-40B4-BE49-F238E27FC236}">
                <a16:creationId xmlns:a16="http://schemas.microsoft.com/office/drawing/2014/main" id="{8D4A53BD-D1D7-9D94-E658-21E0FE97F4D5}"/>
              </a:ext>
            </a:extLst>
          </p:cNvPr>
          <p:cNvSpPr>
            <a:spLocks noGrp="1"/>
          </p:cNvSpPr>
          <p:nvPr>
            <p:ph type="subTitle" idx="1"/>
          </p:nvPr>
        </p:nvSpPr>
        <p:spPr/>
        <p:txBody>
          <a:bodyPr/>
          <a:lstStyle/>
          <a:p>
            <a:r>
              <a:rPr lang="en-AU" dirty="0"/>
              <a:t>By Luis Lu, Tracy Lao, Abigail </a:t>
            </a:r>
            <a:r>
              <a:rPr lang="en-AU" dirty="0" err="1"/>
              <a:t>Urmenta</a:t>
            </a:r>
            <a:r>
              <a:rPr lang="en-AU" dirty="0"/>
              <a:t> and Damien Nguyen</a:t>
            </a:r>
          </a:p>
        </p:txBody>
      </p:sp>
    </p:spTree>
    <p:extLst>
      <p:ext uri="{BB962C8B-B14F-4D97-AF65-F5344CB8AC3E}">
        <p14:creationId xmlns:p14="http://schemas.microsoft.com/office/powerpoint/2010/main" val="35550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5C7-0428-F46E-A041-E32F835F7094}"/>
              </a:ext>
            </a:extLst>
          </p:cNvPr>
          <p:cNvSpPr>
            <a:spLocks noGrp="1"/>
          </p:cNvSpPr>
          <p:nvPr>
            <p:ph type="title"/>
          </p:nvPr>
        </p:nvSpPr>
        <p:spPr/>
        <p:txBody>
          <a:bodyPr/>
          <a:lstStyle/>
          <a:p>
            <a:r>
              <a:rPr lang="en-AU" dirty="0"/>
              <a:t>Our motivations and goals</a:t>
            </a:r>
          </a:p>
        </p:txBody>
      </p:sp>
      <p:sp>
        <p:nvSpPr>
          <p:cNvPr id="3" name="Content Placeholder 2">
            <a:extLst>
              <a:ext uri="{FF2B5EF4-FFF2-40B4-BE49-F238E27FC236}">
                <a16:creationId xmlns:a16="http://schemas.microsoft.com/office/drawing/2014/main" id="{6E17C074-8668-7F7C-B05C-CFF0B3FE26BB}"/>
              </a:ext>
            </a:extLst>
          </p:cNvPr>
          <p:cNvSpPr>
            <a:spLocks noGrp="1"/>
          </p:cNvSpPr>
          <p:nvPr>
            <p:ph idx="1"/>
          </p:nvPr>
        </p:nvSpPr>
        <p:spPr/>
        <p:txBody>
          <a:bodyPr>
            <a:normAutofit/>
          </a:bodyPr>
          <a:lstStyle/>
          <a:p>
            <a:r>
              <a:rPr lang="en-US" sz="2800" dirty="0"/>
              <a:t>“Our motivation is to develop a machine learning model which can be used to help us determine the best investment portfolio of  selected stocks to generate the maximum returns for the client."</a:t>
            </a:r>
            <a:endParaRPr lang="en-AU" sz="2800" dirty="0"/>
          </a:p>
        </p:txBody>
      </p:sp>
    </p:spTree>
    <p:extLst>
      <p:ext uri="{BB962C8B-B14F-4D97-AF65-F5344CB8AC3E}">
        <p14:creationId xmlns:p14="http://schemas.microsoft.com/office/powerpoint/2010/main" val="26336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6E1-B098-B880-9378-CB669D330C3D}"/>
              </a:ext>
            </a:extLst>
          </p:cNvPr>
          <p:cNvSpPr>
            <a:spLocks noGrp="1"/>
          </p:cNvSpPr>
          <p:nvPr>
            <p:ph type="title"/>
          </p:nvPr>
        </p:nvSpPr>
        <p:spPr/>
        <p:txBody>
          <a:bodyPr/>
          <a:lstStyle/>
          <a:p>
            <a:r>
              <a:rPr lang="en-AU" dirty="0"/>
              <a:t>Machine learning: Supervised Learning</a:t>
            </a:r>
          </a:p>
        </p:txBody>
      </p:sp>
      <p:sp>
        <p:nvSpPr>
          <p:cNvPr id="3" name="Content Placeholder 2">
            <a:extLst>
              <a:ext uri="{FF2B5EF4-FFF2-40B4-BE49-F238E27FC236}">
                <a16:creationId xmlns:a16="http://schemas.microsoft.com/office/drawing/2014/main" id="{80256A3C-EDF0-CF08-AA3A-AC8137597F6A}"/>
              </a:ext>
            </a:extLst>
          </p:cNvPr>
          <p:cNvSpPr>
            <a:spLocks noGrp="1"/>
          </p:cNvSpPr>
          <p:nvPr>
            <p:ph idx="1"/>
          </p:nvPr>
        </p:nvSpPr>
        <p:spPr/>
        <p:txBody>
          <a:bodyPr/>
          <a:lstStyle/>
          <a:p>
            <a:r>
              <a:rPr lang="en-AU" dirty="0"/>
              <a:t>We decided on the use of Supervised learning in order to train our AI.</a:t>
            </a:r>
          </a:p>
          <a:p>
            <a:r>
              <a:rPr lang="en-AU" b="1" dirty="0"/>
              <a:t>Why Machine learning?: </a:t>
            </a:r>
            <a:r>
              <a:rPr lang="en-AU" dirty="0"/>
              <a:t>When it comes to predicting portfolio returns machine learning relevance is vital. Machine learning has proven itself to be essential in the world of trading. This is due to machine learnings’ many algorithms and deep learning techniques that make this a viable option.  The model assigns variables to each stock which is determined by access to the stocks historical data in order to be able to predict future stocks. </a:t>
            </a:r>
          </a:p>
        </p:txBody>
      </p:sp>
    </p:spTree>
    <p:extLst>
      <p:ext uri="{BB962C8B-B14F-4D97-AF65-F5344CB8AC3E}">
        <p14:creationId xmlns:p14="http://schemas.microsoft.com/office/powerpoint/2010/main" val="6364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C4-E3DC-5065-3F39-030DC0E76F06}"/>
              </a:ext>
            </a:extLst>
          </p:cNvPr>
          <p:cNvSpPr>
            <a:spLocks noGrp="1"/>
          </p:cNvSpPr>
          <p:nvPr>
            <p:ph type="title"/>
          </p:nvPr>
        </p:nvSpPr>
        <p:spPr/>
        <p:txBody>
          <a:bodyPr/>
          <a:lstStyle/>
          <a:p>
            <a:r>
              <a:rPr lang="en-AU" dirty="0"/>
              <a:t>Creation of Our Model</a:t>
            </a:r>
          </a:p>
        </p:txBody>
      </p:sp>
      <p:sp>
        <p:nvSpPr>
          <p:cNvPr id="3" name="Content Placeholder 2">
            <a:extLst>
              <a:ext uri="{FF2B5EF4-FFF2-40B4-BE49-F238E27FC236}">
                <a16:creationId xmlns:a16="http://schemas.microsoft.com/office/drawing/2014/main" id="{C4CF0D82-0170-78A1-171C-F2C8F1BF2E5C}"/>
              </a:ext>
            </a:extLst>
          </p:cNvPr>
          <p:cNvSpPr>
            <a:spLocks noGrp="1"/>
          </p:cNvSpPr>
          <p:nvPr>
            <p:ph idx="1"/>
          </p:nvPr>
        </p:nvSpPr>
        <p:spPr/>
        <p:txBody>
          <a:bodyPr>
            <a:normAutofit lnSpcReduction="10000"/>
          </a:bodyPr>
          <a:lstStyle/>
          <a:p>
            <a:r>
              <a:rPr lang="en-AU" b="1" dirty="0"/>
              <a:t>Where did we get the data?: </a:t>
            </a:r>
            <a:r>
              <a:rPr lang="en-AU" dirty="0"/>
              <a:t>By using the alpaca API we managed to obtain live data and historical data on the markets we were researching</a:t>
            </a:r>
          </a:p>
          <a:p>
            <a:r>
              <a:rPr lang="en-AU" b="1" dirty="0"/>
              <a:t>What did we do with the data?: </a:t>
            </a:r>
            <a:r>
              <a:rPr lang="en-AU" dirty="0"/>
              <a:t>In order for our program to work we separated each stock and assigned them into data frames. We then cleaned up the data, then combined each stock dataset into one bucket. By using a SVR model as our primary and neighbour model being our secondary, we trained and tested the combined data to observe our findings with the portfolios’ return</a:t>
            </a:r>
          </a:p>
          <a:p>
            <a:r>
              <a:rPr lang="en-AU" b="1" dirty="0"/>
              <a:t>Obstacles that were faced? </a:t>
            </a:r>
            <a:r>
              <a:rPr lang="en-AU" dirty="0"/>
              <a:t>When it came to combining the dataset into one portfolio there was difficulty with writing up the code as the datasets wouldn’t combine due to specific/extra steps that had to be taken. Following this there was issues into formulating the prediction codes but easy to get through.</a:t>
            </a:r>
            <a:endParaRPr lang="en-AU" b="1" dirty="0"/>
          </a:p>
          <a:p>
            <a:endParaRPr lang="en-AU" b="1" dirty="0"/>
          </a:p>
        </p:txBody>
      </p:sp>
    </p:spTree>
    <p:extLst>
      <p:ext uri="{BB962C8B-B14F-4D97-AF65-F5344CB8AC3E}">
        <p14:creationId xmlns:p14="http://schemas.microsoft.com/office/powerpoint/2010/main" val="254645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81D-10F2-3D35-3FB2-6DFA81F84C86}"/>
              </a:ext>
            </a:extLst>
          </p:cNvPr>
          <p:cNvSpPr>
            <a:spLocks noGrp="1"/>
          </p:cNvSpPr>
          <p:nvPr>
            <p:ph type="title"/>
          </p:nvPr>
        </p:nvSpPr>
        <p:spPr/>
        <p:txBody>
          <a:bodyPr/>
          <a:lstStyle/>
          <a:p>
            <a:r>
              <a:rPr lang="en-AU" dirty="0"/>
              <a:t>Deep Learning Techniques</a:t>
            </a:r>
          </a:p>
        </p:txBody>
      </p:sp>
      <p:sp>
        <p:nvSpPr>
          <p:cNvPr id="3" name="Content Placeholder 2">
            <a:extLst>
              <a:ext uri="{FF2B5EF4-FFF2-40B4-BE49-F238E27FC236}">
                <a16:creationId xmlns:a16="http://schemas.microsoft.com/office/drawing/2014/main" id="{E4B3B03F-EB11-7791-851C-C62FC43F9096}"/>
              </a:ext>
            </a:extLst>
          </p:cNvPr>
          <p:cNvSpPr>
            <a:spLocks noGrp="1"/>
          </p:cNvSpPr>
          <p:nvPr>
            <p:ph idx="1"/>
          </p:nvPr>
        </p:nvSpPr>
        <p:spPr/>
        <p:txBody>
          <a:bodyPr/>
          <a:lstStyle/>
          <a:p>
            <a:r>
              <a:rPr lang="en-AU" b="1" dirty="0"/>
              <a:t>What techniques were used to observe its performance?</a:t>
            </a:r>
          </a:p>
          <a:p>
            <a:pPr marL="0" indent="0">
              <a:buNone/>
            </a:pPr>
            <a:r>
              <a:rPr lang="en-AU" dirty="0"/>
              <a:t>As mention before, we used two models “Support Vector Regression (SVR)” and “K-nearest neighbours (KNN)” with SVR being our primary and the latter being our back test model. SVR is a regression model the will help fit the best line within a threshold of values. It is also regarded as reliable and is a popular technique model to use as it can used for classification problems and assigning classes of data points. </a:t>
            </a:r>
          </a:p>
          <a:p>
            <a:pPr marL="0" indent="0">
              <a:buNone/>
            </a:pPr>
            <a:r>
              <a:rPr lang="en-AU" dirty="0"/>
              <a:t>Similar to SVR, KNN is also a supervised classifier, its algorithm assists us in making predictions for our combined portfolio. We use a large amount of training data, where the data points is characterised.</a:t>
            </a:r>
          </a:p>
        </p:txBody>
      </p:sp>
    </p:spTree>
    <p:extLst>
      <p:ext uri="{BB962C8B-B14F-4D97-AF65-F5344CB8AC3E}">
        <p14:creationId xmlns:p14="http://schemas.microsoft.com/office/powerpoint/2010/main" val="376213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8EB-F941-24E7-3102-A45FB3D3CEE1}"/>
              </a:ext>
            </a:extLst>
          </p:cNvPr>
          <p:cNvSpPr>
            <a:spLocks noGrp="1"/>
          </p:cNvSpPr>
          <p:nvPr>
            <p:ph type="title"/>
          </p:nvPr>
        </p:nvSpPr>
        <p:spPr/>
        <p:txBody>
          <a:bodyPr/>
          <a:lstStyle/>
          <a:p>
            <a:r>
              <a:rPr lang="en-AU" dirty="0"/>
              <a:t>Discovery &amp; Results</a:t>
            </a:r>
          </a:p>
        </p:txBody>
      </p:sp>
      <p:sp>
        <p:nvSpPr>
          <p:cNvPr id="3" name="Content Placeholder 2">
            <a:extLst>
              <a:ext uri="{FF2B5EF4-FFF2-40B4-BE49-F238E27FC236}">
                <a16:creationId xmlns:a16="http://schemas.microsoft.com/office/drawing/2014/main" id="{649A5F15-6884-554F-1CA5-3CA80377060C}"/>
              </a:ext>
            </a:extLst>
          </p:cNvPr>
          <p:cNvSpPr>
            <a:spLocks noGrp="1"/>
          </p:cNvSpPr>
          <p:nvPr>
            <p:ph idx="1"/>
          </p:nvPr>
        </p:nvSpPr>
        <p:spPr/>
        <p:txBody>
          <a:bodyPr/>
          <a:lstStyle/>
          <a:p>
            <a:r>
              <a:rPr lang="en-AU" b="1" dirty="0"/>
              <a:t>Did it work? </a:t>
            </a:r>
            <a:r>
              <a:rPr lang="en-AU" dirty="0"/>
              <a:t>We finally finished the model and ensure that it works with its prediction being close estimates to the actual values of the portfolio returns. However to validate the validity of our code we must make sure the model is valid by back testing the KNN model to compare the two data. Fortunately for us the KNN model also shows similar results. We discovered that the KNN models prediction lies slightly higher than the SVR. Overall however with the two models values residing closely to on another we are confident with the support of the graph plots and </a:t>
            </a:r>
            <a:r>
              <a:rPr lang="en-AU" dirty="0" err="1"/>
              <a:t>backtesting</a:t>
            </a:r>
            <a:r>
              <a:rPr lang="en-AU" dirty="0"/>
              <a:t> data. Our findings show that the model is suitable and works for predicting </a:t>
            </a:r>
            <a:r>
              <a:rPr lang="en-AU"/>
              <a:t>portfolio returns.</a:t>
            </a:r>
            <a:endParaRPr lang="en-AU" b="1" dirty="0"/>
          </a:p>
        </p:txBody>
      </p:sp>
    </p:spTree>
    <p:extLst>
      <p:ext uri="{BB962C8B-B14F-4D97-AF65-F5344CB8AC3E}">
        <p14:creationId xmlns:p14="http://schemas.microsoft.com/office/powerpoint/2010/main" val="108349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38DF-86CD-6076-35E4-931126A327EB}"/>
              </a:ext>
            </a:extLst>
          </p:cNvPr>
          <p:cNvSpPr>
            <a:spLocks noGrp="1"/>
          </p:cNvSpPr>
          <p:nvPr>
            <p:ph type="title"/>
          </p:nvPr>
        </p:nvSpPr>
        <p:spPr/>
        <p:txBody>
          <a:bodyPr/>
          <a:lstStyle/>
          <a:p>
            <a:r>
              <a:rPr lang="en-AU" dirty="0"/>
              <a:t>Adversities and Trials </a:t>
            </a:r>
          </a:p>
        </p:txBody>
      </p:sp>
      <p:sp>
        <p:nvSpPr>
          <p:cNvPr id="3" name="Content Placeholder 2">
            <a:extLst>
              <a:ext uri="{FF2B5EF4-FFF2-40B4-BE49-F238E27FC236}">
                <a16:creationId xmlns:a16="http://schemas.microsoft.com/office/drawing/2014/main" id="{7BFF3713-E9DC-3EFF-9F1A-5595384605F8}"/>
              </a:ext>
            </a:extLst>
          </p:cNvPr>
          <p:cNvSpPr>
            <a:spLocks noGrp="1"/>
          </p:cNvSpPr>
          <p:nvPr>
            <p:ph idx="1"/>
          </p:nvPr>
        </p:nvSpPr>
        <p:spPr/>
        <p:txBody>
          <a:bodyPr/>
          <a:lstStyle/>
          <a:p>
            <a:r>
              <a:rPr lang="en-AU" sz="1600" b="1" dirty="0"/>
              <a:t>Challenges: </a:t>
            </a:r>
            <a:r>
              <a:rPr lang="en-AU" sz="1600" dirty="0"/>
              <a:t>As mentioned before we had difficulties when it came to combing all the separate datasets together, as well as training and testing model. There were also issues of preparing the data, where we realised that in order to combine our portfolios we needed to have similar structures to one another. This caused us to adjust our code so it would be able to align together With every problem that occurred we would all work together in order to solve the ordeal, with everyone's support we managed to overcome issues quickly via solving and correcting ones work. Overall there wasn’t much difficulty other than that, turn to be more or less time consuming on some parts than others.</a:t>
            </a:r>
          </a:p>
          <a:p>
            <a:r>
              <a:rPr lang="en-AU" sz="1600" b="1" dirty="0"/>
              <a:t>If we had more time?: </a:t>
            </a:r>
            <a:r>
              <a:rPr lang="en-AU" sz="1600" dirty="0"/>
              <a:t>With the constricted time frame it definitely limited us seeking more in-depth data and having extra time would of helped us gather more market stocks into our combined portfolio to have a wider range of stocks in our bucket to review the accuracy and the potential of our code. Furthermore we would also be use the time to create more variations of our model to back test and research the possibilities with our code.</a:t>
            </a:r>
            <a:endParaRPr lang="en-AU" sz="1600" b="1" dirty="0"/>
          </a:p>
        </p:txBody>
      </p:sp>
    </p:spTree>
    <p:extLst>
      <p:ext uri="{BB962C8B-B14F-4D97-AF65-F5344CB8AC3E}">
        <p14:creationId xmlns:p14="http://schemas.microsoft.com/office/powerpoint/2010/main" val="72627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D75-AE81-B0E7-297C-E0DA41F1BAFE}"/>
              </a:ext>
            </a:extLst>
          </p:cNvPr>
          <p:cNvSpPr>
            <a:spLocks noGrp="1"/>
          </p:cNvSpPr>
          <p:nvPr>
            <p:ph type="title"/>
          </p:nvPr>
        </p:nvSpPr>
        <p:spPr/>
        <p:txBody>
          <a:bodyPr/>
          <a:lstStyle/>
          <a:p>
            <a:r>
              <a:rPr lang="en-AU" dirty="0"/>
              <a:t>Q&amp;A</a:t>
            </a:r>
          </a:p>
        </p:txBody>
      </p:sp>
      <p:sp>
        <p:nvSpPr>
          <p:cNvPr id="3" name="Content Placeholder 2">
            <a:extLst>
              <a:ext uri="{FF2B5EF4-FFF2-40B4-BE49-F238E27FC236}">
                <a16:creationId xmlns:a16="http://schemas.microsoft.com/office/drawing/2014/main" id="{292EF6E7-C4D8-E0F4-D9B7-DEE9E9BA4ACD}"/>
              </a:ext>
            </a:extLst>
          </p:cNvPr>
          <p:cNvSpPr>
            <a:spLocks noGrp="1"/>
          </p:cNvSpPr>
          <p:nvPr>
            <p:ph idx="1"/>
          </p:nvPr>
        </p:nvSpPr>
        <p:spPr>
          <a:xfrm>
            <a:off x="1732704" y="2529444"/>
            <a:ext cx="8946541" cy="2103911"/>
          </a:xfrm>
        </p:spPr>
        <p:txBody>
          <a:bodyPr>
            <a:normAutofit/>
          </a:bodyPr>
          <a:lstStyle/>
          <a:p>
            <a:r>
              <a:rPr lang="en-AU" sz="7200" dirty="0"/>
              <a:t>ANY QUESTIONS?</a:t>
            </a:r>
          </a:p>
        </p:txBody>
      </p:sp>
    </p:spTree>
    <p:extLst>
      <p:ext uri="{BB962C8B-B14F-4D97-AF65-F5344CB8AC3E}">
        <p14:creationId xmlns:p14="http://schemas.microsoft.com/office/powerpoint/2010/main" val="148150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276</TotalTime>
  <Words>791</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Predicting ‘Investment’ Portfolio Returns</vt:lpstr>
      <vt:lpstr>Our motivations and goals</vt:lpstr>
      <vt:lpstr>Machine learning: Supervised Learning</vt:lpstr>
      <vt:lpstr>Creation of Our Model</vt:lpstr>
      <vt:lpstr>Deep Learning Techniques</vt:lpstr>
      <vt:lpstr>Discovery &amp; Results</vt:lpstr>
      <vt:lpstr>Adversities and Trials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&amp; Analysis</dc:title>
  <dc:creator>Damien Nguyen</dc:creator>
  <cp:lastModifiedBy>Damien Nguyen</cp:lastModifiedBy>
  <cp:revision>9</cp:revision>
  <dcterms:created xsi:type="dcterms:W3CDTF">2023-04-11T09:56:17Z</dcterms:created>
  <dcterms:modified xsi:type="dcterms:W3CDTF">2023-04-15T10:15:31Z</dcterms:modified>
</cp:coreProperties>
</file>