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9" r:id="rId7"/>
    <p:sldId id="263" r:id="rId8"/>
    <p:sldId id="264" r:id="rId9"/>
    <p:sldId id="266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1 </a:t>
            </a:r>
            <a:r>
              <a:rPr lang="mr-IN" sz="3600" dirty="0" smtClean="0"/>
              <a:t>–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Analysis of mortgage stress by Geography</a:t>
            </a:r>
            <a:br>
              <a:rPr lang="en-US" sz="3600" dirty="0" smtClean="0"/>
            </a:br>
            <a:r>
              <a:rPr lang="en-US" sz="3600" dirty="0" smtClean="0"/>
              <a:t>in NSW Australia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Damien, </a:t>
            </a:r>
            <a:r>
              <a:rPr lang="en-US" dirty="0" err="1" smtClean="0"/>
              <a:t>Nidal</a:t>
            </a:r>
            <a:r>
              <a:rPr lang="en-US" dirty="0" smtClean="0"/>
              <a:t>, Tracy and Troy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7" y="783771"/>
            <a:ext cx="3710712" cy="40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7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AU" sz="3600" b="1" dirty="0" smtClean="0"/>
              <a:t>Explanation for high mortgage stress in these areas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>
                <a:solidFill>
                  <a:srgbClr val="FF0000"/>
                </a:solidFill>
              </a:rPr>
              <a:t>???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54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Data challenges/Postmortem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/>
              <a:t>ABS website has many different ways to extract data which is confusing</a:t>
            </a:r>
            <a:br>
              <a:rPr lang="en-AU" dirty="0" smtClean="0"/>
            </a:br>
            <a:endParaRPr lang="en-AU" dirty="0" smtClean="0"/>
          </a:p>
          <a:p>
            <a:pPr marL="285750" indent="-285750">
              <a:buFont typeface="Arial" charset="0"/>
              <a:buChar char="•"/>
            </a:pPr>
            <a:r>
              <a:rPr lang="en-AU" dirty="0" smtClean="0"/>
              <a:t>ABS API difficult to use</a:t>
            </a:r>
            <a:br>
              <a:rPr lang="en-AU" dirty="0" smtClean="0"/>
            </a:br>
            <a:endParaRPr lang="en-AU" dirty="0" smtClean="0"/>
          </a:p>
          <a:p>
            <a:pPr marL="285750" indent="-285750">
              <a:buFont typeface="Arial" charset="0"/>
              <a:buChar char="•"/>
            </a:pPr>
            <a:r>
              <a:rPr lang="en-AU" dirty="0" smtClean="0"/>
              <a:t>Some APIs have a cost or take time to set-up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08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1414" y="2676283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Any Questions?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2237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Motivation and Summary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Core Message/Hypothesis: Explain the geographical locations of mortgage stress in NSW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Motivation: Rapidly rising interest rates mean that mortgage stress is a significant issue.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Link to Fin Tech </a:t>
            </a:r>
            <a:r>
              <a:rPr lang="mr-IN" dirty="0" smtClean="0"/>
              <a:t>–</a:t>
            </a:r>
            <a:r>
              <a:rPr lang="en-US" dirty="0" smtClean="0"/>
              <a:t> many online/digital home loan providers have emerged (e.g. </a:t>
            </a:r>
            <a:r>
              <a:rPr lang="en-US" dirty="0" err="1" smtClean="0"/>
              <a:t>Ubank</a:t>
            </a:r>
            <a:r>
              <a:rPr lang="en-US" dirty="0" smtClean="0"/>
              <a:t>, </a:t>
            </a:r>
            <a:r>
              <a:rPr lang="en-US" dirty="0" err="1" smtClean="0"/>
              <a:t>Unloan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which would be interested in geographical areas of high mortgage stress to manage credit risk.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Questions asked: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Which  regions in NSW have the highest levels of mortgage stress?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Understand drivers for this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Summary of findings:  Highest levels of mortgage stress are in Sydney and within Sydney the highest levels are in the Northern Beaches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Data Used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Extract average income and monthly mortgage payment info by region (Statistical Area 4) in NSW based on Australian Bureau of Statistics (ABS) data derive mortgage stress </a:t>
            </a:r>
            <a:r>
              <a:rPr lang="mr-IN" dirty="0" smtClean="0"/>
              <a:t>–</a:t>
            </a:r>
            <a:r>
              <a:rPr lang="en-US" dirty="0" smtClean="0"/>
              <a:t> for 2019/2021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Mortgage stress defined as an excessive portion of income dedicated to mortgage payments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Apply geographical data (latitude and longitude) to allow data to be mapped </a:t>
            </a:r>
            <a:r>
              <a:rPr lang="mr-IN" dirty="0" smtClean="0"/>
              <a:t>–</a:t>
            </a:r>
            <a:r>
              <a:rPr lang="en-US" dirty="0" smtClean="0"/>
              <a:t> from </a:t>
            </a:r>
            <a:r>
              <a:rPr lang="en-US" dirty="0" err="1" smtClean="0"/>
              <a:t>latitudelongitude.org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also used from the Reserve Bank of Australia (RBA) and Australian Prudential Regulation Authority (APRA). </a:t>
            </a:r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024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Data cleanup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>
                <a:solidFill>
                  <a:srgbClr val="FF0000"/>
                </a:solidFill>
              </a:rPr>
              <a:t>Tracy and Damien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32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Data Exploration </a:t>
            </a:r>
            <a:r>
              <a:rPr lang="mr-IN" sz="3600" b="1" dirty="0" smtClean="0"/>
              <a:t>–</a:t>
            </a:r>
            <a:r>
              <a:rPr lang="en-US" sz="3600" b="1" dirty="0" smtClean="0"/>
              <a:t> NSW Aggregate Data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>
                <a:solidFill>
                  <a:srgbClr val="FF0000"/>
                </a:solidFill>
              </a:rPr>
              <a:t>Based on Damien’s file 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16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600" b="1" dirty="0" smtClean="0"/>
              <a:t>Data Exploration </a:t>
            </a:r>
            <a:r>
              <a:rPr lang="mr-IN" sz="3600" b="1" dirty="0" smtClean="0"/>
              <a:t>–</a:t>
            </a:r>
            <a:r>
              <a:rPr lang="en-US" sz="3600" b="1" dirty="0" smtClean="0"/>
              <a:t> Map of NSW (excl. Sydney)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>
                <a:solidFill>
                  <a:srgbClr val="FF0000"/>
                </a:solidFill>
              </a:rPr>
              <a:t>Based on Tracy’s file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AU" dirty="0" smtClean="0">
                <a:solidFill>
                  <a:srgbClr val="FF0000"/>
                </a:solidFill>
              </a:rPr>
              <a:t> stat area 4 (</a:t>
            </a:r>
            <a:r>
              <a:rPr lang="en-AU" dirty="0" err="1" smtClean="0">
                <a:solidFill>
                  <a:srgbClr val="FF0000"/>
                </a:solidFill>
              </a:rPr>
              <a:t>excl</a:t>
            </a:r>
            <a:r>
              <a:rPr lang="en-AU" dirty="0" smtClean="0">
                <a:solidFill>
                  <a:srgbClr val="FF0000"/>
                </a:solidFill>
              </a:rPr>
              <a:t> Sydney) </a:t>
            </a:r>
            <a:r>
              <a:rPr lang="en-AU" dirty="0" err="1" smtClean="0">
                <a:solidFill>
                  <a:srgbClr val="FF0000"/>
                </a:solidFill>
              </a:rPr>
              <a:t>concat</a:t>
            </a:r>
            <a:r>
              <a:rPr lang="en-AU" dirty="0" smtClean="0">
                <a:solidFill>
                  <a:srgbClr val="FF0000"/>
                </a:solidFill>
              </a:rPr>
              <a:t> to latitude and longitude file 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55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Data Exploration </a:t>
            </a:r>
            <a:r>
              <a:rPr lang="mr-IN" sz="3600" b="1" dirty="0" smtClean="0"/>
              <a:t>–</a:t>
            </a:r>
            <a:r>
              <a:rPr lang="en-US" sz="3600" b="1" dirty="0" smtClean="0"/>
              <a:t> Map of Sydney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>
                <a:solidFill>
                  <a:srgbClr val="FF0000"/>
                </a:solidFill>
              </a:rPr>
              <a:t>Based on Tracy’s file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AU" dirty="0" smtClean="0">
                <a:solidFill>
                  <a:srgbClr val="FF0000"/>
                </a:solidFill>
              </a:rPr>
              <a:t> stat area 4 (</a:t>
            </a:r>
            <a:r>
              <a:rPr lang="en-AU" dirty="0" err="1" smtClean="0">
                <a:solidFill>
                  <a:srgbClr val="FF0000"/>
                </a:solidFill>
              </a:rPr>
              <a:t>excl</a:t>
            </a:r>
            <a:r>
              <a:rPr lang="en-AU" dirty="0" smtClean="0">
                <a:solidFill>
                  <a:srgbClr val="FF0000"/>
                </a:solidFill>
              </a:rPr>
              <a:t> non-Sydney) </a:t>
            </a:r>
            <a:r>
              <a:rPr lang="en-AU" dirty="0" err="1" smtClean="0">
                <a:solidFill>
                  <a:srgbClr val="FF0000"/>
                </a:solidFill>
              </a:rPr>
              <a:t>concat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>
                <a:solidFill>
                  <a:srgbClr val="FF0000"/>
                </a:solidFill>
              </a:rPr>
              <a:t>to latitude and longitude file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75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600" b="1" dirty="0" smtClean="0"/>
              <a:t>Data Exploration </a:t>
            </a:r>
            <a:r>
              <a:rPr lang="mr-IN" sz="3600" b="1" dirty="0" smtClean="0"/>
              <a:t>–</a:t>
            </a:r>
            <a:r>
              <a:rPr lang="en-US" sz="3600" b="1" dirty="0" smtClean="0"/>
              <a:t> Map of Northern Beaches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>
                <a:solidFill>
                  <a:srgbClr val="FF0000"/>
                </a:solidFill>
              </a:rPr>
              <a:t>Stat area 3 file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93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93" y="277467"/>
            <a:ext cx="8401429" cy="81915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600" b="1" dirty="0"/>
              <a:t>Data Exploration </a:t>
            </a:r>
            <a:r>
              <a:rPr lang="mr-IN" sz="3600" b="1" dirty="0"/>
              <a:t>–</a:t>
            </a:r>
            <a:r>
              <a:rPr lang="en-US" sz="3600" b="1" dirty="0"/>
              <a:t> </a:t>
            </a:r>
            <a:r>
              <a:rPr lang="en-US" sz="3600" b="1" dirty="0" smtClean="0"/>
              <a:t>Baulkham hills and </a:t>
            </a:r>
            <a:r>
              <a:rPr lang="en-US" sz="3600" b="1" dirty="0" err="1" smtClean="0"/>
              <a:t>Hawksbury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51906" y="1401288"/>
            <a:ext cx="928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AU" dirty="0" smtClean="0">
                <a:solidFill>
                  <a:srgbClr val="FF0000"/>
                </a:solidFill>
              </a:rPr>
              <a:t>Stat area 3 file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84988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49</TotalTime>
  <Words>176</Words>
  <Application>Microsoft Macintosh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Schoolbook</vt:lpstr>
      <vt:lpstr>Corbel</vt:lpstr>
      <vt:lpstr>Courier New</vt:lpstr>
      <vt:lpstr>Arial</vt:lpstr>
      <vt:lpstr>Headlines</vt:lpstr>
      <vt:lpstr>Project 1 –   Analysis of mortgage stress by Geography in NSW Australia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  Analysis of mortgage stress by Geography in NSW Australia</dc:title>
  <dc:creator>Microsoft Office User</dc:creator>
  <cp:lastModifiedBy>Microsoft Office User</cp:lastModifiedBy>
  <cp:revision>5</cp:revision>
  <dcterms:created xsi:type="dcterms:W3CDTF">2023-02-09T02:44:22Z</dcterms:created>
  <dcterms:modified xsi:type="dcterms:W3CDTF">2023-02-09T03:34:47Z</dcterms:modified>
</cp:coreProperties>
</file>